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5"/>
  </p:notesMasterIdLst>
  <p:sldIdLst>
    <p:sldId id="330" r:id="rId2"/>
    <p:sldId id="257" r:id="rId3"/>
    <p:sldId id="258" r:id="rId4"/>
    <p:sldId id="263" r:id="rId5"/>
    <p:sldId id="266" r:id="rId6"/>
    <p:sldId id="261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3" r:id="rId15"/>
    <p:sldId id="286" r:id="rId16"/>
    <p:sldId id="287" r:id="rId17"/>
    <p:sldId id="288" r:id="rId18"/>
    <p:sldId id="289" r:id="rId19"/>
    <p:sldId id="290" r:id="rId20"/>
    <p:sldId id="291" r:id="rId21"/>
    <p:sldId id="292" r:id="rId22"/>
    <p:sldId id="293" r:id="rId23"/>
    <p:sldId id="294" r:id="rId24"/>
    <p:sldId id="295" r:id="rId25"/>
    <p:sldId id="297" r:id="rId26"/>
    <p:sldId id="298" r:id="rId27"/>
    <p:sldId id="336" r:id="rId28"/>
    <p:sldId id="332" r:id="rId29"/>
    <p:sldId id="333" r:id="rId30"/>
    <p:sldId id="301" r:id="rId31"/>
    <p:sldId id="302" r:id="rId32"/>
    <p:sldId id="305" r:id="rId33"/>
    <p:sldId id="306" r:id="rId34"/>
    <p:sldId id="307" r:id="rId35"/>
    <p:sldId id="309" r:id="rId36"/>
    <p:sldId id="310" r:id="rId37"/>
    <p:sldId id="334" r:id="rId38"/>
    <p:sldId id="313" r:id="rId39"/>
    <p:sldId id="318" r:id="rId40"/>
    <p:sldId id="320" r:id="rId41"/>
    <p:sldId id="335" r:id="rId42"/>
    <p:sldId id="321" r:id="rId43"/>
    <p:sldId id="323" r:id="rId44"/>
    <p:sldId id="325" r:id="rId45"/>
    <p:sldId id="267" r:id="rId46"/>
    <p:sldId id="269" r:id="rId47"/>
    <p:sldId id="328" r:id="rId48"/>
    <p:sldId id="273" r:id="rId49"/>
    <p:sldId id="274" r:id="rId50"/>
    <p:sldId id="326" r:id="rId51"/>
    <p:sldId id="327" r:id="rId52"/>
    <p:sldId id="329" r:id="rId53"/>
    <p:sldId id="331" r:id="rId5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1B5C6"/>
    <a:srgbClr val="EC98B0"/>
    <a:srgbClr val="E0567D"/>
    <a:srgbClr val="D72759"/>
    <a:srgbClr val="BC224E"/>
    <a:srgbClr val="EB95AE"/>
    <a:srgbClr val="E46E90"/>
    <a:srgbClr val="DC3C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28" autoAdjust="0"/>
    <p:restoredTop sz="94660"/>
  </p:normalViewPr>
  <p:slideViewPr>
    <p:cSldViewPr snapToGrid="0">
      <p:cViewPr varScale="1">
        <p:scale>
          <a:sx n="89" d="100"/>
          <a:sy n="89" d="100"/>
        </p:scale>
        <p:origin x="341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76F74C-76B2-428A-9A6D-282F376F8398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FE56C5-C19B-4B0A-BC0D-4AC0E1D101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716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42292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14167-388D-4DFD-A1E4-C9C5BBFBF403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D3BAA-5493-4979-94A0-CA8662E1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652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14167-388D-4DFD-A1E4-C9C5BBFBF403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D3BAA-5493-4979-94A0-CA8662E1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7544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14167-388D-4DFD-A1E4-C9C5BBFBF403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D3BAA-5493-4979-94A0-CA8662E1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387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14167-388D-4DFD-A1E4-C9C5BBFBF403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D3BAA-5493-4979-94A0-CA8662E1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20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14167-388D-4DFD-A1E4-C9C5BBFBF403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D3BAA-5493-4979-94A0-CA8662E1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652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14167-388D-4DFD-A1E4-C9C5BBFBF403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D3BAA-5493-4979-94A0-CA8662E1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25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14167-388D-4DFD-A1E4-C9C5BBFBF403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D3BAA-5493-4979-94A0-CA8662E1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135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14167-388D-4DFD-A1E4-C9C5BBFBF403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D3BAA-5493-4979-94A0-CA8662E1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8336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14167-388D-4DFD-A1E4-C9C5BBFBF403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D3BAA-5493-4979-94A0-CA8662E1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29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14167-388D-4DFD-A1E4-C9C5BBFBF403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D3BAA-5493-4979-94A0-CA8662E1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36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14167-388D-4DFD-A1E4-C9C5BBFBF403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D3BAA-5493-4979-94A0-CA8662E1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8465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65679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2000">
        <p14:gallery dir="l"/>
      </p:transition>
    </mc:Choice>
    <mc:Fallback xmlns="">
      <p:transition spd="slow" advClick="0" advTm="2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D14167-388D-4DFD-A1E4-C9C5BBFBF403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9D3BAA-5493-4979-94A0-CA8662E1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717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Relationship Id="rId9" Type="http://schemas.openxmlformats.org/officeDocument/2006/relationships/image" Target="../media/image3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jpe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wmf"/><Relationship Id="rId5" Type="http://schemas.openxmlformats.org/officeDocument/2006/relationships/image" Target="../media/image38.jpeg"/><Relationship Id="rId4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13" Type="http://schemas.openxmlformats.org/officeDocument/2006/relationships/image" Target="../media/image49.png"/><Relationship Id="rId3" Type="http://schemas.openxmlformats.org/officeDocument/2006/relationships/image" Target="../media/image41.jpeg"/><Relationship Id="rId7" Type="http://schemas.openxmlformats.org/officeDocument/2006/relationships/image" Target="../media/image44.png"/><Relationship Id="rId12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11" Type="http://schemas.openxmlformats.org/officeDocument/2006/relationships/image" Target="../media/image48.png"/><Relationship Id="rId5" Type="http://schemas.microsoft.com/office/2007/relationships/hdphoto" Target="../media/hdphoto1.wdp"/><Relationship Id="rId10" Type="http://schemas.openxmlformats.org/officeDocument/2006/relationships/image" Target="../media/image47.png"/><Relationship Id="rId4" Type="http://schemas.openxmlformats.org/officeDocument/2006/relationships/image" Target="../media/image42.png"/><Relationship Id="rId9" Type="http://schemas.openxmlformats.org/officeDocument/2006/relationships/image" Target="../media/image46.png"/><Relationship Id="rId14" Type="http://schemas.openxmlformats.org/officeDocument/2006/relationships/image" Target="../media/image5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52.png"/><Relationship Id="rId7" Type="http://schemas.openxmlformats.org/officeDocument/2006/relationships/image" Target="../media/image55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54.png"/><Relationship Id="rId10" Type="http://schemas.openxmlformats.org/officeDocument/2006/relationships/image" Target="../media/image58.png"/><Relationship Id="rId4" Type="http://schemas.openxmlformats.org/officeDocument/2006/relationships/image" Target="../media/image53.png"/><Relationship Id="rId9" Type="http://schemas.openxmlformats.org/officeDocument/2006/relationships/image" Target="../media/image5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gif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gif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gif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0.pn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gif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gif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gif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gif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g"/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60.png"/><Relationship Id="rId5" Type="http://schemas.openxmlformats.org/officeDocument/2006/relationships/image" Target="../media/image106.png"/><Relationship Id="rId4" Type="http://schemas.openxmlformats.org/officeDocument/2006/relationships/image" Target="../media/image104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png"/><Relationship Id="rId3" Type="http://schemas.openxmlformats.org/officeDocument/2006/relationships/image" Target="../media/image111.png"/><Relationship Id="rId7" Type="http://schemas.openxmlformats.org/officeDocument/2006/relationships/image" Target="../media/image115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4.png"/><Relationship Id="rId5" Type="http://schemas.openxmlformats.org/officeDocument/2006/relationships/image" Target="../media/image113.png"/><Relationship Id="rId10" Type="http://schemas.openxmlformats.org/officeDocument/2006/relationships/image" Target="../media/image118.png"/><Relationship Id="rId4" Type="http://schemas.openxmlformats.org/officeDocument/2006/relationships/image" Target="../media/image112.png"/><Relationship Id="rId9" Type="http://schemas.openxmlformats.org/officeDocument/2006/relationships/image" Target="../media/image117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2.png"/><Relationship Id="rId13" Type="http://schemas.openxmlformats.org/officeDocument/2006/relationships/image" Target="../media/image126.jpeg"/><Relationship Id="rId3" Type="http://schemas.openxmlformats.org/officeDocument/2006/relationships/image" Target="../media/image25.png"/><Relationship Id="rId7" Type="http://schemas.openxmlformats.org/officeDocument/2006/relationships/image" Target="../media/image121.png"/><Relationship Id="rId12" Type="http://schemas.openxmlformats.org/officeDocument/2006/relationships/image" Target="../media/image125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0.png"/><Relationship Id="rId11" Type="http://schemas.openxmlformats.org/officeDocument/2006/relationships/image" Target="../media/image118.png"/><Relationship Id="rId5" Type="http://schemas.openxmlformats.org/officeDocument/2006/relationships/image" Target="../media/image119.jpeg"/><Relationship Id="rId10" Type="http://schemas.openxmlformats.org/officeDocument/2006/relationships/image" Target="../media/image124.png"/><Relationship Id="rId4" Type="http://schemas.openxmlformats.org/officeDocument/2006/relationships/image" Target="../media/image110.png"/><Relationship Id="rId9" Type="http://schemas.openxmlformats.org/officeDocument/2006/relationships/image" Target="../media/image123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28.png"/><Relationship Id="rId4" Type="http://schemas.openxmlformats.org/officeDocument/2006/relationships/image" Target="../media/image127.pn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مستطيل 4"/>
          <p:cNvSpPr/>
          <p:nvPr/>
        </p:nvSpPr>
        <p:spPr>
          <a:xfrm>
            <a:off x="1043963" y="0"/>
            <a:ext cx="5864837" cy="6858000"/>
          </a:xfrm>
          <a:prstGeom prst="rect">
            <a:avLst/>
          </a:prstGeom>
          <a:solidFill>
            <a:schemeClr val="bg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6" name="مربع نص 5"/>
          <p:cNvSpPr txBox="1"/>
          <p:nvPr/>
        </p:nvSpPr>
        <p:spPr>
          <a:xfrm>
            <a:off x="1068197" y="248400"/>
            <a:ext cx="5942203" cy="68225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67" dirty="0">
                <a:latin typeface="Britannic Bold" panose="020B0903060703020204" pitchFamily="34" charset="0"/>
              </a:rPr>
              <a:t>The First Logistics Zone in Palestine</a:t>
            </a:r>
          </a:p>
          <a:p>
            <a:endParaRPr lang="en-US" sz="2667" b="1" dirty="0">
              <a:latin typeface="Yu Gothic Light" panose="020B0300000000000000" pitchFamily="34" charset="-128"/>
              <a:ea typeface="Yu Gothic Light" panose="020B0300000000000000" pitchFamily="34" charset="-128"/>
            </a:endParaRPr>
          </a:p>
          <a:p>
            <a:r>
              <a:rPr lang="en-US" sz="2400" b="1" dirty="0">
                <a:latin typeface="Century" panose="02040604050505020304" pitchFamily="18" charset="0"/>
                <a:ea typeface="Yu Gothic Light" panose="020B0300000000000000" pitchFamily="34" charset="-128"/>
              </a:rPr>
              <a:t>          A Gateway to the World  </a:t>
            </a:r>
          </a:p>
          <a:p>
            <a:endParaRPr lang="en-US" sz="2400" b="1" dirty="0">
              <a:latin typeface="Century" panose="02040604050505020304" pitchFamily="18" charset="0"/>
              <a:ea typeface="Yu Gothic Light" panose="020B0300000000000000" pitchFamily="34" charset="-128"/>
            </a:endParaRPr>
          </a:p>
          <a:p>
            <a:r>
              <a:rPr lang="en-US" sz="2400" b="1" dirty="0">
                <a:latin typeface="Century" panose="02040604050505020304" pitchFamily="18" charset="0"/>
                <a:ea typeface="Yu Gothic Light" panose="020B0300000000000000" pitchFamily="34" charset="-128"/>
              </a:rPr>
              <a:t>By :</a:t>
            </a:r>
          </a:p>
          <a:p>
            <a:endParaRPr lang="en-US" sz="2400" b="1" dirty="0">
              <a:latin typeface="Century" panose="02040604050505020304" pitchFamily="18" charset="0"/>
              <a:ea typeface="Yu Gothic Light" panose="020B0300000000000000" pitchFamily="34" charset="-128"/>
            </a:endParaRPr>
          </a:p>
          <a:p>
            <a:r>
              <a:rPr lang="en-US" sz="3200" b="1" dirty="0">
                <a:latin typeface="Microsoft Uighur" panose="02000000000000000000" pitchFamily="2" charset="-78"/>
                <a:ea typeface="Yu Gothic Light" panose="020B0300000000000000" pitchFamily="34" charset="-128"/>
                <a:cs typeface="Microsoft Uighur" panose="02000000000000000000" pitchFamily="2" charset="-78"/>
              </a:rPr>
              <a:t>Elias </a:t>
            </a:r>
            <a:r>
              <a:rPr lang="en-US" sz="3200" b="1" dirty="0" err="1">
                <a:latin typeface="Microsoft Uighur" panose="02000000000000000000" pitchFamily="2" charset="-78"/>
                <a:ea typeface="Yu Gothic Light" panose="020B0300000000000000" pitchFamily="34" charset="-128"/>
                <a:cs typeface="Microsoft Uighur" panose="02000000000000000000" pitchFamily="2" charset="-78"/>
              </a:rPr>
              <a:t>Braik</a:t>
            </a:r>
            <a:endParaRPr lang="en-US" sz="3200" b="1" dirty="0">
              <a:latin typeface="Microsoft Uighur" panose="02000000000000000000" pitchFamily="2" charset="-78"/>
              <a:ea typeface="Yu Gothic Light" panose="020B0300000000000000" pitchFamily="34" charset="-128"/>
              <a:cs typeface="Microsoft Uighur" panose="02000000000000000000" pitchFamily="2" charset="-78"/>
            </a:endParaRPr>
          </a:p>
          <a:p>
            <a:r>
              <a:rPr lang="en-US" sz="3200" b="1" dirty="0" err="1">
                <a:latin typeface="Microsoft Uighur" panose="02000000000000000000" pitchFamily="2" charset="-78"/>
                <a:ea typeface="Yu Gothic Light" panose="020B0300000000000000" pitchFamily="34" charset="-128"/>
                <a:cs typeface="Microsoft Uighur" panose="02000000000000000000" pitchFamily="2" charset="-78"/>
              </a:rPr>
              <a:t>Nagham</a:t>
            </a:r>
            <a:r>
              <a:rPr lang="en-US" sz="3200" b="1" dirty="0">
                <a:latin typeface="Microsoft Uighur" panose="02000000000000000000" pitchFamily="2" charset="-78"/>
                <a:ea typeface="Yu Gothic Light" panose="020B0300000000000000" pitchFamily="34" charset="-128"/>
                <a:cs typeface="Microsoft Uighur" panose="02000000000000000000" pitchFamily="2" charset="-78"/>
              </a:rPr>
              <a:t> Al-</a:t>
            </a:r>
            <a:r>
              <a:rPr lang="en-US" sz="3200" b="1" dirty="0" err="1">
                <a:latin typeface="Microsoft Uighur" panose="02000000000000000000" pitchFamily="2" charset="-78"/>
                <a:ea typeface="Yu Gothic Light" panose="020B0300000000000000" pitchFamily="34" charset="-128"/>
                <a:cs typeface="Microsoft Uighur" panose="02000000000000000000" pitchFamily="2" charset="-78"/>
              </a:rPr>
              <a:t>Kelani</a:t>
            </a:r>
            <a:endParaRPr lang="en-US" sz="3200" b="1" dirty="0">
              <a:latin typeface="Microsoft Uighur" panose="02000000000000000000" pitchFamily="2" charset="-78"/>
              <a:ea typeface="Yu Gothic Light" panose="020B0300000000000000" pitchFamily="34" charset="-128"/>
              <a:cs typeface="Microsoft Uighur" panose="02000000000000000000" pitchFamily="2" charset="-78"/>
            </a:endParaRPr>
          </a:p>
          <a:p>
            <a:r>
              <a:rPr lang="en-US" sz="3200" b="1" dirty="0" err="1">
                <a:latin typeface="Microsoft Uighur" panose="02000000000000000000" pitchFamily="2" charset="-78"/>
                <a:ea typeface="Yu Gothic Light" panose="020B0300000000000000" pitchFamily="34" charset="-128"/>
                <a:cs typeface="Microsoft Uighur" panose="02000000000000000000" pitchFamily="2" charset="-78"/>
              </a:rPr>
              <a:t>Areen</a:t>
            </a:r>
            <a:r>
              <a:rPr lang="en-US" sz="3200" b="1" dirty="0">
                <a:latin typeface="Microsoft Uighur" panose="02000000000000000000" pitchFamily="2" charset="-78"/>
                <a:ea typeface="Yu Gothic Light" panose="020B0300000000000000" pitchFamily="34" charset="-128"/>
                <a:cs typeface="Microsoft Uighur" panose="02000000000000000000" pitchFamily="2" charset="-78"/>
              </a:rPr>
              <a:t> </a:t>
            </a:r>
            <a:r>
              <a:rPr lang="en-US" sz="3200" b="1" dirty="0" err="1">
                <a:latin typeface="Microsoft Uighur" panose="02000000000000000000" pitchFamily="2" charset="-78"/>
                <a:ea typeface="Yu Gothic Light" panose="020B0300000000000000" pitchFamily="34" charset="-128"/>
                <a:cs typeface="Microsoft Uighur" panose="02000000000000000000" pitchFamily="2" charset="-78"/>
              </a:rPr>
              <a:t>Bsharat</a:t>
            </a:r>
            <a:endParaRPr lang="en-US" sz="3200" b="1" dirty="0">
              <a:latin typeface="Microsoft Uighur" panose="02000000000000000000" pitchFamily="2" charset="-78"/>
              <a:ea typeface="Yu Gothic Light" panose="020B0300000000000000" pitchFamily="34" charset="-128"/>
              <a:cs typeface="Microsoft Uighur" panose="02000000000000000000" pitchFamily="2" charset="-78"/>
            </a:endParaRPr>
          </a:p>
          <a:p>
            <a:r>
              <a:rPr lang="en-US" sz="3200" b="1" dirty="0" err="1">
                <a:latin typeface="Microsoft Uighur" panose="02000000000000000000" pitchFamily="2" charset="-78"/>
                <a:ea typeface="Yu Gothic Light" panose="020B0300000000000000" pitchFamily="34" charset="-128"/>
                <a:cs typeface="Microsoft Uighur" panose="02000000000000000000" pitchFamily="2" charset="-78"/>
              </a:rPr>
              <a:t>Laith</a:t>
            </a:r>
            <a:r>
              <a:rPr lang="en-US" sz="3200" b="1" dirty="0">
                <a:latin typeface="Microsoft Uighur" panose="02000000000000000000" pitchFamily="2" charset="-78"/>
                <a:ea typeface="Yu Gothic Light" panose="020B0300000000000000" pitchFamily="34" charset="-128"/>
                <a:cs typeface="Microsoft Uighur" panose="02000000000000000000" pitchFamily="2" charset="-78"/>
              </a:rPr>
              <a:t> Abu </a:t>
            </a:r>
            <a:r>
              <a:rPr lang="en-US" sz="3200" b="1" dirty="0" err="1">
                <a:latin typeface="Microsoft Uighur" panose="02000000000000000000" pitchFamily="2" charset="-78"/>
                <a:ea typeface="Yu Gothic Light" panose="020B0300000000000000" pitchFamily="34" charset="-128"/>
                <a:cs typeface="Microsoft Uighur" panose="02000000000000000000" pitchFamily="2" charset="-78"/>
              </a:rPr>
              <a:t>Beih</a:t>
            </a:r>
            <a:r>
              <a:rPr lang="en-US" sz="3200" b="1" dirty="0">
                <a:latin typeface="Microsoft Uighur" panose="02000000000000000000" pitchFamily="2" charset="-78"/>
                <a:ea typeface="Yu Gothic Light" panose="020B0300000000000000" pitchFamily="34" charset="-128"/>
                <a:cs typeface="Microsoft Uighur" panose="02000000000000000000" pitchFamily="2" charset="-78"/>
              </a:rPr>
              <a:t> </a:t>
            </a:r>
          </a:p>
          <a:p>
            <a:r>
              <a:rPr lang="en-US" sz="3200" b="1" dirty="0">
                <a:latin typeface="Microsoft Uighur" panose="02000000000000000000" pitchFamily="2" charset="-78"/>
                <a:ea typeface="Yu Gothic Light" panose="020B0300000000000000" pitchFamily="34" charset="-128"/>
                <a:cs typeface="Microsoft Uighur" panose="02000000000000000000" pitchFamily="2" charset="-78"/>
              </a:rPr>
              <a:t>Abdelfattah </a:t>
            </a:r>
            <a:r>
              <a:rPr lang="en-US" sz="3200" b="1" dirty="0" err="1">
                <a:latin typeface="Microsoft Uighur" panose="02000000000000000000" pitchFamily="2" charset="-78"/>
                <a:ea typeface="Yu Gothic Light" panose="020B0300000000000000" pitchFamily="34" charset="-128"/>
                <a:cs typeface="Microsoft Uighur" panose="02000000000000000000" pitchFamily="2" charset="-78"/>
              </a:rPr>
              <a:t>Dallal</a:t>
            </a:r>
            <a:endParaRPr lang="en-US" sz="3200" b="1" dirty="0">
              <a:latin typeface="Microsoft Uighur" panose="02000000000000000000" pitchFamily="2" charset="-78"/>
              <a:ea typeface="Yu Gothic Light" panose="020B0300000000000000" pitchFamily="34" charset="-128"/>
              <a:cs typeface="Microsoft Uighur" panose="02000000000000000000" pitchFamily="2" charset="-78"/>
            </a:endParaRPr>
          </a:p>
          <a:p>
            <a:endParaRPr lang="en-US" sz="2400" b="1" dirty="0">
              <a:latin typeface="Century" panose="02040604050505020304" pitchFamily="18" charset="0"/>
              <a:ea typeface="Yu Gothic Light" panose="020B0300000000000000" pitchFamily="34" charset="-128"/>
            </a:endParaRPr>
          </a:p>
          <a:p>
            <a:pPr algn="ctr"/>
            <a:r>
              <a:rPr lang="en-US" sz="2400" b="1" dirty="0">
                <a:latin typeface="Century" panose="02040604050505020304" pitchFamily="18" charset="0"/>
                <a:ea typeface="Yu Gothic Light" panose="020B0300000000000000" pitchFamily="34" charset="-128"/>
              </a:rPr>
              <a:t>Under supervision of :</a:t>
            </a:r>
          </a:p>
          <a:p>
            <a:pPr algn="ctr"/>
            <a:endParaRPr lang="en-US" sz="2400" b="1" dirty="0">
              <a:latin typeface="Century" panose="02040604050505020304" pitchFamily="18" charset="0"/>
              <a:ea typeface="Yu Gothic Light" panose="020B0300000000000000" pitchFamily="34" charset="-128"/>
            </a:endParaRPr>
          </a:p>
          <a:p>
            <a:pPr algn="ctr"/>
            <a:r>
              <a:rPr lang="en-US" sz="3200" b="1" dirty="0" err="1">
                <a:latin typeface="Microsoft Uighur" panose="02000000000000000000" pitchFamily="2" charset="-78"/>
                <a:ea typeface="Yu Gothic Light" panose="020B0300000000000000" pitchFamily="34" charset="-128"/>
                <a:cs typeface="Microsoft Uighur" panose="02000000000000000000" pitchFamily="2" charset="-78"/>
              </a:rPr>
              <a:t>Dr.Khalid</a:t>
            </a:r>
            <a:r>
              <a:rPr lang="en-US" sz="3200" b="1" dirty="0">
                <a:latin typeface="Microsoft Uighur" panose="02000000000000000000" pitchFamily="2" charset="-78"/>
                <a:ea typeface="Yu Gothic Light" panose="020B0300000000000000" pitchFamily="34" charset="-128"/>
                <a:cs typeface="Microsoft Uighur" panose="02000000000000000000" pitchFamily="2" charset="-78"/>
              </a:rPr>
              <a:t> Al-</a:t>
            </a:r>
            <a:r>
              <a:rPr lang="en-US" sz="3200" b="1" dirty="0" err="1">
                <a:latin typeface="Microsoft Uighur" panose="02000000000000000000" pitchFamily="2" charset="-78"/>
                <a:ea typeface="Yu Gothic Light" panose="020B0300000000000000" pitchFamily="34" charset="-128"/>
                <a:cs typeface="Microsoft Uighur" panose="02000000000000000000" pitchFamily="2" charset="-78"/>
              </a:rPr>
              <a:t>Sahili</a:t>
            </a:r>
            <a:endParaRPr lang="en-US" sz="3200" b="1" dirty="0">
              <a:latin typeface="Microsoft Uighur" panose="02000000000000000000" pitchFamily="2" charset="-78"/>
              <a:ea typeface="Yu Gothic Light" panose="020B0300000000000000" pitchFamily="34" charset="-128"/>
              <a:cs typeface="Microsoft Uighur" panose="02000000000000000000" pitchFamily="2" charset="-78"/>
            </a:endParaRPr>
          </a:p>
          <a:p>
            <a:endParaRPr lang="en-US" sz="2400" b="1" dirty="0">
              <a:latin typeface="Century" panose="02040604050505020304" pitchFamily="18" charset="0"/>
              <a:ea typeface="Yu Gothic Light" panose="020B03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55302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5385" y="3726683"/>
            <a:ext cx="2318966" cy="231896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722" y="2617936"/>
            <a:ext cx="923459" cy="92345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51316">
            <a:off x="7531383" y="2346712"/>
            <a:ext cx="1102749" cy="342256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9042" y="2495693"/>
            <a:ext cx="716578" cy="71657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9974" y="1662275"/>
            <a:ext cx="814554" cy="814554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993364" y="3193407"/>
            <a:ext cx="17150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>
                <a:latin typeface="Dutch801 XBd BT" panose="02020903060505020304" pitchFamily="18" charset="0"/>
                <a:cs typeface="Times New Roman" panose="02020603050405020304" pitchFamily="18" charset="0"/>
              </a:rPr>
              <a:t>Jericho</a:t>
            </a:r>
            <a:endParaRPr lang="en-US" sz="3200" b="1" dirty="0">
              <a:latin typeface="Dutch801 XBd BT" panose="020209030605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8512736" y="1157919"/>
            <a:ext cx="14345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Dutch801 XBd BT" panose="02020903060505020304" pitchFamily="18" charset="0"/>
                <a:cs typeface="Times New Roman" panose="02020603050405020304" pitchFamily="18" charset="0"/>
              </a:rPr>
              <a:t>Jordan</a:t>
            </a:r>
            <a:endParaRPr lang="en-US" sz="2800" b="1" dirty="0">
              <a:latin typeface="Dutch801 XBd BT" panose="020209030605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0211146" y="3193407"/>
            <a:ext cx="12231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Dutch801 XBd BT" panose="02020903060505020304" pitchFamily="18" charset="0"/>
                <a:cs typeface="Times New Roman" panose="02020603050405020304" pitchFamily="18" charset="0"/>
              </a:rPr>
              <a:t>World</a:t>
            </a:r>
            <a:endParaRPr lang="en-US" b="1" dirty="0">
              <a:latin typeface="Dutch801 XBd BT" panose="020209030605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9481">
            <a:off x="1353775" y="2630250"/>
            <a:ext cx="1072149" cy="1072149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1020602" y="1664729"/>
            <a:ext cx="212418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Dutch801 XBd BT" panose="02020903060505020304" pitchFamily="18" charset="0"/>
                <a:cs typeface="Diwani Simple Striped" panose="02010400000000000000" pitchFamily="2" charset="-78"/>
              </a:rPr>
              <a:t>Palestinian cities</a:t>
            </a:r>
            <a:endParaRPr lang="en-US" sz="2800" b="1" dirty="0">
              <a:latin typeface="Dutch801 XBd BT" panose="02020903060505020304" pitchFamily="18" charset="0"/>
              <a:cs typeface="Diwani Simple Striped" panose="02010400000000000000" pitchFamily="2" charset="-78"/>
            </a:endParaRP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0609">
            <a:off x="1813776" y="3447828"/>
            <a:ext cx="2806397" cy="133344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290737" y="228226"/>
            <a:ext cx="496826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>
                <a:latin typeface="Dutch801 XBd BT" panose="02020903060505020304" pitchFamily="18" charset="0"/>
              </a:rPr>
              <a:t>The First Logistics Zone in </a:t>
            </a:r>
            <a:r>
              <a:rPr lang="en-US" sz="2000" b="1" u="sng" dirty="0" smtClean="0">
                <a:latin typeface="Dutch801 XBd BT" panose="02020903060505020304" pitchFamily="18" charset="0"/>
              </a:rPr>
              <a:t>Palestine</a:t>
            </a:r>
          </a:p>
          <a:p>
            <a:pPr algn="ctr"/>
            <a:r>
              <a:rPr lang="en-US" sz="2000" b="1" u="sng" dirty="0">
                <a:latin typeface="Dutch801 XBd BT" panose="02020903060505020304" pitchFamily="18" charset="0"/>
              </a:rPr>
              <a:t>A Gateway To The World</a:t>
            </a:r>
            <a:endParaRPr lang="en-US" sz="2000" u="sng" dirty="0">
              <a:latin typeface="Dutch801 XBd BT" panose="02020903060505020304" pitchFamily="18" charset="0"/>
            </a:endParaRPr>
          </a:p>
          <a:p>
            <a:endParaRPr lang="en-US" sz="2000" b="1" u="sng" dirty="0">
              <a:latin typeface="Dutch801 XBd BT" panose="020209030605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1530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9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3862" y="2457178"/>
            <a:ext cx="1973510" cy="197351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5741" y="5944325"/>
            <a:ext cx="778121" cy="77812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2628" y="1393128"/>
            <a:ext cx="1041218" cy="104121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9223" y="3502409"/>
            <a:ext cx="506319" cy="50631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5495" y="5689255"/>
            <a:ext cx="816888" cy="81688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5445" y="5449712"/>
            <a:ext cx="1058413" cy="105841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6662" y="5802573"/>
            <a:ext cx="188387" cy="18838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983" y="5106663"/>
            <a:ext cx="461632" cy="461632"/>
          </a:xfrm>
          <a:prstGeom prst="rect">
            <a:avLst/>
          </a:prstGeom>
        </p:spPr>
      </p:pic>
      <p:grpSp>
        <p:nvGrpSpPr>
          <p:cNvPr id="14" name="组合 7"/>
          <p:cNvGrpSpPr/>
          <p:nvPr/>
        </p:nvGrpSpPr>
        <p:grpSpPr>
          <a:xfrm>
            <a:off x="1746036" y="5634030"/>
            <a:ext cx="2500983" cy="1052183"/>
            <a:chOff x="1898458" y="1594682"/>
            <a:chExt cx="1691582" cy="736295"/>
          </a:xfrm>
        </p:grpSpPr>
        <p:sp>
          <p:nvSpPr>
            <p:cNvPr id="15" name="矩形 59"/>
            <p:cNvSpPr/>
            <p:nvPr/>
          </p:nvSpPr>
          <p:spPr>
            <a:xfrm rot="16200000" flipV="1">
              <a:off x="1565466" y="1927674"/>
              <a:ext cx="736295" cy="7031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68" tIns="34289" rIns="68568" bIns="34289" rtlCol="0" anchor="ctr"/>
            <a:lstStyle/>
            <a:p>
              <a:pPr algn="ctr" defTabSz="685165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  <a:latin typeface="+mj-lt"/>
                <a:cs typeface="+mn-ea"/>
                <a:sym typeface="+mn-lt"/>
              </a:endParaRPr>
            </a:p>
          </p:txBody>
        </p:sp>
        <p:sp>
          <p:nvSpPr>
            <p:cNvPr id="16" name="文本框 61"/>
            <p:cNvSpPr txBox="1"/>
            <p:nvPr/>
          </p:nvSpPr>
          <p:spPr>
            <a:xfrm>
              <a:off x="1951779" y="1653093"/>
              <a:ext cx="1638261" cy="436134"/>
            </a:xfrm>
            <a:prstGeom prst="rect">
              <a:avLst/>
            </a:prstGeom>
            <a:noFill/>
          </p:spPr>
          <p:txBody>
            <a:bodyPr wrap="square" lIns="68568" tIns="34289" rIns="68568" bIns="34289" rtlCol="0">
              <a:spAutoFit/>
            </a:bodyPr>
            <a:lstStyle/>
            <a:p>
              <a:r>
                <a: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Reducing the burden on the economic sector</a:t>
              </a:r>
            </a:p>
          </p:txBody>
        </p:sp>
      </p:grpSp>
      <p:grpSp>
        <p:nvGrpSpPr>
          <p:cNvPr id="17" name="组合 7"/>
          <p:cNvGrpSpPr/>
          <p:nvPr/>
        </p:nvGrpSpPr>
        <p:grpSpPr>
          <a:xfrm>
            <a:off x="914598" y="925803"/>
            <a:ext cx="2615821" cy="866819"/>
            <a:chOff x="1898458" y="1594682"/>
            <a:chExt cx="1974509" cy="559115"/>
          </a:xfrm>
        </p:grpSpPr>
        <p:sp>
          <p:nvSpPr>
            <p:cNvPr id="18" name="矩形 59"/>
            <p:cNvSpPr/>
            <p:nvPr/>
          </p:nvSpPr>
          <p:spPr>
            <a:xfrm rot="16200000" flipV="1">
              <a:off x="1654056" y="1839084"/>
              <a:ext cx="559115" cy="7031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68" tIns="34289" rIns="68568" bIns="34289" rtlCol="0" anchor="ctr"/>
            <a:lstStyle/>
            <a:p>
              <a:pPr algn="ctr" defTabSz="685165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  <a:latin typeface="+mj-lt"/>
                <a:cs typeface="+mn-ea"/>
                <a:sym typeface="+mn-lt"/>
              </a:endParaRPr>
            </a:p>
          </p:txBody>
        </p:sp>
        <p:sp>
          <p:nvSpPr>
            <p:cNvPr id="19" name="文本框 61"/>
            <p:cNvSpPr txBox="1"/>
            <p:nvPr/>
          </p:nvSpPr>
          <p:spPr>
            <a:xfrm>
              <a:off x="1968770" y="1646819"/>
              <a:ext cx="1904197" cy="402006"/>
            </a:xfrm>
            <a:prstGeom prst="rect">
              <a:avLst/>
            </a:prstGeom>
            <a:noFill/>
          </p:spPr>
          <p:txBody>
            <a:bodyPr wrap="square" lIns="68568" tIns="34289" rIns="68568" bIns="34289" rtlCol="0">
              <a:spAutoFit/>
            </a:bodyPr>
            <a:lstStyle/>
            <a:p>
              <a:r>
                <a: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Increasing the </a:t>
              </a:r>
              <a:r>
                <a:rPr lang="en-US" b="1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trade exchange </a:t>
              </a:r>
              <a:endParaRPr lang="en-US" b="1" dirty="0">
                <a:latin typeface="Times New Roman" panose="02020603050405020304" pitchFamily="18" charset="0"/>
                <a:ea typeface="Adobe Heiti Std R" panose="020B0400000000000000" pitchFamily="34" charset="-128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0" name="组合 7"/>
          <p:cNvGrpSpPr/>
          <p:nvPr/>
        </p:nvGrpSpPr>
        <p:grpSpPr>
          <a:xfrm>
            <a:off x="5376189" y="912814"/>
            <a:ext cx="3297719" cy="736295"/>
            <a:chOff x="1887481" y="1642180"/>
            <a:chExt cx="1497881" cy="736295"/>
          </a:xfrm>
        </p:grpSpPr>
        <p:sp>
          <p:nvSpPr>
            <p:cNvPr id="21" name="矩形 59"/>
            <p:cNvSpPr/>
            <p:nvPr/>
          </p:nvSpPr>
          <p:spPr>
            <a:xfrm rot="16200000" flipV="1">
              <a:off x="1554489" y="1975172"/>
              <a:ext cx="736295" cy="7031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68" tIns="34289" rIns="68568" bIns="34289" rtlCol="0" anchor="ctr"/>
            <a:lstStyle/>
            <a:p>
              <a:pPr algn="ctr" defTabSz="685165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  <a:latin typeface="+mj-lt"/>
                <a:cs typeface="+mn-ea"/>
                <a:sym typeface="+mn-lt"/>
              </a:endParaRPr>
            </a:p>
          </p:txBody>
        </p:sp>
        <p:sp>
          <p:nvSpPr>
            <p:cNvPr id="22" name="文本框 61"/>
            <p:cNvSpPr txBox="1"/>
            <p:nvPr/>
          </p:nvSpPr>
          <p:spPr>
            <a:xfrm>
              <a:off x="1968771" y="1651207"/>
              <a:ext cx="1416591" cy="623246"/>
            </a:xfrm>
            <a:prstGeom prst="rect">
              <a:avLst/>
            </a:prstGeom>
            <a:noFill/>
          </p:spPr>
          <p:txBody>
            <a:bodyPr wrap="square" lIns="68568" tIns="34289" rIns="68568" bIns="34289" rtlCol="0">
              <a:spAutoFit/>
            </a:bodyPr>
            <a:lstStyle/>
            <a:p>
              <a:r>
                <a:rPr lang="en-US" b="1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Serving Al-</a:t>
              </a:r>
              <a:r>
                <a:rPr lang="en-US" b="1" dirty="0" err="1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Aghwar</a:t>
              </a:r>
              <a:endPara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r>
                <a:rPr lang="en-US" b="1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products.</a:t>
              </a:r>
              <a:endParaRPr lang="en-US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3" name="组合 7"/>
          <p:cNvGrpSpPr/>
          <p:nvPr/>
        </p:nvGrpSpPr>
        <p:grpSpPr>
          <a:xfrm>
            <a:off x="8514238" y="5078675"/>
            <a:ext cx="2409233" cy="900244"/>
            <a:chOff x="2156491" y="1391154"/>
            <a:chExt cx="1528762" cy="900244"/>
          </a:xfrm>
        </p:grpSpPr>
        <p:sp>
          <p:nvSpPr>
            <p:cNvPr id="24" name="矩形 59"/>
            <p:cNvSpPr/>
            <p:nvPr/>
          </p:nvSpPr>
          <p:spPr>
            <a:xfrm rot="16200000" flipV="1">
              <a:off x="1781959" y="1842820"/>
              <a:ext cx="823110" cy="7404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68" tIns="34289" rIns="68568" bIns="34289" rtlCol="0" anchor="ctr"/>
            <a:lstStyle/>
            <a:p>
              <a:pPr algn="ctr" defTabSz="685165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  <a:latin typeface="+mj-lt"/>
                <a:cs typeface="+mn-ea"/>
                <a:sym typeface="+mn-lt"/>
              </a:endParaRPr>
            </a:p>
          </p:txBody>
        </p:sp>
        <p:sp>
          <p:nvSpPr>
            <p:cNvPr id="25" name="文本框 61"/>
            <p:cNvSpPr txBox="1"/>
            <p:nvPr/>
          </p:nvSpPr>
          <p:spPr>
            <a:xfrm>
              <a:off x="2260899" y="1391154"/>
              <a:ext cx="1424354" cy="900244"/>
            </a:xfrm>
            <a:prstGeom prst="rect">
              <a:avLst/>
            </a:prstGeom>
            <a:noFill/>
          </p:spPr>
          <p:txBody>
            <a:bodyPr wrap="square" lIns="68568" tIns="34289" rIns="68568" bIns="34289" rtlCol="0">
              <a:spAutoFit/>
            </a:bodyPr>
            <a:lstStyle/>
            <a:p>
              <a:r>
                <a: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Connect Palestine with the neighboring countries</a:t>
              </a:r>
            </a:p>
          </p:txBody>
        </p:sp>
      </p:grpSp>
      <p:grpSp>
        <p:nvGrpSpPr>
          <p:cNvPr id="26" name="组合 7"/>
          <p:cNvGrpSpPr/>
          <p:nvPr/>
        </p:nvGrpSpPr>
        <p:grpSpPr>
          <a:xfrm>
            <a:off x="9302195" y="1246457"/>
            <a:ext cx="2744622" cy="927777"/>
            <a:chOff x="1898458" y="1475552"/>
            <a:chExt cx="1544257" cy="855425"/>
          </a:xfrm>
        </p:grpSpPr>
        <p:sp>
          <p:nvSpPr>
            <p:cNvPr id="27" name="矩形 59"/>
            <p:cNvSpPr/>
            <p:nvPr/>
          </p:nvSpPr>
          <p:spPr>
            <a:xfrm rot="16200000" flipV="1">
              <a:off x="1565466" y="1927674"/>
              <a:ext cx="736295" cy="7031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68" tIns="34289" rIns="68568" bIns="34289" rtlCol="0" anchor="ctr"/>
            <a:lstStyle/>
            <a:p>
              <a:pPr algn="ctr" defTabSz="685165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  <a:latin typeface="+mj-lt"/>
                <a:cs typeface="+mn-ea"/>
                <a:sym typeface="+mn-lt"/>
              </a:endParaRPr>
            </a:p>
          </p:txBody>
        </p:sp>
        <p:sp>
          <p:nvSpPr>
            <p:cNvPr id="28" name="文本框 61"/>
            <p:cNvSpPr txBox="1"/>
            <p:nvPr/>
          </p:nvSpPr>
          <p:spPr>
            <a:xfrm>
              <a:off x="2018361" y="1475552"/>
              <a:ext cx="1424354" cy="401067"/>
            </a:xfrm>
            <a:prstGeom prst="rect">
              <a:avLst/>
            </a:prstGeom>
            <a:noFill/>
          </p:spPr>
          <p:txBody>
            <a:bodyPr wrap="square" lIns="68568" tIns="34289" rIns="68568" bIns="34289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Attracting investors</a:t>
              </a:r>
              <a:endParaRPr lang="en-US" b="1" dirty="0">
                <a:latin typeface="Times New Roman" panose="02020603050405020304" pitchFamily="18" charset="0"/>
                <a:ea typeface="Adobe Heiti Std R" panose="020B0400000000000000" pitchFamily="34" charset="-128"/>
                <a:cs typeface="Times New Roman" panose="02020603050405020304" pitchFamily="18" charset="0"/>
              </a:endParaRPr>
            </a:p>
          </p:txBody>
        </p:sp>
      </p:grpSp>
      <p:pic>
        <p:nvPicPr>
          <p:cNvPr id="29" name="Picture 2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9554" y="1263355"/>
            <a:ext cx="908245" cy="908245"/>
          </a:xfrm>
          <a:prstGeom prst="rect">
            <a:avLst/>
          </a:prstGeom>
        </p:spPr>
      </p:pic>
      <p:grpSp>
        <p:nvGrpSpPr>
          <p:cNvPr id="30" name="组合 7"/>
          <p:cNvGrpSpPr/>
          <p:nvPr/>
        </p:nvGrpSpPr>
        <p:grpSpPr>
          <a:xfrm>
            <a:off x="5531030" y="4894753"/>
            <a:ext cx="1708830" cy="736295"/>
            <a:chOff x="1560767" y="1626404"/>
            <a:chExt cx="1708830" cy="736295"/>
          </a:xfrm>
        </p:grpSpPr>
        <p:sp>
          <p:nvSpPr>
            <p:cNvPr id="31" name="矩形 59"/>
            <p:cNvSpPr/>
            <p:nvPr/>
          </p:nvSpPr>
          <p:spPr>
            <a:xfrm rot="16200000" flipV="1">
              <a:off x="1235205" y="1951966"/>
              <a:ext cx="736295" cy="8517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68" tIns="34289" rIns="68568" bIns="34289" rtlCol="0" anchor="ctr"/>
            <a:lstStyle/>
            <a:p>
              <a:pPr algn="ctr" defTabSz="685165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  <a:latin typeface="+mj-lt"/>
                <a:cs typeface="+mn-ea"/>
                <a:sym typeface="+mn-lt"/>
              </a:endParaRPr>
            </a:p>
          </p:txBody>
        </p:sp>
        <p:sp>
          <p:nvSpPr>
            <p:cNvPr id="32" name="文本框 61"/>
            <p:cNvSpPr txBox="1"/>
            <p:nvPr/>
          </p:nvSpPr>
          <p:spPr>
            <a:xfrm>
              <a:off x="1685911" y="1666389"/>
              <a:ext cx="1583686" cy="623246"/>
            </a:xfrm>
            <a:prstGeom prst="rect">
              <a:avLst/>
            </a:prstGeom>
            <a:noFill/>
          </p:spPr>
          <p:txBody>
            <a:bodyPr wrap="square" lIns="68568" tIns="34289" rIns="68568" bIns="34289" rtlCol="0">
              <a:spAutoFit/>
            </a:bodyPr>
            <a:lstStyle/>
            <a:p>
              <a:pPr defTabSz="685165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b="1" dirty="0" smtClean="0">
                  <a:latin typeface="Times New Roman" panose="02020603050405020304" pitchFamily="18" charset="0"/>
                  <a:cs typeface="Times New Roman" panose="02020603050405020304" pitchFamily="18" charset="0"/>
                  <a:sym typeface="+mn-lt"/>
                </a:rPr>
                <a:t>Palestinian economy</a:t>
              </a:r>
              <a:endParaRPr lang="zh-CN" altLang="en-US" b="1" dirty="0"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</p:grpSp>
      <p:cxnSp>
        <p:nvCxnSpPr>
          <p:cNvPr id="34" name="Straight Connector 33"/>
          <p:cNvCxnSpPr/>
          <p:nvPr/>
        </p:nvCxnSpPr>
        <p:spPr>
          <a:xfrm flipH="1">
            <a:off x="6836662" y="5720421"/>
            <a:ext cx="155977" cy="26358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6775603" y="5781695"/>
            <a:ext cx="253219" cy="188388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ectangle 35"/>
          <p:cNvSpPr/>
          <p:nvPr/>
        </p:nvSpPr>
        <p:spPr>
          <a:xfrm>
            <a:off x="2680020" y="136926"/>
            <a:ext cx="599875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u="sng" dirty="0" smtClean="0">
                <a:solidFill>
                  <a:srgbClr val="0070C0"/>
                </a:solidFill>
                <a:latin typeface="Dutch801 XBd BT" panose="0202090306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importance of this project </a:t>
            </a:r>
            <a:endParaRPr lang="en-US" sz="3200" b="1" u="sng" dirty="0">
              <a:solidFill>
                <a:srgbClr val="0070C0"/>
              </a:solidFill>
              <a:latin typeface="Dutch801 XBd BT" panose="020209030605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7" name="组合 7"/>
          <p:cNvGrpSpPr/>
          <p:nvPr/>
        </p:nvGrpSpPr>
        <p:grpSpPr>
          <a:xfrm>
            <a:off x="8843925" y="3046083"/>
            <a:ext cx="2656483" cy="798571"/>
            <a:chOff x="1898458" y="1594682"/>
            <a:chExt cx="1494666" cy="736295"/>
          </a:xfrm>
        </p:grpSpPr>
        <p:sp>
          <p:nvSpPr>
            <p:cNvPr id="38" name="矩形 59"/>
            <p:cNvSpPr/>
            <p:nvPr/>
          </p:nvSpPr>
          <p:spPr>
            <a:xfrm rot="16200000" flipV="1">
              <a:off x="1565466" y="1927674"/>
              <a:ext cx="736295" cy="7031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68" tIns="34289" rIns="68568" bIns="34289" rtlCol="0" anchor="ctr"/>
            <a:lstStyle/>
            <a:p>
              <a:pPr algn="ctr" defTabSz="685165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  <a:latin typeface="+mj-lt"/>
                <a:cs typeface="+mn-ea"/>
                <a:sym typeface="+mn-lt"/>
              </a:endParaRPr>
            </a:p>
          </p:txBody>
        </p:sp>
        <p:sp>
          <p:nvSpPr>
            <p:cNvPr id="39" name="文本框 61"/>
            <p:cNvSpPr txBox="1"/>
            <p:nvPr/>
          </p:nvSpPr>
          <p:spPr>
            <a:xfrm>
              <a:off x="1968770" y="1664560"/>
              <a:ext cx="1424354" cy="574643"/>
            </a:xfrm>
            <a:prstGeom prst="rect">
              <a:avLst/>
            </a:prstGeom>
            <a:noFill/>
          </p:spPr>
          <p:txBody>
            <a:bodyPr wrap="square" lIns="68568" tIns="34289" rIns="68568" bIns="34289" rtlCol="0">
              <a:spAutoFit/>
            </a:bodyPr>
            <a:lstStyle/>
            <a:p>
              <a:r>
                <a: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Enhancing employment </a:t>
              </a:r>
              <a:r>
                <a:rPr lang="en-US" b="1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opportunities</a:t>
              </a:r>
              <a:endParaRPr lang="en-US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40" name="组合 7"/>
          <p:cNvGrpSpPr/>
          <p:nvPr/>
        </p:nvGrpSpPr>
        <p:grpSpPr>
          <a:xfrm>
            <a:off x="355312" y="2617276"/>
            <a:ext cx="2656483" cy="798571"/>
            <a:chOff x="1898458" y="1594682"/>
            <a:chExt cx="1494666" cy="736295"/>
          </a:xfrm>
        </p:grpSpPr>
        <p:sp>
          <p:nvSpPr>
            <p:cNvPr id="41" name="矩形 59"/>
            <p:cNvSpPr/>
            <p:nvPr/>
          </p:nvSpPr>
          <p:spPr>
            <a:xfrm rot="16200000" flipV="1">
              <a:off x="1565466" y="1927674"/>
              <a:ext cx="736295" cy="7031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68" tIns="34289" rIns="68568" bIns="34289" rtlCol="0" anchor="ctr"/>
            <a:lstStyle/>
            <a:p>
              <a:pPr algn="ctr" defTabSz="685165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  <a:latin typeface="+mj-lt"/>
                <a:cs typeface="+mn-ea"/>
                <a:sym typeface="+mn-lt"/>
              </a:endParaRPr>
            </a:p>
          </p:txBody>
        </p:sp>
        <p:sp>
          <p:nvSpPr>
            <p:cNvPr id="42" name="文本框 61"/>
            <p:cNvSpPr txBox="1"/>
            <p:nvPr/>
          </p:nvSpPr>
          <p:spPr>
            <a:xfrm>
              <a:off x="1968770" y="1664560"/>
              <a:ext cx="1424354" cy="574643"/>
            </a:xfrm>
            <a:prstGeom prst="rect">
              <a:avLst/>
            </a:prstGeom>
            <a:noFill/>
          </p:spPr>
          <p:txBody>
            <a:bodyPr wrap="square" lIns="68568" tIns="34289" rIns="68568" bIns="34289" rtlCol="0">
              <a:spAutoFit/>
            </a:bodyPr>
            <a:lstStyle/>
            <a:p>
              <a:r>
                <a: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Facilitating the flow of goods</a:t>
              </a:r>
            </a:p>
          </p:txBody>
        </p:sp>
      </p:grpSp>
      <p:grpSp>
        <p:nvGrpSpPr>
          <p:cNvPr id="43" name="组合 7"/>
          <p:cNvGrpSpPr/>
          <p:nvPr/>
        </p:nvGrpSpPr>
        <p:grpSpPr>
          <a:xfrm>
            <a:off x="804763" y="4077285"/>
            <a:ext cx="2656481" cy="639196"/>
            <a:chOff x="1898459" y="1594682"/>
            <a:chExt cx="1494665" cy="589349"/>
          </a:xfrm>
        </p:grpSpPr>
        <p:sp>
          <p:nvSpPr>
            <p:cNvPr id="44" name="矩形 59"/>
            <p:cNvSpPr/>
            <p:nvPr/>
          </p:nvSpPr>
          <p:spPr>
            <a:xfrm rot="16200000" flipV="1">
              <a:off x="1638940" y="1854201"/>
              <a:ext cx="589349" cy="7031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68" tIns="34289" rIns="68568" bIns="34289" rtlCol="0" anchor="ctr"/>
            <a:lstStyle/>
            <a:p>
              <a:pPr algn="ctr" defTabSz="685165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  <a:latin typeface="+mj-lt"/>
                <a:cs typeface="+mn-ea"/>
                <a:sym typeface="+mn-lt"/>
              </a:endParaRPr>
            </a:p>
          </p:txBody>
        </p:sp>
        <p:sp>
          <p:nvSpPr>
            <p:cNvPr id="45" name="文本框 61"/>
            <p:cNvSpPr txBox="1"/>
            <p:nvPr/>
          </p:nvSpPr>
          <p:spPr>
            <a:xfrm>
              <a:off x="1968770" y="1620441"/>
              <a:ext cx="1424354" cy="319245"/>
            </a:xfrm>
            <a:prstGeom prst="rect">
              <a:avLst/>
            </a:prstGeom>
            <a:noFill/>
          </p:spPr>
          <p:txBody>
            <a:bodyPr wrap="square" lIns="68568" tIns="34289" rIns="68568" bIns="34289" rtlCol="0">
              <a:spAutoFit/>
            </a:bodyPr>
            <a:lstStyle/>
            <a:p>
              <a:pPr algn="ctr"/>
              <a:r>
                <a: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Reducing time and cost</a:t>
              </a:r>
              <a:endParaRPr lang="en-US" b="1" dirty="0"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46" name="Picture 4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2248" y="4540072"/>
            <a:ext cx="633031" cy="633031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582844" y="1864032"/>
            <a:ext cx="701518" cy="672375"/>
          </a:xfrm>
          <a:prstGeom prst="rect">
            <a:avLst/>
          </a:prstGeom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566431" y="3032228"/>
            <a:ext cx="984065" cy="767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786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5">
            <a:extLst>
              <a:ext uri="{FF2B5EF4-FFF2-40B4-BE49-F238E27FC236}">
                <a16:creationId xmlns="" xmlns:a16="http://schemas.microsoft.com/office/drawing/2014/main" id="{2843FB25-CEF1-40CF-B06D-0DCE985607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3800"/>
            <a:ext cx="7886700" cy="975642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latin typeface="Agency FB" panose="020B0503020202020204" pitchFamily="34" charset="0"/>
              </a:rPr>
              <a:t>            </a:t>
            </a:r>
            <a:r>
              <a:rPr lang="en-US" altLang="en-US" sz="4000" b="1" dirty="0">
                <a:solidFill>
                  <a:schemeClr val="accent6">
                    <a:lumMod val="50000"/>
                  </a:schemeClr>
                </a:solidFill>
                <a:latin typeface="Agency FB" panose="020B0503020202020204" pitchFamily="34" charset="0"/>
              </a:rPr>
              <a:t>Study Area </a:t>
            </a:r>
            <a:r>
              <a:rPr lang="en-US" altLang="en-US" sz="4000" b="1" dirty="0" smtClean="0">
                <a:solidFill>
                  <a:schemeClr val="accent6">
                    <a:lumMod val="50000"/>
                  </a:schemeClr>
                </a:solidFill>
                <a:latin typeface="Agency FB" panose="020B0503020202020204" pitchFamily="34" charset="0"/>
              </a:rPr>
              <a:t>(JAIP </a:t>
            </a:r>
            <a:r>
              <a:rPr lang="en-US" altLang="en-US" sz="4000" b="1" dirty="0">
                <a:solidFill>
                  <a:schemeClr val="accent6">
                    <a:lumMod val="50000"/>
                  </a:schemeClr>
                </a:solidFill>
                <a:latin typeface="Agency FB" panose="020B0503020202020204" pitchFamily="34" charset="0"/>
              </a:rPr>
              <a:t>Location</a:t>
            </a:r>
            <a:r>
              <a:rPr lang="en-US" altLang="en-US" sz="4000" b="1" dirty="0" smtClean="0">
                <a:solidFill>
                  <a:schemeClr val="accent6">
                    <a:lumMod val="50000"/>
                  </a:schemeClr>
                </a:solidFill>
                <a:latin typeface="Agency FB" panose="020B0503020202020204" pitchFamily="34" charset="0"/>
              </a:rPr>
              <a:t>)</a:t>
            </a:r>
            <a:endParaRPr lang="ar-SA" sz="4000" b="1" dirty="0">
              <a:solidFill>
                <a:schemeClr val="accent6">
                  <a:lumMod val="50000"/>
                </a:schemeClr>
              </a:solidFill>
              <a:latin typeface="Agency FB" panose="020B0503020202020204" pitchFamily="34" charset="0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="" xmlns:a16="http://schemas.microsoft.com/office/drawing/2014/main" id="{5F3D1D12-1AC2-4D3E-A220-F58053832DF4}"/>
              </a:ext>
            </a:extLst>
          </p:cNvPr>
          <p:cNvSpPr/>
          <p:nvPr/>
        </p:nvSpPr>
        <p:spPr>
          <a:xfrm flipH="1">
            <a:off x="255406" y="151173"/>
            <a:ext cx="959046" cy="975643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="" xmlns:a16="http://schemas.microsoft.com/office/drawing/2014/main" id="{9FEE1197-0F6C-4E66-9ADE-C44A85558078}"/>
              </a:ext>
            </a:extLst>
          </p:cNvPr>
          <p:cNvSpPr/>
          <p:nvPr/>
        </p:nvSpPr>
        <p:spPr>
          <a:xfrm flipH="1">
            <a:off x="346879" y="252842"/>
            <a:ext cx="776100" cy="772303"/>
          </a:xfrm>
          <a:prstGeom prst="ellipse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="" xmlns:a16="http://schemas.microsoft.com/office/drawing/2014/main" id="{826CD157-95F7-4D03-AF5D-F773BC8675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904" y="377547"/>
            <a:ext cx="400050" cy="53340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="" xmlns:a16="http://schemas.microsoft.com/office/drawing/2014/main" id="{23F7334D-259D-4DB1-A43B-1315E1A355EC}"/>
              </a:ext>
            </a:extLst>
          </p:cNvPr>
          <p:cNvCxnSpPr>
            <a:cxnSpLocks/>
          </p:cNvCxnSpPr>
          <p:nvPr/>
        </p:nvCxnSpPr>
        <p:spPr>
          <a:xfrm>
            <a:off x="1240893" y="1008104"/>
            <a:ext cx="9480844" cy="3888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14" name="Picture 13" descr="C:\Users\OMEN\Desktop\zooneee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6394" y="1139443"/>
            <a:ext cx="7340958" cy="5596207"/>
          </a:xfrm>
          <a:prstGeom prst="rect">
            <a:avLst/>
          </a:prstGeom>
          <a:noFill/>
          <a:ln>
            <a:noFill/>
          </a:ln>
        </p:spPr>
      </p:pic>
      <p:sp>
        <p:nvSpPr>
          <p:cNvPr id="31" name="Rectangle 30"/>
          <p:cNvSpPr/>
          <p:nvPr/>
        </p:nvSpPr>
        <p:spPr>
          <a:xfrm>
            <a:off x="1122979" y="1407528"/>
            <a:ext cx="2910671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+mn-cs"/>
              </a:rPr>
              <a:t>South of</a:t>
            </a:r>
            <a:r>
              <a:rPr kumimoji="0" lang="en-US" sz="2000" b="1" i="0" u="none" strike="noStrike" kern="1200" cap="none" spc="0" normalizeH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+mn-cs"/>
              </a:rPr>
              <a:t> Jericho city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+mn-cs"/>
            </a:endParaRPr>
          </a:p>
          <a:p>
            <a:pPr>
              <a:defRPr/>
            </a:pPr>
            <a:endParaRPr lang="en-US" sz="2000" b="1" dirty="0" smtClean="0">
              <a:solidFill>
                <a:schemeClr val="accent6">
                  <a:lumMod val="50000"/>
                </a:schemeClr>
              </a:solidFill>
              <a:latin typeface="Calibri" panose="020F0502020204030204"/>
              <a:ea typeface="Calibri" panose="020F0502020204030204" pitchFamily="34" charset="0"/>
            </a:endParaRPr>
          </a:p>
          <a:p>
            <a:pPr>
              <a:defRPr/>
            </a:pPr>
            <a:r>
              <a:rPr lang="en-US" sz="2000" b="1" dirty="0" smtClean="0">
                <a:solidFill>
                  <a:schemeClr val="accent6">
                    <a:lumMod val="50000"/>
                  </a:schemeClr>
                </a:solidFill>
                <a:latin typeface="Calibri" panose="020F0502020204030204"/>
                <a:ea typeface="Calibri" panose="020F0502020204030204" pitchFamily="34" charset="0"/>
              </a:rPr>
              <a:t>Adjacent </a:t>
            </a:r>
            <a:r>
              <a:rPr lang="en-US" sz="2000" b="1" dirty="0">
                <a:solidFill>
                  <a:schemeClr val="accent6">
                    <a:lumMod val="50000"/>
                  </a:schemeClr>
                </a:solidFill>
                <a:latin typeface="Calibri" panose="020F0502020204030204"/>
                <a:ea typeface="Calibri" panose="020F0502020204030204" pitchFamily="34" charset="0"/>
              </a:rPr>
              <a:t>to </a:t>
            </a:r>
            <a:r>
              <a:rPr lang="en-US" sz="2000" b="1" dirty="0" smtClean="0">
                <a:solidFill>
                  <a:schemeClr val="accent6">
                    <a:lumMod val="50000"/>
                  </a:schemeClr>
                </a:solidFill>
                <a:latin typeface="Calibri" panose="020F0502020204030204"/>
                <a:ea typeface="Calibri" panose="020F0502020204030204" pitchFamily="34" charset="0"/>
              </a:rPr>
              <a:t>Al-</a:t>
            </a:r>
            <a:r>
              <a:rPr lang="en-US" sz="2000" b="1" dirty="0" err="1" smtClean="0">
                <a:solidFill>
                  <a:schemeClr val="accent6">
                    <a:lumMod val="50000"/>
                  </a:schemeClr>
                </a:solidFill>
                <a:latin typeface="Calibri" panose="020F0502020204030204"/>
                <a:ea typeface="Calibri" panose="020F0502020204030204" pitchFamily="34" charset="0"/>
              </a:rPr>
              <a:t>Aghwar</a:t>
            </a:r>
            <a:endParaRPr lang="en-US" sz="2000" b="1" dirty="0" smtClean="0">
              <a:solidFill>
                <a:schemeClr val="accent6">
                  <a:lumMod val="50000"/>
                </a:schemeClr>
              </a:solidFill>
              <a:latin typeface="Calibri" panose="020F0502020204030204"/>
              <a:ea typeface="Calibri" panose="020F0502020204030204" pitchFamily="34" charset="0"/>
            </a:endParaRPr>
          </a:p>
          <a:p>
            <a:pPr>
              <a:defRPr/>
            </a:pPr>
            <a:endParaRPr lang="en-US" sz="2000" b="1" dirty="0" smtClean="0">
              <a:solidFill>
                <a:schemeClr val="accent6">
                  <a:lumMod val="50000"/>
                </a:schemeClr>
              </a:solidFill>
              <a:latin typeface="Calibri" panose="020F0502020204030204"/>
              <a:ea typeface="Calibri" panose="020F0502020204030204" pitchFamily="34" charset="0"/>
            </a:endParaRPr>
          </a:p>
          <a:p>
            <a:pPr>
              <a:defRPr/>
            </a:pPr>
            <a:r>
              <a:rPr lang="en-US" sz="2000" b="1" dirty="0" smtClean="0">
                <a:solidFill>
                  <a:schemeClr val="accent6">
                    <a:lumMod val="50000"/>
                  </a:schemeClr>
                </a:solidFill>
                <a:latin typeface="Calibri" panose="020F0502020204030204"/>
                <a:ea typeface="Calibri" panose="020F0502020204030204" pitchFamily="34" charset="0"/>
              </a:rPr>
              <a:t>20 </a:t>
            </a:r>
            <a:r>
              <a:rPr lang="en-US" sz="2000" b="1" dirty="0">
                <a:solidFill>
                  <a:schemeClr val="accent6">
                    <a:lumMod val="50000"/>
                  </a:schemeClr>
                </a:solidFill>
                <a:latin typeface="Calibri" panose="020F0502020204030204"/>
                <a:ea typeface="Calibri" panose="020F0502020204030204" pitchFamily="34" charset="0"/>
              </a:rPr>
              <a:t>min from the international border with Jordan </a:t>
            </a:r>
            <a:endParaRPr lang="en-US" sz="2000" b="1" dirty="0" smtClean="0">
              <a:solidFill>
                <a:schemeClr val="accent6">
                  <a:lumMod val="50000"/>
                </a:schemeClr>
              </a:solidFill>
              <a:latin typeface="Calibri" panose="020F0502020204030204"/>
              <a:ea typeface="Calibri" panose="020F0502020204030204" pitchFamily="34" charset="0"/>
            </a:endParaRPr>
          </a:p>
          <a:p>
            <a:pPr>
              <a:defRPr/>
            </a:pPr>
            <a:endParaRPr lang="en-US" sz="2000" b="1" dirty="0" smtClean="0">
              <a:solidFill>
                <a:schemeClr val="accent6">
                  <a:lumMod val="50000"/>
                </a:schemeClr>
              </a:solidFill>
              <a:latin typeface="Calibri" panose="020F0502020204030204"/>
              <a:ea typeface="Calibri" panose="020F0502020204030204" pitchFamily="34" charset="0"/>
            </a:endParaRPr>
          </a:p>
          <a:p>
            <a:pPr>
              <a:defRPr/>
            </a:pPr>
            <a:r>
              <a:rPr lang="en-US" sz="2000" b="1" dirty="0" smtClean="0">
                <a:solidFill>
                  <a:schemeClr val="accent6">
                    <a:lumMod val="50000"/>
                  </a:schemeClr>
                </a:solidFill>
                <a:latin typeface="Calibri" panose="020F0502020204030204"/>
                <a:ea typeface="Calibri" panose="020F0502020204030204" pitchFamily="34" charset="0"/>
              </a:rPr>
              <a:t>9 </a:t>
            </a:r>
            <a:r>
              <a:rPr lang="en-US" sz="2000" b="1" dirty="0">
                <a:solidFill>
                  <a:schemeClr val="accent6">
                    <a:lumMod val="50000"/>
                  </a:schemeClr>
                </a:solidFill>
                <a:latin typeface="Calibri" panose="020F0502020204030204"/>
                <a:ea typeface="Calibri" panose="020F0502020204030204" pitchFamily="34" charset="0"/>
              </a:rPr>
              <a:t>Km away from </a:t>
            </a:r>
            <a:r>
              <a:rPr lang="en-US" sz="2000" b="1" dirty="0" smtClean="0">
                <a:solidFill>
                  <a:schemeClr val="accent6">
                    <a:lumMod val="50000"/>
                  </a:schemeClr>
                </a:solidFill>
                <a:latin typeface="Calibri" panose="020F0502020204030204"/>
                <a:ea typeface="Calibri" panose="020F0502020204030204" pitchFamily="34" charset="0"/>
              </a:rPr>
              <a:t>AlKarama Bridge. </a:t>
            </a:r>
          </a:p>
          <a:p>
            <a:pPr>
              <a:defRPr/>
            </a:pPr>
            <a:endParaRPr lang="en-US" sz="2000" b="1" dirty="0">
              <a:solidFill>
                <a:schemeClr val="accent6">
                  <a:lumMod val="50000"/>
                </a:schemeClr>
              </a:solidFill>
              <a:latin typeface="Calibri" panose="020F0502020204030204"/>
              <a:ea typeface="Calibri" panose="020F0502020204030204" pitchFamily="34" charset="0"/>
            </a:endParaRPr>
          </a:p>
          <a:p>
            <a:pPr>
              <a:defRPr/>
            </a:pPr>
            <a:r>
              <a:rPr lang="en-US" sz="2000" b="1" dirty="0" smtClean="0">
                <a:solidFill>
                  <a:schemeClr val="accent6">
                    <a:lumMod val="50000"/>
                  </a:schemeClr>
                </a:solidFill>
                <a:ea typeface="Calibri" panose="020F0502020204030204" pitchFamily="34" charset="0"/>
              </a:rPr>
              <a:t>Adjacent </a:t>
            </a:r>
            <a:r>
              <a:rPr lang="en-US" sz="2000" b="1" dirty="0">
                <a:solidFill>
                  <a:schemeClr val="accent6">
                    <a:lumMod val="50000"/>
                  </a:schemeClr>
                </a:solidFill>
                <a:ea typeface="Calibri" panose="020F0502020204030204" pitchFamily="34" charset="0"/>
              </a:rPr>
              <a:t>to </a:t>
            </a:r>
            <a:r>
              <a:rPr lang="en-US" sz="2000" b="1" dirty="0" smtClean="0">
                <a:solidFill>
                  <a:schemeClr val="accent6">
                    <a:lumMod val="50000"/>
                  </a:schemeClr>
                </a:solidFill>
                <a:ea typeface="Calibri" panose="020F0502020204030204" pitchFamily="34" charset="0"/>
              </a:rPr>
              <a:t>the proposed location  of </a:t>
            </a:r>
            <a:r>
              <a:rPr lang="en-US" sz="2000" b="1" dirty="0">
                <a:solidFill>
                  <a:schemeClr val="accent6">
                    <a:lumMod val="50000"/>
                  </a:schemeClr>
                </a:solidFill>
                <a:ea typeface="Calibri" panose="020F0502020204030204" pitchFamily="34" charset="0"/>
              </a:rPr>
              <a:t>Al- </a:t>
            </a:r>
            <a:r>
              <a:rPr lang="en-US" sz="2000" b="1" dirty="0" err="1">
                <a:solidFill>
                  <a:schemeClr val="accent6">
                    <a:lumMod val="50000"/>
                  </a:schemeClr>
                </a:solidFill>
                <a:ea typeface="Calibri" panose="020F0502020204030204" pitchFamily="34" charset="0"/>
              </a:rPr>
              <a:t>Auja</a:t>
            </a:r>
            <a:r>
              <a:rPr lang="en-US" sz="2000" b="1" dirty="0">
                <a:solidFill>
                  <a:schemeClr val="accent6">
                    <a:lumMod val="50000"/>
                  </a:schemeClr>
                </a:solidFill>
                <a:ea typeface="Calibri" panose="020F0502020204030204" pitchFamily="34" charset="0"/>
              </a:rPr>
              <a:t> International Airport </a:t>
            </a:r>
          </a:p>
        </p:txBody>
      </p:sp>
      <p:sp>
        <p:nvSpPr>
          <p:cNvPr id="32" name="Freeform 97">
            <a:extLst>
              <a:ext uri="{FF2B5EF4-FFF2-40B4-BE49-F238E27FC236}">
                <a16:creationId xmlns="" xmlns:a16="http://schemas.microsoft.com/office/drawing/2014/main" id="{F4B4A4FE-F453-4400-B4EF-CA12C04DC24A}"/>
              </a:ext>
            </a:extLst>
          </p:cNvPr>
          <p:cNvSpPr>
            <a:spLocks/>
          </p:cNvSpPr>
          <p:nvPr/>
        </p:nvSpPr>
        <p:spPr bwMode="auto">
          <a:xfrm>
            <a:off x="870343" y="1451515"/>
            <a:ext cx="267089" cy="374650"/>
          </a:xfrm>
          <a:custGeom>
            <a:avLst/>
            <a:gdLst/>
            <a:ahLst/>
            <a:cxnLst>
              <a:cxn ang="0">
                <a:pos x="0" y="180"/>
              </a:cxn>
              <a:cxn ang="0">
                <a:pos x="26" y="146"/>
              </a:cxn>
              <a:cxn ang="0">
                <a:pos x="65" y="154"/>
              </a:cxn>
              <a:cxn ang="0">
                <a:pos x="91" y="202"/>
              </a:cxn>
              <a:cxn ang="0">
                <a:pos x="346" y="15"/>
              </a:cxn>
              <a:cxn ang="0">
                <a:pos x="134" y="289"/>
              </a:cxn>
              <a:cxn ang="0">
                <a:pos x="0" y="180"/>
              </a:cxn>
            </a:cxnLst>
            <a:rect l="0" t="0" r="r" b="b"/>
            <a:pathLst>
              <a:path w="354" h="353">
                <a:moveTo>
                  <a:pt x="0" y="180"/>
                </a:moveTo>
                <a:cubicBezTo>
                  <a:pt x="0" y="152"/>
                  <a:pt x="8" y="153"/>
                  <a:pt x="26" y="146"/>
                </a:cubicBezTo>
                <a:cubicBezTo>
                  <a:pt x="44" y="138"/>
                  <a:pt x="56" y="139"/>
                  <a:pt x="65" y="154"/>
                </a:cubicBezTo>
                <a:cubicBezTo>
                  <a:pt x="74" y="169"/>
                  <a:pt x="80" y="181"/>
                  <a:pt x="91" y="202"/>
                </a:cubicBezTo>
                <a:cubicBezTo>
                  <a:pt x="167" y="76"/>
                  <a:pt x="338" y="0"/>
                  <a:pt x="346" y="15"/>
                </a:cubicBezTo>
                <a:cubicBezTo>
                  <a:pt x="354" y="30"/>
                  <a:pt x="208" y="94"/>
                  <a:pt x="134" y="289"/>
                </a:cubicBezTo>
                <a:cubicBezTo>
                  <a:pt x="114" y="353"/>
                  <a:pt x="58" y="337"/>
                  <a:pt x="0" y="180"/>
                </a:cubicBezTo>
                <a:close/>
              </a:path>
            </a:pathLst>
          </a:custGeom>
          <a:solidFill>
            <a:schemeClr val="accent6">
              <a:lumMod val="5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Freeform 97">
            <a:extLst>
              <a:ext uri="{FF2B5EF4-FFF2-40B4-BE49-F238E27FC236}">
                <a16:creationId xmlns="" xmlns:a16="http://schemas.microsoft.com/office/drawing/2014/main" id="{E8A27762-B0DD-4FB1-8629-537D3449EC99}"/>
              </a:ext>
            </a:extLst>
          </p:cNvPr>
          <p:cNvSpPr>
            <a:spLocks/>
          </p:cNvSpPr>
          <p:nvPr/>
        </p:nvSpPr>
        <p:spPr bwMode="auto">
          <a:xfrm>
            <a:off x="862666" y="2072238"/>
            <a:ext cx="267089" cy="374650"/>
          </a:xfrm>
          <a:custGeom>
            <a:avLst/>
            <a:gdLst/>
            <a:ahLst/>
            <a:cxnLst>
              <a:cxn ang="0">
                <a:pos x="0" y="180"/>
              </a:cxn>
              <a:cxn ang="0">
                <a:pos x="26" y="146"/>
              </a:cxn>
              <a:cxn ang="0">
                <a:pos x="65" y="154"/>
              </a:cxn>
              <a:cxn ang="0">
                <a:pos x="91" y="202"/>
              </a:cxn>
              <a:cxn ang="0">
                <a:pos x="346" y="15"/>
              </a:cxn>
              <a:cxn ang="0">
                <a:pos x="134" y="289"/>
              </a:cxn>
              <a:cxn ang="0">
                <a:pos x="0" y="180"/>
              </a:cxn>
            </a:cxnLst>
            <a:rect l="0" t="0" r="r" b="b"/>
            <a:pathLst>
              <a:path w="354" h="353">
                <a:moveTo>
                  <a:pt x="0" y="180"/>
                </a:moveTo>
                <a:cubicBezTo>
                  <a:pt x="0" y="152"/>
                  <a:pt x="8" y="153"/>
                  <a:pt x="26" y="146"/>
                </a:cubicBezTo>
                <a:cubicBezTo>
                  <a:pt x="44" y="138"/>
                  <a:pt x="56" y="139"/>
                  <a:pt x="65" y="154"/>
                </a:cubicBezTo>
                <a:cubicBezTo>
                  <a:pt x="74" y="169"/>
                  <a:pt x="80" y="181"/>
                  <a:pt x="91" y="202"/>
                </a:cubicBezTo>
                <a:cubicBezTo>
                  <a:pt x="167" y="76"/>
                  <a:pt x="338" y="0"/>
                  <a:pt x="346" y="15"/>
                </a:cubicBezTo>
                <a:cubicBezTo>
                  <a:pt x="354" y="30"/>
                  <a:pt x="208" y="94"/>
                  <a:pt x="134" y="289"/>
                </a:cubicBezTo>
                <a:cubicBezTo>
                  <a:pt x="114" y="353"/>
                  <a:pt x="58" y="337"/>
                  <a:pt x="0" y="180"/>
                </a:cubicBezTo>
                <a:close/>
              </a:path>
            </a:pathLst>
          </a:custGeom>
          <a:solidFill>
            <a:schemeClr val="accent6">
              <a:lumMod val="5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Freeform 97">
            <a:extLst>
              <a:ext uri="{FF2B5EF4-FFF2-40B4-BE49-F238E27FC236}">
                <a16:creationId xmlns="" xmlns:a16="http://schemas.microsoft.com/office/drawing/2014/main" id="{E8A27762-B0DD-4FB1-8629-537D3449EC99}"/>
              </a:ext>
            </a:extLst>
          </p:cNvPr>
          <p:cNvSpPr>
            <a:spLocks/>
          </p:cNvSpPr>
          <p:nvPr/>
        </p:nvSpPr>
        <p:spPr bwMode="auto">
          <a:xfrm>
            <a:off x="870343" y="2704850"/>
            <a:ext cx="267089" cy="374650"/>
          </a:xfrm>
          <a:custGeom>
            <a:avLst/>
            <a:gdLst/>
            <a:ahLst/>
            <a:cxnLst>
              <a:cxn ang="0">
                <a:pos x="0" y="180"/>
              </a:cxn>
              <a:cxn ang="0">
                <a:pos x="26" y="146"/>
              </a:cxn>
              <a:cxn ang="0">
                <a:pos x="65" y="154"/>
              </a:cxn>
              <a:cxn ang="0">
                <a:pos x="91" y="202"/>
              </a:cxn>
              <a:cxn ang="0">
                <a:pos x="346" y="15"/>
              </a:cxn>
              <a:cxn ang="0">
                <a:pos x="134" y="289"/>
              </a:cxn>
              <a:cxn ang="0">
                <a:pos x="0" y="180"/>
              </a:cxn>
            </a:cxnLst>
            <a:rect l="0" t="0" r="r" b="b"/>
            <a:pathLst>
              <a:path w="354" h="353">
                <a:moveTo>
                  <a:pt x="0" y="180"/>
                </a:moveTo>
                <a:cubicBezTo>
                  <a:pt x="0" y="152"/>
                  <a:pt x="8" y="153"/>
                  <a:pt x="26" y="146"/>
                </a:cubicBezTo>
                <a:cubicBezTo>
                  <a:pt x="44" y="138"/>
                  <a:pt x="56" y="139"/>
                  <a:pt x="65" y="154"/>
                </a:cubicBezTo>
                <a:cubicBezTo>
                  <a:pt x="74" y="169"/>
                  <a:pt x="80" y="181"/>
                  <a:pt x="91" y="202"/>
                </a:cubicBezTo>
                <a:cubicBezTo>
                  <a:pt x="167" y="76"/>
                  <a:pt x="338" y="0"/>
                  <a:pt x="346" y="15"/>
                </a:cubicBezTo>
                <a:cubicBezTo>
                  <a:pt x="354" y="30"/>
                  <a:pt x="208" y="94"/>
                  <a:pt x="134" y="289"/>
                </a:cubicBezTo>
                <a:cubicBezTo>
                  <a:pt x="114" y="353"/>
                  <a:pt x="58" y="337"/>
                  <a:pt x="0" y="180"/>
                </a:cubicBezTo>
                <a:close/>
              </a:path>
            </a:pathLst>
          </a:custGeom>
          <a:solidFill>
            <a:schemeClr val="accent6">
              <a:lumMod val="5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Freeform 97">
            <a:extLst>
              <a:ext uri="{FF2B5EF4-FFF2-40B4-BE49-F238E27FC236}">
                <a16:creationId xmlns="" xmlns:a16="http://schemas.microsoft.com/office/drawing/2014/main" id="{E8A27762-B0DD-4FB1-8629-537D3449EC99}"/>
              </a:ext>
            </a:extLst>
          </p:cNvPr>
          <p:cNvSpPr>
            <a:spLocks/>
          </p:cNvSpPr>
          <p:nvPr/>
        </p:nvSpPr>
        <p:spPr bwMode="auto">
          <a:xfrm>
            <a:off x="881661" y="3958185"/>
            <a:ext cx="267089" cy="374650"/>
          </a:xfrm>
          <a:custGeom>
            <a:avLst/>
            <a:gdLst/>
            <a:ahLst/>
            <a:cxnLst>
              <a:cxn ang="0">
                <a:pos x="0" y="180"/>
              </a:cxn>
              <a:cxn ang="0">
                <a:pos x="26" y="146"/>
              </a:cxn>
              <a:cxn ang="0">
                <a:pos x="65" y="154"/>
              </a:cxn>
              <a:cxn ang="0">
                <a:pos x="91" y="202"/>
              </a:cxn>
              <a:cxn ang="0">
                <a:pos x="346" y="15"/>
              </a:cxn>
              <a:cxn ang="0">
                <a:pos x="134" y="289"/>
              </a:cxn>
              <a:cxn ang="0">
                <a:pos x="0" y="180"/>
              </a:cxn>
            </a:cxnLst>
            <a:rect l="0" t="0" r="r" b="b"/>
            <a:pathLst>
              <a:path w="354" h="353">
                <a:moveTo>
                  <a:pt x="0" y="180"/>
                </a:moveTo>
                <a:cubicBezTo>
                  <a:pt x="0" y="152"/>
                  <a:pt x="8" y="153"/>
                  <a:pt x="26" y="146"/>
                </a:cubicBezTo>
                <a:cubicBezTo>
                  <a:pt x="44" y="138"/>
                  <a:pt x="56" y="139"/>
                  <a:pt x="65" y="154"/>
                </a:cubicBezTo>
                <a:cubicBezTo>
                  <a:pt x="74" y="169"/>
                  <a:pt x="80" y="181"/>
                  <a:pt x="91" y="202"/>
                </a:cubicBezTo>
                <a:cubicBezTo>
                  <a:pt x="167" y="76"/>
                  <a:pt x="338" y="0"/>
                  <a:pt x="346" y="15"/>
                </a:cubicBezTo>
                <a:cubicBezTo>
                  <a:pt x="354" y="30"/>
                  <a:pt x="208" y="94"/>
                  <a:pt x="134" y="289"/>
                </a:cubicBezTo>
                <a:cubicBezTo>
                  <a:pt x="114" y="353"/>
                  <a:pt x="58" y="337"/>
                  <a:pt x="0" y="180"/>
                </a:cubicBezTo>
                <a:close/>
              </a:path>
            </a:pathLst>
          </a:custGeom>
          <a:solidFill>
            <a:schemeClr val="accent6">
              <a:lumMod val="5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reeform 97">
            <a:extLst>
              <a:ext uri="{FF2B5EF4-FFF2-40B4-BE49-F238E27FC236}">
                <a16:creationId xmlns="" xmlns:a16="http://schemas.microsoft.com/office/drawing/2014/main" id="{E8A27762-B0DD-4FB1-8629-537D3449EC99}"/>
              </a:ext>
            </a:extLst>
          </p:cNvPr>
          <p:cNvSpPr>
            <a:spLocks/>
          </p:cNvSpPr>
          <p:nvPr/>
        </p:nvSpPr>
        <p:spPr bwMode="auto">
          <a:xfrm>
            <a:off x="855890" y="4810220"/>
            <a:ext cx="267089" cy="374650"/>
          </a:xfrm>
          <a:custGeom>
            <a:avLst/>
            <a:gdLst/>
            <a:ahLst/>
            <a:cxnLst>
              <a:cxn ang="0">
                <a:pos x="0" y="180"/>
              </a:cxn>
              <a:cxn ang="0">
                <a:pos x="26" y="146"/>
              </a:cxn>
              <a:cxn ang="0">
                <a:pos x="65" y="154"/>
              </a:cxn>
              <a:cxn ang="0">
                <a:pos x="91" y="202"/>
              </a:cxn>
              <a:cxn ang="0">
                <a:pos x="346" y="15"/>
              </a:cxn>
              <a:cxn ang="0">
                <a:pos x="134" y="289"/>
              </a:cxn>
              <a:cxn ang="0">
                <a:pos x="0" y="180"/>
              </a:cxn>
            </a:cxnLst>
            <a:rect l="0" t="0" r="r" b="b"/>
            <a:pathLst>
              <a:path w="354" h="353">
                <a:moveTo>
                  <a:pt x="0" y="180"/>
                </a:moveTo>
                <a:cubicBezTo>
                  <a:pt x="0" y="152"/>
                  <a:pt x="8" y="153"/>
                  <a:pt x="26" y="146"/>
                </a:cubicBezTo>
                <a:cubicBezTo>
                  <a:pt x="44" y="138"/>
                  <a:pt x="56" y="139"/>
                  <a:pt x="65" y="154"/>
                </a:cubicBezTo>
                <a:cubicBezTo>
                  <a:pt x="74" y="169"/>
                  <a:pt x="80" y="181"/>
                  <a:pt x="91" y="202"/>
                </a:cubicBezTo>
                <a:cubicBezTo>
                  <a:pt x="167" y="76"/>
                  <a:pt x="338" y="0"/>
                  <a:pt x="346" y="15"/>
                </a:cubicBezTo>
                <a:cubicBezTo>
                  <a:pt x="354" y="30"/>
                  <a:pt x="208" y="94"/>
                  <a:pt x="134" y="289"/>
                </a:cubicBezTo>
                <a:cubicBezTo>
                  <a:pt x="114" y="353"/>
                  <a:pt x="58" y="337"/>
                  <a:pt x="0" y="180"/>
                </a:cubicBezTo>
                <a:close/>
              </a:path>
            </a:pathLst>
          </a:custGeom>
          <a:solidFill>
            <a:schemeClr val="accent6">
              <a:lumMod val="5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4501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4" grpId="0" animBg="1"/>
      <p:bldP spid="35" grpId="0" animBg="1"/>
      <p:bldP spid="37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5">
            <a:extLst>
              <a:ext uri="{FF2B5EF4-FFF2-40B4-BE49-F238E27FC236}">
                <a16:creationId xmlns:a16="http://schemas.microsoft.com/office/drawing/2014/main" xmlns="" id="{47E8D02C-2BA2-4BAC-BF0C-2367A538D5D2}"/>
              </a:ext>
            </a:extLst>
          </p:cNvPr>
          <p:cNvSpPr/>
          <p:nvPr/>
        </p:nvSpPr>
        <p:spPr>
          <a:xfrm>
            <a:off x="4835653" y="1900964"/>
            <a:ext cx="1609549" cy="167924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innerShdw blurRad="101600" dist="1016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xmlns="" id="{A6F43B04-27C4-4B90-9F7D-6950539307A8}"/>
              </a:ext>
            </a:extLst>
          </p:cNvPr>
          <p:cNvSpPr/>
          <p:nvPr/>
        </p:nvSpPr>
        <p:spPr>
          <a:xfrm>
            <a:off x="4973376" y="2112779"/>
            <a:ext cx="1609549" cy="1679246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1016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A5A5A5">
                  <a:lumMod val="75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CE3F7DDC-C3F5-45EA-B256-2CFDB3EB8C34}"/>
              </a:ext>
            </a:extLst>
          </p:cNvPr>
          <p:cNvSpPr txBox="1"/>
          <p:nvPr/>
        </p:nvSpPr>
        <p:spPr>
          <a:xfrm>
            <a:off x="4880320" y="2469629"/>
            <a:ext cx="1795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anose="020F0502020204030204"/>
              </a:rPr>
              <a:t>The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dirty="0" smtClean="0">
                <a:latin typeface="Calibri" panose="020F0502020204030204"/>
                <a:cs typeface="Calibri"/>
                <a:sym typeface="Calibri"/>
                <a:rtl val="0"/>
              </a:rPr>
              <a:t>Logistics Zone</a:t>
            </a:r>
            <a:endParaRPr kumimoji="0" lang="en-US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cs typeface="Calibri"/>
              <a:sym typeface="Calibri"/>
              <a:rtl val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1273D076-ADB5-4126-B80B-B96FD316E48A}"/>
              </a:ext>
            </a:extLst>
          </p:cNvPr>
          <p:cNvSpPr txBox="1"/>
          <p:nvPr/>
        </p:nvSpPr>
        <p:spPr>
          <a:xfrm>
            <a:off x="6813703" y="1827817"/>
            <a:ext cx="41983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US" sz="2000" b="1" dirty="0" smtClean="0">
                <a:latin typeface="Calibri" panose="020F0502020204030204"/>
              </a:rPr>
              <a:t>Facilities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US" sz="2000" b="1" dirty="0" smtClean="0">
                <a:latin typeface="Calibri" panose="020F0502020204030204"/>
              </a:rPr>
              <a:t> Roads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US" sz="2000" b="1" dirty="0" smtClean="0">
                <a:latin typeface="Calibri" panose="020F0502020204030204"/>
              </a:rPr>
              <a:t>Movement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sz="2000" b="1" dirty="0" smtClean="0"/>
              <a:t>Pavement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sz="2000" b="1" dirty="0" smtClean="0"/>
              <a:t>Masterplan</a:t>
            </a:r>
          </a:p>
          <a:p>
            <a:pPr>
              <a:defRPr/>
            </a:pPr>
            <a:endParaRPr lang="en-US" sz="2000" b="1" dirty="0"/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endParaRPr lang="en-US" sz="2000" b="1" dirty="0" smtClean="0">
              <a:latin typeface="Calibri" panose="020F0502020204030204"/>
            </a:endParaRP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endParaRPr lang="en-US" sz="2000" b="1" dirty="0">
              <a:latin typeface="Calibri" panose="020F0502020204030204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459" y="3778657"/>
            <a:ext cx="990388" cy="930605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xmlns="" id="{47E8D02C-2BA2-4BAC-BF0C-2367A538D5D2}"/>
              </a:ext>
            </a:extLst>
          </p:cNvPr>
          <p:cNvSpPr/>
          <p:nvPr/>
        </p:nvSpPr>
        <p:spPr>
          <a:xfrm>
            <a:off x="8161134" y="4510815"/>
            <a:ext cx="1609549" cy="1679246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innerShdw blurRad="101600" dist="1016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xmlns="" id="{A6F43B04-27C4-4B90-9F7D-6950539307A8}"/>
              </a:ext>
            </a:extLst>
          </p:cNvPr>
          <p:cNvSpPr/>
          <p:nvPr/>
        </p:nvSpPr>
        <p:spPr>
          <a:xfrm>
            <a:off x="8298857" y="4722630"/>
            <a:ext cx="1609549" cy="1679246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1016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A5A5A5">
                  <a:lumMod val="75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CE3F7DDC-C3F5-45EA-B256-2CFDB3EB8C34}"/>
              </a:ext>
            </a:extLst>
          </p:cNvPr>
          <p:cNvSpPr txBox="1"/>
          <p:nvPr/>
        </p:nvSpPr>
        <p:spPr>
          <a:xfrm>
            <a:off x="8209448" y="5208310"/>
            <a:ext cx="1795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dirty="0" smtClean="0">
                <a:latin typeface="Calibri" panose="020F0502020204030204"/>
                <a:sym typeface="Calibri"/>
                <a:rtl val="0"/>
              </a:rPr>
              <a:t>The linking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anose="020F0502020204030204"/>
                <a:cs typeface="Calibri"/>
                <a:sym typeface="Calibri"/>
                <a:rtl val="0"/>
              </a:rPr>
              <a:t>Highway</a:t>
            </a:r>
            <a:endParaRPr kumimoji="0" lang="en-US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cs typeface="Calibri"/>
              <a:sym typeface="Calibri"/>
              <a:rtl val="0"/>
            </a:endParaRP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xmlns="" id="{F9C22E3F-95CC-4F51-BDC3-2096E335E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3278" y="467217"/>
            <a:ext cx="4120697" cy="1213411"/>
          </a:xfrm>
        </p:spPr>
        <p:txBody>
          <a:bodyPr>
            <a:normAutofit/>
          </a:bodyPr>
          <a:lstStyle/>
          <a:p>
            <a:r>
              <a:rPr lang="en-US" sz="3200" b="1" dirty="0" smtClean="0">
                <a:solidFill>
                  <a:schemeClr val="accent6"/>
                </a:solidFill>
                <a:latin typeface="Calibri"/>
                <a:cs typeface="Calibri"/>
                <a:sym typeface="Calibri"/>
                <a:rtl val="0"/>
              </a:rPr>
              <a:t>             </a:t>
            </a:r>
            <a:r>
              <a:rPr lang="en-US" sz="4000" b="1" dirty="0">
                <a:solidFill>
                  <a:srgbClr val="3BADB9"/>
                </a:solidFill>
                <a:latin typeface="Agency FB" panose="020B0503020202020204" pitchFamily="34" charset="0"/>
                <a:sym typeface="Calibri"/>
              </a:rPr>
              <a:t>OBJECTIVES:</a:t>
            </a:r>
            <a:r>
              <a:rPr lang="en-US" sz="3200" b="1" dirty="0" smtClean="0">
                <a:solidFill>
                  <a:srgbClr val="3BADB9"/>
                </a:solidFill>
                <a:latin typeface="Calibri"/>
                <a:cs typeface="Calibri"/>
                <a:sym typeface="Calibri"/>
                <a:rtl val="0"/>
              </a:rPr>
              <a:t>              </a:t>
            </a:r>
            <a:r>
              <a:rPr lang="en-US" sz="3200" b="1" dirty="0">
                <a:solidFill>
                  <a:schemeClr val="accent6"/>
                </a:solidFill>
                <a:latin typeface="Calibri"/>
                <a:rtl val="0"/>
              </a:rPr>
              <a:t/>
            </a:r>
            <a:br>
              <a:rPr lang="en-US" sz="3200" b="1" dirty="0">
                <a:solidFill>
                  <a:schemeClr val="accent6"/>
                </a:solidFill>
                <a:latin typeface="Calibri"/>
                <a:rtl val="0"/>
              </a:rPr>
            </a:br>
            <a:endParaRPr lang="ar-SA" sz="3200" dirty="0">
              <a:solidFill>
                <a:schemeClr val="accent6"/>
              </a:solidFill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xmlns="" id="{E2E9F4EF-F922-433D-8AE7-AFD906D9B173}"/>
              </a:ext>
            </a:extLst>
          </p:cNvPr>
          <p:cNvSpPr/>
          <p:nvPr/>
        </p:nvSpPr>
        <p:spPr>
          <a:xfrm>
            <a:off x="838200" y="365125"/>
            <a:ext cx="1070740" cy="1067890"/>
          </a:xfrm>
          <a:prstGeom prst="ellipse">
            <a:avLst/>
          </a:prstGeom>
          <a:solidFill>
            <a:srgbClr val="3BADB9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86564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xmlns="" id="{6A6DC1AF-01D7-4751-B4E7-01BED1EBC701}"/>
              </a:ext>
            </a:extLst>
          </p:cNvPr>
          <p:cNvSpPr/>
          <p:nvPr/>
        </p:nvSpPr>
        <p:spPr>
          <a:xfrm>
            <a:off x="945466" y="474419"/>
            <a:ext cx="856208" cy="863062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86564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279" y="601280"/>
            <a:ext cx="562712" cy="60934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xmlns="" id="{92A94A77-84C2-405A-93FC-B9A81D9B6F6A}"/>
              </a:ext>
            </a:extLst>
          </p:cNvPr>
          <p:cNvCxnSpPr>
            <a:cxnSpLocks/>
          </p:cNvCxnSpPr>
          <p:nvPr/>
        </p:nvCxnSpPr>
        <p:spPr>
          <a:xfrm>
            <a:off x="1943252" y="1189650"/>
            <a:ext cx="9675512" cy="8317"/>
          </a:xfrm>
          <a:prstGeom prst="line">
            <a:avLst/>
          </a:prstGeom>
          <a:ln w="38100">
            <a:solidFill>
              <a:srgbClr val="3BADB9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7" name="Oval 26">
            <a:extLst>
              <a:ext uri="{FF2B5EF4-FFF2-40B4-BE49-F238E27FC236}">
                <a16:creationId xmlns:a16="http://schemas.microsoft.com/office/drawing/2014/main" xmlns="" id="{47E8D02C-2BA2-4BAC-BF0C-2367A538D5D2}"/>
              </a:ext>
            </a:extLst>
          </p:cNvPr>
          <p:cNvSpPr/>
          <p:nvPr/>
        </p:nvSpPr>
        <p:spPr>
          <a:xfrm>
            <a:off x="1981848" y="4510815"/>
            <a:ext cx="1609549" cy="167924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innerShdw blurRad="101600" dist="1016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xmlns="" id="{A6F43B04-27C4-4B90-9F7D-6950539307A8}"/>
              </a:ext>
            </a:extLst>
          </p:cNvPr>
          <p:cNvSpPr/>
          <p:nvPr/>
        </p:nvSpPr>
        <p:spPr>
          <a:xfrm>
            <a:off x="2119571" y="4722630"/>
            <a:ext cx="1609549" cy="1679246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1016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A5A5A5">
                  <a:lumMod val="75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xmlns="" id="{CE3F7DDC-C3F5-45EA-B256-2CFDB3EB8C34}"/>
              </a:ext>
            </a:extLst>
          </p:cNvPr>
          <p:cNvSpPr txBox="1"/>
          <p:nvPr/>
        </p:nvSpPr>
        <p:spPr>
          <a:xfrm>
            <a:off x="2026515" y="5206921"/>
            <a:ext cx="1795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</a:rPr>
              <a:t>The </a:t>
            </a:r>
            <a:r>
              <a:rPr lang="en-US" sz="2000" b="1" noProof="0" dirty="0" smtClean="0">
                <a:latin typeface="Calibri" panose="020F0502020204030204"/>
                <a:cs typeface="Calibri"/>
                <a:sym typeface="Calibri"/>
                <a:rtl val="0"/>
              </a:rPr>
              <a:t>Road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dirty="0" smtClean="0">
                <a:ln>
                  <a:noFill/>
                </a:ln>
                <a:effectLst/>
                <a:uLnTx/>
                <a:uFillTx/>
                <a:latin typeface="Calibri" panose="020F0502020204030204"/>
                <a:cs typeface="Calibri"/>
                <a:sym typeface="Calibri"/>
                <a:rtl val="0"/>
              </a:rPr>
              <a:t>Network</a:t>
            </a:r>
            <a:endParaRPr kumimoji="0" lang="en-US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cs typeface="Calibri"/>
              <a:sym typeface="Calibri"/>
              <a:rtl val="0"/>
            </a:endParaRPr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2175" y="1509055"/>
            <a:ext cx="920423" cy="920423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0852" y="4188178"/>
            <a:ext cx="880281" cy="880281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1273D076-ADB5-4126-B80B-B96FD316E48A}"/>
              </a:ext>
            </a:extLst>
          </p:cNvPr>
          <p:cNvSpPr txBox="1"/>
          <p:nvPr/>
        </p:nvSpPr>
        <p:spPr>
          <a:xfrm>
            <a:off x="10046129" y="4618587"/>
            <a:ext cx="4198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US" sz="2000" b="1" dirty="0" smtClean="0">
                <a:latin typeface="Calibri" panose="020F0502020204030204"/>
              </a:rPr>
              <a:t>Tracking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US" sz="2000" b="1" dirty="0" smtClean="0">
                <a:latin typeface="Calibri" panose="020F0502020204030204"/>
              </a:rPr>
              <a:t>Linking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US" sz="2000" b="1" dirty="0" smtClean="0">
                <a:latin typeface="Calibri" panose="020F0502020204030204"/>
              </a:rPr>
              <a:t>Pavement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sz="2000" b="1" dirty="0" smtClean="0"/>
              <a:t>Cross Section</a:t>
            </a:r>
            <a:endParaRPr lang="en-US" sz="2000" b="1" dirty="0"/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endParaRPr lang="en-US" sz="2000" b="1" dirty="0" smtClean="0">
              <a:latin typeface="Calibri" panose="020F0502020204030204"/>
            </a:endParaRP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endParaRPr lang="en-US" sz="2000" b="1" dirty="0">
              <a:latin typeface="Calibri" panose="020F0502020204030204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1273D076-ADB5-4126-B80B-B96FD316E48A}"/>
              </a:ext>
            </a:extLst>
          </p:cNvPr>
          <p:cNvSpPr txBox="1"/>
          <p:nvPr/>
        </p:nvSpPr>
        <p:spPr>
          <a:xfrm>
            <a:off x="3867510" y="4646871"/>
            <a:ext cx="15296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US" sz="2000" b="1" dirty="0" smtClean="0">
                <a:latin typeface="Calibri" panose="020F0502020204030204"/>
              </a:rPr>
              <a:t>Linking</a:t>
            </a:r>
          </a:p>
          <a:p>
            <a:pPr lvl="0">
              <a:defRPr/>
            </a:pPr>
            <a:endParaRPr lang="en-US" sz="2000" b="1" dirty="0" smtClean="0">
              <a:latin typeface="Calibri" panose="020F0502020204030204"/>
            </a:endParaRP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endParaRPr lang="en-US" sz="2000" b="1" dirty="0"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74461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2" grpId="0"/>
      <p:bldP spid="13" grpId="0"/>
      <p:bldP spid="16" grpId="0" animBg="1"/>
      <p:bldP spid="17" grpId="0" animBg="1"/>
      <p:bldP spid="18" grpId="0"/>
      <p:bldP spid="27" grpId="0" animBg="1"/>
      <p:bldP spid="28" grpId="0" animBg="1"/>
      <p:bldP spid="29" grpId="0"/>
      <p:bldP spid="32" grpId="0"/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/>
          <p:cNvSpPr/>
          <p:nvPr/>
        </p:nvSpPr>
        <p:spPr>
          <a:xfrm>
            <a:off x="70186" y="4883972"/>
            <a:ext cx="1671980" cy="159703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480" y="5041221"/>
            <a:ext cx="1282540" cy="1282540"/>
          </a:xfrm>
          <a:prstGeom prst="rect">
            <a:avLst/>
          </a:prstGeom>
        </p:spPr>
      </p:pic>
      <p:sp>
        <p:nvSpPr>
          <p:cNvPr id="14" name="Oval 13"/>
          <p:cNvSpPr/>
          <p:nvPr/>
        </p:nvSpPr>
        <p:spPr>
          <a:xfrm>
            <a:off x="70186" y="241153"/>
            <a:ext cx="1671980" cy="159703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256" y="426175"/>
            <a:ext cx="1303840" cy="1303840"/>
          </a:xfrm>
          <a:prstGeom prst="rect">
            <a:avLst/>
          </a:prstGeom>
        </p:spPr>
      </p:pic>
      <p:sp>
        <p:nvSpPr>
          <p:cNvPr id="17" name="Oval 16"/>
          <p:cNvSpPr/>
          <p:nvPr/>
        </p:nvSpPr>
        <p:spPr>
          <a:xfrm>
            <a:off x="70186" y="2641554"/>
            <a:ext cx="1671980" cy="159703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397" y="2801010"/>
            <a:ext cx="1186128" cy="1186128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969" y="2114444"/>
            <a:ext cx="738253" cy="738253"/>
          </a:xfrm>
          <a:prstGeom prst="rect">
            <a:avLst/>
          </a:prstGeom>
        </p:spPr>
      </p:pic>
      <p:sp>
        <p:nvSpPr>
          <p:cNvPr id="20" name="Oval 19"/>
          <p:cNvSpPr/>
          <p:nvPr/>
        </p:nvSpPr>
        <p:spPr>
          <a:xfrm>
            <a:off x="7943781" y="2084377"/>
            <a:ext cx="1671980" cy="159703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9662" y="2431365"/>
            <a:ext cx="1080218" cy="1080218"/>
          </a:xfrm>
          <a:prstGeom prst="rect">
            <a:avLst/>
          </a:prstGeom>
        </p:spPr>
      </p:pic>
      <p:sp>
        <p:nvSpPr>
          <p:cNvPr id="22" name="Oval 21"/>
          <p:cNvSpPr/>
          <p:nvPr/>
        </p:nvSpPr>
        <p:spPr>
          <a:xfrm>
            <a:off x="7838899" y="4128307"/>
            <a:ext cx="1671980" cy="159703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2307" y="4197235"/>
            <a:ext cx="1486753" cy="1486753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9887" y="5123529"/>
            <a:ext cx="471591" cy="471591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2070455" y="820574"/>
            <a:ext cx="27555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>
                <a:latin typeface="Dutch801 Rm BT" panose="02020603060505020304" pitchFamily="18" charset="0"/>
              </a:rPr>
              <a:t>COVID-19 pandemic 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2070455" y="3116588"/>
            <a:ext cx="23285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 smtClean="0">
                <a:latin typeface="Dutch801 Rm BT" panose="02020603060505020304" pitchFamily="18" charset="0"/>
              </a:rPr>
              <a:t>The </a:t>
            </a:r>
            <a:r>
              <a:rPr lang="en-US" sz="2000" b="1" u="sng" dirty="0">
                <a:latin typeface="Dutch801 Rm BT" panose="02020603060505020304" pitchFamily="18" charset="0"/>
              </a:rPr>
              <a:t>first logistics </a:t>
            </a:r>
            <a:r>
              <a:rPr lang="en-US" sz="2000" b="1" u="sng" dirty="0" smtClean="0">
                <a:latin typeface="Dutch801 Rm BT" panose="02020603060505020304" pitchFamily="18" charset="0"/>
              </a:rPr>
              <a:t>project in </a:t>
            </a:r>
            <a:r>
              <a:rPr lang="en-US" sz="2000" b="1" u="sng" dirty="0">
                <a:latin typeface="Dutch801 Rm BT" panose="02020603060505020304" pitchFamily="18" charset="0"/>
              </a:rPr>
              <a:t>Palestine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2070455" y="5359325"/>
            <a:ext cx="21061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 smtClean="0">
                <a:latin typeface="Dutch801 Rm BT" panose="02020603060505020304" pitchFamily="18" charset="0"/>
              </a:rPr>
              <a:t>Limited Studies</a:t>
            </a:r>
            <a:endParaRPr lang="en-US" sz="2000" b="1" u="sng" dirty="0">
              <a:latin typeface="Dutch801 Rm BT" panose="02020603060505020304" pitchFamily="18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9776399" y="2098067"/>
            <a:ext cx="27555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 smtClean="0">
                <a:latin typeface="Dutch801 Rm BT" panose="02020603060505020304" pitchFamily="18" charset="0"/>
              </a:rPr>
              <a:t>Delay of information</a:t>
            </a:r>
            <a:endParaRPr lang="en-US" sz="2000" b="1" u="sng" dirty="0">
              <a:latin typeface="Dutch801 Rm BT" panose="02020603060505020304" pitchFamily="18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9534580" y="3824474"/>
            <a:ext cx="232855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 smtClean="0">
                <a:latin typeface="Dutch801 Rm BT" panose="02020603060505020304" pitchFamily="18" charset="0"/>
              </a:rPr>
              <a:t>Restricted areas </a:t>
            </a:r>
          </a:p>
          <a:p>
            <a:r>
              <a:rPr lang="en-US" sz="2000" b="1" u="sng" dirty="0" smtClean="0">
                <a:latin typeface="Dutch801 Rm BT" panose="02020603060505020304" pitchFamily="18" charset="0"/>
              </a:rPr>
              <a:t>due to Israeli occupation</a:t>
            </a:r>
            <a:endParaRPr lang="en-US" sz="2000" b="1" u="sng" dirty="0">
              <a:latin typeface="Dutch801 Rm BT" panose="02020603060505020304" pitchFamily="18" charset="0"/>
            </a:endParaRPr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5849" y="1486851"/>
            <a:ext cx="2557150" cy="4282149"/>
          </a:xfrm>
          <a:prstGeom prst="rect">
            <a:avLst/>
          </a:prstGeom>
        </p:spPr>
      </p:pic>
      <p:cxnSp>
        <p:nvCxnSpPr>
          <p:cNvPr id="32" name="Curved Connector 31"/>
          <p:cNvCxnSpPr/>
          <p:nvPr/>
        </p:nvCxnSpPr>
        <p:spPr>
          <a:xfrm rot="10800000">
            <a:off x="4176584" y="1298083"/>
            <a:ext cx="550710" cy="431933"/>
          </a:xfrm>
          <a:prstGeom prst="curvedConnector3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Curved Connector 32"/>
          <p:cNvCxnSpPr/>
          <p:nvPr/>
        </p:nvCxnSpPr>
        <p:spPr>
          <a:xfrm rot="10800000" flipV="1">
            <a:off x="4140696" y="2971474"/>
            <a:ext cx="549512" cy="253639"/>
          </a:xfrm>
          <a:prstGeom prst="curvedConnector3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Curved Connector 35"/>
          <p:cNvCxnSpPr/>
          <p:nvPr/>
        </p:nvCxnSpPr>
        <p:spPr>
          <a:xfrm rot="10800000" flipV="1">
            <a:off x="3954162" y="4975904"/>
            <a:ext cx="801054" cy="583475"/>
          </a:xfrm>
          <a:prstGeom prst="curvedConnector3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Curved Connector 37"/>
          <p:cNvCxnSpPr>
            <a:endCxn id="20" idx="2"/>
          </p:cNvCxnSpPr>
          <p:nvPr/>
        </p:nvCxnSpPr>
        <p:spPr>
          <a:xfrm flipV="1">
            <a:off x="7434131" y="2882896"/>
            <a:ext cx="509650" cy="272730"/>
          </a:xfrm>
          <a:prstGeom prst="curvedConnector3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Curved Connector 40"/>
          <p:cNvCxnSpPr>
            <a:stCxn id="30" idx="3"/>
          </p:cNvCxnSpPr>
          <p:nvPr/>
        </p:nvCxnSpPr>
        <p:spPr>
          <a:xfrm>
            <a:off x="7382999" y="3627926"/>
            <a:ext cx="649265" cy="569309"/>
          </a:xfrm>
          <a:prstGeom prst="curvedConnector3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5417576" y="558964"/>
            <a:ext cx="32564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u="sng" dirty="0" smtClean="0">
                <a:solidFill>
                  <a:srgbClr val="FF0000"/>
                </a:solidFill>
                <a:latin typeface="Dutch801 XBd BT" panose="02020903060505020304" pitchFamily="18" charset="0"/>
              </a:rPr>
              <a:t>Project Constrains</a:t>
            </a:r>
            <a:endParaRPr lang="en-US" sz="2800" u="sng" dirty="0">
              <a:solidFill>
                <a:srgbClr val="FF0000"/>
              </a:solidFill>
              <a:latin typeface="Dutch801 XBd BT" panose="020209030605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817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67CE45DB-7BAF-42E5-99A1-32EDA0269616}"/>
              </a:ext>
            </a:extLst>
          </p:cNvPr>
          <p:cNvSpPr txBox="1"/>
          <p:nvPr/>
        </p:nvSpPr>
        <p:spPr>
          <a:xfrm>
            <a:off x="579241" y="1517601"/>
            <a:ext cx="3673184" cy="70788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lvl="0" algn="ctr">
              <a:defRPr/>
            </a:pPr>
            <a:r>
              <a:rPr lang="en-US" sz="2000" b="1" dirty="0">
                <a:solidFill>
                  <a:srgbClr val="660033"/>
                </a:solidFill>
                <a:latin typeface="Calibri" panose="020F0502020204030204"/>
              </a:rPr>
              <a:t>General Administration for Borders and Crossings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DA3816FA-9620-4679-BFFD-B18C52EBB642}"/>
              </a:ext>
            </a:extLst>
          </p:cNvPr>
          <p:cNvSpPr txBox="1"/>
          <p:nvPr/>
        </p:nvSpPr>
        <p:spPr>
          <a:xfrm>
            <a:off x="1143156" y="2930590"/>
            <a:ext cx="2672382" cy="43088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lvl="0" algn="ctr">
              <a:defRPr/>
            </a:pPr>
            <a:r>
              <a:rPr lang="en-US" sz="2200" b="1" dirty="0" smtClean="0">
                <a:solidFill>
                  <a:srgbClr val="A50021"/>
                </a:solidFill>
                <a:latin typeface="Calibri" panose="020F0502020204030204"/>
              </a:rPr>
              <a:t>Previous</a:t>
            </a:r>
            <a:r>
              <a:rPr lang="en-US" sz="2200" dirty="0" smtClean="0">
                <a:solidFill>
                  <a:srgbClr val="A50021"/>
                </a:solidFill>
              </a:rPr>
              <a:t> </a:t>
            </a:r>
            <a:r>
              <a:rPr lang="en-US" sz="2200" b="1" dirty="0" smtClean="0">
                <a:solidFill>
                  <a:srgbClr val="A50021"/>
                </a:solidFill>
                <a:latin typeface="Calibri" panose="020F0502020204030204"/>
              </a:rPr>
              <a:t>Studies </a:t>
            </a:r>
            <a:endParaRPr lang="en-US" sz="2200" b="1" dirty="0">
              <a:solidFill>
                <a:srgbClr val="A50021"/>
              </a:solidFill>
              <a:latin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D3AD5067-80BD-4DA2-978D-411CD3224ACC}"/>
              </a:ext>
            </a:extLst>
          </p:cNvPr>
          <p:cNvSpPr txBox="1"/>
          <p:nvPr/>
        </p:nvSpPr>
        <p:spPr>
          <a:xfrm>
            <a:off x="7903674" y="1384528"/>
            <a:ext cx="3603918" cy="70788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lvl="0" algn="ctr">
              <a:defRPr/>
            </a:pPr>
            <a:r>
              <a:rPr lang="en-US" sz="2000" b="1" dirty="0">
                <a:solidFill>
                  <a:srgbClr val="800080"/>
                </a:solidFill>
              </a:rPr>
              <a:t>Palestinian Central Bureau of Statistics (PCBS)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C8D8D804-91F6-4BAB-9E4D-F795F83B86CB}"/>
              </a:ext>
            </a:extLst>
          </p:cNvPr>
          <p:cNvSpPr txBox="1"/>
          <p:nvPr/>
        </p:nvSpPr>
        <p:spPr>
          <a:xfrm>
            <a:off x="8146688" y="2958023"/>
            <a:ext cx="2978957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lvl="0" algn="ctr">
              <a:defRPr/>
            </a:pPr>
            <a:r>
              <a:rPr lang="en-US" sz="2000" b="1" dirty="0">
                <a:solidFill>
                  <a:srgbClr val="993366"/>
                </a:solidFill>
                <a:latin typeface="Calibri" panose="020F0502020204030204"/>
              </a:rPr>
              <a:t>Ministry of Transportation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D1DB47B2-B26B-4B0C-8956-3D40430F72B9}"/>
              </a:ext>
            </a:extLst>
          </p:cNvPr>
          <p:cNvSpPr txBox="1"/>
          <p:nvPr/>
        </p:nvSpPr>
        <p:spPr>
          <a:xfrm>
            <a:off x="7939585" y="4371954"/>
            <a:ext cx="3532096" cy="101566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lvl="0" algn="ctr">
              <a:defRPr/>
            </a:pPr>
            <a:r>
              <a:rPr lang="en-US" sz="2000" b="1" dirty="0">
                <a:solidFill>
                  <a:srgbClr val="FF6699"/>
                </a:solidFill>
                <a:latin typeface="Calibri" panose="020F0502020204030204"/>
              </a:rPr>
              <a:t>Palestinian Industrial Estates and Free Zones Authority (PIEFZA)</a:t>
            </a:r>
          </a:p>
        </p:txBody>
      </p:sp>
      <p:sp>
        <p:nvSpPr>
          <p:cNvPr id="18" name="Freeform 15">
            <a:extLst>
              <a:ext uri="{FF2B5EF4-FFF2-40B4-BE49-F238E27FC236}">
                <a16:creationId xmlns:a16="http://schemas.microsoft.com/office/drawing/2014/main" xmlns="" id="{38AA34B3-E701-417C-BE58-5AFC5CFC06D0}"/>
              </a:ext>
            </a:extLst>
          </p:cNvPr>
          <p:cNvSpPr>
            <a:spLocks/>
          </p:cNvSpPr>
          <p:nvPr/>
        </p:nvSpPr>
        <p:spPr bwMode="auto">
          <a:xfrm flipH="1">
            <a:off x="6401242" y="5804285"/>
            <a:ext cx="1925894" cy="484088"/>
          </a:xfrm>
          <a:custGeom>
            <a:avLst/>
            <a:gdLst>
              <a:gd name="T0" fmla="*/ 1087 w 1142"/>
              <a:gd name="T1" fmla="*/ 0 h 287"/>
              <a:gd name="T2" fmla="*/ 0 w 1142"/>
              <a:gd name="T3" fmla="*/ 287 h 287"/>
              <a:gd name="T4" fmla="*/ 335 w 1142"/>
              <a:gd name="T5" fmla="*/ 287 h 287"/>
              <a:gd name="T6" fmla="*/ 1142 w 1142"/>
              <a:gd name="T7" fmla="*/ 0 h 287"/>
              <a:gd name="T8" fmla="*/ 1087 w 1142"/>
              <a:gd name="T9" fmla="*/ 0 h 28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2" h="287">
                <a:moveTo>
                  <a:pt x="1087" y="0"/>
                </a:moveTo>
                <a:lnTo>
                  <a:pt x="0" y="287"/>
                </a:lnTo>
                <a:lnTo>
                  <a:pt x="335" y="287"/>
                </a:lnTo>
                <a:lnTo>
                  <a:pt x="1142" y="0"/>
                </a:lnTo>
                <a:lnTo>
                  <a:pt x="1087" y="0"/>
                </a:lnTo>
                <a:close/>
              </a:path>
            </a:pathLst>
          </a:custGeom>
          <a:solidFill>
            <a:srgbClr val="FF6699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6699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 17">
            <a:extLst>
              <a:ext uri="{FF2B5EF4-FFF2-40B4-BE49-F238E27FC236}">
                <a16:creationId xmlns:a16="http://schemas.microsoft.com/office/drawing/2014/main" xmlns="" id="{6FE82D74-A903-41FE-8441-F940CAABACA4}"/>
              </a:ext>
            </a:extLst>
          </p:cNvPr>
          <p:cNvSpPr>
            <a:spLocks/>
          </p:cNvSpPr>
          <p:nvPr/>
        </p:nvSpPr>
        <p:spPr bwMode="auto">
          <a:xfrm flipH="1">
            <a:off x="6230914" y="5799225"/>
            <a:ext cx="1126530" cy="497582"/>
          </a:xfrm>
          <a:custGeom>
            <a:avLst/>
            <a:gdLst>
              <a:gd name="T0" fmla="*/ 611 w 668"/>
              <a:gd name="T1" fmla="*/ 0 h 295"/>
              <a:gd name="T2" fmla="*/ 0 w 668"/>
              <a:gd name="T3" fmla="*/ 295 h 295"/>
              <a:gd name="T4" fmla="*/ 344 w 668"/>
              <a:gd name="T5" fmla="*/ 295 h 295"/>
              <a:gd name="T6" fmla="*/ 668 w 668"/>
              <a:gd name="T7" fmla="*/ 0 h 295"/>
              <a:gd name="T8" fmla="*/ 611 w 668"/>
              <a:gd name="T9" fmla="*/ 0 h 29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68" h="295">
                <a:moveTo>
                  <a:pt x="611" y="0"/>
                </a:moveTo>
                <a:lnTo>
                  <a:pt x="0" y="295"/>
                </a:lnTo>
                <a:lnTo>
                  <a:pt x="344" y="295"/>
                </a:lnTo>
                <a:lnTo>
                  <a:pt x="668" y="0"/>
                </a:lnTo>
                <a:lnTo>
                  <a:pt x="611" y="0"/>
                </a:lnTo>
                <a:close/>
              </a:path>
            </a:pathLst>
          </a:custGeom>
          <a:solidFill>
            <a:srgbClr val="993366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 10">
            <a:extLst>
              <a:ext uri="{FF2B5EF4-FFF2-40B4-BE49-F238E27FC236}">
                <a16:creationId xmlns:a16="http://schemas.microsoft.com/office/drawing/2014/main" xmlns="" id="{F99AD938-799D-4346-8FFE-A71DAE1C6800}"/>
              </a:ext>
            </a:extLst>
          </p:cNvPr>
          <p:cNvSpPr>
            <a:spLocks/>
          </p:cNvSpPr>
          <p:nvPr/>
        </p:nvSpPr>
        <p:spPr bwMode="auto">
          <a:xfrm flipH="1">
            <a:off x="5816055" y="5809346"/>
            <a:ext cx="573383" cy="487461"/>
          </a:xfrm>
          <a:custGeom>
            <a:avLst/>
            <a:gdLst>
              <a:gd name="T0" fmla="*/ 145 w 340"/>
              <a:gd name="T1" fmla="*/ 0 h 289"/>
              <a:gd name="T2" fmla="*/ 0 w 340"/>
              <a:gd name="T3" fmla="*/ 289 h 289"/>
              <a:gd name="T4" fmla="*/ 340 w 340"/>
              <a:gd name="T5" fmla="*/ 289 h 289"/>
              <a:gd name="T6" fmla="*/ 201 w 340"/>
              <a:gd name="T7" fmla="*/ 0 h 289"/>
              <a:gd name="T8" fmla="*/ 145 w 340"/>
              <a:gd name="T9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0" h="289">
                <a:moveTo>
                  <a:pt x="145" y="0"/>
                </a:moveTo>
                <a:lnTo>
                  <a:pt x="0" y="289"/>
                </a:lnTo>
                <a:lnTo>
                  <a:pt x="340" y="289"/>
                </a:lnTo>
                <a:lnTo>
                  <a:pt x="201" y="0"/>
                </a:lnTo>
                <a:lnTo>
                  <a:pt x="145" y="0"/>
                </a:lnTo>
                <a:close/>
              </a:path>
            </a:pathLst>
          </a:custGeom>
          <a:solidFill>
            <a:srgbClr val="800080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80008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reeform 21">
            <a:extLst>
              <a:ext uri="{FF2B5EF4-FFF2-40B4-BE49-F238E27FC236}">
                <a16:creationId xmlns:a16="http://schemas.microsoft.com/office/drawing/2014/main" xmlns="" id="{206A1E56-0F8D-45B0-9720-DB864328A293}"/>
              </a:ext>
            </a:extLst>
          </p:cNvPr>
          <p:cNvSpPr>
            <a:spLocks/>
          </p:cNvSpPr>
          <p:nvPr/>
        </p:nvSpPr>
        <p:spPr bwMode="auto">
          <a:xfrm flipH="1">
            <a:off x="4837929" y="5799225"/>
            <a:ext cx="1126530" cy="502642"/>
          </a:xfrm>
          <a:custGeom>
            <a:avLst/>
            <a:gdLst>
              <a:gd name="T0" fmla="*/ 0 w 668"/>
              <a:gd name="T1" fmla="*/ 0 h 298"/>
              <a:gd name="T2" fmla="*/ 328 w 668"/>
              <a:gd name="T3" fmla="*/ 298 h 298"/>
              <a:gd name="T4" fmla="*/ 668 w 668"/>
              <a:gd name="T5" fmla="*/ 298 h 298"/>
              <a:gd name="T6" fmla="*/ 55 w 668"/>
              <a:gd name="T7" fmla="*/ 0 h 298"/>
              <a:gd name="T8" fmla="*/ 0 w 668"/>
              <a:gd name="T9" fmla="*/ 0 h 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68" h="298">
                <a:moveTo>
                  <a:pt x="0" y="0"/>
                </a:moveTo>
                <a:lnTo>
                  <a:pt x="328" y="298"/>
                </a:lnTo>
                <a:lnTo>
                  <a:pt x="668" y="298"/>
                </a:lnTo>
                <a:lnTo>
                  <a:pt x="55" y="0"/>
                </a:lnTo>
                <a:lnTo>
                  <a:pt x="0" y="0"/>
                </a:lnTo>
                <a:close/>
              </a:path>
            </a:pathLst>
          </a:custGeom>
          <a:solidFill>
            <a:srgbClr val="660033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 23">
            <a:extLst>
              <a:ext uri="{FF2B5EF4-FFF2-40B4-BE49-F238E27FC236}">
                <a16:creationId xmlns:a16="http://schemas.microsoft.com/office/drawing/2014/main" xmlns="" id="{C99DF47C-E503-4E4B-BC92-17CA30946BA4}"/>
              </a:ext>
            </a:extLst>
          </p:cNvPr>
          <p:cNvSpPr>
            <a:spLocks/>
          </p:cNvSpPr>
          <p:nvPr/>
        </p:nvSpPr>
        <p:spPr bwMode="auto">
          <a:xfrm flipH="1">
            <a:off x="3864864" y="5792478"/>
            <a:ext cx="1936012" cy="512762"/>
          </a:xfrm>
          <a:custGeom>
            <a:avLst/>
            <a:gdLst>
              <a:gd name="T0" fmla="*/ 0 w 1148"/>
              <a:gd name="T1" fmla="*/ 0 h 304"/>
              <a:gd name="T2" fmla="*/ 804 w 1148"/>
              <a:gd name="T3" fmla="*/ 304 h 304"/>
              <a:gd name="T4" fmla="*/ 1148 w 1148"/>
              <a:gd name="T5" fmla="*/ 304 h 304"/>
              <a:gd name="T6" fmla="*/ 55 w 1148"/>
              <a:gd name="T7" fmla="*/ 0 h 304"/>
              <a:gd name="T8" fmla="*/ 0 w 1148"/>
              <a:gd name="T9" fmla="*/ 0 h 3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8" h="304">
                <a:moveTo>
                  <a:pt x="0" y="0"/>
                </a:moveTo>
                <a:lnTo>
                  <a:pt x="804" y="304"/>
                </a:lnTo>
                <a:lnTo>
                  <a:pt x="1148" y="304"/>
                </a:lnTo>
                <a:lnTo>
                  <a:pt x="55" y="0"/>
                </a:lnTo>
                <a:lnTo>
                  <a:pt x="0" y="0"/>
                </a:lnTo>
                <a:close/>
              </a:path>
            </a:pathLst>
          </a:custGeom>
          <a:solidFill>
            <a:srgbClr val="A5002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A5002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xmlns="" id="{AB227242-9675-4BB3-83A5-7A15A2BAD042}"/>
              </a:ext>
            </a:extLst>
          </p:cNvPr>
          <p:cNvSpPr>
            <a:spLocks noEditPoints="1"/>
          </p:cNvSpPr>
          <p:nvPr/>
        </p:nvSpPr>
        <p:spPr bwMode="auto">
          <a:xfrm flipH="1">
            <a:off x="6050468" y="1454241"/>
            <a:ext cx="1915775" cy="4355105"/>
          </a:xfrm>
          <a:custGeom>
            <a:avLst/>
            <a:gdLst>
              <a:gd name="T0" fmla="*/ 61 w 1007"/>
              <a:gd name="T1" fmla="*/ 146 h 2288"/>
              <a:gd name="T2" fmla="*/ 147 w 1007"/>
              <a:gd name="T3" fmla="*/ 60 h 2288"/>
              <a:gd name="T4" fmla="*/ 233 w 1007"/>
              <a:gd name="T5" fmla="*/ 146 h 2288"/>
              <a:gd name="T6" fmla="*/ 147 w 1007"/>
              <a:gd name="T7" fmla="*/ 233 h 2288"/>
              <a:gd name="T8" fmla="*/ 61 w 1007"/>
              <a:gd name="T9" fmla="*/ 146 h 2288"/>
              <a:gd name="T10" fmla="*/ 0 w 1007"/>
              <a:gd name="T11" fmla="*/ 146 h 2288"/>
              <a:gd name="T12" fmla="*/ 147 w 1007"/>
              <a:gd name="T13" fmla="*/ 293 h 2288"/>
              <a:gd name="T14" fmla="*/ 291 w 1007"/>
              <a:gd name="T15" fmla="*/ 171 h 2288"/>
              <a:gd name="T16" fmla="*/ 728 w 1007"/>
              <a:gd name="T17" fmla="*/ 171 h 2288"/>
              <a:gd name="T18" fmla="*/ 957 w 1007"/>
              <a:gd name="T19" fmla="*/ 351 h 2288"/>
              <a:gd name="T20" fmla="*/ 957 w 1007"/>
              <a:gd name="T21" fmla="*/ 2288 h 2288"/>
              <a:gd name="T22" fmla="*/ 1007 w 1007"/>
              <a:gd name="T23" fmla="*/ 2288 h 2288"/>
              <a:gd name="T24" fmla="*/ 1007 w 1007"/>
              <a:gd name="T25" fmla="*/ 351 h 2288"/>
              <a:gd name="T26" fmla="*/ 914 w 1007"/>
              <a:gd name="T27" fmla="*/ 170 h 2288"/>
              <a:gd name="T28" fmla="*/ 728 w 1007"/>
              <a:gd name="T29" fmla="*/ 122 h 2288"/>
              <a:gd name="T30" fmla="*/ 291 w 1007"/>
              <a:gd name="T31" fmla="*/ 122 h 2288"/>
              <a:gd name="T32" fmla="*/ 147 w 1007"/>
              <a:gd name="T33" fmla="*/ 0 h 2288"/>
              <a:gd name="T34" fmla="*/ 0 w 1007"/>
              <a:gd name="T35" fmla="*/ 146 h 22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007" h="2288">
                <a:moveTo>
                  <a:pt x="61" y="146"/>
                </a:moveTo>
                <a:cubicBezTo>
                  <a:pt x="61" y="99"/>
                  <a:pt x="99" y="60"/>
                  <a:pt x="147" y="60"/>
                </a:cubicBezTo>
                <a:cubicBezTo>
                  <a:pt x="194" y="60"/>
                  <a:pt x="233" y="99"/>
                  <a:pt x="233" y="146"/>
                </a:cubicBezTo>
                <a:cubicBezTo>
                  <a:pt x="233" y="194"/>
                  <a:pt x="194" y="233"/>
                  <a:pt x="147" y="233"/>
                </a:cubicBezTo>
                <a:cubicBezTo>
                  <a:pt x="99" y="233"/>
                  <a:pt x="61" y="194"/>
                  <a:pt x="61" y="146"/>
                </a:cubicBezTo>
                <a:moveTo>
                  <a:pt x="0" y="146"/>
                </a:moveTo>
                <a:cubicBezTo>
                  <a:pt x="0" y="227"/>
                  <a:pt x="66" y="293"/>
                  <a:pt x="147" y="293"/>
                </a:cubicBezTo>
                <a:cubicBezTo>
                  <a:pt x="219" y="293"/>
                  <a:pt x="279" y="240"/>
                  <a:pt x="291" y="171"/>
                </a:cubicBezTo>
                <a:cubicBezTo>
                  <a:pt x="728" y="171"/>
                  <a:pt x="728" y="171"/>
                  <a:pt x="728" y="171"/>
                </a:cubicBezTo>
                <a:cubicBezTo>
                  <a:pt x="797" y="171"/>
                  <a:pt x="957" y="189"/>
                  <a:pt x="957" y="351"/>
                </a:cubicBezTo>
                <a:cubicBezTo>
                  <a:pt x="957" y="2288"/>
                  <a:pt x="957" y="2288"/>
                  <a:pt x="957" y="2288"/>
                </a:cubicBezTo>
                <a:cubicBezTo>
                  <a:pt x="1007" y="2288"/>
                  <a:pt x="1007" y="2288"/>
                  <a:pt x="1007" y="2288"/>
                </a:cubicBezTo>
                <a:cubicBezTo>
                  <a:pt x="1007" y="351"/>
                  <a:pt x="1007" y="351"/>
                  <a:pt x="1007" y="351"/>
                </a:cubicBezTo>
                <a:cubicBezTo>
                  <a:pt x="1007" y="272"/>
                  <a:pt x="975" y="210"/>
                  <a:pt x="914" y="170"/>
                </a:cubicBezTo>
                <a:cubicBezTo>
                  <a:pt x="854" y="130"/>
                  <a:pt x="780" y="122"/>
                  <a:pt x="728" y="122"/>
                </a:cubicBezTo>
                <a:cubicBezTo>
                  <a:pt x="291" y="122"/>
                  <a:pt x="291" y="122"/>
                  <a:pt x="291" y="122"/>
                </a:cubicBezTo>
                <a:cubicBezTo>
                  <a:pt x="279" y="53"/>
                  <a:pt x="219" y="0"/>
                  <a:pt x="147" y="0"/>
                </a:cubicBezTo>
                <a:cubicBezTo>
                  <a:pt x="66" y="0"/>
                  <a:pt x="0" y="66"/>
                  <a:pt x="0" y="146"/>
                </a:cubicBezTo>
              </a:path>
            </a:pathLst>
          </a:custGeom>
          <a:solidFill>
            <a:srgbClr val="800080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80008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 7">
            <a:extLst>
              <a:ext uri="{FF2B5EF4-FFF2-40B4-BE49-F238E27FC236}">
                <a16:creationId xmlns:a16="http://schemas.microsoft.com/office/drawing/2014/main" xmlns="" id="{B85CDFD2-6BBE-46B1-9779-0A81E4B67258}"/>
              </a:ext>
            </a:extLst>
          </p:cNvPr>
          <p:cNvSpPr>
            <a:spLocks noEditPoints="1"/>
          </p:cNvSpPr>
          <p:nvPr/>
        </p:nvSpPr>
        <p:spPr bwMode="auto">
          <a:xfrm flipH="1">
            <a:off x="6230914" y="2904817"/>
            <a:ext cx="1735328" cy="2894408"/>
          </a:xfrm>
          <a:custGeom>
            <a:avLst/>
            <a:gdLst>
              <a:gd name="T0" fmla="*/ 61 w 912"/>
              <a:gd name="T1" fmla="*/ 146 h 1520"/>
              <a:gd name="T2" fmla="*/ 147 w 912"/>
              <a:gd name="T3" fmla="*/ 60 h 1520"/>
              <a:gd name="T4" fmla="*/ 233 w 912"/>
              <a:gd name="T5" fmla="*/ 146 h 1520"/>
              <a:gd name="T6" fmla="*/ 147 w 912"/>
              <a:gd name="T7" fmla="*/ 232 h 1520"/>
              <a:gd name="T8" fmla="*/ 61 w 912"/>
              <a:gd name="T9" fmla="*/ 146 h 1520"/>
              <a:gd name="T10" fmla="*/ 0 w 912"/>
              <a:gd name="T11" fmla="*/ 146 h 1520"/>
              <a:gd name="T12" fmla="*/ 147 w 912"/>
              <a:gd name="T13" fmla="*/ 292 h 1520"/>
              <a:gd name="T14" fmla="*/ 290 w 912"/>
              <a:gd name="T15" fmla="*/ 174 h 1520"/>
              <a:gd name="T16" fmla="*/ 673 w 912"/>
              <a:gd name="T17" fmla="*/ 174 h 1520"/>
              <a:gd name="T18" fmla="*/ 862 w 912"/>
              <a:gd name="T19" fmla="*/ 317 h 1520"/>
              <a:gd name="T20" fmla="*/ 862 w 912"/>
              <a:gd name="T21" fmla="*/ 1520 h 1520"/>
              <a:gd name="T22" fmla="*/ 912 w 912"/>
              <a:gd name="T23" fmla="*/ 1520 h 1520"/>
              <a:gd name="T24" fmla="*/ 912 w 912"/>
              <a:gd name="T25" fmla="*/ 317 h 1520"/>
              <a:gd name="T26" fmla="*/ 673 w 912"/>
              <a:gd name="T27" fmla="*/ 125 h 1520"/>
              <a:gd name="T28" fmla="*/ 292 w 912"/>
              <a:gd name="T29" fmla="*/ 125 h 1520"/>
              <a:gd name="T30" fmla="*/ 147 w 912"/>
              <a:gd name="T31" fmla="*/ 0 h 1520"/>
              <a:gd name="T32" fmla="*/ 0 w 912"/>
              <a:gd name="T33" fmla="*/ 146 h 152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12" h="1520">
                <a:moveTo>
                  <a:pt x="61" y="146"/>
                </a:moveTo>
                <a:cubicBezTo>
                  <a:pt x="61" y="99"/>
                  <a:pt x="99" y="60"/>
                  <a:pt x="147" y="60"/>
                </a:cubicBezTo>
                <a:cubicBezTo>
                  <a:pt x="194" y="60"/>
                  <a:pt x="233" y="99"/>
                  <a:pt x="233" y="146"/>
                </a:cubicBezTo>
                <a:cubicBezTo>
                  <a:pt x="233" y="194"/>
                  <a:pt x="194" y="232"/>
                  <a:pt x="147" y="232"/>
                </a:cubicBezTo>
                <a:cubicBezTo>
                  <a:pt x="99" y="232"/>
                  <a:pt x="61" y="194"/>
                  <a:pt x="61" y="146"/>
                </a:cubicBezTo>
                <a:moveTo>
                  <a:pt x="0" y="146"/>
                </a:moveTo>
                <a:cubicBezTo>
                  <a:pt x="0" y="227"/>
                  <a:pt x="66" y="292"/>
                  <a:pt x="147" y="292"/>
                </a:cubicBezTo>
                <a:cubicBezTo>
                  <a:pt x="218" y="292"/>
                  <a:pt x="277" y="241"/>
                  <a:pt x="290" y="174"/>
                </a:cubicBezTo>
                <a:cubicBezTo>
                  <a:pt x="673" y="174"/>
                  <a:pt x="673" y="174"/>
                  <a:pt x="673" y="174"/>
                </a:cubicBezTo>
                <a:cubicBezTo>
                  <a:pt x="844" y="174"/>
                  <a:pt x="862" y="274"/>
                  <a:pt x="862" y="317"/>
                </a:cubicBezTo>
                <a:cubicBezTo>
                  <a:pt x="862" y="1520"/>
                  <a:pt x="862" y="1520"/>
                  <a:pt x="862" y="1520"/>
                </a:cubicBezTo>
                <a:cubicBezTo>
                  <a:pt x="912" y="1520"/>
                  <a:pt x="912" y="1520"/>
                  <a:pt x="912" y="1520"/>
                </a:cubicBezTo>
                <a:cubicBezTo>
                  <a:pt x="912" y="317"/>
                  <a:pt x="912" y="317"/>
                  <a:pt x="912" y="317"/>
                </a:cubicBezTo>
                <a:cubicBezTo>
                  <a:pt x="912" y="199"/>
                  <a:pt x="820" y="125"/>
                  <a:pt x="673" y="125"/>
                </a:cubicBezTo>
                <a:cubicBezTo>
                  <a:pt x="292" y="125"/>
                  <a:pt x="292" y="125"/>
                  <a:pt x="292" y="125"/>
                </a:cubicBezTo>
                <a:cubicBezTo>
                  <a:pt x="281" y="54"/>
                  <a:pt x="220" y="0"/>
                  <a:pt x="147" y="0"/>
                </a:cubicBezTo>
                <a:cubicBezTo>
                  <a:pt x="66" y="0"/>
                  <a:pt x="0" y="65"/>
                  <a:pt x="0" y="146"/>
                </a:cubicBezTo>
              </a:path>
            </a:pathLst>
          </a:custGeom>
          <a:solidFill>
            <a:srgbClr val="993366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Freeform 9">
            <a:extLst>
              <a:ext uri="{FF2B5EF4-FFF2-40B4-BE49-F238E27FC236}">
                <a16:creationId xmlns:a16="http://schemas.microsoft.com/office/drawing/2014/main" xmlns="" id="{EA044135-C594-4527-842A-4561F5A0A91C}"/>
              </a:ext>
            </a:extLst>
          </p:cNvPr>
          <p:cNvSpPr>
            <a:spLocks noEditPoints="1"/>
          </p:cNvSpPr>
          <p:nvPr/>
        </p:nvSpPr>
        <p:spPr bwMode="auto">
          <a:xfrm flipH="1">
            <a:off x="6401243" y="4331781"/>
            <a:ext cx="1564999" cy="1472505"/>
          </a:xfrm>
          <a:custGeom>
            <a:avLst/>
            <a:gdLst>
              <a:gd name="T0" fmla="*/ 61 w 823"/>
              <a:gd name="T1" fmla="*/ 147 h 774"/>
              <a:gd name="T2" fmla="*/ 147 w 823"/>
              <a:gd name="T3" fmla="*/ 60 h 774"/>
              <a:gd name="T4" fmla="*/ 233 w 823"/>
              <a:gd name="T5" fmla="*/ 147 h 774"/>
              <a:gd name="T6" fmla="*/ 147 w 823"/>
              <a:gd name="T7" fmla="*/ 233 h 774"/>
              <a:gd name="T8" fmla="*/ 61 w 823"/>
              <a:gd name="T9" fmla="*/ 147 h 774"/>
              <a:gd name="T10" fmla="*/ 0 w 823"/>
              <a:gd name="T11" fmla="*/ 147 h 774"/>
              <a:gd name="T12" fmla="*/ 147 w 823"/>
              <a:gd name="T13" fmla="*/ 293 h 774"/>
              <a:gd name="T14" fmla="*/ 289 w 823"/>
              <a:gd name="T15" fmla="*/ 180 h 774"/>
              <a:gd name="T16" fmla="*/ 581 w 823"/>
              <a:gd name="T17" fmla="*/ 180 h 774"/>
              <a:gd name="T18" fmla="*/ 774 w 823"/>
              <a:gd name="T19" fmla="*/ 330 h 774"/>
              <a:gd name="T20" fmla="*/ 774 w 823"/>
              <a:gd name="T21" fmla="*/ 774 h 774"/>
              <a:gd name="T22" fmla="*/ 823 w 823"/>
              <a:gd name="T23" fmla="*/ 774 h 774"/>
              <a:gd name="T24" fmla="*/ 823 w 823"/>
              <a:gd name="T25" fmla="*/ 330 h 774"/>
              <a:gd name="T26" fmla="*/ 778 w 823"/>
              <a:gd name="T27" fmla="*/ 203 h 774"/>
              <a:gd name="T28" fmla="*/ 581 w 823"/>
              <a:gd name="T29" fmla="*/ 131 h 774"/>
              <a:gd name="T30" fmla="*/ 292 w 823"/>
              <a:gd name="T31" fmla="*/ 131 h 774"/>
              <a:gd name="T32" fmla="*/ 147 w 823"/>
              <a:gd name="T33" fmla="*/ 0 h 774"/>
              <a:gd name="T34" fmla="*/ 0 w 823"/>
              <a:gd name="T35" fmla="*/ 147 h 7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823" h="774">
                <a:moveTo>
                  <a:pt x="61" y="147"/>
                </a:moveTo>
                <a:cubicBezTo>
                  <a:pt x="61" y="99"/>
                  <a:pt x="99" y="60"/>
                  <a:pt x="147" y="60"/>
                </a:cubicBezTo>
                <a:cubicBezTo>
                  <a:pt x="194" y="60"/>
                  <a:pt x="233" y="99"/>
                  <a:pt x="233" y="147"/>
                </a:cubicBezTo>
                <a:cubicBezTo>
                  <a:pt x="233" y="194"/>
                  <a:pt x="194" y="233"/>
                  <a:pt x="147" y="233"/>
                </a:cubicBezTo>
                <a:cubicBezTo>
                  <a:pt x="99" y="233"/>
                  <a:pt x="61" y="194"/>
                  <a:pt x="61" y="147"/>
                </a:cubicBezTo>
                <a:moveTo>
                  <a:pt x="0" y="147"/>
                </a:moveTo>
                <a:cubicBezTo>
                  <a:pt x="0" y="227"/>
                  <a:pt x="66" y="293"/>
                  <a:pt x="147" y="293"/>
                </a:cubicBezTo>
                <a:cubicBezTo>
                  <a:pt x="216" y="293"/>
                  <a:pt x="274" y="245"/>
                  <a:pt x="289" y="180"/>
                </a:cubicBezTo>
                <a:cubicBezTo>
                  <a:pt x="581" y="180"/>
                  <a:pt x="581" y="180"/>
                  <a:pt x="581" y="180"/>
                </a:cubicBezTo>
                <a:cubicBezTo>
                  <a:pt x="653" y="180"/>
                  <a:pt x="774" y="200"/>
                  <a:pt x="774" y="330"/>
                </a:cubicBezTo>
                <a:cubicBezTo>
                  <a:pt x="774" y="774"/>
                  <a:pt x="774" y="774"/>
                  <a:pt x="774" y="774"/>
                </a:cubicBezTo>
                <a:cubicBezTo>
                  <a:pt x="823" y="774"/>
                  <a:pt x="823" y="774"/>
                  <a:pt x="823" y="774"/>
                </a:cubicBezTo>
                <a:cubicBezTo>
                  <a:pt x="823" y="330"/>
                  <a:pt x="823" y="330"/>
                  <a:pt x="823" y="330"/>
                </a:cubicBezTo>
                <a:cubicBezTo>
                  <a:pt x="823" y="295"/>
                  <a:pt x="815" y="245"/>
                  <a:pt x="778" y="203"/>
                </a:cubicBezTo>
                <a:cubicBezTo>
                  <a:pt x="737" y="155"/>
                  <a:pt x="671" y="131"/>
                  <a:pt x="581" y="131"/>
                </a:cubicBezTo>
                <a:cubicBezTo>
                  <a:pt x="292" y="131"/>
                  <a:pt x="292" y="131"/>
                  <a:pt x="292" y="131"/>
                </a:cubicBezTo>
                <a:cubicBezTo>
                  <a:pt x="285" y="58"/>
                  <a:pt x="222" y="0"/>
                  <a:pt x="147" y="0"/>
                </a:cubicBezTo>
                <a:cubicBezTo>
                  <a:pt x="66" y="0"/>
                  <a:pt x="0" y="66"/>
                  <a:pt x="0" y="147"/>
                </a:cubicBezTo>
              </a:path>
            </a:pathLst>
          </a:custGeom>
          <a:solidFill>
            <a:srgbClr val="FF6699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6699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 11">
            <a:extLst>
              <a:ext uri="{FF2B5EF4-FFF2-40B4-BE49-F238E27FC236}">
                <a16:creationId xmlns:a16="http://schemas.microsoft.com/office/drawing/2014/main" xmlns="" id="{C4BB8580-CCA8-4343-85B5-91B268215163}"/>
              </a:ext>
            </a:extLst>
          </p:cNvPr>
          <p:cNvSpPr>
            <a:spLocks noEditPoints="1"/>
          </p:cNvSpPr>
          <p:nvPr/>
        </p:nvSpPr>
        <p:spPr bwMode="auto">
          <a:xfrm flipH="1">
            <a:off x="4224072" y="1460819"/>
            <a:ext cx="1753879" cy="4338408"/>
          </a:xfrm>
          <a:custGeom>
            <a:avLst/>
            <a:gdLst>
              <a:gd name="T0" fmla="*/ 689 w 921"/>
              <a:gd name="T1" fmla="*/ 146 h 1890"/>
              <a:gd name="T2" fmla="*/ 775 w 921"/>
              <a:gd name="T3" fmla="*/ 60 h 1890"/>
              <a:gd name="T4" fmla="*/ 861 w 921"/>
              <a:gd name="T5" fmla="*/ 146 h 1890"/>
              <a:gd name="T6" fmla="*/ 775 w 921"/>
              <a:gd name="T7" fmla="*/ 232 h 1890"/>
              <a:gd name="T8" fmla="*/ 689 w 921"/>
              <a:gd name="T9" fmla="*/ 146 h 1890"/>
              <a:gd name="T10" fmla="*/ 632 w 921"/>
              <a:gd name="T11" fmla="*/ 115 h 1890"/>
              <a:gd name="T12" fmla="*/ 252 w 921"/>
              <a:gd name="T13" fmla="*/ 115 h 1890"/>
              <a:gd name="T14" fmla="*/ 7 w 921"/>
              <a:gd name="T15" fmla="*/ 294 h 1890"/>
              <a:gd name="T16" fmla="*/ 7 w 921"/>
              <a:gd name="T17" fmla="*/ 1890 h 1890"/>
              <a:gd name="T18" fmla="*/ 56 w 921"/>
              <a:gd name="T19" fmla="*/ 1890 h 1890"/>
              <a:gd name="T20" fmla="*/ 56 w 921"/>
              <a:gd name="T21" fmla="*/ 298 h 1890"/>
              <a:gd name="T22" fmla="*/ 252 w 921"/>
              <a:gd name="T23" fmla="*/ 165 h 1890"/>
              <a:gd name="T24" fmla="*/ 630 w 921"/>
              <a:gd name="T25" fmla="*/ 165 h 1890"/>
              <a:gd name="T26" fmla="*/ 775 w 921"/>
              <a:gd name="T27" fmla="*/ 292 h 1890"/>
              <a:gd name="T28" fmla="*/ 921 w 921"/>
              <a:gd name="T29" fmla="*/ 146 h 1890"/>
              <a:gd name="T30" fmla="*/ 775 w 921"/>
              <a:gd name="T31" fmla="*/ 0 h 1890"/>
              <a:gd name="T32" fmla="*/ 632 w 921"/>
              <a:gd name="T33" fmla="*/ 115 h 18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21" h="1890">
                <a:moveTo>
                  <a:pt x="689" y="146"/>
                </a:moveTo>
                <a:cubicBezTo>
                  <a:pt x="689" y="99"/>
                  <a:pt x="728" y="60"/>
                  <a:pt x="775" y="60"/>
                </a:cubicBezTo>
                <a:cubicBezTo>
                  <a:pt x="823" y="60"/>
                  <a:pt x="861" y="99"/>
                  <a:pt x="861" y="146"/>
                </a:cubicBezTo>
                <a:cubicBezTo>
                  <a:pt x="861" y="194"/>
                  <a:pt x="823" y="232"/>
                  <a:pt x="775" y="232"/>
                </a:cubicBezTo>
                <a:cubicBezTo>
                  <a:pt x="728" y="232"/>
                  <a:pt x="689" y="194"/>
                  <a:pt x="689" y="146"/>
                </a:cubicBezTo>
                <a:moveTo>
                  <a:pt x="632" y="115"/>
                </a:moveTo>
                <a:cubicBezTo>
                  <a:pt x="252" y="115"/>
                  <a:pt x="252" y="115"/>
                  <a:pt x="252" y="115"/>
                </a:cubicBezTo>
                <a:cubicBezTo>
                  <a:pt x="87" y="115"/>
                  <a:pt x="16" y="167"/>
                  <a:pt x="7" y="294"/>
                </a:cubicBezTo>
                <a:cubicBezTo>
                  <a:pt x="0" y="394"/>
                  <a:pt x="7" y="1829"/>
                  <a:pt x="7" y="1890"/>
                </a:cubicBezTo>
                <a:cubicBezTo>
                  <a:pt x="56" y="1890"/>
                  <a:pt x="56" y="1890"/>
                  <a:pt x="56" y="1890"/>
                </a:cubicBezTo>
                <a:cubicBezTo>
                  <a:pt x="56" y="1875"/>
                  <a:pt x="50" y="395"/>
                  <a:pt x="56" y="298"/>
                </a:cubicBezTo>
                <a:cubicBezTo>
                  <a:pt x="61" y="227"/>
                  <a:pt x="80" y="165"/>
                  <a:pt x="252" y="165"/>
                </a:cubicBezTo>
                <a:cubicBezTo>
                  <a:pt x="630" y="165"/>
                  <a:pt x="630" y="165"/>
                  <a:pt x="630" y="165"/>
                </a:cubicBezTo>
                <a:cubicBezTo>
                  <a:pt x="639" y="236"/>
                  <a:pt x="701" y="292"/>
                  <a:pt x="775" y="292"/>
                </a:cubicBezTo>
                <a:cubicBezTo>
                  <a:pt x="856" y="292"/>
                  <a:pt x="921" y="227"/>
                  <a:pt x="921" y="146"/>
                </a:cubicBezTo>
                <a:cubicBezTo>
                  <a:pt x="921" y="65"/>
                  <a:pt x="856" y="0"/>
                  <a:pt x="775" y="0"/>
                </a:cubicBezTo>
                <a:cubicBezTo>
                  <a:pt x="705" y="0"/>
                  <a:pt x="646" y="49"/>
                  <a:pt x="632" y="115"/>
                </a:cubicBezTo>
              </a:path>
            </a:pathLst>
          </a:custGeom>
          <a:solidFill>
            <a:srgbClr val="660033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99CC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Freeform 13">
            <a:extLst>
              <a:ext uri="{FF2B5EF4-FFF2-40B4-BE49-F238E27FC236}">
                <a16:creationId xmlns:a16="http://schemas.microsoft.com/office/drawing/2014/main" xmlns="" id="{C8592F88-DA93-40D1-9EB4-D031E3378E08}"/>
              </a:ext>
            </a:extLst>
          </p:cNvPr>
          <p:cNvSpPr>
            <a:spLocks noEditPoints="1"/>
          </p:cNvSpPr>
          <p:nvPr/>
        </p:nvSpPr>
        <p:spPr bwMode="auto">
          <a:xfrm flipH="1">
            <a:off x="4235876" y="2904817"/>
            <a:ext cx="1564999" cy="2902289"/>
          </a:xfrm>
          <a:custGeom>
            <a:avLst/>
            <a:gdLst>
              <a:gd name="T0" fmla="*/ 590 w 822"/>
              <a:gd name="T1" fmla="*/ 147 h 1135"/>
              <a:gd name="T2" fmla="*/ 676 w 822"/>
              <a:gd name="T3" fmla="*/ 60 h 1135"/>
              <a:gd name="T4" fmla="*/ 762 w 822"/>
              <a:gd name="T5" fmla="*/ 147 h 1135"/>
              <a:gd name="T6" fmla="*/ 676 w 822"/>
              <a:gd name="T7" fmla="*/ 233 h 1135"/>
              <a:gd name="T8" fmla="*/ 590 w 822"/>
              <a:gd name="T9" fmla="*/ 147 h 1135"/>
              <a:gd name="T10" fmla="*/ 532 w 822"/>
              <a:gd name="T11" fmla="*/ 122 h 1135"/>
              <a:gd name="T12" fmla="*/ 202 w 822"/>
              <a:gd name="T13" fmla="*/ 119 h 1135"/>
              <a:gd name="T14" fmla="*/ 0 w 822"/>
              <a:gd name="T15" fmla="*/ 333 h 1135"/>
              <a:gd name="T16" fmla="*/ 0 w 822"/>
              <a:gd name="T17" fmla="*/ 1135 h 1135"/>
              <a:gd name="T18" fmla="*/ 49 w 822"/>
              <a:gd name="T19" fmla="*/ 1135 h 1135"/>
              <a:gd name="T20" fmla="*/ 49 w 822"/>
              <a:gd name="T21" fmla="*/ 333 h 1135"/>
              <a:gd name="T22" fmla="*/ 202 w 822"/>
              <a:gd name="T23" fmla="*/ 168 h 1135"/>
              <a:gd name="T24" fmla="*/ 532 w 822"/>
              <a:gd name="T25" fmla="*/ 171 h 1135"/>
              <a:gd name="T26" fmla="*/ 676 w 822"/>
              <a:gd name="T27" fmla="*/ 293 h 1135"/>
              <a:gd name="T28" fmla="*/ 822 w 822"/>
              <a:gd name="T29" fmla="*/ 147 h 1135"/>
              <a:gd name="T30" fmla="*/ 676 w 822"/>
              <a:gd name="T31" fmla="*/ 0 h 1135"/>
              <a:gd name="T32" fmla="*/ 532 w 822"/>
              <a:gd name="T33" fmla="*/ 122 h 113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822" h="1135">
                <a:moveTo>
                  <a:pt x="590" y="147"/>
                </a:moveTo>
                <a:cubicBezTo>
                  <a:pt x="590" y="99"/>
                  <a:pt x="628" y="60"/>
                  <a:pt x="676" y="60"/>
                </a:cubicBezTo>
                <a:cubicBezTo>
                  <a:pt x="723" y="60"/>
                  <a:pt x="762" y="99"/>
                  <a:pt x="762" y="147"/>
                </a:cubicBezTo>
                <a:cubicBezTo>
                  <a:pt x="762" y="194"/>
                  <a:pt x="723" y="233"/>
                  <a:pt x="676" y="233"/>
                </a:cubicBezTo>
                <a:cubicBezTo>
                  <a:pt x="628" y="233"/>
                  <a:pt x="590" y="194"/>
                  <a:pt x="590" y="147"/>
                </a:cubicBezTo>
                <a:moveTo>
                  <a:pt x="532" y="122"/>
                </a:moveTo>
                <a:cubicBezTo>
                  <a:pt x="462" y="121"/>
                  <a:pt x="282" y="119"/>
                  <a:pt x="202" y="119"/>
                </a:cubicBezTo>
                <a:cubicBezTo>
                  <a:pt x="90" y="119"/>
                  <a:pt x="0" y="236"/>
                  <a:pt x="0" y="333"/>
                </a:cubicBezTo>
                <a:cubicBezTo>
                  <a:pt x="0" y="1135"/>
                  <a:pt x="0" y="1135"/>
                  <a:pt x="0" y="1135"/>
                </a:cubicBezTo>
                <a:cubicBezTo>
                  <a:pt x="49" y="1135"/>
                  <a:pt x="49" y="1135"/>
                  <a:pt x="49" y="1135"/>
                </a:cubicBezTo>
                <a:cubicBezTo>
                  <a:pt x="49" y="333"/>
                  <a:pt x="49" y="333"/>
                  <a:pt x="49" y="333"/>
                </a:cubicBezTo>
                <a:cubicBezTo>
                  <a:pt x="49" y="268"/>
                  <a:pt x="115" y="168"/>
                  <a:pt x="202" y="168"/>
                </a:cubicBezTo>
                <a:cubicBezTo>
                  <a:pt x="282" y="168"/>
                  <a:pt x="462" y="170"/>
                  <a:pt x="532" y="171"/>
                </a:cubicBezTo>
                <a:cubicBezTo>
                  <a:pt x="543" y="240"/>
                  <a:pt x="604" y="293"/>
                  <a:pt x="676" y="293"/>
                </a:cubicBezTo>
                <a:cubicBezTo>
                  <a:pt x="757" y="293"/>
                  <a:pt x="822" y="227"/>
                  <a:pt x="822" y="147"/>
                </a:cubicBezTo>
                <a:cubicBezTo>
                  <a:pt x="822" y="66"/>
                  <a:pt x="757" y="0"/>
                  <a:pt x="676" y="0"/>
                </a:cubicBezTo>
                <a:cubicBezTo>
                  <a:pt x="604" y="0"/>
                  <a:pt x="544" y="53"/>
                  <a:pt x="532" y="122"/>
                </a:cubicBezTo>
              </a:path>
            </a:pathLst>
          </a:custGeom>
          <a:solidFill>
            <a:srgbClr val="A5002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A5002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Teardrop 27">
            <a:extLst>
              <a:ext uri="{FF2B5EF4-FFF2-40B4-BE49-F238E27FC236}">
                <a16:creationId xmlns:a16="http://schemas.microsoft.com/office/drawing/2014/main" xmlns="" id="{1720F3FD-41E1-4104-89AD-8F4CC1E6ADAD}"/>
              </a:ext>
            </a:extLst>
          </p:cNvPr>
          <p:cNvSpPr/>
          <p:nvPr/>
        </p:nvSpPr>
        <p:spPr bwMode="auto">
          <a:xfrm rot="8100000">
            <a:off x="4165558" y="1456613"/>
            <a:ext cx="702777" cy="702962"/>
          </a:xfrm>
          <a:prstGeom prst="teardrop">
            <a:avLst/>
          </a:prstGeom>
          <a:solidFill>
            <a:srgbClr val="6600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914217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828434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2742651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3656868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4571086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5485303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6399520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7313737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99CC"/>
              </a:solidFill>
              <a:effectLst/>
              <a:uLnTx/>
              <a:uFillTx/>
              <a:latin typeface="Lato Light"/>
              <a:ea typeface="+mn-ea"/>
              <a:cs typeface="+mn-cs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xmlns="" id="{207C6E2C-18B6-4DE4-AD23-8AF8AE749D5B}"/>
              </a:ext>
            </a:extLst>
          </p:cNvPr>
          <p:cNvSpPr/>
          <p:nvPr/>
        </p:nvSpPr>
        <p:spPr>
          <a:xfrm>
            <a:off x="4239418" y="1537322"/>
            <a:ext cx="541544" cy="541544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548235"/>
              </a:solidFill>
              <a:effectLst/>
              <a:uLnTx/>
              <a:uFillTx/>
              <a:latin typeface="FontAwesome" pitchFamily="2" charset="0"/>
              <a:ea typeface="+mn-ea"/>
              <a:cs typeface="+mn-cs"/>
            </a:endParaRPr>
          </a:p>
        </p:txBody>
      </p:sp>
      <p:sp>
        <p:nvSpPr>
          <p:cNvPr id="30" name="Teardrop 29">
            <a:extLst>
              <a:ext uri="{FF2B5EF4-FFF2-40B4-BE49-F238E27FC236}">
                <a16:creationId xmlns:a16="http://schemas.microsoft.com/office/drawing/2014/main" xmlns="" id="{D1A7AB3B-6179-4685-9BF3-7F6BA264E0FA}"/>
              </a:ext>
            </a:extLst>
          </p:cNvPr>
          <p:cNvSpPr/>
          <p:nvPr/>
        </p:nvSpPr>
        <p:spPr bwMode="auto">
          <a:xfrm rot="8100000">
            <a:off x="4141599" y="2900611"/>
            <a:ext cx="702777" cy="702962"/>
          </a:xfrm>
          <a:prstGeom prst="teardrop">
            <a:avLst/>
          </a:prstGeom>
          <a:solidFill>
            <a:srgbClr val="A500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914217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828434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2742651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3656868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4571086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5485303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6399520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7313737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A50021"/>
              </a:solidFill>
              <a:effectLst/>
              <a:uLnTx/>
              <a:uFillTx/>
              <a:latin typeface="Lato Light"/>
              <a:ea typeface="+mn-ea"/>
              <a:cs typeface="+mn-cs"/>
            </a:endParaRP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xmlns="" id="{A2F7E369-7318-4938-8FAF-10B56B1EAB8C}"/>
              </a:ext>
            </a:extLst>
          </p:cNvPr>
          <p:cNvSpPr/>
          <p:nvPr/>
        </p:nvSpPr>
        <p:spPr>
          <a:xfrm>
            <a:off x="4222214" y="2981320"/>
            <a:ext cx="541544" cy="541544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1F4E79"/>
              </a:solidFill>
              <a:effectLst/>
              <a:uLnTx/>
              <a:uFillTx/>
              <a:latin typeface="FontAwesome" pitchFamily="2" charset="0"/>
              <a:ea typeface="+mn-ea"/>
              <a:cs typeface="+mn-cs"/>
            </a:endParaRPr>
          </a:p>
        </p:txBody>
      </p:sp>
      <p:sp>
        <p:nvSpPr>
          <p:cNvPr id="32" name="Teardrop 31">
            <a:extLst>
              <a:ext uri="{FF2B5EF4-FFF2-40B4-BE49-F238E27FC236}">
                <a16:creationId xmlns:a16="http://schemas.microsoft.com/office/drawing/2014/main" xmlns="" id="{DF6578D0-C656-4636-9E83-449014A913D2}"/>
              </a:ext>
            </a:extLst>
          </p:cNvPr>
          <p:cNvSpPr/>
          <p:nvPr/>
        </p:nvSpPr>
        <p:spPr bwMode="auto">
          <a:xfrm rot="8100000">
            <a:off x="7330421" y="4271673"/>
            <a:ext cx="702777" cy="702962"/>
          </a:xfrm>
          <a:prstGeom prst="teardrop">
            <a:avLst/>
          </a:prstGeom>
          <a:solidFill>
            <a:srgbClr val="FF66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914217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828434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2742651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3656868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4571086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5485303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6399520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7313737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6699"/>
              </a:solidFill>
              <a:effectLst/>
              <a:uLnTx/>
              <a:uFillTx/>
              <a:latin typeface="Lato Light"/>
              <a:ea typeface="+mn-ea"/>
              <a:cs typeface="+mn-cs"/>
            </a:endParaRP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xmlns="" id="{D3303C4B-9D2C-4706-A94A-F32E1CA9C86F}"/>
              </a:ext>
            </a:extLst>
          </p:cNvPr>
          <p:cNvSpPr/>
          <p:nvPr/>
        </p:nvSpPr>
        <p:spPr>
          <a:xfrm>
            <a:off x="7411036" y="4352382"/>
            <a:ext cx="541544" cy="541544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BF9000"/>
              </a:solidFill>
              <a:effectLst/>
              <a:uLnTx/>
              <a:uFillTx/>
              <a:latin typeface="FontAwesome" pitchFamily="2" charset="0"/>
              <a:ea typeface="+mn-ea"/>
              <a:cs typeface="+mn-cs"/>
            </a:endParaRPr>
          </a:p>
        </p:txBody>
      </p:sp>
      <p:sp>
        <p:nvSpPr>
          <p:cNvPr id="34" name="Teardrop 33">
            <a:extLst>
              <a:ext uri="{FF2B5EF4-FFF2-40B4-BE49-F238E27FC236}">
                <a16:creationId xmlns:a16="http://schemas.microsoft.com/office/drawing/2014/main" xmlns="" id="{A8E94BD7-7F7D-47C8-B12D-6356DDC5005C}"/>
              </a:ext>
            </a:extLst>
          </p:cNvPr>
          <p:cNvSpPr/>
          <p:nvPr/>
        </p:nvSpPr>
        <p:spPr bwMode="auto">
          <a:xfrm rot="8100000">
            <a:off x="7330421" y="2830569"/>
            <a:ext cx="702777" cy="702962"/>
          </a:xfrm>
          <a:prstGeom prst="teardrop">
            <a:avLst/>
          </a:prstGeom>
          <a:solidFill>
            <a:srgbClr val="9933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914217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828434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2742651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3656868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4571086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5485303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6399520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7313737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ato Light"/>
              <a:ea typeface="+mn-ea"/>
              <a:cs typeface="+mn-cs"/>
            </a:endParaRP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xmlns="" id="{32B735EF-6900-4F04-91DC-2DFED26E905D}"/>
              </a:ext>
            </a:extLst>
          </p:cNvPr>
          <p:cNvSpPr/>
          <p:nvPr/>
        </p:nvSpPr>
        <p:spPr>
          <a:xfrm>
            <a:off x="7411036" y="2911278"/>
            <a:ext cx="541544" cy="541544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2E75B6"/>
              </a:solidFill>
              <a:effectLst/>
              <a:uLnTx/>
              <a:uFillTx/>
              <a:latin typeface="FontAwesome" pitchFamily="2" charset="0"/>
              <a:ea typeface="+mn-ea"/>
              <a:cs typeface="+mn-cs"/>
            </a:endParaRPr>
          </a:p>
        </p:txBody>
      </p:sp>
      <p:sp>
        <p:nvSpPr>
          <p:cNvPr id="36" name="Teardrop 35">
            <a:extLst>
              <a:ext uri="{FF2B5EF4-FFF2-40B4-BE49-F238E27FC236}">
                <a16:creationId xmlns:a16="http://schemas.microsoft.com/office/drawing/2014/main" xmlns="" id="{5C14AC6C-F9EF-4E3B-A9DB-52131D1F8110}"/>
              </a:ext>
            </a:extLst>
          </p:cNvPr>
          <p:cNvSpPr/>
          <p:nvPr/>
        </p:nvSpPr>
        <p:spPr bwMode="auto">
          <a:xfrm rot="8100000">
            <a:off x="7330421" y="1371600"/>
            <a:ext cx="702777" cy="702962"/>
          </a:xfrm>
          <a:prstGeom prst="teardrop">
            <a:avLst/>
          </a:prstGeom>
          <a:solidFill>
            <a:srgbClr val="8000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914217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828434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2742651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3656868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4571086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5485303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6399520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7313737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800080"/>
              </a:solidFill>
              <a:effectLst/>
              <a:uLnTx/>
              <a:uFillTx/>
              <a:latin typeface="Lato Light"/>
              <a:ea typeface="+mn-ea"/>
              <a:cs typeface="+mn-cs"/>
            </a:endParaRP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xmlns="" id="{DD7E6C52-5BDA-4E07-B29E-33DAF6D3A5AA}"/>
              </a:ext>
            </a:extLst>
          </p:cNvPr>
          <p:cNvSpPr/>
          <p:nvPr/>
        </p:nvSpPr>
        <p:spPr>
          <a:xfrm>
            <a:off x="7411036" y="1452309"/>
            <a:ext cx="541544" cy="541544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C55A11"/>
              </a:solidFill>
              <a:effectLst/>
              <a:uLnTx/>
              <a:uFillTx/>
              <a:latin typeface="FontAwesome" pitchFamily="2" charset="0"/>
              <a:ea typeface="+mn-ea"/>
              <a:cs typeface="+mn-cs"/>
            </a:endParaRPr>
          </a:p>
        </p:txBody>
      </p:sp>
      <p:sp>
        <p:nvSpPr>
          <p:cNvPr id="44" name="Title 3">
            <a:extLst>
              <a:ext uri="{FF2B5EF4-FFF2-40B4-BE49-F238E27FC236}">
                <a16:creationId xmlns="" xmlns:a16="http://schemas.microsoft.com/office/drawing/2014/main" id="{C657B2C9-E219-4AE5-A796-83B97EFA705E}"/>
              </a:ext>
            </a:extLst>
          </p:cNvPr>
          <p:cNvSpPr txBox="1">
            <a:spLocks/>
          </p:cNvSpPr>
          <p:nvPr/>
        </p:nvSpPr>
        <p:spPr>
          <a:xfrm>
            <a:off x="912355" y="405880"/>
            <a:ext cx="6096000" cy="341457"/>
          </a:xfrm>
          <a:prstGeom prst="rect">
            <a:avLst/>
          </a:prstGeom>
        </p:spPr>
        <p:txBody>
          <a:bodyPr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 smtClean="0">
                <a:solidFill>
                  <a:srgbClr val="FF3399"/>
                </a:solidFill>
                <a:latin typeface="Roboto Black" panose="02000000000000000000" pitchFamily="2" charset="0"/>
                <a:ea typeface="Roboto Black" panose="02000000000000000000" pitchFamily="2" charset="0"/>
              </a:rPr>
              <a:t>Data Collection</a:t>
            </a:r>
            <a:endParaRPr lang="en-IN" sz="2800" b="1" dirty="0">
              <a:solidFill>
                <a:srgbClr val="FF3399"/>
              </a:solidFill>
              <a:latin typeface="Roboto Black" panose="02000000000000000000" pitchFamily="2" charset="0"/>
              <a:ea typeface="Roboto Black" panose="02000000000000000000" pitchFamily="2" charset="0"/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xmlns="" id="{0B7E6213-F6A7-4457-8254-F5F5CCA2C4F0}"/>
              </a:ext>
            </a:extLst>
          </p:cNvPr>
          <p:cNvSpPr/>
          <p:nvPr/>
        </p:nvSpPr>
        <p:spPr>
          <a:xfrm>
            <a:off x="1449274" y="3318462"/>
            <a:ext cx="344557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b="1" dirty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UNCTAD study, 2014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JICA study, 2014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US" b="1" dirty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  <a:t>JICA study, </a:t>
            </a: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2018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b="1" dirty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  <a:t>World Bank </a:t>
            </a: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  <a:t>study</a:t>
            </a:r>
            <a:r>
              <a:rPr lang="en-US" b="1" dirty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  <a:t>, 2016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  <a:defRPr/>
            </a:pPr>
            <a:endParaRPr lang="ar-SA" b="1" dirty="0">
              <a:solidFill>
                <a:prstClr val="black"/>
              </a:solidFill>
              <a:latin typeface="Calibri" panose="020F0502020204030204"/>
              <a:cs typeface="Arial" panose="020B0604020202020204" pitchFamily="34" charset="0"/>
            </a:endParaRPr>
          </a:p>
        </p:txBody>
      </p:sp>
      <p:pic>
        <p:nvPicPr>
          <p:cNvPr id="57" name="Picture 5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324941" y="1600569"/>
            <a:ext cx="399611" cy="399611"/>
          </a:xfrm>
          <a:prstGeom prst="rect">
            <a:avLst/>
          </a:prstGeom>
        </p:spPr>
      </p:pic>
      <p:pic>
        <p:nvPicPr>
          <p:cNvPr id="59" name="Picture 5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4087" y="2965817"/>
            <a:ext cx="411120" cy="411120"/>
          </a:xfrm>
          <a:prstGeom prst="rect">
            <a:avLst/>
          </a:prstGeom>
        </p:spPr>
      </p:pic>
      <p:pic>
        <p:nvPicPr>
          <p:cNvPr id="60" name="Picture 3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3061" y="4397555"/>
            <a:ext cx="417494" cy="422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2" name="Picture 6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2232" y="2995671"/>
            <a:ext cx="468730" cy="468730"/>
          </a:xfrm>
          <a:prstGeom prst="rect">
            <a:avLst/>
          </a:prstGeom>
        </p:spPr>
      </p:pic>
      <p:pic>
        <p:nvPicPr>
          <p:cNvPr id="63" name="Picture 6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6720" y="1514733"/>
            <a:ext cx="415875" cy="416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450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="" xmlns:a16="http://schemas.microsoft.com/office/drawing/2014/main" id="{C657B2C9-E219-4AE5-A796-83B97EFA705E}"/>
              </a:ext>
            </a:extLst>
          </p:cNvPr>
          <p:cNvSpPr txBox="1">
            <a:spLocks/>
          </p:cNvSpPr>
          <p:nvPr/>
        </p:nvSpPr>
        <p:spPr>
          <a:xfrm>
            <a:off x="134914" y="182941"/>
            <a:ext cx="6096000" cy="341457"/>
          </a:xfrm>
          <a:prstGeom prst="rect">
            <a:avLst/>
          </a:prstGeom>
        </p:spPr>
        <p:txBody>
          <a:bodyPr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 smtClean="0">
                <a:solidFill>
                  <a:srgbClr val="BC224E"/>
                </a:solidFill>
                <a:latin typeface="Roboto Black" panose="02000000000000000000" pitchFamily="2" charset="0"/>
                <a:ea typeface="Roboto Black" panose="02000000000000000000" pitchFamily="2" charset="0"/>
              </a:rPr>
              <a:t>Data Collection</a:t>
            </a:r>
            <a:endParaRPr lang="en-IN" sz="2800" b="1" dirty="0">
              <a:solidFill>
                <a:srgbClr val="BC224E"/>
              </a:solidFill>
              <a:latin typeface="Roboto Black" panose="02000000000000000000" pitchFamily="2" charset="0"/>
              <a:ea typeface="Roboto Black" panose="02000000000000000000" pitchFamily="2" charset="0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896800"/>
              </p:ext>
            </p:extLst>
          </p:nvPr>
        </p:nvGraphicFramePr>
        <p:xfrm>
          <a:off x="669702" y="862884"/>
          <a:ext cx="10934164" cy="5756753"/>
        </p:xfrm>
        <a:graphic>
          <a:graphicData uri="http://schemas.openxmlformats.org/drawingml/2006/table">
            <a:tbl>
              <a:tblPr firstRow="1" firstCol="1" bandRow="1"/>
              <a:tblGrid>
                <a:gridCol w="2941316"/>
                <a:gridCol w="2941316"/>
                <a:gridCol w="2941316"/>
                <a:gridCol w="2110216"/>
              </a:tblGrid>
              <a:tr h="302987">
                <a:tc row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Year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C224E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Number of Trucks 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C224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298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Import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C224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Export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C224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No.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C224E"/>
                    </a:solidFill>
                  </a:tcPr>
                </a:tc>
              </a:tr>
              <a:tr h="30298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2004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------- 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-------  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8625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</a:tr>
              <a:tr h="30298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2005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 ------- 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 ------- 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9767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</a:tr>
              <a:tr h="30298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2006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 ------- 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 ------- 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10159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</a:tr>
              <a:tr h="30298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2007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 ------- 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 ------- 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11455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</a:tr>
              <a:tr h="30298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2008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 ------- 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 ------- 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13634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</a:tr>
              <a:tr h="30298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2009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8369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6002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13014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</a:tr>
              <a:tr h="30298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2010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9049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5279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14360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C3C6A"/>
                    </a:solidFill>
                  </a:tcPr>
                </a:tc>
              </a:tr>
              <a:tr h="30298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2011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1B5C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------- 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1B5C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------- 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1B5C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23000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1B5C6"/>
                    </a:solidFill>
                  </a:tcPr>
                </a:tc>
              </a:tr>
              <a:tr h="30298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2012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15495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8230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23725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</a:tr>
              <a:tr h="30298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2013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16840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8312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25152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</a:tr>
              <a:tr h="30298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2014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22127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9556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31683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</a:tr>
              <a:tr h="30298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2015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30831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9492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40323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</a:tr>
              <a:tr h="30298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2016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39433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8572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48005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</a:tr>
              <a:tr h="30298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2017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42845</a:t>
                      </a:r>
                      <a:endParaRPr lang="en-US" sz="20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10079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52924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46E90"/>
                    </a:solidFill>
                  </a:tcPr>
                </a:tc>
              </a:tr>
              <a:tr h="30298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2018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95A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46693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95A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9164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95A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55857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95AE"/>
                    </a:solidFill>
                  </a:tcPr>
                </a:tc>
              </a:tr>
              <a:tr h="30298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2019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95A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62447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95A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8678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95A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71125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95AE"/>
                    </a:solidFill>
                  </a:tcPr>
                </a:tc>
              </a:tr>
              <a:tr h="30298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2020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95A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49241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95A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7903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95A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57144</a:t>
                      </a:r>
                      <a:endParaRPr lang="en-US" sz="2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95AE"/>
                    </a:solidFill>
                  </a:tcPr>
                </a:tc>
              </a:tr>
            </a:tbl>
          </a:graphicData>
        </a:graphic>
      </p:graphicFrame>
      <p:sp>
        <p:nvSpPr>
          <p:cNvPr id="5" name="AutoShape 124"/>
          <p:cNvSpPr/>
          <p:nvPr/>
        </p:nvSpPr>
        <p:spPr bwMode="auto">
          <a:xfrm flipH="1">
            <a:off x="9982743" y="182941"/>
            <a:ext cx="762069" cy="481381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20684" y="0"/>
                </a:moveTo>
                <a:cubicBezTo>
                  <a:pt x="20941" y="0"/>
                  <a:pt x="21159" y="103"/>
                  <a:pt x="21335" y="310"/>
                </a:cubicBezTo>
                <a:cubicBezTo>
                  <a:pt x="21511" y="518"/>
                  <a:pt x="21599" y="760"/>
                  <a:pt x="21599" y="1048"/>
                </a:cubicBezTo>
                <a:lnTo>
                  <a:pt x="21599" y="16238"/>
                </a:lnTo>
                <a:cubicBezTo>
                  <a:pt x="21599" y="16523"/>
                  <a:pt x="21511" y="16767"/>
                  <a:pt x="21335" y="16969"/>
                </a:cubicBezTo>
                <a:cubicBezTo>
                  <a:pt x="21161" y="17173"/>
                  <a:pt x="20943" y="17274"/>
                  <a:pt x="20684" y="17274"/>
                </a:cubicBezTo>
                <a:lnTo>
                  <a:pt x="19807" y="17274"/>
                </a:lnTo>
                <a:lnTo>
                  <a:pt x="19807" y="17369"/>
                </a:lnTo>
                <a:cubicBezTo>
                  <a:pt x="19807" y="17948"/>
                  <a:pt x="19709" y="18498"/>
                  <a:pt x="19513" y="19017"/>
                </a:cubicBezTo>
                <a:cubicBezTo>
                  <a:pt x="19317" y="19535"/>
                  <a:pt x="19060" y="19984"/>
                  <a:pt x="18746" y="20361"/>
                </a:cubicBezTo>
                <a:cubicBezTo>
                  <a:pt x="18433" y="20738"/>
                  <a:pt x="18051" y="21038"/>
                  <a:pt x="17608" y="21263"/>
                </a:cubicBezTo>
                <a:cubicBezTo>
                  <a:pt x="17167" y="21487"/>
                  <a:pt x="16697" y="21599"/>
                  <a:pt x="16197" y="21599"/>
                </a:cubicBezTo>
                <a:cubicBezTo>
                  <a:pt x="15705" y="21599"/>
                  <a:pt x="15237" y="21487"/>
                  <a:pt x="14796" y="21263"/>
                </a:cubicBezTo>
                <a:cubicBezTo>
                  <a:pt x="14353" y="21038"/>
                  <a:pt x="13973" y="20738"/>
                  <a:pt x="13653" y="20361"/>
                </a:cubicBezTo>
                <a:cubicBezTo>
                  <a:pt x="13332" y="19984"/>
                  <a:pt x="13077" y="19535"/>
                  <a:pt x="12886" y="19017"/>
                </a:cubicBezTo>
                <a:cubicBezTo>
                  <a:pt x="12695" y="18498"/>
                  <a:pt x="12600" y="17948"/>
                  <a:pt x="12600" y="17369"/>
                </a:cubicBezTo>
                <a:lnTo>
                  <a:pt x="12600" y="17274"/>
                </a:lnTo>
                <a:lnTo>
                  <a:pt x="9000" y="17274"/>
                </a:lnTo>
                <a:lnTo>
                  <a:pt x="9000" y="17369"/>
                </a:lnTo>
                <a:cubicBezTo>
                  <a:pt x="9000" y="17948"/>
                  <a:pt x="8904" y="18498"/>
                  <a:pt x="8713" y="19017"/>
                </a:cubicBezTo>
                <a:cubicBezTo>
                  <a:pt x="8522" y="19535"/>
                  <a:pt x="8265" y="19984"/>
                  <a:pt x="7946" y="20361"/>
                </a:cubicBezTo>
                <a:cubicBezTo>
                  <a:pt x="7628" y="20738"/>
                  <a:pt x="7244" y="21038"/>
                  <a:pt x="6803" y="21263"/>
                </a:cubicBezTo>
                <a:cubicBezTo>
                  <a:pt x="6360" y="21487"/>
                  <a:pt x="5894" y="21599"/>
                  <a:pt x="5402" y="21599"/>
                </a:cubicBezTo>
                <a:cubicBezTo>
                  <a:pt x="4910" y="21599"/>
                  <a:pt x="4442" y="21487"/>
                  <a:pt x="4004" y="21263"/>
                </a:cubicBezTo>
                <a:cubicBezTo>
                  <a:pt x="3558" y="21038"/>
                  <a:pt x="3178" y="20738"/>
                  <a:pt x="2857" y="20361"/>
                </a:cubicBezTo>
                <a:cubicBezTo>
                  <a:pt x="2537" y="19984"/>
                  <a:pt x="2282" y="19535"/>
                  <a:pt x="2091" y="19017"/>
                </a:cubicBezTo>
                <a:cubicBezTo>
                  <a:pt x="1900" y="18498"/>
                  <a:pt x="1804" y="17948"/>
                  <a:pt x="1804" y="17369"/>
                </a:cubicBezTo>
                <a:lnTo>
                  <a:pt x="1804" y="17274"/>
                </a:lnTo>
                <a:lnTo>
                  <a:pt x="891" y="17274"/>
                </a:lnTo>
                <a:cubicBezTo>
                  <a:pt x="646" y="17274"/>
                  <a:pt x="438" y="17168"/>
                  <a:pt x="262" y="16960"/>
                </a:cubicBezTo>
                <a:cubicBezTo>
                  <a:pt x="88" y="16756"/>
                  <a:pt x="0" y="16514"/>
                  <a:pt x="0" y="16238"/>
                </a:cubicBezTo>
                <a:lnTo>
                  <a:pt x="0" y="10668"/>
                </a:lnTo>
                <a:cubicBezTo>
                  <a:pt x="0" y="10441"/>
                  <a:pt x="26" y="10205"/>
                  <a:pt x="68" y="9960"/>
                </a:cubicBezTo>
                <a:cubicBezTo>
                  <a:pt x="117" y="9715"/>
                  <a:pt x="186" y="9474"/>
                  <a:pt x="274" y="9229"/>
                </a:cubicBezTo>
                <a:cubicBezTo>
                  <a:pt x="364" y="8984"/>
                  <a:pt x="470" y="8751"/>
                  <a:pt x="592" y="8526"/>
                </a:cubicBezTo>
                <a:cubicBezTo>
                  <a:pt x="712" y="8301"/>
                  <a:pt x="837" y="8114"/>
                  <a:pt x="959" y="7964"/>
                </a:cubicBezTo>
                <a:lnTo>
                  <a:pt x="3573" y="4906"/>
                </a:lnTo>
                <a:cubicBezTo>
                  <a:pt x="3697" y="4759"/>
                  <a:pt x="3857" y="4613"/>
                  <a:pt x="4053" y="4474"/>
                </a:cubicBezTo>
                <a:cubicBezTo>
                  <a:pt x="4248" y="4330"/>
                  <a:pt x="4449" y="4209"/>
                  <a:pt x="4657" y="4109"/>
                </a:cubicBezTo>
                <a:cubicBezTo>
                  <a:pt x="4863" y="4005"/>
                  <a:pt x="5071" y="3927"/>
                  <a:pt x="5277" y="3867"/>
                </a:cubicBezTo>
                <a:cubicBezTo>
                  <a:pt x="5485" y="3806"/>
                  <a:pt x="5686" y="3775"/>
                  <a:pt x="5882" y="3775"/>
                </a:cubicBezTo>
                <a:lnTo>
                  <a:pt x="6820" y="3775"/>
                </a:lnTo>
                <a:lnTo>
                  <a:pt x="6820" y="1048"/>
                </a:lnTo>
                <a:cubicBezTo>
                  <a:pt x="6820" y="760"/>
                  <a:pt x="6908" y="518"/>
                  <a:pt x="7082" y="310"/>
                </a:cubicBezTo>
                <a:cubicBezTo>
                  <a:pt x="7258" y="103"/>
                  <a:pt x="7464" y="0"/>
                  <a:pt x="7699" y="0"/>
                </a:cubicBezTo>
                <a:lnTo>
                  <a:pt x="20684" y="0"/>
                </a:lnTo>
                <a:close/>
                <a:moveTo>
                  <a:pt x="6791" y="6438"/>
                </a:moveTo>
                <a:lnTo>
                  <a:pt x="5877" y="6438"/>
                </a:lnTo>
                <a:cubicBezTo>
                  <a:pt x="5799" y="6438"/>
                  <a:pt x="5676" y="6478"/>
                  <a:pt x="5510" y="6550"/>
                </a:cubicBezTo>
                <a:cubicBezTo>
                  <a:pt x="5341" y="6625"/>
                  <a:pt x="5223" y="6703"/>
                  <a:pt x="5152" y="6784"/>
                </a:cubicBezTo>
                <a:lnTo>
                  <a:pt x="2539" y="9830"/>
                </a:lnTo>
                <a:cubicBezTo>
                  <a:pt x="2478" y="9902"/>
                  <a:pt x="2412" y="10040"/>
                  <a:pt x="2351" y="10239"/>
                </a:cubicBezTo>
                <a:cubicBezTo>
                  <a:pt x="2289" y="10435"/>
                  <a:pt x="2257" y="10579"/>
                  <a:pt x="2257" y="10671"/>
                </a:cubicBezTo>
                <a:lnTo>
                  <a:pt x="2257" y="11527"/>
                </a:lnTo>
                <a:lnTo>
                  <a:pt x="6795" y="11527"/>
                </a:lnTo>
                <a:lnTo>
                  <a:pt x="6795" y="6438"/>
                </a:lnTo>
                <a:close/>
                <a:moveTo>
                  <a:pt x="5395" y="18942"/>
                </a:moveTo>
                <a:cubicBezTo>
                  <a:pt x="5760" y="18942"/>
                  <a:pt x="6075" y="18789"/>
                  <a:pt x="6340" y="18481"/>
                </a:cubicBezTo>
                <a:cubicBezTo>
                  <a:pt x="6600" y="18173"/>
                  <a:pt x="6732" y="17804"/>
                  <a:pt x="6732" y="17372"/>
                </a:cubicBezTo>
                <a:cubicBezTo>
                  <a:pt x="6732" y="16940"/>
                  <a:pt x="6600" y="16569"/>
                  <a:pt x="6340" y="16252"/>
                </a:cubicBezTo>
                <a:cubicBezTo>
                  <a:pt x="6078" y="15944"/>
                  <a:pt x="5762" y="15786"/>
                  <a:pt x="5395" y="15786"/>
                </a:cubicBezTo>
                <a:cubicBezTo>
                  <a:pt x="5027" y="15786"/>
                  <a:pt x="4714" y="15941"/>
                  <a:pt x="4444" y="16246"/>
                </a:cubicBezTo>
                <a:cubicBezTo>
                  <a:pt x="4180" y="16557"/>
                  <a:pt x="4045" y="16932"/>
                  <a:pt x="4045" y="17372"/>
                </a:cubicBezTo>
                <a:cubicBezTo>
                  <a:pt x="4045" y="17804"/>
                  <a:pt x="4180" y="18173"/>
                  <a:pt x="4444" y="18481"/>
                </a:cubicBezTo>
                <a:cubicBezTo>
                  <a:pt x="4714" y="18789"/>
                  <a:pt x="5027" y="18942"/>
                  <a:pt x="5395" y="18942"/>
                </a:cubicBezTo>
                <a:moveTo>
                  <a:pt x="16195" y="18942"/>
                </a:moveTo>
                <a:cubicBezTo>
                  <a:pt x="16560" y="18942"/>
                  <a:pt x="16878" y="18789"/>
                  <a:pt x="17145" y="18481"/>
                </a:cubicBezTo>
                <a:cubicBezTo>
                  <a:pt x="17409" y="18173"/>
                  <a:pt x="17544" y="17804"/>
                  <a:pt x="17544" y="17372"/>
                </a:cubicBezTo>
                <a:cubicBezTo>
                  <a:pt x="17544" y="16940"/>
                  <a:pt x="17412" y="16569"/>
                  <a:pt x="17150" y="16252"/>
                </a:cubicBezTo>
                <a:cubicBezTo>
                  <a:pt x="16890" y="15944"/>
                  <a:pt x="16572" y="15786"/>
                  <a:pt x="16195" y="15786"/>
                </a:cubicBezTo>
                <a:cubicBezTo>
                  <a:pt x="15827" y="15786"/>
                  <a:pt x="15514" y="15941"/>
                  <a:pt x="15249" y="16246"/>
                </a:cubicBezTo>
                <a:cubicBezTo>
                  <a:pt x="14990" y="16557"/>
                  <a:pt x="14857" y="16932"/>
                  <a:pt x="14857" y="17372"/>
                </a:cubicBezTo>
                <a:cubicBezTo>
                  <a:pt x="14857" y="17804"/>
                  <a:pt x="14990" y="18173"/>
                  <a:pt x="15249" y="18481"/>
                </a:cubicBezTo>
                <a:cubicBezTo>
                  <a:pt x="15511" y="18789"/>
                  <a:pt x="15825" y="18942"/>
                  <a:pt x="16195" y="18942"/>
                </a:cubicBezTo>
              </a:path>
            </a:pathLst>
          </a:custGeom>
          <a:solidFill>
            <a:srgbClr val="BC224E"/>
          </a:solidFill>
          <a:ln>
            <a:noFill/>
          </a:ln>
          <a:effectLst/>
        </p:spPr>
        <p:txBody>
          <a:bodyPr lIns="44104" tIns="44104" rIns="44104" bIns="44104" anchor="ctr"/>
          <a:lstStyle/>
          <a:p>
            <a:pPr algn="just" defTabSz="396747">
              <a:lnSpc>
                <a:spcPct val="120000"/>
              </a:lnSpc>
              <a:defRPr/>
            </a:pPr>
            <a:endParaRPr lang="es-ES" sz="758" dirty="0">
              <a:solidFill>
                <a:srgbClr val="BC224E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  <a:ea typeface="微软雅黑" panose="020B0503020204020204" pitchFamily="34" charset="-122"/>
              <a:cs typeface="+mn-ea"/>
              <a:sym typeface="Arial" panose="020B0604020202020204" pitchFamily="34" charset="0"/>
            </a:endParaRPr>
          </a:p>
        </p:txBody>
      </p:sp>
      <p:sp>
        <p:nvSpPr>
          <p:cNvPr id="6" name="AutoShape 124"/>
          <p:cNvSpPr/>
          <p:nvPr/>
        </p:nvSpPr>
        <p:spPr bwMode="auto">
          <a:xfrm flipH="1">
            <a:off x="9235435" y="234462"/>
            <a:ext cx="608041" cy="42986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20684" y="0"/>
                </a:moveTo>
                <a:cubicBezTo>
                  <a:pt x="20941" y="0"/>
                  <a:pt x="21159" y="103"/>
                  <a:pt x="21335" y="310"/>
                </a:cubicBezTo>
                <a:cubicBezTo>
                  <a:pt x="21511" y="518"/>
                  <a:pt x="21599" y="760"/>
                  <a:pt x="21599" y="1048"/>
                </a:cubicBezTo>
                <a:lnTo>
                  <a:pt x="21599" y="16238"/>
                </a:lnTo>
                <a:cubicBezTo>
                  <a:pt x="21599" y="16523"/>
                  <a:pt x="21511" y="16767"/>
                  <a:pt x="21335" y="16969"/>
                </a:cubicBezTo>
                <a:cubicBezTo>
                  <a:pt x="21161" y="17173"/>
                  <a:pt x="20943" y="17274"/>
                  <a:pt x="20684" y="17274"/>
                </a:cubicBezTo>
                <a:lnTo>
                  <a:pt x="19807" y="17274"/>
                </a:lnTo>
                <a:lnTo>
                  <a:pt x="19807" y="17369"/>
                </a:lnTo>
                <a:cubicBezTo>
                  <a:pt x="19807" y="17948"/>
                  <a:pt x="19709" y="18498"/>
                  <a:pt x="19513" y="19017"/>
                </a:cubicBezTo>
                <a:cubicBezTo>
                  <a:pt x="19317" y="19535"/>
                  <a:pt x="19060" y="19984"/>
                  <a:pt x="18746" y="20361"/>
                </a:cubicBezTo>
                <a:cubicBezTo>
                  <a:pt x="18433" y="20738"/>
                  <a:pt x="18051" y="21038"/>
                  <a:pt x="17608" y="21263"/>
                </a:cubicBezTo>
                <a:cubicBezTo>
                  <a:pt x="17167" y="21487"/>
                  <a:pt x="16697" y="21599"/>
                  <a:pt x="16197" y="21599"/>
                </a:cubicBezTo>
                <a:cubicBezTo>
                  <a:pt x="15705" y="21599"/>
                  <a:pt x="15237" y="21487"/>
                  <a:pt x="14796" y="21263"/>
                </a:cubicBezTo>
                <a:cubicBezTo>
                  <a:pt x="14353" y="21038"/>
                  <a:pt x="13973" y="20738"/>
                  <a:pt x="13653" y="20361"/>
                </a:cubicBezTo>
                <a:cubicBezTo>
                  <a:pt x="13332" y="19984"/>
                  <a:pt x="13077" y="19535"/>
                  <a:pt x="12886" y="19017"/>
                </a:cubicBezTo>
                <a:cubicBezTo>
                  <a:pt x="12695" y="18498"/>
                  <a:pt x="12600" y="17948"/>
                  <a:pt x="12600" y="17369"/>
                </a:cubicBezTo>
                <a:lnTo>
                  <a:pt x="12600" y="17274"/>
                </a:lnTo>
                <a:lnTo>
                  <a:pt x="9000" y="17274"/>
                </a:lnTo>
                <a:lnTo>
                  <a:pt x="9000" y="17369"/>
                </a:lnTo>
                <a:cubicBezTo>
                  <a:pt x="9000" y="17948"/>
                  <a:pt x="8904" y="18498"/>
                  <a:pt x="8713" y="19017"/>
                </a:cubicBezTo>
                <a:cubicBezTo>
                  <a:pt x="8522" y="19535"/>
                  <a:pt x="8265" y="19984"/>
                  <a:pt x="7946" y="20361"/>
                </a:cubicBezTo>
                <a:cubicBezTo>
                  <a:pt x="7628" y="20738"/>
                  <a:pt x="7244" y="21038"/>
                  <a:pt x="6803" y="21263"/>
                </a:cubicBezTo>
                <a:cubicBezTo>
                  <a:pt x="6360" y="21487"/>
                  <a:pt x="5894" y="21599"/>
                  <a:pt x="5402" y="21599"/>
                </a:cubicBezTo>
                <a:cubicBezTo>
                  <a:pt x="4910" y="21599"/>
                  <a:pt x="4442" y="21487"/>
                  <a:pt x="4004" y="21263"/>
                </a:cubicBezTo>
                <a:cubicBezTo>
                  <a:pt x="3558" y="21038"/>
                  <a:pt x="3178" y="20738"/>
                  <a:pt x="2857" y="20361"/>
                </a:cubicBezTo>
                <a:cubicBezTo>
                  <a:pt x="2537" y="19984"/>
                  <a:pt x="2282" y="19535"/>
                  <a:pt x="2091" y="19017"/>
                </a:cubicBezTo>
                <a:cubicBezTo>
                  <a:pt x="1900" y="18498"/>
                  <a:pt x="1804" y="17948"/>
                  <a:pt x="1804" y="17369"/>
                </a:cubicBezTo>
                <a:lnTo>
                  <a:pt x="1804" y="17274"/>
                </a:lnTo>
                <a:lnTo>
                  <a:pt x="891" y="17274"/>
                </a:lnTo>
                <a:cubicBezTo>
                  <a:pt x="646" y="17274"/>
                  <a:pt x="438" y="17168"/>
                  <a:pt x="262" y="16960"/>
                </a:cubicBezTo>
                <a:cubicBezTo>
                  <a:pt x="88" y="16756"/>
                  <a:pt x="0" y="16514"/>
                  <a:pt x="0" y="16238"/>
                </a:cubicBezTo>
                <a:lnTo>
                  <a:pt x="0" y="10668"/>
                </a:lnTo>
                <a:cubicBezTo>
                  <a:pt x="0" y="10441"/>
                  <a:pt x="26" y="10205"/>
                  <a:pt x="68" y="9960"/>
                </a:cubicBezTo>
                <a:cubicBezTo>
                  <a:pt x="117" y="9715"/>
                  <a:pt x="186" y="9474"/>
                  <a:pt x="274" y="9229"/>
                </a:cubicBezTo>
                <a:cubicBezTo>
                  <a:pt x="364" y="8984"/>
                  <a:pt x="470" y="8751"/>
                  <a:pt x="592" y="8526"/>
                </a:cubicBezTo>
                <a:cubicBezTo>
                  <a:pt x="712" y="8301"/>
                  <a:pt x="837" y="8114"/>
                  <a:pt x="959" y="7964"/>
                </a:cubicBezTo>
                <a:lnTo>
                  <a:pt x="3573" y="4906"/>
                </a:lnTo>
                <a:cubicBezTo>
                  <a:pt x="3697" y="4759"/>
                  <a:pt x="3857" y="4613"/>
                  <a:pt x="4053" y="4474"/>
                </a:cubicBezTo>
                <a:cubicBezTo>
                  <a:pt x="4248" y="4330"/>
                  <a:pt x="4449" y="4209"/>
                  <a:pt x="4657" y="4109"/>
                </a:cubicBezTo>
                <a:cubicBezTo>
                  <a:pt x="4863" y="4005"/>
                  <a:pt x="5071" y="3927"/>
                  <a:pt x="5277" y="3867"/>
                </a:cubicBezTo>
                <a:cubicBezTo>
                  <a:pt x="5485" y="3806"/>
                  <a:pt x="5686" y="3775"/>
                  <a:pt x="5882" y="3775"/>
                </a:cubicBezTo>
                <a:lnTo>
                  <a:pt x="6820" y="3775"/>
                </a:lnTo>
                <a:lnTo>
                  <a:pt x="6820" y="1048"/>
                </a:lnTo>
                <a:cubicBezTo>
                  <a:pt x="6820" y="760"/>
                  <a:pt x="6908" y="518"/>
                  <a:pt x="7082" y="310"/>
                </a:cubicBezTo>
                <a:cubicBezTo>
                  <a:pt x="7258" y="103"/>
                  <a:pt x="7464" y="0"/>
                  <a:pt x="7699" y="0"/>
                </a:cubicBezTo>
                <a:lnTo>
                  <a:pt x="20684" y="0"/>
                </a:lnTo>
                <a:close/>
                <a:moveTo>
                  <a:pt x="6791" y="6438"/>
                </a:moveTo>
                <a:lnTo>
                  <a:pt x="5877" y="6438"/>
                </a:lnTo>
                <a:cubicBezTo>
                  <a:pt x="5799" y="6438"/>
                  <a:pt x="5676" y="6478"/>
                  <a:pt x="5510" y="6550"/>
                </a:cubicBezTo>
                <a:cubicBezTo>
                  <a:pt x="5341" y="6625"/>
                  <a:pt x="5223" y="6703"/>
                  <a:pt x="5152" y="6784"/>
                </a:cubicBezTo>
                <a:lnTo>
                  <a:pt x="2539" y="9830"/>
                </a:lnTo>
                <a:cubicBezTo>
                  <a:pt x="2478" y="9902"/>
                  <a:pt x="2412" y="10040"/>
                  <a:pt x="2351" y="10239"/>
                </a:cubicBezTo>
                <a:cubicBezTo>
                  <a:pt x="2289" y="10435"/>
                  <a:pt x="2257" y="10579"/>
                  <a:pt x="2257" y="10671"/>
                </a:cubicBezTo>
                <a:lnTo>
                  <a:pt x="2257" y="11527"/>
                </a:lnTo>
                <a:lnTo>
                  <a:pt x="6795" y="11527"/>
                </a:lnTo>
                <a:lnTo>
                  <a:pt x="6795" y="6438"/>
                </a:lnTo>
                <a:close/>
                <a:moveTo>
                  <a:pt x="5395" y="18942"/>
                </a:moveTo>
                <a:cubicBezTo>
                  <a:pt x="5760" y="18942"/>
                  <a:pt x="6075" y="18789"/>
                  <a:pt x="6340" y="18481"/>
                </a:cubicBezTo>
                <a:cubicBezTo>
                  <a:pt x="6600" y="18173"/>
                  <a:pt x="6732" y="17804"/>
                  <a:pt x="6732" y="17372"/>
                </a:cubicBezTo>
                <a:cubicBezTo>
                  <a:pt x="6732" y="16940"/>
                  <a:pt x="6600" y="16569"/>
                  <a:pt x="6340" y="16252"/>
                </a:cubicBezTo>
                <a:cubicBezTo>
                  <a:pt x="6078" y="15944"/>
                  <a:pt x="5762" y="15786"/>
                  <a:pt x="5395" y="15786"/>
                </a:cubicBezTo>
                <a:cubicBezTo>
                  <a:pt x="5027" y="15786"/>
                  <a:pt x="4714" y="15941"/>
                  <a:pt x="4444" y="16246"/>
                </a:cubicBezTo>
                <a:cubicBezTo>
                  <a:pt x="4180" y="16557"/>
                  <a:pt x="4045" y="16932"/>
                  <a:pt x="4045" y="17372"/>
                </a:cubicBezTo>
                <a:cubicBezTo>
                  <a:pt x="4045" y="17804"/>
                  <a:pt x="4180" y="18173"/>
                  <a:pt x="4444" y="18481"/>
                </a:cubicBezTo>
                <a:cubicBezTo>
                  <a:pt x="4714" y="18789"/>
                  <a:pt x="5027" y="18942"/>
                  <a:pt x="5395" y="18942"/>
                </a:cubicBezTo>
                <a:moveTo>
                  <a:pt x="16195" y="18942"/>
                </a:moveTo>
                <a:cubicBezTo>
                  <a:pt x="16560" y="18942"/>
                  <a:pt x="16878" y="18789"/>
                  <a:pt x="17145" y="18481"/>
                </a:cubicBezTo>
                <a:cubicBezTo>
                  <a:pt x="17409" y="18173"/>
                  <a:pt x="17544" y="17804"/>
                  <a:pt x="17544" y="17372"/>
                </a:cubicBezTo>
                <a:cubicBezTo>
                  <a:pt x="17544" y="16940"/>
                  <a:pt x="17412" y="16569"/>
                  <a:pt x="17150" y="16252"/>
                </a:cubicBezTo>
                <a:cubicBezTo>
                  <a:pt x="16890" y="15944"/>
                  <a:pt x="16572" y="15786"/>
                  <a:pt x="16195" y="15786"/>
                </a:cubicBezTo>
                <a:cubicBezTo>
                  <a:pt x="15827" y="15786"/>
                  <a:pt x="15514" y="15941"/>
                  <a:pt x="15249" y="16246"/>
                </a:cubicBezTo>
                <a:cubicBezTo>
                  <a:pt x="14990" y="16557"/>
                  <a:pt x="14857" y="16932"/>
                  <a:pt x="14857" y="17372"/>
                </a:cubicBezTo>
                <a:cubicBezTo>
                  <a:pt x="14857" y="17804"/>
                  <a:pt x="14990" y="18173"/>
                  <a:pt x="15249" y="18481"/>
                </a:cubicBezTo>
                <a:cubicBezTo>
                  <a:pt x="15511" y="18789"/>
                  <a:pt x="15825" y="18942"/>
                  <a:pt x="16195" y="18942"/>
                </a:cubicBezTo>
              </a:path>
            </a:pathLst>
          </a:custGeom>
          <a:solidFill>
            <a:srgbClr val="D72759"/>
          </a:solidFill>
          <a:ln>
            <a:noFill/>
          </a:ln>
          <a:effectLst/>
        </p:spPr>
        <p:txBody>
          <a:bodyPr lIns="44104" tIns="44104" rIns="44104" bIns="44104" anchor="ctr"/>
          <a:lstStyle/>
          <a:p>
            <a:pPr algn="just" defTabSz="396747">
              <a:lnSpc>
                <a:spcPct val="120000"/>
              </a:lnSpc>
              <a:defRPr/>
            </a:pPr>
            <a:endParaRPr lang="es-ES" sz="758" dirty="0">
              <a:solidFill>
                <a:srgbClr val="44CEB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  <a:ea typeface="微软雅黑" panose="020B0503020204020204" pitchFamily="34" charset="-122"/>
              <a:cs typeface="+mn-ea"/>
              <a:sym typeface="Arial" panose="020B0604020202020204" pitchFamily="34" charset="0"/>
            </a:endParaRPr>
          </a:p>
        </p:txBody>
      </p:sp>
      <p:sp>
        <p:nvSpPr>
          <p:cNvPr id="7" name="AutoShape 124"/>
          <p:cNvSpPr/>
          <p:nvPr/>
        </p:nvSpPr>
        <p:spPr bwMode="auto">
          <a:xfrm flipH="1">
            <a:off x="8647709" y="287383"/>
            <a:ext cx="448459" cy="381678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20684" y="0"/>
                </a:moveTo>
                <a:cubicBezTo>
                  <a:pt x="20941" y="0"/>
                  <a:pt x="21159" y="103"/>
                  <a:pt x="21335" y="310"/>
                </a:cubicBezTo>
                <a:cubicBezTo>
                  <a:pt x="21511" y="518"/>
                  <a:pt x="21599" y="760"/>
                  <a:pt x="21599" y="1048"/>
                </a:cubicBezTo>
                <a:lnTo>
                  <a:pt x="21599" y="16238"/>
                </a:lnTo>
                <a:cubicBezTo>
                  <a:pt x="21599" y="16523"/>
                  <a:pt x="21511" y="16767"/>
                  <a:pt x="21335" y="16969"/>
                </a:cubicBezTo>
                <a:cubicBezTo>
                  <a:pt x="21161" y="17173"/>
                  <a:pt x="20943" y="17274"/>
                  <a:pt x="20684" y="17274"/>
                </a:cubicBezTo>
                <a:lnTo>
                  <a:pt x="19807" y="17274"/>
                </a:lnTo>
                <a:lnTo>
                  <a:pt x="19807" y="17369"/>
                </a:lnTo>
                <a:cubicBezTo>
                  <a:pt x="19807" y="17948"/>
                  <a:pt x="19709" y="18498"/>
                  <a:pt x="19513" y="19017"/>
                </a:cubicBezTo>
                <a:cubicBezTo>
                  <a:pt x="19317" y="19535"/>
                  <a:pt x="19060" y="19984"/>
                  <a:pt x="18746" y="20361"/>
                </a:cubicBezTo>
                <a:cubicBezTo>
                  <a:pt x="18433" y="20738"/>
                  <a:pt x="18051" y="21038"/>
                  <a:pt x="17608" y="21263"/>
                </a:cubicBezTo>
                <a:cubicBezTo>
                  <a:pt x="17167" y="21487"/>
                  <a:pt x="16697" y="21599"/>
                  <a:pt x="16197" y="21599"/>
                </a:cubicBezTo>
                <a:cubicBezTo>
                  <a:pt x="15705" y="21599"/>
                  <a:pt x="15237" y="21487"/>
                  <a:pt x="14796" y="21263"/>
                </a:cubicBezTo>
                <a:cubicBezTo>
                  <a:pt x="14353" y="21038"/>
                  <a:pt x="13973" y="20738"/>
                  <a:pt x="13653" y="20361"/>
                </a:cubicBezTo>
                <a:cubicBezTo>
                  <a:pt x="13332" y="19984"/>
                  <a:pt x="13077" y="19535"/>
                  <a:pt x="12886" y="19017"/>
                </a:cubicBezTo>
                <a:cubicBezTo>
                  <a:pt x="12695" y="18498"/>
                  <a:pt x="12600" y="17948"/>
                  <a:pt x="12600" y="17369"/>
                </a:cubicBezTo>
                <a:lnTo>
                  <a:pt x="12600" y="17274"/>
                </a:lnTo>
                <a:lnTo>
                  <a:pt x="9000" y="17274"/>
                </a:lnTo>
                <a:lnTo>
                  <a:pt x="9000" y="17369"/>
                </a:lnTo>
                <a:cubicBezTo>
                  <a:pt x="9000" y="17948"/>
                  <a:pt x="8904" y="18498"/>
                  <a:pt x="8713" y="19017"/>
                </a:cubicBezTo>
                <a:cubicBezTo>
                  <a:pt x="8522" y="19535"/>
                  <a:pt x="8265" y="19984"/>
                  <a:pt x="7946" y="20361"/>
                </a:cubicBezTo>
                <a:cubicBezTo>
                  <a:pt x="7628" y="20738"/>
                  <a:pt x="7244" y="21038"/>
                  <a:pt x="6803" y="21263"/>
                </a:cubicBezTo>
                <a:cubicBezTo>
                  <a:pt x="6360" y="21487"/>
                  <a:pt x="5894" y="21599"/>
                  <a:pt x="5402" y="21599"/>
                </a:cubicBezTo>
                <a:cubicBezTo>
                  <a:pt x="4910" y="21599"/>
                  <a:pt x="4442" y="21487"/>
                  <a:pt x="4004" y="21263"/>
                </a:cubicBezTo>
                <a:cubicBezTo>
                  <a:pt x="3558" y="21038"/>
                  <a:pt x="3178" y="20738"/>
                  <a:pt x="2857" y="20361"/>
                </a:cubicBezTo>
                <a:cubicBezTo>
                  <a:pt x="2537" y="19984"/>
                  <a:pt x="2282" y="19535"/>
                  <a:pt x="2091" y="19017"/>
                </a:cubicBezTo>
                <a:cubicBezTo>
                  <a:pt x="1900" y="18498"/>
                  <a:pt x="1804" y="17948"/>
                  <a:pt x="1804" y="17369"/>
                </a:cubicBezTo>
                <a:lnTo>
                  <a:pt x="1804" y="17274"/>
                </a:lnTo>
                <a:lnTo>
                  <a:pt x="891" y="17274"/>
                </a:lnTo>
                <a:cubicBezTo>
                  <a:pt x="646" y="17274"/>
                  <a:pt x="438" y="17168"/>
                  <a:pt x="262" y="16960"/>
                </a:cubicBezTo>
                <a:cubicBezTo>
                  <a:pt x="88" y="16756"/>
                  <a:pt x="0" y="16514"/>
                  <a:pt x="0" y="16238"/>
                </a:cubicBezTo>
                <a:lnTo>
                  <a:pt x="0" y="10668"/>
                </a:lnTo>
                <a:cubicBezTo>
                  <a:pt x="0" y="10441"/>
                  <a:pt x="26" y="10205"/>
                  <a:pt x="68" y="9960"/>
                </a:cubicBezTo>
                <a:cubicBezTo>
                  <a:pt x="117" y="9715"/>
                  <a:pt x="186" y="9474"/>
                  <a:pt x="274" y="9229"/>
                </a:cubicBezTo>
                <a:cubicBezTo>
                  <a:pt x="364" y="8984"/>
                  <a:pt x="470" y="8751"/>
                  <a:pt x="592" y="8526"/>
                </a:cubicBezTo>
                <a:cubicBezTo>
                  <a:pt x="712" y="8301"/>
                  <a:pt x="837" y="8114"/>
                  <a:pt x="959" y="7964"/>
                </a:cubicBezTo>
                <a:lnTo>
                  <a:pt x="3573" y="4906"/>
                </a:lnTo>
                <a:cubicBezTo>
                  <a:pt x="3697" y="4759"/>
                  <a:pt x="3857" y="4613"/>
                  <a:pt x="4053" y="4474"/>
                </a:cubicBezTo>
                <a:cubicBezTo>
                  <a:pt x="4248" y="4330"/>
                  <a:pt x="4449" y="4209"/>
                  <a:pt x="4657" y="4109"/>
                </a:cubicBezTo>
                <a:cubicBezTo>
                  <a:pt x="4863" y="4005"/>
                  <a:pt x="5071" y="3927"/>
                  <a:pt x="5277" y="3867"/>
                </a:cubicBezTo>
                <a:cubicBezTo>
                  <a:pt x="5485" y="3806"/>
                  <a:pt x="5686" y="3775"/>
                  <a:pt x="5882" y="3775"/>
                </a:cubicBezTo>
                <a:lnTo>
                  <a:pt x="6820" y="3775"/>
                </a:lnTo>
                <a:lnTo>
                  <a:pt x="6820" y="1048"/>
                </a:lnTo>
                <a:cubicBezTo>
                  <a:pt x="6820" y="760"/>
                  <a:pt x="6908" y="518"/>
                  <a:pt x="7082" y="310"/>
                </a:cubicBezTo>
                <a:cubicBezTo>
                  <a:pt x="7258" y="103"/>
                  <a:pt x="7464" y="0"/>
                  <a:pt x="7699" y="0"/>
                </a:cubicBezTo>
                <a:lnTo>
                  <a:pt x="20684" y="0"/>
                </a:lnTo>
                <a:close/>
                <a:moveTo>
                  <a:pt x="6791" y="6438"/>
                </a:moveTo>
                <a:lnTo>
                  <a:pt x="5877" y="6438"/>
                </a:lnTo>
                <a:cubicBezTo>
                  <a:pt x="5799" y="6438"/>
                  <a:pt x="5676" y="6478"/>
                  <a:pt x="5510" y="6550"/>
                </a:cubicBezTo>
                <a:cubicBezTo>
                  <a:pt x="5341" y="6625"/>
                  <a:pt x="5223" y="6703"/>
                  <a:pt x="5152" y="6784"/>
                </a:cubicBezTo>
                <a:lnTo>
                  <a:pt x="2539" y="9830"/>
                </a:lnTo>
                <a:cubicBezTo>
                  <a:pt x="2478" y="9902"/>
                  <a:pt x="2412" y="10040"/>
                  <a:pt x="2351" y="10239"/>
                </a:cubicBezTo>
                <a:cubicBezTo>
                  <a:pt x="2289" y="10435"/>
                  <a:pt x="2257" y="10579"/>
                  <a:pt x="2257" y="10671"/>
                </a:cubicBezTo>
                <a:lnTo>
                  <a:pt x="2257" y="11527"/>
                </a:lnTo>
                <a:lnTo>
                  <a:pt x="6795" y="11527"/>
                </a:lnTo>
                <a:lnTo>
                  <a:pt x="6795" y="6438"/>
                </a:lnTo>
                <a:close/>
                <a:moveTo>
                  <a:pt x="5395" y="18942"/>
                </a:moveTo>
                <a:cubicBezTo>
                  <a:pt x="5760" y="18942"/>
                  <a:pt x="6075" y="18789"/>
                  <a:pt x="6340" y="18481"/>
                </a:cubicBezTo>
                <a:cubicBezTo>
                  <a:pt x="6600" y="18173"/>
                  <a:pt x="6732" y="17804"/>
                  <a:pt x="6732" y="17372"/>
                </a:cubicBezTo>
                <a:cubicBezTo>
                  <a:pt x="6732" y="16940"/>
                  <a:pt x="6600" y="16569"/>
                  <a:pt x="6340" y="16252"/>
                </a:cubicBezTo>
                <a:cubicBezTo>
                  <a:pt x="6078" y="15944"/>
                  <a:pt x="5762" y="15786"/>
                  <a:pt x="5395" y="15786"/>
                </a:cubicBezTo>
                <a:cubicBezTo>
                  <a:pt x="5027" y="15786"/>
                  <a:pt x="4714" y="15941"/>
                  <a:pt x="4444" y="16246"/>
                </a:cubicBezTo>
                <a:cubicBezTo>
                  <a:pt x="4180" y="16557"/>
                  <a:pt x="4045" y="16932"/>
                  <a:pt x="4045" y="17372"/>
                </a:cubicBezTo>
                <a:cubicBezTo>
                  <a:pt x="4045" y="17804"/>
                  <a:pt x="4180" y="18173"/>
                  <a:pt x="4444" y="18481"/>
                </a:cubicBezTo>
                <a:cubicBezTo>
                  <a:pt x="4714" y="18789"/>
                  <a:pt x="5027" y="18942"/>
                  <a:pt x="5395" y="18942"/>
                </a:cubicBezTo>
                <a:moveTo>
                  <a:pt x="16195" y="18942"/>
                </a:moveTo>
                <a:cubicBezTo>
                  <a:pt x="16560" y="18942"/>
                  <a:pt x="16878" y="18789"/>
                  <a:pt x="17145" y="18481"/>
                </a:cubicBezTo>
                <a:cubicBezTo>
                  <a:pt x="17409" y="18173"/>
                  <a:pt x="17544" y="17804"/>
                  <a:pt x="17544" y="17372"/>
                </a:cubicBezTo>
                <a:cubicBezTo>
                  <a:pt x="17544" y="16940"/>
                  <a:pt x="17412" y="16569"/>
                  <a:pt x="17150" y="16252"/>
                </a:cubicBezTo>
                <a:cubicBezTo>
                  <a:pt x="16890" y="15944"/>
                  <a:pt x="16572" y="15786"/>
                  <a:pt x="16195" y="15786"/>
                </a:cubicBezTo>
                <a:cubicBezTo>
                  <a:pt x="15827" y="15786"/>
                  <a:pt x="15514" y="15941"/>
                  <a:pt x="15249" y="16246"/>
                </a:cubicBezTo>
                <a:cubicBezTo>
                  <a:pt x="14990" y="16557"/>
                  <a:pt x="14857" y="16932"/>
                  <a:pt x="14857" y="17372"/>
                </a:cubicBezTo>
                <a:cubicBezTo>
                  <a:pt x="14857" y="17804"/>
                  <a:pt x="14990" y="18173"/>
                  <a:pt x="15249" y="18481"/>
                </a:cubicBezTo>
                <a:cubicBezTo>
                  <a:pt x="15511" y="18789"/>
                  <a:pt x="15825" y="18942"/>
                  <a:pt x="16195" y="18942"/>
                </a:cubicBezTo>
              </a:path>
            </a:pathLst>
          </a:custGeom>
          <a:solidFill>
            <a:srgbClr val="E0567D"/>
          </a:solidFill>
          <a:ln>
            <a:noFill/>
          </a:ln>
          <a:effectLst/>
        </p:spPr>
        <p:txBody>
          <a:bodyPr lIns="44104" tIns="44104" rIns="44104" bIns="44104" anchor="ctr"/>
          <a:lstStyle/>
          <a:p>
            <a:pPr algn="just" defTabSz="396747">
              <a:lnSpc>
                <a:spcPct val="120000"/>
              </a:lnSpc>
              <a:defRPr/>
            </a:pPr>
            <a:endParaRPr lang="es-ES" sz="758" dirty="0">
              <a:solidFill>
                <a:srgbClr val="44CEB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  <a:ea typeface="微软雅黑" panose="020B0503020204020204" pitchFamily="34" charset="-122"/>
              <a:cs typeface="+mn-ea"/>
              <a:sym typeface="Arial" panose="020B0604020202020204" pitchFamily="34" charset="0"/>
            </a:endParaRPr>
          </a:p>
        </p:txBody>
      </p:sp>
      <p:sp>
        <p:nvSpPr>
          <p:cNvPr id="8" name="AutoShape 124"/>
          <p:cNvSpPr/>
          <p:nvPr/>
        </p:nvSpPr>
        <p:spPr bwMode="auto">
          <a:xfrm flipH="1">
            <a:off x="8059979" y="355600"/>
            <a:ext cx="448462" cy="308722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20684" y="0"/>
                </a:moveTo>
                <a:cubicBezTo>
                  <a:pt x="20941" y="0"/>
                  <a:pt x="21159" y="103"/>
                  <a:pt x="21335" y="310"/>
                </a:cubicBezTo>
                <a:cubicBezTo>
                  <a:pt x="21511" y="518"/>
                  <a:pt x="21599" y="760"/>
                  <a:pt x="21599" y="1048"/>
                </a:cubicBezTo>
                <a:lnTo>
                  <a:pt x="21599" y="16238"/>
                </a:lnTo>
                <a:cubicBezTo>
                  <a:pt x="21599" y="16523"/>
                  <a:pt x="21511" y="16767"/>
                  <a:pt x="21335" y="16969"/>
                </a:cubicBezTo>
                <a:cubicBezTo>
                  <a:pt x="21161" y="17173"/>
                  <a:pt x="20943" y="17274"/>
                  <a:pt x="20684" y="17274"/>
                </a:cubicBezTo>
                <a:lnTo>
                  <a:pt x="19807" y="17274"/>
                </a:lnTo>
                <a:lnTo>
                  <a:pt x="19807" y="17369"/>
                </a:lnTo>
                <a:cubicBezTo>
                  <a:pt x="19807" y="17948"/>
                  <a:pt x="19709" y="18498"/>
                  <a:pt x="19513" y="19017"/>
                </a:cubicBezTo>
                <a:cubicBezTo>
                  <a:pt x="19317" y="19535"/>
                  <a:pt x="19060" y="19984"/>
                  <a:pt x="18746" y="20361"/>
                </a:cubicBezTo>
                <a:cubicBezTo>
                  <a:pt x="18433" y="20738"/>
                  <a:pt x="18051" y="21038"/>
                  <a:pt x="17608" y="21263"/>
                </a:cubicBezTo>
                <a:cubicBezTo>
                  <a:pt x="17167" y="21487"/>
                  <a:pt x="16697" y="21599"/>
                  <a:pt x="16197" y="21599"/>
                </a:cubicBezTo>
                <a:cubicBezTo>
                  <a:pt x="15705" y="21599"/>
                  <a:pt x="15237" y="21487"/>
                  <a:pt x="14796" y="21263"/>
                </a:cubicBezTo>
                <a:cubicBezTo>
                  <a:pt x="14353" y="21038"/>
                  <a:pt x="13973" y="20738"/>
                  <a:pt x="13653" y="20361"/>
                </a:cubicBezTo>
                <a:cubicBezTo>
                  <a:pt x="13332" y="19984"/>
                  <a:pt x="13077" y="19535"/>
                  <a:pt x="12886" y="19017"/>
                </a:cubicBezTo>
                <a:cubicBezTo>
                  <a:pt x="12695" y="18498"/>
                  <a:pt x="12600" y="17948"/>
                  <a:pt x="12600" y="17369"/>
                </a:cubicBezTo>
                <a:lnTo>
                  <a:pt x="12600" y="17274"/>
                </a:lnTo>
                <a:lnTo>
                  <a:pt x="9000" y="17274"/>
                </a:lnTo>
                <a:lnTo>
                  <a:pt x="9000" y="17369"/>
                </a:lnTo>
                <a:cubicBezTo>
                  <a:pt x="9000" y="17948"/>
                  <a:pt x="8904" y="18498"/>
                  <a:pt x="8713" y="19017"/>
                </a:cubicBezTo>
                <a:cubicBezTo>
                  <a:pt x="8522" y="19535"/>
                  <a:pt x="8265" y="19984"/>
                  <a:pt x="7946" y="20361"/>
                </a:cubicBezTo>
                <a:cubicBezTo>
                  <a:pt x="7628" y="20738"/>
                  <a:pt x="7244" y="21038"/>
                  <a:pt x="6803" y="21263"/>
                </a:cubicBezTo>
                <a:cubicBezTo>
                  <a:pt x="6360" y="21487"/>
                  <a:pt x="5894" y="21599"/>
                  <a:pt x="5402" y="21599"/>
                </a:cubicBezTo>
                <a:cubicBezTo>
                  <a:pt x="4910" y="21599"/>
                  <a:pt x="4442" y="21487"/>
                  <a:pt x="4004" y="21263"/>
                </a:cubicBezTo>
                <a:cubicBezTo>
                  <a:pt x="3558" y="21038"/>
                  <a:pt x="3178" y="20738"/>
                  <a:pt x="2857" y="20361"/>
                </a:cubicBezTo>
                <a:cubicBezTo>
                  <a:pt x="2537" y="19984"/>
                  <a:pt x="2282" y="19535"/>
                  <a:pt x="2091" y="19017"/>
                </a:cubicBezTo>
                <a:cubicBezTo>
                  <a:pt x="1900" y="18498"/>
                  <a:pt x="1804" y="17948"/>
                  <a:pt x="1804" y="17369"/>
                </a:cubicBezTo>
                <a:lnTo>
                  <a:pt x="1804" y="17274"/>
                </a:lnTo>
                <a:lnTo>
                  <a:pt x="891" y="17274"/>
                </a:lnTo>
                <a:cubicBezTo>
                  <a:pt x="646" y="17274"/>
                  <a:pt x="438" y="17168"/>
                  <a:pt x="262" y="16960"/>
                </a:cubicBezTo>
                <a:cubicBezTo>
                  <a:pt x="88" y="16756"/>
                  <a:pt x="0" y="16514"/>
                  <a:pt x="0" y="16238"/>
                </a:cubicBezTo>
                <a:lnTo>
                  <a:pt x="0" y="10668"/>
                </a:lnTo>
                <a:cubicBezTo>
                  <a:pt x="0" y="10441"/>
                  <a:pt x="26" y="10205"/>
                  <a:pt x="68" y="9960"/>
                </a:cubicBezTo>
                <a:cubicBezTo>
                  <a:pt x="117" y="9715"/>
                  <a:pt x="186" y="9474"/>
                  <a:pt x="274" y="9229"/>
                </a:cubicBezTo>
                <a:cubicBezTo>
                  <a:pt x="364" y="8984"/>
                  <a:pt x="470" y="8751"/>
                  <a:pt x="592" y="8526"/>
                </a:cubicBezTo>
                <a:cubicBezTo>
                  <a:pt x="712" y="8301"/>
                  <a:pt x="837" y="8114"/>
                  <a:pt x="959" y="7964"/>
                </a:cubicBezTo>
                <a:lnTo>
                  <a:pt x="3573" y="4906"/>
                </a:lnTo>
                <a:cubicBezTo>
                  <a:pt x="3697" y="4759"/>
                  <a:pt x="3857" y="4613"/>
                  <a:pt x="4053" y="4474"/>
                </a:cubicBezTo>
                <a:cubicBezTo>
                  <a:pt x="4248" y="4330"/>
                  <a:pt x="4449" y="4209"/>
                  <a:pt x="4657" y="4109"/>
                </a:cubicBezTo>
                <a:cubicBezTo>
                  <a:pt x="4863" y="4005"/>
                  <a:pt x="5071" y="3927"/>
                  <a:pt x="5277" y="3867"/>
                </a:cubicBezTo>
                <a:cubicBezTo>
                  <a:pt x="5485" y="3806"/>
                  <a:pt x="5686" y="3775"/>
                  <a:pt x="5882" y="3775"/>
                </a:cubicBezTo>
                <a:lnTo>
                  <a:pt x="6820" y="3775"/>
                </a:lnTo>
                <a:lnTo>
                  <a:pt x="6820" y="1048"/>
                </a:lnTo>
                <a:cubicBezTo>
                  <a:pt x="6820" y="760"/>
                  <a:pt x="6908" y="518"/>
                  <a:pt x="7082" y="310"/>
                </a:cubicBezTo>
                <a:cubicBezTo>
                  <a:pt x="7258" y="103"/>
                  <a:pt x="7464" y="0"/>
                  <a:pt x="7699" y="0"/>
                </a:cubicBezTo>
                <a:lnTo>
                  <a:pt x="20684" y="0"/>
                </a:lnTo>
                <a:close/>
                <a:moveTo>
                  <a:pt x="6791" y="6438"/>
                </a:moveTo>
                <a:lnTo>
                  <a:pt x="5877" y="6438"/>
                </a:lnTo>
                <a:cubicBezTo>
                  <a:pt x="5799" y="6438"/>
                  <a:pt x="5676" y="6478"/>
                  <a:pt x="5510" y="6550"/>
                </a:cubicBezTo>
                <a:cubicBezTo>
                  <a:pt x="5341" y="6625"/>
                  <a:pt x="5223" y="6703"/>
                  <a:pt x="5152" y="6784"/>
                </a:cubicBezTo>
                <a:lnTo>
                  <a:pt x="2539" y="9830"/>
                </a:lnTo>
                <a:cubicBezTo>
                  <a:pt x="2478" y="9902"/>
                  <a:pt x="2412" y="10040"/>
                  <a:pt x="2351" y="10239"/>
                </a:cubicBezTo>
                <a:cubicBezTo>
                  <a:pt x="2289" y="10435"/>
                  <a:pt x="2257" y="10579"/>
                  <a:pt x="2257" y="10671"/>
                </a:cubicBezTo>
                <a:lnTo>
                  <a:pt x="2257" y="11527"/>
                </a:lnTo>
                <a:lnTo>
                  <a:pt x="6795" y="11527"/>
                </a:lnTo>
                <a:lnTo>
                  <a:pt x="6795" y="6438"/>
                </a:lnTo>
                <a:close/>
                <a:moveTo>
                  <a:pt x="5395" y="18942"/>
                </a:moveTo>
                <a:cubicBezTo>
                  <a:pt x="5760" y="18942"/>
                  <a:pt x="6075" y="18789"/>
                  <a:pt x="6340" y="18481"/>
                </a:cubicBezTo>
                <a:cubicBezTo>
                  <a:pt x="6600" y="18173"/>
                  <a:pt x="6732" y="17804"/>
                  <a:pt x="6732" y="17372"/>
                </a:cubicBezTo>
                <a:cubicBezTo>
                  <a:pt x="6732" y="16940"/>
                  <a:pt x="6600" y="16569"/>
                  <a:pt x="6340" y="16252"/>
                </a:cubicBezTo>
                <a:cubicBezTo>
                  <a:pt x="6078" y="15944"/>
                  <a:pt x="5762" y="15786"/>
                  <a:pt x="5395" y="15786"/>
                </a:cubicBezTo>
                <a:cubicBezTo>
                  <a:pt x="5027" y="15786"/>
                  <a:pt x="4714" y="15941"/>
                  <a:pt x="4444" y="16246"/>
                </a:cubicBezTo>
                <a:cubicBezTo>
                  <a:pt x="4180" y="16557"/>
                  <a:pt x="4045" y="16932"/>
                  <a:pt x="4045" y="17372"/>
                </a:cubicBezTo>
                <a:cubicBezTo>
                  <a:pt x="4045" y="17804"/>
                  <a:pt x="4180" y="18173"/>
                  <a:pt x="4444" y="18481"/>
                </a:cubicBezTo>
                <a:cubicBezTo>
                  <a:pt x="4714" y="18789"/>
                  <a:pt x="5027" y="18942"/>
                  <a:pt x="5395" y="18942"/>
                </a:cubicBezTo>
                <a:moveTo>
                  <a:pt x="16195" y="18942"/>
                </a:moveTo>
                <a:cubicBezTo>
                  <a:pt x="16560" y="18942"/>
                  <a:pt x="16878" y="18789"/>
                  <a:pt x="17145" y="18481"/>
                </a:cubicBezTo>
                <a:cubicBezTo>
                  <a:pt x="17409" y="18173"/>
                  <a:pt x="17544" y="17804"/>
                  <a:pt x="17544" y="17372"/>
                </a:cubicBezTo>
                <a:cubicBezTo>
                  <a:pt x="17544" y="16940"/>
                  <a:pt x="17412" y="16569"/>
                  <a:pt x="17150" y="16252"/>
                </a:cubicBezTo>
                <a:cubicBezTo>
                  <a:pt x="16890" y="15944"/>
                  <a:pt x="16572" y="15786"/>
                  <a:pt x="16195" y="15786"/>
                </a:cubicBezTo>
                <a:cubicBezTo>
                  <a:pt x="15827" y="15786"/>
                  <a:pt x="15514" y="15941"/>
                  <a:pt x="15249" y="16246"/>
                </a:cubicBezTo>
                <a:cubicBezTo>
                  <a:pt x="14990" y="16557"/>
                  <a:pt x="14857" y="16932"/>
                  <a:pt x="14857" y="17372"/>
                </a:cubicBezTo>
                <a:cubicBezTo>
                  <a:pt x="14857" y="17804"/>
                  <a:pt x="14990" y="18173"/>
                  <a:pt x="15249" y="18481"/>
                </a:cubicBezTo>
                <a:cubicBezTo>
                  <a:pt x="15511" y="18789"/>
                  <a:pt x="15825" y="18942"/>
                  <a:pt x="16195" y="18942"/>
                </a:cubicBezTo>
              </a:path>
            </a:pathLst>
          </a:custGeom>
          <a:solidFill>
            <a:srgbClr val="EC98B0"/>
          </a:solidFill>
          <a:ln>
            <a:noFill/>
          </a:ln>
          <a:effectLst/>
        </p:spPr>
        <p:txBody>
          <a:bodyPr lIns="44104" tIns="44104" rIns="44104" bIns="44104" anchor="ctr"/>
          <a:lstStyle/>
          <a:p>
            <a:pPr algn="just" defTabSz="396747">
              <a:lnSpc>
                <a:spcPct val="120000"/>
              </a:lnSpc>
              <a:defRPr/>
            </a:pPr>
            <a:endParaRPr lang="es-ES" sz="758" dirty="0">
              <a:solidFill>
                <a:srgbClr val="44CEB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  <a:ea typeface="微软雅黑" panose="020B0503020204020204" pitchFamily="34" charset="-122"/>
              <a:cs typeface="+mn-ea"/>
              <a:sym typeface="Arial" panose="020B0604020202020204" pitchFamily="34" charset="0"/>
            </a:endParaRPr>
          </a:p>
        </p:txBody>
      </p:sp>
      <p:sp>
        <p:nvSpPr>
          <p:cNvPr id="9" name="AutoShape 124"/>
          <p:cNvSpPr/>
          <p:nvPr/>
        </p:nvSpPr>
        <p:spPr bwMode="auto">
          <a:xfrm flipH="1">
            <a:off x="7543979" y="392495"/>
            <a:ext cx="378305" cy="263806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20684" y="0"/>
                </a:moveTo>
                <a:cubicBezTo>
                  <a:pt x="20941" y="0"/>
                  <a:pt x="21159" y="103"/>
                  <a:pt x="21335" y="310"/>
                </a:cubicBezTo>
                <a:cubicBezTo>
                  <a:pt x="21511" y="518"/>
                  <a:pt x="21599" y="760"/>
                  <a:pt x="21599" y="1048"/>
                </a:cubicBezTo>
                <a:lnTo>
                  <a:pt x="21599" y="16238"/>
                </a:lnTo>
                <a:cubicBezTo>
                  <a:pt x="21599" y="16523"/>
                  <a:pt x="21511" y="16767"/>
                  <a:pt x="21335" y="16969"/>
                </a:cubicBezTo>
                <a:cubicBezTo>
                  <a:pt x="21161" y="17173"/>
                  <a:pt x="20943" y="17274"/>
                  <a:pt x="20684" y="17274"/>
                </a:cubicBezTo>
                <a:lnTo>
                  <a:pt x="19807" y="17274"/>
                </a:lnTo>
                <a:lnTo>
                  <a:pt x="19807" y="17369"/>
                </a:lnTo>
                <a:cubicBezTo>
                  <a:pt x="19807" y="17948"/>
                  <a:pt x="19709" y="18498"/>
                  <a:pt x="19513" y="19017"/>
                </a:cubicBezTo>
                <a:cubicBezTo>
                  <a:pt x="19317" y="19535"/>
                  <a:pt x="19060" y="19984"/>
                  <a:pt x="18746" y="20361"/>
                </a:cubicBezTo>
                <a:cubicBezTo>
                  <a:pt x="18433" y="20738"/>
                  <a:pt x="18051" y="21038"/>
                  <a:pt x="17608" y="21263"/>
                </a:cubicBezTo>
                <a:cubicBezTo>
                  <a:pt x="17167" y="21487"/>
                  <a:pt x="16697" y="21599"/>
                  <a:pt x="16197" y="21599"/>
                </a:cubicBezTo>
                <a:cubicBezTo>
                  <a:pt x="15705" y="21599"/>
                  <a:pt x="15237" y="21487"/>
                  <a:pt x="14796" y="21263"/>
                </a:cubicBezTo>
                <a:cubicBezTo>
                  <a:pt x="14353" y="21038"/>
                  <a:pt x="13973" y="20738"/>
                  <a:pt x="13653" y="20361"/>
                </a:cubicBezTo>
                <a:cubicBezTo>
                  <a:pt x="13332" y="19984"/>
                  <a:pt x="13077" y="19535"/>
                  <a:pt x="12886" y="19017"/>
                </a:cubicBezTo>
                <a:cubicBezTo>
                  <a:pt x="12695" y="18498"/>
                  <a:pt x="12600" y="17948"/>
                  <a:pt x="12600" y="17369"/>
                </a:cubicBezTo>
                <a:lnTo>
                  <a:pt x="12600" y="17274"/>
                </a:lnTo>
                <a:lnTo>
                  <a:pt x="9000" y="17274"/>
                </a:lnTo>
                <a:lnTo>
                  <a:pt x="9000" y="17369"/>
                </a:lnTo>
                <a:cubicBezTo>
                  <a:pt x="9000" y="17948"/>
                  <a:pt x="8904" y="18498"/>
                  <a:pt x="8713" y="19017"/>
                </a:cubicBezTo>
                <a:cubicBezTo>
                  <a:pt x="8522" y="19535"/>
                  <a:pt x="8265" y="19984"/>
                  <a:pt x="7946" y="20361"/>
                </a:cubicBezTo>
                <a:cubicBezTo>
                  <a:pt x="7628" y="20738"/>
                  <a:pt x="7244" y="21038"/>
                  <a:pt x="6803" y="21263"/>
                </a:cubicBezTo>
                <a:cubicBezTo>
                  <a:pt x="6360" y="21487"/>
                  <a:pt x="5894" y="21599"/>
                  <a:pt x="5402" y="21599"/>
                </a:cubicBezTo>
                <a:cubicBezTo>
                  <a:pt x="4910" y="21599"/>
                  <a:pt x="4442" y="21487"/>
                  <a:pt x="4004" y="21263"/>
                </a:cubicBezTo>
                <a:cubicBezTo>
                  <a:pt x="3558" y="21038"/>
                  <a:pt x="3178" y="20738"/>
                  <a:pt x="2857" y="20361"/>
                </a:cubicBezTo>
                <a:cubicBezTo>
                  <a:pt x="2537" y="19984"/>
                  <a:pt x="2282" y="19535"/>
                  <a:pt x="2091" y="19017"/>
                </a:cubicBezTo>
                <a:cubicBezTo>
                  <a:pt x="1900" y="18498"/>
                  <a:pt x="1804" y="17948"/>
                  <a:pt x="1804" y="17369"/>
                </a:cubicBezTo>
                <a:lnTo>
                  <a:pt x="1804" y="17274"/>
                </a:lnTo>
                <a:lnTo>
                  <a:pt x="891" y="17274"/>
                </a:lnTo>
                <a:cubicBezTo>
                  <a:pt x="646" y="17274"/>
                  <a:pt x="438" y="17168"/>
                  <a:pt x="262" y="16960"/>
                </a:cubicBezTo>
                <a:cubicBezTo>
                  <a:pt x="88" y="16756"/>
                  <a:pt x="0" y="16514"/>
                  <a:pt x="0" y="16238"/>
                </a:cubicBezTo>
                <a:lnTo>
                  <a:pt x="0" y="10668"/>
                </a:lnTo>
                <a:cubicBezTo>
                  <a:pt x="0" y="10441"/>
                  <a:pt x="26" y="10205"/>
                  <a:pt x="68" y="9960"/>
                </a:cubicBezTo>
                <a:cubicBezTo>
                  <a:pt x="117" y="9715"/>
                  <a:pt x="186" y="9474"/>
                  <a:pt x="274" y="9229"/>
                </a:cubicBezTo>
                <a:cubicBezTo>
                  <a:pt x="364" y="8984"/>
                  <a:pt x="470" y="8751"/>
                  <a:pt x="592" y="8526"/>
                </a:cubicBezTo>
                <a:cubicBezTo>
                  <a:pt x="712" y="8301"/>
                  <a:pt x="837" y="8114"/>
                  <a:pt x="959" y="7964"/>
                </a:cubicBezTo>
                <a:lnTo>
                  <a:pt x="3573" y="4906"/>
                </a:lnTo>
                <a:cubicBezTo>
                  <a:pt x="3697" y="4759"/>
                  <a:pt x="3857" y="4613"/>
                  <a:pt x="4053" y="4474"/>
                </a:cubicBezTo>
                <a:cubicBezTo>
                  <a:pt x="4248" y="4330"/>
                  <a:pt x="4449" y="4209"/>
                  <a:pt x="4657" y="4109"/>
                </a:cubicBezTo>
                <a:cubicBezTo>
                  <a:pt x="4863" y="4005"/>
                  <a:pt x="5071" y="3927"/>
                  <a:pt x="5277" y="3867"/>
                </a:cubicBezTo>
                <a:cubicBezTo>
                  <a:pt x="5485" y="3806"/>
                  <a:pt x="5686" y="3775"/>
                  <a:pt x="5882" y="3775"/>
                </a:cubicBezTo>
                <a:lnTo>
                  <a:pt x="6820" y="3775"/>
                </a:lnTo>
                <a:lnTo>
                  <a:pt x="6820" y="1048"/>
                </a:lnTo>
                <a:cubicBezTo>
                  <a:pt x="6820" y="760"/>
                  <a:pt x="6908" y="518"/>
                  <a:pt x="7082" y="310"/>
                </a:cubicBezTo>
                <a:cubicBezTo>
                  <a:pt x="7258" y="103"/>
                  <a:pt x="7464" y="0"/>
                  <a:pt x="7699" y="0"/>
                </a:cubicBezTo>
                <a:lnTo>
                  <a:pt x="20684" y="0"/>
                </a:lnTo>
                <a:close/>
                <a:moveTo>
                  <a:pt x="6791" y="6438"/>
                </a:moveTo>
                <a:lnTo>
                  <a:pt x="5877" y="6438"/>
                </a:lnTo>
                <a:cubicBezTo>
                  <a:pt x="5799" y="6438"/>
                  <a:pt x="5676" y="6478"/>
                  <a:pt x="5510" y="6550"/>
                </a:cubicBezTo>
                <a:cubicBezTo>
                  <a:pt x="5341" y="6625"/>
                  <a:pt x="5223" y="6703"/>
                  <a:pt x="5152" y="6784"/>
                </a:cubicBezTo>
                <a:lnTo>
                  <a:pt x="2539" y="9830"/>
                </a:lnTo>
                <a:cubicBezTo>
                  <a:pt x="2478" y="9902"/>
                  <a:pt x="2412" y="10040"/>
                  <a:pt x="2351" y="10239"/>
                </a:cubicBezTo>
                <a:cubicBezTo>
                  <a:pt x="2289" y="10435"/>
                  <a:pt x="2257" y="10579"/>
                  <a:pt x="2257" y="10671"/>
                </a:cubicBezTo>
                <a:lnTo>
                  <a:pt x="2257" y="11527"/>
                </a:lnTo>
                <a:lnTo>
                  <a:pt x="6795" y="11527"/>
                </a:lnTo>
                <a:lnTo>
                  <a:pt x="6795" y="6438"/>
                </a:lnTo>
                <a:close/>
                <a:moveTo>
                  <a:pt x="5395" y="18942"/>
                </a:moveTo>
                <a:cubicBezTo>
                  <a:pt x="5760" y="18942"/>
                  <a:pt x="6075" y="18789"/>
                  <a:pt x="6340" y="18481"/>
                </a:cubicBezTo>
                <a:cubicBezTo>
                  <a:pt x="6600" y="18173"/>
                  <a:pt x="6732" y="17804"/>
                  <a:pt x="6732" y="17372"/>
                </a:cubicBezTo>
                <a:cubicBezTo>
                  <a:pt x="6732" y="16940"/>
                  <a:pt x="6600" y="16569"/>
                  <a:pt x="6340" y="16252"/>
                </a:cubicBezTo>
                <a:cubicBezTo>
                  <a:pt x="6078" y="15944"/>
                  <a:pt x="5762" y="15786"/>
                  <a:pt x="5395" y="15786"/>
                </a:cubicBezTo>
                <a:cubicBezTo>
                  <a:pt x="5027" y="15786"/>
                  <a:pt x="4714" y="15941"/>
                  <a:pt x="4444" y="16246"/>
                </a:cubicBezTo>
                <a:cubicBezTo>
                  <a:pt x="4180" y="16557"/>
                  <a:pt x="4045" y="16932"/>
                  <a:pt x="4045" y="17372"/>
                </a:cubicBezTo>
                <a:cubicBezTo>
                  <a:pt x="4045" y="17804"/>
                  <a:pt x="4180" y="18173"/>
                  <a:pt x="4444" y="18481"/>
                </a:cubicBezTo>
                <a:cubicBezTo>
                  <a:pt x="4714" y="18789"/>
                  <a:pt x="5027" y="18942"/>
                  <a:pt x="5395" y="18942"/>
                </a:cubicBezTo>
                <a:moveTo>
                  <a:pt x="16195" y="18942"/>
                </a:moveTo>
                <a:cubicBezTo>
                  <a:pt x="16560" y="18942"/>
                  <a:pt x="16878" y="18789"/>
                  <a:pt x="17145" y="18481"/>
                </a:cubicBezTo>
                <a:cubicBezTo>
                  <a:pt x="17409" y="18173"/>
                  <a:pt x="17544" y="17804"/>
                  <a:pt x="17544" y="17372"/>
                </a:cubicBezTo>
                <a:cubicBezTo>
                  <a:pt x="17544" y="16940"/>
                  <a:pt x="17412" y="16569"/>
                  <a:pt x="17150" y="16252"/>
                </a:cubicBezTo>
                <a:cubicBezTo>
                  <a:pt x="16890" y="15944"/>
                  <a:pt x="16572" y="15786"/>
                  <a:pt x="16195" y="15786"/>
                </a:cubicBezTo>
                <a:cubicBezTo>
                  <a:pt x="15827" y="15786"/>
                  <a:pt x="15514" y="15941"/>
                  <a:pt x="15249" y="16246"/>
                </a:cubicBezTo>
                <a:cubicBezTo>
                  <a:pt x="14990" y="16557"/>
                  <a:pt x="14857" y="16932"/>
                  <a:pt x="14857" y="17372"/>
                </a:cubicBezTo>
                <a:cubicBezTo>
                  <a:pt x="14857" y="17804"/>
                  <a:pt x="14990" y="18173"/>
                  <a:pt x="15249" y="18481"/>
                </a:cubicBezTo>
                <a:cubicBezTo>
                  <a:pt x="15511" y="18789"/>
                  <a:pt x="15825" y="18942"/>
                  <a:pt x="16195" y="18942"/>
                </a:cubicBezTo>
              </a:path>
            </a:pathLst>
          </a:custGeom>
          <a:solidFill>
            <a:srgbClr val="F1B5C6"/>
          </a:solidFill>
          <a:ln>
            <a:noFill/>
          </a:ln>
          <a:effectLst/>
        </p:spPr>
        <p:txBody>
          <a:bodyPr lIns="44104" tIns="44104" rIns="44104" bIns="44104" anchor="ctr"/>
          <a:lstStyle/>
          <a:p>
            <a:pPr algn="just" defTabSz="396747">
              <a:lnSpc>
                <a:spcPct val="120000"/>
              </a:lnSpc>
              <a:defRPr/>
            </a:pPr>
            <a:endParaRPr lang="es-ES" sz="758" dirty="0">
              <a:solidFill>
                <a:srgbClr val="44CEB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  <a:ea typeface="微软雅黑" panose="020B0503020204020204" pitchFamily="34" charset="-122"/>
              <a:cs typeface="+mn-ea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3770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DA3816FA-9620-4679-BFFD-B18C52EBB642}"/>
              </a:ext>
            </a:extLst>
          </p:cNvPr>
          <p:cNvSpPr txBox="1"/>
          <p:nvPr/>
        </p:nvSpPr>
        <p:spPr>
          <a:xfrm>
            <a:off x="-39304" y="1493350"/>
            <a:ext cx="4342330" cy="43088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lvl="0" algn="ctr">
              <a:defRPr/>
            </a:pPr>
            <a:r>
              <a:rPr lang="en-US" sz="2200" b="1" dirty="0" smtClean="0">
                <a:solidFill>
                  <a:srgbClr val="A50021"/>
                </a:solidFill>
                <a:latin typeface="Calibri" panose="020F0502020204030204"/>
              </a:rPr>
              <a:t>Time for </a:t>
            </a:r>
            <a:r>
              <a:rPr lang="en-US" sz="2200" b="1" dirty="0">
                <a:solidFill>
                  <a:srgbClr val="A50021"/>
                </a:solidFill>
                <a:latin typeface="Calibri" panose="020F0502020204030204"/>
              </a:rPr>
              <a:t>Administrative Services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D3AD5067-80BD-4DA2-978D-411CD3224ACC}"/>
              </a:ext>
            </a:extLst>
          </p:cNvPr>
          <p:cNvSpPr txBox="1"/>
          <p:nvPr/>
        </p:nvSpPr>
        <p:spPr>
          <a:xfrm>
            <a:off x="7862664" y="2807811"/>
            <a:ext cx="4395941" cy="38472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>
              <a:defRPr/>
            </a:pPr>
            <a:r>
              <a:rPr lang="en-US" sz="1900" b="1" dirty="0">
                <a:solidFill>
                  <a:srgbClr val="993366"/>
                </a:solidFill>
                <a:latin typeface="Calibri" panose="020F0502020204030204"/>
              </a:rPr>
              <a:t>Operating Hours and Peak Hour Factor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C8D8D804-91F6-4BAB-9E4D-F795F83B86CB}"/>
              </a:ext>
            </a:extLst>
          </p:cNvPr>
          <p:cNvSpPr txBox="1"/>
          <p:nvPr/>
        </p:nvSpPr>
        <p:spPr>
          <a:xfrm>
            <a:off x="8134846" y="4363181"/>
            <a:ext cx="2865914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>
              <a:defRPr/>
            </a:pPr>
            <a:r>
              <a:rPr lang="en-US" sz="2000" b="1" dirty="0">
                <a:solidFill>
                  <a:srgbClr val="FF6699"/>
                </a:solidFill>
                <a:latin typeface="Calibri" panose="020F0502020204030204"/>
              </a:rPr>
              <a:t>Service Rate for Scanners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D1DB47B2-B26B-4B0C-8956-3D40430F72B9}"/>
              </a:ext>
            </a:extLst>
          </p:cNvPr>
          <p:cNvSpPr txBox="1"/>
          <p:nvPr/>
        </p:nvSpPr>
        <p:spPr>
          <a:xfrm>
            <a:off x="7594703" y="1405000"/>
            <a:ext cx="3532096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>
              <a:defRPr/>
            </a:pPr>
            <a:r>
              <a:rPr lang="en-US" sz="2000" b="1" dirty="0">
                <a:solidFill>
                  <a:srgbClr val="800080"/>
                </a:solidFill>
              </a:rPr>
              <a:t>Door to Door System</a:t>
            </a:r>
          </a:p>
        </p:txBody>
      </p:sp>
      <p:sp>
        <p:nvSpPr>
          <p:cNvPr id="18" name="Freeform 15">
            <a:extLst>
              <a:ext uri="{FF2B5EF4-FFF2-40B4-BE49-F238E27FC236}">
                <a16:creationId xmlns:a16="http://schemas.microsoft.com/office/drawing/2014/main" xmlns="" id="{38AA34B3-E701-417C-BE58-5AFC5CFC06D0}"/>
              </a:ext>
            </a:extLst>
          </p:cNvPr>
          <p:cNvSpPr>
            <a:spLocks/>
          </p:cNvSpPr>
          <p:nvPr/>
        </p:nvSpPr>
        <p:spPr bwMode="auto">
          <a:xfrm flipH="1">
            <a:off x="6401242" y="5804285"/>
            <a:ext cx="1925894" cy="484088"/>
          </a:xfrm>
          <a:custGeom>
            <a:avLst/>
            <a:gdLst>
              <a:gd name="T0" fmla="*/ 1087 w 1142"/>
              <a:gd name="T1" fmla="*/ 0 h 287"/>
              <a:gd name="T2" fmla="*/ 0 w 1142"/>
              <a:gd name="T3" fmla="*/ 287 h 287"/>
              <a:gd name="T4" fmla="*/ 335 w 1142"/>
              <a:gd name="T5" fmla="*/ 287 h 287"/>
              <a:gd name="T6" fmla="*/ 1142 w 1142"/>
              <a:gd name="T7" fmla="*/ 0 h 287"/>
              <a:gd name="T8" fmla="*/ 1087 w 1142"/>
              <a:gd name="T9" fmla="*/ 0 h 28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2" h="287">
                <a:moveTo>
                  <a:pt x="1087" y="0"/>
                </a:moveTo>
                <a:lnTo>
                  <a:pt x="0" y="287"/>
                </a:lnTo>
                <a:lnTo>
                  <a:pt x="335" y="287"/>
                </a:lnTo>
                <a:lnTo>
                  <a:pt x="1142" y="0"/>
                </a:lnTo>
                <a:lnTo>
                  <a:pt x="1087" y="0"/>
                </a:lnTo>
                <a:close/>
              </a:path>
            </a:pathLst>
          </a:custGeom>
          <a:solidFill>
            <a:srgbClr val="FF6699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6699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 17">
            <a:extLst>
              <a:ext uri="{FF2B5EF4-FFF2-40B4-BE49-F238E27FC236}">
                <a16:creationId xmlns:a16="http://schemas.microsoft.com/office/drawing/2014/main" xmlns="" id="{6FE82D74-A903-41FE-8441-F940CAABACA4}"/>
              </a:ext>
            </a:extLst>
          </p:cNvPr>
          <p:cNvSpPr>
            <a:spLocks/>
          </p:cNvSpPr>
          <p:nvPr/>
        </p:nvSpPr>
        <p:spPr bwMode="auto">
          <a:xfrm flipH="1">
            <a:off x="6230914" y="5799225"/>
            <a:ext cx="1126530" cy="497582"/>
          </a:xfrm>
          <a:custGeom>
            <a:avLst/>
            <a:gdLst>
              <a:gd name="T0" fmla="*/ 611 w 668"/>
              <a:gd name="T1" fmla="*/ 0 h 295"/>
              <a:gd name="T2" fmla="*/ 0 w 668"/>
              <a:gd name="T3" fmla="*/ 295 h 295"/>
              <a:gd name="T4" fmla="*/ 344 w 668"/>
              <a:gd name="T5" fmla="*/ 295 h 295"/>
              <a:gd name="T6" fmla="*/ 668 w 668"/>
              <a:gd name="T7" fmla="*/ 0 h 295"/>
              <a:gd name="T8" fmla="*/ 611 w 668"/>
              <a:gd name="T9" fmla="*/ 0 h 29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68" h="295">
                <a:moveTo>
                  <a:pt x="611" y="0"/>
                </a:moveTo>
                <a:lnTo>
                  <a:pt x="0" y="295"/>
                </a:lnTo>
                <a:lnTo>
                  <a:pt x="344" y="295"/>
                </a:lnTo>
                <a:lnTo>
                  <a:pt x="668" y="0"/>
                </a:lnTo>
                <a:lnTo>
                  <a:pt x="611" y="0"/>
                </a:lnTo>
                <a:close/>
              </a:path>
            </a:pathLst>
          </a:custGeom>
          <a:solidFill>
            <a:srgbClr val="993366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 10">
            <a:extLst>
              <a:ext uri="{FF2B5EF4-FFF2-40B4-BE49-F238E27FC236}">
                <a16:creationId xmlns:a16="http://schemas.microsoft.com/office/drawing/2014/main" xmlns="" id="{F99AD938-799D-4346-8FFE-A71DAE1C6800}"/>
              </a:ext>
            </a:extLst>
          </p:cNvPr>
          <p:cNvSpPr>
            <a:spLocks/>
          </p:cNvSpPr>
          <p:nvPr/>
        </p:nvSpPr>
        <p:spPr bwMode="auto">
          <a:xfrm flipH="1">
            <a:off x="5816055" y="5809346"/>
            <a:ext cx="573383" cy="487461"/>
          </a:xfrm>
          <a:custGeom>
            <a:avLst/>
            <a:gdLst>
              <a:gd name="T0" fmla="*/ 145 w 340"/>
              <a:gd name="T1" fmla="*/ 0 h 289"/>
              <a:gd name="T2" fmla="*/ 0 w 340"/>
              <a:gd name="T3" fmla="*/ 289 h 289"/>
              <a:gd name="T4" fmla="*/ 340 w 340"/>
              <a:gd name="T5" fmla="*/ 289 h 289"/>
              <a:gd name="T6" fmla="*/ 201 w 340"/>
              <a:gd name="T7" fmla="*/ 0 h 289"/>
              <a:gd name="T8" fmla="*/ 145 w 340"/>
              <a:gd name="T9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0" h="289">
                <a:moveTo>
                  <a:pt x="145" y="0"/>
                </a:moveTo>
                <a:lnTo>
                  <a:pt x="0" y="289"/>
                </a:lnTo>
                <a:lnTo>
                  <a:pt x="340" y="289"/>
                </a:lnTo>
                <a:lnTo>
                  <a:pt x="201" y="0"/>
                </a:lnTo>
                <a:lnTo>
                  <a:pt x="145" y="0"/>
                </a:lnTo>
                <a:close/>
              </a:path>
            </a:pathLst>
          </a:custGeom>
          <a:solidFill>
            <a:srgbClr val="800080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80008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reeform 21">
            <a:extLst>
              <a:ext uri="{FF2B5EF4-FFF2-40B4-BE49-F238E27FC236}">
                <a16:creationId xmlns:a16="http://schemas.microsoft.com/office/drawing/2014/main" xmlns="" id="{206A1E56-0F8D-45B0-9720-DB864328A293}"/>
              </a:ext>
            </a:extLst>
          </p:cNvPr>
          <p:cNvSpPr>
            <a:spLocks/>
          </p:cNvSpPr>
          <p:nvPr/>
        </p:nvSpPr>
        <p:spPr bwMode="auto">
          <a:xfrm flipH="1">
            <a:off x="4837929" y="5799225"/>
            <a:ext cx="1126530" cy="502642"/>
          </a:xfrm>
          <a:custGeom>
            <a:avLst/>
            <a:gdLst>
              <a:gd name="T0" fmla="*/ 0 w 668"/>
              <a:gd name="T1" fmla="*/ 0 h 298"/>
              <a:gd name="T2" fmla="*/ 328 w 668"/>
              <a:gd name="T3" fmla="*/ 298 h 298"/>
              <a:gd name="T4" fmla="*/ 668 w 668"/>
              <a:gd name="T5" fmla="*/ 298 h 298"/>
              <a:gd name="T6" fmla="*/ 55 w 668"/>
              <a:gd name="T7" fmla="*/ 0 h 298"/>
              <a:gd name="T8" fmla="*/ 0 w 668"/>
              <a:gd name="T9" fmla="*/ 0 h 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68" h="298">
                <a:moveTo>
                  <a:pt x="0" y="0"/>
                </a:moveTo>
                <a:lnTo>
                  <a:pt x="328" y="298"/>
                </a:lnTo>
                <a:lnTo>
                  <a:pt x="668" y="298"/>
                </a:lnTo>
                <a:lnTo>
                  <a:pt x="55" y="0"/>
                </a:lnTo>
                <a:lnTo>
                  <a:pt x="0" y="0"/>
                </a:lnTo>
                <a:close/>
              </a:path>
            </a:pathLst>
          </a:custGeom>
          <a:solidFill>
            <a:srgbClr val="A5002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xmlns="" id="{AB227242-9675-4BB3-83A5-7A15A2BAD042}"/>
              </a:ext>
            </a:extLst>
          </p:cNvPr>
          <p:cNvSpPr>
            <a:spLocks noEditPoints="1"/>
          </p:cNvSpPr>
          <p:nvPr/>
        </p:nvSpPr>
        <p:spPr bwMode="auto">
          <a:xfrm flipH="1">
            <a:off x="6050468" y="1454241"/>
            <a:ext cx="1915775" cy="4355105"/>
          </a:xfrm>
          <a:custGeom>
            <a:avLst/>
            <a:gdLst>
              <a:gd name="T0" fmla="*/ 61 w 1007"/>
              <a:gd name="T1" fmla="*/ 146 h 2288"/>
              <a:gd name="T2" fmla="*/ 147 w 1007"/>
              <a:gd name="T3" fmla="*/ 60 h 2288"/>
              <a:gd name="T4" fmla="*/ 233 w 1007"/>
              <a:gd name="T5" fmla="*/ 146 h 2288"/>
              <a:gd name="T6" fmla="*/ 147 w 1007"/>
              <a:gd name="T7" fmla="*/ 233 h 2288"/>
              <a:gd name="T8" fmla="*/ 61 w 1007"/>
              <a:gd name="T9" fmla="*/ 146 h 2288"/>
              <a:gd name="T10" fmla="*/ 0 w 1007"/>
              <a:gd name="T11" fmla="*/ 146 h 2288"/>
              <a:gd name="T12" fmla="*/ 147 w 1007"/>
              <a:gd name="T13" fmla="*/ 293 h 2288"/>
              <a:gd name="T14" fmla="*/ 291 w 1007"/>
              <a:gd name="T15" fmla="*/ 171 h 2288"/>
              <a:gd name="T16" fmla="*/ 728 w 1007"/>
              <a:gd name="T17" fmla="*/ 171 h 2288"/>
              <a:gd name="T18" fmla="*/ 957 w 1007"/>
              <a:gd name="T19" fmla="*/ 351 h 2288"/>
              <a:gd name="T20" fmla="*/ 957 w 1007"/>
              <a:gd name="T21" fmla="*/ 2288 h 2288"/>
              <a:gd name="T22" fmla="*/ 1007 w 1007"/>
              <a:gd name="T23" fmla="*/ 2288 h 2288"/>
              <a:gd name="T24" fmla="*/ 1007 w 1007"/>
              <a:gd name="T25" fmla="*/ 351 h 2288"/>
              <a:gd name="T26" fmla="*/ 914 w 1007"/>
              <a:gd name="T27" fmla="*/ 170 h 2288"/>
              <a:gd name="T28" fmla="*/ 728 w 1007"/>
              <a:gd name="T29" fmla="*/ 122 h 2288"/>
              <a:gd name="T30" fmla="*/ 291 w 1007"/>
              <a:gd name="T31" fmla="*/ 122 h 2288"/>
              <a:gd name="T32" fmla="*/ 147 w 1007"/>
              <a:gd name="T33" fmla="*/ 0 h 2288"/>
              <a:gd name="T34" fmla="*/ 0 w 1007"/>
              <a:gd name="T35" fmla="*/ 146 h 22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007" h="2288">
                <a:moveTo>
                  <a:pt x="61" y="146"/>
                </a:moveTo>
                <a:cubicBezTo>
                  <a:pt x="61" y="99"/>
                  <a:pt x="99" y="60"/>
                  <a:pt x="147" y="60"/>
                </a:cubicBezTo>
                <a:cubicBezTo>
                  <a:pt x="194" y="60"/>
                  <a:pt x="233" y="99"/>
                  <a:pt x="233" y="146"/>
                </a:cubicBezTo>
                <a:cubicBezTo>
                  <a:pt x="233" y="194"/>
                  <a:pt x="194" y="233"/>
                  <a:pt x="147" y="233"/>
                </a:cubicBezTo>
                <a:cubicBezTo>
                  <a:pt x="99" y="233"/>
                  <a:pt x="61" y="194"/>
                  <a:pt x="61" y="146"/>
                </a:cubicBezTo>
                <a:moveTo>
                  <a:pt x="0" y="146"/>
                </a:moveTo>
                <a:cubicBezTo>
                  <a:pt x="0" y="227"/>
                  <a:pt x="66" y="293"/>
                  <a:pt x="147" y="293"/>
                </a:cubicBezTo>
                <a:cubicBezTo>
                  <a:pt x="219" y="293"/>
                  <a:pt x="279" y="240"/>
                  <a:pt x="291" y="171"/>
                </a:cubicBezTo>
                <a:cubicBezTo>
                  <a:pt x="728" y="171"/>
                  <a:pt x="728" y="171"/>
                  <a:pt x="728" y="171"/>
                </a:cubicBezTo>
                <a:cubicBezTo>
                  <a:pt x="797" y="171"/>
                  <a:pt x="957" y="189"/>
                  <a:pt x="957" y="351"/>
                </a:cubicBezTo>
                <a:cubicBezTo>
                  <a:pt x="957" y="2288"/>
                  <a:pt x="957" y="2288"/>
                  <a:pt x="957" y="2288"/>
                </a:cubicBezTo>
                <a:cubicBezTo>
                  <a:pt x="1007" y="2288"/>
                  <a:pt x="1007" y="2288"/>
                  <a:pt x="1007" y="2288"/>
                </a:cubicBezTo>
                <a:cubicBezTo>
                  <a:pt x="1007" y="351"/>
                  <a:pt x="1007" y="351"/>
                  <a:pt x="1007" y="351"/>
                </a:cubicBezTo>
                <a:cubicBezTo>
                  <a:pt x="1007" y="272"/>
                  <a:pt x="975" y="210"/>
                  <a:pt x="914" y="170"/>
                </a:cubicBezTo>
                <a:cubicBezTo>
                  <a:pt x="854" y="130"/>
                  <a:pt x="780" y="122"/>
                  <a:pt x="728" y="122"/>
                </a:cubicBezTo>
                <a:cubicBezTo>
                  <a:pt x="291" y="122"/>
                  <a:pt x="291" y="122"/>
                  <a:pt x="291" y="122"/>
                </a:cubicBezTo>
                <a:cubicBezTo>
                  <a:pt x="279" y="53"/>
                  <a:pt x="219" y="0"/>
                  <a:pt x="147" y="0"/>
                </a:cubicBezTo>
                <a:cubicBezTo>
                  <a:pt x="66" y="0"/>
                  <a:pt x="0" y="66"/>
                  <a:pt x="0" y="146"/>
                </a:cubicBezTo>
              </a:path>
            </a:pathLst>
          </a:custGeom>
          <a:solidFill>
            <a:srgbClr val="800080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80008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 7">
            <a:extLst>
              <a:ext uri="{FF2B5EF4-FFF2-40B4-BE49-F238E27FC236}">
                <a16:creationId xmlns:a16="http://schemas.microsoft.com/office/drawing/2014/main" xmlns="" id="{B85CDFD2-6BBE-46B1-9779-0A81E4B67258}"/>
              </a:ext>
            </a:extLst>
          </p:cNvPr>
          <p:cNvSpPr>
            <a:spLocks noEditPoints="1"/>
          </p:cNvSpPr>
          <p:nvPr/>
        </p:nvSpPr>
        <p:spPr bwMode="auto">
          <a:xfrm flipH="1">
            <a:off x="6230914" y="2904817"/>
            <a:ext cx="1735328" cy="2894408"/>
          </a:xfrm>
          <a:custGeom>
            <a:avLst/>
            <a:gdLst>
              <a:gd name="T0" fmla="*/ 61 w 912"/>
              <a:gd name="T1" fmla="*/ 146 h 1520"/>
              <a:gd name="T2" fmla="*/ 147 w 912"/>
              <a:gd name="T3" fmla="*/ 60 h 1520"/>
              <a:gd name="T4" fmla="*/ 233 w 912"/>
              <a:gd name="T5" fmla="*/ 146 h 1520"/>
              <a:gd name="T6" fmla="*/ 147 w 912"/>
              <a:gd name="T7" fmla="*/ 232 h 1520"/>
              <a:gd name="T8" fmla="*/ 61 w 912"/>
              <a:gd name="T9" fmla="*/ 146 h 1520"/>
              <a:gd name="T10" fmla="*/ 0 w 912"/>
              <a:gd name="T11" fmla="*/ 146 h 1520"/>
              <a:gd name="T12" fmla="*/ 147 w 912"/>
              <a:gd name="T13" fmla="*/ 292 h 1520"/>
              <a:gd name="T14" fmla="*/ 290 w 912"/>
              <a:gd name="T15" fmla="*/ 174 h 1520"/>
              <a:gd name="T16" fmla="*/ 673 w 912"/>
              <a:gd name="T17" fmla="*/ 174 h 1520"/>
              <a:gd name="T18" fmla="*/ 862 w 912"/>
              <a:gd name="T19" fmla="*/ 317 h 1520"/>
              <a:gd name="T20" fmla="*/ 862 w 912"/>
              <a:gd name="T21" fmla="*/ 1520 h 1520"/>
              <a:gd name="T22" fmla="*/ 912 w 912"/>
              <a:gd name="T23" fmla="*/ 1520 h 1520"/>
              <a:gd name="T24" fmla="*/ 912 w 912"/>
              <a:gd name="T25" fmla="*/ 317 h 1520"/>
              <a:gd name="T26" fmla="*/ 673 w 912"/>
              <a:gd name="T27" fmla="*/ 125 h 1520"/>
              <a:gd name="T28" fmla="*/ 292 w 912"/>
              <a:gd name="T29" fmla="*/ 125 h 1520"/>
              <a:gd name="T30" fmla="*/ 147 w 912"/>
              <a:gd name="T31" fmla="*/ 0 h 1520"/>
              <a:gd name="T32" fmla="*/ 0 w 912"/>
              <a:gd name="T33" fmla="*/ 146 h 152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12" h="1520">
                <a:moveTo>
                  <a:pt x="61" y="146"/>
                </a:moveTo>
                <a:cubicBezTo>
                  <a:pt x="61" y="99"/>
                  <a:pt x="99" y="60"/>
                  <a:pt x="147" y="60"/>
                </a:cubicBezTo>
                <a:cubicBezTo>
                  <a:pt x="194" y="60"/>
                  <a:pt x="233" y="99"/>
                  <a:pt x="233" y="146"/>
                </a:cubicBezTo>
                <a:cubicBezTo>
                  <a:pt x="233" y="194"/>
                  <a:pt x="194" y="232"/>
                  <a:pt x="147" y="232"/>
                </a:cubicBezTo>
                <a:cubicBezTo>
                  <a:pt x="99" y="232"/>
                  <a:pt x="61" y="194"/>
                  <a:pt x="61" y="146"/>
                </a:cubicBezTo>
                <a:moveTo>
                  <a:pt x="0" y="146"/>
                </a:moveTo>
                <a:cubicBezTo>
                  <a:pt x="0" y="227"/>
                  <a:pt x="66" y="292"/>
                  <a:pt x="147" y="292"/>
                </a:cubicBezTo>
                <a:cubicBezTo>
                  <a:pt x="218" y="292"/>
                  <a:pt x="277" y="241"/>
                  <a:pt x="290" y="174"/>
                </a:cubicBezTo>
                <a:cubicBezTo>
                  <a:pt x="673" y="174"/>
                  <a:pt x="673" y="174"/>
                  <a:pt x="673" y="174"/>
                </a:cubicBezTo>
                <a:cubicBezTo>
                  <a:pt x="844" y="174"/>
                  <a:pt x="862" y="274"/>
                  <a:pt x="862" y="317"/>
                </a:cubicBezTo>
                <a:cubicBezTo>
                  <a:pt x="862" y="1520"/>
                  <a:pt x="862" y="1520"/>
                  <a:pt x="862" y="1520"/>
                </a:cubicBezTo>
                <a:cubicBezTo>
                  <a:pt x="912" y="1520"/>
                  <a:pt x="912" y="1520"/>
                  <a:pt x="912" y="1520"/>
                </a:cubicBezTo>
                <a:cubicBezTo>
                  <a:pt x="912" y="317"/>
                  <a:pt x="912" y="317"/>
                  <a:pt x="912" y="317"/>
                </a:cubicBezTo>
                <a:cubicBezTo>
                  <a:pt x="912" y="199"/>
                  <a:pt x="820" y="125"/>
                  <a:pt x="673" y="125"/>
                </a:cubicBezTo>
                <a:cubicBezTo>
                  <a:pt x="292" y="125"/>
                  <a:pt x="292" y="125"/>
                  <a:pt x="292" y="125"/>
                </a:cubicBezTo>
                <a:cubicBezTo>
                  <a:pt x="281" y="54"/>
                  <a:pt x="220" y="0"/>
                  <a:pt x="147" y="0"/>
                </a:cubicBezTo>
                <a:cubicBezTo>
                  <a:pt x="66" y="0"/>
                  <a:pt x="0" y="65"/>
                  <a:pt x="0" y="146"/>
                </a:cubicBezTo>
              </a:path>
            </a:pathLst>
          </a:custGeom>
          <a:solidFill>
            <a:srgbClr val="993366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Freeform 9">
            <a:extLst>
              <a:ext uri="{FF2B5EF4-FFF2-40B4-BE49-F238E27FC236}">
                <a16:creationId xmlns:a16="http://schemas.microsoft.com/office/drawing/2014/main" xmlns="" id="{EA044135-C594-4527-842A-4561F5A0A91C}"/>
              </a:ext>
            </a:extLst>
          </p:cNvPr>
          <p:cNvSpPr>
            <a:spLocks noEditPoints="1"/>
          </p:cNvSpPr>
          <p:nvPr/>
        </p:nvSpPr>
        <p:spPr bwMode="auto">
          <a:xfrm flipH="1">
            <a:off x="6401243" y="4331781"/>
            <a:ext cx="1564999" cy="1472505"/>
          </a:xfrm>
          <a:custGeom>
            <a:avLst/>
            <a:gdLst>
              <a:gd name="T0" fmla="*/ 61 w 823"/>
              <a:gd name="T1" fmla="*/ 147 h 774"/>
              <a:gd name="T2" fmla="*/ 147 w 823"/>
              <a:gd name="T3" fmla="*/ 60 h 774"/>
              <a:gd name="T4" fmla="*/ 233 w 823"/>
              <a:gd name="T5" fmla="*/ 147 h 774"/>
              <a:gd name="T6" fmla="*/ 147 w 823"/>
              <a:gd name="T7" fmla="*/ 233 h 774"/>
              <a:gd name="T8" fmla="*/ 61 w 823"/>
              <a:gd name="T9" fmla="*/ 147 h 774"/>
              <a:gd name="T10" fmla="*/ 0 w 823"/>
              <a:gd name="T11" fmla="*/ 147 h 774"/>
              <a:gd name="T12" fmla="*/ 147 w 823"/>
              <a:gd name="T13" fmla="*/ 293 h 774"/>
              <a:gd name="T14" fmla="*/ 289 w 823"/>
              <a:gd name="T15" fmla="*/ 180 h 774"/>
              <a:gd name="T16" fmla="*/ 581 w 823"/>
              <a:gd name="T17" fmla="*/ 180 h 774"/>
              <a:gd name="T18" fmla="*/ 774 w 823"/>
              <a:gd name="T19" fmla="*/ 330 h 774"/>
              <a:gd name="T20" fmla="*/ 774 w 823"/>
              <a:gd name="T21" fmla="*/ 774 h 774"/>
              <a:gd name="T22" fmla="*/ 823 w 823"/>
              <a:gd name="T23" fmla="*/ 774 h 774"/>
              <a:gd name="T24" fmla="*/ 823 w 823"/>
              <a:gd name="T25" fmla="*/ 330 h 774"/>
              <a:gd name="T26" fmla="*/ 778 w 823"/>
              <a:gd name="T27" fmla="*/ 203 h 774"/>
              <a:gd name="T28" fmla="*/ 581 w 823"/>
              <a:gd name="T29" fmla="*/ 131 h 774"/>
              <a:gd name="T30" fmla="*/ 292 w 823"/>
              <a:gd name="T31" fmla="*/ 131 h 774"/>
              <a:gd name="T32" fmla="*/ 147 w 823"/>
              <a:gd name="T33" fmla="*/ 0 h 774"/>
              <a:gd name="T34" fmla="*/ 0 w 823"/>
              <a:gd name="T35" fmla="*/ 147 h 7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823" h="774">
                <a:moveTo>
                  <a:pt x="61" y="147"/>
                </a:moveTo>
                <a:cubicBezTo>
                  <a:pt x="61" y="99"/>
                  <a:pt x="99" y="60"/>
                  <a:pt x="147" y="60"/>
                </a:cubicBezTo>
                <a:cubicBezTo>
                  <a:pt x="194" y="60"/>
                  <a:pt x="233" y="99"/>
                  <a:pt x="233" y="147"/>
                </a:cubicBezTo>
                <a:cubicBezTo>
                  <a:pt x="233" y="194"/>
                  <a:pt x="194" y="233"/>
                  <a:pt x="147" y="233"/>
                </a:cubicBezTo>
                <a:cubicBezTo>
                  <a:pt x="99" y="233"/>
                  <a:pt x="61" y="194"/>
                  <a:pt x="61" y="147"/>
                </a:cubicBezTo>
                <a:moveTo>
                  <a:pt x="0" y="147"/>
                </a:moveTo>
                <a:cubicBezTo>
                  <a:pt x="0" y="227"/>
                  <a:pt x="66" y="293"/>
                  <a:pt x="147" y="293"/>
                </a:cubicBezTo>
                <a:cubicBezTo>
                  <a:pt x="216" y="293"/>
                  <a:pt x="274" y="245"/>
                  <a:pt x="289" y="180"/>
                </a:cubicBezTo>
                <a:cubicBezTo>
                  <a:pt x="581" y="180"/>
                  <a:pt x="581" y="180"/>
                  <a:pt x="581" y="180"/>
                </a:cubicBezTo>
                <a:cubicBezTo>
                  <a:pt x="653" y="180"/>
                  <a:pt x="774" y="200"/>
                  <a:pt x="774" y="330"/>
                </a:cubicBezTo>
                <a:cubicBezTo>
                  <a:pt x="774" y="774"/>
                  <a:pt x="774" y="774"/>
                  <a:pt x="774" y="774"/>
                </a:cubicBezTo>
                <a:cubicBezTo>
                  <a:pt x="823" y="774"/>
                  <a:pt x="823" y="774"/>
                  <a:pt x="823" y="774"/>
                </a:cubicBezTo>
                <a:cubicBezTo>
                  <a:pt x="823" y="330"/>
                  <a:pt x="823" y="330"/>
                  <a:pt x="823" y="330"/>
                </a:cubicBezTo>
                <a:cubicBezTo>
                  <a:pt x="823" y="295"/>
                  <a:pt x="815" y="245"/>
                  <a:pt x="778" y="203"/>
                </a:cubicBezTo>
                <a:cubicBezTo>
                  <a:pt x="737" y="155"/>
                  <a:pt x="671" y="131"/>
                  <a:pt x="581" y="131"/>
                </a:cubicBezTo>
                <a:cubicBezTo>
                  <a:pt x="292" y="131"/>
                  <a:pt x="292" y="131"/>
                  <a:pt x="292" y="131"/>
                </a:cubicBezTo>
                <a:cubicBezTo>
                  <a:pt x="285" y="58"/>
                  <a:pt x="222" y="0"/>
                  <a:pt x="147" y="0"/>
                </a:cubicBezTo>
                <a:cubicBezTo>
                  <a:pt x="66" y="0"/>
                  <a:pt x="0" y="66"/>
                  <a:pt x="0" y="147"/>
                </a:cubicBezTo>
              </a:path>
            </a:pathLst>
          </a:custGeom>
          <a:solidFill>
            <a:srgbClr val="FF6699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6699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 11">
            <a:extLst>
              <a:ext uri="{FF2B5EF4-FFF2-40B4-BE49-F238E27FC236}">
                <a16:creationId xmlns:a16="http://schemas.microsoft.com/office/drawing/2014/main" xmlns="" id="{C4BB8580-CCA8-4343-85B5-91B268215163}"/>
              </a:ext>
            </a:extLst>
          </p:cNvPr>
          <p:cNvSpPr>
            <a:spLocks noEditPoints="1"/>
          </p:cNvSpPr>
          <p:nvPr/>
        </p:nvSpPr>
        <p:spPr bwMode="auto">
          <a:xfrm flipH="1">
            <a:off x="4224072" y="1460819"/>
            <a:ext cx="1753879" cy="4338408"/>
          </a:xfrm>
          <a:custGeom>
            <a:avLst/>
            <a:gdLst>
              <a:gd name="T0" fmla="*/ 689 w 921"/>
              <a:gd name="T1" fmla="*/ 146 h 1890"/>
              <a:gd name="T2" fmla="*/ 775 w 921"/>
              <a:gd name="T3" fmla="*/ 60 h 1890"/>
              <a:gd name="T4" fmla="*/ 861 w 921"/>
              <a:gd name="T5" fmla="*/ 146 h 1890"/>
              <a:gd name="T6" fmla="*/ 775 w 921"/>
              <a:gd name="T7" fmla="*/ 232 h 1890"/>
              <a:gd name="T8" fmla="*/ 689 w 921"/>
              <a:gd name="T9" fmla="*/ 146 h 1890"/>
              <a:gd name="T10" fmla="*/ 632 w 921"/>
              <a:gd name="T11" fmla="*/ 115 h 1890"/>
              <a:gd name="T12" fmla="*/ 252 w 921"/>
              <a:gd name="T13" fmla="*/ 115 h 1890"/>
              <a:gd name="T14" fmla="*/ 7 w 921"/>
              <a:gd name="T15" fmla="*/ 294 h 1890"/>
              <a:gd name="T16" fmla="*/ 7 w 921"/>
              <a:gd name="T17" fmla="*/ 1890 h 1890"/>
              <a:gd name="T18" fmla="*/ 56 w 921"/>
              <a:gd name="T19" fmla="*/ 1890 h 1890"/>
              <a:gd name="T20" fmla="*/ 56 w 921"/>
              <a:gd name="T21" fmla="*/ 298 h 1890"/>
              <a:gd name="T22" fmla="*/ 252 w 921"/>
              <a:gd name="T23" fmla="*/ 165 h 1890"/>
              <a:gd name="T24" fmla="*/ 630 w 921"/>
              <a:gd name="T25" fmla="*/ 165 h 1890"/>
              <a:gd name="T26" fmla="*/ 775 w 921"/>
              <a:gd name="T27" fmla="*/ 292 h 1890"/>
              <a:gd name="T28" fmla="*/ 921 w 921"/>
              <a:gd name="T29" fmla="*/ 146 h 1890"/>
              <a:gd name="T30" fmla="*/ 775 w 921"/>
              <a:gd name="T31" fmla="*/ 0 h 1890"/>
              <a:gd name="T32" fmla="*/ 632 w 921"/>
              <a:gd name="T33" fmla="*/ 115 h 18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21" h="1890">
                <a:moveTo>
                  <a:pt x="689" y="146"/>
                </a:moveTo>
                <a:cubicBezTo>
                  <a:pt x="689" y="99"/>
                  <a:pt x="728" y="60"/>
                  <a:pt x="775" y="60"/>
                </a:cubicBezTo>
                <a:cubicBezTo>
                  <a:pt x="823" y="60"/>
                  <a:pt x="861" y="99"/>
                  <a:pt x="861" y="146"/>
                </a:cubicBezTo>
                <a:cubicBezTo>
                  <a:pt x="861" y="194"/>
                  <a:pt x="823" y="232"/>
                  <a:pt x="775" y="232"/>
                </a:cubicBezTo>
                <a:cubicBezTo>
                  <a:pt x="728" y="232"/>
                  <a:pt x="689" y="194"/>
                  <a:pt x="689" y="146"/>
                </a:cubicBezTo>
                <a:moveTo>
                  <a:pt x="632" y="115"/>
                </a:moveTo>
                <a:cubicBezTo>
                  <a:pt x="252" y="115"/>
                  <a:pt x="252" y="115"/>
                  <a:pt x="252" y="115"/>
                </a:cubicBezTo>
                <a:cubicBezTo>
                  <a:pt x="87" y="115"/>
                  <a:pt x="16" y="167"/>
                  <a:pt x="7" y="294"/>
                </a:cubicBezTo>
                <a:cubicBezTo>
                  <a:pt x="0" y="394"/>
                  <a:pt x="7" y="1829"/>
                  <a:pt x="7" y="1890"/>
                </a:cubicBezTo>
                <a:cubicBezTo>
                  <a:pt x="56" y="1890"/>
                  <a:pt x="56" y="1890"/>
                  <a:pt x="56" y="1890"/>
                </a:cubicBezTo>
                <a:cubicBezTo>
                  <a:pt x="56" y="1875"/>
                  <a:pt x="50" y="395"/>
                  <a:pt x="56" y="298"/>
                </a:cubicBezTo>
                <a:cubicBezTo>
                  <a:pt x="61" y="227"/>
                  <a:pt x="80" y="165"/>
                  <a:pt x="252" y="165"/>
                </a:cubicBezTo>
                <a:cubicBezTo>
                  <a:pt x="630" y="165"/>
                  <a:pt x="630" y="165"/>
                  <a:pt x="630" y="165"/>
                </a:cubicBezTo>
                <a:cubicBezTo>
                  <a:pt x="639" y="236"/>
                  <a:pt x="701" y="292"/>
                  <a:pt x="775" y="292"/>
                </a:cubicBezTo>
                <a:cubicBezTo>
                  <a:pt x="856" y="292"/>
                  <a:pt x="921" y="227"/>
                  <a:pt x="921" y="146"/>
                </a:cubicBezTo>
                <a:cubicBezTo>
                  <a:pt x="921" y="65"/>
                  <a:pt x="856" y="0"/>
                  <a:pt x="775" y="0"/>
                </a:cubicBezTo>
                <a:cubicBezTo>
                  <a:pt x="705" y="0"/>
                  <a:pt x="646" y="49"/>
                  <a:pt x="632" y="115"/>
                </a:cubicBezTo>
              </a:path>
            </a:pathLst>
          </a:custGeom>
          <a:solidFill>
            <a:srgbClr val="A5002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99CC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Teardrop 27">
            <a:extLst>
              <a:ext uri="{FF2B5EF4-FFF2-40B4-BE49-F238E27FC236}">
                <a16:creationId xmlns:a16="http://schemas.microsoft.com/office/drawing/2014/main" xmlns="" id="{1720F3FD-41E1-4104-89AD-8F4CC1E6ADAD}"/>
              </a:ext>
            </a:extLst>
          </p:cNvPr>
          <p:cNvSpPr/>
          <p:nvPr/>
        </p:nvSpPr>
        <p:spPr bwMode="auto">
          <a:xfrm rot="8100000">
            <a:off x="4151805" y="1456612"/>
            <a:ext cx="702777" cy="702962"/>
          </a:xfrm>
          <a:prstGeom prst="teardrop">
            <a:avLst/>
          </a:prstGeom>
          <a:solidFill>
            <a:srgbClr val="A500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914217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828434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2742651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3656868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4571086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5485303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6399520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7313737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99CC"/>
              </a:solidFill>
              <a:effectLst/>
              <a:uLnTx/>
              <a:uFillTx/>
              <a:latin typeface="Lato Light"/>
              <a:ea typeface="+mn-ea"/>
              <a:cs typeface="+mn-cs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xmlns="" id="{207C6E2C-18B6-4DE4-AD23-8AF8AE749D5B}"/>
              </a:ext>
            </a:extLst>
          </p:cNvPr>
          <p:cNvSpPr/>
          <p:nvPr/>
        </p:nvSpPr>
        <p:spPr>
          <a:xfrm>
            <a:off x="4239418" y="1537322"/>
            <a:ext cx="541544" cy="541544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548235"/>
              </a:solidFill>
              <a:effectLst/>
              <a:uLnTx/>
              <a:uFillTx/>
              <a:latin typeface="FontAwesome" pitchFamily="2" charset="0"/>
              <a:ea typeface="+mn-ea"/>
              <a:cs typeface="+mn-cs"/>
            </a:endParaRPr>
          </a:p>
        </p:txBody>
      </p:sp>
      <p:sp>
        <p:nvSpPr>
          <p:cNvPr id="32" name="Teardrop 31">
            <a:extLst>
              <a:ext uri="{FF2B5EF4-FFF2-40B4-BE49-F238E27FC236}">
                <a16:creationId xmlns:a16="http://schemas.microsoft.com/office/drawing/2014/main" xmlns="" id="{DF6578D0-C656-4636-9E83-449014A913D2}"/>
              </a:ext>
            </a:extLst>
          </p:cNvPr>
          <p:cNvSpPr/>
          <p:nvPr/>
        </p:nvSpPr>
        <p:spPr bwMode="auto">
          <a:xfrm rot="8100000">
            <a:off x="7330421" y="4271673"/>
            <a:ext cx="702777" cy="702962"/>
          </a:xfrm>
          <a:prstGeom prst="teardrop">
            <a:avLst/>
          </a:prstGeom>
          <a:solidFill>
            <a:srgbClr val="FF66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914217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828434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2742651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3656868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4571086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5485303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6399520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7313737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6699"/>
              </a:solidFill>
              <a:effectLst/>
              <a:uLnTx/>
              <a:uFillTx/>
              <a:latin typeface="Lato Light"/>
              <a:ea typeface="+mn-ea"/>
              <a:cs typeface="+mn-cs"/>
            </a:endParaRP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xmlns="" id="{D3303C4B-9D2C-4706-A94A-F32E1CA9C86F}"/>
              </a:ext>
            </a:extLst>
          </p:cNvPr>
          <p:cNvSpPr/>
          <p:nvPr/>
        </p:nvSpPr>
        <p:spPr>
          <a:xfrm>
            <a:off x="7411036" y="4352382"/>
            <a:ext cx="541544" cy="541544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BF9000"/>
              </a:solidFill>
              <a:effectLst/>
              <a:uLnTx/>
              <a:uFillTx/>
              <a:latin typeface="FontAwesome" pitchFamily="2" charset="0"/>
              <a:ea typeface="+mn-ea"/>
              <a:cs typeface="+mn-cs"/>
            </a:endParaRPr>
          </a:p>
        </p:txBody>
      </p:sp>
      <p:sp>
        <p:nvSpPr>
          <p:cNvPr id="34" name="Teardrop 33">
            <a:extLst>
              <a:ext uri="{FF2B5EF4-FFF2-40B4-BE49-F238E27FC236}">
                <a16:creationId xmlns:a16="http://schemas.microsoft.com/office/drawing/2014/main" xmlns="" id="{A8E94BD7-7F7D-47C8-B12D-6356DDC5005C}"/>
              </a:ext>
            </a:extLst>
          </p:cNvPr>
          <p:cNvSpPr/>
          <p:nvPr/>
        </p:nvSpPr>
        <p:spPr bwMode="auto">
          <a:xfrm rot="8100000">
            <a:off x="7330421" y="2830569"/>
            <a:ext cx="702777" cy="702962"/>
          </a:xfrm>
          <a:prstGeom prst="teardrop">
            <a:avLst/>
          </a:prstGeom>
          <a:solidFill>
            <a:srgbClr val="9933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914217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828434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2742651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3656868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4571086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5485303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6399520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7313737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ato Light"/>
              <a:ea typeface="+mn-ea"/>
              <a:cs typeface="+mn-cs"/>
            </a:endParaRP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xmlns="" id="{32B735EF-6900-4F04-91DC-2DFED26E905D}"/>
              </a:ext>
            </a:extLst>
          </p:cNvPr>
          <p:cNvSpPr/>
          <p:nvPr/>
        </p:nvSpPr>
        <p:spPr>
          <a:xfrm>
            <a:off x="7411036" y="2911278"/>
            <a:ext cx="541544" cy="541544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2E75B6"/>
              </a:solidFill>
              <a:effectLst/>
              <a:uLnTx/>
              <a:uFillTx/>
              <a:latin typeface="FontAwesome" pitchFamily="2" charset="0"/>
              <a:ea typeface="+mn-ea"/>
              <a:cs typeface="+mn-cs"/>
            </a:endParaRPr>
          </a:p>
        </p:txBody>
      </p:sp>
      <p:sp>
        <p:nvSpPr>
          <p:cNvPr id="36" name="Teardrop 35">
            <a:extLst>
              <a:ext uri="{FF2B5EF4-FFF2-40B4-BE49-F238E27FC236}">
                <a16:creationId xmlns:a16="http://schemas.microsoft.com/office/drawing/2014/main" xmlns="" id="{5C14AC6C-F9EF-4E3B-A9DB-52131D1F8110}"/>
              </a:ext>
            </a:extLst>
          </p:cNvPr>
          <p:cNvSpPr/>
          <p:nvPr/>
        </p:nvSpPr>
        <p:spPr bwMode="auto">
          <a:xfrm rot="8100000">
            <a:off x="7330421" y="1371600"/>
            <a:ext cx="702777" cy="702962"/>
          </a:xfrm>
          <a:prstGeom prst="teardrop">
            <a:avLst/>
          </a:prstGeom>
          <a:solidFill>
            <a:srgbClr val="8000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914217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828434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2742651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3656868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4571086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5485303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6399520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7313737" algn="l" defTabSz="1828434" rtl="0" eaLnBrk="1" latinLnBrk="0" hangingPunct="1"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800080"/>
              </a:solidFill>
              <a:effectLst/>
              <a:uLnTx/>
              <a:uFillTx/>
              <a:latin typeface="Lato Light"/>
              <a:ea typeface="+mn-ea"/>
              <a:cs typeface="+mn-cs"/>
            </a:endParaRP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xmlns="" id="{DD7E6C52-5BDA-4E07-B29E-33DAF6D3A5AA}"/>
              </a:ext>
            </a:extLst>
          </p:cNvPr>
          <p:cNvSpPr/>
          <p:nvPr/>
        </p:nvSpPr>
        <p:spPr>
          <a:xfrm>
            <a:off x="7411036" y="1452309"/>
            <a:ext cx="541544" cy="541544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C55A11"/>
              </a:solidFill>
              <a:effectLst/>
              <a:uLnTx/>
              <a:uFillTx/>
              <a:latin typeface="FontAwesome" pitchFamily="2" charset="0"/>
              <a:ea typeface="+mn-ea"/>
              <a:cs typeface="+mn-cs"/>
            </a:endParaRPr>
          </a:p>
        </p:txBody>
      </p:sp>
      <p:sp>
        <p:nvSpPr>
          <p:cNvPr id="44" name="Title 3">
            <a:extLst>
              <a:ext uri="{FF2B5EF4-FFF2-40B4-BE49-F238E27FC236}">
                <a16:creationId xmlns="" xmlns:a16="http://schemas.microsoft.com/office/drawing/2014/main" id="{C657B2C9-E219-4AE5-A796-83B97EFA705E}"/>
              </a:ext>
            </a:extLst>
          </p:cNvPr>
          <p:cNvSpPr txBox="1">
            <a:spLocks/>
          </p:cNvSpPr>
          <p:nvPr/>
        </p:nvSpPr>
        <p:spPr>
          <a:xfrm>
            <a:off x="134914" y="182941"/>
            <a:ext cx="6096000" cy="341457"/>
          </a:xfrm>
          <a:prstGeom prst="rect">
            <a:avLst/>
          </a:prstGeom>
        </p:spPr>
        <p:txBody>
          <a:bodyPr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 smtClean="0">
                <a:solidFill>
                  <a:srgbClr val="FF3399"/>
                </a:solidFill>
                <a:latin typeface="Roboto Black" panose="02000000000000000000" pitchFamily="2" charset="0"/>
                <a:ea typeface="Roboto Black" panose="02000000000000000000" pitchFamily="2" charset="0"/>
              </a:rPr>
              <a:t>Data Collection</a:t>
            </a:r>
            <a:endParaRPr lang="en-IN" sz="2800" b="1" dirty="0">
              <a:solidFill>
                <a:srgbClr val="FF3399"/>
              </a:solidFill>
              <a:latin typeface="Roboto Black" panose="02000000000000000000" pitchFamily="2" charset="0"/>
              <a:ea typeface="Roboto Black" panose="02000000000000000000" pitchFamily="2" charset="0"/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xmlns="" id="{0B7E6213-F6A7-4457-8254-F5F5CCA2C4F0}"/>
              </a:ext>
            </a:extLst>
          </p:cNvPr>
          <p:cNvSpPr/>
          <p:nvPr/>
        </p:nvSpPr>
        <p:spPr>
          <a:xfrm>
            <a:off x="244425" y="1956768"/>
            <a:ext cx="4755773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Ø"/>
              <a:defRPr/>
            </a:pPr>
            <a:r>
              <a:rPr lang="en-US" b="1" dirty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  <a:t>JICA study, </a:t>
            </a: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  <a:t>2018:</a:t>
            </a:r>
            <a:endParaRPr lang="en-US" b="1" dirty="0" smtClean="0">
              <a:solidFill>
                <a:schemeClr val="bg2">
                  <a:lumMod val="25000"/>
                </a:schemeClr>
              </a:solidFill>
              <a:latin typeface="Calibri" panose="020F0502020204030204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1.5 </a:t>
            </a:r>
            <a:r>
              <a:rPr lang="en-US" b="1" dirty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hours </a:t>
            </a:r>
            <a:endParaRPr lang="en-US" b="1" dirty="0" smtClean="0">
              <a:solidFill>
                <a:schemeClr val="bg2">
                  <a:lumMod val="25000"/>
                </a:schemeClr>
              </a:solidFill>
              <a:latin typeface="Calibri" panose="020F0502020204030204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With scanner, 45-60 min</a:t>
            </a:r>
          </a:p>
          <a:p>
            <a:pPr marL="285750" indent="-285750">
              <a:buFont typeface="Wingdings" panose="05000000000000000000" pitchFamily="2" charset="2"/>
              <a:buChar char="Ø"/>
              <a:defRPr/>
            </a:pPr>
            <a:r>
              <a:rPr lang="en-US" b="1" dirty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  <a:t>JICA study, </a:t>
            </a: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  <a:t>2014:</a:t>
            </a:r>
            <a:endParaRPr lang="en-US" b="1" dirty="0">
              <a:solidFill>
                <a:schemeClr val="bg2">
                  <a:lumMod val="25000"/>
                </a:schemeClr>
              </a:solidFill>
              <a:cs typeface="Arial" panose="020B0604020202020204" pitchFamily="34" charset="0"/>
            </a:endParaRPr>
          </a:p>
          <a:p>
            <a:pPr lvl="1">
              <a:defRPr/>
            </a:pP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  Export</a:t>
            </a:r>
            <a:r>
              <a:rPr lang="en-US" b="1" dirty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: </a:t>
            </a: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7hr</a:t>
            </a:r>
            <a:endParaRPr lang="en-US" b="1" dirty="0">
              <a:solidFill>
                <a:schemeClr val="bg2">
                  <a:lumMod val="25000"/>
                </a:schemeClr>
              </a:solidFill>
              <a:latin typeface="Calibri" panose="020F0502020204030204"/>
              <a:cs typeface="Arial" panose="020B0604020202020204" pitchFamily="34" charset="0"/>
            </a:endParaRPr>
          </a:p>
          <a:p>
            <a:pPr lvl="1">
              <a:defRPr/>
            </a:pP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  import: 1hr </a:t>
            </a:r>
            <a:r>
              <a:rPr lang="en-US" b="1" dirty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40min</a:t>
            </a:r>
          </a:p>
          <a:p>
            <a:pPr marL="285750" lvl="0" indent="-285750">
              <a:buFont typeface="Wingdings" panose="05000000000000000000" pitchFamily="2" charset="2"/>
              <a:buChar char="Ø"/>
              <a:defRPr/>
            </a:pPr>
            <a:r>
              <a:rPr lang="en-US" b="1" dirty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  <a:t>General Administration for Borders and </a:t>
            </a: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  <a:t>Crossings:</a:t>
            </a:r>
            <a:r>
              <a:rPr lang="en-US" b="1" dirty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30 min/</a:t>
            </a:r>
            <a:r>
              <a:rPr lang="en-US" b="1" dirty="0" err="1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veh</a:t>
            </a:r>
            <a:endParaRPr lang="en-US" b="1" dirty="0">
              <a:solidFill>
                <a:schemeClr val="bg2">
                  <a:lumMod val="25000"/>
                </a:schemeClr>
              </a:solidFill>
              <a:latin typeface="Calibri" panose="020F0502020204030204"/>
              <a:cs typeface="Arial" panose="020B0604020202020204" pitchFamily="34" charset="0"/>
            </a:endParaRPr>
          </a:p>
        </p:txBody>
      </p:sp>
      <p:pic>
        <p:nvPicPr>
          <p:cNvPr id="57" name="Picture 5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324941" y="1600569"/>
            <a:ext cx="399611" cy="399611"/>
          </a:xfrm>
          <a:prstGeom prst="rect">
            <a:avLst/>
          </a:prstGeom>
        </p:spPr>
      </p:pic>
      <p:pic>
        <p:nvPicPr>
          <p:cNvPr id="59" name="Picture 5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4087" y="2965817"/>
            <a:ext cx="411120" cy="411120"/>
          </a:xfrm>
          <a:prstGeom prst="rect">
            <a:avLst/>
          </a:prstGeom>
        </p:spPr>
      </p:pic>
      <p:pic>
        <p:nvPicPr>
          <p:cNvPr id="60" name="Picture 3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3061" y="4397555"/>
            <a:ext cx="417494" cy="422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3" name="Picture 6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6720" y="1514733"/>
            <a:ext cx="415875" cy="416695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xmlns="" id="{0B7E6213-F6A7-4457-8254-F5F5CCA2C4F0}"/>
              </a:ext>
            </a:extLst>
          </p:cNvPr>
          <p:cNvSpPr/>
          <p:nvPr/>
        </p:nvSpPr>
        <p:spPr>
          <a:xfrm>
            <a:off x="5401194" y="6321728"/>
            <a:ext cx="344557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sz="2400" b="1" dirty="0" smtClean="0">
                <a:solidFill>
                  <a:srgbClr val="331331"/>
                </a:solidFill>
                <a:cs typeface="Arial" panose="020B0604020202020204" pitchFamily="34" charset="0"/>
              </a:rPr>
              <a:t>(JICA </a:t>
            </a:r>
            <a:r>
              <a:rPr lang="en-US" sz="2400" b="1" dirty="0">
                <a:solidFill>
                  <a:srgbClr val="331331"/>
                </a:solidFill>
                <a:cs typeface="Arial" panose="020B0604020202020204" pitchFamily="34" charset="0"/>
              </a:rPr>
              <a:t>study, </a:t>
            </a:r>
            <a:r>
              <a:rPr lang="en-US" sz="2400" b="1" dirty="0" smtClean="0">
                <a:solidFill>
                  <a:srgbClr val="331331"/>
                </a:solidFill>
                <a:cs typeface="Arial" panose="020B0604020202020204" pitchFamily="34" charset="0"/>
              </a:rPr>
              <a:t>2014)</a:t>
            </a:r>
            <a:endParaRPr lang="en-US" sz="2400" b="1" dirty="0">
              <a:solidFill>
                <a:srgbClr val="331331"/>
              </a:solidFill>
              <a:cs typeface="Arial" panose="020B0604020202020204" pitchFamily="34" charset="0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xmlns="" id="{0B7E6213-F6A7-4457-8254-F5F5CCA2C4F0}"/>
              </a:ext>
            </a:extLst>
          </p:cNvPr>
          <p:cNvSpPr/>
          <p:nvPr/>
        </p:nvSpPr>
        <p:spPr>
          <a:xfrm>
            <a:off x="8184125" y="3153654"/>
            <a:ext cx="480963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b="1" dirty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7:00 am to 8:00 </a:t>
            </a: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pm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Higher volume (3:00-4:00 pm)</a:t>
            </a:r>
            <a:endParaRPr lang="en-US" b="1" dirty="0">
              <a:solidFill>
                <a:schemeClr val="bg2">
                  <a:lumMod val="25000"/>
                </a:schemeClr>
              </a:solidFill>
              <a:latin typeface="Calibri" panose="020F0502020204030204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K = </a:t>
            </a:r>
            <a:r>
              <a:rPr lang="en-US" b="1" dirty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17.6</a:t>
            </a: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%</a:t>
            </a:r>
            <a:endParaRPr lang="en-US" b="1" dirty="0">
              <a:solidFill>
                <a:schemeClr val="bg2">
                  <a:lumMod val="25000"/>
                </a:schemeClr>
              </a:solidFill>
              <a:latin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xmlns="" id="{0B7E6213-F6A7-4457-8254-F5F5CCA2C4F0}"/>
              </a:ext>
            </a:extLst>
          </p:cNvPr>
          <p:cNvSpPr/>
          <p:nvPr/>
        </p:nvSpPr>
        <p:spPr>
          <a:xfrm>
            <a:off x="8223788" y="4709260"/>
            <a:ext cx="344557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For large scaled scanner or mobile type scanner is more than 100 </a:t>
            </a:r>
            <a:r>
              <a:rPr lang="en-US" b="1" dirty="0" err="1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veh</a:t>
            </a: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/</a:t>
            </a:r>
            <a:r>
              <a:rPr lang="en-US" b="1" dirty="0" err="1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hr</a:t>
            </a: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 </a:t>
            </a:r>
            <a:endParaRPr lang="en-US" b="1" dirty="0">
              <a:solidFill>
                <a:schemeClr val="bg2">
                  <a:lumMod val="25000"/>
                </a:schemeClr>
              </a:solidFill>
              <a:latin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xmlns="" id="{0B7E6213-F6A7-4457-8254-F5F5CCA2C4F0}"/>
              </a:ext>
            </a:extLst>
          </p:cNvPr>
          <p:cNvSpPr/>
          <p:nvPr/>
        </p:nvSpPr>
        <p:spPr>
          <a:xfrm>
            <a:off x="8180022" y="1789909"/>
            <a:ext cx="401197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Current system </a:t>
            </a:r>
            <a:r>
              <a:rPr lang="en-US" b="1" dirty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‘Back-to-Back’ </a:t>
            </a:r>
            <a:endParaRPr lang="en-US" b="1" dirty="0" smtClean="0">
              <a:solidFill>
                <a:schemeClr val="bg2">
                  <a:lumMod val="25000"/>
                </a:schemeClr>
              </a:solidFill>
              <a:latin typeface="Calibri" panose="020F0502020204030204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Half </a:t>
            </a:r>
            <a:r>
              <a:rPr lang="en-US" b="1" dirty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of </a:t>
            </a:r>
            <a:r>
              <a:rPr lang="en-US" b="1" dirty="0" smtClean="0">
                <a:solidFill>
                  <a:schemeClr val="bg2">
                    <a:lumMod val="25000"/>
                  </a:schemeClr>
                </a:solidFill>
                <a:latin typeface="Calibri" panose="020F0502020204030204"/>
                <a:cs typeface="Arial" panose="020B0604020202020204" pitchFamily="34" charset="0"/>
              </a:rPr>
              <a:t>truck traffic is Empty </a:t>
            </a:r>
            <a:endParaRPr lang="en-US" b="1" dirty="0">
              <a:solidFill>
                <a:schemeClr val="bg2">
                  <a:lumMod val="25000"/>
                </a:schemeClr>
              </a:solidFill>
              <a:latin typeface="Calibri" panose="020F0502020204030204"/>
              <a:cs typeface="Arial" panose="020B0604020202020204" pitchFamily="34" charset="0"/>
            </a:endParaRPr>
          </a:p>
        </p:txBody>
      </p:sp>
      <p:pic>
        <p:nvPicPr>
          <p:cNvPr id="42" name="图片 49"/>
          <p:cNvPicPr>
            <a:picLocks noChangeAspect="1"/>
          </p:cNvPicPr>
          <p:nvPr/>
        </p:nvPicPr>
        <p:blipFill>
          <a:blip r:embed="rId6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3541" y="4397555"/>
            <a:ext cx="1524884" cy="2110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3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/>
          <p:cNvSpPr/>
          <p:nvPr/>
        </p:nvSpPr>
        <p:spPr>
          <a:xfrm>
            <a:off x="416456" y="1639348"/>
            <a:ext cx="2910671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000" b="1" dirty="0" smtClean="0">
                <a:solidFill>
                  <a:srgbClr val="1919FF"/>
                </a:solidFill>
                <a:latin typeface="Calibri" panose="020F0502020204030204"/>
                <a:ea typeface="Calibri" panose="020F0502020204030204" pitchFamily="34" charset="0"/>
              </a:rPr>
              <a:t>Data from </a:t>
            </a:r>
            <a:r>
              <a:rPr lang="en-US" sz="2000" b="1" dirty="0">
                <a:solidFill>
                  <a:srgbClr val="1919FF"/>
                </a:solidFill>
                <a:latin typeface="Calibri" panose="020F0502020204030204"/>
                <a:ea typeface="Calibri" panose="020F0502020204030204" pitchFamily="34" charset="0"/>
              </a:rPr>
              <a:t>2004 to </a:t>
            </a:r>
            <a:r>
              <a:rPr lang="en-US" sz="2000" b="1" dirty="0" smtClean="0">
                <a:solidFill>
                  <a:srgbClr val="1919FF"/>
                </a:solidFill>
                <a:latin typeface="Calibri" panose="020F0502020204030204"/>
                <a:ea typeface="Calibri" panose="020F0502020204030204" pitchFamily="34" charset="0"/>
              </a:rPr>
              <a:t>2019</a:t>
            </a:r>
          </a:p>
          <a:p>
            <a:pPr>
              <a:defRPr/>
            </a:pPr>
            <a:endParaRPr lang="en-US" sz="2000" b="1" dirty="0" smtClean="0">
              <a:solidFill>
                <a:srgbClr val="1919FF"/>
              </a:solidFill>
              <a:latin typeface="Calibri" panose="020F0502020204030204"/>
              <a:ea typeface="Calibri" panose="020F0502020204030204" pitchFamily="34" charset="0"/>
            </a:endParaRPr>
          </a:p>
          <a:p>
            <a:pPr>
              <a:defRPr/>
            </a:pPr>
            <a:endParaRPr lang="en-US" sz="2000" b="1" dirty="0">
              <a:solidFill>
                <a:srgbClr val="1919FF"/>
              </a:solidFill>
              <a:latin typeface="Calibri" panose="020F0502020204030204"/>
              <a:ea typeface="Calibri" panose="020F0502020204030204" pitchFamily="34" charset="0"/>
            </a:endParaRPr>
          </a:p>
          <a:p>
            <a:pPr>
              <a:defRPr/>
            </a:pPr>
            <a:r>
              <a:rPr lang="en-US" sz="2000" b="1" dirty="0">
                <a:solidFill>
                  <a:srgbClr val="1919FF"/>
                </a:solidFill>
                <a:ea typeface="Calibri" panose="020F0502020204030204" pitchFamily="34" charset="0"/>
              </a:rPr>
              <a:t>Forecasting to year 2050 </a:t>
            </a:r>
          </a:p>
          <a:p>
            <a:pPr>
              <a:defRPr/>
            </a:pPr>
            <a:endParaRPr lang="en-US" sz="2000" b="1" dirty="0" smtClean="0">
              <a:solidFill>
                <a:srgbClr val="1919FF"/>
              </a:solidFill>
              <a:latin typeface="Calibri" panose="020F0502020204030204"/>
              <a:ea typeface="Calibri" panose="020F0502020204030204" pitchFamily="34" charset="0"/>
            </a:endParaRPr>
          </a:p>
          <a:p>
            <a:pPr>
              <a:defRPr/>
            </a:pPr>
            <a:endParaRPr lang="en-US" sz="2000" b="1" dirty="0">
              <a:solidFill>
                <a:srgbClr val="1919FF"/>
              </a:solidFill>
              <a:latin typeface="Calibri" panose="020F0502020204030204"/>
              <a:ea typeface="Calibri" panose="020F0502020204030204" pitchFamily="34" charset="0"/>
            </a:endParaRPr>
          </a:p>
          <a:p>
            <a:pPr>
              <a:defRPr/>
            </a:pPr>
            <a:r>
              <a:rPr lang="en-US" sz="2000" b="1" dirty="0">
                <a:solidFill>
                  <a:srgbClr val="1919FF"/>
                </a:solidFill>
                <a:ea typeface="Calibri" panose="020F0502020204030204" pitchFamily="34" charset="0"/>
              </a:rPr>
              <a:t>Forecasting by applying Holt’s linear method </a:t>
            </a:r>
          </a:p>
          <a:p>
            <a:pPr>
              <a:defRPr/>
            </a:pPr>
            <a:endParaRPr lang="en-US" sz="2000" b="1" dirty="0" smtClean="0">
              <a:solidFill>
                <a:srgbClr val="1919FF"/>
              </a:solidFill>
              <a:latin typeface="Calibri" panose="020F0502020204030204"/>
              <a:ea typeface="Calibri" panose="020F0502020204030204" pitchFamily="34" charset="0"/>
            </a:endParaRPr>
          </a:p>
          <a:p>
            <a:pPr>
              <a:defRPr/>
            </a:pPr>
            <a:endParaRPr lang="en-US" sz="2000" b="1" dirty="0" smtClean="0">
              <a:solidFill>
                <a:srgbClr val="1919FF"/>
              </a:solidFill>
              <a:latin typeface="Calibri" panose="020F0502020204030204"/>
              <a:ea typeface="Calibri" panose="020F0502020204030204" pitchFamily="34" charset="0"/>
            </a:endParaRPr>
          </a:p>
          <a:p>
            <a:pPr>
              <a:defRPr/>
            </a:pPr>
            <a:r>
              <a:rPr lang="en-US" sz="2000" b="1" dirty="0" smtClean="0">
                <a:solidFill>
                  <a:srgbClr val="1919FF"/>
                </a:solidFill>
                <a:latin typeface="Calibri" panose="020F0502020204030204"/>
                <a:ea typeface="Calibri" panose="020F0502020204030204" pitchFamily="34" charset="0"/>
              </a:rPr>
              <a:t>Using </a:t>
            </a:r>
            <a:r>
              <a:rPr lang="en-US" sz="2000" b="1" dirty="0">
                <a:solidFill>
                  <a:srgbClr val="1919FF"/>
                </a:solidFill>
                <a:latin typeface="Calibri" panose="020F0502020204030204"/>
                <a:ea typeface="Calibri" panose="020F0502020204030204" pitchFamily="34" charset="0"/>
              </a:rPr>
              <a:t>SPSS software</a:t>
            </a:r>
          </a:p>
        </p:txBody>
      </p:sp>
      <p:sp>
        <p:nvSpPr>
          <p:cNvPr id="32" name="Freeform 97">
            <a:extLst>
              <a:ext uri="{FF2B5EF4-FFF2-40B4-BE49-F238E27FC236}">
                <a16:creationId xmlns:a16="http://schemas.microsoft.com/office/drawing/2014/main" xmlns="" id="{F4B4A4FE-F453-4400-B4EF-CA12C04DC24A}"/>
              </a:ext>
            </a:extLst>
          </p:cNvPr>
          <p:cNvSpPr>
            <a:spLocks/>
          </p:cNvSpPr>
          <p:nvPr/>
        </p:nvSpPr>
        <p:spPr bwMode="auto">
          <a:xfrm>
            <a:off x="149368" y="1683335"/>
            <a:ext cx="267089" cy="374650"/>
          </a:xfrm>
          <a:custGeom>
            <a:avLst/>
            <a:gdLst/>
            <a:ahLst/>
            <a:cxnLst>
              <a:cxn ang="0">
                <a:pos x="0" y="180"/>
              </a:cxn>
              <a:cxn ang="0">
                <a:pos x="26" y="146"/>
              </a:cxn>
              <a:cxn ang="0">
                <a:pos x="65" y="154"/>
              </a:cxn>
              <a:cxn ang="0">
                <a:pos x="91" y="202"/>
              </a:cxn>
              <a:cxn ang="0">
                <a:pos x="346" y="15"/>
              </a:cxn>
              <a:cxn ang="0">
                <a:pos x="134" y="289"/>
              </a:cxn>
              <a:cxn ang="0">
                <a:pos x="0" y="180"/>
              </a:cxn>
            </a:cxnLst>
            <a:rect l="0" t="0" r="r" b="b"/>
            <a:pathLst>
              <a:path w="354" h="353">
                <a:moveTo>
                  <a:pt x="0" y="180"/>
                </a:moveTo>
                <a:cubicBezTo>
                  <a:pt x="0" y="152"/>
                  <a:pt x="8" y="153"/>
                  <a:pt x="26" y="146"/>
                </a:cubicBezTo>
                <a:cubicBezTo>
                  <a:pt x="44" y="138"/>
                  <a:pt x="56" y="139"/>
                  <a:pt x="65" y="154"/>
                </a:cubicBezTo>
                <a:cubicBezTo>
                  <a:pt x="74" y="169"/>
                  <a:pt x="80" y="181"/>
                  <a:pt x="91" y="202"/>
                </a:cubicBezTo>
                <a:cubicBezTo>
                  <a:pt x="167" y="76"/>
                  <a:pt x="338" y="0"/>
                  <a:pt x="346" y="15"/>
                </a:cubicBezTo>
                <a:cubicBezTo>
                  <a:pt x="354" y="30"/>
                  <a:pt x="208" y="94"/>
                  <a:pt x="134" y="289"/>
                </a:cubicBezTo>
                <a:cubicBezTo>
                  <a:pt x="114" y="353"/>
                  <a:pt x="58" y="337"/>
                  <a:pt x="0" y="180"/>
                </a:cubicBezTo>
                <a:close/>
              </a:path>
            </a:pathLst>
          </a:custGeom>
          <a:solidFill>
            <a:srgbClr val="000066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Freeform 97">
            <a:extLst>
              <a:ext uri="{FF2B5EF4-FFF2-40B4-BE49-F238E27FC236}">
                <a16:creationId xmlns:a16="http://schemas.microsoft.com/office/drawing/2014/main" xmlns="" id="{E8A27762-B0DD-4FB1-8629-537D3449EC99}"/>
              </a:ext>
            </a:extLst>
          </p:cNvPr>
          <p:cNvSpPr>
            <a:spLocks/>
          </p:cNvSpPr>
          <p:nvPr/>
        </p:nvSpPr>
        <p:spPr bwMode="auto">
          <a:xfrm>
            <a:off x="149367" y="2629190"/>
            <a:ext cx="267089" cy="374650"/>
          </a:xfrm>
          <a:custGeom>
            <a:avLst/>
            <a:gdLst/>
            <a:ahLst/>
            <a:cxnLst>
              <a:cxn ang="0">
                <a:pos x="0" y="180"/>
              </a:cxn>
              <a:cxn ang="0">
                <a:pos x="26" y="146"/>
              </a:cxn>
              <a:cxn ang="0">
                <a:pos x="65" y="154"/>
              </a:cxn>
              <a:cxn ang="0">
                <a:pos x="91" y="202"/>
              </a:cxn>
              <a:cxn ang="0">
                <a:pos x="346" y="15"/>
              </a:cxn>
              <a:cxn ang="0">
                <a:pos x="134" y="289"/>
              </a:cxn>
              <a:cxn ang="0">
                <a:pos x="0" y="180"/>
              </a:cxn>
            </a:cxnLst>
            <a:rect l="0" t="0" r="r" b="b"/>
            <a:pathLst>
              <a:path w="354" h="353">
                <a:moveTo>
                  <a:pt x="0" y="180"/>
                </a:moveTo>
                <a:cubicBezTo>
                  <a:pt x="0" y="152"/>
                  <a:pt x="8" y="153"/>
                  <a:pt x="26" y="146"/>
                </a:cubicBezTo>
                <a:cubicBezTo>
                  <a:pt x="44" y="138"/>
                  <a:pt x="56" y="139"/>
                  <a:pt x="65" y="154"/>
                </a:cubicBezTo>
                <a:cubicBezTo>
                  <a:pt x="74" y="169"/>
                  <a:pt x="80" y="181"/>
                  <a:pt x="91" y="202"/>
                </a:cubicBezTo>
                <a:cubicBezTo>
                  <a:pt x="167" y="76"/>
                  <a:pt x="338" y="0"/>
                  <a:pt x="346" y="15"/>
                </a:cubicBezTo>
                <a:cubicBezTo>
                  <a:pt x="354" y="30"/>
                  <a:pt x="208" y="94"/>
                  <a:pt x="134" y="289"/>
                </a:cubicBezTo>
                <a:cubicBezTo>
                  <a:pt x="114" y="353"/>
                  <a:pt x="58" y="337"/>
                  <a:pt x="0" y="180"/>
                </a:cubicBezTo>
                <a:close/>
              </a:path>
            </a:pathLst>
          </a:custGeom>
          <a:solidFill>
            <a:srgbClr val="000066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Freeform 97">
            <a:extLst>
              <a:ext uri="{FF2B5EF4-FFF2-40B4-BE49-F238E27FC236}">
                <a16:creationId xmlns:a16="http://schemas.microsoft.com/office/drawing/2014/main" xmlns="" id="{E8A27762-B0DD-4FB1-8629-537D3449EC99}"/>
              </a:ext>
            </a:extLst>
          </p:cNvPr>
          <p:cNvSpPr>
            <a:spLocks/>
          </p:cNvSpPr>
          <p:nvPr/>
        </p:nvSpPr>
        <p:spPr bwMode="auto">
          <a:xfrm>
            <a:off x="149367" y="3498556"/>
            <a:ext cx="267089" cy="374650"/>
          </a:xfrm>
          <a:custGeom>
            <a:avLst/>
            <a:gdLst/>
            <a:ahLst/>
            <a:cxnLst>
              <a:cxn ang="0">
                <a:pos x="0" y="180"/>
              </a:cxn>
              <a:cxn ang="0">
                <a:pos x="26" y="146"/>
              </a:cxn>
              <a:cxn ang="0">
                <a:pos x="65" y="154"/>
              </a:cxn>
              <a:cxn ang="0">
                <a:pos x="91" y="202"/>
              </a:cxn>
              <a:cxn ang="0">
                <a:pos x="346" y="15"/>
              </a:cxn>
              <a:cxn ang="0">
                <a:pos x="134" y="289"/>
              </a:cxn>
              <a:cxn ang="0">
                <a:pos x="0" y="180"/>
              </a:cxn>
            </a:cxnLst>
            <a:rect l="0" t="0" r="r" b="b"/>
            <a:pathLst>
              <a:path w="354" h="353">
                <a:moveTo>
                  <a:pt x="0" y="180"/>
                </a:moveTo>
                <a:cubicBezTo>
                  <a:pt x="0" y="152"/>
                  <a:pt x="8" y="153"/>
                  <a:pt x="26" y="146"/>
                </a:cubicBezTo>
                <a:cubicBezTo>
                  <a:pt x="44" y="138"/>
                  <a:pt x="56" y="139"/>
                  <a:pt x="65" y="154"/>
                </a:cubicBezTo>
                <a:cubicBezTo>
                  <a:pt x="74" y="169"/>
                  <a:pt x="80" y="181"/>
                  <a:pt x="91" y="202"/>
                </a:cubicBezTo>
                <a:cubicBezTo>
                  <a:pt x="167" y="76"/>
                  <a:pt x="338" y="0"/>
                  <a:pt x="346" y="15"/>
                </a:cubicBezTo>
                <a:cubicBezTo>
                  <a:pt x="354" y="30"/>
                  <a:pt x="208" y="94"/>
                  <a:pt x="134" y="289"/>
                </a:cubicBezTo>
                <a:cubicBezTo>
                  <a:pt x="114" y="353"/>
                  <a:pt x="58" y="337"/>
                  <a:pt x="0" y="180"/>
                </a:cubicBezTo>
                <a:close/>
              </a:path>
            </a:pathLst>
          </a:custGeom>
          <a:solidFill>
            <a:srgbClr val="000066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Freeform 97">
            <a:extLst>
              <a:ext uri="{FF2B5EF4-FFF2-40B4-BE49-F238E27FC236}">
                <a16:creationId xmlns:a16="http://schemas.microsoft.com/office/drawing/2014/main" xmlns="" id="{E8A27762-B0DD-4FB1-8629-537D3449EC99}"/>
              </a:ext>
            </a:extLst>
          </p:cNvPr>
          <p:cNvSpPr>
            <a:spLocks/>
          </p:cNvSpPr>
          <p:nvPr/>
        </p:nvSpPr>
        <p:spPr bwMode="auto">
          <a:xfrm>
            <a:off x="149367" y="4733982"/>
            <a:ext cx="267089" cy="374650"/>
          </a:xfrm>
          <a:custGeom>
            <a:avLst/>
            <a:gdLst/>
            <a:ahLst/>
            <a:cxnLst>
              <a:cxn ang="0">
                <a:pos x="0" y="180"/>
              </a:cxn>
              <a:cxn ang="0">
                <a:pos x="26" y="146"/>
              </a:cxn>
              <a:cxn ang="0">
                <a:pos x="65" y="154"/>
              </a:cxn>
              <a:cxn ang="0">
                <a:pos x="91" y="202"/>
              </a:cxn>
              <a:cxn ang="0">
                <a:pos x="346" y="15"/>
              </a:cxn>
              <a:cxn ang="0">
                <a:pos x="134" y="289"/>
              </a:cxn>
              <a:cxn ang="0">
                <a:pos x="0" y="180"/>
              </a:cxn>
            </a:cxnLst>
            <a:rect l="0" t="0" r="r" b="b"/>
            <a:pathLst>
              <a:path w="354" h="353">
                <a:moveTo>
                  <a:pt x="0" y="180"/>
                </a:moveTo>
                <a:cubicBezTo>
                  <a:pt x="0" y="152"/>
                  <a:pt x="8" y="153"/>
                  <a:pt x="26" y="146"/>
                </a:cubicBezTo>
                <a:cubicBezTo>
                  <a:pt x="44" y="138"/>
                  <a:pt x="56" y="139"/>
                  <a:pt x="65" y="154"/>
                </a:cubicBezTo>
                <a:cubicBezTo>
                  <a:pt x="74" y="169"/>
                  <a:pt x="80" y="181"/>
                  <a:pt x="91" y="202"/>
                </a:cubicBezTo>
                <a:cubicBezTo>
                  <a:pt x="167" y="76"/>
                  <a:pt x="338" y="0"/>
                  <a:pt x="346" y="15"/>
                </a:cubicBezTo>
                <a:cubicBezTo>
                  <a:pt x="354" y="30"/>
                  <a:pt x="208" y="94"/>
                  <a:pt x="134" y="289"/>
                </a:cubicBezTo>
                <a:cubicBezTo>
                  <a:pt x="114" y="353"/>
                  <a:pt x="58" y="337"/>
                  <a:pt x="0" y="180"/>
                </a:cubicBezTo>
                <a:close/>
              </a:path>
            </a:pathLst>
          </a:custGeom>
          <a:solidFill>
            <a:srgbClr val="000066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Title 3">
            <a:extLst>
              <a:ext uri="{FF2B5EF4-FFF2-40B4-BE49-F238E27FC236}">
                <a16:creationId xmlns="" xmlns:a16="http://schemas.microsoft.com/office/drawing/2014/main" id="{C657B2C9-E219-4AE5-A796-83B97EFA705E}"/>
              </a:ext>
            </a:extLst>
          </p:cNvPr>
          <p:cNvSpPr txBox="1">
            <a:spLocks/>
          </p:cNvSpPr>
          <p:nvPr/>
        </p:nvSpPr>
        <p:spPr>
          <a:xfrm>
            <a:off x="134914" y="182941"/>
            <a:ext cx="6096000" cy="341457"/>
          </a:xfrm>
          <a:prstGeom prst="rect">
            <a:avLst/>
          </a:prstGeom>
        </p:spPr>
        <p:txBody>
          <a:bodyPr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 smtClean="0">
                <a:solidFill>
                  <a:srgbClr val="000066"/>
                </a:solidFill>
                <a:latin typeface="Roboto Black" panose="02000000000000000000" pitchFamily="2" charset="0"/>
                <a:ea typeface="Roboto Black" panose="02000000000000000000" pitchFamily="2" charset="0"/>
              </a:rPr>
              <a:t>Data Analysis</a:t>
            </a:r>
            <a:endParaRPr lang="en-IN" sz="2800" b="1" dirty="0">
              <a:solidFill>
                <a:srgbClr val="000066"/>
              </a:solidFill>
              <a:latin typeface="Roboto Black" panose="02000000000000000000" pitchFamily="2" charset="0"/>
              <a:ea typeface="Roboto Black" panose="02000000000000000000" pitchFamily="2" charset="0"/>
            </a:endParaRPr>
          </a:p>
        </p:txBody>
      </p:sp>
      <p:pic>
        <p:nvPicPr>
          <p:cNvPr id="22" name="Picture 21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3" r="11033" b="3080"/>
          <a:stretch/>
        </p:blipFill>
        <p:spPr bwMode="auto">
          <a:xfrm>
            <a:off x="3322750" y="1111314"/>
            <a:ext cx="8593294" cy="5600509"/>
          </a:xfrm>
          <a:prstGeom prst="rect">
            <a:avLst/>
          </a:prstGeom>
          <a:ln w="38100" cap="sq">
            <a:solidFill>
              <a:srgbClr val="000066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81949" y="182941"/>
            <a:ext cx="734095" cy="735543"/>
          </a:xfrm>
          <a:prstGeom prst="rect">
            <a:avLst/>
          </a:prstGeom>
          <a:ln w="38100" cap="sq">
            <a:solidFill>
              <a:srgbClr val="000066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90251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4" grpId="0" animBg="1"/>
      <p:bldP spid="35" grpId="0" animBg="1"/>
      <p:bldP spid="3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3">
            <a:extLst>
              <a:ext uri="{FF2B5EF4-FFF2-40B4-BE49-F238E27FC236}">
                <a16:creationId xmlns="" xmlns:a16="http://schemas.microsoft.com/office/drawing/2014/main" id="{C657B2C9-E219-4AE5-A796-83B97EFA705E}"/>
              </a:ext>
            </a:extLst>
          </p:cNvPr>
          <p:cNvSpPr txBox="1">
            <a:spLocks/>
          </p:cNvSpPr>
          <p:nvPr/>
        </p:nvSpPr>
        <p:spPr>
          <a:xfrm>
            <a:off x="134914" y="182941"/>
            <a:ext cx="6096000" cy="341457"/>
          </a:xfrm>
          <a:prstGeom prst="rect">
            <a:avLst/>
          </a:prstGeom>
        </p:spPr>
        <p:txBody>
          <a:bodyPr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 smtClean="0">
                <a:solidFill>
                  <a:srgbClr val="000066"/>
                </a:solidFill>
                <a:latin typeface="Roboto Black" panose="02000000000000000000" pitchFamily="2" charset="0"/>
                <a:ea typeface="Roboto Black" panose="02000000000000000000" pitchFamily="2" charset="0"/>
              </a:rPr>
              <a:t>Data Analysis</a:t>
            </a:r>
            <a:endParaRPr lang="en-IN" sz="2800" b="1" dirty="0">
              <a:solidFill>
                <a:srgbClr val="000066"/>
              </a:solidFill>
              <a:latin typeface="Roboto Black" panose="02000000000000000000" pitchFamily="2" charset="0"/>
              <a:ea typeface="Roboto Black" panose="02000000000000000000" pitchFamily="2" charset="0"/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3765808"/>
              </p:ext>
            </p:extLst>
          </p:nvPr>
        </p:nvGraphicFramePr>
        <p:xfrm>
          <a:off x="309093" y="798488"/>
          <a:ext cx="11616744" cy="605457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995"/>
                <a:gridCol w="4334970"/>
                <a:gridCol w="1424694"/>
                <a:gridCol w="4274085"/>
              </a:tblGrid>
              <a:tr h="575779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Year</a:t>
                      </a:r>
                      <a:endParaRPr lang="en-US" sz="14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Forecasted number of trucks that passes through 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Al-</a:t>
                      </a:r>
                      <a:r>
                        <a:rPr lang="en-US" sz="1400" b="1" kern="120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Karama</a:t>
                      </a: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Bridge</a:t>
                      </a:r>
                      <a:endParaRPr lang="en-US" sz="14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Year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Forecasted number of trucks that passes through </a:t>
                      </a:r>
                      <a:endParaRPr lang="en-US" sz="1400" b="1" kern="1200" dirty="0" smtClean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Al-</a:t>
                      </a:r>
                      <a:r>
                        <a:rPr lang="en-US" sz="1400" b="1" kern="120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Karama</a:t>
                      </a: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Bridge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2004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8,625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2028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142,610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2005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9,767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2029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150,972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2006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10,159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2030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159,334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2007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11,455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2031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167,696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2008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13,634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2032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176,057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2009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13,014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2033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184,419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2010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14,360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2034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192,781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2011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23,000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2035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201,143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2012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23,725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2036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209,504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2013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25,152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2037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217,866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2014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31,683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2038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226,228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2015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40,323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2039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234,590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2016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48,005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2040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242,952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2017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52,924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2041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251,313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2018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55,857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2042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259,675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2019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71,125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2043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268,037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2020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75,716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2044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276,399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2021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84,078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2045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284,760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2022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92,440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2046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293,122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2023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100,802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2047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301,484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2024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109,163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2048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309,846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2025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117,525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2049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318,207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2026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125,887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2050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326,569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</a:tr>
              <a:tr h="21963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2027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484CC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134,249</a:t>
                      </a: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D6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4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1294" marR="61294" marT="0" marB="0" anchor="ctr">
                    <a:lnL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400" b="1" kern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1294" marR="61294" marT="0" marB="0"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0004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Straight Connector 19"/>
          <p:cNvCxnSpPr/>
          <p:nvPr/>
        </p:nvCxnSpPr>
        <p:spPr>
          <a:xfrm flipV="1">
            <a:off x="2721551" y="2866302"/>
            <a:ext cx="1295243" cy="15826"/>
          </a:xfrm>
          <a:prstGeom prst="line">
            <a:avLst/>
          </a:prstGeom>
          <a:ln w="28575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flipV="1">
            <a:off x="0" y="2858389"/>
            <a:ext cx="1295243" cy="15826"/>
          </a:xfrm>
          <a:prstGeom prst="line">
            <a:avLst/>
          </a:prstGeom>
          <a:ln w="28575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al 5"/>
          <p:cNvSpPr/>
          <p:nvPr/>
        </p:nvSpPr>
        <p:spPr bwMode="auto">
          <a:xfrm>
            <a:off x="1104901" y="2061415"/>
            <a:ext cx="1625600" cy="16256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round/>
            <a:headEnd/>
            <a:tailEnd/>
          </a:ln>
          <a:effectLst>
            <a:outerShdw blurRad="1016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Oval 10"/>
          <p:cNvSpPr/>
          <p:nvPr/>
        </p:nvSpPr>
        <p:spPr bwMode="auto">
          <a:xfrm>
            <a:off x="3893277" y="2061415"/>
            <a:ext cx="1625600" cy="1625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  <a:effectLst>
            <a:outerShdw blurRad="1016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Inhaltsplatzhalter 4"/>
          <p:cNvSpPr txBox="1">
            <a:spLocks/>
          </p:cNvSpPr>
          <p:nvPr/>
        </p:nvSpPr>
        <p:spPr>
          <a:xfrm>
            <a:off x="5985472" y="4013238"/>
            <a:ext cx="3361794" cy="1125436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>
            <a:lvl1pPr marL="272967" indent="-272967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§"/>
              <a:defRPr sz="23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1pPr>
            <a:lvl2pPr marL="807798" indent="-272967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20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2pPr>
            <a:lvl3pPr marL="1080764" indent="-177748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9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3pPr>
            <a:lvl4pPr marL="1436256" indent="-177748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4pPr>
            <a:lvl5pPr marL="1793335" indent="-179335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5pPr>
            <a:lvl6pPr marL="2513847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0910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7972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5034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Arial" panose="020B0604020202020204" pitchFamily="34" charset="0"/>
              <a:buChar char="•"/>
              <a:defRPr/>
            </a:pPr>
            <a:r>
              <a:rPr lang="en-US" sz="1800" b="1" dirty="0" smtClean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Percentage </a:t>
            </a:r>
            <a:r>
              <a:rPr lang="en-US" sz="1800" b="1" dirty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of import trucks </a:t>
            </a:r>
            <a:r>
              <a:rPr lang="en-US" sz="1800" b="1" dirty="0" smtClean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= 74.6%        AADT= </a:t>
            </a:r>
            <a:r>
              <a:rPr lang="en-US" sz="1800" b="1" dirty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468 </a:t>
            </a:r>
            <a:r>
              <a:rPr lang="en-US" sz="1800" b="1" dirty="0" smtClean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trucks</a:t>
            </a:r>
          </a:p>
          <a:p>
            <a:pPr marL="285750" indent="-285750" algn="ctr">
              <a:buFont typeface="Arial" panose="020B0604020202020204" pitchFamily="34" charset="0"/>
              <a:buChar char="•"/>
              <a:defRPr/>
            </a:pPr>
            <a:r>
              <a:rPr lang="en-US" sz="1800" b="1" dirty="0" smtClean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Percentage of export trucks = 25.4%        AADT= 159 trucks</a:t>
            </a:r>
            <a:endParaRPr lang="en-US" sz="1800" b="1" dirty="0">
              <a:solidFill>
                <a:prstClr val="black"/>
              </a:solidFill>
              <a:latin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19" name="Oval 18"/>
          <p:cNvSpPr/>
          <p:nvPr/>
        </p:nvSpPr>
        <p:spPr bwMode="auto">
          <a:xfrm>
            <a:off x="9813863" y="2069327"/>
            <a:ext cx="1625600" cy="1625600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9525">
            <a:noFill/>
            <a:round/>
            <a:headEnd/>
            <a:tailEnd/>
          </a:ln>
          <a:effectLst>
            <a:outerShdw blurRad="1016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="" xmlns:a16="http://schemas.microsoft.com/office/drawing/2014/main" id="{012160B2-EEA3-4852-8EA5-BD8B5213C727}"/>
              </a:ext>
            </a:extLst>
          </p:cNvPr>
          <p:cNvSpPr txBox="1"/>
          <p:nvPr/>
        </p:nvSpPr>
        <p:spPr>
          <a:xfrm>
            <a:off x="398299" y="3946994"/>
            <a:ext cx="2987798" cy="120032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marL="285750" lvl="0" indent="-285750" algn="ctr">
              <a:buFont typeface="Arial" panose="020B0604020202020204" pitchFamily="34" charset="0"/>
              <a:buChar char="•"/>
              <a:defRPr/>
            </a:pPr>
            <a:r>
              <a:rPr lang="en-US" b="1" dirty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By “Back to Back” system is 326,569 trucks </a:t>
            </a:r>
            <a:endParaRPr lang="en-US" b="1" dirty="0" smtClean="0">
              <a:solidFill>
                <a:prstClr val="black"/>
              </a:solidFill>
              <a:latin typeface="Calibri" panose="020F0502020204030204"/>
              <a:cs typeface="Arial" panose="020B0604020202020204" pitchFamily="34" charset="0"/>
            </a:endParaRPr>
          </a:p>
          <a:p>
            <a:pPr marL="285750" lvl="0" indent="-285750" algn="ctr">
              <a:buFont typeface="Arial" panose="020B0604020202020204" pitchFamily="34" charset="0"/>
              <a:buChar char="•"/>
              <a:defRPr/>
            </a:pPr>
            <a:r>
              <a:rPr lang="en-US" b="1" dirty="0" smtClean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By </a:t>
            </a:r>
            <a:r>
              <a:rPr lang="en-US" b="1" dirty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“Door to Door” system is </a:t>
            </a:r>
            <a:r>
              <a:rPr lang="en-US" b="1" dirty="0">
                <a:solidFill>
                  <a:prstClr val="black"/>
                </a:solidFill>
                <a:cs typeface="Arial" panose="020B0604020202020204" pitchFamily="34" charset="0"/>
              </a:rPr>
              <a:t>163,285 </a:t>
            </a:r>
            <a:r>
              <a:rPr lang="en-US" b="1" dirty="0" smtClean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trucks</a:t>
            </a:r>
            <a:endParaRPr lang="ar-SA" b="1" dirty="0">
              <a:solidFill>
                <a:prstClr val="black"/>
              </a:solidFill>
              <a:latin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="" xmlns:a16="http://schemas.microsoft.com/office/drawing/2014/main" id="{0B7E6213-F6A7-4457-8254-F5F5CCA2C4F0}"/>
              </a:ext>
            </a:extLst>
          </p:cNvPr>
          <p:cNvSpPr/>
          <p:nvPr/>
        </p:nvSpPr>
        <p:spPr>
          <a:xfrm>
            <a:off x="3638407" y="4022438"/>
            <a:ext cx="226105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b="1" dirty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627 trucks for both export and </a:t>
            </a:r>
            <a:r>
              <a:rPr lang="en-US" b="1" dirty="0" smtClean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import.</a:t>
            </a:r>
            <a:endParaRPr lang="ar-SA" b="1" dirty="0">
              <a:solidFill>
                <a:prstClr val="black"/>
              </a:solidFill>
              <a:latin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="" xmlns:a16="http://schemas.microsoft.com/office/drawing/2014/main" id="{DF08776C-6ADC-4F8F-9843-1A4F528B938B}"/>
              </a:ext>
            </a:extLst>
          </p:cNvPr>
          <p:cNvSpPr/>
          <p:nvPr/>
        </p:nvSpPr>
        <p:spPr>
          <a:xfrm>
            <a:off x="9470031" y="3946994"/>
            <a:ext cx="253754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  <a:defRPr/>
            </a:pPr>
            <a:r>
              <a:rPr lang="en-US" b="1" dirty="0">
                <a:solidFill>
                  <a:prstClr val="black"/>
                </a:solidFill>
                <a:cs typeface="Arial" panose="020B0604020202020204" pitchFamily="34" charset="0"/>
              </a:rPr>
              <a:t>K=17.6</a:t>
            </a:r>
            <a:r>
              <a:rPr lang="en-US" b="1" dirty="0" smtClean="0">
                <a:solidFill>
                  <a:prstClr val="black"/>
                </a:solidFill>
                <a:cs typeface="Arial" panose="020B0604020202020204" pitchFamily="34" charset="0"/>
              </a:rPr>
              <a:t>%</a:t>
            </a:r>
            <a:endParaRPr lang="en-US" b="1" dirty="0">
              <a:solidFill>
                <a:prstClr val="black"/>
              </a:solidFill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  <a:defRPr/>
            </a:pPr>
            <a:r>
              <a:rPr lang="en-US" b="1" dirty="0" smtClean="0">
                <a:solidFill>
                  <a:prstClr val="black"/>
                </a:solidFill>
                <a:cs typeface="Arial" panose="020B0604020202020204" pitchFamily="34" charset="0"/>
              </a:rPr>
              <a:t>PHV of </a:t>
            </a:r>
            <a:r>
              <a:rPr lang="en-US" b="1" dirty="0">
                <a:solidFill>
                  <a:prstClr val="black"/>
                </a:solidFill>
                <a:cs typeface="Arial" panose="020B0604020202020204" pitchFamily="34" charset="0"/>
              </a:rPr>
              <a:t>import trucks = </a:t>
            </a:r>
            <a:r>
              <a:rPr lang="en-US" b="1" dirty="0" smtClean="0">
                <a:solidFill>
                  <a:prstClr val="black"/>
                </a:solidFill>
                <a:cs typeface="Arial" panose="020B0604020202020204" pitchFamily="34" charset="0"/>
              </a:rPr>
              <a:t>82 trucks</a:t>
            </a:r>
            <a:endParaRPr lang="en-US" b="1" dirty="0">
              <a:solidFill>
                <a:prstClr val="black"/>
              </a:solidFill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  <a:defRPr/>
            </a:pPr>
            <a:r>
              <a:rPr lang="en-US" b="1" dirty="0">
                <a:solidFill>
                  <a:prstClr val="black"/>
                </a:solidFill>
                <a:cs typeface="Arial" panose="020B0604020202020204" pitchFamily="34" charset="0"/>
              </a:rPr>
              <a:t>PHV of </a:t>
            </a:r>
            <a:r>
              <a:rPr lang="en-US" b="1" dirty="0" smtClean="0">
                <a:solidFill>
                  <a:prstClr val="black"/>
                </a:solidFill>
                <a:cs typeface="Arial" panose="020B0604020202020204" pitchFamily="34" charset="0"/>
              </a:rPr>
              <a:t>export </a:t>
            </a:r>
            <a:r>
              <a:rPr lang="en-US" b="1" dirty="0">
                <a:solidFill>
                  <a:prstClr val="black"/>
                </a:solidFill>
                <a:cs typeface="Arial" panose="020B0604020202020204" pitchFamily="34" charset="0"/>
              </a:rPr>
              <a:t>trucks = </a:t>
            </a:r>
            <a:r>
              <a:rPr lang="en-US" b="1" dirty="0" smtClean="0">
                <a:solidFill>
                  <a:prstClr val="black"/>
                </a:solidFill>
                <a:cs typeface="Arial" panose="020B0604020202020204" pitchFamily="34" charset="0"/>
              </a:rPr>
              <a:t>28 trucks</a:t>
            </a:r>
            <a:endParaRPr lang="en-US" b="1" dirty="0">
              <a:solidFill>
                <a:prstClr val="black"/>
              </a:solidFill>
              <a:cs typeface="Arial" panose="020B0604020202020204" pitchFamily="34" charset="0"/>
            </a:endParaRPr>
          </a:p>
        </p:txBody>
      </p:sp>
      <p:cxnSp>
        <p:nvCxnSpPr>
          <p:cNvPr id="21" name="Straight Connector 20"/>
          <p:cNvCxnSpPr/>
          <p:nvPr/>
        </p:nvCxnSpPr>
        <p:spPr>
          <a:xfrm>
            <a:off x="5518877" y="2852315"/>
            <a:ext cx="1327744" cy="21900"/>
          </a:xfrm>
          <a:prstGeom prst="line">
            <a:avLst/>
          </a:prstGeom>
          <a:ln w="28575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>
            <a:stCxn id="34" idx="6"/>
            <a:endCxn id="19" idx="2"/>
          </p:cNvCxnSpPr>
          <p:nvPr/>
        </p:nvCxnSpPr>
        <p:spPr>
          <a:xfrm>
            <a:off x="8479170" y="2874215"/>
            <a:ext cx="1334693" cy="7912"/>
          </a:xfrm>
          <a:prstGeom prst="line">
            <a:avLst/>
          </a:prstGeom>
          <a:ln w="28575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val 33"/>
          <p:cNvSpPr/>
          <p:nvPr/>
        </p:nvSpPr>
        <p:spPr bwMode="auto">
          <a:xfrm>
            <a:off x="6853570" y="2061415"/>
            <a:ext cx="1625600" cy="1625600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9525">
            <a:noFill/>
            <a:round/>
            <a:headEnd/>
            <a:tailEnd/>
          </a:ln>
          <a:effectLst>
            <a:outerShdw blurRad="1016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Title 3">
            <a:extLst>
              <a:ext uri="{FF2B5EF4-FFF2-40B4-BE49-F238E27FC236}">
                <a16:creationId xmlns="" xmlns:a16="http://schemas.microsoft.com/office/drawing/2014/main" id="{C657B2C9-E219-4AE5-A796-83B97EFA705E}"/>
              </a:ext>
            </a:extLst>
          </p:cNvPr>
          <p:cNvSpPr txBox="1">
            <a:spLocks/>
          </p:cNvSpPr>
          <p:nvPr/>
        </p:nvSpPr>
        <p:spPr>
          <a:xfrm>
            <a:off x="134914" y="182941"/>
            <a:ext cx="6096000" cy="341457"/>
          </a:xfrm>
          <a:prstGeom prst="rect">
            <a:avLst/>
          </a:prstGeom>
        </p:spPr>
        <p:txBody>
          <a:bodyPr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 smtClean="0">
                <a:solidFill>
                  <a:srgbClr val="000066"/>
                </a:solidFill>
                <a:latin typeface="Roboto Black" panose="02000000000000000000" pitchFamily="2" charset="0"/>
                <a:ea typeface="Roboto Black" panose="02000000000000000000" pitchFamily="2" charset="0"/>
              </a:rPr>
              <a:t>Data Analysis</a:t>
            </a:r>
            <a:endParaRPr lang="en-IN" sz="2800" b="1" dirty="0">
              <a:solidFill>
                <a:srgbClr val="000066"/>
              </a:solidFill>
              <a:latin typeface="Roboto Black" panose="02000000000000000000" pitchFamily="2" charset="0"/>
              <a:ea typeface="Roboto Black" panose="02000000000000000000" pitchFamily="2" charset="0"/>
            </a:endParaRP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81949" y="182941"/>
            <a:ext cx="734095" cy="735543"/>
          </a:xfrm>
          <a:prstGeom prst="rect">
            <a:avLst/>
          </a:prstGeom>
          <a:ln w="38100" cap="sq">
            <a:solidFill>
              <a:srgbClr val="000066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1" name="TextBox 30">
            <a:extLst>
              <a:ext uri="{FF2B5EF4-FFF2-40B4-BE49-F238E27FC236}">
                <a16:creationId xmlns="" xmlns:a16="http://schemas.microsoft.com/office/drawing/2014/main" id="{012160B2-EEA3-4852-8EA5-BD8B5213C727}"/>
              </a:ext>
            </a:extLst>
          </p:cNvPr>
          <p:cNvSpPr txBox="1"/>
          <p:nvPr/>
        </p:nvSpPr>
        <p:spPr>
          <a:xfrm>
            <a:off x="1141111" y="2281963"/>
            <a:ext cx="1502175" cy="120032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lvl="0" algn="ctr">
              <a:defRPr/>
            </a:pPr>
            <a:r>
              <a:rPr lang="en-US" b="1" dirty="0" smtClean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Forecasted number of trucks in year 2050</a:t>
            </a:r>
            <a:endParaRPr lang="ar-SA" b="1" dirty="0">
              <a:solidFill>
                <a:prstClr val="black"/>
              </a:solidFill>
              <a:latin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012160B2-EEA3-4852-8EA5-BD8B5213C727}"/>
              </a:ext>
            </a:extLst>
          </p:cNvPr>
          <p:cNvSpPr txBox="1"/>
          <p:nvPr/>
        </p:nvSpPr>
        <p:spPr>
          <a:xfrm>
            <a:off x="4006620" y="2401600"/>
            <a:ext cx="1396498" cy="92333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lvl="0" algn="ctr">
              <a:defRPr/>
            </a:pPr>
            <a:r>
              <a:rPr lang="en-US" b="1" dirty="0" smtClean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Forecasted AADT for year 2050</a:t>
            </a:r>
            <a:endParaRPr lang="ar-SA" b="1" dirty="0">
              <a:solidFill>
                <a:prstClr val="black"/>
              </a:solidFill>
              <a:latin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="" xmlns:a16="http://schemas.microsoft.com/office/drawing/2014/main" id="{012160B2-EEA3-4852-8EA5-BD8B5213C727}"/>
              </a:ext>
            </a:extLst>
          </p:cNvPr>
          <p:cNvSpPr txBox="1"/>
          <p:nvPr/>
        </p:nvSpPr>
        <p:spPr>
          <a:xfrm>
            <a:off x="6915282" y="2420462"/>
            <a:ext cx="1502175" cy="92333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lvl="0" algn="ctr">
              <a:defRPr/>
            </a:pPr>
            <a:r>
              <a:rPr lang="en-US" b="1" dirty="0" smtClean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AADT for Export and for Import</a:t>
            </a:r>
            <a:endParaRPr lang="ar-SA" b="1" dirty="0">
              <a:solidFill>
                <a:prstClr val="black"/>
              </a:solidFill>
              <a:latin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="" xmlns:a16="http://schemas.microsoft.com/office/drawing/2014/main" id="{012160B2-EEA3-4852-8EA5-BD8B5213C727}"/>
              </a:ext>
            </a:extLst>
          </p:cNvPr>
          <p:cNvSpPr txBox="1"/>
          <p:nvPr/>
        </p:nvSpPr>
        <p:spPr>
          <a:xfrm>
            <a:off x="9875575" y="2409512"/>
            <a:ext cx="1502175" cy="92333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lvl="0" algn="ctr">
              <a:defRPr/>
            </a:pPr>
            <a:r>
              <a:rPr lang="en-US" b="1" dirty="0" smtClean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PHV for Export and for Import</a:t>
            </a:r>
            <a:endParaRPr lang="ar-SA" b="1" dirty="0">
              <a:solidFill>
                <a:prstClr val="black"/>
              </a:solidFill>
              <a:latin typeface="Calibri" panose="020F0502020204030204"/>
              <a:cs typeface="Arial" panose="020B0604020202020204" pitchFamily="34" charset="0"/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7085099" y="4371435"/>
            <a:ext cx="28161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>
            <a:off x="7085099" y="5013232"/>
            <a:ext cx="28161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2527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任意多边形 1"/>
          <p:cNvSpPr/>
          <p:nvPr/>
        </p:nvSpPr>
        <p:spPr>
          <a:xfrm>
            <a:off x="-30665" y="3192949"/>
            <a:ext cx="4607009" cy="3664863"/>
          </a:xfrm>
          <a:custGeom>
            <a:avLst/>
            <a:gdLst>
              <a:gd name="connsiteX0" fmla="*/ 0 w 8801100"/>
              <a:gd name="connsiteY0" fmla="*/ 0 h 5153025"/>
              <a:gd name="connsiteX1" fmla="*/ 5153025 w 8801100"/>
              <a:gd name="connsiteY1" fmla="*/ 5153025 h 5153025"/>
              <a:gd name="connsiteX2" fmla="*/ 8801100 w 8801100"/>
              <a:gd name="connsiteY2" fmla="*/ 5153025 h 5153025"/>
              <a:gd name="connsiteX3" fmla="*/ 3667125 w 8801100"/>
              <a:gd name="connsiteY3" fmla="*/ 19050 h 5153025"/>
              <a:gd name="connsiteX4" fmla="*/ 0 w 8801100"/>
              <a:gd name="connsiteY4" fmla="*/ 0 h 5153025"/>
              <a:gd name="connsiteX0-1" fmla="*/ 0 w 8801100"/>
              <a:gd name="connsiteY0-2" fmla="*/ 0 h 5153025"/>
              <a:gd name="connsiteX1-3" fmla="*/ 5153025 w 8801100"/>
              <a:gd name="connsiteY1-4" fmla="*/ 5153025 h 5153025"/>
              <a:gd name="connsiteX2-5" fmla="*/ 8801100 w 8801100"/>
              <a:gd name="connsiteY2-6" fmla="*/ 5153025 h 5153025"/>
              <a:gd name="connsiteX3-7" fmla="*/ 3629025 w 8801100"/>
              <a:gd name="connsiteY3-8" fmla="*/ 0 h 5153025"/>
              <a:gd name="connsiteX4-9" fmla="*/ 0 w 8801100"/>
              <a:gd name="connsiteY4-10" fmla="*/ 0 h 5153025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8801100" h="5153025">
                <a:moveTo>
                  <a:pt x="0" y="0"/>
                </a:moveTo>
                <a:lnTo>
                  <a:pt x="5153025" y="5153025"/>
                </a:lnTo>
                <a:lnTo>
                  <a:pt x="8801100" y="5153025"/>
                </a:lnTo>
                <a:lnTo>
                  <a:pt x="3629025" y="0"/>
                </a:lnTo>
                <a:lnTo>
                  <a:pt x="0" y="0"/>
                </a:lnTo>
                <a:close/>
              </a:path>
            </a:pathLst>
          </a:custGeom>
          <a:blipFill dpi="0" rotWithShape="1">
            <a:blip r:embed="rId3" cstate="print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sz="1707" dirty="0"/>
          </a:p>
        </p:txBody>
      </p:sp>
      <p:sp>
        <p:nvSpPr>
          <p:cNvPr id="31" name="Shape 1869"/>
          <p:cNvSpPr/>
          <p:nvPr/>
        </p:nvSpPr>
        <p:spPr>
          <a:xfrm rot="10800000">
            <a:off x="3512173" y="1185830"/>
            <a:ext cx="4589422" cy="184177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0"/>
                </a:moveTo>
                <a:cubicBezTo>
                  <a:pt x="8036" y="0"/>
                  <a:pt x="5272" y="2114"/>
                  <a:pt x="3163" y="6342"/>
                </a:cubicBezTo>
                <a:cubicBezTo>
                  <a:pt x="1060" y="10557"/>
                  <a:pt x="7" y="16076"/>
                  <a:pt x="0" y="21600"/>
                </a:cubicBezTo>
                <a:lnTo>
                  <a:pt x="21600" y="21600"/>
                </a:lnTo>
                <a:cubicBezTo>
                  <a:pt x="21593" y="16076"/>
                  <a:pt x="20540" y="10557"/>
                  <a:pt x="18437" y="6342"/>
                </a:cubicBezTo>
                <a:cubicBezTo>
                  <a:pt x="16328" y="2114"/>
                  <a:pt x="13564" y="0"/>
                  <a:pt x="10800" y="0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 w="12700">
            <a:miter lim="400000"/>
          </a:ln>
        </p:spPr>
        <p:txBody>
          <a:bodyPr lIns="19049" tIns="19049" rIns="19049" bIns="19049" anchor="ctr"/>
          <a:lstStyle/>
          <a:p>
            <a:pPr>
              <a:lnSpc>
                <a:spcPct val="120000"/>
              </a:lnSpc>
            </a:pPr>
            <a:endParaRPr sz="1749">
              <a:solidFill>
                <a:srgbClr val="53585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10" name="Shape 1851"/>
          <p:cNvSpPr/>
          <p:nvPr/>
        </p:nvSpPr>
        <p:spPr>
          <a:xfrm>
            <a:off x="2114382" y="2156510"/>
            <a:ext cx="1858691" cy="28014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txBody>
          <a:bodyPr wrap="square" lIns="0" tIns="0" rIns="0" bIns="0" numCol="1" anchor="ctr">
            <a:spAutoFit/>
          </a:bodyPr>
          <a:lstStyle>
            <a:lvl1pPr>
              <a:lnSpc>
                <a:spcPct val="120000"/>
              </a:lnSpc>
              <a:defRPr sz="3500">
                <a:solidFill>
                  <a:srgbClr val="53585F"/>
                </a:solidFill>
              </a:defRPr>
            </a:lvl1pPr>
          </a:lstStyle>
          <a:p>
            <a:pPr algn="ctr">
              <a:defRPr sz="1800">
                <a:solidFill>
                  <a:srgbClr val="000000"/>
                </a:solidFill>
              </a:defRPr>
            </a:pPr>
            <a:r>
              <a:rPr lang="en-US" sz="1517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Jericho road network</a:t>
            </a:r>
            <a:endParaRPr sz="1517" dirty="0">
              <a:solidFill>
                <a:schemeClr val="bg1">
                  <a:lumMod val="6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Open Sans" panose="020B0606030504020204" pitchFamily="34" charset="0"/>
              <a:sym typeface="Arial" panose="020B0604020202020204" pitchFamily="34" charset="0"/>
            </a:endParaRPr>
          </a:p>
        </p:txBody>
      </p:sp>
      <p:sp>
        <p:nvSpPr>
          <p:cNvPr id="11" name="Shape 1852"/>
          <p:cNvSpPr/>
          <p:nvPr/>
        </p:nvSpPr>
        <p:spPr>
          <a:xfrm>
            <a:off x="2567039" y="1138198"/>
            <a:ext cx="898551" cy="898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  <a:close/>
              </a:path>
            </a:pathLst>
          </a:custGeom>
          <a:solidFill>
            <a:srgbClr val="FFC000"/>
          </a:solidFill>
          <a:ln w="12700" cap="flat">
            <a:noFill/>
            <a:miter lim="400000"/>
          </a:ln>
          <a:effectLst/>
        </p:spPr>
        <p:txBody>
          <a:bodyPr wrap="square" lIns="25399" tIns="25399" rIns="25399" bIns="25399" numCol="1" anchor="ctr">
            <a:noAutofit/>
          </a:bodyPr>
          <a:lstStyle/>
          <a:p>
            <a:pPr>
              <a:lnSpc>
                <a:spcPct val="120000"/>
              </a:lnSpc>
            </a:pPr>
            <a:endParaRPr sz="1749">
              <a:solidFill>
                <a:srgbClr val="53585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14" name="Shape 1856"/>
          <p:cNvSpPr/>
          <p:nvPr/>
        </p:nvSpPr>
        <p:spPr>
          <a:xfrm>
            <a:off x="3437120" y="3627667"/>
            <a:ext cx="1959850" cy="280141"/>
          </a:xfrm>
          <a:prstGeom prst="rect">
            <a:avLst/>
          </a:prstGeom>
          <a:ln w="12700">
            <a:miter lim="400000"/>
          </a:ln>
        </p:spPr>
        <p:txBody>
          <a:bodyPr wrap="square" lIns="0" tIns="0" rIns="0" bIns="0" anchor="ctr">
            <a:spAutoFit/>
          </a:bodyPr>
          <a:lstStyle>
            <a:lvl1pPr>
              <a:lnSpc>
                <a:spcPct val="120000"/>
              </a:lnSpc>
              <a:defRPr sz="3500">
                <a:solidFill>
                  <a:srgbClr val="53585F"/>
                </a:solidFill>
              </a:defRPr>
            </a:lvl1pPr>
          </a:lstStyle>
          <a:p>
            <a:pPr algn="ctr">
              <a:defRPr sz="1800">
                <a:solidFill>
                  <a:srgbClr val="000000"/>
                </a:solidFill>
              </a:defRPr>
            </a:pPr>
            <a:r>
              <a:rPr lang="en-US" sz="1517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West Bank road network</a:t>
            </a:r>
            <a:endParaRPr sz="1517" dirty="0">
              <a:solidFill>
                <a:schemeClr val="bg1">
                  <a:lumMod val="6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Open Sans" panose="020B0606030504020204" pitchFamily="34" charset="0"/>
              <a:sym typeface="Arial" panose="020B0604020202020204" pitchFamily="34" charset="0"/>
            </a:endParaRPr>
          </a:p>
        </p:txBody>
      </p:sp>
      <p:sp>
        <p:nvSpPr>
          <p:cNvPr id="15" name="Shape 1857"/>
          <p:cNvSpPr/>
          <p:nvPr/>
        </p:nvSpPr>
        <p:spPr>
          <a:xfrm>
            <a:off x="3973073" y="2745132"/>
            <a:ext cx="904603" cy="90460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  <a:close/>
              </a:path>
            </a:pathLst>
          </a:custGeom>
          <a:solidFill>
            <a:srgbClr val="99FF99"/>
          </a:solidFill>
          <a:ln w="12700">
            <a:miter lim="400000"/>
          </a:ln>
        </p:spPr>
        <p:txBody>
          <a:bodyPr lIns="25399" tIns="25399" rIns="25399" bIns="25399" anchor="ctr"/>
          <a:lstStyle/>
          <a:p>
            <a:pPr>
              <a:lnSpc>
                <a:spcPct val="120000"/>
              </a:lnSpc>
            </a:pPr>
            <a:endParaRPr sz="1749">
              <a:solidFill>
                <a:srgbClr val="53585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24" name="Shape 1865"/>
          <p:cNvSpPr/>
          <p:nvPr/>
        </p:nvSpPr>
        <p:spPr>
          <a:xfrm>
            <a:off x="6728344" y="2042487"/>
            <a:ext cx="3892273" cy="25571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txBody>
          <a:bodyPr wrap="square" lIns="0" tIns="0" rIns="0" bIns="0" numCol="1" anchor="ctr">
            <a:spAutoFit/>
          </a:bodyPr>
          <a:lstStyle>
            <a:lvl1pPr>
              <a:lnSpc>
                <a:spcPct val="120000"/>
              </a:lnSpc>
              <a:defRPr sz="3500">
                <a:solidFill>
                  <a:srgbClr val="53585F"/>
                </a:solidFill>
              </a:defRPr>
            </a:lvl1pPr>
          </a:lstStyle>
          <a:p>
            <a:pPr algn="ctr">
              <a:defRPr sz="1800">
                <a:solidFill>
                  <a:srgbClr val="000000"/>
                </a:solidFill>
              </a:defRPr>
            </a:pPr>
            <a:r>
              <a:rPr lang="en-US" sz="1517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Al-</a:t>
            </a:r>
            <a:r>
              <a:rPr lang="en-US" sz="1517" dirty="0" err="1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Karama</a:t>
            </a:r>
            <a:r>
              <a:rPr lang="en-US" sz="1517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Bridge</a:t>
            </a:r>
            <a:endParaRPr sz="1517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25" name="Shape 1866"/>
          <p:cNvSpPr/>
          <p:nvPr/>
        </p:nvSpPr>
        <p:spPr>
          <a:xfrm>
            <a:off x="8198488" y="1097502"/>
            <a:ext cx="900450" cy="90045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  <a:close/>
              </a:path>
            </a:pathLst>
          </a:custGeom>
          <a:solidFill>
            <a:schemeClr val="accent4"/>
          </a:solidFill>
          <a:ln w="12700" cap="flat">
            <a:noFill/>
            <a:miter lim="400000"/>
          </a:ln>
          <a:effectLst/>
        </p:spPr>
        <p:txBody>
          <a:bodyPr wrap="square" lIns="25399" tIns="25399" rIns="25399" bIns="25399" numCol="1" anchor="ctr">
            <a:noAutofit/>
          </a:bodyPr>
          <a:lstStyle/>
          <a:p>
            <a:pPr>
              <a:lnSpc>
                <a:spcPct val="120000"/>
              </a:lnSpc>
            </a:pPr>
            <a:endParaRPr sz="1749">
              <a:solidFill>
                <a:srgbClr val="53585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28" name="Shape 1857"/>
          <p:cNvSpPr/>
          <p:nvPr/>
        </p:nvSpPr>
        <p:spPr>
          <a:xfrm>
            <a:off x="3973073" y="2745754"/>
            <a:ext cx="904603" cy="90460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  <a:close/>
              </a:path>
            </a:pathLst>
          </a:custGeom>
          <a:solidFill>
            <a:srgbClr val="99FF99"/>
          </a:solidFill>
          <a:ln w="12700">
            <a:miter lim="400000"/>
          </a:ln>
        </p:spPr>
        <p:txBody>
          <a:bodyPr lIns="25399" tIns="25399" rIns="25399" bIns="25399" anchor="ctr"/>
          <a:lstStyle/>
          <a:p>
            <a:pPr>
              <a:lnSpc>
                <a:spcPct val="120000"/>
              </a:lnSpc>
            </a:pPr>
            <a:endParaRPr sz="1749">
              <a:solidFill>
                <a:srgbClr val="53585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27" name="Content Placeholder 2"/>
          <p:cNvSpPr txBox="1"/>
          <p:nvPr/>
        </p:nvSpPr>
        <p:spPr>
          <a:xfrm>
            <a:off x="4634751" y="461947"/>
            <a:ext cx="2912997" cy="471282"/>
          </a:xfrm>
          <a:prstGeom prst="rect">
            <a:avLst/>
          </a:prstGeom>
        </p:spPr>
        <p:txBody>
          <a:bodyPr vert="horz" lIns="91435" tIns="45718" rIns="91435" bIns="45718" rtlCol="0" anchor="t">
            <a:no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US" sz="1896" b="1" i="1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2" name="صورة 104"/>
          <p:cNvPicPr/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661" b="97783" l="3383" r="95349">
                        <a14:foregroundMark x1="21987" y1="82705" x2="10359" y2="80931"/>
                        <a14:foregroundMark x1="29175" y1="85366" x2="30444" y2="91796"/>
                        <a14:foregroundMark x1="46089" y1="87361" x2="47992" y2="88248"/>
                        <a14:foregroundMark x1="58351" y1="92683" x2="79281" y2="90909"/>
                        <a14:foregroundMark x1="44820" y1="22838" x2="59831" y2="25499"/>
                        <a14:foregroundMark x1="84355" y1="16408" x2="82452" y2="290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2711" y="1275580"/>
            <a:ext cx="1778657" cy="1354947"/>
          </a:xfrm>
          <a:prstGeom prst="rect">
            <a:avLst/>
          </a:prstGeom>
          <a:ln>
            <a:noFill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7347" y="1106967"/>
            <a:ext cx="797933" cy="79793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0854" y="2792371"/>
            <a:ext cx="792383" cy="79238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2506" y="1175902"/>
            <a:ext cx="713437" cy="713437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2636" y="3260773"/>
            <a:ext cx="4870519" cy="3618100"/>
          </a:xfrm>
          <a:prstGeom prst="rect">
            <a:avLst/>
          </a:prstGeom>
        </p:spPr>
      </p:pic>
      <p:sp>
        <p:nvSpPr>
          <p:cNvPr id="19" name="Shape 1860"/>
          <p:cNvSpPr/>
          <p:nvPr/>
        </p:nvSpPr>
        <p:spPr>
          <a:xfrm>
            <a:off x="6728344" y="3562574"/>
            <a:ext cx="1470144" cy="25571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txBody>
          <a:bodyPr wrap="square" lIns="0" tIns="0" rIns="0" bIns="0" numCol="1" anchor="ctr">
            <a:spAutoFit/>
          </a:bodyPr>
          <a:lstStyle>
            <a:lvl1pPr>
              <a:lnSpc>
                <a:spcPct val="120000"/>
              </a:lnSpc>
              <a:defRPr sz="3500">
                <a:solidFill>
                  <a:srgbClr val="53585F"/>
                </a:solidFill>
              </a:defRPr>
            </a:lvl1pPr>
          </a:lstStyle>
          <a:p>
            <a:pPr algn="ctr">
              <a:defRPr sz="1800">
                <a:solidFill>
                  <a:srgbClr val="000000"/>
                </a:solidFill>
              </a:defRPr>
            </a:pPr>
            <a:r>
              <a:rPr lang="en-US" altLang="zh-CN" sz="1517" dirty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Arial" panose="020B0604020202020204" pitchFamily="34" charset="0"/>
              </a:rPr>
              <a:t>Point </a:t>
            </a:r>
            <a:r>
              <a:rPr lang="en-US" altLang="zh-CN" sz="1517" dirty="0" smtClean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Arial" panose="020B0604020202020204" pitchFamily="34" charset="0"/>
              </a:rPr>
              <a:t>128</a:t>
            </a:r>
            <a:endParaRPr sz="1517" dirty="0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  <a:sym typeface="Arial" panose="020B0604020202020204" pitchFamily="34" charset="0"/>
            </a:endParaRPr>
          </a:p>
        </p:txBody>
      </p:sp>
      <p:sp>
        <p:nvSpPr>
          <p:cNvPr id="20" name="Shape 1861"/>
          <p:cNvSpPr/>
          <p:nvPr/>
        </p:nvSpPr>
        <p:spPr>
          <a:xfrm>
            <a:off x="6966290" y="2619836"/>
            <a:ext cx="900450" cy="90045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  <a:close/>
              </a:path>
            </a:pathLst>
          </a:custGeom>
          <a:solidFill>
            <a:srgbClr val="7030A0"/>
          </a:solidFill>
          <a:ln w="12700" cap="flat">
            <a:noFill/>
            <a:miter lim="400000"/>
          </a:ln>
          <a:effectLst/>
        </p:spPr>
        <p:txBody>
          <a:bodyPr wrap="square" lIns="25399" tIns="25399" rIns="25399" bIns="25399" numCol="1" anchor="ctr">
            <a:noAutofit/>
          </a:bodyPr>
          <a:lstStyle/>
          <a:p>
            <a:pPr>
              <a:lnSpc>
                <a:spcPct val="120000"/>
              </a:lnSpc>
            </a:pPr>
            <a:endParaRPr sz="1749">
              <a:solidFill>
                <a:srgbClr val="53585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6895" y="2777007"/>
            <a:ext cx="615953" cy="615953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16829" y="4179373"/>
            <a:ext cx="2091562" cy="2437495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3448" y="4970057"/>
            <a:ext cx="510622" cy="510622"/>
          </a:xfrm>
          <a:prstGeom prst="rect">
            <a:avLst/>
          </a:prstGeom>
        </p:spPr>
      </p:pic>
      <p:pic>
        <p:nvPicPr>
          <p:cNvPr id="1030" name="Picture 6" descr="Password free icon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6382" y="5611750"/>
            <a:ext cx="528413" cy="528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9" name="Group 28">
            <a:extLst>
              <a:ext uri="{FF2B5EF4-FFF2-40B4-BE49-F238E27FC236}">
                <a16:creationId xmlns="" xmlns:a16="http://schemas.microsoft.com/office/drawing/2014/main" id="{A0654497-E357-4183-936B-B847141CE868}"/>
              </a:ext>
            </a:extLst>
          </p:cNvPr>
          <p:cNvGrpSpPr/>
          <p:nvPr/>
        </p:nvGrpSpPr>
        <p:grpSpPr>
          <a:xfrm>
            <a:off x="3184705" y="113814"/>
            <a:ext cx="5155809" cy="764259"/>
            <a:chOff x="363416" y="3341078"/>
            <a:chExt cx="5861538" cy="973015"/>
          </a:xfrm>
        </p:grpSpPr>
        <p:sp>
          <p:nvSpPr>
            <p:cNvPr id="33" name="Rectangle: Rounded Corners 6">
              <a:extLst>
                <a:ext uri="{FF2B5EF4-FFF2-40B4-BE49-F238E27FC236}">
                  <a16:creationId xmlns="" xmlns:a16="http://schemas.microsoft.com/office/drawing/2014/main" id="{56081AC9-E920-4823-A22E-94852182B2EF}"/>
                </a:ext>
              </a:extLst>
            </p:cNvPr>
            <p:cNvSpPr/>
            <p:nvPr/>
          </p:nvSpPr>
          <p:spPr>
            <a:xfrm>
              <a:off x="363416" y="3341078"/>
              <a:ext cx="5861538" cy="973015"/>
            </a:xfrm>
            <a:prstGeom prst="roundRect">
              <a:avLst>
                <a:gd name="adj" fmla="val 50000"/>
              </a:avLst>
            </a:pr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35" name="Rectangle: Rounded Corners 10">
              <a:extLst>
                <a:ext uri="{FF2B5EF4-FFF2-40B4-BE49-F238E27FC236}">
                  <a16:creationId xmlns="" xmlns:a16="http://schemas.microsoft.com/office/drawing/2014/main" id="{AA5F1EC9-9883-47AD-AB30-AE4D96CE8D9C}"/>
                </a:ext>
              </a:extLst>
            </p:cNvPr>
            <p:cNvSpPr/>
            <p:nvPr/>
          </p:nvSpPr>
          <p:spPr>
            <a:xfrm>
              <a:off x="504093" y="3462705"/>
              <a:ext cx="3575538" cy="72976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37" name="TextBox 36">
              <a:extLst>
                <a:ext uri="{FF2B5EF4-FFF2-40B4-BE49-F238E27FC236}">
                  <a16:creationId xmlns="" xmlns:a16="http://schemas.microsoft.com/office/drawing/2014/main" id="{6184B825-CBDE-40E8-947E-0AC451FEDD62}"/>
                </a:ext>
              </a:extLst>
            </p:cNvPr>
            <p:cNvSpPr txBox="1"/>
            <p:nvPr/>
          </p:nvSpPr>
          <p:spPr>
            <a:xfrm>
              <a:off x="840229" y="3594827"/>
              <a:ext cx="2942989" cy="4702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rgbClr val="000000"/>
                  </a:solid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All are interconnected</a:t>
              </a:r>
            </a:p>
          </p:txBody>
        </p:sp>
      </p:grpSp>
      <p:pic>
        <p:nvPicPr>
          <p:cNvPr id="4" name="Picture 3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163511" y="0"/>
            <a:ext cx="938084" cy="938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786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0">
            <a:extLst>
              <a:ext uri="{FF2B5EF4-FFF2-40B4-BE49-F238E27FC236}">
                <a16:creationId xmlns="" xmlns:a16="http://schemas.microsoft.com/office/drawing/2014/main" id="{F2BEDCDE-EB0A-4F1B-8B60-058B67B01822}"/>
              </a:ext>
            </a:extLst>
          </p:cNvPr>
          <p:cNvSpPr/>
          <p:nvPr/>
        </p:nvSpPr>
        <p:spPr>
          <a:xfrm>
            <a:off x="2894402" y="2629998"/>
            <a:ext cx="3418933" cy="929003"/>
          </a:xfrm>
          <a:custGeom>
            <a:avLst/>
            <a:gdLst>
              <a:gd name="connsiteX0" fmla="*/ 56901 w 3688343"/>
              <a:gd name="connsiteY0" fmla="*/ 0 h 995961"/>
              <a:gd name="connsiteX1" fmla="*/ 3688343 w 3688343"/>
              <a:gd name="connsiteY1" fmla="*/ 0 h 995961"/>
              <a:gd name="connsiteX2" fmla="*/ 3688343 w 3688343"/>
              <a:gd name="connsiteY2" fmla="*/ 995961 h 995961"/>
              <a:gd name="connsiteX3" fmla="*/ 0 w 3688343"/>
              <a:gd name="connsiteY3" fmla="*/ 995961 h 995961"/>
              <a:gd name="connsiteX4" fmla="*/ 525689 w 3688343"/>
              <a:gd name="connsiteY4" fmla="*/ 469488 h 9959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88343" h="995961">
                <a:moveTo>
                  <a:pt x="56901" y="0"/>
                </a:moveTo>
                <a:lnTo>
                  <a:pt x="3688343" y="0"/>
                </a:lnTo>
                <a:lnTo>
                  <a:pt x="3688343" y="995961"/>
                </a:lnTo>
                <a:lnTo>
                  <a:pt x="0" y="995961"/>
                </a:lnTo>
                <a:lnTo>
                  <a:pt x="525689" y="469488"/>
                </a:lnTo>
                <a:close/>
              </a:path>
            </a:pathLst>
          </a:custGeom>
          <a:gradFill>
            <a:gsLst>
              <a:gs pos="4000">
                <a:srgbClr val="27C5F2"/>
              </a:gs>
              <a:gs pos="62000">
                <a:srgbClr val="606EFF"/>
              </a:gs>
              <a:gs pos="93000">
                <a:srgbClr val="8B4FF6"/>
              </a:gs>
            </a:gsLst>
            <a:lin ang="10800000" scaled="1"/>
          </a:gra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Freeform: Shape 23">
            <a:extLst>
              <a:ext uri="{FF2B5EF4-FFF2-40B4-BE49-F238E27FC236}">
                <a16:creationId xmlns="" xmlns:a16="http://schemas.microsoft.com/office/drawing/2014/main" id="{6D578C9A-F3B4-438E-A460-E7821725562F}"/>
              </a:ext>
            </a:extLst>
          </p:cNvPr>
          <p:cNvSpPr/>
          <p:nvPr/>
        </p:nvSpPr>
        <p:spPr>
          <a:xfrm flipH="1">
            <a:off x="2894402" y="2847431"/>
            <a:ext cx="4369283" cy="3411701"/>
          </a:xfrm>
          <a:custGeom>
            <a:avLst/>
            <a:gdLst>
              <a:gd name="connsiteX0" fmla="*/ 0 w 4713580"/>
              <a:gd name="connsiteY0" fmla="*/ 0 h 3657600"/>
              <a:gd name="connsiteX1" fmla="*/ 0 w 4713580"/>
              <a:gd name="connsiteY1" fmla="*/ 994319 h 3657600"/>
              <a:gd name="connsiteX2" fmla="*/ 834481 w 4713580"/>
              <a:gd name="connsiteY2" fmla="*/ 1828800 h 3657600"/>
              <a:gd name="connsiteX3" fmla="*/ 834307 w 4713580"/>
              <a:gd name="connsiteY3" fmla="*/ 1828800 h 3657600"/>
              <a:gd name="connsiteX4" fmla="*/ 2663107 w 4713580"/>
              <a:gd name="connsiteY4" fmla="*/ 3657600 h 3657600"/>
              <a:gd name="connsiteX5" fmla="*/ 4713579 w 4713580"/>
              <a:gd name="connsiteY5" fmla="*/ 3657600 h 3657600"/>
              <a:gd name="connsiteX6" fmla="*/ 4187892 w 4713580"/>
              <a:gd name="connsiteY6" fmla="*/ 3160731 h 3657600"/>
              <a:gd name="connsiteX7" fmla="*/ 4713580 w 4713580"/>
              <a:gd name="connsiteY7" fmla="*/ 2663860 h 3657600"/>
              <a:gd name="connsiteX8" fmla="*/ 4713580 w 4713580"/>
              <a:gd name="connsiteY8" fmla="*/ 2663858 h 3657600"/>
              <a:gd name="connsiteX9" fmla="*/ 2663107 w 4713580"/>
              <a:gd name="connsiteY9" fmla="*/ 2663858 h 3657600"/>
              <a:gd name="connsiteX10" fmla="*/ 2663107 w 4713580"/>
              <a:gd name="connsiteY10" fmla="*/ 2663281 h 3657600"/>
              <a:gd name="connsiteX11" fmla="*/ 1828626 w 4713580"/>
              <a:gd name="connsiteY11" fmla="*/ 1828800 h 3657600"/>
              <a:gd name="connsiteX12" fmla="*/ 1828800 w 4713580"/>
              <a:gd name="connsiteY12" fmla="*/ 1828800 h 3657600"/>
              <a:gd name="connsiteX13" fmla="*/ 0 w 4713580"/>
              <a:gd name="connsiteY13" fmla="*/ 0 h 3657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13580" h="3657600">
                <a:moveTo>
                  <a:pt x="0" y="0"/>
                </a:moveTo>
                <a:lnTo>
                  <a:pt x="0" y="994319"/>
                </a:lnTo>
                <a:cubicBezTo>
                  <a:pt x="460871" y="994319"/>
                  <a:pt x="834481" y="1367929"/>
                  <a:pt x="834481" y="1828800"/>
                </a:cubicBezTo>
                <a:lnTo>
                  <a:pt x="834307" y="1828800"/>
                </a:lnTo>
                <a:cubicBezTo>
                  <a:pt x="834307" y="2838818"/>
                  <a:pt x="1653089" y="3657600"/>
                  <a:pt x="2663107" y="3657600"/>
                </a:cubicBezTo>
                <a:lnTo>
                  <a:pt x="4713579" y="3657600"/>
                </a:lnTo>
                <a:lnTo>
                  <a:pt x="4187892" y="3160731"/>
                </a:lnTo>
                <a:lnTo>
                  <a:pt x="4713580" y="2663860"/>
                </a:lnTo>
                <a:lnTo>
                  <a:pt x="4713580" y="2663858"/>
                </a:lnTo>
                <a:lnTo>
                  <a:pt x="2663107" y="2663858"/>
                </a:lnTo>
                <a:lnTo>
                  <a:pt x="2663107" y="2663281"/>
                </a:lnTo>
                <a:cubicBezTo>
                  <a:pt x="2202236" y="2663281"/>
                  <a:pt x="1828626" y="2289671"/>
                  <a:pt x="1828626" y="1828800"/>
                </a:cubicBezTo>
                <a:lnTo>
                  <a:pt x="1828800" y="1828800"/>
                </a:lnTo>
                <a:cubicBezTo>
                  <a:pt x="1828800" y="818782"/>
                  <a:pt x="1010018" y="0"/>
                  <a:pt x="0" y="0"/>
                </a:cubicBezTo>
                <a:close/>
              </a:path>
            </a:pathLst>
          </a:custGeom>
          <a:gradFill flip="none" rotWithShape="1">
            <a:gsLst>
              <a:gs pos="4000">
                <a:srgbClr val="27C5F2"/>
              </a:gs>
              <a:gs pos="50000">
                <a:srgbClr val="606EFF"/>
              </a:gs>
              <a:gs pos="95575">
                <a:srgbClr val="ED6289"/>
              </a:gs>
              <a:gs pos="80000">
                <a:srgbClr val="8B4FF6"/>
              </a:gs>
            </a:gsLst>
            <a:lin ang="10800000" scaled="1"/>
            <a:tileRect/>
          </a:gra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Freeform: Shape 22">
            <a:extLst>
              <a:ext uri="{FF2B5EF4-FFF2-40B4-BE49-F238E27FC236}">
                <a16:creationId xmlns="" xmlns:a16="http://schemas.microsoft.com/office/drawing/2014/main" id="{C95A5FBF-A162-4950-A6C8-AA86A5B82447}"/>
              </a:ext>
            </a:extLst>
          </p:cNvPr>
          <p:cNvSpPr/>
          <p:nvPr/>
        </p:nvSpPr>
        <p:spPr>
          <a:xfrm>
            <a:off x="2977627" y="308680"/>
            <a:ext cx="6921934" cy="3411812"/>
          </a:xfrm>
          <a:custGeom>
            <a:avLst/>
            <a:gdLst>
              <a:gd name="connsiteX0" fmla="*/ 0 w 7467378"/>
              <a:gd name="connsiteY0" fmla="*/ 0 h 3657719"/>
              <a:gd name="connsiteX1" fmla="*/ 2022022 w 7467378"/>
              <a:gd name="connsiteY1" fmla="*/ 0 h 3657719"/>
              <a:gd name="connsiteX2" fmla="*/ 3850822 w 7467378"/>
              <a:gd name="connsiteY2" fmla="*/ 1828800 h 3657719"/>
              <a:gd name="connsiteX3" fmla="*/ 3850648 w 7467378"/>
              <a:gd name="connsiteY3" fmla="*/ 1828800 h 3657719"/>
              <a:gd name="connsiteX4" fmla="*/ 4685129 w 7467378"/>
              <a:gd name="connsiteY4" fmla="*/ 2663281 h 3657719"/>
              <a:gd name="connsiteX5" fmla="*/ 4685129 w 7467378"/>
              <a:gd name="connsiteY5" fmla="*/ 2663858 h 3657719"/>
              <a:gd name="connsiteX6" fmla="*/ 6735602 w 7467378"/>
              <a:gd name="connsiteY6" fmla="*/ 2663858 h 3657719"/>
              <a:gd name="connsiteX7" fmla="*/ 6735602 w 7467378"/>
              <a:gd name="connsiteY7" fmla="*/ 2659420 h 3657719"/>
              <a:gd name="connsiteX8" fmla="*/ 7101490 w 7467378"/>
              <a:gd name="connsiteY8" fmla="*/ 2659420 h 3657719"/>
              <a:gd name="connsiteX9" fmla="*/ 7467378 w 7467378"/>
              <a:gd name="connsiteY9" fmla="*/ 3158570 h 3657719"/>
              <a:gd name="connsiteX10" fmla="*/ 7101490 w 7467378"/>
              <a:gd name="connsiteY10" fmla="*/ 3657719 h 3657719"/>
              <a:gd name="connsiteX11" fmla="*/ 6735602 w 7467378"/>
              <a:gd name="connsiteY11" fmla="*/ 3657719 h 3657719"/>
              <a:gd name="connsiteX12" fmla="*/ 6735602 w 7467378"/>
              <a:gd name="connsiteY12" fmla="*/ 3657600 h 3657719"/>
              <a:gd name="connsiteX13" fmla="*/ 4685129 w 7467378"/>
              <a:gd name="connsiteY13" fmla="*/ 3657600 h 3657719"/>
              <a:gd name="connsiteX14" fmla="*/ 2856329 w 7467378"/>
              <a:gd name="connsiteY14" fmla="*/ 1828800 h 3657719"/>
              <a:gd name="connsiteX15" fmla="*/ 2856503 w 7467378"/>
              <a:gd name="connsiteY15" fmla="*/ 1828800 h 3657719"/>
              <a:gd name="connsiteX16" fmla="*/ 2022022 w 7467378"/>
              <a:gd name="connsiteY16" fmla="*/ 994319 h 3657719"/>
              <a:gd name="connsiteX17" fmla="*/ 2022022 w 7467378"/>
              <a:gd name="connsiteY17" fmla="*/ 995961 h 3657719"/>
              <a:gd name="connsiteX18" fmla="*/ 0 w 7467378"/>
              <a:gd name="connsiteY18" fmla="*/ 995961 h 3657719"/>
              <a:gd name="connsiteX19" fmla="*/ 497238 w 7467378"/>
              <a:gd name="connsiteY19" fmla="*/ 497981 h 3657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7467378" h="3657719">
                <a:moveTo>
                  <a:pt x="0" y="0"/>
                </a:moveTo>
                <a:lnTo>
                  <a:pt x="2022022" y="0"/>
                </a:lnTo>
                <a:cubicBezTo>
                  <a:pt x="3032040" y="0"/>
                  <a:pt x="3850822" y="818782"/>
                  <a:pt x="3850822" y="1828800"/>
                </a:cubicBezTo>
                <a:lnTo>
                  <a:pt x="3850648" y="1828800"/>
                </a:lnTo>
                <a:cubicBezTo>
                  <a:pt x="3850648" y="2289671"/>
                  <a:pt x="4224258" y="2663281"/>
                  <a:pt x="4685129" y="2663281"/>
                </a:cubicBezTo>
                <a:lnTo>
                  <a:pt x="4685129" y="2663858"/>
                </a:lnTo>
                <a:lnTo>
                  <a:pt x="6735602" y="2663858"/>
                </a:lnTo>
                <a:lnTo>
                  <a:pt x="6735602" y="2659420"/>
                </a:lnTo>
                <a:lnTo>
                  <a:pt x="7101490" y="2659420"/>
                </a:lnTo>
                <a:lnTo>
                  <a:pt x="7467378" y="3158570"/>
                </a:lnTo>
                <a:lnTo>
                  <a:pt x="7101490" y="3657719"/>
                </a:lnTo>
                <a:lnTo>
                  <a:pt x="6735602" y="3657719"/>
                </a:lnTo>
                <a:lnTo>
                  <a:pt x="6735602" y="3657600"/>
                </a:lnTo>
                <a:lnTo>
                  <a:pt x="4685129" y="3657600"/>
                </a:lnTo>
                <a:cubicBezTo>
                  <a:pt x="3675111" y="3657600"/>
                  <a:pt x="2856329" y="2838818"/>
                  <a:pt x="2856329" y="1828800"/>
                </a:cubicBezTo>
                <a:lnTo>
                  <a:pt x="2856503" y="1828800"/>
                </a:lnTo>
                <a:cubicBezTo>
                  <a:pt x="2856503" y="1367929"/>
                  <a:pt x="2482893" y="994319"/>
                  <a:pt x="2022022" y="994319"/>
                </a:cubicBezTo>
                <a:lnTo>
                  <a:pt x="2022022" y="995961"/>
                </a:lnTo>
                <a:lnTo>
                  <a:pt x="0" y="995961"/>
                </a:lnTo>
                <a:lnTo>
                  <a:pt x="497238" y="497981"/>
                </a:lnTo>
                <a:close/>
              </a:path>
            </a:pathLst>
          </a:custGeom>
          <a:gradFill flip="none" rotWithShape="1">
            <a:gsLst>
              <a:gs pos="0">
                <a:srgbClr val="27C5F2"/>
              </a:gs>
              <a:gs pos="36000">
                <a:srgbClr val="606EFF"/>
              </a:gs>
              <a:gs pos="95575">
                <a:srgbClr val="ED6289"/>
              </a:gs>
              <a:gs pos="71000">
                <a:srgbClr val="8B4FF6"/>
              </a:gs>
            </a:gsLst>
            <a:lin ang="0" scaled="1"/>
            <a:tileRect/>
          </a:gra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6CDC370E-0CD2-4FF1-8D1D-5130122D0469}"/>
              </a:ext>
            </a:extLst>
          </p:cNvPr>
          <p:cNvSpPr txBox="1"/>
          <p:nvPr/>
        </p:nvSpPr>
        <p:spPr>
          <a:xfrm>
            <a:off x="3508434" y="463857"/>
            <a:ext cx="10787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ONE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6AA545D7-2718-446B-BB9C-479F7D68C2B3}"/>
              </a:ext>
            </a:extLst>
          </p:cNvPr>
          <p:cNvSpPr txBox="1"/>
          <p:nvPr/>
        </p:nvSpPr>
        <p:spPr>
          <a:xfrm>
            <a:off x="3526299" y="2868718"/>
            <a:ext cx="10787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TWO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D497B29F-9D3F-4916-B9C8-F79A4ED67D88}"/>
              </a:ext>
            </a:extLst>
          </p:cNvPr>
          <p:cNvSpPr txBox="1"/>
          <p:nvPr/>
        </p:nvSpPr>
        <p:spPr>
          <a:xfrm>
            <a:off x="3457357" y="5531827"/>
            <a:ext cx="13484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THREE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15ABA3EC-6FD8-44E0-AD08-7EAB37724481}"/>
              </a:ext>
            </a:extLst>
          </p:cNvPr>
          <p:cNvSpPr txBox="1"/>
          <p:nvPr/>
        </p:nvSpPr>
        <p:spPr>
          <a:xfrm>
            <a:off x="6812703" y="2759223"/>
            <a:ext cx="2568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800" b="1" dirty="0" smtClean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Al-Salam Highway</a:t>
            </a:r>
            <a:endParaRPr lang="en-US" sz="2800" b="1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="" xmlns:a16="http://schemas.microsoft.com/office/drawing/2014/main" id="{2061FFE9-6931-4A1F-94B9-23572B5A3558}"/>
              </a:ext>
            </a:extLst>
          </p:cNvPr>
          <p:cNvGrpSpPr/>
          <p:nvPr/>
        </p:nvGrpSpPr>
        <p:grpSpPr>
          <a:xfrm>
            <a:off x="4486043" y="589504"/>
            <a:ext cx="2336408" cy="2519026"/>
            <a:chOff x="9444535" y="410271"/>
            <a:chExt cx="2520516" cy="2700585"/>
          </a:xfrm>
          <a:solidFill>
            <a:srgbClr val="0F54AF"/>
          </a:solidFill>
        </p:grpSpPr>
        <p:sp>
          <p:nvSpPr>
            <p:cNvPr id="13" name="Isosceles Triangle 12">
              <a:extLst>
                <a:ext uri="{FF2B5EF4-FFF2-40B4-BE49-F238E27FC236}">
                  <a16:creationId xmlns="" xmlns:a16="http://schemas.microsoft.com/office/drawing/2014/main" id="{EDDD1F06-C294-4D7D-8A7C-C6CAA5DAE62F}"/>
                </a:ext>
              </a:extLst>
            </p:cNvPr>
            <p:cNvSpPr/>
            <p:nvPr/>
          </p:nvSpPr>
          <p:spPr>
            <a:xfrm rot="5400000">
              <a:off x="9332422" y="522384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="" xmlns:a16="http://schemas.microsoft.com/office/drawing/2014/main" id="{9075CAB3-A1D2-46B4-AE89-4B09BC9A9838}"/>
                </a:ext>
              </a:extLst>
            </p:cNvPr>
            <p:cNvSpPr/>
            <p:nvPr/>
          </p:nvSpPr>
          <p:spPr>
            <a:xfrm rot="5400000">
              <a:off x="9655819" y="544868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="" xmlns:a16="http://schemas.microsoft.com/office/drawing/2014/main" id="{1C65FC8A-213E-4D47-B9B0-614F7396FDD5}"/>
                </a:ext>
              </a:extLst>
            </p:cNvPr>
            <p:cNvSpPr/>
            <p:nvPr/>
          </p:nvSpPr>
          <p:spPr>
            <a:xfrm rot="6572439">
              <a:off x="9941065" y="612647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="" xmlns:a16="http://schemas.microsoft.com/office/drawing/2014/main" id="{B5139D9B-B4BE-4211-B593-8F9786063D8A}"/>
                </a:ext>
              </a:extLst>
            </p:cNvPr>
            <p:cNvSpPr/>
            <p:nvPr/>
          </p:nvSpPr>
          <p:spPr>
            <a:xfrm rot="6899203">
              <a:off x="10192180" y="733045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="" xmlns:a16="http://schemas.microsoft.com/office/drawing/2014/main" id="{7F4EC0B2-D847-4A98-A95D-8811C2282518}"/>
                </a:ext>
              </a:extLst>
            </p:cNvPr>
            <p:cNvSpPr/>
            <p:nvPr/>
          </p:nvSpPr>
          <p:spPr>
            <a:xfrm rot="7661803">
              <a:off x="10457722" y="913488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="" xmlns:a16="http://schemas.microsoft.com/office/drawing/2014/main" id="{2F811B37-95E1-4473-B8C2-5DAE55B81629}"/>
                </a:ext>
              </a:extLst>
            </p:cNvPr>
            <p:cNvSpPr/>
            <p:nvPr/>
          </p:nvSpPr>
          <p:spPr>
            <a:xfrm rot="8505202">
              <a:off x="10661983" y="1137833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="" xmlns:a16="http://schemas.microsoft.com/office/drawing/2014/main" id="{4E7D9990-4BFA-4769-A59C-454915B73F80}"/>
                </a:ext>
              </a:extLst>
            </p:cNvPr>
            <p:cNvSpPr/>
            <p:nvPr/>
          </p:nvSpPr>
          <p:spPr>
            <a:xfrm rot="9475638">
              <a:off x="10824219" y="1369096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="" xmlns:a16="http://schemas.microsoft.com/office/drawing/2014/main" id="{34F57985-EB15-4154-B723-8969B319BDD0}"/>
                </a:ext>
              </a:extLst>
            </p:cNvPr>
            <p:cNvSpPr/>
            <p:nvPr/>
          </p:nvSpPr>
          <p:spPr>
            <a:xfrm rot="10522104">
              <a:off x="10907001" y="1623953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="" xmlns:a16="http://schemas.microsoft.com/office/drawing/2014/main" id="{369319B7-6D2F-435F-83F4-11E8EAA2A12E}"/>
                </a:ext>
              </a:extLst>
            </p:cNvPr>
            <p:cNvSpPr/>
            <p:nvPr/>
          </p:nvSpPr>
          <p:spPr>
            <a:xfrm rot="10522104">
              <a:off x="10953632" y="1936225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="" xmlns:a16="http://schemas.microsoft.com/office/drawing/2014/main" id="{2D6D68FE-7A3C-4DD6-9379-8AF2E4D18308}"/>
                </a:ext>
              </a:extLst>
            </p:cNvPr>
            <p:cNvSpPr/>
            <p:nvPr/>
          </p:nvSpPr>
          <p:spPr>
            <a:xfrm rot="9936786">
              <a:off x="11030747" y="2248496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Isosceles Triangle 22">
              <a:extLst>
                <a:ext uri="{FF2B5EF4-FFF2-40B4-BE49-F238E27FC236}">
                  <a16:creationId xmlns="" xmlns:a16="http://schemas.microsoft.com/office/drawing/2014/main" id="{8EEF5DDE-92D6-45B2-AC30-0B9F318A4FD6}"/>
                </a:ext>
              </a:extLst>
            </p:cNvPr>
            <p:cNvSpPr/>
            <p:nvPr/>
          </p:nvSpPr>
          <p:spPr>
            <a:xfrm rot="8783282">
              <a:off x="11217266" y="2480938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Isosceles Triangle 23">
              <a:extLst>
                <a:ext uri="{FF2B5EF4-FFF2-40B4-BE49-F238E27FC236}">
                  <a16:creationId xmlns="" xmlns:a16="http://schemas.microsoft.com/office/drawing/2014/main" id="{BDB29972-0B6B-4281-9814-9C11D8D12D94}"/>
                </a:ext>
              </a:extLst>
            </p:cNvPr>
            <p:cNvSpPr/>
            <p:nvPr/>
          </p:nvSpPr>
          <p:spPr>
            <a:xfrm rot="7371395">
              <a:off x="11428808" y="2674936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="" xmlns:a16="http://schemas.microsoft.com/office/drawing/2014/main" id="{F2C5086E-84D7-4623-A8F8-C20877CD3440}"/>
                </a:ext>
              </a:extLst>
            </p:cNvPr>
            <p:cNvSpPr/>
            <p:nvPr/>
          </p:nvSpPr>
          <p:spPr>
            <a:xfrm rot="7082028">
              <a:off x="11677007" y="2822812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="" xmlns:a16="http://schemas.microsoft.com/office/drawing/2014/main" id="{C831E0D5-EA35-4653-84D0-1E318740E527}"/>
              </a:ext>
            </a:extLst>
          </p:cNvPr>
          <p:cNvGrpSpPr/>
          <p:nvPr/>
        </p:nvGrpSpPr>
        <p:grpSpPr>
          <a:xfrm>
            <a:off x="4718532" y="2924965"/>
            <a:ext cx="1068026" cy="373255"/>
            <a:chOff x="4433455" y="2990952"/>
            <a:chExt cx="1152186" cy="400157"/>
          </a:xfrm>
        </p:grpSpPr>
        <p:sp>
          <p:nvSpPr>
            <p:cNvPr id="27" name="Isosceles Triangle 26">
              <a:extLst>
                <a:ext uri="{FF2B5EF4-FFF2-40B4-BE49-F238E27FC236}">
                  <a16:creationId xmlns="" xmlns:a16="http://schemas.microsoft.com/office/drawing/2014/main" id="{5C7BF6D1-C9BA-4AD4-84DC-DD8EE65686F5}"/>
                </a:ext>
              </a:extLst>
            </p:cNvPr>
            <p:cNvSpPr/>
            <p:nvPr/>
          </p:nvSpPr>
          <p:spPr>
            <a:xfrm rot="5400000">
              <a:off x="4321342" y="3103065"/>
              <a:ext cx="400157" cy="175931"/>
            </a:xfrm>
            <a:prstGeom prst="triangle">
              <a:avLst/>
            </a:prstGeom>
            <a:solidFill>
              <a:srgbClr val="0C448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Isosceles Triangle 27">
              <a:extLst>
                <a:ext uri="{FF2B5EF4-FFF2-40B4-BE49-F238E27FC236}">
                  <a16:creationId xmlns="" xmlns:a16="http://schemas.microsoft.com/office/drawing/2014/main" id="{DEEF5AAF-280E-4243-8513-B28580693EA9}"/>
                </a:ext>
              </a:extLst>
            </p:cNvPr>
            <p:cNvSpPr/>
            <p:nvPr/>
          </p:nvSpPr>
          <p:spPr>
            <a:xfrm rot="5400000">
              <a:off x="4653726" y="3103065"/>
              <a:ext cx="400157" cy="175931"/>
            </a:xfrm>
            <a:prstGeom prst="triangle">
              <a:avLst/>
            </a:prstGeom>
            <a:solidFill>
              <a:srgbClr val="0C448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Isosceles Triangle 28">
              <a:extLst>
                <a:ext uri="{FF2B5EF4-FFF2-40B4-BE49-F238E27FC236}">
                  <a16:creationId xmlns="" xmlns:a16="http://schemas.microsoft.com/office/drawing/2014/main" id="{566BF62E-3195-4B1A-8DB8-B633FFF20438}"/>
                </a:ext>
              </a:extLst>
            </p:cNvPr>
            <p:cNvSpPr/>
            <p:nvPr/>
          </p:nvSpPr>
          <p:spPr>
            <a:xfrm rot="5400000">
              <a:off x="4975749" y="3103065"/>
              <a:ext cx="400157" cy="175931"/>
            </a:xfrm>
            <a:prstGeom prst="triangle">
              <a:avLst/>
            </a:prstGeom>
            <a:solidFill>
              <a:srgbClr val="0C448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="" xmlns:a16="http://schemas.microsoft.com/office/drawing/2014/main" id="{9AEB4F94-BC39-4838-8C33-5EA16FF53050}"/>
                </a:ext>
              </a:extLst>
            </p:cNvPr>
            <p:cNvSpPr/>
            <p:nvPr/>
          </p:nvSpPr>
          <p:spPr>
            <a:xfrm rot="5400000">
              <a:off x="5297597" y="3103065"/>
              <a:ext cx="400157" cy="175931"/>
            </a:xfrm>
            <a:prstGeom prst="triangle">
              <a:avLst/>
            </a:prstGeom>
            <a:solidFill>
              <a:srgbClr val="0C448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="" xmlns:a16="http://schemas.microsoft.com/office/drawing/2014/main" id="{EF2AF094-425A-4672-96E5-986DF222754A}"/>
              </a:ext>
            </a:extLst>
          </p:cNvPr>
          <p:cNvGrpSpPr/>
          <p:nvPr/>
        </p:nvGrpSpPr>
        <p:grpSpPr>
          <a:xfrm flipV="1">
            <a:off x="4656785" y="3720492"/>
            <a:ext cx="1866148" cy="2237632"/>
            <a:chOff x="9444535" y="410271"/>
            <a:chExt cx="2013199" cy="2398910"/>
          </a:xfrm>
          <a:solidFill>
            <a:srgbClr val="0F54AF"/>
          </a:solidFill>
        </p:grpSpPr>
        <p:sp>
          <p:nvSpPr>
            <p:cNvPr id="32" name="Isosceles Triangle 31">
              <a:extLst>
                <a:ext uri="{FF2B5EF4-FFF2-40B4-BE49-F238E27FC236}">
                  <a16:creationId xmlns="" xmlns:a16="http://schemas.microsoft.com/office/drawing/2014/main" id="{91750A1C-3300-4970-BF0D-BDFCBCB1B176}"/>
                </a:ext>
              </a:extLst>
            </p:cNvPr>
            <p:cNvSpPr/>
            <p:nvPr/>
          </p:nvSpPr>
          <p:spPr>
            <a:xfrm rot="5400000">
              <a:off x="9332422" y="522384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Isosceles Triangle 32">
              <a:extLst>
                <a:ext uri="{FF2B5EF4-FFF2-40B4-BE49-F238E27FC236}">
                  <a16:creationId xmlns="" xmlns:a16="http://schemas.microsoft.com/office/drawing/2014/main" id="{DC826480-878B-42E5-905E-C32D98AAF26E}"/>
                </a:ext>
              </a:extLst>
            </p:cNvPr>
            <p:cNvSpPr/>
            <p:nvPr/>
          </p:nvSpPr>
          <p:spPr>
            <a:xfrm rot="5400000">
              <a:off x="9655819" y="544868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="" xmlns:a16="http://schemas.microsoft.com/office/drawing/2014/main" id="{76A1CA3F-41CE-407D-BB90-AB49E4D9377F}"/>
                </a:ext>
              </a:extLst>
            </p:cNvPr>
            <p:cNvSpPr/>
            <p:nvPr/>
          </p:nvSpPr>
          <p:spPr>
            <a:xfrm rot="6572439">
              <a:off x="9941065" y="612647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="" xmlns:a16="http://schemas.microsoft.com/office/drawing/2014/main" id="{A025263D-510E-4867-BD18-24D330E9C14C}"/>
                </a:ext>
              </a:extLst>
            </p:cNvPr>
            <p:cNvSpPr/>
            <p:nvPr/>
          </p:nvSpPr>
          <p:spPr>
            <a:xfrm rot="6899203">
              <a:off x="10191744" y="740894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Isosceles Triangle 35">
              <a:extLst>
                <a:ext uri="{FF2B5EF4-FFF2-40B4-BE49-F238E27FC236}">
                  <a16:creationId xmlns="" xmlns:a16="http://schemas.microsoft.com/office/drawing/2014/main" id="{8A6903DC-8920-4E1A-A5CC-F82ECD2A8ABD}"/>
                </a:ext>
              </a:extLst>
            </p:cNvPr>
            <p:cNvSpPr/>
            <p:nvPr/>
          </p:nvSpPr>
          <p:spPr>
            <a:xfrm rot="7661803">
              <a:off x="10435153" y="916987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Isosceles Triangle 36">
              <a:extLst>
                <a:ext uri="{FF2B5EF4-FFF2-40B4-BE49-F238E27FC236}">
                  <a16:creationId xmlns="" xmlns:a16="http://schemas.microsoft.com/office/drawing/2014/main" id="{8D885A44-DD7C-4D29-A61C-52D3CDCA07F4}"/>
                </a:ext>
              </a:extLst>
            </p:cNvPr>
            <p:cNvSpPr/>
            <p:nvPr/>
          </p:nvSpPr>
          <p:spPr>
            <a:xfrm rot="8505202">
              <a:off x="10646741" y="1140036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="" xmlns:a16="http://schemas.microsoft.com/office/drawing/2014/main" id="{1E615503-1403-4302-B184-71D8C12110BA}"/>
                </a:ext>
              </a:extLst>
            </p:cNvPr>
            <p:cNvSpPr/>
            <p:nvPr/>
          </p:nvSpPr>
          <p:spPr>
            <a:xfrm rot="9475638">
              <a:off x="10747737" y="1409052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="" xmlns:a16="http://schemas.microsoft.com/office/drawing/2014/main" id="{C3AD2CF6-0C0B-4294-A69F-74DE83A879E2}"/>
                </a:ext>
              </a:extLst>
            </p:cNvPr>
            <p:cNvSpPr/>
            <p:nvPr/>
          </p:nvSpPr>
          <p:spPr>
            <a:xfrm rot="10522104">
              <a:off x="10780988" y="1698492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Isosceles Triangle 39">
              <a:extLst>
                <a:ext uri="{FF2B5EF4-FFF2-40B4-BE49-F238E27FC236}">
                  <a16:creationId xmlns="" xmlns:a16="http://schemas.microsoft.com/office/drawing/2014/main" id="{13846989-258B-4C76-8CEC-5F0824F22B76}"/>
                </a:ext>
              </a:extLst>
            </p:cNvPr>
            <p:cNvSpPr/>
            <p:nvPr/>
          </p:nvSpPr>
          <p:spPr>
            <a:xfrm rot="10522104">
              <a:off x="10824218" y="2020965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Isosceles Triangle 40">
              <a:extLst>
                <a:ext uri="{FF2B5EF4-FFF2-40B4-BE49-F238E27FC236}">
                  <a16:creationId xmlns="" xmlns:a16="http://schemas.microsoft.com/office/drawing/2014/main" id="{D53D2F5A-DA35-4133-A11A-2F8CFA733E9A}"/>
                </a:ext>
              </a:extLst>
            </p:cNvPr>
            <p:cNvSpPr/>
            <p:nvPr/>
          </p:nvSpPr>
          <p:spPr>
            <a:xfrm rot="9936786">
              <a:off x="10916132" y="2358714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Isosceles Triangle 41">
              <a:extLst>
                <a:ext uri="{FF2B5EF4-FFF2-40B4-BE49-F238E27FC236}">
                  <a16:creationId xmlns="" xmlns:a16="http://schemas.microsoft.com/office/drawing/2014/main" id="{E31C4EB6-27F9-4F9F-9DE1-60A5387053D1}"/>
                </a:ext>
              </a:extLst>
            </p:cNvPr>
            <p:cNvSpPr/>
            <p:nvPr/>
          </p:nvSpPr>
          <p:spPr>
            <a:xfrm rot="8783282">
              <a:off x="11057577" y="2633250"/>
              <a:ext cx="400157" cy="175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9" name="Rounded Rectangle 48"/>
          <p:cNvSpPr/>
          <p:nvPr/>
        </p:nvSpPr>
        <p:spPr>
          <a:xfrm>
            <a:off x="1496875" y="103120"/>
            <a:ext cx="1223493" cy="6457290"/>
          </a:xfrm>
          <a:prstGeom prst="roundRect">
            <a:avLst/>
          </a:prstGeom>
          <a:gradFill flip="none" rotWithShape="1">
            <a:gsLst>
              <a:gs pos="0">
                <a:srgbClr val="FD7B97"/>
              </a:gs>
              <a:gs pos="50000">
                <a:schemeClr val="accent1">
                  <a:lumMod val="75000"/>
                </a:schemeClr>
              </a:gs>
              <a:gs pos="100000">
                <a:srgbClr val="00B0F0"/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0" name="Picture 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6833" y="589504"/>
            <a:ext cx="948041" cy="944424"/>
          </a:xfrm>
          <a:prstGeom prst="rect">
            <a:avLst/>
          </a:prstGeom>
        </p:spPr>
      </p:pic>
      <p:pic>
        <p:nvPicPr>
          <p:cNvPr id="51" name="Picture 5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0909" y="2020312"/>
            <a:ext cx="866173" cy="866173"/>
          </a:xfrm>
          <a:prstGeom prst="rect">
            <a:avLst/>
          </a:prstGeom>
        </p:spPr>
      </p:pic>
      <p:pic>
        <p:nvPicPr>
          <p:cNvPr id="52" name="Picture 5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8867" y="3292733"/>
            <a:ext cx="1024115" cy="1024115"/>
          </a:xfrm>
          <a:prstGeom prst="rect">
            <a:avLst/>
          </a:prstGeom>
        </p:spPr>
      </p:pic>
      <p:pic>
        <p:nvPicPr>
          <p:cNvPr id="53" name="Picture 5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8867" y="4765767"/>
            <a:ext cx="945143" cy="945143"/>
          </a:xfrm>
          <a:prstGeom prst="rect">
            <a:avLst/>
          </a:prstGeom>
        </p:spPr>
      </p:pic>
      <p:pic>
        <p:nvPicPr>
          <p:cNvPr id="55" name="Picture 5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29907">
            <a:off x="10336729" y="1239198"/>
            <a:ext cx="625958" cy="2280214"/>
          </a:xfrm>
          <a:prstGeom prst="rect">
            <a:avLst/>
          </a:prstGeom>
        </p:spPr>
      </p:pic>
      <p:pic>
        <p:nvPicPr>
          <p:cNvPr id="56" name="Picture 5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58738" y="1911971"/>
            <a:ext cx="548508" cy="467334"/>
          </a:xfrm>
          <a:prstGeom prst="rect">
            <a:avLst/>
          </a:prstGeom>
        </p:spPr>
      </p:pic>
      <p:pic>
        <p:nvPicPr>
          <p:cNvPr id="57" name="Picture 5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89471" y="1061716"/>
            <a:ext cx="623504" cy="531232"/>
          </a:xfrm>
          <a:prstGeom prst="rect">
            <a:avLst/>
          </a:prstGeom>
        </p:spPr>
      </p:pic>
      <p:pic>
        <p:nvPicPr>
          <p:cNvPr id="60" name="Picture 5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326" y="2677619"/>
            <a:ext cx="1207703" cy="1207703"/>
          </a:xfrm>
          <a:prstGeom prst="rect">
            <a:avLst/>
          </a:prstGeom>
        </p:spPr>
      </p:pic>
      <p:pic>
        <p:nvPicPr>
          <p:cNvPr id="58" name="图片 1"/>
          <p:cNvPicPr>
            <a:picLocks noChangeAspect="1"/>
          </p:cNvPicPr>
          <p:nvPr/>
        </p:nvPicPr>
        <p:blipFill rotWithShape="1">
          <a:blip r:embed="rId10" cstate="screen"/>
          <a:srcRect t="44026" r="41039"/>
          <a:stretch>
            <a:fillRect/>
          </a:stretch>
        </p:blipFill>
        <p:spPr>
          <a:xfrm>
            <a:off x="7463417" y="4142853"/>
            <a:ext cx="5084512" cy="2715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535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8363" y="0"/>
            <a:ext cx="9975273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038080" y="6129201"/>
            <a:ext cx="192873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 smtClean="0">
                <a:latin typeface="Times New Roman" panose="02020603050405020304" pitchFamily="18" charset="0"/>
                <a:cs typeface="+mj-cs"/>
              </a:rPr>
              <a:t>Scenario 3</a:t>
            </a:r>
            <a:endParaRPr lang="en-US" sz="3200" dirty="0"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178879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034" y="354074"/>
            <a:ext cx="10911545" cy="616311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981772" y="4289990"/>
            <a:ext cx="1102407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Highway 90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946022" y="1937752"/>
            <a:ext cx="907279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Al-Salam Highway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980775" y="5416611"/>
            <a:ext cx="838911" cy="5227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Logistics Road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7138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833340"/>
            <a:ext cx="12192000" cy="3034413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="" xmlns:a16="http://schemas.microsoft.com/office/drawing/2014/main" id="{6B22E85F-A077-49B0-B306-757289927640}"/>
              </a:ext>
            </a:extLst>
          </p:cNvPr>
          <p:cNvGrpSpPr/>
          <p:nvPr/>
        </p:nvGrpSpPr>
        <p:grpSpPr>
          <a:xfrm>
            <a:off x="783095" y="273969"/>
            <a:ext cx="10625812" cy="973015"/>
            <a:chOff x="363416" y="715108"/>
            <a:chExt cx="5861538" cy="973015"/>
          </a:xfrm>
        </p:grpSpPr>
        <p:sp>
          <p:nvSpPr>
            <p:cNvPr id="5" name="Rectangle: Rounded Corners 4">
              <a:extLst>
                <a:ext uri="{FF2B5EF4-FFF2-40B4-BE49-F238E27FC236}">
                  <a16:creationId xmlns="" xmlns:a16="http://schemas.microsoft.com/office/drawing/2014/main" id="{0EFC7423-DAF0-4BCA-9F8C-9045A2BED1B1}"/>
                </a:ext>
              </a:extLst>
            </p:cNvPr>
            <p:cNvSpPr/>
            <p:nvPr/>
          </p:nvSpPr>
          <p:spPr>
            <a:xfrm>
              <a:off x="363416" y="715108"/>
              <a:ext cx="5861538" cy="973015"/>
            </a:xfrm>
            <a:prstGeom prst="roundRect">
              <a:avLst>
                <a:gd name="adj" fmla="val 50000"/>
              </a:avLst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6" name="Rectangle: Rounded Corners 8">
              <a:extLst>
                <a:ext uri="{FF2B5EF4-FFF2-40B4-BE49-F238E27FC236}">
                  <a16:creationId xmlns="" xmlns:a16="http://schemas.microsoft.com/office/drawing/2014/main" id="{F4ADC0F9-2A3E-4A77-B776-74689C2033E0}"/>
                </a:ext>
              </a:extLst>
            </p:cNvPr>
            <p:cNvSpPr/>
            <p:nvPr/>
          </p:nvSpPr>
          <p:spPr>
            <a:xfrm>
              <a:off x="504093" y="836735"/>
              <a:ext cx="4572000" cy="72976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8" name="TextBox 7">
              <a:extLst>
                <a:ext uri="{FF2B5EF4-FFF2-40B4-BE49-F238E27FC236}">
                  <a16:creationId xmlns="" xmlns:a16="http://schemas.microsoft.com/office/drawing/2014/main" id="{FD93AC39-F2B8-4C19-867A-4379D5BE2087}"/>
                </a:ext>
              </a:extLst>
            </p:cNvPr>
            <p:cNvSpPr txBox="1"/>
            <p:nvPr/>
          </p:nvSpPr>
          <p:spPr>
            <a:xfrm>
              <a:off x="504093" y="970782"/>
              <a:ext cx="475077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Cross-section for Al-Salam Highway and existing Highway 90</a:t>
              </a:r>
            </a:p>
          </p:txBody>
        </p:sp>
      </p:grp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46208" y="339105"/>
            <a:ext cx="842740" cy="842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95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59401"/>
            <a:ext cx="12136544" cy="3305636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="" xmlns:a16="http://schemas.microsoft.com/office/drawing/2014/main" id="{6B22E85F-A077-49B0-B306-757289927640}"/>
              </a:ext>
            </a:extLst>
          </p:cNvPr>
          <p:cNvGrpSpPr/>
          <p:nvPr/>
        </p:nvGrpSpPr>
        <p:grpSpPr>
          <a:xfrm>
            <a:off x="1820175" y="387282"/>
            <a:ext cx="8584180" cy="973015"/>
            <a:chOff x="363416" y="715108"/>
            <a:chExt cx="5861538" cy="973015"/>
          </a:xfrm>
        </p:grpSpPr>
        <p:sp>
          <p:nvSpPr>
            <p:cNvPr id="6" name="Rectangle: Rounded Corners 4">
              <a:extLst>
                <a:ext uri="{FF2B5EF4-FFF2-40B4-BE49-F238E27FC236}">
                  <a16:creationId xmlns="" xmlns:a16="http://schemas.microsoft.com/office/drawing/2014/main" id="{0EFC7423-DAF0-4BCA-9F8C-9045A2BED1B1}"/>
                </a:ext>
              </a:extLst>
            </p:cNvPr>
            <p:cNvSpPr/>
            <p:nvPr/>
          </p:nvSpPr>
          <p:spPr>
            <a:xfrm>
              <a:off x="363416" y="715108"/>
              <a:ext cx="5861538" cy="973015"/>
            </a:xfrm>
            <a:prstGeom prst="roundRect">
              <a:avLst>
                <a:gd name="adj" fmla="val 50000"/>
              </a:avLst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7" name="Rectangle: Rounded Corners 8">
              <a:extLst>
                <a:ext uri="{FF2B5EF4-FFF2-40B4-BE49-F238E27FC236}">
                  <a16:creationId xmlns="" xmlns:a16="http://schemas.microsoft.com/office/drawing/2014/main" id="{F4ADC0F9-2A3E-4A77-B776-74689C2033E0}"/>
                </a:ext>
              </a:extLst>
            </p:cNvPr>
            <p:cNvSpPr/>
            <p:nvPr/>
          </p:nvSpPr>
          <p:spPr>
            <a:xfrm>
              <a:off x="504093" y="836735"/>
              <a:ext cx="4572000" cy="72976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8" name="TextBox 7">
              <a:extLst>
                <a:ext uri="{FF2B5EF4-FFF2-40B4-BE49-F238E27FC236}">
                  <a16:creationId xmlns="" xmlns:a16="http://schemas.microsoft.com/office/drawing/2014/main" id="{FD93AC39-F2B8-4C19-867A-4379D5BE2087}"/>
                </a:ext>
              </a:extLst>
            </p:cNvPr>
            <p:cNvSpPr txBox="1"/>
            <p:nvPr/>
          </p:nvSpPr>
          <p:spPr>
            <a:xfrm>
              <a:off x="504093" y="970782"/>
              <a:ext cx="475077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10827" y="452418"/>
            <a:ext cx="842740" cy="84274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2193663" y="647281"/>
            <a:ext cx="579123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Cross-section for Al-Salam Highway</a:t>
            </a:r>
          </a:p>
        </p:txBody>
      </p:sp>
    </p:spTree>
    <p:extLst>
      <p:ext uri="{BB962C8B-B14F-4D97-AF65-F5344CB8AC3E}">
        <p14:creationId xmlns:p14="http://schemas.microsoft.com/office/powerpoint/2010/main" val="3590295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0658" y="2045572"/>
            <a:ext cx="9406992" cy="4433927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="" xmlns:a16="http://schemas.microsoft.com/office/drawing/2014/main" id="{6B22E85F-A077-49B0-B306-757289927640}"/>
              </a:ext>
            </a:extLst>
          </p:cNvPr>
          <p:cNvGrpSpPr/>
          <p:nvPr/>
        </p:nvGrpSpPr>
        <p:grpSpPr>
          <a:xfrm>
            <a:off x="3097590" y="151311"/>
            <a:ext cx="5913968" cy="973015"/>
            <a:chOff x="363416" y="715108"/>
            <a:chExt cx="5861538" cy="973015"/>
          </a:xfrm>
        </p:grpSpPr>
        <p:sp>
          <p:nvSpPr>
            <p:cNvPr id="6" name="Rectangle: Rounded Corners 4">
              <a:extLst>
                <a:ext uri="{FF2B5EF4-FFF2-40B4-BE49-F238E27FC236}">
                  <a16:creationId xmlns="" xmlns:a16="http://schemas.microsoft.com/office/drawing/2014/main" id="{0EFC7423-DAF0-4BCA-9F8C-9045A2BED1B1}"/>
                </a:ext>
              </a:extLst>
            </p:cNvPr>
            <p:cNvSpPr/>
            <p:nvPr/>
          </p:nvSpPr>
          <p:spPr>
            <a:xfrm>
              <a:off x="363416" y="715108"/>
              <a:ext cx="5861538" cy="973015"/>
            </a:xfrm>
            <a:prstGeom prst="roundRect">
              <a:avLst>
                <a:gd name="adj" fmla="val 50000"/>
              </a:avLst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7" name="Rectangle: Rounded Corners 8">
              <a:extLst>
                <a:ext uri="{FF2B5EF4-FFF2-40B4-BE49-F238E27FC236}">
                  <a16:creationId xmlns="" xmlns:a16="http://schemas.microsoft.com/office/drawing/2014/main" id="{F4ADC0F9-2A3E-4A77-B776-74689C2033E0}"/>
                </a:ext>
              </a:extLst>
            </p:cNvPr>
            <p:cNvSpPr/>
            <p:nvPr/>
          </p:nvSpPr>
          <p:spPr>
            <a:xfrm>
              <a:off x="504093" y="836735"/>
              <a:ext cx="4572000" cy="72976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9" name="TextBox 8">
              <a:extLst>
                <a:ext uri="{FF2B5EF4-FFF2-40B4-BE49-F238E27FC236}">
                  <a16:creationId xmlns="" xmlns:a16="http://schemas.microsoft.com/office/drawing/2014/main" id="{FD93AC39-F2B8-4C19-867A-4379D5BE2087}"/>
                </a:ext>
              </a:extLst>
            </p:cNvPr>
            <p:cNvSpPr txBox="1"/>
            <p:nvPr/>
          </p:nvSpPr>
          <p:spPr>
            <a:xfrm>
              <a:off x="1059764" y="946822"/>
              <a:ext cx="350305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Design vehicle</a:t>
              </a:r>
            </a:p>
          </p:txBody>
        </p:sp>
      </p:grp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9858" y="91726"/>
            <a:ext cx="1044262" cy="1044262"/>
          </a:xfrm>
          <a:prstGeom prst="rect">
            <a:avLst/>
          </a:prstGeom>
        </p:spPr>
      </p:pic>
      <p:sp>
        <p:nvSpPr>
          <p:cNvPr id="11" name="Rounded Rectangle 10"/>
          <p:cNvSpPr/>
          <p:nvPr/>
        </p:nvSpPr>
        <p:spPr>
          <a:xfrm>
            <a:off x="565322" y="1239019"/>
            <a:ext cx="2107534" cy="132802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70C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>
            <a:spAutoFit/>
          </a:bodyPr>
          <a:lstStyle/>
          <a:p>
            <a:pPr indent="-285750">
              <a:buFont typeface="Wingdings" panose="05000000000000000000" pitchFamily="2" charset="2"/>
              <a:buChar char="Ø"/>
            </a:pPr>
            <a:r>
              <a:rPr lang="en-US" sz="2400" b="1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WB-20</a:t>
            </a:r>
            <a:endParaRPr lang="en-US" sz="1600" b="1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-    Length </a:t>
            </a:r>
            <a:r>
              <a:rPr lang="en-US" sz="16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= 22.4m</a:t>
            </a:r>
          </a:p>
          <a:p>
            <a:pPr marL="285750" indent="-285750">
              <a:buFontTx/>
              <a:buChar char="-"/>
            </a:pPr>
            <a:r>
              <a:rPr lang="en-US" sz="16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Width </a:t>
            </a:r>
            <a:r>
              <a:rPr lang="en-US" sz="16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= </a:t>
            </a:r>
            <a:r>
              <a:rPr lang="en-US" sz="16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2.59m</a:t>
            </a:r>
          </a:p>
          <a:p>
            <a:pPr marL="342900" indent="-342900">
              <a:buFontTx/>
              <a:buChar char="-"/>
            </a:pPr>
            <a:r>
              <a:rPr lang="en-US" sz="16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Height = 4.3m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3841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35" t="15351"/>
          <a:stretch/>
        </p:blipFill>
        <p:spPr>
          <a:xfrm>
            <a:off x="3103807" y="2525682"/>
            <a:ext cx="6110845" cy="378496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7971" y="1344418"/>
            <a:ext cx="2981741" cy="1181265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5803185" y="5542768"/>
            <a:ext cx="1145939" cy="90152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3472725">
            <a:off x="6596010" y="3965345"/>
            <a:ext cx="1825818" cy="214698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73487" y="1145565"/>
            <a:ext cx="3181081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Logistics Zone </a:t>
            </a: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road:</a:t>
            </a:r>
          </a:p>
          <a:p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Traffic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volume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627 </a:t>
            </a:r>
            <a:r>
              <a:rPr lang="en-US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veh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/day.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rural collector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road.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Two lanes, two ways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 speed is 80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km/hr.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Lane width = 3.6m.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Shoulder width = 1.5m.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Maximum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grade = 6%.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Tx/>
              <a:buChar char="-"/>
            </a:pP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Tx/>
              <a:buChar char="-"/>
            </a:pP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9214652" y="1144363"/>
            <a:ext cx="16399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Highway 90: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14653" y="1744528"/>
            <a:ext cx="297734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Road type: main road.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Two lanes, two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ways.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 speed is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90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km/hr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Lane width = 3.6m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Shoulder width = 1.5m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Level (G=0%).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="" xmlns:a16="http://schemas.microsoft.com/office/drawing/2014/main" id="{6B22E85F-A077-49B0-B306-757289927640}"/>
              </a:ext>
            </a:extLst>
          </p:cNvPr>
          <p:cNvGrpSpPr/>
          <p:nvPr/>
        </p:nvGrpSpPr>
        <p:grpSpPr>
          <a:xfrm>
            <a:off x="3148282" y="73123"/>
            <a:ext cx="5913968" cy="973015"/>
            <a:chOff x="363416" y="715108"/>
            <a:chExt cx="5861538" cy="973015"/>
          </a:xfrm>
        </p:grpSpPr>
        <p:sp>
          <p:nvSpPr>
            <p:cNvPr id="11" name="Rectangle: Rounded Corners 4">
              <a:extLst>
                <a:ext uri="{FF2B5EF4-FFF2-40B4-BE49-F238E27FC236}">
                  <a16:creationId xmlns="" xmlns:a16="http://schemas.microsoft.com/office/drawing/2014/main" id="{0EFC7423-DAF0-4BCA-9F8C-9045A2BED1B1}"/>
                </a:ext>
              </a:extLst>
            </p:cNvPr>
            <p:cNvSpPr/>
            <p:nvPr/>
          </p:nvSpPr>
          <p:spPr>
            <a:xfrm>
              <a:off x="363416" y="715108"/>
              <a:ext cx="5861538" cy="973015"/>
            </a:xfrm>
            <a:prstGeom prst="roundRect">
              <a:avLst>
                <a:gd name="adj" fmla="val 50000"/>
              </a:avLst>
            </a:pr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2" name="Rectangle: Rounded Corners 8">
              <a:extLst>
                <a:ext uri="{FF2B5EF4-FFF2-40B4-BE49-F238E27FC236}">
                  <a16:creationId xmlns="" xmlns:a16="http://schemas.microsoft.com/office/drawing/2014/main" id="{F4ADC0F9-2A3E-4A77-B776-74689C2033E0}"/>
                </a:ext>
              </a:extLst>
            </p:cNvPr>
            <p:cNvSpPr/>
            <p:nvPr/>
          </p:nvSpPr>
          <p:spPr>
            <a:xfrm>
              <a:off x="504093" y="836735"/>
              <a:ext cx="4572000" cy="72976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3" name="TextBox 12">
              <a:extLst>
                <a:ext uri="{FF2B5EF4-FFF2-40B4-BE49-F238E27FC236}">
                  <a16:creationId xmlns="" xmlns:a16="http://schemas.microsoft.com/office/drawing/2014/main" id="{FD93AC39-F2B8-4C19-867A-4379D5BE2087}"/>
                </a:ext>
              </a:extLst>
            </p:cNvPr>
            <p:cNvSpPr txBox="1"/>
            <p:nvPr/>
          </p:nvSpPr>
          <p:spPr>
            <a:xfrm>
              <a:off x="1251419" y="970782"/>
              <a:ext cx="350305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Design of Interchange </a:t>
              </a:r>
            </a:p>
          </p:txBody>
        </p:sp>
      </p:grpSp>
      <p:pic>
        <p:nvPicPr>
          <p:cNvPr id="14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69461" y="170746"/>
            <a:ext cx="836692" cy="836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962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1.11111E-6 L 0.29752 -0.0018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04" y="2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179 -0.41921 L 0.19179 -0.41921 C 0.18892 -0.41736 0.18593 -0.41597 0.18319 -0.41365 C 0.18202 -0.41273 0.18111 -0.41087 0.17994 -0.40972 C 0.1789 -0.40879 0.17773 -0.40879 0.17668 -0.40786 C 0.17525 -0.40671 0.17395 -0.40509 0.17239 -0.40416 C 0.1703 -0.40254 0.16783 -0.40254 0.16601 -0.40023 C 0.16497 -0.39907 0.16392 -0.39745 0.16275 -0.39652 C 0.15793 -0.39282 0.1595 -0.39629 0.15533 -0.39259 C 0.147 -0.38518 0.15689 -0.39166 0.14882 -0.38703 C 0.14778 -0.38495 0.14687 -0.38286 0.14569 -0.38124 C 0.14335 -0.37824 0.14075 -0.37708 0.13814 -0.37546 L 0.13176 -0.36782 C 0.13059 -0.36666 0.12968 -0.36481 0.12851 -0.36411 L 0.12213 -0.36018 C 0.12096 -0.35972 0.11978 -0.35949 0.11887 -0.35833 L 0.11249 -0.35069 C 0.11132 -0.34953 0.11041 -0.34768 0.10924 -0.34699 L 0.10273 -0.34305 C 0.10168 -0.34236 0.10064 -0.34212 0.0996 -0.3412 C 0.09817 -0.34004 0.09674 -0.33842 0.0953 -0.33749 C 0.09322 -0.33587 0.08892 -0.33356 0.08892 -0.33356 C 0.08645 -0.32939 0.08541 -0.32661 0.08241 -0.32407 C 0.08137 -0.32314 0.08033 -0.32268 0.07916 -0.32222 C 0.07773 -0.32013 0.07642 -0.31805 0.07499 -0.31643 C 0.07395 -0.3155 0.07252 -0.31597 0.07174 -0.31458 C 0.06614 -0.30439 0.07707 -0.31157 0.0664 -0.30694 L 0.05989 -0.2993 L 0.05676 -0.29536 C 0.05598 -0.29351 0.05559 -0.2912 0.05455 -0.28981 C 0.05194 -0.28541 0.04817 -0.28333 0.04596 -0.27824 C 0.04491 -0.27569 0.04413 -0.27291 0.04283 -0.2706 C 0.04088 -0.26759 0.03632 -0.26296 0.03632 -0.26296 C 0.03528 -0.26018 0.03319 -0.25555 0.03319 -0.25161 C 0.03319 -0.23819 0.03359 -0.22499 0.03424 -0.21157 C 0.03437 -0.20972 0.03463 -0.20763 0.03528 -0.20601 C 0.03619 -0.2037 0.03723 -0.20161 0.03853 -0.20023 C 0.03944 -0.19907 0.04062 -0.19907 0.04166 -0.19837 C 0.04322 -0.19722 0.04452 -0.19536 0.04596 -0.19444 C 0.04778 -0.19351 0.0496 -0.19328 0.05129 -0.19259 C 0.05885 -0.19328 0.0664 -0.19305 0.07382 -0.19444 C 0.07616 -0.1949 0.08033 -0.19837 0.08033 -0.19837 L 0.08997 -0.20972 C 0.09101 -0.21087 0.09218 -0.2118 0.09309 -0.21342 C 0.09426 -0.2155 0.09517 -0.21759 0.09635 -0.21921 C 0.09843 -0.22199 0.10273 -0.22685 0.10273 -0.22685 C 0.10676 -0.23726 0.10442 -0.23055 0.10924 -0.24791 L 0.11132 -0.25555 C 0.11106 -0.27013 0.11093 -0.28472 0.11028 -0.2993 C 0.11015 -0.30138 0.10989 -0.30347 0.10924 -0.30509 C 0.10846 -0.30671 0.10702 -0.30763 0.10598 -0.30879 C 0.09674 -0.3081 0.08736 -0.30925 0.07812 -0.30694 C 0.07681 -0.30648 0.07681 -0.303 0.07603 -0.30115 C 0.06757 -0.28333 0.07929 -0.31296 0.06848 -0.28402 L 0.0664 -0.27824 L 0.06418 -0.27268 C 0.06171 -0.25902 0.06536 -0.27453 0.05989 -0.26296 C 0.05885 -0.26087 0.05873 -0.25786 0.0578 -0.25555 C 0.05481 -0.24814 0.05442 -0.25208 0.05247 -0.24398 C 0.05155 -0.24027 0.05155 -0.23587 0.05025 -0.23263 C 0.0496 -0.23078 0.04869 -0.22893 0.04817 -0.22685 C 0.04726 -0.22314 0.04674 -0.21921 0.04596 -0.2155 C 0.04569 -0.21342 0.04517 -0.21157 0.04491 -0.20972 C 0.04244 -0.19212 0.04543 -0.21411 0.04283 -0.19074 C 0.04244 -0.18819 0.04205 -0.18564 0.04166 -0.1831 C 0.03997 -0.16921 0.04153 -0.178 0.03957 -0.16782 C 0.03645 -0.13402 0.04049 -0.17615 0.03749 -0.14675 C 0.03593 -0.13217 0.03723 -0.13981 0.03528 -0.12962 C 0.03489 -0.12569 0.03411 -0.11527 0.03319 -0.11064 C 0.03254 -0.10786 0.0315 -0.10578 0.03098 -0.103 C 0.02668 -0.08217 0.03372 -0.10902 0.02773 -0.08773 C 0.02721 -0.08263 0.02538 -0.06597 0.0246 -0.06296 C 0.02382 -0.06041 0.02304 -0.0581 0.02239 -0.05532 C 0.01861 -0.03842 0.02226 -0.0493 0.01809 -0.03819 C 0.01783 -0.03564 0.01744 -0.0331 0.01705 -0.03055 C 0.01614 -0.02523 0.01379 -0.01064 0.01067 -0.00763 C 0.00924 -0.00648 0.0078 -0.00509 0.00637 -0.00393 C 0.00429 -0.00254 -6.04167E-6 6.66667E-6 -6.04167E-6 6.66667E-6 L -6.04167E-6 6.66667E-6 " pathEditMode="relative" ptsTypes="AAAAAAAAAAAAAAAAAAAAAAAAAAAAAAAAAAAAAAAAAAAAAAAAAAAAAAAAAAAAAAAAAAAAAAAAAAAAAAA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745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497" y="2092209"/>
            <a:ext cx="9199476" cy="4028009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="" xmlns:a16="http://schemas.microsoft.com/office/drawing/2014/main" id="{6B22E85F-A077-49B0-B306-757289927640}"/>
              </a:ext>
            </a:extLst>
          </p:cNvPr>
          <p:cNvGrpSpPr/>
          <p:nvPr/>
        </p:nvGrpSpPr>
        <p:grpSpPr>
          <a:xfrm>
            <a:off x="2601532" y="87833"/>
            <a:ext cx="6406362" cy="973015"/>
            <a:chOff x="363416" y="715108"/>
            <a:chExt cx="5861538" cy="973015"/>
          </a:xfrm>
        </p:grpSpPr>
        <p:sp>
          <p:nvSpPr>
            <p:cNvPr id="5" name="Rectangle: Rounded Corners 4">
              <a:extLst>
                <a:ext uri="{FF2B5EF4-FFF2-40B4-BE49-F238E27FC236}">
                  <a16:creationId xmlns="" xmlns:a16="http://schemas.microsoft.com/office/drawing/2014/main" id="{0EFC7423-DAF0-4BCA-9F8C-9045A2BED1B1}"/>
                </a:ext>
              </a:extLst>
            </p:cNvPr>
            <p:cNvSpPr/>
            <p:nvPr/>
          </p:nvSpPr>
          <p:spPr>
            <a:xfrm>
              <a:off x="363416" y="715108"/>
              <a:ext cx="5861538" cy="973015"/>
            </a:xfrm>
            <a:prstGeom prst="roundRect">
              <a:avLst>
                <a:gd name="adj" fmla="val 50000"/>
              </a:avLst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6" name="Rectangle: Rounded Corners 8">
              <a:extLst>
                <a:ext uri="{FF2B5EF4-FFF2-40B4-BE49-F238E27FC236}">
                  <a16:creationId xmlns="" xmlns:a16="http://schemas.microsoft.com/office/drawing/2014/main" id="{F4ADC0F9-2A3E-4A77-B776-74689C2033E0}"/>
                </a:ext>
              </a:extLst>
            </p:cNvPr>
            <p:cNvSpPr/>
            <p:nvPr/>
          </p:nvSpPr>
          <p:spPr>
            <a:xfrm>
              <a:off x="504093" y="836735"/>
              <a:ext cx="4572000" cy="72976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7" name="TextBox 6">
              <a:extLst>
                <a:ext uri="{FF2B5EF4-FFF2-40B4-BE49-F238E27FC236}">
                  <a16:creationId xmlns="" xmlns:a16="http://schemas.microsoft.com/office/drawing/2014/main" id="{FD93AC39-F2B8-4C19-867A-4379D5BE2087}"/>
                </a:ext>
              </a:extLst>
            </p:cNvPr>
            <p:cNvSpPr txBox="1"/>
            <p:nvPr/>
          </p:nvSpPr>
          <p:spPr>
            <a:xfrm>
              <a:off x="1086448" y="970782"/>
              <a:ext cx="362511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Design of Vertical alignment</a:t>
              </a:r>
              <a:r>
                <a:rPr lang="en-US" sz="2400" b="1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endPara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514" y="157876"/>
            <a:ext cx="867847" cy="867847"/>
          </a:xfrm>
          <a:prstGeom prst="rect">
            <a:avLst/>
          </a:prstGeom>
        </p:spPr>
      </p:pic>
      <p:sp>
        <p:nvSpPr>
          <p:cNvPr id="11" name="Rounded Rectangle 10"/>
          <p:cNvSpPr/>
          <p:nvPr/>
        </p:nvSpPr>
        <p:spPr>
          <a:xfrm>
            <a:off x="227322" y="1378391"/>
            <a:ext cx="5336351" cy="173664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70C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>
            <a:spAutoFit/>
          </a:bodyPr>
          <a:lstStyle/>
          <a:p>
            <a:pPr indent="-285750">
              <a:buFont typeface="Wingdings" panose="05000000000000000000" pitchFamily="2" charset="2"/>
              <a:buChar char="Ø"/>
            </a:pPr>
            <a:r>
              <a:rPr lang="en-US" sz="16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Design speed in Highway 90 = 90 km/hr. </a:t>
            </a:r>
          </a:p>
          <a:p>
            <a:pPr indent="-285750">
              <a:buFont typeface="Wingdings" panose="05000000000000000000" pitchFamily="2" charset="2"/>
              <a:buChar char="Ø"/>
            </a:pPr>
            <a:r>
              <a:rPr lang="en-US" sz="16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Grade (G1) in a Highway 90 = 0</a:t>
            </a:r>
            <a:r>
              <a:rPr lang="ar-SA" sz="16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indent="-285750">
              <a:buFont typeface="Wingdings" panose="05000000000000000000" pitchFamily="2" charset="2"/>
              <a:buChar char="Ø"/>
            </a:pPr>
            <a:r>
              <a:rPr lang="en-US" sz="16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Grade (G2) in the ramp = 3%.</a:t>
            </a:r>
          </a:p>
          <a:p>
            <a:pPr indent="-285750">
              <a:buFont typeface="Wingdings" panose="05000000000000000000" pitchFamily="2" charset="2"/>
              <a:buChar char="Ø"/>
            </a:pPr>
            <a:r>
              <a:rPr lang="en-US" sz="16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Profile rise (H) = vertical clearance + pavement layer </a:t>
            </a:r>
            <a:endParaRPr lang="ar-SA" sz="16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ar-SA" sz="16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sz="16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ar-SA" sz="16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</a:t>
            </a:r>
            <a:r>
              <a:rPr lang="en-US" sz="16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= 4.4 + 0.6 = 5m</a:t>
            </a:r>
            <a:r>
              <a:rPr lang="ar-SA" sz="16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6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85750">
              <a:buFont typeface="Wingdings" panose="05000000000000000000" pitchFamily="2" charset="2"/>
              <a:buChar char="Ø"/>
            </a:pPr>
            <a:r>
              <a:rPr lang="en-US" sz="16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Distance required to effect grade separation (D) = 300m</a:t>
            </a:r>
            <a:r>
              <a:rPr lang="ar-SA" sz="16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6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786" y="4106214"/>
            <a:ext cx="2263409" cy="2263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782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794" y="1015433"/>
            <a:ext cx="10919664" cy="5713778"/>
          </a:xfrm>
          <a:prstGeom prst="rect">
            <a:avLst/>
          </a:prstGeom>
        </p:spPr>
      </p:pic>
      <p:sp>
        <p:nvSpPr>
          <p:cNvPr id="3" name="Rounded Rectangle 2"/>
          <p:cNvSpPr/>
          <p:nvPr/>
        </p:nvSpPr>
        <p:spPr>
          <a:xfrm>
            <a:off x="8978245" y="820729"/>
            <a:ext cx="3019131" cy="57888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70C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>
            <a:spAutoFit/>
          </a:bodyPr>
          <a:lstStyle/>
          <a:p>
            <a:r>
              <a:rPr lang="en-US" sz="14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Design speed on the ramp = 50 km/hr.</a:t>
            </a:r>
            <a:endParaRPr lang="ar-SA" sz="14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dirty="0" err="1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Superelevation</a:t>
            </a:r>
            <a:r>
              <a:rPr lang="en-US" sz="14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(e) = 11</a:t>
            </a:r>
            <a:r>
              <a:rPr lang="en-US" sz="14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%.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="" xmlns:a16="http://schemas.microsoft.com/office/drawing/2014/main" id="{6B22E85F-A077-49B0-B306-757289927640}"/>
              </a:ext>
            </a:extLst>
          </p:cNvPr>
          <p:cNvGrpSpPr/>
          <p:nvPr/>
        </p:nvGrpSpPr>
        <p:grpSpPr>
          <a:xfrm>
            <a:off x="2331076" y="87834"/>
            <a:ext cx="6568225" cy="603784"/>
            <a:chOff x="363416" y="715108"/>
            <a:chExt cx="5861538" cy="973015"/>
          </a:xfrm>
        </p:grpSpPr>
        <p:sp>
          <p:nvSpPr>
            <p:cNvPr id="8" name="Rectangle: Rounded Corners 4">
              <a:extLst>
                <a:ext uri="{FF2B5EF4-FFF2-40B4-BE49-F238E27FC236}">
                  <a16:creationId xmlns="" xmlns:a16="http://schemas.microsoft.com/office/drawing/2014/main" id="{0EFC7423-DAF0-4BCA-9F8C-9045A2BED1B1}"/>
                </a:ext>
              </a:extLst>
            </p:cNvPr>
            <p:cNvSpPr/>
            <p:nvPr/>
          </p:nvSpPr>
          <p:spPr>
            <a:xfrm>
              <a:off x="363416" y="715108"/>
              <a:ext cx="5861538" cy="973015"/>
            </a:xfrm>
            <a:prstGeom prst="roundRect">
              <a:avLst>
                <a:gd name="adj" fmla="val 50000"/>
              </a:avLst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9" name="Rectangle: Rounded Corners 8">
              <a:extLst>
                <a:ext uri="{FF2B5EF4-FFF2-40B4-BE49-F238E27FC236}">
                  <a16:creationId xmlns="" xmlns:a16="http://schemas.microsoft.com/office/drawing/2014/main" id="{F4ADC0F9-2A3E-4A77-B776-74689C2033E0}"/>
                </a:ext>
              </a:extLst>
            </p:cNvPr>
            <p:cNvSpPr/>
            <p:nvPr/>
          </p:nvSpPr>
          <p:spPr>
            <a:xfrm>
              <a:off x="504093" y="836735"/>
              <a:ext cx="4572000" cy="72976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0" name="TextBox 9">
              <a:extLst>
                <a:ext uri="{FF2B5EF4-FFF2-40B4-BE49-F238E27FC236}">
                  <a16:creationId xmlns="" xmlns:a16="http://schemas.microsoft.com/office/drawing/2014/main" id="{FD93AC39-F2B8-4C19-867A-4379D5BE2087}"/>
                </a:ext>
              </a:extLst>
            </p:cNvPr>
            <p:cNvSpPr txBox="1"/>
            <p:nvPr/>
          </p:nvSpPr>
          <p:spPr>
            <a:xfrm>
              <a:off x="1064430" y="807347"/>
              <a:ext cx="3900745" cy="7439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Design of Horizontal </a:t>
              </a:r>
              <a:r>
                <a:rPr lang="en-US" sz="2400" b="1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alignment </a:t>
              </a:r>
              <a:endPara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6313" y="87833"/>
            <a:ext cx="586698" cy="586698"/>
          </a:xfrm>
          <a:prstGeom prst="rect">
            <a:avLst/>
          </a:prstGeom>
        </p:spPr>
      </p:pic>
      <p:sp>
        <p:nvSpPr>
          <p:cNvPr id="12" name="Rounded Rectangle 11"/>
          <p:cNvSpPr/>
          <p:nvPr/>
        </p:nvSpPr>
        <p:spPr>
          <a:xfrm>
            <a:off x="342800" y="820729"/>
            <a:ext cx="3782480" cy="64698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70C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>
            <a:spAutoFit/>
          </a:bodyPr>
          <a:lstStyle/>
          <a:p>
            <a:r>
              <a:rPr lang="en-US" sz="16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Ramp </a:t>
            </a:r>
            <a:r>
              <a:rPr lang="en-US" sz="16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roadway width = 16 m.</a:t>
            </a:r>
            <a:endParaRPr lang="ar-SA" sz="16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Lane </a:t>
            </a:r>
            <a:r>
              <a:rPr lang="en-US" sz="16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width = 8 </a:t>
            </a:r>
            <a:r>
              <a:rPr lang="en-US" sz="16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US" sz="16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sz="16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(considered the widening</a:t>
            </a:r>
            <a:r>
              <a:rPr lang="en-US" sz="14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  <a:endParaRPr lang="ar-SA" sz="16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6527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="" xmlns:a16="http://schemas.microsoft.com/office/drawing/2014/main" id="{6B22E85F-A077-49B0-B306-757289927640}"/>
              </a:ext>
            </a:extLst>
          </p:cNvPr>
          <p:cNvGrpSpPr/>
          <p:nvPr/>
        </p:nvGrpSpPr>
        <p:grpSpPr>
          <a:xfrm>
            <a:off x="182880" y="144880"/>
            <a:ext cx="5329278" cy="834834"/>
            <a:chOff x="363416" y="715108"/>
            <a:chExt cx="5861538" cy="973015"/>
          </a:xfrm>
        </p:grpSpPr>
        <p:sp>
          <p:nvSpPr>
            <p:cNvPr id="4" name="Rectangle: Rounded Corners 4">
              <a:extLst>
                <a:ext uri="{FF2B5EF4-FFF2-40B4-BE49-F238E27FC236}">
                  <a16:creationId xmlns="" xmlns:a16="http://schemas.microsoft.com/office/drawing/2014/main" id="{0EFC7423-DAF0-4BCA-9F8C-9045A2BED1B1}"/>
                </a:ext>
              </a:extLst>
            </p:cNvPr>
            <p:cNvSpPr/>
            <p:nvPr/>
          </p:nvSpPr>
          <p:spPr>
            <a:xfrm>
              <a:off x="363416" y="715108"/>
              <a:ext cx="5861538" cy="973015"/>
            </a:xfrm>
            <a:prstGeom prst="roundRect">
              <a:avLst>
                <a:gd name="adj" fmla="val 50000"/>
              </a:avLst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5" name="Rectangle: Rounded Corners 8">
              <a:extLst>
                <a:ext uri="{FF2B5EF4-FFF2-40B4-BE49-F238E27FC236}">
                  <a16:creationId xmlns="" xmlns:a16="http://schemas.microsoft.com/office/drawing/2014/main" id="{F4ADC0F9-2A3E-4A77-B776-74689C2033E0}"/>
                </a:ext>
              </a:extLst>
            </p:cNvPr>
            <p:cNvSpPr/>
            <p:nvPr/>
          </p:nvSpPr>
          <p:spPr>
            <a:xfrm>
              <a:off x="504093" y="836735"/>
              <a:ext cx="4572000" cy="72976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6" name="TextBox 5">
              <a:extLst>
                <a:ext uri="{FF2B5EF4-FFF2-40B4-BE49-F238E27FC236}">
                  <a16:creationId xmlns="" xmlns:a16="http://schemas.microsoft.com/office/drawing/2014/main" id="{FD93AC39-F2B8-4C19-867A-4379D5BE2087}"/>
                </a:ext>
              </a:extLst>
            </p:cNvPr>
            <p:cNvSpPr txBox="1"/>
            <p:nvPr/>
          </p:nvSpPr>
          <p:spPr>
            <a:xfrm>
              <a:off x="815846" y="905712"/>
              <a:ext cx="4400924" cy="6607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Vehicle tracking</a:t>
              </a:r>
              <a:r>
                <a:rPr lang="ar-SA" sz="2400" b="1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2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2400" b="1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software</a:t>
              </a:r>
              <a:endPara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18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293" y="205651"/>
            <a:ext cx="713287" cy="71328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69" y="1239140"/>
            <a:ext cx="11359727" cy="5443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445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xmlns="" id="{6B22E85F-A077-49B0-B306-757289927640}"/>
              </a:ext>
            </a:extLst>
          </p:cNvPr>
          <p:cNvGrpSpPr/>
          <p:nvPr/>
        </p:nvGrpSpPr>
        <p:grpSpPr>
          <a:xfrm>
            <a:off x="256574" y="191663"/>
            <a:ext cx="5019444" cy="711200"/>
            <a:chOff x="363416" y="715108"/>
            <a:chExt cx="5861538" cy="973015"/>
          </a:xfrm>
        </p:grpSpPr>
        <p:sp>
          <p:nvSpPr>
            <p:cNvPr id="4" name="Rectangle: Rounded Corners 4">
              <a:extLst>
                <a:ext uri="{FF2B5EF4-FFF2-40B4-BE49-F238E27FC236}">
                  <a16:creationId xmlns:a16="http://schemas.microsoft.com/office/drawing/2014/main" xmlns="" id="{0EFC7423-DAF0-4BCA-9F8C-9045A2BED1B1}"/>
                </a:ext>
              </a:extLst>
            </p:cNvPr>
            <p:cNvSpPr/>
            <p:nvPr/>
          </p:nvSpPr>
          <p:spPr>
            <a:xfrm>
              <a:off x="363416" y="715108"/>
              <a:ext cx="5861538" cy="973015"/>
            </a:xfrm>
            <a:prstGeom prst="roundRect">
              <a:avLst>
                <a:gd name="adj" fmla="val 50000"/>
              </a:avLst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400"/>
            </a:p>
          </p:txBody>
        </p:sp>
        <p:sp>
          <p:nvSpPr>
            <p:cNvPr id="5" name="Rectangle: Rounded Corners 8">
              <a:extLst>
                <a:ext uri="{FF2B5EF4-FFF2-40B4-BE49-F238E27FC236}">
                  <a16:creationId xmlns:a16="http://schemas.microsoft.com/office/drawing/2014/main" xmlns="" id="{F4ADC0F9-2A3E-4A77-B776-74689C2033E0}"/>
                </a:ext>
              </a:extLst>
            </p:cNvPr>
            <p:cNvSpPr/>
            <p:nvPr/>
          </p:nvSpPr>
          <p:spPr>
            <a:xfrm>
              <a:off x="504093" y="836735"/>
              <a:ext cx="4572000" cy="72976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400"/>
            </a:p>
          </p:txBody>
        </p:sp>
        <p:sp>
          <p:nvSpPr>
            <p:cNvPr id="6" name="TextBox 18">
              <a:extLst>
                <a:ext uri="{FF2B5EF4-FFF2-40B4-BE49-F238E27FC236}">
                  <a16:creationId xmlns:a16="http://schemas.microsoft.com/office/drawing/2014/main" xmlns="" id="{FD93AC39-F2B8-4C19-867A-4379D5BE2087}"/>
                </a:ext>
              </a:extLst>
            </p:cNvPr>
            <p:cNvSpPr txBox="1"/>
            <p:nvPr/>
          </p:nvSpPr>
          <p:spPr>
            <a:xfrm>
              <a:off x="631163" y="948967"/>
              <a:ext cx="4103589" cy="4631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b="1" dirty="0">
                  <a:solidFill>
                    <a:schemeClr val="accent4">
                      <a:lumMod val="75000"/>
                    </a:schemeClr>
                  </a:solidFill>
                  <a:latin typeface="Roboto Black" panose="02000000000000000000" pitchFamily="2" charset="0"/>
                  <a:ea typeface="Roboto Black" panose="02000000000000000000" pitchFamily="2" charset="0"/>
                </a:rPr>
                <a:t>Conceptual Master Plan </a:t>
              </a:r>
              <a:endParaRPr lang="en-IN" sz="1600" b="1" dirty="0">
                <a:solidFill>
                  <a:schemeClr val="accent4">
                    <a:lumMod val="75000"/>
                  </a:schemeClr>
                </a:solidFill>
                <a:latin typeface="Roboto Black" panose="02000000000000000000" pitchFamily="2" charset="0"/>
                <a:ea typeface="Roboto Black" panose="02000000000000000000" pitchFamily="2" charset="0"/>
              </a:endParaRPr>
            </a:p>
          </p:txBody>
        </p:sp>
      </p:grp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8801" y="245189"/>
            <a:ext cx="712636" cy="534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صورة 7"/>
          <p:cNvPicPr/>
          <p:nvPr/>
        </p:nvPicPr>
        <p:blipFill rotWithShape="1">
          <a:blip r:embed="rId3"/>
          <a:srcRect l="2261" t="3339" r="2077" b="4323"/>
          <a:stretch/>
        </p:blipFill>
        <p:spPr bwMode="auto">
          <a:xfrm>
            <a:off x="256573" y="908994"/>
            <a:ext cx="11122627" cy="566960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37507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xmlns="" id="{6B22E85F-A077-49B0-B306-757289927640}"/>
              </a:ext>
            </a:extLst>
          </p:cNvPr>
          <p:cNvGrpSpPr/>
          <p:nvPr/>
        </p:nvGrpSpPr>
        <p:grpSpPr>
          <a:xfrm>
            <a:off x="246765" y="153652"/>
            <a:ext cx="5019444" cy="711200"/>
            <a:chOff x="363416" y="715108"/>
            <a:chExt cx="5861538" cy="973015"/>
          </a:xfrm>
        </p:grpSpPr>
        <p:sp>
          <p:nvSpPr>
            <p:cNvPr id="4" name="Rectangle: Rounded Corners 4">
              <a:extLst>
                <a:ext uri="{FF2B5EF4-FFF2-40B4-BE49-F238E27FC236}">
                  <a16:creationId xmlns:a16="http://schemas.microsoft.com/office/drawing/2014/main" xmlns="" id="{0EFC7423-DAF0-4BCA-9F8C-9045A2BED1B1}"/>
                </a:ext>
              </a:extLst>
            </p:cNvPr>
            <p:cNvSpPr/>
            <p:nvPr/>
          </p:nvSpPr>
          <p:spPr>
            <a:xfrm>
              <a:off x="363416" y="715108"/>
              <a:ext cx="5861538" cy="973015"/>
            </a:xfrm>
            <a:prstGeom prst="roundRect">
              <a:avLst>
                <a:gd name="adj" fmla="val 50000"/>
              </a:avLst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400"/>
            </a:p>
          </p:txBody>
        </p:sp>
        <p:sp>
          <p:nvSpPr>
            <p:cNvPr id="5" name="Rectangle: Rounded Corners 8">
              <a:extLst>
                <a:ext uri="{FF2B5EF4-FFF2-40B4-BE49-F238E27FC236}">
                  <a16:creationId xmlns:a16="http://schemas.microsoft.com/office/drawing/2014/main" xmlns="" id="{F4ADC0F9-2A3E-4A77-B776-74689C2033E0}"/>
                </a:ext>
              </a:extLst>
            </p:cNvPr>
            <p:cNvSpPr/>
            <p:nvPr/>
          </p:nvSpPr>
          <p:spPr>
            <a:xfrm>
              <a:off x="504093" y="836735"/>
              <a:ext cx="4572000" cy="72976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400"/>
            </a:p>
          </p:txBody>
        </p:sp>
        <p:sp>
          <p:nvSpPr>
            <p:cNvPr id="6" name="TextBox 18">
              <a:extLst>
                <a:ext uri="{FF2B5EF4-FFF2-40B4-BE49-F238E27FC236}">
                  <a16:creationId xmlns:a16="http://schemas.microsoft.com/office/drawing/2014/main" xmlns="" id="{FD93AC39-F2B8-4C19-867A-4379D5BE2087}"/>
                </a:ext>
              </a:extLst>
            </p:cNvPr>
            <p:cNvSpPr txBox="1"/>
            <p:nvPr/>
          </p:nvSpPr>
          <p:spPr>
            <a:xfrm>
              <a:off x="363416" y="948967"/>
              <a:ext cx="4712677" cy="4631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IN" sz="1600" b="1" dirty="0">
                  <a:solidFill>
                    <a:schemeClr val="accent4">
                      <a:lumMod val="75000"/>
                    </a:schemeClr>
                  </a:solidFill>
                  <a:latin typeface="Roboto Black" panose="02000000000000000000" pitchFamily="2" charset="0"/>
                  <a:ea typeface="Roboto Black" panose="02000000000000000000" pitchFamily="2" charset="0"/>
                </a:rPr>
                <a:t>Vehicle movement inside the Zone</a:t>
              </a:r>
            </a:p>
          </p:txBody>
        </p:sp>
      </p:grpSp>
      <p:pic>
        <p:nvPicPr>
          <p:cNvPr id="8" name="Picture 17"/>
          <p:cNvPicPr>
            <a:picLocks noChangeAspect="1"/>
          </p:cNvPicPr>
          <p:nvPr/>
        </p:nvPicPr>
        <p:blipFill>
          <a:blip r:embed="rId2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8800" y="213672"/>
            <a:ext cx="594403" cy="59440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671" y="1132817"/>
            <a:ext cx="10289136" cy="5529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062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xmlns="" id="{6B22E85F-A077-49B0-B306-757289927640}"/>
              </a:ext>
            </a:extLst>
          </p:cNvPr>
          <p:cNvGrpSpPr/>
          <p:nvPr/>
        </p:nvGrpSpPr>
        <p:grpSpPr>
          <a:xfrm>
            <a:off x="246765" y="153652"/>
            <a:ext cx="5019444" cy="711200"/>
            <a:chOff x="363416" y="715108"/>
            <a:chExt cx="5861538" cy="973015"/>
          </a:xfrm>
        </p:grpSpPr>
        <p:sp>
          <p:nvSpPr>
            <p:cNvPr id="4" name="Rectangle: Rounded Corners 4">
              <a:extLst>
                <a:ext uri="{FF2B5EF4-FFF2-40B4-BE49-F238E27FC236}">
                  <a16:creationId xmlns:a16="http://schemas.microsoft.com/office/drawing/2014/main" xmlns="" id="{0EFC7423-DAF0-4BCA-9F8C-9045A2BED1B1}"/>
                </a:ext>
              </a:extLst>
            </p:cNvPr>
            <p:cNvSpPr/>
            <p:nvPr/>
          </p:nvSpPr>
          <p:spPr>
            <a:xfrm>
              <a:off x="363416" y="715108"/>
              <a:ext cx="5861538" cy="973015"/>
            </a:xfrm>
            <a:prstGeom prst="roundRect">
              <a:avLst>
                <a:gd name="adj" fmla="val 50000"/>
              </a:avLst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400"/>
            </a:p>
          </p:txBody>
        </p:sp>
        <p:sp>
          <p:nvSpPr>
            <p:cNvPr id="5" name="Rectangle: Rounded Corners 8">
              <a:extLst>
                <a:ext uri="{FF2B5EF4-FFF2-40B4-BE49-F238E27FC236}">
                  <a16:creationId xmlns:a16="http://schemas.microsoft.com/office/drawing/2014/main" xmlns="" id="{F4ADC0F9-2A3E-4A77-B776-74689C2033E0}"/>
                </a:ext>
              </a:extLst>
            </p:cNvPr>
            <p:cNvSpPr/>
            <p:nvPr/>
          </p:nvSpPr>
          <p:spPr>
            <a:xfrm>
              <a:off x="504093" y="836735"/>
              <a:ext cx="4572000" cy="72976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400"/>
            </a:p>
          </p:txBody>
        </p:sp>
        <p:sp>
          <p:nvSpPr>
            <p:cNvPr id="6" name="TextBox 18">
              <a:extLst>
                <a:ext uri="{FF2B5EF4-FFF2-40B4-BE49-F238E27FC236}">
                  <a16:creationId xmlns:a16="http://schemas.microsoft.com/office/drawing/2014/main" xmlns="" id="{FD93AC39-F2B8-4C19-867A-4379D5BE2087}"/>
                </a:ext>
              </a:extLst>
            </p:cNvPr>
            <p:cNvSpPr txBox="1"/>
            <p:nvPr/>
          </p:nvSpPr>
          <p:spPr>
            <a:xfrm>
              <a:off x="363416" y="948967"/>
              <a:ext cx="4712677" cy="4631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IN" sz="1600" b="1" dirty="0">
                  <a:solidFill>
                    <a:schemeClr val="accent4">
                      <a:lumMod val="75000"/>
                    </a:schemeClr>
                  </a:solidFill>
                  <a:latin typeface="Roboto Black" panose="02000000000000000000" pitchFamily="2" charset="0"/>
                  <a:ea typeface="Roboto Black" panose="02000000000000000000" pitchFamily="2" charset="0"/>
                </a:rPr>
                <a:t>Vehicle movement inside the Zone</a:t>
              </a:r>
            </a:p>
          </p:txBody>
        </p:sp>
      </p:grpSp>
      <p:pic>
        <p:nvPicPr>
          <p:cNvPr id="8" name="Picture 17"/>
          <p:cNvPicPr>
            <a:picLocks noChangeAspect="1"/>
          </p:cNvPicPr>
          <p:nvPr/>
        </p:nvPicPr>
        <p:blipFill>
          <a:blip r:embed="rId2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8800" y="213672"/>
            <a:ext cx="594403" cy="59440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297" y="1415991"/>
            <a:ext cx="11109533" cy="5161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42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="" xmlns:a16="http://schemas.microsoft.com/office/drawing/2014/main" id="{6B22E85F-A077-49B0-B306-757289927640}"/>
              </a:ext>
            </a:extLst>
          </p:cNvPr>
          <p:cNvGrpSpPr/>
          <p:nvPr/>
        </p:nvGrpSpPr>
        <p:grpSpPr>
          <a:xfrm>
            <a:off x="256574" y="191663"/>
            <a:ext cx="5019444" cy="711200"/>
            <a:chOff x="363416" y="715108"/>
            <a:chExt cx="5861538" cy="973015"/>
          </a:xfrm>
        </p:grpSpPr>
        <p:sp>
          <p:nvSpPr>
            <p:cNvPr id="4" name="Rectangle: Rounded Corners 4">
              <a:extLst>
                <a:ext uri="{FF2B5EF4-FFF2-40B4-BE49-F238E27FC236}">
                  <a16:creationId xmlns="" xmlns:a16="http://schemas.microsoft.com/office/drawing/2014/main" id="{0EFC7423-DAF0-4BCA-9F8C-9045A2BED1B1}"/>
                </a:ext>
              </a:extLst>
            </p:cNvPr>
            <p:cNvSpPr/>
            <p:nvPr/>
          </p:nvSpPr>
          <p:spPr>
            <a:xfrm>
              <a:off x="363416" y="715108"/>
              <a:ext cx="5861538" cy="973015"/>
            </a:xfrm>
            <a:prstGeom prst="roundRect">
              <a:avLst>
                <a:gd name="adj" fmla="val 50000"/>
              </a:avLst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400"/>
            </a:p>
          </p:txBody>
        </p:sp>
        <p:sp>
          <p:nvSpPr>
            <p:cNvPr id="5" name="Rectangle: Rounded Corners 8">
              <a:extLst>
                <a:ext uri="{FF2B5EF4-FFF2-40B4-BE49-F238E27FC236}">
                  <a16:creationId xmlns="" xmlns:a16="http://schemas.microsoft.com/office/drawing/2014/main" id="{F4ADC0F9-2A3E-4A77-B776-74689C2033E0}"/>
                </a:ext>
              </a:extLst>
            </p:cNvPr>
            <p:cNvSpPr/>
            <p:nvPr/>
          </p:nvSpPr>
          <p:spPr>
            <a:xfrm>
              <a:off x="504093" y="836735"/>
              <a:ext cx="4572000" cy="72976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400"/>
            </a:p>
          </p:txBody>
        </p:sp>
        <p:sp>
          <p:nvSpPr>
            <p:cNvPr id="6" name="TextBox 18">
              <a:extLst>
                <a:ext uri="{FF2B5EF4-FFF2-40B4-BE49-F238E27FC236}">
                  <a16:creationId xmlns="" xmlns:a16="http://schemas.microsoft.com/office/drawing/2014/main" id="{FD93AC39-F2B8-4C19-867A-4379D5BE2087}"/>
                </a:ext>
              </a:extLst>
            </p:cNvPr>
            <p:cNvSpPr txBox="1"/>
            <p:nvPr/>
          </p:nvSpPr>
          <p:spPr>
            <a:xfrm>
              <a:off x="631163" y="948967"/>
              <a:ext cx="4103589" cy="4631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b="1" dirty="0">
                  <a:solidFill>
                    <a:schemeClr val="accent4">
                      <a:lumMod val="75000"/>
                    </a:schemeClr>
                  </a:solidFill>
                  <a:latin typeface="Roboto Black" panose="02000000000000000000" pitchFamily="2" charset="0"/>
                  <a:ea typeface="Roboto Black" panose="02000000000000000000" pitchFamily="2" charset="0"/>
                </a:rPr>
                <a:t>Marking &amp; Signs</a:t>
              </a:r>
              <a:endParaRPr lang="en-IN" sz="1600" b="1" dirty="0">
                <a:solidFill>
                  <a:schemeClr val="accent4">
                    <a:lumMod val="75000"/>
                  </a:schemeClr>
                </a:solidFill>
                <a:latin typeface="Roboto Black" panose="02000000000000000000" pitchFamily="2" charset="0"/>
                <a:ea typeface="Roboto Black" panose="02000000000000000000" pitchFamily="2" charset="0"/>
              </a:endParaRPr>
            </a:p>
          </p:txBody>
        </p:sp>
      </p:grpSp>
      <p:pic>
        <p:nvPicPr>
          <p:cNvPr id="7" name="Picture 37" descr="C:\Users\OMEN\Desktop\Elias\MasterPlan\1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085" y="1092200"/>
            <a:ext cx="7568115" cy="5486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0400" y="29326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968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8" descr="C:\Users\OMEN\Desktop\Elias\MasterPlan\2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990600"/>
            <a:ext cx="7950200" cy="558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51938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FDF6DCBC-C130-49AD-BA8F-FF33CD754161}"/>
              </a:ext>
            </a:extLst>
          </p:cNvPr>
          <p:cNvSpPr txBox="1"/>
          <p:nvPr/>
        </p:nvSpPr>
        <p:spPr>
          <a:xfrm>
            <a:off x="908229" y="328800"/>
            <a:ext cx="10269056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altLang="zh-CN" sz="3600" b="1" dirty="0">
                <a:ln w="3175">
                  <a:noFill/>
                </a:ln>
                <a:solidFill>
                  <a:srgbClr val="002060"/>
                </a:solidFill>
                <a:latin typeface="Agency FB" panose="020B0503020202020204" pitchFamily="34" charset="0"/>
                <a:ea typeface="맑은 고딕" pitchFamily="50" charset="-127"/>
                <a:cs typeface="+mn-ea"/>
                <a:sym typeface="+mn-lt"/>
              </a:rPr>
              <a:t>Scanners Servicing</a:t>
            </a:r>
            <a:endParaRPr lang="zh-CN" altLang="en-US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xmlns="" id="{1804E8D5-F262-45D5-A570-DDCA0BFD9D7C}"/>
              </a:ext>
            </a:extLst>
          </p:cNvPr>
          <p:cNvCxnSpPr>
            <a:cxnSpLocks/>
          </p:cNvCxnSpPr>
          <p:nvPr/>
        </p:nvCxnSpPr>
        <p:spPr>
          <a:xfrm>
            <a:off x="1974105" y="975131"/>
            <a:ext cx="8137304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572" y="149025"/>
            <a:ext cx="845107" cy="876938"/>
          </a:xfrm>
          <a:prstGeom prst="rect">
            <a:avLst/>
          </a:prstGeom>
        </p:spPr>
      </p:pic>
      <p:pic>
        <p:nvPicPr>
          <p:cNvPr id="6" name="Resim 4" descr="C:\Users\PCX\Desktop\Genel Bilgi\Wassebedarf\Güvenlik\x-ray_kamyon_tir_konteynir_tarama_arama__cihazi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2521" y="3249271"/>
            <a:ext cx="4195984" cy="31857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1974105" y="1235039"/>
            <a:ext cx="4759981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200000"/>
              </a:lnSpc>
            </a:pP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Take in consider</a:t>
            </a:r>
            <a:r>
              <a:rPr lang="en-US" b="1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lang="en-US" dirty="0" smtClean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Queuing 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Theory </a:t>
            </a:r>
            <a:endParaRPr lang="en-US" dirty="0" smtClean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One scanner for each </a:t>
            </a:r>
            <a:r>
              <a:rPr lang="en-US" u="sng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import</a:t>
            </a: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u="sng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export</a:t>
            </a: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trucks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9856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FDF6DCBC-C130-49AD-BA8F-FF33CD754161}"/>
              </a:ext>
            </a:extLst>
          </p:cNvPr>
          <p:cNvSpPr txBox="1"/>
          <p:nvPr/>
        </p:nvSpPr>
        <p:spPr>
          <a:xfrm>
            <a:off x="908229" y="328800"/>
            <a:ext cx="10269056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altLang="zh-CN" sz="3600" b="1" dirty="0">
                <a:ln w="3175">
                  <a:noFill/>
                </a:ln>
                <a:solidFill>
                  <a:srgbClr val="002060"/>
                </a:solidFill>
                <a:latin typeface="Agency FB" panose="020B0503020202020204" pitchFamily="34" charset="0"/>
                <a:ea typeface="맑은 고딕" pitchFamily="50" charset="-127"/>
                <a:cs typeface="+mn-ea"/>
                <a:sym typeface="+mn-lt"/>
              </a:rPr>
              <a:t>1- Scanner servicing of import trucks</a:t>
            </a:r>
            <a:endParaRPr lang="zh-CN" altLang="en-US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xmlns="" id="{1804E8D5-F262-45D5-A570-DDCA0BFD9D7C}"/>
              </a:ext>
            </a:extLst>
          </p:cNvPr>
          <p:cNvCxnSpPr>
            <a:cxnSpLocks/>
          </p:cNvCxnSpPr>
          <p:nvPr/>
        </p:nvCxnSpPr>
        <p:spPr>
          <a:xfrm>
            <a:off x="1974105" y="975131"/>
            <a:ext cx="8137304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572" y="149025"/>
            <a:ext cx="845107" cy="876938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974105" y="1325246"/>
            <a:ext cx="6096000" cy="198515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One channel (assumed)</a:t>
            </a:r>
            <a:endParaRPr lang="en-US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Rate of service (Q) = 100 </a:t>
            </a:r>
            <a:r>
              <a:rPr lang="en-US" dirty="0" err="1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veh</a:t>
            </a: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/</a:t>
            </a:r>
            <a:r>
              <a:rPr lang="en-US" dirty="0" err="1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hr</a:t>
            </a: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US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Rate of arrival (q) = 82 </a:t>
            </a:r>
            <a:r>
              <a:rPr lang="en-US" dirty="0" err="1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veh</a:t>
            </a: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/</a:t>
            </a:r>
            <a:r>
              <a:rPr lang="en-US" dirty="0" err="1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hr</a:t>
            </a:r>
            <a:endParaRPr lang="en-US" dirty="0" smtClean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Queuing Theory              a 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queue </a:t>
            </a: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of 7 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trucks will </a:t>
            </a: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form </a:t>
            </a:r>
            <a:endParaRPr lang="en-US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6" name="Right Arrow 5"/>
          <p:cNvSpPr/>
          <p:nvPr/>
        </p:nvSpPr>
        <p:spPr>
          <a:xfrm>
            <a:off x="3999431" y="2999574"/>
            <a:ext cx="649481" cy="1709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316" name="Picture 4" descr="Polish-Belarusian border. Bobrowniki - waiting time for clearance, queues  of trucks - Polish New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7975" y="1493717"/>
            <a:ext cx="3856908" cy="2166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C:\Users\عرين\Desktop\مشاريع التخرج\مشروع 2\اجزاء الشغل\271588163_509250287124055_3101661442961708043_n.pn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4179104"/>
            <a:ext cx="6967697" cy="1923366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Rectangle 10"/>
          <p:cNvSpPr/>
          <p:nvPr/>
        </p:nvSpPr>
        <p:spPr>
          <a:xfrm>
            <a:off x="3848502" y="6033893"/>
            <a:ext cx="438850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1000"/>
              </a:spcAft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Trucks queue layout at the import scanner entrance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154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FDF6DCBC-C130-49AD-BA8F-FF33CD754161}"/>
              </a:ext>
            </a:extLst>
          </p:cNvPr>
          <p:cNvSpPr txBox="1"/>
          <p:nvPr/>
        </p:nvSpPr>
        <p:spPr>
          <a:xfrm>
            <a:off x="908229" y="328800"/>
            <a:ext cx="10269056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altLang="zh-CN" sz="3600" b="1" dirty="0">
                <a:ln w="3175">
                  <a:noFill/>
                </a:ln>
                <a:solidFill>
                  <a:srgbClr val="002060"/>
                </a:solidFill>
                <a:latin typeface="Agency FB" panose="020B0503020202020204" pitchFamily="34" charset="0"/>
                <a:ea typeface="맑은 고딕" pitchFamily="50" charset="-127"/>
                <a:cs typeface="+mn-ea"/>
                <a:sym typeface="+mn-lt"/>
              </a:rPr>
              <a:t>2- Scanner servicing of export trucks</a:t>
            </a:r>
            <a:endParaRPr lang="zh-CN" altLang="en-US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xmlns="" id="{1804E8D5-F262-45D5-A570-DDCA0BFD9D7C}"/>
              </a:ext>
            </a:extLst>
          </p:cNvPr>
          <p:cNvCxnSpPr>
            <a:cxnSpLocks/>
          </p:cNvCxnSpPr>
          <p:nvPr/>
        </p:nvCxnSpPr>
        <p:spPr>
          <a:xfrm>
            <a:off x="1974105" y="975131"/>
            <a:ext cx="8137304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572" y="149025"/>
            <a:ext cx="845107" cy="876938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974105" y="1325246"/>
            <a:ext cx="6096000" cy="198515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One channel (assumed)</a:t>
            </a:r>
            <a:endParaRPr lang="en-US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Rate of service (Q) = </a:t>
            </a: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100 </a:t>
            </a:r>
            <a:r>
              <a:rPr lang="en-US" dirty="0" err="1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veh</a:t>
            </a: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/</a:t>
            </a:r>
            <a:r>
              <a:rPr lang="en-US" dirty="0" err="1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hr</a:t>
            </a: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US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Rate of arrival (q) = </a:t>
            </a: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28 </a:t>
            </a:r>
            <a:r>
              <a:rPr lang="en-US" dirty="0" err="1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veh</a:t>
            </a: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/</a:t>
            </a:r>
            <a:r>
              <a:rPr lang="en-US" dirty="0" err="1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hr</a:t>
            </a:r>
            <a:endParaRPr lang="en-US" dirty="0" smtClean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Queuing Theory              a 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queue of trucks </a:t>
            </a: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will </a:t>
            </a:r>
            <a:r>
              <a:rPr lang="en-US" b="1" dirty="0" smtClean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not</a:t>
            </a: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form</a:t>
            </a:r>
            <a:endParaRPr lang="en-US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6" name="Right Arrow 5"/>
          <p:cNvSpPr/>
          <p:nvPr/>
        </p:nvSpPr>
        <p:spPr>
          <a:xfrm>
            <a:off x="3999431" y="2999574"/>
            <a:ext cx="649481" cy="1709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/>
          <p:cNvPicPr/>
          <p:nvPr/>
        </p:nvPicPr>
        <p:blipFill>
          <a:blip r:embed="rId3"/>
          <a:stretch>
            <a:fillRect/>
          </a:stretch>
        </p:blipFill>
        <p:spPr>
          <a:xfrm>
            <a:off x="3935621" y="3660519"/>
            <a:ext cx="5490389" cy="2341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649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FDF6DCBC-C130-49AD-BA8F-FF33CD754161}"/>
              </a:ext>
            </a:extLst>
          </p:cNvPr>
          <p:cNvSpPr txBox="1"/>
          <p:nvPr/>
        </p:nvSpPr>
        <p:spPr>
          <a:xfrm>
            <a:off x="908229" y="328800"/>
            <a:ext cx="10269056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altLang="zh-CN" sz="3600" b="1" dirty="0" smtClean="0">
                <a:ln w="3175">
                  <a:noFill/>
                </a:ln>
                <a:solidFill>
                  <a:srgbClr val="002060"/>
                </a:solidFill>
                <a:latin typeface="Agency FB" panose="020B0503020202020204" pitchFamily="34" charset="0"/>
                <a:ea typeface="맑은 고딕" pitchFamily="50" charset="-127"/>
                <a:cs typeface="+mn-ea"/>
                <a:sym typeface="+mn-lt"/>
              </a:rPr>
              <a:t>Administrative services</a:t>
            </a:r>
            <a:endParaRPr lang="zh-CN" altLang="en-US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xmlns="" id="{1804E8D5-F262-45D5-A570-DDCA0BFD9D7C}"/>
              </a:ext>
            </a:extLst>
          </p:cNvPr>
          <p:cNvCxnSpPr>
            <a:cxnSpLocks/>
          </p:cNvCxnSpPr>
          <p:nvPr/>
        </p:nvCxnSpPr>
        <p:spPr>
          <a:xfrm>
            <a:off x="1974105" y="975131"/>
            <a:ext cx="8137304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572" y="149025"/>
            <a:ext cx="845107" cy="87693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Rectangle 1"/>
              <p:cNvSpPr/>
              <p:nvPr/>
            </p:nvSpPr>
            <p:spPr>
              <a:xfrm>
                <a:off x="1841679" y="1299742"/>
                <a:ext cx="9438770" cy="369485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lvl="0" algn="just">
                  <a:lnSpc>
                    <a:spcPct val="150000"/>
                  </a:lnSpc>
                  <a:spcAft>
                    <a:spcPts val="600"/>
                  </a:spcAft>
                </a:pPr>
                <a:r>
                  <a:rPr lang="en-US" b="1" dirty="0" smtClean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Take in consider:</a:t>
                </a:r>
                <a:endParaRPr lang="en-US" b="1" dirty="0" smtClean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  <a:p>
                <a:pPr marL="342900" lvl="0" indent="-342900" algn="just">
                  <a:lnSpc>
                    <a:spcPct val="250000"/>
                  </a:lnSpc>
                  <a:spcAft>
                    <a:spcPts val="600"/>
                  </a:spcAft>
                  <a:buFont typeface="Symbol" panose="05050102010706020507" pitchFamily="18" charset="2"/>
                  <a:buChar char=""/>
                </a:pPr>
                <a:r>
                  <a:rPr lang="en-US" dirty="0" smtClean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Working hours =13 hours daily</a:t>
                </a:r>
              </a:p>
              <a:p>
                <a:pPr marL="342900" lvl="0" indent="-342900" algn="just">
                  <a:lnSpc>
                    <a:spcPct val="250000"/>
                  </a:lnSpc>
                  <a:spcAft>
                    <a:spcPts val="600"/>
                  </a:spcAft>
                  <a:buFont typeface="Symbol" panose="05050102010706020507" pitchFamily="18" charset="2"/>
                  <a:buChar char=""/>
                </a:pPr>
                <a:r>
                  <a:rPr lang="en-US" dirty="0" smtClean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Time </a:t>
                </a:r>
                <a:r>
                  <a:rPr lang="en-US" dirty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required in service procedure for each truck </a:t>
                </a:r>
                <a:r>
                  <a:rPr lang="en-US" dirty="0" smtClean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= </a:t>
                </a:r>
                <a:r>
                  <a:rPr lang="en-US" dirty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30 </a:t>
                </a:r>
                <a:r>
                  <a:rPr lang="en-US" dirty="0" smtClean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min</a:t>
                </a:r>
              </a:p>
              <a:p>
                <a:pPr marL="342900" lvl="0" indent="-342900">
                  <a:lnSpc>
                    <a:spcPct val="150000"/>
                  </a:lnSpc>
                  <a:spcAft>
                    <a:spcPts val="600"/>
                  </a:spcAft>
                  <a:buFont typeface="Symbol" panose="05050102010706020507" pitchFamily="18" charset="2"/>
                  <a:buChar char=""/>
                </a:pPr>
                <a:r>
                  <a:rPr lang="en-US" dirty="0" smtClean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Number </a:t>
                </a:r>
                <a:r>
                  <a:rPr lang="en-US" dirty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of Administrative services </a:t>
                </a:r>
                <a:r>
                  <a:rPr lang="en-US" dirty="0" smtClean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channels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US" sz="2000">
                            <a:latin typeface="Cambria Math" panose="02040503050406030204" pitchFamily="18" charset="0"/>
                          </a:rPr>
                          <m:t>AADT</m:t>
                        </m:r>
                        <m:r>
                          <a:rPr lang="en-US" sz="2000">
                            <a:latin typeface="Cambria Math" panose="02040503050406030204" pitchFamily="18" charset="0"/>
                          </a:rPr>
                          <m:t> 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US" sz="2000" b="0" i="0" smtClean="0">
                            <a:latin typeface="Cambria Math" panose="02040503050406030204" pitchFamily="18" charset="0"/>
                          </a:rPr>
                          <m:t>N</m:t>
                        </m:r>
                        <m:r>
                          <m:rPr>
                            <m:sty m:val="p"/>
                          </m:rPr>
                          <a:rPr lang="en-US" sz="2000">
                            <a:latin typeface="Cambria Math" panose="02040503050406030204" pitchFamily="18" charset="0"/>
                          </a:rPr>
                          <m:t>umber</m:t>
                        </m:r>
                        <m:r>
                          <a:rPr lang="en-US" sz="200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US" sz="2000">
                            <a:latin typeface="Cambria Math" panose="02040503050406030204" pitchFamily="18" charset="0"/>
                          </a:rPr>
                          <m:t>of</m:t>
                        </m:r>
                        <m:r>
                          <a:rPr lang="en-US" sz="200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US" sz="2000">
                            <a:latin typeface="Cambria Math" panose="02040503050406030204" pitchFamily="18" charset="0"/>
                          </a:rPr>
                          <m:t>trucks</m:t>
                        </m:r>
                        <m:r>
                          <a:rPr lang="en-US" sz="200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US" sz="2000">
                            <a:latin typeface="Cambria Math" panose="02040503050406030204" pitchFamily="18" charset="0"/>
                          </a:rPr>
                          <m:t>served</m:t>
                        </m:r>
                        <m:r>
                          <a:rPr lang="en-US" sz="200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US" sz="2000">
                            <a:latin typeface="Cambria Math" panose="02040503050406030204" pitchFamily="18" charset="0"/>
                          </a:rPr>
                          <m:t>by</m:t>
                        </m:r>
                        <m:r>
                          <a:rPr lang="en-US" sz="200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US" sz="2000">
                            <a:latin typeface="Cambria Math" panose="02040503050406030204" pitchFamily="18" charset="0"/>
                          </a:rPr>
                          <m:t>one</m:t>
                        </m:r>
                        <m:r>
                          <a:rPr lang="en-US" sz="200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US" sz="2000">
                            <a:latin typeface="Cambria Math" panose="02040503050406030204" pitchFamily="18" charset="0"/>
                          </a:rPr>
                          <m:t>channel</m:t>
                        </m:r>
                        <m:r>
                          <a:rPr lang="en-US" sz="200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US" sz="2000">
                            <a:latin typeface="Cambria Math" panose="02040503050406030204" pitchFamily="18" charset="0"/>
                          </a:rPr>
                          <m:t>daily</m:t>
                        </m:r>
                        <m:r>
                          <a:rPr lang="en-US" sz="2000">
                            <a:latin typeface="Cambria Math" panose="02040503050406030204" pitchFamily="18" charset="0"/>
                          </a:rPr>
                          <m:t> </m:t>
                        </m:r>
                      </m:den>
                    </m:f>
                  </m:oMath>
                </a14:m>
                <a:endParaRPr lang="en-US" sz="2000" dirty="0" smtClean="0">
                  <a:latin typeface="Times New Roman" panose="02020603050405020304" pitchFamily="18" charset="0"/>
                </a:endParaRPr>
              </a:p>
              <a:p>
                <a:pPr marL="342900" lvl="0" indent="-342900">
                  <a:lnSpc>
                    <a:spcPct val="250000"/>
                  </a:lnSpc>
                  <a:spcAft>
                    <a:spcPts val="600"/>
                  </a:spcAft>
                  <a:buFont typeface="Symbol" panose="05050102010706020507" pitchFamily="18" charset="2"/>
                  <a:buChar char=""/>
                </a:pPr>
                <a:r>
                  <a:rPr lang="en-US" sz="2000" dirty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Administrative </a:t>
                </a:r>
                <a:r>
                  <a:rPr lang="en-US" sz="2000" dirty="0" smtClean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services for </a:t>
                </a:r>
                <a:r>
                  <a:rPr lang="en-US" sz="2000" u="sng" dirty="0" smtClean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import</a:t>
                </a:r>
                <a:r>
                  <a:rPr lang="en-US" sz="2000" dirty="0" smtClean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and </a:t>
                </a:r>
                <a:r>
                  <a:rPr lang="en-US" sz="2000" u="sng" dirty="0" smtClean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export</a:t>
                </a:r>
                <a:r>
                  <a:rPr lang="en-US" sz="2000" dirty="0" smtClean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</a:t>
                </a:r>
                <a:r>
                  <a:rPr lang="en-US" sz="2000" dirty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trucks separately</a:t>
                </a:r>
                <a:endParaRPr lang="en-US" sz="2000" dirty="0" smtClean="0">
                  <a:solidFill>
                    <a:srgbClr val="000000"/>
                  </a:solidFill>
                  <a:latin typeface="Times New Roman" panose="02020603050405020304" pitchFamily="18" charset="0"/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41679" y="1299742"/>
                <a:ext cx="9438770" cy="3694858"/>
              </a:xfrm>
              <a:prstGeom prst="rect">
                <a:avLst/>
              </a:prstGeom>
              <a:blipFill rotWithShape="0">
                <a:blip r:embed="rId3"/>
                <a:stretch>
                  <a:fillRect l="-71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2547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FDF6DCBC-C130-49AD-BA8F-FF33CD754161}"/>
              </a:ext>
            </a:extLst>
          </p:cNvPr>
          <p:cNvSpPr txBox="1"/>
          <p:nvPr/>
        </p:nvSpPr>
        <p:spPr>
          <a:xfrm>
            <a:off x="908229" y="328800"/>
            <a:ext cx="10269056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altLang="zh-CN" sz="3600" b="1" dirty="0">
                <a:ln w="3175">
                  <a:noFill/>
                </a:ln>
                <a:solidFill>
                  <a:srgbClr val="002060"/>
                </a:solidFill>
                <a:latin typeface="Agency FB" panose="020B0503020202020204" pitchFamily="34" charset="0"/>
                <a:ea typeface="맑은 고딕" pitchFamily="50" charset="-127"/>
                <a:cs typeface="+mn-ea"/>
                <a:sym typeface="+mn-lt"/>
              </a:rPr>
              <a:t>1- Administrative services for import trucks</a:t>
            </a:r>
            <a:endParaRPr lang="zh-CN" altLang="en-US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xmlns="" id="{1804E8D5-F262-45D5-A570-DDCA0BFD9D7C}"/>
              </a:ext>
            </a:extLst>
          </p:cNvPr>
          <p:cNvCxnSpPr>
            <a:cxnSpLocks/>
          </p:cNvCxnSpPr>
          <p:nvPr/>
        </p:nvCxnSpPr>
        <p:spPr>
          <a:xfrm>
            <a:off x="1974105" y="975131"/>
            <a:ext cx="8137304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572" y="149025"/>
            <a:ext cx="845107" cy="87693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Rectangle 1"/>
              <p:cNvSpPr/>
              <p:nvPr/>
            </p:nvSpPr>
            <p:spPr>
              <a:xfrm>
                <a:off x="1841679" y="1299742"/>
                <a:ext cx="7951801" cy="173252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342900" lvl="0" indent="-342900" algn="just">
                  <a:lnSpc>
                    <a:spcPct val="150000"/>
                  </a:lnSpc>
                  <a:spcAft>
                    <a:spcPts val="600"/>
                  </a:spcAft>
                  <a:buFont typeface="Symbol" panose="05050102010706020507" pitchFamily="18" charset="2"/>
                  <a:buChar char=""/>
                </a:pPr>
                <a:r>
                  <a:rPr lang="en-US" dirty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AADT </a:t>
                </a:r>
                <a:r>
                  <a:rPr lang="en-US" dirty="0" smtClean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of </a:t>
                </a:r>
                <a:r>
                  <a:rPr lang="en-US" dirty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import </a:t>
                </a:r>
                <a:r>
                  <a:rPr lang="en-US" dirty="0" smtClean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trucks = </a:t>
                </a:r>
                <a:r>
                  <a:rPr lang="en-US" dirty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468 </a:t>
                </a:r>
                <a:r>
                  <a:rPr lang="en-US" dirty="0" err="1" smtClean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veh</a:t>
                </a:r>
                <a:r>
                  <a:rPr lang="en-US" dirty="0" smtClean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/day</a:t>
                </a:r>
                <a:endParaRPr lang="en-US" dirty="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342900" lvl="0" indent="-342900">
                  <a:lnSpc>
                    <a:spcPct val="150000"/>
                  </a:lnSpc>
                  <a:spcAft>
                    <a:spcPts val="600"/>
                  </a:spcAft>
                  <a:buFont typeface="Symbol" panose="05050102010706020507" pitchFamily="18" charset="2"/>
                  <a:buChar char=""/>
                </a:pPr>
                <a:r>
                  <a:rPr lang="en-US" dirty="0" smtClean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Number </a:t>
                </a:r>
                <a:r>
                  <a:rPr lang="en-US" dirty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of Administrative services channels for </a:t>
                </a:r>
                <a:r>
                  <a:rPr lang="en-US" dirty="0" smtClean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import trucks = </a:t>
                </a:r>
              </a:p>
              <a:p>
                <a:pPr>
                  <a:lnSpc>
                    <a:spcPct val="150000"/>
                  </a:lnSpc>
                  <a:spcAft>
                    <a:spcPts val="600"/>
                  </a:spcAft>
                </a:pPr>
                <a:r>
                  <a:rPr lang="en-US" sz="2000" dirty="0"/>
                  <a:t> </a:t>
                </a:r>
                <a:r>
                  <a:rPr lang="en-US" sz="2000" dirty="0" smtClean="0"/>
                  <a:t>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000">
                            <a:latin typeface="Cambria Math" panose="02040503050406030204" pitchFamily="18" charset="0"/>
                          </a:rPr>
                          <m:t>468</m:t>
                        </m:r>
                      </m:num>
                      <m:den>
                        <m:r>
                          <a:rPr lang="en-US" sz="2000">
                            <a:latin typeface="Cambria Math" panose="02040503050406030204" pitchFamily="18" charset="0"/>
                          </a:rPr>
                          <m:t>13</m:t>
                        </m:r>
                        <m:r>
                          <a:rPr lang="en-US" sz="2000">
                            <a:latin typeface="Cambria Math" panose="02040503050406030204" pitchFamily="18" charset="0"/>
                          </a:rPr>
                          <m:t>×</m:t>
                        </m:r>
                        <m:r>
                          <a:rPr lang="en-US" sz="200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US" sz="2000" dirty="0"/>
                  <a:t>  </a:t>
                </a:r>
                <a:r>
                  <a:rPr lang="en-US" sz="20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≈</a:t>
                </a:r>
                <a:r>
                  <a:rPr lang="en-US" sz="2000" dirty="0" smtClean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19 channels</a:t>
                </a:r>
                <a:endParaRPr lang="en-US" dirty="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41679" y="1299742"/>
                <a:ext cx="7951801" cy="1732526"/>
              </a:xfrm>
              <a:prstGeom prst="rect">
                <a:avLst/>
              </a:prstGeom>
              <a:blipFill rotWithShape="0">
                <a:blip r:embed="rId3"/>
                <a:stretch>
                  <a:fillRect l="-61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3531966" y="3510766"/>
          <a:ext cx="5021580" cy="2732151"/>
        </p:xfrm>
        <a:graphic>
          <a:graphicData uri="http://schemas.openxmlformats.org/drawingml/2006/table">
            <a:tbl>
              <a:tblPr firstRow="1" firstCol="1" bandRow="1"/>
              <a:tblGrid>
                <a:gridCol w="1341120"/>
                <a:gridCol w="809625"/>
                <a:gridCol w="1080135"/>
                <a:gridCol w="900430"/>
                <a:gridCol w="890270"/>
              </a:tblGrid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Hour</a:t>
                      </a: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DBD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% of trucks</a:t>
                      </a: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DBD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Volume in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DBD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Volume out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DBD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accumulation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DBDB"/>
                    </a:solidFill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7:00 am -8:00 am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11.5%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54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16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8:00 am -9:00 am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5.75%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27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5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9:00 am -10:00 am</a:t>
                      </a: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4.75%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22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10:00 am -11:00 am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6.8%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32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11:00 am -12:00 pm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9%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42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12:00 pm -1:00 pm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9.2%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43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9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1:00 pm -2:00 pm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10%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47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2:00 pm -3:00 pm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5.8%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27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7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3:00 pm -4:00 pm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17.6%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82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51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4:00 pm -5:00 pm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6%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41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5:00 pm -6:00 pm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4.1%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19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22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6:00 pm -7:00 pm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5%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23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7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7:00 pm -8:00 pm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4.5%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21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</a:t>
                      </a: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4017202" y="3202989"/>
            <a:ext cx="405110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Administrative services calculations for import trucks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7326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FDF6DCBC-C130-49AD-BA8F-FF33CD754161}"/>
              </a:ext>
            </a:extLst>
          </p:cNvPr>
          <p:cNvSpPr txBox="1"/>
          <p:nvPr/>
        </p:nvSpPr>
        <p:spPr>
          <a:xfrm>
            <a:off x="908229" y="328800"/>
            <a:ext cx="10269056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altLang="zh-CN" sz="3600" b="1" dirty="0">
                <a:ln w="3175">
                  <a:noFill/>
                </a:ln>
                <a:solidFill>
                  <a:srgbClr val="002060"/>
                </a:solidFill>
                <a:latin typeface="Agency FB" panose="020B0503020202020204" pitchFamily="34" charset="0"/>
                <a:ea typeface="맑은 고딕" pitchFamily="50" charset="-127"/>
                <a:cs typeface="+mn-ea"/>
                <a:sym typeface="+mn-lt"/>
              </a:rPr>
              <a:t>2- Administrative services for export trucks</a:t>
            </a:r>
            <a:endParaRPr lang="zh-CN" altLang="en-US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xmlns="" id="{1804E8D5-F262-45D5-A570-DDCA0BFD9D7C}"/>
              </a:ext>
            </a:extLst>
          </p:cNvPr>
          <p:cNvCxnSpPr>
            <a:cxnSpLocks/>
          </p:cNvCxnSpPr>
          <p:nvPr/>
        </p:nvCxnSpPr>
        <p:spPr>
          <a:xfrm>
            <a:off x="1974105" y="975131"/>
            <a:ext cx="8137304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572" y="149025"/>
            <a:ext cx="845107" cy="87693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Rectangle 1"/>
              <p:cNvSpPr/>
              <p:nvPr/>
            </p:nvSpPr>
            <p:spPr>
              <a:xfrm>
                <a:off x="1841679" y="1299742"/>
                <a:ext cx="7951801" cy="187141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342900" lvl="0" indent="-342900" algn="just">
                  <a:lnSpc>
                    <a:spcPct val="150000"/>
                  </a:lnSpc>
                  <a:spcAft>
                    <a:spcPts val="600"/>
                  </a:spcAft>
                  <a:buFont typeface="Symbol" panose="05050102010706020507" pitchFamily="18" charset="2"/>
                  <a:buChar char=""/>
                </a:pPr>
                <a:r>
                  <a:rPr lang="en-US" dirty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AADT </a:t>
                </a:r>
                <a:r>
                  <a:rPr lang="en-US" dirty="0" smtClean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of </a:t>
                </a:r>
                <a:r>
                  <a:rPr lang="en-US" dirty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import </a:t>
                </a:r>
                <a:r>
                  <a:rPr lang="en-US" dirty="0" smtClean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trucks = 159 </a:t>
                </a:r>
                <a:r>
                  <a:rPr lang="en-US" dirty="0" err="1" smtClean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veh</a:t>
                </a:r>
                <a:r>
                  <a:rPr lang="en-US" dirty="0" smtClean="0">
                    <a:solidFill>
                      <a:srgbClr val="000000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/day</a:t>
                </a:r>
                <a:endParaRPr lang="en-US" dirty="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342900" lvl="0" indent="-342900">
                  <a:lnSpc>
                    <a:spcPct val="150000"/>
                  </a:lnSpc>
                  <a:spcAft>
                    <a:spcPts val="600"/>
                  </a:spcAft>
                  <a:buFont typeface="Symbol" panose="05050102010706020507" pitchFamily="18" charset="2"/>
                  <a:buChar char=""/>
                </a:pPr>
                <a:r>
                  <a:rPr lang="en-US" dirty="0" smtClean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Number </a:t>
                </a:r>
                <a:r>
                  <a:rPr lang="en-US" dirty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of Administrative services channels for </a:t>
                </a:r>
                <a:r>
                  <a:rPr lang="en-US" dirty="0" smtClean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export trucks = </a:t>
                </a:r>
              </a:p>
              <a:p>
                <a:pPr lvl="0" algn="just">
                  <a:lnSpc>
                    <a:spcPct val="150000"/>
                  </a:lnSpc>
                  <a:spcAft>
                    <a:spcPts val="600"/>
                  </a:spcAft>
                </a:pPr>
                <a:r>
                  <a:rPr lang="en-US" sz="2400" dirty="0" smtClean="0">
                    <a:solidFill>
                      <a:srgbClr val="000000"/>
                    </a:solidFill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40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US" sz="240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159</m:t>
                        </m:r>
                      </m:num>
                      <m:den>
                        <m:r>
                          <a:rPr lang="en-US" sz="240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13</m:t>
                        </m:r>
                        <m:r>
                          <a:rPr lang="en-US" sz="240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×</m:t>
                        </m:r>
                        <m:r>
                          <a:rPr lang="en-US" sz="240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US" sz="2400" dirty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 </a:t>
                </a:r>
                <a:r>
                  <a:rPr lang="en-US" sz="2000" b="1" dirty="0" smtClean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≈</a:t>
                </a:r>
                <a:r>
                  <a:rPr lang="en-US" sz="2000" dirty="0" smtClean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7 channels</a:t>
                </a:r>
                <a:endParaRPr lang="en-US" sz="2000" dirty="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41679" y="1299742"/>
                <a:ext cx="7951801" cy="1871410"/>
              </a:xfrm>
              <a:prstGeom prst="rect">
                <a:avLst/>
              </a:prstGeom>
              <a:blipFill rotWithShape="0">
                <a:blip r:embed="rId3"/>
                <a:stretch>
                  <a:fillRect l="-61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Rectangle 6"/>
          <p:cNvSpPr/>
          <p:nvPr/>
        </p:nvSpPr>
        <p:spPr>
          <a:xfrm>
            <a:off x="4017202" y="3450957"/>
            <a:ext cx="405110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Administrative services calculations for </a:t>
            </a:r>
            <a:r>
              <a:rPr lang="en-US" sz="1400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export </a:t>
            </a: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trucks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3571033" y="3758734"/>
          <a:ext cx="5068765" cy="2638425"/>
        </p:xfrm>
        <a:graphic>
          <a:graphicData uri="http://schemas.openxmlformats.org/drawingml/2006/table">
            <a:tbl>
              <a:tblPr firstRow="1" firstCol="1" bandRow="1"/>
              <a:tblGrid>
                <a:gridCol w="1341120"/>
                <a:gridCol w="809625"/>
                <a:gridCol w="1080135"/>
                <a:gridCol w="900430"/>
                <a:gridCol w="937455"/>
              </a:tblGrid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Hour</a:t>
                      </a: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DBD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% of trucks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DBD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Volume in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DBD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Volume out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DBD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accumulation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DBDB"/>
                    </a:solidFill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7:00 am -8:00 am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11.5%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8:00 am -9:00 am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5.75%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9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9:00 am -10:00 am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4.75%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494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10:00 am -11:00 am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6.8%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11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11:00 am -12:00 pm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9%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12:00 pm -1:00 pm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9.2%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15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1:00 pm -2:00 pm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10%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16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2:00 pm -3:00 pm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5.8%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9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3:00 pm -4:00 pm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17.6%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4:00 pm -5:00 pm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6%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5:00 pm -6:00 pm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4.1%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7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6:00 pm -7:00 pm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5%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7:00 pm -8:00 pm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4.5%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7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</a:t>
                      </a: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</a:t>
                      </a: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691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FDF6DCBC-C130-49AD-BA8F-FF33CD754161}"/>
              </a:ext>
            </a:extLst>
          </p:cNvPr>
          <p:cNvSpPr txBox="1"/>
          <p:nvPr/>
        </p:nvSpPr>
        <p:spPr>
          <a:xfrm>
            <a:off x="908229" y="328800"/>
            <a:ext cx="10269056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altLang="zh-CN" sz="3600" b="1" dirty="0">
                <a:solidFill>
                  <a:srgbClr val="002060"/>
                </a:solidFill>
                <a:latin typeface="Agency FB" panose="020B0503020202020204" pitchFamily="34" charset="0"/>
                <a:ea typeface="微软雅黑" panose="020B0503020204020204" pitchFamily="34" charset="-122"/>
                <a:cs typeface="+mn-ea"/>
                <a:sym typeface="+mn-lt"/>
              </a:rPr>
              <a:t>Parking</a:t>
            </a:r>
            <a:endParaRPr lang="zh-CN" altLang="en-US" sz="3600" b="1" dirty="0">
              <a:solidFill>
                <a:srgbClr val="002060"/>
              </a:solidFill>
              <a:latin typeface="Agency FB" panose="020B0503020202020204" pitchFamily="34" charset="0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xmlns="" id="{1804E8D5-F262-45D5-A570-DDCA0BFD9D7C}"/>
              </a:ext>
            </a:extLst>
          </p:cNvPr>
          <p:cNvCxnSpPr>
            <a:cxnSpLocks/>
          </p:cNvCxnSpPr>
          <p:nvPr/>
        </p:nvCxnSpPr>
        <p:spPr>
          <a:xfrm>
            <a:off x="1974105" y="975131"/>
            <a:ext cx="8137304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59" name="Group 58">
            <a:extLst>
              <a:ext uri="{FF2B5EF4-FFF2-40B4-BE49-F238E27FC236}">
                <a16:creationId xmlns:a16="http://schemas.microsoft.com/office/drawing/2014/main" xmlns="" id="{B3D610EA-1E3F-4AD5-95D0-2BC1B083745D}"/>
              </a:ext>
            </a:extLst>
          </p:cNvPr>
          <p:cNvGrpSpPr/>
          <p:nvPr/>
        </p:nvGrpSpPr>
        <p:grpSpPr>
          <a:xfrm>
            <a:off x="1974105" y="1834685"/>
            <a:ext cx="8424936" cy="3258419"/>
            <a:chOff x="527381" y="988357"/>
            <a:chExt cx="11233247" cy="4344559"/>
          </a:xfrm>
        </p:grpSpPr>
        <p:sp>
          <p:nvSpPr>
            <p:cNvPr id="60" name="Freeform: Shape 447">
              <a:extLst>
                <a:ext uri="{FF2B5EF4-FFF2-40B4-BE49-F238E27FC236}">
                  <a16:creationId xmlns:a16="http://schemas.microsoft.com/office/drawing/2014/main" xmlns="" id="{A34C65B7-BEC3-4E92-8B6C-96ADAFEF8A6A}"/>
                </a:ext>
              </a:extLst>
            </p:cNvPr>
            <p:cNvSpPr/>
            <p:nvPr/>
          </p:nvSpPr>
          <p:spPr>
            <a:xfrm>
              <a:off x="4747996" y="988357"/>
              <a:ext cx="2619692" cy="774515"/>
            </a:xfrm>
            <a:custGeom>
              <a:avLst/>
              <a:gdLst>
                <a:gd name="connsiteX0" fmla="*/ 1828800 w 2133600"/>
                <a:gd name="connsiteY0" fmla="*/ 609600 h 609599"/>
                <a:gd name="connsiteX1" fmla="*/ 304800 w 2133600"/>
                <a:gd name="connsiteY1" fmla="*/ 609600 h 609599"/>
                <a:gd name="connsiteX2" fmla="*/ 0 w 2133600"/>
                <a:gd name="connsiteY2" fmla="*/ 304800 h 609599"/>
                <a:gd name="connsiteX3" fmla="*/ 0 w 2133600"/>
                <a:gd name="connsiteY3" fmla="*/ 304800 h 609599"/>
                <a:gd name="connsiteX4" fmla="*/ 304800 w 2133600"/>
                <a:gd name="connsiteY4" fmla="*/ 0 h 609599"/>
                <a:gd name="connsiteX5" fmla="*/ 1828800 w 2133600"/>
                <a:gd name="connsiteY5" fmla="*/ 0 h 609599"/>
                <a:gd name="connsiteX6" fmla="*/ 2133600 w 2133600"/>
                <a:gd name="connsiteY6" fmla="*/ 304800 h 609599"/>
                <a:gd name="connsiteX7" fmla="*/ 2133600 w 2133600"/>
                <a:gd name="connsiteY7" fmla="*/ 304800 h 609599"/>
                <a:gd name="connsiteX8" fmla="*/ 1828800 w 2133600"/>
                <a:gd name="connsiteY8" fmla="*/ 609600 h 609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33600" h="609599">
                  <a:moveTo>
                    <a:pt x="1828800" y="609600"/>
                  </a:moveTo>
                  <a:lnTo>
                    <a:pt x="304800" y="609600"/>
                  </a:lnTo>
                  <a:cubicBezTo>
                    <a:pt x="136465" y="609600"/>
                    <a:pt x="0" y="473135"/>
                    <a:pt x="0" y="304800"/>
                  </a:cubicBezTo>
                  <a:lnTo>
                    <a:pt x="0" y="304800"/>
                  </a:lnTo>
                  <a:cubicBezTo>
                    <a:pt x="0" y="136465"/>
                    <a:pt x="136465" y="0"/>
                    <a:pt x="304800" y="0"/>
                  </a:cubicBezTo>
                  <a:lnTo>
                    <a:pt x="1828800" y="0"/>
                  </a:lnTo>
                  <a:cubicBezTo>
                    <a:pt x="1997135" y="0"/>
                    <a:pt x="2133600" y="136465"/>
                    <a:pt x="2133600" y="304800"/>
                  </a:cubicBezTo>
                  <a:lnTo>
                    <a:pt x="2133600" y="304800"/>
                  </a:lnTo>
                  <a:cubicBezTo>
                    <a:pt x="2133600" y="473135"/>
                    <a:pt x="1997135" y="609600"/>
                    <a:pt x="1828800" y="60960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r>
                <a:rPr lang="en-IN" b="1" dirty="0" smtClean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Parking</a:t>
              </a:r>
              <a:endParaRPr lang="en-IN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61" name="Connector: Elbow 468">
              <a:extLst>
                <a:ext uri="{FF2B5EF4-FFF2-40B4-BE49-F238E27FC236}">
                  <a16:creationId xmlns:a16="http://schemas.microsoft.com/office/drawing/2014/main" xmlns="" id="{4C79F147-4AB4-4BCE-B62F-0B6028DB82D4}"/>
                </a:ext>
              </a:extLst>
            </p:cNvPr>
            <p:cNvCxnSpPr>
              <a:cxnSpLocks/>
              <a:stCxn id="63" idx="2"/>
              <a:endCxn id="80" idx="0"/>
            </p:cNvCxnSpPr>
            <p:nvPr/>
          </p:nvCxnSpPr>
          <p:spPr>
            <a:xfrm rot="5400000">
              <a:off x="3519880" y="849068"/>
              <a:ext cx="1654441" cy="3497802"/>
            </a:xfrm>
            <a:prstGeom prst="bentConnector3">
              <a:avLst>
                <a:gd name="adj1" fmla="val 50000"/>
              </a:avLst>
            </a:prstGeom>
            <a:ln>
              <a:solidFill>
                <a:schemeClr val="bg1">
                  <a:lumMod val="6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2" name="Group 61">
              <a:extLst>
                <a:ext uri="{FF2B5EF4-FFF2-40B4-BE49-F238E27FC236}">
                  <a16:creationId xmlns:a16="http://schemas.microsoft.com/office/drawing/2014/main" xmlns="" id="{C869E8F2-6BE7-41E3-8A79-451BAE4B6632}"/>
                </a:ext>
              </a:extLst>
            </p:cNvPr>
            <p:cNvGrpSpPr/>
            <p:nvPr/>
          </p:nvGrpSpPr>
          <p:grpSpPr>
            <a:xfrm>
              <a:off x="527381" y="3425190"/>
              <a:ext cx="4128458" cy="1907726"/>
              <a:chOff x="1263981" y="3425190"/>
              <a:chExt cx="4128458" cy="1907726"/>
            </a:xfrm>
          </p:grpSpPr>
          <p:sp>
            <p:nvSpPr>
              <p:cNvPr id="78" name="Freeform: Shape 29">
                <a:extLst>
                  <a:ext uri="{FF2B5EF4-FFF2-40B4-BE49-F238E27FC236}">
                    <a16:creationId xmlns:a16="http://schemas.microsoft.com/office/drawing/2014/main" xmlns="" id="{EC806CD1-A950-4E19-B732-0E80D8314548}"/>
                  </a:ext>
                </a:extLst>
              </p:cNvPr>
              <p:cNvSpPr/>
              <p:nvPr/>
            </p:nvSpPr>
            <p:spPr>
              <a:xfrm>
                <a:off x="2610407" y="3425190"/>
                <a:ext cx="1448782" cy="63008"/>
              </a:xfrm>
              <a:custGeom>
                <a:avLst/>
                <a:gdLst>
                  <a:gd name="connsiteX0" fmla="*/ 1160907 w 1179956"/>
                  <a:gd name="connsiteY0" fmla="*/ 38100 h 38100"/>
                  <a:gd name="connsiteX1" fmla="*/ 19050 w 1179956"/>
                  <a:gd name="connsiteY1" fmla="*/ 38100 h 38100"/>
                  <a:gd name="connsiteX2" fmla="*/ 0 w 1179956"/>
                  <a:gd name="connsiteY2" fmla="*/ 19050 h 38100"/>
                  <a:gd name="connsiteX3" fmla="*/ 0 w 1179956"/>
                  <a:gd name="connsiteY3" fmla="*/ 19050 h 38100"/>
                  <a:gd name="connsiteX4" fmla="*/ 19050 w 1179956"/>
                  <a:gd name="connsiteY4" fmla="*/ 0 h 38100"/>
                  <a:gd name="connsiteX5" fmla="*/ 1160907 w 1179956"/>
                  <a:gd name="connsiteY5" fmla="*/ 0 h 38100"/>
                  <a:gd name="connsiteX6" fmla="*/ 1179957 w 1179956"/>
                  <a:gd name="connsiteY6" fmla="*/ 19050 h 38100"/>
                  <a:gd name="connsiteX7" fmla="*/ 1179957 w 1179956"/>
                  <a:gd name="connsiteY7" fmla="*/ 19050 h 38100"/>
                  <a:gd name="connsiteX8" fmla="*/ 1160907 w 1179956"/>
                  <a:gd name="connsiteY8" fmla="*/ 38100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79956" h="38100">
                    <a:moveTo>
                      <a:pt x="1160907" y="38100"/>
                    </a:moveTo>
                    <a:lnTo>
                      <a:pt x="19050" y="38100"/>
                    </a:lnTo>
                    <a:cubicBezTo>
                      <a:pt x="8525" y="38100"/>
                      <a:pt x="0" y="29575"/>
                      <a:pt x="0" y="19050"/>
                    </a:cubicBezTo>
                    <a:lnTo>
                      <a:pt x="0" y="19050"/>
                    </a:lnTo>
                    <a:cubicBezTo>
                      <a:pt x="0" y="8525"/>
                      <a:pt x="8525" y="0"/>
                      <a:pt x="19050" y="0"/>
                    </a:cubicBezTo>
                    <a:lnTo>
                      <a:pt x="1160907" y="0"/>
                    </a:lnTo>
                    <a:cubicBezTo>
                      <a:pt x="1171432" y="0"/>
                      <a:pt x="1179957" y="8525"/>
                      <a:pt x="1179957" y="19050"/>
                    </a:cubicBezTo>
                    <a:lnTo>
                      <a:pt x="1179957" y="19050"/>
                    </a:lnTo>
                    <a:cubicBezTo>
                      <a:pt x="1179957" y="29575"/>
                      <a:pt x="1171432" y="38100"/>
                      <a:pt x="1160907" y="38100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IN" sz="1350">
                  <a:solidFill>
                    <a:schemeClr val="bg1"/>
                  </a:solidFill>
                </a:endParaRPr>
              </a:p>
            </p:txBody>
          </p:sp>
          <p:grpSp>
            <p:nvGrpSpPr>
              <p:cNvPr id="79" name="Group 78">
                <a:extLst>
                  <a:ext uri="{FF2B5EF4-FFF2-40B4-BE49-F238E27FC236}">
                    <a16:creationId xmlns:a16="http://schemas.microsoft.com/office/drawing/2014/main" xmlns="" id="{C9C2189D-6CD9-4F7A-9B9F-A79C0E6699BA}"/>
                  </a:ext>
                </a:extLst>
              </p:cNvPr>
              <p:cNvGrpSpPr/>
              <p:nvPr/>
            </p:nvGrpSpPr>
            <p:grpSpPr>
              <a:xfrm>
                <a:off x="1263981" y="3527895"/>
                <a:ext cx="4128458" cy="1805021"/>
                <a:chOff x="1263981" y="3527895"/>
                <a:chExt cx="4128458" cy="1805021"/>
              </a:xfrm>
            </p:grpSpPr>
            <p:sp>
              <p:nvSpPr>
                <p:cNvPr id="81" name="Freeform: Shape 106">
                  <a:extLst>
                    <a:ext uri="{FF2B5EF4-FFF2-40B4-BE49-F238E27FC236}">
                      <a16:creationId xmlns:a16="http://schemas.microsoft.com/office/drawing/2014/main" xmlns="" id="{D8E74A05-EBC4-48E3-A104-8319796F3D1F}"/>
                    </a:ext>
                  </a:extLst>
                </p:cNvPr>
                <p:cNvSpPr/>
                <p:nvPr/>
              </p:nvSpPr>
              <p:spPr>
                <a:xfrm>
                  <a:off x="2291014" y="3527895"/>
                  <a:ext cx="920868" cy="829030"/>
                </a:xfrm>
                <a:custGeom>
                  <a:avLst/>
                  <a:gdLst>
                    <a:gd name="connsiteX0" fmla="*/ 9525 w 749998"/>
                    <a:gd name="connsiteY0" fmla="*/ 501301 h 501300"/>
                    <a:gd name="connsiteX1" fmla="*/ 0 w 749998"/>
                    <a:gd name="connsiteY1" fmla="*/ 491776 h 501300"/>
                    <a:gd name="connsiteX2" fmla="*/ 0 w 749998"/>
                    <a:gd name="connsiteY2" fmla="*/ 427958 h 501300"/>
                    <a:gd name="connsiteX3" fmla="*/ 97346 w 749998"/>
                    <a:gd name="connsiteY3" fmla="*/ 276320 h 501300"/>
                    <a:gd name="connsiteX4" fmla="*/ 649224 w 749998"/>
                    <a:gd name="connsiteY4" fmla="*/ 176784 h 501300"/>
                    <a:gd name="connsiteX5" fmla="*/ 730949 w 749998"/>
                    <a:gd name="connsiteY5" fmla="*/ 43434 h 501300"/>
                    <a:gd name="connsiteX6" fmla="*/ 730949 w 749998"/>
                    <a:gd name="connsiteY6" fmla="*/ 9525 h 501300"/>
                    <a:gd name="connsiteX7" fmla="*/ 740474 w 749998"/>
                    <a:gd name="connsiteY7" fmla="*/ 0 h 501300"/>
                    <a:gd name="connsiteX8" fmla="*/ 749999 w 749998"/>
                    <a:gd name="connsiteY8" fmla="*/ 9525 h 501300"/>
                    <a:gd name="connsiteX9" fmla="*/ 749999 w 749998"/>
                    <a:gd name="connsiteY9" fmla="*/ 43434 h 501300"/>
                    <a:gd name="connsiteX10" fmla="*/ 652653 w 749998"/>
                    <a:gd name="connsiteY10" fmla="*/ 195167 h 501300"/>
                    <a:gd name="connsiteX11" fmla="*/ 100775 w 749998"/>
                    <a:gd name="connsiteY11" fmla="*/ 294608 h 501300"/>
                    <a:gd name="connsiteX12" fmla="*/ 19050 w 749998"/>
                    <a:gd name="connsiteY12" fmla="*/ 427958 h 501300"/>
                    <a:gd name="connsiteX13" fmla="*/ 19050 w 749998"/>
                    <a:gd name="connsiteY13" fmla="*/ 491776 h 501300"/>
                    <a:gd name="connsiteX14" fmla="*/ 9525 w 749998"/>
                    <a:gd name="connsiteY14" fmla="*/ 501301 h 5013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749998" h="501300">
                      <a:moveTo>
                        <a:pt x="9525" y="501301"/>
                      </a:moveTo>
                      <a:cubicBezTo>
                        <a:pt x="4267" y="501301"/>
                        <a:pt x="0" y="497034"/>
                        <a:pt x="0" y="491776"/>
                      </a:cubicBezTo>
                      <a:lnTo>
                        <a:pt x="0" y="427958"/>
                      </a:lnTo>
                      <a:cubicBezTo>
                        <a:pt x="0" y="351758"/>
                        <a:pt x="41815" y="286321"/>
                        <a:pt x="97346" y="276320"/>
                      </a:cubicBezTo>
                      <a:lnTo>
                        <a:pt x="649224" y="176784"/>
                      </a:lnTo>
                      <a:cubicBezTo>
                        <a:pt x="695801" y="168402"/>
                        <a:pt x="730949" y="111157"/>
                        <a:pt x="730949" y="43434"/>
                      </a:cubicBezTo>
                      <a:lnTo>
                        <a:pt x="730949" y="9525"/>
                      </a:lnTo>
                      <a:cubicBezTo>
                        <a:pt x="730949" y="4267"/>
                        <a:pt x="735216" y="0"/>
                        <a:pt x="740474" y="0"/>
                      </a:cubicBezTo>
                      <a:cubicBezTo>
                        <a:pt x="745731" y="0"/>
                        <a:pt x="749999" y="4267"/>
                        <a:pt x="749999" y="9525"/>
                      </a:cubicBezTo>
                      <a:lnTo>
                        <a:pt x="749999" y="43434"/>
                      </a:lnTo>
                      <a:cubicBezTo>
                        <a:pt x="749999" y="119634"/>
                        <a:pt x="708088" y="185071"/>
                        <a:pt x="652653" y="195167"/>
                      </a:cubicBezTo>
                      <a:lnTo>
                        <a:pt x="100775" y="294608"/>
                      </a:lnTo>
                      <a:cubicBezTo>
                        <a:pt x="54197" y="303086"/>
                        <a:pt x="19050" y="360236"/>
                        <a:pt x="19050" y="427958"/>
                      </a:cubicBezTo>
                      <a:lnTo>
                        <a:pt x="19050" y="491776"/>
                      </a:lnTo>
                      <a:cubicBezTo>
                        <a:pt x="19050" y="497034"/>
                        <a:pt x="14783" y="501301"/>
                        <a:pt x="9525" y="50130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IN" sz="1350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82" name="Freeform: Shape 107">
                  <a:extLst>
                    <a:ext uri="{FF2B5EF4-FFF2-40B4-BE49-F238E27FC236}">
                      <a16:creationId xmlns:a16="http://schemas.microsoft.com/office/drawing/2014/main" xmlns="" id="{48C57C50-BB1B-4A34-8BAF-1B6C2DD0D5D3}"/>
                    </a:ext>
                  </a:extLst>
                </p:cNvPr>
                <p:cNvSpPr/>
                <p:nvPr/>
              </p:nvSpPr>
              <p:spPr>
                <a:xfrm>
                  <a:off x="3474321" y="3527895"/>
                  <a:ext cx="921102" cy="829030"/>
                </a:xfrm>
                <a:custGeom>
                  <a:avLst/>
                  <a:gdLst>
                    <a:gd name="connsiteX0" fmla="*/ 740474 w 750189"/>
                    <a:gd name="connsiteY0" fmla="*/ 501301 h 501300"/>
                    <a:gd name="connsiteX1" fmla="*/ 730949 w 750189"/>
                    <a:gd name="connsiteY1" fmla="*/ 491776 h 501300"/>
                    <a:gd name="connsiteX2" fmla="*/ 730949 w 750189"/>
                    <a:gd name="connsiteY2" fmla="*/ 426244 h 501300"/>
                    <a:gd name="connsiteX3" fmla="*/ 649224 w 750189"/>
                    <a:gd name="connsiteY3" fmla="*/ 292894 h 501300"/>
                    <a:gd name="connsiteX4" fmla="*/ 97346 w 750189"/>
                    <a:gd name="connsiteY4" fmla="*/ 193357 h 501300"/>
                    <a:gd name="connsiteX5" fmla="*/ 0 w 750189"/>
                    <a:gd name="connsiteY5" fmla="*/ 41720 h 501300"/>
                    <a:gd name="connsiteX6" fmla="*/ 0 w 750189"/>
                    <a:gd name="connsiteY6" fmla="*/ 9525 h 501300"/>
                    <a:gd name="connsiteX7" fmla="*/ 9525 w 750189"/>
                    <a:gd name="connsiteY7" fmla="*/ 0 h 501300"/>
                    <a:gd name="connsiteX8" fmla="*/ 19050 w 750189"/>
                    <a:gd name="connsiteY8" fmla="*/ 9525 h 501300"/>
                    <a:gd name="connsiteX9" fmla="*/ 19050 w 750189"/>
                    <a:gd name="connsiteY9" fmla="*/ 41720 h 501300"/>
                    <a:gd name="connsiteX10" fmla="*/ 100775 w 750189"/>
                    <a:gd name="connsiteY10" fmla="*/ 175070 h 501300"/>
                    <a:gd name="connsiteX11" fmla="*/ 652844 w 750189"/>
                    <a:gd name="connsiteY11" fmla="*/ 274606 h 501300"/>
                    <a:gd name="connsiteX12" fmla="*/ 750189 w 750189"/>
                    <a:gd name="connsiteY12" fmla="*/ 426244 h 501300"/>
                    <a:gd name="connsiteX13" fmla="*/ 750189 w 750189"/>
                    <a:gd name="connsiteY13" fmla="*/ 491776 h 501300"/>
                    <a:gd name="connsiteX14" fmla="*/ 740664 w 750189"/>
                    <a:gd name="connsiteY14" fmla="*/ 501301 h 501300"/>
                    <a:gd name="connsiteX15" fmla="*/ 740474 w 750189"/>
                    <a:gd name="connsiteY15" fmla="*/ 501301 h 5013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750189" h="501300">
                      <a:moveTo>
                        <a:pt x="740474" y="501301"/>
                      </a:moveTo>
                      <a:cubicBezTo>
                        <a:pt x="735216" y="501301"/>
                        <a:pt x="730949" y="497034"/>
                        <a:pt x="730949" y="491776"/>
                      </a:cubicBezTo>
                      <a:lnTo>
                        <a:pt x="730949" y="426244"/>
                      </a:lnTo>
                      <a:cubicBezTo>
                        <a:pt x="730949" y="358902"/>
                        <a:pt x="695801" y="301752"/>
                        <a:pt x="649224" y="292894"/>
                      </a:cubicBezTo>
                      <a:lnTo>
                        <a:pt x="97346" y="193357"/>
                      </a:lnTo>
                      <a:cubicBezTo>
                        <a:pt x="41910" y="183356"/>
                        <a:pt x="0" y="118205"/>
                        <a:pt x="0" y="41720"/>
                      </a:cubicBezTo>
                      <a:lnTo>
                        <a:pt x="0" y="9525"/>
                      </a:lnTo>
                      <a:cubicBezTo>
                        <a:pt x="0" y="4267"/>
                        <a:pt x="4267" y="0"/>
                        <a:pt x="9525" y="0"/>
                      </a:cubicBezTo>
                      <a:cubicBezTo>
                        <a:pt x="14783" y="0"/>
                        <a:pt x="19050" y="4267"/>
                        <a:pt x="19050" y="9525"/>
                      </a:cubicBezTo>
                      <a:lnTo>
                        <a:pt x="19050" y="41720"/>
                      </a:lnTo>
                      <a:cubicBezTo>
                        <a:pt x="19050" y="109061"/>
                        <a:pt x="54197" y="166211"/>
                        <a:pt x="100775" y="175070"/>
                      </a:cubicBezTo>
                      <a:lnTo>
                        <a:pt x="652844" y="274606"/>
                      </a:lnTo>
                      <a:cubicBezTo>
                        <a:pt x="708374" y="284607"/>
                        <a:pt x="750189" y="349758"/>
                        <a:pt x="750189" y="426244"/>
                      </a:cubicBezTo>
                      <a:lnTo>
                        <a:pt x="750189" y="491776"/>
                      </a:lnTo>
                      <a:cubicBezTo>
                        <a:pt x="750189" y="497034"/>
                        <a:pt x="745922" y="501301"/>
                        <a:pt x="740664" y="501301"/>
                      </a:cubicBezTo>
                      <a:cubicBezTo>
                        <a:pt x="740598" y="501301"/>
                        <a:pt x="740540" y="501301"/>
                        <a:pt x="740474" y="50130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IN" sz="1350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83" name="Freeform: Shape 108">
                  <a:extLst>
                    <a:ext uri="{FF2B5EF4-FFF2-40B4-BE49-F238E27FC236}">
                      <a16:creationId xmlns:a16="http://schemas.microsoft.com/office/drawing/2014/main" xmlns="" id="{B26BDDF9-6051-410D-B647-9C38D883B039}"/>
                    </a:ext>
                  </a:extLst>
                </p:cNvPr>
                <p:cNvSpPr/>
                <p:nvPr/>
              </p:nvSpPr>
              <p:spPr>
                <a:xfrm>
                  <a:off x="3328601" y="3528525"/>
                  <a:ext cx="23390" cy="1598677"/>
                </a:xfrm>
                <a:custGeom>
                  <a:avLst/>
                  <a:gdLst>
                    <a:gd name="connsiteX0" fmla="*/ 9525 w 19050"/>
                    <a:gd name="connsiteY0" fmla="*/ 966692 h 966692"/>
                    <a:gd name="connsiteX1" fmla="*/ 0 w 19050"/>
                    <a:gd name="connsiteY1" fmla="*/ 957167 h 966692"/>
                    <a:gd name="connsiteX2" fmla="*/ 0 w 19050"/>
                    <a:gd name="connsiteY2" fmla="*/ 9525 h 966692"/>
                    <a:gd name="connsiteX3" fmla="*/ 9525 w 19050"/>
                    <a:gd name="connsiteY3" fmla="*/ 0 h 966692"/>
                    <a:gd name="connsiteX4" fmla="*/ 19050 w 19050"/>
                    <a:gd name="connsiteY4" fmla="*/ 9525 h 966692"/>
                    <a:gd name="connsiteX5" fmla="*/ 19050 w 19050"/>
                    <a:gd name="connsiteY5" fmla="*/ 957167 h 966692"/>
                    <a:gd name="connsiteX6" fmla="*/ 9525 w 19050"/>
                    <a:gd name="connsiteY6" fmla="*/ 966692 h 9666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9050" h="966692">
                      <a:moveTo>
                        <a:pt x="9525" y="966692"/>
                      </a:moveTo>
                      <a:cubicBezTo>
                        <a:pt x="4267" y="966692"/>
                        <a:pt x="0" y="962425"/>
                        <a:pt x="0" y="957167"/>
                      </a:cubicBezTo>
                      <a:lnTo>
                        <a:pt x="0" y="9525"/>
                      </a:lnTo>
                      <a:cubicBezTo>
                        <a:pt x="0" y="4267"/>
                        <a:pt x="4267" y="0"/>
                        <a:pt x="9525" y="0"/>
                      </a:cubicBezTo>
                      <a:cubicBezTo>
                        <a:pt x="14783" y="0"/>
                        <a:pt x="19050" y="4267"/>
                        <a:pt x="19050" y="9525"/>
                      </a:cubicBezTo>
                      <a:lnTo>
                        <a:pt x="19050" y="957167"/>
                      </a:lnTo>
                      <a:cubicBezTo>
                        <a:pt x="19050" y="962425"/>
                        <a:pt x="14783" y="966692"/>
                        <a:pt x="9525" y="966692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IN" sz="1350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84" name="Rectangle 83">
                  <a:extLst>
                    <a:ext uri="{FF2B5EF4-FFF2-40B4-BE49-F238E27FC236}">
                      <a16:creationId xmlns:a16="http://schemas.microsoft.com/office/drawing/2014/main" xmlns="" id="{7E64088F-A5FF-4C52-9552-439ACDA43D9A}"/>
                    </a:ext>
                  </a:extLst>
                </p:cNvPr>
                <p:cNvSpPr/>
                <p:nvPr/>
              </p:nvSpPr>
              <p:spPr>
                <a:xfrm>
                  <a:off x="1511306" y="4327941"/>
                  <a:ext cx="1584000" cy="396000"/>
                </a:xfrm>
                <a:prstGeom prst="rect">
                  <a:avLst/>
                </a:prstGeom>
                <a:solidFill>
                  <a:schemeClr val="accent1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r>
                    <a:rPr lang="en-IN" sz="1350" dirty="0" smtClean="0">
                      <a:solidFill>
                        <a:schemeClr val="bg1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Import trucks</a:t>
                  </a:r>
                  <a:endParaRPr lang="en-IN" sz="1350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85" name="Rectangle 84">
                  <a:extLst>
                    <a:ext uri="{FF2B5EF4-FFF2-40B4-BE49-F238E27FC236}">
                      <a16:creationId xmlns:a16="http://schemas.microsoft.com/office/drawing/2014/main" xmlns="" id="{7F2BAC45-E5C4-41B4-973C-B42FC6D16F3A}"/>
                    </a:ext>
                  </a:extLst>
                </p:cNvPr>
                <p:cNvSpPr/>
                <p:nvPr/>
              </p:nvSpPr>
              <p:spPr>
                <a:xfrm>
                  <a:off x="3575599" y="4327941"/>
                  <a:ext cx="1584000" cy="396000"/>
                </a:xfrm>
                <a:prstGeom prst="rect">
                  <a:avLst/>
                </a:prstGeom>
                <a:solidFill>
                  <a:schemeClr val="accent1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r>
                    <a:rPr lang="en-IN" sz="1350" dirty="0" smtClean="0">
                      <a:solidFill>
                        <a:schemeClr val="bg1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Export trucks</a:t>
                  </a:r>
                  <a:endParaRPr lang="en-IN" sz="1350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86" name="Rectangle 85">
                  <a:extLst>
                    <a:ext uri="{FF2B5EF4-FFF2-40B4-BE49-F238E27FC236}">
                      <a16:creationId xmlns:a16="http://schemas.microsoft.com/office/drawing/2014/main" xmlns="" id="{42688AAD-0126-4F41-BB23-9523D2ED771B}"/>
                    </a:ext>
                  </a:extLst>
                </p:cNvPr>
                <p:cNvSpPr/>
                <p:nvPr/>
              </p:nvSpPr>
              <p:spPr>
                <a:xfrm>
                  <a:off x="1263981" y="4936916"/>
                  <a:ext cx="4128458" cy="396000"/>
                </a:xfrm>
                <a:prstGeom prst="rect">
                  <a:avLst/>
                </a:prstGeom>
                <a:solidFill>
                  <a:schemeClr val="accent1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r>
                    <a:rPr lang="en-US" sz="1350" dirty="0" smtClean="0">
                      <a:solidFill>
                        <a:schemeClr val="bg1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Other </a:t>
                  </a:r>
                  <a:r>
                    <a:rPr lang="en-US" sz="1350" dirty="0">
                      <a:solidFill>
                        <a:schemeClr val="bg1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trucks entered the Logistics Zone</a:t>
                  </a:r>
                  <a:endParaRPr lang="en-IN" sz="1350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p:grpSp>
          <p:sp>
            <p:nvSpPr>
              <p:cNvPr id="80" name="Rectangle 79">
                <a:extLst>
                  <a:ext uri="{FF2B5EF4-FFF2-40B4-BE49-F238E27FC236}">
                    <a16:creationId xmlns:a16="http://schemas.microsoft.com/office/drawing/2014/main" xmlns="" id="{1CC4388C-6C0E-406A-BFB7-1A76204B573B}"/>
                  </a:ext>
                </a:extLst>
              </p:cNvPr>
              <p:cNvSpPr/>
              <p:nvPr/>
            </p:nvSpPr>
            <p:spPr>
              <a:xfrm>
                <a:off x="3236648" y="3425190"/>
                <a:ext cx="196301" cy="7876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IN" sz="135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63" name="Rectangle 62">
              <a:extLst>
                <a:ext uri="{FF2B5EF4-FFF2-40B4-BE49-F238E27FC236}">
                  <a16:creationId xmlns:a16="http://schemas.microsoft.com/office/drawing/2014/main" xmlns="" id="{B01D5835-B86E-4C78-B659-E8BAD8C8FDBC}"/>
                </a:ext>
              </a:extLst>
            </p:cNvPr>
            <p:cNvSpPr/>
            <p:nvPr/>
          </p:nvSpPr>
          <p:spPr>
            <a:xfrm>
              <a:off x="5997850" y="1691989"/>
              <a:ext cx="196301" cy="7876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IN" sz="1350">
                <a:solidFill>
                  <a:schemeClr val="bg1"/>
                </a:solidFill>
              </a:endParaRPr>
            </a:p>
          </p:txBody>
        </p:sp>
        <p:cxnSp>
          <p:nvCxnSpPr>
            <p:cNvPr id="64" name="Connector: Elbow 473">
              <a:extLst>
                <a:ext uri="{FF2B5EF4-FFF2-40B4-BE49-F238E27FC236}">
                  <a16:creationId xmlns:a16="http://schemas.microsoft.com/office/drawing/2014/main" xmlns="" id="{13BFD107-282F-4E58-9CE4-A837DE674171}"/>
                </a:ext>
              </a:extLst>
            </p:cNvPr>
            <p:cNvCxnSpPr>
              <a:cxnSpLocks/>
              <a:stCxn id="63" idx="2"/>
              <a:endCxn id="71" idx="0"/>
            </p:cNvCxnSpPr>
            <p:nvPr/>
          </p:nvCxnSpPr>
          <p:spPr>
            <a:xfrm rot="16200000" flipH="1">
              <a:off x="6979553" y="887197"/>
              <a:ext cx="1654441" cy="3421544"/>
            </a:xfrm>
            <a:prstGeom prst="bentConnector3">
              <a:avLst>
                <a:gd name="adj1" fmla="val 50000"/>
              </a:avLst>
            </a:prstGeom>
            <a:ln>
              <a:solidFill>
                <a:schemeClr val="bg1">
                  <a:lumMod val="6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xmlns="" id="{01F80AB6-EC8D-4A06-8EBD-688447DA6731}"/>
                </a:ext>
              </a:extLst>
            </p:cNvPr>
            <p:cNvGrpSpPr/>
            <p:nvPr/>
          </p:nvGrpSpPr>
          <p:grpSpPr>
            <a:xfrm>
              <a:off x="7173585" y="3425190"/>
              <a:ext cx="4587043" cy="1907726"/>
              <a:chOff x="6513185" y="3425190"/>
              <a:chExt cx="4587043" cy="1907726"/>
            </a:xfrm>
          </p:grpSpPr>
          <p:grpSp>
            <p:nvGrpSpPr>
              <p:cNvPr id="69" name="Group 68">
                <a:extLst>
                  <a:ext uri="{FF2B5EF4-FFF2-40B4-BE49-F238E27FC236}">
                    <a16:creationId xmlns:a16="http://schemas.microsoft.com/office/drawing/2014/main" xmlns="" id="{A33FE098-8016-44D6-9ADE-E40B9384D629}"/>
                  </a:ext>
                </a:extLst>
              </p:cNvPr>
              <p:cNvGrpSpPr/>
              <p:nvPr/>
            </p:nvGrpSpPr>
            <p:grpSpPr>
              <a:xfrm>
                <a:off x="6513185" y="3527895"/>
                <a:ext cx="4587043" cy="1805021"/>
                <a:chOff x="6513185" y="3527895"/>
                <a:chExt cx="4587043" cy="1805021"/>
              </a:xfrm>
            </p:grpSpPr>
            <p:sp>
              <p:nvSpPr>
                <p:cNvPr id="72" name="Freeform: Shape 166">
                  <a:extLst>
                    <a:ext uri="{FF2B5EF4-FFF2-40B4-BE49-F238E27FC236}">
                      <a16:creationId xmlns:a16="http://schemas.microsoft.com/office/drawing/2014/main" xmlns="" id="{EC07D14C-B9BB-4F2A-A608-92A0F2FF219F}"/>
                    </a:ext>
                  </a:extLst>
                </p:cNvPr>
                <p:cNvSpPr/>
                <p:nvPr/>
              </p:nvSpPr>
              <p:spPr>
                <a:xfrm>
                  <a:off x="7813302" y="3527895"/>
                  <a:ext cx="920868" cy="829030"/>
                </a:xfrm>
                <a:custGeom>
                  <a:avLst/>
                  <a:gdLst>
                    <a:gd name="connsiteX0" fmla="*/ 9525 w 749998"/>
                    <a:gd name="connsiteY0" fmla="*/ 501301 h 501300"/>
                    <a:gd name="connsiteX1" fmla="*/ 0 w 749998"/>
                    <a:gd name="connsiteY1" fmla="*/ 491776 h 501300"/>
                    <a:gd name="connsiteX2" fmla="*/ 0 w 749998"/>
                    <a:gd name="connsiteY2" fmla="*/ 427958 h 501300"/>
                    <a:gd name="connsiteX3" fmla="*/ 97346 w 749998"/>
                    <a:gd name="connsiteY3" fmla="*/ 276320 h 501300"/>
                    <a:gd name="connsiteX4" fmla="*/ 649224 w 749998"/>
                    <a:gd name="connsiteY4" fmla="*/ 176784 h 501300"/>
                    <a:gd name="connsiteX5" fmla="*/ 730949 w 749998"/>
                    <a:gd name="connsiteY5" fmla="*/ 43434 h 501300"/>
                    <a:gd name="connsiteX6" fmla="*/ 730949 w 749998"/>
                    <a:gd name="connsiteY6" fmla="*/ 9525 h 501300"/>
                    <a:gd name="connsiteX7" fmla="*/ 740474 w 749998"/>
                    <a:gd name="connsiteY7" fmla="*/ 0 h 501300"/>
                    <a:gd name="connsiteX8" fmla="*/ 749999 w 749998"/>
                    <a:gd name="connsiteY8" fmla="*/ 9525 h 501300"/>
                    <a:gd name="connsiteX9" fmla="*/ 749999 w 749998"/>
                    <a:gd name="connsiteY9" fmla="*/ 43434 h 501300"/>
                    <a:gd name="connsiteX10" fmla="*/ 652653 w 749998"/>
                    <a:gd name="connsiteY10" fmla="*/ 195167 h 501300"/>
                    <a:gd name="connsiteX11" fmla="*/ 100775 w 749998"/>
                    <a:gd name="connsiteY11" fmla="*/ 294608 h 501300"/>
                    <a:gd name="connsiteX12" fmla="*/ 19050 w 749998"/>
                    <a:gd name="connsiteY12" fmla="*/ 427958 h 501300"/>
                    <a:gd name="connsiteX13" fmla="*/ 19050 w 749998"/>
                    <a:gd name="connsiteY13" fmla="*/ 491776 h 501300"/>
                    <a:gd name="connsiteX14" fmla="*/ 9525 w 749998"/>
                    <a:gd name="connsiteY14" fmla="*/ 501301 h 5013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749998" h="501300">
                      <a:moveTo>
                        <a:pt x="9525" y="501301"/>
                      </a:moveTo>
                      <a:cubicBezTo>
                        <a:pt x="4268" y="501301"/>
                        <a:pt x="0" y="497034"/>
                        <a:pt x="0" y="491776"/>
                      </a:cubicBezTo>
                      <a:lnTo>
                        <a:pt x="0" y="427958"/>
                      </a:lnTo>
                      <a:cubicBezTo>
                        <a:pt x="0" y="351758"/>
                        <a:pt x="41815" y="286321"/>
                        <a:pt x="97346" y="276320"/>
                      </a:cubicBezTo>
                      <a:lnTo>
                        <a:pt x="649224" y="176784"/>
                      </a:lnTo>
                      <a:cubicBezTo>
                        <a:pt x="695802" y="168402"/>
                        <a:pt x="730949" y="111157"/>
                        <a:pt x="730949" y="43434"/>
                      </a:cubicBezTo>
                      <a:lnTo>
                        <a:pt x="730949" y="9525"/>
                      </a:lnTo>
                      <a:cubicBezTo>
                        <a:pt x="730949" y="4267"/>
                        <a:pt x="735216" y="0"/>
                        <a:pt x="740474" y="0"/>
                      </a:cubicBezTo>
                      <a:cubicBezTo>
                        <a:pt x="745732" y="0"/>
                        <a:pt x="749999" y="4267"/>
                        <a:pt x="749999" y="9525"/>
                      </a:cubicBezTo>
                      <a:lnTo>
                        <a:pt x="749999" y="43434"/>
                      </a:lnTo>
                      <a:cubicBezTo>
                        <a:pt x="749999" y="119634"/>
                        <a:pt x="708184" y="185071"/>
                        <a:pt x="652653" y="195167"/>
                      </a:cubicBezTo>
                      <a:lnTo>
                        <a:pt x="100775" y="294608"/>
                      </a:lnTo>
                      <a:cubicBezTo>
                        <a:pt x="54197" y="303086"/>
                        <a:pt x="19050" y="360236"/>
                        <a:pt x="19050" y="427958"/>
                      </a:cubicBezTo>
                      <a:lnTo>
                        <a:pt x="19050" y="491776"/>
                      </a:lnTo>
                      <a:cubicBezTo>
                        <a:pt x="19050" y="497034"/>
                        <a:pt x="14783" y="501301"/>
                        <a:pt x="9525" y="501301"/>
                      </a:cubicBezTo>
                      <a:close/>
                    </a:path>
                  </a:pathLst>
                </a:custGeom>
                <a:solidFill>
                  <a:schemeClr val="tx2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IN" sz="1350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73" name="Rectangle 72">
                  <a:extLst>
                    <a:ext uri="{FF2B5EF4-FFF2-40B4-BE49-F238E27FC236}">
                      <a16:creationId xmlns:a16="http://schemas.microsoft.com/office/drawing/2014/main" xmlns="" id="{01790B73-2074-4F92-AFB0-BF68F57FD14F}"/>
                    </a:ext>
                  </a:extLst>
                </p:cNvPr>
                <p:cNvSpPr/>
                <p:nvPr/>
              </p:nvSpPr>
              <p:spPr>
                <a:xfrm>
                  <a:off x="6513185" y="4327941"/>
                  <a:ext cx="2104408" cy="396000"/>
                </a:xfrm>
                <a:prstGeom prst="rect">
                  <a:avLst/>
                </a:prstGeom>
                <a:solidFill>
                  <a:schemeClr val="tx2"/>
                </a:solidFill>
                <a:ln w="9525" cap="flat">
                  <a:solidFill>
                    <a:schemeClr val="tx2"/>
                  </a:solidFill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r>
                    <a:rPr lang="en-IN" sz="1350" dirty="0">
                      <a:solidFill>
                        <a:schemeClr val="bg1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 Import </a:t>
                  </a:r>
                  <a:r>
                    <a:rPr lang="en-IN" sz="1350" dirty="0" smtClean="0">
                      <a:solidFill>
                        <a:schemeClr val="bg1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employees</a:t>
                  </a:r>
                  <a:endParaRPr lang="en-IN" sz="1350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74" name="Freeform: Shape 186">
                  <a:extLst>
                    <a:ext uri="{FF2B5EF4-FFF2-40B4-BE49-F238E27FC236}">
                      <a16:creationId xmlns:a16="http://schemas.microsoft.com/office/drawing/2014/main" xmlns="" id="{601851B5-63FA-4FC3-985A-D5671BB3C181}"/>
                    </a:ext>
                  </a:extLst>
                </p:cNvPr>
                <p:cNvSpPr/>
                <p:nvPr/>
              </p:nvSpPr>
              <p:spPr>
                <a:xfrm>
                  <a:off x="8996608" y="3527895"/>
                  <a:ext cx="920868" cy="829030"/>
                </a:xfrm>
                <a:custGeom>
                  <a:avLst/>
                  <a:gdLst>
                    <a:gd name="connsiteX0" fmla="*/ 740473 w 749998"/>
                    <a:gd name="connsiteY0" fmla="*/ 501301 h 501300"/>
                    <a:gd name="connsiteX1" fmla="*/ 730948 w 749998"/>
                    <a:gd name="connsiteY1" fmla="*/ 491776 h 501300"/>
                    <a:gd name="connsiteX2" fmla="*/ 730948 w 749998"/>
                    <a:gd name="connsiteY2" fmla="*/ 426244 h 501300"/>
                    <a:gd name="connsiteX3" fmla="*/ 649224 w 749998"/>
                    <a:gd name="connsiteY3" fmla="*/ 292894 h 501300"/>
                    <a:gd name="connsiteX4" fmla="*/ 97441 w 749998"/>
                    <a:gd name="connsiteY4" fmla="*/ 193357 h 501300"/>
                    <a:gd name="connsiteX5" fmla="*/ 0 w 749998"/>
                    <a:gd name="connsiteY5" fmla="*/ 41720 h 501300"/>
                    <a:gd name="connsiteX6" fmla="*/ 0 w 749998"/>
                    <a:gd name="connsiteY6" fmla="*/ 9525 h 501300"/>
                    <a:gd name="connsiteX7" fmla="*/ 9525 w 749998"/>
                    <a:gd name="connsiteY7" fmla="*/ 0 h 501300"/>
                    <a:gd name="connsiteX8" fmla="*/ 19050 w 749998"/>
                    <a:gd name="connsiteY8" fmla="*/ 9525 h 501300"/>
                    <a:gd name="connsiteX9" fmla="*/ 19050 w 749998"/>
                    <a:gd name="connsiteY9" fmla="*/ 41720 h 501300"/>
                    <a:gd name="connsiteX10" fmla="*/ 100774 w 749998"/>
                    <a:gd name="connsiteY10" fmla="*/ 175070 h 501300"/>
                    <a:gd name="connsiteX11" fmla="*/ 652653 w 749998"/>
                    <a:gd name="connsiteY11" fmla="*/ 274606 h 501300"/>
                    <a:gd name="connsiteX12" fmla="*/ 749998 w 749998"/>
                    <a:gd name="connsiteY12" fmla="*/ 426244 h 501300"/>
                    <a:gd name="connsiteX13" fmla="*/ 749998 w 749998"/>
                    <a:gd name="connsiteY13" fmla="*/ 491776 h 501300"/>
                    <a:gd name="connsiteX14" fmla="*/ 740473 w 749998"/>
                    <a:gd name="connsiteY14" fmla="*/ 501301 h 5013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749998" h="501300">
                      <a:moveTo>
                        <a:pt x="740473" y="501301"/>
                      </a:moveTo>
                      <a:cubicBezTo>
                        <a:pt x="735216" y="501301"/>
                        <a:pt x="730948" y="497034"/>
                        <a:pt x="730948" y="491776"/>
                      </a:cubicBezTo>
                      <a:lnTo>
                        <a:pt x="730948" y="426244"/>
                      </a:lnTo>
                      <a:cubicBezTo>
                        <a:pt x="730948" y="358902"/>
                        <a:pt x="695801" y="301752"/>
                        <a:pt x="649224" y="292894"/>
                      </a:cubicBezTo>
                      <a:lnTo>
                        <a:pt x="97441" y="193357"/>
                      </a:lnTo>
                      <a:cubicBezTo>
                        <a:pt x="41910" y="183356"/>
                        <a:pt x="0" y="118205"/>
                        <a:pt x="0" y="41720"/>
                      </a:cubicBezTo>
                      <a:lnTo>
                        <a:pt x="0" y="9525"/>
                      </a:lnTo>
                      <a:cubicBezTo>
                        <a:pt x="0" y="4267"/>
                        <a:pt x="4267" y="0"/>
                        <a:pt x="9525" y="0"/>
                      </a:cubicBezTo>
                      <a:cubicBezTo>
                        <a:pt x="14783" y="0"/>
                        <a:pt x="19050" y="4267"/>
                        <a:pt x="19050" y="9525"/>
                      </a:cubicBezTo>
                      <a:lnTo>
                        <a:pt x="19050" y="41720"/>
                      </a:lnTo>
                      <a:cubicBezTo>
                        <a:pt x="19050" y="109061"/>
                        <a:pt x="54197" y="166211"/>
                        <a:pt x="100774" y="175070"/>
                      </a:cubicBezTo>
                      <a:lnTo>
                        <a:pt x="652653" y="274606"/>
                      </a:lnTo>
                      <a:cubicBezTo>
                        <a:pt x="708184" y="284607"/>
                        <a:pt x="749998" y="349758"/>
                        <a:pt x="749998" y="426244"/>
                      </a:cubicBezTo>
                      <a:lnTo>
                        <a:pt x="749998" y="491776"/>
                      </a:lnTo>
                      <a:cubicBezTo>
                        <a:pt x="749998" y="497034"/>
                        <a:pt x="745731" y="501301"/>
                        <a:pt x="740473" y="501301"/>
                      </a:cubicBezTo>
                      <a:close/>
                    </a:path>
                  </a:pathLst>
                </a:custGeom>
                <a:solidFill>
                  <a:schemeClr val="tx2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IN" sz="1350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75" name="Rectangle 74">
                  <a:extLst>
                    <a:ext uri="{FF2B5EF4-FFF2-40B4-BE49-F238E27FC236}">
                      <a16:creationId xmlns:a16="http://schemas.microsoft.com/office/drawing/2014/main" xmlns="" id="{9E545CB4-DCBE-4FB9-94C6-E9D809F82706}"/>
                    </a:ext>
                  </a:extLst>
                </p:cNvPr>
                <p:cNvSpPr/>
                <p:nvPr/>
              </p:nvSpPr>
              <p:spPr>
                <a:xfrm>
                  <a:off x="9097887" y="4327941"/>
                  <a:ext cx="2002341" cy="396000"/>
                </a:xfrm>
                <a:prstGeom prst="rect">
                  <a:avLst/>
                </a:prstGeom>
                <a:solidFill>
                  <a:schemeClr val="tx2"/>
                </a:solidFill>
                <a:ln w="9525" cap="flat">
                  <a:solidFill>
                    <a:schemeClr val="tx2"/>
                  </a:solidFill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r>
                    <a:rPr lang="en-IN" sz="1350" dirty="0" smtClean="0">
                      <a:solidFill>
                        <a:schemeClr val="bg1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Export employees</a:t>
                  </a:r>
                  <a:endParaRPr lang="en-IN" sz="1350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76" name="Freeform: Shape 206">
                  <a:extLst>
                    <a:ext uri="{FF2B5EF4-FFF2-40B4-BE49-F238E27FC236}">
                      <a16:creationId xmlns:a16="http://schemas.microsoft.com/office/drawing/2014/main" xmlns="" id="{F2836398-4716-4551-8D10-4C63F6078CB7}"/>
                    </a:ext>
                  </a:extLst>
                </p:cNvPr>
                <p:cNvSpPr/>
                <p:nvPr/>
              </p:nvSpPr>
              <p:spPr>
                <a:xfrm>
                  <a:off x="8850303" y="3528525"/>
                  <a:ext cx="23390" cy="1598677"/>
                </a:xfrm>
                <a:custGeom>
                  <a:avLst/>
                  <a:gdLst>
                    <a:gd name="connsiteX0" fmla="*/ 9525 w 19050"/>
                    <a:gd name="connsiteY0" fmla="*/ 966692 h 966692"/>
                    <a:gd name="connsiteX1" fmla="*/ 0 w 19050"/>
                    <a:gd name="connsiteY1" fmla="*/ 957167 h 966692"/>
                    <a:gd name="connsiteX2" fmla="*/ 0 w 19050"/>
                    <a:gd name="connsiteY2" fmla="*/ 9525 h 966692"/>
                    <a:gd name="connsiteX3" fmla="*/ 9525 w 19050"/>
                    <a:gd name="connsiteY3" fmla="*/ 0 h 966692"/>
                    <a:gd name="connsiteX4" fmla="*/ 19050 w 19050"/>
                    <a:gd name="connsiteY4" fmla="*/ 9525 h 966692"/>
                    <a:gd name="connsiteX5" fmla="*/ 19050 w 19050"/>
                    <a:gd name="connsiteY5" fmla="*/ 957167 h 966692"/>
                    <a:gd name="connsiteX6" fmla="*/ 9525 w 19050"/>
                    <a:gd name="connsiteY6" fmla="*/ 966692 h 9666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9050" h="966692">
                      <a:moveTo>
                        <a:pt x="9525" y="966692"/>
                      </a:moveTo>
                      <a:cubicBezTo>
                        <a:pt x="4267" y="966692"/>
                        <a:pt x="0" y="962425"/>
                        <a:pt x="0" y="957167"/>
                      </a:cubicBezTo>
                      <a:lnTo>
                        <a:pt x="0" y="9525"/>
                      </a:lnTo>
                      <a:cubicBezTo>
                        <a:pt x="0" y="4267"/>
                        <a:pt x="4267" y="0"/>
                        <a:pt x="9525" y="0"/>
                      </a:cubicBezTo>
                      <a:cubicBezTo>
                        <a:pt x="14783" y="0"/>
                        <a:pt x="19050" y="4267"/>
                        <a:pt x="19050" y="9525"/>
                      </a:cubicBezTo>
                      <a:lnTo>
                        <a:pt x="19050" y="957167"/>
                      </a:lnTo>
                      <a:cubicBezTo>
                        <a:pt x="19050" y="962425"/>
                        <a:pt x="14783" y="966692"/>
                        <a:pt x="9525" y="966692"/>
                      </a:cubicBezTo>
                      <a:close/>
                    </a:path>
                  </a:pathLst>
                </a:custGeom>
                <a:solidFill>
                  <a:schemeClr val="tx2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IN" sz="1350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77" name="Rectangle 76">
                  <a:extLst>
                    <a:ext uri="{FF2B5EF4-FFF2-40B4-BE49-F238E27FC236}">
                      <a16:creationId xmlns:a16="http://schemas.microsoft.com/office/drawing/2014/main" xmlns="" id="{ABBC357E-1F51-403A-9091-CF6CD764BCCE}"/>
                    </a:ext>
                  </a:extLst>
                </p:cNvPr>
                <p:cNvSpPr/>
                <p:nvPr/>
              </p:nvSpPr>
              <p:spPr>
                <a:xfrm>
                  <a:off x="7355813" y="4936916"/>
                  <a:ext cx="2784309" cy="396000"/>
                </a:xfrm>
                <a:prstGeom prst="rect">
                  <a:avLst/>
                </a:prstGeom>
                <a:solidFill>
                  <a:schemeClr val="tx2"/>
                </a:solidFill>
                <a:ln w="9525" cap="flat">
                  <a:solidFill>
                    <a:schemeClr val="tx2"/>
                  </a:solidFill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r>
                    <a:rPr lang="en-IN" sz="1350" dirty="0">
                      <a:solidFill>
                        <a:schemeClr val="bg1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Other employees</a:t>
                  </a:r>
                </a:p>
              </p:txBody>
            </p:sp>
          </p:grpSp>
          <p:sp>
            <p:nvSpPr>
              <p:cNvPr id="70" name="Freeform: Shape 365">
                <a:extLst>
                  <a:ext uri="{FF2B5EF4-FFF2-40B4-BE49-F238E27FC236}">
                    <a16:creationId xmlns:a16="http://schemas.microsoft.com/office/drawing/2014/main" xmlns="" id="{F3A704FC-8AD6-4F73-8D54-A9BA9636A3F8}"/>
                  </a:ext>
                </a:extLst>
              </p:cNvPr>
              <p:cNvSpPr/>
              <p:nvPr/>
            </p:nvSpPr>
            <p:spPr>
              <a:xfrm>
                <a:off x="8132812" y="3425190"/>
                <a:ext cx="1448665" cy="63008"/>
              </a:xfrm>
              <a:custGeom>
                <a:avLst/>
                <a:gdLst>
                  <a:gd name="connsiteX0" fmla="*/ 1160812 w 1179861"/>
                  <a:gd name="connsiteY0" fmla="*/ 38100 h 38100"/>
                  <a:gd name="connsiteX1" fmla="*/ 19050 w 1179861"/>
                  <a:gd name="connsiteY1" fmla="*/ 38100 h 38100"/>
                  <a:gd name="connsiteX2" fmla="*/ 0 w 1179861"/>
                  <a:gd name="connsiteY2" fmla="*/ 19050 h 38100"/>
                  <a:gd name="connsiteX3" fmla="*/ 0 w 1179861"/>
                  <a:gd name="connsiteY3" fmla="*/ 19050 h 38100"/>
                  <a:gd name="connsiteX4" fmla="*/ 19050 w 1179861"/>
                  <a:gd name="connsiteY4" fmla="*/ 0 h 38100"/>
                  <a:gd name="connsiteX5" fmla="*/ 1160812 w 1179861"/>
                  <a:gd name="connsiteY5" fmla="*/ 0 h 38100"/>
                  <a:gd name="connsiteX6" fmla="*/ 1179862 w 1179861"/>
                  <a:gd name="connsiteY6" fmla="*/ 19050 h 38100"/>
                  <a:gd name="connsiteX7" fmla="*/ 1179862 w 1179861"/>
                  <a:gd name="connsiteY7" fmla="*/ 19050 h 38100"/>
                  <a:gd name="connsiteX8" fmla="*/ 1160812 w 1179861"/>
                  <a:gd name="connsiteY8" fmla="*/ 38100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79861" h="38100">
                    <a:moveTo>
                      <a:pt x="1160812" y="38100"/>
                    </a:moveTo>
                    <a:lnTo>
                      <a:pt x="19050" y="38100"/>
                    </a:lnTo>
                    <a:cubicBezTo>
                      <a:pt x="8525" y="38100"/>
                      <a:pt x="0" y="29575"/>
                      <a:pt x="0" y="19050"/>
                    </a:cubicBezTo>
                    <a:lnTo>
                      <a:pt x="0" y="19050"/>
                    </a:lnTo>
                    <a:cubicBezTo>
                      <a:pt x="0" y="8525"/>
                      <a:pt x="8525" y="0"/>
                      <a:pt x="19050" y="0"/>
                    </a:cubicBezTo>
                    <a:lnTo>
                      <a:pt x="1160812" y="0"/>
                    </a:lnTo>
                    <a:cubicBezTo>
                      <a:pt x="1171337" y="0"/>
                      <a:pt x="1179862" y="8525"/>
                      <a:pt x="1179862" y="19050"/>
                    </a:cubicBezTo>
                    <a:lnTo>
                      <a:pt x="1179862" y="19050"/>
                    </a:lnTo>
                    <a:cubicBezTo>
                      <a:pt x="1179862" y="29575"/>
                      <a:pt x="1171337" y="38100"/>
                      <a:pt x="1160812" y="3810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IN" sz="1350">
                  <a:solidFill>
                    <a:schemeClr val="bg1"/>
                  </a:solidFill>
                </a:endParaRPr>
              </a:p>
            </p:txBody>
          </p:sp>
          <p:sp>
            <p:nvSpPr>
              <p:cNvPr id="71" name="Rectangle 70">
                <a:extLst>
                  <a:ext uri="{FF2B5EF4-FFF2-40B4-BE49-F238E27FC236}">
                    <a16:creationId xmlns:a16="http://schemas.microsoft.com/office/drawing/2014/main" xmlns="" id="{6855812A-BDE6-471B-88B6-2EF936ADD96A}"/>
                  </a:ext>
                </a:extLst>
              </p:cNvPr>
              <p:cNvSpPr/>
              <p:nvPr/>
            </p:nvSpPr>
            <p:spPr>
              <a:xfrm>
                <a:off x="8758994" y="3425190"/>
                <a:ext cx="196301" cy="7876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IN" sz="135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66" name="Group 65">
              <a:extLst>
                <a:ext uri="{FF2B5EF4-FFF2-40B4-BE49-F238E27FC236}">
                  <a16:creationId xmlns:a16="http://schemas.microsoft.com/office/drawing/2014/main" xmlns="" id="{7E45AE98-FBC9-42FB-82AE-54937F838F3C}"/>
                </a:ext>
              </a:extLst>
            </p:cNvPr>
            <p:cNvGrpSpPr/>
            <p:nvPr/>
          </p:nvGrpSpPr>
          <p:grpSpPr>
            <a:xfrm>
              <a:off x="5997850" y="3090405"/>
              <a:ext cx="4998915" cy="547760"/>
              <a:chOff x="6002645" y="3090405"/>
              <a:chExt cx="4998915" cy="547760"/>
            </a:xfrm>
          </p:grpSpPr>
          <p:sp>
            <p:nvSpPr>
              <p:cNvPr id="67" name="Rectangle 66">
                <a:extLst>
                  <a:ext uri="{FF2B5EF4-FFF2-40B4-BE49-F238E27FC236}">
                    <a16:creationId xmlns:a16="http://schemas.microsoft.com/office/drawing/2014/main" xmlns="" id="{237B9087-2D20-4273-96BF-133F65C241DB}"/>
                  </a:ext>
                </a:extLst>
              </p:cNvPr>
              <p:cNvSpPr/>
              <p:nvPr/>
            </p:nvSpPr>
            <p:spPr>
              <a:xfrm>
                <a:off x="8025228" y="3090405"/>
                <a:ext cx="2976332" cy="547760"/>
              </a:xfrm>
              <a:prstGeom prst="rect">
                <a:avLst/>
              </a:prstGeom>
              <a:solidFill>
                <a:schemeClr val="tx2"/>
              </a:soli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r>
                  <a:rPr lang="en-IN" sz="1350" dirty="0" smtClean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Services </a:t>
                </a:r>
                <a:r>
                  <a:rPr lang="en-IN" sz="1350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employees </a:t>
                </a:r>
                <a:r>
                  <a:rPr lang="en-IN" sz="1350" dirty="0" smtClean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vehicles</a:t>
                </a:r>
              </a:p>
            </p:txBody>
          </p:sp>
          <p:sp>
            <p:nvSpPr>
              <p:cNvPr id="68" name="Rectangle 67">
                <a:extLst>
                  <a:ext uri="{FF2B5EF4-FFF2-40B4-BE49-F238E27FC236}">
                    <a16:creationId xmlns:a16="http://schemas.microsoft.com/office/drawing/2014/main" xmlns="" id="{0C466564-BAEB-4826-A956-1F805FCA1F8B}"/>
                  </a:ext>
                </a:extLst>
              </p:cNvPr>
              <p:cNvSpPr/>
              <p:nvPr/>
            </p:nvSpPr>
            <p:spPr>
              <a:xfrm>
                <a:off x="6002645" y="3425190"/>
                <a:ext cx="196301" cy="7876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IN" sz="1350">
                  <a:solidFill>
                    <a:schemeClr val="bg1"/>
                  </a:solidFill>
                </a:endParaRPr>
              </a:p>
            </p:txBody>
          </p:sp>
        </p:grpSp>
      </p:grpSp>
      <p:sp>
        <p:nvSpPr>
          <p:cNvPr id="87" name="Rectangle 86">
            <a:extLst>
              <a:ext uri="{FF2B5EF4-FFF2-40B4-BE49-F238E27FC236}">
                <a16:creationId xmlns:a16="http://schemas.microsoft.com/office/drawing/2014/main" xmlns="" id="{BF4F4B4F-D90F-4B86-A742-01A79CFD7774}"/>
              </a:ext>
            </a:extLst>
          </p:cNvPr>
          <p:cNvSpPr/>
          <p:nvPr/>
        </p:nvSpPr>
        <p:spPr>
          <a:xfrm>
            <a:off x="2983990" y="3499104"/>
            <a:ext cx="1094702" cy="297000"/>
          </a:xfrm>
          <a:prstGeom prst="rect">
            <a:avLst/>
          </a:pr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IN" sz="135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Trucks</a:t>
            </a:r>
            <a:endParaRPr lang="en-IN" sz="135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229" y="111149"/>
            <a:ext cx="1006933" cy="1081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622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FDF6DCBC-C130-49AD-BA8F-FF33CD754161}"/>
              </a:ext>
            </a:extLst>
          </p:cNvPr>
          <p:cNvSpPr txBox="1"/>
          <p:nvPr/>
        </p:nvSpPr>
        <p:spPr>
          <a:xfrm>
            <a:off x="908229" y="328800"/>
            <a:ext cx="10269056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altLang="zh-CN" sz="3600" b="1" dirty="0" smtClean="0">
                <a:ln w="3175">
                  <a:noFill/>
                </a:ln>
                <a:solidFill>
                  <a:srgbClr val="002060"/>
                </a:solidFill>
                <a:latin typeface="Agency FB" panose="020B0503020202020204" pitchFamily="34" charset="0"/>
                <a:ea typeface="맑은 고딕" pitchFamily="50" charset="-127"/>
                <a:cs typeface="+mn-ea"/>
                <a:sym typeface="+mn-lt"/>
              </a:rPr>
              <a:t>Trucks parking</a:t>
            </a:r>
            <a:endParaRPr lang="zh-CN" altLang="en-US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xmlns="" id="{1804E8D5-F262-45D5-A570-DDCA0BFD9D7C}"/>
              </a:ext>
            </a:extLst>
          </p:cNvPr>
          <p:cNvCxnSpPr>
            <a:cxnSpLocks/>
          </p:cNvCxnSpPr>
          <p:nvPr/>
        </p:nvCxnSpPr>
        <p:spPr>
          <a:xfrm>
            <a:off x="1974105" y="975131"/>
            <a:ext cx="8137304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Rectangle 2"/>
          <p:cNvSpPr/>
          <p:nvPr/>
        </p:nvSpPr>
        <p:spPr>
          <a:xfrm>
            <a:off x="1974105" y="1148912"/>
            <a:ext cx="6096000" cy="1800493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US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Design </a:t>
            </a: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criteria </a:t>
            </a:r>
            <a:r>
              <a:rPr lang="en-US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  <a:endParaRPr lang="en-US" sz="16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Parking angel: </a:t>
            </a:r>
            <a:r>
              <a:rPr lang="en-US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45-degrees</a:t>
            </a:r>
            <a:endParaRPr lang="en-US" sz="16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One-way </a:t>
            </a: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traffic flow</a:t>
            </a:r>
            <a:endParaRPr lang="en-US" sz="16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Design </a:t>
            </a:r>
            <a:r>
              <a:rPr lang="en-US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vehicle: WB-20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457" y="182501"/>
            <a:ext cx="813420" cy="844815"/>
          </a:xfrm>
          <a:prstGeom prst="rect">
            <a:avLst/>
          </a:prstGeom>
        </p:spPr>
      </p:pic>
      <p:pic>
        <p:nvPicPr>
          <p:cNvPr id="1026" name="Picture 2" descr="Truck Parking | Solving Truck Parking Availability: Florida Has An Answ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5264" y="3123185"/>
            <a:ext cx="4952165" cy="2788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2473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FDF6DCBC-C130-49AD-BA8F-FF33CD754161}"/>
              </a:ext>
            </a:extLst>
          </p:cNvPr>
          <p:cNvSpPr txBox="1"/>
          <p:nvPr/>
        </p:nvSpPr>
        <p:spPr>
          <a:xfrm>
            <a:off x="908229" y="328800"/>
            <a:ext cx="10269056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altLang="zh-CN" sz="3600" b="1" dirty="0">
                <a:ln w="3175">
                  <a:noFill/>
                </a:ln>
                <a:solidFill>
                  <a:srgbClr val="002060"/>
                </a:solidFill>
                <a:latin typeface="Agency FB" panose="020B0503020202020204" pitchFamily="34" charset="0"/>
                <a:ea typeface="맑은 고딕" pitchFamily="50" charset="-127"/>
                <a:cs typeface="+mn-ea"/>
                <a:sym typeface="+mn-lt"/>
              </a:rPr>
              <a:t>1- Import trucks </a:t>
            </a:r>
            <a:endParaRPr lang="zh-CN" altLang="en-US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xmlns="" id="{1804E8D5-F262-45D5-A570-DDCA0BFD9D7C}"/>
              </a:ext>
            </a:extLst>
          </p:cNvPr>
          <p:cNvCxnSpPr>
            <a:cxnSpLocks/>
          </p:cNvCxnSpPr>
          <p:nvPr/>
        </p:nvCxnSpPr>
        <p:spPr>
          <a:xfrm>
            <a:off x="1974105" y="975131"/>
            <a:ext cx="8137304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" name="Rectangle 3"/>
          <p:cNvSpPr/>
          <p:nvPr/>
        </p:nvSpPr>
        <p:spPr>
          <a:xfrm>
            <a:off x="4658403" y="5700041"/>
            <a:ext cx="2768707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Parking layout of import trucks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457" y="182501"/>
            <a:ext cx="813420" cy="844815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974105" y="1337646"/>
            <a:ext cx="57421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Trucks movements inside the import </a:t>
            </a: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parking with 84 spaces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457" y="2683238"/>
            <a:ext cx="10254953" cy="2934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8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FDF6DCBC-C130-49AD-BA8F-FF33CD754161}"/>
              </a:ext>
            </a:extLst>
          </p:cNvPr>
          <p:cNvSpPr txBox="1"/>
          <p:nvPr/>
        </p:nvSpPr>
        <p:spPr>
          <a:xfrm>
            <a:off x="908229" y="328800"/>
            <a:ext cx="10269056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altLang="zh-CN" sz="3600" b="1" dirty="0" smtClean="0">
                <a:ln w="3175">
                  <a:noFill/>
                </a:ln>
                <a:solidFill>
                  <a:srgbClr val="002060"/>
                </a:solidFill>
                <a:latin typeface="Agency FB" panose="020B0503020202020204" pitchFamily="34" charset="0"/>
                <a:ea typeface="맑은 고딕" pitchFamily="50" charset="-127"/>
                <a:cs typeface="+mn-ea"/>
                <a:sym typeface="+mn-lt"/>
              </a:rPr>
              <a:t>2- Export </a:t>
            </a:r>
            <a:r>
              <a:rPr lang="en-US" altLang="zh-CN" sz="3600" b="1" dirty="0">
                <a:ln w="3175">
                  <a:noFill/>
                </a:ln>
                <a:solidFill>
                  <a:srgbClr val="002060"/>
                </a:solidFill>
                <a:latin typeface="Agency FB" panose="020B0503020202020204" pitchFamily="34" charset="0"/>
                <a:ea typeface="맑은 고딕" pitchFamily="50" charset="-127"/>
                <a:cs typeface="+mn-ea"/>
                <a:sym typeface="+mn-lt"/>
              </a:rPr>
              <a:t>trucks </a:t>
            </a:r>
            <a:endParaRPr lang="zh-CN" altLang="en-US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xmlns="" id="{1804E8D5-F262-45D5-A570-DDCA0BFD9D7C}"/>
              </a:ext>
            </a:extLst>
          </p:cNvPr>
          <p:cNvCxnSpPr>
            <a:cxnSpLocks/>
          </p:cNvCxnSpPr>
          <p:nvPr/>
        </p:nvCxnSpPr>
        <p:spPr>
          <a:xfrm>
            <a:off x="1974105" y="975131"/>
            <a:ext cx="8137304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" name="Rectangle 3"/>
          <p:cNvSpPr/>
          <p:nvPr/>
        </p:nvSpPr>
        <p:spPr>
          <a:xfrm>
            <a:off x="5008781" y="6283145"/>
            <a:ext cx="274466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Parking layout of </a:t>
            </a:r>
            <a:r>
              <a:rPr lang="en-US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export </a:t>
            </a: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trucks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457" y="182501"/>
            <a:ext cx="813420" cy="844815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1974105" y="1252130"/>
            <a:ext cx="57165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Trucks 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movements inside the </a:t>
            </a: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export parking with 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22 spaces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432" y="1714482"/>
            <a:ext cx="8727438" cy="4620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320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FDF6DCBC-C130-49AD-BA8F-FF33CD754161}"/>
              </a:ext>
            </a:extLst>
          </p:cNvPr>
          <p:cNvSpPr txBox="1"/>
          <p:nvPr/>
        </p:nvSpPr>
        <p:spPr>
          <a:xfrm>
            <a:off x="908229" y="328800"/>
            <a:ext cx="10269056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altLang="zh-CN" sz="3600" b="1" dirty="0" smtClean="0">
                <a:ln w="3175">
                  <a:noFill/>
                </a:ln>
                <a:solidFill>
                  <a:srgbClr val="002060"/>
                </a:solidFill>
                <a:latin typeface="Agency FB" panose="020B0503020202020204" pitchFamily="34" charset="0"/>
                <a:ea typeface="맑은 고딕" pitchFamily="50" charset="-127"/>
                <a:cs typeface="+mn-ea"/>
                <a:sym typeface="+mn-lt"/>
              </a:rPr>
              <a:t>3- Other </a:t>
            </a:r>
            <a:r>
              <a:rPr lang="en-US" altLang="zh-CN" sz="3600" b="1" dirty="0">
                <a:ln w="3175">
                  <a:noFill/>
                </a:ln>
                <a:solidFill>
                  <a:srgbClr val="002060"/>
                </a:solidFill>
                <a:latin typeface="Agency FB" panose="020B0503020202020204" pitchFamily="34" charset="0"/>
                <a:ea typeface="맑은 고딕" pitchFamily="50" charset="-127"/>
                <a:cs typeface="+mn-ea"/>
                <a:sym typeface="+mn-lt"/>
              </a:rPr>
              <a:t>trucks </a:t>
            </a:r>
            <a:endParaRPr lang="zh-CN" altLang="en-US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xmlns="" id="{1804E8D5-F262-45D5-A570-DDCA0BFD9D7C}"/>
              </a:ext>
            </a:extLst>
          </p:cNvPr>
          <p:cNvCxnSpPr>
            <a:cxnSpLocks/>
          </p:cNvCxnSpPr>
          <p:nvPr/>
        </p:nvCxnSpPr>
        <p:spPr>
          <a:xfrm>
            <a:off x="1974105" y="975131"/>
            <a:ext cx="8137304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6" name="Picture 5" descr="C:\Users\OMEN\Desktop\44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318" y="2734654"/>
            <a:ext cx="10074878" cy="2469736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Rectangle 3"/>
          <p:cNvSpPr/>
          <p:nvPr/>
        </p:nvSpPr>
        <p:spPr>
          <a:xfrm>
            <a:off x="4721722" y="5204390"/>
            <a:ext cx="264207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Parking layout of </a:t>
            </a:r>
            <a:r>
              <a:rPr lang="en-US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other </a:t>
            </a: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trucks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457" y="182501"/>
            <a:ext cx="813420" cy="844815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974105" y="1269161"/>
            <a:ext cx="5848076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Number of spaces needed in this case= </a:t>
            </a:r>
            <a:r>
              <a:rPr lang="en-US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100 spaces (assumed)</a:t>
            </a:r>
            <a:endParaRPr lang="en-US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3436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FDF6DCBC-C130-49AD-BA8F-FF33CD754161}"/>
              </a:ext>
            </a:extLst>
          </p:cNvPr>
          <p:cNvSpPr txBox="1"/>
          <p:nvPr/>
        </p:nvSpPr>
        <p:spPr>
          <a:xfrm>
            <a:off x="908229" y="328800"/>
            <a:ext cx="10269056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altLang="zh-CN" sz="3600" b="1" dirty="0" smtClean="0">
                <a:ln w="3175">
                  <a:noFill/>
                </a:ln>
                <a:solidFill>
                  <a:srgbClr val="002060"/>
                </a:solidFill>
                <a:latin typeface="Agency FB" panose="020B0503020202020204" pitchFamily="34" charset="0"/>
                <a:ea typeface="맑은 고딕" pitchFamily="50" charset="-127"/>
                <a:cs typeface="+mn-ea"/>
                <a:sym typeface="+mn-lt"/>
              </a:rPr>
              <a:t>Passenger cars parking</a:t>
            </a:r>
            <a:endParaRPr lang="en-US" altLang="zh-CN" sz="3600" b="1" dirty="0">
              <a:ln w="3175">
                <a:noFill/>
              </a:ln>
              <a:solidFill>
                <a:srgbClr val="002060"/>
              </a:solidFill>
              <a:latin typeface="Agency FB" panose="020B0503020202020204" pitchFamily="34" charset="0"/>
              <a:ea typeface="맑은 고딕" pitchFamily="50" charset="-127"/>
              <a:cs typeface="+mn-ea"/>
              <a:sym typeface="+mn-lt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xmlns="" id="{1804E8D5-F262-45D5-A570-DDCA0BFD9D7C}"/>
              </a:ext>
            </a:extLst>
          </p:cNvPr>
          <p:cNvCxnSpPr>
            <a:cxnSpLocks/>
          </p:cNvCxnSpPr>
          <p:nvPr/>
        </p:nvCxnSpPr>
        <p:spPr>
          <a:xfrm>
            <a:off x="1974105" y="975131"/>
            <a:ext cx="8137304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Rectangle 2"/>
          <p:cNvSpPr/>
          <p:nvPr/>
        </p:nvSpPr>
        <p:spPr>
          <a:xfrm>
            <a:off x="1974105" y="1280412"/>
            <a:ext cx="6096000" cy="1800493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US" sz="1600" b="1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Design </a:t>
            </a:r>
            <a:r>
              <a:rPr lang="en-US" sz="1600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criteria </a:t>
            </a:r>
            <a:r>
              <a:rPr lang="en-US" sz="1600" b="1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  <a:endParaRPr lang="en-US" sz="1600" b="1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Parking angel: </a:t>
            </a:r>
            <a:r>
              <a:rPr lang="en-US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90-degrees</a:t>
            </a:r>
            <a:endParaRPr lang="en-US" sz="16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One-way </a:t>
            </a: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traffic flow</a:t>
            </a:r>
            <a:endParaRPr lang="en-US" sz="16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Design </a:t>
            </a:r>
            <a:r>
              <a:rPr lang="en-US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vehicle: </a:t>
            </a: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passenger car 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0952" y="257102"/>
            <a:ext cx="720430" cy="71802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2905" y="2944172"/>
            <a:ext cx="4876778" cy="3251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363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FDF6DCBC-C130-49AD-BA8F-FF33CD754161}"/>
              </a:ext>
            </a:extLst>
          </p:cNvPr>
          <p:cNvSpPr txBox="1"/>
          <p:nvPr/>
        </p:nvSpPr>
        <p:spPr>
          <a:xfrm>
            <a:off x="908229" y="328800"/>
            <a:ext cx="10269056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altLang="zh-CN" sz="3600" b="1" dirty="0">
                <a:ln w="3175">
                  <a:noFill/>
                </a:ln>
                <a:solidFill>
                  <a:srgbClr val="002060"/>
                </a:solidFill>
                <a:latin typeface="Agency FB" panose="020B0503020202020204" pitchFamily="34" charset="0"/>
                <a:ea typeface="맑은 고딕" pitchFamily="50" charset="-127"/>
                <a:cs typeface="+mn-ea"/>
                <a:sym typeface="+mn-lt"/>
              </a:rPr>
              <a:t>4- </a:t>
            </a:r>
            <a:r>
              <a:rPr lang="en-US" altLang="zh-CN" sz="3600" b="1" dirty="0" smtClean="0">
                <a:ln w="3175">
                  <a:noFill/>
                </a:ln>
                <a:solidFill>
                  <a:srgbClr val="002060"/>
                </a:solidFill>
                <a:latin typeface="Agency FB" panose="020B0503020202020204" pitchFamily="34" charset="0"/>
                <a:ea typeface="맑은 고딕" pitchFamily="50" charset="-127"/>
                <a:cs typeface="+mn-ea"/>
                <a:sym typeface="+mn-lt"/>
              </a:rPr>
              <a:t>Import </a:t>
            </a:r>
            <a:r>
              <a:rPr lang="en-US" altLang="zh-CN" sz="3600" b="1" dirty="0">
                <a:ln w="3175">
                  <a:noFill/>
                </a:ln>
                <a:solidFill>
                  <a:srgbClr val="002060"/>
                </a:solidFill>
                <a:latin typeface="Agency FB" panose="020B0503020202020204" pitchFamily="34" charset="0"/>
                <a:ea typeface="맑은 고딕" pitchFamily="50" charset="-127"/>
                <a:cs typeface="+mn-ea"/>
                <a:sym typeface="+mn-lt"/>
              </a:rPr>
              <a:t>services employees </a:t>
            </a:r>
            <a:endParaRPr lang="zh-CN" altLang="en-US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xmlns="" id="{1804E8D5-F262-45D5-A570-DDCA0BFD9D7C}"/>
              </a:ext>
            </a:extLst>
          </p:cNvPr>
          <p:cNvCxnSpPr>
            <a:cxnSpLocks/>
          </p:cNvCxnSpPr>
          <p:nvPr/>
        </p:nvCxnSpPr>
        <p:spPr>
          <a:xfrm>
            <a:off x="1974105" y="975131"/>
            <a:ext cx="8137304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Rectangle 2"/>
          <p:cNvSpPr/>
          <p:nvPr/>
        </p:nvSpPr>
        <p:spPr>
          <a:xfrm>
            <a:off x="1974105" y="1410378"/>
            <a:ext cx="6096000" cy="422167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Number </a:t>
            </a: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of spaces = (5 × 19) + 5 = 100 </a:t>
            </a:r>
            <a:r>
              <a:rPr lang="en-US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spaces</a:t>
            </a:r>
            <a:endParaRPr lang="en-US" sz="16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0952" y="257102"/>
            <a:ext cx="720430" cy="71802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6699" y="1930749"/>
            <a:ext cx="8059530" cy="4786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984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FDF6DCBC-C130-49AD-BA8F-FF33CD754161}"/>
              </a:ext>
            </a:extLst>
          </p:cNvPr>
          <p:cNvSpPr txBox="1"/>
          <p:nvPr/>
        </p:nvSpPr>
        <p:spPr>
          <a:xfrm>
            <a:off x="908229" y="328800"/>
            <a:ext cx="10269056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altLang="zh-CN" sz="3600" b="1" dirty="0" smtClean="0">
                <a:ln w="3175">
                  <a:noFill/>
                </a:ln>
                <a:solidFill>
                  <a:srgbClr val="002060"/>
                </a:solidFill>
                <a:latin typeface="Agency FB" panose="020B0503020202020204" pitchFamily="34" charset="0"/>
                <a:ea typeface="맑은 고딕" pitchFamily="50" charset="-127"/>
                <a:cs typeface="+mn-ea"/>
                <a:sym typeface="+mn-lt"/>
              </a:rPr>
              <a:t>5- Export </a:t>
            </a:r>
            <a:r>
              <a:rPr lang="en-US" altLang="zh-CN" sz="3600" b="1" dirty="0">
                <a:ln w="3175">
                  <a:noFill/>
                </a:ln>
                <a:solidFill>
                  <a:srgbClr val="002060"/>
                </a:solidFill>
                <a:latin typeface="Agency FB" panose="020B0503020202020204" pitchFamily="34" charset="0"/>
                <a:ea typeface="맑은 고딕" pitchFamily="50" charset="-127"/>
                <a:cs typeface="+mn-ea"/>
                <a:sym typeface="+mn-lt"/>
              </a:rPr>
              <a:t>services employees </a:t>
            </a:r>
            <a:endParaRPr lang="zh-CN" altLang="en-US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xmlns="" id="{1804E8D5-F262-45D5-A570-DDCA0BFD9D7C}"/>
              </a:ext>
            </a:extLst>
          </p:cNvPr>
          <p:cNvCxnSpPr>
            <a:cxnSpLocks/>
          </p:cNvCxnSpPr>
          <p:nvPr/>
        </p:nvCxnSpPr>
        <p:spPr>
          <a:xfrm>
            <a:off x="1974105" y="975131"/>
            <a:ext cx="8137304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Rectangle 2"/>
          <p:cNvSpPr/>
          <p:nvPr/>
        </p:nvSpPr>
        <p:spPr>
          <a:xfrm>
            <a:off x="1974105" y="1249973"/>
            <a:ext cx="6096000" cy="422167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Number </a:t>
            </a: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of spaces = (5 × 7) + 15 = 50 </a:t>
            </a:r>
            <a:r>
              <a:rPr lang="en-US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spaces</a:t>
            </a:r>
            <a:endParaRPr lang="en-US" sz="16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0952" y="257102"/>
            <a:ext cx="720430" cy="71802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4105" y="1812832"/>
            <a:ext cx="8509698" cy="4916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810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FDF6DCBC-C130-49AD-BA8F-FF33CD754161}"/>
              </a:ext>
            </a:extLst>
          </p:cNvPr>
          <p:cNvSpPr txBox="1"/>
          <p:nvPr/>
        </p:nvSpPr>
        <p:spPr>
          <a:xfrm>
            <a:off x="908229" y="328800"/>
            <a:ext cx="10269056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altLang="zh-CN" sz="3600" b="1" dirty="0">
                <a:ln w="3175">
                  <a:noFill/>
                </a:ln>
                <a:solidFill>
                  <a:srgbClr val="002060"/>
                </a:solidFill>
                <a:latin typeface="Agency FB" panose="020B0503020202020204" pitchFamily="34" charset="0"/>
                <a:ea typeface="맑은 고딕" pitchFamily="50" charset="-127"/>
                <a:cs typeface="+mn-ea"/>
                <a:sym typeface="+mn-lt"/>
              </a:rPr>
              <a:t>6- Other employees</a:t>
            </a:r>
            <a:endParaRPr lang="zh-CN" altLang="en-US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xmlns="" id="{1804E8D5-F262-45D5-A570-DDCA0BFD9D7C}"/>
              </a:ext>
            </a:extLst>
          </p:cNvPr>
          <p:cNvCxnSpPr>
            <a:cxnSpLocks/>
          </p:cNvCxnSpPr>
          <p:nvPr/>
        </p:nvCxnSpPr>
        <p:spPr>
          <a:xfrm>
            <a:off x="1974105" y="975131"/>
            <a:ext cx="8137304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Rectangle 2"/>
          <p:cNvSpPr/>
          <p:nvPr/>
        </p:nvSpPr>
        <p:spPr>
          <a:xfrm>
            <a:off x="1974105" y="1314067"/>
            <a:ext cx="6096000" cy="422167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Number </a:t>
            </a: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of spaces = </a:t>
            </a:r>
            <a:r>
              <a:rPr lang="en-US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50 spaces (assumed)</a:t>
            </a:r>
            <a:endParaRPr lang="en-US" sz="16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C:\Users\OMEN\Downloads\1st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7593" y="2075172"/>
            <a:ext cx="5010328" cy="4400173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0952" y="257102"/>
            <a:ext cx="720430" cy="718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235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0" y="1986855"/>
            <a:ext cx="60329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u="sng" dirty="0" smtClean="0">
                <a:latin typeface="Agency FB" panose="020B0503020202020204" pitchFamily="34" charset="0"/>
              </a:rPr>
              <a:t>Pavement </a:t>
            </a:r>
          </a:p>
          <a:p>
            <a:pPr algn="ctr"/>
            <a:r>
              <a:rPr lang="en-US" sz="9600" u="sng" dirty="0" smtClean="0">
                <a:latin typeface="Agency FB" panose="020B0503020202020204" pitchFamily="34" charset="0"/>
              </a:rPr>
              <a:t>Design</a:t>
            </a:r>
          </a:p>
          <a:p>
            <a:endParaRPr lang="en-US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7411" y="1804257"/>
            <a:ext cx="5299114" cy="3689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54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xmlns="" id="{F9C22E3F-95CC-4F51-BDC3-2096E335E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3594" y="405995"/>
            <a:ext cx="4120697" cy="761621"/>
          </a:xfrm>
        </p:spPr>
        <p:txBody>
          <a:bodyPr>
            <a:noAutofit/>
          </a:bodyPr>
          <a:lstStyle/>
          <a:p>
            <a:r>
              <a:rPr lang="en-US" sz="3600" b="1" dirty="0" smtClean="0">
                <a:solidFill>
                  <a:schemeClr val="accent1">
                    <a:lumMod val="75000"/>
                  </a:schemeClr>
                </a:solidFill>
                <a:latin typeface="Agency FB" panose="020B0503020202020204" pitchFamily="34" charset="0"/>
              </a:rPr>
              <a:t>Layers characteristics </a:t>
            </a:r>
            <a:r>
              <a:rPr lang="en-US" sz="4800" b="1" dirty="0" smtClean="0">
                <a:solidFill>
                  <a:schemeClr val="accent1">
                    <a:lumMod val="75000"/>
                  </a:schemeClr>
                </a:solidFill>
                <a:latin typeface="Agency FB" panose="020B0503020202020204" pitchFamily="34" charset="0"/>
                <a:sym typeface="Calibri"/>
              </a:rPr>
              <a:t>:</a:t>
            </a:r>
            <a:r>
              <a:rPr lang="en-US" sz="4000" b="1" dirty="0" smtClean="0">
                <a:solidFill>
                  <a:schemeClr val="accent1">
                    <a:lumMod val="75000"/>
                  </a:schemeClr>
                </a:solidFill>
                <a:latin typeface="Agency FB" panose="020B0503020202020204" pitchFamily="34" charset="0"/>
                <a:cs typeface="Calibri"/>
                <a:sym typeface="Calibri"/>
                <a:rtl val="0"/>
              </a:rPr>
              <a:t>              </a:t>
            </a:r>
            <a:r>
              <a:rPr lang="en-US" sz="4000" b="1" dirty="0">
                <a:solidFill>
                  <a:schemeClr val="accent1">
                    <a:lumMod val="75000"/>
                  </a:schemeClr>
                </a:solidFill>
                <a:latin typeface="Agency FB" panose="020B0503020202020204" pitchFamily="34" charset="0"/>
                <a:rtl val="0"/>
              </a:rPr>
              <a:t/>
            </a:r>
            <a:br>
              <a:rPr lang="en-US" sz="4000" b="1" dirty="0">
                <a:solidFill>
                  <a:schemeClr val="accent1">
                    <a:lumMod val="75000"/>
                  </a:schemeClr>
                </a:solidFill>
                <a:latin typeface="Agency FB" panose="020B0503020202020204" pitchFamily="34" charset="0"/>
                <a:rtl val="0"/>
              </a:rPr>
            </a:br>
            <a:endParaRPr lang="ar-SA" sz="4000" b="1" dirty="0">
              <a:solidFill>
                <a:schemeClr val="accent1">
                  <a:lumMod val="75000"/>
                </a:schemeClr>
              </a:solidFill>
              <a:latin typeface="Agency FB" panose="020B0503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xmlns="" id="{92A94A77-84C2-405A-93FC-B9A81D9B6F6A}"/>
              </a:ext>
            </a:extLst>
          </p:cNvPr>
          <p:cNvCxnSpPr>
            <a:cxnSpLocks/>
          </p:cNvCxnSpPr>
          <p:nvPr/>
        </p:nvCxnSpPr>
        <p:spPr>
          <a:xfrm>
            <a:off x="522076" y="958296"/>
            <a:ext cx="11122752" cy="0"/>
          </a:xfrm>
          <a:prstGeom prst="line">
            <a:avLst/>
          </a:prstGeom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312" y="105064"/>
            <a:ext cx="837282" cy="774486"/>
          </a:xfrm>
          <a:prstGeom prst="rect">
            <a:avLst/>
          </a:prstGeom>
        </p:spPr>
      </p:pic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8666253"/>
              </p:ext>
            </p:extLst>
          </p:nvPr>
        </p:nvGraphicFramePr>
        <p:xfrm>
          <a:off x="522076" y="1421176"/>
          <a:ext cx="5370724" cy="4443515"/>
        </p:xfrm>
        <a:graphic>
          <a:graphicData uri="http://schemas.openxmlformats.org/drawingml/2006/table">
            <a:tbl>
              <a:tblPr>
                <a:tableStyleId>{9D7B26C5-4107-4FEC-AEDC-1716B250A1EF}</a:tableStyleId>
              </a:tblPr>
              <a:tblGrid>
                <a:gridCol w="1527077"/>
                <a:gridCol w="1831013"/>
                <a:gridCol w="2012634"/>
              </a:tblGrid>
              <a:tr h="738132"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en-US" sz="3600" b="1" i="0" u="none" strike="noStrike" dirty="0" smtClean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Flexible Pavement</a:t>
                      </a:r>
                      <a:endParaRPr lang="en-US" sz="36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661013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Layers</a:t>
                      </a:r>
                      <a:endParaRPr lang="en-US" sz="14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CBR</a:t>
                      </a:r>
                      <a:endParaRPr lang="en-US" sz="18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sz="1400" u="none" strike="noStrike" dirty="0" smtClean="0">
                        <a:effectLst/>
                      </a:endParaRPr>
                    </a:p>
                    <a:p>
                      <a:pPr algn="ctr" fontAlgn="ctr"/>
                      <a:r>
                        <a:rPr lang="en-US" sz="1800" b="1" u="none" strike="noStrike" dirty="0" smtClean="0">
                          <a:solidFill>
                            <a:schemeClr val="bg1"/>
                          </a:solidFill>
                          <a:effectLst/>
                        </a:rPr>
                        <a:t>Resilience Modulus</a:t>
                      </a:r>
                    </a:p>
                    <a:p>
                      <a:pPr algn="ctr" fontAlgn="ctr"/>
                      <a:r>
                        <a:rPr lang="en-US" sz="1800" b="1" u="none" strike="noStrike" dirty="0" smtClean="0">
                          <a:solidFill>
                            <a:schemeClr val="bg1"/>
                          </a:solidFill>
                          <a:effectLst/>
                        </a:rPr>
                        <a:t>Mr</a:t>
                      </a:r>
                      <a:r>
                        <a:rPr lang="en-US" sz="1800" b="1" u="none" strike="noStrike" baseline="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US" sz="1800" b="1" u="none" strike="noStrike" dirty="0" smtClean="0">
                          <a:solidFill>
                            <a:schemeClr val="bg1"/>
                          </a:solidFill>
                          <a:effectLst/>
                        </a:rPr>
                        <a:t>(psi).</a:t>
                      </a:r>
                      <a:r>
                        <a:rPr lang="en-US" sz="14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/>
                      </a:r>
                      <a:br>
                        <a:rPr lang="en-US" sz="1400" b="1" u="none" strike="noStrike" dirty="0">
                          <a:solidFill>
                            <a:schemeClr val="bg1"/>
                          </a:solidFill>
                          <a:effectLst/>
                        </a:rPr>
                      </a:br>
                      <a:endParaRPr lang="en-US" sz="14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514144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Asphalt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-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>
                          <a:effectLst/>
                        </a:rPr>
                        <a:t>-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914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Basecourse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80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28,000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7114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>
                          <a:effectLst/>
                        </a:rPr>
                        <a:t>Subbase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>
                          <a:effectLst/>
                        </a:rPr>
                        <a:t>40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16,000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0093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Subgrade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>
                          <a:effectLst/>
                        </a:rPr>
                        <a:t>15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12,500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3452" y="1284187"/>
            <a:ext cx="6824577" cy="5311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474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49" y="986442"/>
            <a:ext cx="9725109" cy="3226192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="" xmlns:a16="http://schemas.microsoft.com/office/drawing/2014/main" id="{F9C22E3F-95CC-4F51-BDC3-2096E335E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076" y="297455"/>
            <a:ext cx="6002902" cy="761621"/>
          </a:xfrm>
        </p:spPr>
        <p:txBody>
          <a:bodyPr>
            <a:normAutofit fontScale="90000"/>
          </a:bodyPr>
          <a:lstStyle/>
          <a:p>
            <a:r>
              <a:rPr lang="en-US" sz="3200" b="1" dirty="0" smtClean="0">
                <a:solidFill>
                  <a:schemeClr val="accent1">
                    <a:lumMod val="75000"/>
                  </a:schemeClr>
                </a:solidFill>
                <a:latin typeface="Calibri"/>
                <a:cs typeface="Calibri"/>
                <a:sym typeface="Calibri"/>
                <a:rtl val="0"/>
              </a:rPr>
              <a:t>             Traffic Load </a:t>
            </a:r>
            <a:r>
              <a:rPr lang="en-US" sz="4000" b="1" dirty="0" smtClean="0">
                <a:solidFill>
                  <a:schemeClr val="accent1">
                    <a:lumMod val="75000"/>
                  </a:schemeClr>
                </a:solidFill>
                <a:latin typeface="Agency FB" panose="020B0503020202020204" pitchFamily="34" charset="0"/>
                <a:sym typeface="Calibri"/>
              </a:rPr>
              <a:t>:</a:t>
            </a:r>
            <a:r>
              <a:rPr lang="en-US" sz="3200" b="1" dirty="0" smtClean="0">
                <a:solidFill>
                  <a:schemeClr val="accent1">
                    <a:lumMod val="75000"/>
                  </a:schemeClr>
                </a:solidFill>
                <a:latin typeface="Calibri"/>
                <a:cs typeface="Calibri"/>
                <a:sym typeface="Calibri"/>
                <a:rtl val="0"/>
              </a:rPr>
              <a:t>              </a:t>
            </a:r>
            <a:r>
              <a:rPr lang="en-US" sz="3200" b="1" dirty="0">
                <a:solidFill>
                  <a:schemeClr val="accent1">
                    <a:lumMod val="75000"/>
                  </a:schemeClr>
                </a:solidFill>
                <a:latin typeface="Calibri"/>
                <a:rtl val="0"/>
              </a:rPr>
              <a:t/>
            </a:r>
            <a:br>
              <a:rPr lang="en-US" sz="3200" b="1" dirty="0">
                <a:solidFill>
                  <a:schemeClr val="accent1">
                    <a:lumMod val="75000"/>
                  </a:schemeClr>
                </a:solidFill>
                <a:latin typeface="Calibri"/>
                <a:rtl val="0"/>
              </a:rPr>
            </a:br>
            <a:endParaRPr lang="ar-SA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="" xmlns:a16="http://schemas.microsoft.com/office/drawing/2014/main" id="{92A94A77-84C2-405A-93FC-B9A81D9B6F6A}"/>
              </a:ext>
            </a:extLst>
          </p:cNvPr>
          <p:cNvCxnSpPr>
            <a:cxnSpLocks/>
          </p:cNvCxnSpPr>
          <p:nvPr/>
        </p:nvCxnSpPr>
        <p:spPr>
          <a:xfrm>
            <a:off x="522076" y="958296"/>
            <a:ext cx="11122752" cy="0"/>
          </a:xfrm>
          <a:prstGeom prst="line">
            <a:avLst/>
          </a:prstGeom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296" y="119580"/>
            <a:ext cx="837282" cy="77448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20089" y="-75016"/>
            <a:ext cx="1275644" cy="127564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65823" y="-75016"/>
            <a:ext cx="1275644" cy="1275644"/>
          </a:xfrm>
          <a:prstGeom prst="rect">
            <a:avLst/>
          </a:prstGeom>
        </p:spPr>
      </p:pic>
      <p:graphicFrame>
        <p:nvGraphicFramePr>
          <p:cNvPr id="10" name="Table 9"/>
          <p:cNvGraphicFramePr>
            <a:graphicFrameLocks noGrp="1"/>
          </p:cNvGraphicFramePr>
          <p:nvPr>
            <p:extLst/>
          </p:nvPr>
        </p:nvGraphicFramePr>
        <p:xfrm>
          <a:off x="3428816" y="4940147"/>
          <a:ext cx="3717932" cy="1496653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882583"/>
                <a:gridCol w="973036"/>
                <a:gridCol w="862313"/>
              </a:tblGrid>
              <a:tr h="40531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effectLst/>
                        </a:rPr>
                        <a:t>Vehicle Class</a:t>
                      </a:r>
                      <a:endParaRPr lang="en-US" sz="16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% Traffic</a:t>
                      </a:r>
                      <a:endParaRPr lang="en-US" sz="16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Factor</a:t>
                      </a:r>
                      <a:endParaRPr lang="en-US" sz="14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8929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effectLst/>
                        </a:rPr>
                        <a:t>SU 3 axle (class C)</a:t>
                      </a:r>
                      <a:endParaRPr lang="en-US" sz="16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30 %</a:t>
                      </a:r>
                      <a:endParaRPr lang="en-US" sz="1600" b="1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FF0000"/>
                          </a:solidFill>
                          <a:effectLst/>
                        </a:rPr>
                        <a:t>0.73</a:t>
                      </a:r>
                      <a:endParaRPr lang="en-US" sz="1600" b="1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5102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effectLst/>
                        </a:rPr>
                        <a:t>Truck / Trailer (class D)</a:t>
                      </a:r>
                      <a:endParaRPr lang="en-US" sz="16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70 %</a:t>
                      </a:r>
                      <a:endParaRPr lang="en-US" sz="1600" b="1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FF0000"/>
                          </a:solidFill>
                          <a:effectLst/>
                        </a:rPr>
                        <a:t>0.98</a:t>
                      </a:r>
                      <a:endParaRPr lang="en-US" sz="1600" b="1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5102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Passenger Car</a:t>
                      </a:r>
                      <a:endParaRPr lang="en-US" sz="16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-</a:t>
                      </a:r>
                      <a:endParaRPr lang="en-US" sz="1600" b="1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-</a:t>
                      </a:r>
                      <a:endParaRPr lang="en-US" sz="1600" b="1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5" name="Picture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9857031" y="4906668"/>
            <a:ext cx="1518354" cy="1518354"/>
          </a:xfrm>
          <a:prstGeom prst="rect">
            <a:avLst/>
          </a:prstGeom>
        </p:spPr>
      </p:pic>
      <p:cxnSp>
        <p:nvCxnSpPr>
          <p:cNvPr id="29" name="Curved Connector 28"/>
          <p:cNvCxnSpPr/>
          <p:nvPr/>
        </p:nvCxnSpPr>
        <p:spPr>
          <a:xfrm rot="5400000">
            <a:off x="5326346" y="3709022"/>
            <a:ext cx="1284639" cy="677108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8" name="Curved Connector 37"/>
          <p:cNvCxnSpPr/>
          <p:nvPr/>
        </p:nvCxnSpPr>
        <p:spPr>
          <a:xfrm rot="5400000">
            <a:off x="8107629" y="4274584"/>
            <a:ext cx="891655" cy="529288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47" name="Curved Connector 46"/>
          <p:cNvCxnSpPr/>
          <p:nvPr/>
        </p:nvCxnSpPr>
        <p:spPr>
          <a:xfrm rot="10800000" flipV="1">
            <a:off x="1228500" y="3296355"/>
            <a:ext cx="2756480" cy="2103488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Rectangle 47"/>
              <p:cNvSpPr/>
              <p:nvPr/>
            </p:nvSpPr>
            <p:spPr>
              <a:xfrm>
                <a:off x="273576" y="5399843"/>
                <a:ext cx="2887313" cy="61991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US" sz="2400" i="1" smtClean="0">
                            <a:effectLst/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US" sz="24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326569</m:t>
                        </m:r>
                      </m:num>
                      <m:den>
                        <m:r>
                          <a:rPr lang="en-US" sz="24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2</m:t>
                        </m:r>
                      </m:den>
                    </m:f>
                    <m:r>
                      <a:rPr lang="en-US" sz="24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US" sz="2400" dirty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Calibri" panose="020F0502020204030204" pitchFamily="34" charset="0"/>
                  </a:rPr>
                  <a:t>= </a:t>
                </a:r>
                <a:r>
                  <a:rPr lang="en-US" sz="2000" dirty="0">
                    <a:solidFill>
                      <a:srgbClr val="FF0000"/>
                    </a:solidFill>
                    <a:effectLst/>
                    <a:latin typeface="Times New Roman" panose="02020603050405020304" pitchFamily="18" charset="0"/>
                    <a:ea typeface="Calibri" panose="020F0502020204030204" pitchFamily="34" charset="0"/>
                  </a:rPr>
                  <a:t>163,285 trucks.</a:t>
                </a:r>
                <a:endParaRPr lang="en-US" sz="20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8" name="Rectangle 4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576" y="5399843"/>
                <a:ext cx="2887313" cy="619913"/>
              </a:xfrm>
              <a:prstGeom prst="rect">
                <a:avLst/>
              </a:prstGeom>
              <a:blipFill rotWithShape="0">
                <a:blip r:embed="rId6"/>
                <a:stretch>
                  <a:fillRect r="-422" b="-990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1" name="Curved Connector 50"/>
          <p:cNvCxnSpPr/>
          <p:nvPr/>
        </p:nvCxnSpPr>
        <p:spPr>
          <a:xfrm rot="16200000" flipH="1">
            <a:off x="9952280" y="4321126"/>
            <a:ext cx="937478" cy="390382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58" name="Rectangle 57"/>
          <p:cNvSpPr/>
          <p:nvPr/>
        </p:nvSpPr>
        <p:spPr>
          <a:xfrm>
            <a:off x="7517979" y="5269093"/>
            <a:ext cx="260773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Import =74.6 %</a:t>
            </a:r>
          </a:p>
          <a:p>
            <a:r>
              <a:rPr lang="en-US" dirty="0" smtClean="0"/>
              <a:t>Export = 25.4 %</a:t>
            </a:r>
            <a:endParaRPr lang="en-US" dirty="0"/>
          </a:p>
        </p:txBody>
      </p:sp>
      <p:cxnSp>
        <p:nvCxnSpPr>
          <p:cNvPr id="66" name="Curved Connector 65"/>
          <p:cNvCxnSpPr/>
          <p:nvPr/>
        </p:nvCxnSpPr>
        <p:spPr>
          <a:xfrm rot="5400000">
            <a:off x="6878103" y="3957136"/>
            <a:ext cx="818316" cy="814036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76" name="Rectangle 75"/>
          <p:cNvSpPr/>
          <p:nvPr/>
        </p:nvSpPr>
        <p:spPr>
          <a:xfrm>
            <a:off x="10698759" y="4588646"/>
            <a:ext cx="260773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100 %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9679341" y="1146838"/>
            <a:ext cx="1483355" cy="5036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US" sz="2000" b="1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= </a:t>
            </a: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0.11 </a:t>
            </a: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Symbol" panose="05050102010706020507" pitchFamily="18" charset="2"/>
              </a:rPr>
              <a:t></a:t>
            </a: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10</a:t>
            </a:r>
            <a:r>
              <a:rPr lang="en-US" sz="2000" b="1" baseline="300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6</a:t>
            </a:r>
            <a:r>
              <a:rPr lang="en-US" sz="2000" baseline="300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US" sz="20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623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xmlns="" id="{F9C22E3F-95CC-4F51-BDC3-2096E335E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076" y="297455"/>
            <a:ext cx="6002902" cy="761621"/>
          </a:xfrm>
        </p:spPr>
        <p:txBody>
          <a:bodyPr>
            <a:normAutofit fontScale="90000"/>
          </a:bodyPr>
          <a:lstStyle/>
          <a:p>
            <a:r>
              <a:rPr lang="en-US" sz="3200" b="1" dirty="0" smtClean="0">
                <a:solidFill>
                  <a:schemeClr val="accent1">
                    <a:lumMod val="75000"/>
                  </a:schemeClr>
                </a:solidFill>
                <a:latin typeface="Calibri"/>
                <a:cs typeface="Calibri"/>
                <a:sym typeface="Calibri"/>
                <a:rtl val="0"/>
              </a:rPr>
              <a:t>             </a:t>
            </a:r>
            <a:r>
              <a:rPr lang="en-US" sz="4000" b="1" dirty="0" smtClean="0">
                <a:solidFill>
                  <a:schemeClr val="accent1">
                    <a:lumMod val="75000"/>
                  </a:schemeClr>
                </a:solidFill>
                <a:latin typeface="Calibri"/>
                <a:cs typeface="Calibri"/>
                <a:sym typeface="Calibri"/>
                <a:rtl val="0"/>
              </a:rPr>
              <a:t>Thickness of layers</a:t>
            </a:r>
            <a:r>
              <a:rPr lang="en-US" sz="4000" b="1" dirty="0" smtClean="0">
                <a:solidFill>
                  <a:schemeClr val="accent1">
                    <a:lumMod val="75000"/>
                  </a:schemeClr>
                </a:solidFill>
                <a:latin typeface="Agency FB" panose="020B0503020202020204" pitchFamily="34" charset="0"/>
                <a:sym typeface="Calibri"/>
              </a:rPr>
              <a:t>:</a:t>
            </a:r>
            <a:r>
              <a:rPr lang="en-US" sz="3200" b="1" dirty="0" smtClean="0">
                <a:solidFill>
                  <a:schemeClr val="accent1">
                    <a:lumMod val="75000"/>
                  </a:schemeClr>
                </a:solidFill>
                <a:latin typeface="Calibri"/>
                <a:cs typeface="Calibri"/>
                <a:sym typeface="Calibri"/>
                <a:rtl val="0"/>
              </a:rPr>
              <a:t>              </a:t>
            </a:r>
            <a:r>
              <a:rPr lang="en-US" sz="3200" b="1" dirty="0">
                <a:solidFill>
                  <a:schemeClr val="accent1">
                    <a:lumMod val="75000"/>
                  </a:schemeClr>
                </a:solidFill>
                <a:latin typeface="Calibri"/>
                <a:rtl val="0"/>
              </a:rPr>
              <a:t/>
            </a:r>
            <a:br>
              <a:rPr lang="en-US" sz="3200" b="1" dirty="0">
                <a:solidFill>
                  <a:schemeClr val="accent1">
                    <a:lumMod val="75000"/>
                  </a:schemeClr>
                </a:solidFill>
                <a:latin typeface="Calibri"/>
                <a:rtl val="0"/>
              </a:rPr>
            </a:br>
            <a:endParaRPr lang="ar-SA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xmlns="" id="{92A94A77-84C2-405A-93FC-B9A81D9B6F6A}"/>
              </a:ext>
            </a:extLst>
          </p:cNvPr>
          <p:cNvCxnSpPr>
            <a:cxnSpLocks/>
          </p:cNvCxnSpPr>
          <p:nvPr/>
        </p:nvCxnSpPr>
        <p:spPr>
          <a:xfrm>
            <a:off x="522076" y="958296"/>
            <a:ext cx="11122752" cy="0"/>
          </a:xfrm>
          <a:prstGeom prst="line">
            <a:avLst/>
          </a:prstGeom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296" y="119580"/>
            <a:ext cx="837282" cy="77448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296" y="1832807"/>
            <a:ext cx="10836741" cy="4518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638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076" y="2596446"/>
            <a:ext cx="10950222" cy="215617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F9C22E3F-95CC-4F51-BDC3-2096E335E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076" y="297455"/>
            <a:ext cx="6002902" cy="761621"/>
          </a:xfrm>
        </p:spPr>
        <p:txBody>
          <a:bodyPr>
            <a:normAutofit fontScale="90000"/>
          </a:bodyPr>
          <a:lstStyle/>
          <a:p>
            <a:r>
              <a:rPr lang="en-US" sz="3200" b="1" dirty="0" smtClean="0">
                <a:solidFill>
                  <a:schemeClr val="accent1">
                    <a:lumMod val="75000"/>
                  </a:schemeClr>
                </a:solidFill>
                <a:latin typeface="Calibri"/>
                <a:cs typeface="Calibri"/>
                <a:sym typeface="Calibri"/>
                <a:rtl val="0"/>
              </a:rPr>
              <a:t>             </a:t>
            </a:r>
            <a:r>
              <a:rPr lang="en-US" sz="4000" b="1" dirty="0" smtClean="0">
                <a:solidFill>
                  <a:schemeClr val="accent1">
                    <a:lumMod val="75000"/>
                  </a:schemeClr>
                </a:solidFill>
                <a:latin typeface="Calibri"/>
                <a:cs typeface="Calibri"/>
                <a:sym typeface="Calibri"/>
                <a:rtl val="0"/>
              </a:rPr>
              <a:t>Thickness of layers</a:t>
            </a:r>
            <a:r>
              <a:rPr lang="en-US" sz="4000" b="1" dirty="0" smtClean="0">
                <a:solidFill>
                  <a:schemeClr val="accent1">
                    <a:lumMod val="75000"/>
                  </a:schemeClr>
                </a:solidFill>
                <a:latin typeface="Agency FB" panose="020B0503020202020204" pitchFamily="34" charset="0"/>
                <a:sym typeface="Calibri"/>
              </a:rPr>
              <a:t>:</a:t>
            </a:r>
            <a:r>
              <a:rPr lang="en-US" sz="3200" b="1" dirty="0" smtClean="0">
                <a:solidFill>
                  <a:schemeClr val="accent1">
                    <a:lumMod val="75000"/>
                  </a:schemeClr>
                </a:solidFill>
                <a:latin typeface="Calibri"/>
                <a:cs typeface="Calibri"/>
                <a:sym typeface="Calibri"/>
                <a:rtl val="0"/>
              </a:rPr>
              <a:t>              </a:t>
            </a:r>
            <a:r>
              <a:rPr lang="en-US" sz="3200" b="1" dirty="0">
                <a:solidFill>
                  <a:schemeClr val="accent1">
                    <a:lumMod val="75000"/>
                  </a:schemeClr>
                </a:solidFill>
                <a:latin typeface="Calibri"/>
                <a:rtl val="0"/>
              </a:rPr>
              <a:t/>
            </a:r>
            <a:br>
              <a:rPr lang="en-US" sz="3200" b="1" dirty="0">
                <a:solidFill>
                  <a:schemeClr val="accent1">
                    <a:lumMod val="75000"/>
                  </a:schemeClr>
                </a:solidFill>
                <a:latin typeface="Calibri"/>
                <a:rtl val="0"/>
              </a:rPr>
            </a:br>
            <a:endParaRPr lang="ar-SA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xmlns="" id="{92A94A77-84C2-405A-93FC-B9A81D9B6F6A}"/>
              </a:ext>
            </a:extLst>
          </p:cNvPr>
          <p:cNvCxnSpPr>
            <a:cxnSpLocks/>
          </p:cNvCxnSpPr>
          <p:nvPr/>
        </p:nvCxnSpPr>
        <p:spPr>
          <a:xfrm>
            <a:off x="522076" y="958296"/>
            <a:ext cx="11122752" cy="0"/>
          </a:xfrm>
          <a:prstGeom prst="line">
            <a:avLst/>
          </a:prstGeom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296" y="119580"/>
            <a:ext cx="837282" cy="774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97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0" name="Elbow Connector 73"/>
          <p:cNvCxnSpPr>
            <a:endCxn id="122" idx="1"/>
          </p:cNvCxnSpPr>
          <p:nvPr/>
        </p:nvCxnSpPr>
        <p:spPr>
          <a:xfrm flipV="1">
            <a:off x="3737055" y="2624867"/>
            <a:ext cx="2024012" cy="16372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1" name="Elbow Connector 110"/>
          <p:cNvCxnSpPr>
            <a:stCxn id="140" idx="9"/>
            <a:endCxn id="128" idx="1"/>
          </p:cNvCxnSpPr>
          <p:nvPr/>
        </p:nvCxnSpPr>
        <p:spPr>
          <a:xfrm flipV="1">
            <a:off x="2917355" y="1800022"/>
            <a:ext cx="2411985" cy="483023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2" name="Elbow Connector 111"/>
          <p:cNvCxnSpPr>
            <a:stCxn id="145" idx="7"/>
            <a:endCxn id="131" idx="1"/>
          </p:cNvCxnSpPr>
          <p:nvPr/>
        </p:nvCxnSpPr>
        <p:spPr>
          <a:xfrm>
            <a:off x="2822764" y="5138693"/>
            <a:ext cx="2554988" cy="961102"/>
          </a:xfrm>
          <a:prstGeom prst="bentConnector3">
            <a:avLst>
              <a:gd name="adj1" fmla="val 50000"/>
            </a:avLst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3" name="Elbow Connector 73"/>
          <p:cNvCxnSpPr>
            <a:stCxn id="142" idx="9"/>
            <a:endCxn id="116" idx="1"/>
          </p:cNvCxnSpPr>
          <p:nvPr/>
        </p:nvCxnSpPr>
        <p:spPr>
          <a:xfrm>
            <a:off x="4002923" y="3320688"/>
            <a:ext cx="2216284" cy="73671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4" name="Elbow Connector 73"/>
          <p:cNvCxnSpPr>
            <a:stCxn id="143" idx="8"/>
            <a:endCxn id="119" idx="1"/>
          </p:cNvCxnSpPr>
          <p:nvPr/>
        </p:nvCxnSpPr>
        <p:spPr>
          <a:xfrm>
            <a:off x="3988773" y="4125061"/>
            <a:ext cx="2283210" cy="21971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5" name="Elbow Connector 73"/>
          <p:cNvCxnSpPr>
            <a:stCxn id="144" idx="9"/>
            <a:endCxn id="125" idx="1"/>
          </p:cNvCxnSpPr>
          <p:nvPr/>
        </p:nvCxnSpPr>
        <p:spPr>
          <a:xfrm>
            <a:off x="3672798" y="4667676"/>
            <a:ext cx="2144331" cy="57069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6" name="Rounded Rectangle 115"/>
          <p:cNvSpPr/>
          <p:nvPr/>
        </p:nvSpPr>
        <p:spPr bwMode="auto">
          <a:xfrm>
            <a:off x="6219207" y="3066668"/>
            <a:ext cx="4921017" cy="655381"/>
          </a:xfrm>
          <a:prstGeom prst="roundRect">
            <a:avLst>
              <a:gd name="adj" fmla="val 50000"/>
            </a:avLst>
          </a:prstGeom>
          <a:solidFill>
            <a:srgbClr val="E60073"/>
          </a:solidFill>
          <a:ln w="19050">
            <a:solidFill>
              <a:schemeClr val="bg1">
                <a:lumMod val="85000"/>
              </a:schemeClr>
            </a:solidFill>
            <a:round/>
            <a:headEnd/>
            <a:tailEnd/>
          </a:ln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en-US" sz="2400"/>
          </a:p>
        </p:txBody>
      </p:sp>
      <p:sp>
        <p:nvSpPr>
          <p:cNvPr id="117" name="Rectangle 116"/>
          <p:cNvSpPr/>
          <p:nvPr/>
        </p:nvSpPr>
        <p:spPr>
          <a:xfrm>
            <a:off x="6884862" y="3220301"/>
            <a:ext cx="3677293" cy="298159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67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Inefficient transportation system</a:t>
            </a:r>
          </a:p>
        </p:txBody>
      </p:sp>
      <p:sp>
        <p:nvSpPr>
          <p:cNvPr id="118" name="Oval 117"/>
          <p:cNvSpPr/>
          <p:nvPr/>
        </p:nvSpPr>
        <p:spPr bwMode="auto">
          <a:xfrm>
            <a:off x="6309338" y="3136335"/>
            <a:ext cx="540015" cy="516047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>
            <a:innerShdw blurRad="63500">
              <a:schemeClr val="tx1">
                <a:lumMod val="75000"/>
                <a:lumOff val="25000"/>
              </a:schemeClr>
            </a:innerShdw>
          </a:effectLst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en-US" sz="2400"/>
          </a:p>
        </p:txBody>
      </p:sp>
      <p:sp>
        <p:nvSpPr>
          <p:cNvPr id="119" name="Rounded Rectangle 118"/>
          <p:cNvSpPr/>
          <p:nvPr/>
        </p:nvSpPr>
        <p:spPr bwMode="auto">
          <a:xfrm>
            <a:off x="6271983" y="4017084"/>
            <a:ext cx="4868242" cy="655381"/>
          </a:xfrm>
          <a:prstGeom prst="roundRect">
            <a:avLst>
              <a:gd name="adj" fmla="val 50000"/>
            </a:avLst>
          </a:prstGeom>
          <a:solidFill>
            <a:srgbClr val="FF2592"/>
          </a:solidFill>
          <a:ln w="19050">
            <a:solidFill>
              <a:schemeClr val="bg1">
                <a:lumMod val="85000"/>
              </a:schemeClr>
            </a:solidFill>
            <a:round/>
            <a:headEnd/>
            <a:tailEnd/>
          </a:ln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en-US" sz="2400"/>
          </a:p>
        </p:txBody>
      </p:sp>
      <p:sp>
        <p:nvSpPr>
          <p:cNvPr id="120" name="Rectangle 119"/>
          <p:cNvSpPr/>
          <p:nvPr/>
        </p:nvSpPr>
        <p:spPr>
          <a:xfrm>
            <a:off x="6997842" y="3982101"/>
            <a:ext cx="3691623" cy="667490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467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Lack of knowledge and technical </a:t>
            </a:r>
            <a:r>
              <a:rPr lang="en-US" sz="1467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expertise</a:t>
            </a:r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</a:t>
            </a:r>
            <a:r>
              <a:rPr lang="en-US" sz="1600" dirty="0" smtClean="0"/>
              <a:t> </a:t>
            </a:r>
            <a:r>
              <a:rPr lang="en-US" sz="1467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unavailability of new technology </a:t>
            </a:r>
          </a:p>
        </p:txBody>
      </p:sp>
      <p:sp>
        <p:nvSpPr>
          <p:cNvPr id="121" name="Oval 120"/>
          <p:cNvSpPr/>
          <p:nvPr/>
        </p:nvSpPr>
        <p:spPr bwMode="auto">
          <a:xfrm>
            <a:off x="6344847" y="4068881"/>
            <a:ext cx="540015" cy="516047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>
            <a:innerShdw blurRad="63500">
              <a:schemeClr val="tx1">
                <a:lumMod val="75000"/>
                <a:lumOff val="25000"/>
              </a:schemeClr>
            </a:innerShdw>
          </a:effectLst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en-US" sz="2400"/>
          </a:p>
        </p:txBody>
      </p:sp>
      <p:sp>
        <p:nvSpPr>
          <p:cNvPr id="122" name="Rounded Rectangle 121"/>
          <p:cNvSpPr/>
          <p:nvPr/>
        </p:nvSpPr>
        <p:spPr bwMode="auto">
          <a:xfrm>
            <a:off x="5761067" y="2297176"/>
            <a:ext cx="4681385" cy="655381"/>
          </a:xfrm>
          <a:prstGeom prst="roundRect">
            <a:avLst>
              <a:gd name="adj" fmla="val 50000"/>
            </a:avLst>
          </a:prstGeom>
          <a:solidFill>
            <a:srgbClr val="AC0056"/>
          </a:solidFill>
          <a:ln w="19050">
            <a:solidFill>
              <a:schemeClr val="bg1">
                <a:lumMod val="85000"/>
              </a:schemeClr>
            </a:solidFill>
            <a:round/>
            <a:headEnd/>
            <a:tailEnd/>
          </a:ln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en-US" sz="2400"/>
          </a:p>
        </p:txBody>
      </p:sp>
      <p:sp>
        <p:nvSpPr>
          <p:cNvPr id="123" name="Rectangle 122"/>
          <p:cNvSpPr/>
          <p:nvPr/>
        </p:nvSpPr>
        <p:spPr>
          <a:xfrm>
            <a:off x="6492446" y="2432856"/>
            <a:ext cx="3306077" cy="298159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67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economic deterioration</a:t>
            </a:r>
          </a:p>
        </p:txBody>
      </p:sp>
      <p:sp>
        <p:nvSpPr>
          <p:cNvPr id="124" name="Oval 123"/>
          <p:cNvSpPr/>
          <p:nvPr/>
        </p:nvSpPr>
        <p:spPr bwMode="auto">
          <a:xfrm>
            <a:off x="5877123" y="2363667"/>
            <a:ext cx="540015" cy="516047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>
            <a:innerShdw blurRad="63500">
              <a:schemeClr val="tx1">
                <a:lumMod val="75000"/>
                <a:lumOff val="25000"/>
              </a:schemeClr>
            </a:innerShdw>
          </a:effectLst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en-US" sz="2400"/>
          </a:p>
        </p:txBody>
      </p:sp>
      <p:sp>
        <p:nvSpPr>
          <p:cNvPr id="125" name="Rounded Rectangle 124"/>
          <p:cNvSpPr/>
          <p:nvPr/>
        </p:nvSpPr>
        <p:spPr bwMode="auto">
          <a:xfrm>
            <a:off x="5817129" y="4910679"/>
            <a:ext cx="4625324" cy="655381"/>
          </a:xfrm>
          <a:prstGeom prst="roundRect">
            <a:avLst>
              <a:gd name="adj" fmla="val 50000"/>
            </a:avLst>
          </a:prstGeom>
          <a:solidFill>
            <a:srgbClr val="FF61B0"/>
          </a:solidFill>
          <a:ln w="19050">
            <a:solidFill>
              <a:schemeClr val="bg1">
                <a:lumMod val="85000"/>
              </a:schemeClr>
            </a:solidFill>
            <a:round/>
            <a:headEnd/>
            <a:tailEnd/>
          </a:ln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en-US" sz="2400"/>
          </a:p>
        </p:txBody>
      </p:sp>
      <p:sp>
        <p:nvSpPr>
          <p:cNvPr id="126" name="Rectangle 125"/>
          <p:cNvSpPr/>
          <p:nvPr/>
        </p:nvSpPr>
        <p:spPr>
          <a:xfrm>
            <a:off x="6532113" y="4914200"/>
            <a:ext cx="3732349" cy="677365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467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Poor coordination </a:t>
            </a:r>
            <a:r>
              <a:rPr lang="en-US" sz="1467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between </a:t>
            </a:r>
            <a:r>
              <a:rPr lang="en-US" sz="1467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governmental institutions </a:t>
            </a:r>
            <a:endParaRPr lang="en-US" sz="1467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7" name="Oval 126"/>
          <p:cNvSpPr/>
          <p:nvPr/>
        </p:nvSpPr>
        <p:spPr bwMode="auto">
          <a:xfrm>
            <a:off x="5918105" y="4965815"/>
            <a:ext cx="540015" cy="516047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>
            <a:innerShdw blurRad="63500">
              <a:schemeClr val="tx1">
                <a:lumMod val="75000"/>
                <a:lumOff val="25000"/>
              </a:schemeClr>
            </a:innerShdw>
          </a:effectLst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en-US" sz="2400"/>
          </a:p>
        </p:txBody>
      </p:sp>
      <p:sp>
        <p:nvSpPr>
          <p:cNvPr id="128" name="Rounded Rectangle 127"/>
          <p:cNvSpPr/>
          <p:nvPr/>
        </p:nvSpPr>
        <p:spPr bwMode="auto">
          <a:xfrm>
            <a:off x="5329340" y="1472331"/>
            <a:ext cx="4449534" cy="655381"/>
          </a:xfrm>
          <a:prstGeom prst="roundRect">
            <a:avLst>
              <a:gd name="adj" fmla="val 50000"/>
            </a:avLst>
          </a:prstGeom>
          <a:solidFill>
            <a:srgbClr val="74003A"/>
          </a:solidFill>
          <a:ln w="19050">
            <a:solidFill>
              <a:schemeClr val="bg1">
                <a:lumMod val="85000"/>
              </a:schemeClr>
            </a:solidFill>
            <a:round/>
            <a:headEnd/>
            <a:tailEnd/>
          </a:ln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en-US" sz="2400"/>
          </a:p>
        </p:txBody>
      </p:sp>
      <p:sp>
        <p:nvSpPr>
          <p:cNvPr id="129" name="Rectangle 128"/>
          <p:cNvSpPr/>
          <p:nvPr/>
        </p:nvSpPr>
        <p:spPr>
          <a:xfrm>
            <a:off x="6079020" y="1559482"/>
            <a:ext cx="3564577" cy="33868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67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Israeli occupation and the political situation</a:t>
            </a:r>
          </a:p>
        </p:txBody>
      </p:sp>
      <p:sp>
        <p:nvSpPr>
          <p:cNvPr id="130" name="Oval 129"/>
          <p:cNvSpPr/>
          <p:nvPr/>
        </p:nvSpPr>
        <p:spPr bwMode="auto">
          <a:xfrm>
            <a:off x="5453609" y="1542065"/>
            <a:ext cx="540015" cy="516047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>
            <a:innerShdw blurRad="63500">
              <a:schemeClr val="tx1">
                <a:lumMod val="75000"/>
                <a:lumOff val="25000"/>
              </a:schemeClr>
            </a:innerShdw>
          </a:effectLst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en-US" sz="2400"/>
          </a:p>
        </p:txBody>
      </p:sp>
      <p:sp>
        <p:nvSpPr>
          <p:cNvPr id="131" name="Rounded Rectangle 130"/>
          <p:cNvSpPr/>
          <p:nvPr/>
        </p:nvSpPr>
        <p:spPr bwMode="auto">
          <a:xfrm>
            <a:off x="5377752" y="5772104"/>
            <a:ext cx="4401122" cy="655381"/>
          </a:xfrm>
          <a:prstGeom prst="roundRect">
            <a:avLst>
              <a:gd name="adj" fmla="val 50000"/>
            </a:avLst>
          </a:prstGeom>
          <a:solidFill>
            <a:srgbClr val="FF9BCD"/>
          </a:solidFill>
          <a:ln w="19050">
            <a:solidFill>
              <a:schemeClr val="bg1">
                <a:lumMod val="85000"/>
              </a:schemeClr>
            </a:solidFill>
            <a:round/>
            <a:headEnd/>
            <a:tailEnd/>
          </a:ln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en-US" sz="2400"/>
          </a:p>
        </p:txBody>
      </p:sp>
      <p:sp>
        <p:nvSpPr>
          <p:cNvPr id="132" name="Rectangle 131"/>
          <p:cNvSpPr/>
          <p:nvPr/>
        </p:nvSpPr>
        <p:spPr>
          <a:xfrm>
            <a:off x="6054554" y="5941738"/>
            <a:ext cx="3724320" cy="298159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67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Poor coordination between Palestine and Jordan</a:t>
            </a:r>
          </a:p>
        </p:txBody>
      </p:sp>
      <p:sp>
        <p:nvSpPr>
          <p:cNvPr id="133" name="Oval 132"/>
          <p:cNvSpPr/>
          <p:nvPr/>
        </p:nvSpPr>
        <p:spPr bwMode="auto">
          <a:xfrm>
            <a:off x="5466135" y="5841771"/>
            <a:ext cx="540015" cy="516047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>
            <a:innerShdw blurRad="63500">
              <a:schemeClr val="tx1">
                <a:lumMod val="75000"/>
                <a:lumOff val="25000"/>
              </a:schemeClr>
            </a:innerShdw>
          </a:effectLst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en-US" sz="2400"/>
          </a:p>
        </p:txBody>
      </p:sp>
      <p:sp>
        <p:nvSpPr>
          <p:cNvPr id="134" name="Oval 133"/>
          <p:cNvSpPr/>
          <p:nvPr/>
        </p:nvSpPr>
        <p:spPr bwMode="auto">
          <a:xfrm>
            <a:off x="979944" y="2227778"/>
            <a:ext cx="3080771" cy="2944036"/>
          </a:xfrm>
          <a:prstGeom prst="ellipse">
            <a:avLst/>
          </a:prstGeom>
          <a:solidFill>
            <a:srgbClr val="660033"/>
          </a:solidFill>
          <a:ln w="9525">
            <a:noFill/>
            <a:round/>
            <a:headEnd/>
            <a:tailEnd/>
          </a:ln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en-US" sz="2400"/>
          </a:p>
        </p:txBody>
      </p:sp>
      <p:grpSp>
        <p:nvGrpSpPr>
          <p:cNvPr id="135" name="Group 134"/>
          <p:cNvGrpSpPr/>
          <p:nvPr/>
        </p:nvGrpSpPr>
        <p:grpSpPr>
          <a:xfrm>
            <a:off x="736572" y="1995208"/>
            <a:ext cx="3567513" cy="3409176"/>
            <a:chOff x="3250758" y="939972"/>
            <a:chExt cx="3263564" cy="3263560"/>
          </a:xfrm>
          <a:solidFill>
            <a:srgbClr val="660033"/>
          </a:solidFill>
        </p:grpSpPr>
        <p:grpSp>
          <p:nvGrpSpPr>
            <p:cNvPr id="136" name="Group 135"/>
            <p:cNvGrpSpPr/>
            <p:nvPr/>
          </p:nvGrpSpPr>
          <p:grpSpPr>
            <a:xfrm>
              <a:off x="4889605" y="1168402"/>
              <a:ext cx="1395110" cy="2806700"/>
              <a:chOff x="4581525" y="679450"/>
              <a:chExt cx="1881188" cy="3784601"/>
            </a:xfrm>
            <a:grpFill/>
          </p:grpSpPr>
          <p:sp>
            <p:nvSpPr>
              <p:cNvPr id="140" name="Freeform 5"/>
              <p:cNvSpPr>
                <a:spLocks/>
              </p:cNvSpPr>
              <p:nvPr/>
            </p:nvSpPr>
            <p:spPr bwMode="auto">
              <a:xfrm>
                <a:off x="4581525" y="679450"/>
                <a:ext cx="928688" cy="1857375"/>
              </a:xfrm>
              <a:custGeom>
                <a:avLst/>
                <a:gdLst>
                  <a:gd name="T0" fmla="*/ 0 w 1170"/>
                  <a:gd name="T1" fmla="*/ 2339 h 2339"/>
                  <a:gd name="T2" fmla="*/ 1170 w 1170"/>
                  <a:gd name="T3" fmla="*/ 313 h 2339"/>
                  <a:gd name="T4" fmla="*/ 1103 w 1170"/>
                  <a:gd name="T5" fmla="*/ 276 h 2339"/>
                  <a:gd name="T6" fmla="*/ 1034 w 1170"/>
                  <a:gd name="T7" fmla="*/ 242 h 2339"/>
                  <a:gd name="T8" fmla="*/ 965 w 1170"/>
                  <a:gd name="T9" fmla="*/ 209 h 2339"/>
                  <a:gd name="T10" fmla="*/ 894 w 1170"/>
                  <a:gd name="T11" fmla="*/ 178 h 2339"/>
                  <a:gd name="T12" fmla="*/ 822 w 1170"/>
                  <a:gd name="T13" fmla="*/ 149 h 2339"/>
                  <a:gd name="T14" fmla="*/ 751 w 1170"/>
                  <a:gd name="T15" fmla="*/ 125 h 2339"/>
                  <a:gd name="T16" fmla="*/ 678 w 1170"/>
                  <a:gd name="T17" fmla="*/ 101 h 2339"/>
                  <a:gd name="T18" fmla="*/ 605 w 1170"/>
                  <a:gd name="T19" fmla="*/ 80 h 2339"/>
                  <a:gd name="T20" fmla="*/ 531 w 1170"/>
                  <a:gd name="T21" fmla="*/ 61 h 2339"/>
                  <a:gd name="T22" fmla="*/ 458 w 1170"/>
                  <a:gd name="T23" fmla="*/ 46 h 2339"/>
                  <a:gd name="T24" fmla="*/ 383 w 1170"/>
                  <a:gd name="T25" fmla="*/ 32 h 2339"/>
                  <a:gd name="T26" fmla="*/ 306 w 1170"/>
                  <a:gd name="T27" fmla="*/ 21 h 2339"/>
                  <a:gd name="T28" fmla="*/ 231 w 1170"/>
                  <a:gd name="T29" fmla="*/ 11 h 2339"/>
                  <a:gd name="T30" fmla="*/ 154 w 1170"/>
                  <a:gd name="T31" fmla="*/ 5 h 2339"/>
                  <a:gd name="T32" fmla="*/ 77 w 1170"/>
                  <a:gd name="T33" fmla="*/ 2 h 2339"/>
                  <a:gd name="T34" fmla="*/ 0 w 1170"/>
                  <a:gd name="T35" fmla="*/ 0 h 2339"/>
                  <a:gd name="T36" fmla="*/ 0 w 1170"/>
                  <a:gd name="T37" fmla="*/ 2339 h 23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70" h="2339">
                    <a:moveTo>
                      <a:pt x="0" y="2339"/>
                    </a:moveTo>
                    <a:lnTo>
                      <a:pt x="1170" y="313"/>
                    </a:lnTo>
                    <a:lnTo>
                      <a:pt x="1103" y="276"/>
                    </a:lnTo>
                    <a:lnTo>
                      <a:pt x="1034" y="242"/>
                    </a:lnTo>
                    <a:lnTo>
                      <a:pt x="965" y="209"/>
                    </a:lnTo>
                    <a:lnTo>
                      <a:pt x="894" y="178"/>
                    </a:lnTo>
                    <a:lnTo>
                      <a:pt x="822" y="149"/>
                    </a:lnTo>
                    <a:lnTo>
                      <a:pt x="751" y="125"/>
                    </a:lnTo>
                    <a:lnTo>
                      <a:pt x="678" y="101"/>
                    </a:lnTo>
                    <a:lnTo>
                      <a:pt x="605" y="80"/>
                    </a:lnTo>
                    <a:lnTo>
                      <a:pt x="531" y="61"/>
                    </a:lnTo>
                    <a:lnTo>
                      <a:pt x="458" y="46"/>
                    </a:lnTo>
                    <a:lnTo>
                      <a:pt x="383" y="32"/>
                    </a:lnTo>
                    <a:lnTo>
                      <a:pt x="306" y="21"/>
                    </a:lnTo>
                    <a:lnTo>
                      <a:pt x="231" y="11"/>
                    </a:lnTo>
                    <a:lnTo>
                      <a:pt x="154" y="5"/>
                    </a:lnTo>
                    <a:lnTo>
                      <a:pt x="77" y="2"/>
                    </a:lnTo>
                    <a:lnTo>
                      <a:pt x="0" y="0"/>
                    </a:lnTo>
                    <a:lnTo>
                      <a:pt x="0" y="2339"/>
                    </a:lnTo>
                    <a:close/>
                  </a:path>
                </a:pathLst>
              </a:custGeom>
              <a:solidFill>
                <a:srgbClr val="8E004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41" name="Freeform 6"/>
              <p:cNvSpPr>
                <a:spLocks/>
              </p:cNvSpPr>
              <p:nvPr/>
            </p:nvSpPr>
            <p:spPr bwMode="auto">
              <a:xfrm>
                <a:off x="4598988" y="939800"/>
                <a:ext cx="1606550" cy="1606550"/>
              </a:xfrm>
              <a:custGeom>
                <a:avLst/>
                <a:gdLst>
                  <a:gd name="T0" fmla="*/ 0 w 2024"/>
                  <a:gd name="T1" fmla="*/ 2024 h 2024"/>
                  <a:gd name="T2" fmla="*/ 2024 w 2024"/>
                  <a:gd name="T3" fmla="*/ 855 h 2024"/>
                  <a:gd name="T4" fmla="*/ 1985 w 2024"/>
                  <a:gd name="T5" fmla="*/ 789 h 2024"/>
                  <a:gd name="T6" fmla="*/ 1943 w 2024"/>
                  <a:gd name="T7" fmla="*/ 724 h 2024"/>
                  <a:gd name="T8" fmla="*/ 1899 w 2024"/>
                  <a:gd name="T9" fmla="*/ 663 h 2024"/>
                  <a:gd name="T10" fmla="*/ 1853 w 2024"/>
                  <a:gd name="T11" fmla="*/ 601 h 2024"/>
                  <a:gd name="T12" fmla="*/ 1807 w 2024"/>
                  <a:gd name="T13" fmla="*/ 540 h 2024"/>
                  <a:gd name="T14" fmla="*/ 1757 w 2024"/>
                  <a:gd name="T15" fmla="*/ 482 h 2024"/>
                  <a:gd name="T16" fmla="*/ 1653 w 2024"/>
                  <a:gd name="T17" fmla="*/ 371 h 2024"/>
                  <a:gd name="T18" fmla="*/ 1542 w 2024"/>
                  <a:gd name="T19" fmla="*/ 267 h 2024"/>
                  <a:gd name="T20" fmla="*/ 1482 w 2024"/>
                  <a:gd name="T21" fmla="*/ 217 h 2024"/>
                  <a:gd name="T22" fmla="*/ 1423 w 2024"/>
                  <a:gd name="T23" fmla="*/ 169 h 2024"/>
                  <a:gd name="T24" fmla="*/ 1361 w 2024"/>
                  <a:gd name="T25" fmla="*/ 125 h 2024"/>
                  <a:gd name="T26" fmla="*/ 1298 w 2024"/>
                  <a:gd name="T27" fmla="*/ 81 h 2024"/>
                  <a:gd name="T28" fmla="*/ 1234 w 2024"/>
                  <a:gd name="T29" fmla="*/ 39 h 2024"/>
                  <a:gd name="T30" fmla="*/ 1167 w 2024"/>
                  <a:gd name="T31" fmla="*/ 0 h 2024"/>
                  <a:gd name="T32" fmla="*/ 0 w 2024"/>
                  <a:gd name="T33" fmla="*/ 2024 h 20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024" h="2024">
                    <a:moveTo>
                      <a:pt x="0" y="2024"/>
                    </a:moveTo>
                    <a:lnTo>
                      <a:pt x="2024" y="855"/>
                    </a:lnTo>
                    <a:lnTo>
                      <a:pt x="1985" y="789"/>
                    </a:lnTo>
                    <a:lnTo>
                      <a:pt x="1943" y="724"/>
                    </a:lnTo>
                    <a:lnTo>
                      <a:pt x="1899" y="663"/>
                    </a:lnTo>
                    <a:lnTo>
                      <a:pt x="1853" y="601"/>
                    </a:lnTo>
                    <a:lnTo>
                      <a:pt x="1807" y="540"/>
                    </a:lnTo>
                    <a:lnTo>
                      <a:pt x="1757" y="482"/>
                    </a:lnTo>
                    <a:lnTo>
                      <a:pt x="1653" y="371"/>
                    </a:lnTo>
                    <a:lnTo>
                      <a:pt x="1542" y="267"/>
                    </a:lnTo>
                    <a:lnTo>
                      <a:pt x="1482" y="217"/>
                    </a:lnTo>
                    <a:lnTo>
                      <a:pt x="1423" y="169"/>
                    </a:lnTo>
                    <a:lnTo>
                      <a:pt x="1361" y="125"/>
                    </a:lnTo>
                    <a:lnTo>
                      <a:pt x="1298" y="81"/>
                    </a:lnTo>
                    <a:lnTo>
                      <a:pt x="1234" y="39"/>
                    </a:lnTo>
                    <a:lnTo>
                      <a:pt x="1167" y="0"/>
                    </a:lnTo>
                    <a:lnTo>
                      <a:pt x="0" y="2024"/>
                    </a:lnTo>
                    <a:close/>
                  </a:path>
                </a:pathLst>
              </a:custGeom>
              <a:solidFill>
                <a:srgbClr val="AC005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42" name="Freeform 7"/>
              <p:cNvSpPr>
                <a:spLocks/>
              </p:cNvSpPr>
              <p:nvPr/>
            </p:nvSpPr>
            <p:spPr bwMode="auto">
              <a:xfrm>
                <a:off x="4608513" y="1633538"/>
                <a:ext cx="1854200" cy="928688"/>
              </a:xfrm>
              <a:custGeom>
                <a:avLst/>
                <a:gdLst>
                  <a:gd name="T0" fmla="*/ 0 w 2337"/>
                  <a:gd name="T1" fmla="*/ 1169 h 1169"/>
                  <a:gd name="T2" fmla="*/ 2337 w 2337"/>
                  <a:gd name="T3" fmla="*/ 1169 h 1169"/>
                  <a:gd name="T4" fmla="*/ 2337 w 2337"/>
                  <a:gd name="T5" fmla="*/ 1093 h 1169"/>
                  <a:gd name="T6" fmla="*/ 2334 w 2337"/>
                  <a:gd name="T7" fmla="*/ 1016 h 1169"/>
                  <a:gd name="T8" fmla="*/ 2328 w 2337"/>
                  <a:gd name="T9" fmla="*/ 939 h 1169"/>
                  <a:gd name="T10" fmla="*/ 2318 w 2337"/>
                  <a:gd name="T11" fmla="*/ 864 h 1169"/>
                  <a:gd name="T12" fmla="*/ 2307 w 2337"/>
                  <a:gd name="T13" fmla="*/ 787 h 1169"/>
                  <a:gd name="T14" fmla="*/ 2293 w 2337"/>
                  <a:gd name="T15" fmla="*/ 712 h 1169"/>
                  <a:gd name="T16" fmla="*/ 2278 w 2337"/>
                  <a:gd name="T17" fmla="*/ 638 h 1169"/>
                  <a:gd name="T18" fmla="*/ 2259 w 2337"/>
                  <a:gd name="T19" fmla="*/ 565 h 1169"/>
                  <a:gd name="T20" fmla="*/ 2237 w 2337"/>
                  <a:gd name="T21" fmla="*/ 492 h 1169"/>
                  <a:gd name="T22" fmla="*/ 2214 w 2337"/>
                  <a:gd name="T23" fmla="*/ 419 h 1169"/>
                  <a:gd name="T24" fmla="*/ 2189 w 2337"/>
                  <a:gd name="T25" fmla="*/ 346 h 1169"/>
                  <a:gd name="T26" fmla="*/ 2161 w 2337"/>
                  <a:gd name="T27" fmla="*/ 275 h 1169"/>
                  <a:gd name="T28" fmla="*/ 2130 w 2337"/>
                  <a:gd name="T29" fmla="*/ 205 h 1169"/>
                  <a:gd name="T30" fmla="*/ 2097 w 2337"/>
                  <a:gd name="T31" fmla="*/ 136 h 1169"/>
                  <a:gd name="T32" fmla="*/ 2063 w 2337"/>
                  <a:gd name="T33" fmla="*/ 67 h 1169"/>
                  <a:gd name="T34" fmla="*/ 2024 w 2337"/>
                  <a:gd name="T35" fmla="*/ 0 h 1169"/>
                  <a:gd name="T36" fmla="*/ 0 w 2337"/>
                  <a:gd name="T37" fmla="*/ 1169 h 11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337" h="1169">
                    <a:moveTo>
                      <a:pt x="0" y="1169"/>
                    </a:moveTo>
                    <a:lnTo>
                      <a:pt x="2337" y="1169"/>
                    </a:lnTo>
                    <a:lnTo>
                      <a:pt x="2337" y="1093"/>
                    </a:lnTo>
                    <a:lnTo>
                      <a:pt x="2334" y="1016"/>
                    </a:lnTo>
                    <a:lnTo>
                      <a:pt x="2328" y="939"/>
                    </a:lnTo>
                    <a:lnTo>
                      <a:pt x="2318" y="864"/>
                    </a:lnTo>
                    <a:lnTo>
                      <a:pt x="2307" y="787"/>
                    </a:lnTo>
                    <a:lnTo>
                      <a:pt x="2293" y="712"/>
                    </a:lnTo>
                    <a:lnTo>
                      <a:pt x="2278" y="638"/>
                    </a:lnTo>
                    <a:lnTo>
                      <a:pt x="2259" y="565"/>
                    </a:lnTo>
                    <a:lnTo>
                      <a:pt x="2237" y="492"/>
                    </a:lnTo>
                    <a:lnTo>
                      <a:pt x="2214" y="419"/>
                    </a:lnTo>
                    <a:lnTo>
                      <a:pt x="2189" y="346"/>
                    </a:lnTo>
                    <a:lnTo>
                      <a:pt x="2161" y="275"/>
                    </a:lnTo>
                    <a:lnTo>
                      <a:pt x="2130" y="205"/>
                    </a:lnTo>
                    <a:lnTo>
                      <a:pt x="2097" y="136"/>
                    </a:lnTo>
                    <a:lnTo>
                      <a:pt x="2063" y="67"/>
                    </a:lnTo>
                    <a:lnTo>
                      <a:pt x="2024" y="0"/>
                    </a:lnTo>
                    <a:lnTo>
                      <a:pt x="0" y="1169"/>
                    </a:lnTo>
                    <a:close/>
                  </a:path>
                </a:pathLst>
              </a:custGeom>
              <a:solidFill>
                <a:srgbClr val="E6007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43" name="Freeform 8"/>
              <p:cNvSpPr>
                <a:spLocks/>
              </p:cNvSpPr>
              <p:nvPr/>
            </p:nvSpPr>
            <p:spPr bwMode="auto">
              <a:xfrm>
                <a:off x="4608513" y="2581275"/>
                <a:ext cx="1854200" cy="928688"/>
              </a:xfrm>
              <a:custGeom>
                <a:avLst/>
                <a:gdLst>
                  <a:gd name="T0" fmla="*/ 0 w 2337"/>
                  <a:gd name="T1" fmla="*/ 0 h 1169"/>
                  <a:gd name="T2" fmla="*/ 2024 w 2337"/>
                  <a:gd name="T3" fmla="*/ 1169 h 1169"/>
                  <a:gd name="T4" fmla="*/ 2063 w 2337"/>
                  <a:gd name="T5" fmla="*/ 1102 h 1169"/>
                  <a:gd name="T6" fmla="*/ 2097 w 2337"/>
                  <a:gd name="T7" fmla="*/ 1035 h 1169"/>
                  <a:gd name="T8" fmla="*/ 2130 w 2337"/>
                  <a:gd name="T9" fmla="*/ 966 h 1169"/>
                  <a:gd name="T10" fmla="*/ 2161 w 2337"/>
                  <a:gd name="T11" fmla="*/ 894 h 1169"/>
                  <a:gd name="T12" fmla="*/ 2189 w 2337"/>
                  <a:gd name="T13" fmla="*/ 823 h 1169"/>
                  <a:gd name="T14" fmla="*/ 2214 w 2337"/>
                  <a:gd name="T15" fmla="*/ 752 h 1169"/>
                  <a:gd name="T16" fmla="*/ 2237 w 2337"/>
                  <a:gd name="T17" fmla="*/ 679 h 1169"/>
                  <a:gd name="T18" fmla="*/ 2259 w 2337"/>
                  <a:gd name="T19" fmla="*/ 606 h 1169"/>
                  <a:gd name="T20" fmla="*/ 2278 w 2337"/>
                  <a:gd name="T21" fmla="*/ 531 h 1169"/>
                  <a:gd name="T22" fmla="*/ 2293 w 2337"/>
                  <a:gd name="T23" fmla="*/ 457 h 1169"/>
                  <a:gd name="T24" fmla="*/ 2307 w 2337"/>
                  <a:gd name="T25" fmla="*/ 382 h 1169"/>
                  <a:gd name="T26" fmla="*/ 2318 w 2337"/>
                  <a:gd name="T27" fmla="*/ 307 h 1169"/>
                  <a:gd name="T28" fmla="*/ 2328 w 2337"/>
                  <a:gd name="T29" fmla="*/ 230 h 1169"/>
                  <a:gd name="T30" fmla="*/ 2334 w 2337"/>
                  <a:gd name="T31" fmla="*/ 153 h 1169"/>
                  <a:gd name="T32" fmla="*/ 2337 w 2337"/>
                  <a:gd name="T33" fmla="*/ 76 h 1169"/>
                  <a:gd name="T34" fmla="*/ 2337 w 2337"/>
                  <a:gd name="T35" fmla="*/ 0 h 1169"/>
                  <a:gd name="T36" fmla="*/ 0 w 2337"/>
                  <a:gd name="T37" fmla="*/ 0 h 11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337" h="1169">
                    <a:moveTo>
                      <a:pt x="0" y="0"/>
                    </a:moveTo>
                    <a:lnTo>
                      <a:pt x="2024" y="1169"/>
                    </a:lnTo>
                    <a:lnTo>
                      <a:pt x="2063" y="1102"/>
                    </a:lnTo>
                    <a:lnTo>
                      <a:pt x="2097" y="1035"/>
                    </a:lnTo>
                    <a:lnTo>
                      <a:pt x="2130" y="966"/>
                    </a:lnTo>
                    <a:lnTo>
                      <a:pt x="2161" y="894"/>
                    </a:lnTo>
                    <a:lnTo>
                      <a:pt x="2189" y="823"/>
                    </a:lnTo>
                    <a:lnTo>
                      <a:pt x="2214" y="752"/>
                    </a:lnTo>
                    <a:lnTo>
                      <a:pt x="2237" y="679"/>
                    </a:lnTo>
                    <a:lnTo>
                      <a:pt x="2259" y="606"/>
                    </a:lnTo>
                    <a:lnTo>
                      <a:pt x="2278" y="531"/>
                    </a:lnTo>
                    <a:lnTo>
                      <a:pt x="2293" y="457"/>
                    </a:lnTo>
                    <a:lnTo>
                      <a:pt x="2307" y="382"/>
                    </a:lnTo>
                    <a:lnTo>
                      <a:pt x="2318" y="307"/>
                    </a:lnTo>
                    <a:lnTo>
                      <a:pt x="2328" y="230"/>
                    </a:lnTo>
                    <a:lnTo>
                      <a:pt x="2334" y="153"/>
                    </a:lnTo>
                    <a:lnTo>
                      <a:pt x="2337" y="76"/>
                    </a:lnTo>
                    <a:lnTo>
                      <a:pt x="2337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259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44" name="Freeform 9"/>
              <p:cNvSpPr>
                <a:spLocks/>
              </p:cNvSpPr>
              <p:nvPr/>
            </p:nvSpPr>
            <p:spPr bwMode="auto">
              <a:xfrm>
                <a:off x="4598988" y="2597150"/>
                <a:ext cx="1606550" cy="1608138"/>
              </a:xfrm>
              <a:custGeom>
                <a:avLst/>
                <a:gdLst>
                  <a:gd name="T0" fmla="*/ 0 w 2024"/>
                  <a:gd name="T1" fmla="*/ 0 h 2026"/>
                  <a:gd name="T2" fmla="*/ 1167 w 2024"/>
                  <a:gd name="T3" fmla="*/ 2026 h 2026"/>
                  <a:gd name="T4" fmla="*/ 1234 w 2024"/>
                  <a:gd name="T5" fmla="*/ 1985 h 2026"/>
                  <a:gd name="T6" fmla="*/ 1298 w 2024"/>
                  <a:gd name="T7" fmla="*/ 1943 h 2026"/>
                  <a:gd name="T8" fmla="*/ 1361 w 2024"/>
                  <a:gd name="T9" fmla="*/ 1901 h 2026"/>
                  <a:gd name="T10" fmla="*/ 1423 w 2024"/>
                  <a:gd name="T11" fmla="*/ 1855 h 2026"/>
                  <a:gd name="T12" fmla="*/ 1482 w 2024"/>
                  <a:gd name="T13" fmla="*/ 1807 h 2026"/>
                  <a:gd name="T14" fmla="*/ 1542 w 2024"/>
                  <a:gd name="T15" fmla="*/ 1757 h 2026"/>
                  <a:gd name="T16" fmla="*/ 1653 w 2024"/>
                  <a:gd name="T17" fmla="*/ 1653 h 2026"/>
                  <a:gd name="T18" fmla="*/ 1757 w 2024"/>
                  <a:gd name="T19" fmla="*/ 1542 h 2026"/>
                  <a:gd name="T20" fmla="*/ 1807 w 2024"/>
                  <a:gd name="T21" fmla="*/ 1484 h 2026"/>
                  <a:gd name="T22" fmla="*/ 1853 w 2024"/>
                  <a:gd name="T23" fmla="*/ 1425 h 2026"/>
                  <a:gd name="T24" fmla="*/ 1899 w 2024"/>
                  <a:gd name="T25" fmla="*/ 1363 h 2026"/>
                  <a:gd name="T26" fmla="*/ 1943 w 2024"/>
                  <a:gd name="T27" fmla="*/ 1300 h 2026"/>
                  <a:gd name="T28" fmla="*/ 1985 w 2024"/>
                  <a:gd name="T29" fmla="*/ 1235 h 2026"/>
                  <a:gd name="T30" fmla="*/ 2024 w 2024"/>
                  <a:gd name="T31" fmla="*/ 1169 h 2026"/>
                  <a:gd name="T32" fmla="*/ 0 w 2024"/>
                  <a:gd name="T33" fmla="*/ 0 h 20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024" h="2026">
                    <a:moveTo>
                      <a:pt x="0" y="0"/>
                    </a:moveTo>
                    <a:lnTo>
                      <a:pt x="1167" y="2026"/>
                    </a:lnTo>
                    <a:lnTo>
                      <a:pt x="1234" y="1985"/>
                    </a:lnTo>
                    <a:lnTo>
                      <a:pt x="1298" y="1943"/>
                    </a:lnTo>
                    <a:lnTo>
                      <a:pt x="1361" y="1901"/>
                    </a:lnTo>
                    <a:lnTo>
                      <a:pt x="1423" y="1855"/>
                    </a:lnTo>
                    <a:lnTo>
                      <a:pt x="1482" y="1807"/>
                    </a:lnTo>
                    <a:lnTo>
                      <a:pt x="1542" y="1757"/>
                    </a:lnTo>
                    <a:lnTo>
                      <a:pt x="1653" y="1653"/>
                    </a:lnTo>
                    <a:lnTo>
                      <a:pt x="1757" y="1542"/>
                    </a:lnTo>
                    <a:lnTo>
                      <a:pt x="1807" y="1484"/>
                    </a:lnTo>
                    <a:lnTo>
                      <a:pt x="1853" y="1425"/>
                    </a:lnTo>
                    <a:lnTo>
                      <a:pt x="1899" y="1363"/>
                    </a:lnTo>
                    <a:lnTo>
                      <a:pt x="1943" y="1300"/>
                    </a:lnTo>
                    <a:lnTo>
                      <a:pt x="1985" y="1235"/>
                    </a:lnTo>
                    <a:lnTo>
                      <a:pt x="2024" y="11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1B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45" name="Freeform 10"/>
              <p:cNvSpPr>
                <a:spLocks/>
              </p:cNvSpPr>
              <p:nvPr/>
            </p:nvSpPr>
            <p:spPr bwMode="auto">
              <a:xfrm>
                <a:off x="4581525" y="2608263"/>
                <a:ext cx="928688" cy="1855788"/>
              </a:xfrm>
              <a:custGeom>
                <a:avLst/>
                <a:gdLst>
                  <a:gd name="T0" fmla="*/ 0 w 1170"/>
                  <a:gd name="T1" fmla="*/ 0 h 2337"/>
                  <a:gd name="T2" fmla="*/ 0 w 1170"/>
                  <a:gd name="T3" fmla="*/ 2337 h 2337"/>
                  <a:gd name="T4" fmla="*/ 77 w 1170"/>
                  <a:gd name="T5" fmla="*/ 2335 h 2337"/>
                  <a:gd name="T6" fmla="*/ 154 w 1170"/>
                  <a:gd name="T7" fmla="*/ 2332 h 2337"/>
                  <a:gd name="T8" fmla="*/ 231 w 1170"/>
                  <a:gd name="T9" fmla="*/ 2326 h 2337"/>
                  <a:gd name="T10" fmla="*/ 306 w 1170"/>
                  <a:gd name="T11" fmla="*/ 2318 h 2337"/>
                  <a:gd name="T12" fmla="*/ 383 w 1170"/>
                  <a:gd name="T13" fmla="*/ 2307 h 2337"/>
                  <a:gd name="T14" fmla="*/ 458 w 1170"/>
                  <a:gd name="T15" fmla="*/ 2293 h 2337"/>
                  <a:gd name="T16" fmla="*/ 531 w 1170"/>
                  <a:gd name="T17" fmla="*/ 2276 h 2337"/>
                  <a:gd name="T18" fmla="*/ 605 w 1170"/>
                  <a:gd name="T19" fmla="*/ 2257 h 2337"/>
                  <a:gd name="T20" fmla="*/ 678 w 1170"/>
                  <a:gd name="T21" fmla="*/ 2237 h 2337"/>
                  <a:gd name="T22" fmla="*/ 751 w 1170"/>
                  <a:gd name="T23" fmla="*/ 2212 h 2337"/>
                  <a:gd name="T24" fmla="*/ 822 w 1170"/>
                  <a:gd name="T25" fmla="*/ 2188 h 2337"/>
                  <a:gd name="T26" fmla="*/ 894 w 1170"/>
                  <a:gd name="T27" fmla="*/ 2159 h 2337"/>
                  <a:gd name="T28" fmla="*/ 965 w 1170"/>
                  <a:gd name="T29" fmla="*/ 2130 h 2337"/>
                  <a:gd name="T30" fmla="*/ 1034 w 1170"/>
                  <a:gd name="T31" fmla="*/ 2097 h 2337"/>
                  <a:gd name="T32" fmla="*/ 1103 w 1170"/>
                  <a:gd name="T33" fmla="*/ 2061 h 2337"/>
                  <a:gd name="T34" fmla="*/ 1170 w 1170"/>
                  <a:gd name="T35" fmla="*/ 2024 h 2337"/>
                  <a:gd name="T36" fmla="*/ 0 w 1170"/>
                  <a:gd name="T37" fmla="*/ 0 h 23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70" h="2337">
                    <a:moveTo>
                      <a:pt x="0" y="0"/>
                    </a:moveTo>
                    <a:lnTo>
                      <a:pt x="0" y="2337"/>
                    </a:lnTo>
                    <a:lnTo>
                      <a:pt x="77" y="2335"/>
                    </a:lnTo>
                    <a:lnTo>
                      <a:pt x="154" y="2332"/>
                    </a:lnTo>
                    <a:lnTo>
                      <a:pt x="231" y="2326"/>
                    </a:lnTo>
                    <a:lnTo>
                      <a:pt x="306" y="2318"/>
                    </a:lnTo>
                    <a:lnTo>
                      <a:pt x="383" y="2307"/>
                    </a:lnTo>
                    <a:lnTo>
                      <a:pt x="458" y="2293"/>
                    </a:lnTo>
                    <a:lnTo>
                      <a:pt x="531" y="2276"/>
                    </a:lnTo>
                    <a:lnTo>
                      <a:pt x="605" y="2257"/>
                    </a:lnTo>
                    <a:lnTo>
                      <a:pt x="678" y="2237"/>
                    </a:lnTo>
                    <a:lnTo>
                      <a:pt x="751" y="2212"/>
                    </a:lnTo>
                    <a:lnTo>
                      <a:pt x="822" y="2188"/>
                    </a:lnTo>
                    <a:lnTo>
                      <a:pt x="894" y="2159"/>
                    </a:lnTo>
                    <a:lnTo>
                      <a:pt x="965" y="2130"/>
                    </a:lnTo>
                    <a:lnTo>
                      <a:pt x="1034" y="2097"/>
                    </a:lnTo>
                    <a:lnTo>
                      <a:pt x="1103" y="2061"/>
                    </a:lnTo>
                    <a:lnTo>
                      <a:pt x="1170" y="20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9BC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</p:grpSp>
        <p:sp>
          <p:nvSpPr>
            <p:cNvPr id="137" name="Oval 136"/>
            <p:cNvSpPr/>
            <p:nvPr/>
          </p:nvSpPr>
          <p:spPr bwMode="auto">
            <a:xfrm>
              <a:off x="4053840" y="1743053"/>
              <a:ext cx="1657400" cy="1657398"/>
            </a:xfrm>
            <a:prstGeom prst="ellipse">
              <a:avLst/>
            </a:pr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121920" tIns="60960" rIns="121920" bIns="60960" numCol="1" rtlCol="0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en-US" sz="2400"/>
            </a:p>
          </p:txBody>
        </p:sp>
        <p:sp>
          <p:nvSpPr>
            <p:cNvPr id="138" name="Oval 137"/>
            <p:cNvSpPr/>
            <p:nvPr/>
          </p:nvSpPr>
          <p:spPr bwMode="auto">
            <a:xfrm>
              <a:off x="4230719" y="1919932"/>
              <a:ext cx="1303642" cy="1303640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>
              <a:outerShdw blurRad="127000" sx="105000" sy="105000" algn="ctr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21920" tIns="60960" rIns="121920" bIns="60960" numCol="1" rtlCol="0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en-US" sz="2400"/>
            </a:p>
          </p:txBody>
        </p:sp>
        <p:sp>
          <p:nvSpPr>
            <p:cNvPr id="139" name="Donut 138"/>
            <p:cNvSpPr/>
            <p:nvPr/>
          </p:nvSpPr>
          <p:spPr bwMode="auto">
            <a:xfrm>
              <a:off x="3250758" y="939972"/>
              <a:ext cx="3263564" cy="3263560"/>
            </a:xfrm>
            <a:prstGeom prst="donut">
              <a:avLst>
                <a:gd name="adj" fmla="val 2856"/>
              </a:avLst>
            </a:pr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121920" tIns="60960" rIns="121920" bIns="60960" numCol="1" rtlCol="0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en-US" sz="2400"/>
            </a:p>
          </p:txBody>
        </p:sp>
      </p:grpSp>
      <p:sp>
        <p:nvSpPr>
          <p:cNvPr id="221" name="Rectangle 220"/>
          <p:cNvSpPr/>
          <p:nvPr/>
        </p:nvSpPr>
        <p:spPr>
          <a:xfrm>
            <a:off x="2644457" y="2478891"/>
            <a:ext cx="533904" cy="369332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lang="en-US" sz="2400" b="1" dirty="0" smtClean="0">
                <a:solidFill>
                  <a:schemeClr val="bg1"/>
                </a:solidFill>
                <a:ea typeface="Adobe Heiti Std R" panose="020B0400000000000000" pitchFamily="34" charset="-128"/>
                <a:cs typeface="Calibri" panose="020F0502020204030204" pitchFamily="34" charset="0"/>
              </a:rPr>
              <a:t>01</a:t>
            </a:r>
            <a:endParaRPr lang="en-US" sz="2400" dirty="0">
              <a:solidFill>
                <a:schemeClr val="bg1"/>
              </a:solidFill>
              <a:ea typeface="Adobe Heiti Std R" panose="020B0400000000000000" pitchFamily="34" charset="-128"/>
              <a:cs typeface="Calibri" panose="020F0502020204030204" pitchFamily="34" charset="0"/>
            </a:endParaRPr>
          </a:p>
        </p:txBody>
      </p:sp>
      <p:sp>
        <p:nvSpPr>
          <p:cNvPr id="228" name="Rectangle 227"/>
          <p:cNvSpPr/>
          <p:nvPr/>
        </p:nvSpPr>
        <p:spPr>
          <a:xfrm>
            <a:off x="3158068" y="2767891"/>
            <a:ext cx="533904" cy="369332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a typeface="Adobe Heiti Std R" panose="020B0400000000000000" pitchFamily="34" charset="-128"/>
                <a:cs typeface="Calibri" panose="020F0502020204030204" pitchFamily="34" charset="0"/>
              </a:rPr>
              <a:t>02</a:t>
            </a:r>
            <a:endParaRPr lang="en-US" sz="2400" dirty="0">
              <a:solidFill>
                <a:schemeClr val="bg1"/>
              </a:solidFill>
              <a:ea typeface="Adobe Heiti Std R" panose="020B0400000000000000" pitchFamily="34" charset="-128"/>
              <a:cs typeface="Calibri" panose="020F0502020204030204" pitchFamily="34" charset="0"/>
            </a:endParaRPr>
          </a:p>
        </p:txBody>
      </p:sp>
      <p:sp>
        <p:nvSpPr>
          <p:cNvPr id="229" name="Rectangle 228"/>
          <p:cNvSpPr/>
          <p:nvPr/>
        </p:nvSpPr>
        <p:spPr>
          <a:xfrm>
            <a:off x="3511375" y="3307175"/>
            <a:ext cx="533904" cy="369332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a typeface="Adobe Heiti Std R" panose="020B0400000000000000" pitchFamily="34" charset="-128"/>
                <a:cs typeface="Calibri" panose="020F0502020204030204" pitchFamily="34" charset="0"/>
              </a:rPr>
              <a:t>03</a:t>
            </a:r>
            <a:endParaRPr lang="en-US" sz="2400" dirty="0">
              <a:solidFill>
                <a:schemeClr val="bg1"/>
              </a:solidFill>
              <a:ea typeface="Adobe Heiti Std R" panose="020B0400000000000000" pitchFamily="34" charset="-128"/>
              <a:cs typeface="Calibri" panose="020F0502020204030204" pitchFamily="34" charset="0"/>
            </a:endParaRPr>
          </a:p>
        </p:txBody>
      </p:sp>
      <p:sp>
        <p:nvSpPr>
          <p:cNvPr id="230" name="Rectangle 229"/>
          <p:cNvSpPr/>
          <p:nvPr/>
        </p:nvSpPr>
        <p:spPr>
          <a:xfrm>
            <a:off x="3475495" y="3914298"/>
            <a:ext cx="533904" cy="369332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a typeface="Adobe Heiti Std R" panose="020B0400000000000000" pitchFamily="34" charset="-128"/>
                <a:cs typeface="Calibri" panose="020F0502020204030204" pitchFamily="34" charset="0"/>
              </a:rPr>
              <a:t>04</a:t>
            </a:r>
            <a:endParaRPr lang="en-US" sz="2400" dirty="0">
              <a:solidFill>
                <a:schemeClr val="bg1"/>
              </a:solidFill>
              <a:ea typeface="Adobe Heiti Std R" panose="020B0400000000000000" pitchFamily="34" charset="-128"/>
              <a:cs typeface="Calibri" panose="020F0502020204030204" pitchFamily="34" charset="0"/>
            </a:endParaRPr>
          </a:p>
        </p:txBody>
      </p:sp>
      <p:sp>
        <p:nvSpPr>
          <p:cNvPr id="231" name="Rectangle 230"/>
          <p:cNvSpPr/>
          <p:nvPr/>
        </p:nvSpPr>
        <p:spPr>
          <a:xfrm>
            <a:off x="3159085" y="4408500"/>
            <a:ext cx="533904" cy="369332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a typeface="Adobe Heiti Std R" panose="020B0400000000000000" pitchFamily="34" charset="-128"/>
                <a:cs typeface="Calibri" panose="020F0502020204030204" pitchFamily="34" charset="0"/>
              </a:rPr>
              <a:t>05</a:t>
            </a:r>
            <a:endParaRPr lang="en-US" sz="2400" dirty="0">
              <a:solidFill>
                <a:schemeClr val="bg1"/>
              </a:solidFill>
              <a:ea typeface="Adobe Heiti Std R" panose="020B0400000000000000" pitchFamily="34" charset="-128"/>
              <a:cs typeface="Calibri" panose="020F0502020204030204" pitchFamily="34" charset="0"/>
            </a:endParaRPr>
          </a:p>
        </p:txBody>
      </p:sp>
      <p:sp>
        <p:nvSpPr>
          <p:cNvPr id="232" name="Rectangle 231"/>
          <p:cNvSpPr/>
          <p:nvPr/>
        </p:nvSpPr>
        <p:spPr>
          <a:xfrm>
            <a:off x="2594517" y="4706518"/>
            <a:ext cx="533904" cy="369332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a typeface="Adobe Heiti Std R" panose="020B0400000000000000" pitchFamily="34" charset="-128"/>
                <a:cs typeface="Calibri" panose="020F0502020204030204" pitchFamily="34" charset="0"/>
              </a:rPr>
              <a:t>06</a:t>
            </a:r>
            <a:endParaRPr lang="en-US" sz="2400" dirty="0">
              <a:solidFill>
                <a:schemeClr val="bg1"/>
              </a:solidFill>
              <a:ea typeface="Adobe Heiti Std R" panose="020B0400000000000000" pitchFamily="34" charset="-128"/>
              <a:cs typeface="Calibri" panose="020F0502020204030204" pitchFamily="34" charset="0"/>
            </a:endParaRPr>
          </a:p>
        </p:txBody>
      </p:sp>
      <p:pic>
        <p:nvPicPr>
          <p:cNvPr id="254" name="Picture 2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1071" y="5067193"/>
            <a:ext cx="322383" cy="322383"/>
          </a:xfrm>
          <a:prstGeom prst="rect">
            <a:avLst/>
          </a:prstGeom>
        </p:spPr>
      </p:pic>
      <p:sp>
        <p:nvSpPr>
          <p:cNvPr id="52" name="Title 3">
            <a:extLst>
              <a:ext uri="{FF2B5EF4-FFF2-40B4-BE49-F238E27FC236}">
                <a16:creationId xmlns="" xmlns:a16="http://schemas.microsoft.com/office/drawing/2014/main" id="{C657B2C9-E219-4AE5-A796-83B97EFA705E}"/>
              </a:ext>
            </a:extLst>
          </p:cNvPr>
          <p:cNvSpPr txBox="1">
            <a:spLocks/>
          </p:cNvSpPr>
          <p:nvPr/>
        </p:nvSpPr>
        <p:spPr>
          <a:xfrm>
            <a:off x="548590" y="269449"/>
            <a:ext cx="10760613" cy="341457"/>
          </a:xfrm>
          <a:prstGeom prst="rect">
            <a:avLst/>
          </a:prstGeom>
        </p:spPr>
        <p:txBody>
          <a:bodyPr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solidFill>
                  <a:srgbClr val="660033"/>
                </a:solidFill>
                <a:latin typeface="Roboto Black" panose="02000000000000000000" pitchFamily="2" charset="0"/>
                <a:ea typeface="Roboto Black" panose="02000000000000000000" pitchFamily="2" charset="0"/>
              </a:rPr>
              <a:t>Challenges on Applying Logistics in </a:t>
            </a:r>
            <a:r>
              <a:rPr lang="en-US" sz="2800" b="1" dirty="0" smtClean="0">
                <a:solidFill>
                  <a:srgbClr val="660033"/>
                </a:solidFill>
                <a:latin typeface="Roboto Black" panose="02000000000000000000" pitchFamily="2" charset="0"/>
                <a:ea typeface="Roboto Black" panose="02000000000000000000" pitchFamily="2" charset="0"/>
              </a:rPr>
              <a:t>Palestine</a:t>
            </a:r>
            <a:endParaRPr lang="en-IN" sz="2800" b="1" dirty="0">
              <a:solidFill>
                <a:srgbClr val="660033"/>
              </a:solidFill>
              <a:latin typeface="Roboto Black" panose="02000000000000000000" pitchFamily="2" charset="0"/>
              <a:ea typeface="Roboto Black" panose="02000000000000000000" pitchFamily="2" charset="0"/>
            </a:endParaRPr>
          </a:p>
        </p:txBody>
      </p:sp>
      <p:pic>
        <p:nvPicPr>
          <p:cNvPr id="79" name="Picture 7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1839" y="5872610"/>
            <a:ext cx="348606" cy="398126"/>
          </a:xfrm>
          <a:prstGeom prst="rect">
            <a:avLst/>
          </a:prstGeom>
        </p:spPr>
      </p:pic>
      <p:pic>
        <p:nvPicPr>
          <p:cNvPr id="80" name="Picture 7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3744" y="6015596"/>
            <a:ext cx="285979" cy="285979"/>
          </a:xfrm>
          <a:prstGeom prst="rect">
            <a:avLst/>
          </a:prstGeom>
        </p:spPr>
      </p:pic>
      <p:pic>
        <p:nvPicPr>
          <p:cNvPr id="81" name="Picture 8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1607" y="3162078"/>
            <a:ext cx="869183" cy="869183"/>
          </a:xfrm>
          <a:prstGeom prst="rect">
            <a:avLst/>
          </a:prstGeom>
        </p:spPr>
      </p:pic>
      <p:pic>
        <p:nvPicPr>
          <p:cNvPr id="82" name="Picture 8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6308" y="4097300"/>
            <a:ext cx="437092" cy="437092"/>
          </a:xfrm>
          <a:prstGeom prst="rect">
            <a:avLst/>
          </a:prstGeom>
        </p:spPr>
      </p:pic>
      <p:pic>
        <p:nvPicPr>
          <p:cNvPr id="83" name="Picture 8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3386" y="1611174"/>
            <a:ext cx="385511" cy="385511"/>
          </a:xfrm>
          <a:prstGeom prst="rect">
            <a:avLst/>
          </a:prstGeom>
        </p:spPr>
      </p:pic>
      <p:pic>
        <p:nvPicPr>
          <p:cNvPr id="85" name="Picture 8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6120" y="2370715"/>
            <a:ext cx="446464" cy="446464"/>
          </a:xfrm>
          <a:prstGeom prst="rect">
            <a:avLst/>
          </a:prstGeom>
        </p:spPr>
      </p:pic>
      <p:pic>
        <p:nvPicPr>
          <p:cNvPr id="86" name="Picture 8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1226" y="3608918"/>
            <a:ext cx="522049" cy="522049"/>
          </a:xfrm>
          <a:prstGeom prst="rect">
            <a:avLst/>
          </a:prstGeom>
        </p:spPr>
      </p:pic>
      <p:pic>
        <p:nvPicPr>
          <p:cNvPr id="54" name="Picture 5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31084" y="3115406"/>
            <a:ext cx="496521" cy="496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682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7" name="Straight Connector 36">
            <a:extLst>
              <a:ext uri="{FF2B5EF4-FFF2-40B4-BE49-F238E27FC236}">
                <a16:creationId xmlns="" xmlns:a16="http://schemas.microsoft.com/office/drawing/2014/main" id="{A3F7353D-B817-498A-BCA4-52D8B09FD2EA}"/>
              </a:ext>
            </a:extLst>
          </p:cNvPr>
          <p:cNvCxnSpPr>
            <a:cxnSpLocks/>
          </p:cNvCxnSpPr>
          <p:nvPr/>
        </p:nvCxnSpPr>
        <p:spPr>
          <a:xfrm flipV="1">
            <a:off x="6253083" y="1466834"/>
            <a:ext cx="0" cy="489264"/>
          </a:xfrm>
          <a:prstGeom prst="line">
            <a:avLst/>
          </a:prstGeom>
          <a:ln w="19050">
            <a:solidFill>
              <a:schemeClr val="accent3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="" xmlns:a16="http://schemas.microsoft.com/office/drawing/2014/main" id="{10274135-CADC-4641-90DC-7961D46AA1CC}"/>
              </a:ext>
            </a:extLst>
          </p:cNvPr>
          <p:cNvCxnSpPr>
            <a:cxnSpLocks/>
          </p:cNvCxnSpPr>
          <p:nvPr/>
        </p:nvCxnSpPr>
        <p:spPr>
          <a:xfrm flipV="1">
            <a:off x="6248151" y="5057831"/>
            <a:ext cx="0" cy="442951"/>
          </a:xfrm>
          <a:prstGeom prst="line">
            <a:avLst/>
          </a:prstGeom>
          <a:ln w="19050">
            <a:solidFill>
              <a:schemeClr val="accent3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Connector: Elbow 147">
            <a:extLst>
              <a:ext uri="{FF2B5EF4-FFF2-40B4-BE49-F238E27FC236}">
                <a16:creationId xmlns="" xmlns:a16="http://schemas.microsoft.com/office/drawing/2014/main" id="{69732539-2FD3-404C-8156-838C592722D6}"/>
              </a:ext>
            </a:extLst>
          </p:cNvPr>
          <p:cNvCxnSpPr>
            <a:cxnSpLocks/>
          </p:cNvCxnSpPr>
          <p:nvPr/>
        </p:nvCxnSpPr>
        <p:spPr>
          <a:xfrm flipH="1" flipV="1">
            <a:off x="6924308" y="4698668"/>
            <a:ext cx="1050597" cy="359163"/>
          </a:xfrm>
          <a:prstGeom prst="bentConnector3">
            <a:avLst>
              <a:gd name="adj1" fmla="val 50000"/>
            </a:avLst>
          </a:prstGeom>
          <a:ln w="19050">
            <a:solidFill>
              <a:schemeClr val="accent3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="" xmlns:a16="http://schemas.microsoft.com/office/drawing/2014/main" id="{5F59ECCD-EFEF-4C58-B41F-D46982E710A4}"/>
              </a:ext>
            </a:extLst>
          </p:cNvPr>
          <p:cNvCxnSpPr>
            <a:cxnSpLocks/>
          </p:cNvCxnSpPr>
          <p:nvPr/>
        </p:nvCxnSpPr>
        <p:spPr>
          <a:xfrm>
            <a:off x="7589762" y="3533326"/>
            <a:ext cx="798469" cy="0"/>
          </a:xfrm>
          <a:prstGeom prst="line">
            <a:avLst/>
          </a:prstGeom>
          <a:ln w="19050">
            <a:solidFill>
              <a:schemeClr val="accent3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Connector: Elbow 145">
            <a:extLst>
              <a:ext uri="{FF2B5EF4-FFF2-40B4-BE49-F238E27FC236}">
                <a16:creationId xmlns="" xmlns:a16="http://schemas.microsoft.com/office/drawing/2014/main" id="{AD150431-350C-492E-B7F4-7F7D6FCD9951}"/>
              </a:ext>
            </a:extLst>
          </p:cNvPr>
          <p:cNvCxnSpPr>
            <a:cxnSpLocks/>
          </p:cNvCxnSpPr>
          <p:nvPr/>
        </p:nvCxnSpPr>
        <p:spPr>
          <a:xfrm flipV="1">
            <a:off x="4526273" y="4698668"/>
            <a:ext cx="1050597" cy="359163"/>
          </a:xfrm>
          <a:prstGeom prst="bentConnector3">
            <a:avLst>
              <a:gd name="adj1" fmla="val 50000"/>
            </a:avLst>
          </a:prstGeom>
          <a:ln w="19050">
            <a:solidFill>
              <a:schemeClr val="accent3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Connector: Elbow 10">
            <a:extLst>
              <a:ext uri="{FF2B5EF4-FFF2-40B4-BE49-F238E27FC236}">
                <a16:creationId xmlns="" xmlns:a16="http://schemas.microsoft.com/office/drawing/2014/main" id="{56B03246-0A4F-46F9-B33E-317A190BFB0B}"/>
              </a:ext>
            </a:extLst>
          </p:cNvPr>
          <p:cNvCxnSpPr>
            <a:cxnSpLocks/>
          </p:cNvCxnSpPr>
          <p:nvPr/>
        </p:nvCxnSpPr>
        <p:spPr>
          <a:xfrm>
            <a:off x="4526273" y="1956098"/>
            <a:ext cx="1050597" cy="359163"/>
          </a:xfrm>
          <a:prstGeom prst="bentConnector3">
            <a:avLst>
              <a:gd name="adj1" fmla="val 50000"/>
            </a:avLst>
          </a:prstGeom>
          <a:ln w="19050">
            <a:solidFill>
              <a:schemeClr val="accent3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="" xmlns:a16="http://schemas.microsoft.com/office/drawing/2014/main" id="{0988A157-F59C-4BEF-A420-8331E7EFEF48}"/>
              </a:ext>
            </a:extLst>
          </p:cNvPr>
          <p:cNvCxnSpPr>
            <a:cxnSpLocks/>
          </p:cNvCxnSpPr>
          <p:nvPr/>
        </p:nvCxnSpPr>
        <p:spPr>
          <a:xfrm>
            <a:off x="4024260" y="3533326"/>
            <a:ext cx="798469" cy="0"/>
          </a:xfrm>
          <a:prstGeom prst="line">
            <a:avLst/>
          </a:prstGeom>
          <a:ln w="19050">
            <a:solidFill>
              <a:schemeClr val="accent3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Connector: Elbow 146">
            <a:extLst>
              <a:ext uri="{FF2B5EF4-FFF2-40B4-BE49-F238E27FC236}">
                <a16:creationId xmlns="" xmlns:a16="http://schemas.microsoft.com/office/drawing/2014/main" id="{24C9DC4C-CCB9-4E12-89EC-E488C7B94ECC}"/>
              </a:ext>
            </a:extLst>
          </p:cNvPr>
          <p:cNvCxnSpPr>
            <a:cxnSpLocks/>
          </p:cNvCxnSpPr>
          <p:nvPr/>
        </p:nvCxnSpPr>
        <p:spPr>
          <a:xfrm flipV="1">
            <a:off x="6924308" y="1956098"/>
            <a:ext cx="1050597" cy="359163"/>
          </a:xfrm>
          <a:prstGeom prst="bentConnector3">
            <a:avLst>
              <a:gd name="adj1" fmla="val 50000"/>
            </a:avLst>
          </a:prstGeom>
          <a:ln w="19050">
            <a:solidFill>
              <a:schemeClr val="accent3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reeform: Shape 106">
            <a:extLst>
              <a:ext uri="{FF2B5EF4-FFF2-40B4-BE49-F238E27FC236}">
                <a16:creationId xmlns="" xmlns:a16="http://schemas.microsoft.com/office/drawing/2014/main" id="{242F16ED-8103-4F54-87CF-C2B14B0E0369}"/>
              </a:ext>
            </a:extLst>
          </p:cNvPr>
          <p:cNvSpPr/>
          <p:nvPr/>
        </p:nvSpPr>
        <p:spPr>
          <a:xfrm rot="725800">
            <a:off x="4715029" y="2003355"/>
            <a:ext cx="3066244" cy="3059943"/>
          </a:xfrm>
          <a:custGeom>
            <a:avLst/>
            <a:gdLst>
              <a:gd name="connsiteX0" fmla="*/ 998949 w 2203420"/>
              <a:gd name="connsiteY0" fmla="*/ 0 h 2202816"/>
              <a:gd name="connsiteX1" fmla="*/ 1082636 w 2203420"/>
              <a:gd name="connsiteY1" fmla="*/ 215148 h 2202816"/>
              <a:gd name="connsiteX2" fmla="*/ 1222177 w 2203420"/>
              <a:gd name="connsiteY2" fmla="*/ 223161 h 2202816"/>
              <a:gd name="connsiteX3" fmla="*/ 1329957 w 2203420"/>
              <a:gd name="connsiteY3" fmla="*/ 19009 h 2202816"/>
              <a:gd name="connsiteX4" fmla="*/ 1563570 w 2203420"/>
              <a:gd name="connsiteY4" fmla="*/ 96198 h 2202816"/>
              <a:gd name="connsiteX5" fmla="*/ 1528487 w 2203420"/>
              <a:gd name="connsiteY5" fmla="*/ 324044 h 2202816"/>
              <a:gd name="connsiteX6" fmla="*/ 1645398 w 2203420"/>
              <a:gd name="connsiteY6" fmla="*/ 400973 h 2202816"/>
              <a:gd name="connsiteX7" fmla="*/ 1840722 w 2203420"/>
              <a:gd name="connsiteY7" fmla="*/ 278119 h 2202816"/>
              <a:gd name="connsiteX8" fmla="*/ 2004448 w 2203420"/>
              <a:gd name="connsiteY8" fmla="*/ 461747 h 2202816"/>
              <a:gd name="connsiteX9" fmla="*/ 1859983 w 2203420"/>
              <a:gd name="connsiteY9" fmla="*/ 641668 h 2202816"/>
              <a:gd name="connsiteX10" fmla="*/ 1923039 w 2203420"/>
              <a:gd name="connsiteY10" fmla="*/ 766576 h 2202816"/>
              <a:gd name="connsiteX11" fmla="*/ 2153468 w 2203420"/>
              <a:gd name="connsiteY11" fmla="*/ 757824 h 2202816"/>
              <a:gd name="connsiteX12" fmla="*/ 2203420 w 2203420"/>
              <a:gd name="connsiteY12" fmla="*/ 998689 h 2202816"/>
              <a:gd name="connsiteX13" fmla="*/ 1988208 w 2203420"/>
              <a:gd name="connsiteY13" fmla="*/ 1082349 h 2202816"/>
              <a:gd name="connsiteX14" fmla="*/ 1980192 w 2203420"/>
              <a:gd name="connsiteY14" fmla="*/ 1221848 h 2202816"/>
              <a:gd name="connsiteX15" fmla="*/ 2184392 w 2203420"/>
              <a:gd name="connsiteY15" fmla="*/ 1329597 h 2202816"/>
              <a:gd name="connsiteX16" fmla="*/ 2107186 w 2203420"/>
              <a:gd name="connsiteY16" fmla="*/ 1563159 h 2202816"/>
              <a:gd name="connsiteX17" fmla="*/ 1879290 w 2203420"/>
              <a:gd name="connsiteY17" fmla="*/ 1528084 h 2202816"/>
              <a:gd name="connsiteX18" fmla="*/ 1802341 w 2203420"/>
              <a:gd name="connsiteY18" fmla="*/ 1644943 h 2202816"/>
              <a:gd name="connsiteX19" fmla="*/ 1925222 w 2203420"/>
              <a:gd name="connsiteY19" fmla="*/ 1840238 h 2202816"/>
              <a:gd name="connsiteX20" fmla="*/ 1741538 w 2203420"/>
              <a:gd name="connsiteY20" fmla="*/ 2003897 h 2202816"/>
              <a:gd name="connsiteX21" fmla="*/ 1561572 w 2203420"/>
              <a:gd name="connsiteY21" fmla="*/ 1859493 h 2202816"/>
              <a:gd name="connsiteX22" fmla="*/ 1436645 w 2203420"/>
              <a:gd name="connsiteY22" fmla="*/ 1922532 h 2202816"/>
              <a:gd name="connsiteX23" fmla="*/ 1445381 w 2203420"/>
              <a:gd name="connsiteY23" fmla="*/ 2152900 h 2202816"/>
              <a:gd name="connsiteX24" fmla="*/ 1204450 w 2203420"/>
              <a:gd name="connsiteY24" fmla="*/ 2202816 h 2202816"/>
              <a:gd name="connsiteX25" fmla="*/ 1120786 w 2203420"/>
              <a:gd name="connsiteY25" fmla="*/ 1987685 h 2202816"/>
              <a:gd name="connsiteX26" fmla="*/ 981246 w 2203420"/>
              <a:gd name="connsiteY26" fmla="*/ 1979671 h 2202816"/>
              <a:gd name="connsiteX27" fmla="*/ 873465 w 2203420"/>
              <a:gd name="connsiteY27" fmla="*/ 2183816 h 2202816"/>
              <a:gd name="connsiteX28" fmla="*/ 639841 w 2203420"/>
              <a:gd name="connsiteY28" fmla="*/ 2106632 h 2202816"/>
              <a:gd name="connsiteX29" fmla="*/ 674923 w 2203420"/>
              <a:gd name="connsiteY29" fmla="*/ 1878795 h 2202816"/>
              <a:gd name="connsiteX30" fmla="*/ 558027 w 2203420"/>
              <a:gd name="connsiteY30" fmla="*/ 1801843 h 2202816"/>
              <a:gd name="connsiteX31" fmla="*/ 362701 w 2203420"/>
              <a:gd name="connsiteY31" fmla="*/ 1924716 h 2202816"/>
              <a:gd name="connsiteX32" fmla="*/ 198981 w 2203420"/>
              <a:gd name="connsiteY32" fmla="*/ 1741080 h 2202816"/>
              <a:gd name="connsiteX33" fmla="*/ 343428 w 2203420"/>
              <a:gd name="connsiteY33" fmla="*/ 1561161 h 2202816"/>
              <a:gd name="connsiteX34" fmla="*/ 280372 w 2203420"/>
              <a:gd name="connsiteY34" fmla="*/ 1436254 h 2202816"/>
              <a:gd name="connsiteX35" fmla="*/ 49947 w 2203420"/>
              <a:gd name="connsiteY35" fmla="*/ 1445002 h 2202816"/>
              <a:gd name="connsiteX36" fmla="*/ 0 w 2203420"/>
              <a:gd name="connsiteY36" fmla="*/ 1204139 h 2202816"/>
              <a:gd name="connsiteX37" fmla="*/ 215205 w 2203420"/>
              <a:gd name="connsiteY37" fmla="*/ 1120481 h 2202816"/>
              <a:gd name="connsiteX38" fmla="*/ 223220 w 2203420"/>
              <a:gd name="connsiteY38" fmla="*/ 980980 h 2202816"/>
              <a:gd name="connsiteX39" fmla="*/ 19016 w 2203420"/>
              <a:gd name="connsiteY39" fmla="*/ 873231 h 2202816"/>
              <a:gd name="connsiteX40" fmla="*/ 96228 w 2203420"/>
              <a:gd name="connsiteY40" fmla="*/ 639669 h 2202816"/>
              <a:gd name="connsiteX41" fmla="*/ 324133 w 2203420"/>
              <a:gd name="connsiteY41" fmla="*/ 674744 h 2202816"/>
              <a:gd name="connsiteX42" fmla="*/ 401081 w 2203420"/>
              <a:gd name="connsiteY42" fmla="*/ 557878 h 2202816"/>
              <a:gd name="connsiteX43" fmla="*/ 278193 w 2203420"/>
              <a:gd name="connsiteY43" fmla="*/ 362601 h 2202816"/>
              <a:gd name="connsiteX44" fmla="*/ 461868 w 2203420"/>
              <a:gd name="connsiteY44" fmla="*/ 198925 h 2202816"/>
              <a:gd name="connsiteX45" fmla="*/ 641839 w 2203420"/>
              <a:gd name="connsiteY45" fmla="*/ 343336 h 2202816"/>
              <a:gd name="connsiteX46" fmla="*/ 766777 w 2203420"/>
              <a:gd name="connsiteY46" fmla="*/ 280297 h 2202816"/>
              <a:gd name="connsiteX47" fmla="*/ 758019 w 2203420"/>
              <a:gd name="connsiteY47" fmla="*/ 49931 h 22028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2203420" h="2202816">
                <a:moveTo>
                  <a:pt x="998949" y="0"/>
                </a:moveTo>
                <a:lnTo>
                  <a:pt x="1082636" y="215148"/>
                </a:lnTo>
                <a:cubicBezTo>
                  <a:pt x="1129289" y="214167"/>
                  <a:pt x="1175942" y="216846"/>
                  <a:pt x="1222177" y="223161"/>
                </a:cubicBezTo>
                <a:lnTo>
                  <a:pt x="1329957" y="19009"/>
                </a:lnTo>
                <a:lnTo>
                  <a:pt x="1563570" y="96198"/>
                </a:lnTo>
                <a:lnTo>
                  <a:pt x="1528487" y="324044"/>
                </a:lnTo>
                <a:cubicBezTo>
                  <a:pt x="1569053" y="346296"/>
                  <a:pt x="1608109" y="371994"/>
                  <a:pt x="1645398" y="400973"/>
                </a:cubicBezTo>
                <a:lnTo>
                  <a:pt x="1840722" y="278119"/>
                </a:lnTo>
                <a:lnTo>
                  <a:pt x="2004448" y="461747"/>
                </a:lnTo>
                <a:lnTo>
                  <a:pt x="1859983" y="641668"/>
                </a:lnTo>
                <a:cubicBezTo>
                  <a:pt x="1884517" y="682003"/>
                  <a:pt x="1905566" y="723745"/>
                  <a:pt x="1923039" y="766576"/>
                </a:cubicBezTo>
                <a:lnTo>
                  <a:pt x="2153468" y="757824"/>
                </a:lnTo>
                <a:lnTo>
                  <a:pt x="2203420" y="998689"/>
                </a:lnTo>
                <a:lnTo>
                  <a:pt x="1988208" y="1082349"/>
                </a:lnTo>
                <a:cubicBezTo>
                  <a:pt x="1989184" y="1128989"/>
                  <a:pt x="1986512" y="1175628"/>
                  <a:pt x="1980192" y="1221848"/>
                </a:cubicBezTo>
                <a:lnTo>
                  <a:pt x="2184392" y="1329597"/>
                </a:lnTo>
                <a:lnTo>
                  <a:pt x="2107186" y="1563159"/>
                </a:lnTo>
                <a:lnTo>
                  <a:pt x="1879290" y="1528084"/>
                </a:lnTo>
                <a:cubicBezTo>
                  <a:pt x="1857032" y="1568641"/>
                  <a:pt x="1831313" y="1607686"/>
                  <a:pt x="1802341" y="1644943"/>
                </a:cubicBezTo>
                <a:lnTo>
                  <a:pt x="1925222" y="1840238"/>
                </a:lnTo>
                <a:lnTo>
                  <a:pt x="1741538" y="2003897"/>
                </a:lnTo>
                <a:lnTo>
                  <a:pt x="1561572" y="1859493"/>
                </a:lnTo>
                <a:cubicBezTo>
                  <a:pt x="1521238" y="1884022"/>
                  <a:pt x="1479464" y="1905065"/>
                  <a:pt x="1436645" y="1922532"/>
                </a:cubicBezTo>
                <a:lnTo>
                  <a:pt x="1445381" y="2152900"/>
                </a:lnTo>
                <a:lnTo>
                  <a:pt x="1204450" y="2202816"/>
                </a:lnTo>
                <a:lnTo>
                  <a:pt x="1120786" y="1987685"/>
                </a:lnTo>
                <a:cubicBezTo>
                  <a:pt x="1074133" y="1988660"/>
                  <a:pt x="1027480" y="1985989"/>
                  <a:pt x="981246" y="1979671"/>
                </a:cubicBezTo>
                <a:lnTo>
                  <a:pt x="873465" y="2183816"/>
                </a:lnTo>
                <a:lnTo>
                  <a:pt x="639841" y="2106632"/>
                </a:lnTo>
                <a:lnTo>
                  <a:pt x="674923" y="1878795"/>
                </a:lnTo>
                <a:cubicBezTo>
                  <a:pt x="634364" y="1856520"/>
                  <a:pt x="595300" y="1830831"/>
                  <a:pt x="558027" y="1801843"/>
                </a:cubicBezTo>
                <a:lnTo>
                  <a:pt x="362701" y="1924716"/>
                </a:lnTo>
                <a:lnTo>
                  <a:pt x="198981" y="1741080"/>
                </a:lnTo>
                <a:lnTo>
                  <a:pt x="343428" y="1561161"/>
                </a:lnTo>
                <a:cubicBezTo>
                  <a:pt x="318902" y="1520823"/>
                  <a:pt x="297837" y="1479080"/>
                  <a:pt x="280372" y="1436254"/>
                </a:cubicBezTo>
                <a:lnTo>
                  <a:pt x="49947" y="1445002"/>
                </a:lnTo>
                <a:lnTo>
                  <a:pt x="0" y="1204139"/>
                </a:lnTo>
                <a:lnTo>
                  <a:pt x="215205" y="1120481"/>
                </a:lnTo>
                <a:cubicBezTo>
                  <a:pt x="214224" y="1073838"/>
                  <a:pt x="216904" y="1027202"/>
                  <a:pt x="223220" y="980980"/>
                </a:cubicBezTo>
                <a:lnTo>
                  <a:pt x="19016" y="873231"/>
                </a:lnTo>
                <a:lnTo>
                  <a:pt x="96228" y="639669"/>
                </a:lnTo>
                <a:lnTo>
                  <a:pt x="324133" y="674744"/>
                </a:lnTo>
                <a:cubicBezTo>
                  <a:pt x="346388" y="634196"/>
                  <a:pt x="372098" y="595137"/>
                  <a:pt x="401081" y="557878"/>
                </a:cubicBezTo>
                <a:lnTo>
                  <a:pt x="278193" y="362601"/>
                </a:lnTo>
                <a:lnTo>
                  <a:pt x="461868" y="198925"/>
                </a:lnTo>
                <a:lnTo>
                  <a:pt x="641839" y="343336"/>
                </a:lnTo>
                <a:cubicBezTo>
                  <a:pt x="682184" y="318818"/>
                  <a:pt x="723935" y="297758"/>
                  <a:pt x="766777" y="280297"/>
                </a:cubicBezTo>
                <a:lnTo>
                  <a:pt x="758019" y="49931"/>
                </a:lnTo>
                <a:close/>
              </a:path>
            </a:pathLst>
          </a:cu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A5A5A5">
                  <a:lumMod val="75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="" xmlns:a16="http://schemas.microsoft.com/office/drawing/2014/main" id="{A1C554B4-0D72-4175-A14E-169344887E8F}"/>
              </a:ext>
            </a:extLst>
          </p:cNvPr>
          <p:cNvSpPr/>
          <p:nvPr/>
        </p:nvSpPr>
        <p:spPr>
          <a:xfrm>
            <a:off x="4701117" y="1969749"/>
            <a:ext cx="3151593" cy="3130124"/>
          </a:xfrm>
          <a:prstGeom prst="ellipse">
            <a:avLst/>
          </a:prstGeom>
          <a:solidFill>
            <a:srgbClr val="320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Calibri"/>
              <a:rtl val="0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="" xmlns:a16="http://schemas.microsoft.com/office/drawing/2014/main" id="{77986D34-C044-436E-B3D3-61BE020E4D14}"/>
              </a:ext>
            </a:extLst>
          </p:cNvPr>
          <p:cNvSpPr/>
          <p:nvPr/>
        </p:nvSpPr>
        <p:spPr>
          <a:xfrm>
            <a:off x="7540997" y="1382624"/>
            <a:ext cx="1148995" cy="1146949"/>
          </a:xfrm>
          <a:prstGeom prst="ellipse">
            <a:avLst/>
          </a:prstGeom>
          <a:solidFill>
            <a:srgbClr val="5400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="" xmlns:a16="http://schemas.microsoft.com/office/drawing/2014/main" id="{158D3824-DF2E-4ABA-8646-35BB9BD97519}"/>
              </a:ext>
            </a:extLst>
          </p:cNvPr>
          <p:cNvSpPr/>
          <p:nvPr/>
        </p:nvSpPr>
        <p:spPr>
          <a:xfrm flipH="1">
            <a:off x="7663862" y="1516298"/>
            <a:ext cx="914400" cy="91440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9E1E5ADB-55B5-4739-A308-B0D1B981FA74}"/>
              </a:ext>
            </a:extLst>
          </p:cNvPr>
          <p:cNvSpPr txBox="1"/>
          <p:nvPr/>
        </p:nvSpPr>
        <p:spPr>
          <a:xfrm>
            <a:off x="8896209" y="1373242"/>
            <a:ext cx="337117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>
              <a:defRPr/>
            </a:pPr>
            <a:r>
              <a:rPr lang="en-US" sz="2200" b="1" dirty="0">
                <a:solidFill>
                  <a:srgbClr val="540000"/>
                </a:solidFill>
                <a:latin typeface="Calibri" panose="020F0502020204030204"/>
              </a:rPr>
              <a:t>Improve the coordination</a:t>
            </a:r>
          </a:p>
          <a:p>
            <a:pPr lvl="0" algn="ctr">
              <a:defRPr/>
            </a:pPr>
            <a:r>
              <a:rPr lang="en-US" sz="2200" b="1" dirty="0">
                <a:solidFill>
                  <a:srgbClr val="540000"/>
                </a:solidFill>
                <a:latin typeface="Calibri" panose="020F0502020204030204"/>
              </a:rPr>
              <a:t>“One-Stop Station” system </a:t>
            </a:r>
            <a:endParaRPr lang="en-US" sz="2200" b="1" dirty="0">
              <a:solidFill>
                <a:srgbClr val="540000"/>
              </a:solidFill>
              <a:latin typeface="Calibri" panose="020F0502020204030204"/>
              <a:sym typeface="Calibri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="" xmlns:a16="http://schemas.microsoft.com/office/drawing/2014/main" id="{4AC90980-1C25-4166-B8EC-792F6C06CD24}"/>
              </a:ext>
            </a:extLst>
          </p:cNvPr>
          <p:cNvSpPr/>
          <p:nvPr/>
        </p:nvSpPr>
        <p:spPr>
          <a:xfrm>
            <a:off x="8068427" y="2966257"/>
            <a:ext cx="1148995" cy="1146949"/>
          </a:xfrm>
          <a:prstGeom prst="ellipse">
            <a:avLst/>
          </a:prstGeom>
          <a:solidFill>
            <a:srgbClr val="6800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accent4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="" xmlns:a16="http://schemas.microsoft.com/office/drawing/2014/main" id="{8F523302-C6F3-4686-92B4-BA88AFA5C4D9}"/>
              </a:ext>
            </a:extLst>
          </p:cNvPr>
          <p:cNvSpPr/>
          <p:nvPr/>
        </p:nvSpPr>
        <p:spPr>
          <a:xfrm>
            <a:off x="7540997" y="4542562"/>
            <a:ext cx="1148995" cy="1146949"/>
          </a:xfrm>
          <a:prstGeom prst="ellipse">
            <a:avLst/>
          </a:prstGeom>
          <a:solidFill>
            <a:srgbClr val="8600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="" xmlns:a16="http://schemas.microsoft.com/office/drawing/2014/main" id="{AC929089-FF3B-4C2F-BF3F-6B050EC41037}"/>
              </a:ext>
            </a:extLst>
          </p:cNvPr>
          <p:cNvSpPr/>
          <p:nvPr/>
        </p:nvSpPr>
        <p:spPr>
          <a:xfrm flipH="1">
            <a:off x="5703464" y="5310659"/>
            <a:ext cx="1188720" cy="1188720"/>
          </a:xfrm>
          <a:prstGeom prst="ellipse">
            <a:avLst/>
          </a:prstGeom>
          <a:solidFill>
            <a:srgbClr val="A20000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="" xmlns:a16="http://schemas.microsoft.com/office/drawing/2014/main" id="{51C24E52-F4A1-4C76-A2B4-A97B8CDC9C94}"/>
              </a:ext>
            </a:extLst>
          </p:cNvPr>
          <p:cNvSpPr/>
          <p:nvPr/>
        </p:nvSpPr>
        <p:spPr>
          <a:xfrm flipH="1">
            <a:off x="3806310" y="4542562"/>
            <a:ext cx="1148995" cy="1146949"/>
          </a:xfrm>
          <a:prstGeom prst="ellipse">
            <a:avLst/>
          </a:prstGeom>
          <a:solidFill>
            <a:srgbClr val="E20000"/>
          </a:solidFill>
          <a:ln>
            <a:solidFill>
              <a:srgbClr val="7030A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="" xmlns:a16="http://schemas.microsoft.com/office/drawing/2014/main" id="{70DB422B-73D7-4A3D-8C68-F10277D66E21}"/>
              </a:ext>
            </a:extLst>
          </p:cNvPr>
          <p:cNvSpPr/>
          <p:nvPr/>
        </p:nvSpPr>
        <p:spPr>
          <a:xfrm flipH="1">
            <a:off x="3395087" y="2993889"/>
            <a:ext cx="1148995" cy="1146949"/>
          </a:xfrm>
          <a:prstGeom prst="ellipse">
            <a:avLst/>
          </a:prstGeom>
          <a:solidFill>
            <a:srgbClr val="FF2525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="" xmlns:a16="http://schemas.microsoft.com/office/drawing/2014/main" id="{D981BE2A-6098-412F-AD05-CF30A3B8089A}"/>
              </a:ext>
            </a:extLst>
          </p:cNvPr>
          <p:cNvSpPr/>
          <p:nvPr/>
        </p:nvSpPr>
        <p:spPr>
          <a:xfrm flipH="1">
            <a:off x="3806310" y="1382624"/>
            <a:ext cx="1148995" cy="1146949"/>
          </a:xfrm>
          <a:prstGeom prst="ellipse">
            <a:avLst/>
          </a:prstGeom>
          <a:solidFill>
            <a:srgbClr val="FF6969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="" xmlns:a16="http://schemas.microsoft.com/office/drawing/2014/main" id="{341113E6-CC4F-442D-90BA-1D50E446302F}"/>
              </a:ext>
            </a:extLst>
          </p:cNvPr>
          <p:cNvSpPr/>
          <p:nvPr/>
        </p:nvSpPr>
        <p:spPr>
          <a:xfrm>
            <a:off x="5612721" y="637924"/>
            <a:ext cx="1188720" cy="1188720"/>
          </a:xfrm>
          <a:prstGeom prst="ellipse">
            <a:avLst/>
          </a:prstGeom>
          <a:solidFill>
            <a:srgbClr val="3E00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="" xmlns:a16="http://schemas.microsoft.com/office/drawing/2014/main" id="{9428BADA-C2A9-434C-83AA-14FCEDF5F80E}"/>
              </a:ext>
            </a:extLst>
          </p:cNvPr>
          <p:cNvSpPr/>
          <p:nvPr/>
        </p:nvSpPr>
        <p:spPr>
          <a:xfrm>
            <a:off x="8200432" y="3092192"/>
            <a:ext cx="883842" cy="882268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="" xmlns:a16="http://schemas.microsoft.com/office/drawing/2014/main" id="{6B7A885B-E0F4-4B4F-85AD-EF732A947BCF}"/>
              </a:ext>
            </a:extLst>
          </p:cNvPr>
          <p:cNvSpPr/>
          <p:nvPr/>
        </p:nvSpPr>
        <p:spPr>
          <a:xfrm>
            <a:off x="7673574" y="4674903"/>
            <a:ext cx="883842" cy="882268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="" xmlns:a16="http://schemas.microsoft.com/office/drawing/2014/main" id="{241F15A8-AD54-499F-BA2A-3F197C5C41F3}"/>
              </a:ext>
            </a:extLst>
          </p:cNvPr>
          <p:cNvSpPr/>
          <p:nvPr/>
        </p:nvSpPr>
        <p:spPr>
          <a:xfrm flipH="1">
            <a:off x="3938886" y="4703457"/>
            <a:ext cx="883842" cy="882268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="" xmlns:a16="http://schemas.microsoft.com/office/drawing/2014/main" id="{19D4C4A4-BB7E-4B88-9C2C-CEFBCE624AEB}"/>
              </a:ext>
            </a:extLst>
          </p:cNvPr>
          <p:cNvSpPr/>
          <p:nvPr/>
        </p:nvSpPr>
        <p:spPr>
          <a:xfrm flipH="1">
            <a:off x="3510632" y="3126229"/>
            <a:ext cx="883842" cy="882268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="" xmlns:a16="http://schemas.microsoft.com/office/drawing/2014/main" id="{81544212-0F44-4FDF-BAC4-5D57323D0567}"/>
              </a:ext>
            </a:extLst>
          </p:cNvPr>
          <p:cNvSpPr/>
          <p:nvPr/>
        </p:nvSpPr>
        <p:spPr>
          <a:xfrm flipH="1">
            <a:off x="3938887" y="1514964"/>
            <a:ext cx="883842" cy="882268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="" xmlns:a16="http://schemas.microsoft.com/office/drawing/2014/main" id="{5D0F8127-4BCF-41F5-B0F7-1EE77864E148}"/>
              </a:ext>
            </a:extLst>
          </p:cNvPr>
          <p:cNvSpPr/>
          <p:nvPr/>
        </p:nvSpPr>
        <p:spPr>
          <a:xfrm flipH="1">
            <a:off x="5749881" y="780499"/>
            <a:ext cx="914400" cy="91440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6" name="Oval 45">
            <a:extLst>
              <a:ext uri="{FF2B5EF4-FFF2-40B4-BE49-F238E27FC236}">
                <a16:creationId xmlns="" xmlns:a16="http://schemas.microsoft.com/office/drawing/2014/main" id="{9A8F474C-7B59-4590-9567-6030D10DCF21}"/>
              </a:ext>
            </a:extLst>
          </p:cNvPr>
          <p:cNvSpPr/>
          <p:nvPr/>
        </p:nvSpPr>
        <p:spPr>
          <a:xfrm flipH="1">
            <a:off x="5844991" y="5444823"/>
            <a:ext cx="914400" cy="91440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="" xmlns:a16="http://schemas.microsoft.com/office/drawing/2014/main" id="{2A08A874-9C05-4D23-A97D-67C7BD496385}"/>
              </a:ext>
            </a:extLst>
          </p:cNvPr>
          <p:cNvSpPr txBox="1"/>
          <p:nvPr/>
        </p:nvSpPr>
        <p:spPr>
          <a:xfrm>
            <a:off x="9023093" y="2985588"/>
            <a:ext cx="324429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2200" b="1" dirty="0" smtClean="0">
                <a:solidFill>
                  <a:srgbClr val="680000"/>
                </a:solidFill>
                <a:latin typeface="Calibri" panose="020F0502020204030204"/>
              </a:rPr>
              <a:t>Improve </a:t>
            </a:r>
            <a:r>
              <a:rPr lang="en-US" sz="2200" b="1" dirty="0">
                <a:solidFill>
                  <a:srgbClr val="680000"/>
                </a:solidFill>
                <a:latin typeface="Calibri" panose="020F0502020204030204"/>
              </a:rPr>
              <a:t>transportation system </a:t>
            </a:r>
            <a:endParaRPr lang="en-US" sz="2200" b="1" dirty="0">
              <a:solidFill>
                <a:srgbClr val="680000"/>
              </a:solidFill>
              <a:latin typeface="Calibri" panose="020F0502020204030204"/>
              <a:sym typeface="Calibri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="" xmlns:a16="http://schemas.microsoft.com/office/drawing/2014/main" id="{197F6916-242A-4CFF-8130-6BA8C6F98850}"/>
              </a:ext>
            </a:extLst>
          </p:cNvPr>
          <p:cNvSpPr txBox="1"/>
          <p:nvPr/>
        </p:nvSpPr>
        <p:spPr>
          <a:xfrm>
            <a:off x="8697343" y="4754952"/>
            <a:ext cx="29065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2200" b="1" dirty="0">
                <a:solidFill>
                  <a:srgbClr val="860000"/>
                </a:solidFill>
                <a:latin typeface="Calibri" panose="020F0502020204030204"/>
              </a:rPr>
              <a:t>Palestinian transport companies</a:t>
            </a:r>
            <a:endParaRPr lang="en-US" sz="2200" b="1" dirty="0">
              <a:solidFill>
                <a:srgbClr val="860000"/>
              </a:solidFill>
              <a:latin typeface="Calibri" panose="020F0502020204030204"/>
              <a:sym typeface="Calibri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="" xmlns:a16="http://schemas.microsoft.com/office/drawing/2014/main" id="{4CB4460A-210A-459D-9483-6BE7BA58D019}"/>
              </a:ext>
            </a:extLst>
          </p:cNvPr>
          <p:cNvSpPr txBox="1"/>
          <p:nvPr/>
        </p:nvSpPr>
        <p:spPr>
          <a:xfrm>
            <a:off x="6515516" y="5916734"/>
            <a:ext cx="40662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2200" b="1" dirty="0" smtClean="0">
                <a:solidFill>
                  <a:srgbClr val="A20000"/>
                </a:solidFill>
                <a:latin typeface="Calibri" panose="020F0502020204030204"/>
              </a:rPr>
              <a:t>Establish logistics zone in</a:t>
            </a:r>
          </a:p>
          <a:p>
            <a:pPr algn="ctr">
              <a:defRPr/>
            </a:pPr>
            <a:r>
              <a:rPr lang="en-US" sz="2200" b="1" dirty="0" smtClean="0">
                <a:solidFill>
                  <a:srgbClr val="A20000"/>
                </a:solidFill>
                <a:latin typeface="Calibri" panose="020F0502020204030204"/>
              </a:rPr>
              <a:t> </a:t>
            </a:r>
            <a:r>
              <a:rPr lang="en-US" sz="2200" b="1" dirty="0">
                <a:solidFill>
                  <a:srgbClr val="A20000"/>
                </a:solidFill>
                <a:latin typeface="Calibri" panose="020F0502020204030204"/>
              </a:rPr>
              <a:t>Al-Shauna</a:t>
            </a:r>
            <a:r>
              <a:rPr lang="en-US" sz="2200" b="1" dirty="0">
                <a:solidFill>
                  <a:srgbClr val="A20000"/>
                </a:solidFill>
                <a:latin typeface="Calibri" panose="020F0502020204030204"/>
                <a:sym typeface="Calibri"/>
              </a:rPr>
              <a:t> 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="" xmlns:a16="http://schemas.microsoft.com/office/drawing/2014/main" id="{B6AC0DA6-2D80-4434-A973-E093E8DA784B}"/>
              </a:ext>
            </a:extLst>
          </p:cNvPr>
          <p:cNvSpPr txBox="1"/>
          <p:nvPr/>
        </p:nvSpPr>
        <p:spPr>
          <a:xfrm>
            <a:off x="507478" y="4812705"/>
            <a:ext cx="373873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2200" b="1" dirty="0" smtClean="0">
                <a:solidFill>
                  <a:srgbClr val="E20000"/>
                </a:solidFill>
                <a:latin typeface="Calibri" panose="020F0502020204030204"/>
              </a:rPr>
              <a:t>Conveyor </a:t>
            </a:r>
            <a:r>
              <a:rPr lang="en-US" sz="2200" b="1" dirty="0">
                <a:solidFill>
                  <a:srgbClr val="E20000"/>
                </a:solidFill>
                <a:latin typeface="Calibri" panose="020F0502020204030204"/>
              </a:rPr>
              <a:t>belt for bulk materials 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="" xmlns:a16="http://schemas.microsoft.com/office/drawing/2014/main" id="{C0A7DE45-7647-4CC3-BFF7-7033A263A17D}"/>
              </a:ext>
            </a:extLst>
          </p:cNvPr>
          <p:cNvSpPr txBox="1"/>
          <p:nvPr/>
        </p:nvSpPr>
        <p:spPr>
          <a:xfrm>
            <a:off x="463871" y="3370308"/>
            <a:ext cx="326170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2200" b="1" dirty="0" smtClean="0">
                <a:solidFill>
                  <a:srgbClr val="FF2525"/>
                </a:solidFill>
                <a:latin typeface="Calibri" panose="020F0502020204030204"/>
              </a:rPr>
              <a:t>Solar </a:t>
            </a:r>
            <a:r>
              <a:rPr lang="en-US" sz="2200" b="1" dirty="0">
                <a:solidFill>
                  <a:srgbClr val="FF2525"/>
                </a:solidFill>
                <a:latin typeface="Calibri" panose="020F0502020204030204"/>
              </a:rPr>
              <a:t>power </a:t>
            </a:r>
            <a:r>
              <a:rPr lang="en-US" sz="2200" b="1" dirty="0" smtClean="0">
                <a:solidFill>
                  <a:srgbClr val="FF2525"/>
                </a:solidFill>
                <a:latin typeface="Calibri" panose="020F0502020204030204"/>
              </a:rPr>
              <a:t>station</a:t>
            </a:r>
            <a:endParaRPr lang="en-US" sz="2200" b="1" dirty="0">
              <a:solidFill>
                <a:srgbClr val="FF2525"/>
              </a:solidFill>
              <a:latin typeface="Calibri" panose="020F0502020204030204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="" xmlns:a16="http://schemas.microsoft.com/office/drawing/2014/main" id="{C858A20D-400E-4F23-908F-B41E7C32A6F8}"/>
              </a:ext>
            </a:extLst>
          </p:cNvPr>
          <p:cNvSpPr txBox="1"/>
          <p:nvPr/>
        </p:nvSpPr>
        <p:spPr>
          <a:xfrm>
            <a:off x="412558" y="1624458"/>
            <a:ext cx="344849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2200" b="1" dirty="0" smtClean="0">
                <a:solidFill>
                  <a:srgbClr val="FF6969"/>
                </a:solidFill>
                <a:latin typeface="Calibri" panose="020F0502020204030204"/>
              </a:rPr>
              <a:t>Open </a:t>
            </a:r>
            <a:r>
              <a:rPr lang="en-US" sz="2200" b="1" dirty="0">
                <a:solidFill>
                  <a:srgbClr val="FF6969"/>
                </a:solidFill>
                <a:latin typeface="Calibri" panose="020F0502020204030204"/>
              </a:rPr>
              <a:t>spaces and WWTP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="" xmlns:a16="http://schemas.microsoft.com/office/drawing/2014/main" id="{A33A9573-102F-4ACC-A581-F7B78B1B91C7}"/>
              </a:ext>
            </a:extLst>
          </p:cNvPr>
          <p:cNvSpPr txBox="1"/>
          <p:nvPr/>
        </p:nvSpPr>
        <p:spPr>
          <a:xfrm>
            <a:off x="2461860" y="771068"/>
            <a:ext cx="344849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200" b="1" dirty="0">
                <a:solidFill>
                  <a:srgbClr val="3E0000"/>
                </a:solidFill>
                <a:latin typeface="Calibri" panose="020F0502020204030204"/>
              </a:rPr>
              <a:t>“Door to Door” system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356720" y="3305753"/>
            <a:ext cx="1882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en-US" sz="2800" b="1" dirty="0">
              <a:solidFill>
                <a:schemeClr val="accent1">
                  <a:lumMod val="75000"/>
                </a:schemeClr>
              </a:solidFill>
              <a:sym typeface="Calibri"/>
              <a:rtl val="0"/>
            </a:endParaRPr>
          </a:p>
        </p:txBody>
      </p:sp>
      <p:pic>
        <p:nvPicPr>
          <p:cNvPr id="38" name="Picture 3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0358" y="930480"/>
            <a:ext cx="614350" cy="614350"/>
          </a:xfrm>
          <a:prstGeom prst="rect">
            <a:avLst/>
          </a:prstGeom>
        </p:spPr>
      </p:pic>
      <p:sp>
        <p:nvSpPr>
          <p:cNvPr id="53" name="Title 3">
            <a:extLst>
              <a:ext uri="{FF2B5EF4-FFF2-40B4-BE49-F238E27FC236}">
                <a16:creationId xmlns="" xmlns:a16="http://schemas.microsoft.com/office/drawing/2014/main" id="{C657B2C9-E219-4AE5-A796-83B97EFA705E}"/>
              </a:ext>
            </a:extLst>
          </p:cNvPr>
          <p:cNvSpPr txBox="1">
            <a:spLocks/>
          </p:cNvSpPr>
          <p:nvPr/>
        </p:nvSpPr>
        <p:spPr>
          <a:xfrm>
            <a:off x="196563" y="145271"/>
            <a:ext cx="10760613" cy="341457"/>
          </a:xfrm>
          <a:prstGeom prst="rect">
            <a:avLst/>
          </a:prstGeom>
        </p:spPr>
        <p:txBody>
          <a:bodyPr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 smtClean="0">
                <a:solidFill>
                  <a:srgbClr val="680000"/>
                </a:solidFill>
                <a:latin typeface="Roboto Black" panose="02000000000000000000" pitchFamily="2" charset="0"/>
                <a:ea typeface="Roboto Black" panose="02000000000000000000" pitchFamily="2" charset="0"/>
              </a:rPr>
              <a:t>Recommendations </a:t>
            </a:r>
            <a:r>
              <a:rPr lang="en-US" sz="2800" b="1" dirty="0">
                <a:solidFill>
                  <a:srgbClr val="680000"/>
                </a:solidFill>
                <a:latin typeface="Roboto Black" panose="02000000000000000000" pitchFamily="2" charset="0"/>
                <a:ea typeface="Roboto Black" panose="02000000000000000000" pitchFamily="2" charset="0"/>
              </a:rPr>
              <a:t>for </a:t>
            </a:r>
            <a:r>
              <a:rPr lang="en-US" sz="2800" b="1" dirty="0" smtClean="0">
                <a:solidFill>
                  <a:srgbClr val="680000"/>
                </a:solidFill>
                <a:latin typeface="Roboto Black" panose="02000000000000000000" pitchFamily="2" charset="0"/>
                <a:ea typeface="Roboto Black" panose="02000000000000000000" pitchFamily="2" charset="0"/>
              </a:rPr>
              <a:t>Governmental Institutions </a:t>
            </a:r>
            <a:endParaRPr lang="en-IN" sz="2800" b="1" dirty="0">
              <a:solidFill>
                <a:srgbClr val="680000"/>
              </a:solidFill>
              <a:latin typeface="Roboto Black" panose="02000000000000000000" pitchFamily="2" charset="0"/>
              <a:ea typeface="Roboto Black" panose="02000000000000000000" pitchFamily="2" charset="0"/>
            </a:endParaRPr>
          </a:p>
        </p:txBody>
      </p:sp>
      <p:pic>
        <p:nvPicPr>
          <p:cNvPr id="56" name="Picture 5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3278" y="4777694"/>
            <a:ext cx="618863" cy="618863"/>
          </a:xfrm>
          <a:prstGeom prst="rect">
            <a:avLst/>
          </a:prstGeom>
        </p:spPr>
      </p:pic>
      <p:pic>
        <p:nvPicPr>
          <p:cNvPr id="57" name="Picture 5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20532" y="1638965"/>
            <a:ext cx="644157" cy="644157"/>
          </a:xfrm>
          <a:prstGeom prst="rect">
            <a:avLst/>
          </a:prstGeom>
        </p:spPr>
      </p:pic>
      <p:pic>
        <p:nvPicPr>
          <p:cNvPr id="59" name="Picture 5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6595" y="5584115"/>
            <a:ext cx="687686" cy="646858"/>
          </a:xfrm>
          <a:prstGeom prst="rect">
            <a:avLst/>
          </a:prstGeom>
        </p:spPr>
      </p:pic>
      <p:pic>
        <p:nvPicPr>
          <p:cNvPr id="60" name="Picture 5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3294" y="1595271"/>
            <a:ext cx="672575" cy="672575"/>
          </a:xfrm>
          <a:prstGeom prst="rect">
            <a:avLst/>
          </a:prstGeom>
        </p:spPr>
      </p:pic>
      <p:pic>
        <p:nvPicPr>
          <p:cNvPr id="61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6245" y="2450481"/>
            <a:ext cx="1046101" cy="916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2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541" y="2428409"/>
            <a:ext cx="1078760" cy="1093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3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7763" y="3308900"/>
            <a:ext cx="3285515" cy="1367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4" name="Picture 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60423">
            <a:off x="5692631" y="3334155"/>
            <a:ext cx="1164307" cy="6544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5" name="Picture 6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267954" y="3119008"/>
            <a:ext cx="735970" cy="73597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9024" y="3236184"/>
            <a:ext cx="656883" cy="625098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668" y="4867708"/>
            <a:ext cx="744489" cy="543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698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3" grpId="0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  <p:bldP spid="29" grpId="0" animBg="1"/>
      <p:bldP spid="46" grpId="0" animBg="1"/>
      <p:bldP spid="44" grpId="0"/>
      <p:bldP spid="45" grpId="0"/>
      <p:bldP spid="48" grpId="0"/>
      <p:bldP spid="49" grpId="0"/>
      <p:bldP spid="50" grpId="0"/>
      <p:bldP spid="51" grpId="0"/>
      <p:bldP spid="52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xmlns="" id="{6B22E85F-A077-49B0-B306-757289927640}"/>
              </a:ext>
            </a:extLst>
          </p:cNvPr>
          <p:cNvGrpSpPr/>
          <p:nvPr/>
        </p:nvGrpSpPr>
        <p:grpSpPr>
          <a:xfrm>
            <a:off x="246765" y="153651"/>
            <a:ext cx="5019444" cy="711200"/>
            <a:chOff x="363416" y="715108"/>
            <a:chExt cx="5861538" cy="973015"/>
          </a:xfrm>
        </p:grpSpPr>
        <p:sp>
          <p:nvSpPr>
            <p:cNvPr id="4" name="Rectangle: Rounded Corners 4">
              <a:extLst>
                <a:ext uri="{FF2B5EF4-FFF2-40B4-BE49-F238E27FC236}">
                  <a16:creationId xmlns:a16="http://schemas.microsoft.com/office/drawing/2014/main" xmlns="" id="{0EFC7423-DAF0-4BCA-9F8C-9045A2BED1B1}"/>
                </a:ext>
              </a:extLst>
            </p:cNvPr>
            <p:cNvSpPr/>
            <p:nvPr/>
          </p:nvSpPr>
          <p:spPr>
            <a:xfrm>
              <a:off x="363416" y="715108"/>
              <a:ext cx="5861538" cy="973015"/>
            </a:xfrm>
            <a:prstGeom prst="roundRect">
              <a:avLst>
                <a:gd name="adj" fmla="val 50000"/>
              </a:avLst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400"/>
            </a:p>
          </p:txBody>
        </p:sp>
        <p:sp>
          <p:nvSpPr>
            <p:cNvPr id="5" name="Rectangle: Rounded Corners 8">
              <a:extLst>
                <a:ext uri="{FF2B5EF4-FFF2-40B4-BE49-F238E27FC236}">
                  <a16:creationId xmlns:a16="http://schemas.microsoft.com/office/drawing/2014/main" xmlns="" id="{F4ADC0F9-2A3E-4A77-B776-74689C2033E0}"/>
                </a:ext>
              </a:extLst>
            </p:cNvPr>
            <p:cNvSpPr/>
            <p:nvPr/>
          </p:nvSpPr>
          <p:spPr>
            <a:xfrm>
              <a:off x="504093" y="836735"/>
              <a:ext cx="4572000" cy="72976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400"/>
            </a:p>
          </p:txBody>
        </p:sp>
        <p:sp>
          <p:nvSpPr>
            <p:cNvPr id="6" name="TextBox 18">
              <a:extLst>
                <a:ext uri="{FF2B5EF4-FFF2-40B4-BE49-F238E27FC236}">
                  <a16:creationId xmlns:a16="http://schemas.microsoft.com/office/drawing/2014/main" xmlns="" id="{FD93AC39-F2B8-4C19-867A-4379D5BE2087}"/>
                </a:ext>
              </a:extLst>
            </p:cNvPr>
            <p:cNvSpPr txBox="1"/>
            <p:nvPr/>
          </p:nvSpPr>
          <p:spPr>
            <a:xfrm>
              <a:off x="363416" y="948967"/>
              <a:ext cx="4712677" cy="4631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IN" sz="1600" b="1" dirty="0">
                  <a:solidFill>
                    <a:schemeClr val="accent4">
                      <a:lumMod val="75000"/>
                    </a:schemeClr>
                  </a:solidFill>
                  <a:latin typeface="Roboto Black" panose="02000000000000000000" pitchFamily="2" charset="0"/>
                  <a:ea typeface="Roboto Black" panose="02000000000000000000" pitchFamily="2" charset="0"/>
                </a:rPr>
                <a:t>Logistics Zone 3D layout</a:t>
              </a:r>
            </a:p>
          </p:txBody>
        </p:sp>
      </p:grpSp>
      <p:pic>
        <p:nvPicPr>
          <p:cNvPr id="7" name="Picture 3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8800" y="196218"/>
            <a:ext cx="609600" cy="593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naghoom vidddddddddddddddddddddddddddddddddddddd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829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17073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مستطيل 3"/>
          <p:cNvSpPr/>
          <p:nvPr/>
        </p:nvSpPr>
        <p:spPr>
          <a:xfrm>
            <a:off x="1930400" y="0"/>
            <a:ext cx="9014437" cy="6858000"/>
          </a:xfrm>
          <a:prstGeom prst="rect">
            <a:avLst/>
          </a:prstGeom>
          <a:solidFill>
            <a:schemeClr val="bg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5" name="مربع نص 4"/>
          <p:cNvSpPr txBox="1"/>
          <p:nvPr/>
        </p:nvSpPr>
        <p:spPr>
          <a:xfrm>
            <a:off x="-267981" y="2514600"/>
            <a:ext cx="1341119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/>
              <a:t>Thank you !</a:t>
            </a:r>
          </a:p>
          <a:p>
            <a:pPr algn="ctr"/>
            <a:endParaRPr lang="en-US" sz="4800" b="1" dirty="0"/>
          </a:p>
          <a:p>
            <a:pPr algn="ctr"/>
            <a:endParaRPr lang="en-US" sz="4800" b="1" dirty="0"/>
          </a:p>
          <a:p>
            <a:pPr algn="ctr"/>
            <a:endParaRPr lang="en-US" sz="4800" b="1" dirty="0"/>
          </a:p>
        </p:txBody>
      </p:sp>
    </p:spTree>
    <p:extLst>
      <p:ext uri="{BB962C8B-B14F-4D97-AF65-F5344CB8AC3E}">
        <p14:creationId xmlns:p14="http://schemas.microsoft.com/office/powerpoint/2010/main" val="892805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803</TotalTime>
  <Words>1678</Words>
  <Application>Microsoft Office PowerPoint</Application>
  <PresentationFormat>Widescreen</PresentationFormat>
  <Paragraphs>630</Paragraphs>
  <Slides>53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23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77" baseType="lpstr">
      <vt:lpstr>맑은 고딕</vt:lpstr>
      <vt:lpstr>微软雅黑</vt:lpstr>
      <vt:lpstr>宋体</vt:lpstr>
      <vt:lpstr>Yu Gothic Light</vt:lpstr>
      <vt:lpstr>Adobe Heiti Std R</vt:lpstr>
      <vt:lpstr>Agency FB</vt:lpstr>
      <vt:lpstr>Arial</vt:lpstr>
      <vt:lpstr>Britannic Bold</vt:lpstr>
      <vt:lpstr>Calibri</vt:lpstr>
      <vt:lpstr>Calibri Light</vt:lpstr>
      <vt:lpstr>Cambria Math</vt:lpstr>
      <vt:lpstr>Century</vt:lpstr>
      <vt:lpstr>Diwani Simple Striped</vt:lpstr>
      <vt:lpstr>Dutch801 Rm BT</vt:lpstr>
      <vt:lpstr>Dutch801 XBd BT</vt:lpstr>
      <vt:lpstr>FontAwesome</vt:lpstr>
      <vt:lpstr>Lato Light</vt:lpstr>
      <vt:lpstr>Microsoft Uighur</vt:lpstr>
      <vt:lpstr>Open Sans</vt:lpstr>
      <vt:lpstr>Roboto Black</vt:lpstr>
      <vt:lpstr>Symbol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            Study Area (JAIP Location)</vt:lpstr>
      <vt:lpstr>             OBJECTIVES:          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Layers characteristics :               </vt:lpstr>
      <vt:lpstr>             Traffic Load :               </vt:lpstr>
      <vt:lpstr>             Thickness of layers:               </vt:lpstr>
      <vt:lpstr>             Thickness of layers:              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OMEN</cp:lastModifiedBy>
  <cp:revision>128</cp:revision>
  <dcterms:created xsi:type="dcterms:W3CDTF">2022-01-17T17:57:09Z</dcterms:created>
  <dcterms:modified xsi:type="dcterms:W3CDTF">2022-01-21T19:00:12Z</dcterms:modified>
</cp:coreProperties>
</file>