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357" r:id="rId6"/>
    <p:sldId id="261" r:id="rId7"/>
    <p:sldId id="262" r:id="rId8"/>
    <p:sldId id="263" r:id="rId9"/>
    <p:sldId id="264" r:id="rId10"/>
    <p:sldId id="265" r:id="rId11"/>
    <p:sldId id="266" r:id="rId12"/>
    <p:sldId id="267" r:id="rId13"/>
    <p:sldId id="366" r:id="rId14"/>
    <p:sldId id="3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90" r:id="rId37"/>
    <p:sldId id="291"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74" r:id="rId62"/>
    <p:sldId id="317" r:id="rId63"/>
    <p:sldId id="318" r:id="rId64"/>
    <p:sldId id="319" r:id="rId65"/>
    <p:sldId id="320" r:id="rId66"/>
    <p:sldId id="370" r:id="rId67"/>
    <p:sldId id="321" r:id="rId68"/>
    <p:sldId id="375" r:id="rId69"/>
    <p:sldId id="328" r:id="rId70"/>
    <p:sldId id="329" r:id="rId71"/>
    <p:sldId id="330" r:id="rId72"/>
    <p:sldId id="331" r:id="rId73"/>
    <p:sldId id="332" r:id="rId74"/>
    <p:sldId id="333" r:id="rId75"/>
    <p:sldId id="334" r:id="rId76"/>
    <p:sldId id="373" r:id="rId77"/>
    <p:sldId id="346" r:id="rId78"/>
    <p:sldId id="376" r:id="rId79"/>
    <p:sldId id="335" r:id="rId80"/>
    <p:sldId id="337" r:id="rId81"/>
    <p:sldId id="364" r:id="rId82"/>
    <p:sldId id="336" r:id="rId83"/>
    <p:sldId id="379" r:id="rId84"/>
    <p:sldId id="377" r:id="rId85"/>
    <p:sldId id="361" r:id="rId86"/>
    <p:sldId id="358" r:id="rId87"/>
    <p:sldId id="378" r:id="rId88"/>
    <p:sldId id="350" r:id="rId89"/>
    <p:sldId id="372" r:id="rId90"/>
    <p:sldId id="360" r:id="rId91"/>
    <p:sldId id="351" r:id="rId92"/>
    <p:sldId id="352" r:id="rId93"/>
    <p:sldId id="362" r:id="rId94"/>
    <p:sldId id="353" r:id="rId95"/>
    <p:sldId id="363" r:id="rId96"/>
    <p:sldId id="354" r:id="rId97"/>
    <p:sldId id="355" r:id="rId98"/>
    <p:sldId id="368" r:id="rId99"/>
    <p:sldId id="356" r:id="rId100"/>
  </p:sldIdLst>
  <p:sldSz cx="18288000" cy="10287000"/>
  <p:notesSz cx="6858000" cy="9144000"/>
  <p:embeddedFontLst>
    <p:embeddedFont>
      <p:font typeface="Cairo" panose="020B0604020202020204" charset="-78"/>
      <p:regular r:id="rId101"/>
    </p:embeddedFont>
    <p:embeddedFont>
      <p:font typeface="Cairo Bold" panose="020B0604020202020204" charset="-78"/>
      <p:regular r:id="rId102"/>
    </p:embeddedFont>
    <p:embeddedFont>
      <p:font typeface="Cairo Heavy" panose="020B0604020202020204" charset="-78"/>
      <p:regular r:id="rId103"/>
    </p:embeddedFont>
    <p:embeddedFont>
      <p:font typeface="Inter Bold" panose="020B0604020202020204" charset="0"/>
      <p:regular r:id="rId10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FCE"/>
    <a:srgbClr val="1C5739"/>
    <a:srgbClr val="D0D8E8"/>
    <a:srgbClr val="FF0066"/>
    <a:srgbClr val="F2F2F2"/>
    <a:srgbClr val="FF6699"/>
    <a:srgbClr val="00FF00"/>
    <a:srgbClr val="4A504C"/>
    <a:srgbClr val="0F0F0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353" autoAdjust="0"/>
    <p:restoredTop sz="94291" autoAdjust="0"/>
  </p:normalViewPr>
  <p:slideViewPr>
    <p:cSldViewPr>
      <p:cViewPr varScale="1">
        <p:scale>
          <a:sx n="49" d="100"/>
          <a:sy n="49" d="100"/>
        </p:scale>
        <p:origin x="708" y="48"/>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theme" Target="theme/theme1.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font" Target="fonts/font2.fntdata"/><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font" Target="fonts/font3.fntdata"/><Relationship Id="rId10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font" Target="fonts/font4.fntdata"/><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rgbClr val="F0EC19"/>
            </a:solidFill>
            <a:ln>
              <a:noFill/>
            </a:ln>
            <a:effectLst/>
          </c:spPr>
          <c:invertIfNegative val="0"/>
          <c:cat>
            <c:strRef>
              <c:f>Sheet1!$A$2:$A$5</c:f>
              <c:strCache>
                <c:ptCount val="1"/>
                <c:pt idx="0">
                  <c:v>Category 1</c:v>
                </c:pt>
              </c:strCache>
            </c:strRef>
          </c:cat>
          <c:val>
            <c:numRef>
              <c:f>Sheet1!$B$2:$B$5</c:f>
              <c:numCache>
                <c:formatCode>General</c:formatCode>
                <c:ptCount val="4"/>
                <c:pt idx="0">
                  <c:v>5486</c:v>
                </c:pt>
              </c:numCache>
            </c:numRef>
          </c:val>
          <c:extLst>
            <c:ext xmlns:c16="http://schemas.microsoft.com/office/drawing/2014/chart" uri="{C3380CC4-5D6E-409C-BE32-E72D297353CC}">
              <c16:uniqueId val="{00000000-CAF3-4AED-BB4E-010B64EEB1FF}"/>
            </c:ext>
          </c:extLst>
        </c:ser>
        <c:ser>
          <c:idx val="1"/>
          <c:order val="1"/>
          <c:tx>
            <c:strRef>
              <c:f>Sheet1!$C$1</c:f>
              <c:strCache>
                <c:ptCount val="1"/>
                <c:pt idx="0">
                  <c:v>Series 2</c:v>
                </c:pt>
              </c:strCache>
            </c:strRef>
          </c:tx>
          <c:spPr>
            <a:solidFill>
              <a:srgbClr val="272727"/>
            </a:solidFill>
            <a:ln>
              <a:noFill/>
            </a:ln>
            <a:effectLst/>
          </c:spPr>
          <c:invertIfNegative val="0"/>
          <c:cat>
            <c:strRef>
              <c:f>Sheet1!$A$2:$A$5</c:f>
              <c:strCache>
                <c:ptCount val="1"/>
                <c:pt idx="0">
                  <c:v>Category 1</c:v>
                </c:pt>
              </c:strCache>
            </c:strRef>
          </c:cat>
          <c:val>
            <c:numRef>
              <c:f>Sheet1!$C$2:$C$5</c:f>
              <c:numCache>
                <c:formatCode>General</c:formatCode>
                <c:ptCount val="4"/>
                <c:pt idx="0">
                  <c:v>1365</c:v>
                </c:pt>
              </c:numCache>
            </c:numRef>
          </c:val>
          <c:extLst>
            <c:ext xmlns:c16="http://schemas.microsoft.com/office/drawing/2014/chart" uri="{C3380CC4-5D6E-409C-BE32-E72D297353CC}">
              <c16:uniqueId val="{00000001-CAF3-4AED-BB4E-010B64EEB1FF}"/>
            </c:ext>
          </c:extLst>
        </c:ser>
        <c:dLbls>
          <c:showLegendKey val="0"/>
          <c:showVal val="0"/>
          <c:showCatName val="0"/>
          <c:showSerName val="0"/>
          <c:showPercent val="0"/>
          <c:showBubbleSize val="0"/>
        </c:dLbls>
        <c:gapWidth val="219"/>
        <c:overlap val="-27"/>
        <c:axId val="1348954544"/>
        <c:axId val="1348958384"/>
      </c:barChart>
      <c:catAx>
        <c:axId val="1348954544"/>
        <c:scaling>
          <c:orientation val="minMax"/>
        </c:scaling>
        <c:delete val="1"/>
        <c:axPos val="b"/>
        <c:numFmt formatCode="General" sourceLinked="1"/>
        <c:majorTickMark val="none"/>
        <c:minorTickMark val="none"/>
        <c:tickLblPos val="nextTo"/>
        <c:crossAx val="1348958384"/>
        <c:crosses val="autoZero"/>
        <c:auto val="1"/>
        <c:lblAlgn val="ctr"/>
        <c:lblOffset val="100"/>
        <c:noMultiLvlLbl val="0"/>
      </c:catAx>
      <c:valAx>
        <c:axId val="1348958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48954544"/>
        <c:crosses val="autoZero"/>
        <c:crossBetween val="between"/>
      </c:valAx>
      <c:spPr>
        <a:solidFill>
          <a:srgbClr val="F2F2F2"/>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196454147032851"/>
          <c:y val="0.11970501038445606"/>
          <c:w val="0.4794117742868963"/>
          <c:h val="0.75214004486708042"/>
        </c:manualLayout>
      </c:layout>
      <c:pieChart>
        <c:varyColors val="1"/>
        <c:ser>
          <c:idx val="0"/>
          <c:order val="0"/>
          <c:tx>
            <c:strRef>
              <c:f>Sheet1!$B$1</c:f>
              <c:strCache>
                <c:ptCount val="1"/>
                <c:pt idx="0">
                  <c:v>Sales</c:v>
                </c:pt>
              </c:strCache>
            </c:strRef>
          </c:tx>
          <c:explosion val="1"/>
          <c:dPt>
            <c:idx val="0"/>
            <c:bubble3D val="0"/>
            <c:spPr>
              <a:solidFill>
                <a:srgbClr val="FFFFB9"/>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1-73D0-47C3-AC20-6ABF9C132405}"/>
              </c:ext>
            </c:extLst>
          </c:dPt>
          <c:dPt>
            <c:idx val="1"/>
            <c:bubble3D val="0"/>
            <c:spPr>
              <a:solidFill>
                <a:srgbClr val="B9D9FF"/>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3-73D0-47C3-AC20-6ABF9C132405}"/>
              </c:ext>
            </c:extLst>
          </c:dPt>
          <c:dPt>
            <c:idx val="2"/>
            <c:bubble3D val="0"/>
            <c:spPr>
              <a:solidFill>
                <a:srgbClr val="DE8682"/>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5-73D0-47C3-AC20-6ABF9C132405}"/>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c:spPr>
            <c:extLst>
              <c:ext xmlns:c16="http://schemas.microsoft.com/office/drawing/2014/chart" uri="{C3380CC4-5D6E-409C-BE32-E72D297353CC}">
                <c16:uniqueId val="{00000007-73D0-47C3-AC20-6ABF9C132405}"/>
              </c:ext>
            </c:extLst>
          </c:dPt>
          <c:dLbls>
            <c:dLbl>
              <c:idx val="0"/>
              <c:layout>
                <c:manualLayout>
                  <c:x val="-0.12412449154547731"/>
                  <c:y val="0.10373379375537396"/>
                </c:manualLayout>
              </c:layout>
              <c:tx>
                <c:rich>
                  <a:bodyPr/>
                  <a:lstStyle/>
                  <a:p>
                    <a:r>
                      <a:rPr lang="en-US" dirty="0"/>
                      <a:t>22%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73D0-47C3-AC20-6ABF9C132405}"/>
                </c:ext>
              </c:extLst>
            </c:dLbl>
            <c:dLbl>
              <c:idx val="1"/>
              <c:layout>
                <c:manualLayout>
                  <c:x val="-0.14546186500509228"/>
                  <c:y val="-4.4161299270731154E-2"/>
                </c:manualLayout>
              </c:layout>
              <c:tx>
                <c:rich>
                  <a:bodyPr/>
                  <a:lstStyle/>
                  <a:p>
                    <a:r>
                      <a:rPr lang="en-US" dirty="0"/>
                      <a:t>18%</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73D0-47C3-AC20-6ABF9C132405}"/>
                </c:ext>
              </c:extLst>
            </c:dLbl>
            <c:dLbl>
              <c:idx val="2"/>
              <c:layout>
                <c:manualLayout>
                  <c:x val="0.18794256993243341"/>
                  <c:y val="-4.9040423274101838E-2"/>
                </c:manualLayout>
              </c:layout>
              <c:tx>
                <c:rich>
                  <a:bodyPr/>
                  <a:lstStyle/>
                  <a:p>
                    <a:r>
                      <a:rPr lang="en-US" dirty="0"/>
                      <a:t>60%</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73D0-47C3-AC20-6ABF9C132405}"/>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Sheet1!$A$2:$A$5</c:f>
              <c:strCache>
                <c:ptCount val="3"/>
                <c:pt idx="0">
                  <c:v>a</c:v>
                </c:pt>
                <c:pt idx="1">
                  <c:v>b</c:v>
                </c:pt>
                <c:pt idx="2">
                  <c:v>c</c:v>
                </c:pt>
              </c:strCache>
            </c:strRef>
          </c:cat>
          <c:val>
            <c:numRef>
              <c:f>Sheet1!$B$2:$B$5</c:f>
              <c:numCache>
                <c:formatCode>0.00%</c:formatCode>
                <c:ptCount val="4"/>
                <c:pt idx="0">
                  <c:v>0.22</c:v>
                </c:pt>
                <c:pt idx="1">
                  <c:v>0.18</c:v>
                </c:pt>
                <c:pt idx="2">
                  <c:v>0.64200000000000002</c:v>
                </c:pt>
              </c:numCache>
            </c:numRef>
          </c:val>
          <c:extLst>
            <c:ext xmlns:c16="http://schemas.microsoft.com/office/drawing/2014/chart" uri="{C3380CC4-5D6E-409C-BE32-E72D297353CC}">
              <c16:uniqueId val="{00000008-73D0-47C3-AC20-6ABF9C132405}"/>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a:outerShdw dist="50800" dir="5400000" sx="1000" sy="1000" algn="ctr" rotWithShape="0">
        <a:srgbClr val="000000"/>
      </a:outerShdw>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ln>
              <a:solidFill>
                <a:schemeClr val="tx1"/>
              </a:solidFill>
            </a:ln>
          </c:spPr>
          <c:dPt>
            <c:idx val="0"/>
            <c:bubble3D val="0"/>
            <c:spPr>
              <a:solidFill>
                <a:srgbClr val="B7E4F0"/>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1-50AD-4B18-AFC6-5AC45C0B2507}"/>
              </c:ext>
            </c:extLst>
          </c:dPt>
          <c:dPt>
            <c:idx val="1"/>
            <c:bubble3D val="0"/>
            <c:spPr>
              <a:solidFill>
                <a:srgbClr val="BA65D2"/>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3-50AD-4B18-AFC6-5AC45C0B2507}"/>
              </c:ext>
            </c:extLst>
          </c:dPt>
          <c:dPt>
            <c:idx val="2"/>
            <c:bubble3D val="0"/>
            <c:spPr>
              <a:solidFill>
                <a:srgbClr val="E4E4E4"/>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2-50AD-4B18-AFC6-5AC45C0B2507}"/>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7-165E-4FD3-9C2C-D88ACAF9BE48}"/>
              </c:ext>
            </c:extLst>
          </c:dPt>
          <c:dLbls>
            <c:dLbl>
              <c:idx val="0"/>
              <c:spPr>
                <a:noFill/>
                <a:ln>
                  <a:noFill/>
                </a:ln>
                <a:effectLst/>
              </c:spPr>
              <c:txPr>
                <a:bodyPr rot="0" spcFirstLastPara="1" vertOverflow="ellipsis" vert="horz" wrap="square" lIns="38100" tIns="19050" rIns="38100" bIns="19050" anchor="ctr" anchorCtr="1">
                  <a:noAutofit/>
                </a:bodyPr>
                <a:lstStyle/>
                <a:p>
                  <a:pPr>
                    <a:defRPr sz="2400" b="0" i="0" u="none" strike="noStrike" kern="1200" baseline="0">
                      <a:solidFill>
                        <a:schemeClr val="tx1"/>
                      </a:solidFill>
                      <a:latin typeface="+mn-lt"/>
                      <a:ea typeface="+mn-ea"/>
                      <a:cs typeface="+mn-cs"/>
                    </a:defRPr>
                  </a:pPr>
                  <a:endParaRPr lang="en-US"/>
                </a:p>
              </c:txPr>
              <c:dLblPos val="inEnd"/>
              <c:showLegendKey val="0"/>
              <c:showVal val="0"/>
              <c:showCatName val="0"/>
              <c:showSerName val="0"/>
              <c:showPercent val="1"/>
              <c:showBubbleSize val="0"/>
              <c:extLst>
                <c:ext xmlns:c15="http://schemas.microsoft.com/office/drawing/2012/chart" uri="{CE6537A1-D6FC-4f65-9D91-7224C49458BB}">
                  <c15:layout>
                    <c:manualLayout>
                      <c:w val="0.26023066831863567"/>
                      <c:h val="0.18178950185665471"/>
                    </c:manualLayout>
                  </c15:layout>
                </c:ext>
                <c:ext xmlns:c16="http://schemas.microsoft.com/office/drawing/2014/chart" uri="{C3380CC4-5D6E-409C-BE32-E72D297353CC}">
                  <c16:uniqueId val="{00000001-50AD-4B18-AFC6-5AC45C0B2507}"/>
                </c:ext>
              </c:extLst>
            </c:dLbl>
            <c:dLbl>
              <c:idx val="2"/>
              <c:spPr>
                <a:noFill/>
                <a:ln>
                  <a:noFill/>
                </a:ln>
                <a:effectLst/>
              </c:spPr>
              <c:txPr>
                <a:bodyPr rot="0" spcFirstLastPara="1" vertOverflow="ellipsis" vert="horz" wrap="square" lIns="38100" tIns="19050" rIns="38100" bIns="19050" anchor="ctr" anchorCtr="1">
                  <a:noAutofit/>
                </a:bodyPr>
                <a:lstStyle/>
                <a:p>
                  <a:pPr>
                    <a:defRPr sz="2400" b="0" i="0" u="none" strike="noStrike" kern="1200" baseline="0">
                      <a:solidFill>
                        <a:schemeClr val="tx1"/>
                      </a:solidFill>
                      <a:latin typeface="+mn-lt"/>
                      <a:ea typeface="+mn-ea"/>
                      <a:cs typeface="+mn-cs"/>
                    </a:defRPr>
                  </a:pPr>
                  <a:endParaRPr lang="en-US"/>
                </a:p>
              </c:txPr>
              <c:dLblPos val="inEnd"/>
              <c:showLegendKey val="0"/>
              <c:showVal val="0"/>
              <c:showCatName val="0"/>
              <c:showSerName val="0"/>
              <c:showPercent val="1"/>
              <c:showBubbleSize val="0"/>
              <c:extLst>
                <c:ext xmlns:c15="http://schemas.microsoft.com/office/drawing/2012/chart" uri="{CE6537A1-D6FC-4f65-9D91-7224C49458BB}">
                  <c15:layout>
                    <c:manualLayout>
                      <c:w val="0.26730653472509025"/>
                      <c:h val="0.20262099557590468"/>
                    </c:manualLayout>
                  </c15:layout>
                </c:ext>
                <c:ext xmlns:c16="http://schemas.microsoft.com/office/drawing/2014/chart" uri="{C3380CC4-5D6E-409C-BE32-E72D297353CC}">
                  <c16:uniqueId val="{00000002-50AD-4B18-AFC6-5AC45C0B2507}"/>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Sheet1!$A$2:$A$5</c:f>
              <c:strCache>
                <c:ptCount val="3"/>
                <c:pt idx="0">
                  <c:v>تم تشييده</c:v>
                </c:pt>
                <c:pt idx="1">
                  <c:v>تحت التشييد</c:v>
                </c:pt>
                <c:pt idx="2">
                  <c:v>مخطط له</c:v>
                </c:pt>
              </c:strCache>
            </c:strRef>
          </c:cat>
          <c:val>
            <c:numRef>
              <c:f>Sheet1!$B$2:$B$5</c:f>
              <c:numCache>
                <c:formatCode>General</c:formatCode>
                <c:ptCount val="4"/>
                <c:pt idx="0">
                  <c:v>464.6</c:v>
                </c:pt>
                <c:pt idx="1">
                  <c:v>51.2</c:v>
                </c:pt>
                <c:pt idx="2">
                  <c:v>196.4</c:v>
                </c:pt>
              </c:numCache>
            </c:numRef>
          </c:val>
          <c:extLst>
            <c:ext xmlns:c16="http://schemas.microsoft.com/office/drawing/2014/chart" uri="{C3380CC4-5D6E-409C-BE32-E72D297353CC}">
              <c16:uniqueId val="{00000000-50AD-4B18-AFC6-5AC45C0B2507}"/>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196454147032851"/>
          <c:y val="0.11970501038445606"/>
          <c:w val="0.4794117742868963"/>
          <c:h val="0.75214004486708042"/>
        </c:manualLayout>
      </c:layout>
      <c:pieChart>
        <c:varyColors val="1"/>
        <c:ser>
          <c:idx val="0"/>
          <c:order val="0"/>
          <c:tx>
            <c:strRef>
              <c:f>Sheet1!$B$1</c:f>
              <c:strCache>
                <c:ptCount val="1"/>
                <c:pt idx="0">
                  <c:v>Sales</c:v>
                </c:pt>
              </c:strCache>
            </c:strRef>
          </c:tx>
          <c:spPr>
            <a:ln>
              <a:solidFill>
                <a:schemeClr val="tx1"/>
              </a:solidFill>
            </a:ln>
          </c:spPr>
          <c:dPt>
            <c:idx val="0"/>
            <c:bubble3D val="0"/>
            <c:spPr>
              <a:solidFill>
                <a:srgbClr val="D9FFF2"/>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1-0D19-4E01-98CC-B22F814EB417}"/>
              </c:ext>
            </c:extLst>
          </c:dPt>
          <c:dPt>
            <c:idx val="1"/>
            <c:bubble3D val="0"/>
            <c:spPr>
              <a:solidFill>
                <a:srgbClr val="669DF0"/>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3-0D19-4E01-98CC-B22F814EB417}"/>
              </c:ext>
            </c:extLst>
          </c:dPt>
          <c:dPt>
            <c:idx val="2"/>
            <c:bubble3D val="0"/>
            <c:spPr>
              <a:solidFill>
                <a:srgbClr val="66DDFF"/>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5-0D19-4E01-98CC-B22F814EB417}"/>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7-0D19-4E01-98CC-B22F814EB417}"/>
              </c:ext>
            </c:extLst>
          </c:dPt>
          <c:dLbls>
            <c:dLbl>
              <c:idx val="0"/>
              <c:layout>
                <c:manualLayout>
                  <c:x val="-0.12853265624405655"/>
                  <c:y val="0.122628423168073"/>
                </c:manualLayout>
              </c:layout>
              <c:tx>
                <c:rich>
                  <a:bodyPr/>
                  <a:lstStyle/>
                  <a:p>
                    <a:r>
                      <a:rPr lang="en-US" dirty="0"/>
                      <a:t>14.9%</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0D19-4E01-98CC-B22F814EB417}"/>
                </c:ext>
              </c:extLst>
            </c:dLbl>
            <c:dLbl>
              <c:idx val="1"/>
              <c:layout>
                <c:manualLayout>
                  <c:x val="0.19515234508729884"/>
                  <c:y val="-0.13902088051396533"/>
                </c:manualLayout>
              </c:layout>
              <c:tx>
                <c:rich>
                  <a:bodyPr/>
                  <a:lstStyle/>
                  <a:p>
                    <a:r>
                      <a:rPr lang="en-US" sz="2400">
                        <a:solidFill>
                          <a:schemeClr val="tx1"/>
                        </a:solidFill>
                      </a:rPr>
                      <a:t>84.62%</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0D19-4E01-98CC-B22F814EB417}"/>
                </c:ext>
              </c:extLst>
            </c:dLbl>
            <c:dLbl>
              <c:idx val="2"/>
              <c:layout>
                <c:manualLayout>
                  <c:x val="-5.6651070790064283E-2"/>
                  <c:y val="-3.5484507727030608E-2"/>
                </c:manualLayout>
              </c:layout>
              <c:tx>
                <c:rich>
                  <a:bodyPr/>
                  <a:lstStyle/>
                  <a:p>
                    <a:r>
                      <a:rPr lang="en-US" dirty="0"/>
                      <a:t>1.19%</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0D19-4E01-98CC-B22F814EB417}"/>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tx1"/>
                  </a:solidFill>
                </a:ln>
                <a:effectLst/>
              </c:spPr>
            </c:leaderLines>
            <c:extLst>
              <c:ext xmlns:c15="http://schemas.microsoft.com/office/drawing/2012/chart" uri="{CE6537A1-D6FC-4f65-9D91-7224C49458BB}"/>
            </c:extLst>
          </c:dLbls>
          <c:cat>
            <c:strRef>
              <c:f>Sheet1!$A$2:$A$5</c:f>
              <c:strCache>
                <c:ptCount val="3"/>
                <c:pt idx="0">
                  <c:v>a</c:v>
                </c:pt>
                <c:pt idx="1">
                  <c:v>b</c:v>
                </c:pt>
                <c:pt idx="2">
                  <c:v>c</c:v>
                </c:pt>
              </c:strCache>
            </c:strRef>
          </c:cat>
          <c:val>
            <c:numRef>
              <c:f>Sheet1!$B$2:$B$5</c:f>
              <c:numCache>
                <c:formatCode>0.00%</c:formatCode>
                <c:ptCount val="4"/>
                <c:pt idx="0">
                  <c:v>0.14899999999999999</c:v>
                </c:pt>
                <c:pt idx="1">
                  <c:v>0.84619999999999995</c:v>
                </c:pt>
                <c:pt idx="2">
                  <c:v>1.1900000000000001E-2</c:v>
                </c:pt>
              </c:numCache>
            </c:numRef>
          </c:val>
          <c:extLst>
            <c:ext xmlns:c16="http://schemas.microsoft.com/office/drawing/2014/chart" uri="{C3380CC4-5D6E-409C-BE32-E72D297353CC}">
              <c16:uniqueId val="{00000008-0D19-4E01-98CC-B22F814EB417}"/>
            </c:ext>
          </c:extLst>
        </c:ser>
        <c:dLbls>
          <c:showLegendKey val="0"/>
          <c:showVal val="0"/>
          <c:showCatName val="0"/>
          <c:showSerName val="0"/>
          <c:showPercent val="0"/>
          <c:showBubbleSize val="0"/>
          <c:showLeaderLines val="1"/>
        </c:dLbls>
        <c:firstSliceAng val="12"/>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196454147032851"/>
          <c:y val="0.11970501038445606"/>
          <c:w val="0.4794117742868963"/>
          <c:h val="0.75214004486708042"/>
        </c:manualLayout>
      </c:layout>
      <c:pieChart>
        <c:varyColors val="1"/>
        <c:ser>
          <c:idx val="0"/>
          <c:order val="0"/>
          <c:tx>
            <c:strRef>
              <c:f>Sheet1!$B$1</c:f>
              <c:strCache>
                <c:ptCount val="1"/>
                <c:pt idx="0">
                  <c:v>Sales</c:v>
                </c:pt>
              </c:strCache>
            </c:strRef>
          </c:tx>
          <c:spPr>
            <a:ln>
              <a:solidFill>
                <a:schemeClr val="tx1"/>
              </a:solidFill>
            </a:ln>
          </c:spPr>
          <c:dPt>
            <c:idx val="0"/>
            <c:bubble3D val="0"/>
            <c:spPr>
              <a:solidFill>
                <a:srgbClr val="769ECF"/>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1-EDFE-4596-B1F3-9E0E9ABEF5A3}"/>
              </c:ext>
            </c:extLst>
          </c:dPt>
          <c:dPt>
            <c:idx val="1"/>
            <c:bubble3D val="0"/>
            <c:spPr>
              <a:solidFill>
                <a:srgbClr val="2663BE"/>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3-EDFE-4596-B1F3-9E0E9ABEF5A3}"/>
              </c:ext>
            </c:extLst>
          </c:dPt>
          <c:dPt>
            <c:idx val="2"/>
            <c:bubble3D val="0"/>
            <c:spPr>
              <a:solidFill>
                <a:srgbClr val="D2EFFF"/>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5-EDFE-4596-B1F3-9E0E9ABEF5A3}"/>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7-EDFE-4596-B1F3-9E0E9ABEF5A3}"/>
              </c:ext>
            </c:extLst>
          </c:dPt>
          <c:dLbls>
            <c:dLbl>
              <c:idx val="0"/>
              <c:layout>
                <c:manualLayout>
                  <c:x val="-0.15751816349043327"/>
                  <c:y val="0.10799658667289315"/>
                </c:manualLayout>
              </c:layout>
              <c:tx>
                <c:rich>
                  <a:bodyPr/>
                  <a:lstStyle/>
                  <a:p>
                    <a:r>
                      <a:rPr lang="en-US" dirty="0"/>
                      <a:t>24.3%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EDFE-4596-B1F3-9E0E9ABEF5A3}"/>
                </c:ext>
              </c:extLst>
            </c:dLbl>
            <c:dLbl>
              <c:idx val="1"/>
              <c:layout>
                <c:manualLayout>
                  <c:x val="1.6408383734641867E-2"/>
                  <c:y val="-0.19023230824709447"/>
                </c:manualLayout>
              </c:layout>
              <c:tx>
                <c:rich>
                  <a:bodyPr/>
                  <a:lstStyle/>
                  <a:p>
                    <a:r>
                      <a:rPr lang="en-US" sz="2400" dirty="0">
                        <a:solidFill>
                          <a:schemeClr val="tx1"/>
                        </a:solidFill>
                      </a:rPr>
                      <a:t>44.55%</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EDFE-4596-B1F3-9E0E9ABEF5A3}"/>
                </c:ext>
              </c:extLst>
            </c:dLbl>
            <c:dLbl>
              <c:idx val="2"/>
              <c:layout>
                <c:manualLayout>
                  <c:x val="0.15349385674616761"/>
                  <c:y val="0.12546569371994656"/>
                </c:manualLayout>
              </c:layout>
              <c:tx>
                <c:rich>
                  <a:bodyPr/>
                  <a:lstStyle/>
                  <a:p>
                    <a:r>
                      <a:rPr lang="en-US" dirty="0"/>
                      <a:t>31.01%</a:t>
                    </a:r>
                  </a:p>
                </c:rich>
              </c:tx>
              <c:showLegendKey val="0"/>
              <c:showVal val="1"/>
              <c:showCatName val="0"/>
              <c:showSerName val="1"/>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EDFE-4596-B1F3-9E0E9ABEF5A3}"/>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tx1"/>
                  </a:solidFill>
                </a:ln>
                <a:effectLst/>
              </c:spPr>
            </c:leaderLines>
            <c:extLst>
              <c:ext xmlns:c15="http://schemas.microsoft.com/office/drawing/2012/chart" uri="{CE6537A1-D6FC-4f65-9D91-7224C49458BB}"/>
            </c:extLst>
          </c:dLbls>
          <c:cat>
            <c:strRef>
              <c:f>Sheet1!$A$2:$A$5</c:f>
              <c:strCache>
                <c:ptCount val="3"/>
                <c:pt idx="0">
                  <c:v>a</c:v>
                </c:pt>
                <c:pt idx="1">
                  <c:v>b</c:v>
                </c:pt>
                <c:pt idx="2">
                  <c:v>c</c:v>
                </c:pt>
              </c:strCache>
            </c:strRef>
          </c:cat>
          <c:val>
            <c:numRef>
              <c:f>Sheet1!$B$2:$B$5</c:f>
              <c:numCache>
                <c:formatCode>0.00%</c:formatCode>
                <c:ptCount val="4"/>
                <c:pt idx="0">
                  <c:v>0.24299999999999999</c:v>
                </c:pt>
                <c:pt idx="1">
                  <c:v>0.44550000000000001</c:v>
                </c:pt>
                <c:pt idx="2">
                  <c:v>0.31009999999999999</c:v>
                </c:pt>
              </c:numCache>
            </c:numRef>
          </c:val>
          <c:extLst>
            <c:ext xmlns:c16="http://schemas.microsoft.com/office/drawing/2014/chart" uri="{C3380CC4-5D6E-409C-BE32-E72D297353CC}">
              <c16:uniqueId val="{00000008-EDFE-4596-B1F3-9E0E9ABEF5A3}"/>
            </c:ext>
          </c:extLst>
        </c:ser>
        <c:dLbls>
          <c:showLegendKey val="0"/>
          <c:showVal val="0"/>
          <c:showCatName val="0"/>
          <c:showSerName val="0"/>
          <c:showPercent val="0"/>
          <c:showBubbleSize val="0"/>
          <c:showLeaderLines val="1"/>
        </c:dLbls>
        <c:firstSliceAng val="12"/>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196454147032851"/>
          <c:y val="0.11970501038445606"/>
          <c:w val="0.4794117742868963"/>
          <c:h val="0.75214004486708042"/>
        </c:manualLayout>
      </c:layout>
      <c:pieChart>
        <c:varyColors val="1"/>
        <c:ser>
          <c:idx val="0"/>
          <c:order val="0"/>
          <c:tx>
            <c:strRef>
              <c:f>Sheet1!$B$1</c:f>
              <c:strCache>
                <c:ptCount val="1"/>
                <c:pt idx="0">
                  <c:v>Sales</c:v>
                </c:pt>
              </c:strCache>
            </c:strRef>
          </c:tx>
          <c:spPr>
            <a:ln>
              <a:solidFill>
                <a:schemeClr val="tx1"/>
              </a:solidFill>
            </a:ln>
          </c:spPr>
          <c:dPt>
            <c:idx val="0"/>
            <c:bubble3D val="0"/>
            <c:spPr>
              <a:solidFill>
                <a:srgbClr val="FFF1D2"/>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1-66CC-4ACF-B3C5-ECCF551FFC90}"/>
              </c:ext>
            </c:extLst>
          </c:dPt>
          <c:dPt>
            <c:idx val="1"/>
            <c:bubble3D val="0"/>
            <c:spPr>
              <a:solidFill>
                <a:srgbClr val="DCDC94"/>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3-66CC-4ACF-B3C5-ECCF551FFC90}"/>
              </c:ext>
            </c:extLst>
          </c:dPt>
          <c:dPt>
            <c:idx val="2"/>
            <c:bubble3D val="0"/>
            <c:spPr>
              <a:solidFill>
                <a:srgbClr val="D2EFFF"/>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5-66CC-4ACF-B3C5-ECCF551FFC90}"/>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7-66CC-4ACF-B3C5-ECCF551FFC90}"/>
              </c:ext>
            </c:extLst>
          </c:dPt>
          <c:dLbls>
            <c:dLbl>
              <c:idx val="0"/>
              <c:layout>
                <c:manualLayout>
                  <c:x val="-0.18641535636570764"/>
                  <c:y val="-0.19650143709927048"/>
                </c:manualLayout>
              </c:layout>
              <c:tx>
                <c:rich>
                  <a:bodyPr/>
                  <a:lstStyle/>
                  <a:p>
                    <a:r>
                      <a:rPr lang="en-US" dirty="0"/>
                      <a:t>81.87%</a:t>
                    </a:r>
                  </a:p>
                </c:rich>
              </c:tx>
              <c:showLegendKey val="0"/>
              <c:showVal val="1"/>
              <c:showCatName val="0"/>
              <c:showSerName val="0"/>
              <c:showPercent val="0"/>
              <c:showBubbleSize val="0"/>
              <c:extLst>
                <c:ext xmlns:c15="http://schemas.microsoft.com/office/drawing/2012/chart" uri="{CE6537A1-D6FC-4f65-9D91-7224C49458BB}">
                  <c15:layout>
                    <c:manualLayout>
                      <c:w val="0.24492856454826567"/>
                      <c:h val="8.0604711720342934E-2"/>
                    </c:manualLayout>
                  </c15:layout>
                  <c15:showDataLabelsRange val="0"/>
                </c:ext>
                <c:ext xmlns:c16="http://schemas.microsoft.com/office/drawing/2014/chart" uri="{C3380CC4-5D6E-409C-BE32-E72D297353CC}">
                  <c16:uniqueId val="{00000001-66CC-4ACF-B3C5-ECCF551FFC90}"/>
                </c:ext>
              </c:extLst>
            </c:dLbl>
            <c:dLbl>
              <c:idx val="1"/>
              <c:layout>
                <c:manualLayout>
                  <c:x val="0.14403798210492069"/>
                  <c:y val="-3.5487360896160364E-2"/>
                </c:manualLayout>
              </c:layout>
              <c:tx>
                <c:rich>
                  <a:bodyPr rot="0" spcFirstLastPara="1" vertOverflow="ellipsis" vert="horz" wrap="square" lIns="38100" tIns="19050" rIns="38100" bIns="19050" anchor="ctr" anchorCtr="1">
                    <a:noAutofit/>
                  </a:bodyPr>
                  <a:lstStyle/>
                  <a:p>
                    <a:pPr>
                      <a:defRPr sz="2400" b="0" i="0" u="none" strike="noStrike" kern="1200" baseline="0">
                        <a:solidFill>
                          <a:schemeClr val="tx1"/>
                        </a:solidFill>
                        <a:latin typeface="+mn-lt"/>
                        <a:ea typeface="+mn-ea"/>
                        <a:cs typeface="+mn-cs"/>
                      </a:defRPr>
                    </a:pPr>
                    <a:r>
                      <a:rPr lang="en-US" sz="2400" dirty="0">
                        <a:solidFill>
                          <a:schemeClr val="tx1"/>
                        </a:solidFill>
                      </a:rPr>
                      <a:t>18.13%</a:t>
                    </a:r>
                  </a:p>
                </c:rich>
              </c:tx>
              <c:spPr>
                <a:noFill/>
                <a:ln>
                  <a:noFill/>
                </a:ln>
                <a:effectLst/>
              </c:spPr>
              <c:txPr>
                <a:bodyPr rot="0" spcFirstLastPara="1" vertOverflow="ellipsis" vert="horz" wrap="square" lIns="38100" tIns="19050" rIns="38100" bIns="19050" anchor="ctr" anchorCtr="1">
                  <a:no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25495842507525807"/>
                      <c:h val="6.0637629891664824E-2"/>
                    </c:manualLayout>
                  </c15:layout>
                  <c15:showDataLabelsRange val="0"/>
                </c:ext>
                <c:ext xmlns:c16="http://schemas.microsoft.com/office/drawing/2014/chart" uri="{C3380CC4-5D6E-409C-BE32-E72D297353CC}">
                  <c16:uniqueId val="{00000003-66CC-4ACF-B3C5-ECCF551FFC90}"/>
                </c:ext>
              </c:extLst>
            </c:dLbl>
            <c:dLbl>
              <c:idx val="2"/>
              <c:layout>
                <c:manualLayout>
                  <c:x val="0.15349385674616761"/>
                  <c:y val="0.12546569371994656"/>
                </c:manualLayout>
              </c:layout>
              <c:tx>
                <c:rich>
                  <a:bodyPr/>
                  <a:lstStyle/>
                  <a:p>
                    <a:r>
                      <a:rPr lang="en-US" dirty="0"/>
                      <a:t>31.01%</a:t>
                    </a:r>
                  </a:p>
                </c:rich>
              </c:tx>
              <c:showLegendKey val="0"/>
              <c:showVal val="1"/>
              <c:showCatName val="0"/>
              <c:showSerName val="1"/>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66CC-4ACF-B3C5-ECCF551FFC90}"/>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tx1"/>
                  </a:solidFill>
                </a:ln>
                <a:effectLst/>
              </c:spPr>
            </c:leaderLines>
            <c:extLst>
              <c:ext xmlns:c15="http://schemas.microsoft.com/office/drawing/2012/chart" uri="{CE6537A1-D6FC-4f65-9D91-7224C49458BB}"/>
            </c:extLst>
          </c:dLbls>
          <c:cat>
            <c:strRef>
              <c:f>Sheet1!$A$2:$A$5</c:f>
              <c:strCache>
                <c:ptCount val="2"/>
                <c:pt idx="0">
                  <c:v>a</c:v>
                </c:pt>
                <c:pt idx="1">
                  <c:v>b</c:v>
                </c:pt>
              </c:strCache>
            </c:strRef>
          </c:cat>
          <c:val>
            <c:numRef>
              <c:f>Sheet1!$B$2:$B$5</c:f>
              <c:numCache>
                <c:formatCode>0.00%</c:formatCode>
                <c:ptCount val="4"/>
                <c:pt idx="0">
                  <c:v>0.81869999999999998</c:v>
                </c:pt>
                <c:pt idx="1">
                  <c:v>0.18129999999999999</c:v>
                </c:pt>
              </c:numCache>
            </c:numRef>
          </c:val>
          <c:extLst>
            <c:ext xmlns:c16="http://schemas.microsoft.com/office/drawing/2014/chart" uri="{C3380CC4-5D6E-409C-BE32-E72D297353CC}">
              <c16:uniqueId val="{00000008-66CC-4ACF-B3C5-ECCF551FFC90}"/>
            </c:ext>
          </c:extLst>
        </c:ser>
        <c:dLbls>
          <c:showLegendKey val="0"/>
          <c:showVal val="0"/>
          <c:showCatName val="0"/>
          <c:showSerName val="0"/>
          <c:showPercent val="0"/>
          <c:showBubbleSize val="0"/>
          <c:showLeaderLines val="1"/>
        </c:dLbls>
        <c:firstSliceAng val="12"/>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196454147032851"/>
          <c:y val="0.11970501038445606"/>
          <c:w val="0.4794117742868963"/>
          <c:h val="0.75214004486708042"/>
        </c:manualLayout>
      </c:layout>
      <c:pieChart>
        <c:varyColors val="1"/>
        <c:ser>
          <c:idx val="0"/>
          <c:order val="0"/>
          <c:tx>
            <c:strRef>
              <c:f>Sheet1!$B$1</c:f>
              <c:strCache>
                <c:ptCount val="1"/>
                <c:pt idx="0">
                  <c:v>Sales</c:v>
                </c:pt>
              </c:strCache>
            </c:strRef>
          </c:tx>
          <c:spPr>
            <a:ln>
              <a:solidFill>
                <a:schemeClr val="tx1"/>
              </a:solidFill>
            </a:ln>
          </c:spPr>
          <c:dPt>
            <c:idx val="0"/>
            <c:bubble3D val="0"/>
            <c:spPr>
              <a:solidFill>
                <a:srgbClr val="FFE5B2"/>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1-0618-41C1-AA37-EE5DE93F9F49}"/>
              </c:ext>
            </c:extLst>
          </c:dPt>
          <c:dPt>
            <c:idx val="1"/>
            <c:bubble3D val="0"/>
            <c:spPr>
              <a:solidFill>
                <a:srgbClr val="F0C167"/>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3-0618-41C1-AA37-EE5DE93F9F49}"/>
              </c:ext>
            </c:extLst>
          </c:dPt>
          <c:dPt>
            <c:idx val="2"/>
            <c:bubble3D val="0"/>
            <c:spPr>
              <a:solidFill>
                <a:srgbClr val="D2EFFF"/>
              </a:soli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5-0618-41C1-AA37-EE5DE93F9F49}"/>
              </c:ext>
            </c:extLst>
          </c:dPt>
          <c:dPt>
            <c:idx val="3"/>
            <c:bubble3D val="0"/>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solidFill>
                  <a:schemeClr val="tx1"/>
                </a:solidFill>
              </a:ln>
              <a:effectLst>
                <a:outerShdw blurRad="40000" dist="23000" dir="5400000" rotWithShape="0">
                  <a:srgbClr val="000000">
                    <a:alpha val="35000"/>
                  </a:srgbClr>
                </a:outerShdw>
              </a:effectLst>
            </c:spPr>
            <c:extLst>
              <c:ext xmlns:c16="http://schemas.microsoft.com/office/drawing/2014/chart" uri="{C3380CC4-5D6E-409C-BE32-E72D297353CC}">
                <c16:uniqueId val="{00000007-0618-41C1-AA37-EE5DE93F9F49}"/>
              </c:ext>
            </c:extLst>
          </c:dPt>
          <c:dLbls>
            <c:dLbl>
              <c:idx val="0"/>
              <c:layout>
                <c:manualLayout>
                  <c:x val="0.11218991355843888"/>
                  <c:y val="-0.21147674847077899"/>
                </c:manualLayout>
              </c:layout>
              <c:tx>
                <c:rich>
                  <a:bodyPr/>
                  <a:lstStyle/>
                  <a:p>
                    <a:r>
                      <a:rPr lang="en-US" dirty="0"/>
                      <a:t>98.12%</a:t>
                    </a:r>
                  </a:p>
                </c:rich>
              </c:tx>
              <c:showLegendKey val="0"/>
              <c:showVal val="1"/>
              <c:showCatName val="0"/>
              <c:showSerName val="0"/>
              <c:showPercent val="0"/>
              <c:showBubbleSize val="0"/>
              <c:extLst>
                <c:ext xmlns:c15="http://schemas.microsoft.com/office/drawing/2012/chart" uri="{CE6537A1-D6FC-4f65-9D91-7224C49458BB}">
                  <c15:layout>
                    <c:manualLayout>
                      <c:w val="0.24492856454826567"/>
                      <c:h val="8.0604711720342934E-2"/>
                    </c:manualLayout>
                  </c15:layout>
                  <c15:showDataLabelsRange val="0"/>
                </c:ext>
                <c:ext xmlns:c16="http://schemas.microsoft.com/office/drawing/2014/chart" uri="{C3380CC4-5D6E-409C-BE32-E72D297353CC}">
                  <c16:uniqueId val="{00000001-0618-41C1-AA37-EE5DE93F9F49}"/>
                </c:ext>
              </c:extLst>
            </c:dLbl>
            <c:dLbl>
              <c:idx val="1"/>
              <c:layout>
                <c:manualLayout>
                  <c:x val="9.8283948810091754E-2"/>
                  <c:y val="-3.2991475667575598E-2"/>
                </c:manualLayout>
              </c:layout>
              <c:tx>
                <c:rich>
                  <a:bodyPr rot="0" spcFirstLastPara="1" vertOverflow="ellipsis" vert="horz" wrap="square" lIns="38100" tIns="19050" rIns="38100" bIns="19050" anchor="ctr" anchorCtr="1">
                    <a:noAutofit/>
                  </a:bodyPr>
                  <a:lstStyle/>
                  <a:p>
                    <a:pPr>
                      <a:defRPr sz="2400" b="0" i="0" u="none" strike="noStrike" kern="1200" baseline="0">
                        <a:solidFill>
                          <a:schemeClr val="tx1"/>
                        </a:solidFill>
                        <a:latin typeface="+mn-lt"/>
                        <a:ea typeface="+mn-ea"/>
                        <a:cs typeface="+mn-cs"/>
                      </a:defRPr>
                    </a:pPr>
                    <a:r>
                      <a:rPr lang="en-US" sz="2400" dirty="0">
                        <a:solidFill>
                          <a:schemeClr val="tx1"/>
                        </a:solidFill>
                      </a:rPr>
                      <a:t>1.88%</a:t>
                    </a:r>
                  </a:p>
                </c:rich>
              </c:tx>
              <c:spPr>
                <a:noFill/>
                <a:ln>
                  <a:noFill/>
                </a:ln>
                <a:effectLst/>
              </c:spPr>
              <c:txPr>
                <a:bodyPr rot="0" spcFirstLastPara="1" vertOverflow="ellipsis" vert="horz" wrap="square" lIns="38100" tIns="19050" rIns="38100" bIns="19050" anchor="ctr" anchorCtr="1">
                  <a:no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25495842507525807"/>
                      <c:h val="6.0637629891664824E-2"/>
                    </c:manualLayout>
                  </c15:layout>
                  <c15:showDataLabelsRange val="0"/>
                </c:ext>
                <c:ext xmlns:c16="http://schemas.microsoft.com/office/drawing/2014/chart" uri="{C3380CC4-5D6E-409C-BE32-E72D297353CC}">
                  <c16:uniqueId val="{00000003-0618-41C1-AA37-EE5DE93F9F49}"/>
                </c:ext>
              </c:extLst>
            </c:dLbl>
            <c:dLbl>
              <c:idx val="2"/>
              <c:layout>
                <c:manualLayout>
                  <c:x val="0.15349385674616761"/>
                  <c:y val="0.12546569371994656"/>
                </c:manualLayout>
              </c:layout>
              <c:tx>
                <c:rich>
                  <a:bodyPr/>
                  <a:lstStyle/>
                  <a:p>
                    <a:r>
                      <a:rPr lang="en-US" dirty="0"/>
                      <a:t>31.01%</a:t>
                    </a:r>
                  </a:p>
                </c:rich>
              </c:tx>
              <c:showLegendKey val="0"/>
              <c:showVal val="1"/>
              <c:showCatName val="0"/>
              <c:showSerName val="1"/>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0618-41C1-AA37-EE5DE93F9F49}"/>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tx1"/>
                  </a:solidFill>
                </a:ln>
                <a:effectLst/>
              </c:spPr>
            </c:leaderLines>
            <c:extLst>
              <c:ext xmlns:c15="http://schemas.microsoft.com/office/drawing/2012/chart" uri="{CE6537A1-D6FC-4f65-9D91-7224C49458BB}"/>
            </c:extLst>
          </c:dLbls>
          <c:cat>
            <c:strRef>
              <c:f>Sheet1!$A$2:$A$5</c:f>
              <c:strCache>
                <c:ptCount val="2"/>
                <c:pt idx="0">
                  <c:v>a</c:v>
                </c:pt>
                <c:pt idx="1">
                  <c:v>b</c:v>
                </c:pt>
              </c:strCache>
            </c:strRef>
          </c:cat>
          <c:val>
            <c:numRef>
              <c:f>Sheet1!$B$2:$B$5</c:f>
              <c:numCache>
                <c:formatCode>0.00%</c:formatCode>
                <c:ptCount val="4"/>
                <c:pt idx="0">
                  <c:v>0.98119999999999996</c:v>
                </c:pt>
                <c:pt idx="1">
                  <c:v>1.8800000000000001E-2</c:v>
                </c:pt>
              </c:numCache>
            </c:numRef>
          </c:val>
          <c:extLst>
            <c:ext xmlns:c16="http://schemas.microsoft.com/office/drawing/2014/chart" uri="{C3380CC4-5D6E-409C-BE32-E72D297353CC}">
              <c16:uniqueId val="{00000008-0618-41C1-AA37-EE5DE93F9F49}"/>
            </c:ext>
          </c:extLst>
        </c:ser>
        <c:dLbls>
          <c:showLegendKey val="0"/>
          <c:showVal val="0"/>
          <c:showCatName val="0"/>
          <c:showSerName val="0"/>
          <c:showPercent val="0"/>
          <c:showBubbleSize val="0"/>
          <c:showLeaderLines val="1"/>
        </c:dLbls>
        <c:firstSliceAng val="12"/>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3.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4.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5.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6.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7.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chart" Target="../charts/chart3.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4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4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7.xml"/><Relationship Id="rId5" Type="http://schemas.openxmlformats.org/officeDocument/2006/relationships/image" Target="../media/image89.png"/><Relationship Id="rId4" Type="http://schemas.openxmlformats.org/officeDocument/2006/relationships/image" Target="../media/image88.png"/></Relationships>
</file>

<file path=ppt/slides/_rels/slide64.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10.png"/></Relationships>
</file>

<file path=ppt/slides/_rels/slide7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png"/><Relationship Id="rId1" Type="http://schemas.openxmlformats.org/officeDocument/2006/relationships/slideLayout" Target="../slideLayouts/slideLayout7.xml"/><Relationship Id="rId4" Type="http://schemas.openxmlformats.org/officeDocument/2006/relationships/image" Target="../media/image102.png"/></Relationships>
</file>

<file path=ppt/slides/_rels/slide7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78.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85.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jpeg"/><Relationship Id="rId1" Type="http://schemas.openxmlformats.org/officeDocument/2006/relationships/slideLayout" Target="../slideLayouts/slideLayout2.xml"/><Relationship Id="rId5" Type="http://schemas.openxmlformats.org/officeDocument/2006/relationships/image" Target="../media/image110.jpeg"/><Relationship Id="rId4" Type="http://schemas.openxmlformats.org/officeDocument/2006/relationships/image" Target="../media/image109.png"/></Relationships>
</file>

<file path=ppt/slides/_rels/slide8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88.xml.rels><?xml version="1.0" encoding="UTF-8" standalone="yes"?>
<Relationships xmlns="http://schemas.openxmlformats.org/package/2006/relationships"><Relationship Id="rId3" Type="http://schemas.openxmlformats.org/officeDocument/2006/relationships/image" Target="../media/image112.tmp"/><Relationship Id="rId2" Type="http://schemas.openxmlformats.org/officeDocument/2006/relationships/image" Target="../media/image111.jpeg"/><Relationship Id="rId1" Type="http://schemas.openxmlformats.org/officeDocument/2006/relationships/slideLayout" Target="../slideLayouts/slideLayout7.xml"/><Relationship Id="rId5" Type="http://schemas.openxmlformats.org/officeDocument/2006/relationships/image" Target="../media/image114.png"/><Relationship Id="rId4" Type="http://schemas.openxmlformats.org/officeDocument/2006/relationships/image" Target="../media/image113.tmp"/></Relationships>
</file>

<file path=ppt/slides/_rels/slide8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jpeg"/><Relationship Id="rId1" Type="http://schemas.openxmlformats.org/officeDocument/2006/relationships/slideLayout" Target="../slideLayouts/slideLayout7.xml"/><Relationship Id="rId5" Type="http://schemas.openxmlformats.org/officeDocument/2006/relationships/image" Target="../media/image113.tmp"/><Relationship Id="rId4" Type="http://schemas.openxmlformats.org/officeDocument/2006/relationships/image" Target="../media/image112.tmp"/></Relationships>
</file>

<file path=ppt/slides/_rels/slide91.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jpeg"/><Relationship Id="rId1" Type="http://schemas.openxmlformats.org/officeDocument/2006/relationships/slideLayout" Target="../slideLayouts/slideLayout7.xml"/><Relationship Id="rId4" Type="http://schemas.openxmlformats.org/officeDocument/2006/relationships/image" Target="../media/image122.png"/></Relationships>
</file>

<file path=ppt/slides/_rels/slide93.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jpeg"/><Relationship Id="rId1" Type="http://schemas.openxmlformats.org/officeDocument/2006/relationships/slideLayout" Target="../slideLayouts/slideLayout7.xml"/><Relationship Id="rId6" Type="http://schemas.openxmlformats.org/officeDocument/2006/relationships/image" Target="../media/image128.tmp"/><Relationship Id="rId5" Type="http://schemas.openxmlformats.org/officeDocument/2006/relationships/image" Target="../media/image127.png"/><Relationship Id="rId4" Type="http://schemas.openxmlformats.org/officeDocument/2006/relationships/image" Target="../media/image126.tmp"/></Relationships>
</file>

<file path=ppt/slides/_rels/slide95.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jpeg"/><Relationship Id="rId1" Type="http://schemas.openxmlformats.org/officeDocument/2006/relationships/slideLayout" Target="../slideLayouts/slideLayout7.xml"/><Relationship Id="rId6" Type="http://schemas.openxmlformats.org/officeDocument/2006/relationships/image" Target="../media/image128.tmp"/><Relationship Id="rId5" Type="http://schemas.openxmlformats.org/officeDocument/2006/relationships/image" Target="../media/image127.png"/><Relationship Id="rId4" Type="http://schemas.openxmlformats.org/officeDocument/2006/relationships/image" Target="../media/image126.tmp"/></Relationships>
</file>

<file path=ppt/slides/_rels/slide96.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jpeg"/><Relationship Id="rId1" Type="http://schemas.openxmlformats.org/officeDocument/2006/relationships/slideLayout" Target="../slideLayouts/slideLayout7.xml"/><Relationship Id="rId4" Type="http://schemas.openxmlformats.org/officeDocument/2006/relationships/image" Target="../media/image133.png"/></Relationships>
</file>

<file path=ppt/slides/_rels/slide97.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jpe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37.svg"/><Relationship Id="rId7" Type="http://schemas.openxmlformats.org/officeDocument/2006/relationships/image" Target="../media/image141.png"/><Relationship Id="rId2" Type="http://schemas.openxmlformats.org/officeDocument/2006/relationships/image" Target="../media/image136.png"/><Relationship Id="rId1" Type="http://schemas.openxmlformats.org/officeDocument/2006/relationships/slideLayout" Target="../slideLayouts/slideLayout7.xml"/><Relationship Id="rId6" Type="http://schemas.openxmlformats.org/officeDocument/2006/relationships/image" Target="../media/image140.png"/><Relationship Id="rId5" Type="http://schemas.openxmlformats.org/officeDocument/2006/relationships/image" Target="../media/image139.svg"/><Relationship Id="rId4" Type="http://schemas.openxmlformats.org/officeDocument/2006/relationships/image" Target="../media/image138.png"/><Relationship Id="rId9" Type="http://schemas.openxmlformats.org/officeDocument/2006/relationships/image" Target="../media/image14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833290" cy="1593725"/>
          </a:xfrm>
        </p:grpSpPr>
        <p:sp>
          <p:nvSpPr>
            <p:cNvPr id="3" name="Freeform 3"/>
            <p:cNvSpPr/>
            <p:nvPr/>
          </p:nvSpPr>
          <p:spPr>
            <a:xfrm>
              <a:off x="0" y="0"/>
              <a:ext cx="2833290" cy="1593725"/>
            </a:xfrm>
            <a:custGeom>
              <a:avLst/>
              <a:gdLst/>
              <a:ahLst/>
              <a:cxnLst/>
              <a:rect l="l" t="t" r="r" b="b"/>
              <a:pathLst>
                <a:path w="2833290" h="1593725">
                  <a:moveTo>
                    <a:pt x="0" y="0"/>
                  </a:moveTo>
                  <a:lnTo>
                    <a:pt x="2833290" y="0"/>
                  </a:lnTo>
                  <a:lnTo>
                    <a:pt x="2833290" y="1593725"/>
                  </a:lnTo>
                  <a:lnTo>
                    <a:pt x="0" y="1593725"/>
                  </a:lnTo>
                  <a:close/>
                </a:path>
              </a:pathLst>
            </a:custGeom>
            <a:blipFill>
              <a:blip r:embed="rId2"/>
              <a:stretch>
                <a:fillRect t="-16424" b="-16424"/>
              </a:stretch>
            </a:blipFill>
          </p:spPr>
        </p:sp>
      </p:grpSp>
      <p:grpSp>
        <p:nvGrpSpPr>
          <p:cNvPr id="4" name="Group 4"/>
          <p:cNvGrpSpPr/>
          <p:nvPr/>
        </p:nvGrpSpPr>
        <p:grpSpPr>
          <a:xfrm>
            <a:off x="0" y="0"/>
            <a:ext cx="18288000" cy="10287000"/>
            <a:chOff x="0" y="0"/>
            <a:chExt cx="4816593" cy="2709333"/>
          </a:xfrm>
        </p:grpSpPr>
        <p:sp>
          <p:nvSpPr>
            <p:cNvPr id="5" name="Freeform 5"/>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52941"/>
              </a:srgbClr>
            </a:solidFill>
          </p:spPr>
        </p:sp>
        <p:sp>
          <p:nvSpPr>
            <p:cNvPr id="6" name="TextBox 6"/>
            <p:cNvSpPr txBox="1"/>
            <p:nvPr/>
          </p:nvSpPr>
          <p:spPr>
            <a:xfrm>
              <a:off x="0" y="-57150"/>
              <a:ext cx="4816593" cy="2766483"/>
            </a:xfrm>
            <a:prstGeom prst="rect">
              <a:avLst/>
            </a:prstGeom>
          </p:spPr>
          <p:txBody>
            <a:bodyPr lIns="50800" tIns="50800" rIns="50800" bIns="50800" rtlCol="0" anchor="ctr"/>
            <a:lstStyle/>
            <a:p>
              <a:pPr algn="ctr">
                <a:lnSpc>
                  <a:spcPts val="3500"/>
                </a:lnSpc>
              </a:pPr>
              <a:endParaRPr/>
            </a:p>
          </p:txBody>
        </p:sp>
      </p:grpSp>
      <p:sp>
        <p:nvSpPr>
          <p:cNvPr id="7" name="Freeform 7"/>
          <p:cNvSpPr/>
          <p:nvPr/>
        </p:nvSpPr>
        <p:spPr>
          <a:xfrm>
            <a:off x="16191158" y="369545"/>
            <a:ext cx="1759742" cy="1761967"/>
          </a:xfrm>
          <a:custGeom>
            <a:avLst/>
            <a:gdLst/>
            <a:ahLst/>
            <a:cxnLst/>
            <a:rect l="l" t="t" r="r" b="b"/>
            <a:pathLst>
              <a:path w="1759742" h="1761967">
                <a:moveTo>
                  <a:pt x="0" y="0"/>
                </a:moveTo>
                <a:lnTo>
                  <a:pt x="1759743" y="0"/>
                </a:lnTo>
                <a:lnTo>
                  <a:pt x="1759743" y="1761967"/>
                </a:lnTo>
                <a:lnTo>
                  <a:pt x="0" y="1761967"/>
                </a:lnTo>
                <a:lnTo>
                  <a:pt x="0" y="0"/>
                </a:lnTo>
                <a:close/>
              </a:path>
            </a:pathLst>
          </a:custGeom>
          <a:blipFill>
            <a:blip r:embed="rId3"/>
            <a:stretch>
              <a:fillRect/>
            </a:stretch>
          </a:blipFill>
        </p:spPr>
      </p:sp>
      <p:sp>
        <p:nvSpPr>
          <p:cNvPr id="8" name="Freeform 8"/>
          <p:cNvSpPr/>
          <p:nvPr/>
        </p:nvSpPr>
        <p:spPr>
          <a:xfrm>
            <a:off x="367864" y="147717"/>
            <a:ext cx="1495719" cy="1983795"/>
          </a:xfrm>
          <a:custGeom>
            <a:avLst/>
            <a:gdLst/>
            <a:ahLst/>
            <a:cxnLst/>
            <a:rect l="l" t="t" r="r" b="b"/>
            <a:pathLst>
              <a:path w="1495719" h="1983795">
                <a:moveTo>
                  <a:pt x="0" y="0"/>
                </a:moveTo>
                <a:lnTo>
                  <a:pt x="1495719" y="0"/>
                </a:lnTo>
                <a:lnTo>
                  <a:pt x="1495719" y="1983795"/>
                </a:lnTo>
                <a:lnTo>
                  <a:pt x="0" y="1983795"/>
                </a:lnTo>
                <a:lnTo>
                  <a:pt x="0" y="0"/>
                </a:lnTo>
                <a:close/>
              </a:path>
            </a:pathLst>
          </a:custGeom>
          <a:blipFill>
            <a:blip r:embed="rId4"/>
            <a:stretch>
              <a:fillRect l="-31372" t="-30718" r="-39030" b="-51197"/>
            </a:stretch>
          </a:blipFill>
        </p:spPr>
      </p:sp>
      <p:sp>
        <p:nvSpPr>
          <p:cNvPr id="9" name="TextBox 9"/>
          <p:cNvSpPr txBox="1"/>
          <p:nvPr/>
        </p:nvSpPr>
        <p:spPr>
          <a:xfrm>
            <a:off x="3496683" y="1744656"/>
            <a:ext cx="11061374" cy="1538883"/>
          </a:xfrm>
          <a:prstGeom prst="rect">
            <a:avLst/>
          </a:prstGeom>
        </p:spPr>
        <p:txBody>
          <a:bodyPr wrap="square" lIns="0" tIns="0" rIns="0" bIns="0" rtlCol="0" anchor="t">
            <a:spAutoFit/>
          </a:bodyPr>
          <a:lstStyle/>
          <a:p>
            <a:pPr algn="ctr" rtl="1">
              <a:lnSpc>
                <a:spcPts val="6020"/>
              </a:lnSpc>
            </a:pPr>
            <a:r>
              <a:rPr lang="ar-EG" sz="4300" b="1" dirty="0">
                <a:solidFill>
                  <a:srgbClr val="FFFFFF"/>
                </a:solidFill>
                <a:latin typeface="Cairo"/>
                <a:ea typeface="Cairo"/>
                <a:cs typeface="Cairo"/>
                <a:sym typeface="Cairo"/>
                <a:rtl/>
              </a:rPr>
              <a:t>التخطيط ال</a:t>
            </a:r>
            <a:r>
              <a:rPr lang="ar-SA" sz="4300" b="1" dirty="0">
                <a:solidFill>
                  <a:srgbClr val="FFFFFF"/>
                </a:solidFill>
                <a:latin typeface="Cairo"/>
                <a:ea typeface="Cairo"/>
                <a:cs typeface="Cairo"/>
                <a:sym typeface="Cairo"/>
                <a:rtl/>
              </a:rPr>
              <a:t>إ</a:t>
            </a:r>
            <a:r>
              <a:rPr lang="ar-EG" sz="4300" b="1" dirty="0">
                <a:solidFill>
                  <a:srgbClr val="FFFFFF"/>
                </a:solidFill>
                <a:latin typeface="Cairo"/>
                <a:ea typeface="Cairo"/>
                <a:cs typeface="Cairo"/>
                <a:sym typeface="Cairo"/>
                <a:rtl/>
              </a:rPr>
              <a:t>قليمي </a:t>
            </a:r>
            <a:r>
              <a:rPr lang="ar-SA" sz="4300" b="1" dirty="0">
                <a:solidFill>
                  <a:srgbClr val="FFFFFF"/>
                </a:solidFill>
                <a:latin typeface="Cairo"/>
                <a:ea typeface="Cairo"/>
                <a:cs typeface="Cairo"/>
                <a:sym typeface="Cairo"/>
                <a:rtl/>
              </a:rPr>
              <a:t>لِ</a:t>
            </a:r>
            <a:r>
              <a:rPr lang="ar-EG" sz="4300" b="1" dirty="0">
                <a:solidFill>
                  <a:srgbClr val="FFFFFF"/>
                </a:solidFill>
                <a:latin typeface="Cairo"/>
                <a:ea typeface="Cairo"/>
                <a:cs typeface="Cairo"/>
                <a:sym typeface="Cairo"/>
                <a:rtl/>
              </a:rPr>
              <a:t>محافظة سلفيت</a:t>
            </a:r>
          </a:p>
          <a:p>
            <a:pPr algn="ctr" rtl="1">
              <a:lnSpc>
                <a:spcPts val="6020"/>
              </a:lnSpc>
            </a:pPr>
            <a:r>
              <a:rPr lang="ar-EG" sz="4300" b="1" dirty="0">
                <a:solidFill>
                  <a:srgbClr val="FFFFFF"/>
                </a:solidFill>
                <a:latin typeface="Cairo"/>
                <a:ea typeface="Cairo"/>
                <a:cs typeface="Cairo"/>
                <a:sym typeface="Cairo"/>
                <a:rtl/>
              </a:rPr>
              <a:t> في ظل عدم وجود </a:t>
            </a:r>
            <a:r>
              <a:rPr lang="ar-SA" sz="4300" b="1" dirty="0">
                <a:solidFill>
                  <a:srgbClr val="FFFFFF"/>
                </a:solidFill>
                <a:latin typeface="Cairo"/>
                <a:ea typeface="Cairo"/>
                <a:cs typeface="Cairo"/>
                <a:sym typeface="Cairo"/>
                <a:rtl/>
              </a:rPr>
              <a:t>ال</a:t>
            </a:r>
            <a:r>
              <a:rPr lang="ar-EG" sz="4300" b="1" dirty="0">
                <a:solidFill>
                  <a:srgbClr val="FFFFFF"/>
                </a:solidFill>
                <a:latin typeface="Cairo"/>
                <a:ea typeface="Cairo"/>
                <a:cs typeface="Cairo"/>
                <a:sym typeface="Cairo"/>
                <a:rtl/>
              </a:rPr>
              <a:t>استيطان</a:t>
            </a:r>
          </a:p>
        </p:txBody>
      </p:sp>
      <p:sp>
        <p:nvSpPr>
          <p:cNvPr id="10" name="TextBox 10"/>
          <p:cNvSpPr txBox="1"/>
          <p:nvPr/>
        </p:nvSpPr>
        <p:spPr>
          <a:xfrm>
            <a:off x="367864" y="7649419"/>
            <a:ext cx="4155077" cy="914400"/>
          </a:xfrm>
          <a:prstGeom prst="rect">
            <a:avLst/>
          </a:prstGeom>
        </p:spPr>
        <p:txBody>
          <a:bodyPr lIns="0" tIns="0" rIns="0" bIns="0" rtlCol="0" anchor="t">
            <a:spAutoFit/>
          </a:bodyPr>
          <a:lstStyle/>
          <a:p>
            <a:pPr algn="ctr" rtl="1">
              <a:lnSpc>
                <a:spcPts val="3600"/>
              </a:lnSpc>
            </a:pPr>
            <a:r>
              <a:rPr lang="ar-EG" sz="3000" dirty="0">
                <a:solidFill>
                  <a:srgbClr val="FFFFFF"/>
                </a:solidFill>
                <a:latin typeface="Cairo"/>
                <a:ea typeface="Cairo"/>
                <a:cs typeface="Cairo"/>
                <a:sym typeface="Cairo"/>
                <a:rtl/>
              </a:rPr>
              <a:t>باشراف: د.علي عبد الحميد</a:t>
            </a:r>
          </a:p>
          <a:p>
            <a:pPr algn="ctr" rtl="1">
              <a:lnSpc>
                <a:spcPts val="3600"/>
              </a:lnSpc>
            </a:pPr>
            <a:r>
              <a:rPr lang="ar-EG" sz="3000" dirty="0">
                <a:solidFill>
                  <a:srgbClr val="FFFFFF"/>
                </a:solidFill>
                <a:latin typeface="Cairo"/>
                <a:ea typeface="Cairo"/>
                <a:cs typeface="Cairo"/>
                <a:sym typeface="Cairo"/>
                <a:rtl/>
              </a:rPr>
              <a:t>        </a:t>
            </a:r>
            <a:r>
              <a:rPr lang="ar-SA" sz="3000" dirty="0">
                <a:solidFill>
                  <a:srgbClr val="FFFFFF"/>
                </a:solidFill>
                <a:latin typeface="Cairo"/>
                <a:ea typeface="Cairo"/>
                <a:cs typeface="Cairo"/>
                <a:sym typeface="Cairo"/>
                <a:rtl/>
              </a:rPr>
              <a:t>    </a:t>
            </a:r>
            <a:r>
              <a:rPr lang="ar-EG" sz="3000" dirty="0">
                <a:solidFill>
                  <a:srgbClr val="FFFFFF"/>
                </a:solidFill>
                <a:latin typeface="Cairo"/>
                <a:ea typeface="Cairo"/>
                <a:cs typeface="Cairo"/>
                <a:sym typeface="Cairo"/>
                <a:rtl/>
              </a:rPr>
              <a:t> م.صلاح الشخشير</a:t>
            </a:r>
          </a:p>
        </p:txBody>
      </p:sp>
      <p:sp>
        <p:nvSpPr>
          <p:cNvPr id="11" name="TextBox 11"/>
          <p:cNvSpPr txBox="1"/>
          <p:nvPr/>
        </p:nvSpPr>
        <p:spPr>
          <a:xfrm>
            <a:off x="14662396" y="7649419"/>
            <a:ext cx="3288505" cy="457200"/>
          </a:xfrm>
          <a:prstGeom prst="rect">
            <a:avLst/>
          </a:prstGeom>
        </p:spPr>
        <p:txBody>
          <a:bodyPr lIns="0" tIns="0" rIns="0" bIns="0" rtlCol="0" anchor="t">
            <a:spAutoFit/>
          </a:bodyPr>
          <a:lstStyle/>
          <a:p>
            <a:pPr algn="ctr" rtl="1">
              <a:lnSpc>
                <a:spcPts val="3600"/>
              </a:lnSpc>
            </a:pPr>
            <a:r>
              <a:rPr lang="ar-EG" sz="3000">
                <a:solidFill>
                  <a:srgbClr val="FFFFFF"/>
                </a:solidFill>
                <a:latin typeface="Cairo"/>
                <a:ea typeface="Cairo"/>
                <a:cs typeface="Cairo"/>
                <a:sym typeface="Cairo"/>
                <a:rtl/>
              </a:rPr>
              <a:t>اعداد: ثراء خالد شقير</a:t>
            </a:r>
          </a:p>
        </p:txBody>
      </p:sp>
      <p:sp>
        <p:nvSpPr>
          <p:cNvPr id="12" name="TextBox 12"/>
          <p:cNvSpPr txBox="1"/>
          <p:nvPr/>
        </p:nvSpPr>
        <p:spPr>
          <a:xfrm>
            <a:off x="7848600" y="326525"/>
            <a:ext cx="2236856" cy="448841"/>
          </a:xfrm>
          <a:prstGeom prst="rect">
            <a:avLst/>
          </a:prstGeom>
        </p:spPr>
        <p:txBody>
          <a:bodyPr wrap="square" lIns="0" tIns="0" rIns="0" bIns="0" rtlCol="0" anchor="t">
            <a:spAutoFit/>
          </a:bodyPr>
          <a:lstStyle/>
          <a:p>
            <a:pPr algn="ctr" rtl="1">
              <a:lnSpc>
                <a:spcPts val="3500"/>
              </a:lnSpc>
              <a:spcBef>
                <a:spcPct val="0"/>
              </a:spcBef>
            </a:pPr>
            <a:r>
              <a:rPr lang="ar-EG" sz="2500" dirty="0">
                <a:solidFill>
                  <a:srgbClr val="FFFFFF"/>
                </a:solidFill>
                <a:latin typeface="Cairo"/>
                <a:ea typeface="Cairo"/>
                <a:cs typeface="Cairo"/>
                <a:sym typeface="Cairo"/>
                <a:rtl/>
              </a:rPr>
              <a:t>مشروع تخرج (</a:t>
            </a:r>
            <a:r>
              <a:rPr lang="en-US" sz="2500" dirty="0">
                <a:solidFill>
                  <a:srgbClr val="FFFFFF"/>
                </a:solidFill>
                <a:latin typeface="Cairo"/>
                <a:ea typeface="Cairo"/>
                <a:cs typeface="Cairo"/>
                <a:sym typeface="Cairo"/>
              </a:rPr>
              <a:t>2</a:t>
            </a:r>
            <a:r>
              <a:rPr lang="ar-EG" sz="2500" dirty="0">
                <a:solidFill>
                  <a:srgbClr val="FFFFFF"/>
                </a:solidFill>
                <a:latin typeface="Cairo"/>
                <a:ea typeface="Cairo"/>
                <a:cs typeface="Cairo"/>
                <a:sym typeface="Cairo"/>
                <a:rtl/>
              </a:rPr>
              <a:t>)</a:t>
            </a:r>
          </a:p>
        </p:txBody>
      </p:sp>
      <p:sp>
        <p:nvSpPr>
          <p:cNvPr id="13" name="TextBox 13"/>
          <p:cNvSpPr txBox="1"/>
          <p:nvPr/>
        </p:nvSpPr>
        <p:spPr>
          <a:xfrm>
            <a:off x="8206367" y="9511634"/>
            <a:ext cx="1521321" cy="448841"/>
          </a:xfrm>
          <a:prstGeom prst="rect">
            <a:avLst/>
          </a:prstGeom>
        </p:spPr>
        <p:txBody>
          <a:bodyPr lIns="0" tIns="0" rIns="0" bIns="0" rtlCol="0" anchor="t">
            <a:spAutoFit/>
          </a:bodyPr>
          <a:lstStyle/>
          <a:p>
            <a:pPr algn="ctr">
              <a:lnSpc>
                <a:spcPts val="3500"/>
              </a:lnSpc>
              <a:spcBef>
                <a:spcPct val="0"/>
              </a:spcBef>
            </a:pPr>
            <a:r>
              <a:rPr lang="ar-SA" sz="2500" dirty="0">
                <a:solidFill>
                  <a:srgbClr val="FFFFFF"/>
                </a:solidFill>
                <a:latin typeface="Cairo"/>
                <a:ea typeface="Cairo"/>
                <a:cs typeface="Cairo"/>
                <a:sym typeface="Cairo"/>
              </a:rPr>
              <a:t>29.</a:t>
            </a:r>
            <a:r>
              <a:rPr lang="en-US" sz="2500" dirty="0">
                <a:solidFill>
                  <a:srgbClr val="FFFFFF"/>
                </a:solidFill>
                <a:latin typeface="Cairo"/>
                <a:ea typeface="Cairo"/>
                <a:cs typeface="Cairo"/>
                <a:sym typeface="Cairo"/>
              </a:rPr>
              <a:t>6</a:t>
            </a:r>
            <a:r>
              <a:rPr lang="ar-SA" sz="2500" dirty="0">
                <a:solidFill>
                  <a:srgbClr val="FFFFFF"/>
                </a:solidFill>
                <a:latin typeface="Cairo"/>
                <a:ea typeface="Cairo"/>
                <a:cs typeface="Cairo"/>
                <a:sym typeface="Cairo"/>
              </a:rPr>
              <a:t>.</a:t>
            </a:r>
            <a:r>
              <a:rPr lang="en-US" sz="2500" dirty="0">
                <a:solidFill>
                  <a:srgbClr val="FFFFFF"/>
                </a:solidFill>
                <a:latin typeface="Cairo"/>
                <a:ea typeface="Cairo"/>
                <a:cs typeface="Cairo"/>
                <a:sym typeface="Cairo"/>
              </a:rPr>
              <a:t>2025</a:t>
            </a:r>
          </a:p>
        </p:txBody>
      </p:sp>
      <p:sp>
        <p:nvSpPr>
          <p:cNvPr id="14" name="TextBox 14"/>
          <p:cNvSpPr txBox="1"/>
          <p:nvPr/>
        </p:nvSpPr>
        <p:spPr>
          <a:xfrm>
            <a:off x="15516654" y="2083887"/>
            <a:ext cx="2746177" cy="422273"/>
          </a:xfrm>
          <a:prstGeom prst="rect">
            <a:avLst/>
          </a:prstGeom>
        </p:spPr>
        <p:txBody>
          <a:bodyPr lIns="0" tIns="0" rIns="0" bIns="0" rtlCol="0" anchor="t">
            <a:spAutoFit/>
          </a:bodyPr>
          <a:lstStyle/>
          <a:p>
            <a:pPr algn="ctr" rtl="1">
              <a:lnSpc>
                <a:spcPts val="3500"/>
              </a:lnSpc>
              <a:spcBef>
                <a:spcPct val="0"/>
              </a:spcBef>
            </a:pPr>
            <a:r>
              <a:rPr lang="ar-EG" sz="2500">
                <a:solidFill>
                  <a:srgbClr val="FFFFFF"/>
                </a:solidFill>
                <a:latin typeface="Cairo"/>
                <a:ea typeface="Cairo"/>
                <a:cs typeface="Cairo"/>
                <a:sym typeface="Cairo"/>
                <a:rtl/>
              </a:rPr>
              <a:t>جامعة النجاح الوطنية</a:t>
            </a:r>
          </a:p>
        </p:txBody>
      </p:sp>
      <p:sp>
        <p:nvSpPr>
          <p:cNvPr id="15" name="TextBox 15"/>
          <p:cNvSpPr txBox="1"/>
          <p:nvPr/>
        </p:nvSpPr>
        <p:spPr>
          <a:xfrm>
            <a:off x="100118" y="2083887"/>
            <a:ext cx="2242691" cy="860423"/>
          </a:xfrm>
          <a:prstGeom prst="rect">
            <a:avLst/>
          </a:prstGeom>
        </p:spPr>
        <p:txBody>
          <a:bodyPr lIns="0" tIns="0" rIns="0" bIns="0" rtlCol="0" anchor="t">
            <a:spAutoFit/>
          </a:bodyPr>
          <a:lstStyle/>
          <a:p>
            <a:pPr algn="ctr" rtl="1">
              <a:lnSpc>
                <a:spcPts val="3500"/>
              </a:lnSpc>
              <a:spcBef>
                <a:spcPct val="0"/>
              </a:spcBef>
            </a:pPr>
            <a:r>
              <a:rPr lang="ar-EG" sz="2500">
                <a:solidFill>
                  <a:srgbClr val="FFFFFF"/>
                </a:solidFill>
                <a:latin typeface="Cairo"/>
                <a:ea typeface="Cairo"/>
                <a:cs typeface="Cairo"/>
                <a:sym typeface="Cairo"/>
                <a:rtl/>
              </a:rPr>
              <a:t>هندسة التخطيط </a:t>
            </a:r>
          </a:p>
          <a:p>
            <a:pPr algn="ctr" rtl="1">
              <a:lnSpc>
                <a:spcPts val="3500"/>
              </a:lnSpc>
              <a:spcBef>
                <a:spcPct val="0"/>
              </a:spcBef>
            </a:pPr>
            <a:r>
              <a:rPr lang="ar-EG" sz="2500">
                <a:solidFill>
                  <a:srgbClr val="FFFFFF"/>
                </a:solidFill>
                <a:latin typeface="Cairo"/>
                <a:ea typeface="Cairo"/>
                <a:cs typeface="Cairo"/>
                <a:sym typeface="Cairo"/>
                <a:rtl/>
              </a:rPr>
              <a:t>وتكنولوجيا المدن</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2" name="Group 2"/>
          <p:cNvGrpSpPr/>
          <p:nvPr/>
        </p:nvGrpSpPr>
        <p:grpSpPr>
          <a:xfrm>
            <a:off x="10693756" y="1131192"/>
            <a:ext cx="1165193" cy="1910409"/>
            <a:chOff x="0" y="0"/>
            <a:chExt cx="1452240" cy="2381040"/>
          </a:xfrm>
        </p:grpSpPr>
        <p:sp>
          <p:nvSpPr>
            <p:cNvPr id="3" name="Freeform 3"/>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solidFill>
              <a:srgbClr val="397D5A"/>
            </a:solidFill>
          </p:spPr>
        </p:sp>
      </p:grpSp>
      <p:grpSp>
        <p:nvGrpSpPr>
          <p:cNvPr id="4" name="Group 4"/>
          <p:cNvGrpSpPr/>
          <p:nvPr/>
        </p:nvGrpSpPr>
        <p:grpSpPr>
          <a:xfrm>
            <a:off x="11381203" y="1783978"/>
            <a:ext cx="325815" cy="605415"/>
            <a:chOff x="0" y="0"/>
            <a:chExt cx="406080" cy="754560"/>
          </a:xfrm>
        </p:grpSpPr>
        <p:sp>
          <p:nvSpPr>
            <p:cNvPr id="5" name="Freeform 5"/>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solidFill>
              <a:srgbClr val="397D5A"/>
            </a:solidFill>
          </p:spPr>
        </p:sp>
      </p:grpSp>
      <p:grpSp>
        <p:nvGrpSpPr>
          <p:cNvPr id="6" name="Group 6"/>
          <p:cNvGrpSpPr/>
          <p:nvPr/>
        </p:nvGrpSpPr>
        <p:grpSpPr>
          <a:xfrm>
            <a:off x="5449520" y="1308542"/>
            <a:ext cx="5918974" cy="1537801"/>
            <a:chOff x="0" y="0"/>
            <a:chExt cx="7377120" cy="1916640"/>
          </a:xfrm>
        </p:grpSpPr>
        <p:sp>
          <p:nvSpPr>
            <p:cNvPr id="7" name="Freeform 7"/>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solidFill>
              <a:srgbClr val="397D5A"/>
            </a:solidFill>
            <a:ln>
              <a:solidFill>
                <a:srgbClr val="1C5739"/>
              </a:solidFill>
            </a:ln>
          </p:spPr>
        </p:sp>
      </p:grpSp>
      <p:grpSp>
        <p:nvGrpSpPr>
          <p:cNvPr id="8" name="Group 8"/>
          <p:cNvGrpSpPr/>
          <p:nvPr/>
        </p:nvGrpSpPr>
        <p:grpSpPr>
          <a:xfrm>
            <a:off x="10693756" y="3336876"/>
            <a:ext cx="1165193" cy="1910409"/>
            <a:chOff x="0" y="0"/>
            <a:chExt cx="1452240" cy="2381040"/>
          </a:xfrm>
        </p:grpSpPr>
        <p:sp>
          <p:nvSpPr>
            <p:cNvPr id="9" name="Freeform 9"/>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solidFill>
              <a:srgbClr val="397D5A"/>
            </a:solidFill>
          </p:spPr>
        </p:sp>
      </p:grpSp>
      <p:grpSp>
        <p:nvGrpSpPr>
          <p:cNvPr id="10" name="Group 10"/>
          <p:cNvGrpSpPr/>
          <p:nvPr/>
        </p:nvGrpSpPr>
        <p:grpSpPr>
          <a:xfrm>
            <a:off x="11381203" y="3989661"/>
            <a:ext cx="325815" cy="605415"/>
            <a:chOff x="0" y="0"/>
            <a:chExt cx="406080" cy="754560"/>
          </a:xfrm>
        </p:grpSpPr>
        <p:sp>
          <p:nvSpPr>
            <p:cNvPr id="11" name="Freeform 11"/>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solidFill>
              <a:srgbClr val="397D5A"/>
            </a:solidFill>
          </p:spPr>
        </p:sp>
      </p:grpSp>
      <p:grpSp>
        <p:nvGrpSpPr>
          <p:cNvPr id="12" name="Group 12"/>
          <p:cNvGrpSpPr/>
          <p:nvPr/>
        </p:nvGrpSpPr>
        <p:grpSpPr>
          <a:xfrm>
            <a:off x="5449520" y="3514226"/>
            <a:ext cx="5918974" cy="1537801"/>
            <a:chOff x="0" y="0"/>
            <a:chExt cx="7377120" cy="1916640"/>
          </a:xfrm>
        </p:grpSpPr>
        <p:sp>
          <p:nvSpPr>
            <p:cNvPr id="13" name="Freeform 13"/>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solidFill>
              <a:srgbClr val="397D5A"/>
            </a:solidFill>
            <a:ln>
              <a:solidFill>
                <a:srgbClr val="1C5739"/>
              </a:solidFill>
            </a:ln>
          </p:spPr>
        </p:sp>
      </p:grpSp>
      <p:grpSp>
        <p:nvGrpSpPr>
          <p:cNvPr id="14" name="Group 14"/>
          <p:cNvGrpSpPr/>
          <p:nvPr/>
        </p:nvGrpSpPr>
        <p:grpSpPr>
          <a:xfrm>
            <a:off x="10693756" y="5542560"/>
            <a:ext cx="1165193" cy="1910409"/>
            <a:chOff x="0" y="0"/>
            <a:chExt cx="1452240" cy="2381040"/>
          </a:xfrm>
        </p:grpSpPr>
        <p:sp>
          <p:nvSpPr>
            <p:cNvPr id="15" name="Freeform 15"/>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solidFill>
              <a:srgbClr val="397D5A"/>
            </a:solidFill>
          </p:spPr>
        </p:sp>
      </p:grpSp>
      <p:grpSp>
        <p:nvGrpSpPr>
          <p:cNvPr id="16" name="Group 16"/>
          <p:cNvGrpSpPr/>
          <p:nvPr/>
        </p:nvGrpSpPr>
        <p:grpSpPr>
          <a:xfrm>
            <a:off x="11381203" y="6195345"/>
            <a:ext cx="325815" cy="605415"/>
            <a:chOff x="0" y="0"/>
            <a:chExt cx="406080" cy="754560"/>
          </a:xfrm>
        </p:grpSpPr>
        <p:sp>
          <p:nvSpPr>
            <p:cNvPr id="17" name="Freeform 17"/>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solidFill>
              <a:srgbClr val="397D5A"/>
            </a:solidFill>
          </p:spPr>
        </p:sp>
      </p:grpSp>
      <p:grpSp>
        <p:nvGrpSpPr>
          <p:cNvPr id="18" name="Group 18"/>
          <p:cNvGrpSpPr/>
          <p:nvPr/>
        </p:nvGrpSpPr>
        <p:grpSpPr>
          <a:xfrm>
            <a:off x="5449520" y="5719909"/>
            <a:ext cx="5918974" cy="1537801"/>
            <a:chOff x="0" y="0"/>
            <a:chExt cx="7377120" cy="1916640"/>
          </a:xfrm>
        </p:grpSpPr>
        <p:sp>
          <p:nvSpPr>
            <p:cNvPr id="19" name="Freeform 19"/>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solidFill>
              <a:srgbClr val="397D5A"/>
            </a:solidFill>
            <a:ln>
              <a:solidFill>
                <a:srgbClr val="1C5739"/>
              </a:solidFill>
            </a:ln>
          </p:spPr>
        </p:sp>
      </p:grpSp>
      <p:grpSp>
        <p:nvGrpSpPr>
          <p:cNvPr id="20" name="Group 20"/>
          <p:cNvGrpSpPr/>
          <p:nvPr/>
        </p:nvGrpSpPr>
        <p:grpSpPr>
          <a:xfrm>
            <a:off x="10693756" y="7938743"/>
            <a:ext cx="1165193" cy="1910409"/>
            <a:chOff x="0" y="0"/>
            <a:chExt cx="1452240" cy="2381040"/>
          </a:xfrm>
        </p:grpSpPr>
        <p:sp>
          <p:nvSpPr>
            <p:cNvPr id="21" name="Freeform 21"/>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solidFill>
              <a:srgbClr val="397D5A"/>
            </a:solidFill>
          </p:spPr>
        </p:sp>
      </p:grpSp>
      <p:grpSp>
        <p:nvGrpSpPr>
          <p:cNvPr id="22" name="Group 22"/>
          <p:cNvGrpSpPr/>
          <p:nvPr/>
        </p:nvGrpSpPr>
        <p:grpSpPr>
          <a:xfrm>
            <a:off x="11381203" y="8591529"/>
            <a:ext cx="325815" cy="605415"/>
            <a:chOff x="0" y="0"/>
            <a:chExt cx="406080" cy="754560"/>
          </a:xfrm>
        </p:grpSpPr>
        <p:sp>
          <p:nvSpPr>
            <p:cNvPr id="23" name="Freeform 23"/>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solidFill>
              <a:srgbClr val="397D5A"/>
            </a:solidFill>
          </p:spPr>
        </p:sp>
      </p:grpSp>
      <p:grpSp>
        <p:nvGrpSpPr>
          <p:cNvPr id="24" name="Group 24"/>
          <p:cNvGrpSpPr/>
          <p:nvPr/>
        </p:nvGrpSpPr>
        <p:grpSpPr>
          <a:xfrm>
            <a:off x="5449520" y="8116093"/>
            <a:ext cx="5918974" cy="1537801"/>
            <a:chOff x="0" y="0"/>
            <a:chExt cx="7377120" cy="1916640"/>
          </a:xfrm>
        </p:grpSpPr>
        <p:sp>
          <p:nvSpPr>
            <p:cNvPr id="25" name="Freeform 25"/>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solidFill>
              <a:srgbClr val="397D5A"/>
            </a:solidFill>
            <a:ln>
              <a:solidFill>
                <a:srgbClr val="1C5739"/>
              </a:solidFill>
            </a:ln>
          </p:spPr>
        </p:sp>
      </p:grpSp>
      <p:sp>
        <p:nvSpPr>
          <p:cNvPr id="26" name="Freeform 26"/>
          <p:cNvSpPr/>
          <p:nvPr/>
        </p:nvSpPr>
        <p:spPr>
          <a:xfrm rot="-5400000">
            <a:off x="11307990" y="2595759"/>
            <a:ext cx="11902619" cy="4912536"/>
          </a:xfrm>
          <a:custGeom>
            <a:avLst/>
            <a:gdLst/>
            <a:ahLst/>
            <a:cxnLst/>
            <a:rect l="l" t="t" r="r" b="b"/>
            <a:pathLst>
              <a:path w="11902619" h="4912536">
                <a:moveTo>
                  <a:pt x="0" y="0"/>
                </a:moveTo>
                <a:lnTo>
                  <a:pt x="11902620" y="0"/>
                </a:lnTo>
                <a:lnTo>
                  <a:pt x="11902620" y="4912536"/>
                </a:lnTo>
                <a:lnTo>
                  <a:pt x="0" y="49125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7" name="Freeform 27"/>
          <p:cNvSpPr/>
          <p:nvPr/>
        </p:nvSpPr>
        <p:spPr>
          <a:xfrm>
            <a:off x="15718955" y="1709248"/>
            <a:ext cx="2569045" cy="2573878"/>
          </a:xfrm>
          <a:custGeom>
            <a:avLst/>
            <a:gdLst/>
            <a:ahLst/>
            <a:cxnLst/>
            <a:rect l="l" t="t" r="r" b="b"/>
            <a:pathLst>
              <a:path w="2569045" h="2573878">
                <a:moveTo>
                  <a:pt x="0" y="0"/>
                </a:moveTo>
                <a:lnTo>
                  <a:pt x="2569045" y="0"/>
                </a:lnTo>
                <a:lnTo>
                  <a:pt x="2569045" y="2573878"/>
                </a:lnTo>
                <a:lnTo>
                  <a:pt x="0" y="2573878"/>
                </a:lnTo>
                <a:lnTo>
                  <a:pt x="0" y="0"/>
                </a:lnTo>
                <a:close/>
              </a:path>
            </a:pathLst>
          </a:custGeom>
          <a:blipFill>
            <a:blip r:embed="rId4"/>
            <a:stretch>
              <a:fillRect r="-609"/>
            </a:stretch>
          </a:blipFill>
        </p:spPr>
      </p:sp>
      <p:sp>
        <p:nvSpPr>
          <p:cNvPr id="28" name="TextBox 28"/>
          <p:cNvSpPr txBox="1"/>
          <p:nvPr/>
        </p:nvSpPr>
        <p:spPr>
          <a:xfrm>
            <a:off x="15201944" y="657539"/>
            <a:ext cx="2750680" cy="651002"/>
          </a:xfrm>
          <a:prstGeom prst="rect">
            <a:avLst/>
          </a:prstGeom>
        </p:spPr>
        <p:txBody>
          <a:bodyPr lIns="0" tIns="0" rIns="0" bIns="0" rtlCol="0" anchor="t">
            <a:spAutoFit/>
          </a:bodyPr>
          <a:lstStyle/>
          <a:p>
            <a:pPr marL="0" lvl="0" indent="0" algn="r" rtl="1">
              <a:lnSpc>
                <a:spcPts val="5104"/>
              </a:lnSpc>
              <a:spcBef>
                <a:spcPct val="0"/>
              </a:spcBef>
            </a:pPr>
            <a:r>
              <a:rPr lang="ar-EG" sz="4400">
                <a:solidFill>
                  <a:srgbClr val="FEFFFA"/>
                </a:solidFill>
                <a:latin typeface="Cairo"/>
                <a:ea typeface="Cairo"/>
                <a:cs typeface="Cairo"/>
                <a:sym typeface="Cairo"/>
                <a:rtl/>
              </a:rPr>
              <a:t>المحتويات:</a:t>
            </a:r>
          </a:p>
        </p:txBody>
      </p:sp>
      <p:sp>
        <p:nvSpPr>
          <p:cNvPr id="29" name="TextBox 29"/>
          <p:cNvSpPr txBox="1"/>
          <p:nvPr/>
        </p:nvSpPr>
        <p:spPr>
          <a:xfrm>
            <a:off x="11858950" y="1691540"/>
            <a:ext cx="979531" cy="728503"/>
          </a:xfrm>
          <a:prstGeom prst="rect">
            <a:avLst/>
          </a:prstGeom>
        </p:spPr>
        <p:txBody>
          <a:bodyPr lIns="0" tIns="0" rIns="0" bIns="0" rtlCol="0" anchor="t">
            <a:spAutoFit/>
          </a:bodyPr>
          <a:lstStyle/>
          <a:p>
            <a:pPr marL="0" lvl="0" indent="0" algn="ctr">
              <a:lnSpc>
                <a:spcPts val="6047"/>
              </a:lnSpc>
              <a:spcBef>
                <a:spcPct val="0"/>
              </a:spcBef>
            </a:pPr>
            <a:r>
              <a:rPr lang="en-US" sz="4381" spc="429" dirty="0">
                <a:solidFill>
                  <a:srgbClr val="231F20"/>
                </a:solidFill>
                <a:latin typeface="Cairo"/>
                <a:ea typeface="Cairo"/>
                <a:cs typeface="Cairo"/>
                <a:sym typeface="Cairo"/>
              </a:rPr>
              <a:t>01</a:t>
            </a:r>
          </a:p>
        </p:txBody>
      </p:sp>
      <p:sp>
        <p:nvSpPr>
          <p:cNvPr id="30" name="TextBox 30"/>
          <p:cNvSpPr txBox="1"/>
          <p:nvPr/>
        </p:nvSpPr>
        <p:spPr>
          <a:xfrm>
            <a:off x="6945546" y="1841126"/>
            <a:ext cx="2926922" cy="434533"/>
          </a:xfrm>
          <a:prstGeom prst="rect">
            <a:avLst/>
          </a:prstGeom>
        </p:spPr>
        <p:txBody>
          <a:bodyPr lIns="0" tIns="0" rIns="0" bIns="0" rtlCol="0" anchor="t">
            <a:spAutoFit/>
          </a:bodyPr>
          <a:lstStyle/>
          <a:p>
            <a:pPr marL="0" lvl="0" indent="0" algn="r" rtl="1">
              <a:lnSpc>
                <a:spcPts val="3668"/>
              </a:lnSpc>
              <a:spcBef>
                <a:spcPct val="0"/>
              </a:spcBef>
            </a:pPr>
            <a:r>
              <a:rPr lang="ar-EG" sz="2658" spc="260" dirty="0">
                <a:solidFill>
                  <a:srgbClr val="FFFFFF"/>
                </a:solidFill>
                <a:latin typeface="Cairo"/>
                <a:ea typeface="Cairo"/>
                <a:cs typeface="Cairo"/>
                <a:sym typeface="Cairo"/>
                <a:rtl/>
              </a:rPr>
              <a:t>مقدمة عامة</a:t>
            </a:r>
          </a:p>
        </p:txBody>
      </p:sp>
      <p:sp>
        <p:nvSpPr>
          <p:cNvPr id="31" name="TextBox 31"/>
          <p:cNvSpPr txBox="1"/>
          <p:nvPr/>
        </p:nvSpPr>
        <p:spPr>
          <a:xfrm>
            <a:off x="11858950" y="3897224"/>
            <a:ext cx="979531" cy="728503"/>
          </a:xfrm>
          <a:prstGeom prst="rect">
            <a:avLst/>
          </a:prstGeom>
        </p:spPr>
        <p:txBody>
          <a:bodyPr lIns="0" tIns="0" rIns="0" bIns="0" rtlCol="0" anchor="t">
            <a:spAutoFit/>
          </a:bodyPr>
          <a:lstStyle/>
          <a:p>
            <a:pPr marL="0" lvl="0" indent="0" algn="ctr">
              <a:lnSpc>
                <a:spcPts val="6047"/>
              </a:lnSpc>
              <a:spcBef>
                <a:spcPct val="0"/>
              </a:spcBef>
            </a:pPr>
            <a:r>
              <a:rPr lang="en-US" sz="4381" spc="429">
                <a:solidFill>
                  <a:srgbClr val="231F20"/>
                </a:solidFill>
                <a:latin typeface="Cairo"/>
                <a:ea typeface="Cairo"/>
                <a:cs typeface="Cairo"/>
                <a:sym typeface="Cairo"/>
              </a:rPr>
              <a:t>02</a:t>
            </a:r>
          </a:p>
        </p:txBody>
      </p:sp>
      <p:sp>
        <p:nvSpPr>
          <p:cNvPr id="32" name="TextBox 32"/>
          <p:cNvSpPr txBox="1"/>
          <p:nvPr/>
        </p:nvSpPr>
        <p:spPr>
          <a:xfrm>
            <a:off x="7738112" y="4056053"/>
            <a:ext cx="4268712" cy="434533"/>
          </a:xfrm>
          <a:prstGeom prst="rect">
            <a:avLst/>
          </a:prstGeom>
        </p:spPr>
        <p:txBody>
          <a:bodyPr lIns="0" tIns="0" rIns="0" bIns="0" rtlCol="0" anchor="t">
            <a:spAutoFit/>
          </a:bodyPr>
          <a:lstStyle/>
          <a:p>
            <a:pPr marL="0" lvl="0" indent="0" algn="l" rtl="1">
              <a:lnSpc>
                <a:spcPts val="3668"/>
              </a:lnSpc>
              <a:spcBef>
                <a:spcPct val="0"/>
              </a:spcBef>
            </a:pPr>
            <a:r>
              <a:rPr lang="ar-EG" sz="2658" spc="260" dirty="0">
                <a:solidFill>
                  <a:srgbClr val="FFFFFF"/>
                </a:solidFill>
                <a:latin typeface="Cairo"/>
                <a:ea typeface="Cairo"/>
                <a:cs typeface="Cairo"/>
                <a:sym typeface="Cairo"/>
                <a:rtl/>
              </a:rPr>
              <a:t>مرحلة التحليل </a:t>
            </a:r>
          </a:p>
        </p:txBody>
      </p:sp>
      <p:sp>
        <p:nvSpPr>
          <p:cNvPr id="33" name="TextBox 33"/>
          <p:cNvSpPr txBox="1"/>
          <p:nvPr/>
        </p:nvSpPr>
        <p:spPr>
          <a:xfrm>
            <a:off x="11858950" y="6102908"/>
            <a:ext cx="979531" cy="728503"/>
          </a:xfrm>
          <a:prstGeom prst="rect">
            <a:avLst/>
          </a:prstGeom>
        </p:spPr>
        <p:txBody>
          <a:bodyPr lIns="0" tIns="0" rIns="0" bIns="0" rtlCol="0" anchor="t">
            <a:spAutoFit/>
          </a:bodyPr>
          <a:lstStyle/>
          <a:p>
            <a:pPr marL="0" lvl="0" indent="0" algn="ctr">
              <a:lnSpc>
                <a:spcPts val="6047"/>
              </a:lnSpc>
              <a:spcBef>
                <a:spcPct val="0"/>
              </a:spcBef>
            </a:pPr>
            <a:r>
              <a:rPr lang="en-US" sz="4381" spc="429">
                <a:solidFill>
                  <a:srgbClr val="231F20"/>
                </a:solidFill>
                <a:latin typeface="Cairo"/>
                <a:ea typeface="Cairo"/>
                <a:cs typeface="Cairo"/>
                <a:sym typeface="Cairo"/>
              </a:rPr>
              <a:t>03</a:t>
            </a:r>
          </a:p>
        </p:txBody>
      </p:sp>
      <p:sp>
        <p:nvSpPr>
          <p:cNvPr id="34" name="TextBox 34"/>
          <p:cNvSpPr txBox="1"/>
          <p:nvPr/>
        </p:nvSpPr>
        <p:spPr>
          <a:xfrm>
            <a:off x="7308947" y="6287499"/>
            <a:ext cx="2898969" cy="434533"/>
          </a:xfrm>
          <a:prstGeom prst="rect">
            <a:avLst/>
          </a:prstGeom>
        </p:spPr>
        <p:txBody>
          <a:bodyPr lIns="0" tIns="0" rIns="0" bIns="0" rtlCol="0" anchor="t">
            <a:spAutoFit/>
          </a:bodyPr>
          <a:lstStyle/>
          <a:p>
            <a:pPr marL="0" lvl="0" indent="0" algn="l" rtl="1">
              <a:lnSpc>
                <a:spcPts val="3668"/>
              </a:lnSpc>
              <a:spcBef>
                <a:spcPct val="0"/>
              </a:spcBef>
            </a:pPr>
            <a:r>
              <a:rPr lang="ar-EG" sz="2658" spc="260">
                <a:solidFill>
                  <a:srgbClr val="FFFFFF"/>
                </a:solidFill>
                <a:latin typeface="Cairo"/>
                <a:ea typeface="Cairo"/>
                <a:cs typeface="Cairo"/>
                <a:sym typeface="Cairo"/>
                <a:rtl/>
              </a:rPr>
              <a:t>صياغة المشروع</a:t>
            </a:r>
          </a:p>
        </p:txBody>
      </p:sp>
      <p:sp>
        <p:nvSpPr>
          <p:cNvPr id="35" name="TextBox 35"/>
          <p:cNvSpPr txBox="1"/>
          <p:nvPr/>
        </p:nvSpPr>
        <p:spPr>
          <a:xfrm>
            <a:off x="11858950" y="8499091"/>
            <a:ext cx="979531" cy="728503"/>
          </a:xfrm>
          <a:prstGeom prst="rect">
            <a:avLst/>
          </a:prstGeom>
        </p:spPr>
        <p:txBody>
          <a:bodyPr lIns="0" tIns="0" rIns="0" bIns="0" rtlCol="0" anchor="t">
            <a:spAutoFit/>
          </a:bodyPr>
          <a:lstStyle/>
          <a:p>
            <a:pPr marL="0" lvl="0" indent="0" algn="ctr">
              <a:lnSpc>
                <a:spcPts val="6047"/>
              </a:lnSpc>
              <a:spcBef>
                <a:spcPct val="0"/>
              </a:spcBef>
            </a:pPr>
            <a:r>
              <a:rPr lang="en-US" sz="4381" spc="429">
                <a:solidFill>
                  <a:srgbClr val="231F20"/>
                </a:solidFill>
                <a:latin typeface="Cairo"/>
                <a:ea typeface="Cairo"/>
                <a:cs typeface="Cairo"/>
                <a:sym typeface="Cairo"/>
              </a:rPr>
              <a:t>04</a:t>
            </a:r>
          </a:p>
        </p:txBody>
      </p:sp>
      <p:sp>
        <p:nvSpPr>
          <p:cNvPr id="36" name="TextBox 36"/>
          <p:cNvSpPr txBox="1"/>
          <p:nvPr/>
        </p:nvSpPr>
        <p:spPr>
          <a:xfrm>
            <a:off x="6274651" y="8648677"/>
            <a:ext cx="4268712" cy="474489"/>
          </a:xfrm>
          <a:prstGeom prst="rect">
            <a:avLst/>
          </a:prstGeom>
        </p:spPr>
        <p:txBody>
          <a:bodyPr lIns="0" tIns="0" rIns="0" bIns="0" rtlCol="0" anchor="t">
            <a:spAutoFit/>
          </a:bodyPr>
          <a:lstStyle/>
          <a:p>
            <a:pPr marL="0" lvl="0" indent="0" algn="just" rtl="1">
              <a:lnSpc>
                <a:spcPts val="3668"/>
              </a:lnSpc>
              <a:spcBef>
                <a:spcPct val="0"/>
              </a:spcBef>
            </a:pPr>
            <a:r>
              <a:rPr lang="ar-EG" sz="2658" spc="260" dirty="0">
                <a:solidFill>
                  <a:srgbClr val="FFFFFF"/>
                </a:solidFill>
                <a:latin typeface="Cairo"/>
                <a:ea typeface="Cairo"/>
                <a:cs typeface="Cairo"/>
                <a:sym typeface="Cairo"/>
                <a:rtl/>
              </a:rPr>
              <a:t>اعداد المخط</a:t>
            </a:r>
            <a:r>
              <a:rPr lang="ar-SA" sz="2658" spc="260" dirty="0">
                <a:solidFill>
                  <a:srgbClr val="FFFFFF"/>
                </a:solidFill>
                <a:latin typeface="Cairo"/>
                <a:ea typeface="Cairo"/>
                <a:cs typeface="Cairo"/>
                <a:sym typeface="Cairo"/>
                <a:rtl/>
              </a:rPr>
              <a:t>ط النهائي</a:t>
            </a:r>
            <a:endParaRPr lang="ar-EG" sz="2658" spc="260" dirty="0">
              <a:solidFill>
                <a:srgbClr val="FFFFFF"/>
              </a:solidFill>
              <a:latin typeface="Cairo"/>
              <a:ea typeface="Cairo"/>
              <a:cs typeface="Cairo"/>
              <a:sym typeface="Cairo"/>
              <a:rtl/>
            </a:endParaRPr>
          </a:p>
        </p:txBody>
      </p:sp>
      <p:sp>
        <p:nvSpPr>
          <p:cNvPr id="38" name="Rectangle 37">
            <a:extLst>
              <a:ext uri="{FF2B5EF4-FFF2-40B4-BE49-F238E27FC236}">
                <a16:creationId xmlns:a16="http://schemas.microsoft.com/office/drawing/2014/main" id="{FDCEAE69-7396-78F2-3B12-0F47A407AFB1}"/>
              </a:ext>
            </a:extLst>
          </p:cNvPr>
          <p:cNvSpPr/>
          <p:nvPr/>
        </p:nvSpPr>
        <p:spPr>
          <a:xfrm>
            <a:off x="0" y="0"/>
            <a:ext cx="14803031"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anim calcmode="lin" valueType="num">
                                      <p:cBhvr>
                                        <p:cTn id="13" dur="500" fill="hold"/>
                                        <p:tgtEl>
                                          <p:spTgt spid="4"/>
                                        </p:tgtEl>
                                        <p:attrNameLst>
                                          <p:attrName>ppt_x</p:attrName>
                                        </p:attrNameLst>
                                      </p:cBhvr>
                                      <p:tavLst>
                                        <p:tav tm="0">
                                          <p:val>
                                            <p:strVal val="#ppt_x"/>
                                          </p:val>
                                        </p:tav>
                                        <p:tav tm="100000">
                                          <p:val>
                                            <p:strVal val="#ppt_x"/>
                                          </p:val>
                                        </p:tav>
                                      </p:tavLst>
                                    </p:anim>
                                    <p:anim calcmode="lin" valueType="num">
                                      <p:cBhvr>
                                        <p:cTn id="14" dur="5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anim calcmode="lin" valueType="num">
                                      <p:cBhvr>
                                        <p:cTn id="18" dur="500" fill="hold"/>
                                        <p:tgtEl>
                                          <p:spTgt spid="6"/>
                                        </p:tgtEl>
                                        <p:attrNameLst>
                                          <p:attrName>ppt_x</p:attrName>
                                        </p:attrNameLst>
                                      </p:cBhvr>
                                      <p:tavLst>
                                        <p:tav tm="0">
                                          <p:val>
                                            <p:strVal val="#ppt_x"/>
                                          </p:val>
                                        </p:tav>
                                        <p:tav tm="100000">
                                          <p:val>
                                            <p:strVal val="#ppt_x"/>
                                          </p:val>
                                        </p:tav>
                                      </p:tavLst>
                                    </p:anim>
                                    <p:anim calcmode="lin" valueType="num">
                                      <p:cBhvr>
                                        <p:cTn id="19" dur="5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500"/>
                                        <p:tgtEl>
                                          <p:spTgt spid="29"/>
                                        </p:tgtEl>
                                      </p:cBhvr>
                                    </p:animEffect>
                                    <p:anim calcmode="lin" valueType="num">
                                      <p:cBhvr>
                                        <p:cTn id="23" dur="500" fill="hold"/>
                                        <p:tgtEl>
                                          <p:spTgt spid="29"/>
                                        </p:tgtEl>
                                        <p:attrNameLst>
                                          <p:attrName>ppt_x</p:attrName>
                                        </p:attrNameLst>
                                      </p:cBhvr>
                                      <p:tavLst>
                                        <p:tav tm="0">
                                          <p:val>
                                            <p:strVal val="#ppt_x"/>
                                          </p:val>
                                        </p:tav>
                                        <p:tav tm="100000">
                                          <p:val>
                                            <p:strVal val="#ppt_x"/>
                                          </p:val>
                                        </p:tav>
                                      </p:tavLst>
                                    </p:anim>
                                    <p:anim calcmode="lin" valueType="num">
                                      <p:cBhvr>
                                        <p:cTn id="24" dur="500" fill="hold"/>
                                        <p:tgtEl>
                                          <p:spTgt spid="29"/>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anim calcmode="lin" valueType="num">
                                      <p:cBhvr>
                                        <p:cTn id="28" dur="500" fill="hold"/>
                                        <p:tgtEl>
                                          <p:spTgt spid="30"/>
                                        </p:tgtEl>
                                        <p:attrNameLst>
                                          <p:attrName>ppt_x</p:attrName>
                                        </p:attrNameLst>
                                      </p:cBhvr>
                                      <p:tavLst>
                                        <p:tav tm="0">
                                          <p:val>
                                            <p:strVal val="#ppt_x"/>
                                          </p:val>
                                        </p:tav>
                                        <p:tav tm="100000">
                                          <p:val>
                                            <p:strVal val="#ppt_x"/>
                                          </p:val>
                                        </p:tav>
                                      </p:tavLst>
                                    </p:anim>
                                    <p:anim calcmode="lin" valueType="num">
                                      <p:cBhvr>
                                        <p:cTn id="29" dur="5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anim calcmode="lin" valueType="num">
                                      <p:cBhvr>
                                        <p:cTn id="35" dur="500" fill="hold"/>
                                        <p:tgtEl>
                                          <p:spTgt spid="8"/>
                                        </p:tgtEl>
                                        <p:attrNameLst>
                                          <p:attrName>ppt_x</p:attrName>
                                        </p:attrNameLst>
                                      </p:cBhvr>
                                      <p:tavLst>
                                        <p:tav tm="0">
                                          <p:val>
                                            <p:strVal val="#ppt_x"/>
                                          </p:val>
                                        </p:tav>
                                        <p:tav tm="100000">
                                          <p:val>
                                            <p:strVal val="#ppt_x"/>
                                          </p:val>
                                        </p:tav>
                                      </p:tavLst>
                                    </p:anim>
                                    <p:anim calcmode="lin" valueType="num">
                                      <p:cBhvr>
                                        <p:cTn id="36" dur="500" fill="hold"/>
                                        <p:tgtEl>
                                          <p:spTgt spid="8"/>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anim calcmode="lin" valueType="num">
                                      <p:cBhvr>
                                        <p:cTn id="40" dur="500" fill="hold"/>
                                        <p:tgtEl>
                                          <p:spTgt spid="10"/>
                                        </p:tgtEl>
                                        <p:attrNameLst>
                                          <p:attrName>ppt_x</p:attrName>
                                        </p:attrNameLst>
                                      </p:cBhvr>
                                      <p:tavLst>
                                        <p:tav tm="0">
                                          <p:val>
                                            <p:strVal val="#ppt_x"/>
                                          </p:val>
                                        </p:tav>
                                        <p:tav tm="100000">
                                          <p:val>
                                            <p:strVal val="#ppt_x"/>
                                          </p:val>
                                        </p:tav>
                                      </p:tavLst>
                                    </p:anim>
                                    <p:anim calcmode="lin" valueType="num">
                                      <p:cBhvr>
                                        <p:cTn id="41" dur="500" fill="hold"/>
                                        <p:tgtEl>
                                          <p:spTgt spid="10"/>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anim calcmode="lin" valueType="num">
                                      <p:cBhvr>
                                        <p:cTn id="45" dur="500" fill="hold"/>
                                        <p:tgtEl>
                                          <p:spTgt spid="12"/>
                                        </p:tgtEl>
                                        <p:attrNameLst>
                                          <p:attrName>ppt_x</p:attrName>
                                        </p:attrNameLst>
                                      </p:cBhvr>
                                      <p:tavLst>
                                        <p:tav tm="0">
                                          <p:val>
                                            <p:strVal val="#ppt_x"/>
                                          </p:val>
                                        </p:tav>
                                        <p:tav tm="100000">
                                          <p:val>
                                            <p:strVal val="#ppt_x"/>
                                          </p:val>
                                        </p:tav>
                                      </p:tavLst>
                                    </p:anim>
                                    <p:anim calcmode="lin" valueType="num">
                                      <p:cBhvr>
                                        <p:cTn id="46" dur="500" fill="hold"/>
                                        <p:tgtEl>
                                          <p:spTgt spid="12"/>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1"/>
                                        </p:tgtEl>
                                        <p:attrNameLst>
                                          <p:attrName>style.visibility</p:attrName>
                                        </p:attrNameLst>
                                      </p:cBhvr>
                                      <p:to>
                                        <p:strVal val="visible"/>
                                      </p:to>
                                    </p:set>
                                    <p:animEffect transition="in" filter="fade">
                                      <p:cBhvr>
                                        <p:cTn id="49" dur="500"/>
                                        <p:tgtEl>
                                          <p:spTgt spid="31"/>
                                        </p:tgtEl>
                                      </p:cBhvr>
                                    </p:animEffect>
                                    <p:anim calcmode="lin" valueType="num">
                                      <p:cBhvr>
                                        <p:cTn id="50" dur="500" fill="hold"/>
                                        <p:tgtEl>
                                          <p:spTgt spid="31"/>
                                        </p:tgtEl>
                                        <p:attrNameLst>
                                          <p:attrName>ppt_x</p:attrName>
                                        </p:attrNameLst>
                                      </p:cBhvr>
                                      <p:tavLst>
                                        <p:tav tm="0">
                                          <p:val>
                                            <p:strVal val="#ppt_x"/>
                                          </p:val>
                                        </p:tav>
                                        <p:tav tm="100000">
                                          <p:val>
                                            <p:strVal val="#ppt_x"/>
                                          </p:val>
                                        </p:tav>
                                      </p:tavLst>
                                    </p:anim>
                                    <p:anim calcmode="lin" valueType="num">
                                      <p:cBhvr>
                                        <p:cTn id="51" dur="500" fill="hold"/>
                                        <p:tgtEl>
                                          <p:spTgt spid="31"/>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2"/>
                                        </p:tgtEl>
                                        <p:attrNameLst>
                                          <p:attrName>style.visibility</p:attrName>
                                        </p:attrNameLst>
                                      </p:cBhvr>
                                      <p:to>
                                        <p:strVal val="visible"/>
                                      </p:to>
                                    </p:set>
                                    <p:animEffect transition="in" filter="fade">
                                      <p:cBhvr>
                                        <p:cTn id="54" dur="500"/>
                                        <p:tgtEl>
                                          <p:spTgt spid="32"/>
                                        </p:tgtEl>
                                      </p:cBhvr>
                                    </p:animEffect>
                                    <p:anim calcmode="lin" valueType="num">
                                      <p:cBhvr>
                                        <p:cTn id="55" dur="500" fill="hold"/>
                                        <p:tgtEl>
                                          <p:spTgt spid="32"/>
                                        </p:tgtEl>
                                        <p:attrNameLst>
                                          <p:attrName>ppt_x</p:attrName>
                                        </p:attrNameLst>
                                      </p:cBhvr>
                                      <p:tavLst>
                                        <p:tav tm="0">
                                          <p:val>
                                            <p:strVal val="#ppt_x"/>
                                          </p:val>
                                        </p:tav>
                                        <p:tav tm="100000">
                                          <p:val>
                                            <p:strVal val="#ppt_x"/>
                                          </p:val>
                                        </p:tav>
                                      </p:tavLst>
                                    </p:anim>
                                    <p:anim calcmode="lin" valueType="num">
                                      <p:cBhvr>
                                        <p:cTn id="56" dur="5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fade">
                                      <p:cBhvr>
                                        <p:cTn id="61" dur="500"/>
                                        <p:tgtEl>
                                          <p:spTgt spid="14"/>
                                        </p:tgtEl>
                                      </p:cBhvr>
                                    </p:animEffect>
                                    <p:anim calcmode="lin" valueType="num">
                                      <p:cBhvr>
                                        <p:cTn id="62" dur="500" fill="hold"/>
                                        <p:tgtEl>
                                          <p:spTgt spid="14"/>
                                        </p:tgtEl>
                                        <p:attrNameLst>
                                          <p:attrName>ppt_x</p:attrName>
                                        </p:attrNameLst>
                                      </p:cBhvr>
                                      <p:tavLst>
                                        <p:tav tm="0">
                                          <p:val>
                                            <p:strVal val="#ppt_x"/>
                                          </p:val>
                                        </p:tav>
                                        <p:tav tm="100000">
                                          <p:val>
                                            <p:strVal val="#ppt_x"/>
                                          </p:val>
                                        </p:tav>
                                      </p:tavLst>
                                    </p:anim>
                                    <p:anim calcmode="lin" valueType="num">
                                      <p:cBhvr>
                                        <p:cTn id="63" dur="500" fill="hold"/>
                                        <p:tgtEl>
                                          <p:spTgt spid="14"/>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16"/>
                                        </p:tgtEl>
                                        <p:attrNameLst>
                                          <p:attrName>style.visibility</p:attrName>
                                        </p:attrNameLst>
                                      </p:cBhvr>
                                      <p:to>
                                        <p:strVal val="visible"/>
                                      </p:to>
                                    </p:set>
                                    <p:animEffect transition="in" filter="fade">
                                      <p:cBhvr>
                                        <p:cTn id="66" dur="500"/>
                                        <p:tgtEl>
                                          <p:spTgt spid="16"/>
                                        </p:tgtEl>
                                      </p:cBhvr>
                                    </p:animEffect>
                                    <p:anim calcmode="lin" valueType="num">
                                      <p:cBhvr>
                                        <p:cTn id="67" dur="500" fill="hold"/>
                                        <p:tgtEl>
                                          <p:spTgt spid="16"/>
                                        </p:tgtEl>
                                        <p:attrNameLst>
                                          <p:attrName>ppt_x</p:attrName>
                                        </p:attrNameLst>
                                      </p:cBhvr>
                                      <p:tavLst>
                                        <p:tav tm="0">
                                          <p:val>
                                            <p:strVal val="#ppt_x"/>
                                          </p:val>
                                        </p:tav>
                                        <p:tav tm="100000">
                                          <p:val>
                                            <p:strVal val="#ppt_x"/>
                                          </p:val>
                                        </p:tav>
                                      </p:tavLst>
                                    </p:anim>
                                    <p:anim calcmode="lin" valueType="num">
                                      <p:cBhvr>
                                        <p:cTn id="68" dur="500" fill="hold"/>
                                        <p:tgtEl>
                                          <p:spTgt spid="16"/>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18"/>
                                        </p:tgtEl>
                                        <p:attrNameLst>
                                          <p:attrName>style.visibility</p:attrName>
                                        </p:attrNameLst>
                                      </p:cBhvr>
                                      <p:to>
                                        <p:strVal val="visible"/>
                                      </p:to>
                                    </p:set>
                                    <p:animEffect transition="in" filter="fade">
                                      <p:cBhvr>
                                        <p:cTn id="71" dur="500"/>
                                        <p:tgtEl>
                                          <p:spTgt spid="18"/>
                                        </p:tgtEl>
                                      </p:cBhvr>
                                    </p:animEffect>
                                    <p:anim calcmode="lin" valueType="num">
                                      <p:cBhvr>
                                        <p:cTn id="72" dur="500" fill="hold"/>
                                        <p:tgtEl>
                                          <p:spTgt spid="18"/>
                                        </p:tgtEl>
                                        <p:attrNameLst>
                                          <p:attrName>ppt_x</p:attrName>
                                        </p:attrNameLst>
                                      </p:cBhvr>
                                      <p:tavLst>
                                        <p:tav tm="0">
                                          <p:val>
                                            <p:strVal val="#ppt_x"/>
                                          </p:val>
                                        </p:tav>
                                        <p:tav tm="100000">
                                          <p:val>
                                            <p:strVal val="#ppt_x"/>
                                          </p:val>
                                        </p:tav>
                                      </p:tavLst>
                                    </p:anim>
                                    <p:anim calcmode="lin" valueType="num">
                                      <p:cBhvr>
                                        <p:cTn id="73" dur="500" fill="hold"/>
                                        <p:tgtEl>
                                          <p:spTgt spid="18"/>
                                        </p:tgtEl>
                                        <p:attrNameLst>
                                          <p:attrName>ppt_y</p:attrName>
                                        </p:attrNameLst>
                                      </p:cBhvr>
                                      <p:tavLst>
                                        <p:tav tm="0">
                                          <p:val>
                                            <p:strVal val="#ppt_y+.1"/>
                                          </p:val>
                                        </p:tav>
                                        <p:tav tm="100000">
                                          <p:val>
                                            <p:strVal val="#ppt_y"/>
                                          </p:val>
                                        </p:tav>
                                      </p:tavLst>
                                    </p:anim>
                                  </p:childTnLst>
                                </p:cTn>
                              </p:par>
                              <p:par>
                                <p:cTn id="74" presetID="42" presetClass="entr" presetSubtype="0" fill="hold" grpId="0" nodeType="withEffect">
                                  <p:stCondLst>
                                    <p:cond delay="0"/>
                                  </p:stCondLst>
                                  <p:childTnLst>
                                    <p:set>
                                      <p:cBhvr>
                                        <p:cTn id="75" dur="1" fill="hold">
                                          <p:stCondLst>
                                            <p:cond delay="0"/>
                                          </p:stCondLst>
                                        </p:cTn>
                                        <p:tgtEl>
                                          <p:spTgt spid="33"/>
                                        </p:tgtEl>
                                        <p:attrNameLst>
                                          <p:attrName>style.visibility</p:attrName>
                                        </p:attrNameLst>
                                      </p:cBhvr>
                                      <p:to>
                                        <p:strVal val="visible"/>
                                      </p:to>
                                    </p:set>
                                    <p:animEffect transition="in" filter="fade">
                                      <p:cBhvr>
                                        <p:cTn id="76" dur="500"/>
                                        <p:tgtEl>
                                          <p:spTgt spid="33"/>
                                        </p:tgtEl>
                                      </p:cBhvr>
                                    </p:animEffect>
                                    <p:anim calcmode="lin" valueType="num">
                                      <p:cBhvr>
                                        <p:cTn id="77" dur="500" fill="hold"/>
                                        <p:tgtEl>
                                          <p:spTgt spid="33"/>
                                        </p:tgtEl>
                                        <p:attrNameLst>
                                          <p:attrName>ppt_x</p:attrName>
                                        </p:attrNameLst>
                                      </p:cBhvr>
                                      <p:tavLst>
                                        <p:tav tm="0">
                                          <p:val>
                                            <p:strVal val="#ppt_x"/>
                                          </p:val>
                                        </p:tav>
                                        <p:tav tm="100000">
                                          <p:val>
                                            <p:strVal val="#ppt_x"/>
                                          </p:val>
                                        </p:tav>
                                      </p:tavLst>
                                    </p:anim>
                                    <p:anim calcmode="lin" valueType="num">
                                      <p:cBhvr>
                                        <p:cTn id="78" dur="500" fill="hold"/>
                                        <p:tgtEl>
                                          <p:spTgt spid="33"/>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34"/>
                                        </p:tgtEl>
                                        <p:attrNameLst>
                                          <p:attrName>style.visibility</p:attrName>
                                        </p:attrNameLst>
                                      </p:cBhvr>
                                      <p:to>
                                        <p:strVal val="visible"/>
                                      </p:to>
                                    </p:set>
                                    <p:animEffect transition="in" filter="fade">
                                      <p:cBhvr>
                                        <p:cTn id="81" dur="500"/>
                                        <p:tgtEl>
                                          <p:spTgt spid="34"/>
                                        </p:tgtEl>
                                      </p:cBhvr>
                                    </p:animEffect>
                                    <p:anim calcmode="lin" valueType="num">
                                      <p:cBhvr>
                                        <p:cTn id="82" dur="500" fill="hold"/>
                                        <p:tgtEl>
                                          <p:spTgt spid="34"/>
                                        </p:tgtEl>
                                        <p:attrNameLst>
                                          <p:attrName>ppt_x</p:attrName>
                                        </p:attrNameLst>
                                      </p:cBhvr>
                                      <p:tavLst>
                                        <p:tav tm="0">
                                          <p:val>
                                            <p:strVal val="#ppt_x"/>
                                          </p:val>
                                        </p:tav>
                                        <p:tav tm="100000">
                                          <p:val>
                                            <p:strVal val="#ppt_x"/>
                                          </p:val>
                                        </p:tav>
                                      </p:tavLst>
                                    </p:anim>
                                    <p:anim calcmode="lin" valueType="num">
                                      <p:cBhvr>
                                        <p:cTn id="83" dur="5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nodeType="clickEffect">
                                  <p:stCondLst>
                                    <p:cond delay="0"/>
                                  </p:stCondLst>
                                  <p:childTnLst>
                                    <p:set>
                                      <p:cBhvr>
                                        <p:cTn id="87" dur="1" fill="hold">
                                          <p:stCondLst>
                                            <p:cond delay="0"/>
                                          </p:stCondLst>
                                        </p:cTn>
                                        <p:tgtEl>
                                          <p:spTgt spid="20"/>
                                        </p:tgtEl>
                                        <p:attrNameLst>
                                          <p:attrName>style.visibility</p:attrName>
                                        </p:attrNameLst>
                                      </p:cBhvr>
                                      <p:to>
                                        <p:strVal val="visible"/>
                                      </p:to>
                                    </p:set>
                                    <p:animEffect transition="in" filter="fade">
                                      <p:cBhvr>
                                        <p:cTn id="88" dur="500"/>
                                        <p:tgtEl>
                                          <p:spTgt spid="20"/>
                                        </p:tgtEl>
                                      </p:cBhvr>
                                    </p:animEffect>
                                    <p:anim calcmode="lin" valueType="num">
                                      <p:cBhvr>
                                        <p:cTn id="89" dur="500" fill="hold"/>
                                        <p:tgtEl>
                                          <p:spTgt spid="20"/>
                                        </p:tgtEl>
                                        <p:attrNameLst>
                                          <p:attrName>ppt_x</p:attrName>
                                        </p:attrNameLst>
                                      </p:cBhvr>
                                      <p:tavLst>
                                        <p:tav tm="0">
                                          <p:val>
                                            <p:strVal val="#ppt_x"/>
                                          </p:val>
                                        </p:tav>
                                        <p:tav tm="100000">
                                          <p:val>
                                            <p:strVal val="#ppt_x"/>
                                          </p:val>
                                        </p:tav>
                                      </p:tavLst>
                                    </p:anim>
                                    <p:anim calcmode="lin" valueType="num">
                                      <p:cBhvr>
                                        <p:cTn id="90" dur="500" fill="hold"/>
                                        <p:tgtEl>
                                          <p:spTgt spid="20"/>
                                        </p:tgtEl>
                                        <p:attrNameLst>
                                          <p:attrName>ppt_y</p:attrName>
                                        </p:attrNameLst>
                                      </p:cBhvr>
                                      <p:tavLst>
                                        <p:tav tm="0">
                                          <p:val>
                                            <p:strVal val="#ppt_y+.1"/>
                                          </p:val>
                                        </p:tav>
                                        <p:tav tm="100000">
                                          <p:val>
                                            <p:strVal val="#ppt_y"/>
                                          </p:val>
                                        </p:tav>
                                      </p:tavLst>
                                    </p:anim>
                                  </p:childTnLst>
                                </p:cTn>
                              </p:par>
                              <p:par>
                                <p:cTn id="91" presetID="42" presetClass="entr" presetSubtype="0" fill="hold" nodeType="withEffect">
                                  <p:stCondLst>
                                    <p:cond delay="0"/>
                                  </p:stCondLst>
                                  <p:childTnLst>
                                    <p:set>
                                      <p:cBhvr>
                                        <p:cTn id="92" dur="1" fill="hold">
                                          <p:stCondLst>
                                            <p:cond delay="0"/>
                                          </p:stCondLst>
                                        </p:cTn>
                                        <p:tgtEl>
                                          <p:spTgt spid="22"/>
                                        </p:tgtEl>
                                        <p:attrNameLst>
                                          <p:attrName>style.visibility</p:attrName>
                                        </p:attrNameLst>
                                      </p:cBhvr>
                                      <p:to>
                                        <p:strVal val="visible"/>
                                      </p:to>
                                    </p:set>
                                    <p:animEffect transition="in" filter="fade">
                                      <p:cBhvr>
                                        <p:cTn id="93" dur="500"/>
                                        <p:tgtEl>
                                          <p:spTgt spid="22"/>
                                        </p:tgtEl>
                                      </p:cBhvr>
                                    </p:animEffect>
                                    <p:anim calcmode="lin" valueType="num">
                                      <p:cBhvr>
                                        <p:cTn id="94" dur="500" fill="hold"/>
                                        <p:tgtEl>
                                          <p:spTgt spid="22"/>
                                        </p:tgtEl>
                                        <p:attrNameLst>
                                          <p:attrName>ppt_x</p:attrName>
                                        </p:attrNameLst>
                                      </p:cBhvr>
                                      <p:tavLst>
                                        <p:tav tm="0">
                                          <p:val>
                                            <p:strVal val="#ppt_x"/>
                                          </p:val>
                                        </p:tav>
                                        <p:tav tm="100000">
                                          <p:val>
                                            <p:strVal val="#ppt_x"/>
                                          </p:val>
                                        </p:tav>
                                      </p:tavLst>
                                    </p:anim>
                                    <p:anim calcmode="lin" valueType="num">
                                      <p:cBhvr>
                                        <p:cTn id="95" dur="500" fill="hold"/>
                                        <p:tgtEl>
                                          <p:spTgt spid="22"/>
                                        </p:tgtEl>
                                        <p:attrNameLst>
                                          <p:attrName>ppt_y</p:attrName>
                                        </p:attrNameLst>
                                      </p:cBhvr>
                                      <p:tavLst>
                                        <p:tav tm="0">
                                          <p:val>
                                            <p:strVal val="#ppt_y+.1"/>
                                          </p:val>
                                        </p:tav>
                                        <p:tav tm="100000">
                                          <p:val>
                                            <p:strVal val="#ppt_y"/>
                                          </p:val>
                                        </p:tav>
                                      </p:tavLst>
                                    </p:anim>
                                  </p:childTnLst>
                                </p:cTn>
                              </p:par>
                              <p:par>
                                <p:cTn id="96" presetID="42" presetClass="entr" presetSubtype="0" fill="hold" nodeType="withEffect">
                                  <p:stCondLst>
                                    <p:cond delay="0"/>
                                  </p:stCondLst>
                                  <p:childTnLst>
                                    <p:set>
                                      <p:cBhvr>
                                        <p:cTn id="97" dur="1" fill="hold">
                                          <p:stCondLst>
                                            <p:cond delay="0"/>
                                          </p:stCondLst>
                                        </p:cTn>
                                        <p:tgtEl>
                                          <p:spTgt spid="24"/>
                                        </p:tgtEl>
                                        <p:attrNameLst>
                                          <p:attrName>style.visibility</p:attrName>
                                        </p:attrNameLst>
                                      </p:cBhvr>
                                      <p:to>
                                        <p:strVal val="visible"/>
                                      </p:to>
                                    </p:set>
                                    <p:animEffect transition="in" filter="fade">
                                      <p:cBhvr>
                                        <p:cTn id="98" dur="500"/>
                                        <p:tgtEl>
                                          <p:spTgt spid="24"/>
                                        </p:tgtEl>
                                      </p:cBhvr>
                                    </p:animEffect>
                                    <p:anim calcmode="lin" valueType="num">
                                      <p:cBhvr>
                                        <p:cTn id="99" dur="500" fill="hold"/>
                                        <p:tgtEl>
                                          <p:spTgt spid="24"/>
                                        </p:tgtEl>
                                        <p:attrNameLst>
                                          <p:attrName>ppt_x</p:attrName>
                                        </p:attrNameLst>
                                      </p:cBhvr>
                                      <p:tavLst>
                                        <p:tav tm="0">
                                          <p:val>
                                            <p:strVal val="#ppt_x"/>
                                          </p:val>
                                        </p:tav>
                                        <p:tav tm="100000">
                                          <p:val>
                                            <p:strVal val="#ppt_x"/>
                                          </p:val>
                                        </p:tav>
                                      </p:tavLst>
                                    </p:anim>
                                    <p:anim calcmode="lin" valueType="num">
                                      <p:cBhvr>
                                        <p:cTn id="100" dur="500" fill="hold"/>
                                        <p:tgtEl>
                                          <p:spTgt spid="24"/>
                                        </p:tgtEl>
                                        <p:attrNameLst>
                                          <p:attrName>ppt_y</p:attrName>
                                        </p:attrNameLst>
                                      </p:cBhvr>
                                      <p:tavLst>
                                        <p:tav tm="0">
                                          <p:val>
                                            <p:strVal val="#ppt_y+.1"/>
                                          </p:val>
                                        </p:tav>
                                        <p:tav tm="100000">
                                          <p:val>
                                            <p:strVal val="#ppt_y"/>
                                          </p:val>
                                        </p:tav>
                                      </p:tavLst>
                                    </p:anim>
                                  </p:childTnLst>
                                </p:cTn>
                              </p:par>
                              <p:par>
                                <p:cTn id="101" presetID="42" presetClass="entr" presetSubtype="0" fill="hold" grpId="0" nodeType="withEffect">
                                  <p:stCondLst>
                                    <p:cond delay="0"/>
                                  </p:stCondLst>
                                  <p:childTnLst>
                                    <p:set>
                                      <p:cBhvr>
                                        <p:cTn id="102" dur="1" fill="hold">
                                          <p:stCondLst>
                                            <p:cond delay="0"/>
                                          </p:stCondLst>
                                        </p:cTn>
                                        <p:tgtEl>
                                          <p:spTgt spid="35"/>
                                        </p:tgtEl>
                                        <p:attrNameLst>
                                          <p:attrName>style.visibility</p:attrName>
                                        </p:attrNameLst>
                                      </p:cBhvr>
                                      <p:to>
                                        <p:strVal val="visible"/>
                                      </p:to>
                                    </p:set>
                                    <p:animEffect transition="in" filter="fade">
                                      <p:cBhvr>
                                        <p:cTn id="103" dur="500"/>
                                        <p:tgtEl>
                                          <p:spTgt spid="35"/>
                                        </p:tgtEl>
                                      </p:cBhvr>
                                    </p:animEffect>
                                    <p:anim calcmode="lin" valueType="num">
                                      <p:cBhvr>
                                        <p:cTn id="104" dur="500" fill="hold"/>
                                        <p:tgtEl>
                                          <p:spTgt spid="35"/>
                                        </p:tgtEl>
                                        <p:attrNameLst>
                                          <p:attrName>ppt_x</p:attrName>
                                        </p:attrNameLst>
                                      </p:cBhvr>
                                      <p:tavLst>
                                        <p:tav tm="0">
                                          <p:val>
                                            <p:strVal val="#ppt_x"/>
                                          </p:val>
                                        </p:tav>
                                        <p:tav tm="100000">
                                          <p:val>
                                            <p:strVal val="#ppt_x"/>
                                          </p:val>
                                        </p:tav>
                                      </p:tavLst>
                                    </p:anim>
                                    <p:anim calcmode="lin" valueType="num">
                                      <p:cBhvr>
                                        <p:cTn id="105" dur="500" fill="hold"/>
                                        <p:tgtEl>
                                          <p:spTgt spid="35"/>
                                        </p:tgtEl>
                                        <p:attrNameLst>
                                          <p:attrName>ppt_y</p:attrName>
                                        </p:attrNameLst>
                                      </p:cBhvr>
                                      <p:tavLst>
                                        <p:tav tm="0">
                                          <p:val>
                                            <p:strVal val="#ppt_y+.1"/>
                                          </p:val>
                                        </p:tav>
                                        <p:tav tm="100000">
                                          <p:val>
                                            <p:strVal val="#ppt_y"/>
                                          </p:val>
                                        </p:tav>
                                      </p:tavLst>
                                    </p:anim>
                                  </p:childTnLst>
                                </p:cTn>
                              </p:par>
                              <p:par>
                                <p:cTn id="106" presetID="42" presetClass="entr" presetSubtype="0" fill="hold" grpId="0" nodeType="withEffect">
                                  <p:stCondLst>
                                    <p:cond delay="0"/>
                                  </p:stCondLst>
                                  <p:childTnLst>
                                    <p:set>
                                      <p:cBhvr>
                                        <p:cTn id="107" dur="1" fill="hold">
                                          <p:stCondLst>
                                            <p:cond delay="0"/>
                                          </p:stCondLst>
                                        </p:cTn>
                                        <p:tgtEl>
                                          <p:spTgt spid="36"/>
                                        </p:tgtEl>
                                        <p:attrNameLst>
                                          <p:attrName>style.visibility</p:attrName>
                                        </p:attrNameLst>
                                      </p:cBhvr>
                                      <p:to>
                                        <p:strVal val="visible"/>
                                      </p:to>
                                    </p:set>
                                    <p:animEffect transition="in" filter="fade">
                                      <p:cBhvr>
                                        <p:cTn id="108" dur="500"/>
                                        <p:tgtEl>
                                          <p:spTgt spid="36"/>
                                        </p:tgtEl>
                                      </p:cBhvr>
                                    </p:animEffect>
                                    <p:anim calcmode="lin" valueType="num">
                                      <p:cBhvr>
                                        <p:cTn id="109" dur="500" fill="hold"/>
                                        <p:tgtEl>
                                          <p:spTgt spid="36"/>
                                        </p:tgtEl>
                                        <p:attrNameLst>
                                          <p:attrName>ppt_x</p:attrName>
                                        </p:attrNameLst>
                                      </p:cBhvr>
                                      <p:tavLst>
                                        <p:tav tm="0">
                                          <p:val>
                                            <p:strVal val="#ppt_x"/>
                                          </p:val>
                                        </p:tav>
                                        <p:tav tm="100000">
                                          <p:val>
                                            <p:strVal val="#ppt_x"/>
                                          </p:val>
                                        </p:tav>
                                      </p:tavLst>
                                    </p:anim>
                                    <p:anim calcmode="lin" valueType="num">
                                      <p:cBhvr>
                                        <p:cTn id="110" dur="5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32" grpId="0"/>
      <p:bldP spid="33" grpId="0"/>
      <p:bldP spid="34" grpId="0"/>
      <p:bldP spid="35" grpId="0"/>
      <p:bldP spid="3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0206" y="4476457"/>
            <a:ext cx="16230600" cy="6446987"/>
            <a:chOff x="0" y="0"/>
            <a:chExt cx="4274726" cy="1697972"/>
          </a:xfrm>
        </p:grpSpPr>
        <p:sp>
          <p:nvSpPr>
            <p:cNvPr id="3" name="Freeform 3"/>
            <p:cNvSpPr/>
            <p:nvPr/>
          </p:nvSpPr>
          <p:spPr>
            <a:xfrm>
              <a:off x="0" y="0"/>
              <a:ext cx="4274726" cy="1697972"/>
            </a:xfrm>
            <a:custGeom>
              <a:avLst/>
              <a:gdLst/>
              <a:ahLst/>
              <a:cxnLst/>
              <a:rect l="l" t="t" r="r" b="b"/>
              <a:pathLst>
                <a:path w="4274726" h="1697972">
                  <a:moveTo>
                    <a:pt x="44838" y="0"/>
                  </a:moveTo>
                  <a:lnTo>
                    <a:pt x="4229888" y="0"/>
                  </a:lnTo>
                  <a:cubicBezTo>
                    <a:pt x="4254652" y="0"/>
                    <a:pt x="4274726" y="20074"/>
                    <a:pt x="4274726" y="44838"/>
                  </a:cubicBezTo>
                  <a:lnTo>
                    <a:pt x="4274726" y="1653134"/>
                  </a:lnTo>
                  <a:cubicBezTo>
                    <a:pt x="4274726" y="1665026"/>
                    <a:pt x="4270002" y="1676430"/>
                    <a:pt x="4261593" y="1684839"/>
                  </a:cubicBezTo>
                  <a:cubicBezTo>
                    <a:pt x="4253185" y="1693248"/>
                    <a:pt x="4241780" y="1697972"/>
                    <a:pt x="4229888" y="1697972"/>
                  </a:cubicBezTo>
                  <a:lnTo>
                    <a:pt x="44838" y="1697972"/>
                  </a:lnTo>
                  <a:cubicBezTo>
                    <a:pt x="32946" y="1697972"/>
                    <a:pt x="21541" y="1693248"/>
                    <a:pt x="13133" y="1684839"/>
                  </a:cubicBezTo>
                  <a:cubicBezTo>
                    <a:pt x="4724" y="1676430"/>
                    <a:pt x="0" y="1665026"/>
                    <a:pt x="0" y="1653134"/>
                  </a:cubicBezTo>
                  <a:lnTo>
                    <a:pt x="0" y="44838"/>
                  </a:lnTo>
                  <a:cubicBezTo>
                    <a:pt x="0" y="32946"/>
                    <a:pt x="4724" y="21541"/>
                    <a:pt x="13133" y="13133"/>
                  </a:cubicBezTo>
                  <a:cubicBezTo>
                    <a:pt x="21541" y="4724"/>
                    <a:pt x="32946" y="0"/>
                    <a:pt x="44838" y="0"/>
                  </a:cubicBezTo>
                  <a:close/>
                </a:path>
              </a:pathLst>
            </a:custGeom>
            <a:solidFill>
              <a:srgbClr val="1C5739"/>
            </a:solidFill>
            <a:ln cap="rnd">
              <a:noFill/>
              <a:prstDash val="solid"/>
              <a:round/>
            </a:ln>
          </p:spPr>
        </p:sp>
        <p:sp>
          <p:nvSpPr>
            <p:cNvPr id="4" name="TextBox 4"/>
            <p:cNvSpPr txBox="1"/>
            <p:nvPr/>
          </p:nvSpPr>
          <p:spPr>
            <a:xfrm>
              <a:off x="0" y="-38100"/>
              <a:ext cx="4274726" cy="1736072"/>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4207836" y="-276872"/>
            <a:ext cx="9872328" cy="7713928"/>
            <a:chOff x="0" y="0"/>
            <a:chExt cx="2600119" cy="2031652"/>
          </a:xfrm>
        </p:grpSpPr>
        <p:sp>
          <p:nvSpPr>
            <p:cNvPr id="6" name="Freeform 6"/>
            <p:cNvSpPr/>
            <p:nvPr/>
          </p:nvSpPr>
          <p:spPr>
            <a:xfrm>
              <a:off x="0" y="0"/>
              <a:ext cx="2600119" cy="2031652"/>
            </a:xfrm>
            <a:custGeom>
              <a:avLst/>
              <a:gdLst/>
              <a:ahLst/>
              <a:cxnLst/>
              <a:rect l="l" t="t" r="r" b="b"/>
              <a:pathLst>
                <a:path w="2600119" h="2031652">
                  <a:moveTo>
                    <a:pt x="33721" y="0"/>
                  </a:moveTo>
                  <a:lnTo>
                    <a:pt x="2566398" y="0"/>
                  </a:lnTo>
                  <a:cubicBezTo>
                    <a:pt x="2575342" y="0"/>
                    <a:pt x="2583919" y="3553"/>
                    <a:pt x="2590243" y="9877"/>
                  </a:cubicBezTo>
                  <a:cubicBezTo>
                    <a:pt x="2596567" y="16200"/>
                    <a:pt x="2600119" y="24777"/>
                    <a:pt x="2600119" y="33721"/>
                  </a:cubicBezTo>
                  <a:lnTo>
                    <a:pt x="2600119" y="1997931"/>
                  </a:lnTo>
                  <a:cubicBezTo>
                    <a:pt x="2600119" y="2006874"/>
                    <a:pt x="2596567" y="2015451"/>
                    <a:pt x="2590243" y="2021775"/>
                  </a:cubicBezTo>
                  <a:cubicBezTo>
                    <a:pt x="2583919" y="2028099"/>
                    <a:pt x="2575342" y="2031652"/>
                    <a:pt x="2566398" y="2031652"/>
                  </a:cubicBezTo>
                  <a:lnTo>
                    <a:pt x="33721" y="2031652"/>
                  </a:lnTo>
                  <a:cubicBezTo>
                    <a:pt x="24777" y="2031652"/>
                    <a:pt x="16200" y="2028099"/>
                    <a:pt x="9877" y="2021775"/>
                  </a:cubicBezTo>
                  <a:cubicBezTo>
                    <a:pt x="3553" y="2015451"/>
                    <a:pt x="0" y="2006874"/>
                    <a:pt x="0" y="1997931"/>
                  </a:cubicBezTo>
                  <a:lnTo>
                    <a:pt x="0" y="33721"/>
                  </a:lnTo>
                  <a:cubicBezTo>
                    <a:pt x="0" y="24777"/>
                    <a:pt x="3553" y="16200"/>
                    <a:pt x="9877" y="9877"/>
                  </a:cubicBezTo>
                  <a:cubicBezTo>
                    <a:pt x="16200" y="3553"/>
                    <a:pt x="24777" y="0"/>
                    <a:pt x="33721" y="0"/>
                  </a:cubicBezTo>
                  <a:close/>
                </a:path>
              </a:pathLst>
            </a:custGeom>
            <a:solidFill>
              <a:srgbClr val="D9DFCE"/>
            </a:solidFill>
          </p:spPr>
        </p:sp>
        <p:sp>
          <p:nvSpPr>
            <p:cNvPr id="7" name="TextBox 7"/>
            <p:cNvSpPr txBox="1"/>
            <p:nvPr/>
          </p:nvSpPr>
          <p:spPr>
            <a:xfrm>
              <a:off x="0" y="-38100"/>
              <a:ext cx="2600119" cy="206975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5821980" y="6268530"/>
            <a:ext cx="6644040" cy="3396394"/>
            <a:chOff x="0" y="0"/>
            <a:chExt cx="795001" cy="406400"/>
          </a:xfrm>
        </p:grpSpPr>
        <p:sp>
          <p:nvSpPr>
            <p:cNvPr id="9" name="Freeform 9"/>
            <p:cNvSpPr/>
            <p:nvPr/>
          </p:nvSpPr>
          <p:spPr>
            <a:xfrm>
              <a:off x="0" y="0"/>
              <a:ext cx="795001" cy="406400"/>
            </a:xfrm>
            <a:custGeom>
              <a:avLst/>
              <a:gdLst/>
              <a:ahLst/>
              <a:cxnLst/>
              <a:rect l="l" t="t" r="r" b="b"/>
              <a:pathLst>
                <a:path w="795001" h="406400">
                  <a:moveTo>
                    <a:pt x="591801" y="0"/>
                  </a:moveTo>
                  <a:cubicBezTo>
                    <a:pt x="704031" y="0"/>
                    <a:pt x="795001" y="90970"/>
                    <a:pt x="795001" y="203200"/>
                  </a:cubicBezTo>
                  <a:cubicBezTo>
                    <a:pt x="795001" y="315430"/>
                    <a:pt x="704031" y="406400"/>
                    <a:pt x="591801" y="406400"/>
                  </a:cubicBezTo>
                  <a:lnTo>
                    <a:pt x="203200" y="406400"/>
                  </a:lnTo>
                  <a:cubicBezTo>
                    <a:pt x="90970" y="406400"/>
                    <a:pt x="0" y="315430"/>
                    <a:pt x="0" y="203200"/>
                  </a:cubicBezTo>
                  <a:cubicBezTo>
                    <a:pt x="0" y="90970"/>
                    <a:pt x="90970" y="0"/>
                    <a:pt x="203200" y="0"/>
                  </a:cubicBezTo>
                  <a:lnTo>
                    <a:pt x="591801" y="0"/>
                  </a:lnTo>
                </a:path>
              </a:pathLst>
            </a:custGeom>
            <a:blipFill>
              <a:blip r:embed="rId2"/>
              <a:stretch>
                <a:fillRect l="-934" r="-934"/>
              </a:stretch>
            </a:blipFill>
          </p:spPr>
        </p:sp>
      </p:grpSp>
      <p:sp>
        <p:nvSpPr>
          <p:cNvPr id="10" name="TextBox 10"/>
          <p:cNvSpPr txBox="1"/>
          <p:nvPr/>
        </p:nvSpPr>
        <p:spPr>
          <a:xfrm>
            <a:off x="5417589" y="1000125"/>
            <a:ext cx="7633288" cy="757428"/>
          </a:xfrm>
          <a:prstGeom prst="rect">
            <a:avLst/>
          </a:prstGeom>
        </p:spPr>
        <p:txBody>
          <a:bodyPr lIns="0" tIns="0" rIns="0" bIns="0" rtlCol="0" anchor="t">
            <a:spAutoFit/>
          </a:bodyPr>
          <a:lstStyle/>
          <a:p>
            <a:pPr algn="ctr" rtl="1">
              <a:lnSpc>
                <a:spcPts val="6096"/>
              </a:lnSpc>
            </a:pPr>
            <a:r>
              <a:rPr lang="ar-EG" sz="4800" dirty="0">
                <a:solidFill>
                  <a:srgbClr val="FFFFFF"/>
                </a:solidFill>
                <a:latin typeface="Cairo"/>
                <a:ea typeface="Cairo"/>
                <a:cs typeface="Cairo"/>
                <a:sym typeface="Cairo"/>
                <a:rtl/>
              </a:rPr>
              <a:t>مقدمة عامة عن المشروع</a:t>
            </a:r>
          </a:p>
        </p:txBody>
      </p:sp>
      <p:sp>
        <p:nvSpPr>
          <p:cNvPr id="11" name="TextBox 11"/>
          <p:cNvSpPr txBox="1"/>
          <p:nvPr/>
        </p:nvSpPr>
        <p:spPr>
          <a:xfrm>
            <a:off x="4735478" y="2792533"/>
            <a:ext cx="9344686" cy="1731243"/>
          </a:xfrm>
          <a:prstGeom prst="rect">
            <a:avLst/>
          </a:prstGeom>
        </p:spPr>
        <p:txBody>
          <a:bodyPr wrap="square" lIns="0" tIns="0" rIns="0" bIns="0" rtlCol="0" anchor="t">
            <a:spAutoFit/>
          </a:bodyPr>
          <a:lstStyle/>
          <a:p>
            <a:pPr algn="ctr" rtl="1">
              <a:lnSpc>
                <a:spcPts val="4480"/>
              </a:lnSpc>
              <a:spcBef>
                <a:spcPct val="0"/>
              </a:spcBef>
            </a:pPr>
            <a:r>
              <a:rPr lang="ar-EG" sz="3200" dirty="0">
                <a:solidFill>
                  <a:srgbClr val="1C5739"/>
                </a:solidFill>
                <a:latin typeface="Cairo"/>
                <a:ea typeface="Cairo"/>
                <a:cs typeface="Cairo"/>
                <a:sym typeface="Cairo"/>
                <a:rtl/>
              </a:rPr>
              <a:t>التعريف العام بالمشروع</a:t>
            </a:r>
            <a:endParaRPr lang="ar-SA" sz="3200" dirty="0">
              <a:solidFill>
                <a:srgbClr val="1C5739"/>
              </a:solidFill>
              <a:latin typeface="Cairo"/>
              <a:ea typeface="Cairo"/>
              <a:cs typeface="Cairo"/>
              <a:sym typeface="Cairo"/>
              <a:rtl/>
            </a:endParaRPr>
          </a:p>
          <a:p>
            <a:pPr algn="ctr" rtl="1">
              <a:lnSpc>
                <a:spcPts val="4480"/>
              </a:lnSpc>
              <a:spcBef>
                <a:spcPct val="0"/>
              </a:spcBef>
            </a:pPr>
            <a:r>
              <a:rPr lang="ar-EG" sz="3200" dirty="0">
                <a:solidFill>
                  <a:srgbClr val="1C5739"/>
                </a:solidFill>
                <a:latin typeface="Cairo"/>
                <a:ea typeface="Cairo"/>
                <a:cs typeface="Cairo"/>
                <a:sym typeface="Cairo"/>
                <a:rtl/>
              </a:rPr>
              <a:t>منهجية العمل</a:t>
            </a:r>
            <a:endParaRPr lang="ar-SA" sz="3200" dirty="0">
              <a:solidFill>
                <a:srgbClr val="1C5739"/>
              </a:solidFill>
              <a:latin typeface="Cairo"/>
              <a:ea typeface="Cairo"/>
              <a:cs typeface="Cairo"/>
              <a:sym typeface="Cairo"/>
              <a:rtl/>
            </a:endParaRPr>
          </a:p>
          <a:p>
            <a:pPr algn="ctr" rtl="1">
              <a:lnSpc>
                <a:spcPts val="4480"/>
              </a:lnSpc>
              <a:spcBef>
                <a:spcPct val="0"/>
              </a:spcBef>
            </a:pPr>
            <a:r>
              <a:rPr lang="ar-EG" sz="3200" dirty="0">
                <a:solidFill>
                  <a:srgbClr val="1C5739"/>
                </a:solidFill>
                <a:latin typeface="Cairo"/>
                <a:ea typeface="Cairo"/>
                <a:cs typeface="Cairo"/>
                <a:sym typeface="Cairo"/>
                <a:rtl/>
              </a:rPr>
              <a:t>الإطار العام</a:t>
            </a:r>
          </a:p>
        </p:txBody>
      </p:sp>
      <p:sp>
        <p:nvSpPr>
          <p:cNvPr id="12" name="Rectangle 11">
            <a:extLst>
              <a:ext uri="{FF2B5EF4-FFF2-40B4-BE49-F238E27FC236}">
                <a16:creationId xmlns:a16="http://schemas.microsoft.com/office/drawing/2014/main" id="{16DC771E-E74D-795E-71EC-4520321F8271}"/>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anim calcmode="lin" valueType="num">
                                      <p:cBhvr>
                                        <p:cTn id="8" dur="250" fill="hold"/>
                                        <p:tgtEl>
                                          <p:spTgt spid="10"/>
                                        </p:tgtEl>
                                        <p:attrNameLst>
                                          <p:attrName>ppt_x</p:attrName>
                                        </p:attrNameLst>
                                      </p:cBhvr>
                                      <p:tavLst>
                                        <p:tav tm="0">
                                          <p:val>
                                            <p:strVal val="#ppt_x"/>
                                          </p:val>
                                        </p:tav>
                                        <p:tav tm="100000">
                                          <p:val>
                                            <p:strVal val="#ppt_x"/>
                                          </p:val>
                                        </p:tav>
                                      </p:tavLst>
                                    </p:anim>
                                    <p:anim calcmode="lin" valueType="num">
                                      <p:cBhvr>
                                        <p:cTn id="9" dur="25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250"/>
                                        <p:tgtEl>
                                          <p:spTgt spid="11"/>
                                        </p:tgtEl>
                                      </p:cBhvr>
                                    </p:animEffect>
                                    <p:anim calcmode="lin" valueType="num">
                                      <p:cBhvr>
                                        <p:cTn id="15" dur="250" fill="hold"/>
                                        <p:tgtEl>
                                          <p:spTgt spid="11"/>
                                        </p:tgtEl>
                                        <p:attrNameLst>
                                          <p:attrName>ppt_x</p:attrName>
                                        </p:attrNameLst>
                                      </p:cBhvr>
                                      <p:tavLst>
                                        <p:tav tm="0">
                                          <p:val>
                                            <p:strVal val="#ppt_x"/>
                                          </p:val>
                                        </p:tav>
                                        <p:tav tm="100000">
                                          <p:val>
                                            <p:strVal val="#ppt_x"/>
                                          </p:val>
                                        </p:tav>
                                      </p:tavLst>
                                    </p:anim>
                                    <p:anim calcmode="lin" valueType="num">
                                      <p:cBhvr>
                                        <p:cTn id="16" dur="25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extLst>
              <p:ext uri="{D42A27DB-BD31-4B8C-83A1-F6EECF244321}">
                <p14:modId xmlns:p14="http://schemas.microsoft.com/office/powerpoint/2010/main" val="2845234733"/>
              </p:ext>
            </p:extLst>
          </p:nvPr>
        </p:nvGraphicFramePr>
        <p:xfrm>
          <a:off x="0" y="-29975"/>
          <a:ext cx="2514600" cy="10316975"/>
        </p:xfrm>
        <a:graphic>
          <a:graphicData uri="http://schemas.openxmlformats.org/drawingml/2006/table">
            <a:tbl>
              <a:tblPr/>
              <a:tblGrid>
                <a:gridCol w="2514600">
                  <a:extLst>
                    <a:ext uri="{9D8B030D-6E8A-4147-A177-3AD203B41FA5}">
                      <a16:colId xmlns:a16="http://schemas.microsoft.com/office/drawing/2014/main" val="20000"/>
                    </a:ext>
                  </a:extLst>
                </a:gridCol>
              </a:tblGrid>
              <a:tr h="4202464">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التعريف العام بالمشروع</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 منهجية العمل</a:t>
                      </a:r>
                      <a:endParaRPr lang="en-US" sz="2999" b="0" dirty="0">
                        <a:solidFill>
                          <a:srgbClr val="000000"/>
                        </a:solidFill>
                        <a:latin typeface="Cairo" panose="020B0604020202020204" charset="-78"/>
                        <a:ea typeface="Cairo"/>
                        <a:cs typeface="Cairo" panose="020B0604020202020204" charset="-78"/>
                        <a:sym typeface="Cairo"/>
                        <a:rtl/>
                      </a:endParaRP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 الإطار العام</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397D5A"/>
                    </a:solidFill>
                  </a:tcPr>
                </a:tc>
                <a:extLst>
                  <a:ext uri="{0D108BD9-81ED-4DB2-BD59-A6C34878D82A}">
                    <a16:rowId xmlns:a16="http://schemas.microsoft.com/office/drawing/2014/main" val="10000"/>
                  </a:ext>
                </a:extLst>
              </a:tr>
              <a:tr h="1703817">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مرحلة التحليل</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1945585">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صياغة المشروع</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2"/>
                  </a:ext>
                </a:extLst>
              </a:tr>
              <a:tr h="2465109">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اعداد المخطط</a:t>
                      </a:r>
                      <a:r>
                        <a:rPr lang="ar-SA" sz="2999" b="0" dirty="0">
                          <a:solidFill>
                            <a:srgbClr val="000000"/>
                          </a:solidFill>
                          <a:latin typeface="Cairo" panose="020B0604020202020204" charset="-78"/>
                          <a:ea typeface="Cairo"/>
                          <a:cs typeface="Cairo" panose="020B0604020202020204" charset="-78"/>
                          <a:sym typeface="Cairo"/>
                          <a:rtl/>
                        </a:rPr>
                        <a:t> النهائي</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
        <p:nvSpPr>
          <p:cNvPr id="3" name="TextBox 3"/>
          <p:cNvSpPr txBox="1"/>
          <p:nvPr/>
        </p:nvSpPr>
        <p:spPr>
          <a:xfrm>
            <a:off x="13154891" y="1145251"/>
            <a:ext cx="4228132"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000000"/>
                </a:solidFill>
                <a:latin typeface="Cairo Bold"/>
                <a:ea typeface="Cairo Bold"/>
                <a:cs typeface="Cairo Bold"/>
                <a:sym typeface="Cairo Bold"/>
                <a:rtl/>
              </a:rPr>
              <a:t>التعريف العام بالمشروع</a:t>
            </a:r>
          </a:p>
        </p:txBody>
      </p:sp>
      <p:sp>
        <p:nvSpPr>
          <p:cNvPr id="4" name="TextBox 4"/>
          <p:cNvSpPr txBox="1"/>
          <p:nvPr/>
        </p:nvSpPr>
        <p:spPr>
          <a:xfrm>
            <a:off x="14552387" y="6198245"/>
            <a:ext cx="2830636"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000000"/>
                </a:solidFill>
                <a:latin typeface="Cairo Bold"/>
                <a:ea typeface="Cairo Bold"/>
                <a:cs typeface="Cairo Bold"/>
                <a:sym typeface="Cairo Bold"/>
                <a:rtl/>
              </a:rPr>
              <a:t>هدف المشروع</a:t>
            </a:r>
          </a:p>
        </p:txBody>
      </p:sp>
      <p:sp>
        <p:nvSpPr>
          <p:cNvPr id="5" name="TextBox 5"/>
          <p:cNvSpPr txBox="1"/>
          <p:nvPr/>
        </p:nvSpPr>
        <p:spPr>
          <a:xfrm>
            <a:off x="2971800" y="2032787"/>
            <a:ext cx="14782800" cy="3141886"/>
          </a:xfrm>
          <a:prstGeom prst="rect">
            <a:avLst/>
          </a:prstGeom>
          <a:solidFill>
            <a:srgbClr val="D9DFCE"/>
          </a:solidFill>
          <a:ln>
            <a:solidFill>
              <a:srgbClr val="1C5739"/>
            </a:solidFill>
          </a:ln>
        </p:spPr>
        <p:txBody>
          <a:bodyPr wrap="square" lIns="0" tIns="0" rIns="0" bIns="0" rtlCol="0" anchor="t">
            <a:spAutoFit/>
          </a:bodyPr>
          <a:lstStyle/>
          <a:p>
            <a:pPr algn="r" rtl="1">
              <a:lnSpc>
                <a:spcPts val="3500"/>
              </a:lnSpc>
              <a:spcBef>
                <a:spcPct val="0"/>
              </a:spcBef>
            </a:pPr>
            <a:r>
              <a:rPr lang="ar-EG" sz="2500" dirty="0">
                <a:solidFill>
                  <a:srgbClr val="1C5739"/>
                </a:solidFill>
                <a:latin typeface="Cairo"/>
                <a:ea typeface="Cairo"/>
                <a:cs typeface="Cairo"/>
                <a:sym typeface="Cairo"/>
                <a:rtl/>
              </a:rPr>
              <a:t>يعالج هذا المشروع الواقع الجغرافي والتنموي لمحافظة سلفيت، التي تُعد من أكثر المحافظات الفلسطينية تضررًا بفعل التوسع الاستيطاني، خاصة من خلال ما يُعرف بـ</a:t>
            </a:r>
            <a:r>
              <a:rPr lang="ar-SA" sz="2500" dirty="0">
                <a:solidFill>
                  <a:srgbClr val="1C5739"/>
                </a:solidFill>
                <a:latin typeface="Cairo"/>
                <a:ea typeface="Cairo"/>
                <a:cs typeface="Cairo"/>
                <a:sym typeface="Cairo"/>
                <a:rtl/>
              </a:rPr>
              <a:t> </a:t>
            </a:r>
            <a:r>
              <a:rPr lang="ar-EG" sz="2500" dirty="0">
                <a:solidFill>
                  <a:srgbClr val="1C5739"/>
                </a:solidFill>
                <a:latin typeface="Cairo"/>
                <a:ea typeface="Cairo"/>
                <a:cs typeface="Cairo"/>
                <a:sym typeface="Cairo"/>
                <a:rtl/>
              </a:rPr>
              <a:t>(إصبع أريئيل).</a:t>
            </a:r>
            <a:endParaRPr lang="ar-SA" sz="2500" dirty="0">
              <a:solidFill>
                <a:srgbClr val="1C5739"/>
              </a:solidFill>
              <a:latin typeface="Cairo"/>
              <a:ea typeface="Cairo"/>
              <a:cs typeface="Cairo"/>
              <a:sym typeface="Cairo"/>
              <a:rtl/>
            </a:endParaRPr>
          </a:p>
          <a:p>
            <a:pPr algn="r" rtl="1">
              <a:lnSpc>
                <a:spcPts val="3500"/>
              </a:lnSpc>
              <a:spcBef>
                <a:spcPct val="0"/>
              </a:spcBef>
            </a:pPr>
            <a:r>
              <a:rPr lang="ar-EG" sz="2500" dirty="0">
                <a:solidFill>
                  <a:srgbClr val="1C5739"/>
                </a:solidFill>
                <a:latin typeface="Cairo"/>
                <a:ea typeface="Cairo"/>
                <a:cs typeface="Cairo"/>
                <a:sym typeface="Cairo"/>
                <a:rtl/>
              </a:rPr>
              <a:t> </a:t>
            </a:r>
            <a:r>
              <a:rPr lang="ar-EG" sz="2500" b="1" dirty="0">
                <a:solidFill>
                  <a:srgbClr val="1C5739"/>
                </a:solidFill>
                <a:latin typeface="Cairo"/>
                <a:ea typeface="Cairo"/>
                <a:cs typeface="Cairo"/>
                <a:sym typeface="Cairo"/>
                <a:rtl/>
              </a:rPr>
              <a:t>ينطلق المشروع من فرضية: </a:t>
            </a:r>
            <a:r>
              <a:rPr lang="ar-EG" sz="2500" dirty="0">
                <a:solidFill>
                  <a:srgbClr val="1C5739"/>
                </a:solidFill>
                <a:latin typeface="Cairo"/>
                <a:ea typeface="Cairo"/>
                <a:cs typeface="Cairo"/>
                <a:sym typeface="Cairo"/>
                <a:rtl/>
              </a:rPr>
              <a:t>كيف سيكون واقع المحافظة لو لم يكن هناك وجود استيطاني؟</a:t>
            </a:r>
            <a:endParaRPr lang="ar-SA" sz="2500" dirty="0">
              <a:solidFill>
                <a:srgbClr val="1C5739"/>
              </a:solidFill>
              <a:latin typeface="Cairo"/>
              <a:ea typeface="Cairo"/>
              <a:cs typeface="Cairo"/>
              <a:sym typeface="Cairo"/>
              <a:rtl/>
            </a:endParaRPr>
          </a:p>
          <a:p>
            <a:pPr algn="r" rtl="1">
              <a:lnSpc>
                <a:spcPts val="3500"/>
              </a:lnSpc>
              <a:spcBef>
                <a:spcPct val="0"/>
              </a:spcBef>
            </a:pPr>
            <a:r>
              <a:rPr lang="ar-EG" sz="2500" b="1" dirty="0">
                <a:solidFill>
                  <a:srgbClr val="1C5739"/>
                </a:solidFill>
                <a:latin typeface="Cairo"/>
                <a:ea typeface="Cairo"/>
                <a:cs typeface="Cairo"/>
                <a:sym typeface="Cairo"/>
                <a:rtl/>
              </a:rPr>
              <a:t> ومن خلال هذه الفرضية</a:t>
            </a:r>
            <a:r>
              <a:rPr lang="ar-SA" sz="2500" b="1" dirty="0">
                <a:solidFill>
                  <a:srgbClr val="1C5739"/>
                </a:solidFill>
                <a:latin typeface="Cairo"/>
                <a:ea typeface="Cairo"/>
                <a:cs typeface="Cairo"/>
                <a:sym typeface="Cairo"/>
                <a:rtl/>
              </a:rPr>
              <a:t>، </a:t>
            </a:r>
            <a:r>
              <a:rPr lang="ar-EG" sz="2500" b="1" dirty="0">
                <a:solidFill>
                  <a:srgbClr val="1C5739"/>
                </a:solidFill>
                <a:latin typeface="Cairo"/>
                <a:ea typeface="Cairo"/>
                <a:cs typeface="Cairo"/>
                <a:sym typeface="Cairo"/>
                <a:rtl/>
              </a:rPr>
              <a:t>يقدم المشروع</a:t>
            </a:r>
            <a:r>
              <a:rPr lang="ar-SA" sz="2500" b="1" dirty="0">
                <a:solidFill>
                  <a:srgbClr val="1C5739"/>
                </a:solidFill>
                <a:latin typeface="Cairo"/>
                <a:ea typeface="Cairo"/>
                <a:cs typeface="Cairo"/>
                <a:sym typeface="Cairo"/>
                <a:rtl/>
              </a:rPr>
              <a:t>:</a:t>
            </a:r>
          </a:p>
          <a:p>
            <a:pPr marL="342900" indent="-342900" algn="r" rtl="1">
              <a:lnSpc>
                <a:spcPts val="3500"/>
              </a:lnSpc>
              <a:spcBef>
                <a:spcPct val="0"/>
              </a:spcBef>
              <a:buFont typeface="Arial" panose="020B0604020202020204" pitchFamily="34" charset="0"/>
              <a:buChar char="•"/>
            </a:pPr>
            <a:r>
              <a:rPr lang="ar-EG" sz="2500" dirty="0">
                <a:solidFill>
                  <a:srgbClr val="1C5739"/>
                </a:solidFill>
                <a:latin typeface="Cairo"/>
                <a:ea typeface="Cairo"/>
                <a:cs typeface="Cairo"/>
                <a:sym typeface="Cairo"/>
                <a:rtl/>
              </a:rPr>
              <a:t>رؤية تخطيطية شاملة تقوم على إعادة توزيع الاستخدامات</a:t>
            </a:r>
            <a:r>
              <a:rPr lang="ar-SA" sz="2500" dirty="0">
                <a:solidFill>
                  <a:srgbClr val="1C5739"/>
                </a:solidFill>
                <a:latin typeface="Cairo"/>
                <a:ea typeface="Cairo"/>
                <a:cs typeface="Cairo"/>
                <a:sym typeface="Cairo"/>
                <a:rtl/>
              </a:rPr>
              <a:t>.</a:t>
            </a:r>
          </a:p>
          <a:p>
            <a:pPr marL="342900" indent="-342900" algn="r" rtl="1">
              <a:lnSpc>
                <a:spcPts val="3500"/>
              </a:lnSpc>
              <a:spcBef>
                <a:spcPct val="0"/>
              </a:spcBef>
              <a:buFont typeface="Arial" panose="020B0604020202020204" pitchFamily="34" charset="0"/>
              <a:buChar char="•"/>
            </a:pPr>
            <a:r>
              <a:rPr lang="ar-EG" sz="2500" dirty="0">
                <a:solidFill>
                  <a:srgbClr val="1C5739"/>
                </a:solidFill>
                <a:latin typeface="Cairo"/>
                <a:ea typeface="Cairo"/>
                <a:cs typeface="Cairo"/>
                <a:sym typeface="Cairo"/>
                <a:rtl/>
              </a:rPr>
              <a:t>وتحديد هرمية مراكز حضرية فلسطينية</a:t>
            </a:r>
            <a:r>
              <a:rPr lang="ar-SA" sz="2500" dirty="0">
                <a:solidFill>
                  <a:srgbClr val="1C5739"/>
                </a:solidFill>
                <a:latin typeface="Cairo"/>
                <a:ea typeface="Cairo"/>
                <a:cs typeface="Cairo"/>
                <a:sym typeface="Cairo"/>
                <a:rtl/>
              </a:rPr>
              <a:t>.</a:t>
            </a:r>
          </a:p>
          <a:p>
            <a:pPr marL="342900" indent="-342900" algn="r" rtl="1">
              <a:lnSpc>
                <a:spcPts val="3500"/>
              </a:lnSpc>
              <a:spcBef>
                <a:spcPct val="0"/>
              </a:spcBef>
              <a:buFont typeface="Arial" panose="020B0604020202020204" pitchFamily="34" charset="0"/>
              <a:buChar char="•"/>
            </a:pPr>
            <a:r>
              <a:rPr lang="ar-EG" sz="2500" dirty="0">
                <a:solidFill>
                  <a:srgbClr val="1C5739"/>
                </a:solidFill>
                <a:latin typeface="Cairo"/>
                <a:ea typeface="Cairo"/>
                <a:cs typeface="Cairo"/>
                <a:sym typeface="Cairo"/>
                <a:rtl/>
              </a:rPr>
              <a:t> وتفعيل أدوار التجمعا</a:t>
            </a:r>
            <a:r>
              <a:rPr lang="ar-SA" sz="2500" dirty="0">
                <a:solidFill>
                  <a:srgbClr val="1C5739"/>
                </a:solidFill>
                <a:latin typeface="Cairo"/>
                <a:ea typeface="Cairo"/>
                <a:cs typeface="Cairo"/>
                <a:sym typeface="Cairo"/>
                <a:rtl/>
              </a:rPr>
              <a:t>ت </a:t>
            </a:r>
            <a:r>
              <a:rPr lang="ar-EG" sz="2500" dirty="0">
                <a:solidFill>
                  <a:srgbClr val="1C5739"/>
                </a:solidFill>
                <a:latin typeface="Cairo"/>
                <a:ea typeface="Cairo"/>
                <a:cs typeface="Cairo"/>
                <a:sym typeface="Cairo"/>
                <a:rtl/>
              </a:rPr>
              <a:t>بما يخدم احتياجات السكان ويعزز الاستقلال المكاني الفلسطيني.</a:t>
            </a:r>
            <a:endParaRPr lang="ar-SA" sz="2500" dirty="0">
              <a:solidFill>
                <a:srgbClr val="1C5739"/>
              </a:solidFill>
              <a:latin typeface="Cairo"/>
              <a:ea typeface="Cairo"/>
              <a:cs typeface="Cairo"/>
              <a:sym typeface="Cairo"/>
              <a:rtl/>
            </a:endParaRPr>
          </a:p>
        </p:txBody>
      </p:sp>
      <p:sp>
        <p:nvSpPr>
          <p:cNvPr id="6" name="TextBox 6"/>
          <p:cNvSpPr txBox="1"/>
          <p:nvPr/>
        </p:nvSpPr>
        <p:spPr>
          <a:xfrm>
            <a:off x="2971800" y="6896100"/>
            <a:ext cx="14782800" cy="2693045"/>
          </a:xfrm>
          <a:prstGeom prst="rect">
            <a:avLst/>
          </a:prstGeom>
          <a:solidFill>
            <a:srgbClr val="D9DFCE"/>
          </a:solidFill>
          <a:ln>
            <a:solidFill>
              <a:srgbClr val="1C5739"/>
            </a:solidFill>
          </a:ln>
        </p:spPr>
        <p:txBody>
          <a:bodyPr wrap="square" lIns="0" tIns="0" rIns="0" bIns="0" rtlCol="0" anchor="t">
            <a:spAutoFit/>
          </a:bodyPr>
          <a:lstStyle/>
          <a:p>
            <a:pPr algn="r" rtl="1">
              <a:lnSpc>
                <a:spcPts val="3500"/>
              </a:lnSpc>
              <a:spcBef>
                <a:spcPct val="0"/>
              </a:spcBef>
            </a:pPr>
            <a:r>
              <a:rPr lang="ar-EG" sz="2500" dirty="0">
                <a:solidFill>
                  <a:srgbClr val="1C5739"/>
                </a:solidFill>
                <a:latin typeface="Cairo"/>
                <a:ea typeface="Cairo"/>
                <a:cs typeface="Cairo"/>
                <a:sym typeface="Cairo"/>
                <a:rtl/>
              </a:rPr>
              <a:t>يهدف المشروع إلى وضع رؤية تخطيطية إقليمية بديلة لمحافظة سلفيت في حال غياب الاستيطان</a:t>
            </a:r>
            <a:endParaRPr lang="ar-SA" sz="2500" dirty="0">
              <a:solidFill>
                <a:srgbClr val="1C5739"/>
              </a:solidFill>
              <a:latin typeface="Cairo"/>
              <a:ea typeface="Cairo"/>
              <a:cs typeface="Cairo"/>
              <a:sym typeface="Cairo"/>
              <a:rtl/>
            </a:endParaRPr>
          </a:p>
          <a:p>
            <a:pPr algn="r" rtl="1">
              <a:lnSpc>
                <a:spcPts val="3500"/>
              </a:lnSpc>
              <a:spcBef>
                <a:spcPct val="0"/>
              </a:spcBef>
            </a:pPr>
            <a:r>
              <a:rPr lang="ar-EG" sz="2500" dirty="0">
                <a:solidFill>
                  <a:srgbClr val="1C5739"/>
                </a:solidFill>
                <a:latin typeface="Cairo"/>
                <a:ea typeface="Cairo"/>
                <a:cs typeface="Cairo"/>
                <a:sym typeface="Cairo"/>
                <a:rtl/>
              </a:rPr>
              <a:t> </a:t>
            </a:r>
            <a:r>
              <a:rPr lang="ar-EG" sz="2500" b="1" dirty="0">
                <a:solidFill>
                  <a:srgbClr val="1C5739"/>
                </a:solidFill>
                <a:latin typeface="Cairo"/>
                <a:ea typeface="Cairo"/>
                <a:cs typeface="Cairo"/>
                <a:sym typeface="Cairo"/>
                <a:rtl/>
              </a:rPr>
              <a:t>من خلال:</a:t>
            </a:r>
          </a:p>
          <a:p>
            <a:pPr marL="539764" lvl="1" indent="-269882" algn="r" rtl="1">
              <a:lnSpc>
                <a:spcPts val="3500"/>
              </a:lnSpc>
              <a:buFont typeface="Arial"/>
              <a:buChar char="•"/>
            </a:pPr>
            <a:r>
              <a:rPr lang="ar-EG" sz="2500" dirty="0">
                <a:solidFill>
                  <a:srgbClr val="1C5739"/>
                </a:solidFill>
                <a:latin typeface="Cairo"/>
                <a:ea typeface="Cairo"/>
                <a:cs typeface="Cairo"/>
                <a:sym typeface="Cairo"/>
                <a:rtl/>
              </a:rPr>
              <a:t>إعادة توظيف الأراضي المصادرة</a:t>
            </a:r>
            <a:r>
              <a:rPr lang="en-US" sz="2500" dirty="0">
                <a:solidFill>
                  <a:srgbClr val="1C5739"/>
                </a:solidFill>
                <a:latin typeface="Cairo"/>
                <a:ea typeface="Cairo"/>
                <a:cs typeface="Cairo"/>
                <a:sym typeface="Cairo"/>
                <a:rtl/>
              </a:rPr>
              <a:t>.</a:t>
            </a:r>
            <a:endParaRPr lang="ar-EG" sz="2500" dirty="0">
              <a:solidFill>
                <a:srgbClr val="1C5739"/>
              </a:solidFill>
              <a:latin typeface="Cairo"/>
              <a:ea typeface="Cairo"/>
              <a:cs typeface="Cairo"/>
              <a:sym typeface="Cairo"/>
              <a:rtl/>
            </a:endParaRPr>
          </a:p>
          <a:p>
            <a:pPr marL="539764" lvl="1" indent="-269882" algn="r" rtl="1">
              <a:lnSpc>
                <a:spcPts val="3500"/>
              </a:lnSpc>
              <a:buFont typeface="Arial"/>
              <a:buChar char="•"/>
            </a:pPr>
            <a:r>
              <a:rPr lang="ar-EG" sz="2500" dirty="0">
                <a:solidFill>
                  <a:srgbClr val="1C5739"/>
                </a:solidFill>
                <a:latin typeface="Cairo"/>
                <a:ea typeface="Cairo"/>
                <a:cs typeface="Cairo"/>
                <a:sym typeface="Cairo"/>
                <a:rtl/>
              </a:rPr>
              <a:t>خلق توازن مكاني بين التجمعات</a:t>
            </a:r>
            <a:r>
              <a:rPr lang="en-US" sz="2500" dirty="0">
                <a:solidFill>
                  <a:srgbClr val="1C5739"/>
                </a:solidFill>
                <a:latin typeface="Cairo"/>
                <a:ea typeface="Cairo"/>
                <a:cs typeface="Cairo"/>
                <a:sym typeface="Cairo"/>
                <a:rtl/>
              </a:rPr>
              <a:t>.</a:t>
            </a:r>
            <a:endParaRPr lang="ar-EG" sz="2500" dirty="0">
              <a:solidFill>
                <a:srgbClr val="1C5739"/>
              </a:solidFill>
              <a:latin typeface="Cairo"/>
              <a:ea typeface="Cairo"/>
              <a:cs typeface="Cairo"/>
              <a:sym typeface="Cairo"/>
              <a:rtl/>
            </a:endParaRPr>
          </a:p>
          <a:p>
            <a:pPr marL="539764" lvl="1" indent="-269882" algn="r" rtl="1">
              <a:lnSpc>
                <a:spcPts val="3500"/>
              </a:lnSpc>
              <a:buFont typeface="Arial"/>
              <a:buChar char="•"/>
            </a:pPr>
            <a:r>
              <a:rPr lang="ar-EG" sz="2500" dirty="0">
                <a:solidFill>
                  <a:srgbClr val="1C5739"/>
                </a:solidFill>
                <a:latin typeface="Cairo"/>
                <a:ea typeface="Cairo"/>
                <a:cs typeface="Cairo"/>
                <a:sym typeface="Cairo"/>
                <a:rtl/>
              </a:rPr>
              <a:t>تعزيز الوظائف الاقتصادية والاجتماعية</a:t>
            </a:r>
            <a:r>
              <a:rPr lang="en-US" sz="2500" dirty="0">
                <a:solidFill>
                  <a:srgbClr val="1C5739"/>
                </a:solidFill>
                <a:latin typeface="Cairo"/>
                <a:ea typeface="Cairo"/>
                <a:cs typeface="Cairo"/>
                <a:sym typeface="Cairo"/>
                <a:rtl/>
              </a:rPr>
              <a:t>.</a:t>
            </a:r>
            <a:endParaRPr lang="ar-EG" sz="2500" dirty="0">
              <a:solidFill>
                <a:srgbClr val="1C5739"/>
              </a:solidFill>
              <a:latin typeface="Cairo"/>
              <a:ea typeface="Cairo"/>
              <a:cs typeface="Cairo"/>
              <a:sym typeface="Cairo"/>
              <a:rtl/>
            </a:endParaRPr>
          </a:p>
          <a:p>
            <a:pPr marL="539764" lvl="1" indent="-269882" algn="r" rtl="1">
              <a:lnSpc>
                <a:spcPts val="3500"/>
              </a:lnSpc>
              <a:buFont typeface="Arial"/>
              <a:buChar char="•"/>
            </a:pPr>
            <a:r>
              <a:rPr lang="ar-EG" sz="2500" dirty="0">
                <a:solidFill>
                  <a:srgbClr val="1C5739"/>
                </a:solidFill>
                <a:latin typeface="Cairo"/>
                <a:ea typeface="Cairo"/>
                <a:cs typeface="Cairo"/>
                <a:sym typeface="Cairo"/>
                <a:rtl/>
              </a:rPr>
              <a:t>وتقديم مشاريع تنموية تكاملية على المستوى المحلي والإقليمي.</a:t>
            </a:r>
            <a:endParaRPr lang="ar-SA" sz="2500" dirty="0">
              <a:solidFill>
                <a:srgbClr val="1C5739"/>
              </a:solidFill>
              <a:latin typeface="Cairo"/>
              <a:ea typeface="Cairo"/>
              <a:cs typeface="Cairo"/>
              <a:sym typeface="Cairo"/>
              <a:rtl/>
            </a:endParaRPr>
          </a:p>
        </p:txBody>
      </p:sp>
      <p:sp>
        <p:nvSpPr>
          <p:cNvPr id="7" name="Rectangle 6">
            <a:extLst>
              <a:ext uri="{FF2B5EF4-FFF2-40B4-BE49-F238E27FC236}">
                <a16:creationId xmlns:a16="http://schemas.microsoft.com/office/drawing/2014/main" id="{9B97F552-836C-7FBE-9DDB-9FC28F4F0FB6}"/>
              </a:ext>
            </a:extLst>
          </p:cNvPr>
          <p:cNvSpPr/>
          <p:nvPr/>
        </p:nvSpPr>
        <p:spPr>
          <a:xfrm>
            <a:off x="2534482" y="0"/>
            <a:ext cx="15753518" cy="10287000"/>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B175D2C5-F302-757A-9924-86E0761C1EDC}"/>
              </a:ext>
            </a:extLst>
          </p:cNvPr>
          <p:cNvSpPr/>
          <p:nvPr/>
        </p:nvSpPr>
        <p:spPr>
          <a:xfrm>
            <a:off x="2534482" y="0"/>
            <a:ext cx="15753518" cy="10287000"/>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cxnSp>
        <p:nvCxnSpPr>
          <p:cNvPr id="35" name="Straight Connector 34">
            <a:extLst>
              <a:ext uri="{FF2B5EF4-FFF2-40B4-BE49-F238E27FC236}">
                <a16:creationId xmlns:a16="http://schemas.microsoft.com/office/drawing/2014/main" id="{2ECE2CB1-0E03-CB93-9F46-1F96DE67249E}"/>
              </a:ext>
            </a:extLst>
          </p:cNvPr>
          <p:cNvCxnSpPr>
            <a:cxnSpLocks/>
          </p:cNvCxnSpPr>
          <p:nvPr/>
        </p:nvCxnSpPr>
        <p:spPr>
          <a:xfrm>
            <a:off x="14807314" y="2476500"/>
            <a:ext cx="0" cy="2521794"/>
          </a:xfrm>
          <a:prstGeom prst="line">
            <a:avLst/>
          </a:prstGeom>
          <a:ln w="76200">
            <a:solidFill>
              <a:schemeClr val="tx1"/>
            </a:solidFill>
          </a:ln>
        </p:spPr>
        <p:style>
          <a:lnRef idx="3">
            <a:schemeClr val="dk1"/>
          </a:lnRef>
          <a:fillRef idx="0">
            <a:schemeClr val="dk1"/>
          </a:fillRef>
          <a:effectRef idx="2">
            <a:schemeClr val="dk1"/>
          </a:effectRef>
          <a:fontRef idx="minor">
            <a:schemeClr val="tx1"/>
          </a:fontRef>
        </p:style>
      </p:cxnSp>
      <p:cxnSp>
        <p:nvCxnSpPr>
          <p:cNvPr id="31" name="Straight Connector 30">
            <a:extLst>
              <a:ext uri="{FF2B5EF4-FFF2-40B4-BE49-F238E27FC236}">
                <a16:creationId xmlns:a16="http://schemas.microsoft.com/office/drawing/2014/main" id="{6036294E-A06A-127C-7E8C-5AB6A62760F7}"/>
              </a:ext>
            </a:extLst>
          </p:cNvPr>
          <p:cNvCxnSpPr>
            <a:cxnSpLocks/>
          </p:cNvCxnSpPr>
          <p:nvPr/>
        </p:nvCxnSpPr>
        <p:spPr>
          <a:xfrm>
            <a:off x="6112884" y="2476500"/>
            <a:ext cx="0" cy="2521794"/>
          </a:xfrm>
          <a:prstGeom prst="line">
            <a:avLst/>
          </a:prstGeom>
          <a:ln w="76200">
            <a:solidFill>
              <a:schemeClr val="tx1"/>
            </a:solidFill>
          </a:ln>
        </p:spPr>
        <p:style>
          <a:lnRef idx="3">
            <a:schemeClr val="dk1"/>
          </a:lnRef>
          <a:fillRef idx="0">
            <a:schemeClr val="dk1"/>
          </a:fillRef>
          <a:effectRef idx="2">
            <a:schemeClr val="dk1"/>
          </a:effectRef>
          <a:fontRef idx="minor">
            <a:schemeClr val="tx1"/>
          </a:fontRef>
        </p:style>
      </p:cxnSp>
      <p:cxnSp>
        <p:nvCxnSpPr>
          <p:cNvPr id="36" name="Straight Connector 35">
            <a:extLst>
              <a:ext uri="{FF2B5EF4-FFF2-40B4-BE49-F238E27FC236}">
                <a16:creationId xmlns:a16="http://schemas.microsoft.com/office/drawing/2014/main" id="{F138B191-3284-2DF2-E46D-20AE4C1A54DC}"/>
              </a:ext>
            </a:extLst>
          </p:cNvPr>
          <p:cNvCxnSpPr>
            <a:cxnSpLocks/>
          </p:cNvCxnSpPr>
          <p:nvPr/>
        </p:nvCxnSpPr>
        <p:spPr>
          <a:xfrm>
            <a:off x="6071639" y="6327702"/>
            <a:ext cx="0" cy="2521794"/>
          </a:xfrm>
          <a:prstGeom prst="line">
            <a:avLst/>
          </a:prstGeom>
          <a:ln w="76200">
            <a:solidFill>
              <a:schemeClr val="tx1"/>
            </a:solidFill>
          </a:ln>
        </p:spPr>
        <p:style>
          <a:lnRef idx="3">
            <a:schemeClr val="dk1"/>
          </a:lnRef>
          <a:fillRef idx="0">
            <a:schemeClr val="dk1"/>
          </a:fillRef>
          <a:effectRef idx="2">
            <a:schemeClr val="dk1"/>
          </a:effectRef>
          <a:fontRef idx="minor">
            <a:schemeClr val="tx1"/>
          </a:fontRef>
        </p:style>
      </p:cxnSp>
      <p:cxnSp>
        <p:nvCxnSpPr>
          <p:cNvPr id="37" name="Straight Connector 36">
            <a:extLst>
              <a:ext uri="{FF2B5EF4-FFF2-40B4-BE49-F238E27FC236}">
                <a16:creationId xmlns:a16="http://schemas.microsoft.com/office/drawing/2014/main" id="{DFF5E31D-D5D6-1F1D-06A1-6A685A7F88B8}"/>
              </a:ext>
            </a:extLst>
          </p:cNvPr>
          <p:cNvCxnSpPr>
            <a:cxnSpLocks/>
          </p:cNvCxnSpPr>
          <p:nvPr/>
        </p:nvCxnSpPr>
        <p:spPr>
          <a:xfrm>
            <a:off x="14807314" y="6372711"/>
            <a:ext cx="0" cy="2521794"/>
          </a:xfrm>
          <a:prstGeom prst="line">
            <a:avLst/>
          </a:prstGeom>
          <a:ln w="76200">
            <a:solidFill>
              <a:schemeClr val="tx1"/>
            </a:solidFill>
          </a:ln>
        </p:spPr>
        <p:style>
          <a:lnRef idx="3">
            <a:schemeClr val="dk1"/>
          </a:lnRef>
          <a:fillRef idx="0">
            <a:schemeClr val="dk1"/>
          </a:fillRef>
          <a:effectRef idx="2">
            <a:schemeClr val="dk1"/>
          </a:effectRef>
          <a:fontRef idx="minor">
            <a:schemeClr val="tx1"/>
          </a:fontRef>
        </p:style>
      </p:cxnSp>
      <p:sp>
        <p:nvSpPr>
          <p:cNvPr id="2" name="TextBox 2"/>
          <p:cNvSpPr txBox="1"/>
          <p:nvPr/>
        </p:nvSpPr>
        <p:spPr>
          <a:xfrm>
            <a:off x="15011467" y="614806"/>
            <a:ext cx="2849638"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000000"/>
                </a:solidFill>
                <a:latin typeface="Cairo" panose="020B0604020202020204" charset="-78"/>
                <a:ea typeface="Aileron Bold"/>
                <a:cs typeface="Cairo" panose="020B0604020202020204" charset="-78"/>
                <a:sym typeface="Aileron Bold"/>
                <a:rtl/>
              </a:rPr>
              <a:t>منهجية العمل</a:t>
            </a:r>
          </a:p>
        </p:txBody>
      </p:sp>
      <p:sp>
        <p:nvSpPr>
          <p:cNvPr id="3" name="AutoShape 3"/>
          <p:cNvSpPr/>
          <p:nvPr/>
        </p:nvSpPr>
        <p:spPr>
          <a:xfrm>
            <a:off x="6071639" y="8849496"/>
            <a:ext cx="8713480" cy="0"/>
          </a:xfrm>
          <a:prstGeom prst="line">
            <a:avLst/>
          </a:prstGeom>
          <a:ln w="123825" cap="flat">
            <a:solidFill>
              <a:srgbClr val="000000"/>
            </a:solidFill>
            <a:prstDash val="solid"/>
            <a:headEnd type="none" w="sm" len="sm"/>
            <a:tailEnd type="none" w="sm" len="sm"/>
          </a:ln>
        </p:spPr>
      </p:sp>
      <p:grpSp>
        <p:nvGrpSpPr>
          <p:cNvPr id="4" name="Group 4"/>
          <p:cNvGrpSpPr/>
          <p:nvPr/>
        </p:nvGrpSpPr>
        <p:grpSpPr>
          <a:xfrm>
            <a:off x="12649751" y="4839111"/>
            <a:ext cx="4914286" cy="2323191"/>
            <a:chOff x="0" y="0"/>
            <a:chExt cx="835065" cy="394770"/>
          </a:xfrm>
        </p:grpSpPr>
        <p:sp>
          <p:nvSpPr>
            <p:cNvPr id="5" name="Freeform 5"/>
            <p:cNvSpPr/>
            <p:nvPr/>
          </p:nvSpPr>
          <p:spPr>
            <a:xfrm>
              <a:off x="0" y="0"/>
              <a:ext cx="835065" cy="394770"/>
            </a:xfrm>
            <a:custGeom>
              <a:avLst/>
              <a:gdLst/>
              <a:ahLst/>
              <a:cxnLst/>
              <a:rect l="l" t="t" r="r" b="b"/>
              <a:pathLst>
                <a:path w="835065" h="394770">
                  <a:moveTo>
                    <a:pt x="28357" y="0"/>
                  </a:moveTo>
                  <a:lnTo>
                    <a:pt x="806708" y="0"/>
                  </a:lnTo>
                  <a:cubicBezTo>
                    <a:pt x="814228" y="0"/>
                    <a:pt x="821441" y="2988"/>
                    <a:pt x="826759" y="8306"/>
                  </a:cubicBezTo>
                  <a:cubicBezTo>
                    <a:pt x="832077" y="13624"/>
                    <a:pt x="835065" y="20836"/>
                    <a:pt x="835065" y="28357"/>
                  </a:cubicBezTo>
                  <a:lnTo>
                    <a:pt x="835065" y="366413"/>
                  </a:lnTo>
                  <a:cubicBezTo>
                    <a:pt x="835065" y="373934"/>
                    <a:pt x="832077" y="381147"/>
                    <a:pt x="826759" y="386465"/>
                  </a:cubicBezTo>
                  <a:cubicBezTo>
                    <a:pt x="821441" y="391783"/>
                    <a:pt x="814228" y="394770"/>
                    <a:pt x="806708" y="394770"/>
                  </a:cubicBezTo>
                  <a:lnTo>
                    <a:pt x="28357" y="394770"/>
                  </a:lnTo>
                  <a:cubicBezTo>
                    <a:pt x="20836" y="394770"/>
                    <a:pt x="13624" y="391783"/>
                    <a:pt x="8306" y="386465"/>
                  </a:cubicBezTo>
                  <a:cubicBezTo>
                    <a:pt x="2988" y="381147"/>
                    <a:pt x="0" y="373934"/>
                    <a:pt x="0" y="366413"/>
                  </a:cubicBezTo>
                  <a:lnTo>
                    <a:pt x="0" y="28357"/>
                  </a:lnTo>
                  <a:cubicBezTo>
                    <a:pt x="0" y="20836"/>
                    <a:pt x="2988" y="13624"/>
                    <a:pt x="8306" y="8306"/>
                  </a:cubicBezTo>
                  <a:cubicBezTo>
                    <a:pt x="13624" y="2988"/>
                    <a:pt x="20836" y="0"/>
                    <a:pt x="28357" y="0"/>
                  </a:cubicBezTo>
                  <a:close/>
                </a:path>
              </a:pathLst>
            </a:custGeom>
            <a:solidFill>
              <a:srgbClr val="D9DFCE"/>
            </a:solidFill>
          </p:spPr>
        </p:sp>
        <p:sp>
          <p:nvSpPr>
            <p:cNvPr id="6" name="TextBox 6"/>
            <p:cNvSpPr txBox="1"/>
            <p:nvPr/>
          </p:nvSpPr>
          <p:spPr>
            <a:xfrm>
              <a:off x="0" y="-47625"/>
              <a:ext cx="835065" cy="442395"/>
            </a:xfrm>
            <a:prstGeom prst="rect">
              <a:avLst/>
            </a:prstGeom>
          </p:spPr>
          <p:txBody>
            <a:bodyPr lIns="50800" tIns="50800" rIns="50800" bIns="50800" rtlCol="0" anchor="ctr"/>
            <a:lstStyle/>
            <a:p>
              <a:pPr algn="ctr">
                <a:lnSpc>
                  <a:spcPts val="2940"/>
                </a:lnSpc>
              </a:pPr>
              <a:endParaRPr>
                <a:latin typeface="Cairo" panose="020B0604020202020204" charset="-78"/>
                <a:cs typeface="Cairo" panose="020B0604020202020204" charset="-78"/>
              </a:endParaRPr>
            </a:p>
          </p:txBody>
        </p:sp>
      </p:grpSp>
      <p:grpSp>
        <p:nvGrpSpPr>
          <p:cNvPr id="8" name="Group 8"/>
          <p:cNvGrpSpPr/>
          <p:nvPr/>
        </p:nvGrpSpPr>
        <p:grpSpPr>
          <a:xfrm>
            <a:off x="3358828" y="4902153"/>
            <a:ext cx="5278053" cy="2323191"/>
            <a:chOff x="0" y="0"/>
            <a:chExt cx="945531" cy="394770"/>
          </a:xfrm>
        </p:grpSpPr>
        <p:sp>
          <p:nvSpPr>
            <p:cNvPr id="9" name="Freeform 9"/>
            <p:cNvSpPr/>
            <p:nvPr/>
          </p:nvSpPr>
          <p:spPr>
            <a:xfrm>
              <a:off x="0" y="0"/>
              <a:ext cx="945531" cy="394770"/>
            </a:xfrm>
            <a:custGeom>
              <a:avLst/>
              <a:gdLst/>
              <a:ahLst/>
              <a:cxnLst/>
              <a:rect l="l" t="t" r="r" b="b"/>
              <a:pathLst>
                <a:path w="945531" h="394770">
                  <a:moveTo>
                    <a:pt x="25044" y="0"/>
                  </a:moveTo>
                  <a:lnTo>
                    <a:pt x="920487" y="0"/>
                  </a:lnTo>
                  <a:cubicBezTo>
                    <a:pt x="927129" y="0"/>
                    <a:pt x="933499" y="2639"/>
                    <a:pt x="938196" y="7335"/>
                  </a:cubicBezTo>
                  <a:cubicBezTo>
                    <a:pt x="942892" y="12032"/>
                    <a:pt x="945531" y="18402"/>
                    <a:pt x="945531" y="25044"/>
                  </a:cubicBezTo>
                  <a:lnTo>
                    <a:pt x="945531" y="369726"/>
                  </a:lnTo>
                  <a:cubicBezTo>
                    <a:pt x="945531" y="376368"/>
                    <a:pt x="942892" y="382738"/>
                    <a:pt x="938196" y="387435"/>
                  </a:cubicBezTo>
                  <a:cubicBezTo>
                    <a:pt x="933499" y="392132"/>
                    <a:pt x="927129" y="394770"/>
                    <a:pt x="920487" y="394770"/>
                  </a:cubicBezTo>
                  <a:lnTo>
                    <a:pt x="25044" y="394770"/>
                  </a:lnTo>
                  <a:cubicBezTo>
                    <a:pt x="18402" y="394770"/>
                    <a:pt x="12032" y="392132"/>
                    <a:pt x="7335" y="387435"/>
                  </a:cubicBezTo>
                  <a:cubicBezTo>
                    <a:pt x="2639" y="382738"/>
                    <a:pt x="0" y="376368"/>
                    <a:pt x="0" y="369726"/>
                  </a:cubicBezTo>
                  <a:lnTo>
                    <a:pt x="0" y="25044"/>
                  </a:lnTo>
                  <a:cubicBezTo>
                    <a:pt x="0" y="18402"/>
                    <a:pt x="2639" y="12032"/>
                    <a:pt x="7335" y="7335"/>
                  </a:cubicBezTo>
                  <a:cubicBezTo>
                    <a:pt x="12032" y="2639"/>
                    <a:pt x="18402" y="0"/>
                    <a:pt x="25044" y="0"/>
                  </a:cubicBezTo>
                  <a:close/>
                </a:path>
              </a:pathLst>
            </a:custGeom>
            <a:solidFill>
              <a:srgbClr val="D9DFCE"/>
            </a:solidFill>
          </p:spPr>
        </p:sp>
        <p:sp>
          <p:nvSpPr>
            <p:cNvPr id="10" name="TextBox 10"/>
            <p:cNvSpPr txBox="1"/>
            <p:nvPr/>
          </p:nvSpPr>
          <p:spPr>
            <a:xfrm>
              <a:off x="0" y="-47625"/>
              <a:ext cx="945531" cy="442395"/>
            </a:xfrm>
            <a:prstGeom prst="rect">
              <a:avLst/>
            </a:prstGeom>
          </p:spPr>
          <p:txBody>
            <a:bodyPr lIns="50800" tIns="50800" rIns="50800" bIns="50800" rtlCol="0" anchor="ctr"/>
            <a:lstStyle/>
            <a:p>
              <a:pPr algn="ctr">
                <a:lnSpc>
                  <a:spcPts val="2940"/>
                </a:lnSpc>
              </a:pPr>
              <a:endParaRPr>
                <a:latin typeface="Cairo" panose="020B0604020202020204" charset="-78"/>
                <a:cs typeface="Cairo" panose="020B0604020202020204" charset="-78"/>
              </a:endParaRPr>
            </a:p>
          </p:txBody>
        </p:sp>
      </p:grpSp>
      <p:grpSp>
        <p:nvGrpSpPr>
          <p:cNvPr id="12" name="Group 12"/>
          <p:cNvGrpSpPr/>
          <p:nvPr/>
        </p:nvGrpSpPr>
        <p:grpSpPr>
          <a:xfrm>
            <a:off x="7221612" y="7952674"/>
            <a:ext cx="6717481" cy="2052109"/>
            <a:chOff x="0" y="0"/>
            <a:chExt cx="1141474" cy="348706"/>
          </a:xfrm>
        </p:grpSpPr>
        <p:sp>
          <p:nvSpPr>
            <p:cNvPr id="13" name="Freeform 13"/>
            <p:cNvSpPr/>
            <p:nvPr/>
          </p:nvSpPr>
          <p:spPr>
            <a:xfrm>
              <a:off x="0" y="0"/>
              <a:ext cx="1141474" cy="348706"/>
            </a:xfrm>
            <a:custGeom>
              <a:avLst/>
              <a:gdLst/>
              <a:ahLst/>
              <a:cxnLst/>
              <a:rect l="l" t="t" r="r" b="b"/>
              <a:pathLst>
                <a:path w="1141474" h="348706">
                  <a:moveTo>
                    <a:pt x="20745" y="0"/>
                  </a:moveTo>
                  <a:lnTo>
                    <a:pt x="1120729" y="0"/>
                  </a:lnTo>
                  <a:cubicBezTo>
                    <a:pt x="1132186" y="0"/>
                    <a:pt x="1141474" y="9288"/>
                    <a:pt x="1141474" y="20745"/>
                  </a:cubicBezTo>
                  <a:lnTo>
                    <a:pt x="1141474" y="327961"/>
                  </a:lnTo>
                  <a:cubicBezTo>
                    <a:pt x="1141474" y="333463"/>
                    <a:pt x="1139289" y="338740"/>
                    <a:pt x="1135398" y="342630"/>
                  </a:cubicBezTo>
                  <a:cubicBezTo>
                    <a:pt x="1131508" y="346521"/>
                    <a:pt x="1126231" y="348706"/>
                    <a:pt x="1120729" y="348706"/>
                  </a:cubicBezTo>
                  <a:lnTo>
                    <a:pt x="20745" y="348706"/>
                  </a:lnTo>
                  <a:cubicBezTo>
                    <a:pt x="15243" y="348706"/>
                    <a:pt x="9967" y="346521"/>
                    <a:pt x="6076" y="342630"/>
                  </a:cubicBezTo>
                  <a:cubicBezTo>
                    <a:pt x="2186" y="338740"/>
                    <a:pt x="0" y="333463"/>
                    <a:pt x="0" y="327961"/>
                  </a:cubicBezTo>
                  <a:lnTo>
                    <a:pt x="0" y="20745"/>
                  </a:lnTo>
                  <a:cubicBezTo>
                    <a:pt x="0" y="15243"/>
                    <a:pt x="2186" y="9967"/>
                    <a:pt x="6076" y="6076"/>
                  </a:cubicBezTo>
                  <a:cubicBezTo>
                    <a:pt x="9967" y="2186"/>
                    <a:pt x="15243" y="0"/>
                    <a:pt x="20745" y="0"/>
                  </a:cubicBezTo>
                  <a:close/>
                </a:path>
              </a:pathLst>
            </a:custGeom>
            <a:solidFill>
              <a:srgbClr val="D9DFCE"/>
            </a:solidFill>
          </p:spPr>
        </p:sp>
        <p:sp>
          <p:nvSpPr>
            <p:cNvPr id="14" name="TextBox 14"/>
            <p:cNvSpPr txBox="1"/>
            <p:nvPr/>
          </p:nvSpPr>
          <p:spPr>
            <a:xfrm>
              <a:off x="0" y="-47625"/>
              <a:ext cx="1141474" cy="396331"/>
            </a:xfrm>
            <a:prstGeom prst="rect">
              <a:avLst/>
            </a:prstGeom>
          </p:spPr>
          <p:txBody>
            <a:bodyPr lIns="50800" tIns="50800" rIns="50800" bIns="50800" rtlCol="0" anchor="ctr"/>
            <a:lstStyle/>
            <a:p>
              <a:pPr algn="ctr">
                <a:lnSpc>
                  <a:spcPts val="2940"/>
                </a:lnSpc>
              </a:pPr>
              <a:endParaRPr>
                <a:latin typeface="Cairo" panose="020B0604020202020204" charset="-78"/>
                <a:cs typeface="Cairo" panose="020B0604020202020204" charset="-78"/>
              </a:endParaRPr>
            </a:p>
          </p:txBody>
        </p:sp>
      </p:grpSp>
      <p:sp>
        <p:nvSpPr>
          <p:cNvPr id="16" name="AutoShape 16"/>
          <p:cNvSpPr/>
          <p:nvPr/>
        </p:nvSpPr>
        <p:spPr>
          <a:xfrm>
            <a:off x="6099145" y="2476500"/>
            <a:ext cx="8713480" cy="0"/>
          </a:xfrm>
          <a:prstGeom prst="line">
            <a:avLst/>
          </a:prstGeom>
          <a:ln w="123825" cap="flat">
            <a:solidFill>
              <a:srgbClr val="000000"/>
            </a:solidFill>
            <a:prstDash val="solid"/>
            <a:headEnd type="none" w="sm" len="sm"/>
            <a:tailEnd type="none" w="sm" len="sm"/>
          </a:ln>
        </p:spPr>
      </p:sp>
      <p:grpSp>
        <p:nvGrpSpPr>
          <p:cNvPr id="17" name="Group 17"/>
          <p:cNvGrpSpPr/>
          <p:nvPr/>
        </p:nvGrpSpPr>
        <p:grpSpPr>
          <a:xfrm>
            <a:off x="7221612" y="1433685"/>
            <a:ext cx="6717481" cy="2052109"/>
            <a:chOff x="0" y="0"/>
            <a:chExt cx="1141474" cy="348706"/>
          </a:xfrm>
        </p:grpSpPr>
        <p:sp>
          <p:nvSpPr>
            <p:cNvPr id="18" name="Freeform 18"/>
            <p:cNvSpPr/>
            <p:nvPr/>
          </p:nvSpPr>
          <p:spPr>
            <a:xfrm>
              <a:off x="0" y="0"/>
              <a:ext cx="1141474" cy="348706"/>
            </a:xfrm>
            <a:custGeom>
              <a:avLst/>
              <a:gdLst/>
              <a:ahLst/>
              <a:cxnLst/>
              <a:rect l="l" t="t" r="r" b="b"/>
              <a:pathLst>
                <a:path w="1141474" h="348706">
                  <a:moveTo>
                    <a:pt x="20745" y="0"/>
                  </a:moveTo>
                  <a:lnTo>
                    <a:pt x="1120729" y="0"/>
                  </a:lnTo>
                  <a:cubicBezTo>
                    <a:pt x="1132186" y="0"/>
                    <a:pt x="1141474" y="9288"/>
                    <a:pt x="1141474" y="20745"/>
                  </a:cubicBezTo>
                  <a:lnTo>
                    <a:pt x="1141474" y="327961"/>
                  </a:lnTo>
                  <a:cubicBezTo>
                    <a:pt x="1141474" y="333463"/>
                    <a:pt x="1139289" y="338740"/>
                    <a:pt x="1135398" y="342630"/>
                  </a:cubicBezTo>
                  <a:cubicBezTo>
                    <a:pt x="1131508" y="346521"/>
                    <a:pt x="1126231" y="348706"/>
                    <a:pt x="1120729" y="348706"/>
                  </a:cubicBezTo>
                  <a:lnTo>
                    <a:pt x="20745" y="348706"/>
                  </a:lnTo>
                  <a:cubicBezTo>
                    <a:pt x="15243" y="348706"/>
                    <a:pt x="9967" y="346521"/>
                    <a:pt x="6076" y="342630"/>
                  </a:cubicBezTo>
                  <a:cubicBezTo>
                    <a:pt x="2186" y="338740"/>
                    <a:pt x="0" y="333463"/>
                    <a:pt x="0" y="327961"/>
                  </a:cubicBezTo>
                  <a:lnTo>
                    <a:pt x="0" y="20745"/>
                  </a:lnTo>
                  <a:cubicBezTo>
                    <a:pt x="0" y="15243"/>
                    <a:pt x="2186" y="9967"/>
                    <a:pt x="6076" y="6076"/>
                  </a:cubicBezTo>
                  <a:cubicBezTo>
                    <a:pt x="9967" y="2186"/>
                    <a:pt x="15243" y="0"/>
                    <a:pt x="20745" y="0"/>
                  </a:cubicBezTo>
                  <a:close/>
                </a:path>
              </a:pathLst>
            </a:custGeom>
            <a:solidFill>
              <a:srgbClr val="D9DFCE"/>
            </a:solidFill>
          </p:spPr>
        </p:sp>
        <p:sp>
          <p:nvSpPr>
            <p:cNvPr id="19" name="TextBox 19"/>
            <p:cNvSpPr txBox="1"/>
            <p:nvPr/>
          </p:nvSpPr>
          <p:spPr>
            <a:xfrm>
              <a:off x="0" y="-47625"/>
              <a:ext cx="1141474" cy="396331"/>
            </a:xfrm>
            <a:prstGeom prst="rect">
              <a:avLst/>
            </a:prstGeom>
          </p:spPr>
          <p:txBody>
            <a:bodyPr lIns="50800" tIns="50800" rIns="50800" bIns="50800" rtlCol="0" anchor="ctr"/>
            <a:lstStyle/>
            <a:p>
              <a:pPr algn="ctr">
                <a:lnSpc>
                  <a:spcPts val="2940"/>
                </a:lnSpc>
              </a:pPr>
              <a:endParaRPr>
                <a:latin typeface="Cairo" panose="020B0604020202020204" charset="-78"/>
                <a:cs typeface="Cairo" panose="020B0604020202020204" charset="-78"/>
              </a:endParaRPr>
            </a:p>
          </p:txBody>
        </p:sp>
      </p:grpSp>
      <p:grpSp>
        <p:nvGrpSpPr>
          <p:cNvPr id="30" name="Group 29">
            <a:extLst>
              <a:ext uri="{FF2B5EF4-FFF2-40B4-BE49-F238E27FC236}">
                <a16:creationId xmlns:a16="http://schemas.microsoft.com/office/drawing/2014/main" id="{EEB8EA71-1993-8226-2841-C4495A44971B}"/>
              </a:ext>
            </a:extLst>
          </p:cNvPr>
          <p:cNvGrpSpPr/>
          <p:nvPr/>
        </p:nvGrpSpPr>
        <p:grpSpPr>
          <a:xfrm>
            <a:off x="9366974" y="1489527"/>
            <a:ext cx="3162803" cy="1458165"/>
            <a:chOff x="9626860" y="1448088"/>
            <a:chExt cx="3162803" cy="1458165"/>
          </a:xfrm>
        </p:grpSpPr>
        <p:sp>
          <p:nvSpPr>
            <p:cNvPr id="20" name="TextBox 20"/>
            <p:cNvSpPr txBox="1"/>
            <p:nvPr/>
          </p:nvSpPr>
          <p:spPr>
            <a:xfrm>
              <a:off x="9979313" y="1451525"/>
              <a:ext cx="2154639" cy="589905"/>
            </a:xfrm>
            <a:prstGeom prst="rect">
              <a:avLst/>
            </a:prstGeom>
          </p:spPr>
          <p:txBody>
            <a:bodyPr lIns="0" tIns="0" rIns="0" bIns="0" rtlCol="0" anchor="t">
              <a:spAutoFit/>
            </a:bodyPr>
            <a:lstStyle/>
            <a:p>
              <a:pPr marL="0" lvl="0" indent="0" algn="just">
                <a:lnSpc>
                  <a:spcPts val="4556"/>
                </a:lnSpc>
                <a:spcBef>
                  <a:spcPct val="0"/>
                </a:spcBef>
              </a:pPr>
              <a:r>
                <a:rPr lang="ar-EG" sz="3254" b="1" dirty="0">
                  <a:solidFill>
                    <a:srgbClr val="000000"/>
                  </a:solidFill>
                  <a:latin typeface="Cairo" panose="020B0604020202020204" charset="-78"/>
                  <a:ea typeface="Inter Bold"/>
                  <a:cs typeface="Cairo" panose="020B0604020202020204" charset="-78"/>
                  <a:sym typeface="Inter Bold"/>
                  <a:rtl/>
                </a:rPr>
                <a:t>الإطار</a:t>
              </a:r>
              <a:r>
                <a:rPr lang="ar-EG" sz="3254" b="1" u="none" strike="noStrike" dirty="0">
                  <a:solidFill>
                    <a:srgbClr val="000000"/>
                  </a:solidFill>
                  <a:latin typeface="Cairo" panose="020B0604020202020204" charset="-78"/>
                  <a:ea typeface="Inter Bold"/>
                  <a:cs typeface="Cairo" panose="020B0604020202020204" charset="-78"/>
                  <a:sym typeface="Inter Bold"/>
                  <a:rtl/>
                </a:rPr>
                <a:t> العام</a:t>
              </a:r>
            </a:p>
          </p:txBody>
        </p:sp>
        <p:sp>
          <p:nvSpPr>
            <p:cNvPr id="21" name="TextBox 21"/>
            <p:cNvSpPr txBox="1"/>
            <p:nvPr/>
          </p:nvSpPr>
          <p:spPr>
            <a:xfrm>
              <a:off x="12036059" y="1448088"/>
              <a:ext cx="753604" cy="589905"/>
            </a:xfrm>
            <a:prstGeom prst="rect">
              <a:avLst/>
            </a:prstGeom>
          </p:spPr>
          <p:txBody>
            <a:bodyPr lIns="0" tIns="0" rIns="0" bIns="0" rtlCol="0" anchor="t">
              <a:spAutoFit/>
            </a:bodyPr>
            <a:lstStyle/>
            <a:p>
              <a:pPr marL="0" lvl="0" indent="0" algn="just">
                <a:lnSpc>
                  <a:spcPts val="4556"/>
                </a:lnSpc>
                <a:spcBef>
                  <a:spcPct val="0"/>
                </a:spcBef>
              </a:pPr>
              <a:r>
                <a:rPr lang="en-US" sz="3254" b="1" dirty="0">
                  <a:solidFill>
                    <a:srgbClr val="397D5A"/>
                  </a:solidFill>
                  <a:latin typeface="Cairo" panose="020B0604020202020204" charset="-78"/>
                  <a:ea typeface="Inter Bold"/>
                  <a:cs typeface="Cairo" panose="020B0604020202020204" charset="-78"/>
                  <a:sym typeface="Inter Bold"/>
                </a:rPr>
                <a:t>01</a:t>
              </a:r>
            </a:p>
          </p:txBody>
        </p:sp>
        <p:sp>
          <p:nvSpPr>
            <p:cNvPr id="25" name="TextBox 25"/>
            <p:cNvSpPr txBox="1"/>
            <p:nvPr/>
          </p:nvSpPr>
          <p:spPr>
            <a:xfrm>
              <a:off x="9626860" y="2188108"/>
              <a:ext cx="2122809" cy="718145"/>
            </a:xfrm>
            <a:prstGeom prst="rect">
              <a:avLst/>
            </a:prstGeom>
          </p:spPr>
          <p:txBody>
            <a:bodyPr lIns="0" tIns="0" rIns="0" bIns="0" rtlCol="0" anchor="t">
              <a:spAutoFit/>
            </a:bodyPr>
            <a:lstStyle/>
            <a:p>
              <a:pPr algn="r" rtl="1">
                <a:lnSpc>
                  <a:spcPts val="2800"/>
                </a:lnSpc>
              </a:pPr>
              <a:r>
                <a:rPr lang="ar-EG" sz="2000" dirty="0">
                  <a:solidFill>
                    <a:srgbClr val="397D5A"/>
                  </a:solidFill>
                  <a:latin typeface="Cairo" panose="020B0604020202020204" charset="-78"/>
                  <a:ea typeface="Inter"/>
                  <a:cs typeface="Cairo" panose="020B0604020202020204" charset="-78"/>
                  <a:sym typeface="Inter"/>
                  <a:rtl/>
                </a:rPr>
                <a:t>أهداف المشروع</a:t>
              </a:r>
            </a:p>
            <a:p>
              <a:pPr algn="r" rtl="1">
                <a:lnSpc>
                  <a:spcPts val="2800"/>
                </a:lnSpc>
              </a:pPr>
              <a:r>
                <a:rPr lang="ar-EG" sz="2000" dirty="0">
                  <a:solidFill>
                    <a:srgbClr val="397D5A"/>
                  </a:solidFill>
                  <a:latin typeface="Cairo" panose="020B0604020202020204" charset="-78"/>
                  <a:ea typeface="Inter"/>
                  <a:cs typeface="Cairo" panose="020B0604020202020204" charset="-78"/>
                  <a:sym typeface="Inter"/>
                  <a:rtl/>
                </a:rPr>
                <a:t>مبررات المشروع</a:t>
              </a:r>
            </a:p>
          </p:txBody>
        </p:sp>
      </p:grpSp>
      <p:grpSp>
        <p:nvGrpSpPr>
          <p:cNvPr id="33" name="Group 32">
            <a:extLst>
              <a:ext uri="{FF2B5EF4-FFF2-40B4-BE49-F238E27FC236}">
                <a16:creationId xmlns:a16="http://schemas.microsoft.com/office/drawing/2014/main" id="{1DDE218C-24D4-929E-EBF9-FE7CFE212603}"/>
              </a:ext>
            </a:extLst>
          </p:cNvPr>
          <p:cNvGrpSpPr/>
          <p:nvPr/>
        </p:nvGrpSpPr>
        <p:grpSpPr>
          <a:xfrm>
            <a:off x="2867409" y="5013223"/>
            <a:ext cx="5798784" cy="1844545"/>
            <a:chOff x="2867409" y="5013223"/>
            <a:chExt cx="5798784" cy="1844545"/>
          </a:xfrm>
        </p:grpSpPr>
        <p:sp>
          <p:nvSpPr>
            <p:cNvPr id="11" name="TextBox 11"/>
            <p:cNvSpPr txBox="1"/>
            <p:nvPr/>
          </p:nvSpPr>
          <p:spPr>
            <a:xfrm>
              <a:off x="2867409" y="5013223"/>
              <a:ext cx="4901251" cy="589905"/>
            </a:xfrm>
            <a:prstGeom prst="rect">
              <a:avLst/>
            </a:prstGeom>
          </p:spPr>
          <p:txBody>
            <a:bodyPr lIns="0" tIns="0" rIns="0" bIns="0" rtlCol="0" anchor="t">
              <a:spAutoFit/>
            </a:bodyPr>
            <a:lstStyle/>
            <a:p>
              <a:pPr marL="0" lvl="0" indent="0" algn="just" rtl="1">
                <a:lnSpc>
                  <a:spcPts val="4556"/>
                </a:lnSpc>
                <a:spcBef>
                  <a:spcPct val="0"/>
                </a:spcBef>
              </a:pPr>
              <a:r>
                <a:rPr lang="ar-EG" sz="3254" b="1" dirty="0">
                  <a:solidFill>
                    <a:srgbClr val="000000"/>
                  </a:solidFill>
                  <a:latin typeface="Cairo" panose="020B0604020202020204" charset="-78"/>
                  <a:ea typeface="Inter Bold"/>
                  <a:cs typeface="Cairo" panose="020B0604020202020204" charset="-78"/>
                  <a:sym typeface="Inter Bold"/>
                  <a:rtl/>
                </a:rPr>
                <a:t>مرحلة صياغة المشروع</a:t>
              </a:r>
            </a:p>
          </p:txBody>
        </p:sp>
        <p:sp>
          <p:nvSpPr>
            <p:cNvPr id="23" name="TextBox 23"/>
            <p:cNvSpPr txBox="1"/>
            <p:nvPr/>
          </p:nvSpPr>
          <p:spPr>
            <a:xfrm>
              <a:off x="7912589" y="5041272"/>
              <a:ext cx="753604" cy="589905"/>
            </a:xfrm>
            <a:prstGeom prst="rect">
              <a:avLst/>
            </a:prstGeom>
          </p:spPr>
          <p:txBody>
            <a:bodyPr lIns="0" tIns="0" rIns="0" bIns="0" rtlCol="0" anchor="t">
              <a:spAutoFit/>
            </a:bodyPr>
            <a:lstStyle/>
            <a:p>
              <a:pPr marL="0" lvl="0" indent="0" algn="just">
                <a:lnSpc>
                  <a:spcPts val="4556"/>
                </a:lnSpc>
                <a:spcBef>
                  <a:spcPct val="0"/>
                </a:spcBef>
              </a:pPr>
              <a:r>
                <a:rPr lang="en-US" sz="3254" b="1" dirty="0">
                  <a:solidFill>
                    <a:srgbClr val="397D5A"/>
                  </a:solidFill>
                  <a:latin typeface="Cairo" panose="020B0604020202020204" charset="-78"/>
                  <a:ea typeface="Inter Bold"/>
                  <a:cs typeface="Cairo" panose="020B0604020202020204" charset="-78"/>
                  <a:sym typeface="Inter Bold"/>
                </a:rPr>
                <a:t>03</a:t>
              </a:r>
            </a:p>
          </p:txBody>
        </p:sp>
        <p:sp>
          <p:nvSpPr>
            <p:cNvPr id="26" name="TextBox 26"/>
            <p:cNvSpPr txBox="1"/>
            <p:nvPr/>
          </p:nvSpPr>
          <p:spPr>
            <a:xfrm>
              <a:off x="4048455" y="5780550"/>
              <a:ext cx="3956241" cy="1077218"/>
            </a:xfrm>
            <a:prstGeom prst="rect">
              <a:avLst/>
            </a:prstGeom>
          </p:spPr>
          <p:txBody>
            <a:bodyPr lIns="0" tIns="0" rIns="0" bIns="0" rtlCol="0" anchor="t">
              <a:spAutoFit/>
            </a:bodyPr>
            <a:lstStyle/>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الرؤية المستقبلية</a:t>
              </a:r>
            </a:p>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المكونات</a:t>
              </a:r>
            </a:p>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الأهداف الاستراتيجية</a:t>
              </a:r>
            </a:p>
          </p:txBody>
        </p:sp>
      </p:grpSp>
      <p:grpSp>
        <p:nvGrpSpPr>
          <p:cNvPr id="32" name="Group 31">
            <a:extLst>
              <a:ext uri="{FF2B5EF4-FFF2-40B4-BE49-F238E27FC236}">
                <a16:creationId xmlns:a16="http://schemas.microsoft.com/office/drawing/2014/main" id="{2B3CF4D4-7E37-42BE-CB92-3DDC115ECDAC}"/>
              </a:ext>
            </a:extLst>
          </p:cNvPr>
          <p:cNvGrpSpPr/>
          <p:nvPr/>
        </p:nvGrpSpPr>
        <p:grpSpPr>
          <a:xfrm>
            <a:off x="12762065" y="4926490"/>
            <a:ext cx="5409959" cy="2089084"/>
            <a:chOff x="12762065" y="4926490"/>
            <a:chExt cx="5409959" cy="2089084"/>
          </a:xfrm>
        </p:grpSpPr>
        <p:sp>
          <p:nvSpPr>
            <p:cNvPr id="7" name="TextBox 7"/>
            <p:cNvSpPr txBox="1"/>
            <p:nvPr/>
          </p:nvSpPr>
          <p:spPr>
            <a:xfrm>
              <a:off x="13322271" y="4926490"/>
              <a:ext cx="2970086" cy="589905"/>
            </a:xfrm>
            <a:prstGeom prst="rect">
              <a:avLst/>
            </a:prstGeom>
          </p:spPr>
          <p:txBody>
            <a:bodyPr lIns="0" tIns="0" rIns="0" bIns="0" rtlCol="0" anchor="t">
              <a:spAutoFit/>
            </a:bodyPr>
            <a:lstStyle/>
            <a:p>
              <a:pPr marL="0" lvl="0" indent="0" algn="just" rtl="1">
                <a:lnSpc>
                  <a:spcPts val="4556"/>
                </a:lnSpc>
                <a:spcBef>
                  <a:spcPct val="0"/>
                </a:spcBef>
              </a:pPr>
              <a:r>
                <a:rPr lang="ar-EG" sz="3254" b="1" dirty="0">
                  <a:solidFill>
                    <a:srgbClr val="000000"/>
                  </a:solidFill>
                  <a:latin typeface="Cairo" panose="020B0604020202020204" charset="-78"/>
                  <a:ea typeface="Inter Bold"/>
                  <a:cs typeface="Cairo" panose="020B0604020202020204" charset="-78"/>
                  <a:sym typeface="Inter Bold"/>
                  <a:rtl/>
                </a:rPr>
                <a:t>مرحلة التحليل</a:t>
              </a:r>
            </a:p>
          </p:txBody>
        </p:sp>
        <p:sp>
          <p:nvSpPr>
            <p:cNvPr id="22" name="TextBox 22"/>
            <p:cNvSpPr txBox="1"/>
            <p:nvPr/>
          </p:nvSpPr>
          <p:spPr>
            <a:xfrm>
              <a:off x="16436286" y="4968055"/>
              <a:ext cx="753604" cy="589905"/>
            </a:xfrm>
            <a:prstGeom prst="rect">
              <a:avLst/>
            </a:prstGeom>
          </p:spPr>
          <p:txBody>
            <a:bodyPr lIns="0" tIns="0" rIns="0" bIns="0" rtlCol="0" anchor="t">
              <a:spAutoFit/>
            </a:bodyPr>
            <a:lstStyle/>
            <a:p>
              <a:pPr marL="0" lvl="0" indent="0" algn="just">
                <a:lnSpc>
                  <a:spcPts val="4556"/>
                </a:lnSpc>
                <a:spcBef>
                  <a:spcPct val="0"/>
                </a:spcBef>
              </a:pPr>
              <a:r>
                <a:rPr lang="en-US" sz="3254" b="1" dirty="0">
                  <a:solidFill>
                    <a:srgbClr val="397D5A"/>
                  </a:solidFill>
                  <a:latin typeface="Cairo" panose="020B0604020202020204" charset="-78"/>
                  <a:ea typeface="Inter Bold"/>
                  <a:cs typeface="Cairo" panose="020B0604020202020204" charset="-78"/>
                  <a:sym typeface="Inter Bold"/>
                </a:rPr>
                <a:t>02</a:t>
              </a:r>
            </a:p>
          </p:txBody>
        </p:sp>
        <p:sp>
          <p:nvSpPr>
            <p:cNvPr id="27" name="TextBox 27"/>
            <p:cNvSpPr txBox="1"/>
            <p:nvPr/>
          </p:nvSpPr>
          <p:spPr>
            <a:xfrm>
              <a:off x="12762065" y="5579283"/>
              <a:ext cx="5409959" cy="1436291"/>
            </a:xfrm>
            <a:prstGeom prst="rect">
              <a:avLst/>
            </a:prstGeom>
          </p:spPr>
          <p:txBody>
            <a:bodyPr lIns="0" tIns="0" rIns="0" bIns="0" rtlCol="0" anchor="t">
              <a:spAutoFit/>
            </a:bodyPr>
            <a:lstStyle/>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تحليل الوضع القائم</a:t>
              </a:r>
            </a:p>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التحليل القطاعي</a:t>
              </a:r>
            </a:p>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المؤثرات الإيجابية والسلبية</a:t>
              </a:r>
            </a:p>
            <a:p>
              <a:pPr algn="ctr" rtl="1">
                <a:lnSpc>
                  <a:spcPts val="2800"/>
                </a:lnSpc>
              </a:pPr>
              <a:r>
                <a:rPr lang="ar-SA" sz="2000" dirty="0">
                  <a:solidFill>
                    <a:srgbClr val="397D5A"/>
                  </a:solidFill>
                  <a:latin typeface="Cairo" panose="020B0604020202020204" charset="-78"/>
                  <a:ea typeface="Inter"/>
                  <a:cs typeface="Cairo" panose="020B0604020202020204" charset="-78"/>
                  <a:sym typeface="Inter"/>
                  <a:rtl/>
                </a:rPr>
                <a:t>تحليل الوضع الاستيطاني</a:t>
              </a:r>
              <a:endParaRPr lang="ar-EG" sz="2000" dirty="0">
                <a:solidFill>
                  <a:srgbClr val="397D5A"/>
                </a:solidFill>
                <a:latin typeface="Cairo" panose="020B0604020202020204" charset="-78"/>
                <a:ea typeface="Inter"/>
                <a:cs typeface="Cairo" panose="020B0604020202020204" charset="-78"/>
                <a:sym typeface="Inter"/>
                <a:rtl/>
              </a:endParaRPr>
            </a:p>
          </p:txBody>
        </p:sp>
      </p:grpSp>
      <p:grpSp>
        <p:nvGrpSpPr>
          <p:cNvPr id="34" name="Group 33">
            <a:extLst>
              <a:ext uri="{FF2B5EF4-FFF2-40B4-BE49-F238E27FC236}">
                <a16:creationId xmlns:a16="http://schemas.microsoft.com/office/drawing/2014/main" id="{1EE74F82-560C-CEDA-3115-97F91FE021FE}"/>
              </a:ext>
            </a:extLst>
          </p:cNvPr>
          <p:cNvGrpSpPr/>
          <p:nvPr/>
        </p:nvGrpSpPr>
        <p:grpSpPr>
          <a:xfrm>
            <a:off x="8094824" y="8148557"/>
            <a:ext cx="5409959" cy="1726121"/>
            <a:chOff x="8094824" y="8148557"/>
            <a:chExt cx="5409959" cy="1726121"/>
          </a:xfrm>
        </p:grpSpPr>
        <p:sp>
          <p:nvSpPr>
            <p:cNvPr id="15" name="TextBox 15"/>
            <p:cNvSpPr txBox="1"/>
            <p:nvPr/>
          </p:nvSpPr>
          <p:spPr>
            <a:xfrm>
              <a:off x="8539239" y="8178056"/>
              <a:ext cx="4110512" cy="589905"/>
            </a:xfrm>
            <a:prstGeom prst="rect">
              <a:avLst/>
            </a:prstGeom>
          </p:spPr>
          <p:txBody>
            <a:bodyPr wrap="square" lIns="0" tIns="0" rIns="0" bIns="0" rtlCol="0" anchor="t">
              <a:spAutoFit/>
            </a:bodyPr>
            <a:lstStyle/>
            <a:p>
              <a:pPr marL="0" lvl="0" indent="0" algn="just">
                <a:lnSpc>
                  <a:spcPts val="4556"/>
                </a:lnSpc>
                <a:spcBef>
                  <a:spcPct val="0"/>
                </a:spcBef>
              </a:pPr>
              <a:r>
                <a:rPr lang="ar-EG" sz="3254" b="1" dirty="0">
                  <a:solidFill>
                    <a:srgbClr val="000000"/>
                  </a:solidFill>
                  <a:latin typeface="Cairo" panose="020B0604020202020204" charset="-78"/>
                  <a:ea typeface="Inter Bold"/>
                  <a:cs typeface="Cairo" panose="020B0604020202020204" charset="-78"/>
                  <a:sym typeface="Inter Bold"/>
                  <a:rtl/>
                </a:rPr>
                <a:t>إعداد المخط</a:t>
              </a:r>
              <a:r>
                <a:rPr lang="ar-SA" sz="3254" b="1" dirty="0">
                  <a:solidFill>
                    <a:srgbClr val="000000"/>
                  </a:solidFill>
                  <a:latin typeface="Cairo" panose="020B0604020202020204" charset="-78"/>
                  <a:ea typeface="Inter Bold"/>
                  <a:cs typeface="Cairo" panose="020B0604020202020204" charset="-78"/>
                  <a:sym typeface="Inter Bold"/>
                  <a:rtl/>
                </a:rPr>
                <a:t>ط النهائي</a:t>
              </a:r>
              <a:endParaRPr lang="ar-EG" sz="3254" b="1" dirty="0">
                <a:solidFill>
                  <a:srgbClr val="000000"/>
                </a:solidFill>
                <a:latin typeface="Cairo" panose="020B0604020202020204" charset="-78"/>
                <a:ea typeface="Inter Bold"/>
                <a:cs typeface="Cairo" panose="020B0604020202020204" charset="-78"/>
                <a:sym typeface="Inter Bold"/>
                <a:rtl/>
              </a:endParaRPr>
            </a:p>
          </p:txBody>
        </p:sp>
        <p:sp>
          <p:nvSpPr>
            <p:cNvPr id="24" name="TextBox 24"/>
            <p:cNvSpPr txBox="1"/>
            <p:nvPr/>
          </p:nvSpPr>
          <p:spPr>
            <a:xfrm>
              <a:off x="12385263" y="8148557"/>
              <a:ext cx="753604" cy="589905"/>
            </a:xfrm>
            <a:prstGeom prst="rect">
              <a:avLst/>
            </a:prstGeom>
          </p:spPr>
          <p:txBody>
            <a:bodyPr lIns="0" tIns="0" rIns="0" bIns="0" rtlCol="0" anchor="t">
              <a:spAutoFit/>
            </a:bodyPr>
            <a:lstStyle/>
            <a:p>
              <a:pPr marL="0" lvl="0" indent="0" algn="just">
                <a:lnSpc>
                  <a:spcPts val="4556"/>
                </a:lnSpc>
                <a:spcBef>
                  <a:spcPct val="0"/>
                </a:spcBef>
              </a:pPr>
              <a:r>
                <a:rPr lang="en-US" sz="3254" b="1" dirty="0">
                  <a:solidFill>
                    <a:srgbClr val="397D5A"/>
                  </a:solidFill>
                  <a:latin typeface="Cairo" panose="020B0604020202020204" charset="-78"/>
                  <a:ea typeface="Inter Bold"/>
                  <a:cs typeface="Cairo" panose="020B0604020202020204" charset="-78"/>
                  <a:sym typeface="Inter Bold"/>
                </a:rPr>
                <a:t>04</a:t>
              </a:r>
            </a:p>
          </p:txBody>
        </p:sp>
        <p:sp>
          <p:nvSpPr>
            <p:cNvPr id="28" name="TextBox 28"/>
            <p:cNvSpPr txBox="1"/>
            <p:nvPr/>
          </p:nvSpPr>
          <p:spPr>
            <a:xfrm>
              <a:off x="8094824" y="8797460"/>
              <a:ext cx="5409959" cy="1077218"/>
            </a:xfrm>
            <a:prstGeom prst="rect">
              <a:avLst/>
            </a:prstGeom>
          </p:spPr>
          <p:txBody>
            <a:bodyPr lIns="0" tIns="0" rIns="0" bIns="0" rtlCol="0" anchor="t">
              <a:spAutoFit/>
            </a:bodyPr>
            <a:lstStyle/>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المخطط الاقليمي لمحافظة سلفيت </a:t>
              </a:r>
              <a:r>
                <a:rPr lang="en-US" sz="2000" dirty="0">
                  <a:solidFill>
                    <a:srgbClr val="397D5A"/>
                  </a:solidFill>
                  <a:latin typeface="Cairo" panose="020B0604020202020204" charset="-78"/>
                  <a:ea typeface="Inter"/>
                  <a:cs typeface="Cairo" panose="020B0604020202020204" charset="-78"/>
                  <a:sym typeface="Inter"/>
                </a:rPr>
                <a:t>2050</a:t>
              </a:r>
              <a:endParaRPr lang="ar-SA" sz="2000" dirty="0">
                <a:solidFill>
                  <a:srgbClr val="397D5A"/>
                </a:solidFill>
                <a:latin typeface="Cairo" panose="020B0604020202020204" charset="-78"/>
                <a:ea typeface="Inter"/>
                <a:cs typeface="Cairo" panose="020B0604020202020204" charset="-78"/>
                <a:sym typeface="Inter"/>
              </a:endParaRPr>
            </a:p>
            <a:p>
              <a:pPr algn="ctr" rtl="1">
                <a:lnSpc>
                  <a:spcPts val="2800"/>
                </a:lnSpc>
              </a:pPr>
              <a:r>
                <a:rPr lang="ar-SA" sz="2000" dirty="0">
                  <a:solidFill>
                    <a:srgbClr val="397D5A"/>
                  </a:solidFill>
                  <a:latin typeface="Cairo" panose="020B0604020202020204" charset="-78"/>
                  <a:ea typeface="Inter"/>
                  <a:cs typeface="Cairo" panose="020B0604020202020204" charset="-78"/>
                  <a:sym typeface="Inter"/>
                </a:rPr>
                <a:t>التدخلات</a:t>
              </a:r>
              <a:endParaRPr lang="en-US" sz="2000" dirty="0">
                <a:solidFill>
                  <a:srgbClr val="397D5A"/>
                </a:solidFill>
                <a:latin typeface="Cairo" panose="020B0604020202020204" charset="-78"/>
                <a:ea typeface="Inter"/>
                <a:cs typeface="Cairo" panose="020B0604020202020204" charset="-78"/>
                <a:sym typeface="Inter"/>
              </a:endParaRPr>
            </a:p>
            <a:p>
              <a:pPr algn="ctr" rtl="1">
                <a:lnSpc>
                  <a:spcPts val="2800"/>
                </a:lnSpc>
              </a:pPr>
              <a:r>
                <a:rPr lang="ar-EG" sz="2000" dirty="0">
                  <a:solidFill>
                    <a:srgbClr val="397D5A"/>
                  </a:solidFill>
                  <a:latin typeface="Cairo" panose="020B0604020202020204" charset="-78"/>
                  <a:ea typeface="Inter"/>
                  <a:cs typeface="Cairo" panose="020B0604020202020204" charset="-78"/>
                  <a:sym typeface="Inter"/>
                  <a:rtl/>
                </a:rPr>
                <a:t>مخططات لمشاريع مقترحة على اراضي</a:t>
              </a:r>
              <a:r>
                <a:rPr lang="ar-SA" sz="2000" dirty="0">
                  <a:solidFill>
                    <a:srgbClr val="397D5A"/>
                  </a:solidFill>
                  <a:latin typeface="Cairo" panose="020B0604020202020204" charset="-78"/>
                  <a:ea typeface="Inter"/>
                  <a:cs typeface="Cairo" panose="020B0604020202020204" charset="-78"/>
                  <a:sym typeface="Inter"/>
                  <a:rtl/>
                </a:rPr>
                <a:t> المستوطنات</a:t>
              </a:r>
              <a:endParaRPr lang="ar-EG" sz="2000" dirty="0">
                <a:solidFill>
                  <a:srgbClr val="397D5A"/>
                </a:solidFill>
                <a:latin typeface="Cairo" panose="020B0604020202020204" charset="-78"/>
                <a:ea typeface="Inter"/>
                <a:cs typeface="Cairo" panose="020B0604020202020204" charset="-78"/>
                <a:sym typeface="Inter"/>
                <a:rtl/>
              </a:endParaRPr>
            </a:p>
          </p:txBody>
        </p:sp>
      </p:grpSp>
      <p:graphicFrame>
        <p:nvGraphicFramePr>
          <p:cNvPr id="29" name="Table 29"/>
          <p:cNvGraphicFramePr>
            <a:graphicFrameLocks noGrp="1"/>
          </p:cNvGraphicFramePr>
          <p:nvPr>
            <p:extLst>
              <p:ext uri="{D42A27DB-BD31-4B8C-83A1-F6EECF244321}">
                <p14:modId xmlns:p14="http://schemas.microsoft.com/office/powerpoint/2010/main" val="885505131"/>
              </p:ext>
            </p:extLst>
          </p:nvPr>
        </p:nvGraphicFramePr>
        <p:xfrm>
          <a:off x="21679" y="0"/>
          <a:ext cx="2490608" cy="10287000"/>
        </p:xfrm>
        <a:graphic>
          <a:graphicData uri="http://schemas.openxmlformats.org/drawingml/2006/table">
            <a:tbl>
              <a:tblPr/>
              <a:tblGrid>
                <a:gridCol w="2490608">
                  <a:extLst>
                    <a:ext uri="{9D8B030D-6E8A-4147-A177-3AD203B41FA5}">
                      <a16:colId xmlns:a16="http://schemas.microsoft.com/office/drawing/2014/main" val="20000"/>
                    </a:ext>
                  </a:extLst>
                </a:gridCol>
              </a:tblGrid>
              <a:tr h="3763914">
                <a:tc>
                  <a:txBody>
                    <a:bodyPr/>
                    <a:lstStyle/>
                    <a:p>
                      <a:pPr algn="ctr" rtl="1">
                        <a:lnSpc>
                          <a:spcPts val="4199"/>
                        </a:lnSpc>
                        <a:defRPr/>
                      </a:pPr>
                      <a:r>
                        <a:rPr lang="ar-EG" sz="2999" b="0" dirty="0">
                          <a:solidFill>
                            <a:srgbClr val="000000"/>
                          </a:solidFill>
                          <a:latin typeface="Cairo" panose="020B0604020202020204" charset="-78"/>
                          <a:ea typeface="Aileron Bold"/>
                          <a:cs typeface="Cairo" panose="020B0604020202020204" charset="-78"/>
                          <a:sym typeface="Aileron Bold"/>
                          <a:rtl/>
                        </a:rPr>
                        <a:t>مقدمة عامة</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000000"/>
                          </a:solidFill>
                          <a:latin typeface="Cairo" panose="020B0604020202020204" charset="-78"/>
                          <a:ea typeface="Aileron"/>
                          <a:cs typeface="Cairo" panose="020B0604020202020204" charset="-78"/>
                          <a:sym typeface="Aileron"/>
                          <a:rtl/>
                        </a:rPr>
                        <a:t>التعريف العام بالمشروع</a:t>
                      </a:r>
                    </a:p>
                    <a:p>
                      <a:pPr algn="ctr" rtl="1">
                        <a:lnSpc>
                          <a:spcPts val="4199"/>
                        </a:lnSpc>
                      </a:pPr>
                      <a:r>
                        <a:rPr lang="ar-EG" sz="2999" b="0" dirty="0">
                          <a:solidFill>
                            <a:srgbClr val="000000"/>
                          </a:solidFill>
                          <a:latin typeface="Cairo" panose="020B0604020202020204" charset="-78"/>
                          <a:ea typeface="Aileron"/>
                          <a:cs typeface="Cairo" panose="020B0604020202020204" charset="-78"/>
                          <a:sym typeface="Aileron"/>
                          <a:rtl/>
                        </a:rPr>
                        <a:t> </a:t>
                      </a:r>
                      <a:r>
                        <a:rPr lang="ar-EG" sz="2999" b="0" dirty="0">
                          <a:solidFill>
                            <a:srgbClr val="FFFFFF"/>
                          </a:solidFill>
                          <a:latin typeface="Cairo" panose="020B0604020202020204" charset="-78"/>
                          <a:ea typeface="Aileron"/>
                          <a:cs typeface="Cairo" panose="020B0604020202020204" charset="-78"/>
                          <a:sym typeface="Aileron"/>
                          <a:rtl/>
                        </a:rPr>
                        <a:t>منهجية العمل</a:t>
                      </a:r>
                      <a:endParaRPr lang="en-US" sz="2999" b="0" dirty="0">
                        <a:solidFill>
                          <a:srgbClr val="FFFFFF"/>
                        </a:solidFill>
                        <a:latin typeface="Cairo" panose="020B0604020202020204" charset="-78"/>
                        <a:ea typeface="Aileron"/>
                        <a:cs typeface="Cairo" panose="020B0604020202020204" charset="-78"/>
                        <a:sym typeface="Aileron"/>
                        <a:rtl/>
                      </a:endParaRPr>
                    </a:p>
                    <a:p>
                      <a:pPr algn="ctr" rtl="1">
                        <a:lnSpc>
                          <a:spcPts val="4199"/>
                        </a:lnSpc>
                      </a:pPr>
                      <a:r>
                        <a:rPr lang="ar-EG" sz="2999" b="0" dirty="0">
                          <a:solidFill>
                            <a:srgbClr val="000000"/>
                          </a:solidFill>
                          <a:latin typeface="Cairo" panose="020B0604020202020204" charset="-78"/>
                          <a:ea typeface="Aileron"/>
                          <a:cs typeface="Cairo" panose="020B0604020202020204" charset="-78"/>
                          <a:sym typeface="Aileron"/>
                          <a:rtl/>
                        </a:rPr>
                        <a:t> الإطار العام</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397D5A"/>
                    </a:solidFill>
                  </a:tcPr>
                </a:tc>
                <a:extLst>
                  <a:ext uri="{0D108BD9-81ED-4DB2-BD59-A6C34878D82A}">
                    <a16:rowId xmlns:a16="http://schemas.microsoft.com/office/drawing/2014/main" val="10000"/>
                  </a:ext>
                </a:extLst>
              </a:tr>
              <a:tr h="1808933">
                <a:tc>
                  <a:txBody>
                    <a:bodyPr/>
                    <a:lstStyle/>
                    <a:p>
                      <a:pPr algn="ctr" rtl="1">
                        <a:lnSpc>
                          <a:spcPts val="4199"/>
                        </a:lnSpc>
                        <a:defRPr/>
                      </a:pPr>
                      <a:r>
                        <a:rPr lang="ar-EG" sz="2999" b="0" dirty="0">
                          <a:solidFill>
                            <a:srgbClr val="000000"/>
                          </a:solidFill>
                          <a:latin typeface="Cairo" panose="020B0604020202020204" charset="-78"/>
                          <a:ea typeface="Aileron"/>
                          <a:cs typeface="Cairo" panose="020B0604020202020204" charset="-78"/>
                          <a:sym typeface="Aileron"/>
                          <a:rtl/>
                        </a:rPr>
                        <a:t>مرحلة التحليل</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2242331">
                <a:tc>
                  <a:txBody>
                    <a:bodyPr/>
                    <a:lstStyle/>
                    <a:p>
                      <a:pPr algn="ctr" rtl="1">
                        <a:lnSpc>
                          <a:spcPts val="4199"/>
                        </a:lnSpc>
                        <a:defRPr/>
                      </a:pPr>
                      <a:r>
                        <a:rPr lang="ar-EG" sz="2999" b="0" dirty="0">
                          <a:solidFill>
                            <a:srgbClr val="000000"/>
                          </a:solidFill>
                          <a:latin typeface="Cairo" panose="020B0604020202020204" charset="-78"/>
                          <a:ea typeface="Aileron"/>
                          <a:cs typeface="Cairo" panose="020B0604020202020204" charset="-78"/>
                          <a:sym typeface="Aileron"/>
                          <a:rtl/>
                        </a:rPr>
                        <a:t>صياغة المشروع</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2"/>
                  </a:ext>
                </a:extLst>
              </a:tr>
              <a:tr h="2471822">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اعداد المخطط</a:t>
                      </a:r>
                      <a:r>
                        <a:rPr lang="ar-SA" sz="2999" b="0" dirty="0">
                          <a:solidFill>
                            <a:srgbClr val="000000"/>
                          </a:solidFill>
                          <a:latin typeface="Cairo" panose="020B0604020202020204" charset="-78"/>
                          <a:ea typeface="Cairo"/>
                          <a:cs typeface="Cairo" panose="020B0604020202020204" charset="-78"/>
                          <a:sym typeface="Cairo"/>
                          <a:rtl/>
                        </a:rPr>
                        <a:t> النهائي</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wipe(down)">
                                      <p:cBhvr>
                                        <p:cTn id="7" dur="580">
                                          <p:stCondLst>
                                            <p:cond delay="0"/>
                                          </p:stCondLst>
                                        </p:cTn>
                                        <p:tgtEl>
                                          <p:spTgt spid="35"/>
                                        </p:tgtEl>
                                      </p:cBhvr>
                                    </p:animEffect>
                                    <p:anim calcmode="lin" valueType="num">
                                      <p:cBhvr>
                                        <p:cTn id="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13" dur="26">
                                          <p:stCondLst>
                                            <p:cond delay="650"/>
                                          </p:stCondLst>
                                        </p:cTn>
                                        <p:tgtEl>
                                          <p:spTgt spid="35"/>
                                        </p:tgtEl>
                                      </p:cBhvr>
                                      <p:to x="100000" y="60000"/>
                                    </p:animScale>
                                    <p:animScale>
                                      <p:cBhvr>
                                        <p:cTn id="14" dur="166" decel="50000">
                                          <p:stCondLst>
                                            <p:cond delay="676"/>
                                          </p:stCondLst>
                                        </p:cTn>
                                        <p:tgtEl>
                                          <p:spTgt spid="35"/>
                                        </p:tgtEl>
                                      </p:cBhvr>
                                      <p:to x="100000" y="100000"/>
                                    </p:animScale>
                                    <p:animScale>
                                      <p:cBhvr>
                                        <p:cTn id="15" dur="26">
                                          <p:stCondLst>
                                            <p:cond delay="1312"/>
                                          </p:stCondLst>
                                        </p:cTn>
                                        <p:tgtEl>
                                          <p:spTgt spid="35"/>
                                        </p:tgtEl>
                                      </p:cBhvr>
                                      <p:to x="100000" y="80000"/>
                                    </p:animScale>
                                    <p:animScale>
                                      <p:cBhvr>
                                        <p:cTn id="16" dur="166" decel="50000">
                                          <p:stCondLst>
                                            <p:cond delay="1338"/>
                                          </p:stCondLst>
                                        </p:cTn>
                                        <p:tgtEl>
                                          <p:spTgt spid="35"/>
                                        </p:tgtEl>
                                      </p:cBhvr>
                                      <p:to x="100000" y="100000"/>
                                    </p:animScale>
                                    <p:animScale>
                                      <p:cBhvr>
                                        <p:cTn id="17" dur="26">
                                          <p:stCondLst>
                                            <p:cond delay="1642"/>
                                          </p:stCondLst>
                                        </p:cTn>
                                        <p:tgtEl>
                                          <p:spTgt spid="35"/>
                                        </p:tgtEl>
                                      </p:cBhvr>
                                      <p:to x="100000" y="90000"/>
                                    </p:animScale>
                                    <p:animScale>
                                      <p:cBhvr>
                                        <p:cTn id="18" dur="166" decel="50000">
                                          <p:stCondLst>
                                            <p:cond delay="1668"/>
                                          </p:stCondLst>
                                        </p:cTn>
                                        <p:tgtEl>
                                          <p:spTgt spid="35"/>
                                        </p:tgtEl>
                                      </p:cBhvr>
                                      <p:to x="100000" y="100000"/>
                                    </p:animScale>
                                    <p:animScale>
                                      <p:cBhvr>
                                        <p:cTn id="19" dur="26">
                                          <p:stCondLst>
                                            <p:cond delay="1808"/>
                                          </p:stCondLst>
                                        </p:cTn>
                                        <p:tgtEl>
                                          <p:spTgt spid="35"/>
                                        </p:tgtEl>
                                      </p:cBhvr>
                                      <p:to x="100000" y="95000"/>
                                    </p:animScale>
                                    <p:animScale>
                                      <p:cBhvr>
                                        <p:cTn id="20" dur="166" decel="50000">
                                          <p:stCondLst>
                                            <p:cond delay="1834"/>
                                          </p:stCondLst>
                                        </p:cTn>
                                        <p:tgtEl>
                                          <p:spTgt spid="35"/>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wipe(down)">
                                      <p:cBhvr>
                                        <p:cTn id="23" dur="580">
                                          <p:stCondLst>
                                            <p:cond delay="0"/>
                                          </p:stCondLst>
                                        </p:cTn>
                                        <p:tgtEl>
                                          <p:spTgt spid="31"/>
                                        </p:tgtEl>
                                      </p:cBhvr>
                                    </p:animEffect>
                                    <p:anim calcmode="lin" valueType="num">
                                      <p:cBhvr>
                                        <p:cTn id="24"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29" dur="26">
                                          <p:stCondLst>
                                            <p:cond delay="650"/>
                                          </p:stCondLst>
                                        </p:cTn>
                                        <p:tgtEl>
                                          <p:spTgt spid="31"/>
                                        </p:tgtEl>
                                      </p:cBhvr>
                                      <p:to x="100000" y="60000"/>
                                    </p:animScale>
                                    <p:animScale>
                                      <p:cBhvr>
                                        <p:cTn id="30" dur="166" decel="50000">
                                          <p:stCondLst>
                                            <p:cond delay="676"/>
                                          </p:stCondLst>
                                        </p:cTn>
                                        <p:tgtEl>
                                          <p:spTgt spid="31"/>
                                        </p:tgtEl>
                                      </p:cBhvr>
                                      <p:to x="100000" y="100000"/>
                                    </p:animScale>
                                    <p:animScale>
                                      <p:cBhvr>
                                        <p:cTn id="31" dur="26">
                                          <p:stCondLst>
                                            <p:cond delay="1312"/>
                                          </p:stCondLst>
                                        </p:cTn>
                                        <p:tgtEl>
                                          <p:spTgt spid="31"/>
                                        </p:tgtEl>
                                      </p:cBhvr>
                                      <p:to x="100000" y="80000"/>
                                    </p:animScale>
                                    <p:animScale>
                                      <p:cBhvr>
                                        <p:cTn id="32" dur="166" decel="50000">
                                          <p:stCondLst>
                                            <p:cond delay="1338"/>
                                          </p:stCondLst>
                                        </p:cTn>
                                        <p:tgtEl>
                                          <p:spTgt spid="31"/>
                                        </p:tgtEl>
                                      </p:cBhvr>
                                      <p:to x="100000" y="100000"/>
                                    </p:animScale>
                                    <p:animScale>
                                      <p:cBhvr>
                                        <p:cTn id="33" dur="26">
                                          <p:stCondLst>
                                            <p:cond delay="1642"/>
                                          </p:stCondLst>
                                        </p:cTn>
                                        <p:tgtEl>
                                          <p:spTgt spid="31"/>
                                        </p:tgtEl>
                                      </p:cBhvr>
                                      <p:to x="100000" y="90000"/>
                                    </p:animScale>
                                    <p:animScale>
                                      <p:cBhvr>
                                        <p:cTn id="34" dur="166" decel="50000">
                                          <p:stCondLst>
                                            <p:cond delay="1668"/>
                                          </p:stCondLst>
                                        </p:cTn>
                                        <p:tgtEl>
                                          <p:spTgt spid="31"/>
                                        </p:tgtEl>
                                      </p:cBhvr>
                                      <p:to x="100000" y="100000"/>
                                    </p:animScale>
                                    <p:animScale>
                                      <p:cBhvr>
                                        <p:cTn id="35" dur="26">
                                          <p:stCondLst>
                                            <p:cond delay="1808"/>
                                          </p:stCondLst>
                                        </p:cTn>
                                        <p:tgtEl>
                                          <p:spTgt spid="31"/>
                                        </p:tgtEl>
                                      </p:cBhvr>
                                      <p:to x="100000" y="95000"/>
                                    </p:animScale>
                                    <p:animScale>
                                      <p:cBhvr>
                                        <p:cTn id="36" dur="166" decel="50000">
                                          <p:stCondLst>
                                            <p:cond delay="1834"/>
                                          </p:stCondLst>
                                        </p:cTn>
                                        <p:tgtEl>
                                          <p:spTgt spid="31"/>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6"/>
                                        </p:tgtEl>
                                        <p:attrNameLst>
                                          <p:attrName>style.visibility</p:attrName>
                                        </p:attrNameLst>
                                      </p:cBhvr>
                                      <p:to>
                                        <p:strVal val="visible"/>
                                      </p:to>
                                    </p:set>
                                    <p:animEffect transition="in" filter="wipe(down)">
                                      <p:cBhvr>
                                        <p:cTn id="39" dur="580">
                                          <p:stCondLst>
                                            <p:cond delay="0"/>
                                          </p:stCondLst>
                                        </p:cTn>
                                        <p:tgtEl>
                                          <p:spTgt spid="36"/>
                                        </p:tgtEl>
                                      </p:cBhvr>
                                    </p:animEffect>
                                    <p:anim calcmode="lin" valueType="num">
                                      <p:cBhvr>
                                        <p:cTn id="40" dur="1822" tmFilter="0,0; 0.14,0.36; 0.43,0.73; 0.71,0.91; 1.0,1.0">
                                          <p:stCondLst>
                                            <p:cond delay="0"/>
                                          </p:stCondLst>
                                        </p:cTn>
                                        <p:tgtEl>
                                          <p:spTgt spid="36"/>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6"/>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6"/>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6"/>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6"/>
                                        </p:tgtEl>
                                        <p:attrNameLst>
                                          <p:attrName>ppt_y</p:attrName>
                                        </p:attrNameLst>
                                      </p:cBhvr>
                                      <p:tavLst>
                                        <p:tav tm="0" fmla="#ppt_y-sin(pi*$)/81">
                                          <p:val>
                                            <p:fltVal val="0"/>
                                          </p:val>
                                        </p:tav>
                                        <p:tav tm="100000">
                                          <p:val>
                                            <p:fltVal val="1"/>
                                          </p:val>
                                        </p:tav>
                                      </p:tavLst>
                                    </p:anim>
                                    <p:animScale>
                                      <p:cBhvr>
                                        <p:cTn id="45" dur="26">
                                          <p:stCondLst>
                                            <p:cond delay="650"/>
                                          </p:stCondLst>
                                        </p:cTn>
                                        <p:tgtEl>
                                          <p:spTgt spid="36"/>
                                        </p:tgtEl>
                                      </p:cBhvr>
                                      <p:to x="100000" y="60000"/>
                                    </p:animScale>
                                    <p:animScale>
                                      <p:cBhvr>
                                        <p:cTn id="46" dur="166" decel="50000">
                                          <p:stCondLst>
                                            <p:cond delay="676"/>
                                          </p:stCondLst>
                                        </p:cTn>
                                        <p:tgtEl>
                                          <p:spTgt spid="36"/>
                                        </p:tgtEl>
                                      </p:cBhvr>
                                      <p:to x="100000" y="100000"/>
                                    </p:animScale>
                                    <p:animScale>
                                      <p:cBhvr>
                                        <p:cTn id="47" dur="26">
                                          <p:stCondLst>
                                            <p:cond delay="1312"/>
                                          </p:stCondLst>
                                        </p:cTn>
                                        <p:tgtEl>
                                          <p:spTgt spid="36"/>
                                        </p:tgtEl>
                                      </p:cBhvr>
                                      <p:to x="100000" y="80000"/>
                                    </p:animScale>
                                    <p:animScale>
                                      <p:cBhvr>
                                        <p:cTn id="48" dur="166" decel="50000">
                                          <p:stCondLst>
                                            <p:cond delay="1338"/>
                                          </p:stCondLst>
                                        </p:cTn>
                                        <p:tgtEl>
                                          <p:spTgt spid="36"/>
                                        </p:tgtEl>
                                      </p:cBhvr>
                                      <p:to x="100000" y="100000"/>
                                    </p:animScale>
                                    <p:animScale>
                                      <p:cBhvr>
                                        <p:cTn id="49" dur="26">
                                          <p:stCondLst>
                                            <p:cond delay="1642"/>
                                          </p:stCondLst>
                                        </p:cTn>
                                        <p:tgtEl>
                                          <p:spTgt spid="36"/>
                                        </p:tgtEl>
                                      </p:cBhvr>
                                      <p:to x="100000" y="90000"/>
                                    </p:animScale>
                                    <p:animScale>
                                      <p:cBhvr>
                                        <p:cTn id="50" dur="166" decel="50000">
                                          <p:stCondLst>
                                            <p:cond delay="1668"/>
                                          </p:stCondLst>
                                        </p:cTn>
                                        <p:tgtEl>
                                          <p:spTgt spid="36"/>
                                        </p:tgtEl>
                                      </p:cBhvr>
                                      <p:to x="100000" y="100000"/>
                                    </p:animScale>
                                    <p:animScale>
                                      <p:cBhvr>
                                        <p:cTn id="51" dur="26">
                                          <p:stCondLst>
                                            <p:cond delay="1808"/>
                                          </p:stCondLst>
                                        </p:cTn>
                                        <p:tgtEl>
                                          <p:spTgt spid="36"/>
                                        </p:tgtEl>
                                      </p:cBhvr>
                                      <p:to x="100000" y="95000"/>
                                    </p:animScale>
                                    <p:animScale>
                                      <p:cBhvr>
                                        <p:cTn id="52" dur="166" decel="50000">
                                          <p:stCondLst>
                                            <p:cond delay="1834"/>
                                          </p:stCondLst>
                                        </p:cTn>
                                        <p:tgtEl>
                                          <p:spTgt spid="36"/>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7"/>
                                        </p:tgtEl>
                                        <p:attrNameLst>
                                          <p:attrName>style.visibility</p:attrName>
                                        </p:attrNameLst>
                                      </p:cBhvr>
                                      <p:to>
                                        <p:strVal val="visible"/>
                                      </p:to>
                                    </p:set>
                                    <p:animEffect transition="in" filter="wipe(down)">
                                      <p:cBhvr>
                                        <p:cTn id="55" dur="580">
                                          <p:stCondLst>
                                            <p:cond delay="0"/>
                                          </p:stCondLst>
                                        </p:cTn>
                                        <p:tgtEl>
                                          <p:spTgt spid="37"/>
                                        </p:tgtEl>
                                      </p:cBhvr>
                                    </p:animEffect>
                                    <p:anim calcmode="lin" valueType="num">
                                      <p:cBhvr>
                                        <p:cTn id="56" dur="1822" tmFilter="0,0; 0.14,0.36; 0.43,0.73; 0.71,0.91; 1.0,1.0">
                                          <p:stCondLst>
                                            <p:cond delay="0"/>
                                          </p:stCondLst>
                                        </p:cTn>
                                        <p:tgtEl>
                                          <p:spTgt spid="37"/>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7"/>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7"/>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7"/>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7"/>
                                        </p:tgtEl>
                                        <p:attrNameLst>
                                          <p:attrName>ppt_y</p:attrName>
                                        </p:attrNameLst>
                                      </p:cBhvr>
                                      <p:tavLst>
                                        <p:tav tm="0" fmla="#ppt_y-sin(pi*$)/81">
                                          <p:val>
                                            <p:fltVal val="0"/>
                                          </p:val>
                                        </p:tav>
                                        <p:tav tm="100000">
                                          <p:val>
                                            <p:fltVal val="1"/>
                                          </p:val>
                                        </p:tav>
                                      </p:tavLst>
                                    </p:anim>
                                    <p:animScale>
                                      <p:cBhvr>
                                        <p:cTn id="61" dur="26">
                                          <p:stCondLst>
                                            <p:cond delay="650"/>
                                          </p:stCondLst>
                                        </p:cTn>
                                        <p:tgtEl>
                                          <p:spTgt spid="37"/>
                                        </p:tgtEl>
                                      </p:cBhvr>
                                      <p:to x="100000" y="60000"/>
                                    </p:animScale>
                                    <p:animScale>
                                      <p:cBhvr>
                                        <p:cTn id="62" dur="166" decel="50000">
                                          <p:stCondLst>
                                            <p:cond delay="676"/>
                                          </p:stCondLst>
                                        </p:cTn>
                                        <p:tgtEl>
                                          <p:spTgt spid="37"/>
                                        </p:tgtEl>
                                      </p:cBhvr>
                                      <p:to x="100000" y="100000"/>
                                    </p:animScale>
                                    <p:animScale>
                                      <p:cBhvr>
                                        <p:cTn id="63" dur="26">
                                          <p:stCondLst>
                                            <p:cond delay="1312"/>
                                          </p:stCondLst>
                                        </p:cTn>
                                        <p:tgtEl>
                                          <p:spTgt spid="37"/>
                                        </p:tgtEl>
                                      </p:cBhvr>
                                      <p:to x="100000" y="80000"/>
                                    </p:animScale>
                                    <p:animScale>
                                      <p:cBhvr>
                                        <p:cTn id="64" dur="166" decel="50000">
                                          <p:stCondLst>
                                            <p:cond delay="1338"/>
                                          </p:stCondLst>
                                        </p:cTn>
                                        <p:tgtEl>
                                          <p:spTgt spid="37"/>
                                        </p:tgtEl>
                                      </p:cBhvr>
                                      <p:to x="100000" y="100000"/>
                                    </p:animScale>
                                    <p:animScale>
                                      <p:cBhvr>
                                        <p:cTn id="65" dur="26">
                                          <p:stCondLst>
                                            <p:cond delay="1642"/>
                                          </p:stCondLst>
                                        </p:cTn>
                                        <p:tgtEl>
                                          <p:spTgt spid="37"/>
                                        </p:tgtEl>
                                      </p:cBhvr>
                                      <p:to x="100000" y="90000"/>
                                    </p:animScale>
                                    <p:animScale>
                                      <p:cBhvr>
                                        <p:cTn id="66" dur="166" decel="50000">
                                          <p:stCondLst>
                                            <p:cond delay="1668"/>
                                          </p:stCondLst>
                                        </p:cTn>
                                        <p:tgtEl>
                                          <p:spTgt spid="37"/>
                                        </p:tgtEl>
                                      </p:cBhvr>
                                      <p:to x="100000" y="100000"/>
                                    </p:animScale>
                                    <p:animScale>
                                      <p:cBhvr>
                                        <p:cTn id="67" dur="26">
                                          <p:stCondLst>
                                            <p:cond delay="1808"/>
                                          </p:stCondLst>
                                        </p:cTn>
                                        <p:tgtEl>
                                          <p:spTgt spid="37"/>
                                        </p:tgtEl>
                                      </p:cBhvr>
                                      <p:to x="100000" y="95000"/>
                                    </p:animScale>
                                    <p:animScale>
                                      <p:cBhvr>
                                        <p:cTn id="68" dur="166" decel="50000">
                                          <p:stCondLst>
                                            <p:cond delay="1834"/>
                                          </p:stCondLst>
                                        </p:cTn>
                                        <p:tgtEl>
                                          <p:spTgt spid="37"/>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gtEl>
                                        <p:attrNameLst>
                                          <p:attrName>style.visibility</p:attrName>
                                        </p:attrNameLst>
                                      </p:cBhvr>
                                      <p:to>
                                        <p:strVal val="visible"/>
                                      </p:to>
                                    </p:set>
                                    <p:animEffect transition="in" filter="wipe(down)">
                                      <p:cBhvr>
                                        <p:cTn id="71" dur="580">
                                          <p:stCondLst>
                                            <p:cond delay="0"/>
                                          </p:stCondLst>
                                        </p:cTn>
                                        <p:tgtEl>
                                          <p:spTgt spid="3"/>
                                        </p:tgtEl>
                                      </p:cBhvr>
                                    </p:animEffect>
                                    <p:anim calcmode="lin" valueType="num">
                                      <p:cBhvr>
                                        <p:cTn id="72"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gtEl>
                                      </p:cBhvr>
                                      <p:to x="100000" y="60000"/>
                                    </p:animScale>
                                    <p:animScale>
                                      <p:cBhvr>
                                        <p:cTn id="78" dur="166" decel="50000">
                                          <p:stCondLst>
                                            <p:cond delay="676"/>
                                          </p:stCondLst>
                                        </p:cTn>
                                        <p:tgtEl>
                                          <p:spTgt spid="3"/>
                                        </p:tgtEl>
                                      </p:cBhvr>
                                      <p:to x="100000" y="100000"/>
                                    </p:animScale>
                                    <p:animScale>
                                      <p:cBhvr>
                                        <p:cTn id="79" dur="26">
                                          <p:stCondLst>
                                            <p:cond delay="1312"/>
                                          </p:stCondLst>
                                        </p:cTn>
                                        <p:tgtEl>
                                          <p:spTgt spid="3"/>
                                        </p:tgtEl>
                                      </p:cBhvr>
                                      <p:to x="100000" y="80000"/>
                                    </p:animScale>
                                    <p:animScale>
                                      <p:cBhvr>
                                        <p:cTn id="80" dur="166" decel="50000">
                                          <p:stCondLst>
                                            <p:cond delay="1338"/>
                                          </p:stCondLst>
                                        </p:cTn>
                                        <p:tgtEl>
                                          <p:spTgt spid="3"/>
                                        </p:tgtEl>
                                      </p:cBhvr>
                                      <p:to x="100000" y="100000"/>
                                    </p:animScale>
                                    <p:animScale>
                                      <p:cBhvr>
                                        <p:cTn id="81" dur="26">
                                          <p:stCondLst>
                                            <p:cond delay="1642"/>
                                          </p:stCondLst>
                                        </p:cTn>
                                        <p:tgtEl>
                                          <p:spTgt spid="3"/>
                                        </p:tgtEl>
                                      </p:cBhvr>
                                      <p:to x="100000" y="90000"/>
                                    </p:animScale>
                                    <p:animScale>
                                      <p:cBhvr>
                                        <p:cTn id="82" dur="166" decel="50000">
                                          <p:stCondLst>
                                            <p:cond delay="1668"/>
                                          </p:stCondLst>
                                        </p:cTn>
                                        <p:tgtEl>
                                          <p:spTgt spid="3"/>
                                        </p:tgtEl>
                                      </p:cBhvr>
                                      <p:to x="100000" y="100000"/>
                                    </p:animScale>
                                    <p:animScale>
                                      <p:cBhvr>
                                        <p:cTn id="83" dur="26">
                                          <p:stCondLst>
                                            <p:cond delay="1808"/>
                                          </p:stCondLst>
                                        </p:cTn>
                                        <p:tgtEl>
                                          <p:spTgt spid="3"/>
                                        </p:tgtEl>
                                      </p:cBhvr>
                                      <p:to x="100000" y="95000"/>
                                    </p:animScale>
                                    <p:animScale>
                                      <p:cBhvr>
                                        <p:cTn id="84" dur="166" decel="50000">
                                          <p:stCondLst>
                                            <p:cond delay="1834"/>
                                          </p:stCondLst>
                                        </p:cTn>
                                        <p:tgtEl>
                                          <p:spTgt spid="3"/>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4"/>
                                        </p:tgtEl>
                                        <p:attrNameLst>
                                          <p:attrName>style.visibility</p:attrName>
                                        </p:attrNameLst>
                                      </p:cBhvr>
                                      <p:to>
                                        <p:strVal val="visible"/>
                                      </p:to>
                                    </p:set>
                                    <p:animEffect transition="in" filter="wipe(down)">
                                      <p:cBhvr>
                                        <p:cTn id="87" dur="580">
                                          <p:stCondLst>
                                            <p:cond delay="0"/>
                                          </p:stCondLst>
                                        </p:cTn>
                                        <p:tgtEl>
                                          <p:spTgt spid="4"/>
                                        </p:tgtEl>
                                      </p:cBhvr>
                                    </p:animEffect>
                                    <p:anim calcmode="lin" valueType="num">
                                      <p:cBhvr>
                                        <p:cTn id="8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93" dur="26">
                                          <p:stCondLst>
                                            <p:cond delay="650"/>
                                          </p:stCondLst>
                                        </p:cTn>
                                        <p:tgtEl>
                                          <p:spTgt spid="4"/>
                                        </p:tgtEl>
                                      </p:cBhvr>
                                      <p:to x="100000" y="60000"/>
                                    </p:animScale>
                                    <p:animScale>
                                      <p:cBhvr>
                                        <p:cTn id="94" dur="166" decel="50000">
                                          <p:stCondLst>
                                            <p:cond delay="676"/>
                                          </p:stCondLst>
                                        </p:cTn>
                                        <p:tgtEl>
                                          <p:spTgt spid="4"/>
                                        </p:tgtEl>
                                      </p:cBhvr>
                                      <p:to x="100000" y="100000"/>
                                    </p:animScale>
                                    <p:animScale>
                                      <p:cBhvr>
                                        <p:cTn id="95" dur="26">
                                          <p:stCondLst>
                                            <p:cond delay="1312"/>
                                          </p:stCondLst>
                                        </p:cTn>
                                        <p:tgtEl>
                                          <p:spTgt spid="4"/>
                                        </p:tgtEl>
                                      </p:cBhvr>
                                      <p:to x="100000" y="80000"/>
                                    </p:animScale>
                                    <p:animScale>
                                      <p:cBhvr>
                                        <p:cTn id="96" dur="166" decel="50000">
                                          <p:stCondLst>
                                            <p:cond delay="1338"/>
                                          </p:stCondLst>
                                        </p:cTn>
                                        <p:tgtEl>
                                          <p:spTgt spid="4"/>
                                        </p:tgtEl>
                                      </p:cBhvr>
                                      <p:to x="100000" y="100000"/>
                                    </p:animScale>
                                    <p:animScale>
                                      <p:cBhvr>
                                        <p:cTn id="97" dur="26">
                                          <p:stCondLst>
                                            <p:cond delay="1642"/>
                                          </p:stCondLst>
                                        </p:cTn>
                                        <p:tgtEl>
                                          <p:spTgt spid="4"/>
                                        </p:tgtEl>
                                      </p:cBhvr>
                                      <p:to x="100000" y="90000"/>
                                    </p:animScale>
                                    <p:animScale>
                                      <p:cBhvr>
                                        <p:cTn id="98" dur="166" decel="50000">
                                          <p:stCondLst>
                                            <p:cond delay="1668"/>
                                          </p:stCondLst>
                                        </p:cTn>
                                        <p:tgtEl>
                                          <p:spTgt spid="4"/>
                                        </p:tgtEl>
                                      </p:cBhvr>
                                      <p:to x="100000" y="100000"/>
                                    </p:animScale>
                                    <p:animScale>
                                      <p:cBhvr>
                                        <p:cTn id="99" dur="26">
                                          <p:stCondLst>
                                            <p:cond delay="1808"/>
                                          </p:stCondLst>
                                        </p:cTn>
                                        <p:tgtEl>
                                          <p:spTgt spid="4"/>
                                        </p:tgtEl>
                                      </p:cBhvr>
                                      <p:to x="100000" y="95000"/>
                                    </p:animScale>
                                    <p:animScale>
                                      <p:cBhvr>
                                        <p:cTn id="100" dur="166" decel="50000">
                                          <p:stCondLst>
                                            <p:cond delay="1834"/>
                                          </p:stCondLst>
                                        </p:cTn>
                                        <p:tgtEl>
                                          <p:spTgt spid="4"/>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8"/>
                                        </p:tgtEl>
                                        <p:attrNameLst>
                                          <p:attrName>style.visibility</p:attrName>
                                        </p:attrNameLst>
                                      </p:cBhvr>
                                      <p:to>
                                        <p:strVal val="visible"/>
                                      </p:to>
                                    </p:set>
                                    <p:animEffect transition="in" filter="wipe(down)">
                                      <p:cBhvr>
                                        <p:cTn id="103" dur="580">
                                          <p:stCondLst>
                                            <p:cond delay="0"/>
                                          </p:stCondLst>
                                        </p:cTn>
                                        <p:tgtEl>
                                          <p:spTgt spid="8"/>
                                        </p:tgtEl>
                                      </p:cBhvr>
                                    </p:animEffect>
                                    <p:anim calcmode="lin" valueType="num">
                                      <p:cBhvr>
                                        <p:cTn id="104"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09" dur="26">
                                          <p:stCondLst>
                                            <p:cond delay="650"/>
                                          </p:stCondLst>
                                        </p:cTn>
                                        <p:tgtEl>
                                          <p:spTgt spid="8"/>
                                        </p:tgtEl>
                                      </p:cBhvr>
                                      <p:to x="100000" y="60000"/>
                                    </p:animScale>
                                    <p:animScale>
                                      <p:cBhvr>
                                        <p:cTn id="110" dur="166" decel="50000">
                                          <p:stCondLst>
                                            <p:cond delay="676"/>
                                          </p:stCondLst>
                                        </p:cTn>
                                        <p:tgtEl>
                                          <p:spTgt spid="8"/>
                                        </p:tgtEl>
                                      </p:cBhvr>
                                      <p:to x="100000" y="100000"/>
                                    </p:animScale>
                                    <p:animScale>
                                      <p:cBhvr>
                                        <p:cTn id="111" dur="26">
                                          <p:stCondLst>
                                            <p:cond delay="1312"/>
                                          </p:stCondLst>
                                        </p:cTn>
                                        <p:tgtEl>
                                          <p:spTgt spid="8"/>
                                        </p:tgtEl>
                                      </p:cBhvr>
                                      <p:to x="100000" y="80000"/>
                                    </p:animScale>
                                    <p:animScale>
                                      <p:cBhvr>
                                        <p:cTn id="112" dur="166" decel="50000">
                                          <p:stCondLst>
                                            <p:cond delay="1338"/>
                                          </p:stCondLst>
                                        </p:cTn>
                                        <p:tgtEl>
                                          <p:spTgt spid="8"/>
                                        </p:tgtEl>
                                      </p:cBhvr>
                                      <p:to x="100000" y="100000"/>
                                    </p:animScale>
                                    <p:animScale>
                                      <p:cBhvr>
                                        <p:cTn id="113" dur="26">
                                          <p:stCondLst>
                                            <p:cond delay="1642"/>
                                          </p:stCondLst>
                                        </p:cTn>
                                        <p:tgtEl>
                                          <p:spTgt spid="8"/>
                                        </p:tgtEl>
                                      </p:cBhvr>
                                      <p:to x="100000" y="90000"/>
                                    </p:animScale>
                                    <p:animScale>
                                      <p:cBhvr>
                                        <p:cTn id="114" dur="166" decel="50000">
                                          <p:stCondLst>
                                            <p:cond delay="1668"/>
                                          </p:stCondLst>
                                        </p:cTn>
                                        <p:tgtEl>
                                          <p:spTgt spid="8"/>
                                        </p:tgtEl>
                                      </p:cBhvr>
                                      <p:to x="100000" y="100000"/>
                                    </p:animScale>
                                    <p:animScale>
                                      <p:cBhvr>
                                        <p:cTn id="115" dur="26">
                                          <p:stCondLst>
                                            <p:cond delay="1808"/>
                                          </p:stCondLst>
                                        </p:cTn>
                                        <p:tgtEl>
                                          <p:spTgt spid="8"/>
                                        </p:tgtEl>
                                      </p:cBhvr>
                                      <p:to x="100000" y="95000"/>
                                    </p:animScale>
                                    <p:animScale>
                                      <p:cBhvr>
                                        <p:cTn id="116" dur="166" decel="50000">
                                          <p:stCondLst>
                                            <p:cond delay="1834"/>
                                          </p:stCondLst>
                                        </p:cTn>
                                        <p:tgtEl>
                                          <p:spTgt spid="8"/>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12"/>
                                        </p:tgtEl>
                                        <p:attrNameLst>
                                          <p:attrName>style.visibility</p:attrName>
                                        </p:attrNameLst>
                                      </p:cBhvr>
                                      <p:to>
                                        <p:strVal val="visible"/>
                                      </p:to>
                                    </p:set>
                                    <p:animEffect transition="in" filter="wipe(down)">
                                      <p:cBhvr>
                                        <p:cTn id="119" dur="580">
                                          <p:stCondLst>
                                            <p:cond delay="0"/>
                                          </p:stCondLst>
                                        </p:cTn>
                                        <p:tgtEl>
                                          <p:spTgt spid="12"/>
                                        </p:tgtEl>
                                      </p:cBhvr>
                                    </p:animEffect>
                                    <p:anim calcmode="lin" valueType="num">
                                      <p:cBhvr>
                                        <p:cTn id="120"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25" dur="26">
                                          <p:stCondLst>
                                            <p:cond delay="650"/>
                                          </p:stCondLst>
                                        </p:cTn>
                                        <p:tgtEl>
                                          <p:spTgt spid="12"/>
                                        </p:tgtEl>
                                      </p:cBhvr>
                                      <p:to x="100000" y="60000"/>
                                    </p:animScale>
                                    <p:animScale>
                                      <p:cBhvr>
                                        <p:cTn id="126" dur="166" decel="50000">
                                          <p:stCondLst>
                                            <p:cond delay="676"/>
                                          </p:stCondLst>
                                        </p:cTn>
                                        <p:tgtEl>
                                          <p:spTgt spid="12"/>
                                        </p:tgtEl>
                                      </p:cBhvr>
                                      <p:to x="100000" y="100000"/>
                                    </p:animScale>
                                    <p:animScale>
                                      <p:cBhvr>
                                        <p:cTn id="127" dur="26">
                                          <p:stCondLst>
                                            <p:cond delay="1312"/>
                                          </p:stCondLst>
                                        </p:cTn>
                                        <p:tgtEl>
                                          <p:spTgt spid="12"/>
                                        </p:tgtEl>
                                      </p:cBhvr>
                                      <p:to x="100000" y="80000"/>
                                    </p:animScale>
                                    <p:animScale>
                                      <p:cBhvr>
                                        <p:cTn id="128" dur="166" decel="50000">
                                          <p:stCondLst>
                                            <p:cond delay="1338"/>
                                          </p:stCondLst>
                                        </p:cTn>
                                        <p:tgtEl>
                                          <p:spTgt spid="12"/>
                                        </p:tgtEl>
                                      </p:cBhvr>
                                      <p:to x="100000" y="100000"/>
                                    </p:animScale>
                                    <p:animScale>
                                      <p:cBhvr>
                                        <p:cTn id="129" dur="26">
                                          <p:stCondLst>
                                            <p:cond delay="1642"/>
                                          </p:stCondLst>
                                        </p:cTn>
                                        <p:tgtEl>
                                          <p:spTgt spid="12"/>
                                        </p:tgtEl>
                                      </p:cBhvr>
                                      <p:to x="100000" y="90000"/>
                                    </p:animScale>
                                    <p:animScale>
                                      <p:cBhvr>
                                        <p:cTn id="130" dur="166" decel="50000">
                                          <p:stCondLst>
                                            <p:cond delay="1668"/>
                                          </p:stCondLst>
                                        </p:cTn>
                                        <p:tgtEl>
                                          <p:spTgt spid="12"/>
                                        </p:tgtEl>
                                      </p:cBhvr>
                                      <p:to x="100000" y="100000"/>
                                    </p:animScale>
                                    <p:animScale>
                                      <p:cBhvr>
                                        <p:cTn id="131" dur="26">
                                          <p:stCondLst>
                                            <p:cond delay="1808"/>
                                          </p:stCondLst>
                                        </p:cTn>
                                        <p:tgtEl>
                                          <p:spTgt spid="12"/>
                                        </p:tgtEl>
                                      </p:cBhvr>
                                      <p:to x="100000" y="95000"/>
                                    </p:animScale>
                                    <p:animScale>
                                      <p:cBhvr>
                                        <p:cTn id="132" dur="166" decel="50000">
                                          <p:stCondLst>
                                            <p:cond delay="1834"/>
                                          </p:stCondLst>
                                        </p:cTn>
                                        <p:tgtEl>
                                          <p:spTgt spid="12"/>
                                        </p:tgtEl>
                                      </p:cBhvr>
                                      <p:to x="100000" y="100000"/>
                                    </p:animScale>
                                  </p:childTnLst>
                                </p:cTn>
                              </p:par>
                              <p:par>
                                <p:cTn id="133" presetID="26" presetClass="entr" presetSubtype="0" fill="hold" nodeType="withEffect">
                                  <p:stCondLst>
                                    <p:cond delay="0"/>
                                  </p:stCondLst>
                                  <p:childTnLst>
                                    <p:set>
                                      <p:cBhvr>
                                        <p:cTn id="134" dur="1" fill="hold">
                                          <p:stCondLst>
                                            <p:cond delay="0"/>
                                          </p:stCondLst>
                                        </p:cTn>
                                        <p:tgtEl>
                                          <p:spTgt spid="16"/>
                                        </p:tgtEl>
                                        <p:attrNameLst>
                                          <p:attrName>style.visibility</p:attrName>
                                        </p:attrNameLst>
                                      </p:cBhvr>
                                      <p:to>
                                        <p:strVal val="visible"/>
                                      </p:to>
                                    </p:set>
                                    <p:animEffect transition="in" filter="wipe(down)">
                                      <p:cBhvr>
                                        <p:cTn id="135" dur="580">
                                          <p:stCondLst>
                                            <p:cond delay="0"/>
                                          </p:stCondLst>
                                        </p:cTn>
                                        <p:tgtEl>
                                          <p:spTgt spid="16"/>
                                        </p:tgtEl>
                                      </p:cBhvr>
                                    </p:animEffect>
                                    <p:anim calcmode="lin" valueType="num">
                                      <p:cBhvr>
                                        <p:cTn id="136"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41" dur="26">
                                          <p:stCondLst>
                                            <p:cond delay="650"/>
                                          </p:stCondLst>
                                        </p:cTn>
                                        <p:tgtEl>
                                          <p:spTgt spid="16"/>
                                        </p:tgtEl>
                                      </p:cBhvr>
                                      <p:to x="100000" y="60000"/>
                                    </p:animScale>
                                    <p:animScale>
                                      <p:cBhvr>
                                        <p:cTn id="142" dur="166" decel="50000">
                                          <p:stCondLst>
                                            <p:cond delay="676"/>
                                          </p:stCondLst>
                                        </p:cTn>
                                        <p:tgtEl>
                                          <p:spTgt spid="16"/>
                                        </p:tgtEl>
                                      </p:cBhvr>
                                      <p:to x="100000" y="100000"/>
                                    </p:animScale>
                                    <p:animScale>
                                      <p:cBhvr>
                                        <p:cTn id="143" dur="26">
                                          <p:stCondLst>
                                            <p:cond delay="1312"/>
                                          </p:stCondLst>
                                        </p:cTn>
                                        <p:tgtEl>
                                          <p:spTgt spid="16"/>
                                        </p:tgtEl>
                                      </p:cBhvr>
                                      <p:to x="100000" y="80000"/>
                                    </p:animScale>
                                    <p:animScale>
                                      <p:cBhvr>
                                        <p:cTn id="144" dur="166" decel="50000">
                                          <p:stCondLst>
                                            <p:cond delay="1338"/>
                                          </p:stCondLst>
                                        </p:cTn>
                                        <p:tgtEl>
                                          <p:spTgt spid="16"/>
                                        </p:tgtEl>
                                      </p:cBhvr>
                                      <p:to x="100000" y="100000"/>
                                    </p:animScale>
                                    <p:animScale>
                                      <p:cBhvr>
                                        <p:cTn id="145" dur="26">
                                          <p:stCondLst>
                                            <p:cond delay="1642"/>
                                          </p:stCondLst>
                                        </p:cTn>
                                        <p:tgtEl>
                                          <p:spTgt spid="16"/>
                                        </p:tgtEl>
                                      </p:cBhvr>
                                      <p:to x="100000" y="90000"/>
                                    </p:animScale>
                                    <p:animScale>
                                      <p:cBhvr>
                                        <p:cTn id="146" dur="166" decel="50000">
                                          <p:stCondLst>
                                            <p:cond delay="1668"/>
                                          </p:stCondLst>
                                        </p:cTn>
                                        <p:tgtEl>
                                          <p:spTgt spid="16"/>
                                        </p:tgtEl>
                                      </p:cBhvr>
                                      <p:to x="100000" y="100000"/>
                                    </p:animScale>
                                    <p:animScale>
                                      <p:cBhvr>
                                        <p:cTn id="147" dur="26">
                                          <p:stCondLst>
                                            <p:cond delay="1808"/>
                                          </p:stCondLst>
                                        </p:cTn>
                                        <p:tgtEl>
                                          <p:spTgt spid="16"/>
                                        </p:tgtEl>
                                      </p:cBhvr>
                                      <p:to x="100000" y="95000"/>
                                    </p:animScale>
                                    <p:animScale>
                                      <p:cBhvr>
                                        <p:cTn id="148" dur="166" decel="50000">
                                          <p:stCondLst>
                                            <p:cond delay="1834"/>
                                          </p:stCondLst>
                                        </p:cTn>
                                        <p:tgtEl>
                                          <p:spTgt spid="16"/>
                                        </p:tgtEl>
                                      </p:cBhvr>
                                      <p:to x="100000" y="100000"/>
                                    </p:animScale>
                                  </p:childTnLst>
                                </p:cTn>
                              </p:par>
                              <p:par>
                                <p:cTn id="149" presetID="26" presetClass="entr" presetSubtype="0" fill="hold" nodeType="withEffect">
                                  <p:stCondLst>
                                    <p:cond delay="0"/>
                                  </p:stCondLst>
                                  <p:childTnLst>
                                    <p:set>
                                      <p:cBhvr>
                                        <p:cTn id="150" dur="1" fill="hold">
                                          <p:stCondLst>
                                            <p:cond delay="0"/>
                                          </p:stCondLst>
                                        </p:cTn>
                                        <p:tgtEl>
                                          <p:spTgt spid="17"/>
                                        </p:tgtEl>
                                        <p:attrNameLst>
                                          <p:attrName>style.visibility</p:attrName>
                                        </p:attrNameLst>
                                      </p:cBhvr>
                                      <p:to>
                                        <p:strVal val="visible"/>
                                      </p:to>
                                    </p:set>
                                    <p:animEffect transition="in" filter="wipe(down)">
                                      <p:cBhvr>
                                        <p:cTn id="151" dur="580">
                                          <p:stCondLst>
                                            <p:cond delay="0"/>
                                          </p:stCondLst>
                                        </p:cTn>
                                        <p:tgtEl>
                                          <p:spTgt spid="17"/>
                                        </p:tgtEl>
                                      </p:cBhvr>
                                    </p:animEffect>
                                    <p:anim calcmode="lin" valueType="num">
                                      <p:cBhvr>
                                        <p:cTn id="152"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57" dur="26">
                                          <p:stCondLst>
                                            <p:cond delay="650"/>
                                          </p:stCondLst>
                                        </p:cTn>
                                        <p:tgtEl>
                                          <p:spTgt spid="17"/>
                                        </p:tgtEl>
                                      </p:cBhvr>
                                      <p:to x="100000" y="60000"/>
                                    </p:animScale>
                                    <p:animScale>
                                      <p:cBhvr>
                                        <p:cTn id="158" dur="166" decel="50000">
                                          <p:stCondLst>
                                            <p:cond delay="676"/>
                                          </p:stCondLst>
                                        </p:cTn>
                                        <p:tgtEl>
                                          <p:spTgt spid="17"/>
                                        </p:tgtEl>
                                      </p:cBhvr>
                                      <p:to x="100000" y="100000"/>
                                    </p:animScale>
                                    <p:animScale>
                                      <p:cBhvr>
                                        <p:cTn id="159" dur="26">
                                          <p:stCondLst>
                                            <p:cond delay="1312"/>
                                          </p:stCondLst>
                                        </p:cTn>
                                        <p:tgtEl>
                                          <p:spTgt spid="17"/>
                                        </p:tgtEl>
                                      </p:cBhvr>
                                      <p:to x="100000" y="80000"/>
                                    </p:animScale>
                                    <p:animScale>
                                      <p:cBhvr>
                                        <p:cTn id="160" dur="166" decel="50000">
                                          <p:stCondLst>
                                            <p:cond delay="1338"/>
                                          </p:stCondLst>
                                        </p:cTn>
                                        <p:tgtEl>
                                          <p:spTgt spid="17"/>
                                        </p:tgtEl>
                                      </p:cBhvr>
                                      <p:to x="100000" y="100000"/>
                                    </p:animScale>
                                    <p:animScale>
                                      <p:cBhvr>
                                        <p:cTn id="161" dur="26">
                                          <p:stCondLst>
                                            <p:cond delay="1642"/>
                                          </p:stCondLst>
                                        </p:cTn>
                                        <p:tgtEl>
                                          <p:spTgt spid="17"/>
                                        </p:tgtEl>
                                      </p:cBhvr>
                                      <p:to x="100000" y="90000"/>
                                    </p:animScale>
                                    <p:animScale>
                                      <p:cBhvr>
                                        <p:cTn id="162" dur="166" decel="50000">
                                          <p:stCondLst>
                                            <p:cond delay="1668"/>
                                          </p:stCondLst>
                                        </p:cTn>
                                        <p:tgtEl>
                                          <p:spTgt spid="17"/>
                                        </p:tgtEl>
                                      </p:cBhvr>
                                      <p:to x="100000" y="100000"/>
                                    </p:animScale>
                                    <p:animScale>
                                      <p:cBhvr>
                                        <p:cTn id="163" dur="26">
                                          <p:stCondLst>
                                            <p:cond delay="1808"/>
                                          </p:stCondLst>
                                        </p:cTn>
                                        <p:tgtEl>
                                          <p:spTgt spid="17"/>
                                        </p:tgtEl>
                                      </p:cBhvr>
                                      <p:to x="100000" y="95000"/>
                                    </p:animScale>
                                    <p:animScale>
                                      <p:cBhvr>
                                        <p:cTn id="164" dur="166" decel="50000">
                                          <p:stCondLst>
                                            <p:cond delay="1834"/>
                                          </p:stCondLst>
                                        </p:cTn>
                                        <p:tgtEl>
                                          <p:spTgt spid="17"/>
                                        </p:tgtEl>
                                      </p:cBhvr>
                                      <p:to x="100000" y="100000"/>
                                    </p:animScale>
                                  </p:childTnLst>
                                </p:cTn>
                              </p:par>
                              <p:par>
                                <p:cTn id="165" presetID="26" presetClass="entr" presetSubtype="0" fill="hold" nodeType="withEffect">
                                  <p:stCondLst>
                                    <p:cond delay="0"/>
                                  </p:stCondLst>
                                  <p:childTnLst>
                                    <p:set>
                                      <p:cBhvr>
                                        <p:cTn id="166" dur="1" fill="hold">
                                          <p:stCondLst>
                                            <p:cond delay="0"/>
                                          </p:stCondLst>
                                        </p:cTn>
                                        <p:tgtEl>
                                          <p:spTgt spid="32"/>
                                        </p:tgtEl>
                                        <p:attrNameLst>
                                          <p:attrName>style.visibility</p:attrName>
                                        </p:attrNameLst>
                                      </p:cBhvr>
                                      <p:to>
                                        <p:strVal val="visible"/>
                                      </p:to>
                                    </p:set>
                                    <p:animEffect transition="in" filter="wipe(down)">
                                      <p:cBhvr>
                                        <p:cTn id="167" dur="580">
                                          <p:stCondLst>
                                            <p:cond delay="0"/>
                                          </p:stCondLst>
                                        </p:cTn>
                                        <p:tgtEl>
                                          <p:spTgt spid="32"/>
                                        </p:tgtEl>
                                      </p:cBhvr>
                                    </p:animEffect>
                                    <p:anim calcmode="lin" valueType="num">
                                      <p:cBhvr>
                                        <p:cTn id="168" dur="1822"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169" dur="664"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170" dur="664" tmFilter="0, 0; 0.125,0.2665; 0.25,0.4; 0.375,0.465; 0.5,0.5;  0.625,0.535; 0.75,0.6; 0.875,0.7335; 1,1">
                                          <p:stCondLst>
                                            <p:cond delay="664"/>
                                          </p:stCondLst>
                                        </p:cTn>
                                        <p:tgtEl>
                                          <p:spTgt spid="32"/>
                                        </p:tgtEl>
                                        <p:attrNameLst>
                                          <p:attrName>ppt_y</p:attrName>
                                        </p:attrNameLst>
                                      </p:cBhvr>
                                      <p:tavLst>
                                        <p:tav tm="0" fmla="#ppt_y-sin(pi*$)/9">
                                          <p:val>
                                            <p:fltVal val="0"/>
                                          </p:val>
                                        </p:tav>
                                        <p:tav tm="100000">
                                          <p:val>
                                            <p:fltVal val="1"/>
                                          </p:val>
                                        </p:tav>
                                      </p:tavLst>
                                    </p:anim>
                                    <p:anim calcmode="lin" valueType="num">
                                      <p:cBhvr>
                                        <p:cTn id="171" dur="332" tmFilter="0, 0; 0.125,0.2665; 0.25,0.4; 0.375,0.465; 0.5,0.5;  0.625,0.535; 0.75,0.6; 0.875,0.7335; 1,1">
                                          <p:stCondLst>
                                            <p:cond delay="1324"/>
                                          </p:stCondLst>
                                        </p:cTn>
                                        <p:tgtEl>
                                          <p:spTgt spid="32"/>
                                        </p:tgtEl>
                                        <p:attrNameLst>
                                          <p:attrName>ppt_y</p:attrName>
                                        </p:attrNameLst>
                                      </p:cBhvr>
                                      <p:tavLst>
                                        <p:tav tm="0" fmla="#ppt_y-sin(pi*$)/27">
                                          <p:val>
                                            <p:fltVal val="0"/>
                                          </p:val>
                                        </p:tav>
                                        <p:tav tm="100000">
                                          <p:val>
                                            <p:fltVal val="1"/>
                                          </p:val>
                                        </p:tav>
                                      </p:tavLst>
                                    </p:anim>
                                    <p:anim calcmode="lin" valueType="num">
                                      <p:cBhvr>
                                        <p:cTn id="172" dur="164" tmFilter="0, 0; 0.125,0.2665; 0.25,0.4; 0.375,0.465; 0.5,0.5;  0.625,0.535; 0.75,0.6; 0.875,0.7335; 1,1">
                                          <p:stCondLst>
                                            <p:cond delay="1656"/>
                                          </p:stCondLst>
                                        </p:cTn>
                                        <p:tgtEl>
                                          <p:spTgt spid="32"/>
                                        </p:tgtEl>
                                        <p:attrNameLst>
                                          <p:attrName>ppt_y</p:attrName>
                                        </p:attrNameLst>
                                      </p:cBhvr>
                                      <p:tavLst>
                                        <p:tav tm="0" fmla="#ppt_y-sin(pi*$)/81">
                                          <p:val>
                                            <p:fltVal val="0"/>
                                          </p:val>
                                        </p:tav>
                                        <p:tav tm="100000">
                                          <p:val>
                                            <p:fltVal val="1"/>
                                          </p:val>
                                        </p:tav>
                                      </p:tavLst>
                                    </p:anim>
                                    <p:animScale>
                                      <p:cBhvr>
                                        <p:cTn id="173" dur="26">
                                          <p:stCondLst>
                                            <p:cond delay="650"/>
                                          </p:stCondLst>
                                        </p:cTn>
                                        <p:tgtEl>
                                          <p:spTgt spid="32"/>
                                        </p:tgtEl>
                                      </p:cBhvr>
                                      <p:to x="100000" y="60000"/>
                                    </p:animScale>
                                    <p:animScale>
                                      <p:cBhvr>
                                        <p:cTn id="174" dur="166" decel="50000">
                                          <p:stCondLst>
                                            <p:cond delay="676"/>
                                          </p:stCondLst>
                                        </p:cTn>
                                        <p:tgtEl>
                                          <p:spTgt spid="32"/>
                                        </p:tgtEl>
                                      </p:cBhvr>
                                      <p:to x="100000" y="100000"/>
                                    </p:animScale>
                                    <p:animScale>
                                      <p:cBhvr>
                                        <p:cTn id="175" dur="26">
                                          <p:stCondLst>
                                            <p:cond delay="1312"/>
                                          </p:stCondLst>
                                        </p:cTn>
                                        <p:tgtEl>
                                          <p:spTgt spid="32"/>
                                        </p:tgtEl>
                                      </p:cBhvr>
                                      <p:to x="100000" y="80000"/>
                                    </p:animScale>
                                    <p:animScale>
                                      <p:cBhvr>
                                        <p:cTn id="176" dur="166" decel="50000">
                                          <p:stCondLst>
                                            <p:cond delay="1338"/>
                                          </p:stCondLst>
                                        </p:cTn>
                                        <p:tgtEl>
                                          <p:spTgt spid="32"/>
                                        </p:tgtEl>
                                      </p:cBhvr>
                                      <p:to x="100000" y="100000"/>
                                    </p:animScale>
                                    <p:animScale>
                                      <p:cBhvr>
                                        <p:cTn id="177" dur="26">
                                          <p:stCondLst>
                                            <p:cond delay="1642"/>
                                          </p:stCondLst>
                                        </p:cTn>
                                        <p:tgtEl>
                                          <p:spTgt spid="32"/>
                                        </p:tgtEl>
                                      </p:cBhvr>
                                      <p:to x="100000" y="90000"/>
                                    </p:animScale>
                                    <p:animScale>
                                      <p:cBhvr>
                                        <p:cTn id="178" dur="166" decel="50000">
                                          <p:stCondLst>
                                            <p:cond delay="1668"/>
                                          </p:stCondLst>
                                        </p:cTn>
                                        <p:tgtEl>
                                          <p:spTgt spid="32"/>
                                        </p:tgtEl>
                                      </p:cBhvr>
                                      <p:to x="100000" y="100000"/>
                                    </p:animScale>
                                    <p:animScale>
                                      <p:cBhvr>
                                        <p:cTn id="179" dur="26">
                                          <p:stCondLst>
                                            <p:cond delay="1808"/>
                                          </p:stCondLst>
                                        </p:cTn>
                                        <p:tgtEl>
                                          <p:spTgt spid="32"/>
                                        </p:tgtEl>
                                      </p:cBhvr>
                                      <p:to x="100000" y="95000"/>
                                    </p:animScale>
                                    <p:animScale>
                                      <p:cBhvr>
                                        <p:cTn id="180" dur="166" decel="50000">
                                          <p:stCondLst>
                                            <p:cond delay="1834"/>
                                          </p:stCondLst>
                                        </p:cTn>
                                        <p:tgtEl>
                                          <p:spTgt spid="32"/>
                                        </p:tgtEl>
                                      </p:cBhvr>
                                      <p:to x="100000" y="100000"/>
                                    </p:animScale>
                                  </p:childTnLst>
                                </p:cTn>
                              </p:par>
                              <p:par>
                                <p:cTn id="181" presetID="26" presetClass="entr" presetSubtype="0" fill="hold" nodeType="withEffect">
                                  <p:stCondLst>
                                    <p:cond delay="0"/>
                                  </p:stCondLst>
                                  <p:childTnLst>
                                    <p:set>
                                      <p:cBhvr>
                                        <p:cTn id="182" dur="1" fill="hold">
                                          <p:stCondLst>
                                            <p:cond delay="0"/>
                                          </p:stCondLst>
                                        </p:cTn>
                                        <p:tgtEl>
                                          <p:spTgt spid="34"/>
                                        </p:tgtEl>
                                        <p:attrNameLst>
                                          <p:attrName>style.visibility</p:attrName>
                                        </p:attrNameLst>
                                      </p:cBhvr>
                                      <p:to>
                                        <p:strVal val="visible"/>
                                      </p:to>
                                    </p:set>
                                    <p:animEffect transition="in" filter="wipe(down)">
                                      <p:cBhvr>
                                        <p:cTn id="183" dur="580">
                                          <p:stCondLst>
                                            <p:cond delay="0"/>
                                          </p:stCondLst>
                                        </p:cTn>
                                        <p:tgtEl>
                                          <p:spTgt spid="34"/>
                                        </p:tgtEl>
                                      </p:cBhvr>
                                    </p:animEffect>
                                    <p:anim calcmode="lin" valueType="num">
                                      <p:cBhvr>
                                        <p:cTn id="184"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185"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186"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187"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188"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189" dur="26">
                                          <p:stCondLst>
                                            <p:cond delay="650"/>
                                          </p:stCondLst>
                                        </p:cTn>
                                        <p:tgtEl>
                                          <p:spTgt spid="34"/>
                                        </p:tgtEl>
                                      </p:cBhvr>
                                      <p:to x="100000" y="60000"/>
                                    </p:animScale>
                                    <p:animScale>
                                      <p:cBhvr>
                                        <p:cTn id="190" dur="166" decel="50000">
                                          <p:stCondLst>
                                            <p:cond delay="676"/>
                                          </p:stCondLst>
                                        </p:cTn>
                                        <p:tgtEl>
                                          <p:spTgt spid="34"/>
                                        </p:tgtEl>
                                      </p:cBhvr>
                                      <p:to x="100000" y="100000"/>
                                    </p:animScale>
                                    <p:animScale>
                                      <p:cBhvr>
                                        <p:cTn id="191" dur="26">
                                          <p:stCondLst>
                                            <p:cond delay="1312"/>
                                          </p:stCondLst>
                                        </p:cTn>
                                        <p:tgtEl>
                                          <p:spTgt spid="34"/>
                                        </p:tgtEl>
                                      </p:cBhvr>
                                      <p:to x="100000" y="80000"/>
                                    </p:animScale>
                                    <p:animScale>
                                      <p:cBhvr>
                                        <p:cTn id="192" dur="166" decel="50000">
                                          <p:stCondLst>
                                            <p:cond delay="1338"/>
                                          </p:stCondLst>
                                        </p:cTn>
                                        <p:tgtEl>
                                          <p:spTgt spid="34"/>
                                        </p:tgtEl>
                                      </p:cBhvr>
                                      <p:to x="100000" y="100000"/>
                                    </p:animScale>
                                    <p:animScale>
                                      <p:cBhvr>
                                        <p:cTn id="193" dur="26">
                                          <p:stCondLst>
                                            <p:cond delay="1642"/>
                                          </p:stCondLst>
                                        </p:cTn>
                                        <p:tgtEl>
                                          <p:spTgt spid="34"/>
                                        </p:tgtEl>
                                      </p:cBhvr>
                                      <p:to x="100000" y="90000"/>
                                    </p:animScale>
                                    <p:animScale>
                                      <p:cBhvr>
                                        <p:cTn id="194" dur="166" decel="50000">
                                          <p:stCondLst>
                                            <p:cond delay="1668"/>
                                          </p:stCondLst>
                                        </p:cTn>
                                        <p:tgtEl>
                                          <p:spTgt spid="34"/>
                                        </p:tgtEl>
                                      </p:cBhvr>
                                      <p:to x="100000" y="100000"/>
                                    </p:animScale>
                                    <p:animScale>
                                      <p:cBhvr>
                                        <p:cTn id="195" dur="26">
                                          <p:stCondLst>
                                            <p:cond delay="1808"/>
                                          </p:stCondLst>
                                        </p:cTn>
                                        <p:tgtEl>
                                          <p:spTgt spid="34"/>
                                        </p:tgtEl>
                                      </p:cBhvr>
                                      <p:to x="100000" y="95000"/>
                                    </p:animScale>
                                    <p:animScale>
                                      <p:cBhvr>
                                        <p:cTn id="196" dur="166" decel="50000">
                                          <p:stCondLst>
                                            <p:cond delay="1834"/>
                                          </p:stCondLst>
                                        </p:cTn>
                                        <p:tgtEl>
                                          <p:spTgt spid="34"/>
                                        </p:tgtEl>
                                      </p:cBhvr>
                                      <p:to x="100000" y="100000"/>
                                    </p:animScale>
                                  </p:childTnLst>
                                </p:cTn>
                              </p:par>
                              <p:par>
                                <p:cTn id="197" presetID="26" presetClass="entr" presetSubtype="0" fill="hold" nodeType="withEffect">
                                  <p:stCondLst>
                                    <p:cond delay="0"/>
                                  </p:stCondLst>
                                  <p:childTnLst>
                                    <p:set>
                                      <p:cBhvr>
                                        <p:cTn id="198" dur="1" fill="hold">
                                          <p:stCondLst>
                                            <p:cond delay="0"/>
                                          </p:stCondLst>
                                        </p:cTn>
                                        <p:tgtEl>
                                          <p:spTgt spid="30"/>
                                        </p:tgtEl>
                                        <p:attrNameLst>
                                          <p:attrName>style.visibility</p:attrName>
                                        </p:attrNameLst>
                                      </p:cBhvr>
                                      <p:to>
                                        <p:strVal val="visible"/>
                                      </p:to>
                                    </p:set>
                                    <p:animEffect transition="in" filter="wipe(down)">
                                      <p:cBhvr>
                                        <p:cTn id="199" dur="580">
                                          <p:stCondLst>
                                            <p:cond delay="0"/>
                                          </p:stCondLst>
                                        </p:cTn>
                                        <p:tgtEl>
                                          <p:spTgt spid="30"/>
                                        </p:tgtEl>
                                      </p:cBhvr>
                                    </p:animEffect>
                                    <p:anim calcmode="lin" valueType="num">
                                      <p:cBhvr>
                                        <p:cTn id="200" dur="1822"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201" dur="664"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202" dur="664" tmFilter="0, 0; 0.125,0.2665; 0.25,0.4; 0.375,0.465; 0.5,0.5;  0.625,0.535; 0.75,0.6; 0.875,0.7335; 1,1">
                                          <p:stCondLst>
                                            <p:cond delay="664"/>
                                          </p:stCondLst>
                                        </p:cTn>
                                        <p:tgtEl>
                                          <p:spTgt spid="30"/>
                                        </p:tgtEl>
                                        <p:attrNameLst>
                                          <p:attrName>ppt_y</p:attrName>
                                        </p:attrNameLst>
                                      </p:cBhvr>
                                      <p:tavLst>
                                        <p:tav tm="0" fmla="#ppt_y-sin(pi*$)/9">
                                          <p:val>
                                            <p:fltVal val="0"/>
                                          </p:val>
                                        </p:tav>
                                        <p:tav tm="100000">
                                          <p:val>
                                            <p:fltVal val="1"/>
                                          </p:val>
                                        </p:tav>
                                      </p:tavLst>
                                    </p:anim>
                                    <p:anim calcmode="lin" valueType="num">
                                      <p:cBhvr>
                                        <p:cTn id="203" dur="332" tmFilter="0, 0; 0.125,0.2665; 0.25,0.4; 0.375,0.465; 0.5,0.5;  0.625,0.535; 0.75,0.6; 0.875,0.7335; 1,1">
                                          <p:stCondLst>
                                            <p:cond delay="1324"/>
                                          </p:stCondLst>
                                        </p:cTn>
                                        <p:tgtEl>
                                          <p:spTgt spid="30"/>
                                        </p:tgtEl>
                                        <p:attrNameLst>
                                          <p:attrName>ppt_y</p:attrName>
                                        </p:attrNameLst>
                                      </p:cBhvr>
                                      <p:tavLst>
                                        <p:tav tm="0" fmla="#ppt_y-sin(pi*$)/27">
                                          <p:val>
                                            <p:fltVal val="0"/>
                                          </p:val>
                                        </p:tav>
                                        <p:tav tm="100000">
                                          <p:val>
                                            <p:fltVal val="1"/>
                                          </p:val>
                                        </p:tav>
                                      </p:tavLst>
                                    </p:anim>
                                    <p:anim calcmode="lin" valueType="num">
                                      <p:cBhvr>
                                        <p:cTn id="204" dur="164" tmFilter="0, 0; 0.125,0.2665; 0.25,0.4; 0.375,0.465; 0.5,0.5;  0.625,0.535; 0.75,0.6; 0.875,0.7335; 1,1">
                                          <p:stCondLst>
                                            <p:cond delay="1656"/>
                                          </p:stCondLst>
                                        </p:cTn>
                                        <p:tgtEl>
                                          <p:spTgt spid="30"/>
                                        </p:tgtEl>
                                        <p:attrNameLst>
                                          <p:attrName>ppt_y</p:attrName>
                                        </p:attrNameLst>
                                      </p:cBhvr>
                                      <p:tavLst>
                                        <p:tav tm="0" fmla="#ppt_y-sin(pi*$)/81">
                                          <p:val>
                                            <p:fltVal val="0"/>
                                          </p:val>
                                        </p:tav>
                                        <p:tav tm="100000">
                                          <p:val>
                                            <p:fltVal val="1"/>
                                          </p:val>
                                        </p:tav>
                                      </p:tavLst>
                                    </p:anim>
                                    <p:animScale>
                                      <p:cBhvr>
                                        <p:cTn id="205" dur="26">
                                          <p:stCondLst>
                                            <p:cond delay="650"/>
                                          </p:stCondLst>
                                        </p:cTn>
                                        <p:tgtEl>
                                          <p:spTgt spid="30"/>
                                        </p:tgtEl>
                                      </p:cBhvr>
                                      <p:to x="100000" y="60000"/>
                                    </p:animScale>
                                    <p:animScale>
                                      <p:cBhvr>
                                        <p:cTn id="206" dur="166" decel="50000">
                                          <p:stCondLst>
                                            <p:cond delay="676"/>
                                          </p:stCondLst>
                                        </p:cTn>
                                        <p:tgtEl>
                                          <p:spTgt spid="30"/>
                                        </p:tgtEl>
                                      </p:cBhvr>
                                      <p:to x="100000" y="100000"/>
                                    </p:animScale>
                                    <p:animScale>
                                      <p:cBhvr>
                                        <p:cTn id="207" dur="26">
                                          <p:stCondLst>
                                            <p:cond delay="1312"/>
                                          </p:stCondLst>
                                        </p:cTn>
                                        <p:tgtEl>
                                          <p:spTgt spid="30"/>
                                        </p:tgtEl>
                                      </p:cBhvr>
                                      <p:to x="100000" y="80000"/>
                                    </p:animScale>
                                    <p:animScale>
                                      <p:cBhvr>
                                        <p:cTn id="208" dur="166" decel="50000">
                                          <p:stCondLst>
                                            <p:cond delay="1338"/>
                                          </p:stCondLst>
                                        </p:cTn>
                                        <p:tgtEl>
                                          <p:spTgt spid="30"/>
                                        </p:tgtEl>
                                      </p:cBhvr>
                                      <p:to x="100000" y="100000"/>
                                    </p:animScale>
                                    <p:animScale>
                                      <p:cBhvr>
                                        <p:cTn id="209" dur="26">
                                          <p:stCondLst>
                                            <p:cond delay="1642"/>
                                          </p:stCondLst>
                                        </p:cTn>
                                        <p:tgtEl>
                                          <p:spTgt spid="30"/>
                                        </p:tgtEl>
                                      </p:cBhvr>
                                      <p:to x="100000" y="90000"/>
                                    </p:animScale>
                                    <p:animScale>
                                      <p:cBhvr>
                                        <p:cTn id="210" dur="166" decel="50000">
                                          <p:stCondLst>
                                            <p:cond delay="1668"/>
                                          </p:stCondLst>
                                        </p:cTn>
                                        <p:tgtEl>
                                          <p:spTgt spid="30"/>
                                        </p:tgtEl>
                                      </p:cBhvr>
                                      <p:to x="100000" y="100000"/>
                                    </p:animScale>
                                    <p:animScale>
                                      <p:cBhvr>
                                        <p:cTn id="211" dur="26">
                                          <p:stCondLst>
                                            <p:cond delay="1808"/>
                                          </p:stCondLst>
                                        </p:cTn>
                                        <p:tgtEl>
                                          <p:spTgt spid="30"/>
                                        </p:tgtEl>
                                      </p:cBhvr>
                                      <p:to x="100000" y="95000"/>
                                    </p:animScale>
                                    <p:animScale>
                                      <p:cBhvr>
                                        <p:cTn id="212" dur="166" decel="50000">
                                          <p:stCondLst>
                                            <p:cond delay="1834"/>
                                          </p:stCondLst>
                                        </p:cTn>
                                        <p:tgtEl>
                                          <p:spTgt spid="30"/>
                                        </p:tgtEl>
                                      </p:cBhvr>
                                      <p:to x="100000" y="100000"/>
                                    </p:animScale>
                                  </p:childTnLst>
                                </p:cTn>
                              </p:par>
                              <p:par>
                                <p:cTn id="213" presetID="26" presetClass="entr" presetSubtype="0" fill="hold" nodeType="withEffect">
                                  <p:stCondLst>
                                    <p:cond delay="0"/>
                                  </p:stCondLst>
                                  <p:childTnLst>
                                    <p:set>
                                      <p:cBhvr>
                                        <p:cTn id="214" dur="1" fill="hold">
                                          <p:stCondLst>
                                            <p:cond delay="0"/>
                                          </p:stCondLst>
                                        </p:cTn>
                                        <p:tgtEl>
                                          <p:spTgt spid="33"/>
                                        </p:tgtEl>
                                        <p:attrNameLst>
                                          <p:attrName>style.visibility</p:attrName>
                                        </p:attrNameLst>
                                      </p:cBhvr>
                                      <p:to>
                                        <p:strVal val="visible"/>
                                      </p:to>
                                    </p:set>
                                    <p:animEffect transition="in" filter="wipe(down)">
                                      <p:cBhvr>
                                        <p:cTn id="215" dur="580">
                                          <p:stCondLst>
                                            <p:cond delay="0"/>
                                          </p:stCondLst>
                                        </p:cTn>
                                        <p:tgtEl>
                                          <p:spTgt spid="33"/>
                                        </p:tgtEl>
                                      </p:cBhvr>
                                    </p:animEffect>
                                    <p:anim calcmode="lin" valueType="num">
                                      <p:cBhvr>
                                        <p:cTn id="216" dur="1822" tmFilter="0,0; 0.14,0.36; 0.43,0.73; 0.71,0.91; 1.0,1.0">
                                          <p:stCondLst>
                                            <p:cond delay="0"/>
                                          </p:stCondLst>
                                        </p:cTn>
                                        <p:tgtEl>
                                          <p:spTgt spid="33"/>
                                        </p:tgtEl>
                                        <p:attrNameLst>
                                          <p:attrName>ppt_x</p:attrName>
                                        </p:attrNameLst>
                                      </p:cBhvr>
                                      <p:tavLst>
                                        <p:tav tm="0">
                                          <p:val>
                                            <p:strVal val="#ppt_x-0.25"/>
                                          </p:val>
                                        </p:tav>
                                        <p:tav tm="100000">
                                          <p:val>
                                            <p:strVal val="#ppt_x"/>
                                          </p:val>
                                        </p:tav>
                                      </p:tavLst>
                                    </p:anim>
                                    <p:anim calcmode="lin" valueType="num">
                                      <p:cBhvr>
                                        <p:cTn id="217" dur="664" tmFilter="0.0,0.0; 0.25,0.07; 0.50,0.2; 0.75,0.467; 1.0,1.0">
                                          <p:stCondLst>
                                            <p:cond delay="0"/>
                                          </p:stCondLst>
                                        </p:cTn>
                                        <p:tgtEl>
                                          <p:spTgt spid="33"/>
                                        </p:tgtEl>
                                        <p:attrNameLst>
                                          <p:attrName>ppt_y</p:attrName>
                                        </p:attrNameLst>
                                      </p:cBhvr>
                                      <p:tavLst>
                                        <p:tav tm="0" fmla="#ppt_y-sin(pi*$)/3">
                                          <p:val>
                                            <p:fltVal val="0.5"/>
                                          </p:val>
                                        </p:tav>
                                        <p:tav tm="100000">
                                          <p:val>
                                            <p:fltVal val="1"/>
                                          </p:val>
                                        </p:tav>
                                      </p:tavLst>
                                    </p:anim>
                                    <p:anim calcmode="lin" valueType="num">
                                      <p:cBhvr>
                                        <p:cTn id="218" dur="664" tmFilter="0, 0; 0.125,0.2665; 0.25,0.4; 0.375,0.465; 0.5,0.5;  0.625,0.535; 0.75,0.6; 0.875,0.7335; 1,1">
                                          <p:stCondLst>
                                            <p:cond delay="664"/>
                                          </p:stCondLst>
                                        </p:cTn>
                                        <p:tgtEl>
                                          <p:spTgt spid="33"/>
                                        </p:tgtEl>
                                        <p:attrNameLst>
                                          <p:attrName>ppt_y</p:attrName>
                                        </p:attrNameLst>
                                      </p:cBhvr>
                                      <p:tavLst>
                                        <p:tav tm="0" fmla="#ppt_y-sin(pi*$)/9">
                                          <p:val>
                                            <p:fltVal val="0"/>
                                          </p:val>
                                        </p:tav>
                                        <p:tav tm="100000">
                                          <p:val>
                                            <p:fltVal val="1"/>
                                          </p:val>
                                        </p:tav>
                                      </p:tavLst>
                                    </p:anim>
                                    <p:anim calcmode="lin" valueType="num">
                                      <p:cBhvr>
                                        <p:cTn id="219" dur="332" tmFilter="0, 0; 0.125,0.2665; 0.25,0.4; 0.375,0.465; 0.5,0.5;  0.625,0.535; 0.75,0.6; 0.875,0.7335; 1,1">
                                          <p:stCondLst>
                                            <p:cond delay="1324"/>
                                          </p:stCondLst>
                                        </p:cTn>
                                        <p:tgtEl>
                                          <p:spTgt spid="33"/>
                                        </p:tgtEl>
                                        <p:attrNameLst>
                                          <p:attrName>ppt_y</p:attrName>
                                        </p:attrNameLst>
                                      </p:cBhvr>
                                      <p:tavLst>
                                        <p:tav tm="0" fmla="#ppt_y-sin(pi*$)/27">
                                          <p:val>
                                            <p:fltVal val="0"/>
                                          </p:val>
                                        </p:tav>
                                        <p:tav tm="100000">
                                          <p:val>
                                            <p:fltVal val="1"/>
                                          </p:val>
                                        </p:tav>
                                      </p:tavLst>
                                    </p:anim>
                                    <p:anim calcmode="lin" valueType="num">
                                      <p:cBhvr>
                                        <p:cTn id="220" dur="164" tmFilter="0, 0; 0.125,0.2665; 0.25,0.4; 0.375,0.465; 0.5,0.5;  0.625,0.535; 0.75,0.6; 0.875,0.7335; 1,1">
                                          <p:stCondLst>
                                            <p:cond delay="1656"/>
                                          </p:stCondLst>
                                        </p:cTn>
                                        <p:tgtEl>
                                          <p:spTgt spid="33"/>
                                        </p:tgtEl>
                                        <p:attrNameLst>
                                          <p:attrName>ppt_y</p:attrName>
                                        </p:attrNameLst>
                                      </p:cBhvr>
                                      <p:tavLst>
                                        <p:tav tm="0" fmla="#ppt_y-sin(pi*$)/81">
                                          <p:val>
                                            <p:fltVal val="0"/>
                                          </p:val>
                                        </p:tav>
                                        <p:tav tm="100000">
                                          <p:val>
                                            <p:fltVal val="1"/>
                                          </p:val>
                                        </p:tav>
                                      </p:tavLst>
                                    </p:anim>
                                    <p:animScale>
                                      <p:cBhvr>
                                        <p:cTn id="221" dur="26">
                                          <p:stCondLst>
                                            <p:cond delay="650"/>
                                          </p:stCondLst>
                                        </p:cTn>
                                        <p:tgtEl>
                                          <p:spTgt spid="33"/>
                                        </p:tgtEl>
                                      </p:cBhvr>
                                      <p:to x="100000" y="60000"/>
                                    </p:animScale>
                                    <p:animScale>
                                      <p:cBhvr>
                                        <p:cTn id="222" dur="166" decel="50000">
                                          <p:stCondLst>
                                            <p:cond delay="676"/>
                                          </p:stCondLst>
                                        </p:cTn>
                                        <p:tgtEl>
                                          <p:spTgt spid="33"/>
                                        </p:tgtEl>
                                      </p:cBhvr>
                                      <p:to x="100000" y="100000"/>
                                    </p:animScale>
                                    <p:animScale>
                                      <p:cBhvr>
                                        <p:cTn id="223" dur="26">
                                          <p:stCondLst>
                                            <p:cond delay="1312"/>
                                          </p:stCondLst>
                                        </p:cTn>
                                        <p:tgtEl>
                                          <p:spTgt spid="33"/>
                                        </p:tgtEl>
                                      </p:cBhvr>
                                      <p:to x="100000" y="80000"/>
                                    </p:animScale>
                                    <p:animScale>
                                      <p:cBhvr>
                                        <p:cTn id="224" dur="166" decel="50000">
                                          <p:stCondLst>
                                            <p:cond delay="1338"/>
                                          </p:stCondLst>
                                        </p:cTn>
                                        <p:tgtEl>
                                          <p:spTgt spid="33"/>
                                        </p:tgtEl>
                                      </p:cBhvr>
                                      <p:to x="100000" y="100000"/>
                                    </p:animScale>
                                    <p:animScale>
                                      <p:cBhvr>
                                        <p:cTn id="225" dur="26">
                                          <p:stCondLst>
                                            <p:cond delay="1642"/>
                                          </p:stCondLst>
                                        </p:cTn>
                                        <p:tgtEl>
                                          <p:spTgt spid="33"/>
                                        </p:tgtEl>
                                      </p:cBhvr>
                                      <p:to x="100000" y="90000"/>
                                    </p:animScale>
                                    <p:animScale>
                                      <p:cBhvr>
                                        <p:cTn id="226" dur="166" decel="50000">
                                          <p:stCondLst>
                                            <p:cond delay="1668"/>
                                          </p:stCondLst>
                                        </p:cTn>
                                        <p:tgtEl>
                                          <p:spTgt spid="33"/>
                                        </p:tgtEl>
                                      </p:cBhvr>
                                      <p:to x="100000" y="100000"/>
                                    </p:animScale>
                                    <p:animScale>
                                      <p:cBhvr>
                                        <p:cTn id="227" dur="26">
                                          <p:stCondLst>
                                            <p:cond delay="1808"/>
                                          </p:stCondLst>
                                        </p:cTn>
                                        <p:tgtEl>
                                          <p:spTgt spid="33"/>
                                        </p:tgtEl>
                                      </p:cBhvr>
                                      <p:to x="100000" y="95000"/>
                                    </p:animScale>
                                    <p:animScale>
                                      <p:cBhvr>
                                        <p:cTn id="228" dur="166" decel="50000">
                                          <p:stCondLst>
                                            <p:cond delay="1834"/>
                                          </p:stCondLst>
                                        </p:cTn>
                                        <p:tgtEl>
                                          <p:spTgt spid="3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2" name="TextBox 2"/>
          <p:cNvSpPr txBox="1"/>
          <p:nvPr/>
        </p:nvSpPr>
        <p:spPr>
          <a:xfrm>
            <a:off x="12954000" y="971550"/>
            <a:ext cx="4371826"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000000"/>
                </a:solidFill>
                <a:latin typeface="Cairo Bold"/>
                <a:ea typeface="Cairo Bold"/>
                <a:cs typeface="Cairo Bold"/>
                <a:sym typeface="Cairo Bold"/>
                <a:rtl/>
              </a:rPr>
              <a:t>أهداف ومبررات المشروع</a:t>
            </a:r>
          </a:p>
        </p:txBody>
      </p:sp>
      <p:sp>
        <p:nvSpPr>
          <p:cNvPr id="3" name="TextBox 3"/>
          <p:cNvSpPr txBox="1"/>
          <p:nvPr/>
        </p:nvSpPr>
        <p:spPr>
          <a:xfrm>
            <a:off x="7476834" y="1717181"/>
            <a:ext cx="9854952" cy="412750"/>
          </a:xfrm>
          <a:prstGeom prst="rect">
            <a:avLst/>
          </a:prstGeom>
        </p:spPr>
        <p:txBody>
          <a:bodyPr lIns="0" tIns="0" rIns="0" bIns="0" rtlCol="0" anchor="t">
            <a:spAutoFit/>
          </a:bodyPr>
          <a:lstStyle/>
          <a:p>
            <a:pPr algn="ctr" rtl="1">
              <a:lnSpc>
                <a:spcPts val="3499"/>
              </a:lnSpc>
              <a:spcBef>
                <a:spcPct val="0"/>
              </a:spcBef>
            </a:pPr>
            <a:r>
              <a:rPr lang="ar-EG" sz="2499" dirty="0">
                <a:solidFill>
                  <a:srgbClr val="000000"/>
                </a:solidFill>
                <a:latin typeface="Cairo"/>
                <a:ea typeface="Cairo"/>
                <a:cs typeface="Cairo"/>
                <a:sym typeface="Cairo"/>
                <a:rtl/>
              </a:rPr>
              <a:t>يسعى المشروع لتحقيق مجموعة من الأهداف التخطيطية والتنموية، أهمها:</a:t>
            </a:r>
          </a:p>
        </p:txBody>
      </p:sp>
      <p:grpSp>
        <p:nvGrpSpPr>
          <p:cNvPr id="4" name="Group 4"/>
          <p:cNvGrpSpPr/>
          <p:nvPr/>
        </p:nvGrpSpPr>
        <p:grpSpPr>
          <a:xfrm>
            <a:off x="5505603" y="3272645"/>
            <a:ext cx="9182993" cy="1849168"/>
            <a:chOff x="0" y="0"/>
            <a:chExt cx="2418566" cy="487024"/>
          </a:xfrm>
        </p:grpSpPr>
        <p:sp>
          <p:nvSpPr>
            <p:cNvPr id="5" name="Freeform 5"/>
            <p:cNvSpPr/>
            <p:nvPr/>
          </p:nvSpPr>
          <p:spPr>
            <a:xfrm>
              <a:off x="0" y="0"/>
              <a:ext cx="2418566" cy="487024"/>
            </a:xfrm>
            <a:custGeom>
              <a:avLst/>
              <a:gdLst/>
              <a:ahLst/>
              <a:cxnLst/>
              <a:rect l="l" t="t" r="r" b="b"/>
              <a:pathLst>
                <a:path w="2418566" h="487024">
                  <a:moveTo>
                    <a:pt x="15175" y="0"/>
                  </a:moveTo>
                  <a:lnTo>
                    <a:pt x="2403391" y="0"/>
                  </a:lnTo>
                  <a:cubicBezTo>
                    <a:pt x="2407416" y="0"/>
                    <a:pt x="2411275" y="1599"/>
                    <a:pt x="2414121" y="4445"/>
                  </a:cubicBezTo>
                  <a:cubicBezTo>
                    <a:pt x="2416967" y="7291"/>
                    <a:pt x="2418566" y="11151"/>
                    <a:pt x="2418566" y="15175"/>
                  </a:cubicBezTo>
                  <a:lnTo>
                    <a:pt x="2418566" y="471848"/>
                  </a:lnTo>
                  <a:cubicBezTo>
                    <a:pt x="2418566" y="475873"/>
                    <a:pt x="2416967" y="479733"/>
                    <a:pt x="2414121" y="482579"/>
                  </a:cubicBezTo>
                  <a:cubicBezTo>
                    <a:pt x="2411275" y="485425"/>
                    <a:pt x="2407416" y="487024"/>
                    <a:pt x="2403391" y="487024"/>
                  </a:cubicBezTo>
                  <a:lnTo>
                    <a:pt x="15175" y="487024"/>
                  </a:lnTo>
                  <a:cubicBezTo>
                    <a:pt x="6794" y="487024"/>
                    <a:pt x="0" y="480230"/>
                    <a:pt x="0" y="471848"/>
                  </a:cubicBezTo>
                  <a:lnTo>
                    <a:pt x="0" y="15175"/>
                  </a:lnTo>
                  <a:cubicBezTo>
                    <a:pt x="0" y="11151"/>
                    <a:pt x="1599" y="7291"/>
                    <a:pt x="4445" y="4445"/>
                  </a:cubicBezTo>
                  <a:cubicBezTo>
                    <a:pt x="7291" y="1599"/>
                    <a:pt x="11151" y="0"/>
                    <a:pt x="15175" y="0"/>
                  </a:cubicBezTo>
                  <a:close/>
                </a:path>
              </a:pathLst>
            </a:custGeom>
            <a:solidFill>
              <a:srgbClr val="185321"/>
            </a:solidFill>
          </p:spPr>
          <p:txBody>
            <a:bodyPr/>
            <a:lstStyle/>
            <a:p>
              <a:endParaRPr lang="en-US" dirty="0"/>
            </a:p>
          </p:txBody>
        </p:sp>
        <p:sp>
          <p:nvSpPr>
            <p:cNvPr id="6" name="TextBox 6"/>
            <p:cNvSpPr txBox="1"/>
            <p:nvPr/>
          </p:nvSpPr>
          <p:spPr>
            <a:xfrm>
              <a:off x="0" y="-47625"/>
              <a:ext cx="2418566" cy="534649"/>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5505603" y="5340888"/>
            <a:ext cx="9182993" cy="1849168"/>
            <a:chOff x="0" y="0"/>
            <a:chExt cx="2418566" cy="487024"/>
          </a:xfrm>
        </p:grpSpPr>
        <p:sp>
          <p:nvSpPr>
            <p:cNvPr id="8" name="Freeform 8"/>
            <p:cNvSpPr/>
            <p:nvPr/>
          </p:nvSpPr>
          <p:spPr>
            <a:xfrm>
              <a:off x="0" y="0"/>
              <a:ext cx="2418566" cy="487024"/>
            </a:xfrm>
            <a:custGeom>
              <a:avLst/>
              <a:gdLst/>
              <a:ahLst/>
              <a:cxnLst/>
              <a:rect l="l" t="t" r="r" b="b"/>
              <a:pathLst>
                <a:path w="2418566" h="487024">
                  <a:moveTo>
                    <a:pt x="15175" y="0"/>
                  </a:moveTo>
                  <a:lnTo>
                    <a:pt x="2403391" y="0"/>
                  </a:lnTo>
                  <a:cubicBezTo>
                    <a:pt x="2407416" y="0"/>
                    <a:pt x="2411275" y="1599"/>
                    <a:pt x="2414121" y="4445"/>
                  </a:cubicBezTo>
                  <a:cubicBezTo>
                    <a:pt x="2416967" y="7291"/>
                    <a:pt x="2418566" y="11151"/>
                    <a:pt x="2418566" y="15175"/>
                  </a:cubicBezTo>
                  <a:lnTo>
                    <a:pt x="2418566" y="471848"/>
                  </a:lnTo>
                  <a:cubicBezTo>
                    <a:pt x="2418566" y="475873"/>
                    <a:pt x="2416967" y="479733"/>
                    <a:pt x="2414121" y="482579"/>
                  </a:cubicBezTo>
                  <a:cubicBezTo>
                    <a:pt x="2411275" y="485425"/>
                    <a:pt x="2407416" y="487024"/>
                    <a:pt x="2403391" y="487024"/>
                  </a:cubicBezTo>
                  <a:lnTo>
                    <a:pt x="15175" y="487024"/>
                  </a:lnTo>
                  <a:cubicBezTo>
                    <a:pt x="6794" y="487024"/>
                    <a:pt x="0" y="480230"/>
                    <a:pt x="0" y="471848"/>
                  </a:cubicBezTo>
                  <a:lnTo>
                    <a:pt x="0" y="15175"/>
                  </a:lnTo>
                  <a:cubicBezTo>
                    <a:pt x="0" y="11151"/>
                    <a:pt x="1599" y="7291"/>
                    <a:pt x="4445" y="4445"/>
                  </a:cubicBezTo>
                  <a:cubicBezTo>
                    <a:pt x="7291" y="1599"/>
                    <a:pt x="11151" y="0"/>
                    <a:pt x="15175" y="0"/>
                  </a:cubicBezTo>
                  <a:close/>
                </a:path>
              </a:pathLst>
            </a:custGeom>
            <a:solidFill>
              <a:srgbClr val="185321"/>
            </a:solidFill>
          </p:spPr>
        </p:sp>
        <p:sp>
          <p:nvSpPr>
            <p:cNvPr id="9" name="TextBox 9"/>
            <p:cNvSpPr txBox="1"/>
            <p:nvPr/>
          </p:nvSpPr>
          <p:spPr>
            <a:xfrm>
              <a:off x="0" y="-47625"/>
              <a:ext cx="2418566" cy="534649"/>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5505603" y="7409132"/>
            <a:ext cx="9182993" cy="1849168"/>
            <a:chOff x="0" y="0"/>
            <a:chExt cx="2418566" cy="487024"/>
          </a:xfrm>
        </p:grpSpPr>
        <p:sp>
          <p:nvSpPr>
            <p:cNvPr id="11" name="Freeform 11"/>
            <p:cNvSpPr/>
            <p:nvPr/>
          </p:nvSpPr>
          <p:spPr>
            <a:xfrm>
              <a:off x="0" y="0"/>
              <a:ext cx="2418566" cy="487024"/>
            </a:xfrm>
            <a:custGeom>
              <a:avLst/>
              <a:gdLst/>
              <a:ahLst/>
              <a:cxnLst/>
              <a:rect l="l" t="t" r="r" b="b"/>
              <a:pathLst>
                <a:path w="2418566" h="487024">
                  <a:moveTo>
                    <a:pt x="15175" y="0"/>
                  </a:moveTo>
                  <a:lnTo>
                    <a:pt x="2403391" y="0"/>
                  </a:lnTo>
                  <a:cubicBezTo>
                    <a:pt x="2407416" y="0"/>
                    <a:pt x="2411275" y="1599"/>
                    <a:pt x="2414121" y="4445"/>
                  </a:cubicBezTo>
                  <a:cubicBezTo>
                    <a:pt x="2416967" y="7291"/>
                    <a:pt x="2418566" y="11151"/>
                    <a:pt x="2418566" y="15175"/>
                  </a:cubicBezTo>
                  <a:lnTo>
                    <a:pt x="2418566" y="471848"/>
                  </a:lnTo>
                  <a:cubicBezTo>
                    <a:pt x="2418566" y="475873"/>
                    <a:pt x="2416967" y="479733"/>
                    <a:pt x="2414121" y="482579"/>
                  </a:cubicBezTo>
                  <a:cubicBezTo>
                    <a:pt x="2411275" y="485425"/>
                    <a:pt x="2407416" y="487024"/>
                    <a:pt x="2403391" y="487024"/>
                  </a:cubicBezTo>
                  <a:lnTo>
                    <a:pt x="15175" y="487024"/>
                  </a:lnTo>
                  <a:cubicBezTo>
                    <a:pt x="6794" y="487024"/>
                    <a:pt x="0" y="480230"/>
                    <a:pt x="0" y="471848"/>
                  </a:cubicBezTo>
                  <a:lnTo>
                    <a:pt x="0" y="15175"/>
                  </a:lnTo>
                  <a:cubicBezTo>
                    <a:pt x="0" y="11151"/>
                    <a:pt x="1599" y="7291"/>
                    <a:pt x="4445" y="4445"/>
                  </a:cubicBezTo>
                  <a:cubicBezTo>
                    <a:pt x="7291" y="1599"/>
                    <a:pt x="11151" y="0"/>
                    <a:pt x="15175" y="0"/>
                  </a:cubicBezTo>
                  <a:close/>
                </a:path>
              </a:pathLst>
            </a:custGeom>
            <a:solidFill>
              <a:srgbClr val="185321"/>
            </a:solidFill>
          </p:spPr>
        </p:sp>
        <p:sp>
          <p:nvSpPr>
            <p:cNvPr id="12" name="TextBox 12"/>
            <p:cNvSpPr txBox="1"/>
            <p:nvPr/>
          </p:nvSpPr>
          <p:spPr>
            <a:xfrm>
              <a:off x="0" y="-47625"/>
              <a:ext cx="2418566" cy="534649"/>
            </a:xfrm>
            <a:prstGeom prst="rect">
              <a:avLst/>
            </a:prstGeom>
          </p:spPr>
          <p:txBody>
            <a:bodyPr lIns="50800" tIns="50800" rIns="50800" bIns="50800" rtlCol="0" anchor="ctr"/>
            <a:lstStyle/>
            <a:p>
              <a:pPr algn="ctr">
                <a:lnSpc>
                  <a:spcPts val="2940"/>
                </a:lnSpc>
              </a:pPr>
              <a:endParaRPr/>
            </a:p>
          </p:txBody>
        </p:sp>
      </p:grpSp>
      <p:sp>
        <p:nvSpPr>
          <p:cNvPr id="13" name="TextBox 13"/>
          <p:cNvSpPr txBox="1"/>
          <p:nvPr/>
        </p:nvSpPr>
        <p:spPr>
          <a:xfrm>
            <a:off x="6118379" y="3955295"/>
            <a:ext cx="7788146" cy="339723"/>
          </a:xfrm>
          <a:prstGeom prst="rect">
            <a:avLst/>
          </a:prstGeom>
        </p:spPr>
        <p:txBody>
          <a:bodyPr lIns="0" tIns="0" rIns="0" bIns="0" rtlCol="0" anchor="t">
            <a:spAutoFit/>
          </a:bodyPr>
          <a:lstStyle/>
          <a:p>
            <a:pPr algn="ctr" rtl="1">
              <a:lnSpc>
                <a:spcPts val="2800"/>
              </a:lnSpc>
              <a:spcBef>
                <a:spcPct val="0"/>
              </a:spcBef>
            </a:pPr>
            <a:r>
              <a:rPr lang="ar-EG" sz="2000">
                <a:solidFill>
                  <a:srgbClr val="FFFFFF"/>
                </a:solidFill>
                <a:latin typeface="Cairo"/>
                <a:ea typeface="Cairo"/>
                <a:cs typeface="Cairo"/>
                <a:sym typeface="Cairo"/>
                <a:rtl/>
              </a:rPr>
              <a:t>إعادة تصور المشهد الإقليمي لمحافظة سلفيت في حال غياب الاستيطان.</a:t>
            </a:r>
          </a:p>
        </p:txBody>
      </p:sp>
      <p:sp>
        <p:nvSpPr>
          <p:cNvPr id="14" name="TextBox 14"/>
          <p:cNvSpPr txBox="1"/>
          <p:nvPr/>
        </p:nvSpPr>
        <p:spPr>
          <a:xfrm>
            <a:off x="5638800" y="7968592"/>
            <a:ext cx="8013825" cy="718145"/>
          </a:xfrm>
          <a:prstGeom prst="rect">
            <a:avLst/>
          </a:prstGeom>
        </p:spPr>
        <p:txBody>
          <a:bodyPr wrap="square" lIns="0" tIns="0" rIns="0" bIns="0" rtlCol="0" anchor="t">
            <a:spAutoFit/>
          </a:bodyPr>
          <a:lstStyle/>
          <a:p>
            <a:pPr algn="ctr" rtl="1">
              <a:lnSpc>
                <a:spcPts val="2800"/>
              </a:lnSpc>
              <a:spcBef>
                <a:spcPct val="0"/>
              </a:spcBef>
            </a:pPr>
            <a:r>
              <a:rPr lang="ar-EG" sz="2000" dirty="0">
                <a:solidFill>
                  <a:srgbClr val="FFFFFF"/>
                </a:solidFill>
                <a:latin typeface="Cairo"/>
                <a:ea typeface="Cairo"/>
                <a:cs typeface="Cairo"/>
                <a:sym typeface="Cairo"/>
                <a:rtl/>
              </a:rPr>
              <a:t>إعادة توظيف الأراضي المصادرة لصالح استخدامات فلسطينية مدنية (مثل التعليم، الابتكار، الصناعة).</a:t>
            </a:r>
          </a:p>
        </p:txBody>
      </p:sp>
      <p:sp>
        <p:nvSpPr>
          <p:cNvPr id="15" name="TextBox 15"/>
          <p:cNvSpPr txBox="1"/>
          <p:nvPr/>
        </p:nvSpPr>
        <p:spPr>
          <a:xfrm>
            <a:off x="6010304" y="6038849"/>
            <a:ext cx="7896221" cy="718145"/>
          </a:xfrm>
          <a:prstGeom prst="rect">
            <a:avLst/>
          </a:prstGeom>
        </p:spPr>
        <p:txBody>
          <a:bodyPr wrap="square" lIns="0" tIns="0" rIns="0" bIns="0" rtlCol="0" anchor="t">
            <a:spAutoFit/>
          </a:bodyPr>
          <a:lstStyle/>
          <a:p>
            <a:pPr algn="ctr" rtl="1">
              <a:lnSpc>
                <a:spcPts val="2800"/>
              </a:lnSpc>
              <a:spcBef>
                <a:spcPct val="0"/>
              </a:spcBef>
            </a:pPr>
            <a:r>
              <a:rPr lang="ar-EG" sz="2000" dirty="0">
                <a:solidFill>
                  <a:srgbClr val="FFFFFF"/>
                </a:solidFill>
                <a:latin typeface="Cairo"/>
                <a:ea typeface="Cairo"/>
                <a:cs typeface="Cairo"/>
                <a:sym typeface="Cairo"/>
                <a:rtl/>
              </a:rPr>
              <a:t>تقديم رؤية تنموية متكاملة تعزز من استغلال الموارد المحلية بشكل عادل ومستدام.</a:t>
            </a:r>
          </a:p>
        </p:txBody>
      </p:sp>
      <p:grpSp>
        <p:nvGrpSpPr>
          <p:cNvPr id="16" name="Group 16"/>
          <p:cNvGrpSpPr/>
          <p:nvPr/>
        </p:nvGrpSpPr>
        <p:grpSpPr>
          <a:xfrm>
            <a:off x="14117026" y="3625659"/>
            <a:ext cx="1143140" cy="1037094"/>
            <a:chOff x="0" y="0"/>
            <a:chExt cx="1524186" cy="1382792"/>
          </a:xfrm>
        </p:grpSpPr>
        <p:grpSp>
          <p:nvGrpSpPr>
            <p:cNvPr id="17" name="Group 17"/>
            <p:cNvGrpSpPr/>
            <p:nvPr/>
          </p:nvGrpSpPr>
          <p:grpSpPr>
            <a:xfrm>
              <a:off x="0" y="0"/>
              <a:ext cx="1524186" cy="1382792"/>
              <a:chOff x="0" y="0"/>
              <a:chExt cx="812800" cy="737399"/>
            </a:xfrm>
          </p:grpSpPr>
          <p:sp>
            <p:nvSpPr>
              <p:cNvPr id="18" name="Freeform 18"/>
              <p:cNvSpPr/>
              <p:nvPr/>
            </p:nvSpPr>
            <p:spPr>
              <a:xfrm>
                <a:off x="0" y="0"/>
                <a:ext cx="812800" cy="737399"/>
              </a:xfrm>
              <a:custGeom>
                <a:avLst/>
                <a:gdLst/>
                <a:ahLst/>
                <a:cxnLst/>
                <a:rect l="l" t="t" r="r" b="b"/>
                <a:pathLst>
                  <a:path w="812800" h="737399">
                    <a:moveTo>
                      <a:pt x="406400" y="0"/>
                    </a:moveTo>
                    <a:cubicBezTo>
                      <a:pt x="181951" y="0"/>
                      <a:pt x="0" y="165072"/>
                      <a:pt x="0" y="368700"/>
                    </a:cubicBezTo>
                    <a:cubicBezTo>
                      <a:pt x="0" y="572327"/>
                      <a:pt x="181951" y="737399"/>
                      <a:pt x="406400" y="737399"/>
                    </a:cubicBezTo>
                    <a:cubicBezTo>
                      <a:pt x="630849" y="737399"/>
                      <a:pt x="812800" y="572327"/>
                      <a:pt x="812800" y="368700"/>
                    </a:cubicBezTo>
                    <a:cubicBezTo>
                      <a:pt x="812800" y="165072"/>
                      <a:pt x="630849" y="0"/>
                      <a:pt x="406400" y="0"/>
                    </a:cubicBezTo>
                    <a:close/>
                  </a:path>
                </a:pathLst>
              </a:custGeom>
              <a:solidFill>
                <a:srgbClr val="D9DFCE"/>
              </a:solidFill>
            </p:spPr>
          </p:sp>
          <p:sp>
            <p:nvSpPr>
              <p:cNvPr id="19" name="TextBox 19"/>
              <p:cNvSpPr txBox="1"/>
              <p:nvPr/>
            </p:nvSpPr>
            <p:spPr>
              <a:xfrm>
                <a:off x="76200" y="21506"/>
                <a:ext cx="660400" cy="646762"/>
              </a:xfrm>
              <a:prstGeom prst="rect">
                <a:avLst/>
              </a:prstGeom>
            </p:spPr>
            <p:txBody>
              <a:bodyPr lIns="50800" tIns="50800" rIns="50800" bIns="50800" rtlCol="0" anchor="ctr"/>
              <a:lstStyle/>
              <a:p>
                <a:pPr algn="ctr">
                  <a:lnSpc>
                    <a:spcPts val="2940"/>
                  </a:lnSpc>
                </a:pPr>
                <a:endParaRPr/>
              </a:p>
            </p:txBody>
          </p:sp>
        </p:grpSp>
        <p:sp>
          <p:nvSpPr>
            <p:cNvPr id="20" name="TextBox 20"/>
            <p:cNvSpPr txBox="1"/>
            <p:nvPr/>
          </p:nvSpPr>
          <p:spPr>
            <a:xfrm>
              <a:off x="415354" y="401984"/>
              <a:ext cx="693478" cy="567521"/>
            </a:xfrm>
            <a:prstGeom prst="rect">
              <a:avLst/>
            </a:prstGeom>
          </p:spPr>
          <p:txBody>
            <a:bodyPr lIns="0" tIns="0" rIns="0" bIns="0" rtlCol="0" anchor="t">
              <a:spAutoFit/>
            </a:bodyPr>
            <a:lstStyle/>
            <a:p>
              <a:pPr marL="0" lvl="0" indent="0" algn="just">
                <a:lnSpc>
                  <a:spcPts val="3576"/>
                </a:lnSpc>
                <a:spcBef>
                  <a:spcPct val="0"/>
                </a:spcBef>
              </a:pPr>
              <a:r>
                <a:rPr lang="en-US" sz="2554" b="1">
                  <a:solidFill>
                    <a:srgbClr val="397D5A"/>
                  </a:solidFill>
                  <a:latin typeface="Inter Bold"/>
                  <a:ea typeface="Inter Bold"/>
                  <a:cs typeface="Inter Bold"/>
                  <a:sym typeface="Inter Bold"/>
                </a:rPr>
                <a:t>01</a:t>
              </a:r>
            </a:p>
          </p:txBody>
        </p:sp>
      </p:grpSp>
      <p:grpSp>
        <p:nvGrpSpPr>
          <p:cNvPr id="21" name="Group 21"/>
          <p:cNvGrpSpPr/>
          <p:nvPr/>
        </p:nvGrpSpPr>
        <p:grpSpPr>
          <a:xfrm>
            <a:off x="14117026" y="5693903"/>
            <a:ext cx="1143140" cy="1037094"/>
            <a:chOff x="0" y="0"/>
            <a:chExt cx="1524186" cy="1382792"/>
          </a:xfrm>
        </p:grpSpPr>
        <p:grpSp>
          <p:nvGrpSpPr>
            <p:cNvPr id="22" name="Group 22"/>
            <p:cNvGrpSpPr/>
            <p:nvPr/>
          </p:nvGrpSpPr>
          <p:grpSpPr>
            <a:xfrm>
              <a:off x="0" y="0"/>
              <a:ext cx="1524186" cy="1382792"/>
              <a:chOff x="0" y="0"/>
              <a:chExt cx="812800" cy="737399"/>
            </a:xfrm>
          </p:grpSpPr>
          <p:sp>
            <p:nvSpPr>
              <p:cNvPr id="23" name="Freeform 23"/>
              <p:cNvSpPr/>
              <p:nvPr/>
            </p:nvSpPr>
            <p:spPr>
              <a:xfrm>
                <a:off x="0" y="0"/>
                <a:ext cx="812800" cy="737399"/>
              </a:xfrm>
              <a:custGeom>
                <a:avLst/>
                <a:gdLst/>
                <a:ahLst/>
                <a:cxnLst/>
                <a:rect l="l" t="t" r="r" b="b"/>
                <a:pathLst>
                  <a:path w="812800" h="737399">
                    <a:moveTo>
                      <a:pt x="406400" y="0"/>
                    </a:moveTo>
                    <a:cubicBezTo>
                      <a:pt x="181951" y="0"/>
                      <a:pt x="0" y="165072"/>
                      <a:pt x="0" y="368700"/>
                    </a:cubicBezTo>
                    <a:cubicBezTo>
                      <a:pt x="0" y="572327"/>
                      <a:pt x="181951" y="737399"/>
                      <a:pt x="406400" y="737399"/>
                    </a:cubicBezTo>
                    <a:cubicBezTo>
                      <a:pt x="630849" y="737399"/>
                      <a:pt x="812800" y="572327"/>
                      <a:pt x="812800" y="368700"/>
                    </a:cubicBezTo>
                    <a:cubicBezTo>
                      <a:pt x="812800" y="165072"/>
                      <a:pt x="630849" y="0"/>
                      <a:pt x="406400" y="0"/>
                    </a:cubicBezTo>
                    <a:close/>
                  </a:path>
                </a:pathLst>
              </a:custGeom>
              <a:solidFill>
                <a:srgbClr val="D9DFCE"/>
              </a:solidFill>
            </p:spPr>
          </p:sp>
          <p:sp>
            <p:nvSpPr>
              <p:cNvPr id="24" name="TextBox 24"/>
              <p:cNvSpPr txBox="1"/>
              <p:nvPr/>
            </p:nvSpPr>
            <p:spPr>
              <a:xfrm>
                <a:off x="76200" y="21506"/>
                <a:ext cx="660400" cy="646762"/>
              </a:xfrm>
              <a:prstGeom prst="rect">
                <a:avLst/>
              </a:prstGeom>
            </p:spPr>
            <p:txBody>
              <a:bodyPr lIns="50800" tIns="50800" rIns="50800" bIns="50800" rtlCol="0" anchor="ctr"/>
              <a:lstStyle/>
              <a:p>
                <a:pPr algn="ctr">
                  <a:lnSpc>
                    <a:spcPts val="2940"/>
                  </a:lnSpc>
                </a:pPr>
                <a:endParaRPr/>
              </a:p>
            </p:txBody>
          </p:sp>
        </p:grpSp>
        <p:sp>
          <p:nvSpPr>
            <p:cNvPr id="25" name="TextBox 25"/>
            <p:cNvSpPr txBox="1"/>
            <p:nvPr/>
          </p:nvSpPr>
          <p:spPr>
            <a:xfrm>
              <a:off x="415354" y="401984"/>
              <a:ext cx="693478" cy="567521"/>
            </a:xfrm>
            <a:prstGeom prst="rect">
              <a:avLst/>
            </a:prstGeom>
          </p:spPr>
          <p:txBody>
            <a:bodyPr lIns="0" tIns="0" rIns="0" bIns="0" rtlCol="0" anchor="t">
              <a:spAutoFit/>
            </a:bodyPr>
            <a:lstStyle/>
            <a:p>
              <a:pPr marL="0" lvl="0" indent="0" algn="just">
                <a:lnSpc>
                  <a:spcPts val="3576"/>
                </a:lnSpc>
                <a:spcBef>
                  <a:spcPct val="0"/>
                </a:spcBef>
              </a:pPr>
              <a:r>
                <a:rPr lang="en-US" sz="2554" b="1">
                  <a:solidFill>
                    <a:srgbClr val="397D5A"/>
                  </a:solidFill>
                  <a:latin typeface="Inter Bold"/>
                  <a:ea typeface="Inter Bold"/>
                  <a:cs typeface="Inter Bold"/>
                  <a:sym typeface="Inter Bold"/>
                </a:rPr>
                <a:t>02</a:t>
              </a:r>
            </a:p>
          </p:txBody>
        </p:sp>
      </p:grpSp>
      <p:grpSp>
        <p:nvGrpSpPr>
          <p:cNvPr id="26" name="Group 26"/>
          <p:cNvGrpSpPr/>
          <p:nvPr/>
        </p:nvGrpSpPr>
        <p:grpSpPr>
          <a:xfrm>
            <a:off x="14117026" y="7762146"/>
            <a:ext cx="1143140" cy="1037094"/>
            <a:chOff x="0" y="0"/>
            <a:chExt cx="1524186" cy="1382792"/>
          </a:xfrm>
        </p:grpSpPr>
        <p:grpSp>
          <p:nvGrpSpPr>
            <p:cNvPr id="27" name="Group 27"/>
            <p:cNvGrpSpPr/>
            <p:nvPr/>
          </p:nvGrpSpPr>
          <p:grpSpPr>
            <a:xfrm>
              <a:off x="0" y="0"/>
              <a:ext cx="1524186" cy="1382792"/>
              <a:chOff x="0" y="0"/>
              <a:chExt cx="812800" cy="737399"/>
            </a:xfrm>
          </p:grpSpPr>
          <p:sp>
            <p:nvSpPr>
              <p:cNvPr id="28" name="Freeform 28"/>
              <p:cNvSpPr/>
              <p:nvPr/>
            </p:nvSpPr>
            <p:spPr>
              <a:xfrm>
                <a:off x="0" y="0"/>
                <a:ext cx="812800" cy="737399"/>
              </a:xfrm>
              <a:custGeom>
                <a:avLst/>
                <a:gdLst/>
                <a:ahLst/>
                <a:cxnLst/>
                <a:rect l="l" t="t" r="r" b="b"/>
                <a:pathLst>
                  <a:path w="812800" h="737399">
                    <a:moveTo>
                      <a:pt x="406400" y="0"/>
                    </a:moveTo>
                    <a:cubicBezTo>
                      <a:pt x="181951" y="0"/>
                      <a:pt x="0" y="165072"/>
                      <a:pt x="0" y="368700"/>
                    </a:cubicBezTo>
                    <a:cubicBezTo>
                      <a:pt x="0" y="572327"/>
                      <a:pt x="181951" y="737399"/>
                      <a:pt x="406400" y="737399"/>
                    </a:cubicBezTo>
                    <a:cubicBezTo>
                      <a:pt x="630849" y="737399"/>
                      <a:pt x="812800" y="572327"/>
                      <a:pt x="812800" y="368700"/>
                    </a:cubicBezTo>
                    <a:cubicBezTo>
                      <a:pt x="812800" y="165072"/>
                      <a:pt x="630849" y="0"/>
                      <a:pt x="406400" y="0"/>
                    </a:cubicBezTo>
                    <a:close/>
                  </a:path>
                </a:pathLst>
              </a:custGeom>
              <a:solidFill>
                <a:srgbClr val="D9DFCE"/>
              </a:solidFill>
            </p:spPr>
          </p:sp>
          <p:sp>
            <p:nvSpPr>
              <p:cNvPr id="29" name="TextBox 29"/>
              <p:cNvSpPr txBox="1"/>
              <p:nvPr/>
            </p:nvSpPr>
            <p:spPr>
              <a:xfrm>
                <a:off x="76200" y="21506"/>
                <a:ext cx="660400" cy="646762"/>
              </a:xfrm>
              <a:prstGeom prst="rect">
                <a:avLst/>
              </a:prstGeom>
            </p:spPr>
            <p:txBody>
              <a:bodyPr lIns="50800" tIns="50800" rIns="50800" bIns="50800" rtlCol="0" anchor="ctr"/>
              <a:lstStyle/>
              <a:p>
                <a:pPr algn="ctr">
                  <a:lnSpc>
                    <a:spcPts val="2940"/>
                  </a:lnSpc>
                </a:pPr>
                <a:endParaRPr/>
              </a:p>
            </p:txBody>
          </p:sp>
        </p:grpSp>
        <p:sp>
          <p:nvSpPr>
            <p:cNvPr id="30" name="TextBox 30"/>
            <p:cNvSpPr txBox="1"/>
            <p:nvPr/>
          </p:nvSpPr>
          <p:spPr>
            <a:xfrm>
              <a:off x="415354" y="401984"/>
              <a:ext cx="693478" cy="567521"/>
            </a:xfrm>
            <a:prstGeom prst="rect">
              <a:avLst/>
            </a:prstGeom>
          </p:spPr>
          <p:txBody>
            <a:bodyPr lIns="0" tIns="0" rIns="0" bIns="0" rtlCol="0" anchor="t">
              <a:spAutoFit/>
            </a:bodyPr>
            <a:lstStyle/>
            <a:p>
              <a:pPr marL="0" lvl="0" indent="0" algn="just">
                <a:lnSpc>
                  <a:spcPts val="3576"/>
                </a:lnSpc>
                <a:spcBef>
                  <a:spcPct val="0"/>
                </a:spcBef>
              </a:pPr>
              <a:r>
                <a:rPr lang="en-US" sz="2554" b="1">
                  <a:solidFill>
                    <a:srgbClr val="397D5A"/>
                  </a:solidFill>
                  <a:latin typeface="Inter Bold"/>
                  <a:ea typeface="Inter Bold"/>
                  <a:cs typeface="Inter Bold"/>
                  <a:sym typeface="Inter Bold"/>
                </a:rPr>
                <a:t>03</a:t>
              </a:r>
            </a:p>
          </p:txBody>
        </p:sp>
      </p:grpSp>
      <p:graphicFrame>
        <p:nvGraphicFramePr>
          <p:cNvPr id="31" name="Table 31"/>
          <p:cNvGraphicFramePr>
            <a:graphicFrameLocks noGrp="1"/>
          </p:cNvGraphicFramePr>
          <p:nvPr>
            <p:extLst>
              <p:ext uri="{D42A27DB-BD31-4B8C-83A1-F6EECF244321}">
                <p14:modId xmlns:p14="http://schemas.microsoft.com/office/powerpoint/2010/main" val="3860539418"/>
              </p:ext>
            </p:extLst>
          </p:nvPr>
        </p:nvGraphicFramePr>
        <p:xfrm>
          <a:off x="0" y="-6756"/>
          <a:ext cx="2514600" cy="10293756"/>
        </p:xfrm>
        <a:graphic>
          <a:graphicData uri="http://schemas.openxmlformats.org/drawingml/2006/table">
            <a:tbl>
              <a:tblPr/>
              <a:tblGrid>
                <a:gridCol w="2514600">
                  <a:extLst>
                    <a:ext uri="{9D8B030D-6E8A-4147-A177-3AD203B41FA5}">
                      <a16:colId xmlns:a16="http://schemas.microsoft.com/office/drawing/2014/main" val="20000"/>
                    </a:ext>
                  </a:extLst>
                </a:gridCol>
              </a:tblGrid>
              <a:tr h="3980875">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التعريف العام بالمشروع</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 منهجية العمل</a:t>
                      </a:r>
                      <a:endParaRPr lang="en-US" sz="2999" b="0" dirty="0">
                        <a:solidFill>
                          <a:srgbClr val="000000"/>
                        </a:solidFill>
                        <a:latin typeface="Cairo" panose="020B0604020202020204" charset="-78"/>
                        <a:ea typeface="Cairo"/>
                        <a:cs typeface="Cairo" panose="020B0604020202020204" charset="-78"/>
                        <a:sym typeface="Cairo"/>
                        <a:rtl/>
                      </a:endParaRP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 </a:t>
                      </a:r>
                      <a:r>
                        <a:rPr lang="ar-EG" sz="2999" b="0" dirty="0">
                          <a:solidFill>
                            <a:srgbClr val="FFFFFF"/>
                          </a:solidFill>
                          <a:latin typeface="Cairo" panose="020B0604020202020204" charset="-78"/>
                          <a:ea typeface="Cairo"/>
                          <a:cs typeface="Cairo" panose="020B0604020202020204" charset="-78"/>
                          <a:sym typeface="Cairo"/>
                          <a:rtl/>
                        </a:rPr>
                        <a:t>الإطار العام</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397D5A"/>
                    </a:solidFill>
                  </a:tcPr>
                </a:tc>
                <a:extLst>
                  <a:ext uri="{0D108BD9-81ED-4DB2-BD59-A6C34878D82A}">
                    <a16:rowId xmlns:a16="http://schemas.microsoft.com/office/drawing/2014/main" val="10000"/>
                  </a:ext>
                </a:extLst>
              </a:tr>
              <a:tr h="1806000">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مرحلة التحليل</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1998791">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صياغة المشروع</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2"/>
                  </a:ext>
                </a:extLst>
              </a:tr>
              <a:tr h="2508090">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اعداد المخطط</a:t>
                      </a:r>
                      <a:r>
                        <a:rPr lang="ar-SA" sz="2999" b="0" dirty="0">
                          <a:solidFill>
                            <a:srgbClr val="000000"/>
                          </a:solidFill>
                          <a:latin typeface="Cairo" panose="020B0604020202020204" charset="-78"/>
                          <a:ea typeface="Cairo"/>
                          <a:cs typeface="Cairo" panose="020B0604020202020204" charset="-78"/>
                          <a:sym typeface="Cairo"/>
                          <a:rtl/>
                        </a:rPr>
                        <a:t> النهائي</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
        <p:nvSpPr>
          <p:cNvPr id="32" name="Rectangle 31">
            <a:extLst>
              <a:ext uri="{FF2B5EF4-FFF2-40B4-BE49-F238E27FC236}">
                <a16:creationId xmlns:a16="http://schemas.microsoft.com/office/drawing/2014/main" id="{D63BFA3F-BF72-A2D9-A5F2-8E7F7BE81D2A}"/>
              </a:ext>
            </a:extLst>
          </p:cNvPr>
          <p:cNvSpPr/>
          <p:nvPr/>
        </p:nvSpPr>
        <p:spPr>
          <a:xfrm>
            <a:off x="2534482" y="0"/>
            <a:ext cx="15753518" cy="10287000"/>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par>
                                <p:cTn id="11" presetID="22" presetClass="entr" presetSubtype="4"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wipe(down)">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down)">
                                      <p:cBhvr>
                                        <p:cTn id="18" dur="500"/>
                                        <p:tgtEl>
                                          <p:spTgt spid="7"/>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down)">
                                      <p:cBhvr>
                                        <p:cTn id="21" dur="500"/>
                                        <p:tgtEl>
                                          <p:spTgt spid="15"/>
                                        </p:tgtEl>
                                      </p:cBhvr>
                                    </p:animEffect>
                                  </p:childTnLst>
                                </p:cTn>
                              </p:par>
                              <p:par>
                                <p:cTn id="22" presetID="22" presetClass="entr" presetSubtype="4"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wipe(down)">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down)">
                                      <p:cBhvr>
                                        <p:cTn id="29" dur="500"/>
                                        <p:tgtEl>
                                          <p:spTgt spid="10"/>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ipe(down)">
                                      <p:cBhvr>
                                        <p:cTn id="32" dur="500"/>
                                        <p:tgtEl>
                                          <p:spTgt spid="14"/>
                                        </p:tgtEl>
                                      </p:cBhvr>
                                    </p:animEffect>
                                  </p:childTnLst>
                                </p:cTn>
                              </p:par>
                              <p:par>
                                <p:cTn id="33" presetID="22" presetClass="entr" presetSubtype="4" fill="hold"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wipe(down)">
                                      <p:cBhvr>
                                        <p:cTn id="3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26B9E56-FDEB-AF82-91E8-14C7DB0D53BE}"/>
              </a:ext>
            </a:extLst>
          </p:cNvPr>
          <p:cNvGrpSpPr/>
          <p:nvPr/>
        </p:nvGrpSpPr>
        <p:grpSpPr>
          <a:xfrm>
            <a:off x="5404849" y="3136297"/>
            <a:ext cx="10151112" cy="2145829"/>
            <a:chOff x="5296164" y="3244916"/>
            <a:chExt cx="10151112" cy="2145829"/>
          </a:xfrm>
        </p:grpSpPr>
        <p:cxnSp>
          <p:nvCxnSpPr>
            <p:cNvPr id="33" name="Connector: Elbow 32">
              <a:extLst>
                <a:ext uri="{FF2B5EF4-FFF2-40B4-BE49-F238E27FC236}">
                  <a16:creationId xmlns:a16="http://schemas.microsoft.com/office/drawing/2014/main" id="{7FF7266C-2A1D-4D98-46AC-960AFF062B74}"/>
                </a:ext>
              </a:extLst>
            </p:cNvPr>
            <p:cNvCxnSpPr>
              <a:cxnSpLocks/>
              <a:stCxn id="29" idx="0"/>
            </p:cNvCxnSpPr>
            <p:nvPr/>
          </p:nvCxnSpPr>
          <p:spPr>
            <a:xfrm rot="5400000" flipH="1" flipV="1">
              <a:off x="9306925" y="-765845"/>
              <a:ext cx="2129590" cy="10151112"/>
            </a:xfrm>
            <a:prstGeom prst="bentConnector2">
              <a:avLst/>
            </a:prstGeom>
            <a:ln w="57150"/>
          </p:spPr>
          <p:style>
            <a:lnRef idx="3">
              <a:schemeClr val="dk1"/>
            </a:lnRef>
            <a:fillRef idx="0">
              <a:schemeClr val="dk1"/>
            </a:fillRef>
            <a:effectRef idx="2">
              <a:schemeClr val="dk1"/>
            </a:effectRef>
            <a:fontRef idx="minor">
              <a:schemeClr val="tx1"/>
            </a:fontRef>
          </p:style>
        </p:cxnSp>
        <p:cxnSp>
          <p:nvCxnSpPr>
            <p:cNvPr id="38" name="Straight Connector 37">
              <a:extLst>
                <a:ext uri="{FF2B5EF4-FFF2-40B4-BE49-F238E27FC236}">
                  <a16:creationId xmlns:a16="http://schemas.microsoft.com/office/drawing/2014/main" id="{D8C85195-B4FE-9849-FE90-5BA8CBC5CA2E}"/>
                </a:ext>
              </a:extLst>
            </p:cNvPr>
            <p:cNvCxnSpPr>
              <a:cxnSpLocks/>
            </p:cNvCxnSpPr>
            <p:nvPr/>
          </p:nvCxnSpPr>
          <p:spPr>
            <a:xfrm>
              <a:off x="15447276" y="3244916"/>
              <a:ext cx="0" cy="2145829"/>
            </a:xfrm>
            <a:prstGeom prst="line">
              <a:avLst/>
            </a:prstGeom>
            <a:ln w="57150"/>
          </p:spPr>
          <p:style>
            <a:lnRef idx="3">
              <a:schemeClr val="dk1"/>
            </a:lnRef>
            <a:fillRef idx="0">
              <a:schemeClr val="dk1"/>
            </a:fillRef>
            <a:effectRef idx="2">
              <a:schemeClr val="dk1"/>
            </a:effectRef>
            <a:fontRef idx="minor">
              <a:schemeClr val="tx1"/>
            </a:fontRef>
          </p:style>
        </p:cxnSp>
      </p:grpSp>
      <p:sp>
        <p:nvSpPr>
          <p:cNvPr id="2" name="TextBox 2"/>
          <p:cNvSpPr txBox="1"/>
          <p:nvPr/>
        </p:nvSpPr>
        <p:spPr>
          <a:xfrm>
            <a:off x="13544945" y="742951"/>
            <a:ext cx="3562700"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000000"/>
                </a:solidFill>
                <a:latin typeface="Cairo Bold"/>
                <a:ea typeface="Cairo Bold"/>
                <a:cs typeface="Cairo Bold"/>
                <a:sym typeface="Cairo Bold"/>
                <a:rtl/>
              </a:rPr>
              <a:t>مبررات اختيار الموقع</a:t>
            </a:r>
          </a:p>
        </p:txBody>
      </p:sp>
      <p:grpSp>
        <p:nvGrpSpPr>
          <p:cNvPr id="3" name="Group 3"/>
          <p:cNvGrpSpPr/>
          <p:nvPr/>
        </p:nvGrpSpPr>
        <p:grpSpPr>
          <a:xfrm>
            <a:off x="8305800" y="3924300"/>
            <a:ext cx="3946585" cy="3124200"/>
            <a:chOff x="0" y="0"/>
            <a:chExt cx="1166412" cy="1293113"/>
          </a:xfrm>
        </p:grpSpPr>
        <p:sp>
          <p:nvSpPr>
            <p:cNvPr id="4" name="Freeform 4"/>
            <p:cNvSpPr/>
            <p:nvPr/>
          </p:nvSpPr>
          <p:spPr>
            <a:xfrm>
              <a:off x="0" y="0"/>
              <a:ext cx="1166412" cy="1293113"/>
            </a:xfrm>
            <a:custGeom>
              <a:avLst/>
              <a:gdLst/>
              <a:ahLst/>
              <a:cxnLst/>
              <a:rect l="l" t="t" r="r" b="b"/>
              <a:pathLst>
                <a:path w="1166412" h="1293113">
                  <a:moveTo>
                    <a:pt x="37272" y="0"/>
                  </a:moveTo>
                  <a:lnTo>
                    <a:pt x="1129140" y="0"/>
                  </a:lnTo>
                  <a:cubicBezTo>
                    <a:pt x="1139026" y="0"/>
                    <a:pt x="1148506" y="3927"/>
                    <a:pt x="1155496" y="10917"/>
                  </a:cubicBezTo>
                  <a:cubicBezTo>
                    <a:pt x="1162485" y="17906"/>
                    <a:pt x="1166412" y="27387"/>
                    <a:pt x="1166412" y="37272"/>
                  </a:cubicBezTo>
                  <a:lnTo>
                    <a:pt x="1166412" y="1255841"/>
                  </a:lnTo>
                  <a:cubicBezTo>
                    <a:pt x="1166412" y="1265726"/>
                    <a:pt x="1162485" y="1275206"/>
                    <a:pt x="1155496" y="1282196"/>
                  </a:cubicBezTo>
                  <a:cubicBezTo>
                    <a:pt x="1148506" y="1289186"/>
                    <a:pt x="1139026" y="1293113"/>
                    <a:pt x="1129140" y="1293113"/>
                  </a:cubicBezTo>
                  <a:lnTo>
                    <a:pt x="37272" y="1293113"/>
                  </a:lnTo>
                  <a:cubicBezTo>
                    <a:pt x="27387" y="1293113"/>
                    <a:pt x="17906" y="1289186"/>
                    <a:pt x="10917" y="1282196"/>
                  </a:cubicBezTo>
                  <a:cubicBezTo>
                    <a:pt x="3927" y="1275206"/>
                    <a:pt x="0" y="1265726"/>
                    <a:pt x="0" y="1255841"/>
                  </a:cubicBezTo>
                  <a:lnTo>
                    <a:pt x="0" y="37272"/>
                  </a:lnTo>
                  <a:cubicBezTo>
                    <a:pt x="0" y="27387"/>
                    <a:pt x="3927" y="17906"/>
                    <a:pt x="10917" y="10917"/>
                  </a:cubicBezTo>
                  <a:cubicBezTo>
                    <a:pt x="17906" y="3927"/>
                    <a:pt x="27387" y="0"/>
                    <a:pt x="37272" y="0"/>
                  </a:cubicBezTo>
                  <a:close/>
                </a:path>
              </a:pathLst>
            </a:custGeom>
            <a:solidFill>
              <a:srgbClr val="D9DFCE"/>
            </a:solidFill>
          </p:spPr>
        </p:sp>
        <p:sp>
          <p:nvSpPr>
            <p:cNvPr id="5" name="TextBox 5"/>
            <p:cNvSpPr txBox="1"/>
            <p:nvPr/>
          </p:nvSpPr>
          <p:spPr>
            <a:xfrm>
              <a:off x="0" y="-38100"/>
              <a:ext cx="1166412" cy="1331213"/>
            </a:xfrm>
            <a:prstGeom prst="rect">
              <a:avLst/>
            </a:prstGeom>
          </p:spPr>
          <p:txBody>
            <a:bodyPr lIns="50800" tIns="50800" rIns="50800" bIns="50800" rtlCol="0" anchor="ctr"/>
            <a:lstStyle/>
            <a:p>
              <a:pPr algn="ctr">
                <a:lnSpc>
                  <a:spcPts val="2800"/>
                </a:lnSpc>
              </a:pPr>
              <a:endParaRPr/>
            </a:p>
          </p:txBody>
        </p:sp>
      </p:grpSp>
      <p:grpSp>
        <p:nvGrpSpPr>
          <p:cNvPr id="7" name="Group 7"/>
          <p:cNvGrpSpPr/>
          <p:nvPr/>
        </p:nvGrpSpPr>
        <p:grpSpPr>
          <a:xfrm>
            <a:off x="8689041" y="2824636"/>
            <a:ext cx="3374665" cy="746330"/>
            <a:chOff x="0" y="0"/>
            <a:chExt cx="997381" cy="220578"/>
          </a:xfrm>
        </p:grpSpPr>
        <p:sp>
          <p:nvSpPr>
            <p:cNvPr id="8" name="Freeform 8"/>
            <p:cNvSpPr/>
            <p:nvPr/>
          </p:nvSpPr>
          <p:spPr>
            <a:xfrm>
              <a:off x="0" y="0"/>
              <a:ext cx="997381" cy="220578"/>
            </a:xfrm>
            <a:custGeom>
              <a:avLst/>
              <a:gdLst/>
              <a:ahLst/>
              <a:cxnLst/>
              <a:rect l="l" t="t" r="r" b="b"/>
              <a:pathLst>
                <a:path w="997381" h="220578">
                  <a:moveTo>
                    <a:pt x="110289" y="0"/>
                  </a:moveTo>
                  <a:lnTo>
                    <a:pt x="887093" y="0"/>
                  </a:lnTo>
                  <a:cubicBezTo>
                    <a:pt x="948003" y="0"/>
                    <a:pt x="997381" y="49378"/>
                    <a:pt x="997381" y="110289"/>
                  </a:cubicBezTo>
                  <a:lnTo>
                    <a:pt x="997381" y="110289"/>
                  </a:lnTo>
                  <a:cubicBezTo>
                    <a:pt x="997381" y="139539"/>
                    <a:pt x="985762" y="167592"/>
                    <a:pt x="965079" y="188275"/>
                  </a:cubicBezTo>
                  <a:cubicBezTo>
                    <a:pt x="944395" y="208958"/>
                    <a:pt x="916343" y="220578"/>
                    <a:pt x="887093" y="220578"/>
                  </a:cubicBezTo>
                  <a:lnTo>
                    <a:pt x="110289" y="220578"/>
                  </a:lnTo>
                  <a:cubicBezTo>
                    <a:pt x="81038" y="220578"/>
                    <a:pt x="52986" y="208958"/>
                    <a:pt x="32303" y="188275"/>
                  </a:cubicBezTo>
                  <a:cubicBezTo>
                    <a:pt x="11620" y="167592"/>
                    <a:pt x="0" y="139539"/>
                    <a:pt x="0" y="110289"/>
                  </a:cubicBezTo>
                  <a:lnTo>
                    <a:pt x="0" y="110289"/>
                  </a:lnTo>
                  <a:cubicBezTo>
                    <a:pt x="0" y="81038"/>
                    <a:pt x="11620" y="52986"/>
                    <a:pt x="32303" y="32303"/>
                  </a:cubicBezTo>
                  <a:cubicBezTo>
                    <a:pt x="52986" y="11620"/>
                    <a:pt x="81038" y="0"/>
                    <a:pt x="110289" y="0"/>
                  </a:cubicBezTo>
                  <a:close/>
                </a:path>
              </a:pathLst>
            </a:custGeom>
            <a:solidFill>
              <a:srgbClr val="1C5739"/>
            </a:solidFill>
          </p:spPr>
        </p:sp>
        <p:sp>
          <p:nvSpPr>
            <p:cNvPr id="9" name="TextBox 9"/>
            <p:cNvSpPr txBox="1"/>
            <p:nvPr/>
          </p:nvSpPr>
          <p:spPr>
            <a:xfrm>
              <a:off x="0" y="-38100"/>
              <a:ext cx="997381" cy="258678"/>
            </a:xfrm>
            <a:prstGeom prst="rect">
              <a:avLst/>
            </a:prstGeom>
          </p:spPr>
          <p:txBody>
            <a:bodyPr lIns="50800" tIns="50800" rIns="50800" bIns="50800" rtlCol="0" anchor="ctr"/>
            <a:lstStyle/>
            <a:p>
              <a:pPr algn="ctr">
                <a:lnSpc>
                  <a:spcPts val="2800"/>
                </a:lnSpc>
              </a:pPr>
              <a:endParaRPr/>
            </a:p>
          </p:txBody>
        </p:sp>
      </p:grpSp>
      <p:grpSp>
        <p:nvGrpSpPr>
          <p:cNvPr id="10" name="Group 10"/>
          <p:cNvGrpSpPr/>
          <p:nvPr/>
        </p:nvGrpSpPr>
        <p:grpSpPr>
          <a:xfrm>
            <a:off x="13527526" y="5265887"/>
            <a:ext cx="3908163" cy="3617995"/>
            <a:chOff x="0" y="0"/>
            <a:chExt cx="1155057" cy="1356218"/>
          </a:xfrm>
        </p:grpSpPr>
        <p:sp>
          <p:nvSpPr>
            <p:cNvPr id="11" name="Freeform 11"/>
            <p:cNvSpPr/>
            <p:nvPr/>
          </p:nvSpPr>
          <p:spPr>
            <a:xfrm>
              <a:off x="0" y="0"/>
              <a:ext cx="1155057" cy="1356218"/>
            </a:xfrm>
            <a:custGeom>
              <a:avLst/>
              <a:gdLst/>
              <a:ahLst/>
              <a:cxnLst/>
              <a:rect l="l" t="t" r="r" b="b"/>
              <a:pathLst>
                <a:path w="1155057" h="1356218">
                  <a:moveTo>
                    <a:pt x="37638" y="0"/>
                  </a:moveTo>
                  <a:lnTo>
                    <a:pt x="1117418" y="0"/>
                  </a:lnTo>
                  <a:cubicBezTo>
                    <a:pt x="1138206" y="0"/>
                    <a:pt x="1155057" y="16851"/>
                    <a:pt x="1155057" y="37638"/>
                  </a:cubicBezTo>
                  <a:lnTo>
                    <a:pt x="1155057" y="1318579"/>
                  </a:lnTo>
                  <a:cubicBezTo>
                    <a:pt x="1155057" y="1339366"/>
                    <a:pt x="1138206" y="1356218"/>
                    <a:pt x="1117418" y="1356218"/>
                  </a:cubicBezTo>
                  <a:lnTo>
                    <a:pt x="37638" y="1356218"/>
                  </a:lnTo>
                  <a:cubicBezTo>
                    <a:pt x="27656" y="1356218"/>
                    <a:pt x="18083" y="1352252"/>
                    <a:pt x="11024" y="1345194"/>
                  </a:cubicBezTo>
                  <a:cubicBezTo>
                    <a:pt x="3965" y="1338135"/>
                    <a:pt x="0" y="1328562"/>
                    <a:pt x="0" y="1318579"/>
                  </a:cubicBezTo>
                  <a:lnTo>
                    <a:pt x="0" y="37638"/>
                  </a:lnTo>
                  <a:cubicBezTo>
                    <a:pt x="0" y="16851"/>
                    <a:pt x="16851" y="0"/>
                    <a:pt x="37638" y="0"/>
                  </a:cubicBezTo>
                  <a:close/>
                </a:path>
              </a:pathLst>
            </a:custGeom>
            <a:solidFill>
              <a:srgbClr val="D9DFCE"/>
            </a:solidFill>
          </p:spPr>
        </p:sp>
        <p:sp>
          <p:nvSpPr>
            <p:cNvPr id="12" name="TextBox 12"/>
            <p:cNvSpPr txBox="1"/>
            <p:nvPr/>
          </p:nvSpPr>
          <p:spPr>
            <a:xfrm>
              <a:off x="0" y="-38100"/>
              <a:ext cx="1155057" cy="1394318"/>
            </a:xfrm>
            <a:prstGeom prst="rect">
              <a:avLst/>
            </a:prstGeom>
          </p:spPr>
          <p:txBody>
            <a:bodyPr lIns="50800" tIns="50800" rIns="50800" bIns="50800" rtlCol="0" anchor="ctr"/>
            <a:lstStyle/>
            <a:p>
              <a:pPr algn="ctr">
                <a:lnSpc>
                  <a:spcPts val="2800"/>
                </a:lnSpc>
              </a:pPr>
              <a:endParaRPr/>
            </a:p>
          </p:txBody>
        </p:sp>
      </p:grpSp>
      <p:grpSp>
        <p:nvGrpSpPr>
          <p:cNvPr id="13" name="Group 13"/>
          <p:cNvGrpSpPr/>
          <p:nvPr/>
        </p:nvGrpSpPr>
        <p:grpSpPr>
          <a:xfrm>
            <a:off x="13926756" y="4373847"/>
            <a:ext cx="3374665" cy="746330"/>
            <a:chOff x="0" y="0"/>
            <a:chExt cx="997381" cy="220578"/>
          </a:xfrm>
        </p:grpSpPr>
        <p:sp>
          <p:nvSpPr>
            <p:cNvPr id="14" name="Freeform 14"/>
            <p:cNvSpPr/>
            <p:nvPr/>
          </p:nvSpPr>
          <p:spPr>
            <a:xfrm>
              <a:off x="0" y="0"/>
              <a:ext cx="997381" cy="220578"/>
            </a:xfrm>
            <a:custGeom>
              <a:avLst/>
              <a:gdLst/>
              <a:ahLst/>
              <a:cxnLst/>
              <a:rect l="l" t="t" r="r" b="b"/>
              <a:pathLst>
                <a:path w="997381" h="220578">
                  <a:moveTo>
                    <a:pt x="110289" y="0"/>
                  </a:moveTo>
                  <a:lnTo>
                    <a:pt x="887093" y="0"/>
                  </a:lnTo>
                  <a:cubicBezTo>
                    <a:pt x="948003" y="0"/>
                    <a:pt x="997381" y="49378"/>
                    <a:pt x="997381" y="110289"/>
                  </a:cubicBezTo>
                  <a:lnTo>
                    <a:pt x="997381" y="110289"/>
                  </a:lnTo>
                  <a:cubicBezTo>
                    <a:pt x="997381" y="139539"/>
                    <a:pt x="985762" y="167592"/>
                    <a:pt x="965079" y="188275"/>
                  </a:cubicBezTo>
                  <a:cubicBezTo>
                    <a:pt x="944395" y="208958"/>
                    <a:pt x="916343" y="220578"/>
                    <a:pt x="887093" y="220578"/>
                  </a:cubicBezTo>
                  <a:lnTo>
                    <a:pt x="110289" y="220578"/>
                  </a:lnTo>
                  <a:cubicBezTo>
                    <a:pt x="81038" y="220578"/>
                    <a:pt x="52986" y="208958"/>
                    <a:pt x="32303" y="188275"/>
                  </a:cubicBezTo>
                  <a:cubicBezTo>
                    <a:pt x="11620" y="167592"/>
                    <a:pt x="0" y="139539"/>
                    <a:pt x="0" y="110289"/>
                  </a:cubicBezTo>
                  <a:lnTo>
                    <a:pt x="0" y="110289"/>
                  </a:lnTo>
                  <a:cubicBezTo>
                    <a:pt x="0" y="81038"/>
                    <a:pt x="11620" y="52986"/>
                    <a:pt x="32303" y="32303"/>
                  </a:cubicBezTo>
                  <a:cubicBezTo>
                    <a:pt x="52986" y="11620"/>
                    <a:pt x="81038" y="0"/>
                    <a:pt x="110289" y="0"/>
                  </a:cubicBezTo>
                  <a:close/>
                </a:path>
              </a:pathLst>
            </a:custGeom>
            <a:solidFill>
              <a:srgbClr val="1C5739"/>
            </a:solidFill>
          </p:spPr>
        </p:sp>
        <p:sp>
          <p:nvSpPr>
            <p:cNvPr id="15" name="TextBox 15"/>
            <p:cNvSpPr txBox="1"/>
            <p:nvPr/>
          </p:nvSpPr>
          <p:spPr>
            <a:xfrm>
              <a:off x="0" y="-38100"/>
              <a:ext cx="997381" cy="258678"/>
            </a:xfrm>
            <a:prstGeom prst="rect">
              <a:avLst/>
            </a:prstGeom>
          </p:spPr>
          <p:txBody>
            <a:bodyPr lIns="50800" tIns="50800" rIns="50800" bIns="50800" rtlCol="0" anchor="ctr"/>
            <a:lstStyle/>
            <a:p>
              <a:pPr algn="ctr">
                <a:lnSpc>
                  <a:spcPts val="2800"/>
                </a:lnSpc>
              </a:pPr>
              <a:endParaRPr/>
            </a:p>
          </p:txBody>
        </p:sp>
      </p:grpSp>
      <p:grpSp>
        <p:nvGrpSpPr>
          <p:cNvPr id="16" name="Group 16"/>
          <p:cNvGrpSpPr/>
          <p:nvPr/>
        </p:nvGrpSpPr>
        <p:grpSpPr>
          <a:xfrm>
            <a:off x="3471520" y="5223641"/>
            <a:ext cx="3756157" cy="2967859"/>
            <a:chOff x="0" y="0"/>
            <a:chExt cx="1110131" cy="1368704"/>
          </a:xfrm>
        </p:grpSpPr>
        <p:sp>
          <p:nvSpPr>
            <p:cNvPr id="17" name="Freeform 17"/>
            <p:cNvSpPr/>
            <p:nvPr/>
          </p:nvSpPr>
          <p:spPr>
            <a:xfrm>
              <a:off x="0" y="0"/>
              <a:ext cx="1110131" cy="1368704"/>
            </a:xfrm>
            <a:custGeom>
              <a:avLst/>
              <a:gdLst/>
              <a:ahLst/>
              <a:cxnLst/>
              <a:rect l="l" t="t" r="r" b="b"/>
              <a:pathLst>
                <a:path w="1110131" h="1368704">
                  <a:moveTo>
                    <a:pt x="39161" y="0"/>
                  </a:moveTo>
                  <a:lnTo>
                    <a:pt x="1070970" y="0"/>
                  </a:lnTo>
                  <a:cubicBezTo>
                    <a:pt x="1092598" y="0"/>
                    <a:pt x="1110131" y="17533"/>
                    <a:pt x="1110131" y="39161"/>
                  </a:cubicBezTo>
                  <a:lnTo>
                    <a:pt x="1110131" y="1329542"/>
                  </a:lnTo>
                  <a:cubicBezTo>
                    <a:pt x="1110131" y="1351170"/>
                    <a:pt x="1092598" y="1368704"/>
                    <a:pt x="1070970" y="1368704"/>
                  </a:cubicBezTo>
                  <a:lnTo>
                    <a:pt x="39161" y="1368704"/>
                  </a:lnTo>
                  <a:cubicBezTo>
                    <a:pt x="17533" y="1368704"/>
                    <a:pt x="0" y="1351170"/>
                    <a:pt x="0" y="1329542"/>
                  </a:cubicBezTo>
                  <a:lnTo>
                    <a:pt x="0" y="39161"/>
                  </a:lnTo>
                  <a:cubicBezTo>
                    <a:pt x="0" y="17533"/>
                    <a:pt x="17533" y="0"/>
                    <a:pt x="39161" y="0"/>
                  </a:cubicBezTo>
                  <a:close/>
                </a:path>
              </a:pathLst>
            </a:custGeom>
            <a:solidFill>
              <a:srgbClr val="D9DFCE"/>
            </a:solidFill>
          </p:spPr>
        </p:sp>
        <p:sp>
          <p:nvSpPr>
            <p:cNvPr id="18" name="TextBox 18"/>
            <p:cNvSpPr txBox="1"/>
            <p:nvPr/>
          </p:nvSpPr>
          <p:spPr>
            <a:xfrm>
              <a:off x="0" y="-38100"/>
              <a:ext cx="1110131" cy="1406804"/>
            </a:xfrm>
            <a:prstGeom prst="rect">
              <a:avLst/>
            </a:prstGeom>
          </p:spPr>
          <p:txBody>
            <a:bodyPr lIns="50800" tIns="50800" rIns="50800" bIns="50800" rtlCol="0" anchor="ctr"/>
            <a:lstStyle/>
            <a:p>
              <a:pPr algn="ctr">
                <a:lnSpc>
                  <a:spcPts val="2800"/>
                </a:lnSpc>
              </a:pPr>
              <a:endParaRPr/>
            </a:p>
          </p:txBody>
        </p:sp>
      </p:grpSp>
      <p:grpSp>
        <p:nvGrpSpPr>
          <p:cNvPr id="19" name="Group 19"/>
          <p:cNvGrpSpPr/>
          <p:nvPr/>
        </p:nvGrpSpPr>
        <p:grpSpPr>
          <a:xfrm>
            <a:off x="3853011" y="4270744"/>
            <a:ext cx="3374665" cy="746330"/>
            <a:chOff x="0" y="0"/>
            <a:chExt cx="997381" cy="220578"/>
          </a:xfrm>
        </p:grpSpPr>
        <p:sp>
          <p:nvSpPr>
            <p:cNvPr id="20" name="Freeform 20"/>
            <p:cNvSpPr/>
            <p:nvPr/>
          </p:nvSpPr>
          <p:spPr>
            <a:xfrm>
              <a:off x="0" y="0"/>
              <a:ext cx="997381" cy="220578"/>
            </a:xfrm>
            <a:custGeom>
              <a:avLst/>
              <a:gdLst/>
              <a:ahLst/>
              <a:cxnLst/>
              <a:rect l="l" t="t" r="r" b="b"/>
              <a:pathLst>
                <a:path w="997381" h="220578">
                  <a:moveTo>
                    <a:pt x="110289" y="0"/>
                  </a:moveTo>
                  <a:lnTo>
                    <a:pt x="887093" y="0"/>
                  </a:lnTo>
                  <a:cubicBezTo>
                    <a:pt x="948003" y="0"/>
                    <a:pt x="997381" y="49378"/>
                    <a:pt x="997381" y="110289"/>
                  </a:cubicBezTo>
                  <a:lnTo>
                    <a:pt x="997381" y="110289"/>
                  </a:lnTo>
                  <a:cubicBezTo>
                    <a:pt x="997381" y="139539"/>
                    <a:pt x="985762" y="167592"/>
                    <a:pt x="965079" y="188275"/>
                  </a:cubicBezTo>
                  <a:cubicBezTo>
                    <a:pt x="944395" y="208958"/>
                    <a:pt x="916343" y="220578"/>
                    <a:pt x="887093" y="220578"/>
                  </a:cubicBezTo>
                  <a:lnTo>
                    <a:pt x="110289" y="220578"/>
                  </a:lnTo>
                  <a:cubicBezTo>
                    <a:pt x="81038" y="220578"/>
                    <a:pt x="52986" y="208958"/>
                    <a:pt x="32303" y="188275"/>
                  </a:cubicBezTo>
                  <a:cubicBezTo>
                    <a:pt x="11620" y="167592"/>
                    <a:pt x="0" y="139539"/>
                    <a:pt x="0" y="110289"/>
                  </a:cubicBezTo>
                  <a:lnTo>
                    <a:pt x="0" y="110289"/>
                  </a:lnTo>
                  <a:cubicBezTo>
                    <a:pt x="0" y="81038"/>
                    <a:pt x="11620" y="52986"/>
                    <a:pt x="32303" y="32303"/>
                  </a:cubicBezTo>
                  <a:cubicBezTo>
                    <a:pt x="52986" y="11620"/>
                    <a:pt x="81038" y="0"/>
                    <a:pt x="110289" y="0"/>
                  </a:cubicBezTo>
                  <a:close/>
                </a:path>
              </a:pathLst>
            </a:custGeom>
            <a:solidFill>
              <a:srgbClr val="1C5739"/>
            </a:solidFill>
          </p:spPr>
        </p:sp>
        <p:sp>
          <p:nvSpPr>
            <p:cNvPr id="21" name="TextBox 21"/>
            <p:cNvSpPr txBox="1"/>
            <p:nvPr/>
          </p:nvSpPr>
          <p:spPr>
            <a:xfrm>
              <a:off x="0" y="-38100"/>
              <a:ext cx="997381" cy="258678"/>
            </a:xfrm>
            <a:prstGeom prst="rect">
              <a:avLst/>
            </a:prstGeom>
          </p:spPr>
          <p:txBody>
            <a:bodyPr lIns="50800" tIns="50800" rIns="50800" bIns="50800" rtlCol="0" anchor="ctr"/>
            <a:lstStyle/>
            <a:p>
              <a:pPr algn="ctr">
                <a:lnSpc>
                  <a:spcPts val="2800"/>
                </a:lnSpc>
              </a:pPr>
              <a:endParaRPr/>
            </a:p>
          </p:txBody>
        </p:sp>
      </p:grpSp>
      <p:sp>
        <p:nvSpPr>
          <p:cNvPr id="22" name="TextBox 22"/>
          <p:cNvSpPr txBox="1"/>
          <p:nvPr/>
        </p:nvSpPr>
        <p:spPr>
          <a:xfrm>
            <a:off x="8812458" y="2998253"/>
            <a:ext cx="3127831" cy="372037"/>
          </a:xfrm>
          <a:prstGeom prst="rect">
            <a:avLst/>
          </a:prstGeom>
        </p:spPr>
        <p:txBody>
          <a:bodyPr lIns="0" tIns="0" rIns="0" bIns="0" rtlCol="0" anchor="t">
            <a:spAutoFit/>
          </a:bodyPr>
          <a:lstStyle/>
          <a:p>
            <a:pPr algn="ctr" rtl="1">
              <a:lnSpc>
                <a:spcPts val="3119"/>
              </a:lnSpc>
            </a:pPr>
            <a:r>
              <a:rPr lang="ar-EG" sz="2227" b="1" dirty="0">
                <a:solidFill>
                  <a:srgbClr val="FFFFFF"/>
                </a:solidFill>
                <a:latin typeface="Cairo Heavy"/>
                <a:ea typeface="Cairo Heavy"/>
                <a:cs typeface="Cairo Heavy"/>
                <a:sym typeface="Cairo Heavy"/>
                <a:rtl/>
              </a:rPr>
              <a:t>مبررات سياسية</a:t>
            </a:r>
          </a:p>
        </p:txBody>
      </p:sp>
      <p:sp>
        <p:nvSpPr>
          <p:cNvPr id="23" name="TextBox 23"/>
          <p:cNvSpPr txBox="1"/>
          <p:nvPr/>
        </p:nvSpPr>
        <p:spPr>
          <a:xfrm>
            <a:off x="5740673" y="1720254"/>
            <a:ext cx="11366971" cy="448841"/>
          </a:xfrm>
          <a:prstGeom prst="rect">
            <a:avLst/>
          </a:prstGeom>
        </p:spPr>
        <p:txBody>
          <a:bodyPr lIns="0" tIns="0" rIns="0" bIns="0" rtlCol="0" anchor="t">
            <a:spAutoFit/>
          </a:bodyPr>
          <a:lstStyle/>
          <a:p>
            <a:pPr marL="0" lvl="0" indent="0" algn="r" rtl="1">
              <a:lnSpc>
                <a:spcPts val="3500"/>
              </a:lnSpc>
              <a:spcBef>
                <a:spcPct val="0"/>
              </a:spcBef>
            </a:pPr>
            <a:r>
              <a:rPr lang="ar-EG" sz="2500" dirty="0">
                <a:solidFill>
                  <a:srgbClr val="000000"/>
                </a:solidFill>
                <a:latin typeface="Cairo" panose="020B0604020202020204" charset="-78"/>
                <a:ea typeface="Cairo Bold"/>
                <a:cs typeface="Cairo" panose="020B0604020202020204" charset="-78"/>
                <a:sym typeface="Cairo Bold"/>
                <a:rtl/>
              </a:rPr>
              <a:t>اختيار</a:t>
            </a:r>
            <a:r>
              <a:rPr lang="ar-EG" sz="2500" u="none" strike="noStrike" dirty="0">
                <a:solidFill>
                  <a:srgbClr val="000000"/>
                </a:solidFill>
                <a:latin typeface="Cairo" panose="020B0604020202020204" charset="-78"/>
                <a:ea typeface="Cairo Bold"/>
                <a:cs typeface="Cairo" panose="020B0604020202020204" charset="-78"/>
                <a:sym typeface="Cairo Bold"/>
                <a:rtl/>
              </a:rPr>
              <a:t> الموقع جاء بناءً على مجموعة من المبررات التخطيطية والجغرافية، أبرزها:</a:t>
            </a:r>
          </a:p>
        </p:txBody>
      </p:sp>
      <p:sp>
        <p:nvSpPr>
          <p:cNvPr id="24" name="TextBox 24"/>
          <p:cNvSpPr txBox="1"/>
          <p:nvPr/>
        </p:nvSpPr>
        <p:spPr>
          <a:xfrm>
            <a:off x="8274611" y="4072414"/>
            <a:ext cx="4008964" cy="2244204"/>
          </a:xfrm>
          <a:prstGeom prst="rect">
            <a:avLst/>
          </a:prstGeom>
        </p:spPr>
        <p:txBody>
          <a:bodyPr lIns="0" tIns="0" rIns="0" bIns="0" rtlCol="0" anchor="t">
            <a:spAutoFit/>
          </a:bodyPr>
          <a:lstStyle/>
          <a:p>
            <a:pPr marL="384807" lvl="1" indent="-192403" algn="r" rtl="1">
              <a:lnSpc>
                <a:spcPts val="2495"/>
              </a:lnSpc>
              <a:buFont typeface="Arial"/>
              <a:buChar char="•"/>
            </a:pPr>
            <a:r>
              <a:rPr lang="ar-EG" sz="2000" b="1" dirty="0">
                <a:solidFill>
                  <a:srgbClr val="1C5739"/>
                </a:solidFill>
                <a:latin typeface="Cairo Bold"/>
                <a:ea typeface="Cairo Bold"/>
                <a:cs typeface="Cairo Bold"/>
                <a:sym typeface="Cairo Bold"/>
                <a:rtl/>
              </a:rPr>
              <a:t>تعتبر محافظة سلفيت من أكثر محافظات الضفة الغربية بعد</a:t>
            </a:r>
            <a:r>
              <a:rPr lang="ar-EG" sz="2000" b="1" u="none" strike="noStrike" dirty="0">
                <a:solidFill>
                  <a:srgbClr val="1C5739"/>
                </a:solidFill>
                <a:latin typeface="Cairo Bold"/>
                <a:ea typeface="Cairo Bold"/>
                <a:cs typeface="Cairo Bold"/>
                <a:sym typeface="Cairo Bold"/>
                <a:rtl/>
              </a:rPr>
              <a:t> القدس والخليل استهدافاً من قبل الاحتلال الإسرائيلي</a:t>
            </a:r>
            <a:r>
              <a:rPr lang="ar-SA" sz="2000" b="1" u="none" strike="noStrike" dirty="0">
                <a:solidFill>
                  <a:srgbClr val="1C5739"/>
                </a:solidFill>
                <a:latin typeface="Cairo Bold"/>
                <a:ea typeface="Cairo Bold"/>
                <a:cs typeface="Cairo Bold"/>
                <a:sym typeface="Cairo Bold"/>
                <a:rtl/>
              </a:rPr>
              <a:t>.</a:t>
            </a:r>
            <a:endParaRPr lang="ar-EG" sz="2000" b="1" u="none" strike="noStrike" dirty="0">
              <a:solidFill>
                <a:srgbClr val="1C5739"/>
              </a:solidFill>
              <a:latin typeface="Cairo Bold"/>
              <a:ea typeface="Cairo Bold"/>
              <a:cs typeface="Cairo Bold"/>
              <a:sym typeface="Cairo Bold"/>
              <a:rtl/>
            </a:endParaRPr>
          </a:p>
          <a:p>
            <a:pPr algn="r" rtl="1">
              <a:lnSpc>
                <a:spcPts val="2495"/>
              </a:lnSpc>
            </a:pPr>
            <a:endParaRPr lang="ar-EG" sz="2000" b="1" u="none" strike="noStrike" dirty="0">
              <a:solidFill>
                <a:srgbClr val="1C5739"/>
              </a:solidFill>
              <a:latin typeface="Cairo Bold"/>
              <a:ea typeface="Cairo Bold"/>
              <a:cs typeface="Cairo Bold"/>
              <a:sym typeface="Cairo Bold"/>
              <a:rtl/>
            </a:endParaRPr>
          </a:p>
          <a:p>
            <a:pPr marL="384807" lvl="1" indent="-192403" algn="r" rtl="1">
              <a:lnSpc>
                <a:spcPts val="2495"/>
              </a:lnSpc>
              <a:buFont typeface="Arial"/>
              <a:buChar char="•"/>
            </a:pPr>
            <a:r>
              <a:rPr lang="ar-EG" sz="2000" b="1" u="none" strike="noStrike" dirty="0">
                <a:solidFill>
                  <a:srgbClr val="1C5739"/>
                </a:solidFill>
                <a:latin typeface="Cairo Bold"/>
                <a:ea typeface="Cairo Bold"/>
                <a:cs typeface="Cairo Bold"/>
                <a:sym typeface="Cairo Bold"/>
                <a:rtl/>
              </a:rPr>
              <a:t>نسبة الأراضي المخصصة للاستيطان</a:t>
            </a:r>
            <a:r>
              <a:rPr lang="en-US" sz="2000" b="1" u="none" strike="noStrike" dirty="0">
                <a:solidFill>
                  <a:srgbClr val="1C5739"/>
                </a:solidFill>
                <a:latin typeface="Cairo Bold"/>
                <a:ea typeface="Cairo Bold"/>
                <a:cs typeface="Cairo Bold"/>
                <a:sym typeface="Cairo Bold"/>
                <a:rtl/>
              </a:rPr>
              <a:t> </a:t>
            </a:r>
            <a:r>
              <a:rPr lang="ar-SA" sz="2000" b="1" u="none" strike="noStrike" dirty="0">
                <a:solidFill>
                  <a:srgbClr val="1C5739"/>
                </a:solidFill>
                <a:latin typeface="Cairo Bold"/>
                <a:ea typeface="Cairo Bold"/>
                <a:cs typeface="Cairo Bold"/>
                <a:sym typeface="Cairo Bold"/>
                <a:rtl/>
              </a:rPr>
              <a:t> كبيرة.</a:t>
            </a:r>
            <a:endParaRPr lang="ar-EG" sz="2000" b="1" u="none" strike="noStrike" dirty="0">
              <a:solidFill>
                <a:srgbClr val="1C5739"/>
              </a:solidFill>
              <a:latin typeface="Cairo Bold"/>
              <a:ea typeface="Cairo Bold"/>
              <a:cs typeface="Cairo Bold"/>
              <a:sym typeface="Cairo Bold"/>
              <a:rtl/>
            </a:endParaRPr>
          </a:p>
        </p:txBody>
      </p:sp>
      <p:sp>
        <p:nvSpPr>
          <p:cNvPr id="25" name="TextBox 25"/>
          <p:cNvSpPr txBox="1"/>
          <p:nvPr/>
        </p:nvSpPr>
        <p:spPr>
          <a:xfrm>
            <a:off x="14490949" y="4547464"/>
            <a:ext cx="2246280" cy="372037"/>
          </a:xfrm>
          <a:prstGeom prst="rect">
            <a:avLst/>
          </a:prstGeom>
        </p:spPr>
        <p:txBody>
          <a:bodyPr lIns="0" tIns="0" rIns="0" bIns="0" rtlCol="0" anchor="t">
            <a:spAutoFit/>
          </a:bodyPr>
          <a:lstStyle/>
          <a:p>
            <a:pPr algn="ctr" rtl="1">
              <a:lnSpc>
                <a:spcPts val="3119"/>
              </a:lnSpc>
            </a:pPr>
            <a:r>
              <a:rPr lang="ar-EG" sz="2227" b="1">
                <a:solidFill>
                  <a:srgbClr val="FFFFFF"/>
                </a:solidFill>
                <a:latin typeface="Cairo Heavy"/>
                <a:ea typeface="Cairo Heavy"/>
                <a:cs typeface="Cairo Heavy"/>
                <a:sym typeface="Cairo Heavy"/>
                <a:rtl/>
              </a:rPr>
              <a:t>مبررات اقتصادية</a:t>
            </a:r>
          </a:p>
        </p:txBody>
      </p:sp>
      <p:sp>
        <p:nvSpPr>
          <p:cNvPr id="26" name="TextBox 26"/>
          <p:cNvSpPr txBox="1"/>
          <p:nvPr/>
        </p:nvSpPr>
        <p:spPr>
          <a:xfrm>
            <a:off x="13687059" y="5357276"/>
            <a:ext cx="3915547" cy="3526606"/>
          </a:xfrm>
          <a:prstGeom prst="rect">
            <a:avLst/>
          </a:prstGeom>
        </p:spPr>
        <p:txBody>
          <a:bodyPr lIns="0" tIns="0" rIns="0" bIns="0" rtlCol="0" anchor="t">
            <a:spAutoFit/>
          </a:bodyPr>
          <a:lstStyle/>
          <a:p>
            <a:pPr marL="478154" lvl="1" indent="-285750" algn="r" rtl="1">
              <a:lnSpc>
                <a:spcPts val="2495"/>
              </a:lnSpc>
              <a:buFont typeface="Arial" panose="020B0604020202020204" pitchFamily="34" charset="0"/>
              <a:buChar char="•"/>
            </a:pPr>
            <a:r>
              <a:rPr lang="ar-EG" sz="2000" b="1" dirty="0">
                <a:solidFill>
                  <a:srgbClr val="1C5739"/>
                </a:solidFill>
                <a:latin typeface="Cairo Bold"/>
                <a:ea typeface="Cairo Bold"/>
                <a:cs typeface="Cairo Bold"/>
                <a:sym typeface="Cairo Bold"/>
                <a:rtl/>
              </a:rPr>
              <a:t>ضعف الاقتصاد في المحافظة مقارنة بمحافظات الوطن الأخرى، وعدم القدرة على الاستقلال</a:t>
            </a:r>
            <a:r>
              <a:rPr lang="ar-EG" sz="2000" b="1" u="none" strike="noStrike" dirty="0">
                <a:solidFill>
                  <a:srgbClr val="1C5739"/>
                </a:solidFill>
                <a:latin typeface="Cairo Bold"/>
                <a:ea typeface="Cairo Bold"/>
                <a:cs typeface="Cairo Bold"/>
                <a:sym typeface="Cairo Bold"/>
                <a:rtl/>
              </a:rPr>
              <a:t> بشكل كامل عن باقي المحافظات اقتصادياً.</a:t>
            </a:r>
          </a:p>
          <a:p>
            <a:pPr marL="0" lvl="0" indent="0" algn="r" rtl="1">
              <a:lnSpc>
                <a:spcPts val="2495"/>
              </a:lnSpc>
              <a:spcBef>
                <a:spcPct val="0"/>
              </a:spcBef>
            </a:pPr>
            <a:endParaRPr lang="ar-EG" sz="2000" b="1" u="none" strike="noStrike" dirty="0">
              <a:solidFill>
                <a:srgbClr val="1C5739"/>
              </a:solidFill>
              <a:latin typeface="Cairo Bold"/>
              <a:ea typeface="Cairo Bold"/>
              <a:cs typeface="Cairo Bold"/>
              <a:sym typeface="Cairo Bold"/>
              <a:rtl/>
            </a:endParaRPr>
          </a:p>
          <a:p>
            <a:pPr marL="384807" lvl="1" indent="-192403" algn="r" rtl="1">
              <a:lnSpc>
                <a:spcPts val="2495"/>
              </a:lnSpc>
              <a:buFont typeface="Arial"/>
              <a:buChar char="•"/>
            </a:pPr>
            <a:r>
              <a:rPr lang="ar-EG" sz="2000" b="1" u="none" strike="noStrike" dirty="0">
                <a:solidFill>
                  <a:srgbClr val="1C5739"/>
                </a:solidFill>
                <a:latin typeface="Cairo Bold"/>
                <a:ea typeface="Cairo Bold"/>
                <a:cs typeface="Cairo Bold"/>
                <a:sym typeface="Cairo Bold"/>
                <a:rtl/>
              </a:rPr>
              <a:t>ضعف الموارد المالية المضخوخة في الاستثمار داخل المحافظة والتوجه نحو الاستثمار خارجها وذلك بسبب وضعها السياسي</a:t>
            </a:r>
          </a:p>
        </p:txBody>
      </p:sp>
      <p:sp>
        <p:nvSpPr>
          <p:cNvPr id="27" name="TextBox 27"/>
          <p:cNvSpPr txBox="1"/>
          <p:nvPr/>
        </p:nvSpPr>
        <p:spPr>
          <a:xfrm>
            <a:off x="4099164" y="4444361"/>
            <a:ext cx="2882358" cy="372037"/>
          </a:xfrm>
          <a:prstGeom prst="rect">
            <a:avLst/>
          </a:prstGeom>
        </p:spPr>
        <p:txBody>
          <a:bodyPr lIns="0" tIns="0" rIns="0" bIns="0" rtlCol="0" anchor="t">
            <a:spAutoFit/>
          </a:bodyPr>
          <a:lstStyle/>
          <a:p>
            <a:pPr algn="ctr" rtl="1">
              <a:lnSpc>
                <a:spcPts val="3119"/>
              </a:lnSpc>
            </a:pPr>
            <a:r>
              <a:rPr lang="ar-EG" sz="2227" b="1" dirty="0">
                <a:solidFill>
                  <a:srgbClr val="FFFFFF"/>
                </a:solidFill>
                <a:latin typeface="Cairo Heavy"/>
                <a:ea typeface="Cairo Heavy"/>
                <a:cs typeface="Cairo Heavy"/>
                <a:sym typeface="Cairo Heavy"/>
                <a:rtl/>
              </a:rPr>
              <a:t>مبررات اقليمية</a:t>
            </a:r>
          </a:p>
        </p:txBody>
      </p:sp>
      <p:sp>
        <p:nvSpPr>
          <p:cNvPr id="29" name="TextBox 29"/>
          <p:cNvSpPr txBox="1"/>
          <p:nvPr/>
        </p:nvSpPr>
        <p:spPr>
          <a:xfrm>
            <a:off x="3526770" y="5265887"/>
            <a:ext cx="3756157" cy="3590727"/>
          </a:xfrm>
          <a:prstGeom prst="rect">
            <a:avLst/>
          </a:prstGeom>
        </p:spPr>
        <p:txBody>
          <a:bodyPr wrap="square" lIns="0" tIns="0" rIns="0" bIns="0" rtlCol="0" anchor="t">
            <a:spAutoFit/>
          </a:bodyPr>
          <a:lstStyle/>
          <a:p>
            <a:pPr marL="431801" lvl="1" indent="-215900" algn="r" rtl="1">
              <a:lnSpc>
                <a:spcPts val="2800"/>
              </a:lnSpc>
              <a:buFont typeface="Arial"/>
              <a:buChar char="•"/>
            </a:pPr>
            <a:r>
              <a:rPr lang="ar-EG" sz="2000" b="1" dirty="0">
                <a:solidFill>
                  <a:srgbClr val="1C5739"/>
                </a:solidFill>
                <a:latin typeface="Cairo Bold"/>
                <a:ea typeface="Cairo Bold"/>
                <a:cs typeface="Cairo Bold"/>
                <a:sym typeface="Cairo Bold"/>
                <a:rtl/>
              </a:rPr>
              <a:t>ضعف تكامل واستمرارية وتواصل النسيج العمراني بين التجمعات السكانية.</a:t>
            </a:r>
          </a:p>
          <a:p>
            <a:pPr algn="r" rtl="1">
              <a:lnSpc>
                <a:spcPts val="2800"/>
              </a:lnSpc>
            </a:pPr>
            <a:endParaRPr lang="ar-EG" sz="2000" b="1" dirty="0">
              <a:solidFill>
                <a:srgbClr val="1C5739"/>
              </a:solidFill>
              <a:latin typeface="Cairo Bold"/>
              <a:ea typeface="Cairo Bold"/>
              <a:cs typeface="Cairo Bold"/>
              <a:sym typeface="Cairo Bold"/>
              <a:rtl/>
            </a:endParaRPr>
          </a:p>
          <a:p>
            <a:pPr marL="431801" lvl="1" indent="-215900" algn="r" rtl="1">
              <a:lnSpc>
                <a:spcPts val="2800"/>
              </a:lnSpc>
              <a:buFont typeface="Arial"/>
              <a:buChar char="•"/>
            </a:pPr>
            <a:r>
              <a:rPr lang="ar-EG" sz="2000" b="1" dirty="0">
                <a:solidFill>
                  <a:srgbClr val="1C5739"/>
                </a:solidFill>
                <a:latin typeface="Cairo Bold"/>
                <a:ea typeface="Cairo Bold"/>
                <a:cs typeface="Cairo Bold"/>
                <a:sym typeface="Cairo Bold"/>
                <a:rtl/>
              </a:rPr>
              <a:t>الارتقاء بالمحافظة من جميع النواحي الاقتصادية والاجتماعية والثقافية والخدماتية والسياحية</a:t>
            </a:r>
          </a:p>
          <a:p>
            <a:pPr algn="r" rtl="1">
              <a:lnSpc>
                <a:spcPts val="2800"/>
              </a:lnSpc>
            </a:pPr>
            <a:endParaRPr lang="ar-EG" sz="2000" b="1" dirty="0">
              <a:solidFill>
                <a:srgbClr val="1C5739"/>
              </a:solidFill>
              <a:latin typeface="Cairo Bold"/>
              <a:ea typeface="Cairo Bold"/>
              <a:cs typeface="Cairo Bold"/>
              <a:sym typeface="Cairo Bold"/>
              <a:rtl/>
            </a:endParaRPr>
          </a:p>
          <a:p>
            <a:pPr marL="215901" lvl="1" algn="r" rtl="1">
              <a:lnSpc>
                <a:spcPts val="2800"/>
              </a:lnSpc>
            </a:pPr>
            <a:endParaRPr lang="ar-EG" sz="2000" b="1" dirty="0">
              <a:solidFill>
                <a:srgbClr val="1C5739"/>
              </a:solidFill>
              <a:latin typeface="Cairo Bold"/>
              <a:ea typeface="Cairo Bold"/>
              <a:cs typeface="Cairo Bold"/>
              <a:sym typeface="Cairo Bold"/>
              <a:rtl/>
            </a:endParaRPr>
          </a:p>
        </p:txBody>
      </p:sp>
      <p:graphicFrame>
        <p:nvGraphicFramePr>
          <p:cNvPr id="30" name="Table 30"/>
          <p:cNvGraphicFramePr>
            <a:graphicFrameLocks noGrp="1"/>
          </p:cNvGraphicFramePr>
          <p:nvPr>
            <p:extLst>
              <p:ext uri="{D42A27DB-BD31-4B8C-83A1-F6EECF244321}">
                <p14:modId xmlns:p14="http://schemas.microsoft.com/office/powerpoint/2010/main" val="3041401020"/>
              </p:ext>
            </p:extLst>
          </p:nvPr>
        </p:nvGraphicFramePr>
        <p:xfrm>
          <a:off x="0" y="-29975"/>
          <a:ext cx="2514600" cy="10316975"/>
        </p:xfrm>
        <a:graphic>
          <a:graphicData uri="http://schemas.openxmlformats.org/drawingml/2006/table">
            <a:tbl>
              <a:tblPr/>
              <a:tblGrid>
                <a:gridCol w="2514600">
                  <a:extLst>
                    <a:ext uri="{9D8B030D-6E8A-4147-A177-3AD203B41FA5}">
                      <a16:colId xmlns:a16="http://schemas.microsoft.com/office/drawing/2014/main" val="20000"/>
                    </a:ext>
                  </a:extLst>
                </a:gridCol>
              </a:tblGrid>
              <a:tr h="4040755">
                <a:tc>
                  <a:txBody>
                    <a:bodyPr/>
                    <a:lstStyle/>
                    <a:p>
                      <a:pPr algn="ctr" rtl="1">
                        <a:lnSpc>
                          <a:spcPts val="4200"/>
                        </a:lnSpc>
                        <a:defRPr/>
                      </a:pPr>
                      <a:r>
                        <a:rPr lang="ar-EG" sz="3000"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p>
                      <a:pPr algn="ctr" rtl="1">
                        <a:lnSpc>
                          <a:spcPts val="4200"/>
                        </a:lnSpc>
                      </a:pPr>
                      <a:r>
                        <a:rPr lang="ar-EG" sz="3000" dirty="0">
                          <a:solidFill>
                            <a:srgbClr val="000000"/>
                          </a:solidFill>
                          <a:latin typeface="Cairo" panose="020B0604020202020204" charset="-78"/>
                          <a:ea typeface="Cairo"/>
                          <a:cs typeface="Cairo" panose="020B0604020202020204" charset="-78"/>
                          <a:sym typeface="Cairo"/>
                          <a:rtl/>
                        </a:rPr>
                        <a:t>التعريف العام بالمشروع</a:t>
                      </a:r>
                    </a:p>
                    <a:p>
                      <a:pPr algn="ctr" rtl="1">
                        <a:lnSpc>
                          <a:spcPts val="4200"/>
                        </a:lnSpc>
                      </a:pPr>
                      <a:r>
                        <a:rPr lang="ar-EG" sz="3000" dirty="0">
                          <a:solidFill>
                            <a:srgbClr val="000000"/>
                          </a:solidFill>
                          <a:latin typeface="Cairo" panose="020B0604020202020204" charset="-78"/>
                          <a:ea typeface="Cairo"/>
                          <a:cs typeface="Cairo" panose="020B0604020202020204" charset="-78"/>
                          <a:sym typeface="Cairo"/>
                          <a:rtl/>
                        </a:rPr>
                        <a:t> منهجية العمل</a:t>
                      </a:r>
                      <a:endParaRPr lang="ar-SA" sz="3000" dirty="0">
                        <a:solidFill>
                          <a:srgbClr val="000000"/>
                        </a:solidFill>
                        <a:latin typeface="Cairo" panose="020B0604020202020204" charset="-78"/>
                        <a:ea typeface="Cairo"/>
                        <a:cs typeface="Cairo" panose="020B0604020202020204" charset="-78"/>
                        <a:sym typeface="Cairo"/>
                        <a:rtl/>
                      </a:endParaRPr>
                    </a:p>
                    <a:p>
                      <a:pPr algn="ctr" rtl="1">
                        <a:lnSpc>
                          <a:spcPts val="4200"/>
                        </a:lnSpc>
                      </a:pPr>
                      <a:r>
                        <a:rPr lang="ar-EG" sz="3000" dirty="0">
                          <a:solidFill>
                            <a:srgbClr val="000000"/>
                          </a:solidFill>
                          <a:latin typeface="Cairo" panose="020B0604020202020204" charset="-78"/>
                          <a:ea typeface="Cairo"/>
                          <a:cs typeface="Cairo" panose="020B0604020202020204" charset="-78"/>
                          <a:sym typeface="Cairo"/>
                          <a:rtl/>
                        </a:rPr>
                        <a:t> </a:t>
                      </a:r>
                      <a:r>
                        <a:rPr lang="ar-EG" sz="3000" dirty="0">
                          <a:solidFill>
                            <a:srgbClr val="FFFFFF"/>
                          </a:solidFill>
                          <a:latin typeface="Cairo" panose="020B0604020202020204" charset="-78"/>
                          <a:ea typeface="Cairo"/>
                          <a:cs typeface="Cairo" panose="020B0604020202020204" charset="-78"/>
                          <a:sym typeface="Cairo"/>
                          <a:rtl/>
                        </a:rPr>
                        <a:t>الإطار العام</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397D5A"/>
                    </a:solidFill>
                  </a:tcPr>
                </a:tc>
                <a:extLst>
                  <a:ext uri="{0D108BD9-81ED-4DB2-BD59-A6C34878D82A}">
                    <a16:rowId xmlns:a16="http://schemas.microsoft.com/office/drawing/2014/main" val="10000"/>
                  </a:ext>
                </a:extLst>
              </a:tr>
              <a:tr h="1790930">
                <a:tc>
                  <a:txBody>
                    <a:bodyPr/>
                    <a:lstStyle/>
                    <a:p>
                      <a:pPr algn="ctr" rtl="1">
                        <a:lnSpc>
                          <a:spcPts val="4199"/>
                        </a:lnSpc>
                        <a:defRPr/>
                      </a:pPr>
                      <a:r>
                        <a:rPr lang="ar-EG" sz="2999" dirty="0">
                          <a:solidFill>
                            <a:srgbClr val="000000"/>
                          </a:solidFill>
                          <a:latin typeface="Cairo" panose="020B0604020202020204" charset="-78"/>
                          <a:ea typeface="Cairo"/>
                          <a:cs typeface="Cairo" panose="020B0604020202020204" charset="-78"/>
                          <a:sym typeface="Cairo"/>
                          <a:rtl/>
                        </a:rPr>
                        <a:t>مرحلة التحليل</a:t>
                      </a:r>
                      <a:endParaRPr lang="en-US" sz="110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1635197">
                <a:tc>
                  <a:txBody>
                    <a:bodyPr/>
                    <a:lstStyle/>
                    <a:p>
                      <a:pPr algn="ctr" rtl="1">
                        <a:lnSpc>
                          <a:spcPts val="4199"/>
                        </a:lnSpc>
                        <a:defRPr/>
                      </a:pPr>
                      <a:r>
                        <a:rPr lang="ar-EG" sz="2999" dirty="0">
                          <a:solidFill>
                            <a:srgbClr val="000000"/>
                          </a:solidFill>
                          <a:latin typeface="Cairo" panose="020B0604020202020204" charset="-78"/>
                          <a:ea typeface="Cairo"/>
                          <a:cs typeface="Cairo" panose="020B0604020202020204" charset="-78"/>
                          <a:sym typeface="Cairo"/>
                          <a:rtl/>
                        </a:rPr>
                        <a:t>صياغة المشروع</a:t>
                      </a:r>
                      <a:endParaRPr lang="en-US" sz="110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2"/>
                  </a:ext>
                </a:extLst>
              </a:tr>
              <a:tr h="2850093">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اعداد المخطط</a:t>
                      </a:r>
                      <a:r>
                        <a:rPr lang="ar-SA" sz="2999" b="0" dirty="0">
                          <a:solidFill>
                            <a:srgbClr val="000000"/>
                          </a:solidFill>
                          <a:latin typeface="Cairo" panose="020B0604020202020204" charset="-78"/>
                          <a:ea typeface="Cairo"/>
                          <a:cs typeface="Cairo" panose="020B0604020202020204" charset="-78"/>
                          <a:sym typeface="Cairo"/>
                          <a:rtl/>
                        </a:rPr>
                        <a:t> النهائي</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
        <p:nvSpPr>
          <p:cNvPr id="31" name="Rectangle 30">
            <a:extLst>
              <a:ext uri="{FF2B5EF4-FFF2-40B4-BE49-F238E27FC236}">
                <a16:creationId xmlns:a16="http://schemas.microsoft.com/office/drawing/2014/main" id="{EE8AB9F5-6CD8-3592-7C7A-E58A817F439E}"/>
              </a:ext>
            </a:extLst>
          </p:cNvPr>
          <p:cNvSpPr/>
          <p:nvPr/>
        </p:nvSpPr>
        <p:spPr>
          <a:xfrm>
            <a:off x="2534482" y="0"/>
            <a:ext cx="15753518" cy="10287000"/>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down)">
                                      <p:cBhvr>
                                        <p:cTn id="10" dur="500"/>
                                        <p:tgtEl>
                                          <p:spTgt spid="3"/>
                                        </p:tgtEl>
                                      </p:cBhvr>
                                    </p:animEffect>
                                  </p:childTnLst>
                                </p:cTn>
                              </p:par>
                              <p:par>
                                <p:cTn id="11" presetID="22" presetClass="entr" presetSubtype="4"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00"/>
                                        <p:tgtEl>
                                          <p:spTgt spid="7"/>
                                        </p:tgtEl>
                                      </p:cBhvr>
                                    </p:animEffect>
                                  </p:childTnLst>
                                </p:cTn>
                              </p:par>
                              <p:par>
                                <p:cTn id="14" presetID="22" presetClass="entr" presetSubtype="4"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down)">
                                      <p:cBhvr>
                                        <p:cTn id="16" dur="500"/>
                                        <p:tgtEl>
                                          <p:spTgt spid="10"/>
                                        </p:tgtEl>
                                      </p:cBhvr>
                                    </p:animEffect>
                                  </p:childTnLst>
                                </p:cTn>
                              </p:par>
                              <p:par>
                                <p:cTn id="17" presetID="22" presetClass="entr" presetSubtype="4"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par>
                                <p:cTn id="20" presetID="22" presetClass="entr" presetSubtype="4" fill="hold"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down)">
                                      <p:cBhvr>
                                        <p:cTn id="22" dur="500"/>
                                        <p:tgtEl>
                                          <p:spTgt spid="16"/>
                                        </p:tgtEl>
                                      </p:cBhvr>
                                    </p:animEffect>
                                  </p:childTnLst>
                                </p:cTn>
                              </p:par>
                              <p:par>
                                <p:cTn id="23" presetID="22" presetClass="entr" presetSubtype="4" fill="hold"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wipe(down)">
                                      <p:cBhvr>
                                        <p:cTn id="25" dur="500"/>
                                        <p:tgtEl>
                                          <p:spTgt spid="19"/>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wipe(down)">
                                      <p:cBhvr>
                                        <p:cTn id="28" dur="500"/>
                                        <p:tgtEl>
                                          <p:spTgt spid="22"/>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down)">
                                      <p:cBhvr>
                                        <p:cTn id="31" dur="500"/>
                                        <p:tgtEl>
                                          <p:spTgt spid="24"/>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down)">
                                      <p:cBhvr>
                                        <p:cTn id="34" dur="500"/>
                                        <p:tgtEl>
                                          <p:spTgt spid="25"/>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wipe(down)">
                                      <p:cBhvr>
                                        <p:cTn id="37" dur="500"/>
                                        <p:tgtEl>
                                          <p:spTgt spid="26"/>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wipe(down)">
                                      <p:cBhvr>
                                        <p:cTn id="40" dur="500"/>
                                        <p:tgtEl>
                                          <p:spTgt spid="27"/>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wipe(down)">
                                      <p:cBhvr>
                                        <p:cTn id="4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P spid="25" grpId="0"/>
      <p:bldP spid="26" grpId="0"/>
      <p:bldP spid="27" grpId="0"/>
      <p:bldP spid="2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BFB3F3A-2D48-F563-B3B1-CD4E15A0A01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528049" y="655535"/>
            <a:ext cx="3759951" cy="834660"/>
            <a:chOff x="0" y="0"/>
            <a:chExt cx="5013268" cy="1112880"/>
          </a:xfrm>
        </p:grpSpPr>
        <p:grpSp>
          <p:nvGrpSpPr>
            <p:cNvPr id="3" name="Group 3"/>
            <p:cNvGrpSpPr/>
            <p:nvPr/>
          </p:nvGrpSpPr>
          <p:grpSpPr>
            <a:xfrm>
              <a:off x="0" y="0"/>
              <a:ext cx="5013268" cy="1112880"/>
              <a:chOff x="0" y="0"/>
              <a:chExt cx="997381" cy="221406"/>
            </a:xfrm>
          </p:grpSpPr>
          <p:sp>
            <p:nvSpPr>
              <p:cNvPr id="4" name="Freeform 4"/>
              <p:cNvSpPr/>
              <p:nvPr/>
            </p:nvSpPr>
            <p:spPr>
              <a:xfrm>
                <a:off x="0" y="0"/>
                <a:ext cx="997381" cy="221406"/>
              </a:xfrm>
              <a:custGeom>
                <a:avLst/>
                <a:gdLst/>
                <a:ahLst/>
                <a:cxnLst/>
                <a:rect l="l" t="t" r="r" b="b"/>
                <a:pathLst>
                  <a:path w="997381" h="221406">
                    <a:moveTo>
                      <a:pt x="110703" y="0"/>
                    </a:moveTo>
                    <a:lnTo>
                      <a:pt x="886679" y="0"/>
                    </a:lnTo>
                    <a:cubicBezTo>
                      <a:pt x="947818" y="0"/>
                      <a:pt x="997381" y="49563"/>
                      <a:pt x="997381" y="110703"/>
                    </a:cubicBezTo>
                    <a:lnTo>
                      <a:pt x="997381" y="110703"/>
                    </a:lnTo>
                    <a:cubicBezTo>
                      <a:pt x="997381" y="140063"/>
                      <a:pt x="985718" y="168221"/>
                      <a:pt x="964957" y="188982"/>
                    </a:cubicBezTo>
                    <a:cubicBezTo>
                      <a:pt x="944197" y="209742"/>
                      <a:pt x="916039" y="221406"/>
                      <a:pt x="886679" y="221406"/>
                    </a:cubicBezTo>
                    <a:lnTo>
                      <a:pt x="110703" y="221406"/>
                    </a:lnTo>
                    <a:cubicBezTo>
                      <a:pt x="81343" y="221406"/>
                      <a:pt x="53185" y="209742"/>
                      <a:pt x="32424" y="188982"/>
                    </a:cubicBezTo>
                    <a:cubicBezTo>
                      <a:pt x="11663" y="168221"/>
                      <a:pt x="0" y="140063"/>
                      <a:pt x="0" y="110703"/>
                    </a:cubicBezTo>
                    <a:lnTo>
                      <a:pt x="0" y="110703"/>
                    </a:lnTo>
                    <a:cubicBezTo>
                      <a:pt x="0" y="81343"/>
                      <a:pt x="11663" y="53185"/>
                      <a:pt x="32424" y="32424"/>
                    </a:cubicBezTo>
                    <a:cubicBezTo>
                      <a:pt x="53185" y="11663"/>
                      <a:pt x="81343" y="0"/>
                      <a:pt x="110703" y="0"/>
                    </a:cubicBezTo>
                    <a:close/>
                  </a:path>
                </a:pathLst>
              </a:custGeom>
              <a:solidFill>
                <a:srgbClr val="1C5739"/>
              </a:solidFill>
            </p:spPr>
          </p:sp>
          <p:sp>
            <p:nvSpPr>
              <p:cNvPr id="5" name="TextBox 5"/>
              <p:cNvSpPr txBox="1"/>
              <p:nvPr/>
            </p:nvSpPr>
            <p:spPr>
              <a:xfrm>
                <a:off x="0" y="-47625"/>
                <a:ext cx="997381" cy="269031"/>
              </a:xfrm>
              <a:prstGeom prst="rect">
                <a:avLst/>
              </a:prstGeom>
            </p:spPr>
            <p:txBody>
              <a:bodyPr lIns="50800" tIns="50800" rIns="50800" bIns="50800" rtlCol="0" anchor="ctr"/>
              <a:lstStyle/>
              <a:p>
                <a:pPr algn="ctr">
                  <a:lnSpc>
                    <a:spcPts val="2800"/>
                  </a:lnSpc>
                </a:pPr>
                <a:endParaRPr/>
              </a:p>
            </p:txBody>
          </p:sp>
        </p:grpSp>
        <p:sp>
          <p:nvSpPr>
            <p:cNvPr id="6" name="TextBox 6"/>
            <p:cNvSpPr txBox="1"/>
            <p:nvPr/>
          </p:nvSpPr>
          <p:spPr>
            <a:xfrm>
              <a:off x="366687" y="268273"/>
              <a:ext cx="4646580" cy="538234"/>
            </a:xfrm>
            <a:prstGeom prst="rect">
              <a:avLst/>
            </a:prstGeom>
          </p:spPr>
          <p:txBody>
            <a:bodyPr lIns="0" tIns="0" rIns="0" bIns="0" rtlCol="0" anchor="t">
              <a:spAutoFit/>
            </a:bodyPr>
            <a:lstStyle/>
            <a:p>
              <a:pPr algn="ctr" rtl="1">
                <a:lnSpc>
                  <a:spcPts val="3475"/>
                </a:lnSpc>
              </a:pPr>
              <a:r>
                <a:rPr lang="ar-EG" sz="2482" b="1">
                  <a:solidFill>
                    <a:srgbClr val="FFFFFF"/>
                  </a:solidFill>
                  <a:latin typeface="Cairo Heavy"/>
                  <a:ea typeface="Cairo Heavy"/>
                  <a:cs typeface="Cairo Heavy"/>
                  <a:sym typeface="Cairo Heavy"/>
                  <a:rtl/>
                </a:rPr>
                <a:t>مبررات سياسية</a:t>
              </a:r>
            </a:p>
          </p:txBody>
        </p:sp>
      </p:grpSp>
      <p:sp>
        <p:nvSpPr>
          <p:cNvPr id="8" name="Freeform 8"/>
          <p:cNvSpPr/>
          <p:nvPr/>
        </p:nvSpPr>
        <p:spPr>
          <a:xfrm>
            <a:off x="13182600" y="1955801"/>
            <a:ext cx="6515269" cy="4492821"/>
          </a:xfrm>
          <a:custGeom>
            <a:avLst/>
            <a:gdLst/>
            <a:ahLst/>
            <a:cxnLst/>
            <a:rect l="l" t="t" r="r" b="b"/>
            <a:pathLst>
              <a:path w="6515269" h="4492821">
                <a:moveTo>
                  <a:pt x="0" y="0"/>
                </a:moveTo>
                <a:lnTo>
                  <a:pt x="6515269" y="0"/>
                </a:lnTo>
                <a:lnTo>
                  <a:pt x="6515269" y="4492822"/>
                </a:lnTo>
                <a:lnTo>
                  <a:pt x="0" y="4492822"/>
                </a:lnTo>
                <a:lnTo>
                  <a:pt x="0" y="0"/>
                </a:lnTo>
                <a:close/>
              </a:path>
            </a:pathLst>
          </a:custGeom>
          <a:blipFill>
            <a:blip r:embed="rId2"/>
            <a:stretch>
              <a:fillRect/>
            </a:stretch>
          </a:blipFill>
        </p:spPr>
        <p:txBody>
          <a:bodyPr/>
          <a:lstStyle/>
          <a:p>
            <a:endParaRPr lang="en-US" dirty="0"/>
          </a:p>
        </p:txBody>
      </p:sp>
      <p:pic>
        <p:nvPicPr>
          <p:cNvPr id="11" name="Picture 10">
            <a:extLst>
              <a:ext uri="{FF2B5EF4-FFF2-40B4-BE49-F238E27FC236}">
                <a16:creationId xmlns:a16="http://schemas.microsoft.com/office/drawing/2014/main" id="{781D2B36-680B-5E68-2F9A-7F1DF8564D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0097" y="285048"/>
            <a:ext cx="13716000" cy="9706511"/>
          </a:xfrm>
          <a:prstGeom prst="rect">
            <a:avLst/>
          </a:prstGeom>
          <a:ln w="76200">
            <a:solidFill>
              <a:schemeClr val="tx1"/>
            </a:solidFill>
          </a:ln>
        </p:spPr>
      </p:pic>
      <p:sp>
        <p:nvSpPr>
          <p:cNvPr id="7" name="Rectangle 6">
            <a:extLst>
              <a:ext uri="{FF2B5EF4-FFF2-40B4-BE49-F238E27FC236}">
                <a16:creationId xmlns:a16="http://schemas.microsoft.com/office/drawing/2014/main" id="{F8AED2CC-42B4-4546-A7B4-E65D118E6021}"/>
              </a:ext>
            </a:extLst>
          </p:cNvPr>
          <p:cNvSpPr/>
          <p:nvPr/>
        </p:nvSpPr>
        <p:spPr>
          <a:xfrm>
            <a:off x="14516193" y="10391"/>
            <a:ext cx="3751728" cy="1025582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CCB3C539-DFE8-AA20-3C64-D6764D4B0BEE}"/>
              </a:ext>
            </a:extLst>
          </p:cNvPr>
          <p:cNvSpPr txBox="1"/>
          <p:nvPr/>
        </p:nvSpPr>
        <p:spPr>
          <a:xfrm>
            <a:off x="14496114" y="6576873"/>
            <a:ext cx="3731650" cy="1754326"/>
          </a:xfrm>
          <a:prstGeom prst="rect">
            <a:avLst/>
          </a:prstGeom>
          <a:noFill/>
        </p:spPr>
        <p:txBody>
          <a:bodyPr wrap="square" rtlCol="0">
            <a:spAutoFit/>
          </a:bodyPr>
          <a:lstStyle/>
          <a:p>
            <a:pPr algn="ctr"/>
            <a:r>
              <a:rPr lang="ar-SA" b="1" dirty="0">
                <a:latin typeface="Cairo" panose="020B0604020202020204" charset="-78"/>
                <a:cs typeface="Cairo" panose="020B0604020202020204" charset="-78"/>
              </a:rPr>
              <a:t>جدار الضم والتوسع العنصري:</a:t>
            </a:r>
          </a:p>
          <a:p>
            <a:pPr algn="ctr"/>
            <a:endParaRPr lang="ar-SA" b="1" dirty="0">
              <a:solidFill>
                <a:srgbClr val="1C5739"/>
              </a:solidFill>
              <a:latin typeface="Cairo" panose="020B0604020202020204" charset="-78"/>
              <a:cs typeface="Cairo" panose="020B0604020202020204" charset="-78"/>
            </a:endParaRPr>
          </a:p>
          <a:p>
            <a:pPr algn="ctr"/>
            <a:r>
              <a:rPr lang="ar-SA" dirty="0">
                <a:solidFill>
                  <a:srgbClr val="1C5739"/>
                </a:solidFill>
                <a:latin typeface="Cairo" panose="020B0604020202020204" charset="-78"/>
                <a:cs typeface="Cairo" panose="020B0604020202020204" charset="-78"/>
              </a:rPr>
              <a:t>قائم : 27.5 كم</a:t>
            </a:r>
          </a:p>
          <a:p>
            <a:pPr algn="ctr"/>
            <a:r>
              <a:rPr lang="ar-SA" dirty="0">
                <a:solidFill>
                  <a:srgbClr val="1C5739"/>
                </a:solidFill>
                <a:latin typeface="Cairo" panose="020B0604020202020204" charset="-78"/>
                <a:cs typeface="Cairo" panose="020B0604020202020204" charset="-78"/>
              </a:rPr>
              <a:t>قيد الانشاء :2.8 كم</a:t>
            </a:r>
          </a:p>
          <a:p>
            <a:pPr algn="ctr"/>
            <a:r>
              <a:rPr lang="ar-SA" dirty="0">
                <a:solidFill>
                  <a:srgbClr val="1C5739"/>
                </a:solidFill>
                <a:latin typeface="Cairo" panose="020B0604020202020204" charset="-78"/>
                <a:cs typeface="Cairo" panose="020B0604020202020204" charset="-78"/>
              </a:rPr>
              <a:t>مخطط له: 61.4 كم</a:t>
            </a:r>
          </a:p>
          <a:p>
            <a:pPr algn="ctr"/>
            <a:r>
              <a:rPr lang="ar-SA" dirty="0">
                <a:solidFill>
                  <a:srgbClr val="1C5739"/>
                </a:solidFill>
                <a:latin typeface="Cairo" panose="020B0604020202020204" charset="-78"/>
                <a:cs typeface="Cairo" panose="020B0604020202020204" charset="-78"/>
              </a:rPr>
              <a:t>طوله كاملاً (اذا تم انهاءه) :91.7 كم</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wipe(down)">
                                      <p:cBhvr>
                                        <p:cTn id="23" dur="580">
                                          <p:stCondLst>
                                            <p:cond delay="0"/>
                                          </p:stCondLst>
                                        </p:cTn>
                                        <p:tgtEl>
                                          <p:spTgt spid="15"/>
                                        </p:tgtEl>
                                      </p:cBhvr>
                                    </p:animEffect>
                                    <p:anim calcmode="lin" valueType="num">
                                      <p:cBhvr>
                                        <p:cTn id="24"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29" dur="26">
                                          <p:stCondLst>
                                            <p:cond delay="650"/>
                                          </p:stCondLst>
                                        </p:cTn>
                                        <p:tgtEl>
                                          <p:spTgt spid="15"/>
                                        </p:tgtEl>
                                      </p:cBhvr>
                                      <p:to x="100000" y="60000"/>
                                    </p:animScale>
                                    <p:animScale>
                                      <p:cBhvr>
                                        <p:cTn id="30" dur="166" decel="50000">
                                          <p:stCondLst>
                                            <p:cond delay="676"/>
                                          </p:stCondLst>
                                        </p:cTn>
                                        <p:tgtEl>
                                          <p:spTgt spid="15"/>
                                        </p:tgtEl>
                                      </p:cBhvr>
                                      <p:to x="100000" y="100000"/>
                                    </p:animScale>
                                    <p:animScale>
                                      <p:cBhvr>
                                        <p:cTn id="31" dur="26">
                                          <p:stCondLst>
                                            <p:cond delay="1312"/>
                                          </p:stCondLst>
                                        </p:cTn>
                                        <p:tgtEl>
                                          <p:spTgt spid="15"/>
                                        </p:tgtEl>
                                      </p:cBhvr>
                                      <p:to x="100000" y="80000"/>
                                    </p:animScale>
                                    <p:animScale>
                                      <p:cBhvr>
                                        <p:cTn id="32" dur="166" decel="50000">
                                          <p:stCondLst>
                                            <p:cond delay="1338"/>
                                          </p:stCondLst>
                                        </p:cTn>
                                        <p:tgtEl>
                                          <p:spTgt spid="15"/>
                                        </p:tgtEl>
                                      </p:cBhvr>
                                      <p:to x="100000" y="100000"/>
                                    </p:animScale>
                                    <p:animScale>
                                      <p:cBhvr>
                                        <p:cTn id="33" dur="26">
                                          <p:stCondLst>
                                            <p:cond delay="1642"/>
                                          </p:stCondLst>
                                        </p:cTn>
                                        <p:tgtEl>
                                          <p:spTgt spid="15"/>
                                        </p:tgtEl>
                                      </p:cBhvr>
                                      <p:to x="100000" y="90000"/>
                                    </p:animScale>
                                    <p:animScale>
                                      <p:cBhvr>
                                        <p:cTn id="34" dur="166" decel="50000">
                                          <p:stCondLst>
                                            <p:cond delay="1668"/>
                                          </p:stCondLst>
                                        </p:cTn>
                                        <p:tgtEl>
                                          <p:spTgt spid="15"/>
                                        </p:tgtEl>
                                      </p:cBhvr>
                                      <p:to x="100000" y="100000"/>
                                    </p:animScale>
                                    <p:animScale>
                                      <p:cBhvr>
                                        <p:cTn id="35" dur="26">
                                          <p:stCondLst>
                                            <p:cond delay="1808"/>
                                          </p:stCondLst>
                                        </p:cTn>
                                        <p:tgtEl>
                                          <p:spTgt spid="15"/>
                                        </p:tgtEl>
                                      </p:cBhvr>
                                      <p:to x="100000" y="95000"/>
                                    </p:animScale>
                                    <p:animScale>
                                      <p:cBhvr>
                                        <p:cTn id="36"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0206" y="4476457"/>
            <a:ext cx="16230600" cy="6446987"/>
            <a:chOff x="0" y="0"/>
            <a:chExt cx="4274726" cy="1697972"/>
          </a:xfrm>
        </p:grpSpPr>
        <p:sp>
          <p:nvSpPr>
            <p:cNvPr id="3" name="Freeform 3"/>
            <p:cNvSpPr/>
            <p:nvPr/>
          </p:nvSpPr>
          <p:spPr>
            <a:xfrm>
              <a:off x="0" y="0"/>
              <a:ext cx="4274726" cy="1697972"/>
            </a:xfrm>
            <a:custGeom>
              <a:avLst/>
              <a:gdLst/>
              <a:ahLst/>
              <a:cxnLst/>
              <a:rect l="l" t="t" r="r" b="b"/>
              <a:pathLst>
                <a:path w="4274726" h="1697972">
                  <a:moveTo>
                    <a:pt x="44838" y="0"/>
                  </a:moveTo>
                  <a:lnTo>
                    <a:pt x="4229888" y="0"/>
                  </a:lnTo>
                  <a:cubicBezTo>
                    <a:pt x="4254652" y="0"/>
                    <a:pt x="4274726" y="20074"/>
                    <a:pt x="4274726" y="44838"/>
                  </a:cubicBezTo>
                  <a:lnTo>
                    <a:pt x="4274726" y="1653134"/>
                  </a:lnTo>
                  <a:cubicBezTo>
                    <a:pt x="4274726" y="1665026"/>
                    <a:pt x="4270002" y="1676430"/>
                    <a:pt x="4261593" y="1684839"/>
                  </a:cubicBezTo>
                  <a:cubicBezTo>
                    <a:pt x="4253185" y="1693248"/>
                    <a:pt x="4241780" y="1697972"/>
                    <a:pt x="4229888" y="1697972"/>
                  </a:cubicBezTo>
                  <a:lnTo>
                    <a:pt x="44838" y="1697972"/>
                  </a:lnTo>
                  <a:cubicBezTo>
                    <a:pt x="32946" y="1697972"/>
                    <a:pt x="21541" y="1693248"/>
                    <a:pt x="13133" y="1684839"/>
                  </a:cubicBezTo>
                  <a:cubicBezTo>
                    <a:pt x="4724" y="1676430"/>
                    <a:pt x="0" y="1665026"/>
                    <a:pt x="0" y="1653134"/>
                  </a:cubicBezTo>
                  <a:lnTo>
                    <a:pt x="0" y="44838"/>
                  </a:lnTo>
                  <a:cubicBezTo>
                    <a:pt x="0" y="32946"/>
                    <a:pt x="4724" y="21541"/>
                    <a:pt x="13133" y="13133"/>
                  </a:cubicBezTo>
                  <a:cubicBezTo>
                    <a:pt x="21541" y="4724"/>
                    <a:pt x="32946" y="0"/>
                    <a:pt x="44838" y="0"/>
                  </a:cubicBezTo>
                  <a:close/>
                </a:path>
              </a:pathLst>
            </a:custGeom>
            <a:solidFill>
              <a:srgbClr val="1C5739"/>
            </a:solidFill>
            <a:ln cap="rnd">
              <a:noFill/>
              <a:prstDash val="solid"/>
              <a:round/>
            </a:ln>
          </p:spPr>
        </p:sp>
        <p:sp>
          <p:nvSpPr>
            <p:cNvPr id="4" name="TextBox 4"/>
            <p:cNvSpPr txBox="1"/>
            <p:nvPr/>
          </p:nvSpPr>
          <p:spPr>
            <a:xfrm>
              <a:off x="0" y="-38100"/>
              <a:ext cx="4274726" cy="1736072"/>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4207836" y="-276872"/>
            <a:ext cx="9872328" cy="7713928"/>
            <a:chOff x="0" y="0"/>
            <a:chExt cx="2600119" cy="2031652"/>
          </a:xfrm>
        </p:grpSpPr>
        <p:sp>
          <p:nvSpPr>
            <p:cNvPr id="6" name="Freeform 6"/>
            <p:cNvSpPr/>
            <p:nvPr/>
          </p:nvSpPr>
          <p:spPr>
            <a:xfrm>
              <a:off x="0" y="0"/>
              <a:ext cx="2600119" cy="2031652"/>
            </a:xfrm>
            <a:custGeom>
              <a:avLst/>
              <a:gdLst/>
              <a:ahLst/>
              <a:cxnLst/>
              <a:rect l="l" t="t" r="r" b="b"/>
              <a:pathLst>
                <a:path w="2600119" h="2031652">
                  <a:moveTo>
                    <a:pt x="33721" y="0"/>
                  </a:moveTo>
                  <a:lnTo>
                    <a:pt x="2566398" y="0"/>
                  </a:lnTo>
                  <a:cubicBezTo>
                    <a:pt x="2575342" y="0"/>
                    <a:pt x="2583919" y="3553"/>
                    <a:pt x="2590243" y="9877"/>
                  </a:cubicBezTo>
                  <a:cubicBezTo>
                    <a:pt x="2596567" y="16200"/>
                    <a:pt x="2600119" y="24777"/>
                    <a:pt x="2600119" y="33721"/>
                  </a:cubicBezTo>
                  <a:lnTo>
                    <a:pt x="2600119" y="1997931"/>
                  </a:lnTo>
                  <a:cubicBezTo>
                    <a:pt x="2600119" y="2006874"/>
                    <a:pt x="2596567" y="2015451"/>
                    <a:pt x="2590243" y="2021775"/>
                  </a:cubicBezTo>
                  <a:cubicBezTo>
                    <a:pt x="2583919" y="2028099"/>
                    <a:pt x="2575342" y="2031652"/>
                    <a:pt x="2566398" y="2031652"/>
                  </a:cubicBezTo>
                  <a:lnTo>
                    <a:pt x="33721" y="2031652"/>
                  </a:lnTo>
                  <a:cubicBezTo>
                    <a:pt x="24777" y="2031652"/>
                    <a:pt x="16200" y="2028099"/>
                    <a:pt x="9877" y="2021775"/>
                  </a:cubicBezTo>
                  <a:cubicBezTo>
                    <a:pt x="3553" y="2015451"/>
                    <a:pt x="0" y="2006874"/>
                    <a:pt x="0" y="1997931"/>
                  </a:cubicBezTo>
                  <a:lnTo>
                    <a:pt x="0" y="33721"/>
                  </a:lnTo>
                  <a:cubicBezTo>
                    <a:pt x="0" y="24777"/>
                    <a:pt x="3553" y="16200"/>
                    <a:pt x="9877" y="9877"/>
                  </a:cubicBezTo>
                  <a:cubicBezTo>
                    <a:pt x="16200" y="3553"/>
                    <a:pt x="24777" y="0"/>
                    <a:pt x="33721" y="0"/>
                  </a:cubicBezTo>
                  <a:close/>
                </a:path>
              </a:pathLst>
            </a:custGeom>
            <a:solidFill>
              <a:srgbClr val="D9DFCE"/>
            </a:solidFill>
          </p:spPr>
        </p:sp>
        <p:sp>
          <p:nvSpPr>
            <p:cNvPr id="7" name="TextBox 7"/>
            <p:cNvSpPr txBox="1"/>
            <p:nvPr/>
          </p:nvSpPr>
          <p:spPr>
            <a:xfrm>
              <a:off x="0" y="-38100"/>
              <a:ext cx="2600119" cy="206975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5821980" y="6268530"/>
            <a:ext cx="6644040" cy="3396394"/>
            <a:chOff x="0" y="0"/>
            <a:chExt cx="795001" cy="406400"/>
          </a:xfrm>
        </p:grpSpPr>
        <p:sp>
          <p:nvSpPr>
            <p:cNvPr id="9" name="Freeform 9"/>
            <p:cNvSpPr/>
            <p:nvPr/>
          </p:nvSpPr>
          <p:spPr>
            <a:xfrm>
              <a:off x="0" y="0"/>
              <a:ext cx="795001" cy="406400"/>
            </a:xfrm>
            <a:custGeom>
              <a:avLst/>
              <a:gdLst/>
              <a:ahLst/>
              <a:cxnLst/>
              <a:rect l="l" t="t" r="r" b="b"/>
              <a:pathLst>
                <a:path w="795001" h="406400">
                  <a:moveTo>
                    <a:pt x="591801" y="0"/>
                  </a:moveTo>
                  <a:cubicBezTo>
                    <a:pt x="704031" y="0"/>
                    <a:pt x="795001" y="90970"/>
                    <a:pt x="795001" y="203200"/>
                  </a:cubicBezTo>
                  <a:cubicBezTo>
                    <a:pt x="795001" y="315430"/>
                    <a:pt x="704031" y="406400"/>
                    <a:pt x="591801" y="406400"/>
                  </a:cubicBezTo>
                  <a:lnTo>
                    <a:pt x="203200" y="406400"/>
                  </a:lnTo>
                  <a:cubicBezTo>
                    <a:pt x="90970" y="406400"/>
                    <a:pt x="0" y="315430"/>
                    <a:pt x="0" y="203200"/>
                  </a:cubicBezTo>
                  <a:cubicBezTo>
                    <a:pt x="0" y="90970"/>
                    <a:pt x="90970" y="0"/>
                    <a:pt x="203200" y="0"/>
                  </a:cubicBezTo>
                  <a:lnTo>
                    <a:pt x="591801" y="0"/>
                  </a:lnTo>
                </a:path>
              </a:pathLst>
            </a:custGeom>
            <a:blipFill>
              <a:blip r:embed="rId2"/>
              <a:stretch>
                <a:fillRect l="-934" r="-934"/>
              </a:stretch>
            </a:blipFill>
          </p:spPr>
        </p:sp>
      </p:grpSp>
      <p:sp>
        <p:nvSpPr>
          <p:cNvPr id="10" name="TextBox 10"/>
          <p:cNvSpPr txBox="1"/>
          <p:nvPr/>
        </p:nvSpPr>
        <p:spPr>
          <a:xfrm>
            <a:off x="5417589" y="1000125"/>
            <a:ext cx="7633288" cy="757428"/>
          </a:xfrm>
          <a:prstGeom prst="rect">
            <a:avLst/>
          </a:prstGeom>
        </p:spPr>
        <p:txBody>
          <a:bodyPr lIns="0" tIns="0" rIns="0" bIns="0" rtlCol="0" anchor="t">
            <a:spAutoFit/>
          </a:bodyPr>
          <a:lstStyle/>
          <a:p>
            <a:pPr algn="ctr" rtl="1">
              <a:lnSpc>
                <a:spcPts val="6096"/>
              </a:lnSpc>
            </a:pPr>
            <a:r>
              <a:rPr lang="ar-EG" sz="4800" dirty="0">
                <a:solidFill>
                  <a:srgbClr val="FFFFFF"/>
                </a:solidFill>
                <a:latin typeface="Cairo"/>
                <a:ea typeface="Cairo"/>
                <a:cs typeface="Cairo"/>
                <a:sym typeface="Cairo"/>
                <a:rtl/>
              </a:rPr>
              <a:t>مرحلة التحليل</a:t>
            </a:r>
          </a:p>
        </p:txBody>
      </p:sp>
      <p:sp>
        <p:nvSpPr>
          <p:cNvPr id="11" name="TextBox 11"/>
          <p:cNvSpPr txBox="1"/>
          <p:nvPr/>
        </p:nvSpPr>
        <p:spPr>
          <a:xfrm>
            <a:off x="6982240" y="2919731"/>
            <a:ext cx="4503986" cy="2308324"/>
          </a:xfrm>
          <a:prstGeom prst="rect">
            <a:avLst/>
          </a:prstGeom>
        </p:spPr>
        <p:txBody>
          <a:bodyPr lIns="0" tIns="0" rIns="0" bIns="0" rtlCol="0" anchor="t">
            <a:spAutoFit/>
          </a:bodyPr>
          <a:lstStyle/>
          <a:p>
            <a:pPr algn="ctr" rtl="1">
              <a:lnSpc>
                <a:spcPts val="4480"/>
              </a:lnSpc>
              <a:spcBef>
                <a:spcPct val="0"/>
              </a:spcBef>
            </a:pPr>
            <a:r>
              <a:rPr lang="ar-EG" sz="3200" dirty="0">
                <a:solidFill>
                  <a:srgbClr val="1C5739"/>
                </a:solidFill>
                <a:latin typeface="Cairo"/>
                <a:ea typeface="Cairo"/>
                <a:cs typeface="Cairo"/>
                <a:sym typeface="Cairo"/>
                <a:rtl/>
              </a:rPr>
              <a:t>تحليل الوضع القائم</a:t>
            </a:r>
            <a:r>
              <a:rPr lang="ar-SA" sz="3200" dirty="0">
                <a:solidFill>
                  <a:srgbClr val="1C5739"/>
                </a:solidFill>
                <a:latin typeface="Cairo"/>
                <a:ea typeface="Cairo"/>
                <a:cs typeface="Cairo"/>
                <a:sym typeface="Cairo"/>
                <a:rtl/>
              </a:rPr>
              <a:t>:</a:t>
            </a:r>
            <a:endParaRPr lang="ar-EG" sz="3200" dirty="0">
              <a:solidFill>
                <a:srgbClr val="1C5739"/>
              </a:solidFill>
              <a:latin typeface="Cairo"/>
              <a:ea typeface="Cairo"/>
              <a:cs typeface="Cairo"/>
              <a:sym typeface="Cairo"/>
              <a:rtl/>
            </a:endParaRPr>
          </a:p>
          <a:p>
            <a:pPr algn="ctr" rtl="1">
              <a:lnSpc>
                <a:spcPts val="4480"/>
              </a:lnSpc>
              <a:spcBef>
                <a:spcPct val="0"/>
              </a:spcBef>
            </a:pPr>
            <a:r>
              <a:rPr lang="ar-EG" sz="3200" dirty="0">
                <a:solidFill>
                  <a:srgbClr val="1C5739"/>
                </a:solidFill>
                <a:latin typeface="Cairo"/>
                <a:ea typeface="Cairo"/>
                <a:cs typeface="Cairo"/>
                <a:sym typeface="Cairo"/>
                <a:rtl/>
              </a:rPr>
              <a:t>التحليل القطاعي</a:t>
            </a:r>
          </a:p>
          <a:p>
            <a:pPr algn="ctr" rtl="1">
              <a:lnSpc>
                <a:spcPts val="4480"/>
              </a:lnSpc>
              <a:spcBef>
                <a:spcPct val="0"/>
              </a:spcBef>
            </a:pPr>
            <a:r>
              <a:rPr lang="ar-EG" sz="3200" dirty="0">
                <a:solidFill>
                  <a:srgbClr val="1C5739"/>
                </a:solidFill>
                <a:latin typeface="Cairo"/>
                <a:ea typeface="Cairo"/>
                <a:cs typeface="Cairo"/>
                <a:sym typeface="Cairo"/>
                <a:rtl/>
              </a:rPr>
              <a:t> المؤثرات الإيجابية والسلبية</a:t>
            </a:r>
          </a:p>
          <a:p>
            <a:pPr algn="ctr" rtl="1">
              <a:lnSpc>
                <a:spcPts val="4480"/>
              </a:lnSpc>
              <a:spcBef>
                <a:spcPct val="0"/>
              </a:spcBef>
            </a:pPr>
            <a:r>
              <a:rPr lang="ar-EG" sz="3200" dirty="0">
                <a:solidFill>
                  <a:srgbClr val="1C5739"/>
                </a:solidFill>
                <a:latin typeface="Cairo"/>
                <a:ea typeface="Cairo"/>
                <a:cs typeface="Cairo"/>
                <a:sym typeface="Cairo"/>
                <a:rtl/>
              </a:rPr>
              <a:t>تحليل</a:t>
            </a:r>
            <a:r>
              <a:rPr lang="ar-SA" sz="3200" dirty="0">
                <a:solidFill>
                  <a:srgbClr val="1C5739"/>
                </a:solidFill>
                <a:latin typeface="Cairo"/>
                <a:ea typeface="Cairo"/>
                <a:cs typeface="Cairo"/>
                <a:sym typeface="Cairo"/>
                <a:rtl/>
              </a:rPr>
              <a:t> الوضع الاستيطاني</a:t>
            </a:r>
            <a:endParaRPr lang="ar-EG" sz="3200" dirty="0">
              <a:solidFill>
                <a:srgbClr val="1C5739"/>
              </a:solidFill>
              <a:latin typeface="Cairo"/>
              <a:ea typeface="Cairo"/>
              <a:cs typeface="Cairo"/>
              <a:sym typeface="Cairo"/>
              <a:rtl/>
            </a:endParaRPr>
          </a:p>
        </p:txBody>
      </p:sp>
      <p:sp>
        <p:nvSpPr>
          <p:cNvPr id="12" name="Rectangle 11">
            <a:extLst>
              <a:ext uri="{FF2B5EF4-FFF2-40B4-BE49-F238E27FC236}">
                <a16:creationId xmlns:a16="http://schemas.microsoft.com/office/drawing/2014/main" id="{EAE6E622-FDDE-8F6A-A469-26D54E0C6DEA}"/>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anim calcmode="lin" valueType="num">
                                      <p:cBhvr>
                                        <p:cTn id="8" dur="250" fill="hold"/>
                                        <p:tgtEl>
                                          <p:spTgt spid="10"/>
                                        </p:tgtEl>
                                        <p:attrNameLst>
                                          <p:attrName>ppt_x</p:attrName>
                                        </p:attrNameLst>
                                      </p:cBhvr>
                                      <p:tavLst>
                                        <p:tav tm="0">
                                          <p:val>
                                            <p:strVal val="#ppt_x"/>
                                          </p:val>
                                        </p:tav>
                                        <p:tav tm="100000">
                                          <p:val>
                                            <p:strVal val="#ppt_x"/>
                                          </p:val>
                                        </p:tav>
                                      </p:tavLst>
                                    </p:anim>
                                    <p:anim calcmode="lin" valueType="num">
                                      <p:cBhvr>
                                        <p:cTn id="9" dur="25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250"/>
                                        <p:tgtEl>
                                          <p:spTgt spid="11"/>
                                        </p:tgtEl>
                                      </p:cBhvr>
                                    </p:animEffect>
                                    <p:anim calcmode="lin" valueType="num">
                                      <p:cBhvr>
                                        <p:cTn id="15" dur="250" fill="hold"/>
                                        <p:tgtEl>
                                          <p:spTgt spid="11"/>
                                        </p:tgtEl>
                                        <p:attrNameLst>
                                          <p:attrName>ppt_x</p:attrName>
                                        </p:attrNameLst>
                                      </p:cBhvr>
                                      <p:tavLst>
                                        <p:tav tm="0">
                                          <p:val>
                                            <p:strVal val="#ppt_x"/>
                                          </p:val>
                                        </p:tav>
                                        <p:tav tm="100000">
                                          <p:val>
                                            <p:strVal val="#ppt_x"/>
                                          </p:val>
                                        </p:tav>
                                      </p:tavLst>
                                    </p:anim>
                                    <p:anim calcmode="lin" valueType="num">
                                      <p:cBhvr>
                                        <p:cTn id="16" dur="25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31" name="Group 31"/>
          <p:cNvGrpSpPr/>
          <p:nvPr/>
        </p:nvGrpSpPr>
        <p:grpSpPr>
          <a:xfrm>
            <a:off x="14584933" y="7830095"/>
            <a:ext cx="2603415" cy="924831"/>
            <a:chOff x="0" y="0"/>
            <a:chExt cx="4075920" cy="1447920"/>
          </a:xfrm>
        </p:grpSpPr>
        <p:sp>
          <p:nvSpPr>
            <p:cNvPr id="32" name="Freeform 32"/>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F2F2F2"/>
            </a:solidFill>
          </p:spPr>
        </p:sp>
      </p:grpSp>
      <p:grpSp>
        <p:nvGrpSpPr>
          <p:cNvPr id="29" name="Group 29"/>
          <p:cNvGrpSpPr/>
          <p:nvPr/>
        </p:nvGrpSpPr>
        <p:grpSpPr>
          <a:xfrm>
            <a:off x="14584933" y="6712622"/>
            <a:ext cx="2603415" cy="924831"/>
            <a:chOff x="0" y="0"/>
            <a:chExt cx="4075920" cy="1447920"/>
          </a:xfrm>
        </p:grpSpPr>
        <p:sp>
          <p:nvSpPr>
            <p:cNvPr id="30" name="Freeform 30"/>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F2F2F2"/>
            </a:solidFill>
          </p:spPr>
        </p:sp>
      </p:grpSp>
      <p:grpSp>
        <p:nvGrpSpPr>
          <p:cNvPr id="23" name="Group 23"/>
          <p:cNvGrpSpPr/>
          <p:nvPr/>
        </p:nvGrpSpPr>
        <p:grpSpPr>
          <a:xfrm>
            <a:off x="12526439" y="5378709"/>
            <a:ext cx="2603415" cy="924831"/>
            <a:chOff x="0" y="0"/>
            <a:chExt cx="4075920" cy="1447920"/>
          </a:xfrm>
        </p:grpSpPr>
        <p:sp>
          <p:nvSpPr>
            <p:cNvPr id="24" name="Freeform 24"/>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F2F2F2"/>
            </a:solidFill>
          </p:spPr>
        </p:sp>
      </p:grpSp>
      <p:grpSp>
        <p:nvGrpSpPr>
          <p:cNvPr id="21" name="Group 21"/>
          <p:cNvGrpSpPr/>
          <p:nvPr/>
        </p:nvGrpSpPr>
        <p:grpSpPr>
          <a:xfrm>
            <a:off x="12526439" y="4261237"/>
            <a:ext cx="2603415" cy="924831"/>
            <a:chOff x="0" y="0"/>
            <a:chExt cx="4075920" cy="1447920"/>
          </a:xfrm>
        </p:grpSpPr>
        <p:sp>
          <p:nvSpPr>
            <p:cNvPr id="22" name="Freeform 22"/>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F2F2F2"/>
            </a:solidFill>
          </p:spPr>
        </p:sp>
      </p:grpSp>
      <p:graphicFrame>
        <p:nvGraphicFramePr>
          <p:cNvPr id="2" name="Table 2"/>
          <p:cNvGraphicFramePr>
            <a:graphicFrameLocks noGrp="1"/>
          </p:cNvGraphicFramePr>
          <p:nvPr>
            <p:extLst>
              <p:ext uri="{D42A27DB-BD31-4B8C-83A1-F6EECF244321}">
                <p14:modId xmlns:p14="http://schemas.microsoft.com/office/powerpoint/2010/main" val="3316610995"/>
              </p:ext>
            </p:extLst>
          </p:nvPr>
        </p:nvGraphicFramePr>
        <p:xfrm>
          <a:off x="26167" y="0"/>
          <a:ext cx="2514600" cy="10325045"/>
        </p:xfrm>
        <a:graphic>
          <a:graphicData uri="http://schemas.openxmlformats.org/drawingml/2006/table">
            <a:tbl>
              <a:tblPr/>
              <a:tblGrid>
                <a:gridCol w="2514600">
                  <a:extLst>
                    <a:ext uri="{9D8B030D-6E8A-4147-A177-3AD203B41FA5}">
                      <a16:colId xmlns:a16="http://schemas.microsoft.com/office/drawing/2014/main" val="20000"/>
                    </a:ext>
                  </a:extLst>
                </a:gridCol>
              </a:tblGrid>
              <a:tr h="936867">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0"/>
                  </a:ext>
                </a:extLst>
              </a:tr>
              <a:tr h="5855418">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مرحلة التحليل</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تحليل الوضع القائم </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تحليل قطاعي</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تحليل المستعمرات</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 المؤثرات الإيجابية والسلبية</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397D5A"/>
                    </a:solidFill>
                  </a:tcPr>
                </a:tc>
                <a:extLst>
                  <a:ext uri="{0D108BD9-81ED-4DB2-BD59-A6C34878D82A}">
                    <a16:rowId xmlns:a16="http://schemas.microsoft.com/office/drawing/2014/main" val="10001"/>
                  </a:ext>
                </a:extLst>
              </a:tr>
              <a:tr h="1502882">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صياغة المشروع</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2"/>
                  </a:ext>
                </a:extLst>
              </a:tr>
              <a:tr h="2029878">
                <a:tc>
                  <a:txBody>
                    <a:bodyPr/>
                    <a:lstStyle/>
                    <a:p>
                      <a:pPr algn="ctr" rtl="1">
                        <a:lnSpc>
                          <a:spcPts val="4199"/>
                        </a:lnSpc>
                        <a:defRPr/>
                      </a:pPr>
                      <a:r>
                        <a:rPr lang="ar-EG" sz="2999" b="0" dirty="0">
                          <a:solidFill>
                            <a:srgbClr val="000000"/>
                          </a:solidFill>
                          <a:latin typeface="Cairo" panose="020B0604020202020204" charset="-78"/>
                          <a:ea typeface="Cairo"/>
                          <a:cs typeface="Cairo" panose="020B0604020202020204" charset="-78"/>
                          <a:sym typeface="Cairo"/>
                          <a:rtl/>
                        </a:rPr>
                        <a:t>اعداد المخطط</a:t>
                      </a:r>
                      <a:r>
                        <a:rPr lang="ar-SA" sz="2999" b="0" dirty="0">
                          <a:solidFill>
                            <a:srgbClr val="000000"/>
                          </a:solidFill>
                          <a:latin typeface="Cairo" panose="020B0604020202020204" charset="-78"/>
                          <a:ea typeface="Cairo"/>
                          <a:cs typeface="Cairo" panose="020B0604020202020204" charset="-78"/>
                          <a:sym typeface="Cairo"/>
                          <a:rtl/>
                        </a:rPr>
                        <a:t> النهائي</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
        <p:nvSpPr>
          <p:cNvPr id="3" name="TextBox 3"/>
          <p:cNvSpPr txBox="1"/>
          <p:nvPr/>
        </p:nvSpPr>
        <p:spPr>
          <a:xfrm>
            <a:off x="13695480" y="911710"/>
            <a:ext cx="3690412"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000000"/>
                </a:solidFill>
                <a:latin typeface="Cairo Bold"/>
                <a:ea typeface="Cairo Bold"/>
                <a:cs typeface="Cairo Bold"/>
                <a:sym typeface="Cairo Bold"/>
                <a:rtl/>
              </a:rPr>
              <a:t>تحليل  الوضع القائم</a:t>
            </a:r>
          </a:p>
        </p:txBody>
      </p:sp>
      <p:grpSp>
        <p:nvGrpSpPr>
          <p:cNvPr id="4" name="Group 4"/>
          <p:cNvGrpSpPr/>
          <p:nvPr/>
        </p:nvGrpSpPr>
        <p:grpSpPr>
          <a:xfrm>
            <a:off x="5715000" y="2019300"/>
            <a:ext cx="4486336" cy="1594049"/>
            <a:chOff x="0" y="0"/>
            <a:chExt cx="4073040" cy="1447200"/>
          </a:xfrm>
        </p:grpSpPr>
        <p:sp>
          <p:nvSpPr>
            <p:cNvPr id="5" name="Freeform 5"/>
            <p:cNvSpPr/>
            <p:nvPr/>
          </p:nvSpPr>
          <p:spPr>
            <a:xfrm>
              <a:off x="0" y="0"/>
              <a:ext cx="4073017" cy="1447165"/>
            </a:xfrm>
            <a:custGeom>
              <a:avLst/>
              <a:gdLst/>
              <a:ahLst/>
              <a:cxnLst/>
              <a:rect l="l" t="t" r="r" b="b"/>
              <a:pathLst>
                <a:path w="4073017" h="1447165">
                  <a:moveTo>
                    <a:pt x="3349244" y="0"/>
                  </a:moveTo>
                  <a:cubicBezTo>
                    <a:pt x="0" y="0"/>
                    <a:pt x="0" y="0"/>
                    <a:pt x="0" y="0"/>
                  </a:cubicBezTo>
                  <a:cubicBezTo>
                    <a:pt x="0" y="1447165"/>
                    <a:pt x="0" y="1447165"/>
                    <a:pt x="0" y="1447165"/>
                  </a:cubicBezTo>
                  <a:cubicBezTo>
                    <a:pt x="3349244" y="1447165"/>
                    <a:pt x="3349244" y="1447165"/>
                    <a:pt x="3349244" y="1447165"/>
                  </a:cubicBezTo>
                  <a:cubicBezTo>
                    <a:pt x="3747897" y="1447165"/>
                    <a:pt x="4073017" y="1122172"/>
                    <a:pt x="4073017" y="723519"/>
                  </a:cubicBezTo>
                  <a:cubicBezTo>
                    <a:pt x="4073017" y="324866"/>
                    <a:pt x="3747897" y="0"/>
                    <a:pt x="3349244" y="0"/>
                  </a:cubicBezTo>
                  <a:close/>
                </a:path>
              </a:pathLst>
            </a:custGeom>
            <a:solidFill>
              <a:srgbClr val="F2F2F2"/>
            </a:solidFill>
          </p:spPr>
        </p:sp>
      </p:grpSp>
      <p:grpSp>
        <p:nvGrpSpPr>
          <p:cNvPr id="6" name="Group 6"/>
          <p:cNvGrpSpPr/>
          <p:nvPr/>
        </p:nvGrpSpPr>
        <p:grpSpPr>
          <a:xfrm>
            <a:off x="9338638" y="6936353"/>
            <a:ext cx="4489509" cy="1594842"/>
            <a:chOff x="0" y="0"/>
            <a:chExt cx="4075920" cy="1447920"/>
          </a:xfrm>
        </p:grpSpPr>
        <p:sp>
          <p:nvSpPr>
            <p:cNvPr id="7" name="Freeform 7"/>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F2F2F2"/>
            </a:solidFill>
          </p:spPr>
        </p:sp>
      </p:grpSp>
      <p:grpSp>
        <p:nvGrpSpPr>
          <p:cNvPr id="8" name="Group 8"/>
          <p:cNvGrpSpPr/>
          <p:nvPr/>
        </p:nvGrpSpPr>
        <p:grpSpPr>
          <a:xfrm>
            <a:off x="7528976" y="6602078"/>
            <a:ext cx="2264977" cy="2263391"/>
            <a:chOff x="0" y="0"/>
            <a:chExt cx="2056320" cy="2054880"/>
          </a:xfrm>
        </p:grpSpPr>
        <p:sp>
          <p:nvSpPr>
            <p:cNvPr id="9" name="Freeform 9"/>
            <p:cNvSpPr/>
            <p:nvPr/>
          </p:nvSpPr>
          <p:spPr>
            <a:xfrm>
              <a:off x="0" y="0"/>
              <a:ext cx="2056384" cy="2054860"/>
            </a:xfrm>
            <a:custGeom>
              <a:avLst/>
              <a:gdLst/>
              <a:ahLst/>
              <a:cxnLst/>
              <a:rect l="l" t="t" r="r" b="b"/>
              <a:pathLst>
                <a:path w="2056384" h="2054860">
                  <a:moveTo>
                    <a:pt x="0" y="1027430"/>
                  </a:moveTo>
                  <a:cubicBezTo>
                    <a:pt x="0" y="459994"/>
                    <a:pt x="460375" y="0"/>
                    <a:pt x="1028192" y="0"/>
                  </a:cubicBezTo>
                  <a:cubicBezTo>
                    <a:pt x="1596009" y="0"/>
                    <a:pt x="2056384" y="459994"/>
                    <a:pt x="2056384" y="1027430"/>
                  </a:cubicBezTo>
                  <a:cubicBezTo>
                    <a:pt x="2056384" y="1594866"/>
                    <a:pt x="1596009" y="2054860"/>
                    <a:pt x="1028192" y="2054860"/>
                  </a:cubicBezTo>
                  <a:cubicBezTo>
                    <a:pt x="460375" y="2054860"/>
                    <a:pt x="0" y="1594866"/>
                    <a:pt x="0" y="1027430"/>
                  </a:cubicBezTo>
                  <a:close/>
                </a:path>
              </a:pathLst>
            </a:custGeom>
            <a:solidFill>
              <a:srgbClr val="1C5739"/>
            </a:solidFill>
          </p:spPr>
        </p:sp>
      </p:grpSp>
      <p:grpSp>
        <p:nvGrpSpPr>
          <p:cNvPr id="10" name="Group 10"/>
          <p:cNvGrpSpPr/>
          <p:nvPr/>
        </p:nvGrpSpPr>
        <p:grpSpPr>
          <a:xfrm>
            <a:off x="7303145" y="4470954"/>
            <a:ext cx="4490302" cy="1596428"/>
            <a:chOff x="0" y="0"/>
            <a:chExt cx="4076640" cy="1449360"/>
          </a:xfrm>
        </p:grpSpPr>
        <p:sp>
          <p:nvSpPr>
            <p:cNvPr id="11" name="Freeform 11"/>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12" name="Group 12"/>
          <p:cNvGrpSpPr/>
          <p:nvPr/>
        </p:nvGrpSpPr>
        <p:grpSpPr>
          <a:xfrm>
            <a:off x="5542950" y="4136283"/>
            <a:ext cx="2267356" cy="2265770"/>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grpSp>
        <p:nvGrpSpPr>
          <p:cNvPr id="14" name="Group 14"/>
          <p:cNvGrpSpPr/>
          <p:nvPr/>
        </p:nvGrpSpPr>
        <p:grpSpPr>
          <a:xfrm>
            <a:off x="3932996" y="1681599"/>
            <a:ext cx="2264184" cy="2264184"/>
            <a:chOff x="0" y="0"/>
            <a:chExt cx="2055600" cy="2055600"/>
          </a:xfrm>
        </p:grpSpPr>
        <p:sp>
          <p:nvSpPr>
            <p:cNvPr id="15" name="Freeform 15"/>
            <p:cNvSpPr/>
            <p:nvPr/>
          </p:nvSpPr>
          <p:spPr>
            <a:xfrm>
              <a:off x="0" y="0"/>
              <a:ext cx="2055622" cy="2055622"/>
            </a:xfrm>
            <a:custGeom>
              <a:avLst/>
              <a:gdLst/>
              <a:ahLst/>
              <a:cxnLst/>
              <a:rect l="l" t="t" r="r" b="b"/>
              <a:pathLst>
                <a:path w="2055622" h="2055622">
                  <a:moveTo>
                    <a:pt x="0" y="1027811"/>
                  </a:moveTo>
                  <a:cubicBezTo>
                    <a:pt x="0" y="460121"/>
                    <a:pt x="460121" y="0"/>
                    <a:pt x="1027811" y="0"/>
                  </a:cubicBezTo>
                  <a:cubicBezTo>
                    <a:pt x="1595501" y="0"/>
                    <a:pt x="2055622" y="460121"/>
                    <a:pt x="2055622" y="1027811"/>
                  </a:cubicBezTo>
                  <a:cubicBezTo>
                    <a:pt x="2055622" y="1595501"/>
                    <a:pt x="1595501" y="2055622"/>
                    <a:pt x="1027811" y="2055622"/>
                  </a:cubicBezTo>
                  <a:cubicBezTo>
                    <a:pt x="460121" y="2055622"/>
                    <a:pt x="0" y="1595501"/>
                    <a:pt x="0" y="1027811"/>
                  </a:cubicBezTo>
                  <a:close/>
                </a:path>
              </a:pathLst>
            </a:custGeom>
            <a:solidFill>
              <a:srgbClr val="1C5739"/>
            </a:solidFill>
          </p:spPr>
        </p:sp>
      </p:grpSp>
      <p:sp>
        <p:nvSpPr>
          <p:cNvPr id="16" name="TextBox 16"/>
          <p:cNvSpPr txBox="1"/>
          <p:nvPr/>
        </p:nvSpPr>
        <p:spPr>
          <a:xfrm>
            <a:off x="9933173" y="7517649"/>
            <a:ext cx="3115086" cy="394149"/>
          </a:xfrm>
          <a:prstGeom prst="rect">
            <a:avLst/>
          </a:prstGeom>
        </p:spPr>
        <p:txBody>
          <a:bodyPr lIns="0" tIns="0" rIns="0" bIns="0" rtlCol="0" anchor="t">
            <a:spAutoFit/>
          </a:bodyPr>
          <a:lstStyle/>
          <a:p>
            <a:pPr marL="0" lvl="1" indent="0" algn="r" rtl="1">
              <a:lnSpc>
                <a:spcPts val="3231"/>
              </a:lnSpc>
              <a:spcBef>
                <a:spcPct val="0"/>
              </a:spcBef>
            </a:pPr>
            <a:r>
              <a:rPr lang="ar-EG" sz="2341" b="1" spc="229" dirty="0">
                <a:solidFill>
                  <a:srgbClr val="231F20"/>
                </a:solidFill>
                <a:latin typeface="Cairo Bold"/>
                <a:ea typeface="Cairo Bold"/>
                <a:cs typeface="Cairo Bold"/>
                <a:sym typeface="Cairo Bold"/>
                <a:rtl/>
              </a:rPr>
              <a:t>الوضع الاستيطاني</a:t>
            </a:r>
          </a:p>
        </p:txBody>
      </p:sp>
      <p:sp>
        <p:nvSpPr>
          <p:cNvPr id="17" name="TextBox 17"/>
          <p:cNvSpPr txBox="1"/>
          <p:nvPr/>
        </p:nvSpPr>
        <p:spPr>
          <a:xfrm>
            <a:off x="8155703" y="5053044"/>
            <a:ext cx="2961949" cy="394149"/>
          </a:xfrm>
          <a:prstGeom prst="rect">
            <a:avLst/>
          </a:prstGeom>
        </p:spPr>
        <p:txBody>
          <a:bodyPr lIns="0" tIns="0" rIns="0" bIns="0" rtlCol="0" anchor="t">
            <a:spAutoFit/>
          </a:bodyPr>
          <a:lstStyle/>
          <a:p>
            <a:pPr marL="0" lvl="1" indent="0" algn="r" rtl="1">
              <a:lnSpc>
                <a:spcPts val="3231"/>
              </a:lnSpc>
              <a:spcBef>
                <a:spcPct val="0"/>
              </a:spcBef>
            </a:pPr>
            <a:r>
              <a:rPr lang="ar-EG" sz="2341" b="1" spc="229">
                <a:solidFill>
                  <a:srgbClr val="231F20"/>
                </a:solidFill>
                <a:latin typeface="Cairo Bold"/>
                <a:ea typeface="Cairo Bold"/>
                <a:cs typeface="Cairo Bold"/>
                <a:sym typeface="Cairo Bold"/>
                <a:rtl/>
              </a:rPr>
              <a:t>المستوى الاقليمي</a:t>
            </a:r>
          </a:p>
        </p:txBody>
      </p:sp>
      <p:sp>
        <p:nvSpPr>
          <p:cNvPr id="18" name="TextBox 18"/>
          <p:cNvSpPr txBox="1"/>
          <p:nvPr/>
        </p:nvSpPr>
        <p:spPr>
          <a:xfrm>
            <a:off x="6197180" y="2589609"/>
            <a:ext cx="3439497" cy="394149"/>
          </a:xfrm>
          <a:prstGeom prst="rect">
            <a:avLst/>
          </a:prstGeom>
        </p:spPr>
        <p:txBody>
          <a:bodyPr lIns="0" tIns="0" rIns="0" bIns="0" rtlCol="0" anchor="t">
            <a:spAutoFit/>
          </a:bodyPr>
          <a:lstStyle/>
          <a:p>
            <a:pPr marL="0" lvl="1" indent="0" algn="r" rtl="1">
              <a:lnSpc>
                <a:spcPts val="3231"/>
              </a:lnSpc>
              <a:spcBef>
                <a:spcPct val="0"/>
              </a:spcBef>
            </a:pPr>
            <a:r>
              <a:rPr lang="ar-EG" sz="2341" b="1" spc="229">
                <a:solidFill>
                  <a:srgbClr val="231F20"/>
                </a:solidFill>
                <a:latin typeface="Cairo Bold"/>
                <a:ea typeface="Cairo Bold"/>
                <a:cs typeface="Cairo Bold"/>
                <a:sym typeface="Cairo Bold"/>
                <a:rtl/>
              </a:rPr>
              <a:t>المستوى الوطني</a:t>
            </a:r>
          </a:p>
        </p:txBody>
      </p:sp>
      <p:sp>
        <p:nvSpPr>
          <p:cNvPr id="19" name="AutoShape 19"/>
          <p:cNvSpPr/>
          <p:nvPr/>
        </p:nvSpPr>
        <p:spPr>
          <a:xfrm flipV="1">
            <a:off x="11505705" y="4723652"/>
            <a:ext cx="1020734" cy="0"/>
          </a:xfrm>
          <a:prstGeom prst="line">
            <a:avLst/>
          </a:prstGeom>
          <a:ln w="38100" cap="flat">
            <a:solidFill>
              <a:srgbClr val="000000"/>
            </a:solidFill>
            <a:prstDash val="solid"/>
            <a:headEnd type="diamond" w="lg" len="lg"/>
            <a:tailEnd type="diamond" w="lg" len="lg"/>
          </a:ln>
        </p:spPr>
      </p:sp>
      <p:sp>
        <p:nvSpPr>
          <p:cNvPr id="20" name="AutoShape 20"/>
          <p:cNvSpPr/>
          <p:nvPr/>
        </p:nvSpPr>
        <p:spPr>
          <a:xfrm flipV="1">
            <a:off x="11490716" y="5841125"/>
            <a:ext cx="1020734" cy="0"/>
          </a:xfrm>
          <a:prstGeom prst="line">
            <a:avLst/>
          </a:prstGeom>
          <a:ln w="38100" cap="flat">
            <a:solidFill>
              <a:srgbClr val="000000"/>
            </a:solidFill>
            <a:prstDash val="solid"/>
            <a:headEnd type="diamond" w="lg" len="lg"/>
            <a:tailEnd type="diamond" w="lg" len="lg"/>
          </a:ln>
        </p:spPr>
      </p:sp>
      <p:sp>
        <p:nvSpPr>
          <p:cNvPr id="25" name="TextBox 25"/>
          <p:cNvSpPr txBox="1"/>
          <p:nvPr/>
        </p:nvSpPr>
        <p:spPr>
          <a:xfrm>
            <a:off x="12001083" y="4521334"/>
            <a:ext cx="2961949" cy="394149"/>
          </a:xfrm>
          <a:prstGeom prst="rect">
            <a:avLst/>
          </a:prstGeom>
        </p:spPr>
        <p:txBody>
          <a:bodyPr lIns="0" tIns="0" rIns="0" bIns="0" rtlCol="0" anchor="t">
            <a:spAutoFit/>
          </a:bodyPr>
          <a:lstStyle/>
          <a:p>
            <a:pPr marL="0" lvl="1" indent="0" algn="r" rtl="1">
              <a:lnSpc>
                <a:spcPts val="3231"/>
              </a:lnSpc>
              <a:spcBef>
                <a:spcPct val="0"/>
              </a:spcBef>
            </a:pPr>
            <a:r>
              <a:rPr lang="ar-EG" sz="2341" b="1" spc="229" dirty="0">
                <a:solidFill>
                  <a:srgbClr val="231F20"/>
                </a:solidFill>
                <a:latin typeface="Cairo Bold"/>
                <a:ea typeface="Cairo Bold"/>
                <a:cs typeface="Cairo Bold"/>
                <a:sym typeface="Cairo Bold"/>
                <a:rtl/>
              </a:rPr>
              <a:t>تحليل الموقع</a:t>
            </a:r>
          </a:p>
        </p:txBody>
      </p:sp>
      <p:sp>
        <p:nvSpPr>
          <p:cNvPr id="26" name="TextBox 26"/>
          <p:cNvSpPr txBox="1"/>
          <p:nvPr/>
        </p:nvSpPr>
        <p:spPr>
          <a:xfrm>
            <a:off x="11987228" y="5563139"/>
            <a:ext cx="2961949" cy="394149"/>
          </a:xfrm>
          <a:prstGeom prst="rect">
            <a:avLst/>
          </a:prstGeom>
        </p:spPr>
        <p:txBody>
          <a:bodyPr lIns="0" tIns="0" rIns="0" bIns="0" rtlCol="0" anchor="t">
            <a:spAutoFit/>
          </a:bodyPr>
          <a:lstStyle/>
          <a:p>
            <a:pPr marL="0" lvl="1" indent="0" algn="r" rtl="1">
              <a:lnSpc>
                <a:spcPts val="3231"/>
              </a:lnSpc>
              <a:spcBef>
                <a:spcPct val="0"/>
              </a:spcBef>
            </a:pPr>
            <a:r>
              <a:rPr lang="ar-EG" sz="2341" b="1" spc="229" dirty="0">
                <a:solidFill>
                  <a:srgbClr val="231F20"/>
                </a:solidFill>
                <a:latin typeface="Cairo Bold"/>
                <a:ea typeface="Cairo Bold"/>
                <a:cs typeface="Cairo Bold"/>
                <a:sym typeface="Cairo Bold"/>
                <a:rtl/>
              </a:rPr>
              <a:t>تحليل قطاعي</a:t>
            </a:r>
          </a:p>
        </p:txBody>
      </p:sp>
      <p:sp>
        <p:nvSpPr>
          <p:cNvPr id="27" name="AutoShape 27"/>
          <p:cNvSpPr/>
          <p:nvPr/>
        </p:nvSpPr>
        <p:spPr>
          <a:xfrm flipV="1">
            <a:off x="13564200" y="7175038"/>
            <a:ext cx="1020734" cy="0"/>
          </a:xfrm>
          <a:prstGeom prst="line">
            <a:avLst/>
          </a:prstGeom>
          <a:ln w="38100" cap="flat">
            <a:solidFill>
              <a:srgbClr val="000000"/>
            </a:solidFill>
            <a:prstDash val="solid"/>
            <a:headEnd type="diamond" w="lg" len="lg"/>
            <a:tailEnd type="diamond" w="lg" len="lg"/>
          </a:ln>
        </p:spPr>
      </p:sp>
      <p:sp>
        <p:nvSpPr>
          <p:cNvPr id="28" name="AutoShape 28"/>
          <p:cNvSpPr/>
          <p:nvPr/>
        </p:nvSpPr>
        <p:spPr>
          <a:xfrm flipV="1">
            <a:off x="13549210" y="8292510"/>
            <a:ext cx="1020734" cy="0"/>
          </a:xfrm>
          <a:prstGeom prst="line">
            <a:avLst/>
          </a:prstGeom>
          <a:ln w="38100" cap="flat">
            <a:solidFill>
              <a:srgbClr val="000000"/>
            </a:solidFill>
            <a:prstDash val="solid"/>
            <a:headEnd type="diamond" w="lg" len="lg"/>
            <a:tailEnd type="diamond" w="lg" len="lg"/>
          </a:ln>
        </p:spPr>
      </p:sp>
      <p:sp>
        <p:nvSpPr>
          <p:cNvPr id="33" name="TextBox 33"/>
          <p:cNvSpPr txBox="1"/>
          <p:nvPr/>
        </p:nvSpPr>
        <p:spPr>
          <a:xfrm>
            <a:off x="13860865" y="6912529"/>
            <a:ext cx="2961949" cy="394149"/>
          </a:xfrm>
          <a:prstGeom prst="rect">
            <a:avLst/>
          </a:prstGeom>
        </p:spPr>
        <p:txBody>
          <a:bodyPr lIns="0" tIns="0" rIns="0" bIns="0" rtlCol="0" anchor="t">
            <a:spAutoFit/>
          </a:bodyPr>
          <a:lstStyle/>
          <a:p>
            <a:pPr marL="0" lvl="1" indent="0" algn="r" rtl="1">
              <a:lnSpc>
                <a:spcPts val="3231"/>
              </a:lnSpc>
              <a:spcBef>
                <a:spcPct val="0"/>
              </a:spcBef>
            </a:pPr>
            <a:r>
              <a:rPr lang="ar-EG" sz="2341" b="1" spc="229" dirty="0">
                <a:solidFill>
                  <a:srgbClr val="231F20"/>
                </a:solidFill>
                <a:latin typeface="Cairo Bold"/>
                <a:ea typeface="Cairo Bold"/>
                <a:cs typeface="Cairo Bold"/>
                <a:sym typeface="Cairo Bold"/>
                <a:rtl/>
              </a:rPr>
              <a:t>اصبع اريئيل</a:t>
            </a:r>
          </a:p>
        </p:txBody>
      </p:sp>
      <p:sp>
        <p:nvSpPr>
          <p:cNvPr id="34" name="TextBox 34"/>
          <p:cNvSpPr txBox="1"/>
          <p:nvPr/>
        </p:nvSpPr>
        <p:spPr>
          <a:xfrm>
            <a:off x="13860865" y="8049367"/>
            <a:ext cx="2961949" cy="394149"/>
          </a:xfrm>
          <a:prstGeom prst="rect">
            <a:avLst/>
          </a:prstGeom>
        </p:spPr>
        <p:txBody>
          <a:bodyPr lIns="0" tIns="0" rIns="0" bIns="0" rtlCol="0" anchor="t">
            <a:spAutoFit/>
          </a:bodyPr>
          <a:lstStyle/>
          <a:p>
            <a:pPr marL="0" lvl="1" indent="0" algn="r" rtl="1">
              <a:lnSpc>
                <a:spcPts val="3231"/>
              </a:lnSpc>
              <a:spcBef>
                <a:spcPct val="0"/>
              </a:spcBef>
            </a:pPr>
            <a:r>
              <a:rPr lang="ar-EG" sz="2341" b="1" spc="229" dirty="0">
                <a:solidFill>
                  <a:srgbClr val="231F20"/>
                </a:solidFill>
                <a:latin typeface="Cairo Bold"/>
                <a:ea typeface="Cairo Bold"/>
                <a:cs typeface="Cairo Bold"/>
                <a:sym typeface="Cairo Bold"/>
                <a:rtl/>
              </a:rPr>
              <a:t>المستعمرات</a:t>
            </a:r>
          </a:p>
        </p:txBody>
      </p:sp>
      <p:sp>
        <p:nvSpPr>
          <p:cNvPr id="35" name="Rectangle 34">
            <a:extLst>
              <a:ext uri="{FF2B5EF4-FFF2-40B4-BE49-F238E27FC236}">
                <a16:creationId xmlns:a16="http://schemas.microsoft.com/office/drawing/2014/main" id="{BB3CC733-6BD2-E4B5-1BF1-1E5808F88FAC}"/>
              </a:ext>
            </a:extLst>
          </p:cNvPr>
          <p:cNvSpPr/>
          <p:nvPr/>
        </p:nvSpPr>
        <p:spPr>
          <a:xfrm>
            <a:off x="2534482" y="0"/>
            <a:ext cx="15753518" cy="10287000"/>
          </a:xfrm>
          <a:prstGeom prst="rect">
            <a:avLst/>
          </a:prstGeom>
          <a:noFill/>
          <a:ln w="152400" cap="flat" cmpd="sng" algn="ctr">
            <a:solidFill>
              <a:srgbClr val="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wipe(down)">
                                      <p:cBhvr>
                                        <p:cTn id="23" dur="580">
                                          <p:stCondLst>
                                            <p:cond delay="0"/>
                                          </p:stCondLst>
                                        </p:cTn>
                                        <p:tgtEl>
                                          <p:spTgt spid="14"/>
                                        </p:tgtEl>
                                      </p:cBhvr>
                                    </p:animEffect>
                                    <p:anim calcmode="lin" valueType="num">
                                      <p:cBhvr>
                                        <p:cTn id="24"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29" dur="26">
                                          <p:stCondLst>
                                            <p:cond delay="650"/>
                                          </p:stCondLst>
                                        </p:cTn>
                                        <p:tgtEl>
                                          <p:spTgt spid="14"/>
                                        </p:tgtEl>
                                      </p:cBhvr>
                                      <p:to x="100000" y="60000"/>
                                    </p:animScale>
                                    <p:animScale>
                                      <p:cBhvr>
                                        <p:cTn id="30" dur="166" decel="50000">
                                          <p:stCondLst>
                                            <p:cond delay="676"/>
                                          </p:stCondLst>
                                        </p:cTn>
                                        <p:tgtEl>
                                          <p:spTgt spid="14"/>
                                        </p:tgtEl>
                                      </p:cBhvr>
                                      <p:to x="100000" y="100000"/>
                                    </p:animScale>
                                    <p:animScale>
                                      <p:cBhvr>
                                        <p:cTn id="31" dur="26">
                                          <p:stCondLst>
                                            <p:cond delay="1312"/>
                                          </p:stCondLst>
                                        </p:cTn>
                                        <p:tgtEl>
                                          <p:spTgt spid="14"/>
                                        </p:tgtEl>
                                      </p:cBhvr>
                                      <p:to x="100000" y="80000"/>
                                    </p:animScale>
                                    <p:animScale>
                                      <p:cBhvr>
                                        <p:cTn id="32" dur="166" decel="50000">
                                          <p:stCondLst>
                                            <p:cond delay="1338"/>
                                          </p:stCondLst>
                                        </p:cTn>
                                        <p:tgtEl>
                                          <p:spTgt spid="14"/>
                                        </p:tgtEl>
                                      </p:cBhvr>
                                      <p:to x="100000" y="100000"/>
                                    </p:animScale>
                                    <p:animScale>
                                      <p:cBhvr>
                                        <p:cTn id="33" dur="26">
                                          <p:stCondLst>
                                            <p:cond delay="1642"/>
                                          </p:stCondLst>
                                        </p:cTn>
                                        <p:tgtEl>
                                          <p:spTgt spid="14"/>
                                        </p:tgtEl>
                                      </p:cBhvr>
                                      <p:to x="100000" y="90000"/>
                                    </p:animScale>
                                    <p:animScale>
                                      <p:cBhvr>
                                        <p:cTn id="34" dur="166" decel="50000">
                                          <p:stCondLst>
                                            <p:cond delay="1668"/>
                                          </p:stCondLst>
                                        </p:cTn>
                                        <p:tgtEl>
                                          <p:spTgt spid="14"/>
                                        </p:tgtEl>
                                      </p:cBhvr>
                                      <p:to x="100000" y="100000"/>
                                    </p:animScale>
                                    <p:animScale>
                                      <p:cBhvr>
                                        <p:cTn id="35" dur="26">
                                          <p:stCondLst>
                                            <p:cond delay="1808"/>
                                          </p:stCondLst>
                                        </p:cTn>
                                        <p:tgtEl>
                                          <p:spTgt spid="14"/>
                                        </p:tgtEl>
                                      </p:cBhvr>
                                      <p:to x="100000" y="95000"/>
                                    </p:animScale>
                                    <p:animScale>
                                      <p:cBhvr>
                                        <p:cTn id="36" dur="166" decel="50000">
                                          <p:stCondLst>
                                            <p:cond delay="1834"/>
                                          </p:stCondLst>
                                        </p:cTn>
                                        <p:tgtEl>
                                          <p:spTgt spid="14"/>
                                        </p:tgtEl>
                                      </p:cBhvr>
                                      <p:to x="100000" y="100000"/>
                                    </p:animScale>
                                  </p:childTnLst>
                                </p:cTn>
                              </p:par>
                              <p:par>
                                <p:cTn id="37" presetID="26"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wipe(down)">
                                      <p:cBhvr>
                                        <p:cTn id="39" dur="580">
                                          <p:stCondLst>
                                            <p:cond delay="0"/>
                                          </p:stCondLst>
                                        </p:cTn>
                                        <p:tgtEl>
                                          <p:spTgt spid="18"/>
                                        </p:tgtEl>
                                      </p:cBhvr>
                                    </p:animEffect>
                                    <p:anim calcmode="lin" valueType="num">
                                      <p:cBhvr>
                                        <p:cTn id="40"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45" dur="26">
                                          <p:stCondLst>
                                            <p:cond delay="650"/>
                                          </p:stCondLst>
                                        </p:cTn>
                                        <p:tgtEl>
                                          <p:spTgt spid="18"/>
                                        </p:tgtEl>
                                      </p:cBhvr>
                                      <p:to x="100000" y="60000"/>
                                    </p:animScale>
                                    <p:animScale>
                                      <p:cBhvr>
                                        <p:cTn id="46" dur="166" decel="50000">
                                          <p:stCondLst>
                                            <p:cond delay="676"/>
                                          </p:stCondLst>
                                        </p:cTn>
                                        <p:tgtEl>
                                          <p:spTgt spid="18"/>
                                        </p:tgtEl>
                                      </p:cBhvr>
                                      <p:to x="100000" y="100000"/>
                                    </p:animScale>
                                    <p:animScale>
                                      <p:cBhvr>
                                        <p:cTn id="47" dur="26">
                                          <p:stCondLst>
                                            <p:cond delay="1312"/>
                                          </p:stCondLst>
                                        </p:cTn>
                                        <p:tgtEl>
                                          <p:spTgt spid="18"/>
                                        </p:tgtEl>
                                      </p:cBhvr>
                                      <p:to x="100000" y="80000"/>
                                    </p:animScale>
                                    <p:animScale>
                                      <p:cBhvr>
                                        <p:cTn id="48" dur="166" decel="50000">
                                          <p:stCondLst>
                                            <p:cond delay="1338"/>
                                          </p:stCondLst>
                                        </p:cTn>
                                        <p:tgtEl>
                                          <p:spTgt spid="18"/>
                                        </p:tgtEl>
                                      </p:cBhvr>
                                      <p:to x="100000" y="100000"/>
                                    </p:animScale>
                                    <p:animScale>
                                      <p:cBhvr>
                                        <p:cTn id="49" dur="26">
                                          <p:stCondLst>
                                            <p:cond delay="1642"/>
                                          </p:stCondLst>
                                        </p:cTn>
                                        <p:tgtEl>
                                          <p:spTgt spid="18"/>
                                        </p:tgtEl>
                                      </p:cBhvr>
                                      <p:to x="100000" y="90000"/>
                                    </p:animScale>
                                    <p:animScale>
                                      <p:cBhvr>
                                        <p:cTn id="50" dur="166" decel="50000">
                                          <p:stCondLst>
                                            <p:cond delay="1668"/>
                                          </p:stCondLst>
                                        </p:cTn>
                                        <p:tgtEl>
                                          <p:spTgt spid="18"/>
                                        </p:tgtEl>
                                      </p:cBhvr>
                                      <p:to x="100000" y="100000"/>
                                    </p:animScale>
                                    <p:animScale>
                                      <p:cBhvr>
                                        <p:cTn id="51" dur="26">
                                          <p:stCondLst>
                                            <p:cond delay="1808"/>
                                          </p:stCondLst>
                                        </p:cTn>
                                        <p:tgtEl>
                                          <p:spTgt spid="18"/>
                                        </p:tgtEl>
                                      </p:cBhvr>
                                      <p:to x="100000" y="95000"/>
                                    </p:animScale>
                                    <p:animScale>
                                      <p:cBhvr>
                                        <p:cTn id="52" dur="166" decel="50000">
                                          <p:stCondLst>
                                            <p:cond delay="1834"/>
                                          </p:stCondLst>
                                        </p:cTn>
                                        <p:tgtEl>
                                          <p:spTgt spid="18"/>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23"/>
                                        </p:tgtEl>
                                        <p:attrNameLst>
                                          <p:attrName>style.visibility</p:attrName>
                                        </p:attrNameLst>
                                      </p:cBhvr>
                                      <p:to>
                                        <p:strVal val="visible"/>
                                      </p:to>
                                    </p:set>
                                    <p:animEffect transition="in" filter="wipe(down)">
                                      <p:cBhvr>
                                        <p:cTn id="57" dur="580">
                                          <p:stCondLst>
                                            <p:cond delay="0"/>
                                          </p:stCondLst>
                                        </p:cTn>
                                        <p:tgtEl>
                                          <p:spTgt spid="23"/>
                                        </p:tgtEl>
                                      </p:cBhvr>
                                    </p:animEffect>
                                    <p:anim calcmode="lin" valueType="num">
                                      <p:cBhvr>
                                        <p:cTn id="58" dur="1822"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23"/>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23"/>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23"/>
                                        </p:tgtEl>
                                        <p:attrNameLst>
                                          <p:attrName>ppt_y</p:attrName>
                                        </p:attrNameLst>
                                      </p:cBhvr>
                                      <p:tavLst>
                                        <p:tav tm="0" fmla="#ppt_y-sin(pi*$)/81">
                                          <p:val>
                                            <p:fltVal val="0"/>
                                          </p:val>
                                        </p:tav>
                                        <p:tav tm="100000">
                                          <p:val>
                                            <p:fltVal val="1"/>
                                          </p:val>
                                        </p:tav>
                                      </p:tavLst>
                                    </p:anim>
                                    <p:animScale>
                                      <p:cBhvr>
                                        <p:cTn id="63" dur="26">
                                          <p:stCondLst>
                                            <p:cond delay="650"/>
                                          </p:stCondLst>
                                        </p:cTn>
                                        <p:tgtEl>
                                          <p:spTgt spid="23"/>
                                        </p:tgtEl>
                                      </p:cBhvr>
                                      <p:to x="100000" y="60000"/>
                                    </p:animScale>
                                    <p:animScale>
                                      <p:cBhvr>
                                        <p:cTn id="64" dur="166" decel="50000">
                                          <p:stCondLst>
                                            <p:cond delay="676"/>
                                          </p:stCondLst>
                                        </p:cTn>
                                        <p:tgtEl>
                                          <p:spTgt spid="23"/>
                                        </p:tgtEl>
                                      </p:cBhvr>
                                      <p:to x="100000" y="100000"/>
                                    </p:animScale>
                                    <p:animScale>
                                      <p:cBhvr>
                                        <p:cTn id="65" dur="26">
                                          <p:stCondLst>
                                            <p:cond delay="1312"/>
                                          </p:stCondLst>
                                        </p:cTn>
                                        <p:tgtEl>
                                          <p:spTgt spid="23"/>
                                        </p:tgtEl>
                                      </p:cBhvr>
                                      <p:to x="100000" y="80000"/>
                                    </p:animScale>
                                    <p:animScale>
                                      <p:cBhvr>
                                        <p:cTn id="66" dur="166" decel="50000">
                                          <p:stCondLst>
                                            <p:cond delay="1338"/>
                                          </p:stCondLst>
                                        </p:cTn>
                                        <p:tgtEl>
                                          <p:spTgt spid="23"/>
                                        </p:tgtEl>
                                      </p:cBhvr>
                                      <p:to x="100000" y="100000"/>
                                    </p:animScale>
                                    <p:animScale>
                                      <p:cBhvr>
                                        <p:cTn id="67" dur="26">
                                          <p:stCondLst>
                                            <p:cond delay="1642"/>
                                          </p:stCondLst>
                                        </p:cTn>
                                        <p:tgtEl>
                                          <p:spTgt spid="23"/>
                                        </p:tgtEl>
                                      </p:cBhvr>
                                      <p:to x="100000" y="90000"/>
                                    </p:animScale>
                                    <p:animScale>
                                      <p:cBhvr>
                                        <p:cTn id="68" dur="166" decel="50000">
                                          <p:stCondLst>
                                            <p:cond delay="1668"/>
                                          </p:stCondLst>
                                        </p:cTn>
                                        <p:tgtEl>
                                          <p:spTgt spid="23"/>
                                        </p:tgtEl>
                                      </p:cBhvr>
                                      <p:to x="100000" y="100000"/>
                                    </p:animScale>
                                    <p:animScale>
                                      <p:cBhvr>
                                        <p:cTn id="69" dur="26">
                                          <p:stCondLst>
                                            <p:cond delay="1808"/>
                                          </p:stCondLst>
                                        </p:cTn>
                                        <p:tgtEl>
                                          <p:spTgt spid="23"/>
                                        </p:tgtEl>
                                      </p:cBhvr>
                                      <p:to x="100000" y="95000"/>
                                    </p:animScale>
                                    <p:animScale>
                                      <p:cBhvr>
                                        <p:cTn id="70" dur="166" decel="50000">
                                          <p:stCondLst>
                                            <p:cond delay="1834"/>
                                          </p:stCondLst>
                                        </p:cTn>
                                        <p:tgtEl>
                                          <p:spTgt spid="23"/>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21"/>
                                        </p:tgtEl>
                                        <p:attrNameLst>
                                          <p:attrName>style.visibility</p:attrName>
                                        </p:attrNameLst>
                                      </p:cBhvr>
                                      <p:to>
                                        <p:strVal val="visible"/>
                                      </p:to>
                                    </p:set>
                                    <p:animEffect transition="in" filter="wipe(down)">
                                      <p:cBhvr>
                                        <p:cTn id="73" dur="580">
                                          <p:stCondLst>
                                            <p:cond delay="0"/>
                                          </p:stCondLst>
                                        </p:cTn>
                                        <p:tgtEl>
                                          <p:spTgt spid="21"/>
                                        </p:tgtEl>
                                      </p:cBhvr>
                                    </p:animEffect>
                                    <p:anim calcmode="lin" valueType="num">
                                      <p:cBhvr>
                                        <p:cTn id="74"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79" dur="26">
                                          <p:stCondLst>
                                            <p:cond delay="650"/>
                                          </p:stCondLst>
                                        </p:cTn>
                                        <p:tgtEl>
                                          <p:spTgt spid="21"/>
                                        </p:tgtEl>
                                      </p:cBhvr>
                                      <p:to x="100000" y="60000"/>
                                    </p:animScale>
                                    <p:animScale>
                                      <p:cBhvr>
                                        <p:cTn id="80" dur="166" decel="50000">
                                          <p:stCondLst>
                                            <p:cond delay="676"/>
                                          </p:stCondLst>
                                        </p:cTn>
                                        <p:tgtEl>
                                          <p:spTgt spid="21"/>
                                        </p:tgtEl>
                                      </p:cBhvr>
                                      <p:to x="100000" y="100000"/>
                                    </p:animScale>
                                    <p:animScale>
                                      <p:cBhvr>
                                        <p:cTn id="81" dur="26">
                                          <p:stCondLst>
                                            <p:cond delay="1312"/>
                                          </p:stCondLst>
                                        </p:cTn>
                                        <p:tgtEl>
                                          <p:spTgt spid="21"/>
                                        </p:tgtEl>
                                      </p:cBhvr>
                                      <p:to x="100000" y="80000"/>
                                    </p:animScale>
                                    <p:animScale>
                                      <p:cBhvr>
                                        <p:cTn id="82" dur="166" decel="50000">
                                          <p:stCondLst>
                                            <p:cond delay="1338"/>
                                          </p:stCondLst>
                                        </p:cTn>
                                        <p:tgtEl>
                                          <p:spTgt spid="21"/>
                                        </p:tgtEl>
                                      </p:cBhvr>
                                      <p:to x="100000" y="100000"/>
                                    </p:animScale>
                                    <p:animScale>
                                      <p:cBhvr>
                                        <p:cTn id="83" dur="26">
                                          <p:stCondLst>
                                            <p:cond delay="1642"/>
                                          </p:stCondLst>
                                        </p:cTn>
                                        <p:tgtEl>
                                          <p:spTgt spid="21"/>
                                        </p:tgtEl>
                                      </p:cBhvr>
                                      <p:to x="100000" y="90000"/>
                                    </p:animScale>
                                    <p:animScale>
                                      <p:cBhvr>
                                        <p:cTn id="84" dur="166" decel="50000">
                                          <p:stCondLst>
                                            <p:cond delay="1668"/>
                                          </p:stCondLst>
                                        </p:cTn>
                                        <p:tgtEl>
                                          <p:spTgt spid="21"/>
                                        </p:tgtEl>
                                      </p:cBhvr>
                                      <p:to x="100000" y="100000"/>
                                    </p:animScale>
                                    <p:animScale>
                                      <p:cBhvr>
                                        <p:cTn id="85" dur="26">
                                          <p:stCondLst>
                                            <p:cond delay="1808"/>
                                          </p:stCondLst>
                                        </p:cTn>
                                        <p:tgtEl>
                                          <p:spTgt spid="21"/>
                                        </p:tgtEl>
                                      </p:cBhvr>
                                      <p:to x="100000" y="95000"/>
                                    </p:animScale>
                                    <p:animScale>
                                      <p:cBhvr>
                                        <p:cTn id="86" dur="166" decel="50000">
                                          <p:stCondLst>
                                            <p:cond delay="1834"/>
                                          </p:stCondLst>
                                        </p:cTn>
                                        <p:tgtEl>
                                          <p:spTgt spid="21"/>
                                        </p:tgtEl>
                                      </p:cBhvr>
                                      <p:to x="100000" y="100000"/>
                                    </p:animScale>
                                  </p:childTnLst>
                                </p:cTn>
                              </p:par>
                              <p:par>
                                <p:cTn id="87" presetID="26" presetClass="entr" presetSubtype="0" fill="hold" nodeType="withEffect">
                                  <p:stCondLst>
                                    <p:cond delay="0"/>
                                  </p:stCondLst>
                                  <p:childTnLst>
                                    <p:set>
                                      <p:cBhvr>
                                        <p:cTn id="88" dur="1" fill="hold">
                                          <p:stCondLst>
                                            <p:cond delay="0"/>
                                          </p:stCondLst>
                                        </p:cTn>
                                        <p:tgtEl>
                                          <p:spTgt spid="10"/>
                                        </p:tgtEl>
                                        <p:attrNameLst>
                                          <p:attrName>style.visibility</p:attrName>
                                        </p:attrNameLst>
                                      </p:cBhvr>
                                      <p:to>
                                        <p:strVal val="visible"/>
                                      </p:to>
                                    </p:set>
                                    <p:animEffect transition="in" filter="wipe(down)">
                                      <p:cBhvr>
                                        <p:cTn id="89" dur="580">
                                          <p:stCondLst>
                                            <p:cond delay="0"/>
                                          </p:stCondLst>
                                        </p:cTn>
                                        <p:tgtEl>
                                          <p:spTgt spid="10"/>
                                        </p:tgtEl>
                                      </p:cBhvr>
                                    </p:animEffect>
                                    <p:anim calcmode="lin" valueType="num">
                                      <p:cBhvr>
                                        <p:cTn id="90"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95" dur="26">
                                          <p:stCondLst>
                                            <p:cond delay="650"/>
                                          </p:stCondLst>
                                        </p:cTn>
                                        <p:tgtEl>
                                          <p:spTgt spid="10"/>
                                        </p:tgtEl>
                                      </p:cBhvr>
                                      <p:to x="100000" y="60000"/>
                                    </p:animScale>
                                    <p:animScale>
                                      <p:cBhvr>
                                        <p:cTn id="96" dur="166" decel="50000">
                                          <p:stCondLst>
                                            <p:cond delay="676"/>
                                          </p:stCondLst>
                                        </p:cTn>
                                        <p:tgtEl>
                                          <p:spTgt spid="10"/>
                                        </p:tgtEl>
                                      </p:cBhvr>
                                      <p:to x="100000" y="100000"/>
                                    </p:animScale>
                                    <p:animScale>
                                      <p:cBhvr>
                                        <p:cTn id="97" dur="26">
                                          <p:stCondLst>
                                            <p:cond delay="1312"/>
                                          </p:stCondLst>
                                        </p:cTn>
                                        <p:tgtEl>
                                          <p:spTgt spid="10"/>
                                        </p:tgtEl>
                                      </p:cBhvr>
                                      <p:to x="100000" y="80000"/>
                                    </p:animScale>
                                    <p:animScale>
                                      <p:cBhvr>
                                        <p:cTn id="98" dur="166" decel="50000">
                                          <p:stCondLst>
                                            <p:cond delay="1338"/>
                                          </p:stCondLst>
                                        </p:cTn>
                                        <p:tgtEl>
                                          <p:spTgt spid="10"/>
                                        </p:tgtEl>
                                      </p:cBhvr>
                                      <p:to x="100000" y="100000"/>
                                    </p:animScale>
                                    <p:animScale>
                                      <p:cBhvr>
                                        <p:cTn id="99" dur="26">
                                          <p:stCondLst>
                                            <p:cond delay="1642"/>
                                          </p:stCondLst>
                                        </p:cTn>
                                        <p:tgtEl>
                                          <p:spTgt spid="10"/>
                                        </p:tgtEl>
                                      </p:cBhvr>
                                      <p:to x="100000" y="90000"/>
                                    </p:animScale>
                                    <p:animScale>
                                      <p:cBhvr>
                                        <p:cTn id="100" dur="166" decel="50000">
                                          <p:stCondLst>
                                            <p:cond delay="1668"/>
                                          </p:stCondLst>
                                        </p:cTn>
                                        <p:tgtEl>
                                          <p:spTgt spid="10"/>
                                        </p:tgtEl>
                                      </p:cBhvr>
                                      <p:to x="100000" y="100000"/>
                                    </p:animScale>
                                    <p:animScale>
                                      <p:cBhvr>
                                        <p:cTn id="101" dur="26">
                                          <p:stCondLst>
                                            <p:cond delay="1808"/>
                                          </p:stCondLst>
                                        </p:cTn>
                                        <p:tgtEl>
                                          <p:spTgt spid="10"/>
                                        </p:tgtEl>
                                      </p:cBhvr>
                                      <p:to x="100000" y="95000"/>
                                    </p:animScale>
                                    <p:animScale>
                                      <p:cBhvr>
                                        <p:cTn id="102" dur="166" decel="50000">
                                          <p:stCondLst>
                                            <p:cond delay="1834"/>
                                          </p:stCondLst>
                                        </p:cTn>
                                        <p:tgtEl>
                                          <p:spTgt spid="10"/>
                                        </p:tgtEl>
                                      </p:cBhvr>
                                      <p:to x="100000" y="100000"/>
                                    </p:animScale>
                                  </p:childTnLst>
                                </p:cTn>
                              </p:par>
                              <p:par>
                                <p:cTn id="103" presetID="26" presetClass="entr" presetSubtype="0" fill="hold" nodeType="withEffect">
                                  <p:stCondLst>
                                    <p:cond delay="0"/>
                                  </p:stCondLst>
                                  <p:childTnLst>
                                    <p:set>
                                      <p:cBhvr>
                                        <p:cTn id="104" dur="1" fill="hold">
                                          <p:stCondLst>
                                            <p:cond delay="0"/>
                                          </p:stCondLst>
                                        </p:cTn>
                                        <p:tgtEl>
                                          <p:spTgt spid="12"/>
                                        </p:tgtEl>
                                        <p:attrNameLst>
                                          <p:attrName>style.visibility</p:attrName>
                                        </p:attrNameLst>
                                      </p:cBhvr>
                                      <p:to>
                                        <p:strVal val="visible"/>
                                      </p:to>
                                    </p:set>
                                    <p:animEffect transition="in" filter="wipe(down)">
                                      <p:cBhvr>
                                        <p:cTn id="105" dur="580">
                                          <p:stCondLst>
                                            <p:cond delay="0"/>
                                          </p:stCondLst>
                                        </p:cTn>
                                        <p:tgtEl>
                                          <p:spTgt spid="12"/>
                                        </p:tgtEl>
                                      </p:cBhvr>
                                    </p:animEffect>
                                    <p:anim calcmode="lin" valueType="num">
                                      <p:cBhvr>
                                        <p:cTn id="106"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11" dur="26">
                                          <p:stCondLst>
                                            <p:cond delay="650"/>
                                          </p:stCondLst>
                                        </p:cTn>
                                        <p:tgtEl>
                                          <p:spTgt spid="12"/>
                                        </p:tgtEl>
                                      </p:cBhvr>
                                      <p:to x="100000" y="60000"/>
                                    </p:animScale>
                                    <p:animScale>
                                      <p:cBhvr>
                                        <p:cTn id="112" dur="166" decel="50000">
                                          <p:stCondLst>
                                            <p:cond delay="676"/>
                                          </p:stCondLst>
                                        </p:cTn>
                                        <p:tgtEl>
                                          <p:spTgt spid="12"/>
                                        </p:tgtEl>
                                      </p:cBhvr>
                                      <p:to x="100000" y="100000"/>
                                    </p:animScale>
                                    <p:animScale>
                                      <p:cBhvr>
                                        <p:cTn id="113" dur="26">
                                          <p:stCondLst>
                                            <p:cond delay="1312"/>
                                          </p:stCondLst>
                                        </p:cTn>
                                        <p:tgtEl>
                                          <p:spTgt spid="12"/>
                                        </p:tgtEl>
                                      </p:cBhvr>
                                      <p:to x="100000" y="80000"/>
                                    </p:animScale>
                                    <p:animScale>
                                      <p:cBhvr>
                                        <p:cTn id="114" dur="166" decel="50000">
                                          <p:stCondLst>
                                            <p:cond delay="1338"/>
                                          </p:stCondLst>
                                        </p:cTn>
                                        <p:tgtEl>
                                          <p:spTgt spid="12"/>
                                        </p:tgtEl>
                                      </p:cBhvr>
                                      <p:to x="100000" y="100000"/>
                                    </p:animScale>
                                    <p:animScale>
                                      <p:cBhvr>
                                        <p:cTn id="115" dur="26">
                                          <p:stCondLst>
                                            <p:cond delay="1642"/>
                                          </p:stCondLst>
                                        </p:cTn>
                                        <p:tgtEl>
                                          <p:spTgt spid="12"/>
                                        </p:tgtEl>
                                      </p:cBhvr>
                                      <p:to x="100000" y="90000"/>
                                    </p:animScale>
                                    <p:animScale>
                                      <p:cBhvr>
                                        <p:cTn id="116" dur="166" decel="50000">
                                          <p:stCondLst>
                                            <p:cond delay="1668"/>
                                          </p:stCondLst>
                                        </p:cTn>
                                        <p:tgtEl>
                                          <p:spTgt spid="12"/>
                                        </p:tgtEl>
                                      </p:cBhvr>
                                      <p:to x="100000" y="100000"/>
                                    </p:animScale>
                                    <p:animScale>
                                      <p:cBhvr>
                                        <p:cTn id="117" dur="26">
                                          <p:stCondLst>
                                            <p:cond delay="1808"/>
                                          </p:stCondLst>
                                        </p:cTn>
                                        <p:tgtEl>
                                          <p:spTgt spid="12"/>
                                        </p:tgtEl>
                                      </p:cBhvr>
                                      <p:to x="100000" y="95000"/>
                                    </p:animScale>
                                    <p:animScale>
                                      <p:cBhvr>
                                        <p:cTn id="118" dur="166" decel="50000">
                                          <p:stCondLst>
                                            <p:cond delay="1834"/>
                                          </p:stCondLst>
                                        </p:cTn>
                                        <p:tgtEl>
                                          <p:spTgt spid="12"/>
                                        </p:tgtEl>
                                      </p:cBhvr>
                                      <p:to x="100000" y="100000"/>
                                    </p:animScale>
                                  </p:childTnLst>
                                </p:cTn>
                              </p:par>
                              <p:par>
                                <p:cTn id="119" presetID="26" presetClass="entr" presetSubtype="0" fill="hold" grpId="0" nodeType="withEffect">
                                  <p:stCondLst>
                                    <p:cond delay="0"/>
                                  </p:stCondLst>
                                  <p:childTnLst>
                                    <p:set>
                                      <p:cBhvr>
                                        <p:cTn id="120" dur="1" fill="hold">
                                          <p:stCondLst>
                                            <p:cond delay="0"/>
                                          </p:stCondLst>
                                        </p:cTn>
                                        <p:tgtEl>
                                          <p:spTgt spid="17"/>
                                        </p:tgtEl>
                                        <p:attrNameLst>
                                          <p:attrName>style.visibility</p:attrName>
                                        </p:attrNameLst>
                                      </p:cBhvr>
                                      <p:to>
                                        <p:strVal val="visible"/>
                                      </p:to>
                                    </p:set>
                                    <p:animEffect transition="in" filter="wipe(down)">
                                      <p:cBhvr>
                                        <p:cTn id="121" dur="580">
                                          <p:stCondLst>
                                            <p:cond delay="0"/>
                                          </p:stCondLst>
                                        </p:cTn>
                                        <p:tgtEl>
                                          <p:spTgt spid="17"/>
                                        </p:tgtEl>
                                      </p:cBhvr>
                                    </p:animEffect>
                                    <p:anim calcmode="lin" valueType="num">
                                      <p:cBhvr>
                                        <p:cTn id="122"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27" dur="26">
                                          <p:stCondLst>
                                            <p:cond delay="650"/>
                                          </p:stCondLst>
                                        </p:cTn>
                                        <p:tgtEl>
                                          <p:spTgt spid="17"/>
                                        </p:tgtEl>
                                      </p:cBhvr>
                                      <p:to x="100000" y="60000"/>
                                    </p:animScale>
                                    <p:animScale>
                                      <p:cBhvr>
                                        <p:cTn id="128" dur="166" decel="50000">
                                          <p:stCondLst>
                                            <p:cond delay="676"/>
                                          </p:stCondLst>
                                        </p:cTn>
                                        <p:tgtEl>
                                          <p:spTgt spid="17"/>
                                        </p:tgtEl>
                                      </p:cBhvr>
                                      <p:to x="100000" y="100000"/>
                                    </p:animScale>
                                    <p:animScale>
                                      <p:cBhvr>
                                        <p:cTn id="129" dur="26">
                                          <p:stCondLst>
                                            <p:cond delay="1312"/>
                                          </p:stCondLst>
                                        </p:cTn>
                                        <p:tgtEl>
                                          <p:spTgt spid="17"/>
                                        </p:tgtEl>
                                      </p:cBhvr>
                                      <p:to x="100000" y="80000"/>
                                    </p:animScale>
                                    <p:animScale>
                                      <p:cBhvr>
                                        <p:cTn id="130" dur="166" decel="50000">
                                          <p:stCondLst>
                                            <p:cond delay="1338"/>
                                          </p:stCondLst>
                                        </p:cTn>
                                        <p:tgtEl>
                                          <p:spTgt spid="17"/>
                                        </p:tgtEl>
                                      </p:cBhvr>
                                      <p:to x="100000" y="100000"/>
                                    </p:animScale>
                                    <p:animScale>
                                      <p:cBhvr>
                                        <p:cTn id="131" dur="26">
                                          <p:stCondLst>
                                            <p:cond delay="1642"/>
                                          </p:stCondLst>
                                        </p:cTn>
                                        <p:tgtEl>
                                          <p:spTgt spid="17"/>
                                        </p:tgtEl>
                                      </p:cBhvr>
                                      <p:to x="100000" y="90000"/>
                                    </p:animScale>
                                    <p:animScale>
                                      <p:cBhvr>
                                        <p:cTn id="132" dur="166" decel="50000">
                                          <p:stCondLst>
                                            <p:cond delay="1668"/>
                                          </p:stCondLst>
                                        </p:cTn>
                                        <p:tgtEl>
                                          <p:spTgt spid="17"/>
                                        </p:tgtEl>
                                      </p:cBhvr>
                                      <p:to x="100000" y="100000"/>
                                    </p:animScale>
                                    <p:animScale>
                                      <p:cBhvr>
                                        <p:cTn id="133" dur="26">
                                          <p:stCondLst>
                                            <p:cond delay="1808"/>
                                          </p:stCondLst>
                                        </p:cTn>
                                        <p:tgtEl>
                                          <p:spTgt spid="17"/>
                                        </p:tgtEl>
                                      </p:cBhvr>
                                      <p:to x="100000" y="95000"/>
                                    </p:animScale>
                                    <p:animScale>
                                      <p:cBhvr>
                                        <p:cTn id="134" dur="166" decel="50000">
                                          <p:stCondLst>
                                            <p:cond delay="1834"/>
                                          </p:stCondLst>
                                        </p:cTn>
                                        <p:tgtEl>
                                          <p:spTgt spid="17"/>
                                        </p:tgtEl>
                                      </p:cBhvr>
                                      <p:to x="100000" y="100000"/>
                                    </p:animScale>
                                  </p:childTnLst>
                                </p:cTn>
                              </p:par>
                              <p:par>
                                <p:cTn id="135" presetID="26" presetClass="entr" presetSubtype="0" fill="hold" nodeType="withEffect">
                                  <p:stCondLst>
                                    <p:cond delay="0"/>
                                  </p:stCondLst>
                                  <p:childTnLst>
                                    <p:set>
                                      <p:cBhvr>
                                        <p:cTn id="136" dur="1" fill="hold">
                                          <p:stCondLst>
                                            <p:cond delay="0"/>
                                          </p:stCondLst>
                                        </p:cTn>
                                        <p:tgtEl>
                                          <p:spTgt spid="19"/>
                                        </p:tgtEl>
                                        <p:attrNameLst>
                                          <p:attrName>style.visibility</p:attrName>
                                        </p:attrNameLst>
                                      </p:cBhvr>
                                      <p:to>
                                        <p:strVal val="visible"/>
                                      </p:to>
                                    </p:set>
                                    <p:animEffect transition="in" filter="wipe(down)">
                                      <p:cBhvr>
                                        <p:cTn id="137" dur="580">
                                          <p:stCondLst>
                                            <p:cond delay="0"/>
                                          </p:stCondLst>
                                        </p:cTn>
                                        <p:tgtEl>
                                          <p:spTgt spid="19"/>
                                        </p:tgtEl>
                                      </p:cBhvr>
                                    </p:animEffect>
                                    <p:anim calcmode="lin" valueType="num">
                                      <p:cBhvr>
                                        <p:cTn id="138"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143" dur="26">
                                          <p:stCondLst>
                                            <p:cond delay="650"/>
                                          </p:stCondLst>
                                        </p:cTn>
                                        <p:tgtEl>
                                          <p:spTgt spid="19"/>
                                        </p:tgtEl>
                                      </p:cBhvr>
                                      <p:to x="100000" y="60000"/>
                                    </p:animScale>
                                    <p:animScale>
                                      <p:cBhvr>
                                        <p:cTn id="144" dur="166" decel="50000">
                                          <p:stCondLst>
                                            <p:cond delay="676"/>
                                          </p:stCondLst>
                                        </p:cTn>
                                        <p:tgtEl>
                                          <p:spTgt spid="19"/>
                                        </p:tgtEl>
                                      </p:cBhvr>
                                      <p:to x="100000" y="100000"/>
                                    </p:animScale>
                                    <p:animScale>
                                      <p:cBhvr>
                                        <p:cTn id="145" dur="26">
                                          <p:stCondLst>
                                            <p:cond delay="1312"/>
                                          </p:stCondLst>
                                        </p:cTn>
                                        <p:tgtEl>
                                          <p:spTgt spid="19"/>
                                        </p:tgtEl>
                                      </p:cBhvr>
                                      <p:to x="100000" y="80000"/>
                                    </p:animScale>
                                    <p:animScale>
                                      <p:cBhvr>
                                        <p:cTn id="146" dur="166" decel="50000">
                                          <p:stCondLst>
                                            <p:cond delay="1338"/>
                                          </p:stCondLst>
                                        </p:cTn>
                                        <p:tgtEl>
                                          <p:spTgt spid="19"/>
                                        </p:tgtEl>
                                      </p:cBhvr>
                                      <p:to x="100000" y="100000"/>
                                    </p:animScale>
                                    <p:animScale>
                                      <p:cBhvr>
                                        <p:cTn id="147" dur="26">
                                          <p:stCondLst>
                                            <p:cond delay="1642"/>
                                          </p:stCondLst>
                                        </p:cTn>
                                        <p:tgtEl>
                                          <p:spTgt spid="19"/>
                                        </p:tgtEl>
                                      </p:cBhvr>
                                      <p:to x="100000" y="90000"/>
                                    </p:animScale>
                                    <p:animScale>
                                      <p:cBhvr>
                                        <p:cTn id="148" dur="166" decel="50000">
                                          <p:stCondLst>
                                            <p:cond delay="1668"/>
                                          </p:stCondLst>
                                        </p:cTn>
                                        <p:tgtEl>
                                          <p:spTgt spid="19"/>
                                        </p:tgtEl>
                                      </p:cBhvr>
                                      <p:to x="100000" y="100000"/>
                                    </p:animScale>
                                    <p:animScale>
                                      <p:cBhvr>
                                        <p:cTn id="149" dur="26">
                                          <p:stCondLst>
                                            <p:cond delay="1808"/>
                                          </p:stCondLst>
                                        </p:cTn>
                                        <p:tgtEl>
                                          <p:spTgt spid="19"/>
                                        </p:tgtEl>
                                      </p:cBhvr>
                                      <p:to x="100000" y="95000"/>
                                    </p:animScale>
                                    <p:animScale>
                                      <p:cBhvr>
                                        <p:cTn id="150" dur="166" decel="50000">
                                          <p:stCondLst>
                                            <p:cond delay="1834"/>
                                          </p:stCondLst>
                                        </p:cTn>
                                        <p:tgtEl>
                                          <p:spTgt spid="19"/>
                                        </p:tgtEl>
                                      </p:cBhvr>
                                      <p:to x="100000" y="100000"/>
                                    </p:animScale>
                                  </p:childTnLst>
                                </p:cTn>
                              </p:par>
                              <p:par>
                                <p:cTn id="151" presetID="26" presetClass="entr" presetSubtype="0" fill="hold" nodeType="withEffect">
                                  <p:stCondLst>
                                    <p:cond delay="0"/>
                                  </p:stCondLst>
                                  <p:childTnLst>
                                    <p:set>
                                      <p:cBhvr>
                                        <p:cTn id="152" dur="1" fill="hold">
                                          <p:stCondLst>
                                            <p:cond delay="0"/>
                                          </p:stCondLst>
                                        </p:cTn>
                                        <p:tgtEl>
                                          <p:spTgt spid="20"/>
                                        </p:tgtEl>
                                        <p:attrNameLst>
                                          <p:attrName>style.visibility</p:attrName>
                                        </p:attrNameLst>
                                      </p:cBhvr>
                                      <p:to>
                                        <p:strVal val="visible"/>
                                      </p:to>
                                    </p:set>
                                    <p:animEffect transition="in" filter="wipe(down)">
                                      <p:cBhvr>
                                        <p:cTn id="153" dur="580">
                                          <p:stCondLst>
                                            <p:cond delay="0"/>
                                          </p:stCondLst>
                                        </p:cTn>
                                        <p:tgtEl>
                                          <p:spTgt spid="20"/>
                                        </p:tgtEl>
                                      </p:cBhvr>
                                    </p:animEffect>
                                    <p:anim calcmode="lin" valueType="num">
                                      <p:cBhvr>
                                        <p:cTn id="154"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155"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156"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157"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158"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159" dur="26">
                                          <p:stCondLst>
                                            <p:cond delay="650"/>
                                          </p:stCondLst>
                                        </p:cTn>
                                        <p:tgtEl>
                                          <p:spTgt spid="20"/>
                                        </p:tgtEl>
                                      </p:cBhvr>
                                      <p:to x="100000" y="60000"/>
                                    </p:animScale>
                                    <p:animScale>
                                      <p:cBhvr>
                                        <p:cTn id="160" dur="166" decel="50000">
                                          <p:stCondLst>
                                            <p:cond delay="676"/>
                                          </p:stCondLst>
                                        </p:cTn>
                                        <p:tgtEl>
                                          <p:spTgt spid="20"/>
                                        </p:tgtEl>
                                      </p:cBhvr>
                                      <p:to x="100000" y="100000"/>
                                    </p:animScale>
                                    <p:animScale>
                                      <p:cBhvr>
                                        <p:cTn id="161" dur="26">
                                          <p:stCondLst>
                                            <p:cond delay="1312"/>
                                          </p:stCondLst>
                                        </p:cTn>
                                        <p:tgtEl>
                                          <p:spTgt spid="20"/>
                                        </p:tgtEl>
                                      </p:cBhvr>
                                      <p:to x="100000" y="80000"/>
                                    </p:animScale>
                                    <p:animScale>
                                      <p:cBhvr>
                                        <p:cTn id="162" dur="166" decel="50000">
                                          <p:stCondLst>
                                            <p:cond delay="1338"/>
                                          </p:stCondLst>
                                        </p:cTn>
                                        <p:tgtEl>
                                          <p:spTgt spid="20"/>
                                        </p:tgtEl>
                                      </p:cBhvr>
                                      <p:to x="100000" y="100000"/>
                                    </p:animScale>
                                    <p:animScale>
                                      <p:cBhvr>
                                        <p:cTn id="163" dur="26">
                                          <p:stCondLst>
                                            <p:cond delay="1642"/>
                                          </p:stCondLst>
                                        </p:cTn>
                                        <p:tgtEl>
                                          <p:spTgt spid="20"/>
                                        </p:tgtEl>
                                      </p:cBhvr>
                                      <p:to x="100000" y="90000"/>
                                    </p:animScale>
                                    <p:animScale>
                                      <p:cBhvr>
                                        <p:cTn id="164" dur="166" decel="50000">
                                          <p:stCondLst>
                                            <p:cond delay="1668"/>
                                          </p:stCondLst>
                                        </p:cTn>
                                        <p:tgtEl>
                                          <p:spTgt spid="20"/>
                                        </p:tgtEl>
                                      </p:cBhvr>
                                      <p:to x="100000" y="100000"/>
                                    </p:animScale>
                                    <p:animScale>
                                      <p:cBhvr>
                                        <p:cTn id="165" dur="26">
                                          <p:stCondLst>
                                            <p:cond delay="1808"/>
                                          </p:stCondLst>
                                        </p:cTn>
                                        <p:tgtEl>
                                          <p:spTgt spid="20"/>
                                        </p:tgtEl>
                                      </p:cBhvr>
                                      <p:to x="100000" y="95000"/>
                                    </p:animScale>
                                    <p:animScale>
                                      <p:cBhvr>
                                        <p:cTn id="166" dur="166" decel="50000">
                                          <p:stCondLst>
                                            <p:cond delay="1834"/>
                                          </p:stCondLst>
                                        </p:cTn>
                                        <p:tgtEl>
                                          <p:spTgt spid="20"/>
                                        </p:tgtEl>
                                      </p:cBhvr>
                                      <p:to x="100000" y="100000"/>
                                    </p:animScale>
                                  </p:childTnLst>
                                </p:cTn>
                              </p:par>
                              <p:par>
                                <p:cTn id="167" presetID="26" presetClass="entr" presetSubtype="0" fill="hold" grpId="0" nodeType="withEffect">
                                  <p:stCondLst>
                                    <p:cond delay="0"/>
                                  </p:stCondLst>
                                  <p:childTnLst>
                                    <p:set>
                                      <p:cBhvr>
                                        <p:cTn id="168" dur="1" fill="hold">
                                          <p:stCondLst>
                                            <p:cond delay="0"/>
                                          </p:stCondLst>
                                        </p:cTn>
                                        <p:tgtEl>
                                          <p:spTgt spid="25"/>
                                        </p:tgtEl>
                                        <p:attrNameLst>
                                          <p:attrName>style.visibility</p:attrName>
                                        </p:attrNameLst>
                                      </p:cBhvr>
                                      <p:to>
                                        <p:strVal val="visible"/>
                                      </p:to>
                                    </p:set>
                                    <p:animEffect transition="in" filter="wipe(down)">
                                      <p:cBhvr>
                                        <p:cTn id="169" dur="580">
                                          <p:stCondLst>
                                            <p:cond delay="0"/>
                                          </p:stCondLst>
                                        </p:cTn>
                                        <p:tgtEl>
                                          <p:spTgt spid="25"/>
                                        </p:tgtEl>
                                      </p:cBhvr>
                                    </p:animEffect>
                                    <p:anim calcmode="lin" valueType="num">
                                      <p:cBhvr>
                                        <p:cTn id="170" dur="1822" tmFilter="0,0; 0.14,0.36; 0.43,0.73; 0.71,0.91; 1.0,1.0">
                                          <p:stCondLst>
                                            <p:cond delay="0"/>
                                          </p:stCondLst>
                                        </p:cTn>
                                        <p:tgtEl>
                                          <p:spTgt spid="25"/>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25"/>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25"/>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25"/>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25"/>
                                        </p:tgtEl>
                                        <p:attrNameLst>
                                          <p:attrName>ppt_y</p:attrName>
                                        </p:attrNameLst>
                                      </p:cBhvr>
                                      <p:tavLst>
                                        <p:tav tm="0" fmla="#ppt_y-sin(pi*$)/81">
                                          <p:val>
                                            <p:fltVal val="0"/>
                                          </p:val>
                                        </p:tav>
                                        <p:tav tm="100000">
                                          <p:val>
                                            <p:fltVal val="1"/>
                                          </p:val>
                                        </p:tav>
                                      </p:tavLst>
                                    </p:anim>
                                    <p:animScale>
                                      <p:cBhvr>
                                        <p:cTn id="175" dur="26">
                                          <p:stCondLst>
                                            <p:cond delay="650"/>
                                          </p:stCondLst>
                                        </p:cTn>
                                        <p:tgtEl>
                                          <p:spTgt spid="25"/>
                                        </p:tgtEl>
                                      </p:cBhvr>
                                      <p:to x="100000" y="60000"/>
                                    </p:animScale>
                                    <p:animScale>
                                      <p:cBhvr>
                                        <p:cTn id="176" dur="166" decel="50000">
                                          <p:stCondLst>
                                            <p:cond delay="676"/>
                                          </p:stCondLst>
                                        </p:cTn>
                                        <p:tgtEl>
                                          <p:spTgt spid="25"/>
                                        </p:tgtEl>
                                      </p:cBhvr>
                                      <p:to x="100000" y="100000"/>
                                    </p:animScale>
                                    <p:animScale>
                                      <p:cBhvr>
                                        <p:cTn id="177" dur="26">
                                          <p:stCondLst>
                                            <p:cond delay="1312"/>
                                          </p:stCondLst>
                                        </p:cTn>
                                        <p:tgtEl>
                                          <p:spTgt spid="25"/>
                                        </p:tgtEl>
                                      </p:cBhvr>
                                      <p:to x="100000" y="80000"/>
                                    </p:animScale>
                                    <p:animScale>
                                      <p:cBhvr>
                                        <p:cTn id="178" dur="166" decel="50000">
                                          <p:stCondLst>
                                            <p:cond delay="1338"/>
                                          </p:stCondLst>
                                        </p:cTn>
                                        <p:tgtEl>
                                          <p:spTgt spid="25"/>
                                        </p:tgtEl>
                                      </p:cBhvr>
                                      <p:to x="100000" y="100000"/>
                                    </p:animScale>
                                    <p:animScale>
                                      <p:cBhvr>
                                        <p:cTn id="179" dur="26">
                                          <p:stCondLst>
                                            <p:cond delay="1642"/>
                                          </p:stCondLst>
                                        </p:cTn>
                                        <p:tgtEl>
                                          <p:spTgt spid="25"/>
                                        </p:tgtEl>
                                      </p:cBhvr>
                                      <p:to x="100000" y="90000"/>
                                    </p:animScale>
                                    <p:animScale>
                                      <p:cBhvr>
                                        <p:cTn id="180" dur="166" decel="50000">
                                          <p:stCondLst>
                                            <p:cond delay="1668"/>
                                          </p:stCondLst>
                                        </p:cTn>
                                        <p:tgtEl>
                                          <p:spTgt spid="25"/>
                                        </p:tgtEl>
                                      </p:cBhvr>
                                      <p:to x="100000" y="100000"/>
                                    </p:animScale>
                                    <p:animScale>
                                      <p:cBhvr>
                                        <p:cTn id="181" dur="26">
                                          <p:stCondLst>
                                            <p:cond delay="1808"/>
                                          </p:stCondLst>
                                        </p:cTn>
                                        <p:tgtEl>
                                          <p:spTgt spid="25"/>
                                        </p:tgtEl>
                                      </p:cBhvr>
                                      <p:to x="100000" y="95000"/>
                                    </p:animScale>
                                    <p:animScale>
                                      <p:cBhvr>
                                        <p:cTn id="182" dur="166" decel="50000">
                                          <p:stCondLst>
                                            <p:cond delay="1834"/>
                                          </p:stCondLst>
                                        </p:cTn>
                                        <p:tgtEl>
                                          <p:spTgt spid="25"/>
                                        </p:tgtEl>
                                      </p:cBhvr>
                                      <p:to x="100000" y="100000"/>
                                    </p:animScale>
                                  </p:childTnLst>
                                </p:cTn>
                              </p:par>
                              <p:par>
                                <p:cTn id="183" presetID="26" presetClass="entr" presetSubtype="0" fill="hold" grpId="0" nodeType="withEffect">
                                  <p:stCondLst>
                                    <p:cond delay="0"/>
                                  </p:stCondLst>
                                  <p:childTnLst>
                                    <p:set>
                                      <p:cBhvr>
                                        <p:cTn id="184" dur="1" fill="hold">
                                          <p:stCondLst>
                                            <p:cond delay="0"/>
                                          </p:stCondLst>
                                        </p:cTn>
                                        <p:tgtEl>
                                          <p:spTgt spid="26"/>
                                        </p:tgtEl>
                                        <p:attrNameLst>
                                          <p:attrName>style.visibility</p:attrName>
                                        </p:attrNameLst>
                                      </p:cBhvr>
                                      <p:to>
                                        <p:strVal val="visible"/>
                                      </p:to>
                                    </p:set>
                                    <p:animEffect transition="in" filter="wipe(down)">
                                      <p:cBhvr>
                                        <p:cTn id="185" dur="580">
                                          <p:stCondLst>
                                            <p:cond delay="0"/>
                                          </p:stCondLst>
                                        </p:cTn>
                                        <p:tgtEl>
                                          <p:spTgt spid="26"/>
                                        </p:tgtEl>
                                      </p:cBhvr>
                                    </p:animEffect>
                                    <p:anim calcmode="lin" valueType="num">
                                      <p:cBhvr>
                                        <p:cTn id="186" dur="1822"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187" dur="664"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188" dur="664" tmFilter="0, 0; 0.125,0.2665; 0.25,0.4; 0.375,0.465; 0.5,0.5;  0.625,0.535; 0.75,0.6; 0.875,0.7335; 1,1">
                                          <p:stCondLst>
                                            <p:cond delay="664"/>
                                          </p:stCondLst>
                                        </p:cTn>
                                        <p:tgtEl>
                                          <p:spTgt spid="26"/>
                                        </p:tgtEl>
                                        <p:attrNameLst>
                                          <p:attrName>ppt_y</p:attrName>
                                        </p:attrNameLst>
                                      </p:cBhvr>
                                      <p:tavLst>
                                        <p:tav tm="0" fmla="#ppt_y-sin(pi*$)/9">
                                          <p:val>
                                            <p:fltVal val="0"/>
                                          </p:val>
                                        </p:tav>
                                        <p:tav tm="100000">
                                          <p:val>
                                            <p:fltVal val="1"/>
                                          </p:val>
                                        </p:tav>
                                      </p:tavLst>
                                    </p:anim>
                                    <p:anim calcmode="lin" valueType="num">
                                      <p:cBhvr>
                                        <p:cTn id="189" dur="332" tmFilter="0, 0; 0.125,0.2665; 0.25,0.4; 0.375,0.465; 0.5,0.5;  0.625,0.535; 0.75,0.6; 0.875,0.7335; 1,1">
                                          <p:stCondLst>
                                            <p:cond delay="1324"/>
                                          </p:stCondLst>
                                        </p:cTn>
                                        <p:tgtEl>
                                          <p:spTgt spid="26"/>
                                        </p:tgtEl>
                                        <p:attrNameLst>
                                          <p:attrName>ppt_y</p:attrName>
                                        </p:attrNameLst>
                                      </p:cBhvr>
                                      <p:tavLst>
                                        <p:tav tm="0" fmla="#ppt_y-sin(pi*$)/27">
                                          <p:val>
                                            <p:fltVal val="0"/>
                                          </p:val>
                                        </p:tav>
                                        <p:tav tm="100000">
                                          <p:val>
                                            <p:fltVal val="1"/>
                                          </p:val>
                                        </p:tav>
                                      </p:tavLst>
                                    </p:anim>
                                    <p:anim calcmode="lin" valueType="num">
                                      <p:cBhvr>
                                        <p:cTn id="190" dur="164" tmFilter="0, 0; 0.125,0.2665; 0.25,0.4; 0.375,0.465; 0.5,0.5;  0.625,0.535; 0.75,0.6; 0.875,0.7335; 1,1">
                                          <p:stCondLst>
                                            <p:cond delay="1656"/>
                                          </p:stCondLst>
                                        </p:cTn>
                                        <p:tgtEl>
                                          <p:spTgt spid="26"/>
                                        </p:tgtEl>
                                        <p:attrNameLst>
                                          <p:attrName>ppt_y</p:attrName>
                                        </p:attrNameLst>
                                      </p:cBhvr>
                                      <p:tavLst>
                                        <p:tav tm="0" fmla="#ppt_y-sin(pi*$)/81">
                                          <p:val>
                                            <p:fltVal val="0"/>
                                          </p:val>
                                        </p:tav>
                                        <p:tav tm="100000">
                                          <p:val>
                                            <p:fltVal val="1"/>
                                          </p:val>
                                        </p:tav>
                                      </p:tavLst>
                                    </p:anim>
                                    <p:animScale>
                                      <p:cBhvr>
                                        <p:cTn id="191" dur="26">
                                          <p:stCondLst>
                                            <p:cond delay="650"/>
                                          </p:stCondLst>
                                        </p:cTn>
                                        <p:tgtEl>
                                          <p:spTgt spid="26"/>
                                        </p:tgtEl>
                                      </p:cBhvr>
                                      <p:to x="100000" y="60000"/>
                                    </p:animScale>
                                    <p:animScale>
                                      <p:cBhvr>
                                        <p:cTn id="192" dur="166" decel="50000">
                                          <p:stCondLst>
                                            <p:cond delay="676"/>
                                          </p:stCondLst>
                                        </p:cTn>
                                        <p:tgtEl>
                                          <p:spTgt spid="26"/>
                                        </p:tgtEl>
                                      </p:cBhvr>
                                      <p:to x="100000" y="100000"/>
                                    </p:animScale>
                                    <p:animScale>
                                      <p:cBhvr>
                                        <p:cTn id="193" dur="26">
                                          <p:stCondLst>
                                            <p:cond delay="1312"/>
                                          </p:stCondLst>
                                        </p:cTn>
                                        <p:tgtEl>
                                          <p:spTgt spid="26"/>
                                        </p:tgtEl>
                                      </p:cBhvr>
                                      <p:to x="100000" y="80000"/>
                                    </p:animScale>
                                    <p:animScale>
                                      <p:cBhvr>
                                        <p:cTn id="194" dur="166" decel="50000">
                                          <p:stCondLst>
                                            <p:cond delay="1338"/>
                                          </p:stCondLst>
                                        </p:cTn>
                                        <p:tgtEl>
                                          <p:spTgt spid="26"/>
                                        </p:tgtEl>
                                      </p:cBhvr>
                                      <p:to x="100000" y="100000"/>
                                    </p:animScale>
                                    <p:animScale>
                                      <p:cBhvr>
                                        <p:cTn id="195" dur="26">
                                          <p:stCondLst>
                                            <p:cond delay="1642"/>
                                          </p:stCondLst>
                                        </p:cTn>
                                        <p:tgtEl>
                                          <p:spTgt spid="26"/>
                                        </p:tgtEl>
                                      </p:cBhvr>
                                      <p:to x="100000" y="90000"/>
                                    </p:animScale>
                                    <p:animScale>
                                      <p:cBhvr>
                                        <p:cTn id="196" dur="166" decel="50000">
                                          <p:stCondLst>
                                            <p:cond delay="1668"/>
                                          </p:stCondLst>
                                        </p:cTn>
                                        <p:tgtEl>
                                          <p:spTgt spid="26"/>
                                        </p:tgtEl>
                                      </p:cBhvr>
                                      <p:to x="100000" y="100000"/>
                                    </p:animScale>
                                    <p:animScale>
                                      <p:cBhvr>
                                        <p:cTn id="197" dur="26">
                                          <p:stCondLst>
                                            <p:cond delay="1808"/>
                                          </p:stCondLst>
                                        </p:cTn>
                                        <p:tgtEl>
                                          <p:spTgt spid="26"/>
                                        </p:tgtEl>
                                      </p:cBhvr>
                                      <p:to x="100000" y="95000"/>
                                    </p:animScale>
                                    <p:animScale>
                                      <p:cBhvr>
                                        <p:cTn id="198" dur="166" decel="50000">
                                          <p:stCondLst>
                                            <p:cond delay="1834"/>
                                          </p:stCondLst>
                                        </p:cTn>
                                        <p:tgtEl>
                                          <p:spTgt spid="26"/>
                                        </p:tgtEl>
                                      </p:cBhvr>
                                      <p:to x="100000" y="100000"/>
                                    </p:animScale>
                                  </p:childTnLst>
                                </p:cTn>
                              </p:par>
                            </p:childTnLst>
                          </p:cTn>
                        </p:par>
                      </p:childTnLst>
                    </p:cTn>
                  </p:par>
                  <p:par>
                    <p:cTn id="199" fill="hold">
                      <p:stCondLst>
                        <p:cond delay="indefinite"/>
                      </p:stCondLst>
                      <p:childTnLst>
                        <p:par>
                          <p:cTn id="200" fill="hold">
                            <p:stCondLst>
                              <p:cond delay="0"/>
                            </p:stCondLst>
                            <p:childTnLst>
                              <p:par>
                                <p:cTn id="201" presetID="26" presetClass="entr" presetSubtype="0" fill="hold" nodeType="clickEffect">
                                  <p:stCondLst>
                                    <p:cond delay="0"/>
                                  </p:stCondLst>
                                  <p:childTnLst>
                                    <p:set>
                                      <p:cBhvr>
                                        <p:cTn id="202" dur="1" fill="hold">
                                          <p:stCondLst>
                                            <p:cond delay="0"/>
                                          </p:stCondLst>
                                        </p:cTn>
                                        <p:tgtEl>
                                          <p:spTgt spid="31"/>
                                        </p:tgtEl>
                                        <p:attrNameLst>
                                          <p:attrName>style.visibility</p:attrName>
                                        </p:attrNameLst>
                                      </p:cBhvr>
                                      <p:to>
                                        <p:strVal val="visible"/>
                                      </p:to>
                                    </p:set>
                                    <p:animEffect transition="in" filter="wipe(down)">
                                      <p:cBhvr>
                                        <p:cTn id="203" dur="580">
                                          <p:stCondLst>
                                            <p:cond delay="0"/>
                                          </p:stCondLst>
                                        </p:cTn>
                                        <p:tgtEl>
                                          <p:spTgt spid="31"/>
                                        </p:tgtEl>
                                      </p:cBhvr>
                                    </p:animEffect>
                                    <p:anim calcmode="lin" valueType="num">
                                      <p:cBhvr>
                                        <p:cTn id="204"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205"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206"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207"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208"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209" dur="26">
                                          <p:stCondLst>
                                            <p:cond delay="650"/>
                                          </p:stCondLst>
                                        </p:cTn>
                                        <p:tgtEl>
                                          <p:spTgt spid="31"/>
                                        </p:tgtEl>
                                      </p:cBhvr>
                                      <p:to x="100000" y="60000"/>
                                    </p:animScale>
                                    <p:animScale>
                                      <p:cBhvr>
                                        <p:cTn id="210" dur="166" decel="50000">
                                          <p:stCondLst>
                                            <p:cond delay="676"/>
                                          </p:stCondLst>
                                        </p:cTn>
                                        <p:tgtEl>
                                          <p:spTgt spid="31"/>
                                        </p:tgtEl>
                                      </p:cBhvr>
                                      <p:to x="100000" y="100000"/>
                                    </p:animScale>
                                    <p:animScale>
                                      <p:cBhvr>
                                        <p:cTn id="211" dur="26">
                                          <p:stCondLst>
                                            <p:cond delay="1312"/>
                                          </p:stCondLst>
                                        </p:cTn>
                                        <p:tgtEl>
                                          <p:spTgt spid="31"/>
                                        </p:tgtEl>
                                      </p:cBhvr>
                                      <p:to x="100000" y="80000"/>
                                    </p:animScale>
                                    <p:animScale>
                                      <p:cBhvr>
                                        <p:cTn id="212" dur="166" decel="50000">
                                          <p:stCondLst>
                                            <p:cond delay="1338"/>
                                          </p:stCondLst>
                                        </p:cTn>
                                        <p:tgtEl>
                                          <p:spTgt spid="31"/>
                                        </p:tgtEl>
                                      </p:cBhvr>
                                      <p:to x="100000" y="100000"/>
                                    </p:animScale>
                                    <p:animScale>
                                      <p:cBhvr>
                                        <p:cTn id="213" dur="26">
                                          <p:stCondLst>
                                            <p:cond delay="1642"/>
                                          </p:stCondLst>
                                        </p:cTn>
                                        <p:tgtEl>
                                          <p:spTgt spid="31"/>
                                        </p:tgtEl>
                                      </p:cBhvr>
                                      <p:to x="100000" y="90000"/>
                                    </p:animScale>
                                    <p:animScale>
                                      <p:cBhvr>
                                        <p:cTn id="214" dur="166" decel="50000">
                                          <p:stCondLst>
                                            <p:cond delay="1668"/>
                                          </p:stCondLst>
                                        </p:cTn>
                                        <p:tgtEl>
                                          <p:spTgt spid="31"/>
                                        </p:tgtEl>
                                      </p:cBhvr>
                                      <p:to x="100000" y="100000"/>
                                    </p:animScale>
                                    <p:animScale>
                                      <p:cBhvr>
                                        <p:cTn id="215" dur="26">
                                          <p:stCondLst>
                                            <p:cond delay="1808"/>
                                          </p:stCondLst>
                                        </p:cTn>
                                        <p:tgtEl>
                                          <p:spTgt spid="31"/>
                                        </p:tgtEl>
                                      </p:cBhvr>
                                      <p:to x="100000" y="95000"/>
                                    </p:animScale>
                                    <p:animScale>
                                      <p:cBhvr>
                                        <p:cTn id="216" dur="166" decel="50000">
                                          <p:stCondLst>
                                            <p:cond delay="1834"/>
                                          </p:stCondLst>
                                        </p:cTn>
                                        <p:tgtEl>
                                          <p:spTgt spid="31"/>
                                        </p:tgtEl>
                                      </p:cBhvr>
                                      <p:to x="100000" y="100000"/>
                                    </p:animScale>
                                  </p:childTnLst>
                                </p:cTn>
                              </p:par>
                              <p:par>
                                <p:cTn id="217" presetID="26" presetClass="entr" presetSubtype="0" fill="hold" nodeType="withEffect">
                                  <p:stCondLst>
                                    <p:cond delay="0"/>
                                  </p:stCondLst>
                                  <p:childTnLst>
                                    <p:set>
                                      <p:cBhvr>
                                        <p:cTn id="218" dur="1" fill="hold">
                                          <p:stCondLst>
                                            <p:cond delay="0"/>
                                          </p:stCondLst>
                                        </p:cTn>
                                        <p:tgtEl>
                                          <p:spTgt spid="29"/>
                                        </p:tgtEl>
                                        <p:attrNameLst>
                                          <p:attrName>style.visibility</p:attrName>
                                        </p:attrNameLst>
                                      </p:cBhvr>
                                      <p:to>
                                        <p:strVal val="visible"/>
                                      </p:to>
                                    </p:set>
                                    <p:animEffect transition="in" filter="wipe(down)">
                                      <p:cBhvr>
                                        <p:cTn id="219" dur="580">
                                          <p:stCondLst>
                                            <p:cond delay="0"/>
                                          </p:stCondLst>
                                        </p:cTn>
                                        <p:tgtEl>
                                          <p:spTgt spid="29"/>
                                        </p:tgtEl>
                                      </p:cBhvr>
                                    </p:animEffect>
                                    <p:anim calcmode="lin" valueType="num">
                                      <p:cBhvr>
                                        <p:cTn id="220" dur="1822"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221" dur="664"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222" dur="664" tmFilter="0, 0; 0.125,0.2665; 0.25,0.4; 0.375,0.465; 0.5,0.5;  0.625,0.535; 0.75,0.6; 0.875,0.7335; 1,1">
                                          <p:stCondLst>
                                            <p:cond delay="664"/>
                                          </p:stCondLst>
                                        </p:cTn>
                                        <p:tgtEl>
                                          <p:spTgt spid="29"/>
                                        </p:tgtEl>
                                        <p:attrNameLst>
                                          <p:attrName>ppt_y</p:attrName>
                                        </p:attrNameLst>
                                      </p:cBhvr>
                                      <p:tavLst>
                                        <p:tav tm="0" fmla="#ppt_y-sin(pi*$)/9">
                                          <p:val>
                                            <p:fltVal val="0"/>
                                          </p:val>
                                        </p:tav>
                                        <p:tav tm="100000">
                                          <p:val>
                                            <p:fltVal val="1"/>
                                          </p:val>
                                        </p:tav>
                                      </p:tavLst>
                                    </p:anim>
                                    <p:anim calcmode="lin" valueType="num">
                                      <p:cBhvr>
                                        <p:cTn id="223" dur="332" tmFilter="0, 0; 0.125,0.2665; 0.25,0.4; 0.375,0.465; 0.5,0.5;  0.625,0.535; 0.75,0.6; 0.875,0.7335; 1,1">
                                          <p:stCondLst>
                                            <p:cond delay="1324"/>
                                          </p:stCondLst>
                                        </p:cTn>
                                        <p:tgtEl>
                                          <p:spTgt spid="29"/>
                                        </p:tgtEl>
                                        <p:attrNameLst>
                                          <p:attrName>ppt_y</p:attrName>
                                        </p:attrNameLst>
                                      </p:cBhvr>
                                      <p:tavLst>
                                        <p:tav tm="0" fmla="#ppt_y-sin(pi*$)/27">
                                          <p:val>
                                            <p:fltVal val="0"/>
                                          </p:val>
                                        </p:tav>
                                        <p:tav tm="100000">
                                          <p:val>
                                            <p:fltVal val="1"/>
                                          </p:val>
                                        </p:tav>
                                      </p:tavLst>
                                    </p:anim>
                                    <p:anim calcmode="lin" valueType="num">
                                      <p:cBhvr>
                                        <p:cTn id="224" dur="164" tmFilter="0, 0; 0.125,0.2665; 0.25,0.4; 0.375,0.465; 0.5,0.5;  0.625,0.535; 0.75,0.6; 0.875,0.7335; 1,1">
                                          <p:stCondLst>
                                            <p:cond delay="1656"/>
                                          </p:stCondLst>
                                        </p:cTn>
                                        <p:tgtEl>
                                          <p:spTgt spid="29"/>
                                        </p:tgtEl>
                                        <p:attrNameLst>
                                          <p:attrName>ppt_y</p:attrName>
                                        </p:attrNameLst>
                                      </p:cBhvr>
                                      <p:tavLst>
                                        <p:tav tm="0" fmla="#ppt_y-sin(pi*$)/81">
                                          <p:val>
                                            <p:fltVal val="0"/>
                                          </p:val>
                                        </p:tav>
                                        <p:tav tm="100000">
                                          <p:val>
                                            <p:fltVal val="1"/>
                                          </p:val>
                                        </p:tav>
                                      </p:tavLst>
                                    </p:anim>
                                    <p:animScale>
                                      <p:cBhvr>
                                        <p:cTn id="225" dur="26">
                                          <p:stCondLst>
                                            <p:cond delay="650"/>
                                          </p:stCondLst>
                                        </p:cTn>
                                        <p:tgtEl>
                                          <p:spTgt spid="29"/>
                                        </p:tgtEl>
                                      </p:cBhvr>
                                      <p:to x="100000" y="60000"/>
                                    </p:animScale>
                                    <p:animScale>
                                      <p:cBhvr>
                                        <p:cTn id="226" dur="166" decel="50000">
                                          <p:stCondLst>
                                            <p:cond delay="676"/>
                                          </p:stCondLst>
                                        </p:cTn>
                                        <p:tgtEl>
                                          <p:spTgt spid="29"/>
                                        </p:tgtEl>
                                      </p:cBhvr>
                                      <p:to x="100000" y="100000"/>
                                    </p:animScale>
                                    <p:animScale>
                                      <p:cBhvr>
                                        <p:cTn id="227" dur="26">
                                          <p:stCondLst>
                                            <p:cond delay="1312"/>
                                          </p:stCondLst>
                                        </p:cTn>
                                        <p:tgtEl>
                                          <p:spTgt spid="29"/>
                                        </p:tgtEl>
                                      </p:cBhvr>
                                      <p:to x="100000" y="80000"/>
                                    </p:animScale>
                                    <p:animScale>
                                      <p:cBhvr>
                                        <p:cTn id="228" dur="166" decel="50000">
                                          <p:stCondLst>
                                            <p:cond delay="1338"/>
                                          </p:stCondLst>
                                        </p:cTn>
                                        <p:tgtEl>
                                          <p:spTgt spid="29"/>
                                        </p:tgtEl>
                                      </p:cBhvr>
                                      <p:to x="100000" y="100000"/>
                                    </p:animScale>
                                    <p:animScale>
                                      <p:cBhvr>
                                        <p:cTn id="229" dur="26">
                                          <p:stCondLst>
                                            <p:cond delay="1642"/>
                                          </p:stCondLst>
                                        </p:cTn>
                                        <p:tgtEl>
                                          <p:spTgt spid="29"/>
                                        </p:tgtEl>
                                      </p:cBhvr>
                                      <p:to x="100000" y="90000"/>
                                    </p:animScale>
                                    <p:animScale>
                                      <p:cBhvr>
                                        <p:cTn id="230" dur="166" decel="50000">
                                          <p:stCondLst>
                                            <p:cond delay="1668"/>
                                          </p:stCondLst>
                                        </p:cTn>
                                        <p:tgtEl>
                                          <p:spTgt spid="29"/>
                                        </p:tgtEl>
                                      </p:cBhvr>
                                      <p:to x="100000" y="100000"/>
                                    </p:animScale>
                                    <p:animScale>
                                      <p:cBhvr>
                                        <p:cTn id="231" dur="26">
                                          <p:stCondLst>
                                            <p:cond delay="1808"/>
                                          </p:stCondLst>
                                        </p:cTn>
                                        <p:tgtEl>
                                          <p:spTgt spid="29"/>
                                        </p:tgtEl>
                                      </p:cBhvr>
                                      <p:to x="100000" y="95000"/>
                                    </p:animScale>
                                    <p:animScale>
                                      <p:cBhvr>
                                        <p:cTn id="232" dur="166" decel="50000">
                                          <p:stCondLst>
                                            <p:cond delay="1834"/>
                                          </p:stCondLst>
                                        </p:cTn>
                                        <p:tgtEl>
                                          <p:spTgt spid="29"/>
                                        </p:tgtEl>
                                      </p:cBhvr>
                                      <p:to x="100000" y="100000"/>
                                    </p:animScale>
                                  </p:childTnLst>
                                </p:cTn>
                              </p:par>
                              <p:par>
                                <p:cTn id="233" presetID="26" presetClass="entr" presetSubtype="0" fill="hold" nodeType="withEffect">
                                  <p:stCondLst>
                                    <p:cond delay="0"/>
                                  </p:stCondLst>
                                  <p:childTnLst>
                                    <p:set>
                                      <p:cBhvr>
                                        <p:cTn id="234" dur="1" fill="hold">
                                          <p:stCondLst>
                                            <p:cond delay="0"/>
                                          </p:stCondLst>
                                        </p:cTn>
                                        <p:tgtEl>
                                          <p:spTgt spid="6"/>
                                        </p:tgtEl>
                                        <p:attrNameLst>
                                          <p:attrName>style.visibility</p:attrName>
                                        </p:attrNameLst>
                                      </p:cBhvr>
                                      <p:to>
                                        <p:strVal val="visible"/>
                                      </p:to>
                                    </p:set>
                                    <p:animEffect transition="in" filter="wipe(down)">
                                      <p:cBhvr>
                                        <p:cTn id="235" dur="580">
                                          <p:stCondLst>
                                            <p:cond delay="0"/>
                                          </p:stCondLst>
                                        </p:cTn>
                                        <p:tgtEl>
                                          <p:spTgt spid="6"/>
                                        </p:tgtEl>
                                      </p:cBhvr>
                                    </p:animEffect>
                                    <p:anim calcmode="lin" valueType="num">
                                      <p:cBhvr>
                                        <p:cTn id="23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3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3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3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4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41" dur="26">
                                          <p:stCondLst>
                                            <p:cond delay="650"/>
                                          </p:stCondLst>
                                        </p:cTn>
                                        <p:tgtEl>
                                          <p:spTgt spid="6"/>
                                        </p:tgtEl>
                                      </p:cBhvr>
                                      <p:to x="100000" y="60000"/>
                                    </p:animScale>
                                    <p:animScale>
                                      <p:cBhvr>
                                        <p:cTn id="242" dur="166" decel="50000">
                                          <p:stCondLst>
                                            <p:cond delay="676"/>
                                          </p:stCondLst>
                                        </p:cTn>
                                        <p:tgtEl>
                                          <p:spTgt spid="6"/>
                                        </p:tgtEl>
                                      </p:cBhvr>
                                      <p:to x="100000" y="100000"/>
                                    </p:animScale>
                                    <p:animScale>
                                      <p:cBhvr>
                                        <p:cTn id="243" dur="26">
                                          <p:stCondLst>
                                            <p:cond delay="1312"/>
                                          </p:stCondLst>
                                        </p:cTn>
                                        <p:tgtEl>
                                          <p:spTgt spid="6"/>
                                        </p:tgtEl>
                                      </p:cBhvr>
                                      <p:to x="100000" y="80000"/>
                                    </p:animScale>
                                    <p:animScale>
                                      <p:cBhvr>
                                        <p:cTn id="244" dur="166" decel="50000">
                                          <p:stCondLst>
                                            <p:cond delay="1338"/>
                                          </p:stCondLst>
                                        </p:cTn>
                                        <p:tgtEl>
                                          <p:spTgt spid="6"/>
                                        </p:tgtEl>
                                      </p:cBhvr>
                                      <p:to x="100000" y="100000"/>
                                    </p:animScale>
                                    <p:animScale>
                                      <p:cBhvr>
                                        <p:cTn id="245" dur="26">
                                          <p:stCondLst>
                                            <p:cond delay="1642"/>
                                          </p:stCondLst>
                                        </p:cTn>
                                        <p:tgtEl>
                                          <p:spTgt spid="6"/>
                                        </p:tgtEl>
                                      </p:cBhvr>
                                      <p:to x="100000" y="90000"/>
                                    </p:animScale>
                                    <p:animScale>
                                      <p:cBhvr>
                                        <p:cTn id="246" dur="166" decel="50000">
                                          <p:stCondLst>
                                            <p:cond delay="1668"/>
                                          </p:stCondLst>
                                        </p:cTn>
                                        <p:tgtEl>
                                          <p:spTgt spid="6"/>
                                        </p:tgtEl>
                                      </p:cBhvr>
                                      <p:to x="100000" y="100000"/>
                                    </p:animScale>
                                    <p:animScale>
                                      <p:cBhvr>
                                        <p:cTn id="247" dur="26">
                                          <p:stCondLst>
                                            <p:cond delay="1808"/>
                                          </p:stCondLst>
                                        </p:cTn>
                                        <p:tgtEl>
                                          <p:spTgt spid="6"/>
                                        </p:tgtEl>
                                      </p:cBhvr>
                                      <p:to x="100000" y="95000"/>
                                    </p:animScale>
                                    <p:animScale>
                                      <p:cBhvr>
                                        <p:cTn id="248" dur="166" decel="50000">
                                          <p:stCondLst>
                                            <p:cond delay="1834"/>
                                          </p:stCondLst>
                                        </p:cTn>
                                        <p:tgtEl>
                                          <p:spTgt spid="6"/>
                                        </p:tgtEl>
                                      </p:cBhvr>
                                      <p:to x="100000" y="100000"/>
                                    </p:animScale>
                                  </p:childTnLst>
                                </p:cTn>
                              </p:par>
                              <p:par>
                                <p:cTn id="249" presetID="26" presetClass="entr" presetSubtype="0" fill="hold" nodeType="withEffect">
                                  <p:stCondLst>
                                    <p:cond delay="0"/>
                                  </p:stCondLst>
                                  <p:childTnLst>
                                    <p:set>
                                      <p:cBhvr>
                                        <p:cTn id="250" dur="1" fill="hold">
                                          <p:stCondLst>
                                            <p:cond delay="0"/>
                                          </p:stCondLst>
                                        </p:cTn>
                                        <p:tgtEl>
                                          <p:spTgt spid="8"/>
                                        </p:tgtEl>
                                        <p:attrNameLst>
                                          <p:attrName>style.visibility</p:attrName>
                                        </p:attrNameLst>
                                      </p:cBhvr>
                                      <p:to>
                                        <p:strVal val="visible"/>
                                      </p:to>
                                    </p:set>
                                    <p:animEffect transition="in" filter="wipe(down)">
                                      <p:cBhvr>
                                        <p:cTn id="251" dur="580">
                                          <p:stCondLst>
                                            <p:cond delay="0"/>
                                          </p:stCondLst>
                                        </p:cTn>
                                        <p:tgtEl>
                                          <p:spTgt spid="8"/>
                                        </p:tgtEl>
                                      </p:cBhvr>
                                    </p:animEffect>
                                    <p:anim calcmode="lin" valueType="num">
                                      <p:cBhvr>
                                        <p:cTn id="252"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53"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54"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55"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56"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57" dur="26">
                                          <p:stCondLst>
                                            <p:cond delay="650"/>
                                          </p:stCondLst>
                                        </p:cTn>
                                        <p:tgtEl>
                                          <p:spTgt spid="8"/>
                                        </p:tgtEl>
                                      </p:cBhvr>
                                      <p:to x="100000" y="60000"/>
                                    </p:animScale>
                                    <p:animScale>
                                      <p:cBhvr>
                                        <p:cTn id="258" dur="166" decel="50000">
                                          <p:stCondLst>
                                            <p:cond delay="676"/>
                                          </p:stCondLst>
                                        </p:cTn>
                                        <p:tgtEl>
                                          <p:spTgt spid="8"/>
                                        </p:tgtEl>
                                      </p:cBhvr>
                                      <p:to x="100000" y="100000"/>
                                    </p:animScale>
                                    <p:animScale>
                                      <p:cBhvr>
                                        <p:cTn id="259" dur="26">
                                          <p:stCondLst>
                                            <p:cond delay="1312"/>
                                          </p:stCondLst>
                                        </p:cTn>
                                        <p:tgtEl>
                                          <p:spTgt spid="8"/>
                                        </p:tgtEl>
                                      </p:cBhvr>
                                      <p:to x="100000" y="80000"/>
                                    </p:animScale>
                                    <p:animScale>
                                      <p:cBhvr>
                                        <p:cTn id="260" dur="166" decel="50000">
                                          <p:stCondLst>
                                            <p:cond delay="1338"/>
                                          </p:stCondLst>
                                        </p:cTn>
                                        <p:tgtEl>
                                          <p:spTgt spid="8"/>
                                        </p:tgtEl>
                                      </p:cBhvr>
                                      <p:to x="100000" y="100000"/>
                                    </p:animScale>
                                    <p:animScale>
                                      <p:cBhvr>
                                        <p:cTn id="261" dur="26">
                                          <p:stCondLst>
                                            <p:cond delay="1642"/>
                                          </p:stCondLst>
                                        </p:cTn>
                                        <p:tgtEl>
                                          <p:spTgt spid="8"/>
                                        </p:tgtEl>
                                      </p:cBhvr>
                                      <p:to x="100000" y="90000"/>
                                    </p:animScale>
                                    <p:animScale>
                                      <p:cBhvr>
                                        <p:cTn id="262" dur="166" decel="50000">
                                          <p:stCondLst>
                                            <p:cond delay="1668"/>
                                          </p:stCondLst>
                                        </p:cTn>
                                        <p:tgtEl>
                                          <p:spTgt spid="8"/>
                                        </p:tgtEl>
                                      </p:cBhvr>
                                      <p:to x="100000" y="100000"/>
                                    </p:animScale>
                                    <p:animScale>
                                      <p:cBhvr>
                                        <p:cTn id="263" dur="26">
                                          <p:stCondLst>
                                            <p:cond delay="1808"/>
                                          </p:stCondLst>
                                        </p:cTn>
                                        <p:tgtEl>
                                          <p:spTgt spid="8"/>
                                        </p:tgtEl>
                                      </p:cBhvr>
                                      <p:to x="100000" y="95000"/>
                                    </p:animScale>
                                    <p:animScale>
                                      <p:cBhvr>
                                        <p:cTn id="264" dur="166" decel="50000">
                                          <p:stCondLst>
                                            <p:cond delay="1834"/>
                                          </p:stCondLst>
                                        </p:cTn>
                                        <p:tgtEl>
                                          <p:spTgt spid="8"/>
                                        </p:tgtEl>
                                      </p:cBhvr>
                                      <p:to x="100000" y="100000"/>
                                    </p:animScale>
                                  </p:childTnLst>
                                </p:cTn>
                              </p:par>
                              <p:par>
                                <p:cTn id="265" presetID="26" presetClass="entr" presetSubtype="0" fill="hold" grpId="0" nodeType="withEffect">
                                  <p:stCondLst>
                                    <p:cond delay="0"/>
                                  </p:stCondLst>
                                  <p:childTnLst>
                                    <p:set>
                                      <p:cBhvr>
                                        <p:cTn id="266" dur="1" fill="hold">
                                          <p:stCondLst>
                                            <p:cond delay="0"/>
                                          </p:stCondLst>
                                        </p:cTn>
                                        <p:tgtEl>
                                          <p:spTgt spid="16"/>
                                        </p:tgtEl>
                                        <p:attrNameLst>
                                          <p:attrName>style.visibility</p:attrName>
                                        </p:attrNameLst>
                                      </p:cBhvr>
                                      <p:to>
                                        <p:strVal val="visible"/>
                                      </p:to>
                                    </p:set>
                                    <p:animEffect transition="in" filter="wipe(down)">
                                      <p:cBhvr>
                                        <p:cTn id="267" dur="580">
                                          <p:stCondLst>
                                            <p:cond delay="0"/>
                                          </p:stCondLst>
                                        </p:cTn>
                                        <p:tgtEl>
                                          <p:spTgt spid="16"/>
                                        </p:tgtEl>
                                      </p:cBhvr>
                                    </p:animEffect>
                                    <p:anim calcmode="lin" valueType="num">
                                      <p:cBhvr>
                                        <p:cTn id="26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26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27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27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27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273" dur="26">
                                          <p:stCondLst>
                                            <p:cond delay="650"/>
                                          </p:stCondLst>
                                        </p:cTn>
                                        <p:tgtEl>
                                          <p:spTgt spid="16"/>
                                        </p:tgtEl>
                                      </p:cBhvr>
                                      <p:to x="100000" y="60000"/>
                                    </p:animScale>
                                    <p:animScale>
                                      <p:cBhvr>
                                        <p:cTn id="274" dur="166" decel="50000">
                                          <p:stCondLst>
                                            <p:cond delay="676"/>
                                          </p:stCondLst>
                                        </p:cTn>
                                        <p:tgtEl>
                                          <p:spTgt spid="16"/>
                                        </p:tgtEl>
                                      </p:cBhvr>
                                      <p:to x="100000" y="100000"/>
                                    </p:animScale>
                                    <p:animScale>
                                      <p:cBhvr>
                                        <p:cTn id="275" dur="26">
                                          <p:stCondLst>
                                            <p:cond delay="1312"/>
                                          </p:stCondLst>
                                        </p:cTn>
                                        <p:tgtEl>
                                          <p:spTgt spid="16"/>
                                        </p:tgtEl>
                                      </p:cBhvr>
                                      <p:to x="100000" y="80000"/>
                                    </p:animScale>
                                    <p:animScale>
                                      <p:cBhvr>
                                        <p:cTn id="276" dur="166" decel="50000">
                                          <p:stCondLst>
                                            <p:cond delay="1338"/>
                                          </p:stCondLst>
                                        </p:cTn>
                                        <p:tgtEl>
                                          <p:spTgt spid="16"/>
                                        </p:tgtEl>
                                      </p:cBhvr>
                                      <p:to x="100000" y="100000"/>
                                    </p:animScale>
                                    <p:animScale>
                                      <p:cBhvr>
                                        <p:cTn id="277" dur="26">
                                          <p:stCondLst>
                                            <p:cond delay="1642"/>
                                          </p:stCondLst>
                                        </p:cTn>
                                        <p:tgtEl>
                                          <p:spTgt spid="16"/>
                                        </p:tgtEl>
                                      </p:cBhvr>
                                      <p:to x="100000" y="90000"/>
                                    </p:animScale>
                                    <p:animScale>
                                      <p:cBhvr>
                                        <p:cTn id="278" dur="166" decel="50000">
                                          <p:stCondLst>
                                            <p:cond delay="1668"/>
                                          </p:stCondLst>
                                        </p:cTn>
                                        <p:tgtEl>
                                          <p:spTgt spid="16"/>
                                        </p:tgtEl>
                                      </p:cBhvr>
                                      <p:to x="100000" y="100000"/>
                                    </p:animScale>
                                    <p:animScale>
                                      <p:cBhvr>
                                        <p:cTn id="279" dur="26">
                                          <p:stCondLst>
                                            <p:cond delay="1808"/>
                                          </p:stCondLst>
                                        </p:cTn>
                                        <p:tgtEl>
                                          <p:spTgt spid="16"/>
                                        </p:tgtEl>
                                      </p:cBhvr>
                                      <p:to x="100000" y="95000"/>
                                    </p:animScale>
                                    <p:animScale>
                                      <p:cBhvr>
                                        <p:cTn id="280" dur="166" decel="50000">
                                          <p:stCondLst>
                                            <p:cond delay="1834"/>
                                          </p:stCondLst>
                                        </p:cTn>
                                        <p:tgtEl>
                                          <p:spTgt spid="16"/>
                                        </p:tgtEl>
                                      </p:cBhvr>
                                      <p:to x="100000" y="100000"/>
                                    </p:animScale>
                                  </p:childTnLst>
                                </p:cTn>
                              </p:par>
                              <p:par>
                                <p:cTn id="281" presetID="26" presetClass="entr" presetSubtype="0" fill="hold" nodeType="withEffect">
                                  <p:stCondLst>
                                    <p:cond delay="0"/>
                                  </p:stCondLst>
                                  <p:childTnLst>
                                    <p:set>
                                      <p:cBhvr>
                                        <p:cTn id="282" dur="1" fill="hold">
                                          <p:stCondLst>
                                            <p:cond delay="0"/>
                                          </p:stCondLst>
                                        </p:cTn>
                                        <p:tgtEl>
                                          <p:spTgt spid="27"/>
                                        </p:tgtEl>
                                        <p:attrNameLst>
                                          <p:attrName>style.visibility</p:attrName>
                                        </p:attrNameLst>
                                      </p:cBhvr>
                                      <p:to>
                                        <p:strVal val="visible"/>
                                      </p:to>
                                    </p:set>
                                    <p:animEffect transition="in" filter="wipe(down)">
                                      <p:cBhvr>
                                        <p:cTn id="283" dur="580">
                                          <p:stCondLst>
                                            <p:cond delay="0"/>
                                          </p:stCondLst>
                                        </p:cTn>
                                        <p:tgtEl>
                                          <p:spTgt spid="27"/>
                                        </p:tgtEl>
                                      </p:cBhvr>
                                    </p:animEffect>
                                    <p:anim calcmode="lin" valueType="num">
                                      <p:cBhvr>
                                        <p:cTn id="284"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285"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286"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287"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288"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289" dur="26">
                                          <p:stCondLst>
                                            <p:cond delay="650"/>
                                          </p:stCondLst>
                                        </p:cTn>
                                        <p:tgtEl>
                                          <p:spTgt spid="27"/>
                                        </p:tgtEl>
                                      </p:cBhvr>
                                      <p:to x="100000" y="60000"/>
                                    </p:animScale>
                                    <p:animScale>
                                      <p:cBhvr>
                                        <p:cTn id="290" dur="166" decel="50000">
                                          <p:stCondLst>
                                            <p:cond delay="676"/>
                                          </p:stCondLst>
                                        </p:cTn>
                                        <p:tgtEl>
                                          <p:spTgt spid="27"/>
                                        </p:tgtEl>
                                      </p:cBhvr>
                                      <p:to x="100000" y="100000"/>
                                    </p:animScale>
                                    <p:animScale>
                                      <p:cBhvr>
                                        <p:cTn id="291" dur="26">
                                          <p:stCondLst>
                                            <p:cond delay="1312"/>
                                          </p:stCondLst>
                                        </p:cTn>
                                        <p:tgtEl>
                                          <p:spTgt spid="27"/>
                                        </p:tgtEl>
                                      </p:cBhvr>
                                      <p:to x="100000" y="80000"/>
                                    </p:animScale>
                                    <p:animScale>
                                      <p:cBhvr>
                                        <p:cTn id="292" dur="166" decel="50000">
                                          <p:stCondLst>
                                            <p:cond delay="1338"/>
                                          </p:stCondLst>
                                        </p:cTn>
                                        <p:tgtEl>
                                          <p:spTgt spid="27"/>
                                        </p:tgtEl>
                                      </p:cBhvr>
                                      <p:to x="100000" y="100000"/>
                                    </p:animScale>
                                    <p:animScale>
                                      <p:cBhvr>
                                        <p:cTn id="293" dur="26">
                                          <p:stCondLst>
                                            <p:cond delay="1642"/>
                                          </p:stCondLst>
                                        </p:cTn>
                                        <p:tgtEl>
                                          <p:spTgt spid="27"/>
                                        </p:tgtEl>
                                      </p:cBhvr>
                                      <p:to x="100000" y="90000"/>
                                    </p:animScale>
                                    <p:animScale>
                                      <p:cBhvr>
                                        <p:cTn id="294" dur="166" decel="50000">
                                          <p:stCondLst>
                                            <p:cond delay="1668"/>
                                          </p:stCondLst>
                                        </p:cTn>
                                        <p:tgtEl>
                                          <p:spTgt spid="27"/>
                                        </p:tgtEl>
                                      </p:cBhvr>
                                      <p:to x="100000" y="100000"/>
                                    </p:animScale>
                                    <p:animScale>
                                      <p:cBhvr>
                                        <p:cTn id="295" dur="26">
                                          <p:stCondLst>
                                            <p:cond delay="1808"/>
                                          </p:stCondLst>
                                        </p:cTn>
                                        <p:tgtEl>
                                          <p:spTgt spid="27"/>
                                        </p:tgtEl>
                                      </p:cBhvr>
                                      <p:to x="100000" y="95000"/>
                                    </p:animScale>
                                    <p:animScale>
                                      <p:cBhvr>
                                        <p:cTn id="296" dur="166" decel="50000">
                                          <p:stCondLst>
                                            <p:cond delay="1834"/>
                                          </p:stCondLst>
                                        </p:cTn>
                                        <p:tgtEl>
                                          <p:spTgt spid="27"/>
                                        </p:tgtEl>
                                      </p:cBhvr>
                                      <p:to x="100000" y="100000"/>
                                    </p:animScale>
                                  </p:childTnLst>
                                </p:cTn>
                              </p:par>
                              <p:par>
                                <p:cTn id="297" presetID="26" presetClass="entr" presetSubtype="0" fill="hold" nodeType="withEffect">
                                  <p:stCondLst>
                                    <p:cond delay="0"/>
                                  </p:stCondLst>
                                  <p:childTnLst>
                                    <p:set>
                                      <p:cBhvr>
                                        <p:cTn id="298" dur="1" fill="hold">
                                          <p:stCondLst>
                                            <p:cond delay="0"/>
                                          </p:stCondLst>
                                        </p:cTn>
                                        <p:tgtEl>
                                          <p:spTgt spid="28"/>
                                        </p:tgtEl>
                                        <p:attrNameLst>
                                          <p:attrName>style.visibility</p:attrName>
                                        </p:attrNameLst>
                                      </p:cBhvr>
                                      <p:to>
                                        <p:strVal val="visible"/>
                                      </p:to>
                                    </p:set>
                                    <p:animEffect transition="in" filter="wipe(down)">
                                      <p:cBhvr>
                                        <p:cTn id="299" dur="580">
                                          <p:stCondLst>
                                            <p:cond delay="0"/>
                                          </p:stCondLst>
                                        </p:cTn>
                                        <p:tgtEl>
                                          <p:spTgt spid="28"/>
                                        </p:tgtEl>
                                      </p:cBhvr>
                                    </p:animEffect>
                                    <p:anim calcmode="lin" valueType="num">
                                      <p:cBhvr>
                                        <p:cTn id="300"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301"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302"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303"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304"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305" dur="26">
                                          <p:stCondLst>
                                            <p:cond delay="650"/>
                                          </p:stCondLst>
                                        </p:cTn>
                                        <p:tgtEl>
                                          <p:spTgt spid="28"/>
                                        </p:tgtEl>
                                      </p:cBhvr>
                                      <p:to x="100000" y="60000"/>
                                    </p:animScale>
                                    <p:animScale>
                                      <p:cBhvr>
                                        <p:cTn id="306" dur="166" decel="50000">
                                          <p:stCondLst>
                                            <p:cond delay="676"/>
                                          </p:stCondLst>
                                        </p:cTn>
                                        <p:tgtEl>
                                          <p:spTgt spid="28"/>
                                        </p:tgtEl>
                                      </p:cBhvr>
                                      <p:to x="100000" y="100000"/>
                                    </p:animScale>
                                    <p:animScale>
                                      <p:cBhvr>
                                        <p:cTn id="307" dur="26">
                                          <p:stCondLst>
                                            <p:cond delay="1312"/>
                                          </p:stCondLst>
                                        </p:cTn>
                                        <p:tgtEl>
                                          <p:spTgt spid="28"/>
                                        </p:tgtEl>
                                      </p:cBhvr>
                                      <p:to x="100000" y="80000"/>
                                    </p:animScale>
                                    <p:animScale>
                                      <p:cBhvr>
                                        <p:cTn id="308" dur="166" decel="50000">
                                          <p:stCondLst>
                                            <p:cond delay="1338"/>
                                          </p:stCondLst>
                                        </p:cTn>
                                        <p:tgtEl>
                                          <p:spTgt spid="28"/>
                                        </p:tgtEl>
                                      </p:cBhvr>
                                      <p:to x="100000" y="100000"/>
                                    </p:animScale>
                                    <p:animScale>
                                      <p:cBhvr>
                                        <p:cTn id="309" dur="26">
                                          <p:stCondLst>
                                            <p:cond delay="1642"/>
                                          </p:stCondLst>
                                        </p:cTn>
                                        <p:tgtEl>
                                          <p:spTgt spid="28"/>
                                        </p:tgtEl>
                                      </p:cBhvr>
                                      <p:to x="100000" y="90000"/>
                                    </p:animScale>
                                    <p:animScale>
                                      <p:cBhvr>
                                        <p:cTn id="310" dur="166" decel="50000">
                                          <p:stCondLst>
                                            <p:cond delay="1668"/>
                                          </p:stCondLst>
                                        </p:cTn>
                                        <p:tgtEl>
                                          <p:spTgt spid="28"/>
                                        </p:tgtEl>
                                      </p:cBhvr>
                                      <p:to x="100000" y="100000"/>
                                    </p:animScale>
                                    <p:animScale>
                                      <p:cBhvr>
                                        <p:cTn id="311" dur="26">
                                          <p:stCondLst>
                                            <p:cond delay="1808"/>
                                          </p:stCondLst>
                                        </p:cTn>
                                        <p:tgtEl>
                                          <p:spTgt spid="28"/>
                                        </p:tgtEl>
                                      </p:cBhvr>
                                      <p:to x="100000" y="95000"/>
                                    </p:animScale>
                                    <p:animScale>
                                      <p:cBhvr>
                                        <p:cTn id="312" dur="166" decel="50000">
                                          <p:stCondLst>
                                            <p:cond delay="1834"/>
                                          </p:stCondLst>
                                        </p:cTn>
                                        <p:tgtEl>
                                          <p:spTgt spid="28"/>
                                        </p:tgtEl>
                                      </p:cBhvr>
                                      <p:to x="100000" y="100000"/>
                                    </p:animScale>
                                  </p:childTnLst>
                                </p:cTn>
                              </p:par>
                              <p:par>
                                <p:cTn id="313" presetID="26" presetClass="entr" presetSubtype="0" fill="hold" grpId="0" nodeType="withEffect">
                                  <p:stCondLst>
                                    <p:cond delay="0"/>
                                  </p:stCondLst>
                                  <p:childTnLst>
                                    <p:set>
                                      <p:cBhvr>
                                        <p:cTn id="314" dur="1" fill="hold">
                                          <p:stCondLst>
                                            <p:cond delay="0"/>
                                          </p:stCondLst>
                                        </p:cTn>
                                        <p:tgtEl>
                                          <p:spTgt spid="33"/>
                                        </p:tgtEl>
                                        <p:attrNameLst>
                                          <p:attrName>style.visibility</p:attrName>
                                        </p:attrNameLst>
                                      </p:cBhvr>
                                      <p:to>
                                        <p:strVal val="visible"/>
                                      </p:to>
                                    </p:set>
                                    <p:animEffect transition="in" filter="wipe(down)">
                                      <p:cBhvr>
                                        <p:cTn id="315" dur="580">
                                          <p:stCondLst>
                                            <p:cond delay="0"/>
                                          </p:stCondLst>
                                        </p:cTn>
                                        <p:tgtEl>
                                          <p:spTgt spid="33"/>
                                        </p:tgtEl>
                                      </p:cBhvr>
                                    </p:animEffect>
                                    <p:anim calcmode="lin" valueType="num">
                                      <p:cBhvr>
                                        <p:cTn id="316" dur="1822" tmFilter="0,0; 0.14,0.36; 0.43,0.73; 0.71,0.91; 1.0,1.0">
                                          <p:stCondLst>
                                            <p:cond delay="0"/>
                                          </p:stCondLst>
                                        </p:cTn>
                                        <p:tgtEl>
                                          <p:spTgt spid="33"/>
                                        </p:tgtEl>
                                        <p:attrNameLst>
                                          <p:attrName>ppt_x</p:attrName>
                                        </p:attrNameLst>
                                      </p:cBhvr>
                                      <p:tavLst>
                                        <p:tav tm="0">
                                          <p:val>
                                            <p:strVal val="#ppt_x-0.25"/>
                                          </p:val>
                                        </p:tav>
                                        <p:tav tm="100000">
                                          <p:val>
                                            <p:strVal val="#ppt_x"/>
                                          </p:val>
                                        </p:tav>
                                      </p:tavLst>
                                    </p:anim>
                                    <p:anim calcmode="lin" valueType="num">
                                      <p:cBhvr>
                                        <p:cTn id="317" dur="664" tmFilter="0.0,0.0; 0.25,0.07; 0.50,0.2; 0.75,0.467; 1.0,1.0">
                                          <p:stCondLst>
                                            <p:cond delay="0"/>
                                          </p:stCondLst>
                                        </p:cTn>
                                        <p:tgtEl>
                                          <p:spTgt spid="33"/>
                                        </p:tgtEl>
                                        <p:attrNameLst>
                                          <p:attrName>ppt_y</p:attrName>
                                        </p:attrNameLst>
                                      </p:cBhvr>
                                      <p:tavLst>
                                        <p:tav tm="0" fmla="#ppt_y-sin(pi*$)/3">
                                          <p:val>
                                            <p:fltVal val="0.5"/>
                                          </p:val>
                                        </p:tav>
                                        <p:tav tm="100000">
                                          <p:val>
                                            <p:fltVal val="1"/>
                                          </p:val>
                                        </p:tav>
                                      </p:tavLst>
                                    </p:anim>
                                    <p:anim calcmode="lin" valueType="num">
                                      <p:cBhvr>
                                        <p:cTn id="318" dur="664" tmFilter="0, 0; 0.125,0.2665; 0.25,0.4; 0.375,0.465; 0.5,0.5;  0.625,0.535; 0.75,0.6; 0.875,0.7335; 1,1">
                                          <p:stCondLst>
                                            <p:cond delay="664"/>
                                          </p:stCondLst>
                                        </p:cTn>
                                        <p:tgtEl>
                                          <p:spTgt spid="33"/>
                                        </p:tgtEl>
                                        <p:attrNameLst>
                                          <p:attrName>ppt_y</p:attrName>
                                        </p:attrNameLst>
                                      </p:cBhvr>
                                      <p:tavLst>
                                        <p:tav tm="0" fmla="#ppt_y-sin(pi*$)/9">
                                          <p:val>
                                            <p:fltVal val="0"/>
                                          </p:val>
                                        </p:tav>
                                        <p:tav tm="100000">
                                          <p:val>
                                            <p:fltVal val="1"/>
                                          </p:val>
                                        </p:tav>
                                      </p:tavLst>
                                    </p:anim>
                                    <p:anim calcmode="lin" valueType="num">
                                      <p:cBhvr>
                                        <p:cTn id="319" dur="332" tmFilter="0, 0; 0.125,0.2665; 0.25,0.4; 0.375,0.465; 0.5,0.5;  0.625,0.535; 0.75,0.6; 0.875,0.7335; 1,1">
                                          <p:stCondLst>
                                            <p:cond delay="1324"/>
                                          </p:stCondLst>
                                        </p:cTn>
                                        <p:tgtEl>
                                          <p:spTgt spid="33"/>
                                        </p:tgtEl>
                                        <p:attrNameLst>
                                          <p:attrName>ppt_y</p:attrName>
                                        </p:attrNameLst>
                                      </p:cBhvr>
                                      <p:tavLst>
                                        <p:tav tm="0" fmla="#ppt_y-sin(pi*$)/27">
                                          <p:val>
                                            <p:fltVal val="0"/>
                                          </p:val>
                                        </p:tav>
                                        <p:tav tm="100000">
                                          <p:val>
                                            <p:fltVal val="1"/>
                                          </p:val>
                                        </p:tav>
                                      </p:tavLst>
                                    </p:anim>
                                    <p:anim calcmode="lin" valueType="num">
                                      <p:cBhvr>
                                        <p:cTn id="320" dur="164" tmFilter="0, 0; 0.125,0.2665; 0.25,0.4; 0.375,0.465; 0.5,0.5;  0.625,0.535; 0.75,0.6; 0.875,0.7335; 1,1">
                                          <p:stCondLst>
                                            <p:cond delay="1656"/>
                                          </p:stCondLst>
                                        </p:cTn>
                                        <p:tgtEl>
                                          <p:spTgt spid="33"/>
                                        </p:tgtEl>
                                        <p:attrNameLst>
                                          <p:attrName>ppt_y</p:attrName>
                                        </p:attrNameLst>
                                      </p:cBhvr>
                                      <p:tavLst>
                                        <p:tav tm="0" fmla="#ppt_y-sin(pi*$)/81">
                                          <p:val>
                                            <p:fltVal val="0"/>
                                          </p:val>
                                        </p:tav>
                                        <p:tav tm="100000">
                                          <p:val>
                                            <p:fltVal val="1"/>
                                          </p:val>
                                        </p:tav>
                                      </p:tavLst>
                                    </p:anim>
                                    <p:animScale>
                                      <p:cBhvr>
                                        <p:cTn id="321" dur="26">
                                          <p:stCondLst>
                                            <p:cond delay="650"/>
                                          </p:stCondLst>
                                        </p:cTn>
                                        <p:tgtEl>
                                          <p:spTgt spid="33"/>
                                        </p:tgtEl>
                                      </p:cBhvr>
                                      <p:to x="100000" y="60000"/>
                                    </p:animScale>
                                    <p:animScale>
                                      <p:cBhvr>
                                        <p:cTn id="322" dur="166" decel="50000">
                                          <p:stCondLst>
                                            <p:cond delay="676"/>
                                          </p:stCondLst>
                                        </p:cTn>
                                        <p:tgtEl>
                                          <p:spTgt spid="33"/>
                                        </p:tgtEl>
                                      </p:cBhvr>
                                      <p:to x="100000" y="100000"/>
                                    </p:animScale>
                                    <p:animScale>
                                      <p:cBhvr>
                                        <p:cTn id="323" dur="26">
                                          <p:stCondLst>
                                            <p:cond delay="1312"/>
                                          </p:stCondLst>
                                        </p:cTn>
                                        <p:tgtEl>
                                          <p:spTgt spid="33"/>
                                        </p:tgtEl>
                                      </p:cBhvr>
                                      <p:to x="100000" y="80000"/>
                                    </p:animScale>
                                    <p:animScale>
                                      <p:cBhvr>
                                        <p:cTn id="324" dur="166" decel="50000">
                                          <p:stCondLst>
                                            <p:cond delay="1338"/>
                                          </p:stCondLst>
                                        </p:cTn>
                                        <p:tgtEl>
                                          <p:spTgt spid="33"/>
                                        </p:tgtEl>
                                      </p:cBhvr>
                                      <p:to x="100000" y="100000"/>
                                    </p:animScale>
                                    <p:animScale>
                                      <p:cBhvr>
                                        <p:cTn id="325" dur="26">
                                          <p:stCondLst>
                                            <p:cond delay="1642"/>
                                          </p:stCondLst>
                                        </p:cTn>
                                        <p:tgtEl>
                                          <p:spTgt spid="33"/>
                                        </p:tgtEl>
                                      </p:cBhvr>
                                      <p:to x="100000" y="90000"/>
                                    </p:animScale>
                                    <p:animScale>
                                      <p:cBhvr>
                                        <p:cTn id="326" dur="166" decel="50000">
                                          <p:stCondLst>
                                            <p:cond delay="1668"/>
                                          </p:stCondLst>
                                        </p:cTn>
                                        <p:tgtEl>
                                          <p:spTgt spid="33"/>
                                        </p:tgtEl>
                                      </p:cBhvr>
                                      <p:to x="100000" y="100000"/>
                                    </p:animScale>
                                    <p:animScale>
                                      <p:cBhvr>
                                        <p:cTn id="327" dur="26">
                                          <p:stCondLst>
                                            <p:cond delay="1808"/>
                                          </p:stCondLst>
                                        </p:cTn>
                                        <p:tgtEl>
                                          <p:spTgt spid="33"/>
                                        </p:tgtEl>
                                      </p:cBhvr>
                                      <p:to x="100000" y="95000"/>
                                    </p:animScale>
                                    <p:animScale>
                                      <p:cBhvr>
                                        <p:cTn id="328" dur="166" decel="50000">
                                          <p:stCondLst>
                                            <p:cond delay="1834"/>
                                          </p:stCondLst>
                                        </p:cTn>
                                        <p:tgtEl>
                                          <p:spTgt spid="33"/>
                                        </p:tgtEl>
                                      </p:cBhvr>
                                      <p:to x="100000" y="100000"/>
                                    </p:animScale>
                                  </p:childTnLst>
                                </p:cTn>
                              </p:par>
                              <p:par>
                                <p:cTn id="329" presetID="26" presetClass="entr" presetSubtype="0" fill="hold" grpId="0" nodeType="withEffect">
                                  <p:stCondLst>
                                    <p:cond delay="0"/>
                                  </p:stCondLst>
                                  <p:childTnLst>
                                    <p:set>
                                      <p:cBhvr>
                                        <p:cTn id="330" dur="1" fill="hold">
                                          <p:stCondLst>
                                            <p:cond delay="0"/>
                                          </p:stCondLst>
                                        </p:cTn>
                                        <p:tgtEl>
                                          <p:spTgt spid="34"/>
                                        </p:tgtEl>
                                        <p:attrNameLst>
                                          <p:attrName>style.visibility</p:attrName>
                                        </p:attrNameLst>
                                      </p:cBhvr>
                                      <p:to>
                                        <p:strVal val="visible"/>
                                      </p:to>
                                    </p:set>
                                    <p:animEffect transition="in" filter="wipe(down)">
                                      <p:cBhvr>
                                        <p:cTn id="331" dur="580">
                                          <p:stCondLst>
                                            <p:cond delay="0"/>
                                          </p:stCondLst>
                                        </p:cTn>
                                        <p:tgtEl>
                                          <p:spTgt spid="34"/>
                                        </p:tgtEl>
                                      </p:cBhvr>
                                    </p:animEffect>
                                    <p:anim calcmode="lin" valueType="num">
                                      <p:cBhvr>
                                        <p:cTn id="332"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333"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334"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335"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336"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337" dur="26">
                                          <p:stCondLst>
                                            <p:cond delay="650"/>
                                          </p:stCondLst>
                                        </p:cTn>
                                        <p:tgtEl>
                                          <p:spTgt spid="34"/>
                                        </p:tgtEl>
                                      </p:cBhvr>
                                      <p:to x="100000" y="60000"/>
                                    </p:animScale>
                                    <p:animScale>
                                      <p:cBhvr>
                                        <p:cTn id="338" dur="166" decel="50000">
                                          <p:stCondLst>
                                            <p:cond delay="676"/>
                                          </p:stCondLst>
                                        </p:cTn>
                                        <p:tgtEl>
                                          <p:spTgt spid="34"/>
                                        </p:tgtEl>
                                      </p:cBhvr>
                                      <p:to x="100000" y="100000"/>
                                    </p:animScale>
                                    <p:animScale>
                                      <p:cBhvr>
                                        <p:cTn id="339" dur="26">
                                          <p:stCondLst>
                                            <p:cond delay="1312"/>
                                          </p:stCondLst>
                                        </p:cTn>
                                        <p:tgtEl>
                                          <p:spTgt spid="34"/>
                                        </p:tgtEl>
                                      </p:cBhvr>
                                      <p:to x="100000" y="80000"/>
                                    </p:animScale>
                                    <p:animScale>
                                      <p:cBhvr>
                                        <p:cTn id="340" dur="166" decel="50000">
                                          <p:stCondLst>
                                            <p:cond delay="1338"/>
                                          </p:stCondLst>
                                        </p:cTn>
                                        <p:tgtEl>
                                          <p:spTgt spid="34"/>
                                        </p:tgtEl>
                                      </p:cBhvr>
                                      <p:to x="100000" y="100000"/>
                                    </p:animScale>
                                    <p:animScale>
                                      <p:cBhvr>
                                        <p:cTn id="341" dur="26">
                                          <p:stCondLst>
                                            <p:cond delay="1642"/>
                                          </p:stCondLst>
                                        </p:cTn>
                                        <p:tgtEl>
                                          <p:spTgt spid="34"/>
                                        </p:tgtEl>
                                      </p:cBhvr>
                                      <p:to x="100000" y="90000"/>
                                    </p:animScale>
                                    <p:animScale>
                                      <p:cBhvr>
                                        <p:cTn id="342" dur="166" decel="50000">
                                          <p:stCondLst>
                                            <p:cond delay="1668"/>
                                          </p:stCondLst>
                                        </p:cTn>
                                        <p:tgtEl>
                                          <p:spTgt spid="34"/>
                                        </p:tgtEl>
                                      </p:cBhvr>
                                      <p:to x="100000" y="100000"/>
                                    </p:animScale>
                                    <p:animScale>
                                      <p:cBhvr>
                                        <p:cTn id="343" dur="26">
                                          <p:stCondLst>
                                            <p:cond delay="1808"/>
                                          </p:stCondLst>
                                        </p:cTn>
                                        <p:tgtEl>
                                          <p:spTgt spid="34"/>
                                        </p:tgtEl>
                                      </p:cBhvr>
                                      <p:to x="100000" y="95000"/>
                                    </p:animScale>
                                    <p:animScale>
                                      <p:cBhvr>
                                        <p:cTn id="344" dur="166" decel="50000">
                                          <p:stCondLst>
                                            <p:cond delay="1834"/>
                                          </p:stCondLst>
                                        </p:cTn>
                                        <p:tgtEl>
                                          <p:spTgt spid="3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25" grpId="0"/>
      <p:bldP spid="26" grpId="0"/>
      <p:bldP spid="33" grpId="0"/>
      <p:bldP spid="3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3926821"/>
            <a:chOff x="0" y="0"/>
            <a:chExt cx="4816593" cy="1034225"/>
          </a:xfrm>
        </p:grpSpPr>
        <p:sp>
          <p:nvSpPr>
            <p:cNvPr id="3" name="Freeform 3"/>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p:cNvSpPr txBox="1"/>
            <p:nvPr/>
          </p:nvSpPr>
          <p:spPr>
            <a:xfrm>
              <a:off x="0" y="-47625"/>
              <a:ext cx="4816593" cy="1081850"/>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380534" y="4149099"/>
            <a:ext cx="6523106" cy="6137901"/>
            <a:chOff x="0" y="0"/>
            <a:chExt cx="1718020" cy="1616566"/>
          </a:xfrm>
        </p:grpSpPr>
        <p:sp>
          <p:nvSpPr>
            <p:cNvPr id="6" name="Freeform 6"/>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p:cNvSpPr txBox="1"/>
            <p:nvPr/>
          </p:nvSpPr>
          <p:spPr>
            <a:xfrm>
              <a:off x="0" y="-47625"/>
              <a:ext cx="1718020" cy="1664191"/>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p:cNvGrpSpPr/>
          <p:nvPr/>
        </p:nvGrpSpPr>
        <p:grpSpPr>
          <a:xfrm>
            <a:off x="380534" y="561302"/>
            <a:ext cx="6523106" cy="65231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p:cNvGrpSpPr/>
          <p:nvPr/>
        </p:nvGrpSpPr>
        <p:grpSpPr>
          <a:xfrm>
            <a:off x="380534" y="511544"/>
            <a:ext cx="6577465" cy="6572864"/>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p:cNvSpPr txBox="1"/>
          <p:nvPr/>
        </p:nvSpPr>
        <p:spPr>
          <a:xfrm>
            <a:off x="1512421" y="3331850"/>
            <a:ext cx="4259333" cy="594972"/>
          </a:xfrm>
          <a:prstGeom prst="rect">
            <a:avLst/>
          </a:prstGeom>
        </p:spPr>
        <p:txBody>
          <a:bodyPr lIns="0" tIns="0" rIns="0" bIns="0" rtlCol="0" anchor="t">
            <a:spAutoFit/>
          </a:bodyPr>
          <a:lstStyle/>
          <a:p>
            <a:pPr marL="0" lvl="1" indent="0" algn="r" rtl="1">
              <a:lnSpc>
                <a:spcPts val="4908"/>
              </a:lnSpc>
              <a:spcBef>
                <a:spcPct val="0"/>
              </a:spcBef>
            </a:pPr>
            <a:r>
              <a:rPr lang="ar-EG" sz="3556" b="1" spc="348" dirty="0">
                <a:solidFill>
                  <a:srgbClr val="FFFFFF"/>
                </a:solidFill>
                <a:latin typeface="Cairo Bold"/>
                <a:ea typeface="Cairo Bold"/>
                <a:cs typeface="Cairo Bold"/>
                <a:sym typeface="Cairo Bold"/>
                <a:rtl/>
              </a:rPr>
              <a:t>المستوى الوطني</a:t>
            </a:r>
          </a:p>
        </p:txBody>
      </p:sp>
      <p:sp>
        <p:nvSpPr>
          <p:cNvPr id="16" name="Rectangle 15">
            <a:extLst>
              <a:ext uri="{FF2B5EF4-FFF2-40B4-BE49-F238E27FC236}">
                <a16:creationId xmlns:a16="http://schemas.microsoft.com/office/drawing/2014/main" id="{FD200C5A-FA82-0176-BA5C-C51F7B862D9B}"/>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8EB971F-062A-53CA-FBCF-F59C5EC33B40}"/>
              </a:ext>
            </a:extLst>
          </p:cNvPr>
          <p:cNvSpPr/>
          <p:nvPr/>
        </p:nvSpPr>
        <p:spPr>
          <a:xfrm>
            <a:off x="7921333" y="0"/>
            <a:ext cx="10366667" cy="10286999"/>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a:extLst>
              <a:ext uri="{FF2B5EF4-FFF2-40B4-BE49-F238E27FC236}">
                <a16:creationId xmlns:a16="http://schemas.microsoft.com/office/drawing/2014/main" id="{F07AFD86-8F3A-837F-F364-F256A8ADA202}"/>
              </a:ext>
            </a:extLst>
          </p:cNvPr>
          <p:cNvGrpSpPr/>
          <p:nvPr/>
        </p:nvGrpSpPr>
        <p:grpSpPr>
          <a:xfrm>
            <a:off x="14809559" y="236916"/>
            <a:ext cx="3232844" cy="1171888"/>
            <a:chOff x="0" y="0"/>
            <a:chExt cx="4310459" cy="1562517"/>
          </a:xfrm>
        </p:grpSpPr>
        <p:grpSp>
          <p:nvGrpSpPr>
            <p:cNvPr id="9" name="Group 3">
              <a:extLst>
                <a:ext uri="{FF2B5EF4-FFF2-40B4-BE49-F238E27FC236}">
                  <a16:creationId xmlns:a16="http://schemas.microsoft.com/office/drawing/2014/main" id="{FC5001A4-F942-E220-02CC-6D806A40E4E5}"/>
                </a:ext>
              </a:extLst>
            </p:cNvPr>
            <p:cNvGrpSpPr/>
            <p:nvPr/>
          </p:nvGrpSpPr>
          <p:grpSpPr>
            <a:xfrm>
              <a:off x="1213863" y="230795"/>
              <a:ext cx="3096596" cy="1100927"/>
              <a:chOff x="0" y="0"/>
              <a:chExt cx="4076640" cy="1449360"/>
            </a:xfrm>
          </p:grpSpPr>
          <p:sp>
            <p:nvSpPr>
              <p:cNvPr id="15" name="Freeform 4">
                <a:extLst>
                  <a:ext uri="{FF2B5EF4-FFF2-40B4-BE49-F238E27FC236}">
                    <a16:creationId xmlns:a16="http://schemas.microsoft.com/office/drawing/2014/main" id="{38A03B70-9D55-2C3E-4DDE-BEC3630A2B3F}"/>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10" name="Group 5">
              <a:extLst>
                <a:ext uri="{FF2B5EF4-FFF2-40B4-BE49-F238E27FC236}">
                  <a16:creationId xmlns:a16="http://schemas.microsoft.com/office/drawing/2014/main" id="{42A433A6-A0C2-F825-8515-BFD4FFD5369F}"/>
                </a:ext>
              </a:extLst>
            </p:cNvPr>
            <p:cNvGrpSpPr/>
            <p:nvPr/>
          </p:nvGrpSpPr>
          <p:grpSpPr>
            <a:xfrm>
              <a:off x="0" y="0"/>
              <a:ext cx="1563611" cy="1562517"/>
              <a:chOff x="0" y="0"/>
              <a:chExt cx="2058480" cy="2057040"/>
            </a:xfrm>
          </p:grpSpPr>
          <p:sp>
            <p:nvSpPr>
              <p:cNvPr id="14" name="Freeform 6">
                <a:extLst>
                  <a:ext uri="{FF2B5EF4-FFF2-40B4-BE49-F238E27FC236}">
                    <a16:creationId xmlns:a16="http://schemas.microsoft.com/office/drawing/2014/main" id="{7E2B052C-6DF0-4E81-F96B-F2F020772EE8}"/>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2" name="TextBox 7">
              <a:extLst>
                <a:ext uri="{FF2B5EF4-FFF2-40B4-BE49-F238E27FC236}">
                  <a16:creationId xmlns:a16="http://schemas.microsoft.com/office/drawing/2014/main" id="{1BB54332-072C-4FC4-BDB4-455401FB399B}"/>
                </a:ext>
              </a:extLst>
            </p:cNvPr>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a:t>
              </a:r>
              <a:r>
                <a:rPr lang="ar-SA" sz="1211" b="1" spc="118" dirty="0">
                  <a:solidFill>
                    <a:srgbClr val="231F20"/>
                  </a:solidFill>
                  <a:latin typeface="Cairo Bold"/>
                  <a:ea typeface="Cairo Bold"/>
                  <a:cs typeface="Cairo Bold"/>
                  <a:sym typeface="Cairo Bold"/>
                  <a:rtl/>
                </a:rPr>
                <a:t>الوطني</a:t>
              </a:r>
              <a:endParaRPr lang="ar-EG" sz="1211" b="1" spc="118" dirty="0">
                <a:solidFill>
                  <a:srgbClr val="231F20"/>
                </a:solidFill>
                <a:latin typeface="Cairo Bold"/>
                <a:ea typeface="Cairo Bold"/>
                <a:cs typeface="Cairo Bold"/>
                <a:sym typeface="Cairo Bold"/>
                <a:rtl/>
              </a:endParaRPr>
            </a:p>
          </p:txBody>
        </p:sp>
      </p:grpSp>
      <p:grpSp>
        <p:nvGrpSpPr>
          <p:cNvPr id="30" name="Group 29">
            <a:extLst>
              <a:ext uri="{FF2B5EF4-FFF2-40B4-BE49-F238E27FC236}">
                <a16:creationId xmlns:a16="http://schemas.microsoft.com/office/drawing/2014/main" id="{89E3C1ED-F09E-539D-7842-0B97F4BA51CA}"/>
              </a:ext>
            </a:extLst>
          </p:cNvPr>
          <p:cNvGrpSpPr/>
          <p:nvPr/>
        </p:nvGrpSpPr>
        <p:grpSpPr>
          <a:xfrm>
            <a:off x="12843290" y="3314700"/>
            <a:ext cx="5010722" cy="3239490"/>
            <a:chOff x="12890534" y="6134100"/>
            <a:chExt cx="5010722" cy="3239490"/>
          </a:xfrm>
        </p:grpSpPr>
        <p:pic>
          <p:nvPicPr>
            <p:cNvPr id="28" name="Picture 27">
              <a:extLst>
                <a:ext uri="{FF2B5EF4-FFF2-40B4-BE49-F238E27FC236}">
                  <a16:creationId xmlns:a16="http://schemas.microsoft.com/office/drawing/2014/main" id="{2BF7988B-A35E-8911-A603-307545A74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90534" y="6134100"/>
              <a:ext cx="5010722" cy="3239490"/>
            </a:xfrm>
            <a:prstGeom prst="rect">
              <a:avLst/>
            </a:prstGeom>
            <a:ln>
              <a:solidFill>
                <a:schemeClr val="tx1"/>
              </a:solidFill>
            </a:ln>
          </p:spPr>
        </p:pic>
        <p:sp>
          <p:nvSpPr>
            <p:cNvPr id="25" name="TextBox 24">
              <a:extLst>
                <a:ext uri="{FF2B5EF4-FFF2-40B4-BE49-F238E27FC236}">
                  <a16:creationId xmlns:a16="http://schemas.microsoft.com/office/drawing/2014/main" id="{A9D0D882-1ED2-2B1E-92C7-5287635365AA}"/>
                </a:ext>
              </a:extLst>
            </p:cNvPr>
            <p:cNvSpPr txBox="1"/>
            <p:nvPr/>
          </p:nvSpPr>
          <p:spPr>
            <a:xfrm>
              <a:off x="14163697" y="8039100"/>
              <a:ext cx="2584550" cy="584775"/>
            </a:xfrm>
            <a:prstGeom prst="rect">
              <a:avLst/>
            </a:prstGeom>
            <a:solidFill>
              <a:srgbClr val="F2F2F2"/>
            </a:solidFill>
            <a:ln>
              <a:solidFill>
                <a:srgbClr val="1C5739"/>
              </a:solidFill>
              <a:prstDash val="lgDash"/>
            </a:ln>
          </p:spPr>
          <p:txBody>
            <a:bodyPr wrap="square">
              <a:spAutoFit/>
            </a:bodyPr>
            <a:lstStyle/>
            <a:p>
              <a:r>
                <a:rPr lang="ar-JO" sz="3200" dirty="0">
                  <a:solidFill>
                    <a:srgbClr val="1C5739"/>
                  </a:solidFill>
                  <a:latin typeface="Cairo" panose="020B0604020202020204" charset="-78"/>
                  <a:cs typeface="Cairo" panose="020B0604020202020204" charset="-78"/>
                </a:rPr>
                <a:t>مدينة الزيتون </a:t>
              </a:r>
              <a:endParaRPr lang="en-US" sz="3200" dirty="0">
                <a:solidFill>
                  <a:srgbClr val="1C5739"/>
                </a:solidFill>
                <a:latin typeface="Cairo" panose="020B0604020202020204" charset="-78"/>
                <a:cs typeface="Cairo" panose="020B0604020202020204" charset="-78"/>
              </a:endParaRPr>
            </a:p>
          </p:txBody>
        </p:sp>
      </p:grpSp>
      <p:pic>
        <p:nvPicPr>
          <p:cNvPr id="35" name="Picture 34">
            <a:extLst>
              <a:ext uri="{FF2B5EF4-FFF2-40B4-BE49-F238E27FC236}">
                <a16:creationId xmlns:a16="http://schemas.microsoft.com/office/drawing/2014/main" id="{234BAD36-7CE5-D524-2953-CEBF50C08D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2" y="-2"/>
            <a:ext cx="7949047" cy="10287001"/>
          </a:xfrm>
          <a:prstGeom prst="rect">
            <a:avLst/>
          </a:prstGeom>
          <a:ln>
            <a:solidFill>
              <a:srgbClr val="1C5739"/>
            </a:solidFill>
          </a:ln>
        </p:spPr>
      </p:pic>
      <p:grpSp>
        <p:nvGrpSpPr>
          <p:cNvPr id="36" name="Group 35">
            <a:extLst>
              <a:ext uri="{FF2B5EF4-FFF2-40B4-BE49-F238E27FC236}">
                <a16:creationId xmlns:a16="http://schemas.microsoft.com/office/drawing/2014/main" id="{BA50FB46-F06B-FDED-BAD9-56E7728BE7F4}"/>
              </a:ext>
            </a:extLst>
          </p:cNvPr>
          <p:cNvGrpSpPr/>
          <p:nvPr/>
        </p:nvGrpSpPr>
        <p:grpSpPr>
          <a:xfrm>
            <a:off x="8452026" y="1233586"/>
            <a:ext cx="5190641" cy="6189425"/>
            <a:chOff x="8452026" y="1233586"/>
            <a:chExt cx="5190641" cy="6189425"/>
          </a:xfrm>
        </p:grpSpPr>
        <p:sp>
          <p:nvSpPr>
            <p:cNvPr id="23" name="TextBox 22">
              <a:extLst>
                <a:ext uri="{FF2B5EF4-FFF2-40B4-BE49-F238E27FC236}">
                  <a16:creationId xmlns:a16="http://schemas.microsoft.com/office/drawing/2014/main" id="{B1A75BD9-BD2E-3A6F-D0F6-1B5112F4CDEB}"/>
                </a:ext>
              </a:extLst>
            </p:cNvPr>
            <p:cNvSpPr txBox="1"/>
            <p:nvPr/>
          </p:nvSpPr>
          <p:spPr>
            <a:xfrm>
              <a:off x="8452026" y="1790700"/>
              <a:ext cx="3860573" cy="5632311"/>
            </a:xfrm>
            <a:prstGeom prst="rect">
              <a:avLst/>
            </a:prstGeom>
            <a:solidFill>
              <a:srgbClr val="F2F2F2"/>
            </a:solidFill>
            <a:ln w="19050">
              <a:solidFill>
                <a:srgbClr val="1C5739"/>
              </a:solidFill>
              <a:prstDash val="lgDash"/>
            </a:ln>
          </p:spPr>
          <p:txBody>
            <a:bodyPr wrap="square">
              <a:spAutoFit/>
            </a:bodyPr>
            <a:lstStyle/>
            <a:p>
              <a:pPr algn="ctr"/>
              <a:r>
                <a:rPr lang="ar-JO" sz="2400" dirty="0">
                  <a:latin typeface="Cairo" panose="020B0604020202020204" charset="-78"/>
                  <a:cs typeface="Cairo" panose="020B0604020202020204" charset="-78"/>
                </a:rPr>
                <a:t>تقع محافظة سلفيت في شمال الضفة الغربية</a:t>
              </a:r>
              <a:endParaRPr lang="ar-SA" sz="2400" dirty="0">
                <a:latin typeface="Cairo" panose="020B0604020202020204" charset="-78"/>
                <a:cs typeface="Cairo" panose="020B0604020202020204" charset="-78"/>
              </a:endParaRPr>
            </a:p>
            <a:p>
              <a:pPr algn="ctr"/>
              <a:r>
                <a:rPr lang="ar-JO" sz="2400" dirty="0">
                  <a:latin typeface="Cairo" panose="020B0604020202020204" charset="-78"/>
                  <a:cs typeface="Cairo" panose="020B0604020202020204" charset="-78"/>
                </a:rPr>
                <a:t>وتحدها نابلس</a:t>
              </a:r>
              <a:r>
                <a:rPr lang="ar-SA" sz="2400" dirty="0">
                  <a:latin typeface="Cairo" panose="020B0604020202020204" charset="-78"/>
                  <a:cs typeface="Cairo" panose="020B0604020202020204" charset="-78"/>
                </a:rPr>
                <a:t> من الشرق</a:t>
              </a:r>
              <a:r>
                <a:rPr lang="ar-JO" sz="2400" dirty="0">
                  <a:latin typeface="Cairo" panose="020B0604020202020204" charset="-78"/>
                  <a:cs typeface="Cairo" panose="020B0604020202020204" charset="-78"/>
                </a:rPr>
                <a:t>،</a:t>
              </a:r>
              <a:r>
                <a:rPr lang="ar-SA" sz="2400" dirty="0">
                  <a:latin typeface="Cairo" panose="020B0604020202020204" charset="-78"/>
                  <a:cs typeface="Cairo" panose="020B0604020202020204" charset="-78"/>
                </a:rPr>
                <a:t> وقلقيلية من الشمال،</a:t>
              </a:r>
              <a:r>
                <a:rPr lang="ar-JO" sz="2400" dirty="0">
                  <a:latin typeface="Cairo" panose="020B0604020202020204" charset="-78"/>
                  <a:cs typeface="Cairo" panose="020B0604020202020204" charset="-78"/>
                </a:rPr>
                <a:t> ورام الله والبيرة من الجنوب، والخط الأخضر من الغرب. تتميز بموقع استراتيجي يربط شمال الضفة بجنوبها، وتُعتبر من المحافظات المهمة رغم صغر مساحتها، خاصة بسبب إحاطتها بعدد كبير من المستوطنات والبؤر الاستيطانية، وارتباطها بشبكة طرق حيوية تخترق أراضيها.</a:t>
              </a:r>
              <a:endParaRPr lang="en-US" sz="2400" dirty="0">
                <a:latin typeface="Cairo" panose="020B0604020202020204" charset="-78"/>
                <a:cs typeface="Cairo" panose="020B0604020202020204" charset="-78"/>
              </a:endParaRPr>
            </a:p>
          </p:txBody>
        </p:sp>
        <p:pic>
          <p:nvPicPr>
            <p:cNvPr id="1026" name="Picture 2" descr="Épingle, Épingle png | PNGEgg">
              <a:extLst>
                <a:ext uri="{FF2B5EF4-FFF2-40B4-BE49-F238E27FC236}">
                  <a16:creationId xmlns:a16="http://schemas.microsoft.com/office/drawing/2014/main" id="{6D8A2704-6FB5-E12B-D40C-F8AAF6B0BACD}"/>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8594" b="95703" l="10000" r="90000">
                          <a14:foregroundMark x1="55778" y1="8594" x2="55778" y2="8594"/>
                          <a14:foregroundMark x1="42444" y1="89453" x2="42444" y2="89453"/>
                          <a14:foregroundMark x1="43222" y1="82813" x2="43222" y2="82813"/>
                          <a14:foregroundMark x1="42778" y1="85547" x2="42778" y2="85547"/>
                          <a14:foregroundMark x1="42222" y1="85547" x2="42222" y2="85547"/>
                          <a14:foregroundMark x1="42000" y1="89453" x2="42000" y2="89453"/>
                          <a14:foregroundMark x1="41778" y1="92969" x2="41778" y2="92969"/>
                          <a14:foregroundMark x1="41556" y1="91406" x2="41556" y2="91406"/>
                          <a14:foregroundMark x1="41556" y1="92188" x2="41556" y2="92188"/>
                          <a14:foregroundMark x1="41556" y1="93750" x2="41556" y2="93750"/>
                          <a14:foregroundMark x1="41222" y1="95703" x2="41222" y2="95703"/>
                          <a14:foregroundMark x1="44667" y1="76172" x2="44667" y2="76172"/>
                        </a14:backgroundRemoval>
                      </a14:imgEffect>
                    </a14:imgLayer>
                  </a14:imgProps>
                </a:ext>
                <a:ext uri="{28A0092B-C50C-407E-A947-70E740481C1C}">
                  <a14:useLocalDpi xmlns:a14="http://schemas.microsoft.com/office/drawing/2010/main" val="0"/>
                </a:ext>
              </a:extLst>
            </a:blip>
            <a:srcRect/>
            <a:stretch>
              <a:fillRect/>
            </a:stretch>
          </p:blipFill>
          <p:spPr bwMode="auto">
            <a:xfrm>
              <a:off x="11201400" y="1233586"/>
              <a:ext cx="2441267" cy="694405"/>
            </a:xfrm>
            <a:prstGeom prst="rect">
              <a:avLst/>
            </a:prstGeom>
            <a:noFill/>
            <a:extLst>
              <a:ext uri="{909E8E84-426E-40DD-AFC4-6F175D3DCCD1}">
                <a14:hiddenFill xmlns:a14="http://schemas.microsoft.com/office/drawing/2010/main">
                  <a:solidFill>
                    <a:srgbClr val="FFFFFF"/>
                  </a:solidFill>
                </a14:hiddenFill>
              </a:ext>
            </a:extLst>
          </p:spPr>
        </p:pic>
      </p:grpSp>
      <p:sp>
        <p:nvSpPr>
          <p:cNvPr id="38" name="Rectangle 37">
            <a:extLst>
              <a:ext uri="{FF2B5EF4-FFF2-40B4-BE49-F238E27FC236}">
                <a16:creationId xmlns:a16="http://schemas.microsoft.com/office/drawing/2014/main" id="{D790811F-2EF6-1E93-1D98-F43B8071A410}"/>
              </a:ext>
            </a:extLst>
          </p:cNvPr>
          <p:cNvSpPr/>
          <p:nvPr/>
        </p:nvSpPr>
        <p:spPr>
          <a:xfrm>
            <a:off x="7921334" y="0"/>
            <a:ext cx="10366665" cy="10286999"/>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down)">
                                      <p:cBhvr>
                                        <p:cTn id="7" dur="500"/>
                                        <p:tgtEl>
                                          <p:spTgt spid="36"/>
                                        </p:tgtEl>
                                      </p:cBhvr>
                                    </p:animEffect>
                                  </p:childTnLst>
                                </p:cTn>
                              </p:par>
                              <p:par>
                                <p:cTn id="8" presetID="22" presetClass="entr" presetSubtype="4" fill="hold"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wipe(down)">
                                      <p:cBhvr>
                                        <p:cTn id="10"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12E29A9-79C1-7AD8-A148-C14AFEF233C1}"/>
              </a:ext>
            </a:extLst>
          </p:cNvPr>
          <p:cNvSpPr/>
          <p:nvPr/>
        </p:nvSpPr>
        <p:spPr>
          <a:xfrm>
            <a:off x="7921333" y="0"/>
            <a:ext cx="10366667" cy="10286999"/>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a:extLst>
              <a:ext uri="{FF2B5EF4-FFF2-40B4-BE49-F238E27FC236}">
                <a16:creationId xmlns:a16="http://schemas.microsoft.com/office/drawing/2014/main" id="{924862DE-401B-295B-6232-3C6C15F52F30}"/>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02A3532A-D927-13A5-0D7E-DF3B85BE5E24}"/>
                </a:ext>
              </a:extLst>
            </p:cNvPr>
            <p:cNvGrpSpPr/>
            <p:nvPr/>
          </p:nvGrpSpPr>
          <p:grpSpPr>
            <a:xfrm>
              <a:off x="1213863" y="230795"/>
              <a:ext cx="3096596" cy="1100927"/>
              <a:chOff x="0" y="0"/>
              <a:chExt cx="4076640" cy="1449360"/>
            </a:xfrm>
          </p:grpSpPr>
          <p:sp>
            <p:nvSpPr>
              <p:cNvPr id="8" name="Freeform 4">
                <a:extLst>
                  <a:ext uri="{FF2B5EF4-FFF2-40B4-BE49-F238E27FC236}">
                    <a16:creationId xmlns:a16="http://schemas.microsoft.com/office/drawing/2014/main" id="{CC0511B9-C0CA-AA74-4E93-A22F5662C212}"/>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4" name="Group 5">
              <a:extLst>
                <a:ext uri="{FF2B5EF4-FFF2-40B4-BE49-F238E27FC236}">
                  <a16:creationId xmlns:a16="http://schemas.microsoft.com/office/drawing/2014/main" id="{AC4440F4-68C1-D5E2-E371-FE57519ED910}"/>
                </a:ext>
              </a:extLst>
            </p:cNvPr>
            <p:cNvGrpSpPr/>
            <p:nvPr/>
          </p:nvGrpSpPr>
          <p:grpSpPr>
            <a:xfrm>
              <a:off x="0" y="0"/>
              <a:ext cx="1563611" cy="1562517"/>
              <a:chOff x="0" y="0"/>
              <a:chExt cx="2058480" cy="2057040"/>
            </a:xfrm>
          </p:grpSpPr>
          <p:sp>
            <p:nvSpPr>
              <p:cNvPr id="7" name="Freeform 6">
                <a:extLst>
                  <a:ext uri="{FF2B5EF4-FFF2-40B4-BE49-F238E27FC236}">
                    <a16:creationId xmlns:a16="http://schemas.microsoft.com/office/drawing/2014/main" id="{450C37AD-4A18-5E3E-5E8F-122C316140AA}"/>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6" name="TextBox 7">
              <a:extLst>
                <a:ext uri="{FF2B5EF4-FFF2-40B4-BE49-F238E27FC236}">
                  <a16:creationId xmlns:a16="http://schemas.microsoft.com/office/drawing/2014/main" id="{A1DAFEFC-A3F7-FD1A-82F0-79F030DE64F5}"/>
                </a:ext>
              </a:extLst>
            </p:cNvPr>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a:t>
              </a:r>
              <a:r>
                <a:rPr lang="ar-SA" sz="1211" b="1" spc="118" dirty="0">
                  <a:solidFill>
                    <a:srgbClr val="231F20"/>
                  </a:solidFill>
                  <a:latin typeface="Cairo Bold"/>
                  <a:ea typeface="Cairo Bold"/>
                  <a:cs typeface="Cairo Bold"/>
                  <a:sym typeface="Cairo Bold"/>
                  <a:rtl/>
                </a:rPr>
                <a:t>الوطني</a:t>
              </a:r>
              <a:endParaRPr lang="ar-EG" sz="1211" b="1" spc="118" dirty="0">
                <a:solidFill>
                  <a:srgbClr val="231F20"/>
                </a:solidFill>
                <a:latin typeface="Cairo Bold"/>
                <a:ea typeface="Cairo Bold"/>
                <a:cs typeface="Cairo Bold"/>
                <a:sym typeface="Cairo Bold"/>
                <a:rtl/>
              </a:endParaRPr>
            </a:p>
          </p:txBody>
        </p:sp>
      </p:grpSp>
      <p:pic>
        <p:nvPicPr>
          <p:cNvPr id="10" name="Picture 9">
            <a:extLst>
              <a:ext uri="{FF2B5EF4-FFF2-40B4-BE49-F238E27FC236}">
                <a16:creationId xmlns:a16="http://schemas.microsoft.com/office/drawing/2014/main" id="{61E3823D-8525-84F9-CB06-B3CC7E83DB1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27" y="-24246"/>
            <a:ext cx="7967780" cy="10311245"/>
          </a:xfrm>
          <a:prstGeom prst="rect">
            <a:avLst/>
          </a:prstGeom>
          <a:ln>
            <a:solidFill>
              <a:srgbClr val="1C5739"/>
            </a:solidFill>
          </a:ln>
        </p:spPr>
      </p:pic>
      <p:sp>
        <p:nvSpPr>
          <p:cNvPr id="19" name="Rectangle 18">
            <a:extLst>
              <a:ext uri="{FF2B5EF4-FFF2-40B4-BE49-F238E27FC236}">
                <a16:creationId xmlns:a16="http://schemas.microsoft.com/office/drawing/2014/main" id="{D19BD031-B5B7-913D-1DA5-6B07EA063C6B}"/>
              </a:ext>
            </a:extLst>
          </p:cNvPr>
          <p:cNvSpPr/>
          <p:nvPr/>
        </p:nvSpPr>
        <p:spPr>
          <a:xfrm>
            <a:off x="7960853" y="0"/>
            <a:ext cx="10327146" cy="10286999"/>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5D444FD7-C762-CDA3-AAA7-D133450301BD}"/>
              </a:ext>
            </a:extLst>
          </p:cNvPr>
          <p:cNvSpPr txBox="1"/>
          <p:nvPr/>
        </p:nvSpPr>
        <p:spPr>
          <a:xfrm>
            <a:off x="9829800" y="1563403"/>
            <a:ext cx="3860573" cy="2677656"/>
          </a:xfrm>
          <a:prstGeom prst="rect">
            <a:avLst/>
          </a:prstGeom>
          <a:solidFill>
            <a:srgbClr val="F2F2F2"/>
          </a:solidFill>
          <a:ln w="19050">
            <a:solidFill>
              <a:srgbClr val="1C5739"/>
            </a:solidFill>
            <a:prstDash val="lgDash"/>
          </a:ln>
        </p:spPr>
        <p:txBody>
          <a:bodyPr wrap="square">
            <a:spAutoFit/>
          </a:bodyPr>
          <a:lstStyle/>
          <a:p>
            <a:pPr algn="ctr"/>
            <a:r>
              <a:rPr lang="ar-JO" sz="2400" dirty="0">
                <a:latin typeface="Cairo" panose="020B0604020202020204" charset="-78"/>
                <a:cs typeface="Cairo" panose="020B0604020202020204" charset="-78"/>
              </a:rPr>
              <a:t>تشكل الطرق الإقليمية والرئيسية جزءًا كبيرًا من شبكة الطرق في الضفة الغربية نظرًا لأهميتها في ربط المدن والمراكز الرئيسية، ودورها الحيوي في النقل والتجارة</a:t>
            </a:r>
          </a:p>
        </p:txBody>
      </p:sp>
      <p:grpSp>
        <p:nvGrpSpPr>
          <p:cNvPr id="36" name="Group 35">
            <a:extLst>
              <a:ext uri="{FF2B5EF4-FFF2-40B4-BE49-F238E27FC236}">
                <a16:creationId xmlns:a16="http://schemas.microsoft.com/office/drawing/2014/main" id="{976164F1-5F70-3AA0-640F-836F7F859C36}"/>
              </a:ext>
            </a:extLst>
          </p:cNvPr>
          <p:cNvGrpSpPr/>
          <p:nvPr/>
        </p:nvGrpSpPr>
        <p:grpSpPr>
          <a:xfrm>
            <a:off x="9591166" y="5076388"/>
            <a:ext cx="4915457" cy="4800600"/>
            <a:chOff x="8571942" y="4533900"/>
            <a:chExt cx="4915457" cy="4800600"/>
          </a:xfrm>
          <a:solidFill>
            <a:srgbClr val="F2F2F2"/>
          </a:solidFill>
        </p:grpSpPr>
        <p:graphicFrame>
          <p:nvGraphicFramePr>
            <p:cNvPr id="25" name="Chart 24">
              <a:extLst>
                <a:ext uri="{FF2B5EF4-FFF2-40B4-BE49-F238E27FC236}">
                  <a16:creationId xmlns:a16="http://schemas.microsoft.com/office/drawing/2014/main" id="{EBB7B6B0-BE34-6E4D-A5C1-949CC6911237}"/>
                </a:ext>
              </a:extLst>
            </p:cNvPr>
            <p:cNvGraphicFramePr/>
            <p:nvPr>
              <p:extLst>
                <p:ext uri="{D42A27DB-BD31-4B8C-83A1-F6EECF244321}">
                  <p14:modId xmlns:p14="http://schemas.microsoft.com/office/powerpoint/2010/main" val="1152520941"/>
                </p:ext>
              </p:extLst>
            </p:nvPr>
          </p:nvGraphicFramePr>
          <p:xfrm>
            <a:off x="8571942" y="4533900"/>
            <a:ext cx="4915457" cy="4800600"/>
          </p:xfrm>
          <a:graphic>
            <a:graphicData uri="http://schemas.openxmlformats.org/drawingml/2006/chart">
              <c:chart xmlns:c="http://schemas.openxmlformats.org/drawingml/2006/chart" xmlns:r="http://schemas.openxmlformats.org/officeDocument/2006/relationships" r:id="rId3"/>
            </a:graphicData>
          </a:graphic>
        </p:graphicFrame>
        <p:sp>
          <p:nvSpPr>
            <p:cNvPr id="31" name="TextBox 30">
              <a:extLst>
                <a:ext uri="{FF2B5EF4-FFF2-40B4-BE49-F238E27FC236}">
                  <a16:creationId xmlns:a16="http://schemas.microsoft.com/office/drawing/2014/main" id="{C91F93FB-1ED1-BAEB-0890-4358B9994594}"/>
                </a:ext>
              </a:extLst>
            </p:cNvPr>
            <p:cNvSpPr txBox="1"/>
            <p:nvPr/>
          </p:nvSpPr>
          <p:spPr>
            <a:xfrm>
              <a:off x="9579861" y="4750376"/>
              <a:ext cx="1295400" cy="381000"/>
            </a:xfrm>
            <a:prstGeom prst="rect">
              <a:avLst/>
            </a:prstGeom>
            <a:grpFill/>
          </p:spPr>
          <p:txBody>
            <a:bodyPr wrap="square" rtlCol="0">
              <a:spAutoFit/>
            </a:bodyPr>
            <a:lstStyle/>
            <a:p>
              <a:r>
                <a:rPr lang="ar-SA" dirty="0">
                  <a:latin typeface="Cairo" panose="020B0604020202020204" charset="-78"/>
                  <a:cs typeface="Cairo" panose="020B0604020202020204" charset="-78"/>
                </a:rPr>
                <a:t>رئيسي</a:t>
              </a:r>
              <a:endParaRPr lang="en-US" dirty="0">
                <a:latin typeface="Cairo" panose="020B0604020202020204" charset="-78"/>
                <a:cs typeface="Cairo" panose="020B0604020202020204" charset="-78"/>
              </a:endParaRPr>
            </a:p>
          </p:txBody>
        </p:sp>
        <p:sp>
          <p:nvSpPr>
            <p:cNvPr id="32" name="TextBox 31">
              <a:extLst>
                <a:ext uri="{FF2B5EF4-FFF2-40B4-BE49-F238E27FC236}">
                  <a16:creationId xmlns:a16="http://schemas.microsoft.com/office/drawing/2014/main" id="{E4F60EF2-A3E2-C27A-3193-1E1CBC568DFE}"/>
                </a:ext>
              </a:extLst>
            </p:cNvPr>
            <p:cNvSpPr txBox="1"/>
            <p:nvPr/>
          </p:nvSpPr>
          <p:spPr>
            <a:xfrm>
              <a:off x="9766020" y="7810500"/>
              <a:ext cx="1295400" cy="381000"/>
            </a:xfrm>
            <a:prstGeom prst="rect">
              <a:avLst/>
            </a:prstGeom>
            <a:grpFill/>
          </p:spPr>
          <p:txBody>
            <a:bodyPr wrap="square" rtlCol="0">
              <a:spAutoFit/>
            </a:bodyPr>
            <a:lstStyle/>
            <a:p>
              <a:r>
                <a:rPr lang="ar-SA" dirty="0">
                  <a:latin typeface="Cairo" panose="020B0604020202020204" charset="-78"/>
                  <a:cs typeface="Cairo" panose="020B0604020202020204" charset="-78"/>
                </a:rPr>
                <a:t>اقليمي</a:t>
              </a:r>
              <a:endParaRPr lang="en-US" dirty="0">
                <a:latin typeface="Cairo" panose="020B0604020202020204" charset="-78"/>
                <a:cs typeface="Cairo" panose="020B0604020202020204" charset="-78"/>
              </a:endParaRPr>
            </a:p>
          </p:txBody>
        </p:sp>
      </p:grpSp>
      <p:graphicFrame>
        <p:nvGraphicFramePr>
          <p:cNvPr id="35" name="Table 34">
            <a:extLst>
              <a:ext uri="{FF2B5EF4-FFF2-40B4-BE49-F238E27FC236}">
                <a16:creationId xmlns:a16="http://schemas.microsoft.com/office/drawing/2014/main" id="{673B771D-4C0A-87F0-8B48-0BA1533DDFCA}"/>
              </a:ext>
            </a:extLst>
          </p:cNvPr>
          <p:cNvGraphicFramePr>
            <a:graphicFrameLocks noGrp="1"/>
          </p:cNvGraphicFramePr>
          <p:nvPr>
            <p:extLst>
              <p:ext uri="{D42A27DB-BD31-4B8C-83A1-F6EECF244321}">
                <p14:modId xmlns:p14="http://schemas.microsoft.com/office/powerpoint/2010/main" val="1830422218"/>
              </p:ext>
            </p:extLst>
          </p:nvPr>
        </p:nvGraphicFramePr>
        <p:xfrm>
          <a:off x="14727909" y="7476688"/>
          <a:ext cx="2322408" cy="736600"/>
        </p:xfrm>
        <a:graphic>
          <a:graphicData uri="http://schemas.openxmlformats.org/drawingml/2006/table">
            <a:tbl>
              <a:tblPr firstRow="1" bandRow="1">
                <a:tableStyleId>{5C22544A-7EE6-4342-B048-85BDC9FD1C3A}</a:tableStyleId>
              </a:tblPr>
              <a:tblGrid>
                <a:gridCol w="1161204">
                  <a:extLst>
                    <a:ext uri="{9D8B030D-6E8A-4147-A177-3AD203B41FA5}">
                      <a16:colId xmlns:a16="http://schemas.microsoft.com/office/drawing/2014/main" val="2756922631"/>
                    </a:ext>
                  </a:extLst>
                </a:gridCol>
                <a:gridCol w="1161204">
                  <a:extLst>
                    <a:ext uri="{9D8B030D-6E8A-4147-A177-3AD203B41FA5}">
                      <a16:colId xmlns:a16="http://schemas.microsoft.com/office/drawing/2014/main" val="4195440860"/>
                    </a:ext>
                  </a:extLst>
                </a:gridCol>
              </a:tblGrid>
              <a:tr h="355998">
                <a:tc>
                  <a:txBody>
                    <a:bodyPr/>
                    <a:lstStyle/>
                    <a:p>
                      <a:pPr algn="ctr"/>
                      <a:r>
                        <a:rPr lang="ar-SA" dirty="0">
                          <a:ln>
                            <a:noFill/>
                          </a:ln>
                          <a:solidFill>
                            <a:schemeClr val="tx1"/>
                          </a:solidFill>
                          <a:latin typeface="Cairo" panose="020B0604020202020204" charset="-78"/>
                          <a:cs typeface="Cairo" panose="020B0604020202020204" charset="-78"/>
                        </a:rPr>
                        <a:t>رئيسي</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p>
                      <a:pPr algn="ctr"/>
                      <a:r>
                        <a:rPr lang="ar-SA" dirty="0">
                          <a:ln>
                            <a:noFill/>
                          </a:ln>
                          <a:solidFill>
                            <a:schemeClr val="tx1"/>
                          </a:solidFill>
                          <a:latin typeface="Cairo" panose="020B0604020202020204" charset="-78"/>
                          <a:cs typeface="Cairo" panose="020B0604020202020204" charset="-78"/>
                        </a:rPr>
                        <a:t>اقليمي</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2995051679"/>
                  </a:ext>
                </a:extLst>
              </a:tr>
              <a:tr h="370840">
                <a:tc>
                  <a:txBody>
                    <a:bodyPr/>
                    <a:lstStyle/>
                    <a:p>
                      <a:pPr algn="ctr"/>
                      <a:r>
                        <a:rPr lang="ar-SA" dirty="0">
                          <a:ln>
                            <a:noFill/>
                          </a:ln>
                          <a:solidFill>
                            <a:schemeClr val="tx1"/>
                          </a:solidFill>
                          <a:latin typeface="Cairo" panose="020B0604020202020204" charset="-78"/>
                          <a:cs typeface="Cairo" panose="020B0604020202020204" charset="-78"/>
                        </a:rPr>
                        <a:t>5468 كم</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p>
                      <a:pPr algn="ctr"/>
                      <a:r>
                        <a:rPr lang="ar-SA" dirty="0">
                          <a:ln>
                            <a:noFill/>
                          </a:ln>
                          <a:solidFill>
                            <a:schemeClr val="tx1"/>
                          </a:solidFill>
                          <a:latin typeface="Cairo" panose="020B0604020202020204" charset="-78"/>
                          <a:cs typeface="Cairo" panose="020B0604020202020204" charset="-78"/>
                        </a:rPr>
                        <a:t>1365 كم</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1265949502"/>
                  </a:ext>
                </a:extLst>
              </a:tr>
            </a:tbl>
          </a:graphicData>
        </a:graphic>
      </p:graphicFrame>
    </p:spTree>
    <p:extLst>
      <p:ext uri="{BB962C8B-B14F-4D97-AF65-F5344CB8AC3E}">
        <p14:creationId xmlns:p14="http://schemas.microsoft.com/office/powerpoint/2010/main" val="3919156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down)">
                                      <p:cBhvr>
                                        <p:cTn id="7" dur="500"/>
                                        <p:tgtEl>
                                          <p:spTgt spid="29"/>
                                        </p:tgtEl>
                                      </p:cBhvr>
                                    </p:animEffect>
                                  </p:childTnLst>
                                </p:cTn>
                              </p:par>
                              <p:par>
                                <p:cTn id="8" presetID="22" presetClass="entr" presetSubtype="4" fill="hold"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wipe(down)">
                                      <p:cBhvr>
                                        <p:cTn id="10" dur="500"/>
                                        <p:tgtEl>
                                          <p:spTgt spid="36"/>
                                        </p:tgtEl>
                                      </p:cBhvr>
                                    </p:animEffect>
                                  </p:childTnLst>
                                </p:cTn>
                              </p:par>
                              <p:par>
                                <p:cTn id="11" presetID="22" presetClass="entr" presetSubtype="4"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wipe(down)">
                                      <p:cBhvr>
                                        <p:cTn id="1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7D948-6183-83EA-047B-6EFDBB1BED91}"/>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CEDDA0F4-CA20-72F6-1E18-23A583A68127}"/>
              </a:ext>
            </a:extLst>
          </p:cNvPr>
          <p:cNvSpPr/>
          <p:nvPr/>
        </p:nvSpPr>
        <p:spPr>
          <a:xfrm>
            <a:off x="7921333" y="0"/>
            <a:ext cx="10366667" cy="10286999"/>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2">
            <a:extLst>
              <a:ext uri="{FF2B5EF4-FFF2-40B4-BE49-F238E27FC236}">
                <a16:creationId xmlns:a16="http://schemas.microsoft.com/office/drawing/2014/main" id="{186D8C17-0842-FE4F-8E88-4A90B1995C01}"/>
              </a:ext>
            </a:extLst>
          </p:cNvPr>
          <p:cNvGrpSpPr/>
          <p:nvPr/>
        </p:nvGrpSpPr>
        <p:grpSpPr>
          <a:xfrm>
            <a:off x="14809559" y="236916"/>
            <a:ext cx="3232844" cy="1171888"/>
            <a:chOff x="0" y="0"/>
            <a:chExt cx="4310459" cy="1562517"/>
          </a:xfrm>
        </p:grpSpPr>
        <p:grpSp>
          <p:nvGrpSpPr>
            <p:cNvPr id="9" name="Group 3">
              <a:extLst>
                <a:ext uri="{FF2B5EF4-FFF2-40B4-BE49-F238E27FC236}">
                  <a16:creationId xmlns:a16="http://schemas.microsoft.com/office/drawing/2014/main" id="{F8956A2C-B276-7CDD-71EE-7873D4F04F96}"/>
                </a:ext>
              </a:extLst>
            </p:cNvPr>
            <p:cNvGrpSpPr/>
            <p:nvPr/>
          </p:nvGrpSpPr>
          <p:grpSpPr>
            <a:xfrm>
              <a:off x="1213863" y="230795"/>
              <a:ext cx="3096596" cy="1100927"/>
              <a:chOff x="0" y="0"/>
              <a:chExt cx="4076640" cy="1449360"/>
            </a:xfrm>
          </p:grpSpPr>
          <p:sp>
            <p:nvSpPr>
              <p:cNvPr id="15" name="Freeform 4">
                <a:extLst>
                  <a:ext uri="{FF2B5EF4-FFF2-40B4-BE49-F238E27FC236}">
                    <a16:creationId xmlns:a16="http://schemas.microsoft.com/office/drawing/2014/main" id="{84262A59-BE00-2F02-5822-4E1A0C44DF41}"/>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10" name="Group 5">
              <a:extLst>
                <a:ext uri="{FF2B5EF4-FFF2-40B4-BE49-F238E27FC236}">
                  <a16:creationId xmlns:a16="http://schemas.microsoft.com/office/drawing/2014/main" id="{D8514D32-657A-56D5-8B3E-64E4249D619A}"/>
                </a:ext>
              </a:extLst>
            </p:cNvPr>
            <p:cNvGrpSpPr/>
            <p:nvPr/>
          </p:nvGrpSpPr>
          <p:grpSpPr>
            <a:xfrm>
              <a:off x="0" y="0"/>
              <a:ext cx="1563611" cy="1562517"/>
              <a:chOff x="0" y="0"/>
              <a:chExt cx="2058480" cy="2057040"/>
            </a:xfrm>
          </p:grpSpPr>
          <p:sp>
            <p:nvSpPr>
              <p:cNvPr id="14" name="Freeform 6">
                <a:extLst>
                  <a:ext uri="{FF2B5EF4-FFF2-40B4-BE49-F238E27FC236}">
                    <a16:creationId xmlns:a16="http://schemas.microsoft.com/office/drawing/2014/main" id="{D1FC1FD8-6382-D224-B3C1-9C0EB6DB9DED}"/>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2" name="TextBox 7">
              <a:extLst>
                <a:ext uri="{FF2B5EF4-FFF2-40B4-BE49-F238E27FC236}">
                  <a16:creationId xmlns:a16="http://schemas.microsoft.com/office/drawing/2014/main" id="{C1294CC6-DD25-A1C1-388F-1F7A9BC8AE34}"/>
                </a:ext>
              </a:extLst>
            </p:cNvPr>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a:t>
              </a:r>
              <a:r>
                <a:rPr lang="ar-SA" sz="1211" b="1" spc="118" dirty="0">
                  <a:solidFill>
                    <a:srgbClr val="231F20"/>
                  </a:solidFill>
                  <a:latin typeface="Cairo Bold"/>
                  <a:ea typeface="Cairo Bold"/>
                  <a:cs typeface="Cairo Bold"/>
                  <a:sym typeface="Cairo Bold"/>
                  <a:rtl/>
                </a:rPr>
                <a:t>الوطني</a:t>
              </a:r>
              <a:endParaRPr lang="ar-EG" sz="1211" b="1" spc="118" dirty="0">
                <a:solidFill>
                  <a:srgbClr val="231F20"/>
                </a:solidFill>
                <a:latin typeface="Cairo Bold"/>
                <a:ea typeface="Cairo Bold"/>
                <a:cs typeface="Cairo Bold"/>
                <a:sym typeface="Cairo Bold"/>
                <a:rtl/>
              </a:endParaRPr>
            </a:p>
          </p:txBody>
        </p:sp>
      </p:grpSp>
      <p:pic>
        <p:nvPicPr>
          <p:cNvPr id="17" name="Picture 16">
            <a:extLst>
              <a:ext uri="{FF2B5EF4-FFF2-40B4-BE49-F238E27FC236}">
                <a16:creationId xmlns:a16="http://schemas.microsoft.com/office/drawing/2014/main" id="{810CEFB0-A330-4599-7C72-8281139F9B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7949045" cy="10287000"/>
          </a:xfrm>
          <a:prstGeom prst="rect">
            <a:avLst/>
          </a:prstGeom>
          <a:ln w="12700">
            <a:solidFill>
              <a:srgbClr val="1C5739"/>
            </a:solidFill>
          </a:ln>
        </p:spPr>
      </p:pic>
      <p:graphicFrame>
        <p:nvGraphicFramePr>
          <p:cNvPr id="18" name="Chart 17">
            <a:extLst>
              <a:ext uri="{FF2B5EF4-FFF2-40B4-BE49-F238E27FC236}">
                <a16:creationId xmlns:a16="http://schemas.microsoft.com/office/drawing/2014/main" id="{B83AE3E8-253F-ACDB-1746-440829D92B77}"/>
              </a:ext>
            </a:extLst>
          </p:cNvPr>
          <p:cNvGraphicFramePr/>
          <p:nvPr>
            <p:extLst>
              <p:ext uri="{D42A27DB-BD31-4B8C-83A1-F6EECF244321}">
                <p14:modId xmlns:p14="http://schemas.microsoft.com/office/powerpoint/2010/main" val="2075292588"/>
              </p:ext>
            </p:extLst>
          </p:nvPr>
        </p:nvGraphicFramePr>
        <p:xfrm>
          <a:off x="7787378" y="-721812"/>
          <a:ext cx="5658569" cy="7231626"/>
        </p:xfrm>
        <a:graphic>
          <a:graphicData uri="http://schemas.openxmlformats.org/drawingml/2006/chart">
            <c:chart xmlns:c="http://schemas.openxmlformats.org/drawingml/2006/chart" xmlns:r="http://schemas.openxmlformats.org/officeDocument/2006/relationships" r:id="rId3"/>
          </a:graphicData>
        </a:graphic>
      </p:graphicFrame>
      <p:sp>
        <p:nvSpPr>
          <p:cNvPr id="20" name="TextBox 19">
            <a:extLst>
              <a:ext uri="{FF2B5EF4-FFF2-40B4-BE49-F238E27FC236}">
                <a16:creationId xmlns:a16="http://schemas.microsoft.com/office/drawing/2014/main" id="{390C20BE-4EB4-6176-39CC-57A7BCA2EFD5}"/>
              </a:ext>
            </a:extLst>
          </p:cNvPr>
          <p:cNvSpPr txBox="1"/>
          <p:nvPr/>
        </p:nvSpPr>
        <p:spPr>
          <a:xfrm>
            <a:off x="8540374" y="6631461"/>
            <a:ext cx="3921831" cy="1200329"/>
          </a:xfrm>
          <a:prstGeom prst="rect">
            <a:avLst/>
          </a:prstGeom>
          <a:solidFill>
            <a:srgbClr val="F2F2F2"/>
          </a:solidFill>
          <a:ln>
            <a:solidFill>
              <a:srgbClr val="1C5739"/>
            </a:solidFill>
          </a:ln>
        </p:spPr>
        <p:txBody>
          <a:bodyPr wrap="square">
            <a:spAutoFit/>
          </a:bodyPr>
          <a:lstStyle/>
          <a:p>
            <a:pPr algn="ctr"/>
            <a:r>
              <a:rPr lang="ar-JO" dirty="0">
                <a:latin typeface="Cairo" panose="020B0604020202020204" charset="-78"/>
                <a:cs typeface="Cairo" panose="020B0604020202020204" charset="-78"/>
              </a:rPr>
              <a:t>"المستوطنة: تجمع سكاني إسرائيلي أُقيم بشكل غير قانوني على أراضٍ فلسطينية محتلة، وتُعد من أدوات الاستعمار والضم التدريجي."</a:t>
            </a:r>
            <a:endParaRPr lang="en-US" dirty="0">
              <a:latin typeface="Cairo" panose="020B0604020202020204" charset="-78"/>
              <a:cs typeface="Cairo" panose="020B0604020202020204" charset="-78"/>
            </a:endParaRPr>
          </a:p>
        </p:txBody>
      </p:sp>
      <p:sp>
        <p:nvSpPr>
          <p:cNvPr id="22" name="TextBox 21">
            <a:extLst>
              <a:ext uri="{FF2B5EF4-FFF2-40B4-BE49-F238E27FC236}">
                <a16:creationId xmlns:a16="http://schemas.microsoft.com/office/drawing/2014/main" id="{F4831B6A-BA72-F672-678C-84EF1A58BAD9}"/>
              </a:ext>
            </a:extLst>
          </p:cNvPr>
          <p:cNvSpPr txBox="1"/>
          <p:nvPr/>
        </p:nvSpPr>
        <p:spPr>
          <a:xfrm>
            <a:off x="8353636" y="410012"/>
            <a:ext cx="4719939" cy="769441"/>
          </a:xfrm>
          <a:prstGeom prst="rect">
            <a:avLst/>
          </a:prstGeom>
          <a:solidFill>
            <a:srgbClr val="F2F2F2"/>
          </a:solidFill>
          <a:ln>
            <a:solidFill>
              <a:srgbClr val="1C5739"/>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baseline="0" noProof="0" dirty="0">
                <a:ln w="0"/>
                <a:solidFill>
                  <a:prstClr val="black"/>
                </a:solidFill>
                <a:uLnTx/>
                <a:uFillTx/>
                <a:latin typeface="Cairo" panose="020B0604020202020204" charset="-78"/>
                <a:cs typeface="Cairo" panose="020B0604020202020204" charset="-78"/>
              </a:rPr>
              <a:t>نسبة تصنيف الأراضي الجيوسياسي حسب اتفاقية أوسلو :</a:t>
            </a:r>
            <a:endParaRPr kumimoji="0" lang="en-US" sz="2200" i="0" u="none" strike="noStrike" kern="1200" cap="none" spc="0" normalizeH="0" baseline="0" noProof="0" dirty="0">
              <a:ln w="0"/>
              <a:solidFill>
                <a:prstClr val="black"/>
              </a:solidFill>
              <a:uLnTx/>
              <a:uFillTx/>
              <a:latin typeface="Cairo" panose="020B0604020202020204" charset="-78"/>
              <a:cs typeface="Cairo" panose="020B0604020202020204" charset="-78"/>
            </a:endParaRPr>
          </a:p>
        </p:txBody>
      </p:sp>
      <p:sp>
        <p:nvSpPr>
          <p:cNvPr id="23" name="Rectangle 22">
            <a:extLst>
              <a:ext uri="{FF2B5EF4-FFF2-40B4-BE49-F238E27FC236}">
                <a16:creationId xmlns:a16="http://schemas.microsoft.com/office/drawing/2014/main" id="{63F8846B-DC23-E786-075A-F9A5017DCA15}"/>
              </a:ext>
            </a:extLst>
          </p:cNvPr>
          <p:cNvSpPr/>
          <p:nvPr/>
        </p:nvSpPr>
        <p:spPr>
          <a:xfrm>
            <a:off x="7949044" y="0"/>
            <a:ext cx="10338956" cy="10287000"/>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a:extLst>
              <a:ext uri="{FF2B5EF4-FFF2-40B4-BE49-F238E27FC236}">
                <a16:creationId xmlns:a16="http://schemas.microsoft.com/office/drawing/2014/main" id="{14E6FDBC-9232-5F47-9025-F147A85F26A3}"/>
              </a:ext>
            </a:extLst>
          </p:cNvPr>
          <p:cNvPicPr>
            <a:picLocks noChangeAspect="1"/>
          </p:cNvPicPr>
          <p:nvPr/>
        </p:nvPicPr>
        <p:blipFill>
          <a:blip r:embed="rId4"/>
          <a:srcRect t="25869" b="13974"/>
          <a:stretch>
            <a:fillRect/>
          </a:stretch>
        </p:blipFill>
        <p:spPr>
          <a:xfrm>
            <a:off x="13233880" y="6087214"/>
            <a:ext cx="4595899" cy="1840533"/>
          </a:xfrm>
          <a:prstGeom prst="rect">
            <a:avLst/>
          </a:prstGeom>
        </p:spPr>
      </p:pic>
      <p:sp>
        <p:nvSpPr>
          <p:cNvPr id="27" name="TextBox 26">
            <a:extLst>
              <a:ext uri="{FF2B5EF4-FFF2-40B4-BE49-F238E27FC236}">
                <a16:creationId xmlns:a16="http://schemas.microsoft.com/office/drawing/2014/main" id="{409C91E6-FB83-108F-8535-3F53E24F744D}"/>
              </a:ext>
            </a:extLst>
          </p:cNvPr>
          <p:cNvSpPr txBox="1"/>
          <p:nvPr/>
        </p:nvSpPr>
        <p:spPr>
          <a:xfrm>
            <a:off x="13663955" y="2276842"/>
            <a:ext cx="3513655" cy="430887"/>
          </a:xfrm>
          <a:prstGeom prst="rect">
            <a:avLst/>
          </a:prstGeom>
          <a:solidFill>
            <a:srgbClr val="F2F2F2"/>
          </a:solidFill>
          <a:ln>
            <a:solidFill>
              <a:srgbClr val="1C5739"/>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baseline="0" noProof="0" dirty="0">
                <a:ln w="0"/>
                <a:solidFill>
                  <a:prstClr val="black"/>
                </a:solidFill>
                <a:uLnTx/>
                <a:uFillTx/>
                <a:latin typeface="Cairo" panose="020B0604020202020204" charset="-78"/>
                <a:cs typeface="Cairo" panose="020B0604020202020204" charset="-78"/>
              </a:rPr>
              <a:t>جدار الضم والتوسع العنصري:</a:t>
            </a:r>
            <a:endParaRPr kumimoji="0" lang="en-US" sz="2200" i="0" u="none" strike="noStrike" kern="1200" cap="none" spc="0" normalizeH="0" baseline="0" noProof="0" dirty="0">
              <a:ln w="0"/>
              <a:solidFill>
                <a:prstClr val="black"/>
              </a:solidFill>
              <a:uLnTx/>
              <a:uFillTx/>
              <a:latin typeface="Cairo" panose="020B0604020202020204" charset="-78"/>
              <a:cs typeface="Cairo" panose="020B0604020202020204" charset="-78"/>
            </a:endParaRPr>
          </a:p>
        </p:txBody>
      </p:sp>
      <p:graphicFrame>
        <p:nvGraphicFramePr>
          <p:cNvPr id="31" name="Chart 30">
            <a:extLst>
              <a:ext uri="{FF2B5EF4-FFF2-40B4-BE49-F238E27FC236}">
                <a16:creationId xmlns:a16="http://schemas.microsoft.com/office/drawing/2014/main" id="{B9E3B8FF-6394-BE8F-A30C-41B0F6939FCC}"/>
              </a:ext>
            </a:extLst>
          </p:cNvPr>
          <p:cNvGraphicFramePr/>
          <p:nvPr>
            <p:extLst>
              <p:ext uri="{D42A27DB-BD31-4B8C-83A1-F6EECF244321}">
                <p14:modId xmlns:p14="http://schemas.microsoft.com/office/powerpoint/2010/main" val="3724938617"/>
              </p:ext>
            </p:extLst>
          </p:nvPr>
        </p:nvGraphicFramePr>
        <p:xfrm>
          <a:off x="13784216" y="2501608"/>
          <a:ext cx="3069331" cy="3711267"/>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33" name="Table 32">
            <a:extLst>
              <a:ext uri="{FF2B5EF4-FFF2-40B4-BE49-F238E27FC236}">
                <a16:creationId xmlns:a16="http://schemas.microsoft.com/office/drawing/2014/main" id="{A26DF14E-0424-A453-8F20-56600A585BAA}"/>
              </a:ext>
            </a:extLst>
          </p:cNvPr>
          <p:cNvGraphicFramePr>
            <a:graphicFrameLocks noGrp="1"/>
          </p:cNvGraphicFramePr>
          <p:nvPr>
            <p:extLst>
              <p:ext uri="{D42A27DB-BD31-4B8C-83A1-F6EECF244321}">
                <p14:modId xmlns:p14="http://schemas.microsoft.com/office/powerpoint/2010/main" val="2768416054"/>
              </p:ext>
            </p:extLst>
          </p:nvPr>
        </p:nvGraphicFramePr>
        <p:xfrm>
          <a:off x="8860481" y="5731630"/>
          <a:ext cx="3281616" cy="736600"/>
        </p:xfrm>
        <a:graphic>
          <a:graphicData uri="http://schemas.openxmlformats.org/drawingml/2006/table">
            <a:tbl>
              <a:tblPr firstRow="1" bandRow="1">
                <a:tableStyleId>{5C22544A-7EE6-4342-B048-85BDC9FD1C3A}</a:tableStyleId>
              </a:tblPr>
              <a:tblGrid>
                <a:gridCol w="1640808">
                  <a:extLst>
                    <a:ext uri="{9D8B030D-6E8A-4147-A177-3AD203B41FA5}">
                      <a16:colId xmlns:a16="http://schemas.microsoft.com/office/drawing/2014/main" val="2756922631"/>
                    </a:ext>
                  </a:extLst>
                </a:gridCol>
                <a:gridCol w="1640808">
                  <a:extLst>
                    <a:ext uri="{9D8B030D-6E8A-4147-A177-3AD203B41FA5}">
                      <a16:colId xmlns:a16="http://schemas.microsoft.com/office/drawing/2014/main" val="4195440860"/>
                    </a:ext>
                  </a:extLst>
                </a:gridCol>
              </a:tblGrid>
              <a:tr h="355998">
                <a:tc>
                  <a:txBody>
                    <a:bodyPr/>
                    <a:lstStyle/>
                    <a:p>
                      <a:pPr algn="ctr"/>
                      <a:r>
                        <a:rPr lang="ar-SA" dirty="0">
                          <a:ln>
                            <a:noFill/>
                          </a:ln>
                          <a:solidFill>
                            <a:schemeClr val="tx1"/>
                          </a:solidFill>
                          <a:latin typeface="Cairo" panose="020B0604020202020204" charset="-78"/>
                          <a:cs typeface="Cairo" panose="020B0604020202020204" charset="-78"/>
                        </a:rPr>
                        <a:t>بؤرة استيطانية</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p>
                      <a:pPr algn="ctr"/>
                      <a:r>
                        <a:rPr lang="ar-SA" dirty="0">
                          <a:ln>
                            <a:noFill/>
                          </a:ln>
                          <a:solidFill>
                            <a:schemeClr val="tx1"/>
                          </a:solidFill>
                          <a:latin typeface="Cairo" panose="020B0604020202020204" charset="-78"/>
                          <a:cs typeface="Cairo" panose="020B0604020202020204" charset="-78"/>
                        </a:rPr>
                        <a:t>مستوطنة</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2995051679"/>
                  </a:ext>
                </a:extLst>
              </a:tr>
              <a:tr h="370840">
                <a:tc>
                  <a:txBody>
                    <a:bodyPr/>
                    <a:lstStyle/>
                    <a:p>
                      <a:pPr algn="ctr"/>
                      <a:r>
                        <a:rPr lang="ar-SA" dirty="0">
                          <a:ln>
                            <a:noFill/>
                          </a:ln>
                          <a:solidFill>
                            <a:schemeClr val="tx1"/>
                          </a:solidFill>
                          <a:latin typeface="Cairo" panose="020B0604020202020204" charset="-78"/>
                          <a:cs typeface="Cairo" panose="020B0604020202020204" charset="-78"/>
                        </a:rPr>
                        <a:t>163</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p>
                      <a:pPr algn="ctr"/>
                      <a:r>
                        <a:rPr lang="ar-SA" dirty="0">
                          <a:ln>
                            <a:noFill/>
                          </a:ln>
                          <a:solidFill>
                            <a:schemeClr val="tx1"/>
                          </a:solidFill>
                          <a:latin typeface="Cairo" panose="020B0604020202020204" charset="-78"/>
                          <a:cs typeface="Cairo" panose="020B0604020202020204" charset="-78"/>
                        </a:rPr>
                        <a:t>151</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1265949502"/>
                  </a:ext>
                </a:extLst>
              </a:tr>
            </a:tbl>
          </a:graphicData>
        </a:graphic>
      </p:graphicFrame>
      <p:sp>
        <p:nvSpPr>
          <p:cNvPr id="34" name="TextBox 33">
            <a:extLst>
              <a:ext uri="{FF2B5EF4-FFF2-40B4-BE49-F238E27FC236}">
                <a16:creationId xmlns:a16="http://schemas.microsoft.com/office/drawing/2014/main" id="{A044ECCC-789A-0B7C-9A1D-2DB3C669D837}"/>
              </a:ext>
            </a:extLst>
          </p:cNvPr>
          <p:cNvSpPr txBox="1"/>
          <p:nvPr/>
        </p:nvSpPr>
        <p:spPr>
          <a:xfrm>
            <a:off x="8287313" y="5141755"/>
            <a:ext cx="4318656" cy="430887"/>
          </a:xfrm>
          <a:prstGeom prst="rect">
            <a:avLst/>
          </a:prstGeom>
          <a:solidFill>
            <a:srgbClr val="F2F2F2"/>
          </a:solidFill>
          <a:ln>
            <a:solidFill>
              <a:srgbClr val="1C5739"/>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baseline="0" noProof="0" dirty="0">
                <a:ln w="0"/>
                <a:solidFill>
                  <a:prstClr val="black"/>
                </a:solidFill>
                <a:uLnTx/>
                <a:uFillTx/>
                <a:latin typeface="Cairo" panose="020B0604020202020204" charset="-78"/>
                <a:cs typeface="Cairo" panose="020B0604020202020204" charset="-78"/>
              </a:rPr>
              <a:t>عدد المستوطنات والبؤر الاستيطانية:</a:t>
            </a:r>
            <a:endParaRPr kumimoji="0" lang="en-US" sz="2200" i="0" u="none" strike="noStrike" kern="1200" cap="none" spc="0" normalizeH="0" baseline="0" noProof="0" dirty="0">
              <a:ln w="0"/>
              <a:solidFill>
                <a:prstClr val="black"/>
              </a:solidFill>
              <a:uLnTx/>
              <a:uFillTx/>
              <a:latin typeface="Cairo" panose="020B0604020202020204" charset="-78"/>
              <a:cs typeface="Cairo" panose="020B0604020202020204" charset="-78"/>
            </a:endParaRPr>
          </a:p>
        </p:txBody>
      </p:sp>
      <p:grpSp>
        <p:nvGrpSpPr>
          <p:cNvPr id="36" name="Group 35">
            <a:extLst>
              <a:ext uri="{FF2B5EF4-FFF2-40B4-BE49-F238E27FC236}">
                <a16:creationId xmlns:a16="http://schemas.microsoft.com/office/drawing/2014/main" id="{DB61E547-F0CF-368D-80BA-1482C4F5948E}"/>
              </a:ext>
            </a:extLst>
          </p:cNvPr>
          <p:cNvGrpSpPr/>
          <p:nvPr/>
        </p:nvGrpSpPr>
        <p:grpSpPr>
          <a:xfrm>
            <a:off x="8973491" y="9048743"/>
            <a:ext cx="5039403" cy="1026560"/>
            <a:chOff x="9006524" y="8961492"/>
            <a:chExt cx="5039403" cy="1026560"/>
          </a:xfrm>
        </p:grpSpPr>
        <p:sp>
          <p:nvSpPr>
            <p:cNvPr id="35" name="TextBox 34">
              <a:extLst>
                <a:ext uri="{FF2B5EF4-FFF2-40B4-BE49-F238E27FC236}">
                  <a16:creationId xmlns:a16="http://schemas.microsoft.com/office/drawing/2014/main" id="{D48679D3-9D86-8CF2-DCDA-028B60B9525C}"/>
                </a:ext>
              </a:extLst>
            </p:cNvPr>
            <p:cNvSpPr txBox="1"/>
            <p:nvPr/>
          </p:nvSpPr>
          <p:spPr>
            <a:xfrm>
              <a:off x="9006524" y="9031361"/>
              <a:ext cx="3921831" cy="769441"/>
            </a:xfrm>
            <a:prstGeom prst="rect">
              <a:avLst/>
            </a:prstGeom>
            <a:solidFill>
              <a:srgbClr val="F2F2F2"/>
            </a:solidFill>
            <a:ln>
              <a:solidFill>
                <a:srgbClr val="1C5739"/>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baseline="0" noProof="0" dirty="0">
                  <a:ln w="0"/>
                  <a:solidFill>
                    <a:prstClr val="black"/>
                  </a:solidFill>
                  <a:uLnTx/>
                  <a:uFillTx/>
                  <a:latin typeface="Cairo" panose="020B0604020202020204" charset="-78"/>
                  <a:cs typeface="Cairo" panose="020B0604020202020204" charset="-78"/>
                </a:rPr>
                <a:t>745,467</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baseline="0" noProof="0" dirty="0">
                  <a:ln w="0"/>
                  <a:solidFill>
                    <a:prstClr val="black"/>
                  </a:solidFill>
                  <a:uLnTx/>
                  <a:uFillTx/>
                  <a:latin typeface="Cairo" panose="020B0604020202020204" charset="-78"/>
                  <a:cs typeface="Cairo" panose="020B0604020202020204" charset="-78"/>
                </a:rPr>
                <a:t>عدد المستوطنين</a:t>
              </a:r>
              <a:r>
                <a:rPr kumimoji="0" lang="ar-SA" sz="2200" i="0" u="none" strike="noStrike" kern="1200" cap="none" spc="0" normalizeH="0" noProof="0" dirty="0">
                  <a:ln w="0"/>
                  <a:solidFill>
                    <a:prstClr val="black"/>
                  </a:solidFill>
                  <a:uLnTx/>
                  <a:uFillTx/>
                  <a:latin typeface="Cairo" panose="020B0604020202020204" charset="-78"/>
                  <a:cs typeface="Cairo" panose="020B0604020202020204" charset="-78"/>
                </a:rPr>
                <a:t> الاسرائيليين</a:t>
              </a:r>
              <a:endParaRPr kumimoji="0" lang="en-US" sz="2200" i="0" u="none" strike="noStrike" kern="1200" cap="none" spc="0" normalizeH="0" baseline="0" noProof="0" dirty="0">
                <a:ln w="0"/>
                <a:solidFill>
                  <a:prstClr val="black"/>
                </a:solidFill>
                <a:uLnTx/>
                <a:uFillTx/>
                <a:latin typeface="Cairo" panose="020B0604020202020204" charset="-78"/>
                <a:cs typeface="Cairo" panose="020B0604020202020204" charset="-78"/>
              </a:endParaRPr>
            </a:p>
          </p:txBody>
        </p:sp>
        <p:pic>
          <p:nvPicPr>
            <p:cNvPr id="2050" name="Picture 2" descr="People Icon PNGs for Free Download">
              <a:extLst>
                <a:ext uri="{FF2B5EF4-FFF2-40B4-BE49-F238E27FC236}">
                  <a16:creationId xmlns:a16="http://schemas.microsoft.com/office/drawing/2014/main" id="{1F42AF64-9F0D-822C-E8DB-89B7AAB6093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629274" y="8961492"/>
              <a:ext cx="1416653" cy="1026560"/>
            </a:xfrm>
            <a:prstGeom prst="rect">
              <a:avLst/>
            </a:prstGeom>
            <a:noFill/>
            <a:extLst>
              <a:ext uri="{909E8E84-426E-40DD-AFC4-6F175D3DCCD1}">
                <a14:hiddenFill xmlns:a14="http://schemas.microsoft.com/office/drawing/2010/main">
                  <a:solidFill>
                    <a:srgbClr val="FFFFFF"/>
                  </a:solidFill>
                </a14:hiddenFill>
              </a:ext>
            </a:extLst>
          </p:spPr>
        </p:pic>
      </p:grpSp>
      <p:sp>
        <p:nvSpPr>
          <p:cNvPr id="38" name="Flowchart: Connector 37">
            <a:extLst>
              <a:ext uri="{FF2B5EF4-FFF2-40B4-BE49-F238E27FC236}">
                <a16:creationId xmlns:a16="http://schemas.microsoft.com/office/drawing/2014/main" id="{7B18BD8D-0078-DB96-B468-5B1793E5B2BE}"/>
              </a:ext>
            </a:extLst>
          </p:cNvPr>
          <p:cNvSpPr/>
          <p:nvPr/>
        </p:nvSpPr>
        <p:spPr>
          <a:xfrm>
            <a:off x="13233880" y="434487"/>
            <a:ext cx="776964" cy="769441"/>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1</a:t>
            </a:r>
            <a:endParaRPr lang="en-US" dirty="0"/>
          </a:p>
        </p:txBody>
      </p:sp>
      <p:sp>
        <p:nvSpPr>
          <p:cNvPr id="39" name="Flowchart: Connector 38">
            <a:extLst>
              <a:ext uri="{FF2B5EF4-FFF2-40B4-BE49-F238E27FC236}">
                <a16:creationId xmlns:a16="http://schemas.microsoft.com/office/drawing/2014/main" id="{7AA15290-B6C7-ADE7-E202-02BB7E56C5CE}"/>
              </a:ext>
            </a:extLst>
          </p:cNvPr>
          <p:cNvSpPr/>
          <p:nvPr/>
        </p:nvSpPr>
        <p:spPr>
          <a:xfrm>
            <a:off x="17311565" y="2089089"/>
            <a:ext cx="776964" cy="769441"/>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2</a:t>
            </a:r>
            <a:endParaRPr lang="en-US" dirty="0"/>
          </a:p>
        </p:txBody>
      </p:sp>
      <p:sp>
        <p:nvSpPr>
          <p:cNvPr id="40" name="Flowchart: Connector 39">
            <a:extLst>
              <a:ext uri="{FF2B5EF4-FFF2-40B4-BE49-F238E27FC236}">
                <a16:creationId xmlns:a16="http://schemas.microsoft.com/office/drawing/2014/main" id="{E017DA47-C229-97CA-FFDA-0E5D40512763}"/>
              </a:ext>
            </a:extLst>
          </p:cNvPr>
          <p:cNvSpPr/>
          <p:nvPr/>
        </p:nvSpPr>
        <p:spPr>
          <a:xfrm>
            <a:off x="12763378" y="4956867"/>
            <a:ext cx="776964" cy="769441"/>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3</a:t>
            </a:r>
            <a:endParaRPr lang="en-US" dirty="0"/>
          </a:p>
        </p:txBody>
      </p:sp>
      <p:sp>
        <p:nvSpPr>
          <p:cNvPr id="41" name="Flowchart: Connector 40">
            <a:extLst>
              <a:ext uri="{FF2B5EF4-FFF2-40B4-BE49-F238E27FC236}">
                <a16:creationId xmlns:a16="http://schemas.microsoft.com/office/drawing/2014/main" id="{D80F6C42-707E-EF29-A477-6A1731656A92}"/>
              </a:ext>
            </a:extLst>
          </p:cNvPr>
          <p:cNvSpPr/>
          <p:nvPr/>
        </p:nvSpPr>
        <p:spPr>
          <a:xfrm>
            <a:off x="14146849" y="9132838"/>
            <a:ext cx="776964" cy="769441"/>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4</a:t>
            </a:r>
            <a:endParaRPr lang="en-US" dirty="0"/>
          </a:p>
        </p:txBody>
      </p:sp>
    </p:spTree>
    <p:extLst>
      <p:ext uri="{BB962C8B-B14F-4D97-AF65-F5344CB8AC3E}">
        <p14:creationId xmlns:p14="http://schemas.microsoft.com/office/powerpoint/2010/main" val="79174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down)">
                                      <p:cBhvr>
                                        <p:cTn id="7" dur="500"/>
                                        <p:tgtEl>
                                          <p:spTgt spid="18"/>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wipe(down)">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ipe(down)">
                                      <p:cBhvr>
                                        <p:cTn id="15" dur="500"/>
                                        <p:tgtEl>
                                          <p:spTgt spid="31"/>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wipe(down)">
                                      <p:cBhvr>
                                        <p:cTn id="18" dur="500"/>
                                        <p:tgtEl>
                                          <p:spTgt spid="27"/>
                                        </p:tgtEl>
                                      </p:cBhvr>
                                    </p:animEffect>
                                  </p:childTnLst>
                                </p:cTn>
                              </p:par>
                              <p:par>
                                <p:cTn id="19" presetID="22" presetClass="entr" presetSubtype="4"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wipe(down)">
                                      <p:cBhvr>
                                        <p:cTn id="21" dur="500"/>
                                        <p:tgtEl>
                                          <p:spTgt spid="2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wipe(down)">
                                      <p:cBhvr>
                                        <p:cTn id="26" dur="500"/>
                                        <p:tgtEl>
                                          <p:spTgt spid="34"/>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wipe(down)">
                                      <p:cBhvr>
                                        <p:cTn id="29" dur="500"/>
                                        <p:tgtEl>
                                          <p:spTgt spid="20"/>
                                        </p:tgtEl>
                                      </p:cBhvr>
                                    </p:animEffect>
                                  </p:childTnLst>
                                </p:cTn>
                              </p:par>
                              <p:par>
                                <p:cTn id="30" presetID="22" presetClass="entr" presetSubtype="4" fill="hold" nodeType="withEffect">
                                  <p:stCondLst>
                                    <p:cond delay="0"/>
                                  </p:stCondLst>
                                  <p:childTnLst>
                                    <p:set>
                                      <p:cBhvr>
                                        <p:cTn id="31" dur="1" fill="hold">
                                          <p:stCondLst>
                                            <p:cond delay="0"/>
                                          </p:stCondLst>
                                        </p:cTn>
                                        <p:tgtEl>
                                          <p:spTgt spid="33"/>
                                        </p:tgtEl>
                                        <p:attrNameLst>
                                          <p:attrName>style.visibility</p:attrName>
                                        </p:attrNameLst>
                                      </p:cBhvr>
                                      <p:to>
                                        <p:strVal val="visible"/>
                                      </p:to>
                                    </p:set>
                                    <p:animEffect transition="in" filter="wipe(down)">
                                      <p:cBhvr>
                                        <p:cTn id="32" dur="500"/>
                                        <p:tgtEl>
                                          <p:spTgt spid="33"/>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6"/>
                                        </p:tgtEl>
                                        <p:attrNameLst>
                                          <p:attrName>style.visibility</p:attrName>
                                        </p:attrNameLst>
                                      </p:cBhvr>
                                      <p:to>
                                        <p:strVal val="visible"/>
                                      </p:to>
                                    </p:set>
                                    <p:animEffect transition="in" filter="wipe(down)">
                                      <p:cBhvr>
                                        <p:cTn id="3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P spid="20" grpId="0" animBg="1"/>
      <p:bldP spid="22" grpId="0" animBg="1"/>
      <p:bldP spid="27" grpId="0" animBg="1"/>
      <p:bldGraphic spid="31" grpId="0">
        <p:bldAsOne/>
      </p:bldGraphic>
      <p:bldP spid="3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19" name="Group 19"/>
          <p:cNvGrpSpPr/>
          <p:nvPr/>
        </p:nvGrpSpPr>
        <p:grpSpPr>
          <a:xfrm>
            <a:off x="8078751" y="6680757"/>
            <a:ext cx="2953782" cy="1049294"/>
            <a:chOff x="0" y="0"/>
            <a:chExt cx="4075920" cy="1447920"/>
          </a:xfrm>
        </p:grpSpPr>
        <p:sp>
          <p:nvSpPr>
            <p:cNvPr id="20" name="Freeform 20"/>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grpSp>
        <p:nvGrpSpPr>
          <p:cNvPr id="17" name="Group 17"/>
          <p:cNvGrpSpPr/>
          <p:nvPr/>
        </p:nvGrpSpPr>
        <p:grpSpPr>
          <a:xfrm>
            <a:off x="8078751" y="5412895"/>
            <a:ext cx="2953782" cy="1049294"/>
            <a:chOff x="0" y="0"/>
            <a:chExt cx="4075920" cy="1447920"/>
          </a:xfrm>
        </p:grpSpPr>
        <p:sp>
          <p:nvSpPr>
            <p:cNvPr id="18" name="Freeform 18"/>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397D5A"/>
            </a:solidFill>
          </p:spPr>
        </p:sp>
      </p:grpSp>
      <p:grpSp>
        <p:nvGrpSpPr>
          <p:cNvPr id="2" name="Group 2"/>
          <p:cNvGrpSpPr/>
          <p:nvPr/>
        </p:nvGrpSpPr>
        <p:grpSpPr>
          <a:xfrm>
            <a:off x="0" y="0"/>
            <a:ext cx="18288000" cy="3926821"/>
            <a:chOff x="0" y="0"/>
            <a:chExt cx="4816593" cy="1034225"/>
          </a:xfrm>
        </p:grpSpPr>
        <p:sp>
          <p:nvSpPr>
            <p:cNvPr id="3" name="Freeform 3"/>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p:cNvSpPr txBox="1"/>
            <p:nvPr/>
          </p:nvSpPr>
          <p:spPr>
            <a:xfrm>
              <a:off x="0" y="-47625"/>
              <a:ext cx="4816593" cy="1081850"/>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380534" y="4149099"/>
            <a:ext cx="6523106" cy="6137901"/>
            <a:chOff x="0" y="0"/>
            <a:chExt cx="1718020" cy="1616566"/>
          </a:xfrm>
        </p:grpSpPr>
        <p:sp>
          <p:nvSpPr>
            <p:cNvPr id="6" name="Freeform 6"/>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p:cNvSpPr txBox="1"/>
            <p:nvPr/>
          </p:nvSpPr>
          <p:spPr>
            <a:xfrm>
              <a:off x="0" y="-47625"/>
              <a:ext cx="1718020" cy="1664191"/>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p:cNvSpPr/>
          <p:nvPr/>
        </p:nvSpPr>
        <p:spPr>
          <a:xfrm>
            <a:off x="-1219200" y="277469"/>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p:cNvGrpSpPr/>
          <p:nvPr/>
        </p:nvGrpSpPr>
        <p:grpSpPr>
          <a:xfrm>
            <a:off x="380534" y="561302"/>
            <a:ext cx="6523106" cy="65231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p:cNvGrpSpPr/>
          <p:nvPr/>
        </p:nvGrpSpPr>
        <p:grpSpPr>
          <a:xfrm>
            <a:off x="353354" y="554772"/>
            <a:ext cx="6577465" cy="6572864"/>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p:cNvSpPr txBox="1"/>
          <p:nvPr/>
        </p:nvSpPr>
        <p:spPr>
          <a:xfrm>
            <a:off x="1512421" y="3343095"/>
            <a:ext cx="4793345" cy="594972"/>
          </a:xfrm>
          <a:prstGeom prst="rect">
            <a:avLst/>
          </a:prstGeom>
        </p:spPr>
        <p:txBody>
          <a:bodyPr lIns="0" tIns="0" rIns="0" bIns="0" rtlCol="0" anchor="t">
            <a:spAutoFit/>
          </a:bodyPr>
          <a:lstStyle/>
          <a:p>
            <a:pPr marL="0" lvl="1" indent="0" algn="r" rtl="1">
              <a:lnSpc>
                <a:spcPts val="4908"/>
              </a:lnSpc>
              <a:spcBef>
                <a:spcPct val="0"/>
              </a:spcBef>
            </a:pPr>
            <a:r>
              <a:rPr lang="ar-EG" sz="3556" b="1" spc="348" dirty="0">
                <a:solidFill>
                  <a:srgbClr val="FFFFFF"/>
                </a:solidFill>
                <a:latin typeface="Cairo Bold"/>
                <a:ea typeface="Cairo Bold"/>
                <a:cs typeface="Cairo Bold"/>
                <a:sym typeface="Cairo Bold"/>
                <a:rtl/>
              </a:rPr>
              <a:t>المستوى الاقليمي</a:t>
            </a:r>
          </a:p>
        </p:txBody>
      </p:sp>
      <p:sp>
        <p:nvSpPr>
          <p:cNvPr id="15" name="AutoShape 15"/>
          <p:cNvSpPr/>
          <p:nvPr/>
        </p:nvSpPr>
        <p:spPr>
          <a:xfrm>
            <a:off x="6930820" y="5916501"/>
            <a:ext cx="1158104" cy="0"/>
          </a:xfrm>
          <a:prstGeom prst="line">
            <a:avLst/>
          </a:prstGeom>
          <a:ln w="47625" cap="flat">
            <a:solidFill>
              <a:srgbClr val="000000"/>
            </a:solidFill>
            <a:prstDash val="solid"/>
            <a:headEnd type="diamond" w="lg" len="lg"/>
            <a:tailEnd type="diamond" w="lg" len="lg"/>
          </a:ln>
        </p:spPr>
      </p:sp>
      <p:sp>
        <p:nvSpPr>
          <p:cNvPr id="16" name="AutoShape 16"/>
          <p:cNvSpPr/>
          <p:nvPr/>
        </p:nvSpPr>
        <p:spPr>
          <a:xfrm>
            <a:off x="6903640" y="7205404"/>
            <a:ext cx="1158104" cy="0"/>
          </a:xfrm>
          <a:prstGeom prst="line">
            <a:avLst/>
          </a:prstGeom>
          <a:ln w="47625" cap="flat">
            <a:solidFill>
              <a:srgbClr val="000000"/>
            </a:solidFill>
            <a:prstDash val="solid"/>
            <a:headEnd type="diamond" w="lg" len="lg"/>
            <a:tailEnd type="diamond" w="lg" len="lg"/>
          </a:ln>
        </p:spPr>
      </p:sp>
      <p:sp>
        <p:nvSpPr>
          <p:cNvPr id="21" name="TextBox 21"/>
          <p:cNvSpPr txBox="1"/>
          <p:nvPr/>
        </p:nvSpPr>
        <p:spPr>
          <a:xfrm>
            <a:off x="7463716" y="567828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تحليل الموقع</a:t>
            </a:r>
          </a:p>
        </p:txBody>
      </p:sp>
      <p:sp>
        <p:nvSpPr>
          <p:cNvPr id="22" name="TextBox 22"/>
          <p:cNvSpPr txBox="1"/>
          <p:nvPr/>
        </p:nvSpPr>
        <p:spPr>
          <a:xfrm>
            <a:off x="7707949" y="6846193"/>
            <a:ext cx="3324585" cy="434570"/>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التحليل القطاعي</a:t>
            </a:r>
          </a:p>
        </p:txBody>
      </p:sp>
      <p:sp>
        <p:nvSpPr>
          <p:cNvPr id="23" name="Rectangle 22">
            <a:extLst>
              <a:ext uri="{FF2B5EF4-FFF2-40B4-BE49-F238E27FC236}">
                <a16:creationId xmlns:a16="http://schemas.microsoft.com/office/drawing/2014/main" id="{30360BEA-1677-3C3E-7B27-B4E0D2DC01CD}"/>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DCD38B9-384D-9F29-8C1A-A5275B0A5CC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5611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01F04579-29AF-A460-55D9-CC48347CFA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077" y="290244"/>
            <a:ext cx="13716000" cy="9706511"/>
          </a:xfrm>
          <a:prstGeom prst="rect">
            <a:avLst/>
          </a:prstGeom>
          <a:ln w="76200">
            <a:solidFill>
              <a:schemeClr val="tx1"/>
            </a:solidFill>
          </a:ln>
        </p:spPr>
      </p:pic>
      <p:sp>
        <p:nvSpPr>
          <p:cNvPr id="8" name="Rectangle 7">
            <a:extLst>
              <a:ext uri="{FF2B5EF4-FFF2-40B4-BE49-F238E27FC236}">
                <a16:creationId xmlns:a16="http://schemas.microsoft.com/office/drawing/2014/main" id="{AD8AE2D1-4B99-DDBF-A2A9-BF3817C0E4DA}"/>
              </a:ext>
            </a:extLst>
          </p:cNvPr>
          <p:cNvSpPr/>
          <p:nvPr/>
        </p:nvSpPr>
        <p:spPr>
          <a:xfrm>
            <a:off x="14563834" y="0"/>
            <a:ext cx="3724166"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98C0FFDB-9310-EBB2-5BBA-DC23EF92C341}"/>
              </a:ext>
            </a:extLst>
          </p:cNvPr>
          <p:cNvSpPr txBox="1"/>
          <p:nvPr/>
        </p:nvSpPr>
        <p:spPr>
          <a:xfrm>
            <a:off x="14920029" y="3086100"/>
            <a:ext cx="3122336" cy="1107996"/>
          </a:xfrm>
          <a:prstGeom prst="rect">
            <a:avLst/>
          </a:prstGeom>
          <a:noFill/>
          <a:ln>
            <a:solidFill>
              <a:srgbClr val="1C5739"/>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baseline="0" noProof="0" dirty="0">
                <a:ln w="0"/>
                <a:solidFill>
                  <a:prstClr val="black"/>
                </a:solidFill>
                <a:uLnTx/>
                <a:uFillTx/>
                <a:latin typeface="Cairo" panose="020B0604020202020204" charset="-78"/>
                <a:cs typeface="Cairo" panose="020B0604020202020204" charset="-78"/>
              </a:rPr>
              <a:t>19</a:t>
            </a:r>
            <a:r>
              <a:rPr kumimoji="0" lang="ar-SA" sz="2200" i="0" u="none" strike="noStrike" kern="1200" cap="none" spc="0" normalizeH="0" noProof="0" dirty="0">
                <a:ln w="0"/>
                <a:solidFill>
                  <a:prstClr val="black"/>
                </a:solidFill>
                <a:uLnTx/>
                <a:uFillTx/>
                <a:latin typeface="Cairo" panose="020B0604020202020204" charset="-78"/>
                <a:cs typeface="Cairo" panose="020B0604020202020204" charset="-78"/>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ar-SA" sz="2200" i="0" u="none" strike="noStrike" kern="1200" cap="none" spc="0" normalizeH="0" noProof="0" dirty="0">
                <a:ln w="0"/>
                <a:solidFill>
                  <a:prstClr val="black"/>
                </a:solidFill>
                <a:uLnTx/>
                <a:uFillTx/>
                <a:latin typeface="Cairo" panose="020B0604020202020204" charset="-78"/>
                <a:cs typeface="Cairo" panose="020B0604020202020204" charset="-78"/>
              </a:rPr>
              <a:t>تجمع سكني داخل المحافظة</a:t>
            </a:r>
            <a:endParaRPr kumimoji="0" lang="en-US" sz="2200" i="0" u="none" strike="noStrike" kern="1200" cap="none" spc="0" normalizeH="0" baseline="0" noProof="0" dirty="0">
              <a:ln w="0"/>
              <a:solidFill>
                <a:prstClr val="black"/>
              </a:solidFill>
              <a:uLnTx/>
              <a:uFillTx/>
              <a:latin typeface="Cairo" panose="020B0604020202020204" charset="-78"/>
              <a:cs typeface="Cairo" panose="020B0604020202020204" charset="-7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7F782FD-383C-0EB8-AFD9-F4A1D3E0CDF5}"/>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5611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EB3057B3-FF90-874C-4BF4-2A6E95E5980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0683" y="290561"/>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7314B63E-8CEC-9027-9F84-D11CC5E58553}"/>
              </a:ext>
            </a:extLst>
          </p:cNvPr>
          <p:cNvSpPr/>
          <p:nvPr/>
        </p:nvSpPr>
        <p:spPr>
          <a:xfrm>
            <a:off x="14566108" y="0"/>
            <a:ext cx="3693005"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E6F8BD39-D541-74D7-E070-A10DBB275548}"/>
              </a:ext>
            </a:extLst>
          </p:cNvPr>
          <p:cNvSpPr txBox="1"/>
          <p:nvPr/>
        </p:nvSpPr>
        <p:spPr>
          <a:xfrm>
            <a:off x="14809559" y="3103877"/>
            <a:ext cx="3125181" cy="2462213"/>
          </a:xfrm>
          <a:prstGeom prst="rect">
            <a:avLst/>
          </a:prstGeom>
          <a:noFill/>
          <a:ln>
            <a:solidFill>
              <a:srgbClr val="1C5739"/>
            </a:solidFill>
          </a:ln>
        </p:spPr>
        <p:txBody>
          <a:bodyPr wrap="square">
            <a:spAutoFit/>
          </a:bodyPr>
          <a:lstStyle/>
          <a:p>
            <a:pPr algn="ctr"/>
            <a:r>
              <a:rPr lang="ar-JO" sz="2200" dirty="0">
                <a:latin typeface="Cairo" panose="020B0604020202020204" charset="-78"/>
                <a:cs typeface="Cairo" panose="020B0604020202020204" charset="-78"/>
              </a:rPr>
              <a:t>تتمتع محافظة سلفيت بشبكة طرق تربط بين قراها ومدنها الرئيسية، بالإضافة إلى وصلات مع المحافظات المجاورة والمناطق الأخرى في الضفة الغربية.</a:t>
            </a:r>
            <a:endParaRPr lang="en-US" sz="2200" dirty="0">
              <a:latin typeface="Cairo" panose="020B0604020202020204" charset="-78"/>
              <a:cs typeface="Cairo" panose="020B0604020202020204" charset="-7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14C7224-1C27-2B0B-0F09-60D8BDFF420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91567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AE76023A-0A12-3649-621B-65D3C17124B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29"/>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A46461EC-5221-633E-1071-BDE83B5CCC67}"/>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2" name="Rectangle 91">
            <a:extLst>
              <a:ext uri="{FF2B5EF4-FFF2-40B4-BE49-F238E27FC236}">
                <a16:creationId xmlns:a16="http://schemas.microsoft.com/office/drawing/2014/main" id="{3E612D81-D4EE-0150-28A3-BC60265BA57A}"/>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98743"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D0EAC9DA-4A97-EF23-1FF6-89EB287F84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4791" y="286108"/>
            <a:ext cx="13716000" cy="9714784"/>
          </a:xfrm>
          <a:prstGeom prst="rect">
            <a:avLst/>
          </a:prstGeom>
          <a:ln w="76200">
            <a:solidFill>
              <a:schemeClr val="tx1"/>
            </a:solidFill>
          </a:ln>
        </p:spPr>
      </p:pic>
      <p:sp>
        <p:nvSpPr>
          <p:cNvPr id="8" name="Rectangle 7">
            <a:extLst>
              <a:ext uri="{FF2B5EF4-FFF2-40B4-BE49-F238E27FC236}">
                <a16:creationId xmlns:a16="http://schemas.microsoft.com/office/drawing/2014/main" id="{F4491CE7-9540-D32C-1E9A-31A3CF4D6043}"/>
              </a:ext>
            </a:extLst>
          </p:cNvPr>
          <p:cNvSpPr/>
          <p:nvPr/>
        </p:nvSpPr>
        <p:spPr>
          <a:xfrm>
            <a:off x="14536236" y="-17813"/>
            <a:ext cx="3751728"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91" name="Group 90">
            <a:extLst>
              <a:ext uri="{FF2B5EF4-FFF2-40B4-BE49-F238E27FC236}">
                <a16:creationId xmlns:a16="http://schemas.microsoft.com/office/drawing/2014/main" id="{8D587CDC-3B45-5B6D-20FE-E4CDA71AADDB}"/>
              </a:ext>
            </a:extLst>
          </p:cNvPr>
          <p:cNvGrpSpPr/>
          <p:nvPr/>
        </p:nvGrpSpPr>
        <p:grpSpPr>
          <a:xfrm>
            <a:off x="14655391" y="3314700"/>
            <a:ext cx="3484416" cy="2920317"/>
            <a:chOff x="14688942" y="2918708"/>
            <a:chExt cx="3484416" cy="2920317"/>
          </a:xfrm>
        </p:grpSpPr>
        <p:pic>
          <p:nvPicPr>
            <p:cNvPr id="86" name="Picture 85">
              <a:extLst>
                <a:ext uri="{FF2B5EF4-FFF2-40B4-BE49-F238E27FC236}">
                  <a16:creationId xmlns:a16="http://schemas.microsoft.com/office/drawing/2014/main" id="{78E965FA-ACE4-61A5-1642-788552D619FA}"/>
                </a:ext>
              </a:extLst>
            </p:cNvPr>
            <p:cNvPicPr>
              <a:picLocks noChangeAspect="1"/>
            </p:cNvPicPr>
            <p:nvPr/>
          </p:nvPicPr>
          <p:blipFill>
            <a:blip r:embed="rId3"/>
            <a:stretch>
              <a:fillRect/>
            </a:stretch>
          </p:blipFill>
          <p:spPr>
            <a:xfrm>
              <a:off x="14688942" y="2918708"/>
              <a:ext cx="3484416" cy="2920317"/>
            </a:xfrm>
            <a:prstGeom prst="rect">
              <a:avLst/>
            </a:prstGeom>
          </p:spPr>
        </p:pic>
        <p:sp>
          <p:nvSpPr>
            <p:cNvPr id="87" name="TextBox 86">
              <a:extLst>
                <a:ext uri="{FF2B5EF4-FFF2-40B4-BE49-F238E27FC236}">
                  <a16:creationId xmlns:a16="http://schemas.microsoft.com/office/drawing/2014/main" id="{593A2F05-114B-A2B9-C3C2-4DF4AB6C4B9E}"/>
                </a:ext>
              </a:extLst>
            </p:cNvPr>
            <p:cNvSpPr txBox="1"/>
            <p:nvPr/>
          </p:nvSpPr>
          <p:spPr>
            <a:xfrm>
              <a:off x="15899603" y="3640203"/>
              <a:ext cx="1044044" cy="369332"/>
            </a:xfrm>
            <a:prstGeom prst="rect">
              <a:avLst/>
            </a:prstGeom>
            <a:noFill/>
          </p:spPr>
          <p:txBody>
            <a:bodyPr wrap="square" rtlCol="0">
              <a:spAutoFit/>
            </a:bodyPr>
            <a:lstStyle/>
            <a:p>
              <a:pPr algn="ctr"/>
              <a:r>
                <a:rPr lang="ar-SA" b="1" dirty="0">
                  <a:solidFill>
                    <a:schemeClr val="bg1"/>
                  </a:solidFill>
                </a:rPr>
                <a:t>اقليمي</a:t>
              </a:r>
              <a:endParaRPr lang="en-US" b="1" dirty="0">
                <a:solidFill>
                  <a:schemeClr val="bg1"/>
                </a:solidFill>
              </a:endParaRPr>
            </a:p>
          </p:txBody>
        </p:sp>
        <p:sp>
          <p:nvSpPr>
            <p:cNvPr id="88" name="TextBox 87">
              <a:extLst>
                <a:ext uri="{FF2B5EF4-FFF2-40B4-BE49-F238E27FC236}">
                  <a16:creationId xmlns:a16="http://schemas.microsoft.com/office/drawing/2014/main" id="{621FFE2A-15C4-BA9B-442E-1365EBB62604}"/>
                </a:ext>
              </a:extLst>
            </p:cNvPr>
            <p:cNvSpPr txBox="1"/>
            <p:nvPr/>
          </p:nvSpPr>
          <p:spPr>
            <a:xfrm>
              <a:off x="15890078" y="4354910"/>
              <a:ext cx="1044044" cy="369332"/>
            </a:xfrm>
            <a:prstGeom prst="rect">
              <a:avLst/>
            </a:prstGeom>
            <a:noFill/>
          </p:spPr>
          <p:txBody>
            <a:bodyPr wrap="square" rtlCol="0">
              <a:spAutoFit/>
            </a:bodyPr>
            <a:lstStyle/>
            <a:p>
              <a:pPr algn="ctr"/>
              <a:r>
                <a:rPr lang="ar-SA" b="1" dirty="0">
                  <a:solidFill>
                    <a:schemeClr val="bg1"/>
                  </a:solidFill>
                </a:rPr>
                <a:t>شبه اقليمي</a:t>
              </a:r>
              <a:endParaRPr lang="en-US" b="1" dirty="0">
                <a:solidFill>
                  <a:schemeClr val="bg1"/>
                </a:solidFill>
              </a:endParaRPr>
            </a:p>
          </p:txBody>
        </p:sp>
        <p:sp>
          <p:nvSpPr>
            <p:cNvPr id="89" name="TextBox 88">
              <a:extLst>
                <a:ext uri="{FF2B5EF4-FFF2-40B4-BE49-F238E27FC236}">
                  <a16:creationId xmlns:a16="http://schemas.microsoft.com/office/drawing/2014/main" id="{F9CE04EB-E7CD-DBFF-24C4-3B6E3F083F76}"/>
                </a:ext>
              </a:extLst>
            </p:cNvPr>
            <p:cNvSpPr txBox="1"/>
            <p:nvPr/>
          </p:nvSpPr>
          <p:spPr>
            <a:xfrm>
              <a:off x="15982231" y="4941021"/>
              <a:ext cx="1044044" cy="369332"/>
            </a:xfrm>
            <a:prstGeom prst="rect">
              <a:avLst/>
            </a:prstGeom>
            <a:noFill/>
          </p:spPr>
          <p:txBody>
            <a:bodyPr wrap="square" rtlCol="0">
              <a:spAutoFit/>
            </a:bodyPr>
            <a:lstStyle/>
            <a:p>
              <a:pPr algn="ctr"/>
              <a:r>
                <a:rPr lang="ar-SA" b="1" dirty="0">
                  <a:solidFill>
                    <a:schemeClr val="bg1"/>
                  </a:solidFill>
                </a:rPr>
                <a:t>محلي</a:t>
              </a:r>
              <a:endParaRPr lang="en-US" b="1" dirty="0">
                <a:solidFill>
                  <a:schemeClr val="bg1"/>
                </a:solidFill>
              </a:endParaRPr>
            </a:p>
          </p:txBody>
        </p:sp>
        <p:sp>
          <p:nvSpPr>
            <p:cNvPr id="90" name="TextBox 89">
              <a:extLst>
                <a:ext uri="{FF2B5EF4-FFF2-40B4-BE49-F238E27FC236}">
                  <a16:creationId xmlns:a16="http://schemas.microsoft.com/office/drawing/2014/main" id="{95410D8C-EE92-8C82-7F5D-1180DD1A7727}"/>
                </a:ext>
              </a:extLst>
            </p:cNvPr>
            <p:cNvSpPr txBox="1"/>
            <p:nvPr/>
          </p:nvSpPr>
          <p:spPr>
            <a:xfrm>
              <a:off x="15966478" y="5469693"/>
              <a:ext cx="1044044" cy="369332"/>
            </a:xfrm>
            <a:prstGeom prst="rect">
              <a:avLst/>
            </a:prstGeom>
            <a:noFill/>
          </p:spPr>
          <p:txBody>
            <a:bodyPr wrap="square" rtlCol="0">
              <a:spAutoFit/>
            </a:bodyPr>
            <a:lstStyle/>
            <a:p>
              <a:pPr algn="ctr"/>
              <a:r>
                <a:rPr lang="ar-SA" b="1" dirty="0">
                  <a:solidFill>
                    <a:schemeClr val="bg1"/>
                  </a:solidFill>
                </a:rPr>
                <a:t>مجاور</a:t>
              </a:r>
              <a:endParaRPr lang="en-US" b="1" dirty="0">
                <a:solidFill>
                  <a:schemeClr val="bg1"/>
                </a:solidFill>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4CFF435-5559-E895-B832-A901908EB4E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56229" y="645323"/>
              <a:ext cx="2042615" cy="27184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41F61DB2-5E35-19F0-3656-E850350C532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434" y="288829"/>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5E1D2AB0-4317-924F-CB7D-191CD33D2B04}"/>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9" name="Table 8">
            <a:extLst>
              <a:ext uri="{FF2B5EF4-FFF2-40B4-BE49-F238E27FC236}">
                <a16:creationId xmlns:a16="http://schemas.microsoft.com/office/drawing/2014/main" id="{56052B40-03F6-F165-3517-6A4D71F34C86}"/>
              </a:ext>
            </a:extLst>
          </p:cNvPr>
          <p:cNvGraphicFramePr>
            <a:graphicFrameLocks noGrp="1"/>
          </p:cNvGraphicFramePr>
          <p:nvPr>
            <p:extLst>
              <p:ext uri="{D42A27DB-BD31-4B8C-83A1-F6EECF244321}">
                <p14:modId xmlns:p14="http://schemas.microsoft.com/office/powerpoint/2010/main" val="3901044737"/>
              </p:ext>
            </p:extLst>
          </p:nvPr>
        </p:nvGraphicFramePr>
        <p:xfrm>
          <a:off x="15034050" y="4405168"/>
          <a:ext cx="2828516" cy="736600"/>
        </p:xfrm>
        <a:graphic>
          <a:graphicData uri="http://schemas.openxmlformats.org/drawingml/2006/table">
            <a:tbl>
              <a:tblPr firstRow="1" bandRow="1">
                <a:tableStyleId>{5C22544A-7EE6-4342-B048-85BDC9FD1C3A}</a:tableStyleId>
              </a:tblPr>
              <a:tblGrid>
                <a:gridCol w="1414258">
                  <a:extLst>
                    <a:ext uri="{9D8B030D-6E8A-4147-A177-3AD203B41FA5}">
                      <a16:colId xmlns:a16="http://schemas.microsoft.com/office/drawing/2014/main" val="2756922631"/>
                    </a:ext>
                  </a:extLst>
                </a:gridCol>
                <a:gridCol w="1414258">
                  <a:extLst>
                    <a:ext uri="{9D8B030D-6E8A-4147-A177-3AD203B41FA5}">
                      <a16:colId xmlns:a16="http://schemas.microsoft.com/office/drawing/2014/main" val="4195440860"/>
                    </a:ext>
                  </a:extLst>
                </a:gridCol>
              </a:tblGrid>
              <a:tr h="355998">
                <a:tc>
                  <a:txBody>
                    <a:bodyPr/>
                    <a:lstStyle/>
                    <a:p>
                      <a:pPr algn="ctr"/>
                      <a:r>
                        <a:rPr lang="ar-SA" dirty="0">
                          <a:ln>
                            <a:noFill/>
                          </a:ln>
                          <a:solidFill>
                            <a:schemeClr val="tx1"/>
                          </a:solidFill>
                          <a:latin typeface="Cairo" panose="020B0604020202020204" charset="-78"/>
                          <a:cs typeface="Cairo" panose="020B0604020202020204" charset="-78"/>
                        </a:rPr>
                        <a:t>ريف</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p>
                      <a:pPr algn="ctr"/>
                      <a:r>
                        <a:rPr lang="ar-SA" dirty="0">
                          <a:ln>
                            <a:noFill/>
                          </a:ln>
                          <a:solidFill>
                            <a:schemeClr val="tx1"/>
                          </a:solidFill>
                          <a:latin typeface="Cairo" panose="020B0604020202020204" charset="-78"/>
                          <a:cs typeface="Cairo" panose="020B0604020202020204" charset="-78"/>
                        </a:rPr>
                        <a:t>حضر</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2995051679"/>
                  </a:ext>
                </a:extLst>
              </a:tr>
              <a:tr h="370840">
                <a:tc>
                  <a:txBody>
                    <a:bodyPr/>
                    <a:lstStyle/>
                    <a:p>
                      <a:pPr algn="ctr"/>
                      <a:r>
                        <a:rPr lang="ar-SA" dirty="0">
                          <a:ln>
                            <a:noFill/>
                          </a:ln>
                          <a:solidFill>
                            <a:schemeClr val="tx1"/>
                          </a:solidFill>
                          <a:latin typeface="Cairo" panose="020B0604020202020204" charset="-78"/>
                          <a:cs typeface="Cairo" panose="020B0604020202020204" charset="-78"/>
                        </a:rPr>
                        <a:t>10</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tc>
                  <a:txBody>
                    <a:bodyPr/>
                    <a:lstStyle/>
                    <a:p>
                      <a:pPr algn="ctr"/>
                      <a:r>
                        <a:rPr lang="ar-SA" dirty="0">
                          <a:ln>
                            <a:noFill/>
                          </a:ln>
                          <a:solidFill>
                            <a:schemeClr val="tx1"/>
                          </a:solidFill>
                          <a:latin typeface="Cairo" panose="020B0604020202020204" charset="-78"/>
                          <a:cs typeface="Cairo" panose="020B0604020202020204" charset="-78"/>
                        </a:rPr>
                        <a:t>9</a:t>
                      </a:r>
                      <a:endParaRPr lang="en-US" dirty="0">
                        <a:ln>
                          <a:noFill/>
                        </a:ln>
                        <a:solidFill>
                          <a:schemeClr val="tx1"/>
                        </a:solidFill>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1265949502"/>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1DD6CE9-1DC6-F984-386D-9EF259943EEE}"/>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870173"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44E58486-889E-307D-4F49-94A95808A2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29"/>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171A3232-1EB5-C6AA-EA6E-F1B4B09979F8}"/>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D156E54D-051A-380D-C5DF-E6F5F00088F2}"/>
              </a:ext>
            </a:extLst>
          </p:cNvPr>
          <p:cNvGrpSpPr/>
          <p:nvPr/>
        </p:nvGrpSpPr>
        <p:grpSpPr>
          <a:xfrm>
            <a:off x="15087600" y="6438900"/>
            <a:ext cx="2156713" cy="2057400"/>
            <a:chOff x="15049528" y="4757375"/>
            <a:chExt cx="2726165" cy="2668659"/>
          </a:xfrm>
        </p:grpSpPr>
        <p:sp>
          <p:nvSpPr>
            <p:cNvPr id="12" name="Flowchart: Connector 11">
              <a:extLst>
                <a:ext uri="{FF2B5EF4-FFF2-40B4-BE49-F238E27FC236}">
                  <a16:creationId xmlns:a16="http://schemas.microsoft.com/office/drawing/2014/main" id="{DFEDB767-F91D-95C6-DBD6-6614C11855C6}"/>
                </a:ext>
              </a:extLst>
            </p:cNvPr>
            <p:cNvSpPr/>
            <p:nvPr/>
          </p:nvSpPr>
          <p:spPr>
            <a:xfrm>
              <a:off x="15049528" y="4757375"/>
              <a:ext cx="2726165" cy="2668659"/>
            </a:xfrm>
            <a:prstGeom prst="flowChartConnector">
              <a:avLst/>
            </a:prstGeom>
            <a:solidFill>
              <a:srgbClr val="DF72FF"/>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lowchart: Connector 13">
              <a:extLst>
                <a:ext uri="{FF2B5EF4-FFF2-40B4-BE49-F238E27FC236}">
                  <a16:creationId xmlns:a16="http://schemas.microsoft.com/office/drawing/2014/main" id="{1149B7A7-15F7-029A-ED26-877A4497AA9B}"/>
                </a:ext>
              </a:extLst>
            </p:cNvPr>
            <p:cNvSpPr/>
            <p:nvPr/>
          </p:nvSpPr>
          <p:spPr>
            <a:xfrm>
              <a:off x="15316201" y="5057608"/>
              <a:ext cx="2171700" cy="2067091"/>
            </a:xfrm>
            <a:prstGeom prst="flowChartConnector">
              <a:avLst/>
            </a:prstGeom>
            <a:solidFill>
              <a:srgbClr val="98E5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lowchart: Connector 10">
              <a:extLst>
                <a:ext uri="{FF2B5EF4-FFF2-40B4-BE49-F238E27FC236}">
                  <a16:creationId xmlns:a16="http://schemas.microsoft.com/office/drawing/2014/main" id="{2CBC744D-755C-F387-EA99-F55208CBD3C2}"/>
                </a:ext>
              </a:extLst>
            </p:cNvPr>
            <p:cNvSpPr/>
            <p:nvPr/>
          </p:nvSpPr>
          <p:spPr>
            <a:xfrm>
              <a:off x="15559320" y="5259229"/>
              <a:ext cx="1706580" cy="1663847"/>
            </a:xfrm>
            <a:prstGeom prst="flowChartConnector">
              <a:avLst/>
            </a:prstGeom>
            <a:solidFill>
              <a:srgbClr val="FFEBB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lowchart: Connector 12">
              <a:extLst>
                <a:ext uri="{FF2B5EF4-FFF2-40B4-BE49-F238E27FC236}">
                  <a16:creationId xmlns:a16="http://schemas.microsoft.com/office/drawing/2014/main" id="{93C053A9-A80C-6074-EDFC-AF898DA0899F}"/>
                </a:ext>
              </a:extLst>
            </p:cNvPr>
            <p:cNvSpPr/>
            <p:nvPr/>
          </p:nvSpPr>
          <p:spPr>
            <a:xfrm>
              <a:off x="15978420" y="5675766"/>
              <a:ext cx="868380" cy="830772"/>
            </a:xfrm>
            <a:prstGeom prst="flowChartConnector">
              <a:avLst/>
            </a:prstGeom>
            <a:solidFill>
              <a:srgbClr val="FF55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TextBox 16">
            <a:extLst>
              <a:ext uri="{FF2B5EF4-FFF2-40B4-BE49-F238E27FC236}">
                <a16:creationId xmlns:a16="http://schemas.microsoft.com/office/drawing/2014/main" id="{0AA33344-8E89-09C5-3EDE-3BB39B7D813B}"/>
              </a:ext>
            </a:extLst>
          </p:cNvPr>
          <p:cNvSpPr txBox="1"/>
          <p:nvPr/>
        </p:nvSpPr>
        <p:spPr>
          <a:xfrm>
            <a:off x="14853505" y="3333243"/>
            <a:ext cx="3188860" cy="2800767"/>
          </a:xfrm>
          <a:prstGeom prst="rect">
            <a:avLst/>
          </a:prstGeom>
          <a:noFill/>
          <a:ln w="12700">
            <a:solidFill>
              <a:srgbClr val="1C5739"/>
            </a:solidFill>
          </a:ln>
        </p:spPr>
        <p:txBody>
          <a:bodyPr wrap="square">
            <a:spAutoFit/>
          </a:bodyPr>
          <a:lstStyle/>
          <a:p>
            <a:pPr algn="ctr"/>
            <a:r>
              <a:rPr lang="ar-JO" sz="2200" dirty="0">
                <a:latin typeface="Cairo" panose="020B0604020202020204" charset="-78"/>
                <a:cs typeface="Cairo" panose="020B0604020202020204" charset="-78"/>
              </a:rPr>
              <a:t>يشكّل الاحتلال الإسرائيلي عائقًا رئيسيًا أمام التوسع العمراني في سلفيت، من خلال مصادرة الأراضي، وتصنيف معظمها كمناطق (ج)، ما يقيّد البناء ويحوّل القرى إلى جيوب عمرانية محاصرة.</a:t>
            </a:r>
            <a:endParaRPr lang="en-US" sz="2200" dirty="0">
              <a:latin typeface="Cairo" panose="020B0604020202020204" charset="-78"/>
              <a:cs typeface="Cairo" panose="020B0604020202020204" charset="-78"/>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4995669-9376-7550-4DFF-5015B91A186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898384"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2" name="Picture 11">
            <a:extLst>
              <a:ext uri="{FF2B5EF4-FFF2-40B4-BE49-F238E27FC236}">
                <a16:creationId xmlns:a16="http://schemas.microsoft.com/office/drawing/2014/main" id="{69F8FF23-14DA-5294-E67B-96B281EA5E2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90561"/>
            <a:ext cx="13716000" cy="9705878"/>
          </a:xfrm>
          <a:prstGeom prst="rect">
            <a:avLst/>
          </a:prstGeom>
          <a:ln w="76200">
            <a:solidFill>
              <a:schemeClr val="tx1"/>
            </a:solidFill>
          </a:ln>
        </p:spPr>
      </p:pic>
      <p:sp>
        <p:nvSpPr>
          <p:cNvPr id="11" name="Rectangle 10">
            <a:extLst>
              <a:ext uri="{FF2B5EF4-FFF2-40B4-BE49-F238E27FC236}">
                <a16:creationId xmlns:a16="http://schemas.microsoft.com/office/drawing/2014/main" id="{0B089EFC-67A4-B346-7D71-0A146BDD94E6}"/>
              </a:ext>
            </a:extLst>
          </p:cNvPr>
          <p:cNvSpPr/>
          <p:nvPr/>
        </p:nvSpPr>
        <p:spPr>
          <a:xfrm>
            <a:off x="14536272" y="0"/>
            <a:ext cx="3751728"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4" name="Flowchart: Connector 13">
            <a:extLst>
              <a:ext uri="{FF2B5EF4-FFF2-40B4-BE49-F238E27FC236}">
                <a16:creationId xmlns:a16="http://schemas.microsoft.com/office/drawing/2014/main" id="{65F6B011-607B-A7C8-B342-CC28B54D9AB8}"/>
              </a:ext>
            </a:extLst>
          </p:cNvPr>
          <p:cNvSpPr/>
          <p:nvPr/>
        </p:nvSpPr>
        <p:spPr>
          <a:xfrm>
            <a:off x="4572000" y="455295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6" name="Flowchart: Connector 15">
            <a:extLst>
              <a:ext uri="{FF2B5EF4-FFF2-40B4-BE49-F238E27FC236}">
                <a16:creationId xmlns:a16="http://schemas.microsoft.com/office/drawing/2014/main" id="{905DF861-4DEE-B423-FD26-66B9D9D12A23}"/>
              </a:ext>
            </a:extLst>
          </p:cNvPr>
          <p:cNvSpPr/>
          <p:nvPr/>
        </p:nvSpPr>
        <p:spPr>
          <a:xfrm>
            <a:off x="2514600" y="558165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7" name="Flowchart: Connector 16">
            <a:extLst>
              <a:ext uri="{FF2B5EF4-FFF2-40B4-BE49-F238E27FC236}">
                <a16:creationId xmlns:a16="http://schemas.microsoft.com/office/drawing/2014/main" id="{AAB0E929-2DDC-0124-970B-2C55F7A971D4}"/>
              </a:ext>
            </a:extLst>
          </p:cNvPr>
          <p:cNvSpPr/>
          <p:nvPr/>
        </p:nvSpPr>
        <p:spPr>
          <a:xfrm>
            <a:off x="3552265" y="636270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8" name="Flowchart: Connector 17">
            <a:extLst>
              <a:ext uri="{FF2B5EF4-FFF2-40B4-BE49-F238E27FC236}">
                <a16:creationId xmlns:a16="http://schemas.microsoft.com/office/drawing/2014/main" id="{BF5F99B3-1252-7ACA-74EA-5984B556E124}"/>
              </a:ext>
            </a:extLst>
          </p:cNvPr>
          <p:cNvSpPr/>
          <p:nvPr/>
        </p:nvSpPr>
        <p:spPr>
          <a:xfrm>
            <a:off x="2239817" y="681990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9" name="Flowchart: Connector 18">
            <a:extLst>
              <a:ext uri="{FF2B5EF4-FFF2-40B4-BE49-F238E27FC236}">
                <a16:creationId xmlns:a16="http://schemas.microsoft.com/office/drawing/2014/main" id="{1279544D-8053-CD89-3400-3DD0BF166A12}"/>
              </a:ext>
            </a:extLst>
          </p:cNvPr>
          <p:cNvSpPr/>
          <p:nvPr/>
        </p:nvSpPr>
        <p:spPr>
          <a:xfrm>
            <a:off x="4437529" y="636905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Flowchart: Connector 19">
            <a:extLst>
              <a:ext uri="{FF2B5EF4-FFF2-40B4-BE49-F238E27FC236}">
                <a16:creationId xmlns:a16="http://schemas.microsoft.com/office/drawing/2014/main" id="{87867647-448F-755E-0E3C-033697984830}"/>
              </a:ext>
            </a:extLst>
          </p:cNvPr>
          <p:cNvSpPr/>
          <p:nvPr/>
        </p:nvSpPr>
        <p:spPr>
          <a:xfrm>
            <a:off x="6506136" y="455295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r>
              <a:rPr lang="ar-SA" dirty="0"/>
              <a:t>ذ</a:t>
            </a:r>
            <a:endParaRPr lang="en-US" dirty="0"/>
          </a:p>
        </p:txBody>
      </p:sp>
      <p:sp>
        <p:nvSpPr>
          <p:cNvPr id="21" name="Flowchart: Connector 20">
            <a:extLst>
              <a:ext uri="{FF2B5EF4-FFF2-40B4-BE49-F238E27FC236}">
                <a16:creationId xmlns:a16="http://schemas.microsoft.com/office/drawing/2014/main" id="{42F46FF6-5331-21AB-78FC-058E43018AA4}"/>
              </a:ext>
            </a:extLst>
          </p:cNvPr>
          <p:cNvSpPr/>
          <p:nvPr/>
        </p:nvSpPr>
        <p:spPr>
          <a:xfrm>
            <a:off x="7037295" y="588645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2" name="Flowchart: Connector 21">
            <a:extLst>
              <a:ext uri="{FF2B5EF4-FFF2-40B4-BE49-F238E27FC236}">
                <a16:creationId xmlns:a16="http://schemas.microsoft.com/office/drawing/2014/main" id="{157DB261-DFCC-AF89-E4EB-67F392CFD106}"/>
              </a:ext>
            </a:extLst>
          </p:cNvPr>
          <p:cNvSpPr/>
          <p:nvPr/>
        </p:nvSpPr>
        <p:spPr>
          <a:xfrm>
            <a:off x="3751729" y="4533900"/>
            <a:ext cx="685800" cy="609600"/>
          </a:xfrm>
          <a:prstGeom prst="flowChartConnector">
            <a:avLst/>
          </a:prstGeom>
          <a:no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196EA9F-3EC6-7EA2-9F47-DA53C4DF77F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91567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CB5E1FCD-A77A-7431-EC6F-3CF0314754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135" y="284376"/>
            <a:ext cx="13716000" cy="9714784"/>
          </a:xfrm>
          <a:prstGeom prst="rect">
            <a:avLst/>
          </a:prstGeom>
          <a:ln w="76200">
            <a:solidFill>
              <a:schemeClr val="tx1"/>
            </a:solidFill>
          </a:ln>
        </p:spPr>
      </p:pic>
      <p:sp>
        <p:nvSpPr>
          <p:cNvPr id="8" name="Rectangle 7">
            <a:extLst>
              <a:ext uri="{FF2B5EF4-FFF2-40B4-BE49-F238E27FC236}">
                <a16:creationId xmlns:a16="http://schemas.microsoft.com/office/drawing/2014/main" id="{DFDE1F28-8033-197D-7503-471A0D7A4F53}"/>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9C37D-414B-3B75-5DD0-2275B587B0E8}"/>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91567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3A3DA136-CD33-25D5-87F8-4088A25995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135" y="284376"/>
            <a:ext cx="13716000" cy="9714784"/>
          </a:xfrm>
          <a:prstGeom prst="rect">
            <a:avLst/>
          </a:prstGeom>
          <a:ln w="76200">
            <a:solidFill>
              <a:schemeClr val="tx1"/>
            </a:solidFill>
          </a:ln>
        </p:spPr>
      </p:pic>
      <p:sp>
        <p:nvSpPr>
          <p:cNvPr id="8" name="Rectangle 7">
            <a:extLst>
              <a:ext uri="{FF2B5EF4-FFF2-40B4-BE49-F238E27FC236}">
                <a16:creationId xmlns:a16="http://schemas.microsoft.com/office/drawing/2014/main" id="{B83355E5-9A17-72BE-198D-A5B190301ABC}"/>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7AA027A-D4C9-6341-B5D4-AC05189D2A41}"/>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91567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EFD17505-A003-EFD3-BB3B-9E525B83B7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29"/>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BA103C7C-3B39-65B9-CA6F-5A3D6A45F7F2}"/>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1E1551E0-DCA2-A08C-3D98-90AA541363A7}"/>
              </a:ext>
            </a:extLst>
          </p:cNvPr>
          <p:cNvSpPr txBox="1"/>
          <p:nvPr/>
        </p:nvSpPr>
        <p:spPr>
          <a:xfrm>
            <a:off x="15017150" y="4587770"/>
            <a:ext cx="2761128" cy="1107996"/>
          </a:xfrm>
          <a:prstGeom prst="rect">
            <a:avLst/>
          </a:prstGeom>
          <a:noFill/>
          <a:ln>
            <a:solidFill>
              <a:srgbClr val="1C5739"/>
            </a:solidFill>
          </a:ln>
        </p:spPr>
        <p:txBody>
          <a:bodyPr wrap="square">
            <a:spAutoFit/>
          </a:bodyPr>
          <a:lstStyle/>
          <a:p>
            <a:pPr algn="ctr"/>
            <a:r>
              <a:rPr lang="ar-JO" sz="2200" dirty="0">
                <a:latin typeface="Cairo" panose="020B0604020202020204" charset="-78"/>
                <a:cs typeface="Cairo" panose="020B0604020202020204" charset="-78"/>
              </a:rPr>
              <a:t>لا اختلاف</a:t>
            </a:r>
            <a:r>
              <a:rPr lang="ar-SA" sz="2200" dirty="0">
                <a:latin typeface="Cairo" panose="020B0604020202020204" charset="-78"/>
                <a:cs typeface="Cairo" panose="020B0604020202020204" charset="-78"/>
              </a:rPr>
              <a:t> كبير</a:t>
            </a:r>
            <a:r>
              <a:rPr lang="ar-JO" sz="2200" dirty="0">
                <a:latin typeface="Cairo" panose="020B0604020202020204" charset="-78"/>
                <a:cs typeface="Cairo" panose="020B0604020202020204" charset="-78"/>
              </a:rPr>
              <a:t> في كثافة السكن بين الحضر والريف</a:t>
            </a:r>
            <a:endParaRPr lang="en-US" sz="2200" dirty="0">
              <a:latin typeface="Cairo" panose="020B0604020202020204" charset="-78"/>
              <a:cs typeface="Cairo" panose="020B0604020202020204" charset="-78"/>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33C607C-B7AA-4087-7BB7-735A66E15802}"/>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25821BE-F8DD-5488-3D37-A76772F44B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124" y="290601"/>
            <a:ext cx="13716000" cy="9705797"/>
          </a:xfrm>
          <a:prstGeom prst="rect">
            <a:avLst/>
          </a:prstGeom>
          <a:ln w="76200">
            <a:solidFill>
              <a:schemeClr val="tx1"/>
            </a:solidFill>
          </a:ln>
        </p:spPr>
      </p:pic>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849212"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sp>
        <p:nvSpPr>
          <p:cNvPr id="8" name="Rectangle 7">
            <a:extLst>
              <a:ext uri="{FF2B5EF4-FFF2-40B4-BE49-F238E27FC236}">
                <a16:creationId xmlns:a16="http://schemas.microsoft.com/office/drawing/2014/main" id="{23C54A69-A978-5E8B-CFD8-9930FD3C7B64}"/>
              </a:ext>
            </a:extLst>
          </p:cNvPr>
          <p:cNvSpPr/>
          <p:nvPr/>
        </p:nvSpPr>
        <p:spPr>
          <a:xfrm>
            <a:off x="14595322" y="-50591"/>
            <a:ext cx="3692678" cy="10337591"/>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927F686-9B3E-CC2B-75A4-264C9A5CE090}"/>
              </a:ext>
            </a:extLst>
          </p:cNvPr>
          <p:cNvPicPr>
            <a:picLocks noChangeAspect="1"/>
          </p:cNvPicPr>
          <p:nvPr/>
        </p:nvPicPr>
        <p:blipFill>
          <a:blip r:embed="rId3"/>
          <a:stretch>
            <a:fillRect/>
          </a:stretch>
        </p:blipFill>
        <p:spPr>
          <a:xfrm>
            <a:off x="15092243" y="7977869"/>
            <a:ext cx="2704669" cy="1730988"/>
          </a:xfrm>
          <a:prstGeom prst="rect">
            <a:avLst/>
          </a:prstGeom>
          <a:ln w="228600" cap="sq" cmpd="thickThin">
            <a:solidFill>
              <a:srgbClr val="000000"/>
            </a:solidFill>
            <a:prstDash val="solid"/>
            <a:miter lim="800000"/>
          </a:ln>
          <a:effectLst>
            <a:innerShdw blurRad="76200">
              <a:srgbClr val="000000"/>
            </a:innerShdw>
          </a:effectLst>
        </p:spPr>
      </p:pic>
      <p:graphicFrame>
        <p:nvGraphicFramePr>
          <p:cNvPr id="11" name="Table 10">
            <a:extLst>
              <a:ext uri="{FF2B5EF4-FFF2-40B4-BE49-F238E27FC236}">
                <a16:creationId xmlns:a16="http://schemas.microsoft.com/office/drawing/2014/main" id="{2088E509-F74E-51EF-2166-A6D184D6FAAF}"/>
              </a:ext>
            </a:extLst>
          </p:cNvPr>
          <p:cNvGraphicFramePr>
            <a:graphicFrameLocks noGrp="1"/>
          </p:cNvGraphicFramePr>
          <p:nvPr>
            <p:extLst>
              <p:ext uri="{D42A27DB-BD31-4B8C-83A1-F6EECF244321}">
                <p14:modId xmlns:p14="http://schemas.microsoft.com/office/powerpoint/2010/main" val="486024783"/>
              </p:ext>
            </p:extLst>
          </p:nvPr>
        </p:nvGraphicFramePr>
        <p:xfrm>
          <a:off x="14809559" y="5571768"/>
          <a:ext cx="3324516" cy="1632328"/>
        </p:xfrm>
        <a:graphic>
          <a:graphicData uri="http://schemas.openxmlformats.org/drawingml/2006/table">
            <a:tbl>
              <a:tblPr firstRow="1" bandRow="1"/>
              <a:tblGrid>
                <a:gridCol w="1324792">
                  <a:extLst>
                    <a:ext uri="{9D8B030D-6E8A-4147-A177-3AD203B41FA5}">
                      <a16:colId xmlns:a16="http://schemas.microsoft.com/office/drawing/2014/main" val="2596997804"/>
                    </a:ext>
                  </a:extLst>
                </a:gridCol>
                <a:gridCol w="1999724">
                  <a:extLst>
                    <a:ext uri="{9D8B030D-6E8A-4147-A177-3AD203B41FA5}">
                      <a16:colId xmlns:a16="http://schemas.microsoft.com/office/drawing/2014/main" val="2903111038"/>
                    </a:ext>
                  </a:extLst>
                </a:gridCol>
              </a:tblGrid>
              <a:tr h="408082">
                <a:tc>
                  <a:txBody>
                    <a:bodyPr/>
                    <a:lstStyle>
                      <a:lvl1pPr marL="0" algn="l" defTabSz="914400" rtl="0" eaLnBrk="1" latinLnBrk="0" hangingPunct="1">
                        <a:defRPr sz="1800" b="1" kern="1200">
                          <a:solidFill>
                            <a:schemeClr val="tx1"/>
                          </a:solidFill>
                          <a:latin typeface="Calibri" panose="020F0502020204030204"/>
                        </a:defRPr>
                      </a:lvl1pPr>
                      <a:lvl2pPr marL="457200" algn="l" defTabSz="914400" rtl="0" eaLnBrk="1" latinLnBrk="0" hangingPunct="1">
                        <a:defRPr sz="1800" b="1" kern="1200">
                          <a:solidFill>
                            <a:schemeClr val="tx1"/>
                          </a:solidFill>
                          <a:latin typeface="Calibri" panose="020F0502020204030204"/>
                        </a:defRPr>
                      </a:lvl2pPr>
                      <a:lvl3pPr marL="914400" algn="l" defTabSz="914400" rtl="0" eaLnBrk="1" latinLnBrk="0" hangingPunct="1">
                        <a:defRPr sz="1800" b="1" kern="1200">
                          <a:solidFill>
                            <a:schemeClr val="tx1"/>
                          </a:solidFill>
                          <a:latin typeface="Calibri" panose="020F0502020204030204"/>
                        </a:defRPr>
                      </a:lvl3pPr>
                      <a:lvl4pPr marL="1371600" algn="l" defTabSz="914400" rtl="0" eaLnBrk="1" latinLnBrk="0" hangingPunct="1">
                        <a:defRPr sz="1800" b="1" kern="1200">
                          <a:solidFill>
                            <a:schemeClr val="tx1"/>
                          </a:solidFill>
                          <a:latin typeface="Calibri" panose="020F0502020204030204"/>
                        </a:defRPr>
                      </a:lvl4pPr>
                      <a:lvl5pPr marL="1828800" algn="l" defTabSz="914400" rtl="0" eaLnBrk="1" latinLnBrk="0" hangingPunct="1">
                        <a:defRPr sz="1800" b="1" kern="1200">
                          <a:solidFill>
                            <a:schemeClr val="tx1"/>
                          </a:solidFill>
                          <a:latin typeface="Calibri" panose="020F0502020204030204"/>
                        </a:defRPr>
                      </a:lvl5pPr>
                      <a:lvl6pPr marL="2286000" algn="l" defTabSz="914400" rtl="0" eaLnBrk="1" latinLnBrk="0" hangingPunct="1">
                        <a:defRPr sz="1800" b="1" kern="1200">
                          <a:solidFill>
                            <a:schemeClr val="tx1"/>
                          </a:solidFill>
                          <a:latin typeface="Calibri" panose="020F0502020204030204"/>
                        </a:defRPr>
                      </a:lvl6pPr>
                      <a:lvl7pPr marL="2743200" algn="l" defTabSz="914400" rtl="0" eaLnBrk="1" latinLnBrk="0" hangingPunct="1">
                        <a:defRPr sz="1800" b="1" kern="1200">
                          <a:solidFill>
                            <a:schemeClr val="tx1"/>
                          </a:solidFill>
                          <a:latin typeface="Calibri" panose="020F0502020204030204"/>
                        </a:defRPr>
                      </a:lvl7pPr>
                      <a:lvl8pPr marL="3200400" algn="l" defTabSz="914400" rtl="0" eaLnBrk="1" latinLnBrk="0" hangingPunct="1">
                        <a:defRPr sz="1800" b="1" kern="1200">
                          <a:solidFill>
                            <a:schemeClr val="tx1"/>
                          </a:solidFill>
                          <a:latin typeface="Calibri" panose="020F0502020204030204"/>
                        </a:defRPr>
                      </a:lvl8pPr>
                      <a:lvl9pPr marL="3657600" algn="l" defTabSz="914400" rtl="0" eaLnBrk="1" latinLnBrk="0" hangingPunct="1">
                        <a:defRPr sz="1800" b="1"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عددها 31</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tx1"/>
                          </a:solidFill>
                          <a:latin typeface="Calibri" panose="020F0502020204030204"/>
                        </a:defRPr>
                      </a:lvl1pPr>
                      <a:lvl2pPr marL="457200" algn="l" defTabSz="914400" rtl="0" eaLnBrk="1" latinLnBrk="0" hangingPunct="1">
                        <a:defRPr sz="1800" b="1" kern="1200">
                          <a:solidFill>
                            <a:schemeClr val="tx1"/>
                          </a:solidFill>
                          <a:latin typeface="Calibri" panose="020F0502020204030204"/>
                        </a:defRPr>
                      </a:lvl2pPr>
                      <a:lvl3pPr marL="914400" algn="l" defTabSz="914400" rtl="0" eaLnBrk="1" latinLnBrk="0" hangingPunct="1">
                        <a:defRPr sz="1800" b="1" kern="1200">
                          <a:solidFill>
                            <a:schemeClr val="tx1"/>
                          </a:solidFill>
                          <a:latin typeface="Calibri" panose="020F0502020204030204"/>
                        </a:defRPr>
                      </a:lvl3pPr>
                      <a:lvl4pPr marL="1371600" algn="l" defTabSz="914400" rtl="0" eaLnBrk="1" latinLnBrk="0" hangingPunct="1">
                        <a:defRPr sz="1800" b="1" kern="1200">
                          <a:solidFill>
                            <a:schemeClr val="tx1"/>
                          </a:solidFill>
                          <a:latin typeface="Calibri" panose="020F0502020204030204"/>
                        </a:defRPr>
                      </a:lvl4pPr>
                      <a:lvl5pPr marL="1828800" algn="l" defTabSz="914400" rtl="0" eaLnBrk="1" latinLnBrk="0" hangingPunct="1">
                        <a:defRPr sz="1800" b="1" kern="1200">
                          <a:solidFill>
                            <a:schemeClr val="tx1"/>
                          </a:solidFill>
                          <a:latin typeface="Calibri" panose="020F0502020204030204"/>
                        </a:defRPr>
                      </a:lvl5pPr>
                      <a:lvl6pPr marL="2286000" algn="l" defTabSz="914400" rtl="0" eaLnBrk="1" latinLnBrk="0" hangingPunct="1">
                        <a:defRPr sz="1800" b="1" kern="1200">
                          <a:solidFill>
                            <a:schemeClr val="tx1"/>
                          </a:solidFill>
                          <a:latin typeface="Calibri" panose="020F0502020204030204"/>
                        </a:defRPr>
                      </a:lvl6pPr>
                      <a:lvl7pPr marL="2743200" algn="l" defTabSz="914400" rtl="0" eaLnBrk="1" latinLnBrk="0" hangingPunct="1">
                        <a:defRPr sz="1800" b="1" kern="1200">
                          <a:solidFill>
                            <a:schemeClr val="tx1"/>
                          </a:solidFill>
                          <a:latin typeface="Calibri" panose="020F0502020204030204"/>
                        </a:defRPr>
                      </a:lvl7pPr>
                      <a:lvl8pPr marL="3200400" algn="l" defTabSz="914400" rtl="0" eaLnBrk="1" latinLnBrk="0" hangingPunct="1">
                        <a:defRPr sz="1800" b="1" kern="1200">
                          <a:solidFill>
                            <a:schemeClr val="tx1"/>
                          </a:solidFill>
                          <a:latin typeface="Calibri" panose="020F0502020204030204"/>
                        </a:defRPr>
                      </a:lvl8pPr>
                      <a:lvl9pPr marL="3657600" algn="l" defTabSz="914400" rtl="0" eaLnBrk="1" latinLnBrk="0" hangingPunct="1">
                        <a:defRPr sz="1800" b="1"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عيون المياه</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16450553"/>
                  </a:ext>
                </a:extLst>
              </a:tr>
              <a:tr h="4080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عددها 4</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الآبار</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25141402"/>
                  </a:ext>
                </a:extLst>
              </a:tr>
              <a:tr h="4080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عدد 1</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خزان مياه</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4355896"/>
                  </a:ext>
                </a:extLst>
              </a:tr>
              <a:tr h="40808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عددها 3</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ar-SA" sz="1800" b="0" dirty="0">
                          <a:latin typeface="Cairo" panose="020B0604020202020204" charset="-78"/>
                          <a:cs typeface="Cairo" panose="020B0604020202020204" charset="-78"/>
                        </a:rPr>
                        <a:t>محطات ضخ مياه</a:t>
                      </a:r>
                      <a:endParaRPr lang="en-US" sz="1800" b="0" dirty="0">
                        <a:latin typeface="Cairo" panose="020B0604020202020204" charset="-78"/>
                        <a:cs typeface="Cairo" panose="020B0604020202020204" charset="-78"/>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38691023"/>
                  </a:ext>
                </a:extLst>
              </a:tr>
            </a:tbl>
          </a:graphicData>
        </a:graphic>
      </p:graphicFrame>
      <p:pic>
        <p:nvPicPr>
          <p:cNvPr id="15" name="Picture 14">
            <a:extLst>
              <a:ext uri="{FF2B5EF4-FFF2-40B4-BE49-F238E27FC236}">
                <a16:creationId xmlns:a16="http://schemas.microsoft.com/office/drawing/2014/main" id="{686CDC04-13B0-B8F0-9EA1-671BA803AE3C}"/>
              </a:ext>
            </a:extLst>
          </p:cNvPr>
          <p:cNvPicPr>
            <a:picLocks noChangeAspect="1"/>
          </p:cNvPicPr>
          <p:nvPr/>
        </p:nvPicPr>
        <p:blipFill>
          <a:blip r:embed="rId4"/>
          <a:srcRect l="5665" t="-468" r="20443" b="1"/>
          <a:stretch>
            <a:fillRect/>
          </a:stretch>
        </p:blipFill>
        <p:spPr>
          <a:xfrm>
            <a:off x="15089326" y="3094117"/>
            <a:ext cx="2655277" cy="1902949"/>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8200F3-A2DD-698A-A2C7-7701A5F824C4}"/>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5611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8104EFCF-5206-0FFA-10D3-7E60DA7A37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5803" y="288829"/>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45DF2C2C-D775-D3B3-0488-C0F383F963A4}"/>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hart 8">
            <a:extLst>
              <a:ext uri="{FF2B5EF4-FFF2-40B4-BE49-F238E27FC236}">
                <a16:creationId xmlns:a16="http://schemas.microsoft.com/office/drawing/2014/main" id="{D12C19FA-864A-7E6F-EF28-DE52D9A24F9D}"/>
              </a:ext>
            </a:extLst>
          </p:cNvPr>
          <p:cNvGraphicFramePr/>
          <p:nvPr>
            <p:extLst>
              <p:ext uri="{D42A27DB-BD31-4B8C-83A1-F6EECF244321}">
                <p14:modId xmlns:p14="http://schemas.microsoft.com/office/powerpoint/2010/main" val="623172413"/>
              </p:ext>
            </p:extLst>
          </p:nvPr>
        </p:nvGraphicFramePr>
        <p:xfrm>
          <a:off x="13783711" y="3145162"/>
          <a:ext cx="5257800" cy="5207822"/>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28BB78F1-0A32-57D0-847F-534AEC70A8BF}"/>
              </a:ext>
            </a:extLst>
          </p:cNvPr>
          <p:cNvSpPr txBox="1"/>
          <p:nvPr/>
        </p:nvSpPr>
        <p:spPr>
          <a:xfrm>
            <a:off x="15031572" y="2995174"/>
            <a:ext cx="2761128" cy="769441"/>
          </a:xfrm>
          <a:prstGeom prst="rect">
            <a:avLst/>
          </a:prstGeom>
          <a:noFill/>
          <a:ln>
            <a:solidFill>
              <a:srgbClr val="1C5739"/>
            </a:solidFill>
          </a:ln>
        </p:spPr>
        <p:txBody>
          <a:bodyPr wrap="square">
            <a:spAutoFit/>
          </a:bodyPr>
          <a:lstStyle/>
          <a:p>
            <a:pPr algn="ctr"/>
            <a:r>
              <a:rPr lang="ar-SA" sz="2200" dirty="0">
                <a:latin typeface="Cairo" panose="020B0604020202020204" charset="-78"/>
                <a:cs typeface="Cairo" panose="020B0604020202020204" charset="-78"/>
              </a:rPr>
              <a:t>نسبة حساسية المياه في المحافظة</a:t>
            </a:r>
            <a:endParaRPr lang="en-US" sz="2200" dirty="0">
              <a:latin typeface="Cairo" panose="020B0604020202020204" charset="-78"/>
              <a:cs typeface="Cairo" panose="020B0604020202020204" charset="-78"/>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BB08D7-81A6-A35A-9E3E-22770F95937E}"/>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37756"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1DAE64CE-3FCF-5C1A-EDE5-EE55C323708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8163" y="290244"/>
            <a:ext cx="13716000" cy="9706511"/>
          </a:xfrm>
          <a:prstGeom prst="rect">
            <a:avLst/>
          </a:prstGeom>
          <a:ln w="76200">
            <a:solidFill>
              <a:schemeClr val="tx1"/>
            </a:solidFill>
          </a:ln>
        </p:spPr>
      </p:pic>
      <p:sp>
        <p:nvSpPr>
          <p:cNvPr id="8" name="Rectangle 7">
            <a:extLst>
              <a:ext uri="{FF2B5EF4-FFF2-40B4-BE49-F238E27FC236}">
                <a16:creationId xmlns:a16="http://schemas.microsoft.com/office/drawing/2014/main" id="{9BC03089-65F3-0982-CDB7-8E7C11AFAE9D}"/>
              </a:ext>
            </a:extLst>
          </p:cNvPr>
          <p:cNvSpPr/>
          <p:nvPr/>
        </p:nvSpPr>
        <p:spPr>
          <a:xfrm>
            <a:off x="14536272" y="0"/>
            <a:ext cx="3751728"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hart 8">
            <a:extLst>
              <a:ext uri="{FF2B5EF4-FFF2-40B4-BE49-F238E27FC236}">
                <a16:creationId xmlns:a16="http://schemas.microsoft.com/office/drawing/2014/main" id="{EE242EB6-A183-DB63-D164-7E19F6802ACA}"/>
              </a:ext>
            </a:extLst>
          </p:cNvPr>
          <p:cNvGraphicFramePr/>
          <p:nvPr>
            <p:extLst>
              <p:ext uri="{D42A27DB-BD31-4B8C-83A1-F6EECF244321}">
                <p14:modId xmlns:p14="http://schemas.microsoft.com/office/powerpoint/2010/main" val="2132789389"/>
              </p:ext>
            </p:extLst>
          </p:nvPr>
        </p:nvGraphicFramePr>
        <p:xfrm>
          <a:off x="13743584" y="2400300"/>
          <a:ext cx="5273852" cy="5088375"/>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15BF727A-B47E-30CD-80A0-43C4C6850528}"/>
              </a:ext>
            </a:extLst>
          </p:cNvPr>
          <p:cNvSpPr txBox="1"/>
          <p:nvPr/>
        </p:nvSpPr>
        <p:spPr>
          <a:xfrm>
            <a:off x="14999946" y="2692247"/>
            <a:ext cx="2761128" cy="769441"/>
          </a:xfrm>
          <a:prstGeom prst="rect">
            <a:avLst/>
          </a:prstGeom>
          <a:noFill/>
          <a:ln>
            <a:solidFill>
              <a:srgbClr val="1C5739"/>
            </a:solidFill>
          </a:ln>
        </p:spPr>
        <p:txBody>
          <a:bodyPr wrap="square">
            <a:spAutoFit/>
          </a:bodyPr>
          <a:lstStyle/>
          <a:p>
            <a:pPr algn="ctr"/>
            <a:r>
              <a:rPr lang="ar-SA" sz="2200" dirty="0">
                <a:latin typeface="Cairo" panose="020B0604020202020204" charset="-78"/>
                <a:cs typeface="Cairo" panose="020B0604020202020204" charset="-78"/>
              </a:rPr>
              <a:t>نسبة معدل هطول الامطار :</a:t>
            </a:r>
            <a:endParaRPr lang="en-US" sz="2200" dirty="0">
              <a:latin typeface="Cairo" panose="020B0604020202020204" charset="-78"/>
              <a:cs typeface="Cairo" panose="020B0604020202020204" charset="-78"/>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1EF600-0156-9099-03CB-07F1AABDFFA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869496"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B496DA76-1FE0-FDAD-5012-CC7B3C7FD90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9052"/>
            <a:ext cx="13716000" cy="9705431"/>
          </a:xfrm>
          <a:prstGeom prst="rect">
            <a:avLst/>
          </a:prstGeom>
          <a:ln w="76200">
            <a:solidFill>
              <a:schemeClr val="tx1"/>
            </a:solidFill>
          </a:ln>
        </p:spPr>
      </p:pic>
      <p:sp>
        <p:nvSpPr>
          <p:cNvPr id="8" name="Rectangle 7">
            <a:extLst>
              <a:ext uri="{FF2B5EF4-FFF2-40B4-BE49-F238E27FC236}">
                <a16:creationId xmlns:a16="http://schemas.microsoft.com/office/drawing/2014/main" id="{97ECA1F2-90A7-654C-3DD1-5B3D546C3EB8}"/>
              </a:ext>
            </a:extLst>
          </p:cNvPr>
          <p:cNvSpPr/>
          <p:nvPr/>
        </p:nvSpPr>
        <p:spPr>
          <a:xfrm>
            <a:off x="14536272" y="0"/>
            <a:ext cx="3751728" cy="10283536"/>
          </a:xfrm>
          <a:prstGeom prst="rect">
            <a:avLst/>
          </a:prstGeom>
          <a:noFill/>
          <a:ln w="7620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hart 8">
            <a:extLst>
              <a:ext uri="{FF2B5EF4-FFF2-40B4-BE49-F238E27FC236}">
                <a16:creationId xmlns:a16="http://schemas.microsoft.com/office/drawing/2014/main" id="{333215FA-78B7-8BCB-2CBF-A37683EAB7A6}"/>
              </a:ext>
            </a:extLst>
          </p:cNvPr>
          <p:cNvGraphicFramePr/>
          <p:nvPr>
            <p:extLst>
              <p:ext uri="{D42A27DB-BD31-4B8C-83A1-F6EECF244321}">
                <p14:modId xmlns:p14="http://schemas.microsoft.com/office/powerpoint/2010/main" val="676633824"/>
              </p:ext>
            </p:extLst>
          </p:nvPr>
        </p:nvGraphicFramePr>
        <p:xfrm>
          <a:off x="13776019" y="2865425"/>
          <a:ext cx="5273852" cy="5088375"/>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F748AD08-E8CE-2422-23A0-E870DC420ACF}"/>
              </a:ext>
            </a:extLst>
          </p:cNvPr>
          <p:cNvSpPr txBox="1"/>
          <p:nvPr/>
        </p:nvSpPr>
        <p:spPr>
          <a:xfrm>
            <a:off x="14999946" y="2692247"/>
            <a:ext cx="2761128" cy="769441"/>
          </a:xfrm>
          <a:prstGeom prst="rect">
            <a:avLst/>
          </a:prstGeom>
          <a:noFill/>
          <a:ln>
            <a:solidFill>
              <a:srgbClr val="1C5739"/>
            </a:solidFill>
          </a:ln>
        </p:spPr>
        <p:txBody>
          <a:bodyPr wrap="square">
            <a:spAutoFit/>
          </a:bodyPr>
          <a:lstStyle/>
          <a:p>
            <a:pPr algn="ctr"/>
            <a:r>
              <a:rPr lang="ar-SA" sz="2200" dirty="0">
                <a:latin typeface="Cairo" panose="020B0604020202020204" charset="-78"/>
                <a:cs typeface="Cairo" panose="020B0604020202020204" charset="-78"/>
              </a:rPr>
              <a:t>نسبة متوسط درجات الحرارة:</a:t>
            </a:r>
            <a:endParaRPr lang="en-US" sz="2200" dirty="0">
              <a:latin typeface="Cairo" panose="020B0604020202020204" charset="-78"/>
              <a:cs typeface="Cairo" panose="020B0604020202020204" charset="-78"/>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3A21DE8-6ED5-01C6-FE08-85882288C509}"/>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B467B118-D77B-3E75-D8A6-EDE3C0A0CA6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29"/>
            <a:ext cx="13716000" cy="9705878"/>
          </a:xfrm>
          <a:prstGeom prst="rect">
            <a:avLst/>
          </a:prstGeom>
          <a:ln w="76200">
            <a:solidFill>
              <a:schemeClr val="tx1"/>
            </a:solidFill>
          </a:ln>
        </p:spPr>
      </p:pic>
      <p:sp>
        <p:nvSpPr>
          <p:cNvPr id="8" name="Rectangle 7">
            <a:extLst>
              <a:ext uri="{FF2B5EF4-FFF2-40B4-BE49-F238E27FC236}">
                <a16:creationId xmlns:a16="http://schemas.microsoft.com/office/drawing/2014/main" id="{FEF1354B-700D-F925-F1F4-43EB0E4CF3A3}"/>
              </a:ext>
            </a:extLst>
          </p:cNvPr>
          <p:cNvSpPr/>
          <p:nvPr/>
        </p:nvSpPr>
        <p:spPr>
          <a:xfrm>
            <a:off x="14536272" y="0"/>
            <a:ext cx="3751728" cy="10283536"/>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hart 8">
            <a:extLst>
              <a:ext uri="{FF2B5EF4-FFF2-40B4-BE49-F238E27FC236}">
                <a16:creationId xmlns:a16="http://schemas.microsoft.com/office/drawing/2014/main" id="{BACF5B6B-FDDA-2F72-D870-EB0DE51C4F8D}"/>
              </a:ext>
            </a:extLst>
          </p:cNvPr>
          <p:cNvGraphicFramePr/>
          <p:nvPr>
            <p:extLst>
              <p:ext uri="{D42A27DB-BD31-4B8C-83A1-F6EECF244321}">
                <p14:modId xmlns:p14="http://schemas.microsoft.com/office/powerpoint/2010/main" val="2811521493"/>
              </p:ext>
            </p:extLst>
          </p:nvPr>
        </p:nvGraphicFramePr>
        <p:xfrm>
          <a:off x="13563600" y="2907690"/>
          <a:ext cx="5273852" cy="5088375"/>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a16="http://schemas.microsoft.com/office/drawing/2014/main" id="{4FC8D6E4-16C7-0E09-6F2A-EECD7441D0DD}"/>
              </a:ext>
            </a:extLst>
          </p:cNvPr>
          <p:cNvSpPr txBox="1"/>
          <p:nvPr/>
        </p:nvSpPr>
        <p:spPr>
          <a:xfrm>
            <a:off x="14999946" y="2692247"/>
            <a:ext cx="2761128" cy="430887"/>
          </a:xfrm>
          <a:prstGeom prst="rect">
            <a:avLst/>
          </a:prstGeom>
          <a:noFill/>
          <a:ln>
            <a:solidFill>
              <a:srgbClr val="1C5739"/>
            </a:solidFill>
          </a:ln>
        </p:spPr>
        <p:txBody>
          <a:bodyPr wrap="square">
            <a:spAutoFit/>
          </a:bodyPr>
          <a:lstStyle/>
          <a:p>
            <a:pPr algn="ctr"/>
            <a:r>
              <a:rPr lang="ar-SA" sz="2200" dirty="0">
                <a:latin typeface="Cairo" panose="020B0604020202020204" charset="-78"/>
                <a:cs typeface="Cairo" panose="020B0604020202020204" charset="-78"/>
              </a:rPr>
              <a:t>نسبة انواع التربة :</a:t>
            </a:r>
            <a:endParaRPr lang="en-US" sz="2200" dirty="0">
              <a:latin typeface="Cairo" panose="020B0604020202020204" charset="-78"/>
              <a:cs typeface="Cairo" panose="020B0604020202020204" charset="-78"/>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2FE81B8-772C-1ACF-4DB6-7CC6828F599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3"/>
          <p:cNvGrpSpPr/>
          <p:nvPr/>
        </p:nvGrpSpPr>
        <p:grpSpPr>
          <a:xfrm>
            <a:off x="14809559" y="236916"/>
            <a:ext cx="3232844" cy="1171888"/>
            <a:chOff x="0" y="0"/>
            <a:chExt cx="4310459" cy="1562517"/>
          </a:xfrm>
        </p:grpSpPr>
        <p:grpSp>
          <p:nvGrpSpPr>
            <p:cNvPr id="4" name="Group 4"/>
            <p:cNvGrpSpPr/>
            <p:nvPr/>
          </p:nvGrpSpPr>
          <p:grpSpPr>
            <a:xfrm>
              <a:off x="1213863" y="230795"/>
              <a:ext cx="3096596" cy="1100927"/>
              <a:chOff x="0" y="0"/>
              <a:chExt cx="4076640" cy="1449360"/>
            </a:xfrm>
          </p:grpSpPr>
          <p:sp>
            <p:nvSpPr>
              <p:cNvPr id="5" name="Freeform 5"/>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6" name="Group 6"/>
            <p:cNvGrpSpPr/>
            <p:nvPr/>
          </p:nvGrpSpPr>
          <p:grpSpPr>
            <a:xfrm>
              <a:off x="0" y="0"/>
              <a:ext cx="1563611" cy="1562517"/>
              <a:chOff x="0" y="0"/>
              <a:chExt cx="2058480" cy="2057040"/>
            </a:xfrm>
          </p:grpSpPr>
          <p:sp>
            <p:nvSpPr>
              <p:cNvPr id="7" name="Freeform 7"/>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8" name="TextBox 8"/>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4EFCC005-A2D0-AC64-978B-A3353B29D5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9031"/>
            <a:ext cx="13716000" cy="9705474"/>
          </a:xfrm>
          <a:prstGeom prst="rect">
            <a:avLst/>
          </a:prstGeom>
          <a:ln w="76200">
            <a:solidFill>
              <a:schemeClr val="tx1"/>
            </a:solidFill>
          </a:ln>
        </p:spPr>
      </p:pic>
      <p:sp>
        <p:nvSpPr>
          <p:cNvPr id="2" name="Rectangle 1">
            <a:extLst>
              <a:ext uri="{FF2B5EF4-FFF2-40B4-BE49-F238E27FC236}">
                <a16:creationId xmlns:a16="http://schemas.microsoft.com/office/drawing/2014/main" id="{DF456C25-D9A1-270B-1761-1D02A9EDFB1C}"/>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C4E4DA19-6FD0-00EB-E91C-B0553317D25D}"/>
              </a:ext>
            </a:extLst>
          </p:cNvPr>
          <p:cNvSpPr txBox="1"/>
          <p:nvPr/>
        </p:nvSpPr>
        <p:spPr>
          <a:xfrm>
            <a:off x="15395895" y="3390900"/>
            <a:ext cx="2581072" cy="2123658"/>
          </a:xfrm>
          <a:prstGeom prst="rect">
            <a:avLst/>
          </a:prstGeom>
          <a:noFill/>
          <a:ln>
            <a:solidFill>
              <a:srgbClr val="1C5739"/>
            </a:solidFill>
          </a:ln>
        </p:spPr>
        <p:txBody>
          <a:bodyPr wrap="square">
            <a:spAutoFit/>
          </a:bodyPr>
          <a:lstStyle/>
          <a:p>
            <a:pPr algn="ctr"/>
            <a:r>
              <a:rPr lang="ar-JO" sz="2200" dirty="0">
                <a:latin typeface="Cairo" panose="020B0604020202020204" charset="-78"/>
                <a:cs typeface="Cairo" panose="020B0604020202020204" charset="-78"/>
              </a:rPr>
              <a:t>كلما اتجهنا شرق المحافظة يزداد الارتفاع فيصل إلى أكثر ارتفاع في قرية ياسوف ثم اسكاكا حوالي 720 متراً.</a:t>
            </a:r>
            <a:endParaRPr lang="en-US" sz="2200" dirty="0">
              <a:latin typeface="Cairo" panose="020B0604020202020204" charset="-78"/>
              <a:cs typeface="Cairo" panose="020B0604020202020204" charset="-78"/>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F6882ED4-9650-8AD9-3C3C-93CB39F672FA}"/>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sp>
        <p:nvSpPr>
          <p:cNvPr id="8" name="Rectangle 7">
            <a:extLst>
              <a:ext uri="{FF2B5EF4-FFF2-40B4-BE49-F238E27FC236}">
                <a16:creationId xmlns:a16="http://schemas.microsoft.com/office/drawing/2014/main" id="{F606672E-EBFA-F78A-650F-4F20CAD7738E}"/>
              </a:ext>
            </a:extLst>
          </p:cNvPr>
          <p:cNvSpPr/>
          <p:nvPr/>
        </p:nvSpPr>
        <p:spPr>
          <a:xfrm>
            <a:off x="14536272" y="0"/>
            <a:ext cx="3751728" cy="10283536"/>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ACB14734-7E7B-C499-B368-F01E984CFCE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5878"/>
          </a:xfrm>
          <a:prstGeom prst="rect">
            <a:avLst/>
          </a:prstGeom>
          <a:ln w="76200">
            <a:solidFill>
              <a:schemeClr val="tx1"/>
            </a:solidFill>
          </a:ln>
        </p:spPr>
      </p:pic>
      <p:sp>
        <p:nvSpPr>
          <p:cNvPr id="9" name="Flowchart: Connector 8">
            <a:extLst>
              <a:ext uri="{FF2B5EF4-FFF2-40B4-BE49-F238E27FC236}">
                <a16:creationId xmlns:a16="http://schemas.microsoft.com/office/drawing/2014/main" id="{A44FDCCB-CF9F-114D-C821-3927A724F593}"/>
              </a:ext>
            </a:extLst>
          </p:cNvPr>
          <p:cNvSpPr/>
          <p:nvPr/>
        </p:nvSpPr>
        <p:spPr>
          <a:xfrm>
            <a:off x="4142410" y="2318596"/>
            <a:ext cx="838200" cy="838200"/>
          </a:xfrm>
          <a:prstGeom prst="flowChartConnector">
            <a:avLst/>
          </a:prstGeom>
          <a:solidFill>
            <a:schemeClr val="tx1">
              <a:alpha val="32000"/>
            </a:schemeClr>
          </a:solidFill>
          <a:ln w="76200">
            <a:solidFill>
              <a:srgbClr val="FFFF00"/>
            </a:solidFill>
            <a:prstDash val="dash"/>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cxnSp>
        <p:nvCxnSpPr>
          <p:cNvPr id="19" name="Connector: Elbow 18">
            <a:extLst>
              <a:ext uri="{FF2B5EF4-FFF2-40B4-BE49-F238E27FC236}">
                <a16:creationId xmlns:a16="http://schemas.microsoft.com/office/drawing/2014/main" id="{55632BE4-EE12-F3F5-F95D-578373DBE065}"/>
              </a:ext>
            </a:extLst>
          </p:cNvPr>
          <p:cNvCxnSpPr>
            <a:cxnSpLocks/>
            <a:stCxn id="9" idx="6"/>
          </p:cNvCxnSpPr>
          <p:nvPr/>
        </p:nvCxnSpPr>
        <p:spPr>
          <a:xfrm>
            <a:off x="4980610" y="2737696"/>
            <a:ext cx="7849460" cy="4263494"/>
          </a:xfrm>
          <a:prstGeom prst="bentConnector3">
            <a:avLst>
              <a:gd name="adj1" fmla="val 43556"/>
            </a:avLst>
          </a:prstGeom>
          <a:ln w="76200">
            <a:solidFill>
              <a:srgbClr val="FFFF00"/>
            </a:solidFill>
            <a:prstDash val="dash"/>
          </a:ln>
        </p:spPr>
        <p:style>
          <a:lnRef idx="3">
            <a:schemeClr val="dk1"/>
          </a:lnRef>
          <a:fillRef idx="0">
            <a:schemeClr val="dk1"/>
          </a:fillRef>
          <a:effectRef idx="2">
            <a:schemeClr val="dk1"/>
          </a:effectRef>
          <a:fontRef idx="minor">
            <a:schemeClr val="tx1"/>
          </a:fontRef>
        </p:style>
      </p:cxnSp>
      <p:sp>
        <p:nvSpPr>
          <p:cNvPr id="27" name="Flowchart: Connector 26">
            <a:extLst>
              <a:ext uri="{FF2B5EF4-FFF2-40B4-BE49-F238E27FC236}">
                <a16:creationId xmlns:a16="http://schemas.microsoft.com/office/drawing/2014/main" id="{2A2FDCD4-21AD-A7AB-70CB-7E74A9DDDC4C}"/>
              </a:ext>
            </a:extLst>
          </p:cNvPr>
          <p:cNvSpPr/>
          <p:nvPr/>
        </p:nvSpPr>
        <p:spPr>
          <a:xfrm>
            <a:off x="2229254" y="6624183"/>
            <a:ext cx="849213" cy="754014"/>
          </a:xfrm>
          <a:prstGeom prst="flowChartConnector">
            <a:avLst/>
          </a:prstGeom>
          <a:solidFill>
            <a:schemeClr val="tx1">
              <a:alpha val="32000"/>
            </a:schemeClr>
          </a:solidFill>
          <a:ln w="76200">
            <a:solidFill>
              <a:srgbClr val="7AF5C9"/>
            </a:solidFill>
            <a:prstDash val="dash"/>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28" name="Connector: Elbow 27">
            <a:extLst>
              <a:ext uri="{FF2B5EF4-FFF2-40B4-BE49-F238E27FC236}">
                <a16:creationId xmlns:a16="http://schemas.microsoft.com/office/drawing/2014/main" id="{25608E5E-4C1F-0732-FEAF-7059038427E4}"/>
              </a:ext>
            </a:extLst>
          </p:cNvPr>
          <p:cNvCxnSpPr>
            <a:cxnSpLocks/>
            <a:stCxn id="27" idx="6"/>
          </p:cNvCxnSpPr>
          <p:nvPr/>
        </p:nvCxnSpPr>
        <p:spPr>
          <a:xfrm flipV="1">
            <a:off x="3078467" y="5967124"/>
            <a:ext cx="8580133" cy="1034066"/>
          </a:xfrm>
          <a:prstGeom prst="bentConnector3">
            <a:avLst>
              <a:gd name="adj1" fmla="val 50000"/>
            </a:avLst>
          </a:prstGeom>
          <a:ln w="76200">
            <a:solidFill>
              <a:srgbClr val="7AF5C9"/>
            </a:solidFill>
            <a:prstDash val="dash"/>
          </a:ln>
        </p:spPr>
        <p:style>
          <a:lnRef idx="3">
            <a:schemeClr val="dk1"/>
          </a:lnRef>
          <a:fillRef idx="0">
            <a:schemeClr val="dk1"/>
          </a:fillRef>
          <a:effectRef idx="2">
            <a:schemeClr val="dk1"/>
          </a:effectRef>
          <a:fontRef idx="minor">
            <a:schemeClr val="tx1"/>
          </a:fontRef>
        </p:style>
      </p:cxnSp>
      <p:sp>
        <p:nvSpPr>
          <p:cNvPr id="39" name="Flowchart: Connector 38">
            <a:extLst>
              <a:ext uri="{FF2B5EF4-FFF2-40B4-BE49-F238E27FC236}">
                <a16:creationId xmlns:a16="http://schemas.microsoft.com/office/drawing/2014/main" id="{6D3CFBBB-3428-7ABC-050B-CD89FFA5436D}"/>
              </a:ext>
            </a:extLst>
          </p:cNvPr>
          <p:cNvSpPr/>
          <p:nvPr/>
        </p:nvSpPr>
        <p:spPr>
          <a:xfrm>
            <a:off x="7543800" y="6582090"/>
            <a:ext cx="838200" cy="838200"/>
          </a:xfrm>
          <a:prstGeom prst="flowChartConnector">
            <a:avLst/>
          </a:prstGeom>
          <a:solidFill>
            <a:schemeClr val="tx1">
              <a:alpha val="32000"/>
            </a:schemeClr>
          </a:solidFill>
          <a:ln w="76200">
            <a:solidFill>
              <a:srgbClr val="FFFF00"/>
            </a:solidFill>
            <a:prstDash val="dash"/>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ipe(down)">
                                      <p:cBhvr>
                                        <p:cTn id="7" dur="500"/>
                                        <p:tgtEl>
                                          <p:spTgt spid="3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wipe(down)">
                                      <p:cBhvr>
                                        <p:cTn id="10" dur="500"/>
                                        <p:tgtEl>
                                          <p:spTgt spid="2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par>
                                <p:cTn id="14" presetID="22" presetClass="entr" presetSubtype="4"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wipe(down)">
                                      <p:cBhvr>
                                        <p:cTn id="16" dur="500"/>
                                        <p:tgtEl>
                                          <p:spTgt spid="19"/>
                                        </p:tgtEl>
                                      </p:cBhvr>
                                    </p:animEffect>
                                  </p:childTnLst>
                                </p:cTn>
                              </p:par>
                              <p:par>
                                <p:cTn id="17" presetID="22" presetClass="entr" presetSubtype="4" fill="hold"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wipe(down)">
                                      <p:cBhvr>
                                        <p:cTn id="19"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7" grpId="0" animBg="1"/>
      <p:bldP spid="3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19" name="Group 19"/>
          <p:cNvGrpSpPr/>
          <p:nvPr/>
        </p:nvGrpSpPr>
        <p:grpSpPr>
          <a:xfrm>
            <a:off x="8078751" y="6680757"/>
            <a:ext cx="2953782" cy="1049294"/>
            <a:chOff x="0" y="0"/>
            <a:chExt cx="4075920" cy="1447920"/>
          </a:xfrm>
        </p:grpSpPr>
        <p:sp>
          <p:nvSpPr>
            <p:cNvPr id="20" name="Freeform 20"/>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397D5A"/>
            </a:solidFill>
          </p:spPr>
        </p:sp>
      </p:grpSp>
      <p:grpSp>
        <p:nvGrpSpPr>
          <p:cNvPr id="17" name="Group 17"/>
          <p:cNvGrpSpPr/>
          <p:nvPr/>
        </p:nvGrpSpPr>
        <p:grpSpPr>
          <a:xfrm>
            <a:off x="8078751" y="5412895"/>
            <a:ext cx="2953782" cy="1049294"/>
            <a:chOff x="0" y="0"/>
            <a:chExt cx="4075920" cy="1447920"/>
          </a:xfrm>
        </p:grpSpPr>
        <p:sp>
          <p:nvSpPr>
            <p:cNvPr id="18" name="Freeform 18"/>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grpSp>
        <p:nvGrpSpPr>
          <p:cNvPr id="2" name="Group 2"/>
          <p:cNvGrpSpPr/>
          <p:nvPr/>
        </p:nvGrpSpPr>
        <p:grpSpPr>
          <a:xfrm>
            <a:off x="0" y="0"/>
            <a:ext cx="18288000" cy="3926821"/>
            <a:chOff x="0" y="0"/>
            <a:chExt cx="4816593" cy="1034225"/>
          </a:xfrm>
        </p:grpSpPr>
        <p:sp>
          <p:nvSpPr>
            <p:cNvPr id="3" name="Freeform 3"/>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p:cNvSpPr txBox="1"/>
            <p:nvPr/>
          </p:nvSpPr>
          <p:spPr>
            <a:xfrm>
              <a:off x="0" y="-47625"/>
              <a:ext cx="4816593" cy="1081850"/>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380534" y="4149099"/>
            <a:ext cx="6523106" cy="6137901"/>
            <a:chOff x="0" y="0"/>
            <a:chExt cx="1718020" cy="1616566"/>
          </a:xfrm>
        </p:grpSpPr>
        <p:sp>
          <p:nvSpPr>
            <p:cNvPr id="6" name="Freeform 6"/>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p:cNvSpPr txBox="1"/>
            <p:nvPr/>
          </p:nvSpPr>
          <p:spPr>
            <a:xfrm>
              <a:off x="0" y="-47625"/>
              <a:ext cx="1718020" cy="1664191"/>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p:cNvGrpSpPr/>
          <p:nvPr/>
        </p:nvGrpSpPr>
        <p:grpSpPr>
          <a:xfrm>
            <a:off x="380534" y="561302"/>
            <a:ext cx="6523106" cy="65231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p:cNvGrpSpPr/>
          <p:nvPr/>
        </p:nvGrpSpPr>
        <p:grpSpPr>
          <a:xfrm>
            <a:off x="326175" y="536423"/>
            <a:ext cx="6577465" cy="6572864"/>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p:cNvSpPr txBox="1"/>
          <p:nvPr/>
        </p:nvSpPr>
        <p:spPr>
          <a:xfrm>
            <a:off x="1512421" y="3331850"/>
            <a:ext cx="4546878" cy="594972"/>
          </a:xfrm>
          <a:prstGeom prst="rect">
            <a:avLst/>
          </a:prstGeom>
        </p:spPr>
        <p:txBody>
          <a:bodyPr lIns="0" tIns="0" rIns="0" bIns="0" rtlCol="0" anchor="t">
            <a:spAutoFit/>
          </a:bodyPr>
          <a:lstStyle/>
          <a:p>
            <a:pPr marL="0" lvl="1" indent="0" algn="r" rtl="1">
              <a:lnSpc>
                <a:spcPts val="4908"/>
              </a:lnSpc>
              <a:spcBef>
                <a:spcPct val="0"/>
              </a:spcBef>
            </a:pPr>
            <a:r>
              <a:rPr lang="ar-EG" sz="3556" b="1" spc="348" dirty="0">
                <a:solidFill>
                  <a:srgbClr val="FFFFFF"/>
                </a:solidFill>
                <a:latin typeface="Cairo Bold"/>
                <a:ea typeface="Cairo Bold"/>
                <a:cs typeface="Cairo Bold"/>
                <a:sym typeface="Cairo Bold"/>
                <a:rtl/>
              </a:rPr>
              <a:t>المستوى الاقليمي</a:t>
            </a:r>
          </a:p>
        </p:txBody>
      </p:sp>
      <p:sp>
        <p:nvSpPr>
          <p:cNvPr id="15" name="AutoShape 15"/>
          <p:cNvSpPr/>
          <p:nvPr/>
        </p:nvSpPr>
        <p:spPr>
          <a:xfrm>
            <a:off x="6930820" y="5916501"/>
            <a:ext cx="1158104" cy="0"/>
          </a:xfrm>
          <a:prstGeom prst="line">
            <a:avLst/>
          </a:prstGeom>
          <a:ln w="47625" cap="flat">
            <a:solidFill>
              <a:srgbClr val="000000"/>
            </a:solidFill>
            <a:prstDash val="solid"/>
            <a:headEnd type="diamond" w="lg" len="lg"/>
            <a:tailEnd type="diamond" w="lg" len="lg"/>
          </a:ln>
        </p:spPr>
      </p:sp>
      <p:sp>
        <p:nvSpPr>
          <p:cNvPr id="16" name="AutoShape 16"/>
          <p:cNvSpPr/>
          <p:nvPr/>
        </p:nvSpPr>
        <p:spPr>
          <a:xfrm>
            <a:off x="6903640" y="7205404"/>
            <a:ext cx="1158104" cy="0"/>
          </a:xfrm>
          <a:prstGeom prst="line">
            <a:avLst/>
          </a:prstGeom>
          <a:ln w="47625" cap="flat">
            <a:solidFill>
              <a:srgbClr val="000000"/>
            </a:solidFill>
            <a:prstDash val="solid"/>
            <a:headEnd type="diamond" w="lg" len="lg"/>
            <a:tailEnd type="diamond" w="lg" len="lg"/>
          </a:ln>
        </p:spPr>
      </p:sp>
      <p:sp>
        <p:nvSpPr>
          <p:cNvPr id="21" name="TextBox 21"/>
          <p:cNvSpPr txBox="1"/>
          <p:nvPr/>
        </p:nvSpPr>
        <p:spPr>
          <a:xfrm>
            <a:off x="7499699" y="567828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a:solidFill>
                  <a:srgbClr val="231F20"/>
                </a:solidFill>
                <a:latin typeface="Cairo Bold"/>
                <a:ea typeface="Cairo Bold"/>
                <a:cs typeface="Cairo Bold"/>
                <a:sym typeface="Cairo Bold"/>
                <a:rtl/>
              </a:rPr>
              <a:t>تحليل الموقع</a:t>
            </a:r>
          </a:p>
        </p:txBody>
      </p:sp>
      <p:sp>
        <p:nvSpPr>
          <p:cNvPr id="22" name="TextBox 22"/>
          <p:cNvSpPr txBox="1"/>
          <p:nvPr/>
        </p:nvSpPr>
        <p:spPr>
          <a:xfrm>
            <a:off x="7499699" y="694557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a:solidFill>
                  <a:srgbClr val="231F20"/>
                </a:solidFill>
                <a:latin typeface="Cairo Bold"/>
                <a:ea typeface="Cairo Bold"/>
                <a:cs typeface="Cairo Bold"/>
                <a:sym typeface="Cairo Bold"/>
                <a:rtl/>
              </a:rPr>
              <a:t>تحليل قطاعي</a:t>
            </a:r>
          </a:p>
        </p:txBody>
      </p:sp>
      <p:sp>
        <p:nvSpPr>
          <p:cNvPr id="23" name="Rectangle 22">
            <a:extLst>
              <a:ext uri="{FF2B5EF4-FFF2-40B4-BE49-F238E27FC236}">
                <a16:creationId xmlns:a16="http://schemas.microsoft.com/office/drawing/2014/main" id="{0ED8782C-7E0D-10AE-D862-EA3A4C69D235}"/>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3782B4A9-2EA5-4353-2F35-48BD2BB8671D}"/>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sp>
        <p:nvSpPr>
          <p:cNvPr id="8" name="Rectangle 7">
            <a:extLst>
              <a:ext uri="{FF2B5EF4-FFF2-40B4-BE49-F238E27FC236}">
                <a16:creationId xmlns:a16="http://schemas.microsoft.com/office/drawing/2014/main" id="{C92ACD33-6D0B-4A04-1246-046E77976059}"/>
              </a:ext>
            </a:extLst>
          </p:cNvPr>
          <p:cNvSpPr/>
          <p:nvPr/>
        </p:nvSpPr>
        <p:spPr>
          <a:xfrm>
            <a:off x="14536272" y="0"/>
            <a:ext cx="3751728"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9" name="Group 28">
            <a:extLst>
              <a:ext uri="{FF2B5EF4-FFF2-40B4-BE49-F238E27FC236}">
                <a16:creationId xmlns:a16="http://schemas.microsoft.com/office/drawing/2014/main" id="{7A8C9D75-94E9-0091-E800-751510153070}"/>
              </a:ext>
            </a:extLst>
          </p:cNvPr>
          <p:cNvGrpSpPr/>
          <p:nvPr/>
        </p:nvGrpSpPr>
        <p:grpSpPr>
          <a:xfrm>
            <a:off x="410135" y="290392"/>
            <a:ext cx="13716000" cy="9706216"/>
            <a:chOff x="410135" y="290392"/>
            <a:chExt cx="13716000" cy="9706216"/>
          </a:xfrm>
        </p:grpSpPr>
        <p:pic>
          <p:nvPicPr>
            <p:cNvPr id="10" name="Picture 9">
              <a:extLst>
                <a:ext uri="{FF2B5EF4-FFF2-40B4-BE49-F238E27FC236}">
                  <a16:creationId xmlns:a16="http://schemas.microsoft.com/office/drawing/2014/main" id="{F7D2B4EF-398C-7F85-3608-14133534D5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90392"/>
              <a:ext cx="13716000" cy="9706216"/>
            </a:xfrm>
            <a:prstGeom prst="rect">
              <a:avLst/>
            </a:prstGeom>
            <a:ln w="76200">
              <a:solidFill>
                <a:schemeClr val="tx1"/>
              </a:solidFill>
            </a:ln>
          </p:spPr>
        </p:pic>
        <p:grpSp>
          <p:nvGrpSpPr>
            <p:cNvPr id="27" name="Group 26">
              <a:extLst>
                <a:ext uri="{FF2B5EF4-FFF2-40B4-BE49-F238E27FC236}">
                  <a16:creationId xmlns:a16="http://schemas.microsoft.com/office/drawing/2014/main" id="{E6EF5255-9007-4B14-F79B-C929126C9764}"/>
                </a:ext>
              </a:extLst>
            </p:cNvPr>
            <p:cNvGrpSpPr/>
            <p:nvPr/>
          </p:nvGrpSpPr>
          <p:grpSpPr>
            <a:xfrm>
              <a:off x="1524000" y="3184952"/>
              <a:ext cx="7703958" cy="4449489"/>
              <a:chOff x="1524000" y="3184952"/>
              <a:chExt cx="7703958" cy="4449489"/>
            </a:xfrm>
          </p:grpSpPr>
          <p:sp>
            <p:nvSpPr>
              <p:cNvPr id="9" name="Flowchart: Connector 8">
                <a:extLst>
                  <a:ext uri="{FF2B5EF4-FFF2-40B4-BE49-F238E27FC236}">
                    <a16:creationId xmlns:a16="http://schemas.microsoft.com/office/drawing/2014/main" id="{B9A07474-B886-768E-7A41-3AC84F62E1AA}"/>
                  </a:ext>
                </a:extLst>
              </p:cNvPr>
              <p:cNvSpPr/>
              <p:nvPr/>
            </p:nvSpPr>
            <p:spPr>
              <a:xfrm>
                <a:off x="6802351" y="3184952"/>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7" name="Flowchart: Connector 16">
                <a:extLst>
                  <a:ext uri="{FF2B5EF4-FFF2-40B4-BE49-F238E27FC236}">
                    <a16:creationId xmlns:a16="http://schemas.microsoft.com/office/drawing/2014/main" id="{8FB7EBD5-1B87-7435-454F-576F37ECBB07}"/>
                  </a:ext>
                </a:extLst>
              </p:cNvPr>
              <p:cNvSpPr/>
              <p:nvPr/>
            </p:nvSpPr>
            <p:spPr>
              <a:xfrm>
                <a:off x="4438423" y="3962400"/>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8" name="Flowchart: Connector 17">
                <a:extLst>
                  <a:ext uri="{FF2B5EF4-FFF2-40B4-BE49-F238E27FC236}">
                    <a16:creationId xmlns:a16="http://schemas.microsoft.com/office/drawing/2014/main" id="{0BEC17F1-F5CC-14C7-31D1-7440B1A7284A}"/>
                  </a:ext>
                </a:extLst>
              </p:cNvPr>
              <p:cNvSpPr/>
              <p:nvPr/>
            </p:nvSpPr>
            <p:spPr>
              <a:xfrm>
                <a:off x="3484587" y="4495800"/>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9" name="Flowchart: Connector 18">
                <a:extLst>
                  <a:ext uri="{FF2B5EF4-FFF2-40B4-BE49-F238E27FC236}">
                    <a16:creationId xmlns:a16="http://schemas.microsoft.com/office/drawing/2014/main" id="{4ADF7D7A-C3C0-8BC7-E239-CA4FC85680FB}"/>
                  </a:ext>
                </a:extLst>
              </p:cNvPr>
              <p:cNvSpPr/>
              <p:nvPr/>
            </p:nvSpPr>
            <p:spPr>
              <a:xfrm>
                <a:off x="1905000" y="5657850"/>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0" name="Flowchart: Connector 19">
                <a:extLst>
                  <a:ext uri="{FF2B5EF4-FFF2-40B4-BE49-F238E27FC236}">
                    <a16:creationId xmlns:a16="http://schemas.microsoft.com/office/drawing/2014/main" id="{4DD4E12E-62D7-957F-A02D-DC68A11C987C}"/>
                  </a:ext>
                </a:extLst>
              </p:cNvPr>
              <p:cNvSpPr/>
              <p:nvPr/>
            </p:nvSpPr>
            <p:spPr>
              <a:xfrm>
                <a:off x="2950018" y="5924550"/>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1" name="Flowchart: Connector 20">
                <a:extLst>
                  <a:ext uri="{FF2B5EF4-FFF2-40B4-BE49-F238E27FC236}">
                    <a16:creationId xmlns:a16="http://schemas.microsoft.com/office/drawing/2014/main" id="{76F566C9-016E-C237-C1A9-330A99B85D63}"/>
                  </a:ext>
                </a:extLst>
              </p:cNvPr>
              <p:cNvSpPr/>
              <p:nvPr/>
            </p:nvSpPr>
            <p:spPr>
              <a:xfrm>
                <a:off x="3449197" y="7101041"/>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2" name="Flowchart: Connector 21">
                <a:extLst>
                  <a:ext uri="{FF2B5EF4-FFF2-40B4-BE49-F238E27FC236}">
                    <a16:creationId xmlns:a16="http://schemas.microsoft.com/office/drawing/2014/main" id="{561AC6AD-421A-5814-FCAE-822A95C1190A}"/>
                  </a:ext>
                </a:extLst>
              </p:cNvPr>
              <p:cNvSpPr/>
              <p:nvPr/>
            </p:nvSpPr>
            <p:spPr>
              <a:xfrm>
                <a:off x="1524000" y="6782107"/>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3" name="Flowchart: Connector 22">
                <a:extLst>
                  <a:ext uri="{FF2B5EF4-FFF2-40B4-BE49-F238E27FC236}">
                    <a16:creationId xmlns:a16="http://schemas.microsoft.com/office/drawing/2014/main" id="{0D05237F-E845-B36E-5EF2-AEBDE82B56C6}"/>
                  </a:ext>
                </a:extLst>
              </p:cNvPr>
              <p:cNvSpPr/>
              <p:nvPr/>
            </p:nvSpPr>
            <p:spPr>
              <a:xfrm>
                <a:off x="6347693" y="3512404"/>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4" name="Flowchart: Connector 23">
                <a:extLst>
                  <a:ext uri="{FF2B5EF4-FFF2-40B4-BE49-F238E27FC236}">
                    <a16:creationId xmlns:a16="http://schemas.microsoft.com/office/drawing/2014/main" id="{42B28FE5-7819-95CF-99CF-C374D260881B}"/>
                  </a:ext>
                </a:extLst>
              </p:cNvPr>
              <p:cNvSpPr/>
              <p:nvPr/>
            </p:nvSpPr>
            <p:spPr>
              <a:xfrm>
                <a:off x="6642148" y="4008744"/>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5" name="Flowchart: Connector 24">
                <a:extLst>
                  <a:ext uri="{FF2B5EF4-FFF2-40B4-BE49-F238E27FC236}">
                    <a16:creationId xmlns:a16="http://schemas.microsoft.com/office/drawing/2014/main" id="{6E2A89BE-62AA-97D1-FA64-34F84A980254}"/>
                  </a:ext>
                </a:extLst>
              </p:cNvPr>
              <p:cNvSpPr/>
              <p:nvPr/>
            </p:nvSpPr>
            <p:spPr>
              <a:xfrm>
                <a:off x="8229600" y="5981700"/>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6" name="Flowchart: Connector 25">
                <a:extLst>
                  <a:ext uri="{FF2B5EF4-FFF2-40B4-BE49-F238E27FC236}">
                    <a16:creationId xmlns:a16="http://schemas.microsoft.com/office/drawing/2014/main" id="{04860C48-13BC-BA56-B434-CEF981F2E425}"/>
                  </a:ext>
                </a:extLst>
              </p:cNvPr>
              <p:cNvSpPr/>
              <p:nvPr/>
            </p:nvSpPr>
            <p:spPr>
              <a:xfrm>
                <a:off x="8728779" y="5657850"/>
                <a:ext cx="499179" cy="5334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D479DF18-041B-8DE5-6448-A33FCE11A2F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756117" y="645712"/>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77FFB35B-E257-8FCD-29F1-385D1FA37D7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252" y="288660"/>
            <a:ext cx="13716000" cy="9706216"/>
          </a:xfrm>
          <a:prstGeom prst="rect">
            <a:avLst/>
          </a:prstGeom>
          <a:ln w="76200">
            <a:solidFill>
              <a:schemeClr val="tx1"/>
            </a:solidFill>
          </a:ln>
        </p:spPr>
      </p:pic>
      <p:sp>
        <p:nvSpPr>
          <p:cNvPr id="8" name="Rectangle 7">
            <a:extLst>
              <a:ext uri="{FF2B5EF4-FFF2-40B4-BE49-F238E27FC236}">
                <a16:creationId xmlns:a16="http://schemas.microsoft.com/office/drawing/2014/main" id="{DD34463C-CF4D-5DCA-B6F7-7030AAF6BB9D}"/>
              </a:ext>
            </a:extLst>
          </p:cNvPr>
          <p:cNvSpPr/>
          <p:nvPr/>
        </p:nvSpPr>
        <p:spPr>
          <a:xfrm>
            <a:off x="14536272" y="0"/>
            <a:ext cx="3751728"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3" name="Group 22">
            <a:extLst>
              <a:ext uri="{FF2B5EF4-FFF2-40B4-BE49-F238E27FC236}">
                <a16:creationId xmlns:a16="http://schemas.microsoft.com/office/drawing/2014/main" id="{0A37396E-EBE2-74D5-D30D-81755ACAED5A}"/>
              </a:ext>
            </a:extLst>
          </p:cNvPr>
          <p:cNvGrpSpPr/>
          <p:nvPr/>
        </p:nvGrpSpPr>
        <p:grpSpPr>
          <a:xfrm>
            <a:off x="7341833" y="4403387"/>
            <a:ext cx="10586626" cy="5427471"/>
            <a:chOff x="6776898" y="4114892"/>
            <a:chExt cx="11546130" cy="5977292"/>
          </a:xfrm>
        </p:grpSpPr>
        <p:sp>
          <p:nvSpPr>
            <p:cNvPr id="9" name="Flowchart: Connector 8">
              <a:extLst>
                <a:ext uri="{FF2B5EF4-FFF2-40B4-BE49-F238E27FC236}">
                  <a16:creationId xmlns:a16="http://schemas.microsoft.com/office/drawing/2014/main" id="{051BB7E8-708B-5E68-6A86-1B7DB2F74FF7}"/>
                </a:ext>
              </a:extLst>
            </p:cNvPr>
            <p:cNvSpPr/>
            <p:nvPr/>
          </p:nvSpPr>
          <p:spPr>
            <a:xfrm>
              <a:off x="6776898" y="5827806"/>
              <a:ext cx="997817" cy="976766"/>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1" name="Flowchart: Connector 10">
              <a:extLst>
                <a:ext uri="{FF2B5EF4-FFF2-40B4-BE49-F238E27FC236}">
                  <a16:creationId xmlns:a16="http://schemas.microsoft.com/office/drawing/2014/main" id="{862F448E-18DB-7257-00CF-D7B2A3670239}"/>
                </a:ext>
              </a:extLst>
            </p:cNvPr>
            <p:cNvSpPr/>
            <p:nvPr/>
          </p:nvSpPr>
          <p:spPr>
            <a:xfrm>
              <a:off x="8028142" y="5998286"/>
              <a:ext cx="997817" cy="976767"/>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cxnSp>
          <p:nvCxnSpPr>
            <p:cNvPr id="14" name="Connector: Elbow 13">
              <a:extLst>
                <a:ext uri="{FF2B5EF4-FFF2-40B4-BE49-F238E27FC236}">
                  <a16:creationId xmlns:a16="http://schemas.microsoft.com/office/drawing/2014/main" id="{A94433D9-A00A-9C9C-A012-9DDED5FEB6F1}"/>
                </a:ext>
              </a:extLst>
            </p:cNvPr>
            <p:cNvCxnSpPr>
              <a:cxnSpLocks/>
              <a:stCxn id="11" idx="0"/>
            </p:cNvCxnSpPr>
            <p:nvPr/>
          </p:nvCxnSpPr>
          <p:spPr>
            <a:xfrm rot="5400000" flipH="1" flipV="1">
              <a:off x="11454082" y="2002952"/>
              <a:ext cx="1068305" cy="6922366"/>
            </a:xfrm>
            <a:prstGeom prst="bentConnector2">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D13902AB-0C57-8BFE-DA35-E32895E5E1D8}"/>
                </a:ext>
              </a:extLst>
            </p:cNvPr>
            <p:cNvPicPr>
              <a:picLocks noChangeAspect="1"/>
            </p:cNvPicPr>
            <p:nvPr/>
          </p:nvPicPr>
          <p:blipFill>
            <a:blip r:embed="rId3"/>
            <a:srcRect l="16460" t="-2570" b="1"/>
            <a:stretch>
              <a:fillRect/>
            </a:stretch>
          </p:blipFill>
          <p:spPr>
            <a:xfrm>
              <a:off x="15090222" y="7913529"/>
              <a:ext cx="3232806" cy="2178655"/>
            </a:xfrm>
            <a:prstGeom prst="rect">
              <a:avLst/>
            </a:prstGeom>
            <a:ln w="228600" cap="sq" cmpd="thickThin">
              <a:solidFill>
                <a:srgbClr val="000000"/>
              </a:solidFill>
              <a:prstDash val="solid"/>
              <a:miter lim="800000"/>
            </a:ln>
            <a:effectLst>
              <a:innerShdw blurRad="76200">
                <a:srgbClr val="000000"/>
              </a:innerShdw>
            </a:effectLst>
          </p:spPr>
        </p:pic>
        <p:cxnSp>
          <p:nvCxnSpPr>
            <p:cNvPr id="17" name="Connector: Elbow 16">
              <a:extLst>
                <a:ext uri="{FF2B5EF4-FFF2-40B4-BE49-F238E27FC236}">
                  <a16:creationId xmlns:a16="http://schemas.microsoft.com/office/drawing/2014/main" id="{2CE512C9-06AD-C939-199A-FE66BA4B621E}"/>
                </a:ext>
              </a:extLst>
            </p:cNvPr>
            <p:cNvCxnSpPr>
              <a:cxnSpLocks/>
              <a:stCxn id="9" idx="4"/>
            </p:cNvCxnSpPr>
            <p:nvPr/>
          </p:nvCxnSpPr>
          <p:spPr>
            <a:xfrm rot="16200000" flipH="1">
              <a:off x="9956689" y="4123690"/>
              <a:ext cx="2467761" cy="7829524"/>
            </a:xfrm>
            <a:prstGeom prst="bentConnector2">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8355CC4-372D-EDC1-84DF-887BDDEB2BB7}"/>
                </a:ext>
              </a:extLst>
            </p:cNvPr>
            <p:cNvPicPr>
              <a:picLocks noChangeAspect="1"/>
            </p:cNvPicPr>
            <p:nvPr/>
          </p:nvPicPr>
          <p:blipFill>
            <a:blip r:embed="rId4"/>
            <a:stretch>
              <a:fillRect/>
            </a:stretch>
          </p:blipFill>
          <p:spPr>
            <a:xfrm>
              <a:off x="15449418" y="4114892"/>
              <a:ext cx="2525912" cy="2525912"/>
            </a:xfrm>
            <a:prstGeom prst="rect">
              <a:avLst/>
            </a:prstGeom>
            <a:ln w="228600" cap="sq" cmpd="thickThin">
              <a:solidFill>
                <a:srgbClr val="000000"/>
              </a:solidFill>
              <a:prstDash val="solid"/>
              <a:miter lim="800000"/>
            </a:ln>
            <a:effectLst>
              <a:innerShdw blurRad="76200">
                <a:srgbClr val="000000"/>
              </a:innerShdw>
            </a:effec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87CC558-3833-B41E-9ECE-3B033598151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11356DD2-C81F-458A-57FF-21CFE868CF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981" y="288660"/>
            <a:ext cx="13716000" cy="9706216"/>
          </a:xfrm>
          <a:prstGeom prst="rect">
            <a:avLst/>
          </a:prstGeom>
          <a:ln w="76200">
            <a:solidFill>
              <a:schemeClr val="tx1"/>
            </a:solidFill>
          </a:ln>
        </p:spPr>
      </p:pic>
      <p:sp>
        <p:nvSpPr>
          <p:cNvPr id="8" name="Rectangle 7">
            <a:extLst>
              <a:ext uri="{FF2B5EF4-FFF2-40B4-BE49-F238E27FC236}">
                <a16:creationId xmlns:a16="http://schemas.microsoft.com/office/drawing/2014/main" id="{BD7D7E04-3A94-CD63-2D67-43EABA107728}"/>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9" name="Flowchart: Connector 8">
            <a:extLst>
              <a:ext uri="{FF2B5EF4-FFF2-40B4-BE49-F238E27FC236}">
                <a16:creationId xmlns:a16="http://schemas.microsoft.com/office/drawing/2014/main" id="{2CBA4068-9352-07C5-F073-6D95E74D5352}"/>
              </a:ext>
            </a:extLst>
          </p:cNvPr>
          <p:cNvSpPr/>
          <p:nvPr/>
        </p:nvSpPr>
        <p:spPr>
          <a:xfrm>
            <a:off x="7162800" y="6440309"/>
            <a:ext cx="575379" cy="609600"/>
          </a:xfrm>
          <a:prstGeom prst="flowChartConnector">
            <a:avLst/>
          </a:prstGeom>
          <a:solidFill>
            <a:schemeClr val="tx1">
              <a:alpha val="52000"/>
            </a:schemeClr>
          </a:solidFill>
          <a:ln w="38100">
            <a:solidFill>
              <a:srgbClr val="FF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cxnSp>
        <p:nvCxnSpPr>
          <p:cNvPr id="12" name="Connector: Elbow 11">
            <a:extLst>
              <a:ext uri="{FF2B5EF4-FFF2-40B4-BE49-F238E27FC236}">
                <a16:creationId xmlns:a16="http://schemas.microsoft.com/office/drawing/2014/main" id="{2CFE04CF-7B90-040E-468D-DDE567A9DE85}"/>
              </a:ext>
            </a:extLst>
          </p:cNvPr>
          <p:cNvCxnSpPr>
            <a:cxnSpLocks/>
            <a:stCxn id="9" idx="6"/>
          </p:cNvCxnSpPr>
          <p:nvPr/>
        </p:nvCxnSpPr>
        <p:spPr>
          <a:xfrm>
            <a:off x="7738179" y="6745109"/>
            <a:ext cx="7981777" cy="1676400"/>
          </a:xfrm>
          <a:prstGeom prst="bentConnector3">
            <a:avLst/>
          </a:prstGeom>
          <a:ln>
            <a:solidFill>
              <a:srgbClr val="FFFF00"/>
            </a:solidFill>
            <a:prstDash val="dash"/>
          </a:ln>
        </p:spPr>
        <p:style>
          <a:lnRef idx="3">
            <a:schemeClr val="dk1"/>
          </a:lnRef>
          <a:fillRef idx="0">
            <a:schemeClr val="dk1"/>
          </a:fillRef>
          <a:effectRef idx="2">
            <a:schemeClr val="dk1"/>
          </a:effectRef>
          <a:fontRef idx="minor">
            <a:schemeClr val="tx1"/>
          </a:fontRef>
        </p:style>
      </p:cxnSp>
      <p:pic>
        <p:nvPicPr>
          <p:cNvPr id="15" name="Picture 14">
            <a:extLst>
              <a:ext uri="{FF2B5EF4-FFF2-40B4-BE49-F238E27FC236}">
                <a16:creationId xmlns:a16="http://schemas.microsoft.com/office/drawing/2014/main" id="{FDB7C193-13EA-AF54-434A-7B3EA2F23317}"/>
              </a:ext>
            </a:extLst>
          </p:cNvPr>
          <p:cNvPicPr>
            <a:picLocks noChangeAspect="1"/>
          </p:cNvPicPr>
          <p:nvPr/>
        </p:nvPicPr>
        <p:blipFill>
          <a:blip r:embed="rId3"/>
          <a:stretch>
            <a:fillRect/>
          </a:stretch>
        </p:blipFill>
        <p:spPr>
          <a:xfrm>
            <a:off x="15090992" y="7037233"/>
            <a:ext cx="2772027" cy="273523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ipe(down)">
                                      <p:cBhvr>
                                        <p:cTn id="10" dur="500"/>
                                        <p:tgtEl>
                                          <p:spTgt spid="15"/>
                                        </p:tgtEl>
                                      </p:cBhvr>
                                    </p:animEffect>
                                  </p:childTnLst>
                                </p:cTn>
                              </p:par>
                              <p:par>
                                <p:cTn id="11" presetID="22" presetClass="entr" presetSubtype="4"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down)">
                                      <p:cBhvr>
                                        <p:cTn id="1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DD9D23B-7A89-1387-85AE-FC9A64692EAD}"/>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A8A9D00D-5EB5-0A71-016D-0036842F33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135" y="284376"/>
            <a:ext cx="13716000" cy="9714784"/>
          </a:xfrm>
          <a:prstGeom prst="rect">
            <a:avLst/>
          </a:prstGeom>
          <a:ln w="76200">
            <a:solidFill>
              <a:schemeClr val="tx1"/>
            </a:solidFill>
          </a:ln>
        </p:spPr>
      </p:pic>
      <p:sp>
        <p:nvSpPr>
          <p:cNvPr id="8" name="Rectangle 7">
            <a:extLst>
              <a:ext uri="{FF2B5EF4-FFF2-40B4-BE49-F238E27FC236}">
                <a16:creationId xmlns:a16="http://schemas.microsoft.com/office/drawing/2014/main" id="{D829B162-3D64-DB43-B458-76EDE6718496}"/>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A1111411-780C-045B-5444-C8825B6B6701}"/>
              </a:ext>
            </a:extLst>
          </p:cNvPr>
          <p:cNvSpPr/>
          <p:nvPr/>
        </p:nvSpPr>
        <p:spPr>
          <a:xfrm>
            <a:off x="3350178" y="4379768"/>
            <a:ext cx="1752600" cy="1524000"/>
          </a:xfrm>
          <a:prstGeom prst="ellipse">
            <a:avLst/>
          </a:prstGeom>
          <a:solidFill>
            <a:schemeClr val="tx1">
              <a:alpha val="44000"/>
            </a:schemeClr>
          </a:solidFill>
          <a:ln w="38100">
            <a:solidFill>
              <a:srgbClr val="FFFF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82CFE17-FDD3-710D-CC09-0DFFC34B7E8C}"/>
              </a:ext>
            </a:extLst>
          </p:cNvPr>
          <p:cNvSpPr/>
          <p:nvPr/>
        </p:nvSpPr>
        <p:spPr>
          <a:xfrm>
            <a:off x="6858000" y="5448300"/>
            <a:ext cx="1752600" cy="1524000"/>
          </a:xfrm>
          <a:prstGeom prst="ellipse">
            <a:avLst/>
          </a:prstGeom>
          <a:solidFill>
            <a:schemeClr val="tx1">
              <a:alpha val="42000"/>
            </a:schemeClr>
          </a:solidFill>
          <a:ln w="38100">
            <a:solidFill>
              <a:srgbClr val="FFFF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2F91659F-B8D7-4199-3609-83F147814D3F}"/>
              </a:ext>
            </a:extLst>
          </p:cNvPr>
          <p:cNvSpPr txBox="1"/>
          <p:nvPr/>
        </p:nvSpPr>
        <p:spPr>
          <a:xfrm>
            <a:off x="3350177" y="3848100"/>
            <a:ext cx="605557" cy="369332"/>
          </a:xfrm>
          <a:prstGeom prst="rect">
            <a:avLst/>
          </a:prstGeom>
          <a:solidFill>
            <a:schemeClr val="tx1">
              <a:alpha val="42000"/>
            </a:schemeClr>
          </a:solidFill>
          <a:ln w="38100">
            <a:solidFill>
              <a:srgbClr val="D9DFCE"/>
            </a:solidFill>
            <a:prstDash val="dash"/>
          </a:ln>
        </p:spPr>
        <p:txBody>
          <a:bodyPr wrap="square" rtlCol="0">
            <a:spAutoFit/>
          </a:bodyPr>
          <a:lstStyle/>
          <a:p>
            <a:pPr algn="ctr"/>
            <a:r>
              <a:rPr lang="ar-SA" dirty="0">
                <a:solidFill>
                  <a:schemeClr val="bg1"/>
                </a:solidFill>
                <a:latin typeface="Cairo" panose="020B0604020202020204" charset="-78"/>
                <a:cs typeface="Cairo" panose="020B0604020202020204" charset="-78"/>
              </a:rPr>
              <a:t>بديا</a:t>
            </a:r>
            <a:endParaRPr lang="en-US" sz="2000" dirty="0">
              <a:solidFill>
                <a:schemeClr val="bg1"/>
              </a:solidFill>
              <a:latin typeface="Cairo" panose="020B0604020202020204" charset="-78"/>
              <a:cs typeface="Cairo" panose="020B0604020202020204" charset="-78"/>
            </a:endParaRPr>
          </a:p>
        </p:txBody>
      </p:sp>
      <p:sp>
        <p:nvSpPr>
          <p:cNvPr id="13" name="TextBox 12">
            <a:extLst>
              <a:ext uri="{FF2B5EF4-FFF2-40B4-BE49-F238E27FC236}">
                <a16:creationId xmlns:a16="http://schemas.microsoft.com/office/drawing/2014/main" id="{3330258B-A7A4-DA0A-2428-1EA9EAEF6D3F}"/>
              </a:ext>
            </a:extLst>
          </p:cNvPr>
          <p:cNvSpPr txBox="1"/>
          <p:nvPr/>
        </p:nvSpPr>
        <p:spPr>
          <a:xfrm>
            <a:off x="8460771" y="5259412"/>
            <a:ext cx="1107852" cy="369332"/>
          </a:xfrm>
          <a:prstGeom prst="rect">
            <a:avLst/>
          </a:prstGeom>
          <a:solidFill>
            <a:schemeClr val="tx1">
              <a:alpha val="51000"/>
            </a:schemeClr>
          </a:solidFill>
          <a:ln w="38100">
            <a:solidFill>
              <a:srgbClr val="D9DFCE"/>
            </a:solidFill>
            <a:prstDash val="dash"/>
          </a:ln>
        </p:spPr>
        <p:txBody>
          <a:bodyPr wrap="square" rtlCol="0">
            <a:spAutoFit/>
          </a:bodyPr>
          <a:lstStyle/>
          <a:p>
            <a:pPr algn="ctr"/>
            <a:r>
              <a:rPr lang="ar-SA" dirty="0">
                <a:solidFill>
                  <a:schemeClr val="bg1"/>
                </a:solidFill>
                <a:latin typeface="Cairo" panose="020B0604020202020204" charset="-78"/>
                <a:cs typeface="Cairo" panose="020B0604020202020204" charset="-78"/>
              </a:rPr>
              <a:t>سلفيت</a:t>
            </a:r>
            <a:endParaRPr lang="en-US" dirty="0">
              <a:solidFill>
                <a:schemeClr val="bg1"/>
              </a:solidFill>
              <a:latin typeface="Cairo" panose="020B0604020202020204" charset="-78"/>
              <a:cs typeface="Cairo" panose="020B0604020202020204" charset="-78"/>
            </a:endParaRPr>
          </a:p>
        </p:txBody>
      </p:sp>
      <p:cxnSp>
        <p:nvCxnSpPr>
          <p:cNvPr id="15" name="Connector: Elbow 14">
            <a:extLst>
              <a:ext uri="{FF2B5EF4-FFF2-40B4-BE49-F238E27FC236}">
                <a16:creationId xmlns:a16="http://schemas.microsoft.com/office/drawing/2014/main" id="{B964EE07-94C7-BEF3-E0D4-40908CB1EC04}"/>
              </a:ext>
            </a:extLst>
          </p:cNvPr>
          <p:cNvCxnSpPr>
            <a:cxnSpLocks/>
          </p:cNvCxnSpPr>
          <p:nvPr/>
        </p:nvCxnSpPr>
        <p:spPr>
          <a:xfrm>
            <a:off x="4875980" y="4762500"/>
            <a:ext cx="10288640" cy="4343400"/>
          </a:xfrm>
          <a:prstGeom prst="bentConnector3">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cxnSp>
        <p:nvCxnSpPr>
          <p:cNvPr id="18" name="Connector: Elbow 17">
            <a:extLst>
              <a:ext uri="{FF2B5EF4-FFF2-40B4-BE49-F238E27FC236}">
                <a16:creationId xmlns:a16="http://schemas.microsoft.com/office/drawing/2014/main" id="{8B33CC19-A589-BA49-B799-1DFFE81C672D}"/>
              </a:ext>
            </a:extLst>
          </p:cNvPr>
          <p:cNvCxnSpPr>
            <a:cxnSpLocks/>
          </p:cNvCxnSpPr>
          <p:nvPr/>
        </p:nvCxnSpPr>
        <p:spPr>
          <a:xfrm>
            <a:off x="7772400" y="6972300"/>
            <a:ext cx="2286000" cy="2133600"/>
          </a:xfrm>
          <a:prstGeom prst="bentConnector3">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9FA6438-C56B-A3F4-C7BB-4274EFD6C8B5}"/>
              </a:ext>
            </a:extLst>
          </p:cNvPr>
          <p:cNvSpPr txBox="1"/>
          <p:nvPr/>
        </p:nvSpPr>
        <p:spPr>
          <a:xfrm>
            <a:off x="15164620" y="8648700"/>
            <a:ext cx="2896420" cy="1015663"/>
          </a:xfrm>
          <a:prstGeom prst="rect">
            <a:avLst/>
          </a:prstGeom>
          <a:solidFill>
            <a:srgbClr val="F2F2F2"/>
          </a:solidFill>
          <a:ln w="38100">
            <a:solidFill>
              <a:srgbClr val="1C5739"/>
            </a:solidFill>
            <a:prstDash val="dash"/>
          </a:ln>
        </p:spPr>
        <p:txBody>
          <a:bodyPr wrap="square" rtlCol="0">
            <a:spAutoFit/>
          </a:bodyPr>
          <a:lstStyle/>
          <a:p>
            <a:pPr algn="ctr"/>
            <a:r>
              <a:rPr lang="ar-SA" sz="2000" dirty="0">
                <a:latin typeface="Cairo" panose="020B0604020202020204" charset="-78"/>
                <a:cs typeface="Cairo" panose="020B0604020202020204" charset="-78"/>
              </a:rPr>
              <a:t>مراكز الخدمات الادارية في المحافظة تتوزع بين سلفيت وبديا</a:t>
            </a:r>
            <a:endParaRPr lang="en-US" sz="2000" dirty="0">
              <a:latin typeface="Cairo" panose="020B0604020202020204" charset="-78"/>
              <a:cs typeface="Cairo" panose="020B0604020202020204"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00"/>
                                        <p:tgtEl>
                                          <p:spTgt spid="1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ipe(down)">
                                      <p:cBhvr>
                                        <p:cTn id="13" dur="500"/>
                                        <p:tgtEl>
                                          <p:spTgt spid="13"/>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down)">
                                      <p:cBhvr>
                                        <p:cTn id="16" dur="500"/>
                                        <p:tgtEl>
                                          <p:spTgt spid="11"/>
                                        </p:tgtEl>
                                      </p:cBhvr>
                                    </p:animEffect>
                                  </p:childTnLst>
                                </p:cTn>
                              </p:par>
                              <p:par>
                                <p:cTn id="17" presetID="22" presetClass="entr" presetSubtype="4"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down)">
                                      <p:cBhvr>
                                        <p:cTn id="19" dur="500"/>
                                        <p:tgtEl>
                                          <p:spTgt spid="15"/>
                                        </p:tgtEl>
                                      </p:cBhvr>
                                    </p:animEffect>
                                  </p:childTnLst>
                                </p:cTn>
                              </p:par>
                              <p:par>
                                <p:cTn id="20" presetID="22" presetClass="entr" presetSubtype="4"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down)">
                                      <p:cBhvr>
                                        <p:cTn id="22" dur="500"/>
                                        <p:tgtEl>
                                          <p:spTgt spid="18"/>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wipe(down)">
                                      <p:cBhvr>
                                        <p:cTn id="2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P spid="2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B82C4EE-50D6-58F8-29D5-0763739C862C}"/>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B9906AB8-DC08-F426-539A-C2E1C024059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660"/>
            <a:ext cx="13716000" cy="9706216"/>
          </a:xfrm>
          <a:prstGeom prst="rect">
            <a:avLst/>
          </a:prstGeom>
          <a:ln w="76200">
            <a:solidFill>
              <a:schemeClr val="tx1"/>
            </a:solidFill>
          </a:ln>
        </p:spPr>
      </p:pic>
      <p:sp>
        <p:nvSpPr>
          <p:cNvPr id="8" name="Rectangle 7">
            <a:extLst>
              <a:ext uri="{FF2B5EF4-FFF2-40B4-BE49-F238E27FC236}">
                <a16:creationId xmlns:a16="http://schemas.microsoft.com/office/drawing/2014/main" id="{7B61F9E2-3E70-7B3B-657E-835A3037FA9A}"/>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C6CE68F-811B-A0F5-4E09-EC5CD42C9D0C}"/>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B6101C75-B0C1-83A1-4653-E584E61A1B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286108"/>
            <a:ext cx="13716000" cy="9714784"/>
          </a:xfrm>
          <a:prstGeom prst="rect">
            <a:avLst/>
          </a:prstGeom>
          <a:ln w="76200">
            <a:solidFill>
              <a:schemeClr val="tx1"/>
            </a:solidFill>
          </a:ln>
        </p:spPr>
      </p:pic>
      <p:sp>
        <p:nvSpPr>
          <p:cNvPr id="8" name="Rectangle 7">
            <a:extLst>
              <a:ext uri="{FF2B5EF4-FFF2-40B4-BE49-F238E27FC236}">
                <a16:creationId xmlns:a16="http://schemas.microsoft.com/office/drawing/2014/main" id="{A788D60F-815D-5334-783F-54C2D7870D59}"/>
              </a:ext>
            </a:extLst>
          </p:cNvPr>
          <p:cNvSpPr/>
          <p:nvPr/>
        </p:nvSpPr>
        <p:spPr>
          <a:xfrm>
            <a:off x="14478000" y="0"/>
            <a:ext cx="3810000" cy="10254494"/>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0058252B-3553-540A-7536-68BBF18AF2D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243C0CEE-B9F0-C865-9210-E116CD4865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5289" y="286108"/>
            <a:ext cx="13716000" cy="9714784"/>
          </a:xfrm>
          <a:prstGeom prst="rect">
            <a:avLst/>
          </a:prstGeom>
          <a:ln w="76200">
            <a:solidFill>
              <a:schemeClr val="tx1"/>
            </a:solidFill>
          </a:ln>
        </p:spPr>
      </p:pic>
      <p:sp>
        <p:nvSpPr>
          <p:cNvPr id="8" name="Rectangle 7">
            <a:extLst>
              <a:ext uri="{FF2B5EF4-FFF2-40B4-BE49-F238E27FC236}">
                <a16:creationId xmlns:a16="http://schemas.microsoft.com/office/drawing/2014/main" id="{BD823B5E-2C2C-A891-0310-8AE492B0BE07}"/>
              </a:ext>
            </a:extLst>
          </p:cNvPr>
          <p:cNvSpPr/>
          <p:nvPr/>
        </p:nvSpPr>
        <p:spPr>
          <a:xfrm>
            <a:off x="14536272" y="0"/>
            <a:ext cx="3751728" cy="10287000"/>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B034CF38-E02F-899F-4528-E9CB156BE912}"/>
              </a:ext>
            </a:extLst>
          </p:cNvPr>
          <p:cNvGrpSpPr/>
          <p:nvPr/>
        </p:nvGrpSpPr>
        <p:grpSpPr>
          <a:xfrm>
            <a:off x="2106630" y="2400300"/>
            <a:ext cx="7596061" cy="4901652"/>
            <a:chOff x="2184262" y="2434674"/>
            <a:chExt cx="7596061" cy="4901652"/>
          </a:xfrm>
        </p:grpSpPr>
        <p:sp>
          <p:nvSpPr>
            <p:cNvPr id="12" name="Flowchart: Connector 11">
              <a:extLst>
                <a:ext uri="{FF2B5EF4-FFF2-40B4-BE49-F238E27FC236}">
                  <a16:creationId xmlns:a16="http://schemas.microsoft.com/office/drawing/2014/main" id="{200D5AB4-8486-DF61-0F31-AE5419385ED2}"/>
                </a:ext>
              </a:extLst>
            </p:cNvPr>
            <p:cNvSpPr/>
            <p:nvPr/>
          </p:nvSpPr>
          <p:spPr>
            <a:xfrm rot="21047574">
              <a:off x="7302901" y="5983021"/>
              <a:ext cx="1169212" cy="1108640"/>
            </a:xfrm>
            <a:prstGeom prst="flowChartConnector">
              <a:avLst/>
            </a:prstGeom>
            <a:solidFill>
              <a:schemeClr val="tx1">
                <a:alpha val="33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3" name="Flowchart: Connector 12">
              <a:extLst>
                <a:ext uri="{FF2B5EF4-FFF2-40B4-BE49-F238E27FC236}">
                  <a16:creationId xmlns:a16="http://schemas.microsoft.com/office/drawing/2014/main" id="{98BCB70A-A89A-BB1A-C9EF-BE372C57942B}"/>
                </a:ext>
              </a:extLst>
            </p:cNvPr>
            <p:cNvSpPr/>
            <p:nvPr/>
          </p:nvSpPr>
          <p:spPr>
            <a:xfrm rot="21047574">
              <a:off x="3682853" y="4847067"/>
              <a:ext cx="958118" cy="914400"/>
            </a:xfrm>
            <a:prstGeom prst="flowChartConnector">
              <a:avLst/>
            </a:prstGeom>
            <a:solidFill>
              <a:schemeClr val="tx1">
                <a:alpha val="26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4" name="Flowchart: Connector 13">
              <a:extLst>
                <a:ext uri="{FF2B5EF4-FFF2-40B4-BE49-F238E27FC236}">
                  <a16:creationId xmlns:a16="http://schemas.microsoft.com/office/drawing/2014/main" id="{6B4652AF-12E7-BDAA-51EA-E857BFFD55C5}"/>
                </a:ext>
              </a:extLst>
            </p:cNvPr>
            <p:cNvSpPr/>
            <p:nvPr/>
          </p:nvSpPr>
          <p:spPr>
            <a:xfrm rot="21047574">
              <a:off x="2184262" y="5729050"/>
              <a:ext cx="958118" cy="914400"/>
            </a:xfrm>
            <a:prstGeom prst="flowChartConnector">
              <a:avLst/>
            </a:prstGeom>
            <a:solidFill>
              <a:schemeClr val="tx1">
                <a:alpha val="38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5" name="Flowchart: Connector 14">
              <a:extLst>
                <a:ext uri="{FF2B5EF4-FFF2-40B4-BE49-F238E27FC236}">
                  <a16:creationId xmlns:a16="http://schemas.microsoft.com/office/drawing/2014/main" id="{BDEA7F17-76B3-1140-6BC6-AB52CDE7EA62}"/>
                </a:ext>
              </a:extLst>
            </p:cNvPr>
            <p:cNvSpPr/>
            <p:nvPr/>
          </p:nvSpPr>
          <p:spPr>
            <a:xfrm rot="21047574">
              <a:off x="4107013" y="2434674"/>
              <a:ext cx="958118" cy="914400"/>
            </a:xfrm>
            <a:prstGeom prst="flowChartConnector">
              <a:avLst/>
            </a:prstGeom>
            <a:solidFill>
              <a:schemeClr val="tx1">
                <a:alpha val="29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6" name="Flowchart: Connector 15">
              <a:extLst>
                <a:ext uri="{FF2B5EF4-FFF2-40B4-BE49-F238E27FC236}">
                  <a16:creationId xmlns:a16="http://schemas.microsoft.com/office/drawing/2014/main" id="{9ED62DA4-585E-2A34-22D7-F670D976E6AD}"/>
                </a:ext>
              </a:extLst>
            </p:cNvPr>
            <p:cNvSpPr/>
            <p:nvPr/>
          </p:nvSpPr>
          <p:spPr>
            <a:xfrm rot="21047574">
              <a:off x="8661478" y="6429236"/>
              <a:ext cx="655867" cy="686191"/>
            </a:xfrm>
            <a:prstGeom prst="flowChartConnector">
              <a:avLst/>
            </a:prstGeom>
            <a:solidFill>
              <a:schemeClr val="tx1">
                <a:alpha val="32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7" name="Flowchart: Connector 16">
              <a:extLst>
                <a:ext uri="{FF2B5EF4-FFF2-40B4-BE49-F238E27FC236}">
                  <a16:creationId xmlns:a16="http://schemas.microsoft.com/office/drawing/2014/main" id="{12955B38-7DE3-2C46-25B7-686526E29A5E}"/>
                </a:ext>
              </a:extLst>
            </p:cNvPr>
            <p:cNvSpPr/>
            <p:nvPr/>
          </p:nvSpPr>
          <p:spPr>
            <a:xfrm rot="21047574">
              <a:off x="9304835" y="5461934"/>
              <a:ext cx="475488" cy="451112"/>
            </a:xfrm>
            <a:prstGeom prst="flowChartConnector">
              <a:avLst/>
            </a:prstGeom>
            <a:solidFill>
              <a:schemeClr val="tx1">
                <a:alpha val="43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8" name="Flowchart: Connector 17">
              <a:extLst>
                <a:ext uri="{FF2B5EF4-FFF2-40B4-BE49-F238E27FC236}">
                  <a16:creationId xmlns:a16="http://schemas.microsoft.com/office/drawing/2014/main" id="{4C3F995E-4630-A53B-C3E9-3FBD43F321E9}"/>
                </a:ext>
              </a:extLst>
            </p:cNvPr>
            <p:cNvSpPr/>
            <p:nvPr/>
          </p:nvSpPr>
          <p:spPr>
            <a:xfrm rot="21047574">
              <a:off x="3094151" y="6990630"/>
              <a:ext cx="410708" cy="345696"/>
            </a:xfrm>
            <a:prstGeom prst="flowChartConnector">
              <a:avLst/>
            </a:prstGeom>
            <a:solidFill>
              <a:schemeClr val="tx1">
                <a:alpha val="52000"/>
              </a:schemeClr>
            </a:solidFill>
            <a:ln w="38100">
              <a:solidFill>
                <a:srgbClr val="00FF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sp>
        <p:nvSpPr>
          <p:cNvPr id="28" name="TextBox 27">
            <a:extLst>
              <a:ext uri="{FF2B5EF4-FFF2-40B4-BE49-F238E27FC236}">
                <a16:creationId xmlns:a16="http://schemas.microsoft.com/office/drawing/2014/main" id="{E1A9CC57-061B-45CE-9F82-7BE385FE1AAF}"/>
              </a:ext>
            </a:extLst>
          </p:cNvPr>
          <p:cNvSpPr txBox="1"/>
          <p:nvPr/>
        </p:nvSpPr>
        <p:spPr>
          <a:xfrm>
            <a:off x="3454175" y="1733105"/>
            <a:ext cx="2896420" cy="400110"/>
          </a:xfrm>
          <a:prstGeom prst="rect">
            <a:avLst/>
          </a:prstGeom>
          <a:solidFill>
            <a:srgbClr val="F2F2F2">
              <a:alpha val="55000"/>
            </a:srgbClr>
          </a:solidFill>
          <a:ln w="57150">
            <a:solidFill>
              <a:srgbClr val="00FF00"/>
            </a:solidFill>
            <a:prstDash val="dash"/>
          </a:ln>
        </p:spPr>
        <p:txBody>
          <a:bodyPr wrap="square" rtlCol="0">
            <a:spAutoFit/>
          </a:bodyPr>
          <a:lstStyle/>
          <a:p>
            <a:pPr algn="ctr"/>
            <a:r>
              <a:rPr lang="ar-SA" sz="2000" dirty="0">
                <a:latin typeface="Cairo" panose="020B0604020202020204" charset="-78"/>
                <a:cs typeface="Cairo" panose="020B0604020202020204" charset="-78"/>
              </a:rPr>
              <a:t>وادي قانا</a:t>
            </a:r>
            <a:endParaRPr lang="en-US" sz="2000" dirty="0">
              <a:latin typeface="Cairo" panose="020B0604020202020204" charset="-78"/>
              <a:cs typeface="Cairo" panose="020B0604020202020204" charset="-78"/>
            </a:endParaRPr>
          </a:p>
        </p:txBody>
      </p:sp>
      <p:sp>
        <p:nvSpPr>
          <p:cNvPr id="31" name="TextBox 30">
            <a:extLst>
              <a:ext uri="{FF2B5EF4-FFF2-40B4-BE49-F238E27FC236}">
                <a16:creationId xmlns:a16="http://schemas.microsoft.com/office/drawing/2014/main" id="{A1E7AF66-FAC3-B658-CFC7-E501CF278A79}"/>
              </a:ext>
            </a:extLst>
          </p:cNvPr>
          <p:cNvSpPr txBox="1"/>
          <p:nvPr/>
        </p:nvSpPr>
        <p:spPr>
          <a:xfrm>
            <a:off x="1684745" y="8310277"/>
            <a:ext cx="2896420" cy="707886"/>
          </a:xfrm>
          <a:prstGeom prst="rect">
            <a:avLst/>
          </a:prstGeom>
          <a:solidFill>
            <a:srgbClr val="F2F2F2">
              <a:alpha val="58000"/>
            </a:srgbClr>
          </a:solidFill>
          <a:ln w="57150">
            <a:solidFill>
              <a:srgbClr val="00FF00"/>
            </a:solidFill>
            <a:prstDash val="dash"/>
          </a:ln>
        </p:spPr>
        <p:txBody>
          <a:bodyPr wrap="square" rtlCol="0">
            <a:spAutoFit/>
          </a:bodyPr>
          <a:lstStyle/>
          <a:p>
            <a:pPr algn="ctr"/>
            <a:r>
              <a:rPr lang="ar-SA" sz="2000" dirty="0">
                <a:latin typeface="Cairo" panose="020B0604020202020204" charset="-78"/>
                <a:cs typeface="Cairo" panose="020B0604020202020204" charset="-78"/>
              </a:rPr>
              <a:t>مواقع اثرية بحاجة الى استغلال</a:t>
            </a:r>
            <a:endParaRPr lang="en-US" sz="2000" dirty="0">
              <a:latin typeface="Cairo" panose="020B0604020202020204" charset="-78"/>
              <a:cs typeface="Cairo" panose="020B0604020202020204" charset="-78"/>
            </a:endParaRPr>
          </a:p>
        </p:txBody>
      </p:sp>
      <p:cxnSp>
        <p:nvCxnSpPr>
          <p:cNvPr id="36" name="Straight Connector 35">
            <a:extLst>
              <a:ext uri="{FF2B5EF4-FFF2-40B4-BE49-F238E27FC236}">
                <a16:creationId xmlns:a16="http://schemas.microsoft.com/office/drawing/2014/main" id="{20D97800-EA6F-873A-3BF1-4926BF21C12B}"/>
              </a:ext>
            </a:extLst>
          </p:cNvPr>
          <p:cNvCxnSpPr>
            <a:cxnSpLocks/>
            <a:endCxn id="31" idx="0"/>
          </p:cNvCxnSpPr>
          <p:nvPr/>
        </p:nvCxnSpPr>
        <p:spPr>
          <a:xfrm flipH="1">
            <a:off x="3132955" y="7358063"/>
            <a:ext cx="98235" cy="952214"/>
          </a:xfrm>
          <a:prstGeom prst="line">
            <a:avLst/>
          </a:prstGeom>
        </p:spPr>
        <p:style>
          <a:lnRef idx="3">
            <a:schemeClr val="dk1"/>
          </a:lnRef>
          <a:fillRef idx="0">
            <a:schemeClr val="dk1"/>
          </a:fillRef>
          <a:effectRef idx="2">
            <a:schemeClr val="dk1"/>
          </a:effectRef>
          <a:fontRef idx="minor">
            <a:schemeClr val="tx1"/>
          </a:fontRef>
        </p:style>
      </p:cxnSp>
      <p:sp>
        <p:nvSpPr>
          <p:cNvPr id="9" name="TextBox 8">
            <a:extLst>
              <a:ext uri="{FF2B5EF4-FFF2-40B4-BE49-F238E27FC236}">
                <a16:creationId xmlns:a16="http://schemas.microsoft.com/office/drawing/2014/main" id="{60520D74-8082-0468-F266-076C0CE77351}"/>
              </a:ext>
            </a:extLst>
          </p:cNvPr>
          <p:cNvSpPr txBox="1"/>
          <p:nvPr/>
        </p:nvSpPr>
        <p:spPr>
          <a:xfrm>
            <a:off x="7144107" y="7833878"/>
            <a:ext cx="2472823" cy="1015663"/>
          </a:xfrm>
          <a:prstGeom prst="rect">
            <a:avLst/>
          </a:prstGeom>
          <a:solidFill>
            <a:srgbClr val="F2F2F2">
              <a:alpha val="55000"/>
            </a:srgbClr>
          </a:solidFill>
          <a:ln w="57150">
            <a:solidFill>
              <a:srgbClr val="00FF00"/>
            </a:solidFill>
            <a:prstDash val="dash"/>
          </a:ln>
        </p:spPr>
        <p:txBody>
          <a:bodyPr wrap="square" rtlCol="0">
            <a:spAutoFit/>
          </a:bodyPr>
          <a:lstStyle/>
          <a:p>
            <a:pPr algn="ctr"/>
            <a:r>
              <a:rPr lang="ar-SA" sz="2000" dirty="0">
                <a:latin typeface="Cairo" panose="020B0604020202020204" charset="-78"/>
                <a:cs typeface="Cairo" panose="020B0604020202020204" charset="-78"/>
              </a:rPr>
              <a:t>الخدمات الادارية والثقافية  في بديا وسلفيت</a:t>
            </a:r>
            <a:endParaRPr lang="en-US" sz="2000" dirty="0">
              <a:latin typeface="Cairo" panose="020B0604020202020204" charset="-78"/>
              <a:cs typeface="Cairo" panose="020B0604020202020204" charset="-78"/>
            </a:endParaRPr>
          </a:p>
        </p:txBody>
      </p:sp>
      <p:sp>
        <p:nvSpPr>
          <p:cNvPr id="11" name="TextBox 10">
            <a:extLst>
              <a:ext uri="{FF2B5EF4-FFF2-40B4-BE49-F238E27FC236}">
                <a16:creationId xmlns:a16="http://schemas.microsoft.com/office/drawing/2014/main" id="{5F3B8CDD-7946-E57F-BA1D-029F1471BA96}"/>
              </a:ext>
            </a:extLst>
          </p:cNvPr>
          <p:cNvSpPr txBox="1"/>
          <p:nvPr/>
        </p:nvSpPr>
        <p:spPr>
          <a:xfrm>
            <a:off x="8590129" y="7209191"/>
            <a:ext cx="1749635" cy="400110"/>
          </a:xfrm>
          <a:prstGeom prst="rect">
            <a:avLst/>
          </a:prstGeom>
          <a:solidFill>
            <a:srgbClr val="F2F2F2">
              <a:alpha val="55000"/>
            </a:srgbClr>
          </a:solidFill>
          <a:ln w="57150">
            <a:solidFill>
              <a:srgbClr val="00FF00"/>
            </a:solidFill>
            <a:prstDash val="dash"/>
          </a:ln>
        </p:spPr>
        <p:txBody>
          <a:bodyPr wrap="square" rtlCol="0">
            <a:spAutoFit/>
          </a:bodyPr>
          <a:lstStyle/>
          <a:p>
            <a:pPr algn="ctr"/>
            <a:r>
              <a:rPr lang="ar-SA" sz="2000" dirty="0">
                <a:latin typeface="Cairo" panose="020B0604020202020204" charset="-78"/>
                <a:cs typeface="Cairo" panose="020B0604020202020204" charset="-78"/>
              </a:rPr>
              <a:t>جامعة الزيتونة</a:t>
            </a:r>
            <a:endParaRPr lang="en-US" sz="2000" dirty="0">
              <a:latin typeface="Cairo" panose="020B0604020202020204" charset="-78"/>
              <a:cs typeface="Cairo" panose="020B0604020202020204" charset="-78"/>
            </a:endParaRPr>
          </a:p>
        </p:txBody>
      </p:sp>
      <p:sp>
        <p:nvSpPr>
          <p:cNvPr id="25" name="TextBox 24">
            <a:extLst>
              <a:ext uri="{FF2B5EF4-FFF2-40B4-BE49-F238E27FC236}">
                <a16:creationId xmlns:a16="http://schemas.microsoft.com/office/drawing/2014/main" id="{C1645F03-02B8-4297-39C0-33B686523BAA}"/>
              </a:ext>
            </a:extLst>
          </p:cNvPr>
          <p:cNvSpPr txBox="1"/>
          <p:nvPr/>
        </p:nvSpPr>
        <p:spPr>
          <a:xfrm>
            <a:off x="7809875" y="3743098"/>
            <a:ext cx="1749635" cy="707886"/>
          </a:xfrm>
          <a:prstGeom prst="rect">
            <a:avLst/>
          </a:prstGeom>
          <a:solidFill>
            <a:srgbClr val="F2F2F2">
              <a:alpha val="55000"/>
            </a:srgbClr>
          </a:solidFill>
          <a:ln w="57150">
            <a:solidFill>
              <a:srgbClr val="00FF00"/>
            </a:solidFill>
            <a:prstDash val="dash"/>
          </a:ln>
        </p:spPr>
        <p:txBody>
          <a:bodyPr wrap="square" rtlCol="0">
            <a:spAutoFit/>
          </a:bodyPr>
          <a:lstStyle/>
          <a:p>
            <a:pPr algn="ctr"/>
            <a:r>
              <a:rPr lang="ar-SA" sz="2000" dirty="0">
                <a:latin typeface="Cairo" panose="020B0604020202020204" charset="-78"/>
                <a:cs typeface="Cairo" panose="020B0604020202020204" charset="-78"/>
              </a:rPr>
              <a:t>مصادر المياه الطبيعية</a:t>
            </a:r>
            <a:endParaRPr lang="en-US" sz="2000" dirty="0">
              <a:latin typeface="Cairo" panose="020B0604020202020204" charset="-78"/>
              <a:cs typeface="Cairo" panose="020B0604020202020204"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down)">
                                      <p:cBhvr>
                                        <p:cTn id="7" dur="500"/>
                                        <p:tgtEl>
                                          <p:spTgt spid="28"/>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wipe(down)">
                                      <p:cBhvr>
                                        <p:cTn id="10" dur="500"/>
                                        <p:tgtEl>
                                          <p:spTgt spid="31"/>
                                        </p:tgtEl>
                                      </p:cBhvr>
                                    </p:animEffect>
                                  </p:childTnLst>
                                </p:cTn>
                              </p:par>
                              <p:par>
                                <p:cTn id="11" presetID="22" presetClass="entr" presetSubtype="4" fill="hold" nodeType="withEffect">
                                  <p:stCondLst>
                                    <p:cond delay="0"/>
                                  </p:stCondLst>
                                  <p:childTnLst>
                                    <p:set>
                                      <p:cBhvr>
                                        <p:cTn id="12" dur="1" fill="hold">
                                          <p:stCondLst>
                                            <p:cond delay="0"/>
                                          </p:stCondLst>
                                        </p:cTn>
                                        <p:tgtEl>
                                          <p:spTgt spid="36"/>
                                        </p:tgtEl>
                                        <p:attrNameLst>
                                          <p:attrName>style.visibility</p:attrName>
                                        </p:attrNameLst>
                                      </p:cBhvr>
                                      <p:to>
                                        <p:strVal val="visible"/>
                                      </p:to>
                                    </p:set>
                                    <p:animEffect transition="in" filter="wipe(down)">
                                      <p:cBhvr>
                                        <p:cTn id="13" dur="500"/>
                                        <p:tgtEl>
                                          <p:spTgt spid="3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down)">
                                      <p:cBhvr>
                                        <p:cTn id="16" dur="500"/>
                                        <p:tgtEl>
                                          <p:spTgt spid="9"/>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500"/>
                                        <p:tgtEl>
                                          <p:spTgt spid="11"/>
                                        </p:tgtEl>
                                      </p:cBhvr>
                                    </p:animEffect>
                                  </p:childTnLst>
                                </p:cTn>
                              </p:par>
                              <p:par>
                                <p:cTn id="20" presetID="22" presetClass="entr" presetSubtype="4" fill="hold"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wipe(down)">
                                      <p:cBhvr>
                                        <p:cTn id="22" dur="500"/>
                                        <p:tgtEl>
                                          <p:spTgt spid="24"/>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wipe(down)">
                                      <p:cBhvr>
                                        <p:cTn id="25"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1" grpId="0" animBg="1"/>
      <p:bldP spid="9" grpId="0" animBg="1"/>
      <p:bldP spid="11" grpId="0" animBg="1"/>
      <p:bldP spid="2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C0A0DF5A-ABE7-0A02-1367-7B6B834EECFD}"/>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915677" y="569696"/>
              <a:ext cx="2042615" cy="271063"/>
            </a:xfrm>
            <a:prstGeom prst="rect">
              <a:avLst/>
            </a:prstGeom>
          </p:spPr>
          <p:txBody>
            <a:bodyPr lIns="0" tIns="0" rIns="0" bIns="0" rtlCol="0" anchor="t">
              <a:spAutoFit/>
            </a:bodyPr>
            <a:lstStyle/>
            <a:p>
              <a:pPr marL="0" lvl="1" indent="0" algn="r" rtl="1">
                <a:lnSpc>
                  <a:spcPts val="1671"/>
                </a:lnSpc>
                <a:spcBef>
                  <a:spcPct val="0"/>
                </a:spcBef>
              </a:pPr>
              <a:r>
                <a:rPr lang="ar-EG" sz="1211" b="1" spc="118" dirty="0">
                  <a:solidFill>
                    <a:srgbClr val="231F20"/>
                  </a:solidFill>
                  <a:latin typeface="Cairo Bold"/>
                  <a:ea typeface="Cairo Bold"/>
                  <a:cs typeface="Cairo Bold"/>
                  <a:sym typeface="Cairo Bold"/>
                  <a:rtl/>
                </a:rPr>
                <a:t>المستوى الاقليمي</a:t>
              </a:r>
            </a:p>
          </p:txBody>
        </p:sp>
      </p:grpSp>
      <p:pic>
        <p:nvPicPr>
          <p:cNvPr id="10" name="Picture 9">
            <a:extLst>
              <a:ext uri="{FF2B5EF4-FFF2-40B4-BE49-F238E27FC236}">
                <a16:creationId xmlns:a16="http://schemas.microsoft.com/office/drawing/2014/main" id="{D9F5CCF8-D76D-4DF1-A31E-FFB82B28619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6511"/>
          </a:xfrm>
          <a:prstGeom prst="rect">
            <a:avLst/>
          </a:prstGeom>
          <a:ln>
            <a:solidFill>
              <a:schemeClr val="tx1"/>
            </a:solidFill>
          </a:ln>
        </p:spPr>
      </p:pic>
      <p:sp>
        <p:nvSpPr>
          <p:cNvPr id="8" name="Rectangle 7">
            <a:extLst>
              <a:ext uri="{FF2B5EF4-FFF2-40B4-BE49-F238E27FC236}">
                <a16:creationId xmlns:a16="http://schemas.microsoft.com/office/drawing/2014/main" id="{A2A8AD2D-551C-48CC-5D26-8859CDCC83D8}"/>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9" name="Flowchart: Connector 8">
            <a:extLst>
              <a:ext uri="{FF2B5EF4-FFF2-40B4-BE49-F238E27FC236}">
                <a16:creationId xmlns:a16="http://schemas.microsoft.com/office/drawing/2014/main" id="{7693F21E-F344-E942-4671-3C7A2A176FEA}"/>
              </a:ext>
            </a:extLst>
          </p:cNvPr>
          <p:cNvSpPr/>
          <p:nvPr/>
        </p:nvSpPr>
        <p:spPr>
          <a:xfrm rot="21047574">
            <a:off x="3844078" y="2478884"/>
            <a:ext cx="1285543" cy="86132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1" name="Flowchart: Connector 10">
            <a:extLst>
              <a:ext uri="{FF2B5EF4-FFF2-40B4-BE49-F238E27FC236}">
                <a16:creationId xmlns:a16="http://schemas.microsoft.com/office/drawing/2014/main" id="{C8DDD36D-A22C-3D86-6CC5-A4FC7A5E5021}"/>
              </a:ext>
            </a:extLst>
          </p:cNvPr>
          <p:cNvSpPr/>
          <p:nvPr/>
        </p:nvSpPr>
        <p:spPr>
          <a:xfrm rot="19508175">
            <a:off x="4001582" y="6212706"/>
            <a:ext cx="3533358" cy="86132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3" name="Flowchart: Connector 12">
            <a:extLst>
              <a:ext uri="{FF2B5EF4-FFF2-40B4-BE49-F238E27FC236}">
                <a16:creationId xmlns:a16="http://schemas.microsoft.com/office/drawing/2014/main" id="{9636A843-3CFB-6A56-5167-0B8936144EE2}"/>
              </a:ext>
            </a:extLst>
          </p:cNvPr>
          <p:cNvSpPr/>
          <p:nvPr/>
        </p:nvSpPr>
        <p:spPr>
          <a:xfrm rot="21047574">
            <a:off x="2087918" y="4735830"/>
            <a:ext cx="1285543" cy="86132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4" name="Flowchart: Connector 13">
            <a:extLst>
              <a:ext uri="{FF2B5EF4-FFF2-40B4-BE49-F238E27FC236}">
                <a16:creationId xmlns:a16="http://schemas.microsoft.com/office/drawing/2014/main" id="{4E925332-A26C-9601-98EB-7BEA584B67D2}"/>
              </a:ext>
            </a:extLst>
          </p:cNvPr>
          <p:cNvSpPr/>
          <p:nvPr/>
        </p:nvSpPr>
        <p:spPr>
          <a:xfrm rot="19707014">
            <a:off x="2528939" y="6590454"/>
            <a:ext cx="2478922" cy="86132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5" name="Flowchart: Connector 14">
            <a:extLst>
              <a:ext uri="{FF2B5EF4-FFF2-40B4-BE49-F238E27FC236}">
                <a16:creationId xmlns:a16="http://schemas.microsoft.com/office/drawing/2014/main" id="{C57F5075-BA1C-F1D4-595A-8DE566DD9E91}"/>
              </a:ext>
            </a:extLst>
          </p:cNvPr>
          <p:cNvSpPr/>
          <p:nvPr/>
        </p:nvSpPr>
        <p:spPr>
          <a:xfrm>
            <a:off x="4431134" y="4571128"/>
            <a:ext cx="1791748" cy="1676400"/>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6" name="Flowchart: Connector 15">
            <a:extLst>
              <a:ext uri="{FF2B5EF4-FFF2-40B4-BE49-F238E27FC236}">
                <a16:creationId xmlns:a16="http://schemas.microsoft.com/office/drawing/2014/main" id="{42E531B9-BD1B-F739-0023-BE4AC054015A}"/>
              </a:ext>
            </a:extLst>
          </p:cNvPr>
          <p:cNvSpPr/>
          <p:nvPr/>
        </p:nvSpPr>
        <p:spPr>
          <a:xfrm rot="19707014">
            <a:off x="4237174" y="2844291"/>
            <a:ext cx="3128339" cy="106885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7" name="Flowchart: Connector 16">
            <a:extLst>
              <a:ext uri="{FF2B5EF4-FFF2-40B4-BE49-F238E27FC236}">
                <a16:creationId xmlns:a16="http://schemas.microsoft.com/office/drawing/2014/main" id="{E29E25D0-0D79-7613-0521-CF092572944D}"/>
              </a:ext>
            </a:extLst>
          </p:cNvPr>
          <p:cNvSpPr/>
          <p:nvPr/>
        </p:nvSpPr>
        <p:spPr>
          <a:xfrm rot="19707014">
            <a:off x="9766996" y="4634312"/>
            <a:ext cx="828002" cy="86132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8" name="Flowchart: Connector 17">
            <a:extLst>
              <a:ext uri="{FF2B5EF4-FFF2-40B4-BE49-F238E27FC236}">
                <a16:creationId xmlns:a16="http://schemas.microsoft.com/office/drawing/2014/main" id="{632AB716-C9B8-BF26-4317-C0BDF25A94B9}"/>
              </a:ext>
            </a:extLst>
          </p:cNvPr>
          <p:cNvSpPr/>
          <p:nvPr/>
        </p:nvSpPr>
        <p:spPr>
          <a:xfrm rot="372881">
            <a:off x="7029526" y="5360318"/>
            <a:ext cx="2939599" cy="861327"/>
          </a:xfrm>
          <a:prstGeom prst="flowChartConnector">
            <a:avLst/>
          </a:prstGeom>
          <a:solidFill>
            <a:schemeClr val="tx1">
              <a:alpha val="52000"/>
            </a:schemeClr>
          </a:solidFill>
          <a:ln w="38100">
            <a:solidFill>
              <a:srgbClr val="FF0000"/>
            </a:solidFill>
            <a:prstDash val="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6A582E2C-F288-4DB0-7EF5-A42749CC08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3156404" y="2430036"/>
            <a:ext cx="668561" cy="539302"/>
          </a:xfrm>
          <a:prstGeom prst="rect">
            <a:avLst/>
          </a:prstGeom>
          <a:effectLst>
            <a:glow>
              <a:srgbClr val="FFFF00">
                <a:alpha val="40000"/>
              </a:srgbClr>
            </a:glow>
            <a:outerShdw blurRad="50800" dist="50800" dir="5400000" algn="ctr" rotWithShape="0">
              <a:srgbClr val="000000"/>
            </a:outerShdw>
          </a:effectLst>
        </p:spPr>
      </p:pic>
      <p:pic>
        <p:nvPicPr>
          <p:cNvPr id="20" name="Picture 19">
            <a:extLst>
              <a:ext uri="{FF2B5EF4-FFF2-40B4-BE49-F238E27FC236}">
                <a16:creationId xmlns:a16="http://schemas.microsoft.com/office/drawing/2014/main" id="{28E0655B-0989-F1E9-887E-3958DAE3ED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5834151" y="1858306"/>
            <a:ext cx="668561" cy="539302"/>
          </a:xfrm>
          <a:prstGeom prst="rect">
            <a:avLst/>
          </a:prstGeom>
          <a:ln>
            <a:noFill/>
          </a:ln>
          <a:effectLst>
            <a:glow>
              <a:srgbClr val="FFFF00">
                <a:alpha val="40000"/>
              </a:srgbClr>
            </a:glow>
            <a:outerShdw blurRad="50800" dist="50800" dir="5400000" algn="ctr" rotWithShape="0">
              <a:srgbClr val="000000"/>
            </a:outerShdw>
          </a:effectLst>
        </p:spPr>
      </p:pic>
      <p:sp>
        <p:nvSpPr>
          <p:cNvPr id="21" name="TextBox 20">
            <a:extLst>
              <a:ext uri="{FF2B5EF4-FFF2-40B4-BE49-F238E27FC236}">
                <a16:creationId xmlns:a16="http://schemas.microsoft.com/office/drawing/2014/main" id="{B6963294-4D7D-210D-2735-577563ADB68A}"/>
              </a:ext>
            </a:extLst>
          </p:cNvPr>
          <p:cNvSpPr txBox="1"/>
          <p:nvPr/>
        </p:nvSpPr>
        <p:spPr>
          <a:xfrm>
            <a:off x="3728523" y="1175718"/>
            <a:ext cx="1875863" cy="923330"/>
          </a:xfrm>
          <a:prstGeom prst="rect">
            <a:avLst/>
          </a:prstGeom>
          <a:solidFill>
            <a:srgbClr val="F2F2F2">
              <a:alpha val="47000"/>
            </a:srgbClr>
          </a:solidFill>
          <a:ln w="38100">
            <a:solidFill>
              <a:srgbClr val="FF0000"/>
            </a:solidFill>
            <a:prstDash val="dash"/>
          </a:ln>
        </p:spPr>
        <p:txBody>
          <a:bodyPr wrap="square" rtlCol="0">
            <a:spAutoFit/>
          </a:bodyPr>
          <a:lstStyle/>
          <a:p>
            <a:pPr algn="ctr"/>
            <a:r>
              <a:rPr lang="ar-SA" b="1" dirty="0"/>
              <a:t>تهديد محمية وادي قانا بسبب المستوطنات المقامة عليها</a:t>
            </a:r>
            <a:endParaRPr lang="en-US" b="1" dirty="0"/>
          </a:p>
        </p:txBody>
      </p:sp>
      <p:cxnSp>
        <p:nvCxnSpPr>
          <p:cNvPr id="23" name="Straight Connector 22">
            <a:extLst>
              <a:ext uri="{FF2B5EF4-FFF2-40B4-BE49-F238E27FC236}">
                <a16:creationId xmlns:a16="http://schemas.microsoft.com/office/drawing/2014/main" id="{C35AEA74-B1D0-E7A1-D3CC-5C064BC6E77D}"/>
              </a:ext>
            </a:extLst>
          </p:cNvPr>
          <p:cNvCxnSpPr>
            <a:cxnSpLocks/>
            <a:stCxn id="9" idx="0"/>
          </p:cNvCxnSpPr>
          <p:nvPr/>
        </p:nvCxnSpPr>
        <p:spPr>
          <a:xfrm flipV="1">
            <a:off x="4417942" y="2111394"/>
            <a:ext cx="248512" cy="373038"/>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25" name="Straight Connector 24">
            <a:extLst>
              <a:ext uri="{FF2B5EF4-FFF2-40B4-BE49-F238E27FC236}">
                <a16:creationId xmlns:a16="http://schemas.microsoft.com/office/drawing/2014/main" id="{36C09AD4-B5A8-81CF-97F9-8D3C18F00B62}"/>
              </a:ext>
            </a:extLst>
          </p:cNvPr>
          <p:cNvCxnSpPr>
            <a:cxnSpLocks/>
            <a:stCxn id="16" idx="0"/>
            <a:endCxn id="21" idx="2"/>
          </p:cNvCxnSpPr>
          <p:nvPr/>
        </p:nvCxnSpPr>
        <p:spPr>
          <a:xfrm flipH="1" flipV="1">
            <a:off x="4666455" y="2099048"/>
            <a:ext cx="855255" cy="824239"/>
          </a:xfrm>
          <a:prstGeom prst="line">
            <a:avLst/>
          </a:prstGeom>
          <a:ln/>
        </p:spPr>
        <p:style>
          <a:lnRef idx="3">
            <a:schemeClr val="dk1"/>
          </a:lnRef>
          <a:fillRef idx="0">
            <a:schemeClr val="dk1"/>
          </a:fillRef>
          <a:effectRef idx="2">
            <a:schemeClr val="dk1"/>
          </a:effectRef>
          <a:fontRef idx="minor">
            <a:schemeClr val="tx1"/>
          </a:fontRef>
        </p:style>
      </p:cxnSp>
      <p:sp>
        <p:nvSpPr>
          <p:cNvPr id="30" name="TextBox 29">
            <a:extLst>
              <a:ext uri="{FF2B5EF4-FFF2-40B4-BE49-F238E27FC236}">
                <a16:creationId xmlns:a16="http://schemas.microsoft.com/office/drawing/2014/main" id="{74DB00B3-EC18-A385-3562-8650F44A7C23}"/>
              </a:ext>
            </a:extLst>
          </p:cNvPr>
          <p:cNvSpPr txBox="1"/>
          <p:nvPr/>
        </p:nvSpPr>
        <p:spPr>
          <a:xfrm>
            <a:off x="5229310" y="7683450"/>
            <a:ext cx="1875863" cy="646331"/>
          </a:xfrm>
          <a:prstGeom prst="rect">
            <a:avLst/>
          </a:prstGeom>
          <a:solidFill>
            <a:srgbClr val="F2F2F2">
              <a:alpha val="47000"/>
            </a:srgbClr>
          </a:solidFill>
          <a:ln w="38100">
            <a:solidFill>
              <a:srgbClr val="FF0000"/>
            </a:solidFill>
            <a:prstDash val="dash"/>
          </a:ln>
        </p:spPr>
        <p:txBody>
          <a:bodyPr wrap="square" rtlCol="0">
            <a:spAutoFit/>
          </a:bodyPr>
          <a:lstStyle/>
          <a:p>
            <a:pPr algn="ctr"/>
            <a:r>
              <a:rPr lang="ar-SA" b="1" dirty="0"/>
              <a:t>مياه عادمة تصب في وادي المطوي</a:t>
            </a:r>
            <a:endParaRPr lang="en-US" b="1" dirty="0"/>
          </a:p>
        </p:txBody>
      </p:sp>
      <p:cxnSp>
        <p:nvCxnSpPr>
          <p:cNvPr id="31" name="Straight Connector 30">
            <a:extLst>
              <a:ext uri="{FF2B5EF4-FFF2-40B4-BE49-F238E27FC236}">
                <a16:creationId xmlns:a16="http://schemas.microsoft.com/office/drawing/2014/main" id="{ACFCF2C0-BB6F-72C9-5CFC-81309C663607}"/>
              </a:ext>
            </a:extLst>
          </p:cNvPr>
          <p:cNvCxnSpPr>
            <a:cxnSpLocks/>
            <a:stCxn id="30" idx="0"/>
          </p:cNvCxnSpPr>
          <p:nvPr/>
        </p:nvCxnSpPr>
        <p:spPr>
          <a:xfrm flipH="1" flipV="1">
            <a:off x="5740031" y="7163616"/>
            <a:ext cx="427211" cy="519834"/>
          </a:xfrm>
          <a:prstGeom prst="line">
            <a:avLst/>
          </a:prstGeom>
          <a:ln/>
        </p:spPr>
        <p:style>
          <a:lnRef idx="3">
            <a:schemeClr val="dk1"/>
          </a:lnRef>
          <a:fillRef idx="0">
            <a:schemeClr val="dk1"/>
          </a:fillRef>
          <a:effectRef idx="2">
            <a:schemeClr val="dk1"/>
          </a:effectRef>
          <a:fontRef idx="minor">
            <a:schemeClr val="tx1"/>
          </a:fontRef>
        </p:style>
      </p:cxnSp>
      <p:sp>
        <p:nvSpPr>
          <p:cNvPr id="33" name="TextBox 32">
            <a:extLst>
              <a:ext uri="{FF2B5EF4-FFF2-40B4-BE49-F238E27FC236}">
                <a16:creationId xmlns:a16="http://schemas.microsoft.com/office/drawing/2014/main" id="{EC3808A3-E073-5AC8-3013-32E82B72FA15}"/>
              </a:ext>
            </a:extLst>
          </p:cNvPr>
          <p:cNvSpPr txBox="1"/>
          <p:nvPr/>
        </p:nvSpPr>
        <p:spPr>
          <a:xfrm>
            <a:off x="2931801" y="9108870"/>
            <a:ext cx="3469306" cy="369332"/>
          </a:xfrm>
          <a:prstGeom prst="rect">
            <a:avLst/>
          </a:prstGeom>
          <a:solidFill>
            <a:srgbClr val="F2F2F2">
              <a:alpha val="47000"/>
            </a:srgbClr>
          </a:solidFill>
          <a:ln w="38100">
            <a:solidFill>
              <a:srgbClr val="FF0000"/>
            </a:solidFill>
            <a:prstDash val="dash"/>
          </a:ln>
        </p:spPr>
        <p:txBody>
          <a:bodyPr wrap="square" rtlCol="0">
            <a:spAutoFit/>
          </a:bodyPr>
          <a:lstStyle/>
          <a:p>
            <a:pPr algn="ctr"/>
            <a:r>
              <a:rPr lang="ar-SA" b="1" dirty="0"/>
              <a:t>جدار الضم العنصري واراضي معزولة كليا</a:t>
            </a:r>
            <a:endParaRPr lang="en-US" b="1" dirty="0"/>
          </a:p>
        </p:txBody>
      </p:sp>
      <p:cxnSp>
        <p:nvCxnSpPr>
          <p:cNvPr id="34" name="Straight Connector 33">
            <a:extLst>
              <a:ext uri="{FF2B5EF4-FFF2-40B4-BE49-F238E27FC236}">
                <a16:creationId xmlns:a16="http://schemas.microsoft.com/office/drawing/2014/main" id="{5E928DBD-45BF-0F3E-D1BA-092DB0C49D0B}"/>
              </a:ext>
            </a:extLst>
          </p:cNvPr>
          <p:cNvCxnSpPr>
            <a:cxnSpLocks/>
          </p:cNvCxnSpPr>
          <p:nvPr/>
        </p:nvCxnSpPr>
        <p:spPr>
          <a:xfrm flipH="1" flipV="1">
            <a:off x="1635470" y="6796709"/>
            <a:ext cx="1968061" cy="2314573"/>
          </a:xfrm>
          <a:prstGeom prst="line">
            <a:avLst/>
          </a:prstGeom>
          <a:ln/>
        </p:spPr>
        <p:style>
          <a:lnRef idx="3">
            <a:schemeClr val="dk1"/>
          </a:lnRef>
          <a:fillRef idx="0">
            <a:schemeClr val="dk1"/>
          </a:fillRef>
          <a:effectRef idx="2">
            <a:schemeClr val="dk1"/>
          </a:effectRef>
          <a:fontRef idx="minor">
            <a:schemeClr val="tx1"/>
          </a:fontRef>
        </p:style>
      </p:cxnSp>
      <p:pic>
        <p:nvPicPr>
          <p:cNvPr id="38" name="Picture 37">
            <a:extLst>
              <a:ext uri="{FF2B5EF4-FFF2-40B4-BE49-F238E27FC236}">
                <a16:creationId xmlns:a16="http://schemas.microsoft.com/office/drawing/2014/main" id="{4C5BB6A4-641A-11B1-A614-EE18FB0B1B9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1641288" y="4299976"/>
            <a:ext cx="668561" cy="539302"/>
          </a:xfrm>
          <a:prstGeom prst="rect">
            <a:avLst/>
          </a:prstGeom>
          <a:effectLst>
            <a:glow>
              <a:srgbClr val="FFFF00">
                <a:alpha val="40000"/>
              </a:srgbClr>
            </a:glow>
            <a:outerShdw blurRad="50800" dist="50800" dir="5400000" algn="ctr" rotWithShape="0">
              <a:srgbClr val="000000"/>
            </a:outerShdw>
          </a:effectLst>
        </p:spPr>
      </p:pic>
      <p:pic>
        <p:nvPicPr>
          <p:cNvPr id="39" name="Picture 38">
            <a:extLst>
              <a:ext uri="{FF2B5EF4-FFF2-40B4-BE49-F238E27FC236}">
                <a16:creationId xmlns:a16="http://schemas.microsoft.com/office/drawing/2014/main" id="{35052620-B517-136B-2F20-BB6FF0466EB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9374954" y="4096896"/>
            <a:ext cx="668561" cy="539302"/>
          </a:xfrm>
          <a:prstGeom prst="rect">
            <a:avLst/>
          </a:prstGeom>
          <a:effectLst>
            <a:glow>
              <a:srgbClr val="FFFF00">
                <a:alpha val="40000"/>
              </a:srgbClr>
            </a:glow>
            <a:outerShdw blurRad="50800" dist="50800" dir="5400000" algn="ctr" rotWithShape="0">
              <a:srgbClr val="000000"/>
            </a:outerShdw>
          </a:effectLst>
        </p:spPr>
      </p:pic>
      <p:pic>
        <p:nvPicPr>
          <p:cNvPr id="40" name="Picture 39">
            <a:extLst>
              <a:ext uri="{FF2B5EF4-FFF2-40B4-BE49-F238E27FC236}">
                <a16:creationId xmlns:a16="http://schemas.microsoft.com/office/drawing/2014/main" id="{574FC39C-CDD4-2544-B8A4-55C1F866CC6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971689">
            <a:off x="8401958" y="4532161"/>
            <a:ext cx="668561" cy="539302"/>
          </a:xfrm>
          <a:prstGeom prst="rect">
            <a:avLst/>
          </a:prstGeom>
          <a:effectLst>
            <a:glow>
              <a:srgbClr val="FFFF00">
                <a:alpha val="40000"/>
              </a:srgbClr>
            </a:glow>
            <a:outerShdw blurRad="50800" dist="50800" dir="5400000" algn="ctr" rotWithShape="0">
              <a:srgbClr val="000000"/>
            </a:outerShdw>
          </a:effectLst>
        </p:spPr>
      </p:pic>
      <p:pic>
        <p:nvPicPr>
          <p:cNvPr id="41" name="Picture 40">
            <a:extLst>
              <a:ext uri="{FF2B5EF4-FFF2-40B4-BE49-F238E27FC236}">
                <a16:creationId xmlns:a16="http://schemas.microsoft.com/office/drawing/2014/main" id="{D35938E3-0918-F64D-E1AE-CFA2171E1F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654206">
            <a:off x="3516246" y="7719783"/>
            <a:ext cx="668561" cy="539302"/>
          </a:xfrm>
          <a:prstGeom prst="rect">
            <a:avLst/>
          </a:prstGeom>
          <a:effectLst>
            <a:glow>
              <a:srgbClr val="FFFF00">
                <a:alpha val="40000"/>
              </a:srgbClr>
            </a:glow>
            <a:outerShdw blurRad="50800" dist="50800" dir="5400000" algn="ctr" rotWithShape="0">
              <a:srgbClr val="000000"/>
            </a:outerShdw>
          </a:effectLst>
        </p:spPr>
      </p:pic>
      <p:pic>
        <p:nvPicPr>
          <p:cNvPr id="45" name="Picture 44">
            <a:extLst>
              <a:ext uri="{FF2B5EF4-FFF2-40B4-BE49-F238E27FC236}">
                <a16:creationId xmlns:a16="http://schemas.microsoft.com/office/drawing/2014/main" id="{61857BF0-BFF6-2B9C-772C-FD36933B60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8120501">
            <a:off x="4453238" y="7862910"/>
            <a:ext cx="668561" cy="539302"/>
          </a:xfrm>
          <a:prstGeom prst="rect">
            <a:avLst/>
          </a:prstGeom>
          <a:effectLst>
            <a:glow>
              <a:srgbClr val="FFFF00">
                <a:alpha val="40000"/>
              </a:srgbClr>
            </a:glow>
            <a:outerShdw blurRad="50800" dist="50800" dir="5400000" algn="ctr" rotWithShape="0">
              <a:srgbClr val="000000"/>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wipe(down)">
                                      <p:cBhvr>
                                        <p:cTn id="10" dur="500"/>
                                        <p:tgtEl>
                                          <p:spTgt spid="16"/>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500"/>
                                        <p:tgtEl>
                                          <p:spTgt spid="21"/>
                                        </p:tgtEl>
                                      </p:cBhvr>
                                    </p:animEffect>
                                  </p:childTnLst>
                                </p:cTn>
                              </p:par>
                              <p:par>
                                <p:cTn id="14" presetID="22" presetClass="entr" presetSubtype="4" fill="hold"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wipe(down)">
                                      <p:cBhvr>
                                        <p:cTn id="16" dur="500"/>
                                        <p:tgtEl>
                                          <p:spTgt spid="25"/>
                                        </p:tgtEl>
                                      </p:cBhvr>
                                    </p:animEffect>
                                  </p:childTnLst>
                                </p:cTn>
                              </p:par>
                              <p:par>
                                <p:cTn id="17" presetID="22" presetClass="entr" presetSubtype="4" fill="hold"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wipe(down)">
                                      <p:cBhvr>
                                        <p:cTn id="19" dur="500"/>
                                        <p:tgtEl>
                                          <p:spTgt spid="23"/>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down)">
                                      <p:cBhvr>
                                        <p:cTn id="25" dur="500"/>
                                        <p:tgtEl>
                                          <p:spTgt spid="14"/>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wipe(down)">
                                      <p:cBhvr>
                                        <p:cTn id="28" dur="500"/>
                                        <p:tgtEl>
                                          <p:spTgt spid="15"/>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wipe(down)">
                                      <p:cBhvr>
                                        <p:cTn id="31" dur="500"/>
                                        <p:tgtEl>
                                          <p:spTgt spid="17"/>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down)">
                                      <p:cBhvr>
                                        <p:cTn id="34" dur="500"/>
                                        <p:tgtEl>
                                          <p:spTgt spid="18"/>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down)">
                                      <p:cBhvr>
                                        <p:cTn id="37" dur="500"/>
                                        <p:tgtEl>
                                          <p:spTgt spid="11"/>
                                        </p:tgtEl>
                                      </p:cBhvr>
                                    </p:animEffect>
                                  </p:childTnLst>
                                </p:cTn>
                              </p:par>
                              <p:par>
                                <p:cTn id="38" presetID="22" presetClass="entr" presetSubtype="4" fill="hold" nodeType="with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wipe(down)">
                                      <p:cBhvr>
                                        <p:cTn id="40" dur="500"/>
                                        <p:tgtEl>
                                          <p:spTgt spid="31"/>
                                        </p:tgtEl>
                                      </p:cBhvr>
                                    </p:animEffect>
                                  </p:childTnLst>
                                </p:cTn>
                              </p:par>
                              <p:par>
                                <p:cTn id="41" presetID="22" presetClass="entr" presetSubtype="4" fill="hold" nodeType="with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wipe(down)">
                                      <p:cBhvr>
                                        <p:cTn id="43" dur="500"/>
                                        <p:tgtEl>
                                          <p:spTgt spid="34"/>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33"/>
                                        </p:tgtEl>
                                        <p:attrNameLst>
                                          <p:attrName>style.visibility</p:attrName>
                                        </p:attrNameLst>
                                      </p:cBhvr>
                                      <p:to>
                                        <p:strVal val="visible"/>
                                      </p:to>
                                    </p:set>
                                    <p:animEffect transition="in" filter="wipe(down)">
                                      <p:cBhvr>
                                        <p:cTn id="46" dur="500"/>
                                        <p:tgtEl>
                                          <p:spTgt spid="33"/>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wipe(down)">
                                      <p:cBhvr>
                                        <p:cTn id="49"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P spid="14" grpId="0" animBg="1"/>
      <p:bldP spid="15" grpId="0" animBg="1"/>
      <p:bldP spid="16" grpId="0" animBg="1"/>
      <p:bldP spid="17" grpId="0" animBg="1"/>
      <p:bldP spid="18" grpId="0" animBg="1"/>
      <p:bldP spid="21" grpId="0" animBg="1"/>
      <p:bldP spid="30" grpId="0" animBg="1"/>
      <p:bldP spid="3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19" name="Group 19"/>
          <p:cNvGrpSpPr/>
          <p:nvPr/>
        </p:nvGrpSpPr>
        <p:grpSpPr>
          <a:xfrm>
            <a:off x="8078751" y="6680757"/>
            <a:ext cx="2953782" cy="1049294"/>
            <a:chOff x="0" y="0"/>
            <a:chExt cx="4075920" cy="1447920"/>
          </a:xfrm>
        </p:grpSpPr>
        <p:sp>
          <p:nvSpPr>
            <p:cNvPr id="20" name="Freeform 20"/>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grpSp>
        <p:nvGrpSpPr>
          <p:cNvPr id="17" name="Group 17"/>
          <p:cNvGrpSpPr/>
          <p:nvPr/>
        </p:nvGrpSpPr>
        <p:grpSpPr>
          <a:xfrm>
            <a:off x="8078751" y="5412895"/>
            <a:ext cx="2953782" cy="1049294"/>
            <a:chOff x="0" y="0"/>
            <a:chExt cx="4075920" cy="1447920"/>
          </a:xfrm>
        </p:grpSpPr>
        <p:sp>
          <p:nvSpPr>
            <p:cNvPr id="18" name="Freeform 18"/>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1C5739"/>
            </a:solidFill>
          </p:spPr>
        </p:sp>
      </p:grpSp>
      <p:grpSp>
        <p:nvGrpSpPr>
          <p:cNvPr id="2" name="Group 2"/>
          <p:cNvGrpSpPr/>
          <p:nvPr/>
        </p:nvGrpSpPr>
        <p:grpSpPr>
          <a:xfrm>
            <a:off x="0" y="0"/>
            <a:ext cx="18288000" cy="3926821"/>
            <a:chOff x="0" y="0"/>
            <a:chExt cx="4816593" cy="1034225"/>
          </a:xfrm>
        </p:grpSpPr>
        <p:sp>
          <p:nvSpPr>
            <p:cNvPr id="3" name="Freeform 3"/>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p:cNvSpPr txBox="1"/>
            <p:nvPr/>
          </p:nvSpPr>
          <p:spPr>
            <a:xfrm>
              <a:off x="0" y="-47625"/>
              <a:ext cx="4816593" cy="1081850"/>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380534" y="4149099"/>
            <a:ext cx="6523106" cy="6137901"/>
            <a:chOff x="0" y="0"/>
            <a:chExt cx="1718020" cy="1616566"/>
          </a:xfrm>
        </p:grpSpPr>
        <p:sp>
          <p:nvSpPr>
            <p:cNvPr id="6" name="Freeform 6"/>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p:cNvSpPr txBox="1"/>
            <p:nvPr/>
          </p:nvSpPr>
          <p:spPr>
            <a:xfrm>
              <a:off x="0" y="-47625"/>
              <a:ext cx="1718020" cy="1664191"/>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p:cNvGrpSpPr/>
          <p:nvPr/>
        </p:nvGrpSpPr>
        <p:grpSpPr>
          <a:xfrm>
            <a:off x="380534" y="561302"/>
            <a:ext cx="6523106" cy="65231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p:cNvGrpSpPr/>
          <p:nvPr/>
        </p:nvGrpSpPr>
        <p:grpSpPr>
          <a:xfrm>
            <a:off x="380534" y="572042"/>
            <a:ext cx="6577465" cy="6572864"/>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p:cNvSpPr txBox="1"/>
          <p:nvPr/>
        </p:nvSpPr>
        <p:spPr>
          <a:xfrm>
            <a:off x="1265953" y="3310013"/>
            <a:ext cx="4752267" cy="594972"/>
          </a:xfrm>
          <a:prstGeom prst="rect">
            <a:avLst/>
          </a:prstGeom>
        </p:spPr>
        <p:txBody>
          <a:bodyPr lIns="0" tIns="0" rIns="0" bIns="0" rtlCol="0" anchor="t">
            <a:spAutoFit/>
          </a:bodyPr>
          <a:lstStyle/>
          <a:p>
            <a:pPr marL="0" lvl="1" indent="0" algn="r" rtl="1">
              <a:lnSpc>
                <a:spcPts val="4908"/>
              </a:lnSpc>
              <a:spcBef>
                <a:spcPct val="0"/>
              </a:spcBef>
            </a:pPr>
            <a:r>
              <a:rPr lang="ar-EG" sz="3556" b="1" spc="348" dirty="0">
                <a:solidFill>
                  <a:srgbClr val="FFFFFF"/>
                </a:solidFill>
                <a:latin typeface="Cairo Bold"/>
                <a:ea typeface="Cairo Bold"/>
                <a:cs typeface="Cairo Bold"/>
                <a:sym typeface="Cairo Bold"/>
                <a:rtl/>
              </a:rPr>
              <a:t>الوضع الاستيطاني</a:t>
            </a:r>
          </a:p>
        </p:txBody>
      </p:sp>
      <p:sp>
        <p:nvSpPr>
          <p:cNvPr id="15" name="AutoShape 15"/>
          <p:cNvSpPr/>
          <p:nvPr/>
        </p:nvSpPr>
        <p:spPr>
          <a:xfrm>
            <a:off x="6930820" y="5916501"/>
            <a:ext cx="1158104" cy="0"/>
          </a:xfrm>
          <a:prstGeom prst="line">
            <a:avLst/>
          </a:prstGeom>
          <a:ln w="47625" cap="flat">
            <a:solidFill>
              <a:srgbClr val="000000"/>
            </a:solidFill>
            <a:prstDash val="solid"/>
            <a:headEnd type="diamond" w="lg" len="lg"/>
            <a:tailEnd type="diamond" w="lg" len="lg"/>
          </a:ln>
        </p:spPr>
      </p:sp>
      <p:sp>
        <p:nvSpPr>
          <p:cNvPr id="16" name="AutoShape 16"/>
          <p:cNvSpPr/>
          <p:nvPr/>
        </p:nvSpPr>
        <p:spPr>
          <a:xfrm>
            <a:off x="6903640" y="7205404"/>
            <a:ext cx="1158104" cy="0"/>
          </a:xfrm>
          <a:prstGeom prst="line">
            <a:avLst/>
          </a:prstGeom>
          <a:ln w="47625" cap="flat">
            <a:solidFill>
              <a:srgbClr val="000000"/>
            </a:solidFill>
            <a:prstDash val="solid"/>
            <a:headEnd type="diamond" w="lg" len="lg"/>
            <a:tailEnd type="diamond" w="lg" len="lg"/>
          </a:ln>
        </p:spPr>
      </p:sp>
      <p:sp>
        <p:nvSpPr>
          <p:cNvPr id="21" name="TextBox 21"/>
          <p:cNvSpPr txBox="1"/>
          <p:nvPr/>
        </p:nvSpPr>
        <p:spPr>
          <a:xfrm>
            <a:off x="7499699" y="567828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a:solidFill>
                  <a:srgbClr val="231F20"/>
                </a:solidFill>
                <a:latin typeface="Cairo Bold"/>
                <a:ea typeface="Cairo Bold"/>
                <a:cs typeface="Cairo Bold"/>
                <a:sym typeface="Cairo Bold"/>
                <a:rtl/>
              </a:rPr>
              <a:t>اصبع اريئيل</a:t>
            </a:r>
          </a:p>
        </p:txBody>
      </p:sp>
      <p:sp>
        <p:nvSpPr>
          <p:cNvPr id="22" name="TextBox 22"/>
          <p:cNvSpPr txBox="1"/>
          <p:nvPr/>
        </p:nvSpPr>
        <p:spPr>
          <a:xfrm>
            <a:off x="7499699" y="694557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المستوطنات</a:t>
            </a:r>
          </a:p>
        </p:txBody>
      </p:sp>
      <p:sp>
        <p:nvSpPr>
          <p:cNvPr id="24" name="Rectangle 23">
            <a:extLst>
              <a:ext uri="{FF2B5EF4-FFF2-40B4-BE49-F238E27FC236}">
                <a16:creationId xmlns:a16="http://schemas.microsoft.com/office/drawing/2014/main" id="{DCA8E7B7-60E3-603F-504E-505A192C3B20}"/>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841621C-5BBC-E214-B897-C9B760DA1331}"/>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اصبع اريئيل</a:t>
              </a:r>
            </a:p>
          </p:txBody>
        </p:sp>
      </p:grpSp>
      <p:pic>
        <p:nvPicPr>
          <p:cNvPr id="9" name="Picture 8">
            <a:extLst>
              <a:ext uri="{FF2B5EF4-FFF2-40B4-BE49-F238E27FC236}">
                <a16:creationId xmlns:a16="http://schemas.microsoft.com/office/drawing/2014/main" id="{BA26BE22-A02B-D106-D342-4913623F525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7539" y="406325"/>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DB7C8B31-93C7-9AB5-D2B8-52CCD1ABC0AA}"/>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Table 9">
            <a:extLst>
              <a:ext uri="{FF2B5EF4-FFF2-40B4-BE49-F238E27FC236}">
                <a16:creationId xmlns:a16="http://schemas.microsoft.com/office/drawing/2014/main" id="{44FB6585-EEA9-6811-69DA-FCE304816020}"/>
              </a:ext>
            </a:extLst>
          </p:cNvPr>
          <p:cNvGraphicFramePr>
            <a:graphicFrameLocks noGrp="1"/>
          </p:cNvGraphicFramePr>
          <p:nvPr>
            <p:extLst>
              <p:ext uri="{D42A27DB-BD31-4B8C-83A1-F6EECF244321}">
                <p14:modId xmlns:p14="http://schemas.microsoft.com/office/powerpoint/2010/main" val="1670285743"/>
              </p:ext>
            </p:extLst>
          </p:nvPr>
        </p:nvGraphicFramePr>
        <p:xfrm>
          <a:off x="15087600" y="2857500"/>
          <a:ext cx="2760235" cy="5943600"/>
        </p:xfrm>
        <a:graphic>
          <a:graphicData uri="http://schemas.openxmlformats.org/drawingml/2006/table">
            <a:tbl>
              <a:tblPr firstRow="1" bandRow="1">
                <a:tableStyleId>{8799B23B-EC83-4686-B30A-512413B5E67A}</a:tableStyleId>
              </a:tblPr>
              <a:tblGrid>
                <a:gridCol w="2760235">
                  <a:extLst>
                    <a:ext uri="{9D8B030D-6E8A-4147-A177-3AD203B41FA5}">
                      <a16:colId xmlns:a16="http://schemas.microsoft.com/office/drawing/2014/main" val="1992506131"/>
                    </a:ext>
                  </a:extLst>
                </a:gridCol>
              </a:tblGrid>
              <a:tr h="417287">
                <a:tc>
                  <a:txBody>
                    <a:bodyPr/>
                    <a:lstStyle/>
                    <a:p>
                      <a:pPr algn="ctr"/>
                      <a:r>
                        <a:rPr lang="ar-SA" sz="2400" b="0" dirty="0">
                          <a:latin typeface="Cairo" panose="020B0604020202020204" charset="-78"/>
                          <a:cs typeface="Cairo" panose="020B0604020202020204" charset="-78"/>
                        </a:rPr>
                        <a:t>اريئيل السكنية</a:t>
                      </a:r>
                      <a:endParaRPr lang="en-US" sz="2400" b="0" dirty="0">
                        <a:latin typeface="Cairo" panose="020B0604020202020204" charset="-78"/>
                        <a:cs typeface="Cairo" panose="020B0604020202020204" charset="-78"/>
                      </a:endParaRPr>
                    </a:p>
                  </a:txBody>
                  <a:tcPr/>
                </a:tc>
                <a:extLst>
                  <a:ext uri="{0D108BD9-81ED-4DB2-BD59-A6C34878D82A}">
                    <a16:rowId xmlns:a16="http://schemas.microsoft.com/office/drawing/2014/main" val="2520610191"/>
                  </a:ext>
                </a:extLst>
              </a:tr>
              <a:tr h="417287">
                <a:tc>
                  <a:txBody>
                    <a:bodyPr/>
                    <a:lstStyle/>
                    <a:p>
                      <a:pPr algn="ctr"/>
                      <a:r>
                        <a:rPr lang="ar-SA" sz="2400" dirty="0">
                          <a:latin typeface="Cairo" panose="020B0604020202020204" charset="-78"/>
                          <a:cs typeface="Cairo" panose="020B0604020202020204" charset="-78"/>
                        </a:rPr>
                        <a:t>اريئيل الصناعية</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297444405"/>
                  </a:ext>
                </a:extLst>
              </a:tr>
              <a:tr h="417287">
                <a:tc>
                  <a:txBody>
                    <a:bodyPr/>
                    <a:lstStyle/>
                    <a:p>
                      <a:pPr algn="ctr"/>
                      <a:r>
                        <a:rPr lang="ar-SA" sz="2400" dirty="0">
                          <a:latin typeface="Cairo" panose="020B0604020202020204" charset="-78"/>
                          <a:cs typeface="Cairo" panose="020B0604020202020204" charset="-78"/>
                        </a:rPr>
                        <a:t>بركان السكنية</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2131029230"/>
                  </a:ext>
                </a:extLst>
              </a:tr>
              <a:tr h="417287">
                <a:tc>
                  <a:txBody>
                    <a:bodyPr/>
                    <a:lstStyle/>
                    <a:p>
                      <a:pPr algn="ctr"/>
                      <a:r>
                        <a:rPr lang="ar-SA" sz="2400" dirty="0">
                          <a:latin typeface="Cairo" panose="020B0604020202020204" charset="-78"/>
                          <a:cs typeface="Cairo" panose="020B0604020202020204" charset="-78"/>
                        </a:rPr>
                        <a:t>بركان الصناعية</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3040873025"/>
                  </a:ext>
                </a:extLst>
              </a:tr>
              <a:tr h="417287">
                <a:tc>
                  <a:txBody>
                    <a:bodyPr/>
                    <a:lstStyle/>
                    <a:p>
                      <a:pPr algn="ctr"/>
                      <a:r>
                        <a:rPr lang="ar-SA" sz="2400" dirty="0">
                          <a:latin typeface="Cairo" panose="020B0604020202020204" charset="-78"/>
                          <a:cs typeface="Cairo" panose="020B0604020202020204" charset="-78"/>
                        </a:rPr>
                        <a:t>عالي زهاف السكنية</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990481270"/>
                  </a:ext>
                </a:extLst>
              </a:tr>
              <a:tr h="417287">
                <a:tc>
                  <a:txBody>
                    <a:bodyPr/>
                    <a:lstStyle/>
                    <a:p>
                      <a:pPr algn="ctr"/>
                      <a:r>
                        <a:rPr lang="ar-SA" sz="2400" dirty="0">
                          <a:latin typeface="Cairo" panose="020B0604020202020204" charset="-78"/>
                          <a:cs typeface="Cairo" panose="020B0604020202020204" charset="-78"/>
                        </a:rPr>
                        <a:t>عالي زهاف الصناعية</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1672153323"/>
                  </a:ext>
                </a:extLst>
              </a:tr>
              <a:tr h="417287">
                <a:tc>
                  <a:txBody>
                    <a:bodyPr/>
                    <a:lstStyle/>
                    <a:p>
                      <a:pPr algn="ctr"/>
                      <a:r>
                        <a:rPr lang="ar-SA" sz="2400" dirty="0">
                          <a:latin typeface="Cairo" panose="020B0604020202020204" charset="-78"/>
                          <a:cs typeface="Cairo" panose="020B0604020202020204" charset="-78"/>
                        </a:rPr>
                        <a:t>الكنا</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1867863720"/>
                  </a:ext>
                </a:extLst>
              </a:tr>
              <a:tr h="417287">
                <a:tc>
                  <a:txBody>
                    <a:bodyPr/>
                    <a:lstStyle/>
                    <a:p>
                      <a:pPr algn="ctr"/>
                      <a:r>
                        <a:rPr lang="ar-SA" sz="2400" dirty="0">
                          <a:latin typeface="Cairo" panose="020B0604020202020204" charset="-78"/>
                          <a:cs typeface="Cairo" panose="020B0604020202020204" charset="-78"/>
                        </a:rPr>
                        <a:t>بدوئيل </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2311308134"/>
                  </a:ext>
                </a:extLst>
              </a:tr>
              <a:tr h="417287">
                <a:tc>
                  <a:txBody>
                    <a:bodyPr/>
                    <a:lstStyle/>
                    <a:p>
                      <a:pPr algn="ctr"/>
                      <a:r>
                        <a:rPr lang="ar-SA" sz="2400" dirty="0">
                          <a:latin typeface="Cairo" panose="020B0604020202020204" charset="-78"/>
                          <a:cs typeface="Cairo" panose="020B0604020202020204" charset="-78"/>
                        </a:rPr>
                        <a:t>رفافا</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110502109"/>
                  </a:ext>
                </a:extLst>
              </a:tr>
              <a:tr h="417287">
                <a:tc>
                  <a:txBody>
                    <a:bodyPr/>
                    <a:lstStyle/>
                    <a:p>
                      <a:pPr algn="ctr"/>
                      <a:r>
                        <a:rPr lang="ar-SA" sz="2400" dirty="0">
                          <a:latin typeface="Cairo" panose="020B0604020202020204" charset="-78"/>
                          <a:cs typeface="Cairo" panose="020B0604020202020204" charset="-78"/>
                        </a:rPr>
                        <a:t>عيتس افرام</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1458969017"/>
                  </a:ext>
                </a:extLst>
              </a:tr>
              <a:tr h="417287">
                <a:tc>
                  <a:txBody>
                    <a:bodyPr/>
                    <a:lstStyle/>
                    <a:p>
                      <a:pPr algn="ctr"/>
                      <a:r>
                        <a:rPr lang="ar-SA" sz="2400" dirty="0">
                          <a:latin typeface="Cairo" panose="020B0604020202020204" charset="-78"/>
                          <a:cs typeface="Cairo" panose="020B0604020202020204" charset="-78"/>
                        </a:rPr>
                        <a:t>كريات نتافيم</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1363171534"/>
                  </a:ext>
                </a:extLst>
              </a:tr>
              <a:tr h="417287">
                <a:tc>
                  <a:txBody>
                    <a:bodyPr/>
                    <a:lstStyle/>
                    <a:p>
                      <a:pPr algn="ctr"/>
                      <a:r>
                        <a:rPr lang="ar-SA" sz="2400" dirty="0">
                          <a:latin typeface="Cairo" panose="020B0604020202020204" charset="-78"/>
                          <a:cs typeface="Cairo" panose="020B0604020202020204" charset="-78"/>
                        </a:rPr>
                        <a:t>كفار تفوح</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2909982963"/>
                  </a:ext>
                </a:extLst>
              </a:tr>
              <a:tr h="417287">
                <a:tc>
                  <a:txBody>
                    <a:bodyPr/>
                    <a:lstStyle/>
                    <a:p>
                      <a:pPr algn="ctr"/>
                      <a:r>
                        <a:rPr lang="ar-SA" sz="2400" dirty="0">
                          <a:latin typeface="Cairo" panose="020B0604020202020204" charset="-78"/>
                          <a:cs typeface="Cairo" panose="020B0604020202020204" charset="-78"/>
                        </a:rPr>
                        <a:t>مازور عتيقا</a:t>
                      </a:r>
                      <a:endParaRPr lang="en-US" sz="2400" dirty="0">
                        <a:latin typeface="Cairo" panose="020B0604020202020204" charset="-78"/>
                        <a:cs typeface="Cairo" panose="020B0604020202020204" charset="-78"/>
                      </a:endParaRPr>
                    </a:p>
                  </a:txBody>
                  <a:tcPr/>
                </a:tc>
                <a:extLst>
                  <a:ext uri="{0D108BD9-81ED-4DB2-BD59-A6C34878D82A}">
                    <a16:rowId xmlns:a16="http://schemas.microsoft.com/office/drawing/2014/main" val="3985296241"/>
                  </a:ext>
                </a:extLst>
              </a:tr>
            </a:tbl>
          </a:graphicData>
        </a:graphic>
      </p:graphicFrame>
      <p:pic>
        <p:nvPicPr>
          <p:cNvPr id="11" name="Picture 10">
            <a:extLst>
              <a:ext uri="{FF2B5EF4-FFF2-40B4-BE49-F238E27FC236}">
                <a16:creationId xmlns:a16="http://schemas.microsoft.com/office/drawing/2014/main" id="{AF376AF6-88C5-98B6-13CB-E65DDCDBC4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1792754" y="4447390"/>
            <a:ext cx="668561" cy="539302"/>
          </a:xfrm>
          <a:prstGeom prst="rect">
            <a:avLst/>
          </a:prstGeom>
          <a:effectLst>
            <a:glow>
              <a:srgbClr val="FFFF00">
                <a:alpha val="40000"/>
              </a:srgbClr>
            </a:glow>
            <a:outerShdw blurRad="50800" dist="50800" dir="5400000" algn="ctr" rotWithShape="0">
              <a:srgbClr val="000000"/>
            </a:outerShdw>
          </a:effectLst>
        </p:spPr>
      </p:pic>
      <p:pic>
        <p:nvPicPr>
          <p:cNvPr id="12" name="Picture 11">
            <a:extLst>
              <a:ext uri="{FF2B5EF4-FFF2-40B4-BE49-F238E27FC236}">
                <a16:creationId xmlns:a16="http://schemas.microsoft.com/office/drawing/2014/main" id="{AE83EB1F-2560-5612-D49C-F314A6CFAE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4472875" y="4501871"/>
            <a:ext cx="668561" cy="539302"/>
          </a:xfrm>
          <a:prstGeom prst="rect">
            <a:avLst/>
          </a:prstGeom>
          <a:effectLst>
            <a:glow>
              <a:srgbClr val="FFFF00">
                <a:alpha val="40000"/>
              </a:srgbClr>
            </a:glow>
            <a:outerShdw blurRad="50800" dist="50800" dir="5400000" algn="ctr" rotWithShape="0">
              <a:srgbClr val="000000"/>
            </a:outerShdw>
          </a:effectLst>
        </p:spPr>
      </p:pic>
      <p:pic>
        <p:nvPicPr>
          <p:cNvPr id="13" name="Picture 12">
            <a:extLst>
              <a:ext uri="{FF2B5EF4-FFF2-40B4-BE49-F238E27FC236}">
                <a16:creationId xmlns:a16="http://schemas.microsoft.com/office/drawing/2014/main" id="{0F1287BE-7C9C-CA8B-B7AF-0C172472E3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2693815" y="6418970"/>
            <a:ext cx="668561" cy="539302"/>
          </a:xfrm>
          <a:prstGeom prst="rect">
            <a:avLst/>
          </a:prstGeom>
          <a:effectLst>
            <a:glow>
              <a:srgbClr val="FFFF00">
                <a:alpha val="40000"/>
              </a:srgbClr>
            </a:glow>
            <a:outerShdw blurRad="50800" dist="50800" dir="5400000" algn="ctr" rotWithShape="0">
              <a:srgbClr val="000000"/>
            </a:outerShdw>
          </a:effectLst>
        </p:spPr>
      </p:pic>
      <p:pic>
        <p:nvPicPr>
          <p:cNvPr id="14" name="Picture 13">
            <a:extLst>
              <a:ext uri="{FF2B5EF4-FFF2-40B4-BE49-F238E27FC236}">
                <a16:creationId xmlns:a16="http://schemas.microsoft.com/office/drawing/2014/main" id="{76C2F164-911D-3E6B-5AA6-EFA519270C5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6901853" y="4849512"/>
            <a:ext cx="668561" cy="539302"/>
          </a:xfrm>
          <a:prstGeom prst="rect">
            <a:avLst/>
          </a:prstGeom>
          <a:effectLst>
            <a:glow>
              <a:srgbClr val="FFFF00">
                <a:alpha val="40000"/>
              </a:srgbClr>
            </a:glow>
            <a:outerShdw blurRad="50800" dist="50800" dir="5400000" algn="ctr" rotWithShape="0">
              <a:srgbClr val="000000"/>
            </a:outerShdw>
          </a:effectLst>
        </p:spPr>
      </p:pic>
      <p:pic>
        <p:nvPicPr>
          <p:cNvPr id="15" name="Picture 14">
            <a:extLst>
              <a:ext uri="{FF2B5EF4-FFF2-40B4-BE49-F238E27FC236}">
                <a16:creationId xmlns:a16="http://schemas.microsoft.com/office/drawing/2014/main" id="{E71E0FC9-5695-577C-928B-FFE1B12F10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9581607">
            <a:off x="10081663" y="4099750"/>
            <a:ext cx="668561" cy="539302"/>
          </a:xfrm>
          <a:prstGeom prst="rect">
            <a:avLst/>
          </a:prstGeom>
          <a:effectLst>
            <a:glow>
              <a:srgbClr val="FFFF00">
                <a:alpha val="40000"/>
              </a:srgbClr>
            </a:glow>
            <a:outerShdw blurRad="50800" dist="50800" dir="5400000" algn="ctr" rotWithShape="0">
              <a:srgbClr val="000000"/>
            </a:outerShdw>
          </a:effectLst>
        </p:spPr>
      </p:pic>
      <p:pic>
        <p:nvPicPr>
          <p:cNvPr id="16" name="Picture 15">
            <a:extLst>
              <a:ext uri="{FF2B5EF4-FFF2-40B4-BE49-F238E27FC236}">
                <a16:creationId xmlns:a16="http://schemas.microsoft.com/office/drawing/2014/main" id="{8C453C62-D04E-146D-5324-CAA875F93D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00232">
            <a:off x="788814" y="5306112"/>
            <a:ext cx="668561" cy="539302"/>
          </a:xfrm>
          <a:prstGeom prst="rect">
            <a:avLst/>
          </a:prstGeom>
          <a:effectLst>
            <a:glow>
              <a:srgbClr val="FFFF00">
                <a:alpha val="40000"/>
              </a:srgbClr>
            </a:glow>
            <a:outerShdw blurRad="50800" dist="50800" dir="5400000" algn="ctr" rotWithShape="0">
              <a:srgbClr val="000000"/>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par>
                                <p:cTn id="10" presetID="53" presetClass="entr" presetSubtype="16" fill="hold" nodeType="with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500" fill="hold"/>
                                        <p:tgtEl>
                                          <p:spTgt spid="12"/>
                                        </p:tgtEl>
                                        <p:attrNameLst>
                                          <p:attrName>ppt_w</p:attrName>
                                        </p:attrNameLst>
                                      </p:cBhvr>
                                      <p:tavLst>
                                        <p:tav tm="0">
                                          <p:val>
                                            <p:fltVal val="0"/>
                                          </p:val>
                                        </p:tav>
                                        <p:tav tm="100000">
                                          <p:val>
                                            <p:strVal val="#ppt_w"/>
                                          </p:val>
                                        </p:tav>
                                      </p:tavLst>
                                    </p:anim>
                                    <p:anim calcmode="lin" valueType="num">
                                      <p:cBhvr>
                                        <p:cTn id="13" dur="500" fill="hold"/>
                                        <p:tgtEl>
                                          <p:spTgt spid="12"/>
                                        </p:tgtEl>
                                        <p:attrNameLst>
                                          <p:attrName>ppt_h</p:attrName>
                                        </p:attrNameLst>
                                      </p:cBhvr>
                                      <p:tavLst>
                                        <p:tav tm="0">
                                          <p:val>
                                            <p:fltVal val="0"/>
                                          </p:val>
                                        </p:tav>
                                        <p:tav tm="100000">
                                          <p:val>
                                            <p:strVal val="#ppt_h"/>
                                          </p:val>
                                        </p:tav>
                                      </p:tavLst>
                                    </p:anim>
                                    <p:animEffect transition="in" filter="fade">
                                      <p:cBhvr>
                                        <p:cTn id="14" dur="500"/>
                                        <p:tgtEl>
                                          <p:spTgt spid="12"/>
                                        </p:tgtEl>
                                      </p:cBhvr>
                                    </p:animEffect>
                                  </p:childTnLst>
                                </p:cTn>
                              </p:par>
                              <p:par>
                                <p:cTn id="15" presetID="53" presetClass="entr" presetSubtype="16"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Effect transition="in" filter="fade">
                                      <p:cBhvr>
                                        <p:cTn id="19" dur="500"/>
                                        <p:tgtEl>
                                          <p:spTgt spid="13"/>
                                        </p:tgtEl>
                                      </p:cBhvr>
                                    </p:animEffect>
                                  </p:childTnLst>
                                </p:cTn>
                              </p:par>
                              <p:par>
                                <p:cTn id="20" presetID="53" presetClass="entr" presetSubtype="16" fill="hold" nodeType="with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p:cTn id="22" dur="500" fill="hold"/>
                                        <p:tgtEl>
                                          <p:spTgt spid="14"/>
                                        </p:tgtEl>
                                        <p:attrNameLst>
                                          <p:attrName>ppt_w</p:attrName>
                                        </p:attrNameLst>
                                      </p:cBhvr>
                                      <p:tavLst>
                                        <p:tav tm="0">
                                          <p:val>
                                            <p:fltVal val="0"/>
                                          </p:val>
                                        </p:tav>
                                        <p:tav tm="100000">
                                          <p:val>
                                            <p:strVal val="#ppt_w"/>
                                          </p:val>
                                        </p:tav>
                                      </p:tavLst>
                                    </p:anim>
                                    <p:anim calcmode="lin" valueType="num">
                                      <p:cBhvr>
                                        <p:cTn id="23" dur="500" fill="hold"/>
                                        <p:tgtEl>
                                          <p:spTgt spid="14"/>
                                        </p:tgtEl>
                                        <p:attrNameLst>
                                          <p:attrName>ppt_h</p:attrName>
                                        </p:attrNameLst>
                                      </p:cBhvr>
                                      <p:tavLst>
                                        <p:tav tm="0">
                                          <p:val>
                                            <p:fltVal val="0"/>
                                          </p:val>
                                        </p:tav>
                                        <p:tav tm="100000">
                                          <p:val>
                                            <p:strVal val="#ppt_h"/>
                                          </p:val>
                                        </p:tav>
                                      </p:tavLst>
                                    </p:anim>
                                    <p:animEffect transition="in" filter="fade">
                                      <p:cBhvr>
                                        <p:cTn id="24" dur="500"/>
                                        <p:tgtEl>
                                          <p:spTgt spid="14"/>
                                        </p:tgtEl>
                                      </p:cBhvr>
                                    </p:animEffect>
                                  </p:childTnLst>
                                </p:cTn>
                              </p:par>
                              <p:par>
                                <p:cTn id="25" presetID="53" presetClass="entr" presetSubtype="16"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p:cTn id="27" dur="500" fill="hold"/>
                                        <p:tgtEl>
                                          <p:spTgt spid="15"/>
                                        </p:tgtEl>
                                        <p:attrNameLst>
                                          <p:attrName>ppt_w</p:attrName>
                                        </p:attrNameLst>
                                      </p:cBhvr>
                                      <p:tavLst>
                                        <p:tav tm="0">
                                          <p:val>
                                            <p:fltVal val="0"/>
                                          </p:val>
                                        </p:tav>
                                        <p:tav tm="100000">
                                          <p:val>
                                            <p:strVal val="#ppt_w"/>
                                          </p:val>
                                        </p:tav>
                                      </p:tavLst>
                                    </p:anim>
                                    <p:anim calcmode="lin" valueType="num">
                                      <p:cBhvr>
                                        <p:cTn id="28" dur="500" fill="hold"/>
                                        <p:tgtEl>
                                          <p:spTgt spid="15"/>
                                        </p:tgtEl>
                                        <p:attrNameLst>
                                          <p:attrName>ppt_h</p:attrName>
                                        </p:attrNameLst>
                                      </p:cBhvr>
                                      <p:tavLst>
                                        <p:tav tm="0">
                                          <p:val>
                                            <p:fltVal val="0"/>
                                          </p:val>
                                        </p:tav>
                                        <p:tav tm="100000">
                                          <p:val>
                                            <p:strVal val="#ppt_h"/>
                                          </p:val>
                                        </p:tav>
                                      </p:tavLst>
                                    </p:anim>
                                    <p:animEffect transition="in" filter="fade">
                                      <p:cBhvr>
                                        <p:cTn id="29" dur="500"/>
                                        <p:tgtEl>
                                          <p:spTgt spid="15"/>
                                        </p:tgtEl>
                                      </p:cBhvr>
                                    </p:animEffect>
                                  </p:childTnLst>
                                </p:cTn>
                              </p:par>
                              <p:par>
                                <p:cTn id="30" presetID="53" presetClass="entr" presetSubtype="16" fill="hold" nodeType="withEffect">
                                  <p:stCondLst>
                                    <p:cond delay="0"/>
                                  </p:stCondLst>
                                  <p:childTnLst>
                                    <p:set>
                                      <p:cBhvr>
                                        <p:cTn id="31" dur="1" fill="hold">
                                          <p:stCondLst>
                                            <p:cond delay="0"/>
                                          </p:stCondLst>
                                        </p:cTn>
                                        <p:tgtEl>
                                          <p:spTgt spid="16"/>
                                        </p:tgtEl>
                                        <p:attrNameLst>
                                          <p:attrName>style.visibility</p:attrName>
                                        </p:attrNameLst>
                                      </p:cBhvr>
                                      <p:to>
                                        <p:strVal val="visible"/>
                                      </p:to>
                                    </p:set>
                                    <p:anim calcmode="lin" valueType="num">
                                      <p:cBhvr>
                                        <p:cTn id="32" dur="500" fill="hold"/>
                                        <p:tgtEl>
                                          <p:spTgt spid="16"/>
                                        </p:tgtEl>
                                        <p:attrNameLst>
                                          <p:attrName>ppt_w</p:attrName>
                                        </p:attrNameLst>
                                      </p:cBhvr>
                                      <p:tavLst>
                                        <p:tav tm="0">
                                          <p:val>
                                            <p:fltVal val="0"/>
                                          </p:val>
                                        </p:tav>
                                        <p:tav tm="100000">
                                          <p:val>
                                            <p:strVal val="#ppt_w"/>
                                          </p:val>
                                        </p:tav>
                                      </p:tavLst>
                                    </p:anim>
                                    <p:anim calcmode="lin" valueType="num">
                                      <p:cBhvr>
                                        <p:cTn id="33" dur="500" fill="hold"/>
                                        <p:tgtEl>
                                          <p:spTgt spid="16"/>
                                        </p:tgtEl>
                                        <p:attrNameLst>
                                          <p:attrName>ppt_h</p:attrName>
                                        </p:attrNameLst>
                                      </p:cBhvr>
                                      <p:tavLst>
                                        <p:tav tm="0">
                                          <p:val>
                                            <p:fltVal val="0"/>
                                          </p:val>
                                        </p:tav>
                                        <p:tav tm="100000">
                                          <p:val>
                                            <p:strVal val="#ppt_h"/>
                                          </p:val>
                                        </p:tav>
                                      </p:tavLst>
                                    </p:anim>
                                    <p:animEffect transition="in" filter="fade">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19" name="Group 19"/>
          <p:cNvGrpSpPr/>
          <p:nvPr/>
        </p:nvGrpSpPr>
        <p:grpSpPr>
          <a:xfrm>
            <a:off x="8078751" y="6680757"/>
            <a:ext cx="2953782" cy="1049294"/>
            <a:chOff x="0" y="0"/>
            <a:chExt cx="4075920" cy="1447920"/>
          </a:xfrm>
        </p:grpSpPr>
        <p:sp>
          <p:nvSpPr>
            <p:cNvPr id="20" name="Freeform 20"/>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1C5739"/>
            </a:solidFill>
          </p:spPr>
        </p:sp>
      </p:grpSp>
      <p:grpSp>
        <p:nvGrpSpPr>
          <p:cNvPr id="17" name="Group 17"/>
          <p:cNvGrpSpPr/>
          <p:nvPr/>
        </p:nvGrpSpPr>
        <p:grpSpPr>
          <a:xfrm>
            <a:off x="8078751" y="5412895"/>
            <a:ext cx="2953782" cy="1049294"/>
            <a:chOff x="0" y="0"/>
            <a:chExt cx="4075920" cy="1447920"/>
          </a:xfrm>
        </p:grpSpPr>
        <p:sp>
          <p:nvSpPr>
            <p:cNvPr id="18" name="Freeform 18"/>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grpSp>
        <p:nvGrpSpPr>
          <p:cNvPr id="2" name="Group 2"/>
          <p:cNvGrpSpPr/>
          <p:nvPr/>
        </p:nvGrpSpPr>
        <p:grpSpPr>
          <a:xfrm>
            <a:off x="0" y="0"/>
            <a:ext cx="18288000" cy="3926821"/>
            <a:chOff x="0" y="0"/>
            <a:chExt cx="4816593" cy="1034225"/>
          </a:xfrm>
        </p:grpSpPr>
        <p:sp>
          <p:nvSpPr>
            <p:cNvPr id="3" name="Freeform 3"/>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p:cNvSpPr txBox="1"/>
            <p:nvPr/>
          </p:nvSpPr>
          <p:spPr>
            <a:xfrm>
              <a:off x="0" y="-47625"/>
              <a:ext cx="4816593" cy="1081850"/>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380534" y="4149099"/>
            <a:ext cx="6523106" cy="6137901"/>
            <a:chOff x="0" y="0"/>
            <a:chExt cx="1718020" cy="1616566"/>
          </a:xfrm>
        </p:grpSpPr>
        <p:sp>
          <p:nvSpPr>
            <p:cNvPr id="6" name="Freeform 6"/>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p:cNvSpPr txBox="1"/>
            <p:nvPr/>
          </p:nvSpPr>
          <p:spPr>
            <a:xfrm>
              <a:off x="0" y="-47625"/>
              <a:ext cx="1718020" cy="1664191"/>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p:cNvGrpSpPr/>
          <p:nvPr/>
        </p:nvGrpSpPr>
        <p:grpSpPr>
          <a:xfrm>
            <a:off x="380534" y="561302"/>
            <a:ext cx="6523106" cy="65231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p:cNvGrpSpPr/>
          <p:nvPr/>
        </p:nvGrpSpPr>
        <p:grpSpPr>
          <a:xfrm>
            <a:off x="353354" y="572042"/>
            <a:ext cx="6577465" cy="6572864"/>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p:cNvSpPr txBox="1"/>
          <p:nvPr/>
        </p:nvSpPr>
        <p:spPr>
          <a:xfrm>
            <a:off x="1194033" y="3312464"/>
            <a:ext cx="4875501" cy="594972"/>
          </a:xfrm>
          <a:prstGeom prst="rect">
            <a:avLst/>
          </a:prstGeom>
        </p:spPr>
        <p:txBody>
          <a:bodyPr lIns="0" tIns="0" rIns="0" bIns="0" rtlCol="0" anchor="t">
            <a:spAutoFit/>
          </a:bodyPr>
          <a:lstStyle/>
          <a:p>
            <a:pPr marL="0" lvl="1" indent="0" algn="r" rtl="1">
              <a:lnSpc>
                <a:spcPts val="4908"/>
              </a:lnSpc>
              <a:spcBef>
                <a:spcPct val="0"/>
              </a:spcBef>
            </a:pPr>
            <a:r>
              <a:rPr lang="ar-EG" sz="3556" b="1" spc="348" dirty="0">
                <a:solidFill>
                  <a:srgbClr val="FFFFFF"/>
                </a:solidFill>
                <a:latin typeface="Cairo Bold"/>
                <a:ea typeface="Cairo Bold"/>
                <a:cs typeface="Cairo Bold"/>
                <a:sym typeface="Cairo Bold"/>
                <a:rtl/>
              </a:rPr>
              <a:t>الوضع الاستيطاني</a:t>
            </a:r>
          </a:p>
        </p:txBody>
      </p:sp>
      <p:sp>
        <p:nvSpPr>
          <p:cNvPr id="15" name="AutoShape 15"/>
          <p:cNvSpPr/>
          <p:nvPr/>
        </p:nvSpPr>
        <p:spPr>
          <a:xfrm>
            <a:off x="6930820" y="5916501"/>
            <a:ext cx="1158104" cy="0"/>
          </a:xfrm>
          <a:prstGeom prst="line">
            <a:avLst/>
          </a:prstGeom>
          <a:ln w="47625" cap="flat">
            <a:solidFill>
              <a:srgbClr val="000000"/>
            </a:solidFill>
            <a:prstDash val="solid"/>
            <a:headEnd type="diamond" w="lg" len="lg"/>
            <a:tailEnd type="diamond" w="lg" len="lg"/>
          </a:ln>
        </p:spPr>
      </p:sp>
      <p:sp>
        <p:nvSpPr>
          <p:cNvPr id="16" name="AutoShape 16"/>
          <p:cNvSpPr/>
          <p:nvPr/>
        </p:nvSpPr>
        <p:spPr>
          <a:xfrm>
            <a:off x="6903640" y="7205404"/>
            <a:ext cx="1158104" cy="0"/>
          </a:xfrm>
          <a:prstGeom prst="line">
            <a:avLst/>
          </a:prstGeom>
          <a:ln w="47625" cap="flat">
            <a:solidFill>
              <a:srgbClr val="000000"/>
            </a:solidFill>
            <a:prstDash val="solid"/>
            <a:headEnd type="diamond" w="lg" len="lg"/>
            <a:tailEnd type="diamond" w="lg" len="lg"/>
          </a:ln>
        </p:spPr>
      </p:sp>
      <p:sp>
        <p:nvSpPr>
          <p:cNvPr id="21" name="TextBox 21"/>
          <p:cNvSpPr txBox="1"/>
          <p:nvPr/>
        </p:nvSpPr>
        <p:spPr>
          <a:xfrm>
            <a:off x="7499699" y="567828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اصبع اريئيل</a:t>
            </a:r>
          </a:p>
        </p:txBody>
      </p:sp>
      <p:sp>
        <p:nvSpPr>
          <p:cNvPr id="22" name="TextBox 22"/>
          <p:cNvSpPr txBox="1"/>
          <p:nvPr/>
        </p:nvSpPr>
        <p:spPr>
          <a:xfrm>
            <a:off x="7499699" y="6945576"/>
            <a:ext cx="3360567" cy="434570"/>
          </a:xfrm>
          <a:prstGeom prst="rect">
            <a:avLst/>
          </a:prstGeom>
        </p:spPr>
        <p:txBody>
          <a:bodyPr lIns="0" tIns="0" rIns="0" bIns="0" rtlCol="0" anchor="t">
            <a:spAutoFit/>
          </a:bodyPr>
          <a:lstStyle/>
          <a:p>
            <a:pPr marL="0" lvl="1" indent="0" algn="r" rtl="1">
              <a:lnSpc>
                <a:spcPts val="3666"/>
              </a:lnSpc>
              <a:spcBef>
                <a:spcPct val="0"/>
              </a:spcBef>
            </a:pPr>
            <a:r>
              <a:rPr lang="ar-EG" sz="2656" b="1" spc="260">
                <a:solidFill>
                  <a:srgbClr val="231F20"/>
                </a:solidFill>
                <a:latin typeface="Cairo Bold"/>
                <a:ea typeface="Cairo Bold"/>
                <a:cs typeface="Cairo Bold"/>
                <a:sym typeface="Cairo Bold"/>
                <a:rtl/>
              </a:rPr>
              <a:t>المستوطنات</a:t>
            </a:r>
          </a:p>
        </p:txBody>
      </p:sp>
      <p:sp>
        <p:nvSpPr>
          <p:cNvPr id="23" name="Rectangle 22">
            <a:extLst>
              <a:ext uri="{FF2B5EF4-FFF2-40B4-BE49-F238E27FC236}">
                <a16:creationId xmlns:a16="http://schemas.microsoft.com/office/drawing/2014/main" id="{55926C50-ABAF-E994-416D-C5F7B7B1D009}"/>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C12441-94A2-D74E-7BD2-2A74DACF878E}"/>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17C11E4E-CFD9-D2B6-5944-4F220545B1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504D85BA-8289-D672-AEC2-7BB3E49B7DA3}"/>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DE23DEC-E522-9C00-E712-100C0C59B8EC}"/>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7B05F29E-C845-DDAD-A113-04C2481930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8E8636E0-3DDA-5611-325A-F0371F1B2861}"/>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73DB54BF-743D-B51F-BF0B-BC4DB2E467CB}"/>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مساحتها:4729.07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0C5758CF-E74F-5A9B-C865-865077323BEB}"/>
              </a:ext>
            </a:extLst>
          </p:cNvPr>
          <p:cNvPicPr>
            <a:picLocks noChangeAspect="1"/>
          </p:cNvPicPr>
          <p:nvPr/>
        </p:nvPicPr>
        <p:blipFill>
          <a:blip r:embed="rId3"/>
          <a:stretch>
            <a:fillRect/>
          </a:stretch>
        </p:blipFill>
        <p:spPr>
          <a:xfrm>
            <a:off x="14850882" y="7579868"/>
            <a:ext cx="3161986" cy="1774147"/>
          </a:xfrm>
          <a:prstGeom prst="rect">
            <a:avLst/>
          </a:prstGeom>
          <a:ln w="38100">
            <a:solidFill>
              <a:schemeClr val="tx1"/>
            </a:solidFill>
          </a:ln>
        </p:spPr>
      </p:pic>
      <p:pic>
        <p:nvPicPr>
          <p:cNvPr id="14" name="Picture 13">
            <a:extLst>
              <a:ext uri="{FF2B5EF4-FFF2-40B4-BE49-F238E27FC236}">
                <a16:creationId xmlns:a16="http://schemas.microsoft.com/office/drawing/2014/main" id="{85EC6FA2-96E8-7993-51F2-52F75DF97A58}"/>
              </a:ext>
            </a:extLst>
          </p:cNvPr>
          <p:cNvPicPr>
            <a:picLocks noChangeAspect="1"/>
          </p:cNvPicPr>
          <p:nvPr/>
        </p:nvPicPr>
        <p:blipFill>
          <a:blip r:embed="rId4"/>
          <a:srcRect l="21156" t="286" r="5628"/>
          <a:stretch>
            <a:fillRect/>
          </a:stretch>
        </p:blipFill>
        <p:spPr>
          <a:xfrm>
            <a:off x="12877800" y="4712969"/>
            <a:ext cx="5135068" cy="2331137"/>
          </a:xfrm>
          <a:prstGeom prst="rect">
            <a:avLst/>
          </a:prstGeom>
          <a:ln w="38100">
            <a:solidFill>
              <a:schemeClr val="tx1"/>
            </a:solidFill>
          </a:ln>
        </p:spPr>
      </p:pic>
      <p:cxnSp>
        <p:nvCxnSpPr>
          <p:cNvPr id="16" name="Straight Connector 15">
            <a:extLst>
              <a:ext uri="{FF2B5EF4-FFF2-40B4-BE49-F238E27FC236}">
                <a16:creationId xmlns:a16="http://schemas.microsoft.com/office/drawing/2014/main" id="{390F24B2-9E28-1085-3D4F-0567DF72E397}"/>
              </a:ext>
            </a:extLst>
          </p:cNvPr>
          <p:cNvCxnSpPr>
            <a:cxnSpLocks/>
            <a:stCxn id="14" idx="0"/>
          </p:cNvCxnSpPr>
          <p:nvPr/>
        </p:nvCxnSpPr>
        <p:spPr>
          <a:xfrm flipH="1" flipV="1">
            <a:off x="11693606" y="3924300"/>
            <a:ext cx="3751728" cy="788669"/>
          </a:xfrm>
          <a:prstGeom prst="line">
            <a:avLst/>
          </a:prstGeom>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769705-A261-015A-B47A-768B783783C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005D6010-60BD-B3CC-20A7-2BE6A89784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074"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F5111866-8A92-61AA-E2B0-200C87DF4DEF}"/>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18DD19FA-2F65-2590-A298-9D8CAD076F7E}"/>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مساحتها:1731.73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0016A81A-58C1-76D5-0F4B-35BCD442090D}"/>
              </a:ext>
            </a:extLst>
          </p:cNvPr>
          <p:cNvPicPr>
            <a:picLocks noChangeAspect="1"/>
          </p:cNvPicPr>
          <p:nvPr/>
        </p:nvPicPr>
        <p:blipFill>
          <a:blip r:embed="rId3"/>
          <a:srcRect t="4039" r="-1000" b="17371"/>
          <a:stretch>
            <a:fillRect/>
          </a:stretch>
        </p:blipFill>
        <p:spPr>
          <a:xfrm>
            <a:off x="13254472" y="3940893"/>
            <a:ext cx="4668454" cy="2724408"/>
          </a:xfrm>
          <a:prstGeom prst="rect">
            <a:avLst/>
          </a:prstGeom>
          <a:ln w="38100">
            <a:solidFill>
              <a:srgbClr val="0F0F0F"/>
            </a:solid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77E37E6-8DBF-C486-1496-E286616F5188}"/>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E897130E-8AC7-930F-228B-CC0FFE4CBCE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42E9E5E7-5D9E-7EF3-D550-A4C39B6E578B}"/>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30028366-6E7D-4503-A6ED-D237D6ADF8C3}"/>
              </a:ext>
            </a:extLst>
          </p:cNvPr>
          <p:cNvSpPr txBox="1"/>
          <p:nvPr/>
        </p:nvSpPr>
        <p:spPr>
          <a:xfrm>
            <a:off x="15087239" y="2247900"/>
            <a:ext cx="2790626"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مساحتها:344دونم</a:t>
            </a:r>
            <a:endParaRPr lang="en-US" sz="2400" dirty="0">
              <a:solidFill>
                <a:srgbClr val="1C5739"/>
              </a:solidFill>
              <a:latin typeface="Cairo" panose="020B0604020202020204" charset="-78"/>
              <a:cs typeface="Cairo" panose="020B0604020202020204" charset="-78"/>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E52BB2-A605-D9AB-E129-5FB557A3D55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0D7C0FC0-3463-D307-C4C6-2817B76151E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7991C8CB-5334-14C7-390A-7ADB87F67516}"/>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6E5E0F18-C6CD-7F05-AE3E-6B01BFA6AEF4}"/>
              </a:ext>
            </a:extLst>
          </p:cNvPr>
          <p:cNvSpPr txBox="1"/>
          <p:nvPr/>
        </p:nvSpPr>
        <p:spPr>
          <a:xfrm>
            <a:off x="15098909" y="2243774"/>
            <a:ext cx="2626454" cy="461665"/>
          </a:xfrm>
          <a:prstGeom prst="rect">
            <a:avLst/>
          </a:prstGeom>
          <a:solidFill>
            <a:schemeClr val="bg1">
              <a:lumMod val="75000"/>
            </a:schemeClr>
          </a:solidFill>
          <a:ln w="38100">
            <a:solidFill>
              <a:srgbClr val="1C5739"/>
            </a:solidFill>
            <a:prstDash val="dash"/>
          </a:ln>
        </p:spPr>
        <p:txBody>
          <a:bodyPr wrap="square" rtlCol="0">
            <a:spAutoFit/>
          </a:bodyPr>
          <a:lstStyle/>
          <a:p>
            <a:r>
              <a:rPr lang="ar-SA" sz="2400" dirty="0">
                <a:solidFill>
                  <a:srgbClr val="1C5739"/>
                </a:solidFill>
                <a:latin typeface="Cairo" panose="020B0604020202020204" charset="-78"/>
                <a:cs typeface="Cairo" panose="020B0604020202020204" charset="-78"/>
              </a:rPr>
              <a:t>مساحتها:495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7E868C46-E734-9AB5-A519-0753AB4A4817}"/>
              </a:ext>
            </a:extLst>
          </p:cNvPr>
          <p:cNvPicPr>
            <a:picLocks noChangeAspect="1"/>
          </p:cNvPicPr>
          <p:nvPr/>
        </p:nvPicPr>
        <p:blipFill>
          <a:blip r:embed="rId3"/>
          <a:stretch>
            <a:fillRect/>
          </a:stretch>
        </p:blipFill>
        <p:spPr>
          <a:xfrm>
            <a:off x="12957696" y="3307925"/>
            <a:ext cx="4904775" cy="3671150"/>
          </a:xfrm>
          <a:prstGeom prst="rect">
            <a:avLst/>
          </a:prstGeom>
          <a:ln w="38100">
            <a:solidFill>
              <a:schemeClr val="tx1"/>
            </a:solid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CD34545-C5FF-7CB8-C307-1C0FABE6FCD5}"/>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6AD427FC-42F5-CC5B-B649-A09155ACE8E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DD7E490D-68D8-5009-1D57-5B4482803866}"/>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77CD5F84-94F8-9C0B-50BB-16AE8C5EA987}"/>
              </a:ext>
            </a:extLst>
          </p:cNvPr>
          <p:cNvSpPr txBox="1"/>
          <p:nvPr/>
        </p:nvSpPr>
        <p:spPr>
          <a:xfrm>
            <a:off x="15098909" y="2247900"/>
            <a:ext cx="2626454"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مساحتها:579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93D450B4-EF75-F890-6738-4D8A50A4AB27}"/>
              </a:ext>
            </a:extLst>
          </p:cNvPr>
          <p:cNvPicPr>
            <a:picLocks noChangeAspect="1"/>
          </p:cNvPicPr>
          <p:nvPr/>
        </p:nvPicPr>
        <p:blipFill>
          <a:blip r:embed="rId3"/>
          <a:srcRect b="15278"/>
          <a:stretch>
            <a:fillRect/>
          </a:stretch>
        </p:blipFill>
        <p:spPr>
          <a:xfrm>
            <a:off x="12955261" y="3830976"/>
            <a:ext cx="4890178" cy="3107300"/>
          </a:xfrm>
          <a:prstGeom prst="rect">
            <a:avLst/>
          </a:prstGeom>
          <a:ln w="38100">
            <a:solidFill>
              <a:srgbClr val="1C5739"/>
            </a:solid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FFF8B0-22FD-4FD2-4C73-D13DC47C477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C515C271-FEC9-1C45-DD1C-99279197E4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CD8834CF-CAD3-DF2A-B514-D778FAD2CC44}"/>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FF48B7B5-F674-7EB5-B522-60D7F692C960}"/>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مساحتها:427.5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CF103169-DEF3-F10A-28C7-46A05ECDFC5C}"/>
              </a:ext>
            </a:extLst>
          </p:cNvPr>
          <p:cNvPicPr>
            <a:picLocks noChangeAspect="1"/>
          </p:cNvPicPr>
          <p:nvPr/>
        </p:nvPicPr>
        <p:blipFill>
          <a:blip r:embed="rId3"/>
          <a:srcRect r="733" b="38506"/>
          <a:stretch>
            <a:fillRect/>
          </a:stretch>
        </p:blipFill>
        <p:spPr>
          <a:xfrm>
            <a:off x="12247245" y="4428751"/>
            <a:ext cx="5907715" cy="2489909"/>
          </a:xfrm>
          <a:prstGeom prst="rect">
            <a:avLst/>
          </a:prstGeom>
          <a:ln w="38100">
            <a:solidFill>
              <a:srgbClr val="1C5739"/>
            </a:solidFill>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7A8A3F-8571-720D-996F-50F80FB2091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B8C06AB1-625B-F1A4-A856-BBC8EFC1D3A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7E40D064-62A8-7D8B-8172-DAD70CB35DC2}"/>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764F085C-BFD5-11F6-1290-196E0FC3849C}"/>
              </a:ext>
            </a:extLst>
          </p:cNvPr>
          <p:cNvSpPr txBox="1"/>
          <p:nvPr/>
        </p:nvSpPr>
        <p:spPr>
          <a:xfrm>
            <a:off x="15098909" y="2247900"/>
            <a:ext cx="2626454"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مساحتها:958 دونم</a:t>
            </a:r>
            <a:endParaRPr lang="en-US" sz="2400" dirty="0">
              <a:solidFill>
                <a:srgbClr val="1C5739"/>
              </a:solidFill>
              <a:latin typeface="Cairo" panose="020B0604020202020204" charset="-78"/>
              <a:cs typeface="Cairo" panose="020B0604020202020204" charset="-78"/>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BE5585B-73C2-AACA-DD9D-0B6D4A03CA2C}"/>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42F8C9DA-CC9B-4F94-82A0-69AB71BACF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7BEA5045-4FC8-44A6-BBD3-EC758A697CA4}"/>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D5879292-5F1B-D013-D6D3-3AEC1F58F35C}"/>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مساحتها:597.6 دونم</a:t>
            </a:r>
            <a:endParaRPr lang="en-US" sz="2400" dirty="0">
              <a:solidFill>
                <a:srgbClr val="1C5739"/>
              </a:solidFill>
              <a:latin typeface="Cairo" panose="020B0604020202020204" charset="-78"/>
              <a:cs typeface="Cairo" panose="020B0604020202020204" charset="-78"/>
            </a:endParaRPr>
          </a:p>
        </p:txBody>
      </p:sp>
      <p:pic>
        <p:nvPicPr>
          <p:cNvPr id="13" name="Picture 12">
            <a:extLst>
              <a:ext uri="{FF2B5EF4-FFF2-40B4-BE49-F238E27FC236}">
                <a16:creationId xmlns:a16="http://schemas.microsoft.com/office/drawing/2014/main" id="{35F57DEA-DA8F-AAD9-3156-840AD2813EFA}"/>
              </a:ext>
            </a:extLst>
          </p:cNvPr>
          <p:cNvPicPr>
            <a:picLocks noChangeAspect="1"/>
          </p:cNvPicPr>
          <p:nvPr/>
        </p:nvPicPr>
        <p:blipFill>
          <a:blip r:embed="rId3"/>
          <a:stretch>
            <a:fillRect/>
          </a:stretch>
        </p:blipFill>
        <p:spPr>
          <a:xfrm>
            <a:off x="12932680" y="3497531"/>
            <a:ext cx="4945185" cy="3161474"/>
          </a:xfrm>
          <a:prstGeom prst="rect">
            <a:avLst/>
          </a:prstGeom>
          <a:ln w="38100">
            <a:solidFill>
              <a:srgbClr val="0F0F0F"/>
            </a:solid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3CA8BD-75EB-D4C3-4FC1-5B396B97AA32}"/>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F0DEEDC7-0E1A-68A6-1D8E-2B58508FD3C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51B7C7EF-9D0C-624A-3A2C-31946C21F195}"/>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9E101A30-F869-47B6-6757-5737C16EEF44}"/>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r>
              <a:rPr lang="ar-SA" sz="2400" dirty="0">
                <a:solidFill>
                  <a:srgbClr val="1C5739"/>
                </a:solidFill>
                <a:latin typeface="Cairo" panose="020B0604020202020204" charset="-78"/>
                <a:cs typeface="Cairo" panose="020B0604020202020204" charset="-78"/>
              </a:rPr>
              <a:t>مساحتها:847.3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88FA9C8E-BCA7-1E5E-147E-3FBD4FE6D67E}"/>
              </a:ext>
            </a:extLst>
          </p:cNvPr>
          <p:cNvPicPr>
            <a:picLocks noChangeAspect="1"/>
          </p:cNvPicPr>
          <p:nvPr/>
        </p:nvPicPr>
        <p:blipFill>
          <a:blip r:embed="rId3"/>
          <a:stretch>
            <a:fillRect/>
          </a:stretch>
        </p:blipFill>
        <p:spPr>
          <a:xfrm>
            <a:off x="14941069" y="3417977"/>
            <a:ext cx="3048000" cy="5419725"/>
          </a:xfrm>
          <a:prstGeom prst="rect">
            <a:avLst/>
          </a:prstGeom>
          <a:ln w="57150">
            <a:solidFill>
              <a:srgbClr val="0F0F0F"/>
            </a:solid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53E7BD-1D7A-DC9B-6E47-FEB5865BC161}"/>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98A42E72-493A-49CE-2D4E-3CEACFF4DA4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074" y="221514"/>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E4430422-A47A-84F1-95C5-70B9F3B74BDA}"/>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E9CEFA2B-2AB0-C178-F3D6-3C5749E1D208}"/>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مساحتها:742.3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5A91BD07-7CE9-14A7-E979-EE9E4677AF58}"/>
              </a:ext>
            </a:extLst>
          </p:cNvPr>
          <p:cNvPicPr>
            <a:picLocks noChangeAspect="1"/>
          </p:cNvPicPr>
          <p:nvPr/>
        </p:nvPicPr>
        <p:blipFill>
          <a:blip r:embed="rId3"/>
          <a:stretch>
            <a:fillRect/>
          </a:stretch>
        </p:blipFill>
        <p:spPr>
          <a:xfrm>
            <a:off x="12807097" y="3767985"/>
            <a:ext cx="5021700" cy="2751616"/>
          </a:xfrm>
          <a:prstGeom prst="rect">
            <a:avLst/>
          </a:prstGeom>
          <a:ln w="57150">
            <a:solidFill>
              <a:schemeClr val="tx1"/>
            </a:solidFill>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F0C7E02-12FE-0CFA-21F1-2E3398B8F10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C7C529B2-FD7D-20BE-5C0B-B2348E9D6F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62046"/>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BC5F4E77-426C-52B4-D3D1-3614057A4076}"/>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A389A583-8778-FE5A-CF42-E080747D5B84}"/>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مساحتها:631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E17089F6-9E02-0B3A-ECB3-001A9A80B2E2}"/>
              </a:ext>
            </a:extLst>
          </p:cNvPr>
          <p:cNvPicPr>
            <a:picLocks noChangeAspect="1"/>
          </p:cNvPicPr>
          <p:nvPr/>
        </p:nvPicPr>
        <p:blipFill>
          <a:blip r:embed="rId3"/>
          <a:srcRect t="16667" b="24667"/>
          <a:stretch>
            <a:fillRect/>
          </a:stretch>
        </p:blipFill>
        <p:spPr>
          <a:xfrm>
            <a:off x="11950091" y="3885334"/>
            <a:ext cx="5718936" cy="2516332"/>
          </a:xfrm>
          <a:prstGeom prst="rect">
            <a:avLst/>
          </a:prstGeom>
          <a:ln w="38100">
            <a:solidFill>
              <a:schemeClr val="tx1"/>
            </a:solid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30948B-FFB2-B5CF-DD72-C73760632D6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11EC92AE-FA87-0E0E-3441-CE9C8FDFE42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E5D90616-C011-EF0D-049C-BD9639379020}"/>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4DBA97F2-7F80-0102-0D93-4101AD04929D}"/>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مساحتها:342.3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D12ECF7A-0F4A-2300-2E91-0DCC3B00974C}"/>
              </a:ext>
            </a:extLst>
          </p:cNvPr>
          <p:cNvPicPr>
            <a:picLocks noChangeAspect="1"/>
          </p:cNvPicPr>
          <p:nvPr/>
        </p:nvPicPr>
        <p:blipFill>
          <a:blip r:embed="rId3"/>
          <a:stretch>
            <a:fillRect/>
          </a:stretch>
        </p:blipFill>
        <p:spPr>
          <a:xfrm>
            <a:off x="12581467" y="3377260"/>
            <a:ext cx="5296398" cy="3529013"/>
          </a:xfrm>
          <a:prstGeom prst="rect">
            <a:avLst/>
          </a:prstGeom>
          <a:ln w="57150">
            <a:solidFill>
              <a:schemeClr val="tx1"/>
            </a:solid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A1CD53F-0BA8-8517-006F-F103CDBCC0D1}"/>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A5D8DB61-8AC0-9BAB-D387-17C0A5AC723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7AB23248-2FF9-A6B7-CB6D-D934C895B9F8}"/>
              </a:ext>
            </a:extLst>
          </p:cNvPr>
          <p:cNvSpPr/>
          <p:nvPr/>
        </p:nvSpPr>
        <p:spPr>
          <a:xfrm>
            <a:off x="14536272" y="0"/>
            <a:ext cx="3751728" cy="10283536"/>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3DDCD175-C25F-0B4F-8CD5-F2C2CF5DF685}"/>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مساحتها:421.9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A42000A7-BC27-9E41-6291-ABAFF21C2F97}"/>
              </a:ext>
            </a:extLst>
          </p:cNvPr>
          <p:cNvPicPr>
            <a:picLocks noChangeAspect="1"/>
          </p:cNvPicPr>
          <p:nvPr/>
        </p:nvPicPr>
        <p:blipFill>
          <a:blip r:embed="rId3"/>
          <a:stretch>
            <a:fillRect/>
          </a:stretch>
        </p:blipFill>
        <p:spPr>
          <a:xfrm>
            <a:off x="12725400" y="3550529"/>
            <a:ext cx="5152465" cy="3185941"/>
          </a:xfrm>
          <a:prstGeom prst="rect">
            <a:avLst/>
          </a:prstGeom>
          <a:ln w="57150">
            <a:solidFill>
              <a:schemeClr val="tx1"/>
            </a:solid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06CF115-4C93-5D4C-EBBA-76517A30BD9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7696E5A4-6802-24AF-B1B1-B72EA83E7F3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E9539127-3EA1-3632-B152-F58582B70828}"/>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A5511263-516F-74A6-3F24-54D158BA43D0}"/>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مساحتها:648.9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EBB8A291-DF25-BC3A-A9E2-176BCD3654F6}"/>
              </a:ext>
            </a:extLst>
          </p:cNvPr>
          <p:cNvPicPr>
            <a:picLocks noChangeAspect="1"/>
          </p:cNvPicPr>
          <p:nvPr/>
        </p:nvPicPr>
        <p:blipFill>
          <a:blip r:embed="rId3"/>
          <a:stretch>
            <a:fillRect/>
          </a:stretch>
        </p:blipFill>
        <p:spPr>
          <a:xfrm>
            <a:off x="12989095" y="3465046"/>
            <a:ext cx="4487844" cy="3356907"/>
          </a:xfrm>
          <a:prstGeom prst="rect">
            <a:avLst/>
          </a:prstGeom>
          <a:ln w="57150">
            <a:solidFill>
              <a:schemeClr val="tx1"/>
            </a:solidFill>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6C187E-ACEF-911A-93D4-D4A856B9BB7E}"/>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868F64B1-A483-2C61-EDC2-FBAAD38EE88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70152"/>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B88B6B7F-C6B9-0510-961B-6F8A1868C372}"/>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C0851ADF-0FEF-9EA3-B18E-5587024EBCF0}"/>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مساحتها:699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BEA811D7-2184-9501-5566-501D8E89CC4E}"/>
              </a:ext>
            </a:extLst>
          </p:cNvPr>
          <p:cNvPicPr>
            <a:picLocks noChangeAspect="1"/>
          </p:cNvPicPr>
          <p:nvPr/>
        </p:nvPicPr>
        <p:blipFill>
          <a:blip r:embed="rId3"/>
          <a:stretch>
            <a:fillRect/>
          </a:stretch>
        </p:blipFill>
        <p:spPr>
          <a:xfrm>
            <a:off x="12996662" y="3575352"/>
            <a:ext cx="4832251" cy="3215643"/>
          </a:xfrm>
          <a:prstGeom prst="rect">
            <a:avLst/>
          </a:prstGeom>
          <a:ln w="57150">
            <a:solidFill>
              <a:schemeClr val="tx1"/>
            </a:solidFill>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6CE73-089D-0072-0053-0F782594B69D}"/>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D6961CB-263A-5BD8-F119-184BE04882C9}"/>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a:extLst>
              <a:ext uri="{FF2B5EF4-FFF2-40B4-BE49-F238E27FC236}">
                <a16:creationId xmlns:a16="http://schemas.microsoft.com/office/drawing/2014/main" id="{36C6E0C8-15FD-68E9-9CA9-C6A7A1A3EB16}"/>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E23E48F7-672E-D481-FA8D-8A7B121B50DE}"/>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834B70E7-947C-44A0-6BE5-6818926E54B9}"/>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0AF150EB-2C91-7F52-179C-B5C70EDF91F4}"/>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3726DB76-7028-CD45-4244-5AF92F7615FA}"/>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67D4F3B8-7AC1-F6C1-1A98-656A81D85965}"/>
                </a:ext>
              </a:extLst>
            </p:cNvPr>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sp>
        <p:nvSpPr>
          <p:cNvPr id="8" name="Rectangle 7">
            <a:extLst>
              <a:ext uri="{FF2B5EF4-FFF2-40B4-BE49-F238E27FC236}">
                <a16:creationId xmlns:a16="http://schemas.microsoft.com/office/drawing/2014/main" id="{A481EFF2-5965-5723-F23A-506607FB38A9}"/>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BEC7F4F-3FB9-88CD-844F-B75AC173264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074" y="289065"/>
            <a:ext cx="13716000" cy="9705406"/>
          </a:xfrm>
          <a:prstGeom prst="rect">
            <a:avLst/>
          </a:prstGeom>
          <a:ln w="76200">
            <a:solidFill>
              <a:schemeClr val="tx1"/>
            </a:solidFill>
          </a:ln>
        </p:spPr>
      </p:pic>
      <p:sp>
        <p:nvSpPr>
          <p:cNvPr id="13" name="TextBox 12">
            <a:extLst>
              <a:ext uri="{FF2B5EF4-FFF2-40B4-BE49-F238E27FC236}">
                <a16:creationId xmlns:a16="http://schemas.microsoft.com/office/drawing/2014/main" id="{F41CC80F-E680-D8EA-6D6E-74886F70C012}"/>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r>
              <a:rPr lang="ar-SA" sz="2400" dirty="0">
                <a:solidFill>
                  <a:srgbClr val="1C5739"/>
                </a:solidFill>
                <a:latin typeface="Cairo" panose="020B0604020202020204" charset="-78"/>
                <a:cs typeface="Cairo" panose="020B0604020202020204" charset="-78"/>
              </a:rPr>
              <a:t>مساحتها:4729.07 دونم</a:t>
            </a:r>
            <a:endParaRPr lang="en-US" sz="2400" dirty="0">
              <a:solidFill>
                <a:srgbClr val="1C5739"/>
              </a:solidFill>
              <a:latin typeface="Cairo" panose="020B0604020202020204" charset="-78"/>
              <a:cs typeface="Cairo" panose="020B0604020202020204" charset="-78"/>
            </a:endParaRPr>
          </a:p>
        </p:txBody>
      </p:sp>
    </p:spTree>
    <p:extLst>
      <p:ext uri="{BB962C8B-B14F-4D97-AF65-F5344CB8AC3E}">
        <p14:creationId xmlns:p14="http://schemas.microsoft.com/office/powerpoint/2010/main" val="11964922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427E0C1-D7AD-4612-BA7E-A49384CAC38D}"/>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C3F866A6-1B53-F06F-5D4D-B8B2539FD0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8"/>
          </a:xfrm>
          <a:prstGeom prst="rect">
            <a:avLst/>
          </a:prstGeom>
          <a:ln w="76200">
            <a:solidFill>
              <a:schemeClr val="tx1"/>
            </a:solidFill>
          </a:ln>
        </p:spPr>
      </p:pic>
      <p:sp>
        <p:nvSpPr>
          <p:cNvPr id="8" name="Rectangle 7">
            <a:extLst>
              <a:ext uri="{FF2B5EF4-FFF2-40B4-BE49-F238E27FC236}">
                <a16:creationId xmlns:a16="http://schemas.microsoft.com/office/drawing/2014/main" id="{B8D89315-E2BE-AC3C-F740-4EF7B1E1EB9F}"/>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564A3B85-9C23-86AB-285E-933D013C5A4E}"/>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مساحتها:832.3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30437618-33E4-B799-9D1F-BF4ABC0BD5DE}"/>
              </a:ext>
            </a:extLst>
          </p:cNvPr>
          <p:cNvPicPr>
            <a:picLocks noChangeAspect="1"/>
          </p:cNvPicPr>
          <p:nvPr/>
        </p:nvPicPr>
        <p:blipFill>
          <a:blip r:embed="rId3"/>
          <a:stretch>
            <a:fillRect/>
          </a:stretch>
        </p:blipFill>
        <p:spPr>
          <a:xfrm>
            <a:off x="13115365" y="3878959"/>
            <a:ext cx="3751728" cy="2813796"/>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0390C9-42E1-12FC-FEE7-FA5108F465B1}"/>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C492D688-7846-E174-0F90-A6480B3D5EA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CDEB5173-902E-455B-2C01-945C8C207D50}"/>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5500B6C-43D7-7E9C-649A-DE68FF605862}"/>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r>
              <a:rPr lang="ar-SA" sz="2400" dirty="0">
                <a:solidFill>
                  <a:srgbClr val="1C5739"/>
                </a:solidFill>
                <a:latin typeface="Cairo" panose="020B0604020202020204" charset="-78"/>
                <a:cs typeface="Cairo" panose="020B0604020202020204" charset="-78"/>
              </a:rPr>
              <a:t>مساحتها:1212 دونم</a:t>
            </a:r>
            <a:endParaRPr lang="en-US" sz="2400" dirty="0">
              <a:solidFill>
                <a:srgbClr val="1C5739"/>
              </a:solidFill>
              <a:latin typeface="Cairo" panose="020B0604020202020204" charset="-78"/>
              <a:cs typeface="Cairo" panose="020B0604020202020204" charset="-78"/>
            </a:endParaRPr>
          </a:p>
        </p:txBody>
      </p:sp>
      <p:pic>
        <p:nvPicPr>
          <p:cNvPr id="12" name="Picture 11">
            <a:extLst>
              <a:ext uri="{FF2B5EF4-FFF2-40B4-BE49-F238E27FC236}">
                <a16:creationId xmlns:a16="http://schemas.microsoft.com/office/drawing/2014/main" id="{60EEE562-746D-E1CC-F0FB-E09AE071647D}"/>
              </a:ext>
            </a:extLst>
          </p:cNvPr>
          <p:cNvPicPr>
            <a:picLocks noChangeAspect="1"/>
          </p:cNvPicPr>
          <p:nvPr/>
        </p:nvPicPr>
        <p:blipFill>
          <a:blip r:embed="rId3"/>
          <a:stretch>
            <a:fillRect/>
          </a:stretch>
        </p:blipFill>
        <p:spPr>
          <a:xfrm>
            <a:off x="14809559" y="3010400"/>
            <a:ext cx="3297709" cy="2324100"/>
          </a:xfrm>
          <a:prstGeom prst="rect">
            <a:avLst/>
          </a:prstGeom>
        </p:spPr>
      </p:pic>
      <p:pic>
        <p:nvPicPr>
          <p:cNvPr id="13" name="Picture 12">
            <a:extLst>
              <a:ext uri="{FF2B5EF4-FFF2-40B4-BE49-F238E27FC236}">
                <a16:creationId xmlns:a16="http://schemas.microsoft.com/office/drawing/2014/main" id="{FC3B6EB2-7D43-6FFC-ACA7-4B7D53FE1DCC}"/>
              </a:ext>
            </a:extLst>
          </p:cNvPr>
          <p:cNvPicPr>
            <a:picLocks noChangeAspect="1"/>
          </p:cNvPicPr>
          <p:nvPr/>
        </p:nvPicPr>
        <p:blipFill>
          <a:blip r:embed="rId4"/>
          <a:stretch>
            <a:fillRect/>
          </a:stretch>
        </p:blipFill>
        <p:spPr>
          <a:xfrm>
            <a:off x="14951270" y="5565759"/>
            <a:ext cx="3133725" cy="1562100"/>
          </a:xfrm>
          <a:prstGeom prst="rect">
            <a:avLst/>
          </a:prstGeom>
        </p:spPr>
      </p:pic>
      <p:pic>
        <p:nvPicPr>
          <p:cNvPr id="14" name="Picture 13">
            <a:extLst>
              <a:ext uri="{FF2B5EF4-FFF2-40B4-BE49-F238E27FC236}">
                <a16:creationId xmlns:a16="http://schemas.microsoft.com/office/drawing/2014/main" id="{895A9841-F0AA-ED44-0B6D-EA52B3DA6FF5}"/>
              </a:ext>
            </a:extLst>
          </p:cNvPr>
          <p:cNvPicPr>
            <a:picLocks noChangeAspect="1"/>
          </p:cNvPicPr>
          <p:nvPr/>
        </p:nvPicPr>
        <p:blipFill>
          <a:blip r:embed="rId5"/>
          <a:stretch>
            <a:fillRect/>
          </a:stretch>
        </p:blipFill>
        <p:spPr>
          <a:xfrm>
            <a:off x="15130784" y="7359118"/>
            <a:ext cx="2857500" cy="1571625"/>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C8FD10-348A-9A61-5ED9-F6FF76BF00E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ED8D24AD-F46A-270D-DD11-7D15E5CDCDC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B39FB32C-ACCA-53AC-45D2-1DAAF1BCE82A}"/>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D93120F8-6979-E28D-E722-18A6F46620CA}"/>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r>
              <a:rPr lang="ar-SA" sz="2400" dirty="0">
                <a:solidFill>
                  <a:srgbClr val="1C5739"/>
                </a:solidFill>
                <a:latin typeface="Cairo" panose="020B0604020202020204" charset="-78"/>
                <a:cs typeface="Cairo" panose="020B0604020202020204" charset="-78"/>
              </a:rPr>
              <a:t>مساحتها:282.9 دونم</a:t>
            </a:r>
            <a:endParaRPr lang="en-US" sz="2400" dirty="0">
              <a:solidFill>
                <a:srgbClr val="1C5739"/>
              </a:solidFill>
              <a:latin typeface="Cairo" panose="020B0604020202020204" charset="-78"/>
              <a:cs typeface="Cairo" panose="020B0604020202020204" charset="-78"/>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937DC91-4591-C4C4-BA38-F3DE685F29B9}"/>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pic>
        <p:nvPicPr>
          <p:cNvPr id="9" name="Picture 8">
            <a:extLst>
              <a:ext uri="{FF2B5EF4-FFF2-40B4-BE49-F238E27FC236}">
                <a16:creationId xmlns:a16="http://schemas.microsoft.com/office/drawing/2014/main" id="{CA022DC1-27F9-6D31-F201-48607D36ED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11786"/>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37E38E96-C2A7-4E90-9A38-53AE03855CCB}"/>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54650698-087A-E203-4B26-D96F64736FE9}"/>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مساحتها:37.8 دونم</a:t>
            </a:r>
            <a:endParaRPr lang="en-US" sz="2400" dirty="0">
              <a:solidFill>
                <a:srgbClr val="1C5739"/>
              </a:solidFill>
              <a:latin typeface="Cairo" panose="020B0604020202020204" charset="-78"/>
              <a:cs typeface="Cairo" panose="020B0604020202020204" charset="-78"/>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2D3EC-324B-9F61-9471-44428C0A956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F4ED2BB-1DD0-D6CE-3C24-35E8802A147E}"/>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78DB66A-4F67-196C-819B-6CBDCCD9428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grpSp>
        <p:nvGrpSpPr>
          <p:cNvPr id="2" name="Group 2">
            <a:extLst>
              <a:ext uri="{FF2B5EF4-FFF2-40B4-BE49-F238E27FC236}">
                <a16:creationId xmlns:a16="http://schemas.microsoft.com/office/drawing/2014/main" id="{C5911FED-269A-556A-AF86-A509B1A29F43}"/>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ADCC7060-71CE-EA8A-7741-3EB8F2FD810B}"/>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44BF646A-13BE-73E1-64F3-2A1A8B2F7030}"/>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88D2F5C8-A488-3DE4-9B3B-EAF4A1EA7C3E}"/>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8A03FB4A-FCDF-95AA-3BA3-AFA57EEB34ED}"/>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8FFF26C5-4AEA-AA2E-B79B-E2A007D0DE72}"/>
                </a:ext>
              </a:extLst>
            </p:cNvPr>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sp>
        <p:nvSpPr>
          <p:cNvPr id="8" name="Rectangle 7">
            <a:extLst>
              <a:ext uri="{FF2B5EF4-FFF2-40B4-BE49-F238E27FC236}">
                <a16:creationId xmlns:a16="http://schemas.microsoft.com/office/drawing/2014/main" id="{9E79715A-4CCE-F63A-5B67-D0D5D5D49660}"/>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5D63A63F-6E06-DBA1-003C-64C9C29749D9}"/>
              </a:ext>
            </a:extLst>
          </p:cNvPr>
          <p:cNvSpPr txBox="1"/>
          <p:nvPr/>
        </p:nvSpPr>
        <p:spPr>
          <a:xfrm>
            <a:off x="14887774" y="2247900"/>
            <a:ext cx="3154591" cy="461665"/>
          </a:xfrm>
          <a:prstGeom prst="rect">
            <a:avLst/>
          </a:prstGeom>
          <a:solidFill>
            <a:schemeClr val="bg1">
              <a:lumMod val="75000"/>
            </a:schemeClr>
          </a:solidFill>
          <a:ln w="38100">
            <a:solidFill>
              <a:srgbClr val="1C5739"/>
            </a:solidFill>
            <a:prstDash val="dash"/>
          </a:ln>
        </p:spPr>
        <p:txBody>
          <a:bodyPr wrap="square" rtlCol="0">
            <a:spAutoFit/>
          </a:bodyPr>
          <a:lstStyle/>
          <a:p>
            <a:pPr algn="ctr"/>
            <a:r>
              <a:rPr lang="ar-SA" sz="2400" dirty="0">
                <a:solidFill>
                  <a:srgbClr val="1C5739"/>
                </a:solidFill>
                <a:latin typeface="Cairo" panose="020B0604020202020204" charset="-78"/>
                <a:cs typeface="Cairo" panose="020B0604020202020204" charset="-78"/>
              </a:rPr>
              <a:t>مساحتها:573.7 دونم</a:t>
            </a:r>
            <a:endParaRPr lang="en-US" sz="2400" dirty="0">
              <a:solidFill>
                <a:srgbClr val="1C5739"/>
              </a:solidFill>
              <a:latin typeface="Cairo" panose="020B0604020202020204" charset="-78"/>
              <a:cs typeface="Cairo" panose="020B0604020202020204" charset="-78"/>
            </a:endParaRPr>
          </a:p>
        </p:txBody>
      </p:sp>
    </p:spTree>
    <p:extLst>
      <p:ext uri="{BB962C8B-B14F-4D97-AF65-F5344CB8AC3E}">
        <p14:creationId xmlns:p14="http://schemas.microsoft.com/office/powerpoint/2010/main" val="40591068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CDB223A-3443-9E29-CB18-04361CFCA9F8}"/>
              </a:ext>
            </a:extLst>
          </p:cNvPr>
          <p:cNvSpPr/>
          <p:nvPr/>
        </p:nvSpPr>
        <p:spPr>
          <a:xfrm>
            <a:off x="0" y="0"/>
            <a:ext cx="18288000" cy="102870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C01608C1-9EB5-9378-E43D-EAF06BD191B1}"/>
              </a:ext>
            </a:extLst>
          </p:cNvPr>
          <p:cNvPicPr>
            <a:picLocks noChangeAspect="1"/>
          </p:cNvPicPr>
          <p:nvPr/>
        </p:nvPicPr>
        <p:blipFill>
          <a:blip r:embed="rId2" cstate="print">
            <a:extLst>
              <a:ext uri="{28A0092B-C50C-407E-A947-70E740481C1C}">
                <a14:useLocalDpi xmlns:a14="http://schemas.microsoft.com/office/drawing/2010/main" val="0"/>
              </a:ext>
            </a:extLst>
          </a:blip>
          <a:srcRect l="11213" t="12012" r="14662" b="28518"/>
          <a:stretch>
            <a:fillRect/>
          </a:stretch>
        </p:blipFill>
        <p:spPr>
          <a:xfrm>
            <a:off x="1956855" y="1857407"/>
            <a:ext cx="13997667" cy="7946414"/>
          </a:xfrm>
          <a:prstGeom prst="rect">
            <a:avLst/>
          </a:prstGeom>
          <a:ln w="76200">
            <a:solidFill>
              <a:schemeClr val="tx1"/>
            </a:solidFill>
          </a:ln>
        </p:spPr>
      </p:pic>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06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المستوطنات</a:t>
              </a:r>
            </a:p>
          </p:txBody>
        </p:sp>
      </p:grpSp>
      <p:graphicFrame>
        <p:nvGraphicFramePr>
          <p:cNvPr id="8" name="Table 7">
            <a:extLst>
              <a:ext uri="{FF2B5EF4-FFF2-40B4-BE49-F238E27FC236}">
                <a16:creationId xmlns:a16="http://schemas.microsoft.com/office/drawing/2014/main" id="{211DC546-C58E-0BD6-8A91-437DB9779E57}"/>
              </a:ext>
            </a:extLst>
          </p:cNvPr>
          <p:cNvGraphicFramePr>
            <a:graphicFrameLocks noGrp="1"/>
          </p:cNvGraphicFramePr>
          <p:nvPr>
            <p:extLst>
              <p:ext uri="{D42A27DB-BD31-4B8C-83A1-F6EECF244321}">
                <p14:modId xmlns:p14="http://schemas.microsoft.com/office/powerpoint/2010/main" val="2584843102"/>
              </p:ext>
            </p:extLst>
          </p:nvPr>
        </p:nvGraphicFramePr>
        <p:xfrm>
          <a:off x="2286000" y="3739650"/>
          <a:ext cx="13094627" cy="4390422"/>
        </p:xfrm>
        <a:graphic>
          <a:graphicData uri="http://schemas.openxmlformats.org/drawingml/2006/table">
            <a:tbl>
              <a:tblPr firstRow="1" bandRow="1">
                <a:tableStyleId>{5C22544A-7EE6-4342-B048-85BDC9FD1C3A}</a:tableStyleId>
              </a:tblPr>
              <a:tblGrid>
                <a:gridCol w="7436816">
                  <a:extLst>
                    <a:ext uri="{9D8B030D-6E8A-4147-A177-3AD203B41FA5}">
                      <a16:colId xmlns:a16="http://schemas.microsoft.com/office/drawing/2014/main" val="3084746361"/>
                    </a:ext>
                  </a:extLst>
                </a:gridCol>
                <a:gridCol w="1652626">
                  <a:extLst>
                    <a:ext uri="{9D8B030D-6E8A-4147-A177-3AD203B41FA5}">
                      <a16:colId xmlns:a16="http://schemas.microsoft.com/office/drawing/2014/main" val="1971255544"/>
                    </a:ext>
                  </a:extLst>
                </a:gridCol>
                <a:gridCol w="1043504">
                  <a:extLst>
                    <a:ext uri="{9D8B030D-6E8A-4147-A177-3AD203B41FA5}">
                      <a16:colId xmlns:a16="http://schemas.microsoft.com/office/drawing/2014/main" val="2194760710"/>
                    </a:ext>
                  </a:extLst>
                </a:gridCol>
                <a:gridCol w="2961681">
                  <a:extLst>
                    <a:ext uri="{9D8B030D-6E8A-4147-A177-3AD203B41FA5}">
                      <a16:colId xmlns:a16="http://schemas.microsoft.com/office/drawing/2014/main" val="661998718"/>
                    </a:ext>
                  </a:extLst>
                </a:gridCol>
              </a:tblGrid>
              <a:tr h="422352">
                <a:tc>
                  <a:txBody>
                    <a:bodyPr/>
                    <a:lstStyle/>
                    <a:p>
                      <a:pPr algn="ctr"/>
                      <a:r>
                        <a:rPr lang="ar-SA" sz="1800" dirty="0">
                          <a:latin typeface="Cairo" panose="020B0604020202020204" charset="-78"/>
                          <a:cs typeface="Cairo" panose="020B0604020202020204" charset="-78"/>
                        </a:rPr>
                        <a:t>سبب الاختيار</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C5739"/>
                    </a:solidFill>
                  </a:tcPr>
                </a:tc>
                <a:tc>
                  <a:txBody>
                    <a:bodyPr/>
                    <a:lstStyle/>
                    <a:p>
                      <a:pPr algn="ctr"/>
                      <a:r>
                        <a:rPr lang="ar-SA" sz="1800" dirty="0">
                          <a:latin typeface="Cairo" panose="020B0604020202020204" charset="-78"/>
                          <a:cs typeface="Cairo" panose="020B0604020202020204" charset="-78"/>
                        </a:rPr>
                        <a:t>الاستخدام الحالي </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C5739"/>
                    </a:solidFill>
                  </a:tcPr>
                </a:tc>
                <a:tc>
                  <a:txBody>
                    <a:bodyPr/>
                    <a:lstStyle/>
                    <a:p>
                      <a:pPr algn="ctr"/>
                      <a:r>
                        <a:rPr lang="ar-SA" sz="1800" dirty="0">
                          <a:latin typeface="Cairo" panose="020B0604020202020204" charset="-78"/>
                          <a:cs typeface="Cairo" panose="020B0604020202020204" charset="-78"/>
                        </a:rPr>
                        <a:t>سنة التأسيس</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C5739"/>
                    </a:solidFill>
                  </a:tcPr>
                </a:tc>
                <a:tc>
                  <a:txBody>
                    <a:bodyPr/>
                    <a:lstStyle/>
                    <a:p>
                      <a:pPr algn="ctr"/>
                      <a:r>
                        <a:rPr lang="ar-SA" sz="1800" dirty="0">
                          <a:latin typeface="Cairo" panose="020B0604020202020204" charset="-78"/>
                          <a:cs typeface="Cairo" panose="020B0604020202020204" charset="-78"/>
                        </a:rPr>
                        <a:t>المستوطنة المختارة</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C5739"/>
                    </a:solidFill>
                  </a:tcPr>
                </a:tc>
                <a:extLst>
                  <a:ext uri="{0D108BD9-81ED-4DB2-BD59-A6C34878D82A}">
                    <a16:rowId xmlns:a16="http://schemas.microsoft.com/office/drawing/2014/main" val="455595977"/>
                  </a:ext>
                </a:extLst>
              </a:tr>
              <a:tr h="286490">
                <a:tc>
                  <a:txBody>
                    <a:bodyPr/>
                    <a:lstStyle/>
                    <a:p>
                      <a:pPr algn="ctr"/>
                      <a:r>
                        <a:rPr lang="ar-SA" sz="1800" dirty="0">
                          <a:latin typeface="Cairo" panose="020B0604020202020204" charset="-78"/>
                          <a:cs typeface="Cairo" panose="020B0604020202020204" charset="-78"/>
                        </a:rPr>
                        <a:t>استغلال موقعها الجبلي المنعزل</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ctr"/>
                      <a:r>
                        <a:rPr lang="ar-SA" sz="1800" dirty="0">
                          <a:latin typeface="Cairo" panose="020B0604020202020204" charset="-78"/>
                          <a:cs typeface="Cairo" panose="020B0604020202020204" charset="-78"/>
                        </a:rPr>
                        <a:t>سكني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algn="ctr" rtl="1">
                        <a:lnSpc>
                          <a:spcPct val="107000"/>
                        </a:lnSpc>
                        <a:spcAft>
                          <a:spcPts val="800"/>
                        </a:spcAft>
                        <a:buNone/>
                      </a:pPr>
                      <a:r>
                        <a:rPr lang="ar-SA" sz="1800" kern="100" dirty="0">
                          <a:effectLst/>
                          <a:latin typeface="Cairo" panose="020B0604020202020204" charset="-78"/>
                          <a:ea typeface="Calibri" panose="020F0502020204030204" pitchFamily="34" charset="0"/>
                          <a:cs typeface="Cairo" panose="020B0604020202020204" charset="-78"/>
                        </a:rPr>
                        <a:t>1978</a:t>
                      </a:r>
                      <a:endParaRPr lang="en-US" sz="1800" kern="100" dirty="0">
                        <a:effectLst/>
                        <a:latin typeface="Cairo" panose="020B0604020202020204" charset="-78"/>
                        <a:ea typeface="Calibri" panose="020F0502020204030204" pitchFamily="34" charset="0"/>
                        <a:cs typeface="Cairo" panose="020B0604020202020204" charset="-78"/>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كفار تفوح</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1935029670"/>
                  </a:ext>
                </a:extLst>
              </a:tr>
              <a:tr h="286490">
                <a:tc>
                  <a:txBody>
                    <a:bodyPr/>
                    <a:lstStyle/>
                    <a:p>
                      <a:pPr algn="ctr"/>
                      <a:r>
                        <a:rPr lang="ar-SA" sz="1800" dirty="0">
                          <a:latin typeface="Cairo" panose="020B0604020202020204" charset="-78"/>
                          <a:cs typeface="Cairo" panose="020B0604020202020204" charset="-78"/>
                        </a:rPr>
                        <a:t>تحتوي على خدمات ومرافق جاهزة، ويمكن إعادة توظيفها</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ctr"/>
                      <a:r>
                        <a:rPr lang="ar-SA" sz="1800" dirty="0">
                          <a:latin typeface="Cairo" panose="020B0604020202020204" charset="-78"/>
                          <a:cs typeface="Cairo" panose="020B0604020202020204" charset="-78"/>
                        </a:rPr>
                        <a:t>سكني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Cairo" panose="020B0604020202020204" charset="-78"/>
                          <a:cs typeface="Cairo" panose="020B0604020202020204" charset="-78"/>
                        </a:rPr>
                        <a:t>1978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اريئيل السكنية</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2884791251"/>
                  </a:ext>
                </a:extLst>
              </a:tr>
              <a:tr h="286490">
                <a:tc rowSpan="3">
                  <a:txBody>
                    <a:bodyPr/>
                    <a:lstStyle/>
                    <a:p>
                      <a:pPr algn="ctr"/>
                      <a:endParaRPr lang="ar-SA" sz="1800" dirty="0">
                        <a:latin typeface="Cairo" panose="020B0604020202020204" charset="-78"/>
                        <a:cs typeface="Cairo" panose="020B0604020202020204" charset="-78"/>
                      </a:endParaRPr>
                    </a:p>
                    <a:p>
                      <a:pPr algn="ctr"/>
                      <a:r>
                        <a:rPr lang="ar-SA" sz="1800" dirty="0">
                          <a:latin typeface="Cairo" panose="020B0604020202020204" charset="-78"/>
                          <a:cs typeface="Cairo" panose="020B0604020202020204" charset="-78"/>
                        </a:rPr>
                        <a:t>بنية تحتية صناعية جاهزة يمكن تحويلها إلى منطقة تشغيل فلسطينية تدعم الاقتصاد المحلي.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ctr"/>
                      <a:r>
                        <a:rPr lang="ar-SA" sz="1800" dirty="0">
                          <a:latin typeface="Cairo" panose="020B0604020202020204" charset="-78"/>
                          <a:cs typeface="Cairo" panose="020B0604020202020204" charset="-78"/>
                        </a:rPr>
                        <a:t>صناعي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Cairo" panose="020B0604020202020204" charset="-78"/>
                          <a:cs typeface="Cairo" panose="020B0604020202020204" charset="-78"/>
                        </a:rPr>
                        <a:t>1978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اريئيل الصناعية</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2068831109"/>
                  </a:ext>
                </a:extLst>
              </a:tr>
              <a:tr h="286490">
                <a:tc vMerge="1">
                  <a:txBody>
                    <a:bodyPr/>
                    <a:lstStyle/>
                    <a:p>
                      <a:pPr algn="ctr"/>
                      <a:endParaRPr lang="en-US" sz="20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صناعي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dirty="0">
                          <a:latin typeface="Cairo" panose="020B0604020202020204" charset="-78"/>
                          <a:cs typeface="Cairo" panose="020B0604020202020204" charset="-78"/>
                        </a:rPr>
                        <a:t>1981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بركان الصناعية</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3501389326"/>
                  </a:ext>
                </a:extLst>
              </a:tr>
              <a:tr h="338063">
                <a:tc vMerge="1">
                  <a:txBody>
                    <a:bodyPr/>
                    <a:lstStyle/>
                    <a:p>
                      <a:pPr algn="ctr"/>
                      <a:endParaRPr lang="en-US" sz="20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صناعي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1982</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علي زهاف الصناعية</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3467822055"/>
                  </a:ext>
                </a:extLst>
              </a:tr>
              <a:tr h="506867">
                <a:tc>
                  <a:txBody>
                    <a:bodyPr/>
                    <a:lstStyle/>
                    <a:p>
                      <a:pPr algn="ctr"/>
                      <a:r>
                        <a:rPr lang="ar-JO" sz="1800" dirty="0">
                          <a:latin typeface="Cairo" panose="020B0604020202020204" charset="-78"/>
                          <a:cs typeface="Cairo" panose="020B0604020202020204" charset="-78"/>
                        </a:rPr>
                        <a:t>تقع ضمن بيئة طبيعية مميزة على أطراف وادي قانا، وتحتوي على مبانٍ منخفضة الكثافة بطابع يشبه المنتجعات، مما يجعلها مؤهلة لتطوير مشروع سياحي بيئي </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ctr"/>
                      <a:r>
                        <a:rPr lang="ar-SA" sz="1800" dirty="0">
                          <a:latin typeface="Cairo" panose="020B0604020202020204" charset="-78"/>
                          <a:cs typeface="Cairo" panose="020B0604020202020204" charset="-78"/>
                        </a:rPr>
                        <a:t>سكني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1987</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نوفيم</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755352914"/>
                  </a:ext>
                </a:extLst>
              </a:tr>
              <a:tr h="506867">
                <a:tc>
                  <a:txBody>
                    <a:bodyPr/>
                    <a:lstStyle/>
                    <a:p>
                      <a:pPr algn="ctr"/>
                      <a:r>
                        <a:rPr lang="ar-JO" sz="1800" dirty="0">
                          <a:latin typeface="Cairo" panose="020B0604020202020204" charset="-78"/>
                          <a:cs typeface="Cairo" panose="020B0604020202020204" charset="-78"/>
                        </a:rPr>
                        <a:t>موقعها القريب من مواقع أثرية مثل دير سمعان ودير القلعة، ومن سهل دير بلوط الزراعي، يجعلها نقطة محورية لإعادة توظيفها</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ctr"/>
                      <a:r>
                        <a:rPr lang="ar-SA" sz="1800" dirty="0">
                          <a:latin typeface="Cairo" panose="020B0604020202020204" charset="-78"/>
                          <a:cs typeface="Cairo" panose="020B0604020202020204" charset="-78"/>
                        </a:rPr>
                        <a:t>سكني</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1984</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بدوئيل</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1216772411"/>
                  </a:ext>
                </a:extLst>
              </a:tr>
              <a:tr h="367062">
                <a:tc>
                  <a:txBody>
                    <a:bodyPr/>
                    <a:lstStyle/>
                    <a:p>
                      <a:pPr algn="ctr"/>
                      <a:r>
                        <a:rPr lang="ar-JO" sz="1800" dirty="0">
                          <a:latin typeface="Cairo" panose="020B0604020202020204" charset="-78"/>
                          <a:cs typeface="Cairo" panose="020B0604020202020204" charset="-78"/>
                        </a:rPr>
                        <a:t>تنظيم استغلال الموارد، وتحويله إلى محور اقتصادي داعم للبنية التحتية</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algn="ctr"/>
                      <a:r>
                        <a:rPr lang="ar-SA" sz="1800" dirty="0">
                          <a:latin typeface="Cairo" panose="020B0604020202020204" charset="-78"/>
                          <a:cs typeface="Cairo" panose="020B0604020202020204" charset="-78"/>
                        </a:rPr>
                        <a:t>محجر</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1986</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SA" sz="1800" dirty="0">
                          <a:latin typeface="Cairo" panose="020B0604020202020204" charset="-78"/>
                          <a:cs typeface="Cairo" panose="020B0604020202020204" charset="-78"/>
                        </a:rPr>
                        <a:t>مازور اعتيقا</a:t>
                      </a:r>
                      <a:endParaRPr lang="en-US" sz="1800" dirty="0">
                        <a:latin typeface="Cairo" panose="020B0604020202020204" charset="-78"/>
                        <a:cs typeface="Cairo" panose="020B0604020202020204" charset="-78"/>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81851394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8331C-2D72-BB10-C576-F884A694431A}"/>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514271B9-CF12-1958-9547-00923BFD1480}"/>
              </a:ext>
            </a:extLst>
          </p:cNvPr>
          <p:cNvSpPr/>
          <p:nvPr/>
        </p:nvSpPr>
        <p:spPr>
          <a:xfrm>
            <a:off x="0" y="0"/>
            <a:ext cx="18288000" cy="102870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5E7D842-9501-A160-3D05-1D6D0D0840EC}"/>
              </a:ext>
            </a:extLst>
          </p:cNvPr>
          <p:cNvSpPr txBox="1"/>
          <p:nvPr/>
        </p:nvSpPr>
        <p:spPr>
          <a:xfrm>
            <a:off x="1962150" y="671425"/>
            <a:ext cx="14363700" cy="1754326"/>
          </a:xfrm>
          <a:prstGeom prst="rect">
            <a:avLst/>
          </a:prstGeom>
          <a:solidFill>
            <a:srgbClr val="1C5739"/>
          </a:solidFill>
          <a:ln w="57150">
            <a:solidFill>
              <a:srgbClr val="1C5739"/>
            </a:solidFill>
            <a:prstDash val="dash"/>
          </a:ln>
        </p:spPr>
        <p:txBody>
          <a:bodyPr wrap="square" rtlCol="0">
            <a:spAutoFit/>
          </a:bodyPr>
          <a:lstStyle/>
          <a:p>
            <a:pPr algn="ctr"/>
            <a:r>
              <a:rPr lang="ar-SA" sz="5400" dirty="0">
                <a:solidFill>
                  <a:srgbClr val="F2F2F2"/>
                </a:solidFill>
                <a:latin typeface="Cairo" panose="020B0604020202020204" charset="-78"/>
                <a:cs typeface="Cairo" panose="020B0604020202020204" charset="-78"/>
              </a:rPr>
              <a:t>لماذا تم اختيار نوفيم وليس ياكير رغم ان المستوطنتين تقعان في نفس الموقع تقريباً؟</a:t>
            </a:r>
            <a:endParaRPr lang="en-US" sz="5400" dirty="0">
              <a:solidFill>
                <a:srgbClr val="F2F2F2"/>
              </a:solidFill>
              <a:latin typeface="Cairo" panose="020B0604020202020204" charset="-78"/>
              <a:cs typeface="Cairo" panose="020B0604020202020204" charset="-78"/>
            </a:endParaRPr>
          </a:p>
        </p:txBody>
      </p:sp>
      <p:pic>
        <p:nvPicPr>
          <p:cNvPr id="21" name="Picture 20">
            <a:extLst>
              <a:ext uri="{FF2B5EF4-FFF2-40B4-BE49-F238E27FC236}">
                <a16:creationId xmlns:a16="http://schemas.microsoft.com/office/drawing/2014/main" id="{93F16591-7DBB-58D7-972E-C3B1ACE4A7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639800" y="4007033"/>
            <a:ext cx="677934" cy="1232607"/>
          </a:xfrm>
          <a:prstGeom prst="rect">
            <a:avLst/>
          </a:prstGeom>
        </p:spPr>
      </p:pic>
      <p:grpSp>
        <p:nvGrpSpPr>
          <p:cNvPr id="38" name="Group 37">
            <a:extLst>
              <a:ext uri="{FF2B5EF4-FFF2-40B4-BE49-F238E27FC236}">
                <a16:creationId xmlns:a16="http://schemas.microsoft.com/office/drawing/2014/main" id="{D0901092-2C1A-5D66-11CB-ADF29219E250}"/>
              </a:ext>
            </a:extLst>
          </p:cNvPr>
          <p:cNvGrpSpPr/>
          <p:nvPr/>
        </p:nvGrpSpPr>
        <p:grpSpPr>
          <a:xfrm>
            <a:off x="762000" y="3323378"/>
            <a:ext cx="16306027" cy="6117614"/>
            <a:chOff x="629423" y="3695700"/>
            <a:chExt cx="16306027" cy="6117614"/>
          </a:xfrm>
        </p:grpSpPr>
        <p:pic>
          <p:nvPicPr>
            <p:cNvPr id="10" name="Picture 9">
              <a:extLst>
                <a:ext uri="{FF2B5EF4-FFF2-40B4-BE49-F238E27FC236}">
                  <a16:creationId xmlns:a16="http://schemas.microsoft.com/office/drawing/2014/main" id="{10E9D0E0-868B-B61C-9E80-7E350072EF07}"/>
                </a:ext>
              </a:extLst>
            </p:cNvPr>
            <p:cNvPicPr>
              <a:picLocks noChangeAspect="1"/>
            </p:cNvPicPr>
            <p:nvPr/>
          </p:nvPicPr>
          <p:blipFill>
            <a:blip r:embed="rId3">
              <a:extLst>
                <a:ext uri="{28A0092B-C50C-407E-A947-70E740481C1C}">
                  <a14:useLocalDpi xmlns:a14="http://schemas.microsoft.com/office/drawing/2010/main" val="0"/>
                </a:ext>
              </a:extLst>
            </a:blip>
            <a:srcRect l="13835" t="12012" r="12718" b="28518"/>
            <a:stretch>
              <a:fillRect/>
            </a:stretch>
          </p:blipFill>
          <p:spPr>
            <a:xfrm>
              <a:off x="3805138" y="3695700"/>
              <a:ext cx="10677724" cy="6117614"/>
            </a:xfrm>
            <a:prstGeom prst="rect">
              <a:avLst/>
            </a:prstGeom>
            <a:ln w="76200">
              <a:solidFill>
                <a:schemeClr val="tx1"/>
              </a:solidFill>
            </a:ln>
          </p:spPr>
        </p:pic>
        <p:sp>
          <p:nvSpPr>
            <p:cNvPr id="23" name="TextBox 22">
              <a:extLst>
                <a:ext uri="{FF2B5EF4-FFF2-40B4-BE49-F238E27FC236}">
                  <a16:creationId xmlns:a16="http://schemas.microsoft.com/office/drawing/2014/main" id="{4150F21D-748A-4624-81A5-8A129DA0DC60}"/>
                </a:ext>
              </a:extLst>
            </p:cNvPr>
            <p:cNvSpPr txBox="1"/>
            <p:nvPr/>
          </p:nvSpPr>
          <p:spPr>
            <a:xfrm>
              <a:off x="14704169" y="5820997"/>
              <a:ext cx="2231281" cy="2677656"/>
            </a:xfrm>
            <a:prstGeom prst="rect">
              <a:avLst/>
            </a:prstGeom>
            <a:solidFill>
              <a:schemeClr val="bg1">
                <a:lumMod val="85000"/>
              </a:schemeClr>
            </a:solidFill>
            <a:ln w="38100">
              <a:solidFill>
                <a:schemeClr val="tx1"/>
              </a:solidFill>
              <a:prstDash val="dash"/>
            </a:ln>
          </p:spPr>
          <p:txBody>
            <a:bodyPr wrap="square" rtlCol="0">
              <a:spAutoFit/>
            </a:bodyPr>
            <a:lstStyle/>
            <a:p>
              <a:pPr algn="ctr"/>
              <a:r>
                <a:rPr lang="ar-JO" sz="2400" dirty="0">
                  <a:solidFill>
                    <a:srgbClr val="1C5739"/>
                  </a:solidFill>
                  <a:latin typeface="Cairo" panose="020B0604020202020204" charset="-78"/>
                  <a:cs typeface="Cairo" panose="020B0604020202020204" charset="-78"/>
                </a:rPr>
                <a:t>طابعها أكثر وظيفي وسكني.</a:t>
              </a:r>
              <a:endParaRPr lang="ar-SA" sz="2400" dirty="0">
                <a:solidFill>
                  <a:srgbClr val="1C5739"/>
                </a:solidFill>
                <a:latin typeface="Cairo" panose="020B0604020202020204" charset="-78"/>
                <a:cs typeface="Cairo" panose="020B0604020202020204" charset="-78"/>
              </a:endParaRPr>
            </a:p>
            <a:p>
              <a:pPr algn="ctr"/>
              <a:r>
                <a:rPr lang="ar-SA" sz="2400" dirty="0">
                  <a:solidFill>
                    <a:srgbClr val="1C5739"/>
                  </a:solidFill>
                  <a:latin typeface="Cairo" panose="020B0604020202020204" charset="-78"/>
                  <a:cs typeface="Cairo" panose="020B0604020202020204" charset="-78"/>
                </a:rPr>
                <a:t>الكثافة فيها اعلى</a:t>
              </a:r>
            </a:p>
            <a:p>
              <a:pPr algn="ctr"/>
              <a:r>
                <a:rPr lang="ar-SA" sz="2400" dirty="0">
                  <a:solidFill>
                    <a:srgbClr val="1C5739"/>
                  </a:solidFill>
                  <a:latin typeface="Cairo" panose="020B0604020202020204" charset="-78"/>
                  <a:cs typeface="Cairo" panose="020B0604020202020204" charset="-78"/>
                </a:rPr>
                <a:t>تداخل عمراني كبير</a:t>
              </a:r>
              <a:endParaRPr lang="ar-JO" sz="2400" dirty="0">
                <a:solidFill>
                  <a:srgbClr val="1C5739"/>
                </a:solidFill>
                <a:latin typeface="Cairo" panose="020B0604020202020204" charset="-78"/>
                <a:cs typeface="Cairo" panose="020B0604020202020204" charset="-78"/>
              </a:endParaRPr>
            </a:p>
          </p:txBody>
        </p:sp>
        <p:sp>
          <p:nvSpPr>
            <p:cNvPr id="26" name="TextBox 25">
              <a:extLst>
                <a:ext uri="{FF2B5EF4-FFF2-40B4-BE49-F238E27FC236}">
                  <a16:creationId xmlns:a16="http://schemas.microsoft.com/office/drawing/2014/main" id="{FCD6D00E-8B51-F96F-D428-BA676B7BA568}"/>
                </a:ext>
              </a:extLst>
            </p:cNvPr>
            <p:cNvSpPr txBox="1"/>
            <p:nvPr/>
          </p:nvSpPr>
          <p:spPr>
            <a:xfrm>
              <a:off x="629423" y="4851501"/>
              <a:ext cx="2973458" cy="1938992"/>
            </a:xfrm>
            <a:prstGeom prst="rect">
              <a:avLst/>
            </a:prstGeom>
            <a:solidFill>
              <a:schemeClr val="bg1">
                <a:lumMod val="85000"/>
              </a:schemeClr>
            </a:solidFill>
            <a:ln w="38100">
              <a:solidFill>
                <a:schemeClr val="tx1"/>
              </a:solidFill>
              <a:prstDash val="dash"/>
            </a:ln>
          </p:spPr>
          <p:txBody>
            <a:bodyPr wrap="square">
              <a:spAutoFit/>
            </a:bodyPr>
            <a:lstStyle/>
            <a:p>
              <a:pPr algn="ctr"/>
              <a:r>
                <a:rPr lang="ar-JO" sz="2400" dirty="0">
                  <a:solidFill>
                    <a:srgbClr val="1C5739"/>
                  </a:solidFill>
                  <a:latin typeface="Cairo" panose="020B0604020202020204" charset="-78"/>
                  <a:cs typeface="Cairo" panose="020B0604020202020204" charset="-78"/>
                </a:rPr>
                <a:t>تحتوي حالياً على نمط معماري قريب من الفيلات – يسهل تحويلها لشاليهات.</a:t>
              </a:r>
              <a:endParaRPr lang="ar-SA" sz="2400" dirty="0">
                <a:solidFill>
                  <a:srgbClr val="1C5739"/>
                </a:solidFill>
                <a:latin typeface="Cairo" panose="020B0604020202020204" charset="-78"/>
                <a:cs typeface="Cairo" panose="020B0604020202020204" charset="-78"/>
              </a:endParaRPr>
            </a:p>
            <a:p>
              <a:pPr algn="ctr"/>
              <a:r>
                <a:rPr lang="ar-SA" sz="2400" dirty="0">
                  <a:solidFill>
                    <a:srgbClr val="1C5739"/>
                  </a:solidFill>
                  <a:latin typeface="Cairo" panose="020B0604020202020204" charset="-78"/>
                  <a:cs typeface="Cairo" panose="020B0604020202020204" charset="-78"/>
                </a:rPr>
                <a:t>مساحات مفتوحة اكثر</a:t>
              </a:r>
              <a:endParaRPr lang="ar-JO" sz="2400" dirty="0">
                <a:solidFill>
                  <a:srgbClr val="1C5739"/>
                </a:solidFill>
                <a:latin typeface="Cairo" panose="020B0604020202020204" charset="-78"/>
                <a:cs typeface="Cairo" panose="020B0604020202020204" charset="-78"/>
              </a:endParaRPr>
            </a:p>
          </p:txBody>
        </p:sp>
        <p:cxnSp>
          <p:nvCxnSpPr>
            <p:cNvPr id="28" name="Connector: Elbow 27">
              <a:extLst>
                <a:ext uri="{FF2B5EF4-FFF2-40B4-BE49-F238E27FC236}">
                  <a16:creationId xmlns:a16="http://schemas.microsoft.com/office/drawing/2014/main" id="{392F423C-8505-0477-CA92-7B4027DD32A3}"/>
                </a:ext>
              </a:extLst>
            </p:cNvPr>
            <p:cNvCxnSpPr>
              <a:cxnSpLocks/>
              <a:endCxn id="26" idx="3"/>
            </p:cNvCxnSpPr>
            <p:nvPr/>
          </p:nvCxnSpPr>
          <p:spPr>
            <a:xfrm rot="10800000" flipV="1">
              <a:off x="3602882" y="4851501"/>
              <a:ext cx="1807319" cy="969496"/>
            </a:xfrm>
            <a:prstGeom prst="bentConnector3">
              <a:avLst/>
            </a:prstGeom>
          </p:spPr>
          <p:style>
            <a:lnRef idx="3">
              <a:schemeClr val="dk1"/>
            </a:lnRef>
            <a:fillRef idx="0">
              <a:schemeClr val="dk1"/>
            </a:fillRef>
            <a:effectRef idx="2">
              <a:schemeClr val="dk1"/>
            </a:effectRef>
            <a:fontRef idx="minor">
              <a:schemeClr val="tx1"/>
            </a:fontRef>
          </p:style>
        </p:cxnSp>
        <p:cxnSp>
          <p:nvCxnSpPr>
            <p:cNvPr id="33" name="Connector: Elbow 32">
              <a:extLst>
                <a:ext uri="{FF2B5EF4-FFF2-40B4-BE49-F238E27FC236}">
                  <a16:creationId xmlns:a16="http://schemas.microsoft.com/office/drawing/2014/main" id="{446DC6E7-8645-3003-796C-AAB76C574C83}"/>
                </a:ext>
              </a:extLst>
            </p:cNvPr>
            <p:cNvCxnSpPr>
              <a:cxnSpLocks/>
            </p:cNvCxnSpPr>
            <p:nvPr/>
          </p:nvCxnSpPr>
          <p:spPr>
            <a:xfrm rot="10800000" flipV="1">
              <a:off x="12457685" y="6790493"/>
              <a:ext cx="2227434" cy="448762"/>
            </a:xfrm>
            <a:prstGeom prst="bentConnector3">
              <a:avLst>
                <a:gd name="adj1" fmla="val 57697"/>
              </a:avLst>
            </a:prstGeom>
          </p:spPr>
          <p:style>
            <a:lnRef idx="3">
              <a:schemeClr val="dk1"/>
            </a:lnRef>
            <a:fillRef idx="0">
              <a:schemeClr val="dk1"/>
            </a:fillRef>
            <a:effectRef idx="2">
              <a:schemeClr val="dk1"/>
            </a:effectRef>
            <a:fontRef idx="minor">
              <a:schemeClr val="tx1"/>
            </a:fontRef>
          </p:style>
        </p:cxnSp>
      </p:grpSp>
    </p:spTree>
    <p:extLst>
      <p:ext uri="{BB962C8B-B14F-4D97-AF65-F5344CB8AC3E}">
        <p14:creationId xmlns:p14="http://schemas.microsoft.com/office/powerpoint/2010/main" val="24500485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0206" y="4476457"/>
            <a:ext cx="16230600" cy="6446987"/>
            <a:chOff x="0" y="0"/>
            <a:chExt cx="4274726" cy="1697972"/>
          </a:xfrm>
        </p:grpSpPr>
        <p:sp>
          <p:nvSpPr>
            <p:cNvPr id="3" name="Freeform 3"/>
            <p:cNvSpPr/>
            <p:nvPr/>
          </p:nvSpPr>
          <p:spPr>
            <a:xfrm>
              <a:off x="0" y="0"/>
              <a:ext cx="4274726" cy="1697972"/>
            </a:xfrm>
            <a:custGeom>
              <a:avLst/>
              <a:gdLst/>
              <a:ahLst/>
              <a:cxnLst/>
              <a:rect l="l" t="t" r="r" b="b"/>
              <a:pathLst>
                <a:path w="4274726" h="1697972">
                  <a:moveTo>
                    <a:pt x="44838" y="0"/>
                  </a:moveTo>
                  <a:lnTo>
                    <a:pt x="4229888" y="0"/>
                  </a:lnTo>
                  <a:cubicBezTo>
                    <a:pt x="4254652" y="0"/>
                    <a:pt x="4274726" y="20074"/>
                    <a:pt x="4274726" y="44838"/>
                  </a:cubicBezTo>
                  <a:lnTo>
                    <a:pt x="4274726" y="1653134"/>
                  </a:lnTo>
                  <a:cubicBezTo>
                    <a:pt x="4274726" y="1665026"/>
                    <a:pt x="4270002" y="1676430"/>
                    <a:pt x="4261593" y="1684839"/>
                  </a:cubicBezTo>
                  <a:cubicBezTo>
                    <a:pt x="4253185" y="1693248"/>
                    <a:pt x="4241780" y="1697972"/>
                    <a:pt x="4229888" y="1697972"/>
                  </a:cubicBezTo>
                  <a:lnTo>
                    <a:pt x="44838" y="1697972"/>
                  </a:lnTo>
                  <a:cubicBezTo>
                    <a:pt x="32946" y="1697972"/>
                    <a:pt x="21541" y="1693248"/>
                    <a:pt x="13133" y="1684839"/>
                  </a:cubicBezTo>
                  <a:cubicBezTo>
                    <a:pt x="4724" y="1676430"/>
                    <a:pt x="0" y="1665026"/>
                    <a:pt x="0" y="1653134"/>
                  </a:cubicBezTo>
                  <a:lnTo>
                    <a:pt x="0" y="44838"/>
                  </a:lnTo>
                  <a:cubicBezTo>
                    <a:pt x="0" y="32946"/>
                    <a:pt x="4724" y="21541"/>
                    <a:pt x="13133" y="13133"/>
                  </a:cubicBezTo>
                  <a:cubicBezTo>
                    <a:pt x="21541" y="4724"/>
                    <a:pt x="32946" y="0"/>
                    <a:pt x="44838" y="0"/>
                  </a:cubicBezTo>
                  <a:close/>
                </a:path>
              </a:pathLst>
            </a:custGeom>
            <a:solidFill>
              <a:srgbClr val="1C5739"/>
            </a:solidFill>
            <a:ln cap="rnd">
              <a:noFill/>
              <a:prstDash val="solid"/>
              <a:round/>
            </a:ln>
          </p:spPr>
        </p:sp>
        <p:sp>
          <p:nvSpPr>
            <p:cNvPr id="4" name="TextBox 4"/>
            <p:cNvSpPr txBox="1"/>
            <p:nvPr/>
          </p:nvSpPr>
          <p:spPr>
            <a:xfrm>
              <a:off x="0" y="-38100"/>
              <a:ext cx="4274726" cy="1736072"/>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4207836" y="-276872"/>
            <a:ext cx="9872328" cy="7713928"/>
            <a:chOff x="0" y="0"/>
            <a:chExt cx="2600119" cy="2031652"/>
          </a:xfrm>
        </p:grpSpPr>
        <p:sp>
          <p:nvSpPr>
            <p:cNvPr id="6" name="Freeform 6"/>
            <p:cNvSpPr/>
            <p:nvPr/>
          </p:nvSpPr>
          <p:spPr>
            <a:xfrm>
              <a:off x="0" y="0"/>
              <a:ext cx="2600119" cy="2031652"/>
            </a:xfrm>
            <a:custGeom>
              <a:avLst/>
              <a:gdLst/>
              <a:ahLst/>
              <a:cxnLst/>
              <a:rect l="l" t="t" r="r" b="b"/>
              <a:pathLst>
                <a:path w="2600119" h="2031652">
                  <a:moveTo>
                    <a:pt x="33721" y="0"/>
                  </a:moveTo>
                  <a:lnTo>
                    <a:pt x="2566398" y="0"/>
                  </a:lnTo>
                  <a:cubicBezTo>
                    <a:pt x="2575342" y="0"/>
                    <a:pt x="2583919" y="3553"/>
                    <a:pt x="2590243" y="9877"/>
                  </a:cubicBezTo>
                  <a:cubicBezTo>
                    <a:pt x="2596567" y="16200"/>
                    <a:pt x="2600119" y="24777"/>
                    <a:pt x="2600119" y="33721"/>
                  </a:cubicBezTo>
                  <a:lnTo>
                    <a:pt x="2600119" y="1997931"/>
                  </a:lnTo>
                  <a:cubicBezTo>
                    <a:pt x="2600119" y="2006874"/>
                    <a:pt x="2596567" y="2015451"/>
                    <a:pt x="2590243" y="2021775"/>
                  </a:cubicBezTo>
                  <a:cubicBezTo>
                    <a:pt x="2583919" y="2028099"/>
                    <a:pt x="2575342" y="2031652"/>
                    <a:pt x="2566398" y="2031652"/>
                  </a:cubicBezTo>
                  <a:lnTo>
                    <a:pt x="33721" y="2031652"/>
                  </a:lnTo>
                  <a:cubicBezTo>
                    <a:pt x="24777" y="2031652"/>
                    <a:pt x="16200" y="2028099"/>
                    <a:pt x="9877" y="2021775"/>
                  </a:cubicBezTo>
                  <a:cubicBezTo>
                    <a:pt x="3553" y="2015451"/>
                    <a:pt x="0" y="2006874"/>
                    <a:pt x="0" y="1997931"/>
                  </a:cubicBezTo>
                  <a:lnTo>
                    <a:pt x="0" y="33721"/>
                  </a:lnTo>
                  <a:cubicBezTo>
                    <a:pt x="0" y="24777"/>
                    <a:pt x="3553" y="16200"/>
                    <a:pt x="9877" y="9877"/>
                  </a:cubicBezTo>
                  <a:cubicBezTo>
                    <a:pt x="16200" y="3553"/>
                    <a:pt x="24777" y="0"/>
                    <a:pt x="33721" y="0"/>
                  </a:cubicBezTo>
                  <a:close/>
                </a:path>
              </a:pathLst>
            </a:custGeom>
            <a:solidFill>
              <a:srgbClr val="D9DFCE"/>
            </a:solidFill>
          </p:spPr>
        </p:sp>
        <p:sp>
          <p:nvSpPr>
            <p:cNvPr id="7" name="TextBox 7"/>
            <p:cNvSpPr txBox="1"/>
            <p:nvPr/>
          </p:nvSpPr>
          <p:spPr>
            <a:xfrm>
              <a:off x="0" y="-38100"/>
              <a:ext cx="2600119" cy="206975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5821980" y="6268530"/>
            <a:ext cx="6644040" cy="3396394"/>
            <a:chOff x="0" y="0"/>
            <a:chExt cx="795001" cy="406400"/>
          </a:xfrm>
        </p:grpSpPr>
        <p:sp>
          <p:nvSpPr>
            <p:cNvPr id="9" name="Freeform 9"/>
            <p:cNvSpPr/>
            <p:nvPr/>
          </p:nvSpPr>
          <p:spPr>
            <a:xfrm>
              <a:off x="0" y="0"/>
              <a:ext cx="795001" cy="406400"/>
            </a:xfrm>
            <a:custGeom>
              <a:avLst/>
              <a:gdLst/>
              <a:ahLst/>
              <a:cxnLst/>
              <a:rect l="l" t="t" r="r" b="b"/>
              <a:pathLst>
                <a:path w="795001" h="406400">
                  <a:moveTo>
                    <a:pt x="591801" y="0"/>
                  </a:moveTo>
                  <a:cubicBezTo>
                    <a:pt x="704031" y="0"/>
                    <a:pt x="795001" y="90970"/>
                    <a:pt x="795001" y="203200"/>
                  </a:cubicBezTo>
                  <a:cubicBezTo>
                    <a:pt x="795001" y="315430"/>
                    <a:pt x="704031" y="406400"/>
                    <a:pt x="591801" y="406400"/>
                  </a:cubicBezTo>
                  <a:lnTo>
                    <a:pt x="203200" y="406400"/>
                  </a:lnTo>
                  <a:cubicBezTo>
                    <a:pt x="90970" y="406400"/>
                    <a:pt x="0" y="315430"/>
                    <a:pt x="0" y="203200"/>
                  </a:cubicBezTo>
                  <a:cubicBezTo>
                    <a:pt x="0" y="90970"/>
                    <a:pt x="90970" y="0"/>
                    <a:pt x="203200" y="0"/>
                  </a:cubicBezTo>
                  <a:lnTo>
                    <a:pt x="591801" y="0"/>
                  </a:lnTo>
                </a:path>
              </a:pathLst>
            </a:custGeom>
            <a:blipFill>
              <a:blip r:embed="rId2"/>
              <a:stretch>
                <a:fillRect l="-934" r="-934"/>
              </a:stretch>
            </a:blipFill>
          </p:spPr>
        </p:sp>
      </p:grpSp>
      <p:sp>
        <p:nvSpPr>
          <p:cNvPr id="10" name="TextBox 10"/>
          <p:cNvSpPr txBox="1"/>
          <p:nvPr/>
        </p:nvSpPr>
        <p:spPr>
          <a:xfrm>
            <a:off x="5417589" y="1000125"/>
            <a:ext cx="7633288" cy="757428"/>
          </a:xfrm>
          <a:prstGeom prst="rect">
            <a:avLst/>
          </a:prstGeom>
        </p:spPr>
        <p:txBody>
          <a:bodyPr lIns="0" tIns="0" rIns="0" bIns="0" rtlCol="0" anchor="t">
            <a:spAutoFit/>
          </a:bodyPr>
          <a:lstStyle/>
          <a:p>
            <a:pPr algn="ctr" rtl="1">
              <a:lnSpc>
                <a:spcPts val="6096"/>
              </a:lnSpc>
            </a:pPr>
            <a:r>
              <a:rPr lang="ar-EG" sz="4800" dirty="0">
                <a:solidFill>
                  <a:srgbClr val="FFFFFF"/>
                </a:solidFill>
                <a:latin typeface="Cairo"/>
                <a:ea typeface="Cairo"/>
                <a:cs typeface="Cairo"/>
                <a:sym typeface="Cairo"/>
                <a:rtl/>
              </a:rPr>
              <a:t>مرحلة صياغة المشروع</a:t>
            </a:r>
          </a:p>
        </p:txBody>
      </p:sp>
      <p:sp>
        <p:nvSpPr>
          <p:cNvPr id="11" name="TextBox 11"/>
          <p:cNvSpPr txBox="1"/>
          <p:nvPr/>
        </p:nvSpPr>
        <p:spPr>
          <a:xfrm>
            <a:off x="7191588" y="2732798"/>
            <a:ext cx="4085289" cy="1731243"/>
          </a:xfrm>
          <a:prstGeom prst="rect">
            <a:avLst/>
          </a:prstGeom>
        </p:spPr>
        <p:txBody>
          <a:bodyPr wrap="square" lIns="0" tIns="0" rIns="0" bIns="0" rtlCol="0" anchor="t">
            <a:spAutoFit/>
          </a:bodyPr>
          <a:lstStyle/>
          <a:p>
            <a:pPr algn="ctr" rtl="1">
              <a:lnSpc>
                <a:spcPts val="4480"/>
              </a:lnSpc>
            </a:pPr>
            <a:r>
              <a:rPr lang="ar-EG" sz="3200" dirty="0">
                <a:solidFill>
                  <a:srgbClr val="1C5739"/>
                </a:solidFill>
                <a:latin typeface="Cairo"/>
                <a:ea typeface="Cairo"/>
                <a:cs typeface="Cairo"/>
                <a:sym typeface="Cairo"/>
                <a:rtl/>
              </a:rPr>
              <a:t>الرؤية التنموية </a:t>
            </a:r>
          </a:p>
          <a:p>
            <a:pPr algn="ctr" rtl="1">
              <a:lnSpc>
                <a:spcPts val="4480"/>
              </a:lnSpc>
            </a:pPr>
            <a:r>
              <a:rPr lang="ar-EG" sz="3200" dirty="0">
                <a:solidFill>
                  <a:srgbClr val="1C5739"/>
                </a:solidFill>
                <a:latin typeface="Cairo"/>
                <a:ea typeface="Cairo"/>
                <a:cs typeface="Cairo"/>
                <a:sym typeface="Cairo"/>
                <a:rtl/>
              </a:rPr>
              <a:t>المكونات</a:t>
            </a:r>
          </a:p>
          <a:p>
            <a:pPr algn="ctr" rtl="1">
              <a:lnSpc>
                <a:spcPts val="4480"/>
              </a:lnSpc>
              <a:spcBef>
                <a:spcPct val="0"/>
              </a:spcBef>
            </a:pPr>
            <a:r>
              <a:rPr lang="ar-EG" sz="3200" dirty="0">
                <a:solidFill>
                  <a:srgbClr val="1C5739"/>
                </a:solidFill>
                <a:latin typeface="Cairo"/>
                <a:ea typeface="Cairo"/>
                <a:cs typeface="Cairo"/>
                <a:sym typeface="Cairo"/>
                <a:rtl/>
              </a:rPr>
              <a:t>الأهداف الإستراتيجية</a:t>
            </a:r>
          </a:p>
        </p:txBody>
      </p:sp>
      <p:sp>
        <p:nvSpPr>
          <p:cNvPr id="12" name="Rectangle 11">
            <a:extLst>
              <a:ext uri="{FF2B5EF4-FFF2-40B4-BE49-F238E27FC236}">
                <a16:creationId xmlns:a16="http://schemas.microsoft.com/office/drawing/2014/main" id="{42C56CAF-6B8C-E93D-A6CC-BABDD32A11A2}"/>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anim calcmode="lin" valueType="num">
                                      <p:cBhvr>
                                        <p:cTn id="8" dur="250" fill="hold"/>
                                        <p:tgtEl>
                                          <p:spTgt spid="10"/>
                                        </p:tgtEl>
                                        <p:attrNameLst>
                                          <p:attrName>ppt_x</p:attrName>
                                        </p:attrNameLst>
                                      </p:cBhvr>
                                      <p:tavLst>
                                        <p:tav tm="0">
                                          <p:val>
                                            <p:strVal val="#ppt_x"/>
                                          </p:val>
                                        </p:tav>
                                        <p:tav tm="100000">
                                          <p:val>
                                            <p:strVal val="#ppt_x"/>
                                          </p:val>
                                        </p:tav>
                                      </p:tavLst>
                                    </p:anim>
                                    <p:anim calcmode="lin" valueType="num">
                                      <p:cBhvr>
                                        <p:cTn id="9" dur="25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250"/>
                                        <p:tgtEl>
                                          <p:spTgt spid="11"/>
                                        </p:tgtEl>
                                      </p:cBhvr>
                                    </p:animEffect>
                                    <p:anim calcmode="lin" valueType="num">
                                      <p:cBhvr>
                                        <p:cTn id="15" dur="250" fill="hold"/>
                                        <p:tgtEl>
                                          <p:spTgt spid="11"/>
                                        </p:tgtEl>
                                        <p:attrNameLst>
                                          <p:attrName>ppt_x</p:attrName>
                                        </p:attrNameLst>
                                      </p:cBhvr>
                                      <p:tavLst>
                                        <p:tav tm="0">
                                          <p:val>
                                            <p:strVal val="#ppt_x"/>
                                          </p:val>
                                        </p:tav>
                                        <p:tav tm="100000">
                                          <p:val>
                                            <p:strVal val="#ppt_x"/>
                                          </p:val>
                                        </p:tav>
                                      </p:tavLst>
                                    </p:anim>
                                    <p:anim calcmode="lin" valueType="num">
                                      <p:cBhvr>
                                        <p:cTn id="16" dur="25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2" name="TextBox 2"/>
          <p:cNvSpPr txBox="1"/>
          <p:nvPr/>
        </p:nvSpPr>
        <p:spPr>
          <a:xfrm>
            <a:off x="2901348" y="4006057"/>
            <a:ext cx="9565103" cy="3008516"/>
          </a:xfrm>
          <a:prstGeom prst="rect">
            <a:avLst/>
          </a:prstGeom>
        </p:spPr>
        <p:txBody>
          <a:bodyPr wrap="square" lIns="0" tIns="0" rIns="0" bIns="0" rtlCol="0" anchor="t">
            <a:spAutoFit/>
          </a:bodyPr>
          <a:lstStyle/>
          <a:p>
            <a:pPr marL="0" lvl="0" indent="0" algn="ctr" rtl="1">
              <a:lnSpc>
                <a:spcPts val="7772"/>
              </a:lnSpc>
              <a:spcBef>
                <a:spcPct val="0"/>
              </a:spcBef>
            </a:pPr>
            <a:r>
              <a:rPr lang="ar-EG" sz="6700" dirty="0">
                <a:solidFill>
                  <a:srgbClr val="134E1A"/>
                </a:solidFill>
                <a:latin typeface="Cairo Heavy"/>
                <a:ea typeface="Cairo Heavy"/>
                <a:cs typeface="Cairo Heavy"/>
                <a:sym typeface="Cairo Heavy"/>
                <a:rtl/>
              </a:rPr>
              <a:t>"محافظة منيعة، مزدهرة، آمنة، محافظة على طابعها الريفي"</a:t>
            </a:r>
          </a:p>
        </p:txBody>
      </p:sp>
      <p:sp>
        <p:nvSpPr>
          <p:cNvPr id="3" name="Freeform 3"/>
          <p:cNvSpPr/>
          <p:nvPr/>
        </p:nvSpPr>
        <p:spPr>
          <a:xfrm>
            <a:off x="6633208" y="7209998"/>
            <a:ext cx="2175726" cy="324381"/>
          </a:xfrm>
          <a:custGeom>
            <a:avLst/>
            <a:gdLst/>
            <a:ahLst/>
            <a:cxnLst/>
            <a:rect l="l" t="t" r="r" b="b"/>
            <a:pathLst>
              <a:path w="2175726" h="324381">
                <a:moveTo>
                  <a:pt x="0" y="0"/>
                </a:moveTo>
                <a:lnTo>
                  <a:pt x="2175726" y="0"/>
                </a:lnTo>
                <a:lnTo>
                  <a:pt x="2175726" y="324381"/>
                </a:lnTo>
                <a:lnTo>
                  <a:pt x="0" y="32438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10744112" y="370936"/>
            <a:ext cx="8635613" cy="9916064"/>
            <a:chOff x="0" y="0"/>
            <a:chExt cx="11514151" cy="13221419"/>
          </a:xfrm>
        </p:grpSpPr>
        <p:grpSp>
          <p:nvGrpSpPr>
            <p:cNvPr id="5" name="Group 5"/>
            <p:cNvGrpSpPr/>
            <p:nvPr/>
          </p:nvGrpSpPr>
          <p:grpSpPr>
            <a:xfrm>
              <a:off x="2296454" y="4153754"/>
              <a:ext cx="7311978" cy="9067665"/>
              <a:chOff x="0" y="0"/>
              <a:chExt cx="1444341" cy="1791144"/>
            </a:xfrm>
          </p:grpSpPr>
          <p:sp>
            <p:nvSpPr>
              <p:cNvPr id="6" name="Freeform 6"/>
              <p:cNvSpPr/>
              <p:nvPr/>
            </p:nvSpPr>
            <p:spPr>
              <a:xfrm>
                <a:off x="0" y="0"/>
                <a:ext cx="1444341" cy="1791144"/>
              </a:xfrm>
              <a:custGeom>
                <a:avLst/>
                <a:gdLst/>
                <a:ahLst/>
                <a:cxnLst/>
                <a:rect l="l" t="t" r="r" b="b"/>
                <a:pathLst>
                  <a:path w="1444341" h="1791144">
                    <a:moveTo>
                      <a:pt x="0" y="0"/>
                    </a:moveTo>
                    <a:lnTo>
                      <a:pt x="1444341" y="0"/>
                    </a:lnTo>
                    <a:lnTo>
                      <a:pt x="1444341" y="1791144"/>
                    </a:lnTo>
                    <a:lnTo>
                      <a:pt x="0" y="1791144"/>
                    </a:lnTo>
                    <a:close/>
                  </a:path>
                </a:pathLst>
              </a:custGeom>
              <a:solidFill>
                <a:srgbClr val="D9DFCE"/>
              </a:solidFill>
            </p:spPr>
          </p:sp>
          <p:sp>
            <p:nvSpPr>
              <p:cNvPr id="7" name="TextBox 7"/>
              <p:cNvSpPr txBox="1"/>
              <p:nvPr/>
            </p:nvSpPr>
            <p:spPr>
              <a:xfrm>
                <a:off x="0" y="-57150"/>
                <a:ext cx="1444341" cy="1848294"/>
              </a:xfrm>
              <a:prstGeom prst="rect">
                <a:avLst/>
              </a:prstGeom>
            </p:spPr>
            <p:txBody>
              <a:bodyPr lIns="33912" tIns="33912" rIns="33912" bIns="33912" rtlCol="0" anchor="ctr"/>
              <a:lstStyle/>
              <a:p>
                <a:pPr algn="ctr">
                  <a:lnSpc>
                    <a:spcPts val="3500"/>
                  </a:lnSpc>
                </a:pPr>
                <a:endParaRPr/>
              </a:p>
            </p:txBody>
          </p:sp>
        </p:grpSp>
        <p:sp>
          <p:nvSpPr>
            <p:cNvPr id="8" name="Freeform 8"/>
            <p:cNvSpPr/>
            <p:nvPr/>
          </p:nvSpPr>
          <p:spPr>
            <a:xfrm>
              <a:off x="0" y="0"/>
              <a:ext cx="11514151" cy="11499759"/>
            </a:xfrm>
            <a:custGeom>
              <a:avLst/>
              <a:gdLst/>
              <a:ahLst/>
              <a:cxnLst/>
              <a:rect l="l" t="t" r="r" b="b"/>
              <a:pathLst>
                <a:path w="11514151" h="11499759">
                  <a:moveTo>
                    <a:pt x="0" y="0"/>
                  </a:moveTo>
                  <a:lnTo>
                    <a:pt x="11514151" y="0"/>
                  </a:lnTo>
                  <a:lnTo>
                    <a:pt x="11514151" y="11499759"/>
                  </a:lnTo>
                  <a:lnTo>
                    <a:pt x="0" y="11499759"/>
                  </a:lnTo>
                  <a:lnTo>
                    <a:pt x="0" y="0"/>
                  </a:lnTo>
                  <a:close/>
                </a:path>
              </a:pathLst>
            </a:custGeom>
            <a:blipFill>
              <a:blip r:embed="rId4"/>
              <a:stretch>
                <a:fillRect/>
              </a:stretch>
            </a:blipFill>
          </p:spPr>
        </p:sp>
        <p:grpSp>
          <p:nvGrpSpPr>
            <p:cNvPr id="9" name="Group 9"/>
            <p:cNvGrpSpPr/>
            <p:nvPr/>
          </p:nvGrpSpPr>
          <p:grpSpPr>
            <a:xfrm>
              <a:off x="3202232" y="2660426"/>
              <a:ext cx="5500422" cy="5500422"/>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4E1A"/>
              </a:solidFill>
            </p:spPr>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3500"/>
                  </a:lnSpc>
                </a:pPr>
                <a:endParaRPr/>
              </a:p>
            </p:txBody>
          </p:sp>
        </p:grpSp>
        <p:sp>
          <p:nvSpPr>
            <p:cNvPr id="12" name="Freeform 12"/>
            <p:cNvSpPr/>
            <p:nvPr/>
          </p:nvSpPr>
          <p:spPr>
            <a:xfrm>
              <a:off x="4758564" y="4133140"/>
              <a:ext cx="2387759" cy="2554995"/>
            </a:xfrm>
            <a:custGeom>
              <a:avLst/>
              <a:gdLst/>
              <a:ahLst/>
              <a:cxnLst/>
              <a:rect l="l" t="t" r="r" b="b"/>
              <a:pathLst>
                <a:path w="2387759" h="2554995">
                  <a:moveTo>
                    <a:pt x="0" y="0"/>
                  </a:moveTo>
                  <a:lnTo>
                    <a:pt x="2387759" y="0"/>
                  </a:lnTo>
                  <a:lnTo>
                    <a:pt x="2387759" y="2554995"/>
                  </a:lnTo>
                  <a:lnTo>
                    <a:pt x="0" y="25549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graphicFrame>
        <p:nvGraphicFramePr>
          <p:cNvPr id="13" name="Table 13"/>
          <p:cNvGraphicFramePr>
            <a:graphicFrameLocks noGrp="1"/>
          </p:cNvGraphicFramePr>
          <p:nvPr>
            <p:extLst>
              <p:ext uri="{D42A27DB-BD31-4B8C-83A1-F6EECF244321}">
                <p14:modId xmlns:p14="http://schemas.microsoft.com/office/powerpoint/2010/main" val="1561639746"/>
              </p:ext>
            </p:extLst>
          </p:nvPr>
        </p:nvGraphicFramePr>
        <p:xfrm>
          <a:off x="0" y="0"/>
          <a:ext cx="2514600" cy="10286999"/>
        </p:xfrm>
        <a:graphic>
          <a:graphicData uri="http://schemas.openxmlformats.org/drawingml/2006/table">
            <a:tbl>
              <a:tblPr/>
              <a:tblGrid>
                <a:gridCol w="2514600">
                  <a:extLst>
                    <a:ext uri="{9D8B030D-6E8A-4147-A177-3AD203B41FA5}">
                      <a16:colId xmlns:a16="http://schemas.microsoft.com/office/drawing/2014/main" val="20000"/>
                    </a:ext>
                  </a:extLst>
                </a:gridCol>
              </a:tblGrid>
              <a:tr h="1832873">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0"/>
                  </a:ext>
                </a:extLst>
              </a:tr>
              <a:tr h="2020233">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مرحلة التحليل</a:t>
                      </a:r>
                      <a:endParaRPr lang="en-US" sz="1100" b="0" dirty="0">
                        <a:latin typeface="Cairo" panose="020B0604020202020204" charset="-78"/>
                        <a:cs typeface="Cairo" panose="020B0604020202020204" charset="-78"/>
                      </a:endParaRPr>
                    </a:p>
                    <a:p>
                      <a:pPr algn="ctr" rtl="1">
                        <a:lnSpc>
                          <a:spcPts val="4199"/>
                        </a:lnSpc>
                      </a:pP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4398895">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صياغة المشروع</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الرؤية التنموية </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المكونات</a:t>
                      </a: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الأهداف الإستراتيجية</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C5739"/>
                    </a:solidFill>
                  </a:tcPr>
                </a:tc>
                <a:extLst>
                  <a:ext uri="{0D108BD9-81ED-4DB2-BD59-A6C34878D82A}">
                    <a16:rowId xmlns:a16="http://schemas.microsoft.com/office/drawing/2014/main" val="10002"/>
                  </a:ext>
                </a:extLst>
              </a:tr>
              <a:tr h="2034998">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اعداد المخططات</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
        <p:nvSpPr>
          <p:cNvPr id="14" name="TextBox 14"/>
          <p:cNvSpPr txBox="1"/>
          <p:nvPr/>
        </p:nvSpPr>
        <p:spPr>
          <a:xfrm>
            <a:off x="12725400" y="971550"/>
            <a:ext cx="4672608"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134E1A"/>
                </a:solidFill>
                <a:latin typeface="Cairo Bold"/>
                <a:ea typeface="Cairo Bold"/>
                <a:cs typeface="Cairo Bold"/>
                <a:sym typeface="Cairo Bold"/>
                <a:rtl/>
              </a:rPr>
              <a:t>الرؤية التنموية</a:t>
            </a:r>
            <a:r>
              <a:rPr lang="ar-SA" sz="3000" b="1" dirty="0">
                <a:solidFill>
                  <a:srgbClr val="134E1A"/>
                </a:solidFill>
                <a:latin typeface="Cairo Bold"/>
                <a:ea typeface="Cairo Bold"/>
                <a:cs typeface="Cairo Bold"/>
                <a:sym typeface="Cairo Bold"/>
                <a:rtl/>
              </a:rPr>
              <a:t> المستقبلية</a:t>
            </a:r>
            <a:r>
              <a:rPr lang="ar-EG" sz="3000" b="1" dirty="0">
                <a:solidFill>
                  <a:srgbClr val="134E1A"/>
                </a:solidFill>
                <a:latin typeface="Cairo Bold"/>
                <a:ea typeface="Cairo Bold"/>
                <a:cs typeface="Cairo Bold"/>
                <a:sym typeface="Cairo Bold"/>
                <a:rt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extLst>
              <p:ext uri="{D42A27DB-BD31-4B8C-83A1-F6EECF244321}">
                <p14:modId xmlns:p14="http://schemas.microsoft.com/office/powerpoint/2010/main" val="309585566"/>
              </p:ext>
            </p:extLst>
          </p:nvPr>
        </p:nvGraphicFramePr>
        <p:xfrm>
          <a:off x="0" y="0"/>
          <a:ext cx="2514600" cy="10287000"/>
        </p:xfrm>
        <a:graphic>
          <a:graphicData uri="http://schemas.openxmlformats.org/drawingml/2006/table">
            <a:tbl>
              <a:tblPr/>
              <a:tblGrid>
                <a:gridCol w="2514600">
                  <a:extLst>
                    <a:ext uri="{9D8B030D-6E8A-4147-A177-3AD203B41FA5}">
                      <a16:colId xmlns:a16="http://schemas.microsoft.com/office/drawing/2014/main" val="20000"/>
                    </a:ext>
                  </a:extLst>
                </a:gridCol>
              </a:tblGrid>
              <a:tr h="1908731">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0"/>
                  </a:ext>
                </a:extLst>
              </a:tr>
              <a:tr h="2149130">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مرحلة التحليل</a:t>
                      </a:r>
                      <a:endParaRPr lang="en-US" sz="1100" b="0" dirty="0">
                        <a:latin typeface="Cairo" panose="020B0604020202020204" charset="-78"/>
                        <a:cs typeface="Cairo" panose="020B0604020202020204" charset="-78"/>
                      </a:endParaRPr>
                    </a:p>
                    <a:p>
                      <a:pPr algn="ctr" rtl="1">
                        <a:lnSpc>
                          <a:spcPts val="4199"/>
                        </a:lnSpc>
                      </a:pP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4206999">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صياغة المشروع</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الرؤية التنموية </a:t>
                      </a: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المكونات</a:t>
                      </a: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الأهداف الإستراتيجية</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C5739"/>
                    </a:solidFill>
                  </a:tcPr>
                </a:tc>
                <a:extLst>
                  <a:ext uri="{0D108BD9-81ED-4DB2-BD59-A6C34878D82A}">
                    <a16:rowId xmlns:a16="http://schemas.microsoft.com/office/drawing/2014/main" val="10002"/>
                  </a:ext>
                </a:extLst>
              </a:tr>
              <a:tr h="2022140">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اعداد المخططات</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
        <p:nvSpPr>
          <p:cNvPr id="3" name="TextBox 3"/>
          <p:cNvSpPr txBox="1"/>
          <p:nvPr/>
        </p:nvSpPr>
        <p:spPr>
          <a:xfrm>
            <a:off x="11304124" y="971550"/>
            <a:ext cx="6499023" cy="514349"/>
          </a:xfrm>
          <a:prstGeom prst="rect">
            <a:avLst/>
          </a:prstGeom>
        </p:spPr>
        <p:txBody>
          <a:bodyPr lIns="0" tIns="0" rIns="0" bIns="0" rtlCol="0" anchor="t">
            <a:spAutoFit/>
          </a:bodyPr>
          <a:lstStyle/>
          <a:p>
            <a:pPr algn="ctr" rtl="1">
              <a:lnSpc>
                <a:spcPts val="4200"/>
              </a:lnSpc>
              <a:spcBef>
                <a:spcPct val="0"/>
              </a:spcBef>
            </a:pPr>
            <a:r>
              <a:rPr lang="ar-EG" sz="3000" b="1">
                <a:solidFill>
                  <a:srgbClr val="000000"/>
                </a:solidFill>
                <a:latin typeface="Cairo Bold"/>
                <a:ea typeface="Cairo Bold"/>
                <a:cs typeface="Cairo Bold"/>
                <a:sym typeface="Cairo Bold"/>
                <a:rtl/>
              </a:rPr>
              <a:t>المكونات و الأهداف الإستراتيجية</a:t>
            </a:r>
          </a:p>
        </p:txBody>
      </p:sp>
      <p:grpSp>
        <p:nvGrpSpPr>
          <p:cNvPr id="4" name="Group 4"/>
          <p:cNvGrpSpPr/>
          <p:nvPr/>
        </p:nvGrpSpPr>
        <p:grpSpPr>
          <a:xfrm>
            <a:off x="11923043" y="3183141"/>
            <a:ext cx="4664418" cy="7103859"/>
            <a:chOff x="0" y="0"/>
            <a:chExt cx="1444341" cy="2199717"/>
          </a:xfrm>
        </p:grpSpPr>
        <p:sp>
          <p:nvSpPr>
            <p:cNvPr id="5" name="Freeform 5"/>
            <p:cNvSpPr/>
            <p:nvPr/>
          </p:nvSpPr>
          <p:spPr>
            <a:xfrm>
              <a:off x="0" y="0"/>
              <a:ext cx="1444341" cy="2199717"/>
            </a:xfrm>
            <a:custGeom>
              <a:avLst/>
              <a:gdLst/>
              <a:ahLst/>
              <a:cxnLst/>
              <a:rect l="l" t="t" r="r" b="b"/>
              <a:pathLst>
                <a:path w="1444341" h="2199717">
                  <a:moveTo>
                    <a:pt x="0" y="0"/>
                  </a:moveTo>
                  <a:lnTo>
                    <a:pt x="1444341" y="0"/>
                  </a:lnTo>
                  <a:lnTo>
                    <a:pt x="1444341" y="2199717"/>
                  </a:lnTo>
                  <a:lnTo>
                    <a:pt x="0" y="2199717"/>
                  </a:lnTo>
                  <a:close/>
                </a:path>
              </a:pathLst>
            </a:custGeom>
            <a:solidFill>
              <a:srgbClr val="D9DFCE"/>
            </a:solidFill>
          </p:spPr>
        </p:sp>
        <p:sp>
          <p:nvSpPr>
            <p:cNvPr id="6" name="TextBox 6"/>
            <p:cNvSpPr txBox="1"/>
            <p:nvPr/>
          </p:nvSpPr>
          <p:spPr>
            <a:xfrm>
              <a:off x="0" y="-47625"/>
              <a:ext cx="1444341" cy="2247342"/>
            </a:xfrm>
            <a:prstGeom prst="rect">
              <a:avLst/>
            </a:prstGeom>
          </p:spPr>
          <p:txBody>
            <a:bodyPr lIns="43208" tIns="43208" rIns="43208" bIns="43208" rtlCol="0" anchor="ctr"/>
            <a:lstStyle/>
            <a:p>
              <a:pPr algn="ctr">
                <a:lnSpc>
                  <a:spcPts val="3500"/>
                </a:lnSpc>
              </a:pPr>
              <a:endParaRPr/>
            </a:p>
          </p:txBody>
        </p:sp>
      </p:grpSp>
      <p:sp>
        <p:nvSpPr>
          <p:cNvPr id="7" name="Freeform 7"/>
          <p:cNvSpPr/>
          <p:nvPr/>
        </p:nvSpPr>
        <p:spPr>
          <a:xfrm>
            <a:off x="10615126" y="522049"/>
            <a:ext cx="7345046" cy="7335864"/>
          </a:xfrm>
          <a:custGeom>
            <a:avLst/>
            <a:gdLst/>
            <a:ahLst/>
            <a:cxnLst/>
            <a:rect l="l" t="t" r="r" b="b"/>
            <a:pathLst>
              <a:path w="7345046" h="7335864">
                <a:moveTo>
                  <a:pt x="0" y="0"/>
                </a:moveTo>
                <a:lnTo>
                  <a:pt x="7345046" y="0"/>
                </a:lnTo>
                <a:lnTo>
                  <a:pt x="7345046" y="7335865"/>
                </a:lnTo>
                <a:lnTo>
                  <a:pt x="0" y="7335865"/>
                </a:lnTo>
                <a:lnTo>
                  <a:pt x="0" y="0"/>
                </a:lnTo>
                <a:close/>
              </a:path>
            </a:pathLst>
          </a:custGeom>
          <a:blipFill>
            <a:blip r:embed="rId2"/>
            <a:stretch>
              <a:fillRect/>
            </a:stretch>
          </a:blipFill>
        </p:spPr>
      </p:sp>
      <p:grpSp>
        <p:nvGrpSpPr>
          <p:cNvPr id="8" name="Group 8"/>
          <p:cNvGrpSpPr/>
          <p:nvPr/>
        </p:nvGrpSpPr>
        <p:grpSpPr>
          <a:xfrm>
            <a:off x="12500852" y="2230526"/>
            <a:ext cx="3508800" cy="35088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4E1A"/>
            </a:solidFill>
          </p:spPr>
        </p:sp>
        <p:sp>
          <p:nvSpPr>
            <p:cNvPr id="10" name="TextBox 10"/>
            <p:cNvSpPr txBox="1"/>
            <p:nvPr/>
          </p:nvSpPr>
          <p:spPr>
            <a:xfrm>
              <a:off x="76200" y="28575"/>
              <a:ext cx="660400" cy="708025"/>
            </a:xfrm>
            <a:prstGeom prst="rect">
              <a:avLst/>
            </a:prstGeom>
          </p:spPr>
          <p:txBody>
            <a:bodyPr lIns="64726" tIns="64726" rIns="64726" bIns="64726" rtlCol="0" anchor="ctr"/>
            <a:lstStyle/>
            <a:p>
              <a:pPr algn="ctr">
                <a:lnSpc>
                  <a:spcPts val="3500"/>
                </a:lnSpc>
              </a:pPr>
              <a:endParaRPr/>
            </a:p>
          </p:txBody>
        </p:sp>
      </p:grpSp>
      <p:grpSp>
        <p:nvGrpSpPr>
          <p:cNvPr id="11" name="Group 11"/>
          <p:cNvGrpSpPr/>
          <p:nvPr/>
        </p:nvGrpSpPr>
        <p:grpSpPr>
          <a:xfrm>
            <a:off x="4517223" y="3123356"/>
            <a:ext cx="4712628" cy="7163644"/>
            <a:chOff x="0" y="0"/>
            <a:chExt cx="1444341" cy="2195537"/>
          </a:xfrm>
        </p:grpSpPr>
        <p:sp>
          <p:nvSpPr>
            <p:cNvPr id="12" name="Freeform 12"/>
            <p:cNvSpPr/>
            <p:nvPr/>
          </p:nvSpPr>
          <p:spPr>
            <a:xfrm>
              <a:off x="0" y="0"/>
              <a:ext cx="1444341" cy="2195537"/>
            </a:xfrm>
            <a:custGeom>
              <a:avLst/>
              <a:gdLst/>
              <a:ahLst/>
              <a:cxnLst/>
              <a:rect l="l" t="t" r="r" b="b"/>
              <a:pathLst>
                <a:path w="1444341" h="2195537">
                  <a:moveTo>
                    <a:pt x="0" y="0"/>
                  </a:moveTo>
                  <a:lnTo>
                    <a:pt x="1444341" y="0"/>
                  </a:lnTo>
                  <a:lnTo>
                    <a:pt x="1444341" y="2195537"/>
                  </a:lnTo>
                  <a:lnTo>
                    <a:pt x="0" y="2195537"/>
                  </a:lnTo>
                  <a:close/>
                </a:path>
              </a:pathLst>
            </a:custGeom>
            <a:solidFill>
              <a:srgbClr val="D9DFCE"/>
            </a:solidFill>
          </p:spPr>
        </p:sp>
        <p:sp>
          <p:nvSpPr>
            <p:cNvPr id="13" name="TextBox 13"/>
            <p:cNvSpPr txBox="1"/>
            <p:nvPr/>
          </p:nvSpPr>
          <p:spPr>
            <a:xfrm>
              <a:off x="0" y="-47625"/>
              <a:ext cx="1444341" cy="2243162"/>
            </a:xfrm>
            <a:prstGeom prst="rect">
              <a:avLst/>
            </a:prstGeom>
          </p:spPr>
          <p:txBody>
            <a:bodyPr lIns="43655" tIns="43655" rIns="43655" bIns="43655" rtlCol="0" anchor="ctr"/>
            <a:lstStyle/>
            <a:p>
              <a:pPr algn="ctr">
                <a:lnSpc>
                  <a:spcPts val="3500"/>
                </a:lnSpc>
              </a:pPr>
              <a:endParaRPr/>
            </a:p>
          </p:txBody>
        </p:sp>
      </p:grpSp>
      <p:sp>
        <p:nvSpPr>
          <p:cNvPr id="14" name="Freeform 14"/>
          <p:cNvSpPr/>
          <p:nvPr/>
        </p:nvSpPr>
        <p:spPr>
          <a:xfrm>
            <a:off x="3037140" y="446228"/>
            <a:ext cx="7420961" cy="7411685"/>
          </a:xfrm>
          <a:custGeom>
            <a:avLst/>
            <a:gdLst/>
            <a:ahLst/>
            <a:cxnLst/>
            <a:rect l="l" t="t" r="r" b="b"/>
            <a:pathLst>
              <a:path w="7420961" h="7411685">
                <a:moveTo>
                  <a:pt x="0" y="0"/>
                </a:moveTo>
                <a:lnTo>
                  <a:pt x="7420962" y="0"/>
                </a:lnTo>
                <a:lnTo>
                  <a:pt x="7420962" y="7411686"/>
                </a:lnTo>
                <a:lnTo>
                  <a:pt x="0" y="7411686"/>
                </a:lnTo>
                <a:lnTo>
                  <a:pt x="0" y="0"/>
                </a:lnTo>
                <a:close/>
              </a:path>
            </a:pathLst>
          </a:custGeom>
          <a:blipFill>
            <a:blip r:embed="rId2"/>
            <a:stretch>
              <a:fillRect/>
            </a:stretch>
          </a:blipFill>
        </p:spPr>
      </p:sp>
      <p:grpSp>
        <p:nvGrpSpPr>
          <p:cNvPr id="15" name="Group 15"/>
          <p:cNvGrpSpPr/>
          <p:nvPr/>
        </p:nvGrpSpPr>
        <p:grpSpPr>
          <a:xfrm>
            <a:off x="5101004" y="2160894"/>
            <a:ext cx="3545065" cy="354506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4E1A"/>
            </a:solidFill>
          </p:spPr>
        </p:sp>
        <p:sp>
          <p:nvSpPr>
            <p:cNvPr id="17" name="TextBox 17"/>
            <p:cNvSpPr txBox="1"/>
            <p:nvPr/>
          </p:nvSpPr>
          <p:spPr>
            <a:xfrm>
              <a:off x="76200" y="28575"/>
              <a:ext cx="660400" cy="708025"/>
            </a:xfrm>
            <a:prstGeom prst="rect">
              <a:avLst/>
            </a:prstGeom>
          </p:spPr>
          <p:txBody>
            <a:bodyPr lIns="65395" tIns="65395" rIns="65395" bIns="65395" rtlCol="0" anchor="ctr"/>
            <a:lstStyle/>
            <a:p>
              <a:pPr algn="ctr">
                <a:lnSpc>
                  <a:spcPts val="3500"/>
                </a:lnSpc>
              </a:pPr>
              <a:endParaRPr/>
            </a:p>
          </p:txBody>
        </p:sp>
      </p:grpSp>
      <p:sp>
        <p:nvSpPr>
          <p:cNvPr id="18" name="TextBox 18"/>
          <p:cNvSpPr txBox="1"/>
          <p:nvPr/>
        </p:nvSpPr>
        <p:spPr>
          <a:xfrm>
            <a:off x="16034357" y="2609007"/>
            <a:ext cx="426839" cy="514349"/>
          </a:xfrm>
          <a:prstGeom prst="rect">
            <a:avLst/>
          </a:prstGeom>
        </p:spPr>
        <p:txBody>
          <a:bodyPr lIns="0" tIns="0" rIns="0" bIns="0" rtlCol="0" anchor="t">
            <a:spAutoFit/>
          </a:bodyPr>
          <a:lstStyle/>
          <a:p>
            <a:pPr algn="ctr">
              <a:lnSpc>
                <a:spcPts val="4200"/>
              </a:lnSpc>
              <a:spcBef>
                <a:spcPct val="0"/>
              </a:spcBef>
            </a:pPr>
            <a:r>
              <a:rPr lang="en-US" sz="3000" b="1">
                <a:solidFill>
                  <a:srgbClr val="134E1A"/>
                </a:solidFill>
                <a:latin typeface="Cairo Bold"/>
                <a:ea typeface="Cairo Bold"/>
                <a:cs typeface="Cairo Bold"/>
                <a:sym typeface="Cairo Bold"/>
              </a:rPr>
              <a:t>02</a:t>
            </a:r>
          </a:p>
        </p:txBody>
      </p:sp>
      <p:sp>
        <p:nvSpPr>
          <p:cNvPr id="19" name="TextBox 19"/>
          <p:cNvSpPr txBox="1"/>
          <p:nvPr/>
        </p:nvSpPr>
        <p:spPr>
          <a:xfrm>
            <a:off x="8670775" y="2609007"/>
            <a:ext cx="426839" cy="514349"/>
          </a:xfrm>
          <a:prstGeom prst="rect">
            <a:avLst/>
          </a:prstGeom>
        </p:spPr>
        <p:txBody>
          <a:bodyPr lIns="0" tIns="0" rIns="0" bIns="0" rtlCol="0" anchor="t">
            <a:spAutoFit/>
          </a:bodyPr>
          <a:lstStyle/>
          <a:p>
            <a:pPr algn="ctr">
              <a:lnSpc>
                <a:spcPts val="4200"/>
              </a:lnSpc>
              <a:spcBef>
                <a:spcPct val="0"/>
              </a:spcBef>
            </a:pPr>
            <a:r>
              <a:rPr lang="en-US" sz="3000" b="1">
                <a:solidFill>
                  <a:srgbClr val="134E1A"/>
                </a:solidFill>
                <a:latin typeface="Cairo Bold"/>
                <a:ea typeface="Cairo Bold"/>
                <a:cs typeface="Cairo Bold"/>
                <a:sym typeface="Cairo Bold"/>
              </a:rPr>
              <a:t>01</a:t>
            </a:r>
          </a:p>
        </p:txBody>
      </p:sp>
      <p:sp>
        <p:nvSpPr>
          <p:cNvPr id="20" name="TextBox 20"/>
          <p:cNvSpPr txBox="1"/>
          <p:nvPr/>
        </p:nvSpPr>
        <p:spPr>
          <a:xfrm>
            <a:off x="5344193" y="2837606"/>
            <a:ext cx="2880365"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FFFFFF"/>
                </a:solidFill>
                <a:latin typeface="Cairo Bold"/>
                <a:ea typeface="Cairo Bold"/>
                <a:cs typeface="Cairo Bold"/>
                <a:sym typeface="Cairo Bold"/>
                <a:rtl/>
              </a:rPr>
              <a:t>محافظة منيعة</a:t>
            </a:r>
          </a:p>
        </p:txBody>
      </p:sp>
      <p:sp>
        <p:nvSpPr>
          <p:cNvPr id="21" name="TextBox 21"/>
          <p:cNvSpPr txBox="1"/>
          <p:nvPr/>
        </p:nvSpPr>
        <p:spPr>
          <a:xfrm>
            <a:off x="4955807" y="3853812"/>
            <a:ext cx="3835458" cy="410369"/>
          </a:xfrm>
          <a:prstGeom prst="rect">
            <a:avLst/>
          </a:prstGeom>
        </p:spPr>
        <p:txBody>
          <a:bodyPr wrap="square" lIns="0" tIns="0" rIns="0" bIns="0" rtlCol="0" anchor="t">
            <a:spAutoFit/>
          </a:bodyPr>
          <a:lstStyle/>
          <a:p>
            <a:pPr algn="ctr">
              <a:lnSpc>
                <a:spcPts val="3220"/>
              </a:lnSpc>
              <a:spcBef>
                <a:spcPct val="0"/>
              </a:spcBef>
            </a:pPr>
            <a:r>
              <a:rPr lang="en-US" sz="2300" b="1" dirty="0">
                <a:solidFill>
                  <a:srgbClr val="FFFFFF"/>
                </a:solidFill>
                <a:latin typeface="Cairo Bold"/>
                <a:ea typeface="Cairo Bold"/>
                <a:cs typeface="Cairo Bold"/>
                <a:sym typeface="Cairo Bold"/>
              </a:rPr>
              <a:t>(</a:t>
            </a:r>
            <a:r>
              <a:rPr lang="ar-EG" sz="2300" b="1" dirty="0">
                <a:solidFill>
                  <a:srgbClr val="FFFFFF"/>
                </a:solidFill>
                <a:latin typeface="Cairo Bold"/>
                <a:ea typeface="Cairo Bold"/>
                <a:cs typeface="Cairo Bold"/>
                <a:sym typeface="Cairo Bold"/>
                <a:rtl/>
              </a:rPr>
              <a:t>من حيث الحماية والصمود</a:t>
            </a:r>
            <a:r>
              <a:rPr lang="en-US" sz="2300" b="1" dirty="0">
                <a:solidFill>
                  <a:srgbClr val="FFFFFF"/>
                </a:solidFill>
                <a:latin typeface="Cairo Bold"/>
                <a:ea typeface="Cairo Bold"/>
                <a:cs typeface="Cairo Bold"/>
                <a:sym typeface="Cairo Bold"/>
              </a:rPr>
              <a:t>)</a:t>
            </a:r>
          </a:p>
        </p:txBody>
      </p:sp>
      <p:grpSp>
        <p:nvGrpSpPr>
          <p:cNvPr id="22" name="Group 22"/>
          <p:cNvGrpSpPr/>
          <p:nvPr/>
        </p:nvGrpSpPr>
        <p:grpSpPr>
          <a:xfrm>
            <a:off x="13028041" y="2964066"/>
            <a:ext cx="2677365" cy="1060728"/>
            <a:chOff x="-1" y="-66675"/>
            <a:chExt cx="3569820" cy="1414305"/>
          </a:xfrm>
        </p:grpSpPr>
        <p:sp>
          <p:nvSpPr>
            <p:cNvPr id="23" name="TextBox 23"/>
            <p:cNvSpPr txBox="1"/>
            <p:nvPr/>
          </p:nvSpPr>
          <p:spPr>
            <a:xfrm>
              <a:off x="-1" y="-66675"/>
              <a:ext cx="3569820" cy="718146"/>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FFFFFF"/>
                  </a:solidFill>
                  <a:latin typeface="Cairo" panose="020B0604020202020204" charset="-78"/>
                  <a:ea typeface="Aileron Bold"/>
                  <a:cs typeface="Cairo" panose="020B0604020202020204" charset="-78"/>
                  <a:sym typeface="Aileron Bold"/>
                  <a:rtl/>
                </a:rPr>
                <a:t>محافظة مزدهرة</a:t>
              </a:r>
            </a:p>
          </p:txBody>
        </p:sp>
        <p:sp>
          <p:nvSpPr>
            <p:cNvPr id="24" name="TextBox 24"/>
            <p:cNvSpPr txBox="1"/>
            <p:nvPr/>
          </p:nvSpPr>
          <p:spPr>
            <a:xfrm>
              <a:off x="182463" y="800471"/>
              <a:ext cx="2994025" cy="547159"/>
            </a:xfrm>
            <a:prstGeom prst="rect">
              <a:avLst/>
            </a:prstGeom>
          </p:spPr>
          <p:txBody>
            <a:bodyPr lIns="0" tIns="0" rIns="0" bIns="0" rtlCol="0" anchor="t">
              <a:spAutoFit/>
            </a:bodyPr>
            <a:lstStyle/>
            <a:p>
              <a:pPr algn="ctr">
                <a:lnSpc>
                  <a:spcPts val="3220"/>
                </a:lnSpc>
                <a:spcBef>
                  <a:spcPct val="0"/>
                </a:spcBef>
              </a:pPr>
              <a:r>
                <a:rPr lang="en-US" sz="2300" b="1" dirty="0">
                  <a:solidFill>
                    <a:srgbClr val="FFFFFF"/>
                  </a:solidFill>
                  <a:latin typeface="Cairo" panose="020B0604020202020204" charset="-78"/>
                  <a:ea typeface="Aileron Bold"/>
                  <a:cs typeface="Cairo" panose="020B0604020202020204" charset="-78"/>
                  <a:sym typeface="Aileron Bold"/>
                </a:rPr>
                <a:t>(</a:t>
              </a:r>
              <a:r>
                <a:rPr lang="ar-EG" sz="2300" b="1" dirty="0">
                  <a:solidFill>
                    <a:srgbClr val="FFFFFF"/>
                  </a:solidFill>
                  <a:latin typeface="Cairo" panose="020B0604020202020204" charset="-78"/>
                  <a:ea typeface="Aileron Bold"/>
                  <a:cs typeface="Cairo" panose="020B0604020202020204" charset="-78"/>
                  <a:sym typeface="Aileron Bold"/>
                  <a:rtl/>
                </a:rPr>
                <a:t>اقتصاديا</a:t>
              </a:r>
              <a:r>
                <a:rPr lang="ar-SA" sz="2300" b="1" dirty="0">
                  <a:solidFill>
                    <a:srgbClr val="FFFFFF"/>
                  </a:solidFill>
                  <a:latin typeface="Cairo" panose="020B0604020202020204" charset="-78"/>
                  <a:ea typeface="Aileron Bold"/>
                  <a:cs typeface="Cairo" panose="020B0604020202020204" charset="-78"/>
                  <a:sym typeface="Aileron Bold"/>
                  <a:rtl/>
                </a:rPr>
                <a:t>ً</a:t>
              </a:r>
              <a:r>
                <a:rPr lang="ar-EG" sz="2300" b="1" dirty="0">
                  <a:solidFill>
                    <a:srgbClr val="FFFFFF"/>
                  </a:solidFill>
                  <a:latin typeface="Cairo" panose="020B0604020202020204" charset="-78"/>
                  <a:ea typeface="Aileron Bold"/>
                  <a:cs typeface="Cairo" panose="020B0604020202020204" charset="-78"/>
                  <a:sym typeface="Aileron Bold"/>
                  <a:rtl/>
                </a:rPr>
                <a:t> وتنموي</a:t>
              </a:r>
              <a:r>
                <a:rPr lang="ar-SA" sz="2300" b="1" dirty="0">
                  <a:solidFill>
                    <a:srgbClr val="FFFFFF"/>
                  </a:solidFill>
                  <a:latin typeface="Cairo" panose="020B0604020202020204" charset="-78"/>
                  <a:ea typeface="Aileron Bold"/>
                  <a:cs typeface="Cairo" panose="020B0604020202020204" charset="-78"/>
                  <a:sym typeface="Aileron Bold"/>
                  <a:rtl/>
                </a:rPr>
                <a:t>اً</a:t>
              </a:r>
              <a:r>
                <a:rPr lang="en-US" sz="2300" b="1" dirty="0">
                  <a:solidFill>
                    <a:srgbClr val="FFFFFF"/>
                  </a:solidFill>
                  <a:latin typeface="Cairo" panose="020B0604020202020204" charset="-78"/>
                  <a:ea typeface="Aileron Bold"/>
                  <a:cs typeface="Cairo" panose="020B0604020202020204" charset="-78"/>
                  <a:sym typeface="Aileron Bold"/>
                </a:rPr>
                <a:t>)</a:t>
              </a:r>
            </a:p>
          </p:txBody>
        </p:sp>
      </p:grpSp>
      <p:sp>
        <p:nvSpPr>
          <p:cNvPr id="25" name="TextBox 25"/>
          <p:cNvSpPr txBox="1"/>
          <p:nvPr/>
        </p:nvSpPr>
        <p:spPr>
          <a:xfrm>
            <a:off x="4443628" y="6173696"/>
            <a:ext cx="4978885" cy="3989703"/>
          </a:xfrm>
          <a:prstGeom prst="rect">
            <a:avLst/>
          </a:prstGeom>
        </p:spPr>
        <p:txBody>
          <a:bodyPr lIns="0" tIns="0" rIns="0" bIns="0" rtlCol="0" anchor="t">
            <a:spAutoFit/>
          </a:bodyPr>
          <a:lstStyle/>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تعزيز السيادة المكانية الفلسطينية وتقليل الاعتماد على المحاور الاستيطانية.</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حماية الأراضي الزراعية من التمدد الاستيطاني والمصادرة.</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تأمين تواصل جغرافي فعال بين التجمعات الفلسطينية في المحافظة.</a:t>
            </a:r>
          </a:p>
        </p:txBody>
      </p:sp>
      <p:sp>
        <p:nvSpPr>
          <p:cNvPr id="26" name="TextBox 26"/>
          <p:cNvSpPr txBox="1"/>
          <p:nvPr/>
        </p:nvSpPr>
        <p:spPr>
          <a:xfrm>
            <a:off x="12053200" y="6227562"/>
            <a:ext cx="4615272" cy="3589653"/>
          </a:xfrm>
          <a:prstGeom prst="rect">
            <a:avLst/>
          </a:prstGeom>
        </p:spPr>
        <p:txBody>
          <a:bodyPr lIns="0" tIns="0" rIns="0" bIns="0" rtlCol="0" anchor="t">
            <a:spAutoFit/>
          </a:bodyPr>
          <a:lstStyle/>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تطوير قطاعات اقتصادية محلية مثل الزراعة والصناعة والابتكار.</a:t>
            </a:r>
          </a:p>
          <a:p>
            <a:pPr algn="r" rtl="1">
              <a:lnSpc>
                <a:spcPts val="3220"/>
              </a:lnSpc>
              <a:spcBef>
                <a:spcPct val="0"/>
              </a:spcBef>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تعزيز فرص التشغيل من خلال مشاريع إنتاجية ومناطق تنموية جديدة.</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دعم الاستثمار المحلي وتحفيز الاقتصاد المجتمعي.</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3" name="Group 3"/>
          <p:cNvGrpSpPr/>
          <p:nvPr/>
        </p:nvGrpSpPr>
        <p:grpSpPr>
          <a:xfrm>
            <a:off x="11923043" y="3183141"/>
            <a:ext cx="4664418" cy="7103859"/>
            <a:chOff x="0" y="0"/>
            <a:chExt cx="1444341" cy="2199717"/>
          </a:xfrm>
        </p:grpSpPr>
        <p:sp>
          <p:nvSpPr>
            <p:cNvPr id="4" name="Freeform 4"/>
            <p:cNvSpPr/>
            <p:nvPr/>
          </p:nvSpPr>
          <p:spPr>
            <a:xfrm>
              <a:off x="0" y="0"/>
              <a:ext cx="1444341" cy="2199717"/>
            </a:xfrm>
            <a:custGeom>
              <a:avLst/>
              <a:gdLst/>
              <a:ahLst/>
              <a:cxnLst/>
              <a:rect l="l" t="t" r="r" b="b"/>
              <a:pathLst>
                <a:path w="1444341" h="2199717">
                  <a:moveTo>
                    <a:pt x="0" y="0"/>
                  </a:moveTo>
                  <a:lnTo>
                    <a:pt x="1444341" y="0"/>
                  </a:lnTo>
                  <a:lnTo>
                    <a:pt x="1444341" y="2199717"/>
                  </a:lnTo>
                  <a:lnTo>
                    <a:pt x="0" y="2199717"/>
                  </a:lnTo>
                  <a:close/>
                </a:path>
              </a:pathLst>
            </a:custGeom>
            <a:solidFill>
              <a:srgbClr val="D9DFCE"/>
            </a:solidFill>
          </p:spPr>
        </p:sp>
        <p:sp>
          <p:nvSpPr>
            <p:cNvPr id="5" name="TextBox 5"/>
            <p:cNvSpPr txBox="1"/>
            <p:nvPr/>
          </p:nvSpPr>
          <p:spPr>
            <a:xfrm>
              <a:off x="0" y="-47625"/>
              <a:ext cx="1444341" cy="2247342"/>
            </a:xfrm>
            <a:prstGeom prst="rect">
              <a:avLst/>
            </a:prstGeom>
          </p:spPr>
          <p:txBody>
            <a:bodyPr lIns="43208" tIns="43208" rIns="43208" bIns="43208" rtlCol="0" anchor="ctr"/>
            <a:lstStyle/>
            <a:p>
              <a:pPr algn="ctr">
                <a:lnSpc>
                  <a:spcPts val="3500"/>
                </a:lnSpc>
              </a:pPr>
              <a:endParaRPr/>
            </a:p>
          </p:txBody>
        </p:sp>
      </p:grpSp>
      <p:sp>
        <p:nvSpPr>
          <p:cNvPr id="6" name="Freeform 6"/>
          <p:cNvSpPr/>
          <p:nvPr/>
        </p:nvSpPr>
        <p:spPr>
          <a:xfrm>
            <a:off x="10458102" y="533401"/>
            <a:ext cx="7345046" cy="7335864"/>
          </a:xfrm>
          <a:custGeom>
            <a:avLst/>
            <a:gdLst/>
            <a:ahLst/>
            <a:cxnLst/>
            <a:rect l="l" t="t" r="r" b="b"/>
            <a:pathLst>
              <a:path w="7345046" h="7335864">
                <a:moveTo>
                  <a:pt x="0" y="0"/>
                </a:moveTo>
                <a:lnTo>
                  <a:pt x="7345045" y="0"/>
                </a:lnTo>
                <a:lnTo>
                  <a:pt x="7345045" y="7335864"/>
                </a:lnTo>
                <a:lnTo>
                  <a:pt x="0" y="7335864"/>
                </a:lnTo>
                <a:lnTo>
                  <a:pt x="0" y="0"/>
                </a:lnTo>
                <a:close/>
              </a:path>
            </a:pathLst>
          </a:custGeom>
          <a:blipFill>
            <a:blip r:embed="rId2"/>
            <a:stretch>
              <a:fillRect/>
            </a:stretch>
          </a:blipFill>
        </p:spPr>
      </p:sp>
      <p:grpSp>
        <p:nvGrpSpPr>
          <p:cNvPr id="7" name="Group 7"/>
          <p:cNvGrpSpPr/>
          <p:nvPr/>
        </p:nvGrpSpPr>
        <p:grpSpPr>
          <a:xfrm>
            <a:off x="12500852" y="2230526"/>
            <a:ext cx="3508800" cy="350880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4E1A"/>
            </a:solidFill>
          </p:spPr>
        </p:sp>
        <p:sp>
          <p:nvSpPr>
            <p:cNvPr id="9" name="TextBox 9"/>
            <p:cNvSpPr txBox="1"/>
            <p:nvPr/>
          </p:nvSpPr>
          <p:spPr>
            <a:xfrm>
              <a:off x="76200" y="28575"/>
              <a:ext cx="660400" cy="708025"/>
            </a:xfrm>
            <a:prstGeom prst="rect">
              <a:avLst/>
            </a:prstGeom>
          </p:spPr>
          <p:txBody>
            <a:bodyPr lIns="64726" tIns="64726" rIns="64726" bIns="64726" rtlCol="0" anchor="ctr"/>
            <a:lstStyle/>
            <a:p>
              <a:pPr algn="ctr">
                <a:lnSpc>
                  <a:spcPts val="3500"/>
                </a:lnSpc>
              </a:pPr>
              <a:endParaRPr/>
            </a:p>
          </p:txBody>
        </p:sp>
      </p:grpSp>
      <p:grpSp>
        <p:nvGrpSpPr>
          <p:cNvPr id="10" name="Group 10"/>
          <p:cNvGrpSpPr/>
          <p:nvPr/>
        </p:nvGrpSpPr>
        <p:grpSpPr>
          <a:xfrm>
            <a:off x="4517223" y="3123356"/>
            <a:ext cx="4712628" cy="7163644"/>
            <a:chOff x="0" y="0"/>
            <a:chExt cx="1444341" cy="2195537"/>
          </a:xfrm>
        </p:grpSpPr>
        <p:sp>
          <p:nvSpPr>
            <p:cNvPr id="11" name="Freeform 11"/>
            <p:cNvSpPr/>
            <p:nvPr/>
          </p:nvSpPr>
          <p:spPr>
            <a:xfrm>
              <a:off x="0" y="0"/>
              <a:ext cx="1444341" cy="2195537"/>
            </a:xfrm>
            <a:custGeom>
              <a:avLst/>
              <a:gdLst/>
              <a:ahLst/>
              <a:cxnLst/>
              <a:rect l="l" t="t" r="r" b="b"/>
              <a:pathLst>
                <a:path w="1444341" h="2195537">
                  <a:moveTo>
                    <a:pt x="0" y="0"/>
                  </a:moveTo>
                  <a:lnTo>
                    <a:pt x="1444341" y="0"/>
                  </a:lnTo>
                  <a:lnTo>
                    <a:pt x="1444341" y="2195537"/>
                  </a:lnTo>
                  <a:lnTo>
                    <a:pt x="0" y="2195537"/>
                  </a:lnTo>
                  <a:close/>
                </a:path>
              </a:pathLst>
            </a:custGeom>
            <a:solidFill>
              <a:srgbClr val="D9DFCE"/>
            </a:solidFill>
          </p:spPr>
        </p:sp>
        <p:sp>
          <p:nvSpPr>
            <p:cNvPr id="12" name="TextBox 12"/>
            <p:cNvSpPr txBox="1"/>
            <p:nvPr/>
          </p:nvSpPr>
          <p:spPr>
            <a:xfrm>
              <a:off x="0" y="-47625"/>
              <a:ext cx="1444341" cy="2243162"/>
            </a:xfrm>
            <a:prstGeom prst="rect">
              <a:avLst/>
            </a:prstGeom>
          </p:spPr>
          <p:txBody>
            <a:bodyPr lIns="43655" tIns="43655" rIns="43655" bIns="43655" rtlCol="0" anchor="ctr"/>
            <a:lstStyle/>
            <a:p>
              <a:pPr algn="ctr">
                <a:lnSpc>
                  <a:spcPts val="3500"/>
                </a:lnSpc>
              </a:pPr>
              <a:endParaRPr/>
            </a:p>
          </p:txBody>
        </p:sp>
      </p:grpSp>
      <p:sp>
        <p:nvSpPr>
          <p:cNvPr id="13" name="Freeform 13"/>
          <p:cNvSpPr/>
          <p:nvPr/>
        </p:nvSpPr>
        <p:spPr>
          <a:xfrm>
            <a:off x="3037140" y="446228"/>
            <a:ext cx="7420961" cy="7411685"/>
          </a:xfrm>
          <a:custGeom>
            <a:avLst/>
            <a:gdLst/>
            <a:ahLst/>
            <a:cxnLst/>
            <a:rect l="l" t="t" r="r" b="b"/>
            <a:pathLst>
              <a:path w="7420961" h="7411685">
                <a:moveTo>
                  <a:pt x="0" y="0"/>
                </a:moveTo>
                <a:lnTo>
                  <a:pt x="7420962" y="0"/>
                </a:lnTo>
                <a:lnTo>
                  <a:pt x="7420962" y="7411686"/>
                </a:lnTo>
                <a:lnTo>
                  <a:pt x="0" y="7411686"/>
                </a:lnTo>
                <a:lnTo>
                  <a:pt x="0" y="0"/>
                </a:lnTo>
                <a:close/>
              </a:path>
            </a:pathLst>
          </a:custGeom>
          <a:blipFill>
            <a:blip r:embed="rId2"/>
            <a:stretch>
              <a:fillRect/>
            </a:stretch>
          </a:blipFill>
        </p:spPr>
      </p:sp>
      <p:grpSp>
        <p:nvGrpSpPr>
          <p:cNvPr id="14" name="Group 14"/>
          <p:cNvGrpSpPr/>
          <p:nvPr/>
        </p:nvGrpSpPr>
        <p:grpSpPr>
          <a:xfrm>
            <a:off x="5101004" y="2160894"/>
            <a:ext cx="3545065" cy="3545065"/>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4E1A"/>
            </a:solidFill>
          </p:spPr>
        </p:sp>
        <p:sp>
          <p:nvSpPr>
            <p:cNvPr id="16" name="TextBox 16"/>
            <p:cNvSpPr txBox="1"/>
            <p:nvPr/>
          </p:nvSpPr>
          <p:spPr>
            <a:xfrm>
              <a:off x="76200" y="28575"/>
              <a:ext cx="660400" cy="708025"/>
            </a:xfrm>
            <a:prstGeom prst="rect">
              <a:avLst/>
            </a:prstGeom>
          </p:spPr>
          <p:txBody>
            <a:bodyPr lIns="65395" tIns="65395" rIns="65395" bIns="65395" rtlCol="0" anchor="ctr"/>
            <a:lstStyle/>
            <a:p>
              <a:pPr algn="ctr">
                <a:lnSpc>
                  <a:spcPts val="3500"/>
                </a:lnSpc>
              </a:pPr>
              <a:endParaRPr/>
            </a:p>
          </p:txBody>
        </p:sp>
      </p:grpSp>
      <p:sp>
        <p:nvSpPr>
          <p:cNvPr id="17" name="TextBox 17"/>
          <p:cNvSpPr txBox="1"/>
          <p:nvPr/>
        </p:nvSpPr>
        <p:spPr>
          <a:xfrm>
            <a:off x="16034357" y="2609007"/>
            <a:ext cx="426839" cy="514349"/>
          </a:xfrm>
          <a:prstGeom prst="rect">
            <a:avLst/>
          </a:prstGeom>
        </p:spPr>
        <p:txBody>
          <a:bodyPr lIns="0" tIns="0" rIns="0" bIns="0" rtlCol="0" anchor="t">
            <a:spAutoFit/>
          </a:bodyPr>
          <a:lstStyle/>
          <a:p>
            <a:pPr algn="ctr">
              <a:lnSpc>
                <a:spcPts val="4200"/>
              </a:lnSpc>
              <a:spcBef>
                <a:spcPct val="0"/>
              </a:spcBef>
            </a:pPr>
            <a:r>
              <a:rPr lang="en-US" sz="3000" b="1">
                <a:solidFill>
                  <a:srgbClr val="134E1A"/>
                </a:solidFill>
                <a:latin typeface="Cairo Bold"/>
                <a:ea typeface="Cairo Bold"/>
                <a:cs typeface="Cairo Bold"/>
                <a:sym typeface="Cairo Bold"/>
              </a:rPr>
              <a:t>04</a:t>
            </a:r>
          </a:p>
        </p:txBody>
      </p:sp>
      <p:sp>
        <p:nvSpPr>
          <p:cNvPr id="18" name="TextBox 18"/>
          <p:cNvSpPr txBox="1"/>
          <p:nvPr/>
        </p:nvSpPr>
        <p:spPr>
          <a:xfrm>
            <a:off x="8670775" y="2609007"/>
            <a:ext cx="426839" cy="514349"/>
          </a:xfrm>
          <a:prstGeom prst="rect">
            <a:avLst/>
          </a:prstGeom>
        </p:spPr>
        <p:txBody>
          <a:bodyPr lIns="0" tIns="0" rIns="0" bIns="0" rtlCol="0" anchor="t">
            <a:spAutoFit/>
          </a:bodyPr>
          <a:lstStyle/>
          <a:p>
            <a:pPr algn="ctr">
              <a:lnSpc>
                <a:spcPts val="4200"/>
              </a:lnSpc>
              <a:spcBef>
                <a:spcPct val="0"/>
              </a:spcBef>
            </a:pPr>
            <a:r>
              <a:rPr lang="en-US" sz="3000" b="1">
                <a:solidFill>
                  <a:srgbClr val="134E1A"/>
                </a:solidFill>
                <a:latin typeface="Cairo Bold"/>
                <a:ea typeface="Cairo Bold"/>
                <a:cs typeface="Cairo Bold"/>
                <a:sym typeface="Cairo Bold"/>
              </a:rPr>
              <a:t>03</a:t>
            </a:r>
          </a:p>
        </p:txBody>
      </p:sp>
      <p:sp>
        <p:nvSpPr>
          <p:cNvPr id="19" name="TextBox 19"/>
          <p:cNvSpPr txBox="1"/>
          <p:nvPr/>
        </p:nvSpPr>
        <p:spPr>
          <a:xfrm>
            <a:off x="5589716" y="2943550"/>
            <a:ext cx="2619360" cy="538609"/>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FFFFFF"/>
                </a:solidFill>
                <a:latin typeface="Cairo Bold"/>
                <a:ea typeface="Cairo Bold"/>
                <a:cs typeface="Cairo Bold"/>
                <a:sym typeface="Cairo Bold"/>
                <a:rtl/>
              </a:rPr>
              <a:t>محافظة آمنة</a:t>
            </a:r>
          </a:p>
        </p:txBody>
      </p:sp>
      <p:sp>
        <p:nvSpPr>
          <p:cNvPr id="20" name="TextBox 20"/>
          <p:cNvSpPr txBox="1"/>
          <p:nvPr/>
        </p:nvSpPr>
        <p:spPr>
          <a:xfrm>
            <a:off x="5632292" y="3430747"/>
            <a:ext cx="2454281" cy="410369"/>
          </a:xfrm>
          <a:prstGeom prst="rect">
            <a:avLst/>
          </a:prstGeom>
        </p:spPr>
        <p:txBody>
          <a:bodyPr wrap="square" lIns="0" tIns="0" rIns="0" bIns="0" rtlCol="0" anchor="t">
            <a:spAutoFit/>
          </a:bodyPr>
          <a:lstStyle/>
          <a:p>
            <a:pPr algn="ctr">
              <a:lnSpc>
                <a:spcPts val="3220"/>
              </a:lnSpc>
              <a:spcBef>
                <a:spcPct val="0"/>
              </a:spcBef>
            </a:pPr>
            <a:r>
              <a:rPr lang="en-US" sz="2300" b="1" dirty="0">
                <a:solidFill>
                  <a:srgbClr val="FFFFFF"/>
                </a:solidFill>
                <a:latin typeface="Cairo Bold"/>
                <a:ea typeface="Cairo Bold"/>
                <a:cs typeface="Cairo Bold"/>
                <a:sym typeface="Cairo Bold"/>
              </a:rPr>
              <a:t>(</a:t>
            </a:r>
            <a:r>
              <a:rPr lang="ar-EG" sz="2300" b="1" dirty="0">
                <a:solidFill>
                  <a:srgbClr val="FFFFFF"/>
                </a:solidFill>
                <a:latin typeface="Cairo Bold"/>
                <a:ea typeface="Cairo Bold"/>
                <a:cs typeface="Cairo Bold"/>
                <a:sym typeface="Cairo Bold"/>
                <a:rtl/>
              </a:rPr>
              <a:t>اجتماعي</a:t>
            </a:r>
            <a:r>
              <a:rPr lang="ar-SA" sz="2300" b="1" dirty="0">
                <a:solidFill>
                  <a:srgbClr val="FFFFFF"/>
                </a:solidFill>
                <a:latin typeface="Cairo Bold"/>
                <a:ea typeface="Cairo Bold"/>
                <a:cs typeface="Cairo Bold"/>
                <a:sym typeface="Cairo Bold"/>
                <a:rtl/>
              </a:rPr>
              <a:t>اً</a:t>
            </a:r>
            <a:r>
              <a:rPr lang="ar-EG" sz="2300" b="1" dirty="0">
                <a:solidFill>
                  <a:srgbClr val="FFFFFF"/>
                </a:solidFill>
                <a:latin typeface="Cairo Bold"/>
                <a:ea typeface="Cairo Bold"/>
                <a:cs typeface="Cairo Bold"/>
                <a:sym typeface="Cairo Bold"/>
                <a:rtl/>
              </a:rPr>
              <a:t> وخدم</a:t>
            </a:r>
            <a:r>
              <a:rPr lang="ar-SA" sz="2300" b="1" dirty="0">
                <a:solidFill>
                  <a:srgbClr val="FFFFFF"/>
                </a:solidFill>
                <a:latin typeface="Cairo Bold"/>
                <a:ea typeface="Cairo Bold"/>
                <a:cs typeface="Cairo Bold"/>
                <a:sym typeface="Cairo Bold"/>
                <a:rtl/>
              </a:rPr>
              <a:t>اتي</a:t>
            </a:r>
            <a:r>
              <a:rPr lang="ar-EG" sz="2300" b="1" dirty="0">
                <a:solidFill>
                  <a:srgbClr val="FFFFFF"/>
                </a:solidFill>
                <a:latin typeface="Cairo Bold"/>
                <a:ea typeface="Cairo Bold"/>
                <a:cs typeface="Cairo Bold"/>
                <a:sym typeface="Cairo Bold"/>
                <a:rtl/>
              </a:rPr>
              <a:t>ا</a:t>
            </a:r>
            <a:r>
              <a:rPr lang="ar-SA" sz="2300" b="1" dirty="0">
                <a:solidFill>
                  <a:srgbClr val="FFFFFF"/>
                </a:solidFill>
                <a:latin typeface="Cairo Bold"/>
                <a:ea typeface="Cairo Bold"/>
                <a:cs typeface="Cairo Bold"/>
                <a:sym typeface="Cairo Bold"/>
                <a:rtl/>
              </a:rPr>
              <a:t>ً</a:t>
            </a:r>
            <a:r>
              <a:rPr lang="en-US" sz="2300" b="1" dirty="0">
                <a:solidFill>
                  <a:srgbClr val="FFFFFF"/>
                </a:solidFill>
                <a:latin typeface="Cairo Bold"/>
                <a:ea typeface="Cairo Bold"/>
                <a:cs typeface="Cairo Bold"/>
                <a:sym typeface="Cairo Bold"/>
              </a:rPr>
              <a:t>)</a:t>
            </a:r>
          </a:p>
        </p:txBody>
      </p:sp>
      <p:sp>
        <p:nvSpPr>
          <p:cNvPr id="21" name="TextBox 21"/>
          <p:cNvSpPr txBox="1"/>
          <p:nvPr/>
        </p:nvSpPr>
        <p:spPr>
          <a:xfrm>
            <a:off x="12805098" y="2837606"/>
            <a:ext cx="2746224" cy="1077218"/>
          </a:xfrm>
          <a:prstGeom prst="rect">
            <a:avLst/>
          </a:prstGeom>
        </p:spPr>
        <p:txBody>
          <a:bodyPr wrap="square" lIns="0" tIns="0" rIns="0" bIns="0" rtlCol="0" anchor="t">
            <a:spAutoFit/>
          </a:bodyPr>
          <a:lstStyle/>
          <a:p>
            <a:pPr algn="ctr" rtl="1">
              <a:lnSpc>
                <a:spcPts val="4200"/>
              </a:lnSpc>
              <a:spcBef>
                <a:spcPct val="0"/>
              </a:spcBef>
            </a:pPr>
            <a:r>
              <a:rPr lang="ar-EG" sz="3000" b="1" dirty="0">
                <a:solidFill>
                  <a:srgbClr val="FFFFFF"/>
                </a:solidFill>
                <a:latin typeface="Cairo Bold"/>
                <a:ea typeface="Cairo Bold"/>
                <a:cs typeface="Cairo Bold"/>
                <a:sym typeface="Cairo Bold"/>
                <a:rtl/>
              </a:rPr>
              <a:t>محافظة على</a:t>
            </a:r>
          </a:p>
          <a:p>
            <a:pPr algn="ctr" rtl="1">
              <a:lnSpc>
                <a:spcPts val="4200"/>
              </a:lnSpc>
              <a:spcBef>
                <a:spcPct val="0"/>
              </a:spcBef>
            </a:pPr>
            <a:r>
              <a:rPr lang="ar-EG" sz="3000" b="1" dirty="0">
                <a:solidFill>
                  <a:srgbClr val="FFFFFF"/>
                </a:solidFill>
                <a:latin typeface="Cairo Bold"/>
                <a:ea typeface="Cairo Bold"/>
                <a:cs typeface="Cairo Bold"/>
                <a:sym typeface="Cairo Bold"/>
                <a:rtl/>
              </a:rPr>
              <a:t> طابعها الريفي</a:t>
            </a:r>
          </a:p>
        </p:txBody>
      </p:sp>
      <p:sp>
        <p:nvSpPr>
          <p:cNvPr id="22" name="TextBox 22"/>
          <p:cNvSpPr txBox="1"/>
          <p:nvPr/>
        </p:nvSpPr>
        <p:spPr>
          <a:xfrm>
            <a:off x="12472314" y="3960681"/>
            <a:ext cx="3537338" cy="415654"/>
          </a:xfrm>
          <a:prstGeom prst="rect">
            <a:avLst/>
          </a:prstGeom>
        </p:spPr>
        <p:txBody>
          <a:bodyPr wrap="square" lIns="0" tIns="0" rIns="0" bIns="0" rtlCol="0" anchor="t">
            <a:spAutoFit/>
          </a:bodyPr>
          <a:lstStyle/>
          <a:p>
            <a:pPr algn="ctr">
              <a:lnSpc>
                <a:spcPts val="3220"/>
              </a:lnSpc>
              <a:spcBef>
                <a:spcPct val="0"/>
              </a:spcBef>
            </a:pPr>
            <a:r>
              <a:rPr lang="en-US" sz="2300" b="1" dirty="0">
                <a:solidFill>
                  <a:srgbClr val="FFFFFF"/>
                </a:solidFill>
                <a:latin typeface="Cairo Bold"/>
                <a:ea typeface="Cairo Bold"/>
                <a:cs typeface="Cairo Bold"/>
                <a:sym typeface="Cairo Bold"/>
              </a:rPr>
              <a:t>(</a:t>
            </a:r>
            <a:r>
              <a:rPr lang="ar-EG" sz="2300" b="1" dirty="0">
                <a:solidFill>
                  <a:srgbClr val="FFFFFF"/>
                </a:solidFill>
                <a:latin typeface="Cairo Bold"/>
                <a:ea typeface="Cairo Bold"/>
                <a:cs typeface="Cairo Bold"/>
                <a:sym typeface="Cairo Bold"/>
                <a:rtl/>
              </a:rPr>
              <a:t>الهوية والمنظر الطبيعي</a:t>
            </a:r>
            <a:r>
              <a:rPr lang="en-US" sz="2300" b="1" dirty="0">
                <a:solidFill>
                  <a:srgbClr val="FFFFFF"/>
                </a:solidFill>
                <a:latin typeface="Cairo Bold"/>
                <a:ea typeface="Cairo Bold"/>
                <a:cs typeface="Cairo Bold"/>
                <a:sym typeface="Cairo Bold"/>
              </a:rPr>
              <a:t>)</a:t>
            </a:r>
          </a:p>
        </p:txBody>
      </p:sp>
      <p:sp>
        <p:nvSpPr>
          <p:cNvPr id="23" name="TextBox 23"/>
          <p:cNvSpPr txBox="1"/>
          <p:nvPr/>
        </p:nvSpPr>
        <p:spPr>
          <a:xfrm>
            <a:off x="4517223" y="6374161"/>
            <a:ext cx="4788473" cy="3589653"/>
          </a:xfrm>
          <a:prstGeom prst="rect">
            <a:avLst/>
          </a:prstGeom>
        </p:spPr>
        <p:txBody>
          <a:bodyPr lIns="0" tIns="0" rIns="0" bIns="0" rtlCol="0" anchor="t">
            <a:spAutoFit/>
          </a:bodyPr>
          <a:lstStyle/>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توفير خدمات أساسية عادلة ومتكاملة في التعليم، الصحة، والنقل.</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دعم التماسك الاجتماعي وتعزيز العدالة في توزيع الموارد.</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تطوير بيئة عمرانية صديقة وآمنة للسكان</a:t>
            </a:r>
          </a:p>
        </p:txBody>
      </p:sp>
      <p:sp>
        <p:nvSpPr>
          <p:cNvPr id="24" name="TextBox 24"/>
          <p:cNvSpPr txBox="1"/>
          <p:nvPr/>
        </p:nvSpPr>
        <p:spPr>
          <a:xfrm>
            <a:off x="11923043" y="6174136"/>
            <a:ext cx="4832142" cy="3989703"/>
          </a:xfrm>
          <a:prstGeom prst="rect">
            <a:avLst/>
          </a:prstGeom>
        </p:spPr>
        <p:txBody>
          <a:bodyPr lIns="0" tIns="0" rIns="0" bIns="0" rtlCol="0" anchor="t">
            <a:spAutoFit/>
          </a:bodyPr>
          <a:lstStyle/>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حماية الغطاء الأخضر والمشاهد الزراعية المفتوحة.</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دمج التخطيط الحديث مع الخصوصية الريفية والعادات المحلية.</a:t>
            </a:r>
          </a:p>
          <a:p>
            <a:pPr algn="r" rtl="1">
              <a:lnSpc>
                <a:spcPts val="3220"/>
              </a:lnSpc>
            </a:pPr>
            <a:endParaRPr lang="ar-EG" sz="2300" b="1" dirty="0">
              <a:solidFill>
                <a:srgbClr val="134E1A"/>
              </a:solidFill>
              <a:latin typeface="Cairo Bold"/>
              <a:ea typeface="Cairo Bold"/>
              <a:cs typeface="Cairo Bold"/>
              <a:sym typeface="Cairo Bold"/>
              <a:rtl/>
            </a:endParaRPr>
          </a:p>
          <a:p>
            <a:pPr marL="496585" lvl="1" indent="-248293" algn="r" rtl="1">
              <a:lnSpc>
                <a:spcPts val="3220"/>
              </a:lnSpc>
              <a:buFont typeface="Arial"/>
              <a:buChar char="•"/>
            </a:pPr>
            <a:r>
              <a:rPr lang="ar-EG" sz="2300" b="1" dirty="0">
                <a:solidFill>
                  <a:srgbClr val="134E1A"/>
                </a:solidFill>
                <a:latin typeface="Cairo Bold"/>
                <a:ea typeface="Cairo Bold"/>
                <a:cs typeface="Cairo Bold"/>
                <a:sym typeface="Cairo Bold"/>
                <a:rtl/>
              </a:rPr>
              <a:t>تشجيع السياحة البيئية والثقافية كمصدر دخل مستدام دون تشويه المشهد الريفي.</a:t>
            </a:r>
          </a:p>
        </p:txBody>
      </p:sp>
      <p:sp>
        <p:nvSpPr>
          <p:cNvPr id="25" name="TextBox 25"/>
          <p:cNvSpPr txBox="1"/>
          <p:nvPr/>
        </p:nvSpPr>
        <p:spPr>
          <a:xfrm>
            <a:off x="11304124" y="971550"/>
            <a:ext cx="6499023" cy="514349"/>
          </a:xfrm>
          <a:prstGeom prst="rect">
            <a:avLst/>
          </a:prstGeom>
        </p:spPr>
        <p:txBody>
          <a:bodyPr lIns="0" tIns="0" rIns="0" bIns="0" rtlCol="0" anchor="t">
            <a:spAutoFit/>
          </a:bodyPr>
          <a:lstStyle/>
          <a:p>
            <a:pPr algn="ctr" rtl="1">
              <a:lnSpc>
                <a:spcPts val="4200"/>
              </a:lnSpc>
              <a:spcBef>
                <a:spcPct val="0"/>
              </a:spcBef>
            </a:pPr>
            <a:r>
              <a:rPr lang="ar-EG" sz="3000" b="1">
                <a:solidFill>
                  <a:srgbClr val="000000"/>
                </a:solidFill>
                <a:latin typeface="Cairo Bold"/>
                <a:ea typeface="Cairo Bold"/>
                <a:cs typeface="Cairo Bold"/>
                <a:sym typeface="Cairo Bold"/>
                <a:rtl/>
              </a:rPr>
              <a:t>المكونات و الأهداف الإستراتيجية</a:t>
            </a:r>
          </a:p>
        </p:txBody>
      </p:sp>
      <p:graphicFrame>
        <p:nvGraphicFramePr>
          <p:cNvPr id="26" name="Table 2">
            <a:extLst>
              <a:ext uri="{FF2B5EF4-FFF2-40B4-BE49-F238E27FC236}">
                <a16:creationId xmlns:a16="http://schemas.microsoft.com/office/drawing/2014/main" id="{9BF62E81-B86D-3DAD-F051-B9CD3707FDF8}"/>
              </a:ext>
            </a:extLst>
          </p:cNvPr>
          <p:cNvGraphicFramePr>
            <a:graphicFrameLocks noGrp="1"/>
          </p:cNvGraphicFramePr>
          <p:nvPr>
            <p:extLst>
              <p:ext uri="{D42A27DB-BD31-4B8C-83A1-F6EECF244321}">
                <p14:modId xmlns:p14="http://schemas.microsoft.com/office/powerpoint/2010/main" val="2420060210"/>
              </p:ext>
            </p:extLst>
          </p:nvPr>
        </p:nvGraphicFramePr>
        <p:xfrm>
          <a:off x="0" y="0"/>
          <a:ext cx="2514600" cy="10287000"/>
        </p:xfrm>
        <a:graphic>
          <a:graphicData uri="http://schemas.openxmlformats.org/drawingml/2006/table">
            <a:tbl>
              <a:tblPr/>
              <a:tblGrid>
                <a:gridCol w="2514600">
                  <a:extLst>
                    <a:ext uri="{9D8B030D-6E8A-4147-A177-3AD203B41FA5}">
                      <a16:colId xmlns:a16="http://schemas.microsoft.com/office/drawing/2014/main" val="20000"/>
                    </a:ext>
                  </a:extLst>
                </a:gridCol>
              </a:tblGrid>
              <a:tr h="1908731">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مقدمة عامة</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0"/>
                  </a:ext>
                </a:extLst>
              </a:tr>
              <a:tr h="2149130">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مرحلة التحليل</a:t>
                      </a:r>
                      <a:endParaRPr lang="en-US" sz="1100" b="0" dirty="0">
                        <a:latin typeface="Cairo" panose="020B0604020202020204" charset="-78"/>
                        <a:cs typeface="Cairo" panose="020B0604020202020204" charset="-78"/>
                      </a:endParaRPr>
                    </a:p>
                    <a:p>
                      <a:pPr algn="ctr" rtl="1">
                        <a:lnSpc>
                          <a:spcPts val="4199"/>
                        </a:lnSpc>
                      </a:pP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1"/>
                  </a:ext>
                </a:extLst>
              </a:tr>
              <a:tr h="4206999">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صياغة المشروع</a:t>
                      </a:r>
                      <a:endParaRPr lang="en-US" sz="1100" b="0" dirty="0">
                        <a:latin typeface="Cairo" panose="020B0604020202020204" charset="-78"/>
                        <a:cs typeface="Cairo" panose="020B0604020202020204" charset="-78"/>
                      </a:endParaRPr>
                    </a:p>
                    <a:p>
                      <a:pPr algn="ctr" rtl="1">
                        <a:lnSpc>
                          <a:spcPts val="4199"/>
                        </a:lnSpc>
                      </a:pPr>
                      <a:r>
                        <a:rPr lang="ar-EG" sz="2999" b="0" dirty="0">
                          <a:solidFill>
                            <a:srgbClr val="000000"/>
                          </a:solidFill>
                          <a:latin typeface="Cairo" panose="020B0604020202020204" charset="-78"/>
                          <a:ea typeface="Cairo"/>
                          <a:cs typeface="Cairo" panose="020B0604020202020204" charset="-78"/>
                          <a:sym typeface="Cairo"/>
                          <a:rtl/>
                        </a:rPr>
                        <a:t>الرؤية التنموية </a:t>
                      </a: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المكونات</a:t>
                      </a:r>
                    </a:p>
                    <a:p>
                      <a:pPr algn="ctr" rtl="1">
                        <a:lnSpc>
                          <a:spcPts val="4199"/>
                        </a:lnSpc>
                      </a:pPr>
                      <a:r>
                        <a:rPr lang="ar-EG" sz="2999" b="0" dirty="0">
                          <a:solidFill>
                            <a:srgbClr val="FFFFFF"/>
                          </a:solidFill>
                          <a:latin typeface="Cairo" panose="020B0604020202020204" charset="-78"/>
                          <a:ea typeface="Cairo"/>
                          <a:cs typeface="Cairo" panose="020B0604020202020204" charset="-78"/>
                          <a:sym typeface="Cairo"/>
                          <a:rtl/>
                        </a:rPr>
                        <a:t>الأهداف الإستراتيجية</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C5739"/>
                    </a:solidFill>
                  </a:tcPr>
                </a:tc>
                <a:extLst>
                  <a:ext uri="{0D108BD9-81ED-4DB2-BD59-A6C34878D82A}">
                    <a16:rowId xmlns:a16="http://schemas.microsoft.com/office/drawing/2014/main" val="10002"/>
                  </a:ext>
                </a:extLst>
              </a:tr>
              <a:tr h="2022140">
                <a:tc>
                  <a:txBody>
                    <a:bodyPr/>
                    <a:lstStyle/>
                    <a:p>
                      <a:pPr algn="ctr" rtl="1">
                        <a:lnSpc>
                          <a:spcPts val="4199"/>
                        </a:lnSpc>
                        <a:defRPr/>
                      </a:pPr>
                      <a:r>
                        <a:rPr lang="ar-EG" sz="2999" b="0" dirty="0">
                          <a:solidFill>
                            <a:srgbClr val="000000"/>
                          </a:solidFill>
                          <a:latin typeface="Cairo" panose="020B0604020202020204" charset="-78"/>
                          <a:ea typeface="Cairo Bold"/>
                          <a:cs typeface="Cairo" panose="020B0604020202020204" charset="-78"/>
                          <a:sym typeface="Cairo Bold"/>
                          <a:rtl/>
                        </a:rPr>
                        <a:t>اعداد المخططات</a:t>
                      </a:r>
                      <a:endParaRPr lang="en-US" sz="1100" b="0" dirty="0">
                        <a:latin typeface="Cairo" panose="020B0604020202020204" charset="-78"/>
                        <a:cs typeface="Cairo" panose="020B0604020202020204" charset="-78"/>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D9DFCE"/>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0206" y="4476457"/>
            <a:ext cx="16230600" cy="6446987"/>
            <a:chOff x="0" y="0"/>
            <a:chExt cx="4274726" cy="1697972"/>
          </a:xfrm>
        </p:grpSpPr>
        <p:sp>
          <p:nvSpPr>
            <p:cNvPr id="3" name="Freeform 3"/>
            <p:cNvSpPr/>
            <p:nvPr/>
          </p:nvSpPr>
          <p:spPr>
            <a:xfrm>
              <a:off x="0" y="0"/>
              <a:ext cx="4274726" cy="1697972"/>
            </a:xfrm>
            <a:custGeom>
              <a:avLst/>
              <a:gdLst/>
              <a:ahLst/>
              <a:cxnLst/>
              <a:rect l="l" t="t" r="r" b="b"/>
              <a:pathLst>
                <a:path w="4274726" h="1697972">
                  <a:moveTo>
                    <a:pt x="44838" y="0"/>
                  </a:moveTo>
                  <a:lnTo>
                    <a:pt x="4229888" y="0"/>
                  </a:lnTo>
                  <a:cubicBezTo>
                    <a:pt x="4254652" y="0"/>
                    <a:pt x="4274726" y="20074"/>
                    <a:pt x="4274726" y="44838"/>
                  </a:cubicBezTo>
                  <a:lnTo>
                    <a:pt x="4274726" y="1653134"/>
                  </a:lnTo>
                  <a:cubicBezTo>
                    <a:pt x="4274726" y="1665026"/>
                    <a:pt x="4270002" y="1676430"/>
                    <a:pt x="4261593" y="1684839"/>
                  </a:cubicBezTo>
                  <a:cubicBezTo>
                    <a:pt x="4253185" y="1693248"/>
                    <a:pt x="4241780" y="1697972"/>
                    <a:pt x="4229888" y="1697972"/>
                  </a:cubicBezTo>
                  <a:lnTo>
                    <a:pt x="44838" y="1697972"/>
                  </a:lnTo>
                  <a:cubicBezTo>
                    <a:pt x="32946" y="1697972"/>
                    <a:pt x="21541" y="1693248"/>
                    <a:pt x="13133" y="1684839"/>
                  </a:cubicBezTo>
                  <a:cubicBezTo>
                    <a:pt x="4724" y="1676430"/>
                    <a:pt x="0" y="1665026"/>
                    <a:pt x="0" y="1653134"/>
                  </a:cubicBezTo>
                  <a:lnTo>
                    <a:pt x="0" y="44838"/>
                  </a:lnTo>
                  <a:cubicBezTo>
                    <a:pt x="0" y="32946"/>
                    <a:pt x="4724" y="21541"/>
                    <a:pt x="13133" y="13133"/>
                  </a:cubicBezTo>
                  <a:cubicBezTo>
                    <a:pt x="21541" y="4724"/>
                    <a:pt x="32946" y="0"/>
                    <a:pt x="44838" y="0"/>
                  </a:cubicBezTo>
                  <a:close/>
                </a:path>
              </a:pathLst>
            </a:custGeom>
            <a:solidFill>
              <a:srgbClr val="1C5739"/>
            </a:solidFill>
            <a:ln cap="rnd">
              <a:noFill/>
              <a:prstDash val="solid"/>
              <a:round/>
            </a:ln>
          </p:spPr>
        </p:sp>
        <p:sp>
          <p:nvSpPr>
            <p:cNvPr id="4" name="TextBox 4"/>
            <p:cNvSpPr txBox="1"/>
            <p:nvPr/>
          </p:nvSpPr>
          <p:spPr>
            <a:xfrm>
              <a:off x="0" y="-38100"/>
              <a:ext cx="4274726" cy="1736072"/>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4207836" y="-276872"/>
            <a:ext cx="9872328" cy="7713928"/>
            <a:chOff x="0" y="0"/>
            <a:chExt cx="2600119" cy="2031652"/>
          </a:xfrm>
        </p:grpSpPr>
        <p:sp>
          <p:nvSpPr>
            <p:cNvPr id="6" name="Freeform 6"/>
            <p:cNvSpPr/>
            <p:nvPr/>
          </p:nvSpPr>
          <p:spPr>
            <a:xfrm>
              <a:off x="0" y="0"/>
              <a:ext cx="2600119" cy="2031652"/>
            </a:xfrm>
            <a:custGeom>
              <a:avLst/>
              <a:gdLst/>
              <a:ahLst/>
              <a:cxnLst/>
              <a:rect l="l" t="t" r="r" b="b"/>
              <a:pathLst>
                <a:path w="2600119" h="2031652">
                  <a:moveTo>
                    <a:pt x="33721" y="0"/>
                  </a:moveTo>
                  <a:lnTo>
                    <a:pt x="2566398" y="0"/>
                  </a:lnTo>
                  <a:cubicBezTo>
                    <a:pt x="2575342" y="0"/>
                    <a:pt x="2583919" y="3553"/>
                    <a:pt x="2590243" y="9877"/>
                  </a:cubicBezTo>
                  <a:cubicBezTo>
                    <a:pt x="2596567" y="16200"/>
                    <a:pt x="2600119" y="24777"/>
                    <a:pt x="2600119" y="33721"/>
                  </a:cubicBezTo>
                  <a:lnTo>
                    <a:pt x="2600119" y="1997931"/>
                  </a:lnTo>
                  <a:cubicBezTo>
                    <a:pt x="2600119" y="2006874"/>
                    <a:pt x="2596567" y="2015451"/>
                    <a:pt x="2590243" y="2021775"/>
                  </a:cubicBezTo>
                  <a:cubicBezTo>
                    <a:pt x="2583919" y="2028099"/>
                    <a:pt x="2575342" y="2031652"/>
                    <a:pt x="2566398" y="2031652"/>
                  </a:cubicBezTo>
                  <a:lnTo>
                    <a:pt x="33721" y="2031652"/>
                  </a:lnTo>
                  <a:cubicBezTo>
                    <a:pt x="24777" y="2031652"/>
                    <a:pt x="16200" y="2028099"/>
                    <a:pt x="9877" y="2021775"/>
                  </a:cubicBezTo>
                  <a:cubicBezTo>
                    <a:pt x="3553" y="2015451"/>
                    <a:pt x="0" y="2006874"/>
                    <a:pt x="0" y="1997931"/>
                  </a:cubicBezTo>
                  <a:lnTo>
                    <a:pt x="0" y="33721"/>
                  </a:lnTo>
                  <a:cubicBezTo>
                    <a:pt x="0" y="24777"/>
                    <a:pt x="3553" y="16200"/>
                    <a:pt x="9877" y="9877"/>
                  </a:cubicBezTo>
                  <a:cubicBezTo>
                    <a:pt x="16200" y="3553"/>
                    <a:pt x="24777" y="0"/>
                    <a:pt x="33721" y="0"/>
                  </a:cubicBezTo>
                  <a:close/>
                </a:path>
              </a:pathLst>
            </a:custGeom>
            <a:solidFill>
              <a:srgbClr val="D9DFCE"/>
            </a:solidFill>
          </p:spPr>
        </p:sp>
        <p:sp>
          <p:nvSpPr>
            <p:cNvPr id="7" name="TextBox 7"/>
            <p:cNvSpPr txBox="1"/>
            <p:nvPr/>
          </p:nvSpPr>
          <p:spPr>
            <a:xfrm>
              <a:off x="0" y="-38100"/>
              <a:ext cx="2600119" cy="206975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5821980" y="6268530"/>
            <a:ext cx="6644040" cy="3396394"/>
            <a:chOff x="0" y="0"/>
            <a:chExt cx="795001" cy="406400"/>
          </a:xfrm>
        </p:grpSpPr>
        <p:sp>
          <p:nvSpPr>
            <p:cNvPr id="9" name="Freeform 9"/>
            <p:cNvSpPr/>
            <p:nvPr/>
          </p:nvSpPr>
          <p:spPr>
            <a:xfrm>
              <a:off x="0" y="0"/>
              <a:ext cx="795001" cy="406400"/>
            </a:xfrm>
            <a:custGeom>
              <a:avLst/>
              <a:gdLst/>
              <a:ahLst/>
              <a:cxnLst/>
              <a:rect l="l" t="t" r="r" b="b"/>
              <a:pathLst>
                <a:path w="795001" h="406400">
                  <a:moveTo>
                    <a:pt x="591801" y="0"/>
                  </a:moveTo>
                  <a:cubicBezTo>
                    <a:pt x="704031" y="0"/>
                    <a:pt x="795001" y="90970"/>
                    <a:pt x="795001" y="203200"/>
                  </a:cubicBezTo>
                  <a:cubicBezTo>
                    <a:pt x="795001" y="315430"/>
                    <a:pt x="704031" y="406400"/>
                    <a:pt x="591801" y="406400"/>
                  </a:cubicBezTo>
                  <a:lnTo>
                    <a:pt x="203200" y="406400"/>
                  </a:lnTo>
                  <a:cubicBezTo>
                    <a:pt x="90970" y="406400"/>
                    <a:pt x="0" y="315430"/>
                    <a:pt x="0" y="203200"/>
                  </a:cubicBezTo>
                  <a:cubicBezTo>
                    <a:pt x="0" y="90970"/>
                    <a:pt x="90970" y="0"/>
                    <a:pt x="203200" y="0"/>
                  </a:cubicBezTo>
                  <a:lnTo>
                    <a:pt x="591801" y="0"/>
                  </a:lnTo>
                </a:path>
              </a:pathLst>
            </a:custGeom>
            <a:blipFill>
              <a:blip r:embed="rId2"/>
              <a:stretch>
                <a:fillRect l="-934" r="-934"/>
              </a:stretch>
            </a:blipFill>
          </p:spPr>
        </p:sp>
      </p:grpSp>
      <p:sp>
        <p:nvSpPr>
          <p:cNvPr id="10" name="TextBox 10"/>
          <p:cNvSpPr txBox="1"/>
          <p:nvPr/>
        </p:nvSpPr>
        <p:spPr>
          <a:xfrm>
            <a:off x="5417589" y="1000125"/>
            <a:ext cx="7633288" cy="757428"/>
          </a:xfrm>
          <a:prstGeom prst="rect">
            <a:avLst/>
          </a:prstGeom>
        </p:spPr>
        <p:txBody>
          <a:bodyPr lIns="0" tIns="0" rIns="0" bIns="0" rtlCol="0" anchor="t">
            <a:spAutoFit/>
          </a:bodyPr>
          <a:lstStyle/>
          <a:p>
            <a:pPr algn="ctr" rtl="1">
              <a:lnSpc>
                <a:spcPts val="6096"/>
              </a:lnSpc>
            </a:pPr>
            <a:r>
              <a:rPr lang="ar-EG" sz="4800" dirty="0">
                <a:solidFill>
                  <a:srgbClr val="FFFFFF"/>
                </a:solidFill>
                <a:latin typeface="Cairo"/>
                <a:ea typeface="Cairo"/>
                <a:cs typeface="Cairo"/>
                <a:sym typeface="Cairo"/>
                <a:rtl/>
              </a:rPr>
              <a:t>مرحلة اعداد المخطط النهائي</a:t>
            </a:r>
          </a:p>
        </p:txBody>
      </p:sp>
      <p:sp>
        <p:nvSpPr>
          <p:cNvPr id="11" name="TextBox 11"/>
          <p:cNvSpPr txBox="1"/>
          <p:nvPr/>
        </p:nvSpPr>
        <p:spPr>
          <a:xfrm>
            <a:off x="6299417" y="2919731"/>
            <a:ext cx="5869632" cy="2785744"/>
          </a:xfrm>
          <a:prstGeom prst="rect">
            <a:avLst/>
          </a:prstGeom>
        </p:spPr>
        <p:txBody>
          <a:bodyPr lIns="0" tIns="0" rIns="0" bIns="0" rtlCol="0" anchor="t">
            <a:spAutoFit/>
          </a:bodyPr>
          <a:lstStyle/>
          <a:p>
            <a:pPr algn="ctr" rtl="1">
              <a:lnSpc>
                <a:spcPts val="4480"/>
              </a:lnSpc>
            </a:pPr>
            <a:r>
              <a:rPr lang="ar-EG" sz="3200" dirty="0">
                <a:solidFill>
                  <a:srgbClr val="1C5739"/>
                </a:solidFill>
                <a:latin typeface="Cairo"/>
                <a:ea typeface="Cairo"/>
                <a:cs typeface="Cairo"/>
                <a:sym typeface="Cairo"/>
                <a:rtl/>
              </a:rPr>
              <a:t>المخطط قبل الاستيطان</a:t>
            </a:r>
          </a:p>
          <a:p>
            <a:pPr algn="ctr" rtl="1">
              <a:lnSpc>
                <a:spcPts val="4480"/>
              </a:lnSpc>
            </a:pPr>
            <a:r>
              <a:rPr lang="ar-EG" sz="3200" dirty="0">
                <a:solidFill>
                  <a:srgbClr val="1C5739"/>
                </a:solidFill>
                <a:latin typeface="Cairo"/>
                <a:ea typeface="Cairo"/>
                <a:cs typeface="Cairo"/>
                <a:sym typeface="Cairo"/>
                <a:rtl/>
              </a:rPr>
              <a:t>المخطط الحالي(مع وجود استيطان)  </a:t>
            </a:r>
          </a:p>
          <a:p>
            <a:pPr algn="ctr" rtl="1">
              <a:lnSpc>
                <a:spcPts val="4480"/>
              </a:lnSpc>
            </a:pPr>
            <a:r>
              <a:rPr lang="ar-EG" sz="3200" dirty="0">
                <a:solidFill>
                  <a:srgbClr val="1C5739"/>
                </a:solidFill>
                <a:latin typeface="Cairo"/>
                <a:ea typeface="Cairo"/>
                <a:cs typeface="Cairo"/>
                <a:sym typeface="Cairo"/>
                <a:rtl/>
              </a:rPr>
              <a:t>التدخلات </a:t>
            </a:r>
          </a:p>
          <a:p>
            <a:pPr algn="ctr" rtl="1">
              <a:lnSpc>
                <a:spcPts val="4480"/>
              </a:lnSpc>
            </a:pPr>
            <a:r>
              <a:rPr lang="ar-EG" sz="3200" dirty="0">
                <a:solidFill>
                  <a:srgbClr val="1C5739"/>
                </a:solidFill>
                <a:latin typeface="Cairo"/>
                <a:ea typeface="Cairo"/>
                <a:cs typeface="Cairo"/>
                <a:sym typeface="Cairo"/>
                <a:rtl/>
              </a:rPr>
              <a:t>المخطط النهائي </a:t>
            </a:r>
            <a:r>
              <a:rPr lang="en-US" sz="3200" dirty="0">
                <a:solidFill>
                  <a:srgbClr val="1C5739"/>
                </a:solidFill>
                <a:latin typeface="Cairo"/>
                <a:ea typeface="Cairo"/>
                <a:cs typeface="Cairo"/>
                <a:sym typeface="Cairo"/>
              </a:rPr>
              <a:t>2050</a:t>
            </a:r>
          </a:p>
          <a:p>
            <a:pPr algn="ctr" rtl="1">
              <a:lnSpc>
                <a:spcPts val="4480"/>
              </a:lnSpc>
              <a:spcBef>
                <a:spcPct val="0"/>
              </a:spcBef>
            </a:pPr>
            <a:r>
              <a:rPr lang="ar-EG" sz="3200" dirty="0">
                <a:solidFill>
                  <a:srgbClr val="1C5739"/>
                </a:solidFill>
                <a:latin typeface="Cairo"/>
                <a:ea typeface="Cairo"/>
                <a:cs typeface="Cairo"/>
                <a:sym typeface="Cairo"/>
                <a:rtl/>
              </a:rPr>
              <a:t>المشاريع المقترحة</a:t>
            </a:r>
          </a:p>
        </p:txBody>
      </p:sp>
      <p:sp>
        <p:nvSpPr>
          <p:cNvPr id="12" name="Rectangle 11">
            <a:extLst>
              <a:ext uri="{FF2B5EF4-FFF2-40B4-BE49-F238E27FC236}">
                <a16:creationId xmlns:a16="http://schemas.microsoft.com/office/drawing/2014/main" id="{DB3994C7-5305-6390-648E-83FE60910BAD}"/>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50"/>
                                        <p:tgtEl>
                                          <p:spTgt spid="10"/>
                                        </p:tgtEl>
                                      </p:cBhvr>
                                    </p:animEffect>
                                    <p:anim calcmode="lin" valueType="num">
                                      <p:cBhvr>
                                        <p:cTn id="8" dur="250" fill="hold"/>
                                        <p:tgtEl>
                                          <p:spTgt spid="10"/>
                                        </p:tgtEl>
                                        <p:attrNameLst>
                                          <p:attrName>ppt_x</p:attrName>
                                        </p:attrNameLst>
                                      </p:cBhvr>
                                      <p:tavLst>
                                        <p:tav tm="0">
                                          <p:val>
                                            <p:strVal val="#ppt_x"/>
                                          </p:val>
                                        </p:tav>
                                        <p:tav tm="100000">
                                          <p:val>
                                            <p:strVal val="#ppt_x"/>
                                          </p:val>
                                        </p:tav>
                                      </p:tavLst>
                                    </p:anim>
                                    <p:anim calcmode="lin" valueType="num">
                                      <p:cBhvr>
                                        <p:cTn id="9" dur="25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250"/>
                                        <p:tgtEl>
                                          <p:spTgt spid="11"/>
                                        </p:tgtEl>
                                      </p:cBhvr>
                                    </p:animEffect>
                                    <p:anim calcmode="lin" valueType="num">
                                      <p:cBhvr>
                                        <p:cTn id="15" dur="250" fill="hold"/>
                                        <p:tgtEl>
                                          <p:spTgt spid="11"/>
                                        </p:tgtEl>
                                        <p:attrNameLst>
                                          <p:attrName>ppt_x</p:attrName>
                                        </p:attrNameLst>
                                      </p:cBhvr>
                                      <p:tavLst>
                                        <p:tav tm="0">
                                          <p:val>
                                            <p:strVal val="#ppt_x"/>
                                          </p:val>
                                        </p:tav>
                                        <p:tav tm="100000">
                                          <p:val>
                                            <p:strVal val="#ppt_x"/>
                                          </p:val>
                                        </p:tav>
                                      </p:tavLst>
                                    </p:anim>
                                    <p:anim calcmode="lin" valueType="num">
                                      <p:cBhvr>
                                        <p:cTn id="16" dur="25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7BB3DF-FBEB-38C7-2145-62B4D6BF7F1F}"/>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5719956" y="410013"/>
            <a:ext cx="2322447" cy="825695"/>
            <a:chOff x="0" y="0"/>
            <a:chExt cx="4076640" cy="1449360"/>
          </a:xfrm>
        </p:grpSpPr>
        <p:sp>
          <p:nvSpPr>
            <p:cNvPr id="3" name="Freeform 3"/>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4" name="Group 4"/>
          <p:cNvGrpSpPr/>
          <p:nvPr/>
        </p:nvGrpSpPr>
        <p:grpSpPr>
          <a:xfrm>
            <a:off x="14809559" y="236916"/>
            <a:ext cx="1172708" cy="1171888"/>
            <a:chOff x="0" y="0"/>
            <a:chExt cx="2058480" cy="2057040"/>
          </a:xfrm>
        </p:grpSpPr>
        <p:sp>
          <p:nvSpPr>
            <p:cNvPr id="5" name="Freeform 5"/>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6" name="TextBox 6"/>
          <p:cNvSpPr txBox="1"/>
          <p:nvPr/>
        </p:nvSpPr>
        <p:spPr>
          <a:xfrm>
            <a:off x="16087775" y="608504"/>
            <a:ext cx="1586810" cy="420196"/>
          </a:xfrm>
          <a:prstGeom prst="rect">
            <a:avLst/>
          </a:prstGeom>
        </p:spPr>
        <p:txBody>
          <a:bodyPr lIns="0" tIns="0" rIns="0" bIns="0" rtlCol="0" anchor="t">
            <a:spAutoFit/>
          </a:bodyPr>
          <a:lstStyle/>
          <a:p>
            <a:pPr marL="0" lvl="1" indent="0" algn="ctr" rtl="1">
              <a:lnSpc>
                <a:spcPts val="1658"/>
              </a:lnSpc>
              <a:spcBef>
                <a:spcPct val="0"/>
              </a:spcBef>
            </a:pPr>
            <a:r>
              <a:rPr lang="ar-EG" sz="1202" b="1" spc="117">
                <a:solidFill>
                  <a:srgbClr val="231F20"/>
                </a:solidFill>
                <a:latin typeface="Cairo Bold"/>
                <a:ea typeface="Cairo Bold"/>
                <a:cs typeface="Cairo Bold"/>
                <a:sym typeface="Cairo Bold"/>
                <a:rtl/>
              </a:rPr>
              <a:t>استخدامات الاراضي قبل الاستيطان</a:t>
            </a:r>
          </a:p>
        </p:txBody>
      </p:sp>
      <p:sp>
        <p:nvSpPr>
          <p:cNvPr id="7" name="Rectangle 6">
            <a:extLst>
              <a:ext uri="{FF2B5EF4-FFF2-40B4-BE49-F238E27FC236}">
                <a16:creationId xmlns:a16="http://schemas.microsoft.com/office/drawing/2014/main" id="{B6DB8774-94E3-9C70-B508-F5AB433C4AFE}"/>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2C0AEB9C-A3BC-119A-A968-A62F72AFAD3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2492" y="288669"/>
            <a:ext cx="13716000" cy="9706198"/>
          </a:xfrm>
          <a:prstGeom prst="rect">
            <a:avLst/>
          </a:prstGeom>
          <a:ln w="76200">
            <a:solidFill>
              <a:schemeClr val="tx1"/>
            </a:solidFill>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873BAA-DD38-6BBD-E2D5-BD9695C097A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5719956" y="410013"/>
            <a:ext cx="2322447" cy="825695"/>
            <a:chOff x="0" y="0"/>
            <a:chExt cx="4076640" cy="1449360"/>
          </a:xfrm>
        </p:grpSpPr>
        <p:sp>
          <p:nvSpPr>
            <p:cNvPr id="3" name="Freeform 3"/>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4" name="Group 4"/>
          <p:cNvGrpSpPr/>
          <p:nvPr/>
        </p:nvGrpSpPr>
        <p:grpSpPr>
          <a:xfrm>
            <a:off x="14809559" y="236916"/>
            <a:ext cx="1172708" cy="1171888"/>
            <a:chOff x="0" y="0"/>
            <a:chExt cx="2058480" cy="2057040"/>
          </a:xfrm>
        </p:grpSpPr>
        <p:sp>
          <p:nvSpPr>
            <p:cNvPr id="5" name="Freeform 5"/>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6" name="TextBox 6"/>
          <p:cNvSpPr txBox="1"/>
          <p:nvPr/>
        </p:nvSpPr>
        <p:spPr>
          <a:xfrm>
            <a:off x="16087775" y="608504"/>
            <a:ext cx="1586810" cy="420196"/>
          </a:xfrm>
          <a:prstGeom prst="rect">
            <a:avLst/>
          </a:prstGeom>
        </p:spPr>
        <p:txBody>
          <a:bodyPr lIns="0" tIns="0" rIns="0" bIns="0" rtlCol="0" anchor="t">
            <a:spAutoFit/>
          </a:bodyPr>
          <a:lstStyle/>
          <a:p>
            <a:pPr marL="0" lvl="1" indent="0" algn="ctr" rtl="1">
              <a:lnSpc>
                <a:spcPts val="1658"/>
              </a:lnSpc>
              <a:spcBef>
                <a:spcPct val="0"/>
              </a:spcBef>
            </a:pPr>
            <a:r>
              <a:rPr lang="ar-EG" sz="1202" b="1" spc="117">
                <a:solidFill>
                  <a:srgbClr val="231F20"/>
                </a:solidFill>
                <a:latin typeface="Cairo Bold"/>
                <a:ea typeface="Cairo Bold"/>
                <a:cs typeface="Cairo Bold"/>
                <a:sym typeface="Cairo Bold"/>
                <a:rtl/>
              </a:rPr>
              <a:t>استخدامات الاراضي حاليا</a:t>
            </a:r>
          </a:p>
        </p:txBody>
      </p:sp>
      <p:pic>
        <p:nvPicPr>
          <p:cNvPr id="8" name="Picture 7">
            <a:extLst>
              <a:ext uri="{FF2B5EF4-FFF2-40B4-BE49-F238E27FC236}">
                <a16:creationId xmlns:a16="http://schemas.microsoft.com/office/drawing/2014/main" id="{ECD289FF-4762-6327-F916-CF5B7F99F8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5797"/>
          </a:xfrm>
          <a:prstGeom prst="rect">
            <a:avLst/>
          </a:prstGeom>
          <a:ln w="76200">
            <a:solidFill>
              <a:schemeClr val="tx1"/>
            </a:solidFill>
          </a:ln>
        </p:spPr>
      </p:pic>
      <p:graphicFrame>
        <p:nvGraphicFramePr>
          <p:cNvPr id="9" name="Table 8">
            <a:extLst>
              <a:ext uri="{FF2B5EF4-FFF2-40B4-BE49-F238E27FC236}">
                <a16:creationId xmlns:a16="http://schemas.microsoft.com/office/drawing/2014/main" id="{BF79C7A4-1426-6822-B192-5FADA5B39FDD}"/>
              </a:ext>
            </a:extLst>
          </p:cNvPr>
          <p:cNvGraphicFramePr>
            <a:graphicFrameLocks noGrp="1"/>
          </p:cNvGraphicFramePr>
          <p:nvPr>
            <p:extLst>
              <p:ext uri="{D42A27DB-BD31-4B8C-83A1-F6EECF244321}">
                <p14:modId xmlns:p14="http://schemas.microsoft.com/office/powerpoint/2010/main" val="1484219553"/>
              </p:ext>
            </p:extLst>
          </p:nvPr>
        </p:nvGraphicFramePr>
        <p:xfrm>
          <a:off x="14820224" y="2489026"/>
          <a:ext cx="3222141" cy="6997878"/>
        </p:xfrm>
        <a:graphic>
          <a:graphicData uri="http://schemas.openxmlformats.org/drawingml/2006/table">
            <a:tbl>
              <a:tblPr firstRow="1" bandRow="1"/>
              <a:tblGrid>
                <a:gridCol w="1207653">
                  <a:extLst>
                    <a:ext uri="{9D8B030D-6E8A-4147-A177-3AD203B41FA5}">
                      <a16:colId xmlns:a16="http://schemas.microsoft.com/office/drawing/2014/main" val="3447067893"/>
                    </a:ext>
                  </a:extLst>
                </a:gridCol>
                <a:gridCol w="2014488">
                  <a:extLst>
                    <a:ext uri="{9D8B030D-6E8A-4147-A177-3AD203B41FA5}">
                      <a16:colId xmlns:a16="http://schemas.microsoft.com/office/drawing/2014/main" val="3735148033"/>
                    </a:ext>
                  </a:extLst>
                </a:gridCol>
              </a:tblGrid>
              <a:tr h="560269">
                <a:tc>
                  <a:txBody>
                    <a:bodyPr/>
                    <a:lstStyle>
                      <a:lvl1pPr marL="0" algn="l" defTabSz="914400" rtl="0" eaLnBrk="1" latinLnBrk="0" hangingPunct="1">
                        <a:defRPr sz="1800" b="1" kern="1200">
                          <a:solidFill>
                            <a:schemeClr val="tx1"/>
                          </a:solidFill>
                          <a:latin typeface="Calibri" panose="020F0502020204030204"/>
                        </a:defRPr>
                      </a:lvl1pPr>
                      <a:lvl2pPr marL="457200" algn="l" defTabSz="914400" rtl="0" eaLnBrk="1" latinLnBrk="0" hangingPunct="1">
                        <a:defRPr sz="1800" b="1" kern="1200">
                          <a:solidFill>
                            <a:schemeClr val="tx1"/>
                          </a:solidFill>
                          <a:latin typeface="Calibri" panose="020F0502020204030204"/>
                        </a:defRPr>
                      </a:lvl2pPr>
                      <a:lvl3pPr marL="914400" algn="l" defTabSz="914400" rtl="0" eaLnBrk="1" latinLnBrk="0" hangingPunct="1">
                        <a:defRPr sz="1800" b="1" kern="1200">
                          <a:solidFill>
                            <a:schemeClr val="tx1"/>
                          </a:solidFill>
                          <a:latin typeface="Calibri" panose="020F0502020204030204"/>
                        </a:defRPr>
                      </a:lvl3pPr>
                      <a:lvl4pPr marL="1371600" algn="l" defTabSz="914400" rtl="0" eaLnBrk="1" latinLnBrk="0" hangingPunct="1">
                        <a:defRPr sz="1800" b="1" kern="1200">
                          <a:solidFill>
                            <a:schemeClr val="tx1"/>
                          </a:solidFill>
                          <a:latin typeface="Calibri" panose="020F0502020204030204"/>
                        </a:defRPr>
                      </a:lvl4pPr>
                      <a:lvl5pPr marL="1828800" algn="l" defTabSz="914400" rtl="0" eaLnBrk="1" latinLnBrk="0" hangingPunct="1">
                        <a:defRPr sz="1800" b="1" kern="1200">
                          <a:solidFill>
                            <a:schemeClr val="tx1"/>
                          </a:solidFill>
                          <a:latin typeface="Calibri" panose="020F0502020204030204"/>
                        </a:defRPr>
                      </a:lvl5pPr>
                      <a:lvl6pPr marL="2286000" algn="l" defTabSz="914400" rtl="0" eaLnBrk="1" latinLnBrk="0" hangingPunct="1">
                        <a:defRPr sz="1800" b="1" kern="1200">
                          <a:solidFill>
                            <a:schemeClr val="tx1"/>
                          </a:solidFill>
                          <a:latin typeface="Calibri" panose="020F0502020204030204"/>
                        </a:defRPr>
                      </a:lvl6pPr>
                      <a:lvl7pPr marL="2743200" algn="l" defTabSz="914400" rtl="0" eaLnBrk="1" latinLnBrk="0" hangingPunct="1">
                        <a:defRPr sz="1800" b="1" kern="1200">
                          <a:solidFill>
                            <a:schemeClr val="tx1"/>
                          </a:solidFill>
                          <a:latin typeface="Calibri" panose="020F0502020204030204"/>
                        </a:defRPr>
                      </a:lvl7pPr>
                      <a:lvl8pPr marL="3200400" algn="l" defTabSz="914400" rtl="0" eaLnBrk="1" latinLnBrk="0" hangingPunct="1">
                        <a:defRPr sz="1800" b="1" kern="1200">
                          <a:solidFill>
                            <a:schemeClr val="tx1"/>
                          </a:solidFill>
                          <a:latin typeface="Calibri" panose="020F0502020204030204"/>
                        </a:defRPr>
                      </a:lvl8pPr>
                      <a:lvl9pPr marL="3657600" algn="l" defTabSz="914400" rtl="0" eaLnBrk="1" latinLnBrk="0" hangingPunct="1">
                        <a:defRPr sz="1800" b="1" kern="1200">
                          <a:solidFill>
                            <a:schemeClr val="tx1"/>
                          </a:solidFill>
                          <a:latin typeface="Calibri" panose="020F0502020204030204"/>
                        </a:defRPr>
                      </a:lvl9pPr>
                    </a:lstStyle>
                    <a:p>
                      <a:pPr algn="r" rtl="1"/>
                      <a:r>
                        <a:rPr lang="ar-SA" sz="2000" dirty="0">
                          <a:solidFill>
                            <a:schemeClr val="bg1"/>
                          </a:solidFill>
                        </a:rPr>
                        <a:t>النسبة</a:t>
                      </a:r>
                      <a:endParaRPr lang="en-US" sz="2000" dirty="0">
                        <a:solidFill>
                          <a:schemeClr val="bg1"/>
                        </a:solidFill>
                      </a:endParaRPr>
                    </a:p>
                  </a:txBody>
                  <a:tcPr>
                    <a:lnL w="12700" cmpd="sng">
                      <a:solidFill>
                        <a:srgbClr val="70AD47"/>
                      </a:solidFill>
                    </a:lnL>
                    <a:lnR w="12700" cmpd="sng">
                      <a:solidFill>
                        <a:srgbClr val="70AD47"/>
                      </a:solidFill>
                    </a:lnR>
                    <a:lnT w="12700" cmpd="sng">
                      <a:solidFill>
                        <a:srgbClr val="70AD47"/>
                      </a:solidFill>
                    </a:lnT>
                    <a:lnB w="25400" cmpd="sng">
                      <a:solidFill>
                        <a:srgbClr val="70AD47"/>
                      </a:solidFill>
                    </a:lnB>
                    <a:lnTlToBr w="12700" cmpd="sng">
                      <a:noFill/>
                      <a:prstDash val="solid"/>
                    </a:lnTlToBr>
                    <a:lnBlToTr w="12700" cmpd="sng">
                      <a:noFill/>
                      <a:prstDash val="solid"/>
                    </a:lnBlToTr>
                    <a:solidFill>
                      <a:srgbClr val="1C5739"/>
                    </a:solidFill>
                  </a:tcPr>
                </a:tc>
                <a:tc>
                  <a:txBody>
                    <a:bodyPr/>
                    <a:lstStyle>
                      <a:lvl1pPr marL="0" algn="l" defTabSz="914400" rtl="0" eaLnBrk="1" latinLnBrk="0" hangingPunct="1">
                        <a:defRPr sz="1800" b="1" kern="1200">
                          <a:solidFill>
                            <a:schemeClr val="tx1"/>
                          </a:solidFill>
                          <a:latin typeface="Calibri" panose="020F0502020204030204"/>
                        </a:defRPr>
                      </a:lvl1pPr>
                      <a:lvl2pPr marL="457200" algn="l" defTabSz="914400" rtl="0" eaLnBrk="1" latinLnBrk="0" hangingPunct="1">
                        <a:defRPr sz="1800" b="1" kern="1200">
                          <a:solidFill>
                            <a:schemeClr val="tx1"/>
                          </a:solidFill>
                          <a:latin typeface="Calibri" panose="020F0502020204030204"/>
                        </a:defRPr>
                      </a:lvl2pPr>
                      <a:lvl3pPr marL="914400" algn="l" defTabSz="914400" rtl="0" eaLnBrk="1" latinLnBrk="0" hangingPunct="1">
                        <a:defRPr sz="1800" b="1" kern="1200">
                          <a:solidFill>
                            <a:schemeClr val="tx1"/>
                          </a:solidFill>
                          <a:latin typeface="Calibri" panose="020F0502020204030204"/>
                        </a:defRPr>
                      </a:lvl3pPr>
                      <a:lvl4pPr marL="1371600" algn="l" defTabSz="914400" rtl="0" eaLnBrk="1" latinLnBrk="0" hangingPunct="1">
                        <a:defRPr sz="1800" b="1" kern="1200">
                          <a:solidFill>
                            <a:schemeClr val="tx1"/>
                          </a:solidFill>
                          <a:latin typeface="Calibri" panose="020F0502020204030204"/>
                        </a:defRPr>
                      </a:lvl4pPr>
                      <a:lvl5pPr marL="1828800" algn="l" defTabSz="914400" rtl="0" eaLnBrk="1" latinLnBrk="0" hangingPunct="1">
                        <a:defRPr sz="1800" b="1" kern="1200">
                          <a:solidFill>
                            <a:schemeClr val="tx1"/>
                          </a:solidFill>
                          <a:latin typeface="Calibri" panose="020F0502020204030204"/>
                        </a:defRPr>
                      </a:lvl5pPr>
                      <a:lvl6pPr marL="2286000" algn="l" defTabSz="914400" rtl="0" eaLnBrk="1" latinLnBrk="0" hangingPunct="1">
                        <a:defRPr sz="1800" b="1" kern="1200">
                          <a:solidFill>
                            <a:schemeClr val="tx1"/>
                          </a:solidFill>
                          <a:latin typeface="Calibri" panose="020F0502020204030204"/>
                        </a:defRPr>
                      </a:lvl6pPr>
                      <a:lvl7pPr marL="2743200" algn="l" defTabSz="914400" rtl="0" eaLnBrk="1" latinLnBrk="0" hangingPunct="1">
                        <a:defRPr sz="1800" b="1" kern="1200">
                          <a:solidFill>
                            <a:schemeClr val="tx1"/>
                          </a:solidFill>
                          <a:latin typeface="Calibri" panose="020F0502020204030204"/>
                        </a:defRPr>
                      </a:lvl7pPr>
                      <a:lvl8pPr marL="3200400" algn="l" defTabSz="914400" rtl="0" eaLnBrk="1" latinLnBrk="0" hangingPunct="1">
                        <a:defRPr sz="1800" b="1" kern="1200">
                          <a:solidFill>
                            <a:schemeClr val="tx1"/>
                          </a:solidFill>
                          <a:latin typeface="Calibri" panose="020F0502020204030204"/>
                        </a:defRPr>
                      </a:lvl8pPr>
                      <a:lvl9pPr marL="3657600" algn="l" defTabSz="914400" rtl="0" eaLnBrk="1" latinLnBrk="0" hangingPunct="1">
                        <a:defRPr sz="1800" b="1" kern="1200">
                          <a:solidFill>
                            <a:schemeClr val="tx1"/>
                          </a:solidFill>
                          <a:latin typeface="Calibri" panose="020F0502020204030204"/>
                        </a:defRPr>
                      </a:lvl9pPr>
                    </a:lstStyle>
                    <a:p>
                      <a:pPr algn="r" rtl="1"/>
                      <a:r>
                        <a:rPr lang="ar-SA" sz="2000" dirty="0">
                          <a:solidFill>
                            <a:schemeClr val="bg1"/>
                          </a:solidFill>
                        </a:rPr>
                        <a:t>الاستخدام</a:t>
                      </a:r>
                      <a:endParaRPr lang="en-US" sz="2000" dirty="0">
                        <a:solidFill>
                          <a:schemeClr val="bg1"/>
                        </a:solidFill>
                      </a:endParaRPr>
                    </a:p>
                  </a:txBody>
                  <a:tcPr>
                    <a:lnL w="12700" cmpd="sng">
                      <a:solidFill>
                        <a:srgbClr val="70AD47"/>
                      </a:solidFill>
                    </a:lnL>
                    <a:lnR w="12700" cmpd="sng">
                      <a:solidFill>
                        <a:srgbClr val="70AD47"/>
                      </a:solidFill>
                    </a:lnR>
                    <a:lnT w="12700" cmpd="sng">
                      <a:solidFill>
                        <a:srgbClr val="70AD47"/>
                      </a:solidFill>
                    </a:lnT>
                    <a:lnB w="25400" cmpd="sng">
                      <a:solidFill>
                        <a:srgbClr val="70AD47"/>
                      </a:solidFill>
                    </a:lnB>
                    <a:lnTlToBr w="12700" cmpd="sng">
                      <a:noFill/>
                      <a:prstDash val="solid"/>
                    </a:lnTlToBr>
                    <a:lnBlToTr w="12700" cmpd="sng">
                      <a:noFill/>
                      <a:prstDash val="solid"/>
                    </a:lnBlToTr>
                    <a:solidFill>
                      <a:srgbClr val="1C5739"/>
                    </a:solidFill>
                  </a:tcPr>
                </a:tc>
                <a:extLst>
                  <a:ext uri="{0D108BD9-81ED-4DB2-BD59-A6C34878D82A}">
                    <a16:rowId xmlns:a16="http://schemas.microsoft.com/office/drawing/2014/main" val="1102140068"/>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3%</a:t>
                      </a:r>
                      <a:endParaRPr lang="en-US" sz="2000" dirty="0"/>
                    </a:p>
                  </a:txBody>
                  <a:tcPr>
                    <a:lnL w="12700" cmpd="sng">
                      <a:solidFill>
                        <a:srgbClr val="70AD47"/>
                      </a:solidFill>
                    </a:lnL>
                    <a:lnR w="12700" cmpd="sng">
                      <a:solidFill>
                        <a:srgbClr val="70AD47"/>
                      </a:solidFill>
                    </a:lnR>
                    <a:lnT w="254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غابة</a:t>
                      </a:r>
                      <a:endParaRPr lang="en-US" sz="2000" dirty="0"/>
                    </a:p>
                  </a:txBody>
                  <a:tcPr>
                    <a:lnL w="12700" cmpd="sng">
                      <a:solidFill>
                        <a:srgbClr val="70AD47"/>
                      </a:solidFill>
                    </a:lnL>
                    <a:lnR w="12700" cmpd="sng">
                      <a:solidFill>
                        <a:srgbClr val="70AD47"/>
                      </a:solidFill>
                    </a:lnR>
                    <a:lnT w="254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755270110"/>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29%</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عشب طبيعي</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extLst>
                  <a:ext uri="{0D108BD9-81ED-4DB2-BD59-A6C34878D82A}">
                    <a16:rowId xmlns:a16="http://schemas.microsoft.com/office/drawing/2014/main" val="3699400667"/>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34%</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بساتين زيتون</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4090016130"/>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8%</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اراضي زراعية</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extLst>
                  <a:ext uri="{0D108BD9-81ED-4DB2-BD59-A6C34878D82A}">
                    <a16:rowId xmlns:a16="http://schemas.microsoft.com/office/drawing/2014/main" val="86561191"/>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6%</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منطق تنوع حيوي</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852087353"/>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1%</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اشجار مثمرة</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extLst>
                  <a:ext uri="{0D108BD9-81ED-4DB2-BD59-A6C34878D82A}">
                    <a16:rowId xmlns:a16="http://schemas.microsoft.com/office/drawing/2014/main" val="508872040"/>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1%</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مزارع حمضيات</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4169076227"/>
                  </a:ext>
                </a:extLst>
              </a:tr>
              <a:tr h="782841">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1%</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مناطق استخراج معادن</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extLst>
                  <a:ext uri="{0D108BD9-81ED-4DB2-BD59-A6C34878D82A}">
                    <a16:rowId xmlns:a16="http://schemas.microsoft.com/office/drawing/2014/main" val="391059929"/>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8%</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منااطق مبنية </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2180676903"/>
                  </a:ext>
                </a:extLst>
              </a:tr>
              <a:tr h="56026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7%</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مستوطنات</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extLst>
                  <a:ext uri="{0D108BD9-81ED-4DB2-BD59-A6C34878D82A}">
                    <a16:rowId xmlns:a16="http://schemas.microsoft.com/office/drawing/2014/main" val="2747352400"/>
                  </a:ext>
                </a:extLst>
              </a:tr>
              <a:tr h="612347">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2%</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r" rtl="1"/>
                      <a:r>
                        <a:rPr lang="ar-SA" sz="2000" dirty="0"/>
                        <a:t>مناطق صناعية</a:t>
                      </a:r>
                      <a:endParaRPr lang="en-US" sz="2000" dirty="0"/>
                    </a:p>
                  </a:txBody>
                  <a:tcPr>
                    <a:lnL w="12700" cmpd="sng">
                      <a:solidFill>
                        <a:srgbClr val="70AD47"/>
                      </a:solidFill>
                    </a:lnL>
                    <a:lnR w="12700" cmpd="sng">
                      <a:solidFill>
                        <a:srgbClr val="70AD47"/>
                      </a:solidFill>
                    </a:lnR>
                    <a:lnT w="12700" cmpd="sng">
                      <a:solidFill>
                        <a:srgbClr val="70AD47"/>
                      </a:solid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1153021237"/>
                  </a:ext>
                </a:extLst>
              </a:tr>
            </a:tbl>
          </a:graphicData>
        </a:graphic>
      </p:graphicFrame>
      <p:sp>
        <p:nvSpPr>
          <p:cNvPr id="7" name="Rectangle 6">
            <a:extLst>
              <a:ext uri="{FF2B5EF4-FFF2-40B4-BE49-F238E27FC236}">
                <a16:creationId xmlns:a16="http://schemas.microsoft.com/office/drawing/2014/main" id="{A7FBC5DA-893A-33A5-DBEA-D367BD6B18AC}"/>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256FA08-7952-D696-69A8-78AEA8A75C39}"/>
              </a:ext>
            </a:extLst>
          </p:cNvPr>
          <p:cNvSpPr/>
          <p:nvPr/>
        </p:nvSpPr>
        <p:spPr>
          <a:xfrm>
            <a:off x="0" y="0"/>
            <a:ext cx="18288000"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2845C3C-024F-57D8-AB79-5FFC90F76AE5}"/>
              </a:ext>
            </a:extLst>
          </p:cNvPr>
          <p:cNvPicPr>
            <a:picLocks noChangeAspect="1"/>
          </p:cNvPicPr>
          <p:nvPr/>
        </p:nvPicPr>
        <p:blipFill>
          <a:blip r:embed="rId2"/>
          <a:srcRect l="2390" t="3805" r="25871" b="3907"/>
          <a:stretch>
            <a:fillRect/>
          </a:stretch>
        </p:blipFill>
        <p:spPr>
          <a:xfrm>
            <a:off x="617867" y="1943100"/>
            <a:ext cx="8077200" cy="7391400"/>
          </a:xfrm>
          <a:prstGeom prst="rect">
            <a:avLst/>
          </a:prstGeom>
          <a:ln w="76200">
            <a:solidFill>
              <a:schemeClr val="tx1"/>
            </a:solidFill>
          </a:ln>
        </p:spPr>
      </p:pic>
      <p:pic>
        <p:nvPicPr>
          <p:cNvPr id="4" name="Picture 3">
            <a:extLst>
              <a:ext uri="{FF2B5EF4-FFF2-40B4-BE49-F238E27FC236}">
                <a16:creationId xmlns:a16="http://schemas.microsoft.com/office/drawing/2014/main" id="{3C76F67D-CCDA-8744-F3B8-023EED0C2C59}"/>
              </a:ext>
            </a:extLst>
          </p:cNvPr>
          <p:cNvPicPr>
            <a:picLocks noChangeAspect="1"/>
          </p:cNvPicPr>
          <p:nvPr/>
        </p:nvPicPr>
        <p:blipFill>
          <a:blip r:embed="rId3" cstate="print">
            <a:extLst>
              <a:ext uri="{28A0092B-C50C-407E-A947-70E740481C1C}">
                <a14:useLocalDpi xmlns:a14="http://schemas.microsoft.com/office/drawing/2010/main" val="0"/>
              </a:ext>
            </a:extLst>
          </a:blip>
          <a:srcRect l="2699" t="3752" r="25613" b="3383"/>
          <a:stretch>
            <a:fillRect/>
          </a:stretch>
        </p:blipFill>
        <p:spPr>
          <a:xfrm>
            <a:off x="9448800" y="1943100"/>
            <a:ext cx="8063344" cy="7391400"/>
          </a:xfrm>
          <a:prstGeom prst="rect">
            <a:avLst/>
          </a:prstGeom>
          <a:ln w="76200">
            <a:solidFill>
              <a:schemeClr val="tx1"/>
            </a:solidFill>
          </a:ln>
        </p:spPr>
      </p:pic>
      <p:sp>
        <p:nvSpPr>
          <p:cNvPr id="5" name="TextBox 4">
            <a:extLst>
              <a:ext uri="{FF2B5EF4-FFF2-40B4-BE49-F238E27FC236}">
                <a16:creationId xmlns:a16="http://schemas.microsoft.com/office/drawing/2014/main" id="{6D0B4B10-D51E-656E-A21B-F0C1A498DD39}"/>
              </a:ext>
            </a:extLst>
          </p:cNvPr>
          <p:cNvSpPr txBox="1"/>
          <p:nvPr/>
        </p:nvSpPr>
        <p:spPr>
          <a:xfrm>
            <a:off x="1684667" y="1181100"/>
            <a:ext cx="5943600" cy="461665"/>
          </a:xfrm>
          <a:prstGeom prst="rect">
            <a:avLst/>
          </a:prstGeom>
          <a:solidFill>
            <a:srgbClr val="F2F2F2"/>
          </a:solidFill>
          <a:ln w="57150">
            <a:solidFill>
              <a:schemeClr val="tx1"/>
            </a:solidFill>
            <a:prstDash val="dash"/>
          </a:ln>
        </p:spPr>
        <p:txBody>
          <a:bodyPr wrap="square" rtlCol="0">
            <a:spAutoFit/>
          </a:bodyPr>
          <a:lstStyle/>
          <a:p>
            <a:pPr algn="ctr"/>
            <a:r>
              <a:rPr lang="ar-SA" sz="2400" dirty="0">
                <a:latin typeface="Cairo" panose="020B0604020202020204" charset="-78"/>
                <a:cs typeface="Cairo" panose="020B0604020202020204" charset="-78"/>
              </a:rPr>
              <a:t>مخطط استخدامات الاراضي قبل الاستيطان</a:t>
            </a:r>
            <a:endParaRPr lang="en-US" sz="2400" dirty="0">
              <a:latin typeface="Cairo" panose="020B0604020202020204" charset="-78"/>
              <a:cs typeface="Cairo" panose="020B0604020202020204" charset="-78"/>
            </a:endParaRPr>
          </a:p>
        </p:txBody>
      </p:sp>
      <p:sp>
        <p:nvSpPr>
          <p:cNvPr id="6" name="TextBox 5">
            <a:extLst>
              <a:ext uri="{FF2B5EF4-FFF2-40B4-BE49-F238E27FC236}">
                <a16:creationId xmlns:a16="http://schemas.microsoft.com/office/drawing/2014/main" id="{DF994EE2-7A4D-8094-AE7B-DB152292AA62}"/>
              </a:ext>
            </a:extLst>
          </p:cNvPr>
          <p:cNvSpPr txBox="1"/>
          <p:nvPr/>
        </p:nvSpPr>
        <p:spPr>
          <a:xfrm>
            <a:off x="10363200" y="1181099"/>
            <a:ext cx="5943600" cy="461665"/>
          </a:xfrm>
          <a:prstGeom prst="rect">
            <a:avLst/>
          </a:prstGeom>
          <a:solidFill>
            <a:srgbClr val="F2F2F2"/>
          </a:solidFill>
          <a:ln w="57150">
            <a:solidFill>
              <a:schemeClr val="tx1"/>
            </a:solidFill>
            <a:prstDash val="dash"/>
          </a:ln>
        </p:spPr>
        <p:txBody>
          <a:bodyPr wrap="square" rtlCol="0">
            <a:spAutoFit/>
          </a:bodyPr>
          <a:lstStyle/>
          <a:p>
            <a:pPr algn="ctr"/>
            <a:r>
              <a:rPr lang="ar-SA" sz="2400" dirty="0">
                <a:latin typeface="Cairo" panose="020B0604020202020204" charset="-78"/>
                <a:cs typeface="Cairo" panose="020B0604020202020204" charset="-78"/>
              </a:rPr>
              <a:t>مخطط استخدامات الاراضي الحالي</a:t>
            </a:r>
            <a:endParaRPr lang="en-US" sz="2400" dirty="0">
              <a:latin typeface="Cairo" panose="020B0604020202020204" charset="-78"/>
              <a:cs typeface="Cairo" panose="020B0604020202020204" charset="-78"/>
            </a:endParaRPr>
          </a:p>
        </p:txBody>
      </p:sp>
      <p:pic>
        <p:nvPicPr>
          <p:cNvPr id="8" name="Picture 7">
            <a:extLst>
              <a:ext uri="{FF2B5EF4-FFF2-40B4-BE49-F238E27FC236}">
                <a16:creationId xmlns:a16="http://schemas.microsoft.com/office/drawing/2014/main" id="{57BAE8C9-7EB9-3B3A-92E6-E810E48E70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89605" y="314443"/>
            <a:ext cx="701862" cy="1276113"/>
          </a:xfrm>
          <a:prstGeom prst="rect">
            <a:avLst/>
          </a:prstGeom>
        </p:spPr>
      </p:pic>
    </p:spTree>
    <p:extLst>
      <p:ext uri="{BB962C8B-B14F-4D97-AF65-F5344CB8AC3E}">
        <p14:creationId xmlns:p14="http://schemas.microsoft.com/office/powerpoint/2010/main" val="262317378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19" name="Group 19"/>
          <p:cNvGrpSpPr/>
          <p:nvPr/>
        </p:nvGrpSpPr>
        <p:grpSpPr>
          <a:xfrm>
            <a:off x="8102360" y="8321097"/>
            <a:ext cx="2953782" cy="1049294"/>
            <a:chOff x="0" y="0"/>
            <a:chExt cx="4075920" cy="1447920"/>
          </a:xfrm>
        </p:grpSpPr>
        <p:sp>
          <p:nvSpPr>
            <p:cNvPr id="20" name="Freeform 20"/>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grpSp>
        <p:nvGrpSpPr>
          <p:cNvPr id="17" name="Group 17"/>
          <p:cNvGrpSpPr/>
          <p:nvPr/>
        </p:nvGrpSpPr>
        <p:grpSpPr>
          <a:xfrm>
            <a:off x="8102360" y="7053235"/>
            <a:ext cx="2953782" cy="1049294"/>
            <a:chOff x="0" y="0"/>
            <a:chExt cx="4075920" cy="1447920"/>
          </a:xfrm>
          <a:solidFill>
            <a:srgbClr val="D9DFCE"/>
          </a:solidFill>
        </p:grpSpPr>
        <p:sp>
          <p:nvSpPr>
            <p:cNvPr id="18" name="Freeform 18"/>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grpFill/>
          </p:spPr>
        </p:sp>
      </p:grpSp>
      <p:grpSp>
        <p:nvGrpSpPr>
          <p:cNvPr id="2" name="Group 2"/>
          <p:cNvGrpSpPr/>
          <p:nvPr/>
        </p:nvGrpSpPr>
        <p:grpSpPr>
          <a:xfrm>
            <a:off x="0" y="0"/>
            <a:ext cx="18288000" cy="3926821"/>
            <a:chOff x="0" y="0"/>
            <a:chExt cx="4816593" cy="1034225"/>
          </a:xfrm>
        </p:grpSpPr>
        <p:sp>
          <p:nvSpPr>
            <p:cNvPr id="3" name="Freeform 3"/>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p:cNvSpPr txBox="1"/>
            <p:nvPr/>
          </p:nvSpPr>
          <p:spPr>
            <a:xfrm>
              <a:off x="0" y="-57150"/>
              <a:ext cx="4816593" cy="1091375"/>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380534" y="4149099"/>
            <a:ext cx="6523106" cy="6137901"/>
            <a:chOff x="0" y="0"/>
            <a:chExt cx="1718020" cy="1616566"/>
          </a:xfrm>
        </p:grpSpPr>
        <p:sp>
          <p:nvSpPr>
            <p:cNvPr id="6" name="Freeform 6"/>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p:cNvSpPr txBox="1"/>
            <p:nvPr/>
          </p:nvSpPr>
          <p:spPr>
            <a:xfrm>
              <a:off x="0" y="-57150"/>
              <a:ext cx="1718020" cy="1673716"/>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p:cNvGrpSpPr/>
          <p:nvPr/>
        </p:nvGrpSpPr>
        <p:grpSpPr>
          <a:xfrm>
            <a:off x="380534" y="561302"/>
            <a:ext cx="6523106" cy="65231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p:cNvGrpSpPr/>
          <p:nvPr/>
        </p:nvGrpSpPr>
        <p:grpSpPr>
          <a:xfrm>
            <a:off x="326175" y="561302"/>
            <a:ext cx="6577465" cy="6572864"/>
            <a:chOff x="0" y="0"/>
            <a:chExt cx="2058480" cy="2057040"/>
          </a:xfrm>
        </p:grpSpPr>
        <p:sp>
          <p:nvSpPr>
            <p:cNvPr id="13" name="Freeform 13"/>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p:cNvSpPr txBox="1"/>
          <p:nvPr/>
        </p:nvSpPr>
        <p:spPr>
          <a:xfrm>
            <a:off x="1512420" y="2836636"/>
            <a:ext cx="4259333" cy="1833222"/>
          </a:xfrm>
          <a:prstGeom prst="rect">
            <a:avLst/>
          </a:prstGeom>
        </p:spPr>
        <p:txBody>
          <a:bodyPr lIns="0" tIns="0" rIns="0" bIns="0" rtlCol="0" anchor="t">
            <a:spAutoFit/>
          </a:bodyPr>
          <a:lstStyle/>
          <a:p>
            <a:pPr algn="ctr" rtl="1">
              <a:lnSpc>
                <a:spcPts val="4908"/>
              </a:lnSpc>
            </a:pPr>
            <a:r>
              <a:rPr lang="ar-EG" sz="3556" b="1" spc="348" dirty="0">
                <a:solidFill>
                  <a:srgbClr val="FFFFFF"/>
                </a:solidFill>
                <a:latin typeface="Cairo Bold"/>
                <a:ea typeface="Cairo Bold"/>
                <a:cs typeface="Cairo Bold"/>
                <a:sym typeface="Cairo Bold"/>
                <a:rtl/>
              </a:rPr>
              <a:t>المخطط الاقليمي لمحافظة سلفيت</a:t>
            </a:r>
          </a:p>
          <a:p>
            <a:pPr marL="0" lvl="1" indent="0" algn="ctr">
              <a:lnSpc>
                <a:spcPts val="4908"/>
              </a:lnSpc>
              <a:spcBef>
                <a:spcPct val="0"/>
              </a:spcBef>
            </a:pPr>
            <a:r>
              <a:rPr lang="en-US" sz="3556" b="1" spc="348" dirty="0">
                <a:solidFill>
                  <a:srgbClr val="FFFFFF"/>
                </a:solidFill>
                <a:latin typeface="Cairo Bold"/>
                <a:ea typeface="Cairo Bold"/>
                <a:cs typeface="Cairo Bold"/>
                <a:sym typeface="Cairo Bold"/>
              </a:rPr>
              <a:t>2050</a:t>
            </a:r>
          </a:p>
        </p:txBody>
      </p:sp>
      <p:sp>
        <p:nvSpPr>
          <p:cNvPr id="15" name="AutoShape 15"/>
          <p:cNvSpPr/>
          <p:nvPr/>
        </p:nvSpPr>
        <p:spPr>
          <a:xfrm>
            <a:off x="6954429" y="7556841"/>
            <a:ext cx="1158104" cy="0"/>
          </a:xfrm>
          <a:prstGeom prst="line">
            <a:avLst/>
          </a:prstGeom>
          <a:ln w="47625" cap="flat">
            <a:solidFill>
              <a:srgbClr val="000000"/>
            </a:solidFill>
            <a:prstDash val="solid"/>
            <a:headEnd type="diamond" w="lg" len="lg"/>
            <a:tailEnd type="diamond" w="lg" len="lg"/>
          </a:ln>
        </p:spPr>
      </p:sp>
      <p:sp>
        <p:nvSpPr>
          <p:cNvPr id="16" name="AutoShape 16"/>
          <p:cNvSpPr/>
          <p:nvPr/>
        </p:nvSpPr>
        <p:spPr>
          <a:xfrm>
            <a:off x="6927249" y="8845744"/>
            <a:ext cx="1158104" cy="0"/>
          </a:xfrm>
          <a:prstGeom prst="line">
            <a:avLst/>
          </a:prstGeom>
          <a:ln w="47625" cap="flat">
            <a:solidFill>
              <a:srgbClr val="000000"/>
            </a:solidFill>
            <a:prstDash val="solid"/>
            <a:headEnd type="diamond" w="lg" len="lg"/>
            <a:tailEnd type="diamond" w="lg" len="lg"/>
          </a:ln>
        </p:spPr>
      </p:sp>
      <p:sp>
        <p:nvSpPr>
          <p:cNvPr id="21" name="TextBox 21"/>
          <p:cNvSpPr txBox="1"/>
          <p:nvPr/>
        </p:nvSpPr>
        <p:spPr>
          <a:xfrm>
            <a:off x="7695575" y="7339668"/>
            <a:ext cx="3360567" cy="438329"/>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المخطط النهائي </a:t>
            </a:r>
          </a:p>
        </p:txBody>
      </p:sp>
      <p:sp>
        <p:nvSpPr>
          <p:cNvPr id="22" name="TextBox 22"/>
          <p:cNvSpPr txBox="1"/>
          <p:nvPr/>
        </p:nvSpPr>
        <p:spPr>
          <a:xfrm>
            <a:off x="7458945" y="8566420"/>
            <a:ext cx="3360567" cy="438329"/>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المشاريع</a:t>
            </a:r>
          </a:p>
        </p:txBody>
      </p:sp>
      <p:sp>
        <p:nvSpPr>
          <p:cNvPr id="23" name="Rectangle 22">
            <a:extLst>
              <a:ext uri="{FF2B5EF4-FFF2-40B4-BE49-F238E27FC236}">
                <a16:creationId xmlns:a16="http://schemas.microsoft.com/office/drawing/2014/main" id="{983427AE-B374-D2B5-63E9-E85E49D8F5A4}"/>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19">
            <a:extLst>
              <a:ext uri="{FF2B5EF4-FFF2-40B4-BE49-F238E27FC236}">
                <a16:creationId xmlns:a16="http://schemas.microsoft.com/office/drawing/2014/main" id="{F80C425E-40C5-A507-5219-252CDA8E5FBF}"/>
              </a:ext>
            </a:extLst>
          </p:cNvPr>
          <p:cNvGrpSpPr/>
          <p:nvPr/>
        </p:nvGrpSpPr>
        <p:grpSpPr>
          <a:xfrm>
            <a:off x="8133470" y="5835533"/>
            <a:ext cx="2953782" cy="1049294"/>
            <a:chOff x="0" y="0"/>
            <a:chExt cx="4075920" cy="1447920"/>
          </a:xfrm>
          <a:solidFill>
            <a:srgbClr val="1C5739"/>
          </a:solidFill>
        </p:grpSpPr>
        <p:sp>
          <p:nvSpPr>
            <p:cNvPr id="25" name="Freeform 20">
              <a:extLst>
                <a:ext uri="{FF2B5EF4-FFF2-40B4-BE49-F238E27FC236}">
                  <a16:creationId xmlns:a16="http://schemas.microsoft.com/office/drawing/2014/main" id="{890AA0CB-3D5A-0409-43B3-15CA1F72DA62}"/>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grpFill/>
          </p:spPr>
        </p:sp>
      </p:grpSp>
      <p:sp>
        <p:nvSpPr>
          <p:cNvPr id="26" name="AutoShape 16">
            <a:extLst>
              <a:ext uri="{FF2B5EF4-FFF2-40B4-BE49-F238E27FC236}">
                <a16:creationId xmlns:a16="http://schemas.microsoft.com/office/drawing/2014/main" id="{1D402BE2-D308-7B6B-4FB2-97BE6E4AF58E}"/>
              </a:ext>
            </a:extLst>
          </p:cNvPr>
          <p:cNvSpPr/>
          <p:nvPr/>
        </p:nvSpPr>
        <p:spPr>
          <a:xfrm>
            <a:off x="6958359" y="6360180"/>
            <a:ext cx="1158104" cy="0"/>
          </a:xfrm>
          <a:prstGeom prst="line">
            <a:avLst/>
          </a:prstGeom>
          <a:ln w="47625" cap="flat">
            <a:solidFill>
              <a:srgbClr val="000000"/>
            </a:solidFill>
            <a:prstDash val="solid"/>
            <a:headEnd type="diamond" w="lg" len="lg"/>
            <a:tailEnd type="diamond" w="lg" len="lg"/>
          </a:ln>
        </p:spPr>
      </p:sp>
      <p:sp>
        <p:nvSpPr>
          <p:cNvPr id="27" name="TextBox 21">
            <a:extLst>
              <a:ext uri="{FF2B5EF4-FFF2-40B4-BE49-F238E27FC236}">
                <a16:creationId xmlns:a16="http://schemas.microsoft.com/office/drawing/2014/main" id="{B5DD7135-2B3A-1D51-9FFF-C3215F313493}"/>
              </a:ext>
            </a:extLst>
          </p:cNvPr>
          <p:cNvSpPr txBox="1"/>
          <p:nvPr/>
        </p:nvSpPr>
        <p:spPr>
          <a:xfrm>
            <a:off x="8416685" y="6117865"/>
            <a:ext cx="2444933" cy="474489"/>
          </a:xfrm>
          <a:prstGeom prst="rect">
            <a:avLst/>
          </a:prstGeom>
        </p:spPr>
        <p:txBody>
          <a:bodyPr wrap="square" lIns="0" tIns="0" rIns="0" bIns="0" rtlCol="0" anchor="t">
            <a:spAutoFit/>
          </a:bodyPr>
          <a:lstStyle/>
          <a:p>
            <a:pPr marL="0" lvl="1" indent="0" algn="r" rtl="1">
              <a:lnSpc>
                <a:spcPts val="3666"/>
              </a:lnSpc>
              <a:spcBef>
                <a:spcPct val="0"/>
              </a:spcBef>
            </a:pPr>
            <a:r>
              <a:rPr lang="ar-SA" sz="2656" b="1" spc="260" dirty="0">
                <a:solidFill>
                  <a:srgbClr val="231F20"/>
                </a:solidFill>
                <a:latin typeface="Cairo Bold"/>
                <a:ea typeface="Cairo Bold"/>
                <a:cs typeface="Cairo Bold"/>
                <a:sym typeface="Cairo Bold"/>
                <a:rtl/>
              </a:rPr>
              <a:t>التدخلات</a:t>
            </a:r>
            <a:endParaRPr lang="ar-EG" sz="2656" b="1" spc="260" dirty="0">
              <a:solidFill>
                <a:srgbClr val="231F20"/>
              </a:solidFill>
              <a:latin typeface="Cairo Bold"/>
              <a:ea typeface="Cairo Bold"/>
              <a:cs typeface="Cairo Bold"/>
              <a:sym typeface="Cairo Bold"/>
              <a:rt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7A509-8AA9-65CE-4CC4-C495CF15DC9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E59990A7-3AE8-DA32-41B9-C83F5E611B3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a:extLst>
              <a:ext uri="{FF2B5EF4-FFF2-40B4-BE49-F238E27FC236}">
                <a16:creationId xmlns:a16="http://schemas.microsoft.com/office/drawing/2014/main" id="{8C50E225-A99B-425D-67F3-C1EE28E2A1D8}"/>
              </a:ext>
            </a:extLst>
          </p:cNvPr>
          <p:cNvGrpSpPr/>
          <p:nvPr/>
        </p:nvGrpSpPr>
        <p:grpSpPr>
          <a:xfrm>
            <a:off x="15555418" y="410042"/>
            <a:ext cx="2322447" cy="825695"/>
            <a:chOff x="0" y="0"/>
            <a:chExt cx="4076640" cy="1449360"/>
          </a:xfrm>
        </p:grpSpPr>
        <p:sp>
          <p:nvSpPr>
            <p:cNvPr id="3" name="Freeform 3">
              <a:extLst>
                <a:ext uri="{FF2B5EF4-FFF2-40B4-BE49-F238E27FC236}">
                  <a16:creationId xmlns:a16="http://schemas.microsoft.com/office/drawing/2014/main" id="{424881A8-7D84-2FCD-894D-BFA7C38712CA}"/>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4" name="Group 4">
            <a:extLst>
              <a:ext uri="{FF2B5EF4-FFF2-40B4-BE49-F238E27FC236}">
                <a16:creationId xmlns:a16="http://schemas.microsoft.com/office/drawing/2014/main" id="{1A7F0333-1E72-79AB-22B4-26BBDDC8B72E}"/>
              </a:ext>
            </a:extLst>
          </p:cNvPr>
          <p:cNvGrpSpPr/>
          <p:nvPr/>
        </p:nvGrpSpPr>
        <p:grpSpPr>
          <a:xfrm>
            <a:off x="14809559" y="236916"/>
            <a:ext cx="1172708" cy="1171888"/>
            <a:chOff x="0" y="0"/>
            <a:chExt cx="2058480" cy="2057040"/>
          </a:xfrm>
        </p:grpSpPr>
        <p:sp>
          <p:nvSpPr>
            <p:cNvPr id="5" name="Freeform 5">
              <a:extLst>
                <a:ext uri="{FF2B5EF4-FFF2-40B4-BE49-F238E27FC236}">
                  <a16:creationId xmlns:a16="http://schemas.microsoft.com/office/drawing/2014/main" id="{C2F60AEF-E5DE-7DCC-8693-13086FC75484}"/>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6" name="TextBox 6">
            <a:extLst>
              <a:ext uri="{FF2B5EF4-FFF2-40B4-BE49-F238E27FC236}">
                <a16:creationId xmlns:a16="http://schemas.microsoft.com/office/drawing/2014/main" id="{FCFCD60E-F85C-EF64-446C-26410BB7CFB4}"/>
              </a:ext>
            </a:extLst>
          </p:cNvPr>
          <p:cNvSpPr txBox="1"/>
          <p:nvPr/>
        </p:nvSpPr>
        <p:spPr>
          <a:xfrm>
            <a:off x="15982231" y="713875"/>
            <a:ext cx="1586810" cy="218008"/>
          </a:xfrm>
          <a:prstGeom prst="rect">
            <a:avLst/>
          </a:prstGeom>
        </p:spPr>
        <p:txBody>
          <a:bodyPr lIns="0" tIns="0" rIns="0" bIns="0" rtlCol="0" anchor="t">
            <a:spAutoFit/>
          </a:bodyPr>
          <a:lstStyle/>
          <a:p>
            <a:pPr marL="0" lvl="1" indent="0" algn="ctr" rtl="1">
              <a:lnSpc>
                <a:spcPts val="1658"/>
              </a:lnSpc>
              <a:spcBef>
                <a:spcPct val="0"/>
              </a:spcBef>
            </a:pPr>
            <a:r>
              <a:rPr lang="ar-SA" sz="1202" b="1" spc="117" dirty="0">
                <a:solidFill>
                  <a:srgbClr val="231F20"/>
                </a:solidFill>
                <a:latin typeface="Cairo Bold"/>
                <a:ea typeface="Cairo Bold"/>
                <a:cs typeface="Cairo Bold"/>
                <a:sym typeface="Cairo Bold"/>
                <a:rtl/>
              </a:rPr>
              <a:t>التدخلات</a:t>
            </a:r>
            <a:endParaRPr lang="ar-EG" sz="1202" b="1" spc="117" dirty="0">
              <a:solidFill>
                <a:srgbClr val="231F20"/>
              </a:solidFill>
              <a:latin typeface="Cairo Bold"/>
              <a:ea typeface="Cairo Bold"/>
              <a:cs typeface="Cairo Bold"/>
              <a:sym typeface="Cairo Bold"/>
              <a:rtl/>
            </a:endParaRPr>
          </a:p>
        </p:txBody>
      </p:sp>
      <p:sp>
        <p:nvSpPr>
          <p:cNvPr id="7" name="Rectangle 6">
            <a:extLst>
              <a:ext uri="{FF2B5EF4-FFF2-40B4-BE49-F238E27FC236}">
                <a16:creationId xmlns:a16="http://schemas.microsoft.com/office/drawing/2014/main" id="{B849465C-7BB8-875C-3374-D6A6FC322AF1}"/>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1E54FB57-41B0-5013-9C16-FCC149D375D1}"/>
              </a:ext>
            </a:extLst>
          </p:cNvPr>
          <p:cNvSpPr/>
          <p:nvPr/>
        </p:nvSpPr>
        <p:spPr>
          <a:xfrm rot="1771591">
            <a:off x="5190045" y="4730788"/>
            <a:ext cx="533400" cy="380306"/>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F1D988DD-BD30-FFDB-DCBC-17D9EB81CA5C}"/>
              </a:ext>
            </a:extLst>
          </p:cNvPr>
          <p:cNvCxnSpPr>
            <a:cxnSpLocks/>
            <a:endCxn id="15" idx="1"/>
          </p:cNvCxnSpPr>
          <p:nvPr/>
        </p:nvCxnSpPr>
        <p:spPr>
          <a:xfrm>
            <a:off x="3418413" y="5469743"/>
            <a:ext cx="939032" cy="675502"/>
          </a:xfrm>
          <a:prstGeom prst="line">
            <a:avLst/>
          </a:prstGeom>
          <a:ln>
            <a:solidFill>
              <a:srgbClr val="FF0066"/>
            </a:solidFill>
          </a:ln>
        </p:spPr>
        <p:style>
          <a:lnRef idx="3">
            <a:schemeClr val="dk1"/>
          </a:lnRef>
          <a:fillRef idx="0">
            <a:schemeClr val="dk1"/>
          </a:fillRef>
          <a:effectRef idx="2">
            <a:schemeClr val="dk1"/>
          </a:effectRef>
          <a:fontRef idx="minor">
            <a:schemeClr val="tx1"/>
          </a:fontRef>
        </p:style>
      </p:cxnSp>
      <p:cxnSp>
        <p:nvCxnSpPr>
          <p:cNvPr id="34" name="Straight Connector 33">
            <a:extLst>
              <a:ext uri="{FF2B5EF4-FFF2-40B4-BE49-F238E27FC236}">
                <a16:creationId xmlns:a16="http://schemas.microsoft.com/office/drawing/2014/main" id="{437B3543-DCDA-6453-6A51-21F76DCCC70E}"/>
              </a:ext>
            </a:extLst>
          </p:cNvPr>
          <p:cNvCxnSpPr>
            <a:cxnSpLocks/>
            <a:endCxn id="15" idx="3"/>
          </p:cNvCxnSpPr>
          <p:nvPr/>
        </p:nvCxnSpPr>
        <p:spPr>
          <a:xfrm flipV="1">
            <a:off x="3986795" y="6684061"/>
            <a:ext cx="370650" cy="123272"/>
          </a:xfrm>
          <a:prstGeom prst="line">
            <a:avLst/>
          </a:prstGeom>
          <a:ln>
            <a:solidFill>
              <a:srgbClr val="FF0066"/>
            </a:solidFill>
          </a:ln>
        </p:spPr>
        <p:style>
          <a:lnRef idx="3">
            <a:schemeClr val="dk1"/>
          </a:lnRef>
          <a:fillRef idx="0">
            <a:schemeClr val="dk1"/>
          </a:fillRef>
          <a:effectRef idx="2">
            <a:schemeClr val="dk1"/>
          </a:effectRef>
          <a:fontRef idx="minor">
            <a:schemeClr val="tx1"/>
          </a:fontRef>
        </p:style>
      </p:cxnSp>
      <p:cxnSp>
        <p:nvCxnSpPr>
          <p:cNvPr id="36" name="Straight Connector 35">
            <a:extLst>
              <a:ext uri="{FF2B5EF4-FFF2-40B4-BE49-F238E27FC236}">
                <a16:creationId xmlns:a16="http://schemas.microsoft.com/office/drawing/2014/main" id="{3ECD21B4-7F77-DB31-E3E3-D9073F8FCDEA}"/>
              </a:ext>
            </a:extLst>
          </p:cNvPr>
          <p:cNvCxnSpPr>
            <a:cxnSpLocks/>
            <a:endCxn id="11" idx="2"/>
          </p:cNvCxnSpPr>
          <p:nvPr/>
        </p:nvCxnSpPr>
        <p:spPr>
          <a:xfrm>
            <a:off x="5415352" y="2900564"/>
            <a:ext cx="452086" cy="313689"/>
          </a:xfrm>
          <a:prstGeom prst="line">
            <a:avLst/>
          </a:prstGeom>
          <a:ln>
            <a:solidFill>
              <a:srgbClr val="FF0066"/>
            </a:solidFill>
          </a:ln>
        </p:spPr>
        <p:style>
          <a:lnRef idx="3">
            <a:schemeClr val="dk1"/>
          </a:lnRef>
          <a:fillRef idx="0">
            <a:schemeClr val="dk1"/>
          </a:fillRef>
          <a:effectRef idx="2">
            <a:schemeClr val="dk1"/>
          </a:effectRef>
          <a:fontRef idx="minor">
            <a:schemeClr val="tx1"/>
          </a:fontRef>
        </p:style>
      </p:cxnSp>
      <p:cxnSp>
        <p:nvCxnSpPr>
          <p:cNvPr id="38" name="Straight Connector 37">
            <a:extLst>
              <a:ext uri="{FF2B5EF4-FFF2-40B4-BE49-F238E27FC236}">
                <a16:creationId xmlns:a16="http://schemas.microsoft.com/office/drawing/2014/main" id="{F32EA926-5BFE-5A63-4DAA-577B344584FC}"/>
              </a:ext>
            </a:extLst>
          </p:cNvPr>
          <p:cNvCxnSpPr>
            <a:cxnSpLocks/>
            <a:endCxn id="11" idx="3"/>
          </p:cNvCxnSpPr>
          <p:nvPr/>
        </p:nvCxnSpPr>
        <p:spPr>
          <a:xfrm flipV="1">
            <a:off x="5733029" y="3483661"/>
            <a:ext cx="268320" cy="126891"/>
          </a:xfrm>
          <a:prstGeom prst="line">
            <a:avLst/>
          </a:prstGeom>
          <a:ln>
            <a:solidFill>
              <a:srgbClr val="FF0066"/>
            </a:solidFill>
          </a:ln>
        </p:spPr>
        <p:style>
          <a:lnRef idx="3">
            <a:schemeClr val="dk1"/>
          </a:lnRef>
          <a:fillRef idx="0">
            <a:schemeClr val="dk1"/>
          </a:fillRef>
          <a:effectRef idx="2">
            <a:schemeClr val="dk1"/>
          </a:effectRef>
          <a:fontRef idx="minor">
            <a:schemeClr val="tx1"/>
          </a:fontRef>
        </p:style>
      </p:cxnSp>
      <p:sp>
        <p:nvSpPr>
          <p:cNvPr id="40" name="TextBox 39">
            <a:extLst>
              <a:ext uri="{FF2B5EF4-FFF2-40B4-BE49-F238E27FC236}">
                <a16:creationId xmlns:a16="http://schemas.microsoft.com/office/drawing/2014/main" id="{FE7489D0-4B8E-F0F0-3458-B02BAAFD0353}"/>
              </a:ext>
            </a:extLst>
          </p:cNvPr>
          <p:cNvSpPr txBox="1"/>
          <p:nvPr/>
        </p:nvSpPr>
        <p:spPr>
          <a:xfrm>
            <a:off x="15768734" y="4648291"/>
            <a:ext cx="2173146" cy="646331"/>
          </a:xfrm>
          <a:prstGeom prst="rect">
            <a:avLst/>
          </a:prstGeom>
          <a:solidFill>
            <a:srgbClr val="F2F2F2"/>
          </a:solidFill>
          <a:ln w="57150">
            <a:solidFill>
              <a:srgbClr val="1C5739"/>
            </a:solidFill>
            <a:prstDash val="dash"/>
          </a:ln>
        </p:spPr>
        <p:txBody>
          <a:bodyPr wrap="square" rtlCol="0">
            <a:spAutoFit/>
          </a:bodyPr>
          <a:lstStyle/>
          <a:p>
            <a:pPr algn="ctr"/>
            <a:r>
              <a:rPr lang="ar-SA" dirty="0">
                <a:latin typeface="Cairo" panose="020B0604020202020204" charset="-78"/>
                <a:cs typeface="Cairo" panose="020B0604020202020204" charset="-78"/>
              </a:rPr>
              <a:t>ازالة المستوطنات التالية </a:t>
            </a:r>
          </a:p>
        </p:txBody>
      </p:sp>
      <p:sp>
        <p:nvSpPr>
          <p:cNvPr id="41" name="TextBox 40">
            <a:extLst>
              <a:ext uri="{FF2B5EF4-FFF2-40B4-BE49-F238E27FC236}">
                <a16:creationId xmlns:a16="http://schemas.microsoft.com/office/drawing/2014/main" id="{BB526A67-35EE-037A-4953-B03ADD9509EF}"/>
              </a:ext>
            </a:extLst>
          </p:cNvPr>
          <p:cNvSpPr txBox="1"/>
          <p:nvPr/>
        </p:nvSpPr>
        <p:spPr>
          <a:xfrm>
            <a:off x="4051323" y="1896878"/>
            <a:ext cx="2173146" cy="369332"/>
          </a:xfrm>
          <a:prstGeom prst="rect">
            <a:avLst/>
          </a:prstGeom>
          <a:solidFill>
            <a:srgbClr val="F2F2F2"/>
          </a:solidFill>
          <a:ln w="57150">
            <a:solidFill>
              <a:srgbClr val="1C5739"/>
            </a:solidFill>
            <a:prstDash val="dash"/>
          </a:ln>
        </p:spPr>
        <p:txBody>
          <a:bodyPr wrap="square" rtlCol="0">
            <a:spAutoFit/>
          </a:bodyPr>
          <a:lstStyle/>
          <a:p>
            <a:pPr algn="ctr"/>
            <a:r>
              <a:rPr lang="ar-SA" dirty="0">
                <a:latin typeface="Cairo" panose="020B0604020202020204" charset="-78"/>
                <a:cs typeface="Cairo" panose="020B0604020202020204" charset="-78"/>
              </a:rPr>
              <a:t>محمية وادي قانا</a:t>
            </a:r>
          </a:p>
        </p:txBody>
      </p:sp>
      <p:sp>
        <p:nvSpPr>
          <p:cNvPr id="42" name="TextBox 41">
            <a:extLst>
              <a:ext uri="{FF2B5EF4-FFF2-40B4-BE49-F238E27FC236}">
                <a16:creationId xmlns:a16="http://schemas.microsoft.com/office/drawing/2014/main" id="{AA0FD5E0-8ADB-D5B3-A48A-3C1A90F8BC1B}"/>
              </a:ext>
            </a:extLst>
          </p:cNvPr>
          <p:cNvSpPr txBox="1"/>
          <p:nvPr/>
        </p:nvSpPr>
        <p:spPr>
          <a:xfrm>
            <a:off x="4378189" y="7507564"/>
            <a:ext cx="4438496" cy="646331"/>
          </a:xfrm>
          <a:prstGeom prst="rect">
            <a:avLst/>
          </a:prstGeom>
          <a:solidFill>
            <a:srgbClr val="F2F2F2"/>
          </a:solidFill>
          <a:ln w="57150">
            <a:solidFill>
              <a:srgbClr val="1C5739"/>
            </a:solidFill>
            <a:prstDash val="dash"/>
          </a:ln>
        </p:spPr>
        <p:txBody>
          <a:bodyPr wrap="square" rtlCol="0">
            <a:spAutoFit/>
          </a:bodyPr>
          <a:lstStyle/>
          <a:p>
            <a:pPr algn="ctr"/>
            <a:r>
              <a:rPr lang="ar-SA" dirty="0">
                <a:latin typeface="Cairo" panose="020B0604020202020204" charset="-78"/>
                <a:cs typeface="Cairo" panose="020B0604020202020204" charset="-78"/>
              </a:rPr>
              <a:t>للحفاظ على ترابط التجمعات والتوسع العمراني بسهولة دون قيود</a:t>
            </a:r>
          </a:p>
        </p:txBody>
      </p:sp>
      <p:sp>
        <p:nvSpPr>
          <p:cNvPr id="43" name="TextBox 42">
            <a:extLst>
              <a:ext uri="{FF2B5EF4-FFF2-40B4-BE49-F238E27FC236}">
                <a16:creationId xmlns:a16="http://schemas.microsoft.com/office/drawing/2014/main" id="{0AD3F106-B804-6B47-3EED-0F68AC860324}"/>
              </a:ext>
            </a:extLst>
          </p:cNvPr>
          <p:cNvSpPr txBox="1"/>
          <p:nvPr/>
        </p:nvSpPr>
        <p:spPr>
          <a:xfrm>
            <a:off x="1014742" y="3189301"/>
            <a:ext cx="2692262" cy="646331"/>
          </a:xfrm>
          <a:prstGeom prst="rect">
            <a:avLst/>
          </a:prstGeom>
          <a:solidFill>
            <a:srgbClr val="F2F2F2"/>
          </a:solidFill>
          <a:ln w="57150">
            <a:solidFill>
              <a:srgbClr val="1C5739"/>
            </a:solidFill>
            <a:prstDash val="dash"/>
          </a:ln>
        </p:spPr>
        <p:txBody>
          <a:bodyPr wrap="square" rtlCol="0">
            <a:spAutoFit/>
          </a:bodyPr>
          <a:lstStyle/>
          <a:p>
            <a:pPr algn="ctr"/>
            <a:r>
              <a:rPr lang="ar-SA" dirty="0">
                <a:latin typeface="Cairo" panose="020B0604020202020204" charset="-78"/>
                <a:cs typeface="Cairo" panose="020B0604020202020204" charset="-78"/>
              </a:rPr>
              <a:t>صغر مساحة اراضي القرية+انشاء حديقة وطنية</a:t>
            </a:r>
          </a:p>
        </p:txBody>
      </p:sp>
      <p:cxnSp>
        <p:nvCxnSpPr>
          <p:cNvPr id="47" name="Straight Connector 46">
            <a:extLst>
              <a:ext uri="{FF2B5EF4-FFF2-40B4-BE49-F238E27FC236}">
                <a16:creationId xmlns:a16="http://schemas.microsoft.com/office/drawing/2014/main" id="{A6324AD4-F9AC-CD6E-5DD9-23AA28AF25F8}"/>
              </a:ext>
            </a:extLst>
          </p:cNvPr>
          <p:cNvCxnSpPr>
            <a:cxnSpLocks/>
            <a:endCxn id="14" idx="1"/>
          </p:cNvCxnSpPr>
          <p:nvPr/>
        </p:nvCxnSpPr>
        <p:spPr>
          <a:xfrm>
            <a:off x="2021509" y="3887585"/>
            <a:ext cx="257219" cy="872249"/>
          </a:xfrm>
          <a:prstGeom prst="line">
            <a:avLst/>
          </a:prstGeom>
          <a:ln>
            <a:solidFill>
              <a:srgbClr val="1C5739"/>
            </a:solidFill>
          </a:ln>
        </p:spPr>
        <p:style>
          <a:lnRef idx="3">
            <a:schemeClr val="dk1"/>
          </a:lnRef>
          <a:fillRef idx="0">
            <a:schemeClr val="dk1"/>
          </a:fillRef>
          <a:effectRef idx="2">
            <a:schemeClr val="dk1"/>
          </a:effectRef>
          <a:fontRef idx="minor">
            <a:schemeClr val="tx1"/>
          </a:fontRef>
        </p:style>
      </p:cxnSp>
      <p:cxnSp>
        <p:nvCxnSpPr>
          <p:cNvPr id="50" name="Straight Connector 49">
            <a:extLst>
              <a:ext uri="{FF2B5EF4-FFF2-40B4-BE49-F238E27FC236}">
                <a16:creationId xmlns:a16="http://schemas.microsoft.com/office/drawing/2014/main" id="{89EEDE8E-7100-2C7A-DD42-5D5C92151EAC}"/>
              </a:ext>
            </a:extLst>
          </p:cNvPr>
          <p:cNvCxnSpPr>
            <a:cxnSpLocks/>
          </p:cNvCxnSpPr>
          <p:nvPr/>
        </p:nvCxnSpPr>
        <p:spPr>
          <a:xfrm>
            <a:off x="4767542" y="6714188"/>
            <a:ext cx="241745" cy="793376"/>
          </a:xfrm>
          <a:prstGeom prst="line">
            <a:avLst/>
          </a:prstGeom>
          <a:ln>
            <a:solidFill>
              <a:srgbClr val="1C5739"/>
            </a:solidFill>
          </a:ln>
        </p:spPr>
        <p:style>
          <a:lnRef idx="3">
            <a:schemeClr val="dk1"/>
          </a:lnRef>
          <a:fillRef idx="0">
            <a:schemeClr val="dk1"/>
          </a:fillRef>
          <a:effectRef idx="2">
            <a:schemeClr val="dk1"/>
          </a:effectRef>
          <a:fontRef idx="minor">
            <a:schemeClr val="tx1"/>
          </a:fontRef>
        </p:style>
      </p:cxnSp>
      <p:cxnSp>
        <p:nvCxnSpPr>
          <p:cNvPr id="52" name="Straight Connector 51">
            <a:extLst>
              <a:ext uri="{FF2B5EF4-FFF2-40B4-BE49-F238E27FC236}">
                <a16:creationId xmlns:a16="http://schemas.microsoft.com/office/drawing/2014/main" id="{A23D4AE2-EF4D-C02F-70ED-AB66E6800164}"/>
              </a:ext>
            </a:extLst>
          </p:cNvPr>
          <p:cNvCxnSpPr>
            <a:cxnSpLocks/>
          </p:cNvCxnSpPr>
          <p:nvPr/>
        </p:nvCxnSpPr>
        <p:spPr>
          <a:xfrm flipH="1">
            <a:off x="5625357" y="2287276"/>
            <a:ext cx="226867" cy="718179"/>
          </a:xfrm>
          <a:prstGeom prst="line">
            <a:avLst/>
          </a:prstGeom>
          <a:ln>
            <a:solidFill>
              <a:srgbClr val="1C5739"/>
            </a:solidFill>
          </a:ln>
        </p:spPr>
        <p:style>
          <a:lnRef idx="3">
            <a:schemeClr val="dk1"/>
          </a:lnRef>
          <a:fillRef idx="0">
            <a:schemeClr val="dk1"/>
          </a:fillRef>
          <a:effectRef idx="2">
            <a:schemeClr val="dk1"/>
          </a:effectRef>
          <a:fontRef idx="minor">
            <a:schemeClr val="tx1"/>
          </a:fontRef>
        </p:style>
      </p:cxnSp>
      <p:grpSp>
        <p:nvGrpSpPr>
          <p:cNvPr id="68" name="Group 67">
            <a:extLst>
              <a:ext uri="{FF2B5EF4-FFF2-40B4-BE49-F238E27FC236}">
                <a16:creationId xmlns:a16="http://schemas.microsoft.com/office/drawing/2014/main" id="{42DE6C33-97E3-0556-9948-B90BF5C21114}"/>
              </a:ext>
            </a:extLst>
          </p:cNvPr>
          <p:cNvGrpSpPr/>
          <p:nvPr/>
        </p:nvGrpSpPr>
        <p:grpSpPr>
          <a:xfrm>
            <a:off x="410173" y="288869"/>
            <a:ext cx="13716000" cy="9705797"/>
            <a:chOff x="410135" y="236916"/>
            <a:chExt cx="13716000" cy="9705797"/>
          </a:xfrm>
        </p:grpSpPr>
        <p:grpSp>
          <p:nvGrpSpPr>
            <p:cNvPr id="65" name="Group 64">
              <a:extLst>
                <a:ext uri="{FF2B5EF4-FFF2-40B4-BE49-F238E27FC236}">
                  <a16:creationId xmlns:a16="http://schemas.microsoft.com/office/drawing/2014/main" id="{14734543-1314-EBBD-A4E2-AED35E867CC7}"/>
                </a:ext>
              </a:extLst>
            </p:cNvPr>
            <p:cNvGrpSpPr/>
            <p:nvPr/>
          </p:nvGrpSpPr>
          <p:grpSpPr>
            <a:xfrm>
              <a:off x="410135" y="236916"/>
              <a:ext cx="13716000" cy="9705797"/>
              <a:chOff x="410135" y="236916"/>
              <a:chExt cx="13716000" cy="9705797"/>
            </a:xfrm>
          </p:grpSpPr>
          <p:pic>
            <p:nvPicPr>
              <p:cNvPr id="8" name="Picture 7">
                <a:extLst>
                  <a:ext uri="{FF2B5EF4-FFF2-40B4-BE49-F238E27FC236}">
                    <a16:creationId xmlns:a16="http://schemas.microsoft.com/office/drawing/2014/main" id="{4801DC99-78CA-90C1-B60A-2C91855A73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36916"/>
                <a:ext cx="13716000" cy="9705797"/>
              </a:xfrm>
              <a:prstGeom prst="rect">
                <a:avLst/>
              </a:prstGeom>
              <a:ln w="76200">
                <a:solidFill>
                  <a:schemeClr val="tx1"/>
                </a:solidFill>
              </a:ln>
            </p:spPr>
          </p:pic>
          <p:grpSp>
            <p:nvGrpSpPr>
              <p:cNvPr id="19" name="Group 18">
                <a:extLst>
                  <a:ext uri="{FF2B5EF4-FFF2-40B4-BE49-F238E27FC236}">
                    <a16:creationId xmlns:a16="http://schemas.microsoft.com/office/drawing/2014/main" id="{4D1EEFC6-BF64-CA98-4D5A-0E23257D39A8}"/>
                  </a:ext>
                </a:extLst>
              </p:cNvPr>
              <p:cNvGrpSpPr/>
              <p:nvPr/>
            </p:nvGrpSpPr>
            <p:grpSpPr>
              <a:xfrm>
                <a:off x="2057400" y="2400300"/>
                <a:ext cx="4724400" cy="4614236"/>
                <a:chOff x="2057400" y="2400300"/>
                <a:chExt cx="4724400" cy="4614236"/>
              </a:xfrm>
            </p:grpSpPr>
            <p:sp>
              <p:nvSpPr>
                <p:cNvPr id="11" name="Oval 10">
                  <a:extLst>
                    <a:ext uri="{FF2B5EF4-FFF2-40B4-BE49-F238E27FC236}">
                      <a16:creationId xmlns:a16="http://schemas.microsoft.com/office/drawing/2014/main" id="{12C6529F-62CD-8F93-585E-7D06CC0BC53E}"/>
                    </a:ext>
                  </a:extLst>
                </p:cNvPr>
                <p:cNvSpPr/>
                <p:nvPr/>
              </p:nvSpPr>
              <p:spPr>
                <a:xfrm>
                  <a:off x="5867400" y="2781300"/>
                  <a:ext cx="914400" cy="762000"/>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19FCCE2A-4BEF-BFC8-8D68-FE3FD008D690}"/>
                    </a:ext>
                  </a:extLst>
                </p:cNvPr>
                <p:cNvSpPr/>
                <p:nvPr/>
              </p:nvSpPr>
              <p:spPr>
                <a:xfrm rot="20967857">
                  <a:off x="3775261" y="2400300"/>
                  <a:ext cx="1810871" cy="762000"/>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91F934E-5129-1C5C-A126-742573BD625C}"/>
                    </a:ext>
                  </a:extLst>
                </p:cNvPr>
                <p:cNvSpPr/>
                <p:nvPr/>
              </p:nvSpPr>
              <p:spPr>
                <a:xfrm>
                  <a:off x="2057400" y="4549679"/>
                  <a:ext cx="1511060" cy="1080270"/>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06443CF-D510-5EF3-8BCF-C3819FBC3B11}"/>
                    </a:ext>
                  </a:extLst>
                </p:cNvPr>
                <p:cNvSpPr/>
                <p:nvPr/>
              </p:nvSpPr>
              <p:spPr>
                <a:xfrm>
                  <a:off x="4223496" y="5981700"/>
                  <a:ext cx="914400" cy="762000"/>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C8D66E6-194A-B184-C667-3F1EF064A6C7}"/>
                    </a:ext>
                  </a:extLst>
                </p:cNvPr>
                <p:cNvSpPr/>
                <p:nvPr/>
              </p:nvSpPr>
              <p:spPr>
                <a:xfrm rot="20156281">
                  <a:off x="2800809" y="6664709"/>
                  <a:ext cx="1315571" cy="349827"/>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C0F69E5-BDC3-251B-8345-9DBBB2287451}"/>
                    </a:ext>
                  </a:extLst>
                </p:cNvPr>
                <p:cNvSpPr/>
                <p:nvPr/>
              </p:nvSpPr>
              <p:spPr>
                <a:xfrm>
                  <a:off x="5230547" y="3382742"/>
                  <a:ext cx="523419" cy="550176"/>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66" name="Oval 65">
              <a:extLst>
                <a:ext uri="{FF2B5EF4-FFF2-40B4-BE49-F238E27FC236}">
                  <a16:creationId xmlns:a16="http://schemas.microsoft.com/office/drawing/2014/main" id="{699F8A18-3D91-A1AF-31CF-C07D5517FECB}"/>
                </a:ext>
              </a:extLst>
            </p:cNvPr>
            <p:cNvSpPr/>
            <p:nvPr/>
          </p:nvSpPr>
          <p:spPr>
            <a:xfrm>
              <a:off x="5665368" y="4589641"/>
              <a:ext cx="523419" cy="509879"/>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1F8D2B84-E12E-1985-0330-CD722973E151}"/>
                </a:ext>
              </a:extLst>
            </p:cNvPr>
            <p:cNvSpPr/>
            <p:nvPr/>
          </p:nvSpPr>
          <p:spPr>
            <a:xfrm rot="18463474">
              <a:off x="5284008" y="4593555"/>
              <a:ext cx="272123" cy="773058"/>
            </a:xfrm>
            <a:prstGeom prst="ellipse">
              <a:avLst/>
            </a:prstGeom>
            <a:solidFill>
              <a:schemeClr val="tx1">
                <a:alpha val="39000"/>
              </a:schemeClr>
            </a:solidFill>
            <a:ln w="57150">
              <a:solidFill>
                <a:srgbClr val="FF0066"/>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24" name="Straight Connector 23">
            <a:extLst>
              <a:ext uri="{FF2B5EF4-FFF2-40B4-BE49-F238E27FC236}">
                <a16:creationId xmlns:a16="http://schemas.microsoft.com/office/drawing/2014/main" id="{584735B8-3F9C-961E-096B-743B022180E4}"/>
              </a:ext>
            </a:extLst>
          </p:cNvPr>
          <p:cNvCxnSpPr>
            <a:cxnSpLocks/>
          </p:cNvCxnSpPr>
          <p:nvPr/>
        </p:nvCxnSpPr>
        <p:spPr>
          <a:xfrm>
            <a:off x="6742784" y="3321435"/>
            <a:ext cx="8990021" cy="1556220"/>
          </a:xfrm>
          <a:prstGeom prst="line">
            <a:avLst/>
          </a:prstGeom>
          <a:ln>
            <a:solidFill>
              <a:srgbClr val="FF0066"/>
            </a:solidFill>
          </a:ln>
        </p:spPr>
        <p:style>
          <a:lnRef idx="3">
            <a:schemeClr val="dk1"/>
          </a:lnRef>
          <a:fillRef idx="0">
            <a:schemeClr val="dk1"/>
          </a:fillRef>
          <a:effectRef idx="2">
            <a:schemeClr val="dk1"/>
          </a:effectRef>
          <a:fontRef idx="minor">
            <a:schemeClr val="tx1"/>
          </a:fontRef>
        </p:style>
      </p:cxnSp>
      <p:cxnSp>
        <p:nvCxnSpPr>
          <p:cNvPr id="26" name="Straight Connector 25">
            <a:extLst>
              <a:ext uri="{FF2B5EF4-FFF2-40B4-BE49-F238E27FC236}">
                <a16:creationId xmlns:a16="http://schemas.microsoft.com/office/drawing/2014/main" id="{97DB89D7-0545-FC7B-1B7B-C5B46BCF0622}"/>
              </a:ext>
            </a:extLst>
          </p:cNvPr>
          <p:cNvCxnSpPr>
            <a:cxnSpLocks/>
          </p:cNvCxnSpPr>
          <p:nvPr/>
        </p:nvCxnSpPr>
        <p:spPr>
          <a:xfrm flipV="1">
            <a:off x="5095040" y="4877655"/>
            <a:ext cx="10637765" cy="1715528"/>
          </a:xfrm>
          <a:prstGeom prst="line">
            <a:avLst/>
          </a:prstGeom>
          <a:ln>
            <a:solidFill>
              <a:srgbClr val="FF0066"/>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7222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wipe(down)">
                                      <p:cBhvr>
                                        <p:cTn id="7" dur="500"/>
                                        <p:tgtEl>
                                          <p:spTgt spid="43"/>
                                        </p:tgtEl>
                                      </p:cBhvr>
                                    </p:animEffect>
                                  </p:childTnLst>
                                </p:cTn>
                              </p:par>
                              <p:par>
                                <p:cTn id="8" presetID="22" presetClass="entr" presetSubtype="4" fill="hold" nodeType="withEffect">
                                  <p:stCondLst>
                                    <p:cond delay="0"/>
                                  </p:stCondLst>
                                  <p:childTnLst>
                                    <p:set>
                                      <p:cBhvr>
                                        <p:cTn id="9" dur="1" fill="hold">
                                          <p:stCondLst>
                                            <p:cond delay="0"/>
                                          </p:stCondLst>
                                        </p:cTn>
                                        <p:tgtEl>
                                          <p:spTgt spid="47"/>
                                        </p:tgtEl>
                                        <p:attrNameLst>
                                          <p:attrName>style.visibility</p:attrName>
                                        </p:attrNameLst>
                                      </p:cBhvr>
                                      <p:to>
                                        <p:strVal val="visible"/>
                                      </p:to>
                                    </p:set>
                                    <p:animEffect transition="in" filter="wipe(down)">
                                      <p:cBhvr>
                                        <p:cTn id="10" dur="500"/>
                                        <p:tgtEl>
                                          <p:spTgt spid="4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wipe(down)">
                                      <p:cBhvr>
                                        <p:cTn id="13" dur="500"/>
                                        <p:tgtEl>
                                          <p:spTgt spid="41"/>
                                        </p:tgtEl>
                                      </p:cBhvr>
                                    </p:animEffect>
                                  </p:childTnLst>
                                </p:cTn>
                              </p:par>
                              <p:par>
                                <p:cTn id="14" presetID="22" presetClass="entr" presetSubtype="4" fill="hold" nodeType="withEffect">
                                  <p:stCondLst>
                                    <p:cond delay="0"/>
                                  </p:stCondLst>
                                  <p:childTnLst>
                                    <p:set>
                                      <p:cBhvr>
                                        <p:cTn id="15" dur="1" fill="hold">
                                          <p:stCondLst>
                                            <p:cond delay="0"/>
                                          </p:stCondLst>
                                        </p:cTn>
                                        <p:tgtEl>
                                          <p:spTgt spid="52"/>
                                        </p:tgtEl>
                                        <p:attrNameLst>
                                          <p:attrName>style.visibility</p:attrName>
                                        </p:attrNameLst>
                                      </p:cBhvr>
                                      <p:to>
                                        <p:strVal val="visible"/>
                                      </p:to>
                                    </p:set>
                                    <p:animEffect transition="in" filter="wipe(down)">
                                      <p:cBhvr>
                                        <p:cTn id="16" dur="500"/>
                                        <p:tgtEl>
                                          <p:spTgt spid="52"/>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animEffect transition="in" filter="wipe(down)">
                                      <p:cBhvr>
                                        <p:cTn id="19" dur="500"/>
                                        <p:tgtEl>
                                          <p:spTgt spid="42"/>
                                        </p:tgtEl>
                                      </p:cBhvr>
                                    </p:animEffect>
                                  </p:childTnLst>
                                </p:cTn>
                              </p:par>
                              <p:par>
                                <p:cTn id="20" presetID="22" presetClass="entr" presetSubtype="4" fill="hold" nodeType="withEffect">
                                  <p:stCondLst>
                                    <p:cond delay="0"/>
                                  </p:stCondLst>
                                  <p:childTnLst>
                                    <p:set>
                                      <p:cBhvr>
                                        <p:cTn id="21" dur="1" fill="hold">
                                          <p:stCondLst>
                                            <p:cond delay="0"/>
                                          </p:stCondLst>
                                        </p:cTn>
                                        <p:tgtEl>
                                          <p:spTgt spid="50"/>
                                        </p:tgtEl>
                                        <p:attrNameLst>
                                          <p:attrName>style.visibility</p:attrName>
                                        </p:attrNameLst>
                                      </p:cBhvr>
                                      <p:to>
                                        <p:strVal val="visible"/>
                                      </p:to>
                                    </p:set>
                                    <p:animEffect transition="in" filter="wipe(down)">
                                      <p:cBhvr>
                                        <p:cTn id="22"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2" grpId="0" animBg="1"/>
      <p:bldP spid="43"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1FCE03-CB01-D1CA-0A48-CF1DB5DE390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SA" sz="1211" b="1" spc="118" dirty="0">
                  <a:solidFill>
                    <a:srgbClr val="231F20"/>
                  </a:solidFill>
                  <a:latin typeface="Cairo Bold"/>
                  <a:ea typeface="Cairo Bold"/>
                  <a:cs typeface="Cairo Bold"/>
                  <a:sym typeface="Cairo Bold"/>
                  <a:rtl/>
                </a:rPr>
                <a:t>الطرق والمواصلات</a:t>
              </a:r>
              <a:endParaRPr lang="ar-EG" sz="1211" b="1" spc="118" dirty="0">
                <a:solidFill>
                  <a:srgbClr val="231F20"/>
                </a:solidFill>
                <a:latin typeface="Cairo Bold"/>
                <a:ea typeface="Cairo Bold"/>
                <a:cs typeface="Cairo Bold"/>
                <a:sym typeface="Cairo Bold"/>
                <a:rtl/>
              </a:endParaRPr>
            </a:p>
          </p:txBody>
        </p:sp>
      </p:grpSp>
      <p:pic>
        <p:nvPicPr>
          <p:cNvPr id="9" name="Picture 8">
            <a:extLst>
              <a:ext uri="{FF2B5EF4-FFF2-40B4-BE49-F238E27FC236}">
                <a16:creationId xmlns:a16="http://schemas.microsoft.com/office/drawing/2014/main" id="{4AF21DC1-517C-6852-6D92-E7D5443A7E2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12A93333-1F66-9C4F-E246-4BB44F163CB8}"/>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SA" sz="1211" b="1" spc="118" dirty="0">
                  <a:solidFill>
                    <a:srgbClr val="231F20"/>
                  </a:solidFill>
                  <a:latin typeface="Cairo Bold"/>
                  <a:ea typeface="Cairo Bold"/>
                  <a:cs typeface="Cairo Bold"/>
                  <a:sym typeface="Cairo Bold"/>
                  <a:rtl/>
                </a:rPr>
                <a:t>اتنمية العمرانية</a:t>
              </a:r>
              <a:endParaRPr lang="ar-EG" sz="1211" b="1" spc="118" dirty="0">
                <a:solidFill>
                  <a:srgbClr val="231F20"/>
                </a:solidFill>
                <a:latin typeface="Cairo Bold"/>
                <a:ea typeface="Cairo Bold"/>
                <a:cs typeface="Cairo Bold"/>
                <a:sym typeface="Cairo Bold"/>
                <a:rtl/>
              </a:endParaRPr>
            </a:p>
          </p:txBody>
        </p:sp>
      </p:grpSp>
      <p:graphicFrame>
        <p:nvGraphicFramePr>
          <p:cNvPr id="9" name="Table 8">
            <a:extLst>
              <a:ext uri="{FF2B5EF4-FFF2-40B4-BE49-F238E27FC236}">
                <a16:creationId xmlns:a16="http://schemas.microsoft.com/office/drawing/2014/main" id="{AB930D2E-A4E5-A561-B7A2-2EF72DD3AFC2}"/>
              </a:ext>
            </a:extLst>
          </p:cNvPr>
          <p:cNvGraphicFramePr>
            <a:graphicFrameLocks noGrp="1"/>
          </p:cNvGraphicFramePr>
          <p:nvPr>
            <p:extLst>
              <p:ext uri="{D42A27DB-BD31-4B8C-83A1-F6EECF244321}">
                <p14:modId xmlns:p14="http://schemas.microsoft.com/office/powerpoint/2010/main" val="3171177962"/>
              </p:ext>
            </p:extLst>
          </p:nvPr>
        </p:nvGraphicFramePr>
        <p:xfrm>
          <a:off x="990599" y="1885110"/>
          <a:ext cx="16306801" cy="6516780"/>
        </p:xfrm>
        <a:graphic>
          <a:graphicData uri="http://schemas.openxmlformats.org/drawingml/2006/table">
            <a:tbl>
              <a:tblPr firstRow="1" firstCol="1" bandRow="1"/>
              <a:tblGrid>
                <a:gridCol w="1752600">
                  <a:extLst>
                    <a:ext uri="{9D8B030D-6E8A-4147-A177-3AD203B41FA5}">
                      <a16:colId xmlns:a16="http://schemas.microsoft.com/office/drawing/2014/main" val="555882217"/>
                    </a:ext>
                  </a:extLst>
                </a:gridCol>
                <a:gridCol w="1698760">
                  <a:extLst>
                    <a:ext uri="{9D8B030D-6E8A-4147-A177-3AD203B41FA5}">
                      <a16:colId xmlns:a16="http://schemas.microsoft.com/office/drawing/2014/main" val="3268204071"/>
                    </a:ext>
                  </a:extLst>
                </a:gridCol>
                <a:gridCol w="1286416">
                  <a:extLst>
                    <a:ext uri="{9D8B030D-6E8A-4147-A177-3AD203B41FA5}">
                      <a16:colId xmlns:a16="http://schemas.microsoft.com/office/drawing/2014/main" val="2715689249"/>
                    </a:ext>
                  </a:extLst>
                </a:gridCol>
                <a:gridCol w="1567056">
                  <a:extLst>
                    <a:ext uri="{9D8B030D-6E8A-4147-A177-3AD203B41FA5}">
                      <a16:colId xmlns:a16="http://schemas.microsoft.com/office/drawing/2014/main" val="3822005882"/>
                    </a:ext>
                  </a:extLst>
                </a:gridCol>
                <a:gridCol w="1844211">
                  <a:extLst>
                    <a:ext uri="{9D8B030D-6E8A-4147-A177-3AD203B41FA5}">
                      <a16:colId xmlns:a16="http://schemas.microsoft.com/office/drawing/2014/main" val="3271182656"/>
                    </a:ext>
                  </a:extLst>
                </a:gridCol>
                <a:gridCol w="1375957">
                  <a:extLst>
                    <a:ext uri="{9D8B030D-6E8A-4147-A177-3AD203B41FA5}">
                      <a16:colId xmlns:a16="http://schemas.microsoft.com/office/drawing/2014/main" val="5683480"/>
                    </a:ext>
                  </a:extLst>
                </a:gridCol>
                <a:gridCol w="2438400">
                  <a:extLst>
                    <a:ext uri="{9D8B030D-6E8A-4147-A177-3AD203B41FA5}">
                      <a16:colId xmlns:a16="http://schemas.microsoft.com/office/drawing/2014/main" val="1978138949"/>
                    </a:ext>
                  </a:extLst>
                </a:gridCol>
                <a:gridCol w="2286000">
                  <a:extLst>
                    <a:ext uri="{9D8B030D-6E8A-4147-A177-3AD203B41FA5}">
                      <a16:colId xmlns:a16="http://schemas.microsoft.com/office/drawing/2014/main" val="1717168788"/>
                    </a:ext>
                  </a:extLst>
                </a:gridCol>
                <a:gridCol w="2057401">
                  <a:extLst>
                    <a:ext uri="{9D8B030D-6E8A-4147-A177-3AD203B41FA5}">
                      <a16:colId xmlns:a16="http://schemas.microsoft.com/office/drawing/2014/main" val="2372947357"/>
                    </a:ext>
                  </a:extLst>
                </a:gridCol>
              </a:tblGrid>
              <a:tr h="762000">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مساحة المنطقة المبنية 2050</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المساحة اللازمة للتوسع</a:t>
                      </a:r>
                      <a:endParaRPr lang="en-US" sz="28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(دونم)</a:t>
                      </a:r>
                      <a:endParaRPr lang="en-US" sz="28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الزيادة</a:t>
                      </a:r>
                      <a:endParaRPr lang="en-US" sz="28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عدد السكان المتوقع 2050</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عدد السكان الحالي</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2024</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حصة الفرد</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مساحة المنطقة المبنية الحالية</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(دونم)</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مساحة التجمع الحالية</a:t>
                      </a:r>
                      <a:endParaRPr lang="en-US" sz="28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القرية</a:t>
                      </a:r>
                      <a:endParaRPr lang="en-US"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extLst>
                  <a:ext uri="{0D108BD9-81ED-4DB2-BD59-A6C34878D82A}">
                    <a16:rowId xmlns:a16="http://schemas.microsoft.com/office/drawing/2014/main" val="291117925"/>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3018.6</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1019</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5664</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12690</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7026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1999.623</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12026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الزاوية</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396119527"/>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5153.3</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1047</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9106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21813</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12707</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0.115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4106.345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22717.86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سلفيت</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948119121"/>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5652.6</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1416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9138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21309</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12171</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0.155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4236.643</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13554</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بديا</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83870503"/>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1948</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624.6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3470</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7774</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4304</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1323.566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33449.2</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ديراستيا</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126964999"/>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1833.8</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617.5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3431</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8187</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4756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1216.357</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9188.5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كفل حارس</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78157845"/>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1001.8</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326.8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1816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4253</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2437</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675.035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5808.79</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ياسوف</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185093785"/>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769.8</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210.6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1170</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2565</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1395</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559.226</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5301</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اسكاكا</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819061123"/>
                  </a:ext>
                </a:extLst>
              </a:tr>
              <a:tr h="540976">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1155.5</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227</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1262</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3184</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ct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1922</a:t>
                      </a:r>
                      <a:endParaRPr lang="en-US" sz="28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928.464</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5794.5</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فرخة</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268310252"/>
                  </a:ext>
                </a:extLst>
              </a:tr>
            </a:tbl>
          </a:graphicData>
        </a:graphic>
      </p:graphicFrame>
      <p:sp>
        <p:nvSpPr>
          <p:cNvPr id="12" name="Rectangle 1">
            <a:extLst>
              <a:ext uri="{FF2B5EF4-FFF2-40B4-BE49-F238E27FC236}">
                <a16:creationId xmlns:a16="http://schemas.microsoft.com/office/drawing/2014/main" id="{EE73D322-C538-CAA4-8EA7-575F04509E25}"/>
              </a:ext>
            </a:extLst>
          </p:cNvPr>
          <p:cNvSpPr>
            <a:spLocks noChangeArrowheads="1"/>
          </p:cNvSpPr>
          <p:nvPr/>
        </p:nvSpPr>
        <p:spPr bwMode="auto">
          <a:xfrm>
            <a:off x="0" y="8401890"/>
            <a:ext cx="18288000" cy="0"/>
          </a:xfrm>
          <a:prstGeom prst="rect">
            <a:avLst/>
          </a:prstGeom>
          <a:noFill/>
          <a:ln w="9525">
            <a:solidFill>
              <a:srgbClr val="1C5739"/>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0" name="Rectangle 9">
            <a:extLst>
              <a:ext uri="{FF2B5EF4-FFF2-40B4-BE49-F238E27FC236}">
                <a16:creationId xmlns:a16="http://schemas.microsoft.com/office/drawing/2014/main" id="{35144B68-966E-323F-9A00-C87057207BEA}"/>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D61F4-2542-6A50-1FA2-5AFB5D1C616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83FF3CA-52D9-8699-15A9-04FE0BE58C83}"/>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5D3649E6-23EE-6356-B814-88F8F4878BB4}"/>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67E0C92C-3D74-2C46-CB3D-FE313718FE94}"/>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A152E200-6979-53F2-4CE3-260F32973806}"/>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60C290AB-8077-0981-E4E8-43384722E46D}"/>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4A95CFAF-842F-8E99-C331-1BF709DA82E4}"/>
                </a:ext>
              </a:extLst>
            </p:cNvPr>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SA" sz="1211" b="1" spc="118" dirty="0">
                  <a:solidFill>
                    <a:srgbClr val="231F20"/>
                  </a:solidFill>
                  <a:latin typeface="Cairo Bold"/>
                  <a:ea typeface="Cairo Bold"/>
                  <a:cs typeface="Cairo Bold"/>
                  <a:sym typeface="Cairo Bold"/>
                  <a:rtl/>
                </a:rPr>
                <a:t>اتنمية العمرانية</a:t>
              </a:r>
              <a:endParaRPr lang="ar-EG" sz="1211" b="1" spc="118" dirty="0">
                <a:solidFill>
                  <a:srgbClr val="231F20"/>
                </a:solidFill>
                <a:latin typeface="Cairo Bold"/>
                <a:ea typeface="Cairo Bold"/>
                <a:cs typeface="Cairo Bold"/>
                <a:sym typeface="Cairo Bold"/>
                <a:rtl/>
              </a:endParaRPr>
            </a:p>
          </p:txBody>
        </p:sp>
      </p:grpSp>
      <p:graphicFrame>
        <p:nvGraphicFramePr>
          <p:cNvPr id="8" name="Table 7">
            <a:extLst>
              <a:ext uri="{FF2B5EF4-FFF2-40B4-BE49-F238E27FC236}">
                <a16:creationId xmlns:a16="http://schemas.microsoft.com/office/drawing/2014/main" id="{F5DFF1DE-8F7E-3DF8-2BB9-C401C7FE3F4C}"/>
              </a:ext>
            </a:extLst>
          </p:cNvPr>
          <p:cNvGraphicFramePr>
            <a:graphicFrameLocks noGrp="1"/>
          </p:cNvGraphicFramePr>
          <p:nvPr>
            <p:extLst>
              <p:ext uri="{D42A27DB-BD31-4B8C-83A1-F6EECF244321}">
                <p14:modId xmlns:p14="http://schemas.microsoft.com/office/powerpoint/2010/main" val="3935098819"/>
              </p:ext>
            </p:extLst>
          </p:nvPr>
        </p:nvGraphicFramePr>
        <p:xfrm>
          <a:off x="755814" y="1843352"/>
          <a:ext cx="16776371" cy="7929245"/>
        </p:xfrm>
        <a:graphic>
          <a:graphicData uri="http://schemas.openxmlformats.org/drawingml/2006/table">
            <a:tbl>
              <a:tblPr firstRow="1" firstCol="1" bandRow="1"/>
              <a:tblGrid>
                <a:gridCol w="1732175">
                  <a:extLst>
                    <a:ext uri="{9D8B030D-6E8A-4147-A177-3AD203B41FA5}">
                      <a16:colId xmlns:a16="http://schemas.microsoft.com/office/drawing/2014/main" val="126791007"/>
                    </a:ext>
                  </a:extLst>
                </a:gridCol>
                <a:gridCol w="1624945">
                  <a:extLst>
                    <a:ext uri="{9D8B030D-6E8A-4147-A177-3AD203B41FA5}">
                      <a16:colId xmlns:a16="http://schemas.microsoft.com/office/drawing/2014/main" val="1126333078"/>
                    </a:ext>
                  </a:extLst>
                </a:gridCol>
                <a:gridCol w="1215822">
                  <a:extLst>
                    <a:ext uri="{9D8B030D-6E8A-4147-A177-3AD203B41FA5}">
                      <a16:colId xmlns:a16="http://schemas.microsoft.com/office/drawing/2014/main" val="369375803"/>
                    </a:ext>
                  </a:extLst>
                </a:gridCol>
                <a:gridCol w="1666944">
                  <a:extLst>
                    <a:ext uri="{9D8B030D-6E8A-4147-A177-3AD203B41FA5}">
                      <a16:colId xmlns:a16="http://schemas.microsoft.com/office/drawing/2014/main" val="3328374257"/>
                    </a:ext>
                  </a:extLst>
                </a:gridCol>
                <a:gridCol w="1676400">
                  <a:extLst>
                    <a:ext uri="{9D8B030D-6E8A-4147-A177-3AD203B41FA5}">
                      <a16:colId xmlns:a16="http://schemas.microsoft.com/office/drawing/2014/main" val="1005565402"/>
                    </a:ext>
                  </a:extLst>
                </a:gridCol>
                <a:gridCol w="1676400">
                  <a:extLst>
                    <a:ext uri="{9D8B030D-6E8A-4147-A177-3AD203B41FA5}">
                      <a16:colId xmlns:a16="http://schemas.microsoft.com/office/drawing/2014/main" val="287980668"/>
                    </a:ext>
                  </a:extLst>
                </a:gridCol>
                <a:gridCol w="2667000">
                  <a:extLst>
                    <a:ext uri="{9D8B030D-6E8A-4147-A177-3AD203B41FA5}">
                      <a16:colId xmlns:a16="http://schemas.microsoft.com/office/drawing/2014/main" val="3576911833"/>
                    </a:ext>
                  </a:extLst>
                </a:gridCol>
                <a:gridCol w="2057400">
                  <a:extLst>
                    <a:ext uri="{9D8B030D-6E8A-4147-A177-3AD203B41FA5}">
                      <a16:colId xmlns:a16="http://schemas.microsoft.com/office/drawing/2014/main" val="3985401092"/>
                    </a:ext>
                  </a:extLst>
                </a:gridCol>
                <a:gridCol w="2459285">
                  <a:extLst>
                    <a:ext uri="{9D8B030D-6E8A-4147-A177-3AD203B41FA5}">
                      <a16:colId xmlns:a16="http://schemas.microsoft.com/office/drawing/2014/main" val="928816609"/>
                    </a:ext>
                  </a:extLst>
                </a:gridCol>
              </a:tblGrid>
              <a:tr h="978037">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مساحة المنطقة المبنية 2050</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المساحة اللازمة للتوسع</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(دونم)</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الزيادة</a:t>
                      </a:r>
                      <a:endParaRPr lang="en-US" sz="32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عدد السكان المتوقع 2050</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عدد السكان الحالي</a:t>
                      </a:r>
                      <a:endParaRPr lang="en-US" sz="32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2024</a:t>
                      </a:r>
                      <a:endParaRPr lang="en-US" sz="32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حصة الفرد</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مساحة المنطقة المبنية الحالية</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(دونم)</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مساحة التجمع الحالية</a:t>
                      </a:r>
                      <a:endParaRPr lang="en-US" sz="3200" kern="10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tc>
                  <a:txBody>
                    <a:bodyPr/>
                    <a:lstStyle/>
                    <a:p>
                      <a:pPr marL="0" marR="0" algn="ctr" rtl="1">
                        <a:lnSpc>
                          <a:spcPct val="107000"/>
                        </a:lnSpc>
                        <a:spcAft>
                          <a:spcPts val="800"/>
                        </a:spcAft>
                        <a:buNone/>
                      </a:pPr>
                      <a:r>
                        <a:rPr lang="ar-SA" sz="3200" b="1"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القرية</a:t>
                      </a:r>
                      <a:endParaRPr lang="en-US" sz="32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C5739"/>
                    </a:solidFill>
                  </a:tcPr>
                </a:tc>
                <a:extLst>
                  <a:ext uri="{0D108BD9-81ED-4DB2-BD59-A6C34878D82A}">
                    <a16:rowId xmlns:a16="http://schemas.microsoft.com/office/drawing/2014/main" val="402221894"/>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272.87</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38.3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213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531</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234.57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3270</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خربة قيس</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540592846"/>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2729.7</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607.8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3377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8090</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4713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2121.97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12203.5</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بروقين</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581651763"/>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2291</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698.2</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3879</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10344</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6465</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1592.859</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155502.4</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كفر الديك</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798071474"/>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2499.3</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446.4</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2480</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6990</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4510</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2052.947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12179.7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دير بلوط</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780329231"/>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1571.2</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475.7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2643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5580</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2937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1095.515</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8473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رافات</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021027926"/>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1628.77</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365.2</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2029</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4789</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2760</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1263.569</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7435</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مسحة</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83447741"/>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3851</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1206.7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6704</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13124</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6420</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2644.32</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9388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قراوة بني حسان</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065609704"/>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1514.98</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625.8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3477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8295</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4818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889.181</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8446</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حارس</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70866791"/>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989.6</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233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1295</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2783</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1488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756.601</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2354</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قيرة</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729962473"/>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1861.55</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544.8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3027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6966</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3939</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1316.754</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5559.7</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سرطة</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483952678"/>
                  </a:ext>
                </a:extLst>
              </a:tr>
              <a:tr h="425856">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672.2</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301.3</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1674</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4440</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2766</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0.18</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370.922</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a:effectLst/>
                          <a:latin typeface="Calibri" panose="020F0502020204030204" pitchFamily="34" charset="0"/>
                          <a:ea typeface="Times New Roman" panose="02020603050405020304" pitchFamily="18" charset="0"/>
                          <a:cs typeface="Simplified Arabic" panose="02020603050405020304" pitchFamily="18" charset="-78"/>
                        </a:rPr>
                        <a:t>8585.5</a:t>
                      </a:r>
                      <a:endParaRPr lang="en-US" sz="32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r" rtl="1">
                        <a:lnSpc>
                          <a:spcPct val="107000"/>
                        </a:lnSpc>
                        <a:spcAft>
                          <a:spcPts val="800"/>
                        </a:spcAft>
                        <a:buNone/>
                      </a:pPr>
                      <a:r>
                        <a:rPr lang="ar-SA" sz="3200" kern="0" dirty="0">
                          <a:effectLst/>
                          <a:latin typeface="Calibri" panose="020F0502020204030204" pitchFamily="34" charset="0"/>
                          <a:ea typeface="Times New Roman" panose="02020603050405020304" pitchFamily="18" charset="0"/>
                          <a:cs typeface="Simplified Arabic" panose="02020603050405020304" pitchFamily="18" charset="-78"/>
                        </a:rPr>
                        <a:t>مردا</a:t>
                      </a:r>
                      <a:endParaRPr lang="en-US" sz="32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96493584"/>
                  </a:ext>
                </a:extLst>
              </a:tr>
            </a:tbl>
          </a:graphicData>
        </a:graphic>
      </p:graphicFrame>
      <p:sp>
        <p:nvSpPr>
          <p:cNvPr id="10" name="Rectangle 1">
            <a:extLst>
              <a:ext uri="{FF2B5EF4-FFF2-40B4-BE49-F238E27FC236}">
                <a16:creationId xmlns:a16="http://schemas.microsoft.com/office/drawing/2014/main" id="{0B6739D9-FF47-E846-9887-DCF14841C0FD}"/>
              </a:ext>
            </a:extLst>
          </p:cNvPr>
          <p:cNvSpPr>
            <a:spLocks noChangeArrowheads="1"/>
          </p:cNvSpPr>
          <p:nvPr/>
        </p:nvSpPr>
        <p:spPr bwMode="auto">
          <a:xfrm>
            <a:off x="1487488" y="2344738"/>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2" name="Rectangle 1">
            <a:extLst>
              <a:ext uri="{FF2B5EF4-FFF2-40B4-BE49-F238E27FC236}">
                <a16:creationId xmlns:a16="http://schemas.microsoft.com/office/drawing/2014/main" id="{E95B99A9-8EE6-E3C7-4238-24231AF95487}"/>
              </a:ext>
            </a:extLst>
          </p:cNvPr>
          <p:cNvSpPr>
            <a:spLocks noChangeArrowheads="1"/>
          </p:cNvSpPr>
          <p:nvPr/>
        </p:nvSpPr>
        <p:spPr bwMode="auto">
          <a:xfrm>
            <a:off x="0" y="9772597"/>
            <a:ext cx="18288000" cy="0"/>
          </a:xfrm>
          <a:prstGeom prst="rect">
            <a:avLst/>
          </a:prstGeom>
          <a:noFill/>
          <a:ln w="9525">
            <a:solidFill>
              <a:srgbClr val="1C5739"/>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Rectangle 8">
            <a:extLst>
              <a:ext uri="{FF2B5EF4-FFF2-40B4-BE49-F238E27FC236}">
                <a16:creationId xmlns:a16="http://schemas.microsoft.com/office/drawing/2014/main" id="{5CEA1187-DCC0-6ECA-2F99-7AA4FC28CA1F}"/>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7524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5E78273-34FE-521F-DA22-6E8F607C071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SA" sz="1211" b="1" spc="118" dirty="0">
                  <a:solidFill>
                    <a:srgbClr val="231F20"/>
                  </a:solidFill>
                  <a:latin typeface="Cairo Bold"/>
                  <a:ea typeface="Cairo Bold"/>
                  <a:cs typeface="Cairo Bold"/>
                  <a:sym typeface="Cairo Bold"/>
                  <a:rtl/>
                </a:rPr>
                <a:t>التنمية العمرانية</a:t>
              </a:r>
              <a:endParaRPr lang="ar-EG" sz="1211" b="1" spc="118" dirty="0">
                <a:solidFill>
                  <a:srgbClr val="231F20"/>
                </a:solidFill>
                <a:latin typeface="Cairo Bold"/>
                <a:ea typeface="Cairo Bold"/>
                <a:cs typeface="Cairo Bold"/>
                <a:sym typeface="Cairo Bold"/>
                <a:rtl/>
              </a:endParaRPr>
            </a:p>
          </p:txBody>
        </p:sp>
      </p:grpSp>
      <p:sp>
        <p:nvSpPr>
          <p:cNvPr id="8" name="Rectangle 7">
            <a:extLst>
              <a:ext uri="{FF2B5EF4-FFF2-40B4-BE49-F238E27FC236}">
                <a16:creationId xmlns:a16="http://schemas.microsoft.com/office/drawing/2014/main" id="{4F4D8124-5110-404D-85DB-838488B15897}"/>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47BC7A1-B1EB-A5A8-E17A-32905553967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9065"/>
            <a:ext cx="13716000" cy="9705406"/>
          </a:xfrm>
          <a:prstGeom prst="rect">
            <a:avLst/>
          </a:prstGeom>
          <a:ln w="76200">
            <a:solidFill>
              <a:schemeClr val="tx1"/>
            </a:solidFill>
          </a:ln>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9D81D-6B52-BBF3-EB43-0FB5F7A1DF2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BC23F74-05C9-798B-5F6C-3C149A550C52}"/>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a:extLst>
              <a:ext uri="{FF2B5EF4-FFF2-40B4-BE49-F238E27FC236}">
                <a16:creationId xmlns:a16="http://schemas.microsoft.com/office/drawing/2014/main" id="{045F4EAC-AE17-A54D-EFCC-7284515E0F28}"/>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C4DAC802-4C0A-3929-587E-DD4D4AB312A5}"/>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4B3A18DA-BAF2-C15B-2B55-434156B34F69}"/>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6C48C90F-C9DE-2976-8631-090C28C68DE6}"/>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F99E5C2B-06F6-59BD-502D-AFBCB555F965}"/>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0A54D727-C9C1-D418-409A-64267610CA9A}"/>
                </a:ext>
              </a:extLst>
            </p:cNvPr>
            <p:cNvSpPr txBox="1"/>
            <p:nvPr/>
          </p:nvSpPr>
          <p:spPr>
            <a:xfrm>
              <a:off x="1563611" y="631051"/>
              <a:ext cx="2042615" cy="290677"/>
            </a:xfrm>
            <a:prstGeom prst="rect">
              <a:avLst/>
            </a:prstGeom>
          </p:spPr>
          <p:txBody>
            <a:bodyPr lIns="0" tIns="0" rIns="0" bIns="0" rtlCol="0" anchor="t">
              <a:spAutoFit/>
            </a:bodyPr>
            <a:lstStyle/>
            <a:p>
              <a:pPr marL="0" lvl="1" indent="0" algn="r" rtl="1">
                <a:lnSpc>
                  <a:spcPts val="1671"/>
                </a:lnSpc>
                <a:spcBef>
                  <a:spcPct val="0"/>
                </a:spcBef>
              </a:pPr>
              <a:r>
                <a:rPr lang="ar-SA" sz="1211" b="1" spc="118" dirty="0">
                  <a:solidFill>
                    <a:srgbClr val="231F20"/>
                  </a:solidFill>
                  <a:latin typeface="Cairo Bold"/>
                  <a:ea typeface="Cairo Bold"/>
                  <a:cs typeface="Cairo Bold"/>
                  <a:sym typeface="Cairo Bold"/>
                  <a:rtl/>
                </a:rPr>
                <a:t>هرمية المراكز</a:t>
              </a:r>
              <a:endParaRPr lang="ar-EG" sz="1211" b="1" spc="118" dirty="0">
                <a:solidFill>
                  <a:srgbClr val="231F20"/>
                </a:solidFill>
                <a:latin typeface="Cairo Bold"/>
                <a:ea typeface="Cairo Bold"/>
                <a:cs typeface="Cairo Bold"/>
                <a:sym typeface="Cairo Bold"/>
                <a:rtl/>
              </a:endParaRPr>
            </a:p>
          </p:txBody>
        </p:sp>
      </p:grpSp>
      <p:sp>
        <p:nvSpPr>
          <p:cNvPr id="8" name="Rectangle 7">
            <a:extLst>
              <a:ext uri="{FF2B5EF4-FFF2-40B4-BE49-F238E27FC236}">
                <a16:creationId xmlns:a16="http://schemas.microsoft.com/office/drawing/2014/main" id="{6697E9A6-ABC2-423D-7BA6-03A98382122C}"/>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3C75C780-1A7D-2C5B-6881-773D6CB8F4D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9065"/>
            <a:ext cx="13716000" cy="9705406"/>
          </a:xfrm>
          <a:prstGeom prst="rect">
            <a:avLst/>
          </a:prstGeom>
          <a:ln w="76200">
            <a:solidFill>
              <a:schemeClr val="tx1"/>
            </a:solidFill>
          </a:ln>
        </p:spPr>
      </p:pic>
    </p:spTree>
    <p:extLst>
      <p:ext uri="{BB962C8B-B14F-4D97-AF65-F5344CB8AC3E}">
        <p14:creationId xmlns:p14="http://schemas.microsoft.com/office/powerpoint/2010/main" val="300150474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89789-0249-EBC3-CCD4-57D597D8F174}"/>
            </a:ext>
          </a:extLst>
        </p:cNvPr>
        <p:cNvGrpSpPr/>
        <p:nvPr/>
      </p:nvGrpSpPr>
      <p:grpSpPr>
        <a:xfrm>
          <a:off x="0" y="0"/>
          <a:ext cx="0" cy="0"/>
          <a:chOff x="0" y="0"/>
          <a:chExt cx="0" cy="0"/>
        </a:xfrm>
      </p:grpSpPr>
      <p:grpSp>
        <p:nvGrpSpPr>
          <p:cNvPr id="19" name="Group 19">
            <a:extLst>
              <a:ext uri="{FF2B5EF4-FFF2-40B4-BE49-F238E27FC236}">
                <a16:creationId xmlns:a16="http://schemas.microsoft.com/office/drawing/2014/main" id="{33E0583B-8B86-0CA8-72B1-FA75DE64EA25}"/>
              </a:ext>
            </a:extLst>
          </p:cNvPr>
          <p:cNvGrpSpPr/>
          <p:nvPr/>
        </p:nvGrpSpPr>
        <p:grpSpPr>
          <a:xfrm>
            <a:off x="8102360" y="8321097"/>
            <a:ext cx="2953782" cy="1049294"/>
            <a:chOff x="0" y="0"/>
            <a:chExt cx="4075920" cy="1447920"/>
          </a:xfrm>
        </p:grpSpPr>
        <p:sp>
          <p:nvSpPr>
            <p:cNvPr id="20" name="Freeform 20">
              <a:extLst>
                <a:ext uri="{FF2B5EF4-FFF2-40B4-BE49-F238E27FC236}">
                  <a16:creationId xmlns:a16="http://schemas.microsoft.com/office/drawing/2014/main" id="{34790664-B27B-F88E-E59D-48DC2C1767E4}"/>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grpSp>
        <p:nvGrpSpPr>
          <p:cNvPr id="17" name="Group 17">
            <a:extLst>
              <a:ext uri="{FF2B5EF4-FFF2-40B4-BE49-F238E27FC236}">
                <a16:creationId xmlns:a16="http://schemas.microsoft.com/office/drawing/2014/main" id="{0CF94020-C33B-3793-BDA3-E48770A2C779}"/>
              </a:ext>
            </a:extLst>
          </p:cNvPr>
          <p:cNvGrpSpPr/>
          <p:nvPr/>
        </p:nvGrpSpPr>
        <p:grpSpPr>
          <a:xfrm>
            <a:off x="8102360" y="7053235"/>
            <a:ext cx="2953782" cy="1049294"/>
            <a:chOff x="0" y="0"/>
            <a:chExt cx="4075920" cy="1447920"/>
          </a:xfrm>
        </p:grpSpPr>
        <p:sp>
          <p:nvSpPr>
            <p:cNvPr id="18" name="Freeform 18">
              <a:extLst>
                <a:ext uri="{FF2B5EF4-FFF2-40B4-BE49-F238E27FC236}">
                  <a16:creationId xmlns:a16="http://schemas.microsoft.com/office/drawing/2014/main" id="{00DAFCC2-86D0-E7F7-35CB-B919F7EEE666}"/>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1C5739"/>
            </a:solidFill>
          </p:spPr>
        </p:sp>
      </p:grpSp>
      <p:grpSp>
        <p:nvGrpSpPr>
          <p:cNvPr id="2" name="Group 2">
            <a:extLst>
              <a:ext uri="{FF2B5EF4-FFF2-40B4-BE49-F238E27FC236}">
                <a16:creationId xmlns:a16="http://schemas.microsoft.com/office/drawing/2014/main" id="{8B67BA71-BDB9-7A21-2296-78483688503C}"/>
              </a:ext>
            </a:extLst>
          </p:cNvPr>
          <p:cNvGrpSpPr/>
          <p:nvPr/>
        </p:nvGrpSpPr>
        <p:grpSpPr>
          <a:xfrm>
            <a:off x="0" y="0"/>
            <a:ext cx="18288000" cy="3926821"/>
            <a:chOff x="0" y="0"/>
            <a:chExt cx="4816593" cy="1034225"/>
          </a:xfrm>
        </p:grpSpPr>
        <p:sp>
          <p:nvSpPr>
            <p:cNvPr id="3" name="Freeform 3">
              <a:extLst>
                <a:ext uri="{FF2B5EF4-FFF2-40B4-BE49-F238E27FC236}">
                  <a16:creationId xmlns:a16="http://schemas.microsoft.com/office/drawing/2014/main" id="{358456ED-0524-AAFA-17AB-126611F90D03}"/>
                </a:ext>
              </a:extLst>
            </p:cNvPr>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a:extLst>
                <a:ext uri="{FF2B5EF4-FFF2-40B4-BE49-F238E27FC236}">
                  <a16:creationId xmlns:a16="http://schemas.microsoft.com/office/drawing/2014/main" id="{B8FA276C-FFBE-C348-85F6-4FC82A4709EC}"/>
                </a:ext>
              </a:extLst>
            </p:cNvPr>
            <p:cNvSpPr txBox="1"/>
            <p:nvPr/>
          </p:nvSpPr>
          <p:spPr>
            <a:xfrm>
              <a:off x="0" y="-57150"/>
              <a:ext cx="4816593" cy="1091375"/>
            </a:xfrm>
            <a:prstGeom prst="rect">
              <a:avLst/>
            </a:prstGeom>
          </p:spPr>
          <p:txBody>
            <a:bodyPr lIns="50800" tIns="50800" rIns="50800" bIns="50800" rtlCol="0" anchor="ctr"/>
            <a:lstStyle/>
            <a:p>
              <a:pPr algn="ctr">
                <a:lnSpc>
                  <a:spcPts val="3500"/>
                </a:lnSpc>
              </a:pPr>
              <a:endParaRPr/>
            </a:p>
          </p:txBody>
        </p:sp>
      </p:grpSp>
      <p:grpSp>
        <p:nvGrpSpPr>
          <p:cNvPr id="5" name="Group 5">
            <a:extLst>
              <a:ext uri="{FF2B5EF4-FFF2-40B4-BE49-F238E27FC236}">
                <a16:creationId xmlns:a16="http://schemas.microsoft.com/office/drawing/2014/main" id="{DC0A81CD-AF3D-C545-E067-C0D38C2FF643}"/>
              </a:ext>
            </a:extLst>
          </p:cNvPr>
          <p:cNvGrpSpPr/>
          <p:nvPr/>
        </p:nvGrpSpPr>
        <p:grpSpPr>
          <a:xfrm>
            <a:off x="380534" y="4149099"/>
            <a:ext cx="6523106" cy="6137901"/>
            <a:chOff x="0" y="0"/>
            <a:chExt cx="1718020" cy="1616566"/>
          </a:xfrm>
        </p:grpSpPr>
        <p:sp>
          <p:nvSpPr>
            <p:cNvPr id="6" name="Freeform 6">
              <a:extLst>
                <a:ext uri="{FF2B5EF4-FFF2-40B4-BE49-F238E27FC236}">
                  <a16:creationId xmlns:a16="http://schemas.microsoft.com/office/drawing/2014/main" id="{7F63C790-2735-424E-62D1-AC62370BF699}"/>
                </a:ext>
              </a:extLst>
            </p:cNvPr>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a:extLst>
                <a:ext uri="{FF2B5EF4-FFF2-40B4-BE49-F238E27FC236}">
                  <a16:creationId xmlns:a16="http://schemas.microsoft.com/office/drawing/2014/main" id="{0A958422-6795-0C07-020C-71C71EB42CA5}"/>
                </a:ext>
              </a:extLst>
            </p:cNvPr>
            <p:cNvSpPr txBox="1"/>
            <p:nvPr/>
          </p:nvSpPr>
          <p:spPr>
            <a:xfrm>
              <a:off x="0" y="-57150"/>
              <a:ext cx="1718020" cy="1673716"/>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a:extLst>
              <a:ext uri="{FF2B5EF4-FFF2-40B4-BE49-F238E27FC236}">
                <a16:creationId xmlns:a16="http://schemas.microsoft.com/office/drawing/2014/main" id="{E3387CEE-F4D9-2595-40CD-557D961D4758}"/>
              </a:ext>
            </a:extLst>
          </p:cNvPr>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a:extLst>
              <a:ext uri="{FF2B5EF4-FFF2-40B4-BE49-F238E27FC236}">
                <a16:creationId xmlns:a16="http://schemas.microsoft.com/office/drawing/2014/main" id="{FBE02EF1-1A41-F187-10AF-CE7AF86B66EE}"/>
              </a:ext>
            </a:extLst>
          </p:cNvPr>
          <p:cNvGrpSpPr/>
          <p:nvPr/>
        </p:nvGrpSpPr>
        <p:grpSpPr>
          <a:xfrm>
            <a:off x="380534" y="561302"/>
            <a:ext cx="6523106" cy="6523106"/>
            <a:chOff x="0" y="0"/>
            <a:chExt cx="812800" cy="812800"/>
          </a:xfrm>
        </p:grpSpPr>
        <p:sp>
          <p:nvSpPr>
            <p:cNvPr id="10" name="Freeform 10">
              <a:extLst>
                <a:ext uri="{FF2B5EF4-FFF2-40B4-BE49-F238E27FC236}">
                  <a16:creationId xmlns:a16="http://schemas.microsoft.com/office/drawing/2014/main" id="{E73BEFE7-7A0C-BA57-28FC-BF86BB3B263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a:extLst>
              <a:ext uri="{FF2B5EF4-FFF2-40B4-BE49-F238E27FC236}">
                <a16:creationId xmlns:a16="http://schemas.microsoft.com/office/drawing/2014/main" id="{4B906620-A6A9-A50A-2AA0-50E3135F4615}"/>
              </a:ext>
            </a:extLst>
          </p:cNvPr>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a:extLst>
              <a:ext uri="{FF2B5EF4-FFF2-40B4-BE49-F238E27FC236}">
                <a16:creationId xmlns:a16="http://schemas.microsoft.com/office/drawing/2014/main" id="{0DECBE81-A468-E360-7676-05234E346B3A}"/>
              </a:ext>
            </a:extLst>
          </p:cNvPr>
          <p:cNvGrpSpPr/>
          <p:nvPr/>
        </p:nvGrpSpPr>
        <p:grpSpPr>
          <a:xfrm>
            <a:off x="326175" y="561302"/>
            <a:ext cx="6577465" cy="6572864"/>
            <a:chOff x="0" y="0"/>
            <a:chExt cx="2058480" cy="2057040"/>
          </a:xfrm>
        </p:grpSpPr>
        <p:sp>
          <p:nvSpPr>
            <p:cNvPr id="13" name="Freeform 13">
              <a:extLst>
                <a:ext uri="{FF2B5EF4-FFF2-40B4-BE49-F238E27FC236}">
                  <a16:creationId xmlns:a16="http://schemas.microsoft.com/office/drawing/2014/main" id="{3C777577-91BD-70AA-A5EE-7B2650925C8E}"/>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a:extLst>
              <a:ext uri="{FF2B5EF4-FFF2-40B4-BE49-F238E27FC236}">
                <a16:creationId xmlns:a16="http://schemas.microsoft.com/office/drawing/2014/main" id="{8024776F-BCAF-1F5F-0234-DA5C401F95B9}"/>
              </a:ext>
            </a:extLst>
          </p:cNvPr>
          <p:cNvSpPr txBox="1"/>
          <p:nvPr/>
        </p:nvSpPr>
        <p:spPr>
          <a:xfrm>
            <a:off x="1512420" y="2836636"/>
            <a:ext cx="4259333" cy="1833222"/>
          </a:xfrm>
          <a:prstGeom prst="rect">
            <a:avLst/>
          </a:prstGeom>
        </p:spPr>
        <p:txBody>
          <a:bodyPr lIns="0" tIns="0" rIns="0" bIns="0" rtlCol="0" anchor="t">
            <a:spAutoFit/>
          </a:bodyPr>
          <a:lstStyle/>
          <a:p>
            <a:pPr algn="ctr" rtl="1">
              <a:lnSpc>
                <a:spcPts val="4908"/>
              </a:lnSpc>
            </a:pPr>
            <a:r>
              <a:rPr lang="ar-EG" sz="3556" b="1" spc="348" dirty="0">
                <a:solidFill>
                  <a:srgbClr val="FFFFFF"/>
                </a:solidFill>
                <a:latin typeface="Cairo Bold"/>
                <a:ea typeface="Cairo Bold"/>
                <a:cs typeface="Cairo Bold"/>
                <a:sym typeface="Cairo Bold"/>
                <a:rtl/>
              </a:rPr>
              <a:t>المخطط الاقليمي لمحافظة سلفيت</a:t>
            </a:r>
          </a:p>
          <a:p>
            <a:pPr marL="0" lvl="1" indent="0" algn="ctr">
              <a:lnSpc>
                <a:spcPts val="4908"/>
              </a:lnSpc>
              <a:spcBef>
                <a:spcPct val="0"/>
              </a:spcBef>
            </a:pPr>
            <a:r>
              <a:rPr lang="en-US" sz="3556" b="1" spc="348" dirty="0">
                <a:solidFill>
                  <a:srgbClr val="FFFFFF"/>
                </a:solidFill>
                <a:latin typeface="Cairo Bold"/>
                <a:ea typeface="Cairo Bold"/>
                <a:cs typeface="Cairo Bold"/>
                <a:sym typeface="Cairo Bold"/>
              </a:rPr>
              <a:t>2050</a:t>
            </a:r>
          </a:p>
        </p:txBody>
      </p:sp>
      <p:sp>
        <p:nvSpPr>
          <p:cNvPr id="15" name="AutoShape 15">
            <a:extLst>
              <a:ext uri="{FF2B5EF4-FFF2-40B4-BE49-F238E27FC236}">
                <a16:creationId xmlns:a16="http://schemas.microsoft.com/office/drawing/2014/main" id="{428C58FA-A18F-A665-E414-00F286DFBA9A}"/>
              </a:ext>
            </a:extLst>
          </p:cNvPr>
          <p:cNvSpPr/>
          <p:nvPr/>
        </p:nvSpPr>
        <p:spPr>
          <a:xfrm>
            <a:off x="6954429" y="7556841"/>
            <a:ext cx="1158104" cy="0"/>
          </a:xfrm>
          <a:prstGeom prst="line">
            <a:avLst/>
          </a:prstGeom>
          <a:ln w="47625" cap="flat">
            <a:solidFill>
              <a:srgbClr val="000000"/>
            </a:solidFill>
            <a:prstDash val="solid"/>
            <a:headEnd type="diamond" w="lg" len="lg"/>
            <a:tailEnd type="diamond" w="lg" len="lg"/>
          </a:ln>
        </p:spPr>
      </p:sp>
      <p:sp>
        <p:nvSpPr>
          <p:cNvPr id="16" name="AutoShape 16">
            <a:extLst>
              <a:ext uri="{FF2B5EF4-FFF2-40B4-BE49-F238E27FC236}">
                <a16:creationId xmlns:a16="http://schemas.microsoft.com/office/drawing/2014/main" id="{5610C2AE-7BB8-6DA4-7D9B-325BE692BA88}"/>
              </a:ext>
            </a:extLst>
          </p:cNvPr>
          <p:cNvSpPr/>
          <p:nvPr/>
        </p:nvSpPr>
        <p:spPr>
          <a:xfrm>
            <a:off x="6927249" y="8845744"/>
            <a:ext cx="1158104" cy="0"/>
          </a:xfrm>
          <a:prstGeom prst="line">
            <a:avLst/>
          </a:prstGeom>
          <a:ln w="47625" cap="flat">
            <a:solidFill>
              <a:srgbClr val="000000"/>
            </a:solidFill>
            <a:prstDash val="solid"/>
            <a:headEnd type="diamond" w="lg" len="lg"/>
            <a:tailEnd type="diamond" w="lg" len="lg"/>
          </a:ln>
        </p:spPr>
      </p:sp>
      <p:sp>
        <p:nvSpPr>
          <p:cNvPr id="21" name="TextBox 21">
            <a:extLst>
              <a:ext uri="{FF2B5EF4-FFF2-40B4-BE49-F238E27FC236}">
                <a16:creationId xmlns:a16="http://schemas.microsoft.com/office/drawing/2014/main" id="{899FF387-DA0B-0898-65FD-4F303512746A}"/>
              </a:ext>
            </a:extLst>
          </p:cNvPr>
          <p:cNvSpPr txBox="1"/>
          <p:nvPr/>
        </p:nvSpPr>
        <p:spPr>
          <a:xfrm>
            <a:off x="7695575" y="7339668"/>
            <a:ext cx="3360567" cy="438329"/>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المخطط النهائي </a:t>
            </a:r>
          </a:p>
        </p:txBody>
      </p:sp>
      <p:sp>
        <p:nvSpPr>
          <p:cNvPr id="22" name="TextBox 22">
            <a:extLst>
              <a:ext uri="{FF2B5EF4-FFF2-40B4-BE49-F238E27FC236}">
                <a16:creationId xmlns:a16="http://schemas.microsoft.com/office/drawing/2014/main" id="{7746E21B-873D-9BA7-C560-11486B6E97B0}"/>
              </a:ext>
            </a:extLst>
          </p:cNvPr>
          <p:cNvSpPr txBox="1"/>
          <p:nvPr/>
        </p:nvSpPr>
        <p:spPr>
          <a:xfrm>
            <a:off x="7458945" y="8566420"/>
            <a:ext cx="3360567" cy="438329"/>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المشاريع</a:t>
            </a:r>
          </a:p>
        </p:txBody>
      </p:sp>
      <p:sp>
        <p:nvSpPr>
          <p:cNvPr id="23" name="Rectangle 22">
            <a:extLst>
              <a:ext uri="{FF2B5EF4-FFF2-40B4-BE49-F238E27FC236}">
                <a16:creationId xmlns:a16="http://schemas.microsoft.com/office/drawing/2014/main" id="{A28978CC-3938-DDCF-58FC-864400134918}"/>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19">
            <a:extLst>
              <a:ext uri="{FF2B5EF4-FFF2-40B4-BE49-F238E27FC236}">
                <a16:creationId xmlns:a16="http://schemas.microsoft.com/office/drawing/2014/main" id="{4945DA11-635F-B4AC-D986-75BCCB08E45F}"/>
              </a:ext>
            </a:extLst>
          </p:cNvPr>
          <p:cNvGrpSpPr/>
          <p:nvPr/>
        </p:nvGrpSpPr>
        <p:grpSpPr>
          <a:xfrm>
            <a:off x="8133470" y="5835533"/>
            <a:ext cx="2953782" cy="1049294"/>
            <a:chOff x="0" y="0"/>
            <a:chExt cx="4075920" cy="1447920"/>
          </a:xfrm>
        </p:grpSpPr>
        <p:sp>
          <p:nvSpPr>
            <p:cNvPr id="25" name="Freeform 20">
              <a:extLst>
                <a:ext uri="{FF2B5EF4-FFF2-40B4-BE49-F238E27FC236}">
                  <a16:creationId xmlns:a16="http://schemas.microsoft.com/office/drawing/2014/main" id="{D9AADBF2-6044-152B-D0C6-18BB42AAC217}"/>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sp>
        <p:nvSpPr>
          <p:cNvPr id="26" name="AutoShape 16">
            <a:extLst>
              <a:ext uri="{FF2B5EF4-FFF2-40B4-BE49-F238E27FC236}">
                <a16:creationId xmlns:a16="http://schemas.microsoft.com/office/drawing/2014/main" id="{6CA3B5E2-26FA-7644-A210-951A0366EE8C}"/>
              </a:ext>
            </a:extLst>
          </p:cNvPr>
          <p:cNvSpPr/>
          <p:nvPr/>
        </p:nvSpPr>
        <p:spPr>
          <a:xfrm>
            <a:off x="6958359" y="6360180"/>
            <a:ext cx="1158104" cy="0"/>
          </a:xfrm>
          <a:prstGeom prst="line">
            <a:avLst/>
          </a:prstGeom>
          <a:ln w="47625" cap="flat">
            <a:solidFill>
              <a:srgbClr val="000000"/>
            </a:solidFill>
            <a:prstDash val="solid"/>
            <a:headEnd type="diamond" w="lg" len="lg"/>
            <a:tailEnd type="diamond" w="lg" len="lg"/>
          </a:ln>
        </p:spPr>
      </p:sp>
      <p:sp>
        <p:nvSpPr>
          <p:cNvPr id="27" name="TextBox 21">
            <a:extLst>
              <a:ext uri="{FF2B5EF4-FFF2-40B4-BE49-F238E27FC236}">
                <a16:creationId xmlns:a16="http://schemas.microsoft.com/office/drawing/2014/main" id="{FB4B43A1-A6F6-0BEC-780A-014AAB2C6C13}"/>
              </a:ext>
            </a:extLst>
          </p:cNvPr>
          <p:cNvSpPr txBox="1"/>
          <p:nvPr/>
        </p:nvSpPr>
        <p:spPr>
          <a:xfrm>
            <a:off x="8123826" y="6119140"/>
            <a:ext cx="2444933" cy="474489"/>
          </a:xfrm>
          <a:prstGeom prst="rect">
            <a:avLst/>
          </a:prstGeom>
        </p:spPr>
        <p:txBody>
          <a:bodyPr wrap="square" lIns="0" tIns="0" rIns="0" bIns="0" rtlCol="0" anchor="t">
            <a:spAutoFit/>
          </a:bodyPr>
          <a:lstStyle/>
          <a:p>
            <a:pPr marL="0" lvl="1" indent="0" algn="r" rtl="1">
              <a:lnSpc>
                <a:spcPts val="3666"/>
              </a:lnSpc>
              <a:spcBef>
                <a:spcPct val="0"/>
              </a:spcBef>
            </a:pPr>
            <a:r>
              <a:rPr lang="ar-SA" sz="2656" b="1" spc="260" dirty="0">
                <a:solidFill>
                  <a:srgbClr val="231F20"/>
                </a:solidFill>
                <a:latin typeface="Cairo Bold"/>
                <a:ea typeface="Cairo Bold"/>
                <a:cs typeface="Cairo Bold"/>
                <a:sym typeface="Cairo Bold"/>
                <a:rtl/>
              </a:rPr>
              <a:t>التدخلات</a:t>
            </a:r>
            <a:endParaRPr lang="ar-EG" sz="2656" b="1" spc="260" dirty="0">
              <a:solidFill>
                <a:srgbClr val="231F20"/>
              </a:solidFill>
              <a:latin typeface="Cairo Bold"/>
              <a:ea typeface="Cairo Bold"/>
              <a:cs typeface="Cairo Bold"/>
              <a:sym typeface="Cairo Bold"/>
              <a:rtl/>
            </a:endParaRPr>
          </a:p>
        </p:txBody>
      </p:sp>
    </p:spTree>
    <p:extLst>
      <p:ext uri="{BB962C8B-B14F-4D97-AF65-F5344CB8AC3E}">
        <p14:creationId xmlns:p14="http://schemas.microsoft.com/office/powerpoint/2010/main" val="15274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90AE1-FD1D-A9AF-494B-B8E505927E6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79434BD-768A-ED64-32A1-E4C8423A97A1}"/>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2236778-4C77-3A50-5212-8FFCF5CE481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grpSp>
        <p:nvGrpSpPr>
          <p:cNvPr id="17" name="Group 16">
            <a:extLst>
              <a:ext uri="{FF2B5EF4-FFF2-40B4-BE49-F238E27FC236}">
                <a16:creationId xmlns:a16="http://schemas.microsoft.com/office/drawing/2014/main" id="{EF613CAF-37B5-8A6C-D1AD-E178F875DE3B}"/>
              </a:ext>
            </a:extLst>
          </p:cNvPr>
          <p:cNvGrpSpPr/>
          <p:nvPr/>
        </p:nvGrpSpPr>
        <p:grpSpPr>
          <a:xfrm>
            <a:off x="3544900" y="2857500"/>
            <a:ext cx="9769382" cy="5573486"/>
            <a:chOff x="3522075" y="3009900"/>
            <a:chExt cx="9769382" cy="5573486"/>
          </a:xfrm>
        </p:grpSpPr>
        <p:sp>
          <p:nvSpPr>
            <p:cNvPr id="6" name="Oval 5">
              <a:extLst>
                <a:ext uri="{FF2B5EF4-FFF2-40B4-BE49-F238E27FC236}">
                  <a16:creationId xmlns:a16="http://schemas.microsoft.com/office/drawing/2014/main" id="{51B60EF6-DA37-53C0-0B48-CB92FD1B8AD6}"/>
                </a:ext>
              </a:extLst>
            </p:cNvPr>
            <p:cNvSpPr/>
            <p:nvPr/>
          </p:nvSpPr>
          <p:spPr>
            <a:xfrm>
              <a:off x="9371548" y="6049121"/>
              <a:ext cx="413657" cy="391886"/>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2700" dirty="0">
                  <a:solidFill>
                    <a:schemeClr val="tx1"/>
                  </a:solidFill>
                </a:rPr>
                <a:t>1</a:t>
              </a:r>
              <a:endParaRPr lang="en-US" sz="2700" dirty="0">
                <a:solidFill>
                  <a:schemeClr val="tx1"/>
                </a:solidFill>
              </a:endParaRPr>
            </a:p>
          </p:txBody>
        </p:sp>
        <p:sp>
          <p:nvSpPr>
            <p:cNvPr id="7" name="Oval 6">
              <a:extLst>
                <a:ext uri="{FF2B5EF4-FFF2-40B4-BE49-F238E27FC236}">
                  <a16:creationId xmlns:a16="http://schemas.microsoft.com/office/drawing/2014/main" id="{672B626F-B190-8E64-5BFE-F66A3A3BD6C0}"/>
                </a:ext>
              </a:extLst>
            </p:cNvPr>
            <p:cNvSpPr/>
            <p:nvPr/>
          </p:nvSpPr>
          <p:spPr>
            <a:xfrm>
              <a:off x="5715000" y="3009900"/>
              <a:ext cx="413657" cy="391886"/>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2700" dirty="0">
                  <a:solidFill>
                    <a:schemeClr val="tx1"/>
                  </a:solidFill>
                </a:rPr>
                <a:t>3</a:t>
              </a:r>
              <a:endParaRPr lang="en-US" sz="2700" dirty="0">
                <a:solidFill>
                  <a:schemeClr val="tx1"/>
                </a:solidFill>
              </a:endParaRPr>
            </a:p>
          </p:txBody>
        </p:sp>
        <p:sp>
          <p:nvSpPr>
            <p:cNvPr id="8" name="Oval 7">
              <a:extLst>
                <a:ext uri="{FF2B5EF4-FFF2-40B4-BE49-F238E27FC236}">
                  <a16:creationId xmlns:a16="http://schemas.microsoft.com/office/drawing/2014/main" id="{F8B1961B-C213-CA89-CBDC-0D8003561392}"/>
                </a:ext>
              </a:extLst>
            </p:cNvPr>
            <p:cNvSpPr/>
            <p:nvPr/>
          </p:nvSpPr>
          <p:spPr>
            <a:xfrm>
              <a:off x="12877800" y="4749881"/>
              <a:ext cx="413657" cy="391886"/>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2700" dirty="0">
                  <a:solidFill>
                    <a:schemeClr val="tx1"/>
                  </a:solidFill>
                </a:rPr>
                <a:t>2</a:t>
              </a:r>
              <a:endParaRPr lang="en-US" sz="2700" dirty="0">
                <a:solidFill>
                  <a:schemeClr val="tx1"/>
                </a:solidFill>
              </a:endParaRPr>
            </a:p>
          </p:txBody>
        </p:sp>
        <p:sp>
          <p:nvSpPr>
            <p:cNvPr id="9" name="Oval 8">
              <a:extLst>
                <a:ext uri="{FF2B5EF4-FFF2-40B4-BE49-F238E27FC236}">
                  <a16:creationId xmlns:a16="http://schemas.microsoft.com/office/drawing/2014/main" id="{48B439DD-300B-6E69-CB66-D6F9C72EFDA1}"/>
                </a:ext>
              </a:extLst>
            </p:cNvPr>
            <p:cNvSpPr/>
            <p:nvPr/>
          </p:nvSpPr>
          <p:spPr>
            <a:xfrm>
              <a:off x="3522075" y="8191500"/>
              <a:ext cx="413657" cy="391886"/>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2700" dirty="0">
                  <a:solidFill>
                    <a:schemeClr val="tx1"/>
                  </a:solidFill>
                </a:rPr>
                <a:t>4</a:t>
              </a:r>
              <a:endParaRPr lang="en-US" sz="2700" dirty="0">
                <a:solidFill>
                  <a:schemeClr val="tx1"/>
                </a:solidFill>
              </a:endParaRPr>
            </a:p>
          </p:txBody>
        </p:sp>
        <p:sp>
          <p:nvSpPr>
            <p:cNvPr id="10" name="Oval 9">
              <a:extLst>
                <a:ext uri="{FF2B5EF4-FFF2-40B4-BE49-F238E27FC236}">
                  <a16:creationId xmlns:a16="http://schemas.microsoft.com/office/drawing/2014/main" id="{ECFE4C8F-EF6B-2CBB-D76F-75729B0C9658}"/>
                </a:ext>
              </a:extLst>
            </p:cNvPr>
            <p:cNvSpPr/>
            <p:nvPr/>
          </p:nvSpPr>
          <p:spPr>
            <a:xfrm>
              <a:off x="4636262" y="7671092"/>
              <a:ext cx="413657" cy="391886"/>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2700" dirty="0">
                  <a:solidFill>
                    <a:schemeClr val="tx1"/>
                  </a:solidFill>
                </a:rPr>
                <a:t>5</a:t>
              </a:r>
              <a:endParaRPr lang="en-US" sz="2700" dirty="0">
                <a:solidFill>
                  <a:schemeClr val="tx1"/>
                </a:solidFill>
              </a:endParaRPr>
            </a:p>
          </p:txBody>
        </p:sp>
        <p:sp>
          <p:nvSpPr>
            <p:cNvPr id="11" name="Oval 10">
              <a:extLst>
                <a:ext uri="{FF2B5EF4-FFF2-40B4-BE49-F238E27FC236}">
                  <a16:creationId xmlns:a16="http://schemas.microsoft.com/office/drawing/2014/main" id="{C86EA41A-F529-D22D-8F7B-AF3E4188D267}"/>
                </a:ext>
              </a:extLst>
            </p:cNvPr>
            <p:cNvSpPr/>
            <p:nvPr/>
          </p:nvSpPr>
          <p:spPr>
            <a:xfrm>
              <a:off x="7038481" y="7279206"/>
              <a:ext cx="413657" cy="391886"/>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sz="2700" dirty="0">
                  <a:solidFill>
                    <a:schemeClr val="tx1"/>
                  </a:solidFill>
                </a:rPr>
                <a:t>6</a:t>
              </a:r>
              <a:endParaRPr lang="en-US" sz="2700" dirty="0">
                <a:solidFill>
                  <a:schemeClr val="tx1"/>
                </a:solidFill>
              </a:endParaRPr>
            </a:p>
          </p:txBody>
        </p:sp>
      </p:grpSp>
      <p:grpSp>
        <p:nvGrpSpPr>
          <p:cNvPr id="3" name="Group 2">
            <a:extLst>
              <a:ext uri="{FF2B5EF4-FFF2-40B4-BE49-F238E27FC236}">
                <a16:creationId xmlns:a16="http://schemas.microsoft.com/office/drawing/2014/main" id="{9F07F9E9-560D-09BA-87EC-A5FE65ADBB5D}"/>
              </a:ext>
            </a:extLst>
          </p:cNvPr>
          <p:cNvGrpSpPr/>
          <p:nvPr/>
        </p:nvGrpSpPr>
        <p:grpSpPr>
          <a:xfrm>
            <a:off x="14809559" y="236916"/>
            <a:ext cx="3232844" cy="1171888"/>
            <a:chOff x="0" y="0"/>
            <a:chExt cx="4310459" cy="1562517"/>
          </a:xfrm>
        </p:grpSpPr>
        <p:grpSp>
          <p:nvGrpSpPr>
            <p:cNvPr id="5" name="Group 3">
              <a:extLst>
                <a:ext uri="{FF2B5EF4-FFF2-40B4-BE49-F238E27FC236}">
                  <a16:creationId xmlns:a16="http://schemas.microsoft.com/office/drawing/2014/main" id="{C1BB8FC8-1812-A8BE-7B5E-F2D9225C506A}"/>
                </a:ext>
              </a:extLst>
            </p:cNvPr>
            <p:cNvGrpSpPr/>
            <p:nvPr/>
          </p:nvGrpSpPr>
          <p:grpSpPr>
            <a:xfrm>
              <a:off x="1213863" y="230795"/>
              <a:ext cx="3096596" cy="1100927"/>
              <a:chOff x="0" y="0"/>
              <a:chExt cx="4076640" cy="1449360"/>
            </a:xfrm>
          </p:grpSpPr>
          <p:sp>
            <p:nvSpPr>
              <p:cNvPr id="15" name="Freeform 4">
                <a:extLst>
                  <a:ext uri="{FF2B5EF4-FFF2-40B4-BE49-F238E27FC236}">
                    <a16:creationId xmlns:a16="http://schemas.microsoft.com/office/drawing/2014/main" id="{6493011A-9ED7-EF80-1134-D6C8B1B9634D}"/>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12" name="Group 5">
              <a:extLst>
                <a:ext uri="{FF2B5EF4-FFF2-40B4-BE49-F238E27FC236}">
                  <a16:creationId xmlns:a16="http://schemas.microsoft.com/office/drawing/2014/main" id="{62FADE06-42D6-44AD-3DBC-925B93FAFBED}"/>
                </a:ext>
              </a:extLst>
            </p:cNvPr>
            <p:cNvGrpSpPr/>
            <p:nvPr/>
          </p:nvGrpSpPr>
          <p:grpSpPr>
            <a:xfrm>
              <a:off x="0" y="0"/>
              <a:ext cx="1563611" cy="1562517"/>
              <a:chOff x="0" y="0"/>
              <a:chExt cx="2058480" cy="2057040"/>
            </a:xfrm>
          </p:grpSpPr>
          <p:sp>
            <p:nvSpPr>
              <p:cNvPr id="14" name="Freeform 6">
                <a:extLst>
                  <a:ext uri="{FF2B5EF4-FFF2-40B4-BE49-F238E27FC236}">
                    <a16:creationId xmlns:a16="http://schemas.microsoft.com/office/drawing/2014/main" id="{D4757465-1D91-954C-75CC-09BC70C496E9}"/>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3" name="TextBox 7">
              <a:extLst>
                <a:ext uri="{FF2B5EF4-FFF2-40B4-BE49-F238E27FC236}">
                  <a16:creationId xmlns:a16="http://schemas.microsoft.com/office/drawing/2014/main" id="{DDFE2771-1F76-8E6E-8363-2CCB9532BFD3}"/>
                </a:ext>
              </a:extLst>
            </p:cNvPr>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المخطط النهائي</a:t>
              </a:r>
            </a:p>
          </p:txBody>
        </p:sp>
      </p:grpSp>
      <p:sp>
        <p:nvSpPr>
          <p:cNvPr id="16" name="Rectangle 15">
            <a:extLst>
              <a:ext uri="{FF2B5EF4-FFF2-40B4-BE49-F238E27FC236}">
                <a16:creationId xmlns:a16="http://schemas.microsoft.com/office/drawing/2014/main" id="{BBF0EAD4-78BB-CB9C-B440-66D44867FACB}"/>
              </a:ext>
            </a:extLst>
          </p:cNvPr>
          <p:cNvSpPr/>
          <p:nvPr/>
        </p:nvSpPr>
        <p:spPr>
          <a:xfrm>
            <a:off x="14536272" y="0"/>
            <a:ext cx="3751728" cy="10283536"/>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473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0FD63-CF59-6729-06EB-30812CCF936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965C2A3-4A14-325D-FB88-701198ED94D2}"/>
              </a:ext>
            </a:extLst>
          </p:cNvPr>
          <p:cNvGrpSpPr/>
          <p:nvPr/>
        </p:nvGrpSpPr>
        <p:grpSpPr>
          <a:xfrm>
            <a:off x="14809559" y="236916"/>
            <a:ext cx="3232844" cy="1171888"/>
            <a:chOff x="0" y="0"/>
            <a:chExt cx="4310459" cy="1562517"/>
          </a:xfrm>
        </p:grpSpPr>
        <p:grpSp>
          <p:nvGrpSpPr>
            <p:cNvPr id="4" name="Group 3">
              <a:extLst>
                <a:ext uri="{FF2B5EF4-FFF2-40B4-BE49-F238E27FC236}">
                  <a16:creationId xmlns:a16="http://schemas.microsoft.com/office/drawing/2014/main" id="{40D301F0-C54E-FED8-3F42-328859875551}"/>
                </a:ext>
              </a:extLst>
            </p:cNvPr>
            <p:cNvGrpSpPr/>
            <p:nvPr/>
          </p:nvGrpSpPr>
          <p:grpSpPr>
            <a:xfrm>
              <a:off x="1213863" y="230795"/>
              <a:ext cx="3096596" cy="1100927"/>
              <a:chOff x="0" y="0"/>
              <a:chExt cx="4076640" cy="1449360"/>
            </a:xfrm>
          </p:grpSpPr>
          <p:sp>
            <p:nvSpPr>
              <p:cNvPr id="9" name="Freeform 4">
                <a:extLst>
                  <a:ext uri="{FF2B5EF4-FFF2-40B4-BE49-F238E27FC236}">
                    <a16:creationId xmlns:a16="http://schemas.microsoft.com/office/drawing/2014/main" id="{E1336898-1DB6-31BC-6789-115C40C3367A}"/>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6" name="Group 5">
              <a:extLst>
                <a:ext uri="{FF2B5EF4-FFF2-40B4-BE49-F238E27FC236}">
                  <a16:creationId xmlns:a16="http://schemas.microsoft.com/office/drawing/2014/main" id="{119DF3EB-1C77-37FB-1F03-B036C5032C71}"/>
                </a:ext>
              </a:extLst>
            </p:cNvPr>
            <p:cNvGrpSpPr/>
            <p:nvPr/>
          </p:nvGrpSpPr>
          <p:grpSpPr>
            <a:xfrm>
              <a:off x="0" y="0"/>
              <a:ext cx="1563611" cy="1562517"/>
              <a:chOff x="0" y="0"/>
              <a:chExt cx="2058480" cy="2057040"/>
            </a:xfrm>
          </p:grpSpPr>
          <p:sp>
            <p:nvSpPr>
              <p:cNvPr id="8" name="Freeform 6">
                <a:extLst>
                  <a:ext uri="{FF2B5EF4-FFF2-40B4-BE49-F238E27FC236}">
                    <a16:creationId xmlns:a16="http://schemas.microsoft.com/office/drawing/2014/main" id="{3FB83D4F-9F62-FC91-9A03-D830628817E1}"/>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1BE72889-431B-22A4-AEED-BA20461FDB9D}"/>
                </a:ext>
              </a:extLst>
            </p:cNvPr>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مفتاح الخريطة</a:t>
              </a:r>
            </a:p>
          </p:txBody>
        </p:sp>
      </p:grpSp>
      <p:grpSp>
        <p:nvGrpSpPr>
          <p:cNvPr id="18" name="Group 17">
            <a:extLst>
              <a:ext uri="{FF2B5EF4-FFF2-40B4-BE49-F238E27FC236}">
                <a16:creationId xmlns:a16="http://schemas.microsoft.com/office/drawing/2014/main" id="{3C001A63-6816-F8CB-1BCE-943481122734}"/>
              </a:ext>
            </a:extLst>
          </p:cNvPr>
          <p:cNvGrpSpPr/>
          <p:nvPr/>
        </p:nvGrpSpPr>
        <p:grpSpPr>
          <a:xfrm>
            <a:off x="10798511" y="184974"/>
            <a:ext cx="3722915" cy="9873422"/>
            <a:chOff x="10798511" y="184974"/>
            <a:chExt cx="3722915" cy="9873422"/>
          </a:xfrm>
        </p:grpSpPr>
        <p:sp>
          <p:nvSpPr>
            <p:cNvPr id="3" name="TextBox 2">
              <a:extLst>
                <a:ext uri="{FF2B5EF4-FFF2-40B4-BE49-F238E27FC236}">
                  <a16:creationId xmlns:a16="http://schemas.microsoft.com/office/drawing/2014/main" id="{2723819B-0C6E-BE45-9761-34955939BEE2}"/>
                </a:ext>
              </a:extLst>
            </p:cNvPr>
            <p:cNvSpPr txBox="1"/>
            <p:nvPr/>
          </p:nvSpPr>
          <p:spPr>
            <a:xfrm>
              <a:off x="10798511" y="184974"/>
              <a:ext cx="3722915" cy="507831"/>
            </a:xfrm>
            <a:prstGeom prst="rect">
              <a:avLst/>
            </a:prstGeom>
            <a:solidFill>
              <a:srgbClr val="F2F2F2"/>
            </a:solidFill>
            <a:ln>
              <a:solidFill>
                <a:srgbClr val="1C5739"/>
              </a:solidFill>
            </a:ln>
          </p:spPr>
          <p:txBody>
            <a:bodyPr wrap="square">
              <a:spAutoFit/>
            </a:bodyPr>
            <a:lstStyle/>
            <a:p>
              <a:pPr algn="r"/>
              <a:r>
                <a:rPr lang="ar-JO" sz="2700" b="1" dirty="0">
                  <a:solidFill>
                    <a:srgbClr val="1C5739"/>
                  </a:solidFill>
                  <a:latin typeface="Cairo" panose="020B0604020202020204" charset="-78"/>
                  <a:cs typeface="Cairo" panose="020B0604020202020204" charset="-78"/>
                </a:rPr>
                <a:t>الاستخدامات القائمة </a:t>
              </a:r>
              <a:endParaRPr lang="en-US" sz="2700" b="1" dirty="0">
                <a:solidFill>
                  <a:srgbClr val="1C5739"/>
                </a:solidFill>
                <a:latin typeface="Cairo" panose="020B0604020202020204" charset="-78"/>
                <a:cs typeface="Cairo" panose="020B0604020202020204" charset="-78"/>
              </a:endParaRPr>
            </a:p>
          </p:txBody>
        </p:sp>
        <p:grpSp>
          <p:nvGrpSpPr>
            <p:cNvPr id="16" name="Group 15">
              <a:extLst>
                <a:ext uri="{FF2B5EF4-FFF2-40B4-BE49-F238E27FC236}">
                  <a16:creationId xmlns:a16="http://schemas.microsoft.com/office/drawing/2014/main" id="{48407431-5019-4DFB-D7BA-B4B45CB34866}"/>
                </a:ext>
              </a:extLst>
            </p:cNvPr>
            <p:cNvGrpSpPr/>
            <p:nvPr/>
          </p:nvGrpSpPr>
          <p:grpSpPr>
            <a:xfrm>
              <a:off x="11173192" y="877779"/>
              <a:ext cx="3331028" cy="9180617"/>
              <a:chOff x="11615057" y="1076642"/>
              <a:chExt cx="3331028" cy="9180617"/>
            </a:xfrm>
          </p:grpSpPr>
          <p:pic>
            <p:nvPicPr>
              <p:cNvPr id="13" name="Picture 12">
                <a:extLst>
                  <a:ext uri="{FF2B5EF4-FFF2-40B4-BE49-F238E27FC236}">
                    <a16:creationId xmlns:a16="http://schemas.microsoft.com/office/drawing/2014/main" id="{FFE4244A-F421-6F77-D225-4781B7479DF0}"/>
                  </a:ext>
                </a:extLst>
              </p:cNvPr>
              <p:cNvPicPr>
                <a:picLocks noChangeAspect="1"/>
              </p:cNvPicPr>
              <p:nvPr/>
            </p:nvPicPr>
            <p:blipFill>
              <a:blip r:embed="rId2" cstate="print">
                <a:extLst>
                  <a:ext uri="{28A0092B-C50C-407E-A947-70E740481C1C}">
                    <a14:useLocalDpi xmlns:a14="http://schemas.microsoft.com/office/drawing/2010/main" val="0"/>
                  </a:ext>
                </a:extLst>
              </a:blip>
              <a:srcRect l="75078" t="2929"/>
              <a:stretch>
                <a:fillRect/>
              </a:stretch>
            </p:blipFill>
            <p:spPr>
              <a:xfrm>
                <a:off x="11615057" y="1076642"/>
                <a:ext cx="3331028" cy="9180617"/>
              </a:xfrm>
              <a:prstGeom prst="rect">
                <a:avLst/>
              </a:prstGeom>
            </p:spPr>
          </p:pic>
          <p:pic>
            <p:nvPicPr>
              <p:cNvPr id="11" name="Picture 10">
                <a:extLst>
                  <a:ext uri="{FF2B5EF4-FFF2-40B4-BE49-F238E27FC236}">
                    <a16:creationId xmlns:a16="http://schemas.microsoft.com/office/drawing/2014/main" id="{EF46B9C5-C554-7756-F725-04BCB4FD297E}"/>
                  </a:ext>
                </a:extLst>
              </p:cNvPr>
              <p:cNvPicPr>
                <a:picLocks noChangeAspect="1"/>
              </p:cNvPicPr>
              <p:nvPr/>
            </p:nvPicPr>
            <p:blipFill>
              <a:blip r:embed="rId3"/>
              <a:stretch>
                <a:fillRect/>
              </a:stretch>
            </p:blipFill>
            <p:spPr>
              <a:xfrm>
                <a:off x="14290014" y="4381500"/>
                <a:ext cx="457200" cy="342900"/>
              </a:xfrm>
              <a:prstGeom prst="rect">
                <a:avLst/>
              </a:prstGeom>
            </p:spPr>
          </p:pic>
          <p:pic>
            <p:nvPicPr>
              <p:cNvPr id="14" name="Picture 13">
                <a:extLst>
                  <a:ext uri="{FF2B5EF4-FFF2-40B4-BE49-F238E27FC236}">
                    <a16:creationId xmlns:a16="http://schemas.microsoft.com/office/drawing/2014/main" id="{73BBA43F-3FF6-2716-4A29-91FA2B9068D2}"/>
                  </a:ext>
                </a:extLst>
              </p:cNvPr>
              <p:cNvPicPr>
                <a:picLocks noChangeAspect="1"/>
              </p:cNvPicPr>
              <p:nvPr/>
            </p:nvPicPr>
            <p:blipFill>
              <a:blip r:embed="rId4"/>
              <a:stretch>
                <a:fillRect/>
              </a:stretch>
            </p:blipFill>
            <p:spPr>
              <a:xfrm>
                <a:off x="14299539" y="3969434"/>
                <a:ext cx="438150" cy="314325"/>
              </a:xfrm>
              <a:prstGeom prst="rect">
                <a:avLst/>
              </a:prstGeom>
            </p:spPr>
          </p:pic>
        </p:grpSp>
      </p:grpSp>
      <p:sp>
        <p:nvSpPr>
          <p:cNvPr id="10" name="Rectangle 9">
            <a:extLst>
              <a:ext uri="{FF2B5EF4-FFF2-40B4-BE49-F238E27FC236}">
                <a16:creationId xmlns:a16="http://schemas.microsoft.com/office/drawing/2014/main" id="{8E1ABFDD-E642-DBDC-81E0-DACB068FB875}"/>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98859C0F-A1C7-394D-91D0-B0EB1F1A91FF}"/>
              </a:ext>
            </a:extLst>
          </p:cNvPr>
          <p:cNvGrpSpPr/>
          <p:nvPr/>
        </p:nvGrpSpPr>
        <p:grpSpPr>
          <a:xfrm>
            <a:off x="1864699" y="245645"/>
            <a:ext cx="7443794" cy="10010253"/>
            <a:chOff x="1864699" y="245645"/>
            <a:chExt cx="7443794" cy="10010253"/>
          </a:xfrm>
        </p:grpSpPr>
        <p:sp>
          <p:nvSpPr>
            <p:cNvPr id="5" name="TextBox 4">
              <a:extLst>
                <a:ext uri="{FF2B5EF4-FFF2-40B4-BE49-F238E27FC236}">
                  <a16:creationId xmlns:a16="http://schemas.microsoft.com/office/drawing/2014/main" id="{BD535682-DBC1-1B15-98F2-4D191F9485EA}"/>
                </a:ext>
              </a:extLst>
            </p:cNvPr>
            <p:cNvSpPr txBox="1"/>
            <p:nvPr/>
          </p:nvSpPr>
          <p:spPr>
            <a:xfrm>
              <a:off x="3677796" y="245645"/>
              <a:ext cx="4572000" cy="507831"/>
            </a:xfrm>
            <a:prstGeom prst="rect">
              <a:avLst/>
            </a:prstGeom>
            <a:solidFill>
              <a:srgbClr val="F2F2F2"/>
            </a:solidFill>
            <a:ln>
              <a:solidFill>
                <a:srgbClr val="1C5739"/>
              </a:solidFill>
            </a:ln>
          </p:spPr>
          <p:txBody>
            <a:bodyPr wrap="square">
              <a:spAutoFit/>
            </a:bodyPr>
            <a:lstStyle/>
            <a:p>
              <a:pPr algn="ctr"/>
              <a:r>
                <a:rPr lang="ar-JO" sz="2700" b="1" dirty="0">
                  <a:solidFill>
                    <a:srgbClr val="1C5739"/>
                  </a:solidFill>
                  <a:latin typeface="Cairo" panose="020B0604020202020204" charset="-78"/>
                  <a:cs typeface="Cairo" panose="020B0604020202020204" charset="-78"/>
                </a:rPr>
                <a:t>الاستخدامات المقترحة </a:t>
              </a:r>
              <a:endParaRPr lang="en-US" sz="2700" b="1" dirty="0">
                <a:solidFill>
                  <a:srgbClr val="1C5739"/>
                </a:solidFill>
                <a:latin typeface="Cairo" panose="020B0604020202020204" charset="-78"/>
                <a:cs typeface="Cairo" panose="020B0604020202020204" charset="-78"/>
              </a:endParaRPr>
            </a:p>
          </p:txBody>
        </p:sp>
        <p:grpSp>
          <p:nvGrpSpPr>
            <p:cNvPr id="17" name="Group 16">
              <a:extLst>
                <a:ext uri="{FF2B5EF4-FFF2-40B4-BE49-F238E27FC236}">
                  <a16:creationId xmlns:a16="http://schemas.microsoft.com/office/drawing/2014/main" id="{CD4BA82C-9732-9ED1-ADC3-03E2FC187240}"/>
                </a:ext>
              </a:extLst>
            </p:cNvPr>
            <p:cNvGrpSpPr/>
            <p:nvPr/>
          </p:nvGrpSpPr>
          <p:grpSpPr>
            <a:xfrm>
              <a:off x="1864699" y="914086"/>
              <a:ext cx="7443794" cy="9341812"/>
              <a:chOff x="1808862" y="914086"/>
              <a:chExt cx="7443794" cy="9341812"/>
            </a:xfrm>
          </p:grpSpPr>
          <p:pic>
            <p:nvPicPr>
              <p:cNvPr id="15" name="Picture 14">
                <a:extLst>
                  <a:ext uri="{FF2B5EF4-FFF2-40B4-BE49-F238E27FC236}">
                    <a16:creationId xmlns:a16="http://schemas.microsoft.com/office/drawing/2014/main" id="{1C0E657D-562B-A038-F91A-F7EE32437E61}"/>
                  </a:ext>
                </a:extLst>
              </p:cNvPr>
              <p:cNvPicPr>
                <a:picLocks noChangeAspect="1"/>
              </p:cNvPicPr>
              <p:nvPr/>
            </p:nvPicPr>
            <p:blipFill>
              <a:blip r:embed="rId5" cstate="print">
                <a:extLst>
                  <a:ext uri="{28A0092B-C50C-407E-A947-70E740481C1C}">
                    <a14:useLocalDpi xmlns:a14="http://schemas.microsoft.com/office/drawing/2010/main" val="0"/>
                  </a:ext>
                </a:extLst>
              </a:blip>
              <a:srcRect l="19000" r="24614"/>
              <a:stretch>
                <a:fillRect/>
              </a:stretch>
            </p:blipFill>
            <p:spPr>
              <a:xfrm>
                <a:off x="1808862" y="914086"/>
                <a:ext cx="7443794" cy="9341812"/>
              </a:xfrm>
              <a:prstGeom prst="rect">
                <a:avLst/>
              </a:prstGeom>
            </p:spPr>
          </p:pic>
          <p:sp>
            <p:nvSpPr>
              <p:cNvPr id="12" name="Rectangle 11">
                <a:extLst>
                  <a:ext uri="{FF2B5EF4-FFF2-40B4-BE49-F238E27FC236}">
                    <a16:creationId xmlns:a16="http://schemas.microsoft.com/office/drawing/2014/main" id="{57677DB6-CFEF-A344-4B9F-D971CE642EE3}"/>
                  </a:ext>
                </a:extLst>
              </p:cNvPr>
              <p:cNvSpPr/>
              <p:nvPr/>
            </p:nvSpPr>
            <p:spPr>
              <a:xfrm>
                <a:off x="6248400" y="1104900"/>
                <a:ext cx="914400" cy="4572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Tree>
    <p:extLst>
      <p:ext uri="{BB962C8B-B14F-4D97-AF65-F5344CB8AC3E}">
        <p14:creationId xmlns:p14="http://schemas.microsoft.com/office/powerpoint/2010/main" val="116848415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C7D82-48CE-15A0-1DD5-5F37BB0D3468}"/>
            </a:ext>
          </a:extLst>
        </p:cNvPr>
        <p:cNvGrpSpPr/>
        <p:nvPr/>
      </p:nvGrpSpPr>
      <p:grpSpPr>
        <a:xfrm>
          <a:off x="0" y="0"/>
          <a:ext cx="0" cy="0"/>
          <a:chOff x="0" y="0"/>
          <a:chExt cx="0" cy="0"/>
        </a:xfrm>
      </p:grpSpPr>
      <p:grpSp>
        <p:nvGrpSpPr>
          <p:cNvPr id="19" name="Group 19">
            <a:extLst>
              <a:ext uri="{FF2B5EF4-FFF2-40B4-BE49-F238E27FC236}">
                <a16:creationId xmlns:a16="http://schemas.microsoft.com/office/drawing/2014/main" id="{89C58046-DD57-3C7F-890F-9EB4F7620D83}"/>
              </a:ext>
            </a:extLst>
          </p:cNvPr>
          <p:cNvGrpSpPr/>
          <p:nvPr/>
        </p:nvGrpSpPr>
        <p:grpSpPr>
          <a:xfrm>
            <a:off x="8102360" y="8321097"/>
            <a:ext cx="2953782" cy="1049294"/>
            <a:chOff x="0" y="0"/>
            <a:chExt cx="4075920" cy="1447920"/>
          </a:xfrm>
          <a:solidFill>
            <a:srgbClr val="1C5739"/>
          </a:solidFill>
        </p:grpSpPr>
        <p:sp>
          <p:nvSpPr>
            <p:cNvPr id="20" name="Freeform 20">
              <a:extLst>
                <a:ext uri="{FF2B5EF4-FFF2-40B4-BE49-F238E27FC236}">
                  <a16:creationId xmlns:a16="http://schemas.microsoft.com/office/drawing/2014/main" id="{EF2D1DC9-DE79-D62E-24B2-50CBEBE8C24D}"/>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grpFill/>
          </p:spPr>
        </p:sp>
      </p:grpSp>
      <p:grpSp>
        <p:nvGrpSpPr>
          <p:cNvPr id="17" name="Group 17">
            <a:extLst>
              <a:ext uri="{FF2B5EF4-FFF2-40B4-BE49-F238E27FC236}">
                <a16:creationId xmlns:a16="http://schemas.microsoft.com/office/drawing/2014/main" id="{117E6FD4-0C02-5A68-A3CE-A6CFD6660666}"/>
              </a:ext>
            </a:extLst>
          </p:cNvPr>
          <p:cNvGrpSpPr/>
          <p:nvPr/>
        </p:nvGrpSpPr>
        <p:grpSpPr>
          <a:xfrm>
            <a:off x="8102360" y="7053235"/>
            <a:ext cx="2953782" cy="1049294"/>
            <a:chOff x="0" y="0"/>
            <a:chExt cx="4075920" cy="1447920"/>
          </a:xfrm>
          <a:solidFill>
            <a:srgbClr val="D9DFCE"/>
          </a:solidFill>
        </p:grpSpPr>
        <p:sp>
          <p:nvSpPr>
            <p:cNvPr id="18" name="Freeform 18">
              <a:extLst>
                <a:ext uri="{FF2B5EF4-FFF2-40B4-BE49-F238E27FC236}">
                  <a16:creationId xmlns:a16="http://schemas.microsoft.com/office/drawing/2014/main" id="{90AEF4E5-A308-08F2-D2DF-970000978151}"/>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grpFill/>
          </p:spPr>
        </p:sp>
      </p:grpSp>
      <p:grpSp>
        <p:nvGrpSpPr>
          <p:cNvPr id="2" name="Group 2">
            <a:extLst>
              <a:ext uri="{FF2B5EF4-FFF2-40B4-BE49-F238E27FC236}">
                <a16:creationId xmlns:a16="http://schemas.microsoft.com/office/drawing/2014/main" id="{71A183B0-1544-EA45-0305-E2BEC7AA5512}"/>
              </a:ext>
            </a:extLst>
          </p:cNvPr>
          <p:cNvGrpSpPr/>
          <p:nvPr/>
        </p:nvGrpSpPr>
        <p:grpSpPr>
          <a:xfrm>
            <a:off x="0" y="0"/>
            <a:ext cx="18288000" cy="3926821"/>
            <a:chOff x="0" y="0"/>
            <a:chExt cx="4816593" cy="1034225"/>
          </a:xfrm>
        </p:grpSpPr>
        <p:sp>
          <p:nvSpPr>
            <p:cNvPr id="3" name="Freeform 3">
              <a:extLst>
                <a:ext uri="{FF2B5EF4-FFF2-40B4-BE49-F238E27FC236}">
                  <a16:creationId xmlns:a16="http://schemas.microsoft.com/office/drawing/2014/main" id="{9A6E58B6-A2EA-8924-76EF-87988347D7C4}"/>
                </a:ext>
              </a:extLst>
            </p:cNvPr>
            <p:cNvSpPr/>
            <p:nvPr/>
          </p:nvSpPr>
          <p:spPr>
            <a:xfrm>
              <a:off x="0" y="0"/>
              <a:ext cx="4816592" cy="1034225"/>
            </a:xfrm>
            <a:custGeom>
              <a:avLst/>
              <a:gdLst/>
              <a:ahLst/>
              <a:cxnLst/>
              <a:rect l="l" t="t" r="r" b="b"/>
              <a:pathLst>
                <a:path w="4816592" h="1034225">
                  <a:moveTo>
                    <a:pt x="0" y="0"/>
                  </a:moveTo>
                  <a:lnTo>
                    <a:pt x="4816592" y="0"/>
                  </a:lnTo>
                  <a:lnTo>
                    <a:pt x="4816592" y="1034225"/>
                  </a:lnTo>
                  <a:lnTo>
                    <a:pt x="0" y="1034225"/>
                  </a:lnTo>
                  <a:close/>
                </a:path>
              </a:pathLst>
            </a:custGeom>
            <a:solidFill>
              <a:srgbClr val="D9DFCE"/>
            </a:solidFill>
          </p:spPr>
        </p:sp>
        <p:sp>
          <p:nvSpPr>
            <p:cNvPr id="4" name="TextBox 4">
              <a:extLst>
                <a:ext uri="{FF2B5EF4-FFF2-40B4-BE49-F238E27FC236}">
                  <a16:creationId xmlns:a16="http://schemas.microsoft.com/office/drawing/2014/main" id="{7F7CEF22-0EC6-9F4F-5C7F-97F94970A8E3}"/>
                </a:ext>
              </a:extLst>
            </p:cNvPr>
            <p:cNvSpPr txBox="1"/>
            <p:nvPr/>
          </p:nvSpPr>
          <p:spPr>
            <a:xfrm>
              <a:off x="0" y="-57150"/>
              <a:ext cx="4816593" cy="1091375"/>
            </a:xfrm>
            <a:prstGeom prst="rect">
              <a:avLst/>
            </a:prstGeom>
          </p:spPr>
          <p:txBody>
            <a:bodyPr lIns="50800" tIns="50800" rIns="50800" bIns="50800" rtlCol="0" anchor="ctr"/>
            <a:lstStyle/>
            <a:p>
              <a:pPr algn="ctr">
                <a:lnSpc>
                  <a:spcPts val="3500"/>
                </a:lnSpc>
              </a:pPr>
              <a:endParaRPr/>
            </a:p>
          </p:txBody>
        </p:sp>
      </p:grpSp>
      <p:grpSp>
        <p:nvGrpSpPr>
          <p:cNvPr id="5" name="Group 5">
            <a:extLst>
              <a:ext uri="{FF2B5EF4-FFF2-40B4-BE49-F238E27FC236}">
                <a16:creationId xmlns:a16="http://schemas.microsoft.com/office/drawing/2014/main" id="{66A4D2AA-80E3-AEAD-B1BF-25A1982CA50A}"/>
              </a:ext>
            </a:extLst>
          </p:cNvPr>
          <p:cNvGrpSpPr/>
          <p:nvPr/>
        </p:nvGrpSpPr>
        <p:grpSpPr>
          <a:xfrm>
            <a:off x="380534" y="4149099"/>
            <a:ext cx="6523106" cy="6137901"/>
            <a:chOff x="0" y="0"/>
            <a:chExt cx="1718020" cy="1616566"/>
          </a:xfrm>
        </p:grpSpPr>
        <p:sp>
          <p:nvSpPr>
            <p:cNvPr id="6" name="Freeform 6">
              <a:extLst>
                <a:ext uri="{FF2B5EF4-FFF2-40B4-BE49-F238E27FC236}">
                  <a16:creationId xmlns:a16="http://schemas.microsoft.com/office/drawing/2014/main" id="{877144F6-C937-9370-3FD5-A8E04AB47035}"/>
                </a:ext>
              </a:extLst>
            </p:cNvPr>
            <p:cNvSpPr/>
            <p:nvPr/>
          </p:nvSpPr>
          <p:spPr>
            <a:xfrm>
              <a:off x="0" y="0"/>
              <a:ext cx="1718020" cy="1616566"/>
            </a:xfrm>
            <a:custGeom>
              <a:avLst/>
              <a:gdLst/>
              <a:ahLst/>
              <a:cxnLst/>
              <a:rect l="l" t="t" r="r" b="b"/>
              <a:pathLst>
                <a:path w="1718020" h="1616566">
                  <a:moveTo>
                    <a:pt x="0" y="0"/>
                  </a:moveTo>
                  <a:lnTo>
                    <a:pt x="1718020" y="0"/>
                  </a:lnTo>
                  <a:lnTo>
                    <a:pt x="1718020" y="1616566"/>
                  </a:lnTo>
                  <a:lnTo>
                    <a:pt x="0" y="1616566"/>
                  </a:lnTo>
                  <a:close/>
                </a:path>
              </a:pathLst>
            </a:custGeom>
            <a:solidFill>
              <a:srgbClr val="F5F8EE"/>
            </a:solidFill>
            <a:ln cap="sq">
              <a:noFill/>
              <a:prstDash val="solid"/>
              <a:miter/>
            </a:ln>
          </p:spPr>
        </p:sp>
        <p:sp>
          <p:nvSpPr>
            <p:cNvPr id="7" name="TextBox 7">
              <a:extLst>
                <a:ext uri="{FF2B5EF4-FFF2-40B4-BE49-F238E27FC236}">
                  <a16:creationId xmlns:a16="http://schemas.microsoft.com/office/drawing/2014/main" id="{136D7699-7A11-E1A5-CF14-C9AD1EC1E3CF}"/>
                </a:ext>
              </a:extLst>
            </p:cNvPr>
            <p:cNvSpPr txBox="1"/>
            <p:nvPr/>
          </p:nvSpPr>
          <p:spPr>
            <a:xfrm>
              <a:off x="0" y="-57150"/>
              <a:ext cx="1718020" cy="1673716"/>
            </a:xfrm>
            <a:prstGeom prst="rect">
              <a:avLst/>
            </a:prstGeom>
          </p:spPr>
          <p:txBody>
            <a:bodyPr lIns="50800" tIns="50800" rIns="50800" bIns="50800" rtlCol="0" anchor="ctr"/>
            <a:lstStyle/>
            <a:p>
              <a:pPr marL="0" lvl="0" indent="0" algn="ctr">
                <a:lnSpc>
                  <a:spcPts val="3500"/>
                </a:lnSpc>
                <a:spcBef>
                  <a:spcPct val="0"/>
                </a:spcBef>
              </a:pPr>
              <a:endParaRPr/>
            </a:p>
          </p:txBody>
        </p:sp>
      </p:grpSp>
      <p:sp>
        <p:nvSpPr>
          <p:cNvPr id="8" name="Freeform 8">
            <a:extLst>
              <a:ext uri="{FF2B5EF4-FFF2-40B4-BE49-F238E27FC236}">
                <a16:creationId xmlns:a16="http://schemas.microsoft.com/office/drawing/2014/main" id="{23C97DDF-ABB2-A990-C72C-3911F8FEDED2}"/>
              </a:ext>
            </a:extLst>
          </p:cNvPr>
          <p:cNvSpPr/>
          <p:nvPr/>
        </p:nvSpPr>
        <p:spPr>
          <a:xfrm>
            <a:off x="-1230034" y="151533"/>
            <a:ext cx="9744243" cy="9732062"/>
          </a:xfrm>
          <a:custGeom>
            <a:avLst/>
            <a:gdLst/>
            <a:ahLst/>
            <a:cxnLst/>
            <a:rect l="l" t="t" r="r" b="b"/>
            <a:pathLst>
              <a:path w="9744243" h="9732062">
                <a:moveTo>
                  <a:pt x="0" y="0"/>
                </a:moveTo>
                <a:lnTo>
                  <a:pt x="9744243" y="0"/>
                </a:lnTo>
                <a:lnTo>
                  <a:pt x="9744243" y="9732062"/>
                </a:lnTo>
                <a:lnTo>
                  <a:pt x="0" y="9732062"/>
                </a:lnTo>
                <a:lnTo>
                  <a:pt x="0" y="0"/>
                </a:lnTo>
                <a:close/>
              </a:path>
            </a:pathLst>
          </a:custGeom>
          <a:blipFill>
            <a:blip r:embed="rId2"/>
            <a:stretch>
              <a:fillRect/>
            </a:stretch>
          </a:blipFill>
        </p:spPr>
      </p:sp>
      <p:grpSp>
        <p:nvGrpSpPr>
          <p:cNvPr id="9" name="Group 9">
            <a:extLst>
              <a:ext uri="{FF2B5EF4-FFF2-40B4-BE49-F238E27FC236}">
                <a16:creationId xmlns:a16="http://schemas.microsoft.com/office/drawing/2014/main" id="{F775EE90-B910-7AAE-1D8E-FBC6BE0E285B}"/>
              </a:ext>
            </a:extLst>
          </p:cNvPr>
          <p:cNvGrpSpPr/>
          <p:nvPr/>
        </p:nvGrpSpPr>
        <p:grpSpPr>
          <a:xfrm>
            <a:off x="380534" y="561302"/>
            <a:ext cx="6523106" cy="6523106"/>
            <a:chOff x="0" y="0"/>
            <a:chExt cx="812800" cy="812800"/>
          </a:xfrm>
        </p:grpSpPr>
        <p:sp>
          <p:nvSpPr>
            <p:cNvPr id="10" name="Freeform 10">
              <a:extLst>
                <a:ext uri="{FF2B5EF4-FFF2-40B4-BE49-F238E27FC236}">
                  <a16:creationId xmlns:a16="http://schemas.microsoft.com/office/drawing/2014/main" id="{F74A2F85-307B-1294-95BA-88AE2006382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2700">
              <a:solidFill>
                <a:srgbClr val="000000"/>
              </a:solidFill>
            </a:ln>
          </p:spPr>
        </p:sp>
      </p:grpSp>
      <p:sp>
        <p:nvSpPr>
          <p:cNvPr id="11" name="Freeform 11">
            <a:extLst>
              <a:ext uri="{FF2B5EF4-FFF2-40B4-BE49-F238E27FC236}">
                <a16:creationId xmlns:a16="http://schemas.microsoft.com/office/drawing/2014/main" id="{7AF4D41C-B3AB-A42A-A113-281476ADFB41}"/>
              </a:ext>
            </a:extLst>
          </p:cNvPr>
          <p:cNvSpPr/>
          <p:nvPr/>
        </p:nvSpPr>
        <p:spPr>
          <a:xfrm>
            <a:off x="16226192" y="3515458"/>
            <a:ext cx="2061808" cy="307397"/>
          </a:xfrm>
          <a:custGeom>
            <a:avLst/>
            <a:gdLst/>
            <a:ahLst/>
            <a:cxnLst/>
            <a:rect l="l" t="t" r="r" b="b"/>
            <a:pathLst>
              <a:path w="2061808" h="307397">
                <a:moveTo>
                  <a:pt x="0" y="0"/>
                </a:moveTo>
                <a:lnTo>
                  <a:pt x="2061808" y="0"/>
                </a:lnTo>
                <a:lnTo>
                  <a:pt x="2061808" y="307397"/>
                </a:lnTo>
                <a:lnTo>
                  <a:pt x="0" y="3073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2" name="Group 12">
            <a:extLst>
              <a:ext uri="{FF2B5EF4-FFF2-40B4-BE49-F238E27FC236}">
                <a16:creationId xmlns:a16="http://schemas.microsoft.com/office/drawing/2014/main" id="{B99CB35B-F0E4-3B19-CBA0-A53CCBECC2F8}"/>
              </a:ext>
            </a:extLst>
          </p:cNvPr>
          <p:cNvGrpSpPr/>
          <p:nvPr/>
        </p:nvGrpSpPr>
        <p:grpSpPr>
          <a:xfrm>
            <a:off x="326175" y="561302"/>
            <a:ext cx="6577465" cy="6572864"/>
            <a:chOff x="0" y="0"/>
            <a:chExt cx="2058480" cy="2057040"/>
          </a:xfrm>
        </p:grpSpPr>
        <p:sp>
          <p:nvSpPr>
            <p:cNvPr id="13" name="Freeform 13">
              <a:extLst>
                <a:ext uri="{FF2B5EF4-FFF2-40B4-BE49-F238E27FC236}">
                  <a16:creationId xmlns:a16="http://schemas.microsoft.com/office/drawing/2014/main" id="{91BD37AE-57E8-48EC-9633-E6483AB1AE1B}"/>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4" name="TextBox 14">
            <a:extLst>
              <a:ext uri="{FF2B5EF4-FFF2-40B4-BE49-F238E27FC236}">
                <a16:creationId xmlns:a16="http://schemas.microsoft.com/office/drawing/2014/main" id="{21431C72-E5B2-B82E-3ED2-CB46666A8124}"/>
              </a:ext>
            </a:extLst>
          </p:cNvPr>
          <p:cNvSpPr txBox="1"/>
          <p:nvPr/>
        </p:nvSpPr>
        <p:spPr>
          <a:xfrm>
            <a:off x="1512420" y="2836636"/>
            <a:ext cx="4259333" cy="1833222"/>
          </a:xfrm>
          <a:prstGeom prst="rect">
            <a:avLst/>
          </a:prstGeom>
        </p:spPr>
        <p:txBody>
          <a:bodyPr lIns="0" tIns="0" rIns="0" bIns="0" rtlCol="0" anchor="t">
            <a:spAutoFit/>
          </a:bodyPr>
          <a:lstStyle/>
          <a:p>
            <a:pPr algn="ctr" rtl="1">
              <a:lnSpc>
                <a:spcPts val="4908"/>
              </a:lnSpc>
            </a:pPr>
            <a:r>
              <a:rPr lang="ar-EG" sz="3556" b="1" spc="348" dirty="0">
                <a:solidFill>
                  <a:srgbClr val="FFFFFF"/>
                </a:solidFill>
                <a:latin typeface="Cairo Bold"/>
                <a:ea typeface="Cairo Bold"/>
                <a:cs typeface="Cairo Bold"/>
                <a:sym typeface="Cairo Bold"/>
                <a:rtl/>
              </a:rPr>
              <a:t>المخطط الاقليمي لمحافظة سلفيت</a:t>
            </a:r>
          </a:p>
          <a:p>
            <a:pPr marL="0" lvl="1" indent="0" algn="ctr">
              <a:lnSpc>
                <a:spcPts val="4908"/>
              </a:lnSpc>
              <a:spcBef>
                <a:spcPct val="0"/>
              </a:spcBef>
            </a:pPr>
            <a:r>
              <a:rPr lang="en-US" sz="3556" b="1" spc="348" dirty="0">
                <a:solidFill>
                  <a:srgbClr val="FFFFFF"/>
                </a:solidFill>
                <a:latin typeface="Cairo Bold"/>
                <a:ea typeface="Cairo Bold"/>
                <a:cs typeface="Cairo Bold"/>
                <a:sym typeface="Cairo Bold"/>
              </a:rPr>
              <a:t>2050</a:t>
            </a:r>
          </a:p>
        </p:txBody>
      </p:sp>
      <p:sp>
        <p:nvSpPr>
          <p:cNvPr id="15" name="AutoShape 15">
            <a:extLst>
              <a:ext uri="{FF2B5EF4-FFF2-40B4-BE49-F238E27FC236}">
                <a16:creationId xmlns:a16="http://schemas.microsoft.com/office/drawing/2014/main" id="{707D6A00-F880-8D74-E1F9-AE875057FC55}"/>
              </a:ext>
            </a:extLst>
          </p:cNvPr>
          <p:cNvSpPr/>
          <p:nvPr/>
        </p:nvSpPr>
        <p:spPr>
          <a:xfrm>
            <a:off x="6954429" y="7556841"/>
            <a:ext cx="1158104" cy="0"/>
          </a:xfrm>
          <a:prstGeom prst="line">
            <a:avLst/>
          </a:prstGeom>
          <a:ln w="47625" cap="flat">
            <a:solidFill>
              <a:srgbClr val="000000"/>
            </a:solidFill>
            <a:prstDash val="solid"/>
            <a:headEnd type="diamond" w="lg" len="lg"/>
            <a:tailEnd type="diamond" w="lg" len="lg"/>
          </a:ln>
        </p:spPr>
      </p:sp>
      <p:sp>
        <p:nvSpPr>
          <p:cNvPr id="16" name="AutoShape 16">
            <a:extLst>
              <a:ext uri="{FF2B5EF4-FFF2-40B4-BE49-F238E27FC236}">
                <a16:creationId xmlns:a16="http://schemas.microsoft.com/office/drawing/2014/main" id="{9E7A857B-618A-DD3F-B837-B0C4BECC451A}"/>
              </a:ext>
            </a:extLst>
          </p:cNvPr>
          <p:cNvSpPr/>
          <p:nvPr/>
        </p:nvSpPr>
        <p:spPr>
          <a:xfrm>
            <a:off x="6927249" y="8845744"/>
            <a:ext cx="1158104" cy="0"/>
          </a:xfrm>
          <a:prstGeom prst="line">
            <a:avLst/>
          </a:prstGeom>
          <a:ln w="47625" cap="flat">
            <a:solidFill>
              <a:srgbClr val="000000"/>
            </a:solidFill>
            <a:prstDash val="solid"/>
            <a:headEnd type="diamond" w="lg" len="lg"/>
            <a:tailEnd type="diamond" w="lg" len="lg"/>
          </a:ln>
        </p:spPr>
      </p:sp>
      <p:sp>
        <p:nvSpPr>
          <p:cNvPr id="21" name="TextBox 21">
            <a:extLst>
              <a:ext uri="{FF2B5EF4-FFF2-40B4-BE49-F238E27FC236}">
                <a16:creationId xmlns:a16="http://schemas.microsoft.com/office/drawing/2014/main" id="{3F1AF9CF-A816-6B19-C0FE-34944613ED42}"/>
              </a:ext>
            </a:extLst>
          </p:cNvPr>
          <p:cNvSpPr txBox="1"/>
          <p:nvPr/>
        </p:nvSpPr>
        <p:spPr>
          <a:xfrm>
            <a:off x="7695575" y="7339668"/>
            <a:ext cx="3360567" cy="438329"/>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المخطط النهائي </a:t>
            </a:r>
          </a:p>
        </p:txBody>
      </p:sp>
      <p:sp>
        <p:nvSpPr>
          <p:cNvPr id="22" name="TextBox 22">
            <a:extLst>
              <a:ext uri="{FF2B5EF4-FFF2-40B4-BE49-F238E27FC236}">
                <a16:creationId xmlns:a16="http://schemas.microsoft.com/office/drawing/2014/main" id="{B480BE6D-D18C-CE0B-CEE1-574EF69DBD4E}"/>
              </a:ext>
            </a:extLst>
          </p:cNvPr>
          <p:cNvSpPr txBox="1"/>
          <p:nvPr/>
        </p:nvSpPr>
        <p:spPr>
          <a:xfrm>
            <a:off x="7458945" y="8566420"/>
            <a:ext cx="3360567" cy="438329"/>
          </a:xfrm>
          <a:prstGeom prst="rect">
            <a:avLst/>
          </a:prstGeom>
        </p:spPr>
        <p:txBody>
          <a:bodyPr lIns="0" tIns="0" rIns="0" bIns="0" rtlCol="0" anchor="t">
            <a:spAutoFit/>
          </a:bodyPr>
          <a:lstStyle/>
          <a:p>
            <a:pPr marL="0" lvl="1" indent="0" algn="r" rtl="1">
              <a:lnSpc>
                <a:spcPts val="3666"/>
              </a:lnSpc>
              <a:spcBef>
                <a:spcPct val="0"/>
              </a:spcBef>
            </a:pPr>
            <a:r>
              <a:rPr lang="ar-EG" sz="2656" b="1" spc="260" dirty="0">
                <a:solidFill>
                  <a:srgbClr val="231F20"/>
                </a:solidFill>
                <a:latin typeface="Cairo Bold"/>
                <a:ea typeface="Cairo Bold"/>
                <a:cs typeface="Cairo Bold"/>
                <a:sym typeface="Cairo Bold"/>
                <a:rtl/>
              </a:rPr>
              <a:t>المشاريع</a:t>
            </a:r>
          </a:p>
        </p:txBody>
      </p:sp>
      <p:sp>
        <p:nvSpPr>
          <p:cNvPr id="23" name="Rectangle 22">
            <a:extLst>
              <a:ext uri="{FF2B5EF4-FFF2-40B4-BE49-F238E27FC236}">
                <a16:creationId xmlns:a16="http://schemas.microsoft.com/office/drawing/2014/main" id="{D50C8EEB-95A4-0FAF-AA12-F2A3DB562CE1}"/>
              </a:ext>
            </a:extLst>
          </p:cNvPr>
          <p:cNvSpPr/>
          <p:nvPr/>
        </p:nvSpPr>
        <p:spPr>
          <a:xfrm>
            <a:off x="0" y="0"/>
            <a:ext cx="18288000" cy="10283536"/>
          </a:xfrm>
          <a:prstGeom prst="rect">
            <a:avLst/>
          </a:prstGeom>
          <a:noFill/>
          <a:ln w="146050" cap="flat" cmpd="sng" algn="ctr">
            <a:solidFill>
              <a:schemeClr val="tx1"/>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19">
            <a:extLst>
              <a:ext uri="{FF2B5EF4-FFF2-40B4-BE49-F238E27FC236}">
                <a16:creationId xmlns:a16="http://schemas.microsoft.com/office/drawing/2014/main" id="{F9C88A31-652E-086E-0BC2-1AE279069B80}"/>
              </a:ext>
            </a:extLst>
          </p:cNvPr>
          <p:cNvGrpSpPr/>
          <p:nvPr/>
        </p:nvGrpSpPr>
        <p:grpSpPr>
          <a:xfrm>
            <a:off x="8133470" y="5835533"/>
            <a:ext cx="2953782" cy="1049294"/>
            <a:chOff x="0" y="0"/>
            <a:chExt cx="4075920" cy="1447920"/>
          </a:xfrm>
        </p:grpSpPr>
        <p:sp>
          <p:nvSpPr>
            <p:cNvPr id="25" name="Freeform 20">
              <a:extLst>
                <a:ext uri="{FF2B5EF4-FFF2-40B4-BE49-F238E27FC236}">
                  <a16:creationId xmlns:a16="http://schemas.microsoft.com/office/drawing/2014/main" id="{BA479AAC-6A1C-0321-6D47-90C8107D6582}"/>
                </a:ext>
              </a:extLst>
            </p:cNvPr>
            <p:cNvSpPr/>
            <p:nvPr/>
          </p:nvSpPr>
          <p:spPr>
            <a:xfrm>
              <a:off x="0" y="0"/>
              <a:ext cx="4075811" cy="1447927"/>
            </a:xfrm>
            <a:custGeom>
              <a:avLst/>
              <a:gdLst/>
              <a:ahLst/>
              <a:cxnLst/>
              <a:rect l="l" t="t" r="r" b="b"/>
              <a:pathLst>
                <a:path w="4075811" h="1447927">
                  <a:moveTo>
                    <a:pt x="3351530" y="0"/>
                  </a:moveTo>
                  <a:cubicBezTo>
                    <a:pt x="0" y="0"/>
                    <a:pt x="0" y="0"/>
                    <a:pt x="0" y="0"/>
                  </a:cubicBezTo>
                  <a:cubicBezTo>
                    <a:pt x="0" y="1447927"/>
                    <a:pt x="0" y="1447927"/>
                    <a:pt x="0" y="1447927"/>
                  </a:cubicBezTo>
                  <a:cubicBezTo>
                    <a:pt x="3351530" y="1447927"/>
                    <a:pt x="3351530" y="1447927"/>
                    <a:pt x="3351530" y="1447927"/>
                  </a:cubicBezTo>
                  <a:cubicBezTo>
                    <a:pt x="3750564" y="1447927"/>
                    <a:pt x="4075811" y="1122807"/>
                    <a:pt x="4075811" y="724027"/>
                  </a:cubicBezTo>
                  <a:cubicBezTo>
                    <a:pt x="4075811" y="325247"/>
                    <a:pt x="3750564" y="0"/>
                    <a:pt x="3351530" y="0"/>
                  </a:cubicBezTo>
                  <a:close/>
                </a:path>
              </a:pathLst>
            </a:custGeom>
            <a:solidFill>
              <a:srgbClr val="D9DFCE"/>
            </a:solidFill>
          </p:spPr>
        </p:sp>
      </p:grpSp>
      <p:sp>
        <p:nvSpPr>
          <p:cNvPr id="26" name="AutoShape 16">
            <a:extLst>
              <a:ext uri="{FF2B5EF4-FFF2-40B4-BE49-F238E27FC236}">
                <a16:creationId xmlns:a16="http://schemas.microsoft.com/office/drawing/2014/main" id="{8E6BB91C-8D33-52EF-D17E-F7554DEC4ADC}"/>
              </a:ext>
            </a:extLst>
          </p:cNvPr>
          <p:cNvSpPr/>
          <p:nvPr/>
        </p:nvSpPr>
        <p:spPr>
          <a:xfrm>
            <a:off x="6958359" y="6360180"/>
            <a:ext cx="1158104" cy="0"/>
          </a:xfrm>
          <a:prstGeom prst="line">
            <a:avLst/>
          </a:prstGeom>
          <a:ln w="47625" cap="flat">
            <a:solidFill>
              <a:srgbClr val="000000"/>
            </a:solidFill>
            <a:prstDash val="solid"/>
            <a:headEnd type="diamond" w="lg" len="lg"/>
            <a:tailEnd type="diamond" w="lg" len="lg"/>
          </a:ln>
        </p:spPr>
      </p:sp>
      <p:sp>
        <p:nvSpPr>
          <p:cNvPr id="27" name="TextBox 21">
            <a:extLst>
              <a:ext uri="{FF2B5EF4-FFF2-40B4-BE49-F238E27FC236}">
                <a16:creationId xmlns:a16="http://schemas.microsoft.com/office/drawing/2014/main" id="{AA135F28-E6AD-4824-A547-0F2C87810305}"/>
              </a:ext>
            </a:extLst>
          </p:cNvPr>
          <p:cNvSpPr txBox="1"/>
          <p:nvPr/>
        </p:nvSpPr>
        <p:spPr>
          <a:xfrm>
            <a:off x="8123826" y="6119140"/>
            <a:ext cx="2444933" cy="474489"/>
          </a:xfrm>
          <a:prstGeom prst="rect">
            <a:avLst/>
          </a:prstGeom>
        </p:spPr>
        <p:txBody>
          <a:bodyPr wrap="square" lIns="0" tIns="0" rIns="0" bIns="0" rtlCol="0" anchor="t">
            <a:spAutoFit/>
          </a:bodyPr>
          <a:lstStyle/>
          <a:p>
            <a:pPr marL="0" lvl="1" indent="0" algn="r" rtl="1">
              <a:lnSpc>
                <a:spcPts val="3666"/>
              </a:lnSpc>
              <a:spcBef>
                <a:spcPct val="0"/>
              </a:spcBef>
            </a:pPr>
            <a:r>
              <a:rPr lang="ar-SA" sz="2656" b="1" spc="260" dirty="0">
                <a:solidFill>
                  <a:srgbClr val="231F20"/>
                </a:solidFill>
                <a:latin typeface="Cairo Bold"/>
                <a:ea typeface="Cairo Bold"/>
                <a:cs typeface="Cairo Bold"/>
                <a:sym typeface="Cairo Bold"/>
                <a:rtl/>
              </a:rPr>
              <a:t>التدخلات</a:t>
            </a:r>
            <a:endParaRPr lang="ar-EG" sz="2656" b="1" spc="260" dirty="0">
              <a:solidFill>
                <a:srgbClr val="231F20"/>
              </a:solidFill>
              <a:latin typeface="Cairo Bold"/>
              <a:ea typeface="Cairo Bold"/>
              <a:cs typeface="Cairo Bold"/>
              <a:sym typeface="Cairo Bold"/>
              <a:rtl/>
            </a:endParaRPr>
          </a:p>
        </p:txBody>
      </p:sp>
    </p:spTree>
    <p:extLst>
      <p:ext uri="{BB962C8B-B14F-4D97-AF65-F5344CB8AC3E}">
        <p14:creationId xmlns:p14="http://schemas.microsoft.com/office/powerpoint/2010/main" val="241650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290">
                                          <p:stCondLst>
                                            <p:cond delay="0"/>
                                          </p:stCondLst>
                                        </p:cTn>
                                        <p:tgtEl>
                                          <p:spTgt spid="14"/>
                                        </p:tgtEl>
                                      </p:cBhvr>
                                    </p:animEffect>
                                    <p:anim calcmode="lin" valueType="num">
                                      <p:cBhvr>
                                        <p:cTn id="8"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3" dur="13">
                                          <p:stCondLst>
                                            <p:cond delay="325"/>
                                          </p:stCondLst>
                                        </p:cTn>
                                        <p:tgtEl>
                                          <p:spTgt spid="14"/>
                                        </p:tgtEl>
                                      </p:cBhvr>
                                      <p:to x="100000" y="60000"/>
                                    </p:animScale>
                                    <p:animScale>
                                      <p:cBhvr>
                                        <p:cTn id="14" dur="83" decel="50000">
                                          <p:stCondLst>
                                            <p:cond delay="338"/>
                                          </p:stCondLst>
                                        </p:cTn>
                                        <p:tgtEl>
                                          <p:spTgt spid="14"/>
                                        </p:tgtEl>
                                      </p:cBhvr>
                                      <p:to x="100000" y="100000"/>
                                    </p:animScale>
                                    <p:animScale>
                                      <p:cBhvr>
                                        <p:cTn id="15" dur="13">
                                          <p:stCondLst>
                                            <p:cond delay="656"/>
                                          </p:stCondLst>
                                        </p:cTn>
                                        <p:tgtEl>
                                          <p:spTgt spid="14"/>
                                        </p:tgtEl>
                                      </p:cBhvr>
                                      <p:to x="100000" y="80000"/>
                                    </p:animScale>
                                    <p:animScale>
                                      <p:cBhvr>
                                        <p:cTn id="16" dur="83" decel="50000">
                                          <p:stCondLst>
                                            <p:cond delay="669"/>
                                          </p:stCondLst>
                                        </p:cTn>
                                        <p:tgtEl>
                                          <p:spTgt spid="14"/>
                                        </p:tgtEl>
                                      </p:cBhvr>
                                      <p:to x="100000" y="100000"/>
                                    </p:animScale>
                                    <p:animScale>
                                      <p:cBhvr>
                                        <p:cTn id="17" dur="13">
                                          <p:stCondLst>
                                            <p:cond delay="821"/>
                                          </p:stCondLst>
                                        </p:cTn>
                                        <p:tgtEl>
                                          <p:spTgt spid="14"/>
                                        </p:tgtEl>
                                      </p:cBhvr>
                                      <p:to x="100000" y="90000"/>
                                    </p:animScale>
                                    <p:animScale>
                                      <p:cBhvr>
                                        <p:cTn id="18" dur="83" decel="50000">
                                          <p:stCondLst>
                                            <p:cond delay="834"/>
                                          </p:stCondLst>
                                        </p:cTn>
                                        <p:tgtEl>
                                          <p:spTgt spid="14"/>
                                        </p:tgtEl>
                                      </p:cBhvr>
                                      <p:to x="100000" y="100000"/>
                                    </p:animScale>
                                    <p:animScale>
                                      <p:cBhvr>
                                        <p:cTn id="19" dur="13">
                                          <p:stCondLst>
                                            <p:cond delay="904"/>
                                          </p:stCondLst>
                                        </p:cTn>
                                        <p:tgtEl>
                                          <p:spTgt spid="14"/>
                                        </p:tgtEl>
                                      </p:cBhvr>
                                      <p:to x="100000" y="95000"/>
                                    </p:animScale>
                                    <p:animScale>
                                      <p:cBhvr>
                                        <p:cTn id="20" dur="83" decel="50000">
                                          <p:stCondLst>
                                            <p:cond delay="917"/>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D37EF7-0A23-3BFC-8320-4F2153C7929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1</a:t>
              </a:r>
            </a:p>
          </p:txBody>
        </p:sp>
      </p:grpSp>
      <p:sp>
        <p:nvSpPr>
          <p:cNvPr id="8" name="Rectangle 7">
            <a:extLst>
              <a:ext uri="{FF2B5EF4-FFF2-40B4-BE49-F238E27FC236}">
                <a16:creationId xmlns:a16="http://schemas.microsoft.com/office/drawing/2014/main" id="{D4F73BCF-7E5D-6B9D-E5C0-FBF40679D65B}"/>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4384191D-06A5-2991-4FBE-E49AEF443DF7}"/>
              </a:ext>
            </a:extLst>
          </p:cNvPr>
          <p:cNvGrpSpPr/>
          <p:nvPr/>
        </p:nvGrpSpPr>
        <p:grpSpPr>
          <a:xfrm>
            <a:off x="365072" y="288869"/>
            <a:ext cx="13716001" cy="9705797"/>
            <a:chOff x="410134" y="288869"/>
            <a:chExt cx="13716001" cy="9705797"/>
          </a:xfrm>
        </p:grpSpPr>
        <p:pic>
          <p:nvPicPr>
            <p:cNvPr id="12" name="Picture 11">
              <a:extLst>
                <a:ext uri="{FF2B5EF4-FFF2-40B4-BE49-F238E27FC236}">
                  <a16:creationId xmlns:a16="http://schemas.microsoft.com/office/drawing/2014/main" id="{CB836244-F2B1-E43C-7533-865ED1581DD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4" y="288869"/>
              <a:ext cx="13716001" cy="9705797"/>
            </a:xfrm>
            <a:prstGeom prst="rect">
              <a:avLst/>
            </a:prstGeom>
            <a:ln w="76200">
              <a:solidFill>
                <a:schemeClr val="tx1"/>
              </a:solidFill>
            </a:ln>
          </p:spPr>
        </p:pic>
        <p:pic>
          <p:nvPicPr>
            <p:cNvPr id="13" name="Picture 12">
              <a:extLst>
                <a:ext uri="{FF2B5EF4-FFF2-40B4-BE49-F238E27FC236}">
                  <a16:creationId xmlns:a16="http://schemas.microsoft.com/office/drawing/2014/main" id="{FBFEE90C-14B0-7A19-20FC-B9E21CD6A1C3}"/>
                </a:ext>
              </a:extLst>
            </p:cNvPr>
            <p:cNvPicPr>
              <a:picLocks noChangeAspect="1"/>
            </p:cNvPicPr>
            <p:nvPr/>
          </p:nvPicPr>
          <p:blipFill>
            <a:blip r:embed="rId3" cstate="print">
              <a:extLst>
                <a:ext uri="{28A0092B-C50C-407E-A947-70E740481C1C}">
                  <a14:useLocalDpi xmlns:a14="http://schemas.microsoft.com/office/drawing/2010/main" val="0"/>
                </a:ext>
              </a:extLst>
            </a:blip>
            <a:srcRect t="832" r="667"/>
            <a:stretch>
              <a:fillRect/>
            </a:stretch>
          </p:blipFill>
          <p:spPr>
            <a:xfrm>
              <a:off x="9601203" y="8704205"/>
              <a:ext cx="343124" cy="185738"/>
            </a:xfrm>
            <a:prstGeom prst="rect">
              <a:avLst/>
            </a:prstGeom>
            <a:ln w="3175">
              <a:solidFill>
                <a:schemeClr val="tx1"/>
              </a:solidFill>
            </a:ln>
          </p:spPr>
        </p:pic>
        <p:pic>
          <p:nvPicPr>
            <p:cNvPr id="14" name="Picture 13">
              <a:extLst>
                <a:ext uri="{FF2B5EF4-FFF2-40B4-BE49-F238E27FC236}">
                  <a16:creationId xmlns:a16="http://schemas.microsoft.com/office/drawing/2014/main" id="{8F4189D9-3FBD-F599-FF74-F4198A55431B}"/>
                </a:ext>
              </a:extLst>
            </p:cNvPr>
            <p:cNvPicPr>
              <a:picLocks noChangeAspect="1"/>
            </p:cNvPicPr>
            <p:nvPr/>
          </p:nvPicPr>
          <p:blipFill>
            <a:blip r:embed="rId4" cstate="print">
              <a:extLst>
                <a:ext uri="{28A0092B-C50C-407E-A947-70E740481C1C}">
                  <a14:useLocalDpi xmlns:a14="http://schemas.microsoft.com/office/drawing/2010/main" val="0"/>
                </a:ext>
              </a:extLst>
            </a:blip>
            <a:srcRect b="931"/>
            <a:stretch>
              <a:fillRect/>
            </a:stretch>
          </p:blipFill>
          <p:spPr>
            <a:xfrm>
              <a:off x="9601200" y="8267699"/>
              <a:ext cx="343127" cy="185738"/>
            </a:xfrm>
            <a:prstGeom prst="rect">
              <a:avLst/>
            </a:prstGeom>
            <a:ln w="3175">
              <a:solidFill>
                <a:schemeClr val="tx1"/>
              </a:solidFill>
            </a:ln>
          </p:spPr>
        </p:pic>
        <p:pic>
          <p:nvPicPr>
            <p:cNvPr id="15" name="Picture 14">
              <a:extLst>
                <a:ext uri="{FF2B5EF4-FFF2-40B4-BE49-F238E27FC236}">
                  <a16:creationId xmlns:a16="http://schemas.microsoft.com/office/drawing/2014/main" id="{82F72E66-8866-AFF1-0F5C-4A3539C84387}"/>
                </a:ext>
              </a:extLst>
            </p:cNvPr>
            <p:cNvPicPr>
              <a:picLocks noChangeAspect="1"/>
            </p:cNvPicPr>
            <p:nvPr/>
          </p:nvPicPr>
          <p:blipFill>
            <a:blip r:embed="rId5" cstate="print">
              <a:extLst>
                <a:ext uri="{28A0092B-C50C-407E-A947-70E740481C1C}">
                  <a14:useLocalDpi xmlns:a14="http://schemas.microsoft.com/office/drawing/2010/main" val="0"/>
                </a:ext>
              </a:extLst>
            </a:blip>
            <a:srcRect t="-846" r="30688" b="-1"/>
            <a:stretch>
              <a:fillRect/>
            </a:stretch>
          </p:blipFill>
          <p:spPr>
            <a:xfrm>
              <a:off x="8305800" y="7886698"/>
              <a:ext cx="381000" cy="205671"/>
            </a:xfrm>
            <a:prstGeom prst="rect">
              <a:avLst/>
            </a:prstGeom>
            <a:ln w="3175">
              <a:solidFill>
                <a:schemeClr val="tx1"/>
              </a:solidFill>
            </a:ln>
          </p:spPr>
        </p:pic>
      </p:grpSp>
      <p:graphicFrame>
        <p:nvGraphicFramePr>
          <p:cNvPr id="11" name="Table 10">
            <a:extLst>
              <a:ext uri="{FF2B5EF4-FFF2-40B4-BE49-F238E27FC236}">
                <a16:creationId xmlns:a16="http://schemas.microsoft.com/office/drawing/2014/main" id="{827A24DD-11E4-4A0A-E365-FC59826C930F}"/>
              </a:ext>
            </a:extLst>
          </p:cNvPr>
          <p:cNvGraphicFramePr>
            <a:graphicFrameLocks noGrp="1"/>
          </p:cNvGraphicFramePr>
          <p:nvPr>
            <p:extLst>
              <p:ext uri="{D42A27DB-BD31-4B8C-83A1-F6EECF244321}">
                <p14:modId xmlns:p14="http://schemas.microsoft.com/office/powerpoint/2010/main" val="2881152610"/>
              </p:ext>
            </p:extLst>
          </p:nvPr>
        </p:nvGraphicFramePr>
        <p:xfrm>
          <a:off x="14736125" y="2781300"/>
          <a:ext cx="3352022" cy="1197356"/>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اريئيل</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4729.07 دونم</a:t>
                      </a:r>
                    </a:p>
                  </a:txBody>
                  <a:tcPr>
                    <a:solidFill>
                      <a:srgbClr val="1C5739"/>
                    </a:solidFill>
                  </a:tcPr>
                </a:tc>
                <a:extLst>
                  <a:ext uri="{0D108BD9-81ED-4DB2-BD59-A6C34878D82A}">
                    <a16:rowId xmlns:a16="http://schemas.microsoft.com/office/drawing/2014/main" val="585667672"/>
                  </a:ext>
                </a:extLst>
              </a:tr>
            </a:tbl>
          </a:graphicData>
        </a:graphic>
      </p:graphicFrame>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1A90C-3FF1-9DB2-6431-D34AA0C2228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522EE9F-87CA-0A42-BC29-03A56DBDB1DC}"/>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08D858A-971A-5A4B-BF12-284FCF7805B9}"/>
              </a:ext>
            </a:extLst>
          </p:cNvPr>
          <p:cNvGrpSpPr/>
          <p:nvPr/>
        </p:nvGrpSpPr>
        <p:grpSpPr>
          <a:xfrm>
            <a:off x="365072" y="288869"/>
            <a:ext cx="13716001" cy="9705797"/>
            <a:chOff x="365072" y="288868"/>
            <a:chExt cx="13716001" cy="9705797"/>
          </a:xfrm>
        </p:grpSpPr>
        <p:pic>
          <p:nvPicPr>
            <p:cNvPr id="3" name="Picture 2">
              <a:extLst>
                <a:ext uri="{FF2B5EF4-FFF2-40B4-BE49-F238E27FC236}">
                  <a16:creationId xmlns:a16="http://schemas.microsoft.com/office/drawing/2014/main" id="{658A6AF2-8F8D-F2AD-7084-767F1772D9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072" y="288868"/>
              <a:ext cx="13716001" cy="9705797"/>
            </a:xfrm>
            <a:prstGeom prst="rect">
              <a:avLst/>
            </a:prstGeom>
            <a:ln w="76200">
              <a:solidFill>
                <a:schemeClr val="tx1"/>
              </a:solidFill>
            </a:ln>
          </p:spPr>
        </p:pic>
        <p:pic>
          <p:nvPicPr>
            <p:cNvPr id="4" name="Picture 3">
              <a:extLst>
                <a:ext uri="{FF2B5EF4-FFF2-40B4-BE49-F238E27FC236}">
                  <a16:creationId xmlns:a16="http://schemas.microsoft.com/office/drawing/2014/main" id="{AC059D16-7481-8419-D0B9-987DACEF01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03938" y="8548417"/>
              <a:ext cx="457200" cy="254414"/>
            </a:xfrm>
            <a:prstGeom prst="rect">
              <a:avLst/>
            </a:prstGeom>
            <a:ln w="3175">
              <a:solidFill>
                <a:schemeClr val="tx1"/>
              </a:solidFill>
            </a:ln>
          </p:spPr>
        </p:pic>
      </p:grpSp>
      <p:grpSp>
        <p:nvGrpSpPr>
          <p:cNvPr id="6" name="Group 2">
            <a:extLst>
              <a:ext uri="{FF2B5EF4-FFF2-40B4-BE49-F238E27FC236}">
                <a16:creationId xmlns:a16="http://schemas.microsoft.com/office/drawing/2014/main" id="{34E0483D-A46C-4751-3C0A-3FCDC42DE3AA}"/>
              </a:ext>
            </a:extLst>
          </p:cNvPr>
          <p:cNvGrpSpPr/>
          <p:nvPr/>
        </p:nvGrpSpPr>
        <p:grpSpPr>
          <a:xfrm>
            <a:off x="14809559" y="236916"/>
            <a:ext cx="3232844" cy="1171888"/>
            <a:chOff x="0" y="0"/>
            <a:chExt cx="4310459" cy="1562517"/>
          </a:xfrm>
        </p:grpSpPr>
        <p:grpSp>
          <p:nvGrpSpPr>
            <p:cNvPr id="7" name="Group 3">
              <a:extLst>
                <a:ext uri="{FF2B5EF4-FFF2-40B4-BE49-F238E27FC236}">
                  <a16:creationId xmlns:a16="http://schemas.microsoft.com/office/drawing/2014/main" id="{CD4BD84C-2DB9-A2F2-A348-7661F03238B3}"/>
                </a:ext>
              </a:extLst>
            </p:cNvPr>
            <p:cNvGrpSpPr/>
            <p:nvPr/>
          </p:nvGrpSpPr>
          <p:grpSpPr>
            <a:xfrm>
              <a:off x="1213863" y="230795"/>
              <a:ext cx="3096596" cy="1100927"/>
              <a:chOff x="0" y="0"/>
              <a:chExt cx="4076640" cy="1449360"/>
            </a:xfrm>
          </p:grpSpPr>
          <p:sp>
            <p:nvSpPr>
              <p:cNvPr id="11" name="Freeform 4">
                <a:extLst>
                  <a:ext uri="{FF2B5EF4-FFF2-40B4-BE49-F238E27FC236}">
                    <a16:creationId xmlns:a16="http://schemas.microsoft.com/office/drawing/2014/main" id="{6560E643-95A4-D65B-C1EF-5466EF10971B}"/>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8" name="Group 5">
              <a:extLst>
                <a:ext uri="{FF2B5EF4-FFF2-40B4-BE49-F238E27FC236}">
                  <a16:creationId xmlns:a16="http://schemas.microsoft.com/office/drawing/2014/main" id="{4C4D6910-CFAD-AB14-71F1-72E041AF1897}"/>
                </a:ext>
              </a:extLst>
            </p:cNvPr>
            <p:cNvGrpSpPr/>
            <p:nvPr/>
          </p:nvGrpSpPr>
          <p:grpSpPr>
            <a:xfrm>
              <a:off x="0" y="0"/>
              <a:ext cx="1563611" cy="1562517"/>
              <a:chOff x="0" y="0"/>
              <a:chExt cx="2058480" cy="2057040"/>
            </a:xfrm>
          </p:grpSpPr>
          <p:sp>
            <p:nvSpPr>
              <p:cNvPr id="10" name="Freeform 6">
                <a:extLst>
                  <a:ext uri="{FF2B5EF4-FFF2-40B4-BE49-F238E27FC236}">
                    <a16:creationId xmlns:a16="http://schemas.microsoft.com/office/drawing/2014/main" id="{E0C349E1-7636-C870-869C-56C087D219DD}"/>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9" name="TextBox 7">
              <a:extLst>
                <a:ext uri="{FF2B5EF4-FFF2-40B4-BE49-F238E27FC236}">
                  <a16:creationId xmlns:a16="http://schemas.microsoft.com/office/drawing/2014/main" id="{2FF3D10A-D972-72A1-A167-96137AB93515}"/>
                </a:ext>
              </a:extLst>
            </p:cNvPr>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1</a:t>
              </a:r>
            </a:p>
          </p:txBody>
        </p:sp>
      </p:grpSp>
      <p:sp>
        <p:nvSpPr>
          <p:cNvPr id="12" name="Rectangle 11">
            <a:extLst>
              <a:ext uri="{FF2B5EF4-FFF2-40B4-BE49-F238E27FC236}">
                <a16:creationId xmlns:a16="http://schemas.microsoft.com/office/drawing/2014/main" id="{CF25E468-D0EF-E9AC-C82F-EF8486ECD477}"/>
              </a:ext>
            </a:extLst>
          </p:cNvPr>
          <p:cNvSpPr/>
          <p:nvPr/>
        </p:nvSpPr>
        <p:spPr>
          <a:xfrm>
            <a:off x="14536272" y="0"/>
            <a:ext cx="3751728" cy="10283536"/>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Table 13">
            <a:extLst>
              <a:ext uri="{FF2B5EF4-FFF2-40B4-BE49-F238E27FC236}">
                <a16:creationId xmlns:a16="http://schemas.microsoft.com/office/drawing/2014/main" id="{88E3F8FE-D607-B275-B952-BEE9B37E5A54}"/>
              </a:ext>
            </a:extLst>
          </p:cNvPr>
          <p:cNvGraphicFramePr>
            <a:graphicFrameLocks noGrp="1"/>
          </p:cNvGraphicFramePr>
          <p:nvPr>
            <p:extLst>
              <p:ext uri="{D42A27DB-BD31-4B8C-83A1-F6EECF244321}">
                <p14:modId xmlns:p14="http://schemas.microsoft.com/office/powerpoint/2010/main" val="1358665310"/>
              </p:ext>
            </p:extLst>
          </p:nvPr>
        </p:nvGraphicFramePr>
        <p:xfrm>
          <a:off x="14736125" y="2781300"/>
          <a:ext cx="3352022" cy="1554480"/>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بركان الصناعية</a:t>
                      </a:r>
                    </a:p>
                    <a:p>
                      <a:pPr algn="ctr"/>
                      <a:r>
                        <a:rPr lang="ar-SA" dirty="0">
                          <a:solidFill>
                            <a:schemeClr val="bg1"/>
                          </a:solidFill>
                          <a:latin typeface="Cairo" panose="020B0604020202020204" charset="-78"/>
                          <a:cs typeface="Cairo" panose="020B0604020202020204" charset="-78"/>
                        </a:rPr>
                        <a:t>بركان السكنية</a:t>
                      </a:r>
                    </a:p>
                    <a:p>
                      <a:pPr algn="ctr"/>
                      <a:r>
                        <a:rPr lang="ar-SA" dirty="0">
                          <a:solidFill>
                            <a:schemeClr val="bg1"/>
                          </a:solidFill>
                          <a:latin typeface="Cairo" panose="020B0604020202020204" charset="-78"/>
                          <a:cs typeface="Cairo" panose="020B0604020202020204" charset="-78"/>
                        </a:rPr>
                        <a:t>اريئيل الصناعية</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6460.93  دونم</a:t>
                      </a:r>
                    </a:p>
                  </a:txBody>
                  <a:tcPr>
                    <a:solidFill>
                      <a:srgbClr val="1C5739"/>
                    </a:solidFill>
                  </a:tcPr>
                </a:tc>
                <a:extLst>
                  <a:ext uri="{0D108BD9-81ED-4DB2-BD59-A6C34878D82A}">
                    <a16:rowId xmlns:a16="http://schemas.microsoft.com/office/drawing/2014/main" val="585667672"/>
                  </a:ext>
                </a:extLst>
              </a:tr>
            </a:tbl>
          </a:graphicData>
        </a:graphic>
      </p:graphicFrame>
    </p:spTree>
    <p:extLst>
      <p:ext uri="{BB962C8B-B14F-4D97-AF65-F5344CB8AC3E}">
        <p14:creationId xmlns:p14="http://schemas.microsoft.com/office/powerpoint/2010/main" val="119858180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B0280-0689-1253-26A9-818CAC0980A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D3AA093-5E8B-66AE-7AC7-24DD25FD435B}"/>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a:extLst>
              <a:ext uri="{FF2B5EF4-FFF2-40B4-BE49-F238E27FC236}">
                <a16:creationId xmlns:a16="http://schemas.microsoft.com/office/drawing/2014/main" id="{0D08DAAC-7BA0-09B3-6603-E421EBA2C800}"/>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1DBDE4F1-3254-E54E-9712-4D5C45DE6AE7}"/>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1FB2A8C4-7AA6-E15C-8315-3D316D9DA1D0}"/>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43499610-6C9A-3D33-FF52-B810573EF7E3}"/>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7A365022-B7B6-6D6B-C3A7-E1ED9984F3DC}"/>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FCAAA7C2-D6D4-8956-0922-3BB09E3A01E8}"/>
                </a:ext>
              </a:extLst>
            </p:cNvPr>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1</a:t>
              </a:r>
            </a:p>
          </p:txBody>
        </p:sp>
      </p:grpSp>
      <p:sp>
        <p:nvSpPr>
          <p:cNvPr id="8" name="Rectangle 7">
            <a:extLst>
              <a:ext uri="{FF2B5EF4-FFF2-40B4-BE49-F238E27FC236}">
                <a16:creationId xmlns:a16="http://schemas.microsoft.com/office/drawing/2014/main" id="{25F5855B-6CDD-2BD0-D8F8-0C1C2CA902C1}"/>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43BAB80-83F0-56A3-F90C-D7F691AF9797}"/>
              </a:ext>
            </a:extLst>
          </p:cNvPr>
          <p:cNvGrpSpPr/>
          <p:nvPr/>
        </p:nvGrpSpPr>
        <p:grpSpPr>
          <a:xfrm>
            <a:off x="430593" y="303346"/>
            <a:ext cx="13675083" cy="9676843"/>
            <a:chOff x="405990" y="303346"/>
            <a:chExt cx="13675083" cy="9676843"/>
          </a:xfrm>
        </p:grpSpPr>
        <p:pic>
          <p:nvPicPr>
            <p:cNvPr id="10" name="Picture 9">
              <a:extLst>
                <a:ext uri="{FF2B5EF4-FFF2-40B4-BE49-F238E27FC236}">
                  <a16:creationId xmlns:a16="http://schemas.microsoft.com/office/drawing/2014/main" id="{0691EBCE-D0BF-E69A-8B10-41CD068A160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5990" y="303346"/>
              <a:ext cx="13675083" cy="9676843"/>
            </a:xfrm>
            <a:prstGeom prst="rect">
              <a:avLst/>
            </a:prstGeom>
            <a:ln w="76200">
              <a:solidFill>
                <a:schemeClr val="tx1"/>
              </a:solidFill>
            </a:ln>
          </p:spPr>
        </p:pic>
        <p:pic>
          <p:nvPicPr>
            <p:cNvPr id="11" name="Picture 10">
              <a:extLst>
                <a:ext uri="{FF2B5EF4-FFF2-40B4-BE49-F238E27FC236}">
                  <a16:creationId xmlns:a16="http://schemas.microsoft.com/office/drawing/2014/main" id="{C8C2020F-6C50-F902-F63B-25CBA461BC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8785" y="8199261"/>
              <a:ext cx="442050" cy="245981"/>
            </a:xfrm>
            <a:prstGeom prst="rect">
              <a:avLst/>
            </a:prstGeom>
          </p:spPr>
        </p:pic>
        <p:pic>
          <p:nvPicPr>
            <p:cNvPr id="12" name="Picture 11">
              <a:extLst>
                <a:ext uri="{FF2B5EF4-FFF2-40B4-BE49-F238E27FC236}">
                  <a16:creationId xmlns:a16="http://schemas.microsoft.com/office/drawing/2014/main" id="{3AE45232-29E3-CD36-ED19-DB18144C9294}"/>
                </a:ext>
              </a:extLst>
            </p:cNvPr>
            <p:cNvPicPr>
              <a:picLocks noChangeAspect="1"/>
            </p:cNvPicPr>
            <p:nvPr/>
          </p:nvPicPr>
          <p:blipFill>
            <a:blip r:embed="rId4" cstate="print">
              <a:extLst>
                <a:ext uri="{28A0092B-C50C-407E-A947-70E740481C1C}">
                  <a14:useLocalDpi xmlns:a14="http://schemas.microsoft.com/office/drawing/2010/main" val="0"/>
                </a:ext>
              </a:extLst>
            </a:blip>
            <a:srcRect t="832" r="667"/>
            <a:stretch>
              <a:fillRect/>
            </a:stretch>
          </p:blipFill>
          <p:spPr>
            <a:xfrm>
              <a:off x="8102600" y="8623191"/>
              <a:ext cx="343124" cy="185738"/>
            </a:xfrm>
            <a:prstGeom prst="rect">
              <a:avLst/>
            </a:prstGeom>
          </p:spPr>
        </p:pic>
        <p:pic>
          <p:nvPicPr>
            <p:cNvPr id="13" name="Picture 12">
              <a:extLst>
                <a:ext uri="{FF2B5EF4-FFF2-40B4-BE49-F238E27FC236}">
                  <a16:creationId xmlns:a16="http://schemas.microsoft.com/office/drawing/2014/main" id="{E8FF1C7B-75CA-6F45-4703-453400C7C84D}"/>
                </a:ext>
              </a:extLst>
            </p:cNvPr>
            <p:cNvPicPr>
              <a:picLocks noChangeAspect="1"/>
            </p:cNvPicPr>
            <p:nvPr/>
          </p:nvPicPr>
          <p:blipFill>
            <a:blip r:embed="rId5" cstate="print">
              <a:extLst>
                <a:ext uri="{28A0092B-C50C-407E-A947-70E740481C1C}">
                  <a14:useLocalDpi xmlns:a14="http://schemas.microsoft.com/office/drawing/2010/main" val="0"/>
                </a:ext>
              </a:extLst>
            </a:blip>
            <a:srcRect b="931"/>
            <a:stretch>
              <a:fillRect/>
            </a:stretch>
          </p:blipFill>
          <p:spPr>
            <a:xfrm>
              <a:off x="8102600" y="8192911"/>
              <a:ext cx="343127" cy="185738"/>
            </a:xfrm>
            <a:prstGeom prst="rect">
              <a:avLst/>
            </a:prstGeom>
          </p:spPr>
        </p:pic>
      </p:grpSp>
      <p:graphicFrame>
        <p:nvGraphicFramePr>
          <p:cNvPr id="15" name="Table 14">
            <a:extLst>
              <a:ext uri="{FF2B5EF4-FFF2-40B4-BE49-F238E27FC236}">
                <a16:creationId xmlns:a16="http://schemas.microsoft.com/office/drawing/2014/main" id="{C67EA45C-2A2C-0C1B-4144-7C89DB375AF4}"/>
              </a:ext>
            </a:extLst>
          </p:cNvPr>
          <p:cNvGraphicFramePr>
            <a:graphicFrameLocks noGrp="1"/>
          </p:cNvGraphicFramePr>
          <p:nvPr>
            <p:extLst>
              <p:ext uri="{D42A27DB-BD31-4B8C-83A1-F6EECF244321}">
                <p14:modId xmlns:p14="http://schemas.microsoft.com/office/powerpoint/2010/main" val="4121852453"/>
              </p:ext>
            </p:extLst>
          </p:nvPr>
        </p:nvGraphicFramePr>
        <p:xfrm>
          <a:off x="14736125" y="2781300"/>
          <a:ext cx="3352022" cy="1828800"/>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اريئيل السكنية</a:t>
                      </a:r>
                    </a:p>
                    <a:p>
                      <a:pPr algn="ctr"/>
                      <a:r>
                        <a:rPr lang="ar-SA" dirty="0">
                          <a:solidFill>
                            <a:schemeClr val="bg1"/>
                          </a:solidFill>
                          <a:latin typeface="Cairo" panose="020B0604020202020204" charset="-78"/>
                          <a:cs typeface="Cairo" panose="020B0604020202020204" charset="-78"/>
                        </a:rPr>
                        <a:t>اريئيل الصناعية</a:t>
                      </a:r>
                    </a:p>
                    <a:p>
                      <a:pPr algn="ctr"/>
                      <a:r>
                        <a:rPr lang="ar-SA" dirty="0">
                          <a:solidFill>
                            <a:schemeClr val="bg1"/>
                          </a:solidFill>
                          <a:latin typeface="Cairo" panose="020B0604020202020204" charset="-78"/>
                          <a:cs typeface="Cairo" panose="020B0604020202020204" charset="-78"/>
                        </a:rPr>
                        <a:t>بركان السكنية</a:t>
                      </a:r>
                    </a:p>
                    <a:p>
                      <a:pPr algn="ctr"/>
                      <a:r>
                        <a:rPr lang="ar-SA" dirty="0">
                          <a:solidFill>
                            <a:schemeClr val="bg1"/>
                          </a:solidFill>
                          <a:latin typeface="Cairo" panose="020B0604020202020204" charset="-78"/>
                          <a:cs typeface="Cairo" panose="020B0604020202020204" charset="-78"/>
                        </a:rPr>
                        <a:t>بركان الصناعية</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11190 دونم</a:t>
                      </a:r>
                    </a:p>
                  </a:txBody>
                  <a:tcPr>
                    <a:solidFill>
                      <a:srgbClr val="1C5739"/>
                    </a:solidFill>
                  </a:tcPr>
                </a:tc>
                <a:extLst>
                  <a:ext uri="{0D108BD9-81ED-4DB2-BD59-A6C34878D82A}">
                    <a16:rowId xmlns:a16="http://schemas.microsoft.com/office/drawing/2014/main" val="585667672"/>
                  </a:ext>
                </a:extLst>
              </a:tr>
            </a:tbl>
          </a:graphicData>
        </a:graphic>
      </p:graphicFrame>
    </p:spTree>
    <p:extLst>
      <p:ext uri="{BB962C8B-B14F-4D97-AF65-F5344CB8AC3E}">
        <p14:creationId xmlns:p14="http://schemas.microsoft.com/office/powerpoint/2010/main" val="241020270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B7D0D5F-3D69-19E4-74C5-64620E46BCED}"/>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2</a:t>
              </a:r>
            </a:p>
          </p:txBody>
        </p:sp>
      </p:grpSp>
      <p:pic>
        <p:nvPicPr>
          <p:cNvPr id="11" name="Picture 10">
            <a:extLst>
              <a:ext uri="{FF2B5EF4-FFF2-40B4-BE49-F238E27FC236}">
                <a16:creationId xmlns:a16="http://schemas.microsoft.com/office/drawing/2014/main" id="{331FBDD0-8A7E-60E0-009A-1B16C3929A6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5710" y="299298"/>
            <a:ext cx="13691419" cy="9688403"/>
          </a:xfrm>
          <a:prstGeom prst="rect">
            <a:avLst/>
          </a:prstGeom>
          <a:ln w="76200">
            <a:solidFill>
              <a:schemeClr val="tx1"/>
            </a:solidFill>
          </a:ln>
        </p:spPr>
      </p:pic>
      <p:sp>
        <p:nvSpPr>
          <p:cNvPr id="8" name="Rectangle 7">
            <a:extLst>
              <a:ext uri="{FF2B5EF4-FFF2-40B4-BE49-F238E27FC236}">
                <a16:creationId xmlns:a16="http://schemas.microsoft.com/office/drawing/2014/main" id="{F9A353EE-C512-3639-334C-5EB25AFCAF73}"/>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2" name="Table 11">
            <a:extLst>
              <a:ext uri="{FF2B5EF4-FFF2-40B4-BE49-F238E27FC236}">
                <a16:creationId xmlns:a16="http://schemas.microsoft.com/office/drawing/2014/main" id="{03C61F39-4F1A-133A-2A53-7714E1C3754B}"/>
              </a:ext>
            </a:extLst>
          </p:cNvPr>
          <p:cNvGraphicFramePr>
            <a:graphicFrameLocks noGrp="1"/>
          </p:cNvGraphicFramePr>
          <p:nvPr>
            <p:extLst>
              <p:ext uri="{D42A27DB-BD31-4B8C-83A1-F6EECF244321}">
                <p14:modId xmlns:p14="http://schemas.microsoft.com/office/powerpoint/2010/main" val="2316527244"/>
              </p:ext>
            </p:extLst>
          </p:nvPr>
        </p:nvGraphicFramePr>
        <p:xfrm>
          <a:off x="14736125" y="2781300"/>
          <a:ext cx="3352022" cy="1197356"/>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كفار تفوح</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421.9 دونم</a:t>
                      </a:r>
                    </a:p>
                  </a:txBody>
                  <a:tcPr>
                    <a:solidFill>
                      <a:srgbClr val="1C5739"/>
                    </a:solidFill>
                  </a:tcPr>
                </a:tc>
                <a:extLst>
                  <a:ext uri="{0D108BD9-81ED-4DB2-BD59-A6C34878D82A}">
                    <a16:rowId xmlns:a16="http://schemas.microsoft.com/office/drawing/2014/main" val="585667672"/>
                  </a:ext>
                </a:extLst>
              </a:tr>
            </a:tbl>
          </a:graphicData>
        </a:graphic>
      </p:graphicFrame>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FAED8E7-BE35-C23A-1A00-CB30ACB67C7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3</a:t>
              </a:r>
            </a:p>
          </p:txBody>
        </p:sp>
      </p:grpSp>
      <p:sp>
        <p:nvSpPr>
          <p:cNvPr id="8" name="Rectangle 7">
            <a:extLst>
              <a:ext uri="{FF2B5EF4-FFF2-40B4-BE49-F238E27FC236}">
                <a16:creationId xmlns:a16="http://schemas.microsoft.com/office/drawing/2014/main" id="{CBA741E3-39DE-4EBF-DB91-07813422F91B}"/>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375D5145-1C1C-69CB-D58B-75754D863A11}"/>
              </a:ext>
            </a:extLst>
          </p:cNvPr>
          <p:cNvGrpSpPr/>
          <p:nvPr/>
        </p:nvGrpSpPr>
        <p:grpSpPr>
          <a:xfrm>
            <a:off x="410135" y="288869"/>
            <a:ext cx="13716000" cy="9705797"/>
            <a:chOff x="410135" y="288869"/>
            <a:chExt cx="13716000" cy="9705797"/>
          </a:xfrm>
        </p:grpSpPr>
        <p:pic>
          <p:nvPicPr>
            <p:cNvPr id="11" name="Picture 10">
              <a:extLst>
                <a:ext uri="{FF2B5EF4-FFF2-40B4-BE49-F238E27FC236}">
                  <a16:creationId xmlns:a16="http://schemas.microsoft.com/office/drawing/2014/main" id="{B8CDE848-6146-C535-BCF5-DFC44172947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pic>
          <p:nvPicPr>
            <p:cNvPr id="10" name="Picture 9">
              <a:extLst>
                <a:ext uri="{FF2B5EF4-FFF2-40B4-BE49-F238E27FC236}">
                  <a16:creationId xmlns:a16="http://schemas.microsoft.com/office/drawing/2014/main" id="{2DE7E421-378D-6F9A-FA86-0D75A139C47D}"/>
                </a:ext>
              </a:extLst>
            </p:cNvPr>
            <p:cNvPicPr>
              <a:picLocks noChangeAspect="1"/>
            </p:cNvPicPr>
            <p:nvPr/>
          </p:nvPicPr>
          <p:blipFill>
            <a:blip r:embed="rId3" cstate="print">
              <a:extLst>
                <a:ext uri="{28A0092B-C50C-407E-A947-70E740481C1C}">
                  <a14:useLocalDpi xmlns:a14="http://schemas.microsoft.com/office/drawing/2010/main" val="0"/>
                </a:ext>
              </a:extLst>
            </a:blip>
            <a:srcRect l="-1" t="1" r="4673" b="-1"/>
            <a:stretch>
              <a:fillRect/>
            </a:stretch>
          </p:blipFill>
          <p:spPr>
            <a:xfrm>
              <a:off x="8458200" y="8692243"/>
              <a:ext cx="533400" cy="261257"/>
            </a:xfrm>
            <a:prstGeom prst="rect">
              <a:avLst/>
            </a:prstGeom>
          </p:spPr>
        </p:pic>
        <p:pic>
          <p:nvPicPr>
            <p:cNvPr id="12" name="Picture 11">
              <a:extLst>
                <a:ext uri="{FF2B5EF4-FFF2-40B4-BE49-F238E27FC236}">
                  <a16:creationId xmlns:a16="http://schemas.microsoft.com/office/drawing/2014/main" id="{2550AA19-A631-167B-7A5A-861C5ECE135D}"/>
                </a:ext>
              </a:extLst>
            </p:cNvPr>
            <p:cNvPicPr>
              <a:picLocks noChangeAspect="1"/>
            </p:cNvPicPr>
            <p:nvPr/>
          </p:nvPicPr>
          <p:blipFill>
            <a:blip r:embed="rId4" cstate="print">
              <a:extLst>
                <a:ext uri="{28A0092B-C50C-407E-A947-70E740481C1C}">
                  <a14:useLocalDpi xmlns:a14="http://schemas.microsoft.com/office/drawing/2010/main" val="0"/>
                </a:ext>
              </a:extLst>
            </a:blip>
            <a:srcRect l="23417" t="-1877" b="-1"/>
            <a:stretch>
              <a:fillRect/>
            </a:stretch>
          </p:blipFill>
          <p:spPr>
            <a:xfrm>
              <a:off x="11125200" y="7810500"/>
              <a:ext cx="503508" cy="251459"/>
            </a:xfrm>
            <a:prstGeom prst="rect">
              <a:avLst/>
            </a:prstGeom>
          </p:spPr>
        </p:pic>
      </p:grpSp>
      <p:graphicFrame>
        <p:nvGraphicFramePr>
          <p:cNvPr id="15" name="Table 14">
            <a:extLst>
              <a:ext uri="{FF2B5EF4-FFF2-40B4-BE49-F238E27FC236}">
                <a16:creationId xmlns:a16="http://schemas.microsoft.com/office/drawing/2014/main" id="{1DC8C5C3-C3B5-7582-9B78-C4745B96742C}"/>
              </a:ext>
            </a:extLst>
          </p:cNvPr>
          <p:cNvGraphicFramePr>
            <a:graphicFrameLocks noGrp="1"/>
          </p:cNvGraphicFramePr>
          <p:nvPr>
            <p:extLst>
              <p:ext uri="{D42A27DB-BD31-4B8C-83A1-F6EECF244321}">
                <p14:modId xmlns:p14="http://schemas.microsoft.com/office/powerpoint/2010/main" val="1936154913"/>
              </p:ext>
            </p:extLst>
          </p:nvPr>
        </p:nvGraphicFramePr>
        <p:xfrm>
          <a:off x="14736125" y="2781300"/>
          <a:ext cx="3352022" cy="1197356"/>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نوفيم</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648.9 دونم</a:t>
                      </a:r>
                    </a:p>
                  </a:txBody>
                  <a:tcPr>
                    <a:solidFill>
                      <a:srgbClr val="1C5739"/>
                    </a:solidFill>
                  </a:tcPr>
                </a:tc>
                <a:extLst>
                  <a:ext uri="{0D108BD9-81ED-4DB2-BD59-A6C34878D82A}">
                    <a16:rowId xmlns:a16="http://schemas.microsoft.com/office/drawing/2014/main" val="585667672"/>
                  </a:ext>
                </a:extLst>
              </a:tr>
            </a:tbl>
          </a:graphicData>
        </a:graphic>
      </p:graphicFrame>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C0B66-8DB1-9976-D913-21549953FBD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06022595-51F4-6729-115E-E28BABAB2902}"/>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a:extLst>
              <a:ext uri="{FF2B5EF4-FFF2-40B4-BE49-F238E27FC236}">
                <a16:creationId xmlns:a16="http://schemas.microsoft.com/office/drawing/2014/main" id="{FA053BB7-6BBD-0907-0194-DA8998032E56}"/>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85BBE2CC-146C-C1F8-394F-322CD25D34DB}"/>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324D5AAA-48D3-EAE4-B700-5E3DFFFB24D4}"/>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F1E03476-660D-7221-C5AB-2F32C37B6F96}"/>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B74A8BC5-FF8C-A665-8AAF-328520494455}"/>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115F3D3C-3087-2EBD-BA9C-C0401F0282ED}"/>
                </a:ext>
              </a:extLst>
            </p:cNvPr>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3</a:t>
              </a:r>
            </a:p>
          </p:txBody>
        </p:sp>
      </p:grpSp>
      <p:sp>
        <p:nvSpPr>
          <p:cNvPr id="8" name="Rectangle 7">
            <a:extLst>
              <a:ext uri="{FF2B5EF4-FFF2-40B4-BE49-F238E27FC236}">
                <a16:creationId xmlns:a16="http://schemas.microsoft.com/office/drawing/2014/main" id="{B0F09C0A-1003-42B6-A900-50D48FCD65A3}"/>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cxnSp>
        <p:nvCxnSpPr>
          <p:cNvPr id="11" name="Straight Arrow Connector 10">
            <a:extLst>
              <a:ext uri="{FF2B5EF4-FFF2-40B4-BE49-F238E27FC236}">
                <a16:creationId xmlns:a16="http://schemas.microsoft.com/office/drawing/2014/main" id="{A5FC5C03-706B-396F-08EC-7E92831104A5}"/>
              </a:ext>
            </a:extLst>
          </p:cNvPr>
          <p:cNvCxnSpPr>
            <a:cxnSpLocks/>
          </p:cNvCxnSpPr>
          <p:nvPr/>
        </p:nvCxnSpPr>
        <p:spPr>
          <a:xfrm flipH="1" flipV="1">
            <a:off x="6100763" y="3238500"/>
            <a:ext cx="133350" cy="1476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6FEF2B7-5C9D-9B74-10ED-BFFFA8D06321}"/>
              </a:ext>
            </a:extLst>
          </p:cNvPr>
          <p:cNvCxnSpPr>
            <a:cxnSpLocks/>
          </p:cNvCxnSpPr>
          <p:nvPr/>
        </p:nvCxnSpPr>
        <p:spPr>
          <a:xfrm>
            <a:off x="6524625" y="3612138"/>
            <a:ext cx="104775" cy="21431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8FE3D9B-AE57-1790-FD3B-562D06707A52}"/>
              </a:ext>
            </a:extLst>
          </p:cNvPr>
          <p:cNvCxnSpPr>
            <a:cxnSpLocks/>
          </p:cNvCxnSpPr>
          <p:nvPr/>
        </p:nvCxnSpPr>
        <p:spPr>
          <a:xfrm flipH="1" flipV="1">
            <a:off x="5943600" y="3009900"/>
            <a:ext cx="138113" cy="17621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5CEB23-372C-6EE7-2EF4-D480C8344566}"/>
              </a:ext>
            </a:extLst>
          </p:cNvPr>
          <p:cNvCxnSpPr>
            <a:cxnSpLocks/>
          </p:cNvCxnSpPr>
          <p:nvPr/>
        </p:nvCxnSpPr>
        <p:spPr>
          <a:xfrm>
            <a:off x="6629400" y="3851851"/>
            <a:ext cx="104775" cy="21431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0D9635B-D399-AD5D-2610-43F53CCA94FA}"/>
              </a:ext>
            </a:extLst>
          </p:cNvPr>
          <p:cNvCxnSpPr>
            <a:cxnSpLocks/>
          </p:cNvCxnSpPr>
          <p:nvPr/>
        </p:nvCxnSpPr>
        <p:spPr>
          <a:xfrm flipH="1" flipV="1">
            <a:off x="12420600" y="2019300"/>
            <a:ext cx="239318" cy="20002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A5C8A4ED-3C89-C1D2-DCA1-FEA5394716FC}"/>
              </a:ext>
            </a:extLst>
          </p:cNvPr>
          <p:cNvGrpSpPr/>
          <p:nvPr/>
        </p:nvGrpSpPr>
        <p:grpSpPr>
          <a:xfrm>
            <a:off x="423992" y="360453"/>
            <a:ext cx="13716000" cy="9705797"/>
            <a:chOff x="410135" y="410012"/>
            <a:chExt cx="13716000" cy="9705797"/>
          </a:xfrm>
        </p:grpSpPr>
        <p:pic>
          <p:nvPicPr>
            <p:cNvPr id="9" name="Picture 8">
              <a:extLst>
                <a:ext uri="{FF2B5EF4-FFF2-40B4-BE49-F238E27FC236}">
                  <a16:creationId xmlns:a16="http://schemas.microsoft.com/office/drawing/2014/main" id="{70BAB1D2-3409-CA0D-5781-72FE437DD35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410012"/>
              <a:ext cx="13716000" cy="9705797"/>
            </a:xfrm>
            <a:prstGeom prst="rect">
              <a:avLst/>
            </a:prstGeom>
            <a:ln w="76200">
              <a:solidFill>
                <a:schemeClr val="tx1"/>
              </a:solidFill>
            </a:ln>
          </p:spPr>
        </p:pic>
        <p:sp>
          <p:nvSpPr>
            <p:cNvPr id="16" name="Flowchart: Connector 15">
              <a:extLst>
                <a:ext uri="{FF2B5EF4-FFF2-40B4-BE49-F238E27FC236}">
                  <a16:creationId xmlns:a16="http://schemas.microsoft.com/office/drawing/2014/main" id="{71B98647-3368-FF94-5C54-96369ABB7E1D}"/>
                </a:ext>
              </a:extLst>
            </p:cNvPr>
            <p:cNvSpPr/>
            <p:nvPr/>
          </p:nvSpPr>
          <p:spPr>
            <a:xfrm>
              <a:off x="8839200" y="2219325"/>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1</a:t>
              </a:r>
              <a:endParaRPr lang="en-US" dirty="0"/>
            </a:p>
          </p:txBody>
        </p:sp>
        <p:sp>
          <p:nvSpPr>
            <p:cNvPr id="17" name="Flowchart: Connector 16">
              <a:extLst>
                <a:ext uri="{FF2B5EF4-FFF2-40B4-BE49-F238E27FC236}">
                  <a16:creationId xmlns:a16="http://schemas.microsoft.com/office/drawing/2014/main" id="{56248E0E-49EA-9776-13D1-A64BA5490F0A}"/>
                </a:ext>
              </a:extLst>
            </p:cNvPr>
            <p:cNvSpPr/>
            <p:nvPr/>
          </p:nvSpPr>
          <p:spPr>
            <a:xfrm>
              <a:off x="7263271" y="6286500"/>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
          <p:nvSpPr>
            <p:cNvPr id="18" name="Flowchart: Connector 17">
              <a:extLst>
                <a:ext uri="{FF2B5EF4-FFF2-40B4-BE49-F238E27FC236}">
                  <a16:creationId xmlns:a16="http://schemas.microsoft.com/office/drawing/2014/main" id="{C6931B22-715A-CC6B-5F45-B593A667BD67}"/>
                </a:ext>
              </a:extLst>
            </p:cNvPr>
            <p:cNvSpPr/>
            <p:nvPr/>
          </p:nvSpPr>
          <p:spPr>
            <a:xfrm>
              <a:off x="1600200" y="4124733"/>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
          <p:nvSpPr>
            <p:cNvPr id="19" name="Flowchart: Connector 18">
              <a:extLst>
                <a:ext uri="{FF2B5EF4-FFF2-40B4-BE49-F238E27FC236}">
                  <a16:creationId xmlns:a16="http://schemas.microsoft.com/office/drawing/2014/main" id="{16C5496B-BB05-0CA5-DCA1-EA6EDC025C4D}"/>
                </a:ext>
              </a:extLst>
            </p:cNvPr>
            <p:cNvSpPr/>
            <p:nvPr/>
          </p:nvSpPr>
          <p:spPr>
            <a:xfrm>
              <a:off x="4800600" y="1657350"/>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
          <p:nvSpPr>
            <p:cNvPr id="29" name="Flowchart: Connector 28">
              <a:extLst>
                <a:ext uri="{FF2B5EF4-FFF2-40B4-BE49-F238E27FC236}">
                  <a16:creationId xmlns:a16="http://schemas.microsoft.com/office/drawing/2014/main" id="{A3A8BE0A-A0A4-175C-C898-299F90AD019A}"/>
                </a:ext>
              </a:extLst>
            </p:cNvPr>
            <p:cNvSpPr/>
            <p:nvPr/>
          </p:nvSpPr>
          <p:spPr>
            <a:xfrm>
              <a:off x="6017419" y="6591299"/>
              <a:ext cx="278859" cy="272475"/>
            </a:xfrm>
            <a:prstGeom prst="flowChartConnector">
              <a:avLst/>
            </a:prstGeom>
            <a:solidFill>
              <a:srgbClr val="FFC000"/>
            </a:solidFill>
            <a:ln>
              <a:solidFill>
                <a:srgbClr val="0F0F0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lowchart: Connector 29">
              <a:extLst>
                <a:ext uri="{FF2B5EF4-FFF2-40B4-BE49-F238E27FC236}">
                  <a16:creationId xmlns:a16="http://schemas.microsoft.com/office/drawing/2014/main" id="{39BAFA38-E6A9-87C7-81F3-03A8DAFBA80D}"/>
                </a:ext>
              </a:extLst>
            </p:cNvPr>
            <p:cNvSpPr/>
            <p:nvPr/>
          </p:nvSpPr>
          <p:spPr>
            <a:xfrm>
              <a:off x="3472870" y="3249900"/>
              <a:ext cx="278859" cy="272475"/>
            </a:xfrm>
            <a:prstGeom prst="flowChartConnector">
              <a:avLst/>
            </a:prstGeom>
            <a:solidFill>
              <a:srgbClr val="00B0F0"/>
            </a:solidFill>
            <a:ln>
              <a:solidFill>
                <a:srgbClr val="0F0F0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1" name="Flowchart: Connector 30">
            <a:extLst>
              <a:ext uri="{FF2B5EF4-FFF2-40B4-BE49-F238E27FC236}">
                <a16:creationId xmlns:a16="http://schemas.microsoft.com/office/drawing/2014/main" id="{98FD2309-FA24-3A31-7870-D96AFD6022F5}"/>
              </a:ext>
            </a:extLst>
          </p:cNvPr>
          <p:cNvSpPr/>
          <p:nvPr/>
        </p:nvSpPr>
        <p:spPr>
          <a:xfrm>
            <a:off x="15395895" y="2219324"/>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1</a:t>
            </a:r>
            <a:endParaRPr lang="en-US" dirty="0"/>
          </a:p>
        </p:txBody>
      </p:sp>
      <p:sp>
        <p:nvSpPr>
          <p:cNvPr id="32" name="Flowchart: Connector 31">
            <a:extLst>
              <a:ext uri="{FF2B5EF4-FFF2-40B4-BE49-F238E27FC236}">
                <a16:creationId xmlns:a16="http://schemas.microsoft.com/office/drawing/2014/main" id="{15912206-2714-82D0-E095-41978B20F9C6}"/>
              </a:ext>
            </a:extLst>
          </p:cNvPr>
          <p:cNvSpPr/>
          <p:nvPr/>
        </p:nvSpPr>
        <p:spPr>
          <a:xfrm>
            <a:off x="15395895" y="3475817"/>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2</a:t>
            </a:r>
            <a:endParaRPr lang="en-US" dirty="0"/>
          </a:p>
        </p:txBody>
      </p:sp>
      <p:sp>
        <p:nvSpPr>
          <p:cNvPr id="34" name="Flowchart: Connector 33">
            <a:extLst>
              <a:ext uri="{FF2B5EF4-FFF2-40B4-BE49-F238E27FC236}">
                <a16:creationId xmlns:a16="http://schemas.microsoft.com/office/drawing/2014/main" id="{BDB8F9DC-717C-F570-AFE8-D172AFF5BE9D}"/>
              </a:ext>
            </a:extLst>
          </p:cNvPr>
          <p:cNvSpPr/>
          <p:nvPr/>
        </p:nvSpPr>
        <p:spPr>
          <a:xfrm>
            <a:off x="15395895" y="4732310"/>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3</a:t>
            </a:r>
            <a:endParaRPr lang="en-US" dirty="0"/>
          </a:p>
        </p:txBody>
      </p:sp>
      <p:sp>
        <p:nvSpPr>
          <p:cNvPr id="36" name="Flowchart: Connector 35">
            <a:extLst>
              <a:ext uri="{FF2B5EF4-FFF2-40B4-BE49-F238E27FC236}">
                <a16:creationId xmlns:a16="http://schemas.microsoft.com/office/drawing/2014/main" id="{B926201B-762E-45D9-2650-B2B1C545BB55}"/>
              </a:ext>
            </a:extLst>
          </p:cNvPr>
          <p:cNvSpPr/>
          <p:nvPr/>
        </p:nvSpPr>
        <p:spPr>
          <a:xfrm>
            <a:off x="15425501" y="5988803"/>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4</a:t>
            </a:r>
            <a:endParaRPr lang="en-US" dirty="0"/>
          </a:p>
        </p:txBody>
      </p:sp>
      <p:sp>
        <p:nvSpPr>
          <p:cNvPr id="37" name="TextBox 36">
            <a:extLst>
              <a:ext uri="{FF2B5EF4-FFF2-40B4-BE49-F238E27FC236}">
                <a16:creationId xmlns:a16="http://schemas.microsoft.com/office/drawing/2014/main" id="{156D1EE3-996F-08D0-8B41-8C438E4B7819}"/>
              </a:ext>
            </a:extLst>
          </p:cNvPr>
          <p:cNvSpPr txBox="1"/>
          <p:nvPr/>
        </p:nvSpPr>
        <p:spPr>
          <a:xfrm>
            <a:off x="16154400" y="2300256"/>
            <a:ext cx="1723465" cy="400110"/>
          </a:xfrm>
          <a:prstGeom prst="rect">
            <a:avLst/>
          </a:prstGeom>
          <a:noFill/>
        </p:spPr>
        <p:txBody>
          <a:bodyPr wrap="square" rtlCol="0">
            <a:spAutoFit/>
          </a:bodyPr>
          <a:lstStyle/>
          <a:p>
            <a:r>
              <a:rPr lang="ar-SA" sz="2000" dirty="0">
                <a:latin typeface="Cairo" panose="020B0604020202020204" charset="-78"/>
                <a:cs typeface="Cairo" panose="020B0604020202020204" charset="-78"/>
              </a:rPr>
              <a:t>2</a:t>
            </a:r>
            <a:r>
              <a:rPr lang="en-US" sz="2000" dirty="0">
                <a:latin typeface="Cairo" panose="020B0604020202020204" charset="-78"/>
                <a:cs typeface="Cairo" panose="020B0604020202020204" charset="-78"/>
              </a:rPr>
              <a:t> KM</a:t>
            </a:r>
          </a:p>
        </p:txBody>
      </p:sp>
      <p:sp>
        <p:nvSpPr>
          <p:cNvPr id="38" name="TextBox 37">
            <a:extLst>
              <a:ext uri="{FF2B5EF4-FFF2-40B4-BE49-F238E27FC236}">
                <a16:creationId xmlns:a16="http://schemas.microsoft.com/office/drawing/2014/main" id="{DC5507E2-DF48-FE2F-03E8-BD6B365CD397}"/>
              </a:ext>
            </a:extLst>
          </p:cNvPr>
          <p:cNvSpPr txBox="1"/>
          <p:nvPr/>
        </p:nvSpPr>
        <p:spPr>
          <a:xfrm>
            <a:off x="16154400" y="3612138"/>
            <a:ext cx="1723465" cy="400110"/>
          </a:xfrm>
          <a:prstGeom prst="rect">
            <a:avLst/>
          </a:prstGeom>
          <a:noFill/>
        </p:spPr>
        <p:txBody>
          <a:bodyPr wrap="square" rtlCol="0">
            <a:spAutoFit/>
          </a:bodyPr>
          <a:lstStyle/>
          <a:p>
            <a:r>
              <a:rPr lang="en-US" sz="2000" dirty="0">
                <a:latin typeface="Cairo" panose="020B0604020202020204" charset="-78"/>
                <a:cs typeface="Cairo" panose="020B0604020202020204" charset="-78"/>
              </a:rPr>
              <a:t>1.5 KM</a:t>
            </a:r>
          </a:p>
        </p:txBody>
      </p:sp>
      <p:sp>
        <p:nvSpPr>
          <p:cNvPr id="39" name="TextBox 38">
            <a:extLst>
              <a:ext uri="{FF2B5EF4-FFF2-40B4-BE49-F238E27FC236}">
                <a16:creationId xmlns:a16="http://schemas.microsoft.com/office/drawing/2014/main" id="{6DDF5669-64B8-6D3F-8BBF-52B9A476C44B}"/>
              </a:ext>
            </a:extLst>
          </p:cNvPr>
          <p:cNvSpPr txBox="1"/>
          <p:nvPr/>
        </p:nvSpPr>
        <p:spPr>
          <a:xfrm>
            <a:off x="16158841" y="4813242"/>
            <a:ext cx="1723465" cy="400110"/>
          </a:xfrm>
          <a:prstGeom prst="rect">
            <a:avLst/>
          </a:prstGeom>
          <a:noFill/>
        </p:spPr>
        <p:txBody>
          <a:bodyPr wrap="square" rtlCol="0">
            <a:spAutoFit/>
          </a:bodyPr>
          <a:lstStyle/>
          <a:p>
            <a:r>
              <a:rPr lang="ar-SA" sz="2000" dirty="0">
                <a:latin typeface="Cairo" panose="020B0604020202020204" charset="-78"/>
                <a:cs typeface="Cairo" panose="020B0604020202020204" charset="-78"/>
              </a:rPr>
              <a:t>2</a:t>
            </a:r>
            <a:r>
              <a:rPr lang="en-US" sz="2000" dirty="0">
                <a:latin typeface="Cairo" panose="020B0604020202020204" charset="-78"/>
                <a:cs typeface="Cairo" panose="020B0604020202020204" charset="-78"/>
              </a:rPr>
              <a:t> KM</a:t>
            </a:r>
          </a:p>
        </p:txBody>
      </p:sp>
      <p:sp>
        <p:nvSpPr>
          <p:cNvPr id="40" name="TextBox 39">
            <a:extLst>
              <a:ext uri="{FF2B5EF4-FFF2-40B4-BE49-F238E27FC236}">
                <a16:creationId xmlns:a16="http://schemas.microsoft.com/office/drawing/2014/main" id="{989EE742-167E-2F97-CA7F-61139C3BE33B}"/>
              </a:ext>
            </a:extLst>
          </p:cNvPr>
          <p:cNvSpPr txBox="1"/>
          <p:nvPr/>
        </p:nvSpPr>
        <p:spPr>
          <a:xfrm>
            <a:off x="16154400" y="6125124"/>
            <a:ext cx="1723465" cy="400110"/>
          </a:xfrm>
          <a:prstGeom prst="rect">
            <a:avLst/>
          </a:prstGeom>
          <a:noFill/>
        </p:spPr>
        <p:txBody>
          <a:bodyPr wrap="square" rtlCol="0">
            <a:spAutoFit/>
          </a:bodyPr>
          <a:lstStyle/>
          <a:p>
            <a:r>
              <a:rPr lang="en-US" sz="2000" dirty="0">
                <a:latin typeface="Cairo" panose="020B0604020202020204" charset="-78"/>
                <a:cs typeface="Cairo" panose="020B0604020202020204" charset="-78"/>
              </a:rPr>
              <a:t>1.5 KM</a:t>
            </a:r>
          </a:p>
        </p:txBody>
      </p:sp>
      <p:sp>
        <p:nvSpPr>
          <p:cNvPr id="41" name="TextBox 40">
            <a:extLst>
              <a:ext uri="{FF2B5EF4-FFF2-40B4-BE49-F238E27FC236}">
                <a16:creationId xmlns:a16="http://schemas.microsoft.com/office/drawing/2014/main" id="{A53C414C-479E-4952-6C20-2EDA7668B825}"/>
              </a:ext>
            </a:extLst>
          </p:cNvPr>
          <p:cNvSpPr txBox="1"/>
          <p:nvPr/>
        </p:nvSpPr>
        <p:spPr>
          <a:xfrm>
            <a:off x="16421099" y="1808659"/>
            <a:ext cx="1723465" cy="369332"/>
          </a:xfrm>
          <a:prstGeom prst="rect">
            <a:avLst/>
          </a:prstGeom>
          <a:solidFill>
            <a:schemeClr val="bg1">
              <a:lumMod val="95000"/>
            </a:schemeClr>
          </a:solidFill>
          <a:ln>
            <a:solidFill>
              <a:srgbClr val="1C5739"/>
            </a:solidFill>
          </a:ln>
        </p:spPr>
        <p:txBody>
          <a:bodyPr wrap="square" rtlCol="0">
            <a:spAutoFit/>
          </a:bodyPr>
          <a:lstStyle/>
          <a:p>
            <a:pPr algn="r"/>
            <a:r>
              <a:rPr lang="ar-SA" dirty="0">
                <a:latin typeface="Cairo" panose="020B0604020202020204" charset="-78"/>
                <a:cs typeface="Cairo" panose="020B0604020202020204" charset="-78"/>
              </a:rPr>
              <a:t>طول المسارات:</a:t>
            </a:r>
            <a:endParaRPr lang="en-US" dirty="0">
              <a:latin typeface="Cairo" panose="020B0604020202020204" charset="-78"/>
              <a:cs typeface="Cairo" panose="020B0604020202020204" charset="-78"/>
            </a:endParaRPr>
          </a:p>
        </p:txBody>
      </p:sp>
    </p:spTree>
    <p:extLst>
      <p:ext uri="{BB962C8B-B14F-4D97-AF65-F5344CB8AC3E}">
        <p14:creationId xmlns:p14="http://schemas.microsoft.com/office/powerpoint/2010/main" val="7711326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CBE233-A831-C80A-927F-E2FA0ACBE36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4</a:t>
              </a:r>
            </a:p>
          </p:txBody>
        </p:sp>
      </p:grpSp>
      <p:sp>
        <p:nvSpPr>
          <p:cNvPr id="8" name="Rectangle 7">
            <a:extLst>
              <a:ext uri="{FF2B5EF4-FFF2-40B4-BE49-F238E27FC236}">
                <a16:creationId xmlns:a16="http://schemas.microsoft.com/office/drawing/2014/main" id="{5BAE0555-24C8-C789-E9CC-BAD968ADBC6C}"/>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8E5630D2-3927-5844-BE2A-8149B101A4BC}"/>
              </a:ext>
            </a:extLst>
          </p:cNvPr>
          <p:cNvGrpSpPr/>
          <p:nvPr/>
        </p:nvGrpSpPr>
        <p:grpSpPr>
          <a:xfrm>
            <a:off x="410135" y="288869"/>
            <a:ext cx="13716000" cy="9705797"/>
            <a:chOff x="410135" y="288869"/>
            <a:chExt cx="13716000" cy="9705797"/>
          </a:xfrm>
        </p:grpSpPr>
        <p:pic>
          <p:nvPicPr>
            <p:cNvPr id="9" name="Picture 8">
              <a:extLst>
                <a:ext uri="{FF2B5EF4-FFF2-40B4-BE49-F238E27FC236}">
                  <a16:creationId xmlns:a16="http://schemas.microsoft.com/office/drawing/2014/main" id="{067138CD-2130-8700-0566-A1974E19DF1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pic>
          <p:nvPicPr>
            <p:cNvPr id="11" name="Picture 10">
              <a:extLst>
                <a:ext uri="{FF2B5EF4-FFF2-40B4-BE49-F238E27FC236}">
                  <a16:creationId xmlns:a16="http://schemas.microsoft.com/office/drawing/2014/main" id="{02348DD0-F4D7-1996-7D22-B77566C3E0F3}"/>
                </a:ext>
              </a:extLst>
            </p:cNvPr>
            <p:cNvPicPr>
              <a:picLocks noChangeAspect="1"/>
            </p:cNvPicPr>
            <p:nvPr/>
          </p:nvPicPr>
          <p:blipFill>
            <a:blip r:embed="rId3" cstate="print">
              <a:extLst>
                <a:ext uri="{28A0092B-C50C-407E-A947-70E740481C1C}">
                  <a14:useLocalDpi xmlns:a14="http://schemas.microsoft.com/office/drawing/2010/main" val="0"/>
                </a:ext>
              </a:extLst>
            </a:blip>
            <a:srcRect t="13161" r="13161" b="-5971"/>
            <a:stretch>
              <a:fillRect/>
            </a:stretch>
          </p:blipFill>
          <p:spPr>
            <a:xfrm>
              <a:off x="9220200" y="8351704"/>
              <a:ext cx="502772" cy="287740"/>
            </a:xfrm>
            <a:prstGeom prst="rect">
              <a:avLst/>
            </a:prstGeom>
          </p:spPr>
        </p:pic>
        <p:pic>
          <p:nvPicPr>
            <p:cNvPr id="12" name="Picture 11">
              <a:extLst>
                <a:ext uri="{FF2B5EF4-FFF2-40B4-BE49-F238E27FC236}">
                  <a16:creationId xmlns:a16="http://schemas.microsoft.com/office/drawing/2014/main" id="{637550AD-A28F-1C67-3089-30621905F3E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58306" y="8360960"/>
              <a:ext cx="502772" cy="269228"/>
            </a:xfrm>
            <a:prstGeom prst="rect">
              <a:avLst/>
            </a:prstGeom>
          </p:spPr>
        </p:pic>
        <p:pic>
          <p:nvPicPr>
            <p:cNvPr id="13" name="Picture 12">
              <a:extLst>
                <a:ext uri="{FF2B5EF4-FFF2-40B4-BE49-F238E27FC236}">
                  <a16:creationId xmlns:a16="http://schemas.microsoft.com/office/drawing/2014/main" id="{BF1BF936-F8C4-CCED-7F87-5BA81A73871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258306" y="8669684"/>
              <a:ext cx="502772" cy="269228"/>
            </a:xfrm>
            <a:prstGeom prst="rect">
              <a:avLst/>
            </a:prstGeom>
          </p:spPr>
        </p:pic>
        <p:pic>
          <p:nvPicPr>
            <p:cNvPr id="14" name="Picture 13">
              <a:extLst>
                <a:ext uri="{FF2B5EF4-FFF2-40B4-BE49-F238E27FC236}">
                  <a16:creationId xmlns:a16="http://schemas.microsoft.com/office/drawing/2014/main" id="{8AD7FFCB-6740-6B9A-AACB-63C7350F2E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258306" y="9287133"/>
              <a:ext cx="502772" cy="243950"/>
            </a:xfrm>
            <a:prstGeom prst="rect">
              <a:avLst/>
            </a:prstGeom>
          </p:spPr>
        </p:pic>
      </p:grpSp>
      <p:graphicFrame>
        <p:nvGraphicFramePr>
          <p:cNvPr id="16" name="Table 15">
            <a:extLst>
              <a:ext uri="{FF2B5EF4-FFF2-40B4-BE49-F238E27FC236}">
                <a16:creationId xmlns:a16="http://schemas.microsoft.com/office/drawing/2014/main" id="{017EB028-1E87-B3D5-C720-2C9012706394}"/>
              </a:ext>
            </a:extLst>
          </p:cNvPr>
          <p:cNvGraphicFramePr>
            <a:graphicFrameLocks noGrp="1"/>
          </p:cNvGraphicFramePr>
          <p:nvPr>
            <p:extLst>
              <p:ext uri="{D42A27DB-BD31-4B8C-83A1-F6EECF244321}">
                <p14:modId xmlns:p14="http://schemas.microsoft.com/office/powerpoint/2010/main" val="406441926"/>
              </p:ext>
            </p:extLst>
          </p:nvPr>
        </p:nvGraphicFramePr>
        <p:xfrm>
          <a:off x="14736125" y="2781300"/>
          <a:ext cx="3352022" cy="1197356"/>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بدوئيل</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495 دونم</a:t>
                      </a:r>
                    </a:p>
                  </a:txBody>
                  <a:tcPr>
                    <a:solidFill>
                      <a:srgbClr val="1C5739"/>
                    </a:solidFill>
                  </a:tcPr>
                </a:tc>
                <a:extLst>
                  <a:ext uri="{0D108BD9-81ED-4DB2-BD59-A6C34878D82A}">
                    <a16:rowId xmlns:a16="http://schemas.microsoft.com/office/drawing/2014/main" val="585667672"/>
                  </a:ext>
                </a:extLst>
              </a:tr>
            </a:tbl>
          </a:graphicData>
        </a:graphic>
      </p:graphicFrame>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0ED2C-2DAE-49C6-16F9-A77139C551D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4B7680D-9F59-7EE0-723A-0F2E03CB2090}"/>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a:extLst>
              <a:ext uri="{FF2B5EF4-FFF2-40B4-BE49-F238E27FC236}">
                <a16:creationId xmlns:a16="http://schemas.microsoft.com/office/drawing/2014/main" id="{219FF5B6-472A-799F-20F6-A949537BB0CC}"/>
              </a:ext>
            </a:extLst>
          </p:cNvPr>
          <p:cNvGrpSpPr/>
          <p:nvPr/>
        </p:nvGrpSpPr>
        <p:grpSpPr>
          <a:xfrm>
            <a:off x="14809559" y="236916"/>
            <a:ext cx="3232844" cy="1171888"/>
            <a:chOff x="0" y="0"/>
            <a:chExt cx="4310459" cy="1562517"/>
          </a:xfrm>
        </p:grpSpPr>
        <p:grpSp>
          <p:nvGrpSpPr>
            <p:cNvPr id="3" name="Group 3">
              <a:extLst>
                <a:ext uri="{FF2B5EF4-FFF2-40B4-BE49-F238E27FC236}">
                  <a16:creationId xmlns:a16="http://schemas.microsoft.com/office/drawing/2014/main" id="{6A835E7D-073F-BF3F-37F2-111BF0FD2863}"/>
                </a:ext>
              </a:extLst>
            </p:cNvPr>
            <p:cNvGrpSpPr/>
            <p:nvPr/>
          </p:nvGrpSpPr>
          <p:grpSpPr>
            <a:xfrm>
              <a:off x="1213863" y="230795"/>
              <a:ext cx="3096596" cy="1100927"/>
              <a:chOff x="0" y="0"/>
              <a:chExt cx="4076640" cy="1449360"/>
            </a:xfrm>
          </p:grpSpPr>
          <p:sp>
            <p:nvSpPr>
              <p:cNvPr id="4" name="Freeform 4">
                <a:extLst>
                  <a:ext uri="{FF2B5EF4-FFF2-40B4-BE49-F238E27FC236}">
                    <a16:creationId xmlns:a16="http://schemas.microsoft.com/office/drawing/2014/main" id="{60ADB165-F91B-FE70-DBDD-E65BEF35A21B}"/>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a:extLst>
                <a:ext uri="{FF2B5EF4-FFF2-40B4-BE49-F238E27FC236}">
                  <a16:creationId xmlns:a16="http://schemas.microsoft.com/office/drawing/2014/main" id="{03504D65-3734-B3C9-14A3-EF9409D99557}"/>
                </a:ext>
              </a:extLst>
            </p:cNvPr>
            <p:cNvGrpSpPr/>
            <p:nvPr/>
          </p:nvGrpSpPr>
          <p:grpSpPr>
            <a:xfrm>
              <a:off x="0" y="0"/>
              <a:ext cx="1563611" cy="1562517"/>
              <a:chOff x="0" y="0"/>
              <a:chExt cx="2058480" cy="2057040"/>
            </a:xfrm>
          </p:grpSpPr>
          <p:sp>
            <p:nvSpPr>
              <p:cNvPr id="6" name="Freeform 6">
                <a:extLst>
                  <a:ext uri="{FF2B5EF4-FFF2-40B4-BE49-F238E27FC236}">
                    <a16:creationId xmlns:a16="http://schemas.microsoft.com/office/drawing/2014/main" id="{20DFAE72-D94E-3D35-35B3-BBCEF3B3E3FB}"/>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a:extLst>
                <a:ext uri="{FF2B5EF4-FFF2-40B4-BE49-F238E27FC236}">
                  <a16:creationId xmlns:a16="http://schemas.microsoft.com/office/drawing/2014/main" id="{1B6EEF09-01B2-5440-F7D2-4DF54BA0B140}"/>
                </a:ext>
              </a:extLst>
            </p:cNvPr>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4</a:t>
              </a:r>
            </a:p>
          </p:txBody>
        </p:sp>
      </p:grpSp>
      <p:sp>
        <p:nvSpPr>
          <p:cNvPr id="8" name="Rectangle 7">
            <a:extLst>
              <a:ext uri="{FF2B5EF4-FFF2-40B4-BE49-F238E27FC236}">
                <a16:creationId xmlns:a16="http://schemas.microsoft.com/office/drawing/2014/main" id="{1E1DE965-AA89-DF3E-A4D2-37EC0020E0A9}"/>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23" name="Group 22">
            <a:extLst>
              <a:ext uri="{FF2B5EF4-FFF2-40B4-BE49-F238E27FC236}">
                <a16:creationId xmlns:a16="http://schemas.microsoft.com/office/drawing/2014/main" id="{25CCDE7A-2D4E-CFC7-FA29-36F31F381E3C}"/>
              </a:ext>
            </a:extLst>
          </p:cNvPr>
          <p:cNvGrpSpPr/>
          <p:nvPr/>
        </p:nvGrpSpPr>
        <p:grpSpPr>
          <a:xfrm>
            <a:off x="365074" y="268089"/>
            <a:ext cx="13716000" cy="9705797"/>
            <a:chOff x="365074" y="268089"/>
            <a:chExt cx="13716000" cy="9705797"/>
          </a:xfrm>
        </p:grpSpPr>
        <p:grpSp>
          <p:nvGrpSpPr>
            <p:cNvPr id="15" name="Group 14">
              <a:extLst>
                <a:ext uri="{FF2B5EF4-FFF2-40B4-BE49-F238E27FC236}">
                  <a16:creationId xmlns:a16="http://schemas.microsoft.com/office/drawing/2014/main" id="{ECDDF8EA-C984-D86D-405F-0BC218E55DCE}"/>
                </a:ext>
              </a:extLst>
            </p:cNvPr>
            <p:cNvGrpSpPr/>
            <p:nvPr/>
          </p:nvGrpSpPr>
          <p:grpSpPr>
            <a:xfrm>
              <a:off x="365074" y="268089"/>
              <a:ext cx="13716000" cy="9705797"/>
              <a:chOff x="410135" y="288869"/>
              <a:chExt cx="13716000" cy="9705797"/>
            </a:xfrm>
          </p:grpSpPr>
          <p:pic>
            <p:nvPicPr>
              <p:cNvPr id="10" name="Picture 9">
                <a:extLst>
                  <a:ext uri="{FF2B5EF4-FFF2-40B4-BE49-F238E27FC236}">
                    <a16:creationId xmlns:a16="http://schemas.microsoft.com/office/drawing/2014/main" id="{19A29896-1C66-E20B-98CE-9C66848A5C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pic>
            <p:nvPicPr>
              <p:cNvPr id="11" name="Picture 10">
                <a:extLst>
                  <a:ext uri="{FF2B5EF4-FFF2-40B4-BE49-F238E27FC236}">
                    <a16:creationId xmlns:a16="http://schemas.microsoft.com/office/drawing/2014/main" id="{40D85210-0136-E4C4-D3BB-E6115C7C9C1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15400" y="8648700"/>
                <a:ext cx="502772" cy="269228"/>
              </a:xfrm>
              <a:prstGeom prst="rect">
                <a:avLst/>
              </a:prstGeom>
            </p:spPr>
          </p:pic>
          <p:pic>
            <p:nvPicPr>
              <p:cNvPr id="12" name="Picture 11">
                <a:extLst>
                  <a:ext uri="{FF2B5EF4-FFF2-40B4-BE49-F238E27FC236}">
                    <a16:creationId xmlns:a16="http://schemas.microsoft.com/office/drawing/2014/main" id="{4DE9F30F-017A-A69E-4FA0-2DB44F5A138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25200" y="8377345"/>
                <a:ext cx="502772" cy="269228"/>
              </a:xfrm>
              <a:prstGeom prst="rect">
                <a:avLst/>
              </a:prstGeom>
            </p:spPr>
          </p:pic>
          <p:pic>
            <p:nvPicPr>
              <p:cNvPr id="13" name="Picture 12">
                <a:extLst>
                  <a:ext uri="{FF2B5EF4-FFF2-40B4-BE49-F238E27FC236}">
                    <a16:creationId xmlns:a16="http://schemas.microsoft.com/office/drawing/2014/main" id="{18B41908-4B71-0FD6-21D6-51D08055016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25200" y="8678323"/>
                <a:ext cx="502772" cy="269228"/>
              </a:xfrm>
              <a:prstGeom prst="rect">
                <a:avLst/>
              </a:prstGeom>
            </p:spPr>
          </p:pic>
          <p:pic>
            <p:nvPicPr>
              <p:cNvPr id="14" name="Picture 13">
                <a:extLst>
                  <a:ext uri="{FF2B5EF4-FFF2-40B4-BE49-F238E27FC236}">
                    <a16:creationId xmlns:a16="http://schemas.microsoft.com/office/drawing/2014/main" id="{52B4F977-C1EF-C7F7-7535-63B1940B620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131550" y="9309222"/>
                <a:ext cx="502772" cy="269228"/>
              </a:xfrm>
              <a:prstGeom prst="rect">
                <a:avLst/>
              </a:prstGeom>
            </p:spPr>
          </p:pic>
        </p:grpSp>
        <p:sp>
          <p:nvSpPr>
            <p:cNvPr id="16" name="Flowchart: Connector 15">
              <a:extLst>
                <a:ext uri="{FF2B5EF4-FFF2-40B4-BE49-F238E27FC236}">
                  <a16:creationId xmlns:a16="http://schemas.microsoft.com/office/drawing/2014/main" id="{ABA4F6D4-2D13-4491-600A-78E0202C6EBD}"/>
                </a:ext>
              </a:extLst>
            </p:cNvPr>
            <p:cNvSpPr/>
            <p:nvPr/>
          </p:nvSpPr>
          <p:spPr>
            <a:xfrm>
              <a:off x="10569302" y="2479531"/>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1</a:t>
              </a:r>
              <a:endParaRPr lang="en-US" dirty="0"/>
            </a:p>
          </p:txBody>
        </p:sp>
        <p:sp>
          <p:nvSpPr>
            <p:cNvPr id="17" name="Flowchart: Connector 16">
              <a:extLst>
                <a:ext uri="{FF2B5EF4-FFF2-40B4-BE49-F238E27FC236}">
                  <a16:creationId xmlns:a16="http://schemas.microsoft.com/office/drawing/2014/main" id="{BD4249A6-6E54-1BC1-0B33-C217B19AA49E}"/>
                </a:ext>
              </a:extLst>
            </p:cNvPr>
            <p:cNvSpPr/>
            <p:nvPr/>
          </p:nvSpPr>
          <p:spPr>
            <a:xfrm>
              <a:off x="5136539" y="5808520"/>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grpSp>
      <p:sp>
        <p:nvSpPr>
          <p:cNvPr id="18" name="Flowchart: Connector 17">
            <a:extLst>
              <a:ext uri="{FF2B5EF4-FFF2-40B4-BE49-F238E27FC236}">
                <a16:creationId xmlns:a16="http://schemas.microsoft.com/office/drawing/2014/main" id="{977FD810-BA5B-B87F-0363-656ED24158A2}"/>
              </a:ext>
            </a:extLst>
          </p:cNvPr>
          <p:cNvSpPr/>
          <p:nvPr/>
        </p:nvSpPr>
        <p:spPr>
          <a:xfrm>
            <a:off x="15395895" y="2219324"/>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1</a:t>
            </a:r>
            <a:endParaRPr lang="en-US" dirty="0"/>
          </a:p>
        </p:txBody>
      </p:sp>
      <p:sp>
        <p:nvSpPr>
          <p:cNvPr id="19" name="Flowchart: Connector 18">
            <a:extLst>
              <a:ext uri="{FF2B5EF4-FFF2-40B4-BE49-F238E27FC236}">
                <a16:creationId xmlns:a16="http://schemas.microsoft.com/office/drawing/2014/main" id="{A76ABEFE-3888-3D3B-A50E-7EDF08028DE7}"/>
              </a:ext>
            </a:extLst>
          </p:cNvPr>
          <p:cNvSpPr/>
          <p:nvPr/>
        </p:nvSpPr>
        <p:spPr>
          <a:xfrm>
            <a:off x="15395895" y="3475817"/>
            <a:ext cx="533400" cy="561975"/>
          </a:xfrm>
          <a:prstGeom prst="flowChartConnector">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SA" dirty="0"/>
              <a:t>2</a:t>
            </a:r>
            <a:endParaRPr lang="en-US" dirty="0"/>
          </a:p>
        </p:txBody>
      </p:sp>
      <p:sp>
        <p:nvSpPr>
          <p:cNvPr id="20" name="TextBox 19">
            <a:extLst>
              <a:ext uri="{FF2B5EF4-FFF2-40B4-BE49-F238E27FC236}">
                <a16:creationId xmlns:a16="http://schemas.microsoft.com/office/drawing/2014/main" id="{607CCCFB-C4BF-0C42-4838-486EA4329D91}"/>
              </a:ext>
            </a:extLst>
          </p:cNvPr>
          <p:cNvSpPr txBox="1"/>
          <p:nvPr/>
        </p:nvSpPr>
        <p:spPr>
          <a:xfrm>
            <a:off x="16154400" y="2300256"/>
            <a:ext cx="1723465" cy="400110"/>
          </a:xfrm>
          <a:prstGeom prst="rect">
            <a:avLst/>
          </a:prstGeom>
          <a:noFill/>
        </p:spPr>
        <p:txBody>
          <a:bodyPr wrap="square" rtlCol="0">
            <a:spAutoFit/>
          </a:bodyPr>
          <a:lstStyle/>
          <a:p>
            <a:r>
              <a:rPr lang="en-US" sz="2000" dirty="0">
                <a:latin typeface="Cairo" panose="020B0604020202020204" charset="-78"/>
                <a:cs typeface="Cairo" panose="020B0604020202020204" charset="-78"/>
              </a:rPr>
              <a:t>2.1 KM</a:t>
            </a:r>
          </a:p>
        </p:txBody>
      </p:sp>
      <p:sp>
        <p:nvSpPr>
          <p:cNvPr id="21" name="TextBox 20">
            <a:extLst>
              <a:ext uri="{FF2B5EF4-FFF2-40B4-BE49-F238E27FC236}">
                <a16:creationId xmlns:a16="http://schemas.microsoft.com/office/drawing/2014/main" id="{6E4DDF68-63E3-B47E-21E5-06E713FB890A}"/>
              </a:ext>
            </a:extLst>
          </p:cNvPr>
          <p:cNvSpPr txBox="1"/>
          <p:nvPr/>
        </p:nvSpPr>
        <p:spPr>
          <a:xfrm>
            <a:off x="16154400" y="3612138"/>
            <a:ext cx="1723465" cy="400110"/>
          </a:xfrm>
          <a:prstGeom prst="rect">
            <a:avLst/>
          </a:prstGeom>
          <a:noFill/>
        </p:spPr>
        <p:txBody>
          <a:bodyPr wrap="square" rtlCol="0">
            <a:spAutoFit/>
          </a:bodyPr>
          <a:lstStyle/>
          <a:p>
            <a:r>
              <a:rPr lang="en-US" sz="2000" dirty="0">
                <a:latin typeface="Cairo" panose="020B0604020202020204" charset="-78"/>
                <a:cs typeface="Cairo" panose="020B0604020202020204" charset="-78"/>
              </a:rPr>
              <a:t>1.6  KM</a:t>
            </a:r>
          </a:p>
        </p:txBody>
      </p:sp>
      <p:sp>
        <p:nvSpPr>
          <p:cNvPr id="22" name="TextBox 21">
            <a:extLst>
              <a:ext uri="{FF2B5EF4-FFF2-40B4-BE49-F238E27FC236}">
                <a16:creationId xmlns:a16="http://schemas.microsoft.com/office/drawing/2014/main" id="{385421C4-3705-CBC9-D491-6EFB13C13B65}"/>
              </a:ext>
            </a:extLst>
          </p:cNvPr>
          <p:cNvSpPr txBox="1"/>
          <p:nvPr/>
        </p:nvSpPr>
        <p:spPr>
          <a:xfrm>
            <a:off x="16421099" y="1808659"/>
            <a:ext cx="1723465" cy="369332"/>
          </a:xfrm>
          <a:prstGeom prst="rect">
            <a:avLst/>
          </a:prstGeom>
          <a:solidFill>
            <a:schemeClr val="bg1">
              <a:lumMod val="95000"/>
            </a:schemeClr>
          </a:solidFill>
          <a:ln>
            <a:solidFill>
              <a:srgbClr val="1C5739"/>
            </a:solidFill>
          </a:ln>
        </p:spPr>
        <p:txBody>
          <a:bodyPr wrap="square" rtlCol="0">
            <a:spAutoFit/>
          </a:bodyPr>
          <a:lstStyle/>
          <a:p>
            <a:pPr algn="r"/>
            <a:r>
              <a:rPr lang="ar-SA" dirty="0">
                <a:latin typeface="Cairo" panose="020B0604020202020204" charset="-78"/>
                <a:cs typeface="Cairo" panose="020B0604020202020204" charset="-78"/>
              </a:rPr>
              <a:t>طول المسارات:</a:t>
            </a:r>
            <a:endParaRPr lang="en-US" dirty="0">
              <a:latin typeface="Cairo" panose="020B0604020202020204" charset="-78"/>
              <a:cs typeface="Cairo" panose="020B0604020202020204" charset="-78"/>
            </a:endParaRPr>
          </a:p>
        </p:txBody>
      </p:sp>
    </p:spTree>
    <p:extLst>
      <p:ext uri="{BB962C8B-B14F-4D97-AF65-F5344CB8AC3E}">
        <p14:creationId xmlns:p14="http://schemas.microsoft.com/office/powerpoint/2010/main" val="103536859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4D62DD3-D81E-82E2-6824-90E3438066B6}"/>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5</a:t>
              </a:r>
            </a:p>
          </p:txBody>
        </p:sp>
      </p:grpSp>
      <p:sp>
        <p:nvSpPr>
          <p:cNvPr id="8" name="Rectangle 7">
            <a:extLst>
              <a:ext uri="{FF2B5EF4-FFF2-40B4-BE49-F238E27FC236}">
                <a16:creationId xmlns:a16="http://schemas.microsoft.com/office/drawing/2014/main" id="{D5B06B08-28CB-33CF-F2F1-F4C558261DA4}"/>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7" name="Group 16">
            <a:extLst>
              <a:ext uri="{FF2B5EF4-FFF2-40B4-BE49-F238E27FC236}">
                <a16:creationId xmlns:a16="http://schemas.microsoft.com/office/drawing/2014/main" id="{6660DA8A-0E58-E71A-CB3C-7B30B39F4B10}"/>
              </a:ext>
            </a:extLst>
          </p:cNvPr>
          <p:cNvGrpSpPr/>
          <p:nvPr/>
        </p:nvGrpSpPr>
        <p:grpSpPr>
          <a:xfrm>
            <a:off x="410135" y="288869"/>
            <a:ext cx="13716000" cy="9705797"/>
            <a:chOff x="410135" y="306578"/>
            <a:chExt cx="13716000" cy="9705797"/>
          </a:xfrm>
        </p:grpSpPr>
        <p:pic>
          <p:nvPicPr>
            <p:cNvPr id="11" name="Picture 10">
              <a:extLst>
                <a:ext uri="{FF2B5EF4-FFF2-40B4-BE49-F238E27FC236}">
                  <a16:creationId xmlns:a16="http://schemas.microsoft.com/office/drawing/2014/main" id="{551A967C-BF8A-C989-5DFD-7855CDC6801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306578"/>
              <a:ext cx="13716000" cy="9705797"/>
            </a:xfrm>
            <a:prstGeom prst="rect">
              <a:avLst/>
            </a:prstGeom>
            <a:ln w="76200">
              <a:solidFill>
                <a:schemeClr val="tx1"/>
              </a:solidFill>
            </a:ln>
          </p:spPr>
        </p:pic>
        <p:pic>
          <p:nvPicPr>
            <p:cNvPr id="16" name="Picture 15">
              <a:extLst>
                <a:ext uri="{FF2B5EF4-FFF2-40B4-BE49-F238E27FC236}">
                  <a16:creationId xmlns:a16="http://schemas.microsoft.com/office/drawing/2014/main" id="{D1839238-C0AE-A30B-15AC-96E1704EF424}"/>
                </a:ext>
              </a:extLst>
            </p:cNvPr>
            <p:cNvPicPr>
              <a:picLocks noChangeAspect="1"/>
            </p:cNvPicPr>
            <p:nvPr/>
          </p:nvPicPr>
          <p:blipFill>
            <a:blip r:embed="rId3" cstate="print">
              <a:extLst>
                <a:ext uri="{28A0092B-C50C-407E-A947-70E740481C1C}">
                  <a14:useLocalDpi xmlns:a14="http://schemas.microsoft.com/office/drawing/2010/main" val="0"/>
                </a:ext>
              </a:extLst>
            </a:blip>
            <a:srcRect t="1199" r="24906"/>
            <a:stretch>
              <a:fillRect/>
            </a:stretch>
          </p:blipFill>
          <p:spPr>
            <a:xfrm>
              <a:off x="10439400" y="7426131"/>
              <a:ext cx="495515" cy="253604"/>
            </a:xfrm>
            <a:prstGeom prst="rect">
              <a:avLst/>
            </a:prstGeom>
          </p:spPr>
        </p:pic>
      </p:grpSp>
      <p:cxnSp>
        <p:nvCxnSpPr>
          <p:cNvPr id="12" name="Connector: Elbow 11">
            <a:extLst>
              <a:ext uri="{FF2B5EF4-FFF2-40B4-BE49-F238E27FC236}">
                <a16:creationId xmlns:a16="http://schemas.microsoft.com/office/drawing/2014/main" id="{81BDF127-F662-D643-CF2A-CAB16F0B18EA}"/>
              </a:ext>
            </a:extLst>
          </p:cNvPr>
          <p:cNvCxnSpPr>
            <a:cxnSpLocks/>
          </p:cNvCxnSpPr>
          <p:nvPr/>
        </p:nvCxnSpPr>
        <p:spPr>
          <a:xfrm>
            <a:off x="8073705" y="3162300"/>
            <a:ext cx="4578990" cy="2438400"/>
          </a:xfrm>
          <a:prstGeom prst="bentConnector3">
            <a:avLst>
              <a:gd name="adj1" fmla="val 43192"/>
            </a:avLst>
          </a:prstGeom>
          <a:ln w="38100" cap="flat" cmpd="sng" algn="ctr">
            <a:solidFill>
              <a:srgbClr val="FFFF00"/>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9" name="Picture 8">
            <a:extLst>
              <a:ext uri="{FF2B5EF4-FFF2-40B4-BE49-F238E27FC236}">
                <a16:creationId xmlns:a16="http://schemas.microsoft.com/office/drawing/2014/main" id="{B97AE1A2-6723-B91F-87A3-F4A73C539101}"/>
              </a:ext>
            </a:extLst>
          </p:cNvPr>
          <p:cNvPicPr>
            <a:picLocks noChangeAspect="1"/>
          </p:cNvPicPr>
          <p:nvPr/>
        </p:nvPicPr>
        <p:blipFill>
          <a:blip r:embed="rId4"/>
          <a:stretch>
            <a:fillRect/>
          </a:stretch>
        </p:blipFill>
        <p:spPr>
          <a:xfrm>
            <a:off x="12472626" y="4381500"/>
            <a:ext cx="4578990" cy="2575682"/>
          </a:xfrm>
          <a:prstGeom prst="rect">
            <a:avLst/>
          </a:prstGeom>
          <a:ln w="57150">
            <a:solidFill>
              <a:schemeClr val="tx1"/>
            </a:solidFill>
          </a:ln>
        </p:spPr>
      </p:pic>
      <p:graphicFrame>
        <p:nvGraphicFramePr>
          <p:cNvPr id="13" name="Table 12">
            <a:extLst>
              <a:ext uri="{FF2B5EF4-FFF2-40B4-BE49-F238E27FC236}">
                <a16:creationId xmlns:a16="http://schemas.microsoft.com/office/drawing/2014/main" id="{14F46867-E681-2688-AF2A-0262F61E35D1}"/>
              </a:ext>
            </a:extLst>
          </p:cNvPr>
          <p:cNvGraphicFramePr>
            <a:graphicFrameLocks noGrp="1"/>
          </p:cNvGraphicFramePr>
          <p:nvPr>
            <p:extLst>
              <p:ext uri="{D42A27DB-BD31-4B8C-83A1-F6EECF244321}">
                <p14:modId xmlns:p14="http://schemas.microsoft.com/office/powerpoint/2010/main" val="1219855716"/>
              </p:ext>
            </p:extLst>
          </p:nvPr>
        </p:nvGraphicFramePr>
        <p:xfrm>
          <a:off x="14736125" y="2781300"/>
          <a:ext cx="3352022" cy="1280160"/>
        </p:xfrm>
        <a:graphic>
          <a:graphicData uri="http://schemas.openxmlformats.org/drawingml/2006/table">
            <a:tbl>
              <a:tblPr firstRow="1" bandRow="1">
                <a:tableStyleId>{5C22544A-7EE6-4342-B048-85BDC9FD1C3A}</a:tableStyleId>
              </a:tblPr>
              <a:tblGrid>
                <a:gridCol w="1676011">
                  <a:extLst>
                    <a:ext uri="{9D8B030D-6E8A-4147-A177-3AD203B41FA5}">
                      <a16:colId xmlns:a16="http://schemas.microsoft.com/office/drawing/2014/main" val="304151206"/>
                    </a:ext>
                  </a:extLst>
                </a:gridCol>
                <a:gridCol w="1676011">
                  <a:extLst>
                    <a:ext uri="{9D8B030D-6E8A-4147-A177-3AD203B41FA5}">
                      <a16:colId xmlns:a16="http://schemas.microsoft.com/office/drawing/2014/main" val="1393628149"/>
                    </a:ext>
                  </a:extLst>
                </a:gridCol>
              </a:tblGrid>
              <a:tr h="533400">
                <a:tc>
                  <a:txBody>
                    <a:bodyPr/>
                    <a:lstStyle/>
                    <a:p>
                      <a:pPr algn="ctr" rtl="1"/>
                      <a:r>
                        <a:rPr lang="ar-SA" sz="1800" b="0" dirty="0">
                          <a:solidFill>
                            <a:schemeClr val="bg1"/>
                          </a:solidFill>
                          <a:latin typeface="Cairo" panose="020B0604020202020204" charset="-78"/>
                          <a:cs typeface="Cairo" panose="020B0604020202020204" charset="-78"/>
                        </a:rPr>
                        <a:t>على اراضي اي مستوطنة</a:t>
                      </a:r>
                    </a:p>
                  </a:txBody>
                  <a:tcPr>
                    <a:solidFill>
                      <a:srgbClr val="1C5739"/>
                    </a:solidFill>
                  </a:tcPr>
                </a:tc>
                <a:tc>
                  <a:txBody>
                    <a:bodyPr/>
                    <a:lstStyle/>
                    <a:p>
                      <a:pPr algn="ctr"/>
                      <a:r>
                        <a:rPr lang="ar-SA" b="0" dirty="0">
                          <a:solidFill>
                            <a:schemeClr val="bg1"/>
                          </a:solidFill>
                          <a:latin typeface="Cairo" panose="020B0604020202020204" charset="-78"/>
                          <a:cs typeface="Cairo" panose="020B0604020202020204" charset="-78"/>
                        </a:rPr>
                        <a:t>مساحة المشروع </a:t>
                      </a:r>
                      <a:endParaRPr lang="en-US" b="0" dirty="0">
                        <a:solidFill>
                          <a:schemeClr val="bg1"/>
                        </a:solidFill>
                        <a:latin typeface="Cairo" panose="020B0604020202020204" charset="-78"/>
                        <a:cs typeface="Cairo" panose="020B0604020202020204" charset="-78"/>
                      </a:endParaRPr>
                    </a:p>
                  </a:txBody>
                  <a:tcPr>
                    <a:solidFill>
                      <a:srgbClr val="1C5739"/>
                    </a:solidFill>
                  </a:tcPr>
                </a:tc>
                <a:extLst>
                  <a:ext uri="{0D108BD9-81ED-4DB2-BD59-A6C34878D82A}">
                    <a16:rowId xmlns:a16="http://schemas.microsoft.com/office/drawing/2014/main" val="1776171168"/>
                  </a:ext>
                </a:extLst>
              </a:tr>
              <a:tr h="557276">
                <a:tc>
                  <a:txBody>
                    <a:bodyPr/>
                    <a:lstStyle/>
                    <a:p>
                      <a:pPr algn="ctr"/>
                      <a:r>
                        <a:rPr lang="ar-SA" dirty="0">
                          <a:solidFill>
                            <a:schemeClr val="bg1"/>
                          </a:solidFill>
                          <a:latin typeface="Cairo" panose="020B0604020202020204" charset="-78"/>
                          <a:cs typeface="Cairo" panose="020B0604020202020204" charset="-78"/>
                        </a:rPr>
                        <a:t>عالي زهاف الصناعية</a:t>
                      </a:r>
                      <a:endParaRPr lang="en-US" dirty="0">
                        <a:solidFill>
                          <a:schemeClr val="bg1"/>
                        </a:solidFill>
                        <a:latin typeface="Cairo" panose="020B0604020202020204" charset="-78"/>
                        <a:cs typeface="Cairo" panose="020B0604020202020204" charset="-78"/>
                      </a:endParaRPr>
                    </a:p>
                  </a:txBody>
                  <a:tcPr>
                    <a:solidFill>
                      <a:srgbClr val="1C573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800" b="0" dirty="0">
                          <a:solidFill>
                            <a:schemeClr val="bg1"/>
                          </a:solidFill>
                          <a:latin typeface="Cairo" panose="020B0604020202020204" charset="-78"/>
                          <a:cs typeface="Cairo" panose="020B0604020202020204" charset="-78"/>
                        </a:rPr>
                        <a:t>282.9 دونم</a:t>
                      </a:r>
                    </a:p>
                  </a:txBody>
                  <a:tcPr>
                    <a:solidFill>
                      <a:srgbClr val="1C5739"/>
                    </a:solidFill>
                  </a:tcPr>
                </a:tc>
                <a:extLst>
                  <a:ext uri="{0D108BD9-81ED-4DB2-BD59-A6C34878D82A}">
                    <a16:rowId xmlns:a16="http://schemas.microsoft.com/office/drawing/2014/main" val="58566767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55100AE-38CC-5493-F06E-D72ADE5C21E7}"/>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4809559" y="236916"/>
            <a:ext cx="3232844" cy="1171888"/>
            <a:chOff x="0" y="0"/>
            <a:chExt cx="4310459" cy="1562517"/>
          </a:xfrm>
        </p:grpSpPr>
        <p:grpSp>
          <p:nvGrpSpPr>
            <p:cNvPr id="3" name="Group 3"/>
            <p:cNvGrpSpPr/>
            <p:nvPr/>
          </p:nvGrpSpPr>
          <p:grpSpPr>
            <a:xfrm>
              <a:off x="1213863" y="230795"/>
              <a:ext cx="3096596" cy="1100927"/>
              <a:chOff x="0" y="0"/>
              <a:chExt cx="4076640" cy="1449360"/>
            </a:xfrm>
          </p:grpSpPr>
          <p:sp>
            <p:nvSpPr>
              <p:cNvPr id="4" name="Freeform 4"/>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5" name="Group 5"/>
            <p:cNvGrpSpPr/>
            <p:nvPr/>
          </p:nvGrpSpPr>
          <p:grpSpPr>
            <a:xfrm>
              <a:off x="0" y="0"/>
              <a:ext cx="1563611" cy="1562517"/>
              <a:chOff x="0" y="0"/>
              <a:chExt cx="2058480" cy="2057040"/>
            </a:xfrm>
          </p:grpSpPr>
          <p:sp>
            <p:nvSpPr>
              <p:cNvPr id="6" name="Freeform 6"/>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7" name="TextBox 7"/>
            <p:cNvSpPr txBox="1"/>
            <p:nvPr/>
          </p:nvSpPr>
          <p:spPr>
            <a:xfrm>
              <a:off x="1563611" y="631050"/>
              <a:ext cx="2042615" cy="271842"/>
            </a:xfrm>
            <a:prstGeom prst="rect">
              <a:avLst/>
            </a:prstGeom>
          </p:spPr>
          <p:txBody>
            <a:bodyPr lIns="0" tIns="0" rIns="0" bIns="0" rtlCol="0" anchor="t">
              <a:spAutoFit/>
            </a:bodyPr>
            <a:lstStyle/>
            <a:p>
              <a:pPr marL="0" lvl="1" indent="0" algn="r" rtl="1">
                <a:lnSpc>
                  <a:spcPts val="1671"/>
                </a:lnSpc>
                <a:spcBef>
                  <a:spcPct val="0"/>
                </a:spcBef>
              </a:pPr>
              <a:r>
                <a:rPr lang="ar-EG" sz="1211" b="1" spc="118">
                  <a:solidFill>
                    <a:srgbClr val="231F20"/>
                  </a:solidFill>
                  <a:latin typeface="Cairo Bold"/>
                  <a:ea typeface="Cairo Bold"/>
                  <a:cs typeface="Cairo Bold"/>
                  <a:sym typeface="Cairo Bold"/>
                  <a:rtl/>
                </a:rPr>
                <a:t>مشروع رقم </a:t>
              </a:r>
              <a:r>
                <a:rPr lang="en-US" sz="1211" b="1" spc="118">
                  <a:solidFill>
                    <a:srgbClr val="231F20"/>
                  </a:solidFill>
                  <a:latin typeface="Cairo Bold"/>
                  <a:ea typeface="Cairo Bold"/>
                  <a:cs typeface="Cairo Bold"/>
                  <a:sym typeface="Cairo Bold"/>
                </a:rPr>
                <a:t>6</a:t>
              </a:r>
            </a:p>
          </p:txBody>
        </p:sp>
      </p:grpSp>
      <p:pic>
        <p:nvPicPr>
          <p:cNvPr id="11" name="Picture 10">
            <a:extLst>
              <a:ext uri="{FF2B5EF4-FFF2-40B4-BE49-F238E27FC236}">
                <a16:creationId xmlns:a16="http://schemas.microsoft.com/office/drawing/2014/main" id="{9DF8B3CB-50E0-15B9-D5E8-0B8417FC412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sp>
        <p:nvSpPr>
          <p:cNvPr id="8" name="Rectangle 7">
            <a:extLst>
              <a:ext uri="{FF2B5EF4-FFF2-40B4-BE49-F238E27FC236}">
                <a16:creationId xmlns:a16="http://schemas.microsoft.com/office/drawing/2014/main" id="{D99558E8-4E2F-697C-9152-2282974AD767}"/>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62455628-5454-6872-6004-660B5DE2340D}"/>
              </a:ext>
            </a:extLst>
          </p:cNvPr>
          <p:cNvPicPr>
            <a:picLocks noChangeAspect="1"/>
          </p:cNvPicPr>
          <p:nvPr/>
        </p:nvPicPr>
        <p:blipFill>
          <a:blip r:embed="rId3"/>
          <a:stretch>
            <a:fillRect/>
          </a:stretch>
        </p:blipFill>
        <p:spPr>
          <a:xfrm>
            <a:off x="10891099" y="3848100"/>
            <a:ext cx="5797411" cy="3043641"/>
          </a:xfrm>
          <a:prstGeom prst="rect">
            <a:avLst/>
          </a:prstGeom>
          <a:ln w="57150">
            <a:solidFill>
              <a:schemeClr val="tx1"/>
            </a:solidFill>
          </a:ln>
        </p:spPr>
      </p:pic>
      <p:cxnSp>
        <p:nvCxnSpPr>
          <p:cNvPr id="10" name="Connector: Elbow 9">
            <a:extLst>
              <a:ext uri="{FF2B5EF4-FFF2-40B4-BE49-F238E27FC236}">
                <a16:creationId xmlns:a16="http://schemas.microsoft.com/office/drawing/2014/main" id="{3E1CFAA4-E93A-4247-3FCE-E559907BC4CD}"/>
              </a:ext>
            </a:extLst>
          </p:cNvPr>
          <p:cNvCxnSpPr>
            <a:cxnSpLocks/>
          </p:cNvCxnSpPr>
          <p:nvPr/>
        </p:nvCxnSpPr>
        <p:spPr>
          <a:xfrm>
            <a:off x="7010400" y="4838700"/>
            <a:ext cx="3886200" cy="1066800"/>
          </a:xfrm>
          <a:prstGeom prst="bentConnector3">
            <a:avLst>
              <a:gd name="adj1" fmla="val 50000"/>
            </a:avLst>
          </a:prstGeom>
          <a:ln w="38100" cap="flat" cmpd="sng" algn="ctr">
            <a:solidFill>
              <a:srgbClr val="FFFF00"/>
            </a:solidFill>
            <a:prstDash val="lg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5AB2D-B8F4-FE2F-5152-180F8DC71AB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170D988-E4A1-065C-0543-F8131337C748}"/>
              </a:ext>
            </a:extLst>
          </p:cNvPr>
          <p:cNvSpPr/>
          <p:nvPr/>
        </p:nvSpPr>
        <p:spPr>
          <a:xfrm>
            <a:off x="0" y="0"/>
            <a:ext cx="14536271" cy="10287000"/>
          </a:xfrm>
          <a:prstGeom prst="rect">
            <a:avLst/>
          </a:prstGeom>
          <a:solidFill>
            <a:srgbClr val="1C5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0904625-3A31-9998-400F-94B48D0F87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0135" y="288869"/>
            <a:ext cx="13716000" cy="9705797"/>
          </a:xfrm>
          <a:prstGeom prst="rect">
            <a:avLst/>
          </a:prstGeom>
          <a:ln w="76200">
            <a:solidFill>
              <a:schemeClr val="tx1"/>
            </a:solidFill>
          </a:ln>
        </p:spPr>
      </p:pic>
      <p:grpSp>
        <p:nvGrpSpPr>
          <p:cNvPr id="3" name="Group 2">
            <a:extLst>
              <a:ext uri="{FF2B5EF4-FFF2-40B4-BE49-F238E27FC236}">
                <a16:creationId xmlns:a16="http://schemas.microsoft.com/office/drawing/2014/main" id="{D075E328-88B8-AD84-B00B-FEFFEB034062}"/>
              </a:ext>
            </a:extLst>
          </p:cNvPr>
          <p:cNvGrpSpPr/>
          <p:nvPr/>
        </p:nvGrpSpPr>
        <p:grpSpPr>
          <a:xfrm rot="16200000">
            <a:off x="13402965" y="4063263"/>
            <a:ext cx="5678678" cy="2157008"/>
            <a:chOff x="0" y="0"/>
            <a:chExt cx="4310459" cy="1562517"/>
          </a:xfrm>
        </p:grpSpPr>
        <p:grpSp>
          <p:nvGrpSpPr>
            <p:cNvPr id="5" name="Group 3">
              <a:extLst>
                <a:ext uri="{FF2B5EF4-FFF2-40B4-BE49-F238E27FC236}">
                  <a16:creationId xmlns:a16="http://schemas.microsoft.com/office/drawing/2014/main" id="{37CCE8DD-BC7B-B0D1-4DCF-CA0BD0AD09A4}"/>
                </a:ext>
              </a:extLst>
            </p:cNvPr>
            <p:cNvGrpSpPr/>
            <p:nvPr/>
          </p:nvGrpSpPr>
          <p:grpSpPr>
            <a:xfrm>
              <a:off x="1213863" y="230795"/>
              <a:ext cx="3096596" cy="1100927"/>
              <a:chOff x="0" y="0"/>
              <a:chExt cx="4076640" cy="1449360"/>
            </a:xfrm>
          </p:grpSpPr>
          <p:sp>
            <p:nvSpPr>
              <p:cNvPr id="15" name="Freeform 4">
                <a:extLst>
                  <a:ext uri="{FF2B5EF4-FFF2-40B4-BE49-F238E27FC236}">
                    <a16:creationId xmlns:a16="http://schemas.microsoft.com/office/drawing/2014/main" id="{8C625968-251E-A7CF-428C-31BBB682616E}"/>
                  </a:ext>
                </a:extLst>
              </p:cNvPr>
              <p:cNvSpPr/>
              <p:nvPr/>
            </p:nvSpPr>
            <p:spPr>
              <a:xfrm>
                <a:off x="0" y="0"/>
                <a:ext cx="4076573" cy="1449324"/>
              </a:xfrm>
              <a:custGeom>
                <a:avLst/>
                <a:gdLst/>
                <a:ahLst/>
                <a:cxnLst/>
                <a:rect l="l" t="t" r="r" b="b"/>
                <a:pathLst>
                  <a:path w="4076573" h="1449324">
                    <a:moveTo>
                      <a:pt x="3352165" y="0"/>
                    </a:moveTo>
                    <a:cubicBezTo>
                      <a:pt x="0" y="0"/>
                      <a:pt x="0" y="0"/>
                      <a:pt x="0" y="0"/>
                    </a:cubicBezTo>
                    <a:cubicBezTo>
                      <a:pt x="0" y="1449324"/>
                      <a:pt x="0" y="1449324"/>
                      <a:pt x="0" y="1449324"/>
                    </a:cubicBezTo>
                    <a:cubicBezTo>
                      <a:pt x="3352165" y="1449324"/>
                      <a:pt x="3352165" y="1449324"/>
                      <a:pt x="3352165" y="1449324"/>
                    </a:cubicBezTo>
                    <a:cubicBezTo>
                      <a:pt x="3751199" y="1449324"/>
                      <a:pt x="4076573" y="1123823"/>
                      <a:pt x="4076573" y="724662"/>
                    </a:cubicBezTo>
                    <a:cubicBezTo>
                      <a:pt x="4076573" y="325501"/>
                      <a:pt x="3751199" y="0"/>
                      <a:pt x="3352165" y="0"/>
                    </a:cubicBezTo>
                    <a:close/>
                  </a:path>
                </a:pathLst>
              </a:custGeom>
              <a:solidFill>
                <a:srgbClr val="F2F2F2"/>
              </a:solidFill>
            </p:spPr>
          </p:sp>
        </p:grpSp>
        <p:grpSp>
          <p:nvGrpSpPr>
            <p:cNvPr id="12" name="Group 5">
              <a:extLst>
                <a:ext uri="{FF2B5EF4-FFF2-40B4-BE49-F238E27FC236}">
                  <a16:creationId xmlns:a16="http://schemas.microsoft.com/office/drawing/2014/main" id="{3387A6CF-096B-D202-AEDB-0BB4D8E1046C}"/>
                </a:ext>
              </a:extLst>
            </p:cNvPr>
            <p:cNvGrpSpPr/>
            <p:nvPr/>
          </p:nvGrpSpPr>
          <p:grpSpPr>
            <a:xfrm>
              <a:off x="0" y="0"/>
              <a:ext cx="1563611" cy="1562517"/>
              <a:chOff x="0" y="0"/>
              <a:chExt cx="2058480" cy="2057040"/>
            </a:xfrm>
          </p:grpSpPr>
          <p:sp>
            <p:nvSpPr>
              <p:cNvPr id="14" name="Freeform 6">
                <a:extLst>
                  <a:ext uri="{FF2B5EF4-FFF2-40B4-BE49-F238E27FC236}">
                    <a16:creationId xmlns:a16="http://schemas.microsoft.com/office/drawing/2014/main" id="{A88EFB32-7FF0-32B6-DCAB-66B2006251AB}"/>
                  </a:ext>
                </a:extLst>
              </p:cNvPr>
              <p:cNvSpPr/>
              <p:nvPr/>
            </p:nvSpPr>
            <p:spPr>
              <a:xfrm>
                <a:off x="0" y="0"/>
                <a:ext cx="2058416" cy="2057146"/>
              </a:xfrm>
              <a:custGeom>
                <a:avLst/>
                <a:gdLst/>
                <a:ahLst/>
                <a:cxnLst/>
                <a:rect l="l" t="t" r="r" b="b"/>
                <a:pathLst>
                  <a:path w="2058416" h="2057146">
                    <a:moveTo>
                      <a:pt x="0" y="1028573"/>
                    </a:moveTo>
                    <a:cubicBezTo>
                      <a:pt x="0" y="460502"/>
                      <a:pt x="460756" y="0"/>
                      <a:pt x="1029208" y="0"/>
                    </a:cubicBezTo>
                    <a:cubicBezTo>
                      <a:pt x="1597660" y="0"/>
                      <a:pt x="2058416" y="460502"/>
                      <a:pt x="2058416" y="1028573"/>
                    </a:cubicBezTo>
                    <a:cubicBezTo>
                      <a:pt x="2058416" y="1596644"/>
                      <a:pt x="1597660" y="2057146"/>
                      <a:pt x="1029208" y="2057146"/>
                    </a:cubicBezTo>
                    <a:cubicBezTo>
                      <a:pt x="460756" y="2057146"/>
                      <a:pt x="0" y="1596517"/>
                      <a:pt x="0" y="1028573"/>
                    </a:cubicBezTo>
                    <a:close/>
                  </a:path>
                </a:pathLst>
              </a:custGeom>
              <a:solidFill>
                <a:srgbClr val="1C5739"/>
              </a:solidFill>
            </p:spPr>
          </p:sp>
        </p:grpSp>
        <p:sp>
          <p:nvSpPr>
            <p:cNvPr id="13" name="TextBox 7">
              <a:extLst>
                <a:ext uri="{FF2B5EF4-FFF2-40B4-BE49-F238E27FC236}">
                  <a16:creationId xmlns:a16="http://schemas.microsoft.com/office/drawing/2014/main" id="{FA59CF41-C373-CB5D-0060-2C5B715A3BA5}"/>
                </a:ext>
              </a:extLst>
            </p:cNvPr>
            <p:cNvSpPr txBox="1"/>
            <p:nvPr/>
          </p:nvSpPr>
          <p:spPr>
            <a:xfrm>
              <a:off x="1722958" y="769424"/>
              <a:ext cx="2042615" cy="185327"/>
            </a:xfrm>
            <a:prstGeom prst="rect">
              <a:avLst/>
            </a:prstGeom>
          </p:spPr>
          <p:txBody>
            <a:bodyPr lIns="0" tIns="0" rIns="0" bIns="0" rtlCol="0" anchor="t">
              <a:spAutoFit/>
            </a:bodyPr>
            <a:lstStyle/>
            <a:p>
              <a:pPr marL="0" lvl="1" indent="0" algn="r" rtl="1">
                <a:lnSpc>
                  <a:spcPts val="1671"/>
                </a:lnSpc>
                <a:spcBef>
                  <a:spcPct val="0"/>
                </a:spcBef>
              </a:pPr>
              <a:r>
                <a:rPr lang="ar-EG" sz="2400" b="1" spc="118" dirty="0">
                  <a:solidFill>
                    <a:srgbClr val="231F20"/>
                  </a:solidFill>
                  <a:latin typeface="Cairo Bold"/>
                  <a:ea typeface="Cairo Bold"/>
                  <a:cs typeface="Cairo Bold"/>
                  <a:sym typeface="Cairo Bold"/>
                  <a:rtl/>
                </a:rPr>
                <a:t>المخطط النهائي</a:t>
              </a:r>
            </a:p>
          </p:txBody>
        </p:sp>
      </p:grpSp>
      <p:sp>
        <p:nvSpPr>
          <p:cNvPr id="16" name="Rectangle 15">
            <a:extLst>
              <a:ext uri="{FF2B5EF4-FFF2-40B4-BE49-F238E27FC236}">
                <a16:creationId xmlns:a16="http://schemas.microsoft.com/office/drawing/2014/main" id="{DA561C11-7573-AADB-7F18-E84D6B7F2B84}"/>
              </a:ext>
            </a:extLst>
          </p:cNvPr>
          <p:cNvSpPr/>
          <p:nvPr/>
        </p:nvSpPr>
        <p:spPr>
          <a:xfrm>
            <a:off x="14536272" y="0"/>
            <a:ext cx="3751728" cy="10283536"/>
          </a:xfrm>
          <a:prstGeom prst="rect">
            <a:avLst/>
          </a:prstGeom>
          <a:noFill/>
          <a:ln w="7620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09630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2" name="Group 2"/>
          <p:cNvGrpSpPr/>
          <p:nvPr/>
        </p:nvGrpSpPr>
        <p:grpSpPr>
          <a:xfrm>
            <a:off x="0" y="9707812"/>
            <a:ext cx="18288000" cy="579188"/>
            <a:chOff x="0" y="0"/>
            <a:chExt cx="4816593" cy="152543"/>
          </a:xfrm>
        </p:grpSpPr>
        <p:sp>
          <p:nvSpPr>
            <p:cNvPr id="3" name="Freeform 3"/>
            <p:cNvSpPr/>
            <p:nvPr/>
          </p:nvSpPr>
          <p:spPr>
            <a:xfrm>
              <a:off x="0" y="0"/>
              <a:ext cx="4816592" cy="152543"/>
            </a:xfrm>
            <a:custGeom>
              <a:avLst/>
              <a:gdLst/>
              <a:ahLst/>
              <a:cxnLst/>
              <a:rect l="l" t="t" r="r" b="b"/>
              <a:pathLst>
                <a:path w="4816592" h="152543">
                  <a:moveTo>
                    <a:pt x="0" y="0"/>
                  </a:moveTo>
                  <a:lnTo>
                    <a:pt x="4816592" y="0"/>
                  </a:lnTo>
                  <a:lnTo>
                    <a:pt x="4816592" y="152543"/>
                  </a:lnTo>
                  <a:lnTo>
                    <a:pt x="0" y="152543"/>
                  </a:lnTo>
                  <a:close/>
                </a:path>
              </a:pathLst>
            </a:custGeom>
            <a:solidFill>
              <a:srgbClr val="D9DFCE"/>
            </a:solidFill>
          </p:spPr>
        </p:sp>
        <p:sp>
          <p:nvSpPr>
            <p:cNvPr id="4" name="TextBox 4"/>
            <p:cNvSpPr txBox="1"/>
            <p:nvPr/>
          </p:nvSpPr>
          <p:spPr>
            <a:xfrm>
              <a:off x="0" y="-57150"/>
              <a:ext cx="4816593" cy="209693"/>
            </a:xfrm>
            <a:prstGeom prst="rect">
              <a:avLst/>
            </a:prstGeom>
          </p:spPr>
          <p:txBody>
            <a:bodyPr lIns="50800" tIns="50800" rIns="50800" bIns="50800" rtlCol="0" anchor="ctr"/>
            <a:lstStyle/>
            <a:p>
              <a:pPr algn="ctr">
                <a:lnSpc>
                  <a:spcPts val="3500"/>
                </a:lnSpc>
              </a:pPr>
              <a:endParaRPr/>
            </a:p>
          </p:txBody>
        </p:sp>
      </p:grpSp>
      <p:sp>
        <p:nvSpPr>
          <p:cNvPr id="5" name="TextBox 5"/>
          <p:cNvSpPr txBox="1"/>
          <p:nvPr/>
        </p:nvSpPr>
        <p:spPr>
          <a:xfrm>
            <a:off x="2434007" y="1808333"/>
            <a:ext cx="13419987" cy="1718571"/>
          </a:xfrm>
          <a:prstGeom prst="rect">
            <a:avLst/>
          </a:prstGeom>
        </p:spPr>
        <p:txBody>
          <a:bodyPr lIns="0" tIns="0" rIns="0" bIns="0" rtlCol="0" anchor="t">
            <a:spAutoFit/>
          </a:bodyPr>
          <a:lstStyle/>
          <a:p>
            <a:pPr algn="ctr" rtl="1">
              <a:lnSpc>
                <a:spcPts val="13950"/>
              </a:lnSpc>
            </a:pPr>
            <a:r>
              <a:rPr lang="ar-EG" sz="9964" b="1" dirty="0">
                <a:solidFill>
                  <a:srgbClr val="000000"/>
                </a:solidFill>
                <a:latin typeface="Cairo Heavy"/>
                <a:ea typeface="Cairo Heavy"/>
                <a:cs typeface="Cairo Heavy"/>
                <a:sym typeface="Cairo Heavy"/>
                <a:rtl/>
              </a:rPr>
              <a:t>شكرا لحسن استماعكم</a:t>
            </a:r>
          </a:p>
        </p:txBody>
      </p:sp>
      <p:sp>
        <p:nvSpPr>
          <p:cNvPr id="6" name="Freeform 6"/>
          <p:cNvSpPr/>
          <p:nvPr/>
        </p:nvSpPr>
        <p:spPr>
          <a:xfrm>
            <a:off x="1028700" y="5504123"/>
            <a:ext cx="2729160" cy="406893"/>
          </a:xfrm>
          <a:custGeom>
            <a:avLst/>
            <a:gdLst/>
            <a:ahLst/>
            <a:cxnLst/>
            <a:rect l="l" t="t" r="r" b="b"/>
            <a:pathLst>
              <a:path w="2729160" h="406893">
                <a:moveTo>
                  <a:pt x="0" y="0"/>
                </a:moveTo>
                <a:lnTo>
                  <a:pt x="2729160" y="0"/>
                </a:lnTo>
                <a:lnTo>
                  <a:pt x="2729160" y="406893"/>
                </a:lnTo>
                <a:lnTo>
                  <a:pt x="0" y="406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a:off x="14530140" y="5504123"/>
            <a:ext cx="2729160" cy="406893"/>
          </a:xfrm>
          <a:custGeom>
            <a:avLst/>
            <a:gdLst/>
            <a:ahLst/>
            <a:cxnLst/>
            <a:rect l="l" t="t" r="r" b="b"/>
            <a:pathLst>
              <a:path w="2729160" h="406893">
                <a:moveTo>
                  <a:pt x="0" y="0"/>
                </a:moveTo>
                <a:lnTo>
                  <a:pt x="2729160" y="0"/>
                </a:lnTo>
                <a:lnTo>
                  <a:pt x="2729160" y="406893"/>
                </a:lnTo>
                <a:lnTo>
                  <a:pt x="0" y="406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a:off x="7102340" y="4071696"/>
            <a:ext cx="3772110" cy="4782591"/>
          </a:xfrm>
          <a:custGeom>
            <a:avLst/>
            <a:gdLst/>
            <a:ahLst/>
            <a:cxnLst/>
            <a:rect l="l" t="t" r="r" b="b"/>
            <a:pathLst>
              <a:path w="3772110" h="4782591">
                <a:moveTo>
                  <a:pt x="0" y="0"/>
                </a:moveTo>
                <a:lnTo>
                  <a:pt x="3772110" y="0"/>
                </a:lnTo>
                <a:lnTo>
                  <a:pt x="3772110" y="4782591"/>
                </a:lnTo>
                <a:lnTo>
                  <a:pt x="0" y="478259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rot="2402698">
            <a:off x="9807613" y="6828619"/>
            <a:ext cx="2338869" cy="3022770"/>
          </a:xfrm>
          <a:custGeom>
            <a:avLst/>
            <a:gdLst/>
            <a:ahLst/>
            <a:cxnLst/>
            <a:rect l="l" t="t" r="r" b="b"/>
            <a:pathLst>
              <a:path w="2338869" h="3022770">
                <a:moveTo>
                  <a:pt x="0" y="0"/>
                </a:moveTo>
                <a:lnTo>
                  <a:pt x="2338869" y="0"/>
                </a:lnTo>
                <a:lnTo>
                  <a:pt x="2338869" y="3022770"/>
                </a:lnTo>
                <a:lnTo>
                  <a:pt x="0" y="3022770"/>
                </a:lnTo>
                <a:lnTo>
                  <a:pt x="0" y="0"/>
                </a:lnTo>
                <a:close/>
              </a:path>
            </a:pathLst>
          </a:custGeom>
          <a:blipFill>
            <a:blip r:embed="rId6"/>
            <a:stretch>
              <a:fillRect/>
            </a:stretch>
          </a:blipFill>
        </p:spPr>
      </p:sp>
      <p:sp>
        <p:nvSpPr>
          <p:cNvPr id="10" name="Freeform 10"/>
          <p:cNvSpPr/>
          <p:nvPr/>
        </p:nvSpPr>
        <p:spPr>
          <a:xfrm rot="7989317" flipV="1">
            <a:off x="5674357" y="6991274"/>
            <a:ext cx="2301740" cy="2974785"/>
          </a:xfrm>
          <a:custGeom>
            <a:avLst/>
            <a:gdLst/>
            <a:ahLst/>
            <a:cxnLst/>
            <a:rect l="l" t="t" r="r" b="b"/>
            <a:pathLst>
              <a:path w="2301740" h="2974785">
                <a:moveTo>
                  <a:pt x="0" y="2974785"/>
                </a:moveTo>
                <a:lnTo>
                  <a:pt x="2301741" y="2974785"/>
                </a:lnTo>
                <a:lnTo>
                  <a:pt x="2301741" y="0"/>
                </a:lnTo>
                <a:lnTo>
                  <a:pt x="0" y="0"/>
                </a:lnTo>
                <a:lnTo>
                  <a:pt x="0" y="2974785"/>
                </a:lnTo>
                <a:close/>
              </a:path>
            </a:pathLst>
          </a:custGeom>
          <a:blipFill>
            <a:blip r:embed="rId7"/>
            <a:stretch>
              <a:fillRect/>
            </a:stretch>
          </a:blipFill>
        </p:spPr>
      </p:sp>
      <p:sp>
        <p:nvSpPr>
          <p:cNvPr id="11" name="Freeform 11"/>
          <p:cNvSpPr/>
          <p:nvPr/>
        </p:nvSpPr>
        <p:spPr>
          <a:xfrm>
            <a:off x="0" y="249874"/>
            <a:ext cx="2700614" cy="1557653"/>
          </a:xfrm>
          <a:custGeom>
            <a:avLst/>
            <a:gdLst/>
            <a:ahLst/>
            <a:cxnLst/>
            <a:rect l="l" t="t" r="r" b="b"/>
            <a:pathLst>
              <a:path w="2700614" h="1557653">
                <a:moveTo>
                  <a:pt x="0" y="0"/>
                </a:moveTo>
                <a:lnTo>
                  <a:pt x="2700614" y="0"/>
                </a:lnTo>
                <a:lnTo>
                  <a:pt x="2700614" y="1557652"/>
                </a:lnTo>
                <a:lnTo>
                  <a:pt x="0" y="1557652"/>
                </a:lnTo>
                <a:lnTo>
                  <a:pt x="0" y="0"/>
                </a:lnTo>
                <a:close/>
              </a:path>
            </a:pathLst>
          </a:custGeom>
          <a:blipFill>
            <a:blip r:embed="rId8">
              <a:extLst>
                <a:ext uri="{96DAC541-7B7A-43D3-8B79-37D633B846F1}">
                  <asvg:svgBlip xmlns:asvg="http://schemas.microsoft.com/office/drawing/2016/SVG/main" r:embed="rId9"/>
                </a:ext>
              </a:extLst>
            </a:blip>
            <a:stretch>
              <a:fillRect r="-100613" b="-313496"/>
            </a:stretch>
          </a:blipFill>
        </p:spPr>
      </p:sp>
      <p:sp>
        <p:nvSpPr>
          <p:cNvPr id="12" name="Rectangle 11">
            <a:extLst>
              <a:ext uri="{FF2B5EF4-FFF2-40B4-BE49-F238E27FC236}">
                <a16:creationId xmlns:a16="http://schemas.microsoft.com/office/drawing/2014/main" id="{6E8D08A5-AC5A-D4AD-1023-8F0B2CCAF0B1}"/>
              </a:ext>
            </a:extLst>
          </p:cNvPr>
          <p:cNvSpPr/>
          <p:nvPr/>
        </p:nvSpPr>
        <p:spPr>
          <a:xfrm>
            <a:off x="0" y="0"/>
            <a:ext cx="18288000" cy="9659239"/>
          </a:xfrm>
          <a:prstGeom prst="rect">
            <a:avLst/>
          </a:prstGeom>
          <a:noFill/>
          <a:ln w="57150" cap="flat" cmpd="sng" algn="ctr">
            <a:solidFill>
              <a:sysClr val="windowText" lastClr="000000"/>
            </a:solidFill>
            <a:prstDash val="solid"/>
            <a:miter lim="800000"/>
          </a:ln>
          <a:effectLst>
            <a:outerShdw blurRad="50800" dist="50800" dir="5400000" algn="ctr" rotWithShape="0">
              <a:srgbClr val="000000">
                <a:alpha val="62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12593</TotalTime>
  <Words>2070</Words>
  <Application>Microsoft Office PowerPoint</Application>
  <PresentationFormat>Custom</PresentationFormat>
  <Paragraphs>744</Paragraphs>
  <Slides>99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99</vt:i4>
      </vt:variant>
    </vt:vector>
  </HeadingPairs>
  <TitlesOfParts>
    <vt:vector size="106" baseType="lpstr">
      <vt:lpstr>Cairo</vt:lpstr>
      <vt:lpstr>Cairo Heavy</vt:lpstr>
      <vt:lpstr>Cairo Bold</vt:lpstr>
      <vt:lpstr>Arial</vt:lpstr>
      <vt:lpstr>Calibri</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التخطيط الاقليمي في محافظة سلفيت  في ظل عدم وجود استيطان</dc:title>
  <dc:creator>Thara Khaled</dc:creator>
  <cp:lastModifiedBy>Thara Khaled</cp:lastModifiedBy>
  <cp:revision>43</cp:revision>
  <dcterms:created xsi:type="dcterms:W3CDTF">2006-08-16T00:00:00Z</dcterms:created>
  <dcterms:modified xsi:type="dcterms:W3CDTF">2025-06-27T22:43:39Z</dcterms:modified>
  <dc:identifier>DAGqKYZqPbE</dc:identifier>
</cp:coreProperties>
</file>