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3">
  <p:sldMasterIdLst>
    <p:sldMasterId id="2147483820" r:id="rId1"/>
  </p:sldMasterIdLst>
  <p:notesMasterIdLst>
    <p:notesMasterId r:id="rId98"/>
  </p:notesMasterIdLst>
  <p:sldIdLst>
    <p:sldId id="256" r:id="rId2"/>
    <p:sldId id="257" r:id="rId3"/>
    <p:sldId id="258" r:id="rId4"/>
    <p:sldId id="259" r:id="rId5"/>
    <p:sldId id="260" r:id="rId6"/>
    <p:sldId id="261" r:id="rId7"/>
    <p:sldId id="563" r:id="rId8"/>
    <p:sldId id="264" r:id="rId9"/>
    <p:sldId id="265" r:id="rId10"/>
    <p:sldId id="266" r:id="rId11"/>
    <p:sldId id="285" r:id="rId12"/>
    <p:sldId id="286" r:id="rId13"/>
    <p:sldId id="494" r:id="rId14"/>
    <p:sldId id="495" r:id="rId15"/>
    <p:sldId id="490" r:id="rId16"/>
    <p:sldId id="491" r:id="rId17"/>
    <p:sldId id="501" r:id="rId18"/>
    <p:sldId id="502" r:id="rId19"/>
    <p:sldId id="492" r:id="rId20"/>
    <p:sldId id="493" r:id="rId21"/>
    <p:sldId id="437" r:id="rId22"/>
    <p:sldId id="438" r:id="rId23"/>
    <p:sldId id="439" r:id="rId24"/>
    <p:sldId id="440" r:id="rId25"/>
    <p:sldId id="442" r:id="rId26"/>
    <p:sldId id="443" r:id="rId27"/>
    <p:sldId id="477" r:id="rId28"/>
    <p:sldId id="478" r:id="rId29"/>
    <p:sldId id="486" r:id="rId30"/>
    <p:sldId id="488" r:id="rId31"/>
    <p:sldId id="523" r:id="rId32"/>
    <p:sldId id="524" r:id="rId33"/>
    <p:sldId id="525" r:id="rId34"/>
    <p:sldId id="526" r:id="rId35"/>
    <p:sldId id="527" r:id="rId36"/>
    <p:sldId id="528" r:id="rId37"/>
    <p:sldId id="529" r:id="rId38"/>
    <p:sldId id="564" r:id="rId39"/>
    <p:sldId id="530" r:id="rId40"/>
    <p:sldId id="531" r:id="rId41"/>
    <p:sldId id="532" r:id="rId42"/>
    <p:sldId id="503" r:id="rId43"/>
    <p:sldId id="533" r:id="rId44"/>
    <p:sldId id="534" r:id="rId45"/>
    <p:sldId id="535" r:id="rId46"/>
    <p:sldId id="536" r:id="rId47"/>
    <p:sldId id="537" r:id="rId48"/>
    <p:sldId id="510" r:id="rId49"/>
    <p:sldId id="538" r:id="rId50"/>
    <p:sldId id="539" r:id="rId51"/>
    <p:sldId id="268" r:id="rId52"/>
    <p:sldId id="560" r:id="rId53"/>
    <p:sldId id="269" r:id="rId54"/>
    <p:sldId id="551" r:id="rId55"/>
    <p:sldId id="273" r:id="rId56"/>
    <p:sldId id="275" r:id="rId57"/>
    <p:sldId id="496" r:id="rId58"/>
    <p:sldId id="276" r:id="rId59"/>
    <p:sldId id="497" r:id="rId60"/>
    <p:sldId id="274" r:id="rId61"/>
    <p:sldId id="504" r:id="rId62"/>
    <p:sldId id="554" r:id="rId63"/>
    <p:sldId id="555" r:id="rId64"/>
    <p:sldId id="505" r:id="rId65"/>
    <p:sldId id="556" r:id="rId66"/>
    <p:sldId id="519" r:id="rId67"/>
    <p:sldId id="520" r:id="rId68"/>
    <p:sldId id="521" r:id="rId69"/>
    <p:sldId id="506" r:id="rId70"/>
    <p:sldId id="507" r:id="rId71"/>
    <p:sldId id="508" r:id="rId72"/>
    <p:sldId id="511" r:id="rId73"/>
    <p:sldId id="561" r:id="rId74"/>
    <p:sldId id="512" r:id="rId75"/>
    <p:sldId id="514" r:id="rId76"/>
    <p:sldId id="515" r:id="rId77"/>
    <p:sldId id="516" r:id="rId78"/>
    <p:sldId id="517" r:id="rId79"/>
    <p:sldId id="518" r:id="rId80"/>
    <p:sldId id="562" r:id="rId81"/>
    <p:sldId id="513" r:id="rId82"/>
    <p:sldId id="540" r:id="rId83"/>
    <p:sldId id="565" r:id="rId84"/>
    <p:sldId id="541" r:id="rId85"/>
    <p:sldId id="542" r:id="rId86"/>
    <p:sldId id="543" r:id="rId87"/>
    <p:sldId id="545" r:id="rId88"/>
    <p:sldId id="546" r:id="rId89"/>
    <p:sldId id="547" r:id="rId90"/>
    <p:sldId id="548" r:id="rId91"/>
    <p:sldId id="549" r:id="rId92"/>
    <p:sldId id="522" r:id="rId93"/>
    <p:sldId id="557" r:id="rId94"/>
    <p:sldId id="558" r:id="rId95"/>
    <p:sldId id="559" r:id="rId96"/>
    <p:sldId id="291" r:id="rId9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بلا نمط، بلا شبكة">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النمط المتوسط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0021" autoAdjust="0"/>
    <p:restoredTop sz="94660"/>
  </p:normalViewPr>
  <p:slideViewPr>
    <p:cSldViewPr snapToGrid="0">
      <p:cViewPr varScale="1">
        <p:scale>
          <a:sx n="73" d="100"/>
          <a:sy n="73" d="100"/>
        </p:scale>
        <p:origin x="-828" y="-10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slide" Target="slides/slide9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l">
              <a:defRPr sz="1200"/>
            </a:lvl1pPr>
          </a:lstStyle>
          <a:p>
            <a:endParaRPr lang="en-US"/>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r">
              <a:defRPr sz="1200"/>
            </a:lvl1pPr>
          </a:lstStyle>
          <a:p>
            <a:fld id="{D53859BE-A5FB-47FD-AB2B-413EB73D06DA}" type="datetimeFigureOut">
              <a:rPr lang="en-US" smtClean="0"/>
              <a:pPr/>
              <a:t>6/8/2020</a:t>
            </a:fld>
            <a:endParaRPr lang="en-US"/>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en-US"/>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r">
              <a:defRPr sz="1200"/>
            </a:lvl1pPr>
          </a:lstStyle>
          <a:p>
            <a:fld id="{42AEC742-84C0-412F-9FE8-F62C7D279E80}" type="slidenum">
              <a:rPr lang="en-US" smtClean="0"/>
              <a:pPr/>
              <a:t>‹#›</a:t>
            </a:fld>
            <a:endParaRPr lang="en-US"/>
          </a:p>
        </p:txBody>
      </p:sp>
    </p:spTree>
    <p:extLst>
      <p:ext uri="{BB962C8B-B14F-4D97-AF65-F5344CB8AC3E}">
        <p14:creationId xmlns:p14="http://schemas.microsoft.com/office/powerpoint/2010/main" xmlns="" val="9254000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584A4F3D-2CCB-4DD7-BAC0-F0124080C37D}" type="datetime1">
              <a:rPr lang="en-US" smtClean="0"/>
              <a:pPr/>
              <a:t>6/8/2020</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xmlns="" val="2111624591"/>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93C525F9-9281-4CCA-996B-7434AD74084D}" type="datetime1">
              <a:rPr lang="en-US" smtClean="0"/>
              <a:pPr/>
              <a:t>6/8/2020</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xmlns="" val="3469698804"/>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03E7927A-F648-4827-8495-3AE2A1C87261}" type="datetime1">
              <a:rPr lang="en-US" smtClean="0"/>
              <a:pPr/>
              <a:t>6/8/2020</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xmlns="" val="669275604"/>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280DFD5C-08D1-416A-AB75-A0D4EDA5456D}" type="datetime1">
              <a:rPr lang="en-US" smtClean="0"/>
              <a:pPr/>
              <a:t>6/8/2020</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xmlns="" val="2974994383"/>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DC48B402-60A6-464C-A411-E017BBDB9AAE}" type="datetime1">
              <a:rPr lang="en-US" smtClean="0"/>
              <a:pPr/>
              <a:t>6/8/2020</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xmlns="" val="3137752316"/>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2A255FE8-A7CA-4F9B-A169-D93588D91088}" type="datetime1">
              <a:rPr lang="en-US" smtClean="0"/>
              <a:pPr/>
              <a:t>6/8/2020</a:t>
            </a:fld>
            <a:endParaRPr lang="en-US"/>
          </a:p>
        </p:txBody>
      </p:sp>
      <p:sp>
        <p:nvSpPr>
          <p:cNvPr id="6" name="Footer Placeholder 5"/>
          <p:cNvSpPr>
            <a:spLocks noGrp="1"/>
          </p:cNvSpPr>
          <p:nvPr>
            <p:ph type="ftr" sz="quarter" idx="11"/>
          </p:nvPr>
        </p:nvSpPr>
        <p:spPr/>
        <p:txBody>
          <a:bodyPr/>
          <a:lstStyle/>
          <a:p>
            <a:r>
              <a:rPr lang="en-US"/>
              <a:t>islam sawa10lmeah                                                                                                                                                                                                                                                                                            Bilal Melhem</a:t>
            </a:r>
            <a:endParaRPr lang="en-US" dirty="0"/>
          </a:p>
        </p:txBody>
      </p:sp>
      <p:sp>
        <p:nvSpPr>
          <p:cNvPr id="7" name="Slide Number Placeholder 6"/>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xmlns="" val="583049379"/>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Content Placeholder 3"/>
          <p:cNvSpPr>
            <a:spLocks noGrp="1"/>
          </p:cNvSpPr>
          <p:nvPr>
            <p:ph sz="half" idx="2"/>
          </p:nvPr>
        </p:nvSpPr>
        <p:spPr>
          <a:xfrm>
            <a:off x="839788" y="2505075"/>
            <a:ext cx="5157787" cy="368458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6172200" y="2505075"/>
            <a:ext cx="5183188" cy="368458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EF0A49C4-F17F-4D88-ABB2-960163DA2F57}" type="datetime1">
              <a:rPr lang="en-US" smtClean="0"/>
              <a:pPr/>
              <a:t>6/8/2020</a:t>
            </a:fld>
            <a:endParaRPr lang="en-US"/>
          </a:p>
        </p:txBody>
      </p:sp>
      <p:sp>
        <p:nvSpPr>
          <p:cNvPr id="8" name="Footer Placeholder 7"/>
          <p:cNvSpPr>
            <a:spLocks noGrp="1"/>
          </p:cNvSpPr>
          <p:nvPr>
            <p:ph type="ftr" sz="quarter" idx="11"/>
          </p:nvPr>
        </p:nvSpPr>
        <p:spPr/>
        <p:txBody>
          <a:bodyPr/>
          <a:lstStyle/>
          <a:p>
            <a:r>
              <a:rPr lang="en-US"/>
              <a:t>islam sawa10lmeah                                                                                                                                                                                                                                                                                            Bilal Melhem</a:t>
            </a:r>
            <a:endParaRPr lang="en-US" dirty="0"/>
          </a:p>
        </p:txBody>
      </p:sp>
      <p:sp>
        <p:nvSpPr>
          <p:cNvPr id="9" name="Slide Number Placeholder 8"/>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xmlns="" val="4129582074"/>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B62D4876-2B46-405E-9FE8-EFF9525B9390}" type="datetime1">
              <a:rPr lang="en-US" smtClean="0"/>
              <a:pPr/>
              <a:t>6/8/2020</a:t>
            </a:fld>
            <a:endParaRPr lang="en-US"/>
          </a:p>
        </p:txBody>
      </p:sp>
      <p:sp>
        <p:nvSpPr>
          <p:cNvPr id="4" name="Footer Placeholder 3"/>
          <p:cNvSpPr>
            <a:spLocks noGrp="1"/>
          </p:cNvSpPr>
          <p:nvPr>
            <p:ph type="ftr" sz="quarter" idx="11"/>
          </p:nvPr>
        </p:nvSpPr>
        <p:spPr/>
        <p:txBody>
          <a:bodyPr/>
          <a:lstStyle/>
          <a:p>
            <a:r>
              <a:rPr lang="en-US"/>
              <a:t>islam sawa10lmeah                                                                                                                                                                                                                                                                                            Bilal Melhem</a:t>
            </a:r>
            <a:endParaRPr lang="en-US" dirty="0"/>
          </a:p>
        </p:txBody>
      </p:sp>
      <p:sp>
        <p:nvSpPr>
          <p:cNvPr id="5" name="Slide Number Placeholder 4"/>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xmlns="" val="3756858183"/>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DC437E-6A7C-466A-BE79-D3F4BEA54D5B}" type="datetime1">
              <a:rPr lang="en-US" smtClean="0"/>
              <a:pPr/>
              <a:t>6/8/2020</a:t>
            </a:fld>
            <a:endParaRPr lang="en-US"/>
          </a:p>
        </p:txBody>
      </p:sp>
      <p:sp>
        <p:nvSpPr>
          <p:cNvPr id="3" name="Footer Placeholder 2"/>
          <p:cNvSpPr>
            <a:spLocks noGrp="1"/>
          </p:cNvSpPr>
          <p:nvPr>
            <p:ph type="ftr" sz="quarter" idx="11"/>
          </p:nvPr>
        </p:nvSpPr>
        <p:spPr/>
        <p:txBody>
          <a:bodyPr/>
          <a:lstStyle/>
          <a:p>
            <a:r>
              <a:rPr lang="en-US"/>
              <a:t>islam sawa10lmeah                                                                                                                                                                                                                                                                                            Bilal Melhem</a:t>
            </a:r>
            <a:endParaRPr lang="en-US" dirty="0"/>
          </a:p>
        </p:txBody>
      </p:sp>
      <p:sp>
        <p:nvSpPr>
          <p:cNvPr id="4" name="Slide Number Placeholder 3"/>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xmlns="" val="2251850994"/>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AB98D952-FC49-4915-84F7-19579261A183}" type="datetime1">
              <a:rPr lang="en-US" smtClean="0"/>
              <a:pPr/>
              <a:t>6/8/2020</a:t>
            </a:fld>
            <a:endParaRPr lang="en-US"/>
          </a:p>
        </p:txBody>
      </p:sp>
      <p:sp>
        <p:nvSpPr>
          <p:cNvPr id="6" name="Footer Placeholder 5"/>
          <p:cNvSpPr>
            <a:spLocks noGrp="1"/>
          </p:cNvSpPr>
          <p:nvPr>
            <p:ph type="ftr" sz="quarter" idx="11"/>
          </p:nvPr>
        </p:nvSpPr>
        <p:spPr/>
        <p:txBody>
          <a:bodyPr/>
          <a:lstStyle/>
          <a:p>
            <a:r>
              <a:rPr lang="en-US"/>
              <a:t>islam sawa10lmeah                                                                                                                                                                                                                                                                                            Bilal Melhem</a:t>
            </a:r>
            <a:endParaRPr lang="en-US" dirty="0"/>
          </a:p>
        </p:txBody>
      </p:sp>
      <p:sp>
        <p:nvSpPr>
          <p:cNvPr id="7" name="Slide Number Placeholder 6"/>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xmlns="" val="3365378255"/>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75AA3A2F-E1B8-44CF-B9BD-E8DBD276C3D2}" type="datetime1">
              <a:rPr lang="en-US" smtClean="0"/>
              <a:pPr/>
              <a:t>6/8/2020</a:t>
            </a:fld>
            <a:endParaRPr lang="en-US"/>
          </a:p>
        </p:txBody>
      </p:sp>
      <p:sp>
        <p:nvSpPr>
          <p:cNvPr id="6" name="Footer Placeholder 5"/>
          <p:cNvSpPr>
            <a:spLocks noGrp="1"/>
          </p:cNvSpPr>
          <p:nvPr>
            <p:ph type="ftr" sz="quarter" idx="11"/>
          </p:nvPr>
        </p:nvSpPr>
        <p:spPr/>
        <p:txBody>
          <a:bodyPr/>
          <a:lstStyle/>
          <a:p>
            <a:r>
              <a:rPr lang="en-US"/>
              <a:t>islam sawa10lmeah                                                                                                                                                                                                                                                                                            Bilal Melhem</a:t>
            </a:r>
            <a:endParaRPr lang="en-US" dirty="0"/>
          </a:p>
        </p:txBody>
      </p:sp>
      <p:sp>
        <p:nvSpPr>
          <p:cNvPr id="7" name="Slide Number Placeholder 6"/>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xmlns="" val="3395713665"/>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75000"/>
            <a:alpha val="37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44CE74-D726-4DF6-BDE7-07E48D2019CF}" type="datetime1">
              <a:rPr lang="en-US" smtClean="0"/>
              <a:pPr/>
              <a:t>6/8/2020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islam sawa10lmeah                                                                                                                                                                                                                                                                                            Bilal Melhem</a:t>
            </a:r>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964888-E3DD-43E6-9D6D-BA1E53871D58}" type="slidenum">
              <a:rPr lang="en-US" smtClean="0"/>
              <a:pPr/>
              <a:t>‹#›</a:t>
            </a:fld>
            <a:endParaRPr lang="en-US"/>
          </a:p>
        </p:txBody>
      </p:sp>
    </p:spTree>
    <p:extLst>
      <p:ext uri="{BB962C8B-B14F-4D97-AF65-F5344CB8AC3E}">
        <p14:creationId xmlns:p14="http://schemas.microsoft.com/office/powerpoint/2010/main" xmlns="" val="2400206595"/>
      </p:ext>
    </p:extLst>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Lst>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emf"/></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4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4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4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4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4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57.png"/><Relationship Id="rId4" Type="http://schemas.openxmlformats.org/officeDocument/2006/relationships/image" Target="../media/image56.png"/></Relationships>
</file>

<file path=ppt/slides/_rels/slide4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4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5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55.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1.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7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78.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79.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83.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84.emf"/></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85.emf"/><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87.emf"/><Relationship Id="rId4" Type="http://schemas.openxmlformats.org/officeDocument/2006/relationships/image" Target="../media/image86.emf"/></Relationships>
</file>

<file path=ppt/slides/_rels/slide71.xml.rels><?xml version="1.0" encoding="UTF-8" standalone="yes"?>
<Relationships xmlns="http://schemas.openxmlformats.org/package/2006/relationships"><Relationship Id="rId3" Type="http://schemas.openxmlformats.org/officeDocument/2006/relationships/image" Target="../media/image88.emf"/><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91.emf"/><Relationship Id="rId5" Type="http://schemas.openxmlformats.org/officeDocument/2006/relationships/image" Target="../media/image90.emf"/><Relationship Id="rId4" Type="http://schemas.openxmlformats.org/officeDocument/2006/relationships/image" Target="../media/image89.emf"/></Relationships>
</file>

<file path=ppt/slides/_rels/slide7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92.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93.emf"/></Relationships>
</file>

<file path=ppt/slides/_rels/slide74.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95.emf"/></Relationships>
</file>

<file path=ppt/slides/_rels/slide75.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98.emf"/><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100.png"/><Relationship Id="rId4" Type="http://schemas.openxmlformats.org/officeDocument/2006/relationships/image" Target="../media/image99.emf"/></Relationships>
</file>

<file path=ppt/slides/_rels/slide78.xml.rels><?xml version="1.0" encoding="UTF-8" standalone="yes"?>
<Relationships xmlns="http://schemas.openxmlformats.org/package/2006/relationships"><Relationship Id="rId3" Type="http://schemas.openxmlformats.org/officeDocument/2006/relationships/image" Target="../media/image101.emf"/><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103.emf"/><Relationship Id="rId4" Type="http://schemas.openxmlformats.org/officeDocument/2006/relationships/image" Target="../media/image102.emf"/></Relationships>
</file>

<file path=ppt/slides/_rels/slide79.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05.png"/></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07.png"/></Relationships>
</file>

<file path=ppt/slides/_rels/slide81.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09.png"/></Relationships>
</file>

<file path=ppt/slides/_rels/slide82.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113.png"/><Relationship Id="rId4" Type="http://schemas.openxmlformats.org/officeDocument/2006/relationships/image" Target="../media/image112.png"/></Relationships>
</file>

<file path=ppt/slides/_rels/slide84.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16.png"/></Relationships>
</file>

<file path=ppt/slides/_rels/slide86.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19.png"/></Relationships>
</file>

<file path=ppt/slides/_rels/slide88.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21.png"/></Relationships>
</file>

<file path=ppt/slides/_rels/slide89.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28.png"/><Relationship Id="rId5" Type="http://schemas.openxmlformats.org/officeDocument/2006/relationships/image" Target="../media/image127.png"/><Relationship Id="rId4" Type="http://schemas.openxmlformats.org/officeDocument/2006/relationships/image" Target="../media/image126.png"/></Relationships>
</file>

<file path=ppt/slides/_rels/slide93.xml.rels><?xml version="1.0" encoding="UTF-8" standalone="yes"?>
<Relationships xmlns="http://schemas.openxmlformats.org/package/2006/relationships"><Relationship Id="rId3" Type="http://schemas.openxmlformats.org/officeDocument/2006/relationships/image" Target="../media/image129.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130.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131.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صورة 11">
            <a:extLst>
              <a:ext uri="{FF2B5EF4-FFF2-40B4-BE49-F238E27FC236}">
                <a16:creationId xmlns:a16="http://schemas.microsoft.com/office/drawing/2014/main" xmlns="" id="{8F50851F-FA3F-4612-9912-CF1730C33477}"/>
              </a:ext>
            </a:extLst>
          </p:cNvPr>
          <p:cNvPicPr>
            <a:picLocks noChangeAspect="1"/>
          </p:cNvPicPr>
          <p:nvPr/>
        </p:nvPicPr>
        <p:blipFill>
          <a:blip r:embed="rId2" cstate="print"/>
          <a:stretch>
            <a:fillRect/>
          </a:stretch>
        </p:blipFill>
        <p:spPr>
          <a:xfrm>
            <a:off x="84821" y="72861"/>
            <a:ext cx="12022354" cy="6712278"/>
          </a:xfrm>
          <a:prstGeom prst="rect">
            <a:avLst/>
          </a:prstGeom>
        </p:spPr>
      </p:pic>
      <p:sp>
        <p:nvSpPr>
          <p:cNvPr id="2" name="مستطيل 1">
            <a:extLst>
              <a:ext uri="{FF2B5EF4-FFF2-40B4-BE49-F238E27FC236}">
                <a16:creationId xmlns:a16="http://schemas.microsoft.com/office/drawing/2014/main" xmlns="" id="{3C825CC4-780C-4E39-9D32-CA67808EBD90}"/>
              </a:ext>
            </a:extLst>
          </p:cNvPr>
          <p:cNvSpPr/>
          <p:nvPr/>
        </p:nvSpPr>
        <p:spPr>
          <a:xfrm>
            <a:off x="162886" y="4510977"/>
            <a:ext cx="11866225" cy="646331"/>
          </a:xfrm>
          <a:prstGeom prst="rect">
            <a:avLst/>
          </a:prstGeom>
          <a:noFill/>
          <a:ln>
            <a:noFill/>
          </a:ln>
        </p:spPr>
        <p:txBody>
          <a:bodyPr wrap="square" lIns="91440" tIns="45720" rIns="91440" bIns="45720">
            <a:spAutoFit/>
            <a:scene3d>
              <a:camera prst="orthographicFront"/>
              <a:lightRig rig="soft" dir="t">
                <a:rot lat="0" lon="0" rev="15600000"/>
              </a:lightRig>
            </a:scene3d>
            <a:sp3d extrusionH="57150" prstMaterial="softEdge">
              <a:bevelT w="25400" h="38100"/>
            </a:sp3d>
          </a:bodyPr>
          <a:lstStyle/>
          <a:p>
            <a:pPr algn="ctr"/>
            <a:r>
              <a:rPr lang="en-US" sz="3600" b="1" i="1" dirty="0">
                <a:ln/>
                <a:latin typeface="Times New Roman" panose="02020603050405020304" pitchFamily="18" charset="0"/>
                <a:cs typeface="Times New Roman" panose="02020603050405020304" pitchFamily="18" charset="0"/>
              </a:rPr>
              <a:t>Redesign of the Qusra boys and girls elementary school</a:t>
            </a:r>
            <a:endParaRPr lang="ar-SA" sz="3600" b="1" i="1" dirty="0">
              <a:ln/>
              <a:latin typeface="Times New Roman" panose="02020603050405020304" pitchFamily="18" charset="0"/>
              <a:cs typeface="Times New Roman" panose="02020603050405020304" pitchFamily="18" charset="0"/>
            </a:endParaRPr>
          </a:p>
        </p:txBody>
      </p:sp>
      <p:pic>
        <p:nvPicPr>
          <p:cNvPr id="5" name="صورة 4">
            <a:extLst>
              <a:ext uri="{FF2B5EF4-FFF2-40B4-BE49-F238E27FC236}">
                <a16:creationId xmlns:a16="http://schemas.microsoft.com/office/drawing/2014/main" xmlns="" id="{50E0C0B8-842E-4A9A-9F77-F75F058E28A7}"/>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129742" y="391514"/>
            <a:ext cx="1932516" cy="1934521"/>
          </a:xfrm>
          <a:prstGeom prst="rect">
            <a:avLst/>
          </a:prstGeom>
        </p:spPr>
      </p:pic>
      <p:sp>
        <p:nvSpPr>
          <p:cNvPr id="7" name="مربع نص 6">
            <a:extLst>
              <a:ext uri="{FF2B5EF4-FFF2-40B4-BE49-F238E27FC236}">
                <a16:creationId xmlns:a16="http://schemas.microsoft.com/office/drawing/2014/main" xmlns="" id="{6BBA92D0-0EE2-48FD-80FE-76579BF80713}"/>
              </a:ext>
            </a:extLst>
          </p:cNvPr>
          <p:cNvSpPr txBox="1"/>
          <p:nvPr/>
        </p:nvSpPr>
        <p:spPr>
          <a:xfrm>
            <a:off x="3152118" y="2561182"/>
            <a:ext cx="5887763" cy="1538883"/>
          </a:xfrm>
          <a:prstGeom prst="rect">
            <a:avLst/>
          </a:prstGeom>
          <a:noFill/>
        </p:spPr>
        <p:txBody>
          <a:bodyPr wrap="square" rtlCol="0">
            <a:spAutoFit/>
          </a:bodyPr>
          <a:lstStyle/>
          <a:p>
            <a:pPr algn="ctr">
              <a:lnSpc>
                <a:spcPct val="150000"/>
              </a:lnSpc>
            </a:pPr>
            <a:r>
              <a:rPr lang="en-US" sz="1600" dirty="0">
                <a:cs typeface="+mj-cs"/>
              </a:rPr>
              <a:t> </a:t>
            </a:r>
            <a:r>
              <a:rPr lang="en-US" sz="1600" b="1" dirty="0">
                <a:latin typeface="Simplified Arabic" panose="02020603050405020304" pitchFamily="18" charset="-78"/>
                <a:cs typeface="+mj-cs"/>
              </a:rPr>
              <a:t>An-Najah National University </a:t>
            </a:r>
            <a:endParaRPr lang="en-US" sz="1600" dirty="0">
              <a:latin typeface="Simplified Arabic" panose="02020603050405020304" pitchFamily="18" charset="-78"/>
              <a:cs typeface="+mj-cs"/>
            </a:endParaRPr>
          </a:p>
          <a:p>
            <a:pPr algn="ctr">
              <a:lnSpc>
                <a:spcPct val="150000"/>
              </a:lnSpc>
            </a:pPr>
            <a:r>
              <a:rPr lang="en-US" sz="1600" b="1" dirty="0">
                <a:latin typeface="Simplified Arabic" panose="02020603050405020304" pitchFamily="18" charset="-78"/>
                <a:cs typeface="+mj-cs"/>
              </a:rPr>
              <a:t>Faculty of Engineering &amp; Information Technology </a:t>
            </a:r>
            <a:endParaRPr lang="en-US" sz="1600" dirty="0">
              <a:latin typeface="Simplified Arabic" panose="02020603050405020304" pitchFamily="18" charset="-78"/>
              <a:cs typeface="+mj-cs"/>
            </a:endParaRPr>
          </a:p>
          <a:p>
            <a:pPr algn="ctr">
              <a:lnSpc>
                <a:spcPct val="150000"/>
              </a:lnSpc>
            </a:pPr>
            <a:r>
              <a:rPr lang="en-US" sz="1600" b="1" dirty="0">
                <a:latin typeface="Simplified Arabic" panose="02020603050405020304" pitchFamily="18" charset="-78"/>
                <a:cs typeface="+mj-cs"/>
              </a:rPr>
              <a:t>Department of Building Engineering</a:t>
            </a:r>
          </a:p>
          <a:p>
            <a:pPr algn="ctr">
              <a:lnSpc>
                <a:spcPct val="150000"/>
              </a:lnSpc>
            </a:pPr>
            <a:r>
              <a:rPr lang="en-US" sz="1600" b="1" dirty="0">
                <a:latin typeface="Simplified Arabic" panose="02020603050405020304" pitchFamily="18" charset="-78"/>
                <a:cs typeface="+mj-cs"/>
              </a:rPr>
              <a:t>Graduation Project</a:t>
            </a:r>
            <a:endParaRPr lang="ar-SA" sz="1600" b="1" dirty="0">
              <a:latin typeface="Simplified Arabic" panose="02020603050405020304" pitchFamily="18" charset="-78"/>
              <a:cs typeface="+mj-cs"/>
            </a:endParaRPr>
          </a:p>
        </p:txBody>
      </p:sp>
      <p:cxnSp>
        <p:nvCxnSpPr>
          <p:cNvPr id="9" name="رابط مستقيم 8">
            <a:extLst>
              <a:ext uri="{FF2B5EF4-FFF2-40B4-BE49-F238E27FC236}">
                <a16:creationId xmlns:a16="http://schemas.microsoft.com/office/drawing/2014/main" xmlns="" id="{8C29C506-2F62-4CEC-924D-929FDC43B63C}"/>
              </a:ext>
            </a:extLst>
          </p:cNvPr>
          <p:cNvCxnSpPr/>
          <p:nvPr/>
        </p:nvCxnSpPr>
        <p:spPr>
          <a:xfrm flipH="1">
            <a:off x="854110" y="6531429"/>
            <a:ext cx="10601011"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مستطيل 9">
            <a:extLst>
              <a:ext uri="{FF2B5EF4-FFF2-40B4-BE49-F238E27FC236}">
                <a16:creationId xmlns:a16="http://schemas.microsoft.com/office/drawing/2014/main" xmlns="" id="{4164802D-3B9E-443D-9657-8C5DA9C78047}"/>
              </a:ext>
            </a:extLst>
          </p:cNvPr>
          <p:cNvSpPr/>
          <p:nvPr/>
        </p:nvSpPr>
        <p:spPr>
          <a:xfrm>
            <a:off x="232786" y="6132087"/>
            <a:ext cx="11987683" cy="369332"/>
          </a:xfrm>
          <a:prstGeom prst="rect">
            <a:avLst/>
          </a:prstGeom>
          <a:noFill/>
        </p:spPr>
        <p:txBody>
          <a:bodyPr wrap="square" lIns="91440" tIns="45720" rIns="91440" bIns="45720">
            <a:spAutoFit/>
          </a:bodyPr>
          <a:lstStyle/>
          <a:p>
            <a:pPr algn="ctr"/>
            <a:r>
              <a:rPr lang="en-US"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Supervisor : </a:t>
            </a: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Eng. </a:t>
            </a:r>
            <a:r>
              <a:rPr lang="en-US" b="0" cap="none" spc="0" dirty="0" err="1">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Narmeen</a:t>
            </a:r>
            <a:r>
              <a:rPr lang="en-US"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Al-</a:t>
            </a:r>
            <a:r>
              <a:rPr lang="en-US" b="0" cap="none" spc="0" dirty="0" err="1">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Barq</a:t>
            </a:r>
            <a:endParaRPr lang="ar-SA"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1" name="مستطيل 10">
            <a:extLst>
              <a:ext uri="{FF2B5EF4-FFF2-40B4-BE49-F238E27FC236}">
                <a16:creationId xmlns:a16="http://schemas.microsoft.com/office/drawing/2014/main" xmlns="" id="{8B7B5219-65E9-4EBD-BDAB-74230C8DE685}"/>
              </a:ext>
            </a:extLst>
          </p:cNvPr>
          <p:cNvSpPr/>
          <p:nvPr/>
        </p:nvSpPr>
        <p:spPr>
          <a:xfrm>
            <a:off x="205081" y="5441028"/>
            <a:ext cx="11987683" cy="830997"/>
          </a:xfrm>
          <a:prstGeom prst="rect">
            <a:avLst/>
          </a:prstGeom>
          <a:noFill/>
        </p:spPr>
        <p:txBody>
          <a:bodyPr wrap="square" lIns="91440" tIns="45720" rIns="91440" bIns="45720">
            <a:spAutoFit/>
          </a:bodyPr>
          <a:lstStyle/>
          <a:p>
            <a:pPr algn="ctr"/>
            <a:r>
              <a:rPr lang="en-US" sz="24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Students: </a:t>
            </a:r>
          </a:p>
          <a:p>
            <a:pPr algn="ctr"/>
            <a:r>
              <a:rPr lang="en-US" sz="24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Islam Sawalmeah 																Bilal </a:t>
            </a:r>
            <a:r>
              <a:rPr lang="en-US" sz="24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M</a:t>
            </a:r>
            <a:r>
              <a:rPr lang="en-US" sz="24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elhem </a:t>
            </a:r>
            <a:endParaRPr lang="ar-SA"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3" name="Slide Number Placeholder 2">
            <a:extLst>
              <a:ext uri="{FF2B5EF4-FFF2-40B4-BE49-F238E27FC236}">
                <a16:creationId xmlns:a16="http://schemas.microsoft.com/office/drawing/2014/main" xmlns="" id="{A71B25EE-E722-4B1F-B0E3-433CC3D77CA1}"/>
              </a:ext>
            </a:extLst>
          </p:cNvPr>
          <p:cNvSpPr>
            <a:spLocks noGrp="1"/>
          </p:cNvSpPr>
          <p:nvPr>
            <p:ph type="sldNum" sz="quarter" idx="12"/>
          </p:nvPr>
        </p:nvSpPr>
        <p:spPr>
          <a:xfrm>
            <a:off x="9037949" y="6272025"/>
            <a:ext cx="2743200" cy="365125"/>
          </a:xfrm>
        </p:spPr>
        <p:txBody>
          <a:bodyPr/>
          <a:lstStyle/>
          <a:p>
            <a:fld id="{09964888-E3DD-43E6-9D6D-BA1E53871D58}" type="slidenum">
              <a:rPr lang="en-US" sz="1600" smtClean="0">
                <a:solidFill>
                  <a:schemeClr val="tx1"/>
                </a:solidFill>
              </a:rPr>
              <a:pPr/>
              <a:t>1</a:t>
            </a:fld>
            <a:endParaRPr lang="en-US" sz="1600" dirty="0">
              <a:solidFill>
                <a:schemeClr val="tx1"/>
              </a:solidFill>
            </a:endParaRPr>
          </a:p>
        </p:txBody>
      </p:sp>
    </p:spTree>
    <p:extLst>
      <p:ext uri="{BB962C8B-B14F-4D97-AF65-F5344CB8AC3E}">
        <p14:creationId xmlns:p14="http://schemas.microsoft.com/office/powerpoint/2010/main" xmlns="" val="226706534"/>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صورة 24">
            <a:extLst>
              <a:ext uri="{FF2B5EF4-FFF2-40B4-BE49-F238E27FC236}">
                <a16:creationId xmlns:a16="http://schemas.microsoft.com/office/drawing/2014/main" xmlns="" id="{2292919F-9525-4FEF-A17A-B7A4E2EAD6DA}"/>
              </a:ext>
            </a:extLst>
          </p:cNvPr>
          <p:cNvPicPr>
            <a:picLocks noChangeAspect="1"/>
          </p:cNvPicPr>
          <p:nvPr/>
        </p:nvPicPr>
        <p:blipFill>
          <a:blip r:embed="rId2" cstate="print"/>
          <a:stretch>
            <a:fillRect/>
          </a:stretch>
        </p:blipFill>
        <p:spPr>
          <a:xfrm>
            <a:off x="6240778" y="2238033"/>
            <a:ext cx="5809470" cy="3392608"/>
          </a:xfrm>
          <a:prstGeom prst="rect">
            <a:avLst/>
          </a:prstGeom>
          <a:effectLst>
            <a:softEdge rad="63500"/>
          </a:effectLst>
        </p:spPr>
      </p:pic>
      <p:pic>
        <p:nvPicPr>
          <p:cNvPr id="4" name="صورة 3">
            <a:extLst>
              <a:ext uri="{FF2B5EF4-FFF2-40B4-BE49-F238E27FC236}">
                <a16:creationId xmlns:a16="http://schemas.microsoft.com/office/drawing/2014/main" xmlns="" id="{8759D0E9-6B5D-4D4F-91D4-29B9A1784B3F}"/>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cxnSp>
        <p:nvCxnSpPr>
          <p:cNvPr id="5" name="رابط مستقيم 4">
            <a:extLst>
              <a:ext uri="{FF2B5EF4-FFF2-40B4-BE49-F238E27FC236}">
                <a16:creationId xmlns:a16="http://schemas.microsoft.com/office/drawing/2014/main" xmlns="" id="{4F7E81BB-939B-460B-929B-E0584A0D7380}"/>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مستطيل 5">
            <a:extLst>
              <a:ext uri="{FF2B5EF4-FFF2-40B4-BE49-F238E27FC236}">
                <a16:creationId xmlns:a16="http://schemas.microsoft.com/office/drawing/2014/main" xmlns="" id="{1382793D-E076-4193-9F56-7A8E921C5DAA}"/>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ستطيل 6">
            <a:extLst>
              <a:ext uri="{FF2B5EF4-FFF2-40B4-BE49-F238E27FC236}">
                <a16:creationId xmlns:a16="http://schemas.microsoft.com/office/drawing/2014/main" xmlns="" id="{430FCED7-C94A-4EED-B885-86CD5468D83C}"/>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Ground floor plan after redesign  </a:t>
            </a:r>
          </a:p>
        </p:txBody>
      </p:sp>
      <p:sp>
        <p:nvSpPr>
          <p:cNvPr id="8" name="مستطيل 7">
            <a:extLst>
              <a:ext uri="{FF2B5EF4-FFF2-40B4-BE49-F238E27FC236}">
                <a16:creationId xmlns:a16="http://schemas.microsoft.com/office/drawing/2014/main" xmlns="" id="{1C1E399C-EA32-4249-B13A-808845CBFEE1}"/>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analysis and redesign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xmlns="" id="{C9B47325-EEA6-4271-8353-110A7EBAF2A3}"/>
              </a:ext>
            </a:extLst>
          </p:cNvPr>
          <p:cNvSpPr>
            <a:spLocks noGrp="1"/>
          </p:cNvSpPr>
          <p:nvPr>
            <p:ph type="sldNum" sz="quarter" idx="12"/>
          </p:nvPr>
        </p:nvSpPr>
        <p:spPr>
          <a:xfrm>
            <a:off x="9132218" y="6303092"/>
            <a:ext cx="2743200" cy="365125"/>
          </a:xfrm>
        </p:spPr>
        <p:txBody>
          <a:bodyPr/>
          <a:lstStyle/>
          <a:p>
            <a:fld id="{09964888-E3DD-43E6-9D6D-BA1E53871D58}" type="slidenum">
              <a:rPr lang="en-US" sz="2000" b="1" smtClean="0">
                <a:solidFill>
                  <a:schemeClr val="tx1"/>
                </a:solidFill>
              </a:rPr>
              <a:pPr/>
              <a:t>10</a:t>
            </a:fld>
            <a:endParaRPr lang="en-US" sz="2000" b="1" dirty="0">
              <a:solidFill>
                <a:schemeClr val="tx1"/>
              </a:solidFill>
            </a:endParaRPr>
          </a:p>
        </p:txBody>
      </p:sp>
      <p:pic>
        <p:nvPicPr>
          <p:cNvPr id="10" name="صورة 9">
            <a:extLst>
              <a:ext uri="{FF2B5EF4-FFF2-40B4-BE49-F238E27FC236}">
                <a16:creationId xmlns:a16="http://schemas.microsoft.com/office/drawing/2014/main" xmlns="" id="{755F75FE-5899-493D-B5E7-3389B110D66A}"/>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64758" y="2256136"/>
            <a:ext cx="5809470" cy="3392611"/>
          </a:xfrm>
          <a:prstGeom prst="rect">
            <a:avLst/>
          </a:prstGeom>
          <a:effectLst>
            <a:softEdge rad="63500"/>
          </a:effectLst>
        </p:spPr>
      </p:pic>
      <p:sp>
        <p:nvSpPr>
          <p:cNvPr id="11" name="مستطيل 10">
            <a:extLst>
              <a:ext uri="{FF2B5EF4-FFF2-40B4-BE49-F238E27FC236}">
                <a16:creationId xmlns:a16="http://schemas.microsoft.com/office/drawing/2014/main" xmlns="" id="{660C3C48-9A75-4DCA-9647-99949BCCAC15}"/>
              </a:ext>
            </a:extLst>
          </p:cNvPr>
          <p:cNvSpPr/>
          <p:nvPr/>
        </p:nvSpPr>
        <p:spPr>
          <a:xfrm>
            <a:off x="8718170" y="5682935"/>
            <a:ext cx="727481" cy="458074"/>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After</a:t>
            </a:r>
          </a:p>
        </p:txBody>
      </p:sp>
      <p:sp>
        <p:nvSpPr>
          <p:cNvPr id="12" name="مستطيل 11">
            <a:extLst>
              <a:ext uri="{FF2B5EF4-FFF2-40B4-BE49-F238E27FC236}">
                <a16:creationId xmlns:a16="http://schemas.microsoft.com/office/drawing/2014/main" xmlns="" id="{E341D518-9DD5-47B5-8F23-EB54CA4B58A2}"/>
              </a:ext>
            </a:extLst>
          </p:cNvPr>
          <p:cNvSpPr/>
          <p:nvPr/>
        </p:nvSpPr>
        <p:spPr>
          <a:xfrm>
            <a:off x="2394530" y="5743110"/>
            <a:ext cx="899086" cy="458074"/>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Before </a:t>
            </a:r>
          </a:p>
        </p:txBody>
      </p:sp>
      <p:sp>
        <p:nvSpPr>
          <p:cNvPr id="13" name="شكل بيضاوي 12">
            <a:extLst>
              <a:ext uri="{FF2B5EF4-FFF2-40B4-BE49-F238E27FC236}">
                <a16:creationId xmlns:a16="http://schemas.microsoft.com/office/drawing/2014/main" xmlns="" id="{A565E5E3-5759-4EE7-A5B6-540E10F63968}"/>
              </a:ext>
            </a:extLst>
          </p:cNvPr>
          <p:cNvSpPr/>
          <p:nvPr/>
        </p:nvSpPr>
        <p:spPr>
          <a:xfrm>
            <a:off x="3080551" y="4740676"/>
            <a:ext cx="1109709" cy="53266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شكل بيضاوي 13">
            <a:extLst>
              <a:ext uri="{FF2B5EF4-FFF2-40B4-BE49-F238E27FC236}">
                <a16:creationId xmlns:a16="http://schemas.microsoft.com/office/drawing/2014/main" xmlns="" id="{DEBCEAEC-F886-460B-835F-6E2FE145CF9D}"/>
              </a:ext>
            </a:extLst>
          </p:cNvPr>
          <p:cNvSpPr/>
          <p:nvPr/>
        </p:nvSpPr>
        <p:spPr>
          <a:xfrm>
            <a:off x="4681367" y="4759855"/>
            <a:ext cx="1109709" cy="53266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شكل بيضاوي 14">
            <a:extLst>
              <a:ext uri="{FF2B5EF4-FFF2-40B4-BE49-F238E27FC236}">
                <a16:creationId xmlns:a16="http://schemas.microsoft.com/office/drawing/2014/main" xmlns="" id="{1F040931-B02D-45E2-9DE2-4DE8193A70EE}"/>
              </a:ext>
            </a:extLst>
          </p:cNvPr>
          <p:cNvSpPr/>
          <p:nvPr/>
        </p:nvSpPr>
        <p:spPr>
          <a:xfrm>
            <a:off x="411883" y="4740676"/>
            <a:ext cx="1109709" cy="53266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شكل بيضاوي 15">
            <a:extLst>
              <a:ext uri="{FF2B5EF4-FFF2-40B4-BE49-F238E27FC236}">
                <a16:creationId xmlns:a16="http://schemas.microsoft.com/office/drawing/2014/main" xmlns="" id="{17EDE5D6-1A29-4EF9-AC83-DBEE9C3D2932}"/>
              </a:ext>
            </a:extLst>
          </p:cNvPr>
          <p:cNvSpPr/>
          <p:nvPr/>
        </p:nvSpPr>
        <p:spPr>
          <a:xfrm>
            <a:off x="4406835" y="2616121"/>
            <a:ext cx="1109709" cy="53266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شكل بيضاوي 16">
            <a:extLst>
              <a:ext uri="{FF2B5EF4-FFF2-40B4-BE49-F238E27FC236}">
                <a16:creationId xmlns:a16="http://schemas.microsoft.com/office/drawing/2014/main" xmlns="" id="{C9798B21-F67E-4FFC-8E32-5D56A9A28674}"/>
              </a:ext>
            </a:extLst>
          </p:cNvPr>
          <p:cNvSpPr/>
          <p:nvPr/>
        </p:nvSpPr>
        <p:spPr>
          <a:xfrm>
            <a:off x="10765709" y="4740676"/>
            <a:ext cx="1109709" cy="53266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شكل بيضاوي 17">
            <a:extLst>
              <a:ext uri="{FF2B5EF4-FFF2-40B4-BE49-F238E27FC236}">
                <a16:creationId xmlns:a16="http://schemas.microsoft.com/office/drawing/2014/main" xmlns="" id="{FD79E36A-2292-4C50-B81F-C31F21C82142}"/>
              </a:ext>
            </a:extLst>
          </p:cNvPr>
          <p:cNvSpPr/>
          <p:nvPr/>
        </p:nvSpPr>
        <p:spPr>
          <a:xfrm>
            <a:off x="8718170" y="3825809"/>
            <a:ext cx="1109709" cy="53266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شكل بيضاوي 18">
            <a:extLst>
              <a:ext uri="{FF2B5EF4-FFF2-40B4-BE49-F238E27FC236}">
                <a16:creationId xmlns:a16="http://schemas.microsoft.com/office/drawing/2014/main" xmlns="" id="{D20FD308-419B-43C4-8DB5-92182A8E16EA}"/>
              </a:ext>
            </a:extLst>
          </p:cNvPr>
          <p:cNvSpPr/>
          <p:nvPr/>
        </p:nvSpPr>
        <p:spPr>
          <a:xfrm>
            <a:off x="6284868" y="4740676"/>
            <a:ext cx="1109709" cy="53266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شكل بيضاوي 19">
            <a:extLst>
              <a:ext uri="{FF2B5EF4-FFF2-40B4-BE49-F238E27FC236}">
                <a16:creationId xmlns:a16="http://schemas.microsoft.com/office/drawing/2014/main" xmlns="" id="{1BA0D225-0A3C-458B-A837-13BD48C94A18}"/>
              </a:ext>
            </a:extLst>
          </p:cNvPr>
          <p:cNvSpPr/>
          <p:nvPr/>
        </p:nvSpPr>
        <p:spPr>
          <a:xfrm>
            <a:off x="8291744" y="4137690"/>
            <a:ext cx="266628" cy="298425"/>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شكل بيضاوي 20">
            <a:extLst>
              <a:ext uri="{FF2B5EF4-FFF2-40B4-BE49-F238E27FC236}">
                <a16:creationId xmlns:a16="http://schemas.microsoft.com/office/drawing/2014/main" xmlns="" id="{2BB40ECF-AD1D-41DF-8050-93855C7E99B2}"/>
              </a:ext>
            </a:extLst>
          </p:cNvPr>
          <p:cNvSpPr/>
          <p:nvPr/>
        </p:nvSpPr>
        <p:spPr>
          <a:xfrm>
            <a:off x="7972201" y="2995742"/>
            <a:ext cx="1109709" cy="53266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شكل بيضاوي 21">
            <a:extLst>
              <a:ext uri="{FF2B5EF4-FFF2-40B4-BE49-F238E27FC236}">
                <a16:creationId xmlns:a16="http://schemas.microsoft.com/office/drawing/2014/main" xmlns="" id="{5AEDB5E5-B2C3-4D7B-96DA-175C56AF7BC0}"/>
              </a:ext>
            </a:extLst>
          </p:cNvPr>
          <p:cNvSpPr/>
          <p:nvPr/>
        </p:nvSpPr>
        <p:spPr>
          <a:xfrm>
            <a:off x="10345412" y="2616121"/>
            <a:ext cx="1109709" cy="53266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شكل بيضاوي 22">
            <a:extLst>
              <a:ext uri="{FF2B5EF4-FFF2-40B4-BE49-F238E27FC236}">
                <a16:creationId xmlns:a16="http://schemas.microsoft.com/office/drawing/2014/main" xmlns="" id="{E1A8AFAC-8AE6-444D-81B4-F151F60A8691}"/>
              </a:ext>
            </a:extLst>
          </p:cNvPr>
          <p:cNvSpPr/>
          <p:nvPr/>
        </p:nvSpPr>
        <p:spPr>
          <a:xfrm>
            <a:off x="9046153" y="4759855"/>
            <a:ext cx="1109709" cy="53266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شكل بيضاوي 23">
            <a:extLst>
              <a:ext uri="{FF2B5EF4-FFF2-40B4-BE49-F238E27FC236}">
                <a16:creationId xmlns:a16="http://schemas.microsoft.com/office/drawing/2014/main" xmlns="" id="{FF366D82-674D-4377-BB05-B9CCF8D824C8}"/>
              </a:ext>
            </a:extLst>
          </p:cNvPr>
          <p:cNvSpPr/>
          <p:nvPr/>
        </p:nvSpPr>
        <p:spPr>
          <a:xfrm>
            <a:off x="3023106" y="3725097"/>
            <a:ext cx="1109709" cy="53266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شكل بيضاوي 25">
            <a:extLst>
              <a:ext uri="{FF2B5EF4-FFF2-40B4-BE49-F238E27FC236}">
                <a16:creationId xmlns:a16="http://schemas.microsoft.com/office/drawing/2014/main" xmlns="" id="{41CCCAA7-D8B6-449B-A769-3A18E8E74056}"/>
              </a:ext>
            </a:extLst>
          </p:cNvPr>
          <p:cNvSpPr/>
          <p:nvPr/>
        </p:nvSpPr>
        <p:spPr>
          <a:xfrm>
            <a:off x="6771443" y="3757430"/>
            <a:ext cx="1109709" cy="53266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695465739"/>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صورة 9">
            <a:extLst>
              <a:ext uri="{FF2B5EF4-FFF2-40B4-BE49-F238E27FC236}">
                <a16:creationId xmlns:a16="http://schemas.microsoft.com/office/drawing/2014/main" xmlns="" id="{F24C6242-0205-4B69-840E-30577A6BF1DE}"/>
              </a:ext>
            </a:extLst>
          </p:cNvPr>
          <p:cNvPicPr>
            <a:picLocks noChangeAspect="1"/>
          </p:cNvPicPr>
          <p:nvPr/>
        </p:nvPicPr>
        <p:blipFill>
          <a:blip r:embed="rId2" cstate="print"/>
          <a:stretch>
            <a:fillRect/>
          </a:stretch>
        </p:blipFill>
        <p:spPr>
          <a:xfrm>
            <a:off x="6265336" y="1699116"/>
            <a:ext cx="5555502" cy="3486041"/>
          </a:xfrm>
          <a:prstGeom prst="rect">
            <a:avLst/>
          </a:prstGeom>
          <a:effectLst>
            <a:softEdge rad="63500"/>
          </a:effectLst>
        </p:spPr>
      </p:pic>
      <p:pic>
        <p:nvPicPr>
          <p:cNvPr id="4" name="صورة 3">
            <a:extLst>
              <a:ext uri="{FF2B5EF4-FFF2-40B4-BE49-F238E27FC236}">
                <a16:creationId xmlns:a16="http://schemas.microsoft.com/office/drawing/2014/main" xmlns="" id="{8759D0E9-6B5D-4D4F-91D4-29B9A1784B3F}"/>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cxnSp>
        <p:nvCxnSpPr>
          <p:cNvPr id="5" name="رابط مستقيم 4">
            <a:extLst>
              <a:ext uri="{FF2B5EF4-FFF2-40B4-BE49-F238E27FC236}">
                <a16:creationId xmlns:a16="http://schemas.microsoft.com/office/drawing/2014/main" xmlns="" id="{4F7E81BB-939B-460B-929B-E0584A0D7380}"/>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مستطيل 5">
            <a:extLst>
              <a:ext uri="{FF2B5EF4-FFF2-40B4-BE49-F238E27FC236}">
                <a16:creationId xmlns:a16="http://schemas.microsoft.com/office/drawing/2014/main" xmlns="" id="{1382793D-E076-4193-9F56-7A8E921C5DAA}"/>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ستطيل 6">
            <a:extLst>
              <a:ext uri="{FF2B5EF4-FFF2-40B4-BE49-F238E27FC236}">
                <a16:creationId xmlns:a16="http://schemas.microsoft.com/office/drawing/2014/main" xmlns="" id="{430FCED7-C94A-4EED-B885-86CD5468D83C}"/>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First floor plan after redesign  </a:t>
            </a:r>
          </a:p>
        </p:txBody>
      </p:sp>
      <p:sp>
        <p:nvSpPr>
          <p:cNvPr id="8" name="مستطيل 7">
            <a:extLst>
              <a:ext uri="{FF2B5EF4-FFF2-40B4-BE49-F238E27FC236}">
                <a16:creationId xmlns:a16="http://schemas.microsoft.com/office/drawing/2014/main" xmlns="" id="{1C1E399C-EA32-4249-B13A-808845CBFEE1}"/>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analysis and redesign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xmlns="" id="{7189210A-8FB8-4C74-98C2-8D40C0D647BF}"/>
              </a:ext>
            </a:extLst>
          </p:cNvPr>
          <p:cNvSpPr>
            <a:spLocks noGrp="1"/>
          </p:cNvSpPr>
          <p:nvPr>
            <p:ph type="sldNum" sz="quarter" idx="12"/>
          </p:nvPr>
        </p:nvSpPr>
        <p:spPr>
          <a:xfrm>
            <a:off x="9132218" y="6402440"/>
            <a:ext cx="2743200" cy="365125"/>
          </a:xfrm>
        </p:spPr>
        <p:txBody>
          <a:bodyPr/>
          <a:lstStyle/>
          <a:p>
            <a:fld id="{09964888-E3DD-43E6-9D6D-BA1E53871D58}" type="slidenum">
              <a:rPr lang="en-US" sz="2000" b="1" smtClean="0">
                <a:solidFill>
                  <a:schemeClr val="tx1"/>
                </a:solidFill>
              </a:rPr>
              <a:pPr/>
              <a:t>11</a:t>
            </a:fld>
            <a:endParaRPr lang="en-US" sz="2000" b="1">
              <a:solidFill>
                <a:schemeClr val="tx1"/>
              </a:solidFill>
            </a:endParaRPr>
          </a:p>
        </p:txBody>
      </p:sp>
      <p:pic>
        <p:nvPicPr>
          <p:cNvPr id="12" name="صورة 11">
            <a:extLst>
              <a:ext uri="{FF2B5EF4-FFF2-40B4-BE49-F238E27FC236}">
                <a16:creationId xmlns:a16="http://schemas.microsoft.com/office/drawing/2014/main" xmlns="" id="{A75E736B-D75D-4BBE-BB53-337B4A684BED}"/>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29473" y="1716262"/>
            <a:ext cx="5751275" cy="3486045"/>
          </a:xfrm>
          <a:prstGeom prst="rect">
            <a:avLst/>
          </a:prstGeom>
          <a:effectLst>
            <a:softEdge rad="63500"/>
          </a:effectLst>
        </p:spPr>
      </p:pic>
      <p:sp>
        <p:nvSpPr>
          <p:cNvPr id="13" name="مستطيل 12">
            <a:extLst>
              <a:ext uri="{FF2B5EF4-FFF2-40B4-BE49-F238E27FC236}">
                <a16:creationId xmlns:a16="http://schemas.microsoft.com/office/drawing/2014/main" xmlns="" id="{2F443D39-CC97-48B9-8313-412189E64A90}"/>
              </a:ext>
            </a:extLst>
          </p:cNvPr>
          <p:cNvSpPr/>
          <p:nvPr/>
        </p:nvSpPr>
        <p:spPr>
          <a:xfrm>
            <a:off x="8718170" y="5682935"/>
            <a:ext cx="727481" cy="458074"/>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After</a:t>
            </a:r>
          </a:p>
        </p:txBody>
      </p:sp>
      <p:sp>
        <p:nvSpPr>
          <p:cNvPr id="14" name="مستطيل 13">
            <a:extLst>
              <a:ext uri="{FF2B5EF4-FFF2-40B4-BE49-F238E27FC236}">
                <a16:creationId xmlns:a16="http://schemas.microsoft.com/office/drawing/2014/main" xmlns="" id="{4F76737E-B4A2-463A-9534-2073BD268B45}"/>
              </a:ext>
            </a:extLst>
          </p:cNvPr>
          <p:cNvSpPr/>
          <p:nvPr/>
        </p:nvSpPr>
        <p:spPr>
          <a:xfrm>
            <a:off x="2456673" y="5531301"/>
            <a:ext cx="899086" cy="458074"/>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Before </a:t>
            </a:r>
          </a:p>
        </p:txBody>
      </p:sp>
      <p:sp>
        <p:nvSpPr>
          <p:cNvPr id="3" name="شكل بيضاوي 2">
            <a:extLst>
              <a:ext uri="{FF2B5EF4-FFF2-40B4-BE49-F238E27FC236}">
                <a16:creationId xmlns:a16="http://schemas.microsoft.com/office/drawing/2014/main" xmlns="" id="{BB268CA8-25CD-4AD0-8C31-D8D3D8844323}"/>
              </a:ext>
            </a:extLst>
          </p:cNvPr>
          <p:cNvSpPr/>
          <p:nvPr/>
        </p:nvSpPr>
        <p:spPr>
          <a:xfrm>
            <a:off x="3418392" y="2915636"/>
            <a:ext cx="958788" cy="870012"/>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شكل بيضاوي 14">
            <a:extLst>
              <a:ext uri="{FF2B5EF4-FFF2-40B4-BE49-F238E27FC236}">
                <a16:creationId xmlns:a16="http://schemas.microsoft.com/office/drawing/2014/main" xmlns="" id="{77AC6A45-FD7D-4BE4-9DFD-1DCEACE71F95}"/>
              </a:ext>
            </a:extLst>
          </p:cNvPr>
          <p:cNvSpPr/>
          <p:nvPr/>
        </p:nvSpPr>
        <p:spPr>
          <a:xfrm>
            <a:off x="8150836" y="3686112"/>
            <a:ext cx="442748" cy="346570"/>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شكل بيضاوي 15">
            <a:extLst>
              <a:ext uri="{FF2B5EF4-FFF2-40B4-BE49-F238E27FC236}">
                <a16:creationId xmlns:a16="http://schemas.microsoft.com/office/drawing/2014/main" xmlns="" id="{A7649EA0-F964-4E80-A9D3-9D7E78DF5F88}"/>
              </a:ext>
            </a:extLst>
          </p:cNvPr>
          <p:cNvSpPr/>
          <p:nvPr/>
        </p:nvSpPr>
        <p:spPr>
          <a:xfrm>
            <a:off x="4719611" y="1901533"/>
            <a:ext cx="958788" cy="870012"/>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شكل بيضاوي 16">
            <a:extLst>
              <a:ext uri="{FF2B5EF4-FFF2-40B4-BE49-F238E27FC236}">
                <a16:creationId xmlns:a16="http://schemas.microsoft.com/office/drawing/2014/main" xmlns="" id="{82DDDBCF-EB62-46DD-A258-EEEAA2B3C8C3}"/>
              </a:ext>
            </a:extLst>
          </p:cNvPr>
          <p:cNvSpPr/>
          <p:nvPr/>
        </p:nvSpPr>
        <p:spPr>
          <a:xfrm>
            <a:off x="4949838" y="4119235"/>
            <a:ext cx="958788" cy="870012"/>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شكل بيضاوي 17">
            <a:extLst>
              <a:ext uri="{FF2B5EF4-FFF2-40B4-BE49-F238E27FC236}">
                <a16:creationId xmlns:a16="http://schemas.microsoft.com/office/drawing/2014/main" xmlns="" id="{F5F355A5-57AC-4AE9-89E2-F18D4544C581}"/>
              </a:ext>
            </a:extLst>
          </p:cNvPr>
          <p:cNvSpPr/>
          <p:nvPr/>
        </p:nvSpPr>
        <p:spPr>
          <a:xfrm>
            <a:off x="10454817" y="1981972"/>
            <a:ext cx="751600" cy="709133"/>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شكل بيضاوي 18">
            <a:extLst>
              <a:ext uri="{FF2B5EF4-FFF2-40B4-BE49-F238E27FC236}">
                <a16:creationId xmlns:a16="http://schemas.microsoft.com/office/drawing/2014/main" xmlns="" id="{3F44AFBA-C6FD-461C-A1DE-34920F3B2183}"/>
              </a:ext>
            </a:extLst>
          </p:cNvPr>
          <p:cNvSpPr/>
          <p:nvPr/>
        </p:nvSpPr>
        <p:spPr>
          <a:xfrm>
            <a:off x="10533561" y="4154010"/>
            <a:ext cx="751599" cy="709132"/>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شكل بيضاوي 19">
            <a:extLst>
              <a:ext uri="{FF2B5EF4-FFF2-40B4-BE49-F238E27FC236}">
                <a16:creationId xmlns:a16="http://schemas.microsoft.com/office/drawing/2014/main" xmlns="" id="{19047247-8587-420A-AF96-DC65908EC587}"/>
              </a:ext>
            </a:extLst>
          </p:cNvPr>
          <p:cNvSpPr/>
          <p:nvPr/>
        </p:nvSpPr>
        <p:spPr>
          <a:xfrm>
            <a:off x="9305767" y="2928274"/>
            <a:ext cx="958788" cy="870012"/>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574015399"/>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صورة 8">
            <a:extLst>
              <a:ext uri="{FF2B5EF4-FFF2-40B4-BE49-F238E27FC236}">
                <a16:creationId xmlns:a16="http://schemas.microsoft.com/office/drawing/2014/main" xmlns="" id="{48963DB2-07B8-4234-BA5C-59D7C77CBEFF}"/>
              </a:ext>
            </a:extLst>
          </p:cNvPr>
          <p:cNvPicPr>
            <a:picLocks noChangeAspect="1"/>
          </p:cNvPicPr>
          <p:nvPr/>
        </p:nvPicPr>
        <p:blipFill>
          <a:blip r:embed="rId2" cstate="print"/>
          <a:stretch>
            <a:fillRect/>
          </a:stretch>
        </p:blipFill>
        <p:spPr>
          <a:xfrm>
            <a:off x="6214097" y="1988741"/>
            <a:ext cx="5583724" cy="3211490"/>
          </a:xfrm>
          <a:prstGeom prst="rect">
            <a:avLst/>
          </a:prstGeom>
          <a:effectLst>
            <a:softEdge rad="63500"/>
          </a:effectLst>
        </p:spPr>
      </p:pic>
      <p:cxnSp>
        <p:nvCxnSpPr>
          <p:cNvPr id="5" name="رابط مستقيم 4">
            <a:extLst>
              <a:ext uri="{FF2B5EF4-FFF2-40B4-BE49-F238E27FC236}">
                <a16:creationId xmlns:a16="http://schemas.microsoft.com/office/drawing/2014/main" xmlns="" id="{4F7E81BB-939B-460B-929B-E0584A0D7380}"/>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nvGrpSpPr>
          <p:cNvPr id="18" name="مجموعة 17">
            <a:extLst>
              <a:ext uri="{FF2B5EF4-FFF2-40B4-BE49-F238E27FC236}">
                <a16:creationId xmlns:a16="http://schemas.microsoft.com/office/drawing/2014/main" xmlns="" id="{E428C9AF-90E4-4FE6-BDFE-C2CF36D5165B}"/>
              </a:ext>
            </a:extLst>
          </p:cNvPr>
          <p:cNvGrpSpPr/>
          <p:nvPr/>
        </p:nvGrpSpPr>
        <p:grpSpPr>
          <a:xfrm>
            <a:off x="-1" y="90435"/>
            <a:ext cx="12068071" cy="6682154"/>
            <a:chOff x="-1" y="90435"/>
            <a:chExt cx="12068071" cy="6682154"/>
          </a:xfrm>
        </p:grpSpPr>
        <p:pic>
          <p:nvPicPr>
            <p:cNvPr id="4" name="صورة 3">
              <a:extLst>
                <a:ext uri="{FF2B5EF4-FFF2-40B4-BE49-F238E27FC236}">
                  <a16:creationId xmlns:a16="http://schemas.microsoft.com/office/drawing/2014/main" xmlns="" id="{8759D0E9-6B5D-4D4F-91D4-29B9A1784B3F}"/>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6" name="مستطيل 5">
              <a:extLst>
                <a:ext uri="{FF2B5EF4-FFF2-40B4-BE49-F238E27FC236}">
                  <a16:creationId xmlns:a16="http://schemas.microsoft.com/office/drawing/2014/main" xmlns="" id="{1382793D-E076-4193-9F56-7A8E921C5DAA}"/>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ستطيل 6">
              <a:extLst>
                <a:ext uri="{FF2B5EF4-FFF2-40B4-BE49-F238E27FC236}">
                  <a16:creationId xmlns:a16="http://schemas.microsoft.com/office/drawing/2014/main" xmlns="" id="{430FCED7-C94A-4EED-B885-86CD5468D83C}"/>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Second floor plan after redesign  </a:t>
              </a:r>
            </a:p>
          </p:txBody>
        </p:sp>
        <p:sp>
          <p:nvSpPr>
            <p:cNvPr id="8" name="مستطيل 7">
              <a:extLst>
                <a:ext uri="{FF2B5EF4-FFF2-40B4-BE49-F238E27FC236}">
                  <a16:creationId xmlns:a16="http://schemas.microsoft.com/office/drawing/2014/main" xmlns="" id="{1C1E399C-EA32-4249-B13A-808845CBFEE1}"/>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analysis and redesign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2" name="Slide Number Placeholder 1">
            <a:extLst>
              <a:ext uri="{FF2B5EF4-FFF2-40B4-BE49-F238E27FC236}">
                <a16:creationId xmlns:a16="http://schemas.microsoft.com/office/drawing/2014/main" xmlns="" id="{4ED650AE-FF76-4E57-B0F1-80562E3924CD}"/>
              </a:ext>
            </a:extLst>
          </p:cNvPr>
          <p:cNvSpPr>
            <a:spLocks noGrp="1"/>
          </p:cNvSpPr>
          <p:nvPr>
            <p:ph type="sldNum" sz="quarter" idx="12"/>
          </p:nvPr>
        </p:nvSpPr>
        <p:spPr>
          <a:xfrm>
            <a:off x="9132218" y="6402440"/>
            <a:ext cx="2743200" cy="365125"/>
          </a:xfrm>
        </p:spPr>
        <p:txBody>
          <a:bodyPr/>
          <a:lstStyle/>
          <a:p>
            <a:fld id="{09964888-E3DD-43E6-9D6D-BA1E53871D58}" type="slidenum">
              <a:rPr lang="en-US" sz="2000" b="1" smtClean="0">
                <a:solidFill>
                  <a:schemeClr val="tx1"/>
                </a:solidFill>
              </a:rPr>
              <a:pPr/>
              <a:t>12</a:t>
            </a:fld>
            <a:endParaRPr lang="en-US" sz="2000" b="1" dirty="0">
              <a:solidFill>
                <a:schemeClr val="tx1"/>
              </a:solidFill>
            </a:endParaRPr>
          </a:p>
        </p:txBody>
      </p:sp>
      <p:pic>
        <p:nvPicPr>
          <p:cNvPr id="10" name="صورة 9">
            <a:extLst>
              <a:ext uri="{FF2B5EF4-FFF2-40B4-BE49-F238E27FC236}">
                <a16:creationId xmlns:a16="http://schemas.microsoft.com/office/drawing/2014/main" xmlns="" id="{33CDEFB7-E495-4F5E-87ED-9577013FE22F}"/>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94179" y="1988741"/>
            <a:ext cx="5583724" cy="3211494"/>
          </a:xfrm>
          <a:prstGeom prst="rect">
            <a:avLst/>
          </a:prstGeom>
          <a:effectLst>
            <a:softEdge rad="63500"/>
          </a:effectLst>
        </p:spPr>
      </p:pic>
      <p:sp>
        <p:nvSpPr>
          <p:cNvPr id="11" name="مستطيل 10">
            <a:extLst>
              <a:ext uri="{FF2B5EF4-FFF2-40B4-BE49-F238E27FC236}">
                <a16:creationId xmlns:a16="http://schemas.microsoft.com/office/drawing/2014/main" xmlns="" id="{E6FF4108-449C-43C7-9FAB-B2094DB8811E}"/>
              </a:ext>
            </a:extLst>
          </p:cNvPr>
          <p:cNvSpPr/>
          <p:nvPr/>
        </p:nvSpPr>
        <p:spPr>
          <a:xfrm>
            <a:off x="8719815" y="5531301"/>
            <a:ext cx="727481" cy="458074"/>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After</a:t>
            </a:r>
          </a:p>
        </p:txBody>
      </p:sp>
      <p:sp>
        <p:nvSpPr>
          <p:cNvPr id="12" name="مستطيل 11">
            <a:extLst>
              <a:ext uri="{FF2B5EF4-FFF2-40B4-BE49-F238E27FC236}">
                <a16:creationId xmlns:a16="http://schemas.microsoft.com/office/drawing/2014/main" xmlns="" id="{EC497D8B-53F7-4B02-AB36-79E06FB8BE82}"/>
              </a:ext>
            </a:extLst>
          </p:cNvPr>
          <p:cNvSpPr/>
          <p:nvPr/>
        </p:nvSpPr>
        <p:spPr>
          <a:xfrm>
            <a:off x="2456673" y="5531301"/>
            <a:ext cx="899086" cy="458074"/>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Before </a:t>
            </a:r>
          </a:p>
        </p:txBody>
      </p:sp>
      <p:sp>
        <p:nvSpPr>
          <p:cNvPr id="13" name="شكل بيضاوي 12">
            <a:extLst>
              <a:ext uri="{FF2B5EF4-FFF2-40B4-BE49-F238E27FC236}">
                <a16:creationId xmlns:a16="http://schemas.microsoft.com/office/drawing/2014/main" xmlns="" id="{42559D22-6483-45E9-B62C-838FAA8BEFA4}"/>
              </a:ext>
            </a:extLst>
          </p:cNvPr>
          <p:cNvSpPr/>
          <p:nvPr/>
        </p:nvSpPr>
        <p:spPr>
          <a:xfrm>
            <a:off x="5516544" y="3199964"/>
            <a:ext cx="557684" cy="550416"/>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شكل بيضاوي 13">
            <a:extLst>
              <a:ext uri="{FF2B5EF4-FFF2-40B4-BE49-F238E27FC236}">
                <a16:creationId xmlns:a16="http://schemas.microsoft.com/office/drawing/2014/main" xmlns="" id="{88E2D38D-3656-4CA4-BC22-3000503CD907}"/>
              </a:ext>
            </a:extLst>
          </p:cNvPr>
          <p:cNvSpPr/>
          <p:nvPr/>
        </p:nvSpPr>
        <p:spPr>
          <a:xfrm>
            <a:off x="11132259" y="3126818"/>
            <a:ext cx="557684" cy="550416"/>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شكل بيضاوي 14">
            <a:extLst>
              <a:ext uri="{FF2B5EF4-FFF2-40B4-BE49-F238E27FC236}">
                <a16:creationId xmlns:a16="http://schemas.microsoft.com/office/drawing/2014/main" xmlns="" id="{3A116BEC-27CD-40E1-BFCC-14CD4EC625CB}"/>
              </a:ext>
            </a:extLst>
          </p:cNvPr>
          <p:cNvSpPr/>
          <p:nvPr/>
        </p:nvSpPr>
        <p:spPr>
          <a:xfrm>
            <a:off x="5047507" y="4465477"/>
            <a:ext cx="557684" cy="550416"/>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شكل بيضاوي 15">
            <a:extLst>
              <a:ext uri="{FF2B5EF4-FFF2-40B4-BE49-F238E27FC236}">
                <a16:creationId xmlns:a16="http://schemas.microsoft.com/office/drawing/2014/main" xmlns="" id="{B1FB2BE8-FC41-47E7-BCC0-2075E0B42A5A}"/>
              </a:ext>
            </a:extLst>
          </p:cNvPr>
          <p:cNvSpPr/>
          <p:nvPr/>
        </p:nvSpPr>
        <p:spPr>
          <a:xfrm>
            <a:off x="10897437" y="4430307"/>
            <a:ext cx="557684" cy="550416"/>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شكل بيضاوي 16">
            <a:extLst>
              <a:ext uri="{FF2B5EF4-FFF2-40B4-BE49-F238E27FC236}">
                <a16:creationId xmlns:a16="http://schemas.microsoft.com/office/drawing/2014/main" xmlns="" id="{FB3A8B14-F237-46D9-9FB2-F1F19A386033}"/>
              </a:ext>
            </a:extLst>
          </p:cNvPr>
          <p:cNvSpPr/>
          <p:nvPr/>
        </p:nvSpPr>
        <p:spPr>
          <a:xfrm>
            <a:off x="8154293" y="3595972"/>
            <a:ext cx="557684" cy="550416"/>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233452086"/>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a:extLst>
              <a:ext uri="{FF2B5EF4-FFF2-40B4-BE49-F238E27FC236}">
                <a16:creationId xmlns:a16="http://schemas.microsoft.com/office/drawing/2014/main" xmlns="" id="{D2ED42F6-512A-4BBF-B6C6-6AE67C7C39F2}"/>
              </a:ext>
            </a:extLst>
          </p:cNvPr>
          <p:cNvSpPr>
            <a:spLocks noGrp="1"/>
          </p:cNvSpPr>
          <p:nvPr>
            <p:ph type="sldNum" sz="quarter" idx="12"/>
          </p:nvPr>
        </p:nvSpPr>
        <p:spPr>
          <a:xfrm>
            <a:off x="9132218" y="6303092"/>
            <a:ext cx="2743200" cy="365125"/>
          </a:xfrm>
        </p:spPr>
        <p:txBody>
          <a:bodyPr/>
          <a:lstStyle/>
          <a:p>
            <a:fld id="{09964888-E3DD-43E6-9D6D-BA1E53871D58}" type="slidenum">
              <a:rPr lang="en-US" sz="2000" b="1" smtClean="0">
                <a:solidFill>
                  <a:schemeClr val="tx1"/>
                </a:solidFill>
              </a:rPr>
              <a:pPr/>
              <a:t>13</a:t>
            </a:fld>
            <a:endParaRPr lang="en-US" sz="2000" b="1" dirty="0">
              <a:solidFill>
                <a:schemeClr val="tx1"/>
              </a:solidFill>
            </a:endParaRPr>
          </a:p>
        </p:txBody>
      </p:sp>
      <p:grpSp>
        <p:nvGrpSpPr>
          <p:cNvPr id="6" name="مجموعة 5">
            <a:extLst>
              <a:ext uri="{FF2B5EF4-FFF2-40B4-BE49-F238E27FC236}">
                <a16:creationId xmlns:a16="http://schemas.microsoft.com/office/drawing/2014/main" xmlns="" id="{731FC8A9-CBAF-46D7-9940-85CB687CE3C8}"/>
              </a:ext>
            </a:extLst>
          </p:cNvPr>
          <p:cNvGrpSpPr/>
          <p:nvPr/>
        </p:nvGrpSpPr>
        <p:grpSpPr>
          <a:xfrm>
            <a:off x="-1" y="90435"/>
            <a:ext cx="12068071" cy="6682154"/>
            <a:chOff x="-1" y="90435"/>
            <a:chExt cx="12068071" cy="6682154"/>
          </a:xfrm>
        </p:grpSpPr>
        <p:pic>
          <p:nvPicPr>
            <p:cNvPr id="7" name="صورة 6">
              <a:extLst>
                <a:ext uri="{FF2B5EF4-FFF2-40B4-BE49-F238E27FC236}">
                  <a16:creationId xmlns:a16="http://schemas.microsoft.com/office/drawing/2014/main" xmlns="" id="{F0D0F59E-EB1B-4A59-ACDD-E35BF76B47F8}"/>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8" name="مستطيل 7">
              <a:extLst>
                <a:ext uri="{FF2B5EF4-FFF2-40B4-BE49-F238E27FC236}">
                  <a16:creationId xmlns:a16="http://schemas.microsoft.com/office/drawing/2014/main" xmlns="" id="{D7A66606-B85F-4ABC-8867-0151C379646E}"/>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مستطيل 8">
              <a:extLst>
                <a:ext uri="{FF2B5EF4-FFF2-40B4-BE49-F238E27FC236}">
                  <a16:creationId xmlns:a16="http://schemas.microsoft.com/office/drawing/2014/main" xmlns="" id="{BCFC0CA8-3178-4841-9B0C-904584210F75}"/>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Site before redesign  </a:t>
              </a:r>
            </a:p>
          </p:txBody>
        </p:sp>
        <p:sp>
          <p:nvSpPr>
            <p:cNvPr id="10" name="مستطيل 9">
              <a:extLst>
                <a:ext uri="{FF2B5EF4-FFF2-40B4-BE49-F238E27FC236}">
                  <a16:creationId xmlns:a16="http://schemas.microsoft.com/office/drawing/2014/main" xmlns="" id="{332EA4A9-447F-4A35-ACD4-70CDA7FDFEE6}"/>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analysis and redesign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pic>
        <p:nvPicPr>
          <p:cNvPr id="14" name="صورة 13">
            <a:extLst>
              <a:ext uri="{FF2B5EF4-FFF2-40B4-BE49-F238E27FC236}">
                <a16:creationId xmlns:a16="http://schemas.microsoft.com/office/drawing/2014/main" xmlns="" id="{BA9E8DBD-6326-4735-AC3D-2588DF5002D3}"/>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154587" y="1771801"/>
            <a:ext cx="8237934" cy="4077053"/>
          </a:xfrm>
          <a:prstGeom prst="rect">
            <a:avLst/>
          </a:prstGeom>
          <a:effectLst>
            <a:softEdge rad="63500"/>
          </a:effectLst>
        </p:spPr>
      </p:pic>
      <p:cxnSp>
        <p:nvCxnSpPr>
          <p:cNvPr id="15" name="رابط مستقيم 14">
            <a:extLst>
              <a:ext uri="{FF2B5EF4-FFF2-40B4-BE49-F238E27FC236}">
                <a16:creationId xmlns:a16="http://schemas.microsoft.com/office/drawing/2014/main" xmlns="" id="{245DC10B-8B4B-4C0F-9D0D-8346C82DF317}"/>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074478995"/>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a:extLst>
              <a:ext uri="{FF2B5EF4-FFF2-40B4-BE49-F238E27FC236}">
                <a16:creationId xmlns:a16="http://schemas.microsoft.com/office/drawing/2014/main" xmlns="" id="{D4BCF85E-6E7D-4690-9B1B-CA17F7E5AF03}"/>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14</a:t>
            </a:fld>
            <a:endParaRPr lang="en-US" sz="2000" b="1" dirty="0">
              <a:solidFill>
                <a:schemeClr val="tx1"/>
              </a:solidFill>
            </a:endParaRPr>
          </a:p>
        </p:txBody>
      </p:sp>
      <p:grpSp>
        <p:nvGrpSpPr>
          <p:cNvPr id="6" name="مجموعة 5">
            <a:extLst>
              <a:ext uri="{FF2B5EF4-FFF2-40B4-BE49-F238E27FC236}">
                <a16:creationId xmlns:a16="http://schemas.microsoft.com/office/drawing/2014/main" xmlns="" id="{305AC2FC-D503-4A64-9B4C-F590AE95341D}"/>
              </a:ext>
            </a:extLst>
          </p:cNvPr>
          <p:cNvGrpSpPr/>
          <p:nvPr/>
        </p:nvGrpSpPr>
        <p:grpSpPr>
          <a:xfrm>
            <a:off x="-1" y="90435"/>
            <a:ext cx="12068071" cy="6682154"/>
            <a:chOff x="-1" y="90435"/>
            <a:chExt cx="12068071" cy="6682154"/>
          </a:xfrm>
        </p:grpSpPr>
        <p:pic>
          <p:nvPicPr>
            <p:cNvPr id="7" name="صورة 6">
              <a:extLst>
                <a:ext uri="{FF2B5EF4-FFF2-40B4-BE49-F238E27FC236}">
                  <a16:creationId xmlns:a16="http://schemas.microsoft.com/office/drawing/2014/main" xmlns="" id="{CF52D1E7-9B0D-4727-BE44-D9319D2B84AD}"/>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8" name="مستطيل 7">
              <a:extLst>
                <a:ext uri="{FF2B5EF4-FFF2-40B4-BE49-F238E27FC236}">
                  <a16:creationId xmlns:a16="http://schemas.microsoft.com/office/drawing/2014/main" xmlns="" id="{91E662DB-629C-4C87-9C69-7BE601D1D966}"/>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مستطيل 8">
              <a:extLst>
                <a:ext uri="{FF2B5EF4-FFF2-40B4-BE49-F238E27FC236}">
                  <a16:creationId xmlns:a16="http://schemas.microsoft.com/office/drawing/2014/main" xmlns="" id="{F836B348-293E-4BC0-95EC-C5AB66B684FA}"/>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Site after redesign  </a:t>
              </a:r>
            </a:p>
          </p:txBody>
        </p:sp>
        <p:sp>
          <p:nvSpPr>
            <p:cNvPr id="10" name="مستطيل 9">
              <a:extLst>
                <a:ext uri="{FF2B5EF4-FFF2-40B4-BE49-F238E27FC236}">
                  <a16:creationId xmlns:a16="http://schemas.microsoft.com/office/drawing/2014/main" xmlns="" id="{79787C16-2DA8-4CE2-92DE-07527EBC8A25}"/>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analysis and redesign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cxnSp>
        <p:nvCxnSpPr>
          <p:cNvPr id="11" name="رابط مستقيم 10">
            <a:extLst>
              <a:ext uri="{FF2B5EF4-FFF2-40B4-BE49-F238E27FC236}">
                <a16:creationId xmlns:a16="http://schemas.microsoft.com/office/drawing/2014/main" xmlns="" id="{3A818437-8D89-4F92-B16D-B2097C052266}"/>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2" name="صورة 1">
            <a:extLst>
              <a:ext uri="{FF2B5EF4-FFF2-40B4-BE49-F238E27FC236}">
                <a16:creationId xmlns:a16="http://schemas.microsoft.com/office/drawing/2014/main" xmlns="" id="{59EFDFA1-F088-477A-BB99-2662799CACD6}"/>
              </a:ext>
            </a:extLst>
          </p:cNvPr>
          <p:cNvPicPr>
            <a:picLocks noChangeAspect="1"/>
          </p:cNvPicPr>
          <p:nvPr/>
        </p:nvPicPr>
        <p:blipFill>
          <a:blip r:embed="rId3" cstate="print"/>
          <a:stretch>
            <a:fillRect/>
          </a:stretch>
        </p:blipFill>
        <p:spPr>
          <a:xfrm>
            <a:off x="1485538" y="1695634"/>
            <a:ext cx="9969583" cy="4451229"/>
          </a:xfrm>
          <a:prstGeom prst="rect">
            <a:avLst/>
          </a:prstGeom>
          <a:effectLst>
            <a:softEdge rad="63500"/>
          </a:effectLst>
        </p:spPr>
      </p:pic>
    </p:spTree>
    <p:extLst>
      <p:ext uri="{BB962C8B-B14F-4D97-AF65-F5344CB8AC3E}">
        <p14:creationId xmlns:p14="http://schemas.microsoft.com/office/powerpoint/2010/main" xmlns="" val="562553677"/>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a:extLst>
              <a:ext uri="{FF2B5EF4-FFF2-40B4-BE49-F238E27FC236}">
                <a16:creationId xmlns:a16="http://schemas.microsoft.com/office/drawing/2014/main" xmlns="" id="{8759D0E9-6B5D-4D4F-91D4-29B9A1784B3F}"/>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cxnSp>
        <p:nvCxnSpPr>
          <p:cNvPr id="5" name="رابط مستقيم 4">
            <a:extLst>
              <a:ext uri="{FF2B5EF4-FFF2-40B4-BE49-F238E27FC236}">
                <a16:creationId xmlns:a16="http://schemas.microsoft.com/office/drawing/2014/main" xmlns="" id="{4F7E81BB-939B-460B-929B-E0584A0D7380}"/>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مستطيل 5">
            <a:extLst>
              <a:ext uri="{FF2B5EF4-FFF2-40B4-BE49-F238E27FC236}">
                <a16:creationId xmlns:a16="http://schemas.microsoft.com/office/drawing/2014/main" xmlns="" id="{1382793D-E076-4193-9F56-7A8E921C5DAA}"/>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ستطيل 6">
            <a:extLst>
              <a:ext uri="{FF2B5EF4-FFF2-40B4-BE49-F238E27FC236}">
                <a16:creationId xmlns:a16="http://schemas.microsoft.com/office/drawing/2014/main" xmlns="" id="{430FCED7-C94A-4EED-B885-86CD5468D83C}"/>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Section and elevation after redesign  </a:t>
            </a:r>
          </a:p>
        </p:txBody>
      </p:sp>
      <p:sp>
        <p:nvSpPr>
          <p:cNvPr id="8" name="مستطيل 7">
            <a:extLst>
              <a:ext uri="{FF2B5EF4-FFF2-40B4-BE49-F238E27FC236}">
                <a16:creationId xmlns:a16="http://schemas.microsoft.com/office/drawing/2014/main" xmlns="" id="{1C1E399C-EA32-4249-B13A-808845CBFEE1}"/>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analysis and redesign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xmlns="" id="{4ED650AE-FF76-4E57-B0F1-80562E3924CD}"/>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15</a:t>
            </a:fld>
            <a:endParaRPr lang="en-US" sz="2000" b="1" dirty="0">
              <a:solidFill>
                <a:schemeClr val="tx1"/>
              </a:solidFill>
            </a:endParaRPr>
          </a:p>
        </p:txBody>
      </p:sp>
      <p:pic>
        <p:nvPicPr>
          <p:cNvPr id="3" name="صورة 2">
            <a:extLst>
              <a:ext uri="{FF2B5EF4-FFF2-40B4-BE49-F238E27FC236}">
                <a16:creationId xmlns:a16="http://schemas.microsoft.com/office/drawing/2014/main" xmlns="" id="{11AE65FE-31EB-44E7-A7F2-C0E55F3B26A9}"/>
              </a:ext>
            </a:extLst>
          </p:cNvPr>
          <p:cNvPicPr>
            <a:picLocks noChangeAspect="1"/>
          </p:cNvPicPr>
          <p:nvPr/>
        </p:nvPicPr>
        <p:blipFill>
          <a:blip r:embed="rId3" cstate="print"/>
          <a:stretch>
            <a:fillRect/>
          </a:stretch>
        </p:blipFill>
        <p:spPr>
          <a:xfrm>
            <a:off x="1225040" y="1913022"/>
            <a:ext cx="9605577" cy="4078839"/>
          </a:xfrm>
          <a:prstGeom prst="rect">
            <a:avLst/>
          </a:prstGeom>
          <a:effectLst>
            <a:softEdge rad="63500"/>
          </a:effectLst>
        </p:spPr>
      </p:pic>
    </p:spTree>
    <p:extLst>
      <p:ext uri="{BB962C8B-B14F-4D97-AF65-F5344CB8AC3E}">
        <p14:creationId xmlns:p14="http://schemas.microsoft.com/office/powerpoint/2010/main" xmlns="" val="2981183101"/>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رابط مستقيم 4">
            <a:extLst>
              <a:ext uri="{FF2B5EF4-FFF2-40B4-BE49-F238E27FC236}">
                <a16:creationId xmlns:a16="http://schemas.microsoft.com/office/drawing/2014/main" xmlns="" id="{4F7E81BB-939B-460B-929B-E0584A0D7380}"/>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nvGrpSpPr>
          <p:cNvPr id="10" name="مجموعة 9">
            <a:extLst>
              <a:ext uri="{FF2B5EF4-FFF2-40B4-BE49-F238E27FC236}">
                <a16:creationId xmlns:a16="http://schemas.microsoft.com/office/drawing/2014/main" xmlns="" id="{D8932136-735F-41F4-9DE2-20CFB94D142C}"/>
              </a:ext>
            </a:extLst>
          </p:cNvPr>
          <p:cNvGrpSpPr/>
          <p:nvPr/>
        </p:nvGrpSpPr>
        <p:grpSpPr>
          <a:xfrm>
            <a:off x="-1" y="90435"/>
            <a:ext cx="12068071" cy="6682154"/>
            <a:chOff x="-1" y="90435"/>
            <a:chExt cx="12068071" cy="6682154"/>
          </a:xfrm>
        </p:grpSpPr>
        <p:pic>
          <p:nvPicPr>
            <p:cNvPr id="4" name="صورة 3">
              <a:extLst>
                <a:ext uri="{FF2B5EF4-FFF2-40B4-BE49-F238E27FC236}">
                  <a16:creationId xmlns:a16="http://schemas.microsoft.com/office/drawing/2014/main" xmlns="" id="{8759D0E9-6B5D-4D4F-91D4-29B9A1784B3F}"/>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6" name="مستطيل 5">
              <a:extLst>
                <a:ext uri="{FF2B5EF4-FFF2-40B4-BE49-F238E27FC236}">
                  <a16:creationId xmlns:a16="http://schemas.microsoft.com/office/drawing/2014/main" xmlns="" id="{1382793D-E076-4193-9F56-7A8E921C5DAA}"/>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ستطيل 6">
              <a:extLst>
                <a:ext uri="{FF2B5EF4-FFF2-40B4-BE49-F238E27FC236}">
                  <a16:creationId xmlns:a16="http://schemas.microsoft.com/office/drawing/2014/main" xmlns="" id="{430FCED7-C94A-4EED-B885-86CD5468D83C}"/>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Section and elevation after redesign  </a:t>
              </a:r>
            </a:p>
          </p:txBody>
        </p:sp>
        <p:sp>
          <p:nvSpPr>
            <p:cNvPr id="8" name="مستطيل 7">
              <a:extLst>
                <a:ext uri="{FF2B5EF4-FFF2-40B4-BE49-F238E27FC236}">
                  <a16:creationId xmlns:a16="http://schemas.microsoft.com/office/drawing/2014/main" xmlns="" id="{1C1E399C-EA32-4249-B13A-808845CBFEE1}"/>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analysis and redesign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2" name="Slide Number Placeholder 1">
            <a:extLst>
              <a:ext uri="{FF2B5EF4-FFF2-40B4-BE49-F238E27FC236}">
                <a16:creationId xmlns:a16="http://schemas.microsoft.com/office/drawing/2014/main" xmlns="" id="{4ED650AE-FF76-4E57-B0F1-80562E3924CD}"/>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16</a:t>
            </a:fld>
            <a:endParaRPr lang="en-US" sz="2000" b="1" dirty="0">
              <a:solidFill>
                <a:schemeClr val="tx1"/>
              </a:solidFill>
            </a:endParaRPr>
          </a:p>
        </p:txBody>
      </p:sp>
      <p:pic>
        <p:nvPicPr>
          <p:cNvPr id="3" name="صورة 2">
            <a:extLst>
              <a:ext uri="{FF2B5EF4-FFF2-40B4-BE49-F238E27FC236}">
                <a16:creationId xmlns:a16="http://schemas.microsoft.com/office/drawing/2014/main" xmlns="" id="{BE70786C-142E-482E-9D9B-C74979EF62DB}"/>
              </a:ext>
            </a:extLst>
          </p:cNvPr>
          <p:cNvPicPr>
            <a:picLocks noChangeAspect="1"/>
          </p:cNvPicPr>
          <p:nvPr/>
        </p:nvPicPr>
        <p:blipFill>
          <a:blip r:embed="rId3" cstate="print"/>
          <a:stretch>
            <a:fillRect/>
          </a:stretch>
        </p:blipFill>
        <p:spPr>
          <a:xfrm>
            <a:off x="3559947" y="1669016"/>
            <a:ext cx="5801556" cy="4438691"/>
          </a:xfrm>
          <a:prstGeom prst="rect">
            <a:avLst/>
          </a:prstGeom>
          <a:effectLst>
            <a:softEdge rad="63500"/>
          </a:effectLst>
        </p:spPr>
      </p:pic>
    </p:spTree>
    <p:extLst>
      <p:ext uri="{BB962C8B-B14F-4D97-AF65-F5344CB8AC3E}">
        <p14:creationId xmlns:p14="http://schemas.microsoft.com/office/powerpoint/2010/main" xmlns="" val="49769546"/>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a:extLst>
              <a:ext uri="{FF2B5EF4-FFF2-40B4-BE49-F238E27FC236}">
                <a16:creationId xmlns:a16="http://schemas.microsoft.com/office/drawing/2014/main" xmlns="" id="{462A2720-F553-4D77-839E-6B9A117F67A1}"/>
              </a:ext>
            </a:extLst>
          </p:cNvPr>
          <p:cNvSpPr>
            <a:spLocks noGrp="1"/>
          </p:cNvSpPr>
          <p:nvPr>
            <p:ph type="sldNum" sz="quarter" idx="12"/>
          </p:nvPr>
        </p:nvSpPr>
        <p:spPr/>
        <p:txBody>
          <a:bodyPr/>
          <a:lstStyle/>
          <a:p>
            <a:fld id="{09964888-E3DD-43E6-9D6D-BA1E53871D58}" type="slidenum">
              <a:rPr lang="en-US" sz="2000" b="1" smtClean="0">
                <a:solidFill>
                  <a:schemeClr val="tx1"/>
                </a:solidFill>
              </a:rPr>
              <a:pPr/>
              <a:t>17</a:t>
            </a:fld>
            <a:endParaRPr lang="en-US" sz="2000" b="1" dirty="0">
              <a:solidFill>
                <a:schemeClr val="tx1"/>
              </a:solidFill>
            </a:endParaRPr>
          </a:p>
        </p:txBody>
      </p:sp>
      <p:grpSp>
        <p:nvGrpSpPr>
          <p:cNvPr id="13" name="مجموعة 12">
            <a:extLst>
              <a:ext uri="{FF2B5EF4-FFF2-40B4-BE49-F238E27FC236}">
                <a16:creationId xmlns:a16="http://schemas.microsoft.com/office/drawing/2014/main" xmlns="" id="{942D16B6-5BD0-4AC3-A2F5-3891CB5E3F4C}"/>
              </a:ext>
            </a:extLst>
          </p:cNvPr>
          <p:cNvGrpSpPr/>
          <p:nvPr/>
        </p:nvGrpSpPr>
        <p:grpSpPr>
          <a:xfrm>
            <a:off x="0" y="87923"/>
            <a:ext cx="12068071" cy="6682154"/>
            <a:chOff x="0" y="87923"/>
            <a:chExt cx="12068071" cy="6682154"/>
          </a:xfrm>
        </p:grpSpPr>
        <p:grpSp>
          <p:nvGrpSpPr>
            <p:cNvPr id="5" name="مجموعة 4">
              <a:extLst>
                <a:ext uri="{FF2B5EF4-FFF2-40B4-BE49-F238E27FC236}">
                  <a16:creationId xmlns:a16="http://schemas.microsoft.com/office/drawing/2014/main" xmlns="" id="{929F639B-F568-415D-B081-7116825163AB}"/>
                </a:ext>
              </a:extLst>
            </p:cNvPr>
            <p:cNvGrpSpPr/>
            <p:nvPr/>
          </p:nvGrpSpPr>
          <p:grpSpPr>
            <a:xfrm>
              <a:off x="0" y="87923"/>
              <a:ext cx="12068071" cy="6682154"/>
              <a:chOff x="-1" y="90435"/>
              <a:chExt cx="12068071" cy="6682154"/>
            </a:xfrm>
          </p:grpSpPr>
          <p:pic>
            <p:nvPicPr>
              <p:cNvPr id="6" name="صورة 5">
                <a:extLst>
                  <a:ext uri="{FF2B5EF4-FFF2-40B4-BE49-F238E27FC236}">
                    <a16:creationId xmlns:a16="http://schemas.microsoft.com/office/drawing/2014/main" xmlns="" id="{37E96248-75D3-46B0-BAA5-1421F561E572}"/>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651B48BD-18CA-4512-82EB-DC1C8BF442D6}"/>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مستطيل 7">
                <a:extLst>
                  <a:ext uri="{FF2B5EF4-FFF2-40B4-BE49-F238E27FC236}">
                    <a16:creationId xmlns:a16="http://schemas.microsoft.com/office/drawing/2014/main" xmlns="" id="{4BFE256A-D71D-4031-9537-C7E78D8DB4BC}"/>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Section and elevation after redesign  </a:t>
                </a:r>
              </a:p>
            </p:txBody>
          </p:sp>
          <p:sp>
            <p:nvSpPr>
              <p:cNvPr id="9" name="مستطيل 8">
                <a:extLst>
                  <a:ext uri="{FF2B5EF4-FFF2-40B4-BE49-F238E27FC236}">
                    <a16:creationId xmlns:a16="http://schemas.microsoft.com/office/drawing/2014/main" xmlns="" id="{D9F7606F-3C8F-4622-9D18-FB1B2DB67AB9}"/>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analysis and redesign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cxnSp>
          <p:nvCxnSpPr>
            <p:cNvPr id="10" name="رابط مستقيم 9">
              <a:extLst>
                <a:ext uri="{FF2B5EF4-FFF2-40B4-BE49-F238E27FC236}">
                  <a16:creationId xmlns:a16="http://schemas.microsoft.com/office/drawing/2014/main" xmlns="" id="{2850085B-E0F3-429A-A0F1-D27210C75A5C}"/>
                </a:ext>
              </a:extLst>
            </p:cNvPr>
            <p:cNvCxnSpPr>
              <a:cxnSpLocks/>
            </p:cNvCxnSpPr>
            <p:nvPr/>
          </p:nvCxnSpPr>
          <p:spPr>
            <a:xfrm flipH="1">
              <a:off x="854111" y="6531429"/>
              <a:ext cx="9976507"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pic>
        <p:nvPicPr>
          <p:cNvPr id="12" name="صورة 11">
            <a:extLst>
              <a:ext uri="{FF2B5EF4-FFF2-40B4-BE49-F238E27FC236}">
                <a16:creationId xmlns:a16="http://schemas.microsoft.com/office/drawing/2014/main" xmlns="" id="{A6101CBA-2D8B-4BE9-BAAB-D5C35CE17A27}"/>
              </a:ext>
            </a:extLst>
          </p:cNvPr>
          <p:cNvPicPr>
            <a:picLocks noChangeAspect="1"/>
          </p:cNvPicPr>
          <p:nvPr/>
        </p:nvPicPr>
        <p:blipFill>
          <a:blip r:embed="rId3" cstate="print"/>
          <a:stretch>
            <a:fillRect/>
          </a:stretch>
        </p:blipFill>
        <p:spPr>
          <a:xfrm>
            <a:off x="3581401" y="1537583"/>
            <a:ext cx="6127118" cy="4868937"/>
          </a:xfrm>
          <a:prstGeom prst="rect">
            <a:avLst/>
          </a:prstGeom>
          <a:effectLst>
            <a:softEdge rad="63500"/>
          </a:effectLst>
        </p:spPr>
      </p:pic>
    </p:spTree>
    <p:extLst>
      <p:ext uri="{BB962C8B-B14F-4D97-AF65-F5344CB8AC3E}">
        <p14:creationId xmlns:p14="http://schemas.microsoft.com/office/powerpoint/2010/main" xmlns="" val="1377160997"/>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a:extLst>
              <a:ext uri="{FF2B5EF4-FFF2-40B4-BE49-F238E27FC236}">
                <a16:creationId xmlns:a16="http://schemas.microsoft.com/office/drawing/2014/main" xmlns="" id="{B048EDEE-F599-4823-B954-20F4F9628205}"/>
              </a:ext>
            </a:extLst>
          </p:cNvPr>
          <p:cNvSpPr>
            <a:spLocks noGrp="1"/>
          </p:cNvSpPr>
          <p:nvPr>
            <p:ph type="sldNum" sz="quarter" idx="12"/>
          </p:nvPr>
        </p:nvSpPr>
        <p:spPr/>
        <p:txBody>
          <a:bodyPr/>
          <a:lstStyle/>
          <a:p>
            <a:fld id="{09964888-E3DD-43E6-9D6D-BA1E53871D58}" type="slidenum">
              <a:rPr lang="en-US" sz="2000" b="1" smtClean="0">
                <a:solidFill>
                  <a:schemeClr val="tx1"/>
                </a:solidFill>
              </a:rPr>
              <a:pPr/>
              <a:t>18</a:t>
            </a:fld>
            <a:endParaRPr lang="en-US" sz="2000" b="1" dirty="0">
              <a:solidFill>
                <a:schemeClr val="tx1"/>
              </a:solidFill>
            </a:endParaRPr>
          </a:p>
        </p:txBody>
      </p:sp>
      <p:grpSp>
        <p:nvGrpSpPr>
          <p:cNvPr id="13" name="مجموعة 12">
            <a:extLst>
              <a:ext uri="{FF2B5EF4-FFF2-40B4-BE49-F238E27FC236}">
                <a16:creationId xmlns:a16="http://schemas.microsoft.com/office/drawing/2014/main" xmlns="" id="{3F41E46B-F62D-4A18-8E51-0F8B57B094D5}"/>
              </a:ext>
            </a:extLst>
          </p:cNvPr>
          <p:cNvGrpSpPr/>
          <p:nvPr/>
        </p:nvGrpSpPr>
        <p:grpSpPr>
          <a:xfrm>
            <a:off x="0" y="87923"/>
            <a:ext cx="12068071" cy="6682154"/>
            <a:chOff x="0" y="87923"/>
            <a:chExt cx="12068071" cy="6682154"/>
          </a:xfrm>
        </p:grpSpPr>
        <p:grpSp>
          <p:nvGrpSpPr>
            <p:cNvPr id="14" name="مجموعة 13">
              <a:extLst>
                <a:ext uri="{FF2B5EF4-FFF2-40B4-BE49-F238E27FC236}">
                  <a16:creationId xmlns:a16="http://schemas.microsoft.com/office/drawing/2014/main" xmlns="" id="{F3240736-8832-4CEC-AA29-FCA72FBE0C9D}"/>
                </a:ext>
              </a:extLst>
            </p:cNvPr>
            <p:cNvGrpSpPr/>
            <p:nvPr/>
          </p:nvGrpSpPr>
          <p:grpSpPr>
            <a:xfrm>
              <a:off x="0" y="87923"/>
              <a:ext cx="12068071" cy="6682154"/>
              <a:chOff x="-1" y="90435"/>
              <a:chExt cx="12068071" cy="6682154"/>
            </a:xfrm>
          </p:grpSpPr>
          <p:pic>
            <p:nvPicPr>
              <p:cNvPr id="16" name="صورة 15">
                <a:extLst>
                  <a:ext uri="{FF2B5EF4-FFF2-40B4-BE49-F238E27FC236}">
                    <a16:creationId xmlns:a16="http://schemas.microsoft.com/office/drawing/2014/main" xmlns="" id="{1DB17B0A-0EF7-42AA-87A0-5F1972C0A40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17" name="مستطيل 16">
                <a:extLst>
                  <a:ext uri="{FF2B5EF4-FFF2-40B4-BE49-F238E27FC236}">
                    <a16:creationId xmlns:a16="http://schemas.microsoft.com/office/drawing/2014/main" xmlns="" id="{55DE3C10-7E60-4B2A-9C45-C4F3B0A1CFFA}"/>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مستطيل 17">
                <a:extLst>
                  <a:ext uri="{FF2B5EF4-FFF2-40B4-BE49-F238E27FC236}">
                    <a16:creationId xmlns:a16="http://schemas.microsoft.com/office/drawing/2014/main" xmlns="" id="{EE3DA8DA-5229-43FC-8930-8832893ABED1}"/>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Section and elevation after redesign  </a:t>
                </a:r>
              </a:p>
            </p:txBody>
          </p:sp>
          <p:sp>
            <p:nvSpPr>
              <p:cNvPr id="19" name="مستطيل 18">
                <a:extLst>
                  <a:ext uri="{FF2B5EF4-FFF2-40B4-BE49-F238E27FC236}">
                    <a16:creationId xmlns:a16="http://schemas.microsoft.com/office/drawing/2014/main" xmlns="" id="{F07C97CA-3D97-43C6-9ACC-751DFA6ED92C}"/>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analysis and redesign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cxnSp>
          <p:nvCxnSpPr>
            <p:cNvPr id="15" name="رابط مستقيم 14">
              <a:extLst>
                <a:ext uri="{FF2B5EF4-FFF2-40B4-BE49-F238E27FC236}">
                  <a16:creationId xmlns:a16="http://schemas.microsoft.com/office/drawing/2014/main" xmlns="" id="{45C3A41E-3EB7-4558-9081-39B35CB35A89}"/>
                </a:ext>
              </a:extLst>
            </p:cNvPr>
            <p:cNvCxnSpPr>
              <a:cxnSpLocks/>
            </p:cNvCxnSpPr>
            <p:nvPr/>
          </p:nvCxnSpPr>
          <p:spPr>
            <a:xfrm flipH="1">
              <a:off x="854111" y="6531429"/>
              <a:ext cx="9976507"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pic>
        <p:nvPicPr>
          <p:cNvPr id="20" name="صورة 19">
            <a:extLst>
              <a:ext uri="{FF2B5EF4-FFF2-40B4-BE49-F238E27FC236}">
                <a16:creationId xmlns:a16="http://schemas.microsoft.com/office/drawing/2014/main" xmlns="" id="{FE5F1A24-AA7D-435B-B2CC-56BDBD32D65B}"/>
              </a:ext>
            </a:extLst>
          </p:cNvPr>
          <p:cNvPicPr>
            <a:picLocks noChangeAspect="1"/>
          </p:cNvPicPr>
          <p:nvPr/>
        </p:nvPicPr>
        <p:blipFill>
          <a:blip r:embed="rId3" cstate="print"/>
          <a:stretch>
            <a:fillRect/>
          </a:stretch>
        </p:blipFill>
        <p:spPr>
          <a:xfrm>
            <a:off x="1411549" y="1762957"/>
            <a:ext cx="9570130" cy="4123190"/>
          </a:xfrm>
          <a:prstGeom prst="rect">
            <a:avLst/>
          </a:prstGeom>
          <a:effectLst>
            <a:softEdge rad="63500"/>
          </a:effectLst>
        </p:spPr>
      </p:pic>
    </p:spTree>
    <p:extLst>
      <p:ext uri="{BB962C8B-B14F-4D97-AF65-F5344CB8AC3E}">
        <p14:creationId xmlns:p14="http://schemas.microsoft.com/office/powerpoint/2010/main" xmlns="" val="1802065085"/>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a:extLst>
              <a:ext uri="{FF2B5EF4-FFF2-40B4-BE49-F238E27FC236}">
                <a16:creationId xmlns:a16="http://schemas.microsoft.com/office/drawing/2014/main" xmlns="" id="{8759D0E9-6B5D-4D4F-91D4-29B9A1784B3F}"/>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cxnSp>
        <p:nvCxnSpPr>
          <p:cNvPr id="5" name="رابط مستقيم 4">
            <a:extLst>
              <a:ext uri="{FF2B5EF4-FFF2-40B4-BE49-F238E27FC236}">
                <a16:creationId xmlns:a16="http://schemas.microsoft.com/office/drawing/2014/main" xmlns="" id="{4F7E81BB-939B-460B-929B-E0584A0D7380}"/>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مستطيل 5">
            <a:extLst>
              <a:ext uri="{FF2B5EF4-FFF2-40B4-BE49-F238E27FC236}">
                <a16:creationId xmlns:a16="http://schemas.microsoft.com/office/drawing/2014/main" xmlns="" id="{1382793D-E076-4193-9F56-7A8E921C5DAA}"/>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ستطيل 6">
            <a:extLst>
              <a:ext uri="{FF2B5EF4-FFF2-40B4-BE49-F238E27FC236}">
                <a16:creationId xmlns:a16="http://schemas.microsoft.com/office/drawing/2014/main" xmlns="" id="{430FCED7-C94A-4EED-B885-86CD5468D83C}"/>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Section and elevation after redesign  </a:t>
            </a:r>
          </a:p>
        </p:txBody>
      </p:sp>
      <p:sp>
        <p:nvSpPr>
          <p:cNvPr id="8" name="مستطيل 7">
            <a:extLst>
              <a:ext uri="{FF2B5EF4-FFF2-40B4-BE49-F238E27FC236}">
                <a16:creationId xmlns:a16="http://schemas.microsoft.com/office/drawing/2014/main" xmlns="" id="{1C1E399C-EA32-4249-B13A-808845CBFEE1}"/>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analysis and redesign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xmlns="" id="{4ED650AE-FF76-4E57-B0F1-80562E3924CD}"/>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19</a:t>
            </a:fld>
            <a:endParaRPr lang="en-US" sz="2000" b="1" dirty="0">
              <a:solidFill>
                <a:schemeClr val="tx1"/>
              </a:solidFill>
            </a:endParaRPr>
          </a:p>
        </p:txBody>
      </p:sp>
      <p:pic>
        <p:nvPicPr>
          <p:cNvPr id="3" name="صورة 2">
            <a:extLst>
              <a:ext uri="{FF2B5EF4-FFF2-40B4-BE49-F238E27FC236}">
                <a16:creationId xmlns:a16="http://schemas.microsoft.com/office/drawing/2014/main" xmlns="" id="{4393A030-FA6E-451B-9840-4F0043DED0A9}"/>
              </a:ext>
            </a:extLst>
          </p:cNvPr>
          <p:cNvPicPr>
            <a:picLocks noChangeAspect="1"/>
          </p:cNvPicPr>
          <p:nvPr/>
        </p:nvPicPr>
        <p:blipFill>
          <a:blip r:embed="rId3" cstate="print"/>
          <a:stretch>
            <a:fillRect/>
          </a:stretch>
        </p:blipFill>
        <p:spPr>
          <a:xfrm>
            <a:off x="1172308" y="1592261"/>
            <a:ext cx="10282813" cy="4444789"/>
          </a:xfrm>
          <a:prstGeom prst="rect">
            <a:avLst/>
          </a:prstGeom>
          <a:effectLst>
            <a:softEdge rad="63500"/>
          </a:effectLst>
        </p:spPr>
      </p:pic>
    </p:spTree>
    <p:extLst>
      <p:ext uri="{BB962C8B-B14F-4D97-AF65-F5344CB8AC3E}">
        <p14:creationId xmlns:p14="http://schemas.microsoft.com/office/powerpoint/2010/main" xmlns="" val="3302201467"/>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a:extLst>
              <a:ext uri="{FF2B5EF4-FFF2-40B4-BE49-F238E27FC236}">
                <a16:creationId xmlns:a16="http://schemas.microsoft.com/office/drawing/2014/main" xmlns="" id="{934CBD22-EDAE-46AE-9E1F-8EB83BB91B50}"/>
              </a:ext>
            </a:extLst>
          </p:cNvPr>
          <p:cNvSpPr/>
          <p:nvPr/>
        </p:nvSpPr>
        <p:spPr>
          <a:xfrm>
            <a:off x="221941" y="451115"/>
            <a:ext cx="2541450"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Outline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5" name="مستطيل 4">
            <a:extLst>
              <a:ext uri="{FF2B5EF4-FFF2-40B4-BE49-F238E27FC236}">
                <a16:creationId xmlns:a16="http://schemas.microsoft.com/office/drawing/2014/main" xmlns="" id="{200CAB8B-100E-486B-BCFF-7784455D6B73}"/>
              </a:ext>
            </a:extLst>
          </p:cNvPr>
          <p:cNvSpPr/>
          <p:nvPr/>
        </p:nvSpPr>
        <p:spPr>
          <a:xfrm>
            <a:off x="2797166" y="947150"/>
            <a:ext cx="6597665" cy="4922951"/>
          </a:xfrm>
          <a:prstGeom prst="rect">
            <a:avLst/>
          </a:prstGeom>
          <a:noFill/>
        </p:spPr>
        <p:txBody>
          <a:bodyPr wrap="square" lIns="91440" tIns="45720" rIns="91440" bIns="45720">
            <a:spAutoFit/>
          </a:bodyPr>
          <a:lstStyle/>
          <a:p>
            <a:pPr marL="457200" indent="-457200">
              <a:lnSpc>
                <a:spcPct val="200000"/>
              </a:lnSpc>
              <a:buFont typeface="Arial" panose="020B0604020202020204" pitchFamily="34" charset="0"/>
              <a:buChar char="•"/>
            </a:pPr>
            <a:r>
              <a:rPr lang="en-US"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Introduction</a:t>
            </a:r>
          </a:p>
          <a:p>
            <a:pPr marL="457200" indent="-457200">
              <a:lnSpc>
                <a:spcPct val="200000"/>
              </a:lnSpc>
              <a:buFont typeface="Arial" panose="020B0604020202020204" pitchFamily="34" charset="0"/>
              <a:buChar char="•"/>
            </a:pPr>
            <a:r>
              <a:rPr lang="en-US" sz="20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Description of Project</a:t>
            </a:r>
          </a:p>
          <a:p>
            <a:pPr marL="457200" indent="-457200">
              <a:lnSpc>
                <a:spcPct val="200000"/>
              </a:lnSpc>
              <a:buFont typeface="Arial" panose="020B0604020202020204" pitchFamily="34" charset="0"/>
              <a:buChar char="•"/>
            </a:pPr>
            <a:r>
              <a:rPr lang="en-US" sz="20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Analysis and Re-design </a:t>
            </a:r>
          </a:p>
          <a:p>
            <a:pPr marL="457200" indent="-457200">
              <a:lnSpc>
                <a:spcPct val="200000"/>
              </a:lnSpc>
              <a:buFont typeface="Arial" panose="020B0604020202020204" pitchFamily="34" charset="0"/>
              <a:buChar char="•"/>
            </a:pPr>
            <a:r>
              <a:rPr lang="en-US" sz="20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Analysis and Re-design</a:t>
            </a:r>
          </a:p>
          <a:p>
            <a:pPr marL="457200" indent="-457200">
              <a:lnSpc>
                <a:spcPct val="200000"/>
              </a:lnSpc>
              <a:buFont typeface="Arial" panose="020B0604020202020204" pitchFamily="34" charset="0"/>
              <a:buChar char="•"/>
            </a:pPr>
            <a:r>
              <a:rPr lang="en-US" sz="20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Analysis and Evaluation</a:t>
            </a:r>
          </a:p>
          <a:p>
            <a:pPr marL="457200" indent="-457200">
              <a:lnSpc>
                <a:spcPct val="200000"/>
              </a:lnSpc>
              <a:buFont typeface="Arial" panose="020B0604020202020204" pitchFamily="34" charset="0"/>
              <a:buChar char="•"/>
            </a:pPr>
            <a:r>
              <a:rPr lang="en-US" sz="20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Electromechanical design </a:t>
            </a:r>
          </a:p>
          <a:p>
            <a:pPr marL="457200" indent="-457200">
              <a:lnSpc>
                <a:spcPct val="200000"/>
              </a:lnSpc>
              <a:buFont typeface="Arial" panose="020B0604020202020204" pitchFamily="34" charset="0"/>
              <a:buChar char="•"/>
            </a:pPr>
            <a:r>
              <a:rPr lang="en-US" sz="20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cost estimation  </a:t>
            </a:r>
          </a:p>
          <a:p>
            <a:pPr marL="457200" indent="-457200">
              <a:lnSpc>
                <a:spcPct val="200000"/>
              </a:lnSpc>
              <a:buFont typeface="Arial" panose="020B0604020202020204" pitchFamily="34" charset="0"/>
              <a:buChar char="•"/>
            </a:pPr>
            <a:r>
              <a:rPr lang="en-US" sz="20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Picture from Lumion </a:t>
            </a:r>
          </a:p>
        </p:txBody>
      </p:sp>
      <p:pic>
        <p:nvPicPr>
          <p:cNvPr id="9" name="صورة 8">
            <a:extLst>
              <a:ext uri="{FF2B5EF4-FFF2-40B4-BE49-F238E27FC236}">
                <a16:creationId xmlns:a16="http://schemas.microsoft.com/office/drawing/2014/main" xmlns="" id="{E6EC8C52-55F0-42C7-9B23-70414D3B62E1}"/>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cxnSp>
        <p:nvCxnSpPr>
          <p:cNvPr id="10" name="رابط مستقيم 9">
            <a:extLst>
              <a:ext uri="{FF2B5EF4-FFF2-40B4-BE49-F238E27FC236}">
                <a16:creationId xmlns:a16="http://schemas.microsoft.com/office/drawing/2014/main" xmlns="" id="{542E8FCC-6FA9-409D-9033-B4AE9206C368}"/>
              </a:ext>
            </a:extLst>
          </p:cNvPr>
          <p:cNvCxnSpPr/>
          <p:nvPr/>
        </p:nvCxnSpPr>
        <p:spPr>
          <a:xfrm flipH="1">
            <a:off x="795494" y="6540307"/>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مستطيل 11">
            <a:extLst>
              <a:ext uri="{FF2B5EF4-FFF2-40B4-BE49-F238E27FC236}">
                <a16:creationId xmlns:a16="http://schemas.microsoft.com/office/drawing/2014/main" xmlns="" id="{29ADEC49-F1AE-4D73-A39B-AB1717CF3119}"/>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xmlns="" id="{E44F3FAE-D356-447D-8141-C2BAFCFAE9FD}"/>
              </a:ext>
            </a:extLst>
          </p:cNvPr>
          <p:cNvSpPr>
            <a:spLocks noGrp="1"/>
          </p:cNvSpPr>
          <p:nvPr>
            <p:ph type="sldNum" sz="quarter" idx="12"/>
          </p:nvPr>
        </p:nvSpPr>
        <p:spPr>
          <a:xfrm>
            <a:off x="9132218" y="6303092"/>
            <a:ext cx="2743200" cy="365125"/>
          </a:xfrm>
        </p:spPr>
        <p:txBody>
          <a:bodyPr/>
          <a:lstStyle/>
          <a:p>
            <a:fld id="{09964888-E3DD-43E6-9D6D-BA1E53871D58}" type="slidenum">
              <a:rPr lang="en-US" sz="2000" b="1" smtClean="0">
                <a:solidFill>
                  <a:schemeClr val="tx1"/>
                </a:solidFill>
              </a:rPr>
              <a:pPr/>
              <a:t>2</a:t>
            </a:fld>
            <a:endParaRPr lang="en-US" sz="2000" b="1" dirty="0">
              <a:solidFill>
                <a:schemeClr val="tx1"/>
              </a:solidFill>
            </a:endParaRPr>
          </a:p>
        </p:txBody>
      </p:sp>
    </p:spTree>
    <p:extLst>
      <p:ext uri="{BB962C8B-B14F-4D97-AF65-F5344CB8AC3E}">
        <p14:creationId xmlns:p14="http://schemas.microsoft.com/office/powerpoint/2010/main" xmlns="" val="1332576843"/>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a:extLst>
              <a:ext uri="{FF2B5EF4-FFF2-40B4-BE49-F238E27FC236}">
                <a16:creationId xmlns:a16="http://schemas.microsoft.com/office/drawing/2014/main" xmlns="" id="{8759D0E9-6B5D-4D4F-91D4-29B9A1784B3F}"/>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cxnSp>
        <p:nvCxnSpPr>
          <p:cNvPr id="5" name="رابط مستقيم 4">
            <a:extLst>
              <a:ext uri="{FF2B5EF4-FFF2-40B4-BE49-F238E27FC236}">
                <a16:creationId xmlns:a16="http://schemas.microsoft.com/office/drawing/2014/main" xmlns="" id="{4F7E81BB-939B-460B-929B-E0584A0D7380}"/>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مستطيل 5">
            <a:extLst>
              <a:ext uri="{FF2B5EF4-FFF2-40B4-BE49-F238E27FC236}">
                <a16:creationId xmlns:a16="http://schemas.microsoft.com/office/drawing/2014/main" xmlns="" id="{1382793D-E076-4193-9F56-7A8E921C5DAA}"/>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ستطيل 6">
            <a:extLst>
              <a:ext uri="{FF2B5EF4-FFF2-40B4-BE49-F238E27FC236}">
                <a16:creationId xmlns:a16="http://schemas.microsoft.com/office/drawing/2014/main" xmlns="" id="{430FCED7-C94A-4EED-B885-86CD5468D83C}"/>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Section and elevation after redesign  </a:t>
            </a:r>
          </a:p>
        </p:txBody>
      </p:sp>
      <p:sp>
        <p:nvSpPr>
          <p:cNvPr id="8" name="مستطيل 7">
            <a:extLst>
              <a:ext uri="{FF2B5EF4-FFF2-40B4-BE49-F238E27FC236}">
                <a16:creationId xmlns:a16="http://schemas.microsoft.com/office/drawing/2014/main" xmlns="" id="{1C1E399C-EA32-4249-B13A-808845CBFEE1}"/>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analysis and redesign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xmlns="" id="{4ED650AE-FF76-4E57-B0F1-80562E3924CD}"/>
              </a:ext>
            </a:extLst>
          </p:cNvPr>
          <p:cNvSpPr>
            <a:spLocks noGrp="1"/>
          </p:cNvSpPr>
          <p:nvPr>
            <p:ph type="sldNum" sz="quarter" idx="12"/>
          </p:nvPr>
        </p:nvSpPr>
        <p:spPr>
          <a:xfrm>
            <a:off x="9132218" y="6361867"/>
            <a:ext cx="2743200" cy="365125"/>
          </a:xfrm>
        </p:spPr>
        <p:txBody>
          <a:bodyPr/>
          <a:lstStyle/>
          <a:p>
            <a:fld id="{09964888-E3DD-43E6-9D6D-BA1E53871D58}" type="slidenum">
              <a:rPr lang="en-US" sz="2000" b="1" smtClean="0">
                <a:solidFill>
                  <a:schemeClr val="tx1"/>
                </a:solidFill>
              </a:rPr>
              <a:pPr/>
              <a:t>20</a:t>
            </a:fld>
            <a:endParaRPr lang="en-US" sz="2000" b="1" dirty="0">
              <a:solidFill>
                <a:schemeClr val="tx1"/>
              </a:solidFill>
            </a:endParaRPr>
          </a:p>
        </p:txBody>
      </p:sp>
      <p:pic>
        <p:nvPicPr>
          <p:cNvPr id="3" name="صورة 2">
            <a:extLst>
              <a:ext uri="{FF2B5EF4-FFF2-40B4-BE49-F238E27FC236}">
                <a16:creationId xmlns:a16="http://schemas.microsoft.com/office/drawing/2014/main" xmlns="" id="{02728DA0-503F-41CD-9729-1B8462559674}"/>
              </a:ext>
            </a:extLst>
          </p:cNvPr>
          <p:cNvPicPr>
            <a:picLocks noChangeAspect="1"/>
          </p:cNvPicPr>
          <p:nvPr/>
        </p:nvPicPr>
        <p:blipFill>
          <a:blip r:embed="rId3" cstate="print"/>
          <a:stretch>
            <a:fillRect/>
          </a:stretch>
        </p:blipFill>
        <p:spPr>
          <a:xfrm>
            <a:off x="2728433" y="1654844"/>
            <a:ext cx="6691590" cy="4595194"/>
          </a:xfrm>
          <a:prstGeom prst="rect">
            <a:avLst/>
          </a:prstGeom>
          <a:effectLst>
            <a:softEdge rad="63500"/>
          </a:effectLst>
        </p:spPr>
      </p:pic>
    </p:spTree>
    <p:extLst>
      <p:ext uri="{BB962C8B-B14F-4D97-AF65-F5344CB8AC3E}">
        <p14:creationId xmlns:p14="http://schemas.microsoft.com/office/powerpoint/2010/main" xmlns="" val="4203495827"/>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21</a:t>
            </a:fld>
            <a:endParaRPr lang="en-US" sz="2000" b="1" dirty="0">
              <a:solidFill>
                <a:schemeClr val="tx1"/>
              </a:solidFill>
            </a:endParaRPr>
          </a:p>
        </p:txBody>
      </p:sp>
      <p:grpSp>
        <p:nvGrpSpPr>
          <p:cNvPr id="8" name="مجموعة 7">
            <a:extLst>
              <a:ext uri="{FF2B5EF4-FFF2-40B4-BE49-F238E27FC236}">
                <a16:creationId xmlns:a16="http://schemas.microsoft.com/office/drawing/2014/main" xmlns="" id="{4E064058-0579-46A9-B82B-2C4066878C1B}"/>
              </a:ext>
            </a:extLst>
          </p:cNvPr>
          <p:cNvGrpSpPr/>
          <p:nvPr/>
        </p:nvGrpSpPr>
        <p:grpSpPr>
          <a:xfrm>
            <a:off x="-1" y="90435"/>
            <a:ext cx="12068071" cy="6682154"/>
            <a:chOff x="-1" y="90435"/>
            <a:chExt cx="12068071" cy="6682154"/>
          </a:xfrm>
        </p:grpSpPr>
        <p:pic>
          <p:nvPicPr>
            <p:cNvPr id="9" name="صورة 8">
              <a:extLst>
                <a:ext uri="{FF2B5EF4-FFF2-40B4-BE49-F238E27FC236}">
                  <a16:creationId xmlns:a16="http://schemas.microsoft.com/office/drawing/2014/main" xmlns="" id="{AB491407-2A24-4E85-A8B1-B7FC2AA18E37}"/>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10" name="مستطيل 9">
              <a:extLst>
                <a:ext uri="{FF2B5EF4-FFF2-40B4-BE49-F238E27FC236}">
                  <a16:creationId xmlns:a16="http://schemas.microsoft.com/office/drawing/2014/main" xmlns="" id="{2ABA48E4-11CF-4EB5-8F0E-45D7732B54D9}"/>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مستطيل 10">
              <a:extLst>
                <a:ext uri="{FF2B5EF4-FFF2-40B4-BE49-F238E27FC236}">
                  <a16:creationId xmlns:a16="http://schemas.microsoft.com/office/drawing/2014/main" xmlns="" id="{286DD74A-4D9A-4377-926D-CDF7D7C5BB33}"/>
                </a:ext>
              </a:extLst>
            </p:cNvPr>
            <p:cNvSpPr/>
            <p:nvPr/>
          </p:nvSpPr>
          <p:spPr>
            <a:xfrm>
              <a:off x="1909187" y="70204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General information </a:t>
              </a:r>
            </a:p>
          </p:txBody>
        </p:sp>
        <p:sp>
          <p:nvSpPr>
            <p:cNvPr id="12" name="مستطيل 11">
              <a:extLst>
                <a:ext uri="{FF2B5EF4-FFF2-40B4-BE49-F238E27FC236}">
                  <a16:creationId xmlns:a16="http://schemas.microsoft.com/office/drawing/2014/main" xmlns="" id="{F0944A82-7ACF-43A5-8A0C-121147845CEF}"/>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14" name="مستطيل 13">
            <a:extLst>
              <a:ext uri="{FF2B5EF4-FFF2-40B4-BE49-F238E27FC236}">
                <a16:creationId xmlns:a16="http://schemas.microsoft.com/office/drawing/2014/main" xmlns="" id="{B0A1E924-4110-498D-AA2E-E6260F32056F}"/>
              </a:ext>
            </a:extLst>
          </p:cNvPr>
          <p:cNvSpPr/>
          <p:nvPr/>
        </p:nvSpPr>
        <p:spPr>
          <a:xfrm>
            <a:off x="1856935" y="1229762"/>
            <a:ext cx="9415305" cy="4832092"/>
          </a:xfrm>
          <a:prstGeom prst="rect">
            <a:avLst/>
          </a:prstGeom>
          <a:noFill/>
        </p:spPr>
        <p:txBody>
          <a:bodyPr wrap="square" lIns="91440" tIns="45720" rIns="91440" bIns="45720">
            <a:spAutoFit/>
          </a:bodyPr>
          <a:lstStyle/>
          <a:p>
            <a:r>
              <a:rPr lang="en-US" i="1" u="sng" dirty="0">
                <a:solidFill>
                  <a:schemeClr val="accent1">
                    <a:lumMod val="75000"/>
                  </a:schemeClr>
                </a:solidFill>
                <a:latin typeface="Times New Roman" panose="02020603050405020304" pitchFamily="18" charset="0"/>
                <a:cs typeface="Times New Roman" panose="02020603050405020304" pitchFamily="18" charset="0"/>
              </a:rPr>
              <a:t>Design code :</a:t>
            </a:r>
          </a:p>
          <a:p>
            <a:endParaRPr lang="en-US" i="1" u="sng"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American Concrete Institute ACI 2014.</a:t>
            </a:r>
          </a:p>
          <a:p>
            <a:pPr lvl="0"/>
            <a:endParaRPr lang="en-US" dirty="0"/>
          </a:p>
          <a:p>
            <a:pPr>
              <a:buFont typeface="Wingdings" panose="05000000000000000000" pitchFamily="2" charset="2"/>
              <a:buChar char="Ø"/>
            </a:pPr>
            <a:r>
              <a:rPr lang="en-US" dirty="0"/>
              <a:t>The Uniform Building Code -UBC-97  for seismic design and its load combinations.</a:t>
            </a:r>
          </a:p>
          <a:p>
            <a:pPr>
              <a:buFont typeface="Wingdings" panose="05000000000000000000" pitchFamily="2" charset="2"/>
              <a:buChar char="Ø"/>
            </a:pPr>
            <a:endParaRPr lang="en-US" dirty="0"/>
          </a:p>
          <a:p>
            <a:endParaRPr lang="en-US" dirty="0"/>
          </a:p>
          <a:p>
            <a:r>
              <a:rPr lang="en-US" i="1" u="sng" dirty="0">
                <a:solidFill>
                  <a:schemeClr val="accent1">
                    <a:lumMod val="75000"/>
                  </a:schemeClr>
                </a:solidFill>
                <a:latin typeface="Times New Roman" panose="02020603050405020304" pitchFamily="18" charset="0"/>
                <a:cs typeface="Times New Roman" panose="02020603050405020304" pitchFamily="18" charset="0"/>
              </a:rPr>
              <a:t>Materials :</a:t>
            </a:r>
          </a:p>
          <a:p>
            <a:pPr>
              <a:buFont typeface="Wingdings" panose="05000000000000000000" pitchFamily="2" charset="2"/>
              <a:buChar char="Ø"/>
            </a:pPr>
            <a:r>
              <a:rPr lang="en-US" sz="16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Concrete.</a:t>
            </a:r>
          </a:p>
          <a:p>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f´c</a:t>
            </a:r>
            <a:r>
              <a:rPr lang="en-US" dirty="0">
                <a:latin typeface="Times New Roman" panose="02020603050405020304" pitchFamily="18" charset="0"/>
                <a:cs typeface="Times New Roman" panose="02020603050405020304" pitchFamily="18" charset="0"/>
              </a:rPr>
              <a:t> = 28 </a:t>
            </a:r>
            <a:r>
              <a:rPr lang="en-US" dirty="0" err="1">
                <a:latin typeface="Times New Roman" panose="02020603050405020304" pitchFamily="18" charset="0"/>
                <a:cs typeface="Times New Roman" panose="02020603050405020304" pitchFamily="18" charset="0"/>
              </a:rPr>
              <a:t>Mpa</a:t>
            </a:r>
            <a:r>
              <a:rPr lang="en-US" dirty="0">
                <a:latin typeface="Times New Roman" panose="02020603050405020304" pitchFamily="18" charset="0"/>
                <a:cs typeface="Times New Roman" panose="02020603050405020304" pitchFamily="18" charset="0"/>
              </a:rPr>
              <a:t> for shear walls and columns</a:t>
            </a:r>
          </a:p>
          <a:p>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f´c</a:t>
            </a:r>
            <a:r>
              <a:rPr lang="en-US" dirty="0">
                <a:latin typeface="Times New Roman" panose="02020603050405020304" pitchFamily="18" charset="0"/>
                <a:cs typeface="Times New Roman" panose="02020603050405020304" pitchFamily="18" charset="0"/>
              </a:rPr>
              <a:t> = 24 </a:t>
            </a:r>
            <a:r>
              <a:rPr lang="en-US" dirty="0" err="1">
                <a:latin typeface="Times New Roman" panose="02020603050405020304" pitchFamily="18" charset="0"/>
                <a:cs typeface="Times New Roman" panose="02020603050405020304" pitchFamily="18" charset="0"/>
              </a:rPr>
              <a:t>Mpa</a:t>
            </a:r>
            <a:r>
              <a:rPr lang="en-US" dirty="0">
                <a:latin typeface="Times New Roman" panose="02020603050405020304" pitchFamily="18" charset="0"/>
                <a:cs typeface="Times New Roman" panose="02020603050405020304" pitchFamily="18" charset="0"/>
              </a:rPr>
              <a:t> for beams , slabs  and footings .</a:t>
            </a:r>
          </a:p>
          <a:p>
            <a:r>
              <a:rPr lang="en-US" dirty="0">
                <a:latin typeface="Times New Roman" panose="02020603050405020304" pitchFamily="18" charset="0"/>
                <a:cs typeface="Times New Roman" panose="02020603050405020304" pitchFamily="18" charset="0"/>
              </a:rPr>
              <a:t> </a:t>
            </a:r>
          </a:p>
          <a:p>
            <a:r>
              <a:rPr lang="en-US" dirty="0">
                <a:latin typeface="Times New Roman" panose="02020603050405020304" pitchFamily="18" charset="0"/>
                <a:cs typeface="Times New Roman" panose="02020603050405020304" pitchFamily="18" charset="0"/>
              </a:rPr>
              <a:t>  Specific weight of Reinforced concrete (Ɣ) = 25 KN/m³ </a:t>
            </a:r>
          </a:p>
          <a:p>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 Yielding strength of steel (</a:t>
            </a:r>
            <a:r>
              <a:rPr lang="en-US" dirty="0" err="1">
                <a:latin typeface="Times New Roman" panose="02020603050405020304" pitchFamily="18" charset="0"/>
                <a:cs typeface="Times New Roman" panose="02020603050405020304" pitchFamily="18" charset="0"/>
              </a:rPr>
              <a:t>Fy</a:t>
            </a:r>
            <a:r>
              <a:rPr lang="en-US" dirty="0">
                <a:latin typeface="Times New Roman" panose="02020603050405020304" pitchFamily="18" charset="0"/>
                <a:cs typeface="Times New Roman" panose="02020603050405020304" pitchFamily="18" charset="0"/>
              </a:rPr>
              <a:t> = 420 </a:t>
            </a:r>
            <a:r>
              <a:rPr lang="en-US" dirty="0" err="1">
                <a:latin typeface="Times New Roman" panose="02020603050405020304" pitchFamily="18" charset="0"/>
                <a:cs typeface="Times New Roman" panose="02020603050405020304" pitchFamily="18" charset="0"/>
              </a:rPr>
              <a:t>Mpa</a:t>
            </a:r>
            <a:r>
              <a:rPr lang="en-US" dirty="0">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 Bearing capacity of soil = 450  KN/m².</a:t>
            </a:r>
          </a:p>
          <a:p>
            <a:pPr>
              <a:buFont typeface="Wingdings" panose="05000000000000000000" pitchFamily="2" charset="2"/>
              <a:buChar char="Ø"/>
            </a:pPr>
            <a:endParaRPr lang="en-US" dirty="0">
              <a:latin typeface="Times New Roman" panose="02020603050405020304" pitchFamily="18" charset="0"/>
              <a:cs typeface="Times New Roman" panose="02020603050405020304" pitchFamily="18" charset="0"/>
            </a:endParaRPr>
          </a:p>
        </p:txBody>
      </p:sp>
      <p:cxnSp>
        <p:nvCxnSpPr>
          <p:cNvPr id="13" name="رابط مستقيم 12">
            <a:extLst>
              <a:ext uri="{FF2B5EF4-FFF2-40B4-BE49-F238E27FC236}">
                <a16:creationId xmlns:a16="http://schemas.microsoft.com/office/drawing/2014/main" xmlns="" id="{7709911F-FFEC-4430-A7BE-2229C519D3A5}"/>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736728666"/>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a:extLst>
              <a:ext uri="{FF2B5EF4-FFF2-40B4-BE49-F238E27FC236}">
                <a16:creationId xmlns:a16="http://schemas.microsoft.com/office/drawing/2014/main" xmlns="" id="{483A881D-8D22-4094-8046-792029EC56B6}"/>
              </a:ext>
            </a:extLst>
          </p:cNvPr>
          <p:cNvSpPr/>
          <p:nvPr/>
        </p:nvSpPr>
        <p:spPr>
          <a:xfrm>
            <a:off x="1285352" y="1344585"/>
            <a:ext cx="9415305" cy="2000548"/>
          </a:xfrm>
          <a:prstGeom prst="rect">
            <a:avLst/>
          </a:prstGeom>
          <a:noFill/>
        </p:spPr>
        <p:txBody>
          <a:bodyPr wrap="square" lIns="91440" tIns="45720" rIns="91440" bIns="45720">
            <a:spAutoFit/>
          </a:bodyPr>
          <a:lstStyle/>
          <a:p>
            <a:r>
              <a:rPr lang="en-US" i="1" u="sng" dirty="0">
                <a:solidFill>
                  <a:srgbClr val="002060"/>
                </a:solidFill>
                <a:latin typeface="Times New Roman" panose="02020603050405020304" pitchFamily="18" charset="0"/>
                <a:cs typeface="Times New Roman" panose="02020603050405020304" pitchFamily="18" charset="0"/>
              </a:rPr>
              <a:t>Loads</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Live Load= 5 KN/m² </a:t>
            </a:r>
          </a:p>
          <a:p>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Superimposed dead load = 4.5 KN/m²</a:t>
            </a:r>
          </a:p>
          <a:p>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 Weight of Masonry wall = 21 KN/m</a:t>
            </a:r>
          </a:p>
          <a:p>
            <a:pPr>
              <a:buFont typeface="Wingdings" panose="05000000000000000000" pitchFamily="2" charset="2"/>
              <a:buChar char="Ø"/>
            </a:pPr>
            <a:endParaRPr lang="en-US" sz="1600" b="1" i="1" u="sng"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22</a:t>
            </a:fld>
            <a:endParaRPr lang="en-US" sz="2000" b="1">
              <a:solidFill>
                <a:schemeClr val="tx1"/>
              </a:solidFill>
            </a:endParaRPr>
          </a:p>
        </p:txBody>
      </p:sp>
      <p:sp>
        <p:nvSpPr>
          <p:cNvPr id="4" name="مستطيل 3">
            <a:extLst>
              <a:ext uri="{FF2B5EF4-FFF2-40B4-BE49-F238E27FC236}">
                <a16:creationId xmlns:a16="http://schemas.microsoft.com/office/drawing/2014/main" xmlns="" id="{363299B7-4898-4BD3-9B53-21425E5AC126}"/>
              </a:ext>
            </a:extLst>
          </p:cNvPr>
          <p:cNvSpPr/>
          <p:nvPr/>
        </p:nvSpPr>
        <p:spPr>
          <a:xfrm>
            <a:off x="1608742" y="715110"/>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General information </a:t>
            </a:r>
          </a:p>
        </p:txBody>
      </p:sp>
      <p:grpSp>
        <p:nvGrpSpPr>
          <p:cNvPr id="8" name="مجموعة 7">
            <a:extLst>
              <a:ext uri="{FF2B5EF4-FFF2-40B4-BE49-F238E27FC236}">
                <a16:creationId xmlns:a16="http://schemas.microsoft.com/office/drawing/2014/main" xmlns="" id="{23A3D095-85D8-4E97-A428-C67CB531D1FE}"/>
              </a:ext>
            </a:extLst>
          </p:cNvPr>
          <p:cNvGrpSpPr/>
          <p:nvPr/>
        </p:nvGrpSpPr>
        <p:grpSpPr>
          <a:xfrm>
            <a:off x="-1" y="90435"/>
            <a:ext cx="12068071" cy="6682154"/>
            <a:chOff x="-1" y="90435"/>
            <a:chExt cx="12068071" cy="6682154"/>
          </a:xfrm>
        </p:grpSpPr>
        <p:pic>
          <p:nvPicPr>
            <p:cNvPr id="9" name="صورة 8">
              <a:extLst>
                <a:ext uri="{FF2B5EF4-FFF2-40B4-BE49-F238E27FC236}">
                  <a16:creationId xmlns:a16="http://schemas.microsoft.com/office/drawing/2014/main" xmlns="" id="{E862E69E-02A6-472C-8B9F-7301D141C5D1}"/>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10" name="مستطيل 9">
              <a:extLst>
                <a:ext uri="{FF2B5EF4-FFF2-40B4-BE49-F238E27FC236}">
                  <a16:creationId xmlns:a16="http://schemas.microsoft.com/office/drawing/2014/main" xmlns="" id="{F34467E9-2140-4086-903B-7213EDA65AC5}"/>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مستطيل 11">
              <a:extLst>
                <a:ext uri="{FF2B5EF4-FFF2-40B4-BE49-F238E27FC236}">
                  <a16:creationId xmlns:a16="http://schemas.microsoft.com/office/drawing/2014/main" xmlns="" id="{4389B85D-0032-43D8-BEF3-5E08E3CF1E34}"/>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analysis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cxnSp>
        <p:nvCxnSpPr>
          <p:cNvPr id="13" name="رابط مستقيم 12">
            <a:extLst>
              <a:ext uri="{FF2B5EF4-FFF2-40B4-BE49-F238E27FC236}">
                <a16:creationId xmlns:a16="http://schemas.microsoft.com/office/drawing/2014/main" xmlns="" id="{7948663B-AB22-476C-957A-B5363D0C3FB2}"/>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4" name="مستطيل 13">
            <a:extLst>
              <a:ext uri="{FF2B5EF4-FFF2-40B4-BE49-F238E27FC236}">
                <a16:creationId xmlns:a16="http://schemas.microsoft.com/office/drawing/2014/main" xmlns="" id="{13BFB25D-E352-43CF-BB08-7F21D340A23C}"/>
              </a:ext>
            </a:extLst>
          </p:cNvPr>
          <p:cNvSpPr/>
          <p:nvPr/>
        </p:nvSpPr>
        <p:spPr>
          <a:xfrm>
            <a:off x="1669701" y="2983691"/>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Seismic analysis: </a:t>
            </a:r>
          </a:p>
        </p:txBody>
      </p:sp>
      <p:sp>
        <p:nvSpPr>
          <p:cNvPr id="15" name="مستطيل 14">
            <a:extLst>
              <a:ext uri="{FF2B5EF4-FFF2-40B4-BE49-F238E27FC236}">
                <a16:creationId xmlns:a16="http://schemas.microsoft.com/office/drawing/2014/main" xmlns="" id="{483A881D-8D22-4094-8046-792029EC56B6}"/>
              </a:ext>
            </a:extLst>
          </p:cNvPr>
          <p:cNvSpPr/>
          <p:nvPr/>
        </p:nvSpPr>
        <p:spPr>
          <a:xfrm>
            <a:off x="1333249" y="3613168"/>
            <a:ext cx="9415305" cy="3662541"/>
          </a:xfrm>
          <a:prstGeom prst="rect">
            <a:avLst/>
          </a:prstGeom>
          <a:noFill/>
        </p:spPr>
        <p:txBody>
          <a:bodyPr wrap="square" lIns="91440" tIns="45720" rIns="91440" bIns="45720">
            <a:spAutoFit/>
          </a:bodyPr>
          <a:lstStyle/>
          <a:p>
            <a:pPr>
              <a:buFont typeface="Wingdings" pitchFamily="2" charset="2"/>
              <a:buChar char="Ø"/>
            </a:pPr>
            <a:r>
              <a:rPr lang="en-US" dirty="0">
                <a:latin typeface="Times New Roman" panose="02020603050405020304" pitchFamily="18" charset="0"/>
                <a:cs typeface="Times New Roman" panose="02020603050405020304" pitchFamily="18" charset="0"/>
              </a:rPr>
              <a:t>Seismic zone : 2B with (Z = 0.20) .</a:t>
            </a:r>
          </a:p>
          <a:p>
            <a:pPr>
              <a:buFont typeface="Wingdings" pitchFamily="2" charset="2"/>
              <a:buChar char="Ø"/>
            </a:pPr>
            <a:endParaRPr lang="en-US" dirty="0">
              <a:latin typeface="Times New Roman" panose="02020603050405020304" pitchFamily="18" charset="0"/>
              <a:cs typeface="Times New Roman" panose="02020603050405020304" pitchFamily="18" charset="0"/>
            </a:endParaRPr>
          </a:p>
          <a:p>
            <a:pPr>
              <a:buFont typeface="Wingdings" pitchFamily="2" charset="2"/>
              <a:buChar char="Ø"/>
            </a:pPr>
            <a:r>
              <a:rPr lang="en-US" dirty="0">
                <a:latin typeface="Times New Roman" panose="02020603050405020304" pitchFamily="18" charset="0"/>
                <a:cs typeface="Times New Roman" panose="02020603050405020304" pitchFamily="18" charset="0"/>
              </a:rPr>
              <a:t>Soil profile : SB.</a:t>
            </a:r>
          </a:p>
          <a:p>
            <a:endParaRPr lang="en-US" dirty="0">
              <a:latin typeface="Times New Roman" panose="02020603050405020304" pitchFamily="18" charset="0"/>
              <a:cs typeface="Times New Roman" panose="02020603050405020304" pitchFamily="18" charset="0"/>
            </a:endParaRPr>
          </a:p>
          <a:p>
            <a:pPr>
              <a:buFont typeface="Wingdings" pitchFamily="2" charset="2"/>
              <a:buChar char="Ø"/>
            </a:pPr>
            <a:r>
              <a:rPr lang="en-US" dirty="0">
                <a:latin typeface="Times New Roman" panose="02020603050405020304" pitchFamily="18" charset="0"/>
                <a:cs typeface="Times New Roman" panose="02020603050405020304" pitchFamily="18" charset="0"/>
              </a:rPr>
              <a:t>Acceleration-dependent seismic coefficients Ca=0.20.</a:t>
            </a:r>
          </a:p>
          <a:p>
            <a:pPr>
              <a:buFont typeface="Wingdings" pitchFamily="2" charset="2"/>
              <a:buChar char="Ø"/>
            </a:pPr>
            <a:endParaRPr lang="en-US" dirty="0">
              <a:latin typeface="Times New Roman" panose="02020603050405020304" pitchFamily="18" charset="0"/>
              <a:cs typeface="Times New Roman" panose="02020603050405020304" pitchFamily="18" charset="0"/>
            </a:endParaRPr>
          </a:p>
          <a:p>
            <a:pPr>
              <a:buFont typeface="Wingdings" pitchFamily="2" charset="2"/>
              <a:buChar char="Ø"/>
            </a:pPr>
            <a:r>
              <a:rPr lang="en-US" dirty="0">
                <a:latin typeface="Times New Roman" panose="02020603050405020304" pitchFamily="18" charset="0"/>
                <a:cs typeface="Times New Roman" panose="02020603050405020304" pitchFamily="18" charset="0"/>
              </a:rPr>
              <a:t>Velocity-dependent seismic coefficients </a:t>
            </a:r>
            <a:r>
              <a:rPr lang="en-US" dirty="0" err="1">
                <a:latin typeface="Times New Roman" panose="02020603050405020304" pitchFamily="18" charset="0"/>
                <a:cs typeface="Times New Roman" panose="02020603050405020304" pitchFamily="18" charset="0"/>
              </a:rPr>
              <a:t>Cv</a:t>
            </a:r>
            <a:r>
              <a:rPr lang="en-US" dirty="0">
                <a:latin typeface="Times New Roman" panose="02020603050405020304" pitchFamily="18" charset="0"/>
                <a:cs typeface="Times New Roman" panose="02020603050405020304" pitchFamily="18" charset="0"/>
              </a:rPr>
              <a:t>= 0.20.  </a:t>
            </a:r>
          </a:p>
          <a:p>
            <a:pPr>
              <a:buFont typeface="Wingdings" pitchFamily="2" charset="2"/>
              <a:buChar char="Ø"/>
            </a:pPr>
            <a:endParaRPr lang="en-US" dirty="0">
              <a:latin typeface="Times New Roman" panose="02020603050405020304" pitchFamily="18" charset="0"/>
              <a:cs typeface="Times New Roman" panose="02020603050405020304" pitchFamily="18" charset="0"/>
            </a:endParaRPr>
          </a:p>
          <a:p>
            <a:pPr>
              <a:buFont typeface="Wingdings" pitchFamily="2" charset="2"/>
              <a:buChar char="Ø"/>
            </a:pPr>
            <a:r>
              <a:rPr lang="en-US" dirty="0">
                <a:latin typeface="Times New Roman" panose="02020603050405020304" pitchFamily="18" charset="0"/>
                <a:cs typeface="Times New Roman" panose="02020603050405020304" pitchFamily="18" charset="0"/>
              </a:rPr>
              <a:t>Importance factor  I=1.</a:t>
            </a:r>
          </a:p>
          <a:p>
            <a:pPr>
              <a:buFont typeface="Wingdings" pitchFamily="2" charset="2"/>
              <a:buChar char="Ø"/>
            </a:pPr>
            <a:endParaRPr lang="en-US" dirty="0">
              <a:latin typeface="Times New Roman" panose="02020603050405020304" pitchFamily="18" charset="0"/>
              <a:cs typeface="Times New Roman" panose="02020603050405020304" pitchFamily="18" charset="0"/>
            </a:endParaRPr>
          </a:p>
          <a:p>
            <a:pPr>
              <a:buFont typeface="Wingdings" pitchFamily="2" charset="2"/>
              <a:buChar char="Ø"/>
            </a:pPr>
            <a:r>
              <a:rPr lang="en-US" dirty="0">
                <a:latin typeface="Times New Roman" panose="02020603050405020304" pitchFamily="18" charset="0"/>
                <a:cs typeface="Times New Roman" panose="02020603050405020304" pitchFamily="18" charset="0"/>
              </a:rPr>
              <a:t>Force reduction factor R=5.5 </a:t>
            </a:r>
          </a:p>
          <a:p>
            <a:pPr>
              <a:buNone/>
            </a:pP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1600" b="1" i="1" u="sng" dirty="0">
              <a:latin typeface="Times New Roman" panose="02020603050405020304" pitchFamily="18" charset="0"/>
              <a:cs typeface="Times New Roman" panose="02020603050405020304" pitchFamily="18" charset="0"/>
            </a:endParaRPr>
          </a:p>
        </p:txBody>
      </p:sp>
      <p:pic>
        <p:nvPicPr>
          <p:cNvPr id="1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tretch>
            <a:fillRect/>
          </a:stretch>
        </p:blipFill>
        <p:spPr bwMode="auto">
          <a:xfrm>
            <a:off x="7943395" y="2405564"/>
            <a:ext cx="3337197" cy="402871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846490813"/>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23</a:t>
            </a:fld>
            <a:endParaRPr lang="en-US" sz="2000" b="1">
              <a:solidFill>
                <a:schemeClr val="tx1"/>
              </a:solidFill>
            </a:endParaRPr>
          </a:p>
        </p:txBody>
      </p:sp>
      <p:grpSp>
        <p:nvGrpSpPr>
          <p:cNvPr id="4" name="مجموعة 3">
            <a:extLst>
              <a:ext uri="{FF2B5EF4-FFF2-40B4-BE49-F238E27FC236}">
                <a16:creationId xmlns:a16="http://schemas.microsoft.com/office/drawing/2014/main" xmlns="" id="{48DF1C3E-CD71-4776-91D9-7DE48079A045}"/>
              </a:ext>
            </a:extLst>
          </p:cNvPr>
          <p:cNvGrpSpPr/>
          <p:nvPr/>
        </p:nvGrpSpPr>
        <p:grpSpPr>
          <a:xfrm>
            <a:off x="-1" y="90435"/>
            <a:ext cx="12068071" cy="6682154"/>
            <a:chOff x="-1" y="90435"/>
            <a:chExt cx="12068071" cy="6682154"/>
          </a:xfrm>
        </p:grpSpPr>
        <p:pic>
          <p:nvPicPr>
            <p:cNvPr id="5" name="صورة 4">
              <a:extLst>
                <a:ext uri="{FF2B5EF4-FFF2-40B4-BE49-F238E27FC236}">
                  <a16:creationId xmlns:a16="http://schemas.microsoft.com/office/drawing/2014/main" xmlns="" id="{C892FE09-F163-456E-B58A-F502C77121A5}"/>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6" name="مستطيل 5">
              <a:extLst>
                <a:ext uri="{FF2B5EF4-FFF2-40B4-BE49-F238E27FC236}">
                  <a16:creationId xmlns:a16="http://schemas.microsoft.com/office/drawing/2014/main" xmlns="" id="{724AD2FE-83AA-4E3C-AA61-FF790BA4C640}"/>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ستطيل 6">
              <a:extLst>
                <a:ext uri="{FF2B5EF4-FFF2-40B4-BE49-F238E27FC236}">
                  <a16:creationId xmlns:a16="http://schemas.microsoft.com/office/drawing/2014/main" xmlns="" id="{EDA71943-545F-4382-8737-4A16C5108300}"/>
                </a:ext>
              </a:extLst>
            </p:cNvPr>
            <p:cNvSpPr/>
            <p:nvPr/>
          </p:nvSpPr>
          <p:spPr>
            <a:xfrm>
              <a:off x="1791621" y="688985"/>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element used </a:t>
              </a:r>
            </a:p>
          </p:txBody>
        </p:sp>
        <p:sp>
          <p:nvSpPr>
            <p:cNvPr id="8" name="مستطيل 7">
              <a:extLst>
                <a:ext uri="{FF2B5EF4-FFF2-40B4-BE49-F238E27FC236}">
                  <a16:creationId xmlns:a16="http://schemas.microsoft.com/office/drawing/2014/main" xmlns="" id="{F3757323-16FA-448A-A8F8-D613CA92666E}"/>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analysis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9" name="مستطيل 8">
            <a:extLst>
              <a:ext uri="{FF2B5EF4-FFF2-40B4-BE49-F238E27FC236}">
                <a16:creationId xmlns:a16="http://schemas.microsoft.com/office/drawing/2014/main" xmlns="" id="{BD4F1749-046D-471A-B49E-D1BE02C08226}"/>
              </a:ext>
            </a:extLst>
          </p:cNvPr>
          <p:cNvSpPr/>
          <p:nvPr/>
        </p:nvSpPr>
        <p:spPr>
          <a:xfrm>
            <a:off x="1690300" y="1331521"/>
            <a:ext cx="9415305" cy="6086282"/>
          </a:xfrm>
          <a:prstGeom prst="rect">
            <a:avLst/>
          </a:prstGeom>
          <a:noFill/>
        </p:spPr>
        <p:txBody>
          <a:bodyPr wrap="square" lIns="91440" tIns="45720" rIns="91440" bIns="45720">
            <a:spAutoFit/>
          </a:bodyPr>
          <a:lstStyle/>
          <a:p>
            <a:r>
              <a:rPr lang="en-US" sz="2000" i="1" u="sng" dirty="0">
                <a:solidFill>
                  <a:srgbClr val="002060"/>
                </a:solidFill>
                <a:latin typeface="Times New Roman" panose="02020603050405020304" pitchFamily="18" charset="0"/>
                <a:cs typeface="Times New Roman" panose="02020603050405020304" pitchFamily="18" charset="0"/>
              </a:rPr>
              <a:t>- Slab:</a:t>
            </a:r>
          </a:p>
          <a:p>
            <a:endParaRPr lang="en-US"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One way rib slab with 20cm thickness.     </a:t>
            </a:r>
            <a:r>
              <a:rPr lang="en-US" dirty="0"/>
              <a:t> </a:t>
            </a:r>
            <a:endParaRPr lang="en-US" dirty="0">
              <a:latin typeface="Times New Roman" panose="02020603050405020304" pitchFamily="18" charset="0"/>
              <a:cs typeface="Times New Roman" panose="02020603050405020304" pitchFamily="18" charset="0"/>
            </a:endParaRPr>
          </a:p>
          <a:p>
            <a:pPr>
              <a:buNone/>
            </a:pPr>
            <a:r>
              <a:rPr lang="en-US" sz="2000" dirty="0">
                <a:latin typeface="Times New Roman" panose="02020603050405020304" pitchFamily="18" charset="0"/>
                <a:cs typeface="Times New Roman" panose="02020603050405020304" pitchFamily="18" charset="0"/>
              </a:rPr>
              <a:t>  </a:t>
            </a:r>
          </a:p>
          <a:p>
            <a:r>
              <a:rPr lang="en-US" sz="2000" i="1" u="sng" dirty="0">
                <a:solidFill>
                  <a:srgbClr val="002060"/>
                </a:solidFill>
                <a:latin typeface="Times New Roman" panose="02020603050405020304" pitchFamily="18" charset="0"/>
                <a:cs typeface="Times New Roman" panose="02020603050405020304" pitchFamily="18" charset="0"/>
              </a:rPr>
              <a:t>- Columns:</a:t>
            </a:r>
          </a:p>
          <a:p>
            <a:endParaRPr lang="en-US" sz="120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columns are dimensional (0.25* 0.50) m</a:t>
            </a:r>
          </a:p>
          <a:p>
            <a:endParaRPr lang="en-US" b="1" dirty="0">
              <a:latin typeface="Times New Roman" panose="02020603050405020304" pitchFamily="18" charset="0"/>
              <a:cs typeface="Times New Roman" panose="02020603050405020304" pitchFamily="18" charset="0"/>
            </a:endParaRPr>
          </a:p>
          <a:p>
            <a:pPr>
              <a:buNone/>
            </a:pPr>
            <a:r>
              <a:rPr lang="en-US" sz="2000" i="1" u="sng" dirty="0">
                <a:solidFill>
                  <a:srgbClr val="002060"/>
                </a:solidFill>
                <a:latin typeface="Times New Roman" panose="02020603050405020304" pitchFamily="18" charset="0"/>
                <a:cs typeface="Times New Roman" panose="02020603050405020304" pitchFamily="18" charset="0"/>
              </a:rPr>
              <a:t>- Shear walls: </a:t>
            </a:r>
            <a:endParaRPr lang="en-US" sz="2000" b="1" i="1" dirty="0">
              <a:solidFill>
                <a:srgbClr val="002060"/>
              </a:solidFill>
              <a:latin typeface="Times New Roman" panose="02020603050405020304" pitchFamily="18" charset="0"/>
              <a:cs typeface="Times New Roman" panose="02020603050405020304" pitchFamily="18" charset="0"/>
            </a:endParaRPr>
          </a:p>
          <a:p>
            <a:endParaRPr lang="en-US" sz="105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GB" dirty="0">
                <a:latin typeface="Times New Roman" panose="02020603050405020304" pitchFamily="18" charset="0"/>
                <a:cs typeface="Times New Roman" panose="02020603050405020304" pitchFamily="18" charset="0"/>
              </a:rPr>
              <a:t>Thickness 25 cm for walls.</a:t>
            </a:r>
          </a:p>
          <a:p>
            <a:pPr>
              <a:buFont typeface="Wingdings" panose="05000000000000000000" pitchFamily="2" charset="2"/>
              <a:buChar char="Ø"/>
            </a:pPr>
            <a:endParaRPr lang="en-GB" dirty="0">
              <a:latin typeface="Times New Roman" panose="02020603050405020304" pitchFamily="18" charset="0"/>
              <a:cs typeface="Times New Roman" panose="02020603050405020304" pitchFamily="18" charset="0"/>
            </a:endParaRPr>
          </a:p>
          <a:p>
            <a:pPr lvl="0">
              <a:buNone/>
            </a:pPr>
            <a:r>
              <a:rPr lang="en-US" sz="2000" i="1" u="sng" dirty="0">
                <a:solidFill>
                  <a:srgbClr val="002060"/>
                </a:solidFill>
                <a:latin typeface="Times New Roman" panose="02020603050405020304" pitchFamily="18" charset="0"/>
                <a:cs typeface="Times New Roman" panose="02020603050405020304" pitchFamily="18" charset="0"/>
              </a:rPr>
              <a:t>- Main beams: </a:t>
            </a:r>
          </a:p>
          <a:p>
            <a:pPr>
              <a:buFont typeface="Wingdings" panose="05000000000000000000" pitchFamily="2" charset="2"/>
              <a:buChar char="Ø"/>
            </a:pPr>
            <a:endParaRPr lang="ar-SA"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GB" dirty="0"/>
              <a:t>The main beams dimensions are assumed to be 0.60m depth and 0.30m width</a:t>
            </a:r>
            <a:r>
              <a:rPr lang="en-US" dirty="0"/>
              <a:t> .</a:t>
            </a:r>
          </a:p>
          <a:p>
            <a:pPr>
              <a:buNone/>
            </a:pPr>
            <a:endParaRPr lang="en-US" sz="2000" dirty="0"/>
          </a:p>
          <a:p>
            <a:pPr lvl="0">
              <a:buNone/>
            </a:pPr>
            <a:r>
              <a:rPr lang="en-US" sz="2000" i="1" u="sng" dirty="0">
                <a:solidFill>
                  <a:srgbClr val="002060"/>
                </a:solidFill>
                <a:latin typeface="Times New Roman" panose="02020603050405020304" pitchFamily="18" charset="0"/>
                <a:cs typeface="Times New Roman" panose="02020603050405020304" pitchFamily="18" charset="0"/>
              </a:rPr>
              <a:t>-Secondary beams :</a:t>
            </a:r>
          </a:p>
          <a:p>
            <a:pPr>
              <a:buNone/>
            </a:pPr>
            <a:endParaRPr lang="en-US" dirty="0"/>
          </a:p>
          <a:p>
            <a:pPr>
              <a:buFont typeface="Wingdings" panose="05000000000000000000" pitchFamily="2" charset="2"/>
              <a:buChar char="Ø"/>
            </a:pPr>
            <a:r>
              <a:rPr lang="en-GB" dirty="0"/>
              <a:t>The secondary beams dimensions are assumed to be 0.4m depth and 0.25m width</a:t>
            </a:r>
            <a:r>
              <a:rPr lang="en-US" dirty="0">
                <a:solidFill>
                  <a:srgbClr val="002060"/>
                </a:solidFill>
                <a:latin typeface="Times New Roman" panose="02020603050405020304" pitchFamily="18" charset="0"/>
                <a:cs typeface="Times New Roman" panose="02020603050405020304" pitchFamily="18" charset="0"/>
              </a:rPr>
              <a:t> .</a:t>
            </a:r>
            <a:endParaRPr lang="en-US" i="1" u="sng" dirty="0">
              <a:solidFill>
                <a:srgbClr val="002060"/>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11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1600" b="1" i="1" u="sng" dirty="0">
              <a:latin typeface="Times New Roman" panose="02020603050405020304" pitchFamily="18" charset="0"/>
              <a:cs typeface="Times New Roman" panose="02020603050405020304" pitchFamily="18" charset="0"/>
            </a:endParaRPr>
          </a:p>
        </p:txBody>
      </p:sp>
      <p:cxnSp>
        <p:nvCxnSpPr>
          <p:cNvPr id="10" name="رابط مستقيم 9">
            <a:extLst>
              <a:ext uri="{FF2B5EF4-FFF2-40B4-BE49-F238E27FC236}">
                <a16:creationId xmlns:a16="http://schemas.microsoft.com/office/drawing/2014/main" xmlns="" id="{2DF8683C-9742-4DA1-A669-99750A94E014}"/>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975959703"/>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42061BC-A4EF-4D23-BEF6-9540794066A0}"/>
              </a:ext>
            </a:extLst>
          </p:cNvPr>
          <p:cNvSpPr>
            <a:spLocks noGrp="1"/>
          </p:cNvSpPr>
          <p:nvPr>
            <p:ph idx="1"/>
          </p:nvPr>
        </p:nvSpPr>
        <p:spPr>
          <a:xfrm>
            <a:off x="1909187" y="1335016"/>
            <a:ext cx="9738193" cy="5081192"/>
          </a:xfrm>
        </p:spPr>
        <p:txBody>
          <a:bodyPr>
            <a:normAutofit/>
          </a:bodyPr>
          <a:lstStyle/>
          <a:p>
            <a:pPr marL="0" indent="0">
              <a:buNone/>
            </a:pPr>
            <a:endParaRPr lang="ar-SA" sz="1800" b="1" i="1" dirty="0">
              <a:solidFill>
                <a:srgbClr val="002060"/>
              </a:solidFill>
              <a:latin typeface="Times New Roman" panose="02020603050405020304" pitchFamily="18" charset="0"/>
              <a:cs typeface="+mj-cs"/>
            </a:endParaRPr>
          </a:p>
          <a:p>
            <a:pPr>
              <a:buFont typeface="Wingdings" panose="05000000000000000000" pitchFamily="2" charset="2"/>
              <a:buChar char="Ø"/>
            </a:pPr>
            <a:endParaRPr lang="ar-SA" sz="2000" dirty="0">
              <a:latin typeface="Times New Roman" panose="02020603050405020304" pitchFamily="18" charset="0"/>
              <a:cs typeface="+mj-cs"/>
            </a:endParaRPr>
          </a:p>
          <a:p>
            <a:pPr>
              <a:buFont typeface="Wingdings" panose="05000000000000000000" pitchFamily="2" charset="2"/>
              <a:buChar char="Ø"/>
            </a:pPr>
            <a:endParaRPr lang="en-US" sz="2000" dirty="0">
              <a:latin typeface="Times New Roman" panose="02020603050405020304" pitchFamily="18" charset="0"/>
              <a:cs typeface="+mj-cs"/>
            </a:endParaRPr>
          </a:p>
          <a:p>
            <a:pPr marL="0" indent="0">
              <a:buNone/>
            </a:pPr>
            <a:endParaRPr lang="en-US" sz="2000" dirty="0">
              <a:latin typeface="Times New Roman" panose="02020603050405020304" pitchFamily="18" charset="0"/>
              <a:cs typeface="+mj-cs"/>
            </a:endParaRPr>
          </a:p>
          <a:p>
            <a:pPr marL="0" indent="0">
              <a:buNone/>
            </a:pPr>
            <a:r>
              <a:rPr lang="en-US" i="1" u="sng" dirty="0">
                <a:solidFill>
                  <a:srgbClr val="002060"/>
                </a:solidFill>
                <a:latin typeface="Times New Roman" panose="02020603050405020304" pitchFamily="18" charset="0"/>
                <a:cs typeface="+mj-cs"/>
              </a:rPr>
              <a:t> </a:t>
            </a:r>
          </a:p>
          <a:p>
            <a:pPr marL="0" indent="0">
              <a:buNone/>
            </a:pPr>
            <a:endParaRPr lang="en-US" i="1" u="sng" dirty="0">
              <a:solidFill>
                <a:srgbClr val="002060"/>
              </a:solidFill>
              <a:latin typeface="Times New Roman" panose="02020603050405020304" pitchFamily="18" charset="0"/>
              <a:cs typeface="+mj-cs"/>
            </a:endParaRPr>
          </a:p>
          <a:p>
            <a:pPr marL="0" indent="0">
              <a:buNone/>
            </a:pPr>
            <a:endParaRPr lang="en-US" i="1" u="sng" dirty="0">
              <a:solidFill>
                <a:srgbClr val="002060"/>
              </a:solidFill>
              <a:latin typeface="Times New Roman" panose="02020603050405020304" pitchFamily="18" charset="0"/>
              <a:cs typeface="+mj-cs"/>
            </a:endParaRPr>
          </a:p>
          <a:p>
            <a:pPr marL="0" indent="0">
              <a:buNone/>
            </a:pPr>
            <a:endParaRPr lang="en-US" sz="2400" b="1" i="1" u="sng" dirty="0">
              <a:solidFill>
                <a:srgbClr val="002060"/>
              </a:solidFill>
              <a:latin typeface="Times New Roman" panose="02020603050405020304" pitchFamily="18" charset="0"/>
              <a:cs typeface="+mj-cs"/>
            </a:endParaRPr>
          </a:p>
          <a:p>
            <a:pPr marL="0" indent="0">
              <a:buNone/>
            </a:pPr>
            <a:endParaRPr lang="en-US" sz="2400" b="1" dirty="0">
              <a:latin typeface="Times New Roman" panose="02020603050405020304" pitchFamily="18" charset="0"/>
              <a:cs typeface="+mj-cs"/>
            </a:endParaRPr>
          </a:p>
          <a:p>
            <a:pPr marL="0" indent="0">
              <a:buNone/>
            </a:pPr>
            <a:r>
              <a:rPr lang="en-US" sz="2000" dirty="0">
                <a:latin typeface="Times New Roman" panose="02020603050405020304" pitchFamily="18" charset="0"/>
                <a:cs typeface="+mj-cs"/>
              </a:rPr>
              <a:t>                                        The structural layout of  the building </a:t>
            </a:r>
          </a:p>
          <a:p>
            <a:pPr marL="0" indent="0">
              <a:buNone/>
            </a:pPr>
            <a:endParaRPr lang="en-US" b="1" dirty="0">
              <a:latin typeface="Times New Roman" panose="02020603050405020304" pitchFamily="18" charset="0"/>
              <a:cs typeface="+mj-cs"/>
            </a:endParaRPr>
          </a:p>
        </p:txBody>
      </p:sp>
      <p:sp>
        <p:nvSpPr>
          <p:cNvPr id="2" name="Slide Number Placeholder 1"/>
          <p:cNvSpPr>
            <a:spLocks noGrp="1"/>
          </p:cNvSpPr>
          <p:nvPr>
            <p:ph type="sldNum" sz="quarter" idx="12"/>
          </p:nvPr>
        </p:nvSpPr>
        <p:spPr>
          <a:xfrm>
            <a:off x="9114525" y="6348866"/>
            <a:ext cx="2743200" cy="365125"/>
          </a:xfrm>
        </p:spPr>
        <p:txBody>
          <a:bodyPr/>
          <a:lstStyle/>
          <a:p>
            <a:fld id="{71B7BAC7-FE87-40F6-AA24-4F4685D1B022}" type="slidenum">
              <a:rPr lang="en-US" sz="2000" b="1" smtClean="0">
                <a:solidFill>
                  <a:schemeClr val="tx1"/>
                </a:solidFill>
              </a:rPr>
              <a:pPr/>
              <a:t>24</a:t>
            </a:fld>
            <a:endParaRPr lang="en-US" sz="2000" b="1">
              <a:solidFill>
                <a:schemeClr val="tx1"/>
              </a:solidFill>
            </a:endParaRPr>
          </a:p>
        </p:txBody>
      </p:sp>
      <p:sp>
        <p:nvSpPr>
          <p:cNvPr id="6" name="مربع نص 5"/>
          <p:cNvSpPr txBox="1"/>
          <p:nvPr/>
        </p:nvSpPr>
        <p:spPr>
          <a:xfrm>
            <a:off x="3644537" y="6444734"/>
            <a:ext cx="5068389" cy="369332"/>
          </a:xfrm>
          <a:prstGeom prst="rect">
            <a:avLst/>
          </a:prstGeom>
          <a:noFill/>
          <a:ln>
            <a:solidFill>
              <a:schemeClr val="bg2"/>
            </a:solidFill>
          </a:ln>
        </p:spPr>
        <p:txBody>
          <a:bodyPr wrap="square" rtlCol="1" anchor="ctr" anchorCtr="1">
            <a:spAutoFit/>
          </a:bodyPr>
          <a:lstStyle/>
          <a:p>
            <a:endParaRPr lang="ar-SA" dirty="0"/>
          </a:p>
        </p:txBody>
      </p:sp>
      <p:grpSp>
        <p:nvGrpSpPr>
          <p:cNvPr id="7" name="مجموعة 6">
            <a:extLst>
              <a:ext uri="{FF2B5EF4-FFF2-40B4-BE49-F238E27FC236}">
                <a16:creationId xmlns:a16="http://schemas.microsoft.com/office/drawing/2014/main" xmlns="" id="{1973B6F7-106F-41E9-9740-F1C9FF53E0A3}"/>
              </a:ext>
            </a:extLst>
          </p:cNvPr>
          <p:cNvGrpSpPr/>
          <p:nvPr/>
        </p:nvGrpSpPr>
        <p:grpSpPr>
          <a:xfrm>
            <a:off x="-1" y="90435"/>
            <a:ext cx="12068071" cy="6682154"/>
            <a:chOff x="-1" y="90435"/>
            <a:chExt cx="12068071" cy="6682154"/>
          </a:xfrm>
        </p:grpSpPr>
        <p:pic>
          <p:nvPicPr>
            <p:cNvPr id="8" name="صورة 7">
              <a:extLst>
                <a:ext uri="{FF2B5EF4-FFF2-40B4-BE49-F238E27FC236}">
                  <a16:creationId xmlns:a16="http://schemas.microsoft.com/office/drawing/2014/main" xmlns="" id="{ED16B057-0C84-4F92-B298-8148B0BFADBF}"/>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10" name="مستطيل 9">
              <a:extLst>
                <a:ext uri="{FF2B5EF4-FFF2-40B4-BE49-F238E27FC236}">
                  <a16:creationId xmlns:a16="http://schemas.microsoft.com/office/drawing/2014/main" xmlns="" id="{328B2B4A-6B19-4F63-A451-FAC29D37E217}"/>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مستطيل 10">
              <a:extLst>
                <a:ext uri="{FF2B5EF4-FFF2-40B4-BE49-F238E27FC236}">
                  <a16:creationId xmlns:a16="http://schemas.microsoft.com/office/drawing/2014/main" xmlns="" id="{27739551-A2A2-41FC-9E9F-6F89460F067D}"/>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layout </a:t>
              </a:r>
            </a:p>
          </p:txBody>
        </p:sp>
        <p:sp>
          <p:nvSpPr>
            <p:cNvPr id="12" name="مستطيل 11">
              <a:extLst>
                <a:ext uri="{FF2B5EF4-FFF2-40B4-BE49-F238E27FC236}">
                  <a16:creationId xmlns:a16="http://schemas.microsoft.com/office/drawing/2014/main" xmlns="" id="{917EC7BD-D9FD-46AC-BCE9-19A1C7516EEE}"/>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analysis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cxnSp>
        <p:nvCxnSpPr>
          <p:cNvPr id="13" name="رابط مستقيم 12">
            <a:extLst>
              <a:ext uri="{FF2B5EF4-FFF2-40B4-BE49-F238E27FC236}">
                <a16:creationId xmlns:a16="http://schemas.microsoft.com/office/drawing/2014/main" xmlns="" id="{0394C0C6-4035-4324-B20C-076D92DA8251}"/>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14" name="صورة 13"/>
          <p:cNvPicPr/>
          <p:nvPr/>
        </p:nvPicPr>
        <p:blipFill>
          <a:blip r:embed="rId3" cstate="print"/>
          <a:srcRect/>
          <a:stretch>
            <a:fillRect/>
          </a:stretch>
        </p:blipFill>
        <p:spPr bwMode="auto">
          <a:xfrm>
            <a:off x="2067740" y="1854926"/>
            <a:ext cx="8238853" cy="3749040"/>
          </a:xfrm>
          <a:prstGeom prst="rect">
            <a:avLst/>
          </a:prstGeom>
          <a:noFill/>
          <a:ln w="9525">
            <a:noFill/>
            <a:miter lim="800000"/>
            <a:headEnd/>
            <a:tailEnd/>
          </a:ln>
        </p:spPr>
      </p:pic>
    </p:spTree>
    <p:extLst>
      <p:ext uri="{BB962C8B-B14F-4D97-AF65-F5344CB8AC3E}">
        <p14:creationId xmlns:p14="http://schemas.microsoft.com/office/powerpoint/2010/main" xmlns="" val="289743965"/>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1E3FA33E-4C46-4873-8200-9E3EA817E6E2}"/>
              </a:ext>
            </a:extLst>
          </p:cNvPr>
          <p:cNvSpPr/>
          <p:nvPr/>
        </p:nvSpPr>
        <p:spPr>
          <a:xfrm>
            <a:off x="1260927" y="5780713"/>
            <a:ext cx="3339376" cy="458074"/>
          </a:xfrm>
          <a:prstGeom prst="rect">
            <a:avLst/>
          </a:prstGeom>
        </p:spPr>
        <p:txBody>
          <a:bodyPr wrap="non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Figure :3D model for the first part</a:t>
            </a:r>
          </a:p>
        </p:txBody>
      </p:sp>
      <p:sp>
        <p:nvSpPr>
          <p:cNvPr id="5" name="Slide Number Placeholder 4"/>
          <p:cNvSpPr>
            <a:spLocks noGrp="1"/>
          </p:cNvSpPr>
          <p:nvPr>
            <p:ph type="sldNum" sz="quarter" idx="12"/>
          </p:nvPr>
        </p:nvSpPr>
        <p:spPr>
          <a:xfrm>
            <a:off x="9132218" y="6330168"/>
            <a:ext cx="2743200" cy="365125"/>
          </a:xfrm>
        </p:spPr>
        <p:txBody>
          <a:bodyPr/>
          <a:lstStyle/>
          <a:p>
            <a:fld id="{71B7BAC7-FE87-40F6-AA24-4F4685D1B022}" type="slidenum">
              <a:rPr lang="en-US" sz="2400" b="1" smtClean="0">
                <a:solidFill>
                  <a:schemeClr val="tx1"/>
                </a:solidFill>
              </a:rPr>
              <a:pPr/>
              <a:t>25</a:t>
            </a:fld>
            <a:endParaRPr lang="en-US" sz="2400" b="1">
              <a:solidFill>
                <a:schemeClr val="tx1"/>
              </a:solidFill>
            </a:endParaRPr>
          </a:p>
        </p:txBody>
      </p:sp>
      <p:grpSp>
        <p:nvGrpSpPr>
          <p:cNvPr id="6" name="مجموعة 5">
            <a:extLst>
              <a:ext uri="{FF2B5EF4-FFF2-40B4-BE49-F238E27FC236}">
                <a16:creationId xmlns:a16="http://schemas.microsoft.com/office/drawing/2014/main" xmlns="" id="{D0279B55-B33A-4112-B1ED-FC2162EEF353}"/>
              </a:ext>
            </a:extLst>
          </p:cNvPr>
          <p:cNvGrpSpPr/>
          <p:nvPr/>
        </p:nvGrpSpPr>
        <p:grpSpPr>
          <a:xfrm>
            <a:off x="-1" y="90435"/>
            <a:ext cx="12068071" cy="6682154"/>
            <a:chOff x="-1" y="90435"/>
            <a:chExt cx="12068071" cy="6682154"/>
          </a:xfrm>
        </p:grpSpPr>
        <p:pic>
          <p:nvPicPr>
            <p:cNvPr id="7" name="صورة 6">
              <a:extLst>
                <a:ext uri="{FF2B5EF4-FFF2-40B4-BE49-F238E27FC236}">
                  <a16:creationId xmlns:a16="http://schemas.microsoft.com/office/drawing/2014/main" xmlns="" id="{0B4C6CBA-6FD6-4DCA-85D0-FF08A7DA7FC4}"/>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8" name="مستطيل 7">
              <a:extLst>
                <a:ext uri="{FF2B5EF4-FFF2-40B4-BE49-F238E27FC236}">
                  <a16:creationId xmlns:a16="http://schemas.microsoft.com/office/drawing/2014/main" xmlns="" id="{81311724-B8ED-4CDB-8A30-37A2E7FC8145}"/>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مستطيل 9">
              <a:extLst>
                <a:ext uri="{FF2B5EF4-FFF2-40B4-BE49-F238E27FC236}">
                  <a16:creationId xmlns:a16="http://schemas.microsoft.com/office/drawing/2014/main" xmlns="" id="{ED1D9961-6EC8-4720-BB7C-71170E443692}"/>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ETABS model </a:t>
              </a:r>
            </a:p>
          </p:txBody>
        </p:sp>
        <p:sp>
          <p:nvSpPr>
            <p:cNvPr id="12" name="مستطيل 11">
              <a:extLst>
                <a:ext uri="{FF2B5EF4-FFF2-40B4-BE49-F238E27FC236}">
                  <a16:creationId xmlns:a16="http://schemas.microsoft.com/office/drawing/2014/main" xmlns="" id="{935529B0-B5CD-4C6E-A422-25EC45995F57}"/>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analysis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cxnSp>
        <p:nvCxnSpPr>
          <p:cNvPr id="13" name="رابط مستقيم 12">
            <a:extLst>
              <a:ext uri="{FF2B5EF4-FFF2-40B4-BE49-F238E27FC236}">
                <a16:creationId xmlns:a16="http://schemas.microsoft.com/office/drawing/2014/main" xmlns="" id="{1919AB90-7317-4DA9-ABEB-3A24C68A66FA}"/>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4" name="Rectangle 1">
            <a:extLst>
              <a:ext uri="{FF2B5EF4-FFF2-40B4-BE49-F238E27FC236}">
                <a16:creationId xmlns:a16="http://schemas.microsoft.com/office/drawing/2014/main" xmlns="" id="{EC5D9734-4D0F-46ED-87EB-901C4AF6D2CD}"/>
              </a:ext>
            </a:extLst>
          </p:cNvPr>
          <p:cNvSpPr/>
          <p:nvPr/>
        </p:nvSpPr>
        <p:spPr>
          <a:xfrm>
            <a:off x="6771698" y="5842239"/>
            <a:ext cx="3608680" cy="458074"/>
          </a:xfrm>
          <a:prstGeom prst="rect">
            <a:avLst/>
          </a:prstGeom>
        </p:spPr>
        <p:txBody>
          <a:bodyPr wrap="non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Figure :3D model for the second part</a:t>
            </a:r>
          </a:p>
        </p:txBody>
      </p:sp>
      <p:pic>
        <p:nvPicPr>
          <p:cNvPr id="1026" name="Picture 2"/>
          <p:cNvPicPr>
            <a:picLocks noChangeAspect="1" noChangeArrowheads="1"/>
          </p:cNvPicPr>
          <p:nvPr/>
        </p:nvPicPr>
        <p:blipFill>
          <a:blip r:embed="rId3" cstate="print"/>
          <a:srcRect/>
          <a:stretch>
            <a:fillRect/>
          </a:stretch>
        </p:blipFill>
        <p:spPr bwMode="auto">
          <a:xfrm>
            <a:off x="156754" y="1747701"/>
            <a:ext cx="5499463" cy="3921579"/>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6063830" y="1732870"/>
            <a:ext cx="5733815" cy="4001725"/>
          </a:xfrm>
          <a:prstGeom prst="rect">
            <a:avLst/>
          </a:prstGeom>
          <a:noFill/>
          <a:ln w="9525">
            <a:noFill/>
            <a:miter lim="800000"/>
            <a:headEnd/>
            <a:tailEnd/>
          </a:ln>
        </p:spPr>
      </p:pic>
    </p:spTree>
    <p:extLst>
      <p:ext uri="{BB962C8B-B14F-4D97-AF65-F5344CB8AC3E}">
        <p14:creationId xmlns:p14="http://schemas.microsoft.com/office/powerpoint/2010/main" xmlns="" val="3591183619"/>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xmlns="" id="{93324DBD-F945-4C7C-9D3E-185E658BD92D}"/>
              </a:ext>
            </a:extLst>
          </p:cNvPr>
          <p:cNvSpPr txBox="1">
            <a:spLocks/>
          </p:cNvSpPr>
          <p:nvPr/>
        </p:nvSpPr>
        <p:spPr>
          <a:xfrm>
            <a:off x="1700181" y="1322140"/>
            <a:ext cx="10069452" cy="45441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ct val="30000"/>
              </a:spcBef>
              <a:buClr>
                <a:schemeClr val="accent3"/>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ct val="30000"/>
              </a:spcBef>
              <a:buClr>
                <a:schemeClr val="accent3"/>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ct val="30000"/>
              </a:spcBef>
              <a:buClr>
                <a:schemeClr val="accent3"/>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ct val="300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ct val="30000"/>
              </a:spcBef>
              <a:buClr>
                <a:schemeClr val="accent3"/>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latin typeface="Times New Roman" panose="02020603050405020304" pitchFamily="18" charset="0"/>
                <a:cs typeface="+mj-cs"/>
              </a:rPr>
              <a:t>To ensure that the calculation is done correctly from ETABS; some checks are required :</a:t>
            </a:r>
          </a:p>
          <a:p>
            <a:pPr marL="0" indent="0">
              <a:buFont typeface="Arial" panose="020B0604020202020204" pitchFamily="34" charset="0"/>
              <a:buNone/>
            </a:pPr>
            <a:endParaRPr lang="en-US" sz="2000" b="1" dirty="0">
              <a:solidFill>
                <a:srgbClr val="002060"/>
              </a:solidFill>
              <a:latin typeface="Times New Roman" panose="02020603050405020304" pitchFamily="18" charset="0"/>
              <a:cs typeface="+mj-cs"/>
            </a:endParaRPr>
          </a:p>
          <a:p>
            <a:pPr marL="0" indent="0">
              <a:buFont typeface="Arial" panose="020B0604020202020204" pitchFamily="34" charset="0"/>
              <a:buNone/>
            </a:pPr>
            <a:endParaRPr lang="ar-SA" sz="2000" b="1" dirty="0">
              <a:solidFill>
                <a:srgbClr val="002060"/>
              </a:solidFill>
              <a:latin typeface="Times New Roman" panose="02020603050405020304" pitchFamily="18" charset="0"/>
              <a:cs typeface="+mj-cs"/>
            </a:endParaRPr>
          </a:p>
          <a:p>
            <a:pPr>
              <a:buFont typeface="Wingdings" panose="05000000000000000000" pitchFamily="2" charset="2"/>
              <a:buChar char="Ø"/>
            </a:pPr>
            <a:endParaRPr lang="ar-SA" sz="2000" dirty="0">
              <a:latin typeface="Times New Roman" panose="02020603050405020304" pitchFamily="18" charset="0"/>
              <a:cs typeface="+mj-cs"/>
            </a:endParaRPr>
          </a:p>
          <a:p>
            <a:pPr marL="0" indent="0">
              <a:buFont typeface="Arial" panose="020B0604020202020204" pitchFamily="34" charset="0"/>
              <a:buNone/>
            </a:pPr>
            <a:endParaRPr lang="en-US" sz="2000" dirty="0">
              <a:latin typeface="Times New Roman" panose="02020603050405020304" pitchFamily="18" charset="0"/>
              <a:cs typeface="+mj-cs"/>
            </a:endParaRPr>
          </a:p>
        </p:txBody>
      </p:sp>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26</a:t>
            </a:fld>
            <a:endParaRPr lang="en-US" sz="2000" b="1" dirty="0">
              <a:solidFill>
                <a:schemeClr val="tx1"/>
              </a:solidFill>
            </a:endParaRPr>
          </a:p>
        </p:txBody>
      </p:sp>
      <p:grpSp>
        <p:nvGrpSpPr>
          <p:cNvPr id="5" name="مجموعة 4">
            <a:extLst>
              <a:ext uri="{FF2B5EF4-FFF2-40B4-BE49-F238E27FC236}">
                <a16:creationId xmlns:a16="http://schemas.microsoft.com/office/drawing/2014/main" xmlns="" id="{F648A137-C4BF-4B12-9100-327F7FBD4ACC}"/>
              </a:ext>
            </a:extLst>
          </p:cNvPr>
          <p:cNvGrpSpPr/>
          <p:nvPr/>
        </p:nvGrpSpPr>
        <p:grpSpPr>
          <a:xfrm>
            <a:off x="-1" y="90435"/>
            <a:ext cx="12068071" cy="6682154"/>
            <a:chOff x="-1" y="90435"/>
            <a:chExt cx="12068071" cy="6682154"/>
          </a:xfrm>
        </p:grpSpPr>
        <p:pic>
          <p:nvPicPr>
            <p:cNvPr id="6" name="صورة 5">
              <a:extLst>
                <a:ext uri="{FF2B5EF4-FFF2-40B4-BE49-F238E27FC236}">
                  <a16:creationId xmlns:a16="http://schemas.microsoft.com/office/drawing/2014/main" xmlns="" id="{876D34FA-6B13-41D2-AC7F-A2BCFE8BBC6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89ABF515-41F7-473E-9DAA-706111DD9DDD}"/>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مستطيل 8">
              <a:extLst>
                <a:ext uri="{FF2B5EF4-FFF2-40B4-BE49-F238E27FC236}">
                  <a16:creationId xmlns:a16="http://schemas.microsoft.com/office/drawing/2014/main" xmlns="" id="{C037FCCB-B85C-46E7-9EB2-C5704E95C6A5}"/>
                </a:ext>
              </a:extLst>
            </p:cNvPr>
            <p:cNvSpPr/>
            <p:nvPr/>
          </p:nvSpPr>
          <p:spPr>
            <a:xfrm>
              <a:off x="1595678" y="70204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ETABS checks </a:t>
              </a:r>
            </a:p>
          </p:txBody>
        </p:sp>
        <p:sp>
          <p:nvSpPr>
            <p:cNvPr id="10" name="مستطيل 9">
              <a:extLst>
                <a:ext uri="{FF2B5EF4-FFF2-40B4-BE49-F238E27FC236}">
                  <a16:creationId xmlns:a16="http://schemas.microsoft.com/office/drawing/2014/main" xmlns="" id="{85263A16-B17E-419B-96BE-47DF22B9D3DC}"/>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analysis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cxnSp>
        <p:nvCxnSpPr>
          <p:cNvPr id="11" name="رابط مستقيم 10">
            <a:extLst>
              <a:ext uri="{FF2B5EF4-FFF2-40B4-BE49-F238E27FC236}">
                <a16:creationId xmlns:a16="http://schemas.microsoft.com/office/drawing/2014/main" xmlns="" id="{93CC4E84-73CA-4363-A205-B6767FEC1B09}"/>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3" name="Content Placeholder 2">
            <a:extLst>
              <a:ext uri="{FF2B5EF4-FFF2-40B4-BE49-F238E27FC236}">
                <a16:creationId xmlns:a16="http://schemas.microsoft.com/office/drawing/2014/main" xmlns="" id="{44492007-E921-4218-9E77-3E8B1C76B806}"/>
              </a:ext>
            </a:extLst>
          </p:cNvPr>
          <p:cNvSpPr txBox="1">
            <a:spLocks/>
          </p:cNvSpPr>
          <p:nvPr/>
        </p:nvSpPr>
        <p:spPr>
          <a:xfrm>
            <a:off x="2428034" y="1728016"/>
            <a:ext cx="7721806" cy="4633595"/>
          </a:xfrm>
          <a:prstGeom prst="rect">
            <a:avLst/>
          </a:prstGeom>
        </p:spPr>
        <p:txBody>
          <a:bodyPr vert="horz" lIns="91440" tIns="45720" rIns="91440" bIns="45720" rtlCol="0">
            <a:normAutofit fontScale="77500" lnSpcReduction="20000"/>
          </a:bodyPr>
          <a:lstStyle/>
          <a:p>
            <a:pPr marL="228600" marR="0" lvl="0" indent="-228600" algn="l" defTabSz="914400" rtl="0" eaLnBrk="1" fontAlgn="auto" latinLnBrk="0" hangingPunct="1">
              <a:lnSpc>
                <a:spcPct val="90000"/>
              </a:lnSpc>
              <a:spcBef>
                <a:spcPts val="1000"/>
              </a:spcBef>
              <a:spcAft>
                <a:spcPts val="0"/>
              </a:spcAft>
              <a:buClrTx/>
              <a:buSzTx/>
              <a:buFont typeface="Wingdings" pitchFamily="2" charset="2"/>
              <a:buChar char="Ø"/>
              <a:tabLst/>
              <a:defRPr/>
            </a:pPr>
            <a:r>
              <a:rPr kumimoji="0" lang="en-US" sz="2100" b="1"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Compatibility check</a:t>
            </a:r>
          </a:p>
          <a:p>
            <a:pPr marL="228600" marR="0" lvl="0" indent="-228600" algn="l" defTabSz="914400" rtl="0" eaLnBrk="1" fontAlgn="auto" latinLnBrk="0" hangingPunct="1">
              <a:lnSpc>
                <a:spcPct val="90000"/>
              </a:lnSpc>
              <a:spcBef>
                <a:spcPts val="1000"/>
              </a:spcBef>
              <a:spcAft>
                <a:spcPts val="0"/>
              </a:spcAft>
              <a:buClrTx/>
              <a:buSzTx/>
              <a:buFont typeface="Wingdings" pitchFamily="2" charset="2"/>
              <a:buChar char="Ø"/>
              <a:tabLst/>
              <a:defRPr/>
            </a:pPr>
            <a:endParaRPr kumimoji="0" lang="ar-SA" sz="2100" b="1"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228600" marR="0" lvl="0" indent="-228600" algn="l" defTabSz="914400" rtl="0" eaLnBrk="1" fontAlgn="auto" latinLnBrk="0" hangingPunct="1">
              <a:lnSpc>
                <a:spcPct val="90000"/>
              </a:lnSpc>
              <a:spcBef>
                <a:spcPts val="1000"/>
              </a:spcBef>
              <a:spcAft>
                <a:spcPts val="0"/>
              </a:spcAft>
              <a:buClrTx/>
              <a:buSzTx/>
              <a:buFont typeface="Wingdings" pitchFamily="2" charset="2"/>
              <a:buChar char="Ø"/>
              <a:tabLst/>
              <a:defRPr/>
            </a:pPr>
            <a:r>
              <a:rPr kumimoji="0" lang="en-US" sz="2100" b="1"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Equilibrium check</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100" b="1"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285750" marR="0" lvl="0" indent="-285750" algn="l" defTabSz="914400" rtl="0" eaLnBrk="1" fontAlgn="auto" latinLnBrk="0" hangingPunct="1">
              <a:lnSpc>
                <a:spcPct val="90000"/>
              </a:lnSpc>
              <a:spcBef>
                <a:spcPts val="1000"/>
              </a:spcBef>
              <a:spcAft>
                <a:spcPts val="0"/>
              </a:spcAft>
              <a:buClrTx/>
              <a:buSzTx/>
              <a:buFont typeface="Wingdings" panose="05000000000000000000" pitchFamily="2" charset="2"/>
              <a:buChar char="Ø"/>
              <a:tabLst/>
              <a:defRPr/>
            </a:pPr>
            <a:r>
              <a:rPr kumimoji="0" lang="en-US" sz="2100" b="1"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Internal force check</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100" b="1"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228600" indent="-228600" defTabSz="914400">
              <a:lnSpc>
                <a:spcPct val="90000"/>
              </a:lnSpc>
              <a:spcBef>
                <a:spcPts val="1000"/>
              </a:spcBef>
              <a:buFont typeface="Wingdings" panose="05000000000000000000" pitchFamily="2" charset="2"/>
              <a:buChar char="Ø"/>
            </a:pPr>
            <a:r>
              <a:rPr lang="en-US" sz="2100" b="1" dirty="0">
                <a:latin typeface="Times New Roman" panose="02020603050405020304" pitchFamily="18" charset="0"/>
                <a:cs typeface="Times New Roman" panose="02020603050405020304" pitchFamily="18" charset="0"/>
              </a:rPr>
              <a:t>Deflection check</a:t>
            </a:r>
            <a:endParaRPr kumimoji="0" lang="en-US" sz="2100" b="1"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100" b="1"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228600" lvl="0" indent="-228600" defTabSz="914400">
              <a:lnSpc>
                <a:spcPct val="90000"/>
              </a:lnSpc>
              <a:spcBef>
                <a:spcPts val="1000"/>
              </a:spcBef>
              <a:buFont typeface="Wingdings" panose="05000000000000000000" pitchFamily="2" charset="2"/>
              <a:buChar char="Ø"/>
              <a:defRPr/>
            </a:pPr>
            <a:r>
              <a:rPr lang="en-US" sz="2100" b="1" dirty="0">
                <a:latin typeface="Times New Roman" panose="02020603050405020304" pitchFamily="18" charset="0"/>
                <a:cs typeface="Times New Roman" panose="02020603050405020304" pitchFamily="18" charset="0"/>
              </a:rPr>
              <a:t>Period check</a:t>
            </a:r>
          </a:p>
          <a:p>
            <a:pPr marL="228600" marR="0" lvl="0" indent="-228600" algn="l" defTabSz="914400" rtl="0" eaLnBrk="1" fontAlgn="auto" latinLnBrk="0" hangingPunct="1">
              <a:lnSpc>
                <a:spcPct val="90000"/>
              </a:lnSpc>
              <a:spcBef>
                <a:spcPts val="1000"/>
              </a:spcBef>
              <a:spcAft>
                <a:spcPts val="0"/>
              </a:spcAft>
              <a:buClrTx/>
              <a:buSzTx/>
              <a:tabLst/>
              <a:defRPr/>
            </a:pPr>
            <a:endParaRPr kumimoji="0" lang="en-US" sz="2100" b="1"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Ø"/>
              <a:tabLst/>
              <a:defRPr/>
            </a:pPr>
            <a:r>
              <a:rPr kumimoji="0" lang="en-US" sz="2100" b="1"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Modal mass participate ratio check (MPMR)</a:t>
            </a: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Ø"/>
              <a:tabLst/>
              <a:defRPr/>
            </a:pPr>
            <a:endParaRPr kumimoji="0" lang="en-US" sz="2100" b="1"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228600" indent="-228600" defTabSz="914400">
              <a:lnSpc>
                <a:spcPct val="90000"/>
              </a:lnSpc>
              <a:spcBef>
                <a:spcPts val="1000"/>
              </a:spcBef>
              <a:buFont typeface="Wingdings" panose="05000000000000000000" pitchFamily="2" charset="2"/>
              <a:buChar char="Ø"/>
            </a:pPr>
            <a:r>
              <a:rPr lang="en-US" sz="2100" b="1" dirty="0">
                <a:latin typeface="Times New Roman" panose="02020603050405020304" pitchFamily="18" charset="0"/>
                <a:cs typeface="Times New Roman" panose="02020603050405020304" pitchFamily="18" charset="0"/>
              </a:rPr>
              <a:t> Drift check</a:t>
            </a:r>
          </a:p>
          <a:p>
            <a:pPr marL="228600" indent="-228600" defTabSz="914400">
              <a:lnSpc>
                <a:spcPct val="90000"/>
              </a:lnSpc>
              <a:spcBef>
                <a:spcPts val="1000"/>
              </a:spcBef>
              <a:buFont typeface="Wingdings" panose="05000000000000000000" pitchFamily="2" charset="2"/>
              <a:buChar char="Ø"/>
            </a:pPr>
            <a:endParaRPr lang="en-US" sz="2100" b="1" dirty="0">
              <a:latin typeface="Times New Roman" panose="02020603050405020304" pitchFamily="18" charset="0"/>
              <a:cs typeface="Times New Roman" panose="02020603050405020304" pitchFamily="18" charset="0"/>
            </a:endParaRPr>
          </a:p>
          <a:p>
            <a:pPr marL="228600" indent="-228600" defTabSz="914400">
              <a:lnSpc>
                <a:spcPct val="90000"/>
              </a:lnSpc>
              <a:spcBef>
                <a:spcPts val="1000"/>
              </a:spcBef>
              <a:buFont typeface="Wingdings" panose="05000000000000000000" pitchFamily="2" charset="2"/>
              <a:buChar char="Ø"/>
            </a:pPr>
            <a:r>
              <a:rPr lang="en-US" sz="2100" b="1" dirty="0">
                <a:latin typeface="Times New Roman" panose="02020603050405020304" pitchFamily="18" charset="0"/>
                <a:cs typeface="Times New Roman" panose="02020603050405020304" pitchFamily="18" charset="0"/>
              </a:rPr>
              <a:t>Base Shear cheek </a:t>
            </a:r>
          </a:p>
          <a:p>
            <a:pPr marL="228600" indent="-228600" defTabSz="914400">
              <a:lnSpc>
                <a:spcPct val="90000"/>
              </a:lnSpc>
              <a:spcBef>
                <a:spcPts val="1000"/>
              </a:spcBef>
            </a:pPr>
            <a:endParaRPr kumimoji="0" lang="en-US" sz="2100" b="1"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800" b="0" i="1" u="sng"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800" b="0" i="1" u="sng"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400" b="1" i="1" u="sng"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400" b="1"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4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Arial" panose="020B060402020202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800" b="1"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xmlns="" val="1694892170"/>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BA7CDB5F-1329-403A-AE5E-6FE86E19397E}"/>
              </a:ext>
            </a:extLst>
          </p:cNvPr>
          <p:cNvSpPr/>
          <p:nvPr/>
        </p:nvSpPr>
        <p:spPr>
          <a:xfrm>
            <a:off x="1202920" y="1090654"/>
            <a:ext cx="6096000" cy="523220"/>
          </a:xfrm>
          <a:prstGeom prst="rect">
            <a:avLst/>
          </a:prstGeom>
        </p:spPr>
        <p:txBody>
          <a:bodyPr wrap="square">
            <a:spAutoFit/>
          </a:bodyPr>
          <a:lstStyle/>
          <a:p>
            <a:pPr>
              <a:buFont typeface="Wingdings" pitchFamily="2" charset="2"/>
              <a:buChar char="Ø"/>
            </a:pPr>
            <a:r>
              <a:rPr lang="en-US" sz="2800" b="1" dirty="0">
                <a:solidFill>
                  <a:srgbClr val="FF0000"/>
                </a:solidFill>
                <a:latin typeface="Times New Roman" panose="02020603050405020304" pitchFamily="18" charset="0"/>
                <a:cs typeface="+mj-cs"/>
              </a:rPr>
              <a:t>Compatibility check</a:t>
            </a:r>
            <a:endParaRPr lang="en-US" sz="2800" b="1" dirty="0">
              <a:latin typeface="Times New Roman" panose="02020603050405020304" pitchFamily="18" charset="0"/>
              <a:cs typeface="+mj-cs"/>
            </a:endParaRPr>
          </a:p>
        </p:txBody>
      </p:sp>
      <p:sp>
        <p:nvSpPr>
          <p:cNvPr id="9" name="Rectangle 8">
            <a:extLst>
              <a:ext uri="{FF2B5EF4-FFF2-40B4-BE49-F238E27FC236}">
                <a16:creationId xmlns:a16="http://schemas.microsoft.com/office/drawing/2014/main" xmlns="" id="{1E3FA33E-4C46-4873-8200-9E3EA817E6E2}"/>
              </a:ext>
            </a:extLst>
          </p:cNvPr>
          <p:cNvSpPr/>
          <p:nvPr/>
        </p:nvSpPr>
        <p:spPr>
          <a:xfrm>
            <a:off x="816837" y="5922011"/>
            <a:ext cx="3576620" cy="458074"/>
          </a:xfrm>
          <a:prstGeom prst="rect">
            <a:avLst/>
          </a:prstGeom>
        </p:spPr>
        <p:txBody>
          <a:bodyPr wrap="non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Compatibility check for the first part</a:t>
            </a:r>
          </a:p>
        </p:txBody>
      </p:sp>
      <p:grpSp>
        <p:nvGrpSpPr>
          <p:cNvPr id="6" name="مجموعة 5">
            <a:extLst>
              <a:ext uri="{FF2B5EF4-FFF2-40B4-BE49-F238E27FC236}">
                <a16:creationId xmlns:a16="http://schemas.microsoft.com/office/drawing/2014/main" xmlns="" id="{C5556907-D642-4C42-B837-D81F0BB70897}"/>
              </a:ext>
            </a:extLst>
          </p:cNvPr>
          <p:cNvGrpSpPr/>
          <p:nvPr/>
        </p:nvGrpSpPr>
        <p:grpSpPr>
          <a:xfrm>
            <a:off x="80387" y="90435"/>
            <a:ext cx="11987683" cy="6682154"/>
            <a:chOff x="80387" y="90435"/>
            <a:chExt cx="11987683" cy="6682154"/>
          </a:xfrm>
        </p:grpSpPr>
        <p:pic>
          <p:nvPicPr>
            <p:cNvPr id="7" name="صورة 6">
              <a:extLst>
                <a:ext uri="{FF2B5EF4-FFF2-40B4-BE49-F238E27FC236}">
                  <a16:creationId xmlns:a16="http://schemas.microsoft.com/office/drawing/2014/main" xmlns="" id="{64018DDB-FFC7-49E1-98A2-2673C1902378}"/>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8" name="مستطيل 7">
              <a:extLst>
                <a:ext uri="{FF2B5EF4-FFF2-40B4-BE49-F238E27FC236}">
                  <a16:creationId xmlns:a16="http://schemas.microsoft.com/office/drawing/2014/main" xmlns="" id="{6AA74C57-43BA-44BA-8116-B10E40CE401B}"/>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عنصر نائب لرقم الشريحة 1">
            <a:extLst>
              <a:ext uri="{FF2B5EF4-FFF2-40B4-BE49-F238E27FC236}">
                <a16:creationId xmlns:a16="http://schemas.microsoft.com/office/drawing/2014/main" xmlns="" id="{CAEA8D2E-D47C-41E7-91BB-3250E8A3FEB4}"/>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27</a:t>
            </a:fld>
            <a:endParaRPr lang="en-US" sz="2000" b="1" dirty="0">
              <a:solidFill>
                <a:schemeClr val="tx1"/>
              </a:solidFill>
            </a:endParaRPr>
          </a:p>
        </p:txBody>
      </p:sp>
      <p:cxnSp>
        <p:nvCxnSpPr>
          <p:cNvPr id="10" name="رابط مستقيم 9">
            <a:extLst>
              <a:ext uri="{FF2B5EF4-FFF2-40B4-BE49-F238E27FC236}">
                <a16:creationId xmlns:a16="http://schemas.microsoft.com/office/drawing/2014/main" xmlns="" id="{A8D16F3F-D433-429C-8F80-9FD05BA45636}"/>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3" name="مستطيل 12">
            <a:extLst>
              <a:ext uri="{FF2B5EF4-FFF2-40B4-BE49-F238E27FC236}">
                <a16:creationId xmlns:a16="http://schemas.microsoft.com/office/drawing/2014/main" xmlns="" id="{C037FCCB-B85C-46E7-9EB2-C5704E95C6A5}"/>
              </a:ext>
            </a:extLst>
          </p:cNvPr>
          <p:cNvSpPr/>
          <p:nvPr/>
        </p:nvSpPr>
        <p:spPr>
          <a:xfrm>
            <a:off x="942535" y="3362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ETABS checks </a:t>
            </a:r>
          </a:p>
        </p:txBody>
      </p:sp>
      <p:sp>
        <p:nvSpPr>
          <p:cNvPr id="14" name="Rectangle 8">
            <a:extLst>
              <a:ext uri="{FF2B5EF4-FFF2-40B4-BE49-F238E27FC236}">
                <a16:creationId xmlns:a16="http://schemas.microsoft.com/office/drawing/2014/main" xmlns="" id="{1E3FA33E-4C46-4873-8200-9E3EA817E6E2}"/>
              </a:ext>
            </a:extLst>
          </p:cNvPr>
          <p:cNvSpPr/>
          <p:nvPr/>
        </p:nvSpPr>
        <p:spPr>
          <a:xfrm>
            <a:off x="7096045" y="5974263"/>
            <a:ext cx="3845925" cy="458074"/>
          </a:xfrm>
          <a:prstGeom prst="rect">
            <a:avLst/>
          </a:prstGeom>
        </p:spPr>
        <p:txBody>
          <a:bodyPr wrap="non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Compatibility check for the second part</a:t>
            </a:r>
          </a:p>
        </p:txBody>
      </p:sp>
      <p:pic>
        <p:nvPicPr>
          <p:cNvPr id="15" name="صورة 14"/>
          <p:cNvPicPr/>
          <p:nvPr/>
        </p:nvPicPr>
        <p:blipFill>
          <a:blip r:embed="rId3" cstate="print"/>
          <a:srcRect/>
          <a:stretch>
            <a:fillRect/>
          </a:stretch>
        </p:blipFill>
        <p:spPr bwMode="auto">
          <a:xfrm>
            <a:off x="444558" y="1933304"/>
            <a:ext cx="5420665" cy="3975683"/>
          </a:xfrm>
          <a:prstGeom prst="rect">
            <a:avLst/>
          </a:prstGeom>
          <a:noFill/>
          <a:ln w="9525">
            <a:noFill/>
            <a:miter lim="800000"/>
            <a:headEnd/>
            <a:tailEnd/>
          </a:ln>
        </p:spPr>
      </p:pic>
      <p:pic>
        <p:nvPicPr>
          <p:cNvPr id="16" name="صورة 15"/>
          <p:cNvPicPr/>
          <p:nvPr/>
        </p:nvPicPr>
        <p:blipFill>
          <a:blip r:embed="rId4" cstate="print"/>
          <a:srcRect/>
          <a:stretch>
            <a:fillRect/>
          </a:stretch>
        </p:blipFill>
        <p:spPr bwMode="auto">
          <a:xfrm>
            <a:off x="6117678" y="1933304"/>
            <a:ext cx="5704208" cy="4009726"/>
          </a:xfrm>
          <a:prstGeom prst="rect">
            <a:avLst/>
          </a:prstGeom>
          <a:noFill/>
          <a:ln w="9525">
            <a:noFill/>
            <a:miter lim="800000"/>
            <a:headEnd/>
            <a:tailEnd/>
          </a:ln>
        </p:spPr>
      </p:pic>
    </p:spTree>
    <p:extLst>
      <p:ext uri="{BB962C8B-B14F-4D97-AF65-F5344CB8AC3E}">
        <p14:creationId xmlns:p14="http://schemas.microsoft.com/office/powerpoint/2010/main" xmlns="" val="3852529258"/>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1E3FA33E-4C46-4873-8200-9E3EA817E6E2}"/>
              </a:ext>
            </a:extLst>
          </p:cNvPr>
          <p:cNvSpPr/>
          <p:nvPr/>
        </p:nvSpPr>
        <p:spPr>
          <a:xfrm>
            <a:off x="924045" y="1315123"/>
            <a:ext cx="4041426" cy="458074"/>
          </a:xfrm>
          <a:prstGeom prst="rect">
            <a:avLst/>
          </a:prstGeom>
        </p:spPr>
        <p:txBody>
          <a:bodyPr wrap="non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Table :Equilibrium check for the first part</a:t>
            </a:r>
          </a:p>
        </p:txBody>
      </p:sp>
      <p:graphicFrame>
        <p:nvGraphicFramePr>
          <p:cNvPr id="10" name="جدول 9"/>
          <p:cNvGraphicFramePr>
            <a:graphicFrameLocks noGrp="1"/>
          </p:cNvGraphicFramePr>
          <p:nvPr/>
        </p:nvGraphicFramePr>
        <p:xfrm>
          <a:off x="315156" y="1805084"/>
          <a:ext cx="5471690" cy="4428694"/>
        </p:xfrm>
        <a:graphic>
          <a:graphicData uri="http://schemas.openxmlformats.org/drawingml/2006/table">
            <a:tbl>
              <a:tblPr/>
              <a:tblGrid>
                <a:gridCol w="780055">
                  <a:extLst>
                    <a:ext uri="{9D8B030D-6E8A-4147-A177-3AD203B41FA5}">
                      <a16:colId xmlns:a16="http://schemas.microsoft.com/office/drawing/2014/main" xmlns="" val="20000"/>
                    </a:ext>
                  </a:extLst>
                </a:gridCol>
                <a:gridCol w="1220954">
                  <a:extLst>
                    <a:ext uri="{9D8B030D-6E8A-4147-A177-3AD203B41FA5}">
                      <a16:colId xmlns:a16="http://schemas.microsoft.com/office/drawing/2014/main" xmlns="" val="20001"/>
                    </a:ext>
                  </a:extLst>
                </a:gridCol>
                <a:gridCol w="1085293">
                  <a:extLst>
                    <a:ext uri="{9D8B030D-6E8A-4147-A177-3AD203B41FA5}">
                      <a16:colId xmlns:a16="http://schemas.microsoft.com/office/drawing/2014/main" xmlns="" val="20002"/>
                    </a:ext>
                  </a:extLst>
                </a:gridCol>
                <a:gridCol w="1483798">
                  <a:extLst>
                    <a:ext uri="{9D8B030D-6E8A-4147-A177-3AD203B41FA5}">
                      <a16:colId xmlns:a16="http://schemas.microsoft.com/office/drawing/2014/main" xmlns="" val="20003"/>
                    </a:ext>
                  </a:extLst>
                </a:gridCol>
                <a:gridCol w="901590">
                  <a:extLst>
                    <a:ext uri="{9D8B030D-6E8A-4147-A177-3AD203B41FA5}">
                      <a16:colId xmlns:a16="http://schemas.microsoft.com/office/drawing/2014/main" xmlns="" val="20004"/>
                    </a:ext>
                  </a:extLst>
                </a:gridCol>
              </a:tblGrid>
              <a:tr h="300366">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Load</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marL="0" algn="ctr" defTabSz="914400" rtl="0" eaLnBrk="1" latinLnBrk="0" hangingPunct="1">
                        <a:lnSpc>
                          <a:spcPct val="106000"/>
                        </a:lnSpc>
                        <a:spcAft>
                          <a:spcPts val="1000"/>
                        </a:spcAft>
                      </a:pPr>
                      <a:r>
                        <a:rPr lang="en-US" sz="1800" kern="1200" dirty="0" err="1">
                          <a:solidFill>
                            <a:schemeClr val="tx1"/>
                          </a:solidFill>
                          <a:latin typeface="Times New Roman" panose="02020603050405020304" pitchFamily="18" charset="0"/>
                          <a:ea typeface="+mn-ea"/>
                          <a:cs typeface="Times New Roman" panose="02020603050405020304" pitchFamily="18" charset="0"/>
                        </a:rPr>
                        <a:t>Etabs</a:t>
                      </a:r>
                      <a:r>
                        <a:rPr lang="en-US" sz="1800" kern="1200" dirty="0">
                          <a:solidFill>
                            <a:schemeClr val="tx1"/>
                          </a:solidFill>
                          <a:latin typeface="Times New Roman" panose="02020603050405020304" pitchFamily="18" charset="0"/>
                          <a:ea typeface="+mn-ea"/>
                          <a:cs typeface="Times New Roman" panose="02020603050405020304" pitchFamily="18" charset="0"/>
                        </a:rPr>
                        <a:t>(KN)</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Parts</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Manual(KN)</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%Error</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extLst>
                  <a:ext uri="{0D108BD9-81ED-4DB2-BD59-A6C34878D82A}">
                    <a16:rowId xmlns:a16="http://schemas.microsoft.com/office/drawing/2014/main" xmlns="" val="10000"/>
                  </a:ext>
                </a:extLst>
              </a:tr>
              <a:tr h="300366">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Live</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4472.827</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Slabs</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latinLnBrk="0" hangingPunct="1">
                        <a:lnSpc>
                          <a:spcPct val="106000"/>
                        </a:lnSpc>
                        <a:spcAft>
                          <a:spcPts val="1000"/>
                        </a:spcAft>
                      </a:pPr>
                      <a:r>
                        <a:rPr lang="en-US" sz="1800" kern="1200">
                          <a:solidFill>
                            <a:schemeClr val="tx1"/>
                          </a:solidFill>
                          <a:latin typeface="Times New Roman" panose="02020603050405020304" pitchFamily="18" charset="0"/>
                          <a:ea typeface="+mn-ea"/>
                          <a:cs typeface="Times New Roman" panose="02020603050405020304" pitchFamily="18" charset="0"/>
                        </a:rPr>
                        <a:t>4474.2</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0.03%</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300366">
                <a:tc rowSpan="3">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SID</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8111.432</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Slabs</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latinLnBrk="0" hangingPunct="1">
                        <a:lnSpc>
                          <a:spcPct val="106000"/>
                        </a:lnSpc>
                        <a:spcAft>
                          <a:spcPts val="1000"/>
                        </a:spcAft>
                      </a:pPr>
                      <a:r>
                        <a:rPr lang="en-US" sz="1800" kern="1200">
                          <a:solidFill>
                            <a:schemeClr val="tx1"/>
                          </a:solidFill>
                          <a:latin typeface="Times New Roman" panose="02020603050405020304" pitchFamily="18" charset="0"/>
                          <a:ea typeface="+mn-ea"/>
                          <a:cs typeface="Times New Roman" panose="02020603050405020304" pitchFamily="18" charset="0"/>
                        </a:rPr>
                        <a:t>4026.78</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0.012%</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r h="300366">
                <a:tc vMerge="1">
                  <a:txBody>
                    <a:bodyPr/>
                    <a:lstStyle/>
                    <a:p>
                      <a:pPr rtl="1"/>
                      <a:endParaRPr lang="ar-SA"/>
                    </a:p>
                  </a:txBody>
                  <a:tcPr/>
                </a:tc>
                <a:tc vMerge="1">
                  <a:txBody>
                    <a:bodyPr/>
                    <a:lstStyle/>
                    <a:p>
                      <a:pPr rtl="1"/>
                      <a:endParaRPr lang="ar-SA"/>
                    </a:p>
                  </a:txBody>
                  <a:tcPr/>
                </a:tc>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Walls</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4083.66</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rtl="1"/>
                      <a:endParaRPr lang="ar-SA"/>
                    </a:p>
                  </a:txBody>
                  <a:tcPr/>
                </a:tc>
                <a:extLst>
                  <a:ext uri="{0D108BD9-81ED-4DB2-BD59-A6C34878D82A}">
                    <a16:rowId xmlns:a16="http://schemas.microsoft.com/office/drawing/2014/main" xmlns="" val="10003"/>
                  </a:ext>
                </a:extLst>
              </a:tr>
              <a:tr h="567771">
                <a:tc vMerge="1">
                  <a:txBody>
                    <a:bodyPr/>
                    <a:lstStyle/>
                    <a:p>
                      <a:pPr rtl="1"/>
                      <a:endParaRPr lang="ar-SA"/>
                    </a:p>
                  </a:txBody>
                  <a:tcPr/>
                </a:tc>
                <a:tc vMerge="1">
                  <a:txBody>
                    <a:bodyPr/>
                    <a:lstStyle/>
                    <a:p>
                      <a:pPr rtl="1"/>
                      <a:endParaRPr lang="ar-SA"/>
                    </a:p>
                  </a:txBody>
                  <a:tcPr/>
                </a:tc>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Total (KN)</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8110.44</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rtl="1"/>
                      <a:endParaRPr lang="ar-SA"/>
                    </a:p>
                  </a:txBody>
                  <a:tcPr/>
                </a:tc>
                <a:extLst>
                  <a:ext uri="{0D108BD9-81ED-4DB2-BD59-A6C34878D82A}">
                    <a16:rowId xmlns:a16="http://schemas.microsoft.com/office/drawing/2014/main" xmlns="" val="10004"/>
                  </a:ext>
                </a:extLst>
              </a:tr>
              <a:tr h="300366">
                <a:tc rowSpan="6">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Dead</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6">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7440.922</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Slabs</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3355.65</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6">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1.87%</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5"/>
                  </a:ext>
                </a:extLst>
              </a:tr>
              <a:tr h="300366">
                <a:tc vMerge="1">
                  <a:txBody>
                    <a:bodyPr/>
                    <a:lstStyle/>
                    <a:p>
                      <a:pPr rtl="1"/>
                      <a:endParaRPr lang="ar-SA"/>
                    </a:p>
                  </a:txBody>
                  <a:tcPr/>
                </a:tc>
                <a:tc vMerge="1">
                  <a:txBody>
                    <a:bodyPr/>
                    <a:lstStyle/>
                    <a:p>
                      <a:pPr rtl="1"/>
                      <a:endParaRPr lang="ar-SA"/>
                    </a:p>
                  </a:txBody>
                  <a:tcPr/>
                </a:tc>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Columns</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971.75</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rtl="1"/>
                      <a:endParaRPr lang="ar-SA"/>
                    </a:p>
                  </a:txBody>
                  <a:tcPr/>
                </a:tc>
                <a:extLst>
                  <a:ext uri="{0D108BD9-81ED-4DB2-BD59-A6C34878D82A}">
                    <a16:rowId xmlns:a16="http://schemas.microsoft.com/office/drawing/2014/main" xmlns="" val="10006"/>
                  </a:ext>
                </a:extLst>
              </a:tr>
              <a:tr h="300366">
                <a:tc vMerge="1">
                  <a:txBody>
                    <a:bodyPr/>
                    <a:lstStyle/>
                    <a:p>
                      <a:pPr rtl="1"/>
                      <a:endParaRPr lang="ar-SA"/>
                    </a:p>
                  </a:txBody>
                  <a:tcPr/>
                </a:tc>
                <a:tc vMerge="1">
                  <a:txBody>
                    <a:bodyPr/>
                    <a:lstStyle/>
                    <a:p>
                      <a:pPr rtl="1"/>
                      <a:endParaRPr lang="ar-SA"/>
                    </a:p>
                  </a:txBody>
                  <a:tcPr/>
                </a:tc>
                <a:tc>
                  <a:txBody>
                    <a:bodyPr/>
                    <a:lstStyle/>
                    <a:p>
                      <a:pPr marL="0" algn="ctr" defTabSz="914400" rtl="0" eaLnBrk="1" latinLnBrk="0" hangingPunct="1">
                        <a:lnSpc>
                          <a:spcPct val="106000"/>
                        </a:lnSpc>
                        <a:spcAft>
                          <a:spcPts val="1000"/>
                        </a:spcAft>
                      </a:pPr>
                      <a:r>
                        <a:rPr lang="en-US" sz="1800" kern="1200">
                          <a:solidFill>
                            <a:schemeClr val="tx1"/>
                          </a:solidFill>
                          <a:latin typeface="Times New Roman" panose="02020603050405020304" pitchFamily="18" charset="0"/>
                          <a:ea typeface="+mn-ea"/>
                          <a:cs typeface="Times New Roman" panose="02020603050405020304" pitchFamily="18" charset="0"/>
                        </a:rPr>
                        <a:t>Walls</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1039.35</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rtl="1"/>
                      <a:endParaRPr lang="ar-SA"/>
                    </a:p>
                  </a:txBody>
                  <a:tcPr/>
                </a:tc>
                <a:extLst>
                  <a:ext uri="{0D108BD9-81ED-4DB2-BD59-A6C34878D82A}">
                    <a16:rowId xmlns:a16="http://schemas.microsoft.com/office/drawing/2014/main" xmlns="" val="10007"/>
                  </a:ext>
                </a:extLst>
              </a:tr>
              <a:tr h="567771">
                <a:tc vMerge="1">
                  <a:txBody>
                    <a:bodyPr/>
                    <a:lstStyle/>
                    <a:p>
                      <a:pPr rtl="1"/>
                      <a:endParaRPr lang="ar-SA"/>
                    </a:p>
                  </a:txBody>
                  <a:tcPr/>
                </a:tc>
                <a:tc vMerge="1">
                  <a:txBody>
                    <a:bodyPr/>
                    <a:lstStyle/>
                    <a:p>
                      <a:pPr rtl="1"/>
                      <a:endParaRPr lang="ar-SA"/>
                    </a:p>
                  </a:txBody>
                  <a:tcPr/>
                </a:tc>
                <a:tc>
                  <a:txBody>
                    <a:bodyPr/>
                    <a:lstStyle/>
                    <a:p>
                      <a:pPr marL="0" algn="ctr" defTabSz="914400" rtl="0" eaLnBrk="1" latinLnBrk="0" hangingPunct="1">
                        <a:lnSpc>
                          <a:spcPct val="106000"/>
                        </a:lnSpc>
                        <a:spcAft>
                          <a:spcPts val="1000"/>
                        </a:spcAft>
                      </a:pPr>
                      <a:r>
                        <a:rPr lang="en-US" sz="1800" kern="1200">
                          <a:solidFill>
                            <a:schemeClr val="tx1"/>
                          </a:solidFill>
                          <a:latin typeface="Times New Roman" panose="02020603050405020304" pitchFamily="18" charset="0"/>
                          <a:ea typeface="+mn-ea"/>
                          <a:cs typeface="Times New Roman" panose="02020603050405020304" pitchFamily="18" charset="0"/>
                        </a:rPr>
                        <a:t>main beams</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1575.225</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rtl="1"/>
                      <a:endParaRPr lang="ar-SA"/>
                    </a:p>
                  </a:txBody>
                  <a:tcPr/>
                </a:tc>
                <a:extLst>
                  <a:ext uri="{0D108BD9-81ED-4DB2-BD59-A6C34878D82A}">
                    <a16:rowId xmlns:a16="http://schemas.microsoft.com/office/drawing/2014/main" xmlns="" val="10008"/>
                  </a:ext>
                </a:extLst>
              </a:tr>
              <a:tr h="567771">
                <a:tc vMerge="1">
                  <a:txBody>
                    <a:bodyPr/>
                    <a:lstStyle/>
                    <a:p>
                      <a:pPr rtl="1"/>
                      <a:endParaRPr lang="ar-SA"/>
                    </a:p>
                  </a:txBody>
                  <a:tcPr/>
                </a:tc>
                <a:tc vMerge="1">
                  <a:txBody>
                    <a:bodyPr/>
                    <a:lstStyle/>
                    <a:p>
                      <a:pPr rtl="1"/>
                      <a:endParaRPr lang="ar-SA"/>
                    </a:p>
                  </a:txBody>
                  <a:tcPr/>
                </a:tc>
                <a:tc>
                  <a:txBody>
                    <a:bodyPr/>
                    <a:lstStyle/>
                    <a:p>
                      <a:pPr marL="0" algn="ctr" defTabSz="914400" rtl="0" eaLnBrk="1" latinLnBrk="0" hangingPunct="1">
                        <a:lnSpc>
                          <a:spcPct val="106000"/>
                        </a:lnSpc>
                        <a:spcAft>
                          <a:spcPts val="1000"/>
                        </a:spcAft>
                      </a:pPr>
                      <a:r>
                        <a:rPr lang="en-US" sz="1800" kern="1200">
                          <a:solidFill>
                            <a:schemeClr val="tx1"/>
                          </a:solidFill>
                          <a:latin typeface="Times New Roman" panose="02020603050405020304" pitchFamily="18" charset="0"/>
                          <a:ea typeface="+mn-ea"/>
                          <a:cs typeface="Times New Roman" panose="02020603050405020304" pitchFamily="18" charset="0"/>
                        </a:rPr>
                        <a:t>secondary beams</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641.4</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rtl="1"/>
                      <a:endParaRPr lang="ar-SA"/>
                    </a:p>
                  </a:txBody>
                  <a:tcPr/>
                </a:tc>
                <a:extLst>
                  <a:ext uri="{0D108BD9-81ED-4DB2-BD59-A6C34878D82A}">
                    <a16:rowId xmlns:a16="http://schemas.microsoft.com/office/drawing/2014/main" xmlns="" val="10009"/>
                  </a:ext>
                </a:extLst>
              </a:tr>
              <a:tr h="567771">
                <a:tc vMerge="1">
                  <a:txBody>
                    <a:bodyPr/>
                    <a:lstStyle/>
                    <a:p>
                      <a:pPr rtl="1"/>
                      <a:endParaRPr lang="ar-SA"/>
                    </a:p>
                  </a:txBody>
                  <a:tcPr/>
                </a:tc>
                <a:tc vMerge="1">
                  <a:txBody>
                    <a:bodyPr/>
                    <a:lstStyle/>
                    <a:p>
                      <a:pPr rtl="1"/>
                      <a:endParaRPr lang="ar-SA"/>
                    </a:p>
                  </a:txBody>
                  <a:tcPr/>
                </a:tc>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Total (KN)</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7583.375</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rtl="1"/>
                      <a:endParaRPr lang="ar-SA"/>
                    </a:p>
                  </a:txBody>
                  <a:tcPr/>
                </a:tc>
                <a:extLst>
                  <a:ext uri="{0D108BD9-81ED-4DB2-BD59-A6C34878D82A}">
                    <a16:rowId xmlns:a16="http://schemas.microsoft.com/office/drawing/2014/main" xmlns="" val="10010"/>
                  </a:ext>
                </a:extLst>
              </a:tr>
            </a:tbl>
          </a:graphicData>
        </a:graphic>
      </p:graphicFrame>
      <p:grpSp>
        <p:nvGrpSpPr>
          <p:cNvPr id="5" name="مجموعة 4">
            <a:extLst>
              <a:ext uri="{FF2B5EF4-FFF2-40B4-BE49-F238E27FC236}">
                <a16:creationId xmlns:a16="http://schemas.microsoft.com/office/drawing/2014/main" xmlns="" id="{90DFDA56-8640-497A-84B9-7AB6EAE6B917}"/>
              </a:ext>
            </a:extLst>
          </p:cNvPr>
          <p:cNvGrpSpPr/>
          <p:nvPr/>
        </p:nvGrpSpPr>
        <p:grpSpPr>
          <a:xfrm>
            <a:off x="80387" y="90435"/>
            <a:ext cx="11987683" cy="6682154"/>
            <a:chOff x="80387" y="90435"/>
            <a:chExt cx="11987683" cy="6682154"/>
          </a:xfrm>
        </p:grpSpPr>
        <p:pic>
          <p:nvPicPr>
            <p:cNvPr id="6" name="صورة 5">
              <a:extLst>
                <a:ext uri="{FF2B5EF4-FFF2-40B4-BE49-F238E27FC236}">
                  <a16:creationId xmlns:a16="http://schemas.microsoft.com/office/drawing/2014/main" xmlns="" id="{5A642973-F130-4FB6-89F3-9883DAF8562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8" name="مستطيل 7">
              <a:extLst>
                <a:ext uri="{FF2B5EF4-FFF2-40B4-BE49-F238E27FC236}">
                  <a16:creationId xmlns:a16="http://schemas.microsoft.com/office/drawing/2014/main" xmlns="" id="{FE36512D-5842-4ED0-B3E0-0E6E71A5176B}"/>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ectangle 4">
            <a:extLst>
              <a:ext uri="{FF2B5EF4-FFF2-40B4-BE49-F238E27FC236}">
                <a16:creationId xmlns:a16="http://schemas.microsoft.com/office/drawing/2014/main" xmlns="" id="{600A5213-D090-475C-9219-53A2B6C42639}"/>
              </a:ext>
            </a:extLst>
          </p:cNvPr>
          <p:cNvSpPr/>
          <p:nvPr/>
        </p:nvSpPr>
        <p:spPr>
          <a:xfrm>
            <a:off x="1238414" y="358505"/>
            <a:ext cx="6096000" cy="461665"/>
          </a:xfrm>
          <a:prstGeom prst="rect">
            <a:avLst/>
          </a:prstGeom>
        </p:spPr>
        <p:txBody>
          <a:bodyPr wrap="square">
            <a:spAutoFit/>
          </a:bodyPr>
          <a:lstStyle/>
          <a:p>
            <a:pPr>
              <a:buFont typeface="Wingdings" pitchFamily="2" charset="2"/>
              <a:buChar char="Ø"/>
            </a:pPr>
            <a:r>
              <a:rPr lang="en-US" sz="2400" b="1" dirty="0">
                <a:solidFill>
                  <a:srgbClr val="FF0000"/>
                </a:solidFill>
                <a:latin typeface="Times New Roman" panose="02020603050405020304" pitchFamily="18" charset="0"/>
                <a:cs typeface="+mj-cs"/>
              </a:rPr>
              <a:t>Equilibrium check</a:t>
            </a:r>
          </a:p>
        </p:txBody>
      </p:sp>
      <p:sp>
        <p:nvSpPr>
          <p:cNvPr id="2" name="عنصر نائب لرقم الشريحة 1">
            <a:extLst>
              <a:ext uri="{FF2B5EF4-FFF2-40B4-BE49-F238E27FC236}">
                <a16:creationId xmlns:a16="http://schemas.microsoft.com/office/drawing/2014/main" xmlns="" id="{CC79AEE6-DA0B-4910-B3B6-24B2259F66AC}"/>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28</a:t>
            </a:fld>
            <a:endParaRPr lang="en-US" sz="2000" b="1">
              <a:solidFill>
                <a:schemeClr val="tx1"/>
              </a:solidFill>
            </a:endParaRPr>
          </a:p>
        </p:txBody>
      </p:sp>
      <p:cxnSp>
        <p:nvCxnSpPr>
          <p:cNvPr id="9" name="رابط مستقيم 8">
            <a:extLst>
              <a:ext uri="{FF2B5EF4-FFF2-40B4-BE49-F238E27FC236}">
                <a16:creationId xmlns:a16="http://schemas.microsoft.com/office/drawing/2014/main" xmlns="" id="{510A632C-B4AA-483A-B2EC-E7A8DD979FDB}"/>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Rectangle 33"/>
          <p:cNvSpPr/>
          <p:nvPr/>
        </p:nvSpPr>
        <p:spPr>
          <a:xfrm>
            <a:off x="938463" y="815141"/>
            <a:ext cx="9626102" cy="338554"/>
          </a:xfrm>
          <a:prstGeom prst="rect">
            <a:avLst/>
          </a:prstGeom>
        </p:spPr>
        <p:txBody>
          <a:bodyPr wrap="square">
            <a:spAutoFit/>
          </a:bodyPr>
          <a:lstStyle/>
          <a:p>
            <a:r>
              <a:rPr lang="en-US" sz="1600" dirty="0">
                <a:solidFill>
                  <a:srgbClr val="C00000"/>
                </a:solidFill>
                <a:latin typeface="Times New Roman" panose="02020603050405020304" pitchFamily="18" charset="0"/>
                <a:cs typeface="Times New Roman" panose="02020603050405020304" pitchFamily="18" charset="0"/>
              </a:rPr>
              <a:t>This check done for Dead, SID and Live load within difference less than 5 %.</a:t>
            </a:r>
          </a:p>
        </p:txBody>
      </p:sp>
      <p:sp>
        <p:nvSpPr>
          <p:cNvPr id="13" name="Rectangle 7">
            <a:extLst>
              <a:ext uri="{FF2B5EF4-FFF2-40B4-BE49-F238E27FC236}">
                <a16:creationId xmlns:a16="http://schemas.microsoft.com/office/drawing/2014/main" xmlns="" id="{1E3FA33E-4C46-4873-8200-9E3EA817E6E2}"/>
              </a:ext>
            </a:extLst>
          </p:cNvPr>
          <p:cNvSpPr/>
          <p:nvPr/>
        </p:nvSpPr>
        <p:spPr>
          <a:xfrm>
            <a:off x="6966362" y="1305556"/>
            <a:ext cx="4310731" cy="458074"/>
          </a:xfrm>
          <a:prstGeom prst="rect">
            <a:avLst/>
          </a:prstGeom>
        </p:spPr>
        <p:txBody>
          <a:bodyPr wrap="non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Table :Equilibrium check for the second part</a:t>
            </a:r>
          </a:p>
        </p:txBody>
      </p:sp>
      <p:graphicFrame>
        <p:nvGraphicFramePr>
          <p:cNvPr id="14" name="جدول 13"/>
          <p:cNvGraphicFramePr>
            <a:graphicFrameLocks noGrp="1"/>
          </p:cNvGraphicFramePr>
          <p:nvPr/>
        </p:nvGraphicFramePr>
        <p:xfrm>
          <a:off x="6196298" y="1845674"/>
          <a:ext cx="5690902" cy="4364763"/>
        </p:xfrm>
        <a:graphic>
          <a:graphicData uri="http://schemas.openxmlformats.org/drawingml/2006/table">
            <a:tbl>
              <a:tblPr/>
              <a:tblGrid>
                <a:gridCol w="1131326">
                  <a:extLst>
                    <a:ext uri="{9D8B030D-6E8A-4147-A177-3AD203B41FA5}">
                      <a16:colId xmlns:a16="http://schemas.microsoft.com/office/drawing/2014/main" xmlns="" val="20000"/>
                    </a:ext>
                  </a:extLst>
                </a:gridCol>
                <a:gridCol w="1094638">
                  <a:extLst>
                    <a:ext uri="{9D8B030D-6E8A-4147-A177-3AD203B41FA5}">
                      <a16:colId xmlns:a16="http://schemas.microsoft.com/office/drawing/2014/main" xmlns="" val="1950211292"/>
                    </a:ext>
                  </a:extLst>
                </a:gridCol>
                <a:gridCol w="1425270">
                  <a:extLst>
                    <a:ext uri="{9D8B030D-6E8A-4147-A177-3AD203B41FA5}">
                      <a16:colId xmlns:a16="http://schemas.microsoft.com/office/drawing/2014/main" xmlns="" val="20002"/>
                    </a:ext>
                  </a:extLst>
                </a:gridCol>
                <a:gridCol w="1107627">
                  <a:extLst>
                    <a:ext uri="{9D8B030D-6E8A-4147-A177-3AD203B41FA5}">
                      <a16:colId xmlns:a16="http://schemas.microsoft.com/office/drawing/2014/main" xmlns="" val="20003"/>
                    </a:ext>
                  </a:extLst>
                </a:gridCol>
                <a:gridCol w="932041">
                  <a:extLst>
                    <a:ext uri="{9D8B030D-6E8A-4147-A177-3AD203B41FA5}">
                      <a16:colId xmlns:a16="http://schemas.microsoft.com/office/drawing/2014/main" xmlns="" val="20004"/>
                    </a:ext>
                  </a:extLst>
                </a:gridCol>
              </a:tblGrid>
              <a:tr h="579674">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Load</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8DB3E2"/>
                    </a:solidFill>
                  </a:tcPr>
                </a:tc>
                <a:tc>
                  <a:txBody>
                    <a:bodyPr/>
                    <a:lstStyle/>
                    <a:p>
                      <a:pPr marL="0" algn="ctr" defTabSz="914400" rtl="0" eaLnBrk="1" latinLnBrk="0" hangingPunct="1">
                        <a:lnSpc>
                          <a:spcPct val="106000"/>
                        </a:lnSpc>
                        <a:spcAft>
                          <a:spcPts val="1000"/>
                        </a:spcAft>
                      </a:pPr>
                      <a:r>
                        <a:rPr lang="en-US" sz="1800" kern="1200" dirty="0" err="1">
                          <a:solidFill>
                            <a:schemeClr val="tx1"/>
                          </a:solidFill>
                          <a:latin typeface="Times New Roman" panose="02020603050405020304" pitchFamily="18" charset="0"/>
                          <a:ea typeface="+mn-ea"/>
                          <a:cs typeface="Times New Roman" panose="02020603050405020304" pitchFamily="18" charset="0"/>
                        </a:rPr>
                        <a:t>Etabs</a:t>
                      </a:r>
                      <a:r>
                        <a:rPr lang="en-US" sz="1800" kern="1200" dirty="0">
                          <a:solidFill>
                            <a:schemeClr val="tx1"/>
                          </a:solidFill>
                          <a:latin typeface="Times New Roman" panose="02020603050405020304" pitchFamily="18" charset="0"/>
                          <a:ea typeface="+mn-ea"/>
                          <a:cs typeface="Times New Roman" panose="02020603050405020304" pitchFamily="18" charset="0"/>
                        </a:rPr>
                        <a:t> (KN)</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8DB3E2"/>
                    </a:solidFill>
                  </a:tcPr>
                </a:tc>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Parts</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8DB3E2"/>
                    </a:solidFill>
                  </a:tcPr>
                </a:tc>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Manual (KN)</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8DB3E2"/>
                    </a:solidFill>
                  </a:tcPr>
                </a:tc>
                <a:tc>
                  <a:txBody>
                    <a:bodyPr/>
                    <a:lstStyle/>
                    <a:p>
                      <a:pPr marL="0" algn="ctr" defTabSz="914400" rtl="0" eaLnBrk="1" latinLnBrk="0" hangingPunct="1">
                        <a:lnSpc>
                          <a:spcPct val="106000"/>
                        </a:lnSpc>
                        <a:spcAft>
                          <a:spcPts val="1000"/>
                        </a:spcAft>
                      </a:pPr>
                      <a:r>
                        <a:rPr lang="en-US" sz="1800" kern="1200">
                          <a:solidFill>
                            <a:schemeClr val="tx1"/>
                          </a:solidFill>
                          <a:latin typeface="Times New Roman" panose="02020603050405020304" pitchFamily="18" charset="0"/>
                          <a:ea typeface="+mn-ea"/>
                          <a:cs typeface="Times New Roman" panose="02020603050405020304" pitchFamily="18" charset="0"/>
                        </a:rPr>
                        <a:t>%Error</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8DB3E2"/>
                    </a:solidFill>
                  </a:tcPr>
                </a:tc>
                <a:extLst>
                  <a:ext uri="{0D108BD9-81ED-4DB2-BD59-A6C34878D82A}">
                    <a16:rowId xmlns:a16="http://schemas.microsoft.com/office/drawing/2014/main" xmlns="" val="10000"/>
                  </a:ext>
                </a:extLst>
              </a:tr>
              <a:tr h="289838">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Live</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lnSpc>
                          <a:spcPct val="106000"/>
                        </a:lnSpc>
                        <a:spcAft>
                          <a:spcPts val="1000"/>
                        </a:spcAft>
                      </a:pPr>
                      <a:r>
                        <a:rPr lang="en-US" sz="1800" kern="1200">
                          <a:solidFill>
                            <a:schemeClr val="tx1"/>
                          </a:solidFill>
                          <a:latin typeface="Times New Roman" panose="02020603050405020304" pitchFamily="18" charset="0"/>
                          <a:ea typeface="+mn-ea"/>
                          <a:cs typeface="Times New Roman" panose="02020603050405020304" pitchFamily="18" charset="0"/>
                        </a:rPr>
                        <a:t>7169.35</a:t>
                      </a:r>
                      <a:endParaRPr lang="en-US" sz="1800" kern="1200" dirty="0">
                        <a:solidFill>
                          <a:schemeClr val="tx1"/>
                        </a:solidFill>
                        <a:latin typeface="Times New Roman" panose="02020603050405020304" pitchFamily="18" charset="0"/>
                        <a:ea typeface="+mn-ea"/>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lnSpc>
                          <a:spcPct val="106000"/>
                        </a:lnSpc>
                        <a:spcAft>
                          <a:spcPts val="1000"/>
                        </a:spcAft>
                      </a:pPr>
                      <a:r>
                        <a:rPr lang="en-US" sz="1800" kern="1200">
                          <a:solidFill>
                            <a:schemeClr val="tx1"/>
                          </a:solidFill>
                          <a:latin typeface="Times New Roman" panose="02020603050405020304" pitchFamily="18" charset="0"/>
                          <a:ea typeface="+mn-ea"/>
                          <a:cs typeface="Times New Roman" panose="02020603050405020304" pitchFamily="18" charset="0"/>
                        </a:rPr>
                        <a:t>Slabs</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lnSpc>
                          <a:spcPct val="106000"/>
                        </a:lnSpc>
                        <a:spcAft>
                          <a:spcPts val="1000"/>
                        </a:spcAft>
                      </a:pPr>
                      <a:r>
                        <a:rPr lang="en-US" sz="1800" kern="1200">
                          <a:solidFill>
                            <a:schemeClr val="tx1"/>
                          </a:solidFill>
                          <a:latin typeface="Times New Roman" panose="02020603050405020304" pitchFamily="18" charset="0"/>
                          <a:ea typeface="+mn-ea"/>
                          <a:cs typeface="Times New Roman" panose="02020603050405020304" pitchFamily="18" charset="0"/>
                        </a:rPr>
                        <a:t>7178.2</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0.12%</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74309">
                <a:tc rowSpan="2">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SID</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rowSpan="2">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11095.52</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lnSpc>
                          <a:spcPct val="106000"/>
                        </a:lnSpc>
                        <a:spcAft>
                          <a:spcPts val="1000"/>
                        </a:spcAft>
                      </a:pPr>
                      <a:r>
                        <a:rPr lang="en-US" sz="1800" kern="1200">
                          <a:solidFill>
                            <a:schemeClr val="tx1"/>
                          </a:solidFill>
                          <a:latin typeface="Times New Roman" panose="02020603050405020304" pitchFamily="18" charset="0"/>
                          <a:ea typeface="+mn-ea"/>
                          <a:cs typeface="Times New Roman" panose="02020603050405020304" pitchFamily="18" charset="0"/>
                        </a:rPr>
                        <a:t>Slabs</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lnSpc>
                          <a:spcPct val="106000"/>
                        </a:lnSpc>
                        <a:spcAft>
                          <a:spcPts val="1000"/>
                        </a:spcAft>
                      </a:pPr>
                      <a:r>
                        <a:rPr lang="en-US" sz="1800" kern="1200">
                          <a:solidFill>
                            <a:schemeClr val="tx1"/>
                          </a:solidFill>
                          <a:latin typeface="Times New Roman" panose="02020603050405020304" pitchFamily="18" charset="0"/>
                          <a:ea typeface="+mn-ea"/>
                          <a:cs typeface="Times New Roman" panose="02020603050405020304" pitchFamily="18" charset="0"/>
                        </a:rPr>
                        <a:t>6460.38</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rowSpan="3">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0.44%</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289838">
                <a:tc vMerge="1">
                  <a:txBody>
                    <a:bodyPr/>
                    <a:lstStyle/>
                    <a:p>
                      <a:pPr rtl="1"/>
                      <a:endParaRPr lang="ar-SA"/>
                    </a:p>
                  </a:txBody>
                  <a:tcPr/>
                </a:tc>
                <a:tc vMerge="1">
                  <a:txBody>
                    <a:bodyPr/>
                    <a:lstStyle/>
                    <a:p>
                      <a:endParaRPr lang="en-US"/>
                    </a:p>
                  </a:txBody>
                  <a:tcPr/>
                </a:tc>
                <a:tc>
                  <a:txBody>
                    <a:bodyPr/>
                    <a:lstStyle/>
                    <a:p>
                      <a:pPr marL="0" algn="ctr" defTabSz="914400" rtl="0" eaLnBrk="1" latinLnBrk="0" hangingPunct="1">
                        <a:lnSpc>
                          <a:spcPct val="106000"/>
                        </a:lnSpc>
                        <a:spcAft>
                          <a:spcPts val="1000"/>
                        </a:spcAft>
                      </a:pPr>
                      <a:r>
                        <a:rPr lang="en-US" sz="1800" kern="1200">
                          <a:solidFill>
                            <a:schemeClr val="tx1"/>
                          </a:solidFill>
                          <a:latin typeface="Times New Roman" panose="02020603050405020304" pitchFamily="18" charset="0"/>
                          <a:ea typeface="+mn-ea"/>
                          <a:cs typeface="Times New Roman" panose="02020603050405020304" pitchFamily="18" charset="0"/>
                        </a:rPr>
                        <a:t>Walls</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lnSpc>
                          <a:spcPct val="106000"/>
                        </a:lnSpc>
                        <a:spcAft>
                          <a:spcPts val="1000"/>
                        </a:spcAft>
                      </a:pPr>
                      <a:r>
                        <a:rPr lang="en-US" sz="1800" kern="1200">
                          <a:solidFill>
                            <a:schemeClr val="tx1"/>
                          </a:solidFill>
                          <a:latin typeface="Times New Roman" panose="02020603050405020304" pitchFamily="18" charset="0"/>
                          <a:ea typeface="+mn-ea"/>
                          <a:cs typeface="Times New Roman" panose="02020603050405020304" pitchFamily="18" charset="0"/>
                        </a:rPr>
                        <a:t>4586.4</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vMerge="1">
                  <a:txBody>
                    <a:bodyPr/>
                    <a:lstStyle/>
                    <a:p>
                      <a:pPr rtl="1"/>
                      <a:endParaRPr lang="ar-SA"/>
                    </a:p>
                  </a:txBody>
                  <a:tcPr/>
                </a:tc>
                <a:extLst>
                  <a:ext uri="{0D108BD9-81ED-4DB2-BD59-A6C34878D82A}">
                    <a16:rowId xmlns:a16="http://schemas.microsoft.com/office/drawing/2014/main" xmlns="" val="10003"/>
                  </a:ext>
                </a:extLst>
              </a:tr>
              <a:tr h="374309">
                <a:tc gridSpan="3">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Total (KN)</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hMerge="1">
                  <a:txBody>
                    <a:bodyPr/>
                    <a:lstStyle/>
                    <a:p>
                      <a:endParaRPr lang="en-US"/>
                    </a:p>
                  </a:txBody>
                  <a:tcPr/>
                </a:tc>
                <a:tc hMerge="1">
                  <a:txBody>
                    <a:bodyPr/>
                    <a:lstStyle/>
                    <a:p>
                      <a:pPr rtl="1"/>
                      <a:endParaRPr lang="ar-SA"/>
                    </a:p>
                  </a:txBody>
                  <a:tcPr>
                    <a:lnL w="19050" cap="flat" cmpd="sng" algn="ctr">
                      <a:solidFill>
                        <a:srgbClr val="000000"/>
                      </a:solidFill>
                      <a:prstDash val="solid"/>
                      <a:round/>
                      <a:headEnd type="none" w="med" len="med"/>
                      <a:tailEnd type="none" w="med" len="med"/>
                    </a:lnL>
                    <a:lnT w="19050" cap="flat" cmpd="sng" algn="ctr">
                      <a:solidFill>
                        <a:srgbClr val="000000"/>
                      </a:solidFill>
                      <a:prstDash val="solid"/>
                      <a:round/>
                      <a:headEnd type="none" w="med" len="med"/>
                      <a:tailEnd type="none" w="med" len="med"/>
                    </a:lnT>
                  </a:tcPr>
                </a:tc>
                <a:tc>
                  <a:txBody>
                    <a:bodyPr/>
                    <a:lstStyle/>
                    <a:p>
                      <a:pPr marL="0" algn="ctr" defTabSz="914400" rtl="0" eaLnBrk="1" latinLnBrk="0" hangingPunct="1">
                        <a:lnSpc>
                          <a:spcPct val="106000"/>
                        </a:lnSpc>
                        <a:spcAft>
                          <a:spcPts val="1000"/>
                        </a:spcAft>
                      </a:pPr>
                      <a:r>
                        <a:rPr lang="en-US" sz="1800" kern="1200">
                          <a:solidFill>
                            <a:schemeClr val="tx1"/>
                          </a:solidFill>
                          <a:latin typeface="Times New Roman" panose="02020603050405020304" pitchFamily="18" charset="0"/>
                          <a:ea typeface="+mn-ea"/>
                          <a:cs typeface="Times New Roman" panose="02020603050405020304" pitchFamily="18" charset="0"/>
                        </a:rPr>
                        <a:t>11046.78</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vMerge="1">
                  <a:txBody>
                    <a:bodyPr/>
                    <a:lstStyle/>
                    <a:p>
                      <a:pPr rtl="1"/>
                      <a:endParaRPr lang="ar-SA"/>
                    </a:p>
                  </a:txBody>
                  <a:tcPr/>
                </a:tc>
                <a:extLst>
                  <a:ext uri="{0D108BD9-81ED-4DB2-BD59-A6C34878D82A}">
                    <a16:rowId xmlns:a16="http://schemas.microsoft.com/office/drawing/2014/main" xmlns="" val="10004"/>
                  </a:ext>
                </a:extLst>
              </a:tr>
              <a:tr h="374309">
                <a:tc rowSpan="5">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Dead</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rowSpan="5">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11507.44</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Slabs</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lnSpc>
                          <a:spcPct val="106000"/>
                        </a:lnSpc>
                        <a:spcAft>
                          <a:spcPts val="1000"/>
                        </a:spcAft>
                      </a:pPr>
                      <a:r>
                        <a:rPr lang="en-US" sz="1800" kern="1200">
                          <a:solidFill>
                            <a:schemeClr val="tx1"/>
                          </a:solidFill>
                          <a:latin typeface="Times New Roman" panose="02020603050405020304" pitchFamily="18" charset="0"/>
                          <a:ea typeface="+mn-ea"/>
                          <a:cs typeface="Times New Roman" panose="02020603050405020304" pitchFamily="18" charset="0"/>
                        </a:rPr>
                        <a:t>5383.65</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rowSpan="6">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1.45%</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374309">
                <a:tc vMerge="1">
                  <a:txBody>
                    <a:bodyPr/>
                    <a:lstStyle/>
                    <a:p>
                      <a:pPr rtl="1"/>
                      <a:endParaRPr lang="ar-SA"/>
                    </a:p>
                  </a:txBody>
                  <a:tcPr/>
                </a:tc>
                <a:tc vMerge="1">
                  <a:txBody>
                    <a:bodyPr/>
                    <a:lstStyle/>
                    <a:p>
                      <a:endParaRPr lang="en-US"/>
                    </a:p>
                  </a:txBody>
                  <a:tcPr/>
                </a:tc>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Columns</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1425.938</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vMerge="1">
                  <a:txBody>
                    <a:bodyPr/>
                    <a:lstStyle/>
                    <a:p>
                      <a:pPr rtl="1"/>
                      <a:endParaRPr lang="ar-SA"/>
                    </a:p>
                  </a:txBody>
                  <a:tcPr/>
                </a:tc>
                <a:extLst>
                  <a:ext uri="{0D108BD9-81ED-4DB2-BD59-A6C34878D82A}">
                    <a16:rowId xmlns:a16="http://schemas.microsoft.com/office/drawing/2014/main" xmlns="" val="10006"/>
                  </a:ext>
                </a:extLst>
              </a:tr>
              <a:tr h="374309">
                <a:tc vMerge="1">
                  <a:txBody>
                    <a:bodyPr/>
                    <a:lstStyle/>
                    <a:p>
                      <a:pPr rtl="1"/>
                      <a:endParaRPr lang="ar-SA"/>
                    </a:p>
                  </a:txBody>
                  <a:tcPr/>
                </a:tc>
                <a:tc vMerge="1">
                  <a:txBody>
                    <a:bodyPr/>
                    <a:lstStyle/>
                    <a:p>
                      <a:endParaRPr lang="en-US"/>
                    </a:p>
                  </a:txBody>
                  <a:tcPr/>
                </a:tc>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Walls</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1497.438</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vMerge="1">
                  <a:txBody>
                    <a:bodyPr/>
                    <a:lstStyle/>
                    <a:p>
                      <a:pPr rtl="1"/>
                      <a:endParaRPr lang="ar-SA"/>
                    </a:p>
                  </a:txBody>
                  <a:tcPr/>
                </a:tc>
                <a:extLst>
                  <a:ext uri="{0D108BD9-81ED-4DB2-BD59-A6C34878D82A}">
                    <a16:rowId xmlns:a16="http://schemas.microsoft.com/office/drawing/2014/main" xmlns="" val="10007"/>
                  </a:ext>
                </a:extLst>
              </a:tr>
              <a:tr h="374309">
                <a:tc vMerge="1">
                  <a:txBody>
                    <a:bodyPr/>
                    <a:lstStyle/>
                    <a:p>
                      <a:pPr rtl="1"/>
                      <a:endParaRPr lang="ar-SA"/>
                    </a:p>
                  </a:txBody>
                  <a:tcPr/>
                </a:tc>
                <a:tc vMerge="1">
                  <a:txBody>
                    <a:bodyPr/>
                    <a:lstStyle/>
                    <a:p>
                      <a:endParaRPr lang="en-US"/>
                    </a:p>
                  </a:txBody>
                  <a:tcPr/>
                </a:tc>
                <a:tc>
                  <a:txBody>
                    <a:bodyPr/>
                    <a:lstStyle/>
                    <a:p>
                      <a:pPr marL="0" algn="ctr" defTabSz="914400" rtl="0" eaLnBrk="1" latinLnBrk="0" hangingPunct="1">
                        <a:lnSpc>
                          <a:spcPct val="106000"/>
                        </a:lnSpc>
                        <a:spcAft>
                          <a:spcPts val="1000"/>
                        </a:spcAft>
                      </a:pPr>
                      <a:r>
                        <a:rPr lang="en-US" sz="1800" kern="1200">
                          <a:solidFill>
                            <a:schemeClr val="tx1"/>
                          </a:solidFill>
                          <a:latin typeface="Times New Roman" panose="02020603050405020304" pitchFamily="18" charset="0"/>
                          <a:ea typeface="+mn-ea"/>
                          <a:cs typeface="Times New Roman" panose="02020603050405020304" pitchFamily="18" charset="0"/>
                        </a:rPr>
                        <a:t>main beams</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2437.245</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vMerge="1">
                  <a:txBody>
                    <a:bodyPr/>
                    <a:lstStyle/>
                    <a:p>
                      <a:pPr rtl="1"/>
                      <a:endParaRPr lang="ar-SA"/>
                    </a:p>
                  </a:txBody>
                  <a:tcPr/>
                </a:tc>
                <a:extLst>
                  <a:ext uri="{0D108BD9-81ED-4DB2-BD59-A6C34878D82A}">
                    <a16:rowId xmlns:a16="http://schemas.microsoft.com/office/drawing/2014/main" xmlns="" val="10008"/>
                  </a:ext>
                </a:extLst>
              </a:tr>
              <a:tr h="579674">
                <a:tc vMerge="1">
                  <a:txBody>
                    <a:bodyPr/>
                    <a:lstStyle/>
                    <a:p>
                      <a:pPr rtl="1"/>
                      <a:endParaRPr lang="ar-SA"/>
                    </a:p>
                  </a:txBody>
                  <a:tcPr/>
                </a:tc>
                <a:tc vMerge="1">
                  <a:txBody>
                    <a:bodyPr/>
                    <a:lstStyle/>
                    <a:p>
                      <a:endParaRPr lang="en-US"/>
                    </a:p>
                  </a:txBody>
                  <a:tcPr/>
                </a:tc>
                <a:tc>
                  <a:txBody>
                    <a:bodyPr/>
                    <a:lstStyle/>
                    <a:p>
                      <a:pPr marL="0" algn="ctr" defTabSz="914400" rtl="0" eaLnBrk="1" latinLnBrk="0" hangingPunct="1">
                        <a:lnSpc>
                          <a:spcPct val="106000"/>
                        </a:lnSpc>
                        <a:spcAft>
                          <a:spcPts val="1000"/>
                        </a:spcAft>
                      </a:pPr>
                      <a:r>
                        <a:rPr lang="en-US" sz="1800" kern="1200">
                          <a:solidFill>
                            <a:schemeClr val="tx1"/>
                          </a:solidFill>
                          <a:latin typeface="Times New Roman" panose="02020603050405020304" pitchFamily="18" charset="0"/>
                          <a:ea typeface="+mn-ea"/>
                          <a:cs typeface="Times New Roman" panose="02020603050405020304" pitchFamily="18" charset="0"/>
                        </a:rPr>
                        <a:t>secondary beams</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932.5</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vMerge="1">
                  <a:txBody>
                    <a:bodyPr/>
                    <a:lstStyle/>
                    <a:p>
                      <a:pPr rtl="1"/>
                      <a:endParaRPr lang="ar-SA"/>
                    </a:p>
                  </a:txBody>
                  <a:tcPr/>
                </a:tc>
                <a:extLst>
                  <a:ext uri="{0D108BD9-81ED-4DB2-BD59-A6C34878D82A}">
                    <a16:rowId xmlns:a16="http://schemas.microsoft.com/office/drawing/2014/main" xmlns="" val="10009"/>
                  </a:ext>
                </a:extLst>
              </a:tr>
              <a:tr h="374309">
                <a:tc gridSpan="3">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Total (KN)</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8DB3E2"/>
                    </a:solidFill>
                  </a:tcPr>
                </a:tc>
                <a:tc hMerge="1">
                  <a:txBody>
                    <a:bodyPr/>
                    <a:lstStyle/>
                    <a:p>
                      <a:endParaRPr lang="en-US"/>
                    </a:p>
                  </a:txBody>
                  <a:tcPr/>
                </a:tc>
                <a:tc hMerge="1">
                  <a:txBody>
                    <a:bodyPr/>
                    <a:lstStyle/>
                    <a:p>
                      <a:pPr rtl="1"/>
                      <a:endParaRPr lang="ar-SA"/>
                    </a:p>
                  </a:txBody>
                  <a:tcPr>
                    <a:lnL w="19050" cap="flat" cmpd="sng" algn="ctr">
                      <a:solidFill>
                        <a:srgbClr val="000000"/>
                      </a:solidFill>
                      <a:prstDash val="solid"/>
                      <a:round/>
                      <a:headEnd type="none" w="med" len="med"/>
                      <a:tailEnd type="none" w="med" len="med"/>
                    </a:lnL>
                    <a:lnT w="19050" cap="flat" cmpd="sng" algn="ctr">
                      <a:solidFill>
                        <a:srgbClr val="000000"/>
                      </a:solidFill>
                      <a:prstDash val="solid"/>
                      <a:round/>
                      <a:headEnd type="none" w="med" len="med"/>
                      <a:tailEnd type="none" w="med" len="med"/>
                    </a:lnT>
                  </a:tcPr>
                </a:tc>
                <a:tc>
                  <a:txBody>
                    <a:bodyPr/>
                    <a:lstStyle/>
                    <a:p>
                      <a:pPr marL="0" algn="ctr" defTabSz="914400" rtl="0" eaLnBrk="1" latinLnBrk="0" hangingPunct="1">
                        <a:lnSpc>
                          <a:spcPct val="106000"/>
                        </a:lnSpc>
                        <a:spcAft>
                          <a:spcPts val="1000"/>
                        </a:spcAft>
                      </a:pPr>
                      <a:r>
                        <a:rPr lang="en-US" sz="1800" kern="1200" dirty="0">
                          <a:solidFill>
                            <a:schemeClr val="tx1"/>
                          </a:solidFill>
                          <a:latin typeface="Times New Roman" panose="02020603050405020304" pitchFamily="18" charset="0"/>
                          <a:ea typeface="+mn-ea"/>
                          <a:cs typeface="Times New Roman" panose="02020603050405020304" pitchFamily="18" charset="0"/>
                        </a:rPr>
                        <a:t>11676.77</a:t>
                      </a: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8DB3E2"/>
                    </a:solidFill>
                  </a:tcPr>
                </a:tc>
                <a:tc vMerge="1">
                  <a:txBody>
                    <a:bodyPr/>
                    <a:lstStyle/>
                    <a:p>
                      <a:pPr rtl="1"/>
                      <a:endParaRPr lang="ar-SA"/>
                    </a:p>
                  </a:txBody>
                  <a:tcPr/>
                </a:tc>
                <a:extLst>
                  <a:ext uri="{0D108BD9-81ED-4DB2-BD59-A6C34878D82A}">
                    <a16:rowId xmlns:a16="http://schemas.microsoft.com/office/drawing/2014/main" xmlns="" val="10010"/>
                  </a:ext>
                </a:extLst>
              </a:tr>
            </a:tbl>
          </a:graphicData>
        </a:graphic>
      </p:graphicFrame>
    </p:spTree>
    <p:extLst>
      <p:ext uri="{BB962C8B-B14F-4D97-AF65-F5344CB8AC3E}">
        <p14:creationId xmlns:p14="http://schemas.microsoft.com/office/powerpoint/2010/main" xmlns="" val="3336911433"/>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a:extLst>
              <a:ext uri="{FF2B5EF4-FFF2-40B4-BE49-F238E27FC236}">
                <a16:creationId xmlns:a16="http://schemas.microsoft.com/office/drawing/2014/main" xmlns="" id="{1E3FA33E-4C46-4873-8200-9E3EA817E6E2}"/>
              </a:ext>
            </a:extLst>
          </p:cNvPr>
          <p:cNvSpPr/>
          <p:nvPr/>
        </p:nvSpPr>
        <p:spPr>
          <a:xfrm>
            <a:off x="5727826" y="1709684"/>
            <a:ext cx="5362920" cy="458074"/>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Table :Internal forces check  for the first part</a:t>
            </a:r>
          </a:p>
        </p:txBody>
      </p:sp>
      <p:graphicFrame>
        <p:nvGraphicFramePr>
          <p:cNvPr id="11" name="جدول 10"/>
          <p:cNvGraphicFramePr>
            <a:graphicFrameLocks noGrp="1"/>
          </p:cNvGraphicFramePr>
          <p:nvPr/>
        </p:nvGraphicFramePr>
        <p:xfrm>
          <a:off x="4864962" y="2249967"/>
          <a:ext cx="6672079" cy="1498316"/>
        </p:xfrm>
        <a:graphic>
          <a:graphicData uri="http://schemas.openxmlformats.org/drawingml/2006/table">
            <a:tbl>
              <a:tblPr/>
              <a:tblGrid>
                <a:gridCol w="1232015">
                  <a:extLst>
                    <a:ext uri="{9D8B030D-6E8A-4147-A177-3AD203B41FA5}">
                      <a16:colId xmlns:a16="http://schemas.microsoft.com/office/drawing/2014/main" xmlns="" val="20000"/>
                    </a:ext>
                  </a:extLst>
                </a:gridCol>
                <a:gridCol w="1520018">
                  <a:extLst>
                    <a:ext uri="{9D8B030D-6E8A-4147-A177-3AD203B41FA5}">
                      <a16:colId xmlns:a16="http://schemas.microsoft.com/office/drawing/2014/main" xmlns="" val="20001"/>
                    </a:ext>
                  </a:extLst>
                </a:gridCol>
                <a:gridCol w="1360016">
                  <a:extLst>
                    <a:ext uri="{9D8B030D-6E8A-4147-A177-3AD203B41FA5}">
                      <a16:colId xmlns:a16="http://schemas.microsoft.com/office/drawing/2014/main" xmlns="" val="20002"/>
                    </a:ext>
                  </a:extLst>
                </a:gridCol>
                <a:gridCol w="1232015">
                  <a:extLst>
                    <a:ext uri="{9D8B030D-6E8A-4147-A177-3AD203B41FA5}">
                      <a16:colId xmlns:a16="http://schemas.microsoft.com/office/drawing/2014/main" xmlns="" val="20003"/>
                    </a:ext>
                  </a:extLst>
                </a:gridCol>
                <a:gridCol w="1328015">
                  <a:extLst>
                    <a:ext uri="{9D8B030D-6E8A-4147-A177-3AD203B41FA5}">
                      <a16:colId xmlns:a16="http://schemas.microsoft.com/office/drawing/2014/main" xmlns="" val="20004"/>
                    </a:ext>
                  </a:extLst>
                </a:gridCol>
              </a:tblGrid>
              <a:tr h="374579">
                <a:tc>
                  <a:txBody>
                    <a:bodyPr/>
                    <a:lstStyle/>
                    <a:p>
                      <a:pPr algn="ctr">
                        <a:lnSpc>
                          <a:spcPct val="115000"/>
                        </a:lnSpc>
                        <a:spcAft>
                          <a:spcPts val="0"/>
                        </a:spcAft>
                      </a:pPr>
                      <a:r>
                        <a:rPr lang="en-US" sz="1600" dirty="0">
                          <a:solidFill>
                            <a:srgbClr val="C55A11"/>
                          </a:solidFill>
                          <a:latin typeface="Times New Roman" panose="02020603050405020304" pitchFamily="18" charset="0"/>
                          <a:ea typeface="Times New Roman"/>
                          <a:cs typeface="Times New Roman" panose="02020603050405020304" pitchFamily="18" charset="0"/>
                        </a:rPr>
                        <a:t>Element</a:t>
                      </a:r>
                      <a:endParaRPr lang="en-US" sz="1600" dirty="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a:solidFill>
                            <a:srgbClr val="C55A11"/>
                          </a:solidFill>
                          <a:latin typeface="Times New Roman" panose="02020603050405020304" pitchFamily="18" charset="0"/>
                          <a:ea typeface="Times New Roman"/>
                          <a:cs typeface="Times New Roman" panose="02020603050405020304" pitchFamily="18" charset="0"/>
                        </a:rPr>
                        <a:t>Manual (KN)</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a:solidFill>
                            <a:srgbClr val="C55A11"/>
                          </a:solidFill>
                          <a:latin typeface="Times New Roman" panose="02020603050405020304" pitchFamily="18" charset="0"/>
                          <a:ea typeface="Times New Roman"/>
                          <a:cs typeface="Times New Roman" panose="02020603050405020304" pitchFamily="18" charset="0"/>
                        </a:rPr>
                        <a:t>ETABS (KN)</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a:solidFill>
                            <a:srgbClr val="C55A11"/>
                          </a:solidFill>
                          <a:latin typeface="Times New Roman" panose="02020603050405020304" pitchFamily="18" charset="0"/>
                          <a:ea typeface="Times New Roman"/>
                          <a:cs typeface="Times New Roman" panose="02020603050405020304" pitchFamily="18" charset="0"/>
                        </a:rPr>
                        <a:t>Difference %</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a:solidFill>
                            <a:srgbClr val="C55A11"/>
                          </a:solidFill>
                          <a:latin typeface="Times New Roman" panose="02020603050405020304" pitchFamily="18" charset="0"/>
                          <a:ea typeface="Times New Roman"/>
                          <a:cs typeface="Times New Roman" panose="02020603050405020304" pitchFamily="18" charset="0"/>
                        </a:rPr>
                        <a:t>Assessment</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0"/>
                  </a:ext>
                </a:extLst>
              </a:tr>
              <a:tr h="374579">
                <a:tc>
                  <a:txBody>
                    <a:bodyPr/>
                    <a:lstStyle/>
                    <a:p>
                      <a:pPr algn="ctr">
                        <a:lnSpc>
                          <a:spcPct val="115000"/>
                        </a:lnSpc>
                        <a:spcAft>
                          <a:spcPts val="0"/>
                        </a:spcAft>
                      </a:pPr>
                      <a:r>
                        <a:rPr lang="en-US" sz="1600">
                          <a:solidFill>
                            <a:srgbClr val="0070C0"/>
                          </a:solidFill>
                          <a:latin typeface="Times New Roman" panose="02020603050405020304" pitchFamily="18" charset="0"/>
                          <a:ea typeface="Times New Roman"/>
                          <a:cs typeface="Times New Roman" panose="02020603050405020304" pitchFamily="18" charset="0"/>
                        </a:rPr>
                        <a:t>Column 1</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dirty="0">
                          <a:solidFill>
                            <a:srgbClr val="000000"/>
                          </a:solidFill>
                          <a:latin typeface="Times New Roman" panose="02020603050405020304" pitchFamily="18" charset="0"/>
                          <a:ea typeface="Times New Roman"/>
                          <a:cs typeface="Times New Roman" panose="02020603050405020304" pitchFamily="18" charset="0"/>
                        </a:rPr>
                        <a:t>918.237</a:t>
                      </a:r>
                      <a:endParaRPr lang="en-US" sz="1600" dirty="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1022.3</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10%</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a:solidFill>
                            <a:srgbClr val="00B050"/>
                          </a:solidFill>
                          <a:latin typeface="Times New Roman" panose="02020603050405020304" pitchFamily="18" charset="0"/>
                          <a:ea typeface="Times New Roman"/>
                          <a:cs typeface="Times New Roman" panose="02020603050405020304" pitchFamily="18" charset="0"/>
                        </a:rPr>
                        <a:t>OK </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374579">
                <a:tc>
                  <a:txBody>
                    <a:bodyPr/>
                    <a:lstStyle/>
                    <a:p>
                      <a:pPr algn="ctr">
                        <a:lnSpc>
                          <a:spcPct val="115000"/>
                        </a:lnSpc>
                        <a:spcAft>
                          <a:spcPts val="0"/>
                        </a:spcAft>
                      </a:pPr>
                      <a:r>
                        <a:rPr lang="en-US" sz="1600" dirty="0">
                          <a:solidFill>
                            <a:srgbClr val="0070C0"/>
                          </a:solidFill>
                          <a:latin typeface="Times New Roman" panose="02020603050405020304" pitchFamily="18" charset="0"/>
                          <a:ea typeface="Times New Roman"/>
                          <a:cs typeface="Times New Roman" panose="02020603050405020304" pitchFamily="18" charset="0"/>
                        </a:rPr>
                        <a:t>Column 2</a:t>
                      </a:r>
                      <a:r>
                        <a:rPr lang="en-US" sz="1600" b="1" dirty="0">
                          <a:solidFill>
                            <a:srgbClr val="0070C0"/>
                          </a:solidFill>
                          <a:latin typeface="Times New Roman" panose="02020603050405020304" pitchFamily="18" charset="0"/>
                          <a:ea typeface="Times New Roman"/>
                          <a:cs typeface="Times New Roman" panose="02020603050405020304" pitchFamily="18" charset="0"/>
                        </a:rPr>
                        <a:t> </a:t>
                      </a:r>
                      <a:endParaRPr lang="en-US" sz="1600" dirty="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728.328</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727.63</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0.09%</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a:solidFill>
                            <a:srgbClr val="00B050"/>
                          </a:solidFill>
                          <a:latin typeface="Times New Roman" panose="02020603050405020304" pitchFamily="18" charset="0"/>
                          <a:ea typeface="Times New Roman"/>
                          <a:cs typeface="Times New Roman" panose="02020603050405020304" pitchFamily="18" charset="0"/>
                        </a:rPr>
                        <a:t>OK </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2"/>
                  </a:ext>
                </a:extLst>
              </a:tr>
              <a:tr h="374579">
                <a:tc>
                  <a:txBody>
                    <a:bodyPr/>
                    <a:lstStyle/>
                    <a:p>
                      <a:pPr algn="ctr">
                        <a:lnSpc>
                          <a:spcPct val="115000"/>
                        </a:lnSpc>
                        <a:spcAft>
                          <a:spcPts val="0"/>
                        </a:spcAft>
                      </a:pPr>
                      <a:r>
                        <a:rPr lang="en-US" sz="1600">
                          <a:solidFill>
                            <a:srgbClr val="0070C0"/>
                          </a:solidFill>
                          <a:latin typeface="Times New Roman" panose="02020603050405020304" pitchFamily="18" charset="0"/>
                          <a:ea typeface="Times New Roman"/>
                          <a:cs typeface="Times New Roman" panose="02020603050405020304" pitchFamily="18" charset="0"/>
                        </a:rPr>
                        <a:t>Column 3</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856.71</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841</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0.86%</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dirty="0">
                          <a:solidFill>
                            <a:srgbClr val="00B050"/>
                          </a:solidFill>
                          <a:latin typeface="Times New Roman" panose="02020603050405020304" pitchFamily="18" charset="0"/>
                          <a:ea typeface="Times New Roman"/>
                          <a:cs typeface="Times New Roman" panose="02020603050405020304" pitchFamily="18" charset="0"/>
                        </a:rPr>
                        <a:t>OK </a:t>
                      </a:r>
                      <a:endParaRPr lang="en-US" sz="1600" dirty="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3"/>
                  </a:ext>
                </a:extLst>
              </a:tr>
            </a:tbl>
          </a:graphicData>
        </a:graphic>
      </p:graphicFrame>
      <p:graphicFrame>
        <p:nvGraphicFramePr>
          <p:cNvPr id="12" name="جدول 11"/>
          <p:cNvGraphicFramePr>
            <a:graphicFrameLocks noGrp="1"/>
          </p:cNvGraphicFramePr>
          <p:nvPr/>
        </p:nvGraphicFramePr>
        <p:xfrm>
          <a:off x="4864962" y="3978563"/>
          <a:ext cx="6672080" cy="2370303"/>
        </p:xfrm>
        <a:graphic>
          <a:graphicData uri="http://schemas.openxmlformats.org/drawingml/2006/table">
            <a:tbl>
              <a:tblPr/>
              <a:tblGrid>
                <a:gridCol w="1232015">
                  <a:extLst>
                    <a:ext uri="{9D8B030D-6E8A-4147-A177-3AD203B41FA5}">
                      <a16:colId xmlns:a16="http://schemas.microsoft.com/office/drawing/2014/main" xmlns="" val="20000"/>
                    </a:ext>
                  </a:extLst>
                </a:gridCol>
                <a:gridCol w="1520018">
                  <a:extLst>
                    <a:ext uri="{9D8B030D-6E8A-4147-A177-3AD203B41FA5}">
                      <a16:colId xmlns:a16="http://schemas.microsoft.com/office/drawing/2014/main" xmlns="" val="20001"/>
                    </a:ext>
                  </a:extLst>
                </a:gridCol>
                <a:gridCol w="1360016">
                  <a:extLst>
                    <a:ext uri="{9D8B030D-6E8A-4147-A177-3AD203B41FA5}">
                      <a16:colId xmlns:a16="http://schemas.microsoft.com/office/drawing/2014/main" xmlns="" val="20002"/>
                    </a:ext>
                  </a:extLst>
                </a:gridCol>
                <a:gridCol w="1232015">
                  <a:extLst>
                    <a:ext uri="{9D8B030D-6E8A-4147-A177-3AD203B41FA5}">
                      <a16:colId xmlns:a16="http://schemas.microsoft.com/office/drawing/2014/main" xmlns="" val="20003"/>
                    </a:ext>
                  </a:extLst>
                </a:gridCol>
                <a:gridCol w="1328016">
                  <a:extLst>
                    <a:ext uri="{9D8B030D-6E8A-4147-A177-3AD203B41FA5}">
                      <a16:colId xmlns:a16="http://schemas.microsoft.com/office/drawing/2014/main" xmlns="" val="20004"/>
                    </a:ext>
                  </a:extLst>
                </a:gridCol>
              </a:tblGrid>
              <a:tr h="562244">
                <a:tc>
                  <a:txBody>
                    <a:bodyPr/>
                    <a:lstStyle/>
                    <a:p>
                      <a:pPr algn="ctr">
                        <a:lnSpc>
                          <a:spcPct val="115000"/>
                        </a:lnSpc>
                        <a:spcAft>
                          <a:spcPts val="0"/>
                        </a:spcAft>
                      </a:pPr>
                      <a:r>
                        <a:rPr lang="en-US" sz="1600" dirty="0">
                          <a:solidFill>
                            <a:srgbClr val="C55A11"/>
                          </a:solidFill>
                          <a:latin typeface="Times New Roman" panose="02020603050405020304" pitchFamily="18" charset="0"/>
                          <a:ea typeface="Times New Roman"/>
                          <a:cs typeface="Times New Roman" panose="02020603050405020304" pitchFamily="18" charset="0"/>
                        </a:rPr>
                        <a:t>Element</a:t>
                      </a:r>
                      <a:endParaRPr lang="en-US" sz="1600" dirty="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a:solidFill>
                            <a:srgbClr val="C55A11"/>
                          </a:solidFill>
                          <a:latin typeface="Times New Roman" panose="02020603050405020304" pitchFamily="18" charset="0"/>
                          <a:ea typeface="Times New Roman"/>
                          <a:cs typeface="Times New Roman" panose="02020603050405020304" pitchFamily="18" charset="0"/>
                        </a:rPr>
                        <a:t>Manual (KN.m)</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dirty="0">
                          <a:solidFill>
                            <a:srgbClr val="C55A11"/>
                          </a:solidFill>
                          <a:latin typeface="Times New Roman" panose="02020603050405020304" pitchFamily="18" charset="0"/>
                          <a:ea typeface="Times New Roman"/>
                          <a:cs typeface="Times New Roman" panose="02020603050405020304" pitchFamily="18" charset="0"/>
                        </a:rPr>
                        <a:t>ETABS (</a:t>
                      </a:r>
                      <a:r>
                        <a:rPr lang="en-US" sz="1600" dirty="0" err="1">
                          <a:solidFill>
                            <a:srgbClr val="C55A11"/>
                          </a:solidFill>
                          <a:latin typeface="Times New Roman" panose="02020603050405020304" pitchFamily="18" charset="0"/>
                          <a:ea typeface="Times New Roman"/>
                          <a:cs typeface="Times New Roman" panose="02020603050405020304" pitchFamily="18" charset="0"/>
                        </a:rPr>
                        <a:t>KN.m</a:t>
                      </a:r>
                      <a:r>
                        <a:rPr lang="en-US" sz="1600" dirty="0">
                          <a:solidFill>
                            <a:srgbClr val="C55A11"/>
                          </a:solidFill>
                          <a:latin typeface="Times New Roman" panose="02020603050405020304" pitchFamily="18" charset="0"/>
                          <a:ea typeface="Times New Roman"/>
                          <a:cs typeface="Times New Roman" panose="02020603050405020304" pitchFamily="18" charset="0"/>
                        </a:rPr>
                        <a:t>)</a:t>
                      </a:r>
                      <a:endParaRPr lang="en-US" sz="1600" dirty="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dirty="0">
                          <a:solidFill>
                            <a:srgbClr val="C55A11"/>
                          </a:solidFill>
                          <a:latin typeface="Times New Roman" panose="02020603050405020304" pitchFamily="18" charset="0"/>
                          <a:ea typeface="Times New Roman"/>
                          <a:cs typeface="Times New Roman" panose="02020603050405020304" pitchFamily="18" charset="0"/>
                        </a:rPr>
                        <a:t>Difference %</a:t>
                      </a:r>
                      <a:endParaRPr lang="en-US" sz="1600" dirty="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a:solidFill>
                            <a:srgbClr val="C55A11"/>
                          </a:solidFill>
                          <a:latin typeface="Times New Roman" panose="02020603050405020304" pitchFamily="18" charset="0"/>
                          <a:ea typeface="Times New Roman"/>
                          <a:cs typeface="Times New Roman" panose="02020603050405020304" pitchFamily="18" charset="0"/>
                        </a:rPr>
                        <a:t>Assessment</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0"/>
                  </a:ext>
                </a:extLst>
              </a:tr>
              <a:tr h="299469">
                <a:tc>
                  <a:txBody>
                    <a:bodyPr/>
                    <a:lstStyle/>
                    <a:p>
                      <a:pPr algn="ctr">
                        <a:lnSpc>
                          <a:spcPct val="115000"/>
                        </a:lnSpc>
                        <a:spcAft>
                          <a:spcPts val="0"/>
                        </a:spcAft>
                      </a:pPr>
                      <a:r>
                        <a:rPr lang="en-US" sz="1600" dirty="0">
                          <a:solidFill>
                            <a:srgbClr val="0070C0"/>
                          </a:solidFill>
                          <a:latin typeface="Times New Roman" panose="02020603050405020304" pitchFamily="18" charset="0"/>
                          <a:ea typeface="Times New Roman"/>
                          <a:cs typeface="Times New Roman" panose="02020603050405020304" pitchFamily="18" charset="0"/>
                        </a:rPr>
                        <a:t>Beam 1 </a:t>
                      </a:r>
                      <a:endParaRPr lang="en-US" sz="1600" dirty="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dirty="0">
                          <a:solidFill>
                            <a:srgbClr val="000000"/>
                          </a:solidFill>
                          <a:latin typeface="Times New Roman" panose="02020603050405020304" pitchFamily="18" charset="0"/>
                          <a:ea typeface="Times New Roman"/>
                          <a:cs typeface="Times New Roman" panose="02020603050405020304" pitchFamily="18" charset="0"/>
                        </a:rPr>
                        <a:t>266.5679625</a:t>
                      </a:r>
                      <a:endParaRPr lang="en-US" sz="1600" dirty="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261.775</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1.83%</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a:solidFill>
                            <a:srgbClr val="00B050"/>
                          </a:solidFill>
                          <a:latin typeface="Times New Roman" panose="02020603050405020304" pitchFamily="18" charset="0"/>
                          <a:ea typeface="Times New Roman"/>
                          <a:cs typeface="Times New Roman" panose="02020603050405020304" pitchFamily="18" charset="0"/>
                        </a:rPr>
                        <a:t>OK </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299469">
                <a:tc>
                  <a:txBody>
                    <a:bodyPr/>
                    <a:lstStyle/>
                    <a:p>
                      <a:pPr algn="ctr">
                        <a:lnSpc>
                          <a:spcPct val="115000"/>
                        </a:lnSpc>
                        <a:spcAft>
                          <a:spcPts val="0"/>
                        </a:spcAft>
                      </a:pPr>
                      <a:r>
                        <a:rPr lang="en-US" sz="1600">
                          <a:solidFill>
                            <a:srgbClr val="0070C0"/>
                          </a:solidFill>
                          <a:latin typeface="Times New Roman" panose="02020603050405020304" pitchFamily="18" charset="0"/>
                          <a:ea typeface="Times New Roman"/>
                          <a:cs typeface="Times New Roman" panose="02020603050405020304" pitchFamily="18" charset="0"/>
                        </a:rPr>
                        <a:t>Beam 2</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dirty="0">
                          <a:solidFill>
                            <a:srgbClr val="000000"/>
                          </a:solidFill>
                          <a:latin typeface="Times New Roman" panose="02020603050405020304" pitchFamily="18" charset="0"/>
                          <a:ea typeface="Times New Roman"/>
                          <a:cs typeface="Times New Roman" panose="02020603050405020304" pitchFamily="18" charset="0"/>
                        </a:rPr>
                        <a:t>266.5679625</a:t>
                      </a:r>
                      <a:endParaRPr lang="en-US" sz="1600" dirty="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254.25</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4.84%</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a:solidFill>
                            <a:srgbClr val="00B050"/>
                          </a:solidFill>
                          <a:latin typeface="Times New Roman" panose="02020603050405020304" pitchFamily="18" charset="0"/>
                          <a:ea typeface="Times New Roman"/>
                          <a:cs typeface="Times New Roman" panose="02020603050405020304" pitchFamily="18" charset="0"/>
                        </a:rPr>
                        <a:t>OK </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2"/>
                  </a:ext>
                </a:extLst>
              </a:tr>
              <a:tr h="299469">
                <a:tc>
                  <a:txBody>
                    <a:bodyPr/>
                    <a:lstStyle/>
                    <a:p>
                      <a:pPr algn="ctr">
                        <a:lnSpc>
                          <a:spcPct val="115000"/>
                        </a:lnSpc>
                        <a:spcAft>
                          <a:spcPts val="0"/>
                        </a:spcAft>
                      </a:pPr>
                      <a:r>
                        <a:rPr lang="en-US" sz="1600">
                          <a:solidFill>
                            <a:srgbClr val="0070C0"/>
                          </a:solidFill>
                          <a:latin typeface="Times New Roman" panose="02020603050405020304" pitchFamily="18" charset="0"/>
                          <a:ea typeface="Times New Roman"/>
                          <a:cs typeface="Times New Roman" panose="02020603050405020304" pitchFamily="18" charset="0"/>
                        </a:rPr>
                        <a:t>Beam 3</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dirty="0">
                          <a:solidFill>
                            <a:srgbClr val="000000"/>
                          </a:solidFill>
                          <a:latin typeface="Times New Roman" panose="02020603050405020304" pitchFamily="18" charset="0"/>
                          <a:ea typeface="Times New Roman"/>
                          <a:cs typeface="Times New Roman" panose="02020603050405020304" pitchFamily="18" charset="0"/>
                        </a:rPr>
                        <a:t>79.94016563</a:t>
                      </a:r>
                      <a:endParaRPr lang="en-US" sz="1600" dirty="0">
                        <a:latin typeface="Times New Roman" panose="02020603050405020304" pitchFamily="18" charset="0"/>
                        <a:ea typeface="Calibri"/>
                        <a:cs typeface="Times New Roman" panose="02020603050405020304" pitchFamily="18" charset="0"/>
                      </a:endParaRPr>
                    </a:p>
                  </a:txBody>
                  <a:tcPr marL="68580" marR="68580"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dirty="0">
                          <a:solidFill>
                            <a:srgbClr val="000000"/>
                          </a:solidFill>
                          <a:latin typeface="Times New Roman" panose="02020603050405020304" pitchFamily="18" charset="0"/>
                          <a:ea typeface="Times New Roman"/>
                          <a:cs typeface="Times New Roman" panose="02020603050405020304" pitchFamily="18" charset="0"/>
                        </a:rPr>
                        <a:t>78</a:t>
                      </a:r>
                      <a:endParaRPr lang="en-US" sz="1600" dirty="0">
                        <a:latin typeface="Times New Roman" panose="02020603050405020304" pitchFamily="18" charset="0"/>
                        <a:ea typeface="Calibri"/>
                        <a:cs typeface="Times New Roman" panose="02020603050405020304" pitchFamily="18" charset="0"/>
                      </a:endParaRPr>
                    </a:p>
                  </a:txBody>
                  <a:tcPr marL="68580" marR="68580"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2.48%</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a:solidFill>
                            <a:srgbClr val="00B050"/>
                          </a:solidFill>
                          <a:latin typeface="Times New Roman" panose="02020603050405020304" pitchFamily="18" charset="0"/>
                          <a:ea typeface="Times New Roman"/>
                          <a:cs typeface="Times New Roman" panose="02020603050405020304" pitchFamily="18" charset="0"/>
                        </a:rPr>
                        <a:t>OK </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3"/>
                  </a:ext>
                </a:extLst>
              </a:tr>
              <a:tr h="299469">
                <a:tc>
                  <a:txBody>
                    <a:bodyPr/>
                    <a:lstStyle/>
                    <a:p>
                      <a:pPr algn="ctr">
                        <a:lnSpc>
                          <a:spcPct val="115000"/>
                        </a:lnSpc>
                        <a:spcAft>
                          <a:spcPts val="0"/>
                        </a:spcAft>
                      </a:pPr>
                      <a:r>
                        <a:rPr lang="en-US" sz="1600">
                          <a:solidFill>
                            <a:srgbClr val="0070C0"/>
                          </a:solidFill>
                          <a:latin typeface="Times New Roman" panose="02020603050405020304" pitchFamily="18" charset="0"/>
                          <a:ea typeface="Times New Roman"/>
                          <a:cs typeface="Times New Roman" panose="02020603050405020304" pitchFamily="18" charset="0"/>
                        </a:rPr>
                        <a:t>Slab 1</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12.888</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dirty="0">
                          <a:solidFill>
                            <a:srgbClr val="000000"/>
                          </a:solidFill>
                          <a:latin typeface="Times New Roman" panose="02020603050405020304" pitchFamily="18" charset="0"/>
                          <a:ea typeface="Times New Roman"/>
                          <a:cs typeface="Times New Roman" panose="02020603050405020304" pitchFamily="18" charset="0"/>
                        </a:rPr>
                        <a:t>13.281</a:t>
                      </a:r>
                      <a:endParaRPr lang="en-US" sz="1600" dirty="0">
                        <a:latin typeface="Times New Roman" panose="02020603050405020304" pitchFamily="18" charset="0"/>
                        <a:ea typeface="Calibri"/>
                        <a:cs typeface="Times New Roman" panose="02020603050405020304" pitchFamily="18" charset="0"/>
                      </a:endParaRPr>
                    </a:p>
                  </a:txBody>
                  <a:tcPr marL="68580" marR="68580"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dirty="0">
                          <a:solidFill>
                            <a:srgbClr val="000000"/>
                          </a:solidFill>
                          <a:latin typeface="Times New Roman" panose="02020603050405020304" pitchFamily="18" charset="0"/>
                          <a:ea typeface="Times New Roman"/>
                          <a:cs typeface="Times New Roman" panose="02020603050405020304" pitchFamily="18" charset="0"/>
                        </a:rPr>
                        <a:t>2.95%</a:t>
                      </a:r>
                      <a:endParaRPr lang="en-US" sz="1600" dirty="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a:solidFill>
                            <a:srgbClr val="00B050"/>
                          </a:solidFill>
                          <a:latin typeface="Times New Roman" panose="02020603050405020304" pitchFamily="18" charset="0"/>
                          <a:ea typeface="Times New Roman"/>
                          <a:cs typeface="Times New Roman" panose="02020603050405020304" pitchFamily="18" charset="0"/>
                        </a:rPr>
                        <a:t>OK </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4"/>
                  </a:ext>
                </a:extLst>
              </a:tr>
              <a:tr h="299469">
                <a:tc>
                  <a:txBody>
                    <a:bodyPr/>
                    <a:lstStyle/>
                    <a:p>
                      <a:pPr algn="ctr">
                        <a:lnSpc>
                          <a:spcPct val="115000"/>
                        </a:lnSpc>
                        <a:spcAft>
                          <a:spcPts val="0"/>
                        </a:spcAft>
                      </a:pPr>
                      <a:r>
                        <a:rPr lang="en-US" sz="1600">
                          <a:solidFill>
                            <a:srgbClr val="0070C0"/>
                          </a:solidFill>
                          <a:latin typeface="Times New Roman" panose="02020603050405020304" pitchFamily="18" charset="0"/>
                          <a:ea typeface="Times New Roman"/>
                          <a:cs typeface="Times New Roman" panose="02020603050405020304" pitchFamily="18" charset="0"/>
                        </a:rPr>
                        <a:t>Slab 2</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12.888</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12.415</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dirty="0">
                          <a:solidFill>
                            <a:srgbClr val="000000"/>
                          </a:solidFill>
                          <a:latin typeface="Times New Roman" panose="02020603050405020304" pitchFamily="18" charset="0"/>
                          <a:ea typeface="Times New Roman"/>
                          <a:cs typeface="Times New Roman" panose="02020603050405020304" pitchFamily="18" charset="0"/>
                        </a:rPr>
                        <a:t>3.80%</a:t>
                      </a:r>
                      <a:endParaRPr lang="en-US" sz="1600" dirty="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a:solidFill>
                            <a:srgbClr val="00B050"/>
                          </a:solidFill>
                          <a:latin typeface="Times New Roman" panose="02020603050405020304" pitchFamily="18" charset="0"/>
                          <a:ea typeface="Times New Roman"/>
                          <a:cs typeface="Times New Roman" panose="02020603050405020304" pitchFamily="18" charset="0"/>
                        </a:rPr>
                        <a:t>OK </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5"/>
                  </a:ext>
                </a:extLst>
              </a:tr>
              <a:tr h="310714">
                <a:tc>
                  <a:txBody>
                    <a:bodyPr/>
                    <a:lstStyle/>
                    <a:p>
                      <a:pPr algn="ctr">
                        <a:lnSpc>
                          <a:spcPct val="115000"/>
                        </a:lnSpc>
                        <a:spcAft>
                          <a:spcPts val="0"/>
                        </a:spcAft>
                      </a:pPr>
                      <a:r>
                        <a:rPr lang="en-US" sz="1600">
                          <a:solidFill>
                            <a:srgbClr val="0070C0"/>
                          </a:solidFill>
                          <a:latin typeface="Times New Roman" panose="02020603050405020304" pitchFamily="18" charset="0"/>
                          <a:ea typeface="Times New Roman"/>
                          <a:cs typeface="Times New Roman" panose="02020603050405020304" pitchFamily="18" charset="0"/>
                        </a:rPr>
                        <a:t>Slab 3</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12.888</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12.8185</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b">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dirty="0">
                          <a:solidFill>
                            <a:srgbClr val="000000"/>
                          </a:solidFill>
                          <a:latin typeface="Times New Roman" panose="02020603050405020304" pitchFamily="18" charset="0"/>
                          <a:ea typeface="Times New Roman"/>
                          <a:cs typeface="Times New Roman" panose="02020603050405020304" pitchFamily="18" charset="0"/>
                        </a:rPr>
                        <a:t>0.54%</a:t>
                      </a:r>
                      <a:endParaRPr lang="en-US" sz="1600" dirty="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US" sz="1600" dirty="0">
                          <a:solidFill>
                            <a:srgbClr val="00B050"/>
                          </a:solidFill>
                          <a:latin typeface="Times New Roman" panose="02020603050405020304" pitchFamily="18" charset="0"/>
                          <a:ea typeface="Times New Roman"/>
                          <a:cs typeface="Times New Roman" panose="02020603050405020304" pitchFamily="18" charset="0"/>
                        </a:rPr>
                        <a:t>OK </a:t>
                      </a:r>
                      <a:endParaRPr lang="en-US" sz="1600" dirty="0">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6"/>
                  </a:ext>
                </a:extLst>
              </a:tr>
            </a:tbl>
          </a:graphicData>
        </a:graphic>
      </p:graphicFrame>
      <p:grpSp>
        <p:nvGrpSpPr>
          <p:cNvPr id="8" name="مجموعة 7">
            <a:extLst>
              <a:ext uri="{FF2B5EF4-FFF2-40B4-BE49-F238E27FC236}">
                <a16:creationId xmlns:a16="http://schemas.microsoft.com/office/drawing/2014/main" xmlns="" id="{FD476D48-E383-4F56-8FC9-E81CF84DDBAD}"/>
              </a:ext>
            </a:extLst>
          </p:cNvPr>
          <p:cNvGrpSpPr/>
          <p:nvPr/>
        </p:nvGrpSpPr>
        <p:grpSpPr>
          <a:xfrm>
            <a:off x="80387" y="90435"/>
            <a:ext cx="11987683" cy="6682154"/>
            <a:chOff x="80387" y="90435"/>
            <a:chExt cx="11987683" cy="6682154"/>
          </a:xfrm>
        </p:grpSpPr>
        <p:pic>
          <p:nvPicPr>
            <p:cNvPr id="9" name="صورة 8">
              <a:extLst>
                <a:ext uri="{FF2B5EF4-FFF2-40B4-BE49-F238E27FC236}">
                  <a16:creationId xmlns:a16="http://schemas.microsoft.com/office/drawing/2014/main" xmlns="" id="{4873740A-899B-4EA7-B2FE-5E535E560781}"/>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10" name="مستطيل 9">
              <a:extLst>
                <a:ext uri="{FF2B5EF4-FFF2-40B4-BE49-F238E27FC236}">
                  <a16:creationId xmlns:a16="http://schemas.microsoft.com/office/drawing/2014/main" xmlns="" id="{DE502A46-1BC0-4A4F-A8A9-0FF40CA533C2}"/>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Rectangle 4">
            <a:extLst>
              <a:ext uri="{FF2B5EF4-FFF2-40B4-BE49-F238E27FC236}">
                <a16:creationId xmlns:a16="http://schemas.microsoft.com/office/drawing/2014/main" xmlns="" id="{CBB7E793-8919-4E8B-89E8-B57D9E6EB41D}"/>
              </a:ext>
            </a:extLst>
          </p:cNvPr>
          <p:cNvSpPr/>
          <p:nvPr/>
        </p:nvSpPr>
        <p:spPr>
          <a:xfrm>
            <a:off x="545719" y="300445"/>
            <a:ext cx="6096000" cy="461665"/>
          </a:xfrm>
          <a:prstGeom prst="rect">
            <a:avLst/>
          </a:prstGeom>
        </p:spPr>
        <p:txBody>
          <a:bodyPr wrap="square">
            <a:spAutoFit/>
          </a:bodyPr>
          <a:lstStyle/>
          <a:p>
            <a:pPr marL="342900" indent="-342900">
              <a:buFont typeface="Wingdings" pitchFamily="2" charset="2"/>
              <a:buChar char="Ø"/>
            </a:pPr>
            <a:r>
              <a:rPr lang="en-US" sz="2400" b="1" dirty="0">
                <a:solidFill>
                  <a:srgbClr val="FF0000"/>
                </a:solidFill>
                <a:latin typeface="Times New Roman" panose="02020603050405020304" pitchFamily="18" charset="0"/>
                <a:cs typeface="+mj-cs"/>
              </a:rPr>
              <a:t>Internal force check</a:t>
            </a:r>
          </a:p>
        </p:txBody>
      </p:sp>
      <p:sp>
        <p:nvSpPr>
          <p:cNvPr id="2" name="عنصر نائب لرقم الشريحة 1">
            <a:extLst>
              <a:ext uri="{FF2B5EF4-FFF2-40B4-BE49-F238E27FC236}">
                <a16:creationId xmlns:a16="http://schemas.microsoft.com/office/drawing/2014/main" xmlns="" id="{D414EC8C-884E-48FD-9720-C0EB60B323DD}"/>
              </a:ext>
            </a:extLst>
          </p:cNvPr>
          <p:cNvSpPr>
            <a:spLocks noGrp="1"/>
          </p:cNvSpPr>
          <p:nvPr>
            <p:ph type="sldNum" sz="quarter" idx="12"/>
          </p:nvPr>
        </p:nvSpPr>
        <p:spPr>
          <a:xfrm>
            <a:off x="9153485" y="6348866"/>
            <a:ext cx="2743200" cy="365125"/>
          </a:xfrm>
        </p:spPr>
        <p:txBody>
          <a:bodyPr/>
          <a:lstStyle/>
          <a:p>
            <a:fld id="{09964888-E3DD-43E6-9D6D-BA1E53871D58}" type="slidenum">
              <a:rPr lang="en-US" sz="2000" b="1" smtClean="0">
                <a:solidFill>
                  <a:schemeClr val="tx1"/>
                </a:solidFill>
              </a:rPr>
              <a:pPr/>
              <a:t>29</a:t>
            </a:fld>
            <a:endParaRPr lang="en-US" sz="2000" b="1">
              <a:solidFill>
                <a:schemeClr val="tx1"/>
              </a:solidFill>
            </a:endParaRPr>
          </a:p>
        </p:txBody>
      </p:sp>
      <p:cxnSp>
        <p:nvCxnSpPr>
          <p:cNvPr id="14" name="رابط مستقيم 13">
            <a:extLst>
              <a:ext uri="{FF2B5EF4-FFF2-40B4-BE49-F238E27FC236}">
                <a16:creationId xmlns:a16="http://schemas.microsoft.com/office/drawing/2014/main" xmlns="" id="{AF8F43AB-9A75-4B54-9DC0-31042F5CDA59}"/>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15" name="صورة 14">
            <a:extLst>
              <a:ext uri="{FF2B5EF4-FFF2-40B4-BE49-F238E27FC236}">
                <a16:creationId xmlns:a16="http://schemas.microsoft.com/office/drawing/2014/main" xmlns="" id="{D8849EAB-0591-47BE-BD76-BCD047B4BB5D}"/>
              </a:ext>
            </a:extLst>
          </p:cNvPr>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353540" y="2476802"/>
            <a:ext cx="2734321" cy="4080753"/>
          </a:xfrm>
          <a:prstGeom prst="rect">
            <a:avLst/>
          </a:prstGeom>
          <a:noFill/>
          <a:ln>
            <a:noFill/>
          </a:ln>
          <a:effectLst>
            <a:softEdge rad="63500"/>
          </a:effectLst>
        </p:spPr>
      </p:pic>
      <p:sp>
        <p:nvSpPr>
          <p:cNvPr id="16" name="Rectangle 7">
            <a:extLst>
              <a:ext uri="{FF2B5EF4-FFF2-40B4-BE49-F238E27FC236}">
                <a16:creationId xmlns:a16="http://schemas.microsoft.com/office/drawing/2014/main" xmlns="" id="{B62E49A4-F1FE-4C41-845A-6A0F23836F4E}"/>
              </a:ext>
            </a:extLst>
          </p:cNvPr>
          <p:cNvSpPr/>
          <p:nvPr/>
        </p:nvSpPr>
        <p:spPr>
          <a:xfrm>
            <a:off x="123930" y="1850922"/>
            <a:ext cx="4850272" cy="584775"/>
          </a:xfrm>
          <a:prstGeom prst="rect">
            <a:avLst/>
          </a:prstGeom>
        </p:spPr>
        <p:txBody>
          <a:bodyPr wrap="square">
            <a:spAutoFit/>
          </a:bodyPr>
          <a:lstStyle/>
          <a:p>
            <a:pPr algn="ctr"/>
            <a:r>
              <a:rPr lang="en-GB" sz="1600" dirty="0">
                <a:solidFill>
                  <a:srgbClr val="4472C4"/>
                </a:solidFill>
                <a:latin typeface="Times New Roman" panose="02020603050405020304" pitchFamily="18" charset="0"/>
                <a:cs typeface="Times New Roman" panose="02020603050405020304" pitchFamily="18" charset="0"/>
              </a:rPr>
              <a:t>Beams, columns and slabs were selected to be internal force check</a:t>
            </a:r>
            <a:endParaRPr lang="en-US" sz="1600" dirty="0">
              <a:solidFill>
                <a:srgbClr val="4472C4"/>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826877483"/>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a:extLst>
              <a:ext uri="{FF2B5EF4-FFF2-40B4-BE49-F238E27FC236}">
                <a16:creationId xmlns:a16="http://schemas.microsoft.com/office/drawing/2014/main" xmlns="" id="{B50CBE61-6DDA-45B0-9A25-0778A71688A8}"/>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cxnSp>
        <p:nvCxnSpPr>
          <p:cNvPr id="8" name="رابط مستقيم 7">
            <a:extLst>
              <a:ext uri="{FF2B5EF4-FFF2-40B4-BE49-F238E27FC236}">
                <a16:creationId xmlns:a16="http://schemas.microsoft.com/office/drawing/2014/main" xmlns="" id="{23F54E6B-4414-43D5-9814-13814AEE8276}"/>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1" name="مستطيل 10">
            <a:extLst>
              <a:ext uri="{FF2B5EF4-FFF2-40B4-BE49-F238E27FC236}">
                <a16:creationId xmlns:a16="http://schemas.microsoft.com/office/drawing/2014/main" xmlns="" id="{9240B45B-8CED-4693-8F87-D71438C48ECB}"/>
              </a:ext>
            </a:extLst>
          </p:cNvPr>
          <p:cNvSpPr/>
          <p:nvPr/>
        </p:nvSpPr>
        <p:spPr>
          <a:xfrm>
            <a:off x="1909187" y="793487"/>
            <a:ext cx="8728778" cy="1289071"/>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Through this project we will make redesign of Qusra boys and girls elementary school where redesign process includes Architectural, structural, electromechanical and environmental aspects. </a:t>
            </a:r>
          </a:p>
        </p:txBody>
      </p:sp>
      <p:sp>
        <p:nvSpPr>
          <p:cNvPr id="12" name="مستطيل 11">
            <a:extLst>
              <a:ext uri="{FF2B5EF4-FFF2-40B4-BE49-F238E27FC236}">
                <a16:creationId xmlns:a16="http://schemas.microsoft.com/office/drawing/2014/main" xmlns="" id="{752DD309-DB56-445A-AEBB-28018158B90F}"/>
              </a:ext>
            </a:extLst>
          </p:cNvPr>
          <p:cNvSpPr/>
          <p:nvPr/>
        </p:nvSpPr>
        <p:spPr>
          <a:xfrm>
            <a:off x="1909187" y="2447392"/>
            <a:ext cx="8728778" cy="873572"/>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After study and analyses the building in first part complete the re-design in second part to include the structural and electromechanical aspects. </a:t>
            </a:r>
          </a:p>
        </p:txBody>
      </p:sp>
      <p:sp>
        <p:nvSpPr>
          <p:cNvPr id="14" name="مستطيل 13">
            <a:extLst>
              <a:ext uri="{FF2B5EF4-FFF2-40B4-BE49-F238E27FC236}">
                <a16:creationId xmlns:a16="http://schemas.microsoft.com/office/drawing/2014/main" xmlns="" id="{4A390FEC-60D3-41DF-BE80-0A0C73A23A64}"/>
              </a:ext>
            </a:extLst>
          </p:cNvPr>
          <p:cNvSpPr/>
          <p:nvPr/>
        </p:nvSpPr>
        <p:spPr>
          <a:xfrm>
            <a:off x="0" y="204952"/>
            <a:ext cx="2541450"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Introduction:</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6" name="مستطيل 15">
            <a:extLst>
              <a:ext uri="{FF2B5EF4-FFF2-40B4-BE49-F238E27FC236}">
                <a16:creationId xmlns:a16="http://schemas.microsoft.com/office/drawing/2014/main" xmlns="" id="{D5A91FF3-593D-4DB0-AA89-596107438A88}"/>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xmlns="" id="{FE720914-6E97-4625-8EA9-B9DF2C3F5D25}"/>
              </a:ext>
            </a:extLst>
          </p:cNvPr>
          <p:cNvSpPr>
            <a:spLocks noGrp="1"/>
          </p:cNvSpPr>
          <p:nvPr>
            <p:ph type="sldNum" sz="quarter" idx="12"/>
          </p:nvPr>
        </p:nvSpPr>
        <p:spPr>
          <a:xfrm>
            <a:off x="9132218" y="6303092"/>
            <a:ext cx="2743200" cy="365125"/>
          </a:xfrm>
        </p:spPr>
        <p:txBody>
          <a:bodyPr/>
          <a:lstStyle/>
          <a:p>
            <a:fld id="{09964888-E3DD-43E6-9D6D-BA1E53871D58}" type="slidenum">
              <a:rPr lang="en-US" sz="2400" b="1" smtClean="0">
                <a:solidFill>
                  <a:schemeClr val="tx1"/>
                </a:solidFill>
              </a:rPr>
              <a:pPr/>
              <a:t>3</a:t>
            </a:fld>
            <a:endParaRPr lang="en-US" sz="2400" b="1" dirty="0">
              <a:solidFill>
                <a:schemeClr val="tx1"/>
              </a:solidFill>
            </a:endParaRPr>
          </a:p>
        </p:txBody>
      </p:sp>
      <p:sp>
        <p:nvSpPr>
          <p:cNvPr id="9" name="مستطيل 8">
            <a:extLst>
              <a:ext uri="{FF2B5EF4-FFF2-40B4-BE49-F238E27FC236}">
                <a16:creationId xmlns:a16="http://schemas.microsoft.com/office/drawing/2014/main" xmlns="" id="{A13FB1CD-8CE4-45C5-A9CB-53C8B3BA6152}"/>
              </a:ext>
            </a:extLst>
          </p:cNvPr>
          <p:cNvSpPr/>
          <p:nvPr/>
        </p:nvSpPr>
        <p:spPr>
          <a:xfrm>
            <a:off x="1790226" y="3756039"/>
            <a:ext cx="8728778" cy="458074"/>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In this part will integrate all design to prevent the detection between each other. </a:t>
            </a:r>
          </a:p>
        </p:txBody>
      </p:sp>
    </p:spTree>
    <p:extLst>
      <p:ext uri="{BB962C8B-B14F-4D97-AF65-F5344CB8AC3E}">
        <p14:creationId xmlns:p14="http://schemas.microsoft.com/office/powerpoint/2010/main" xmlns="" val="889662795"/>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a:extLst>
              <a:ext uri="{FF2B5EF4-FFF2-40B4-BE49-F238E27FC236}">
                <a16:creationId xmlns:a16="http://schemas.microsoft.com/office/drawing/2014/main" xmlns="" id="{1E3FA33E-4C46-4873-8200-9E3EA817E6E2}"/>
              </a:ext>
            </a:extLst>
          </p:cNvPr>
          <p:cNvSpPr/>
          <p:nvPr/>
        </p:nvSpPr>
        <p:spPr>
          <a:xfrm>
            <a:off x="6092201" y="1709723"/>
            <a:ext cx="5362920" cy="458074"/>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Table :Internal forces check  for the second part</a:t>
            </a:r>
          </a:p>
        </p:txBody>
      </p:sp>
      <p:graphicFrame>
        <p:nvGraphicFramePr>
          <p:cNvPr id="8" name="جدول 7"/>
          <p:cNvGraphicFramePr>
            <a:graphicFrameLocks noGrp="1"/>
          </p:cNvGraphicFramePr>
          <p:nvPr/>
        </p:nvGraphicFramePr>
        <p:xfrm>
          <a:off x="5977865" y="2185420"/>
          <a:ext cx="5477256" cy="4276459"/>
        </p:xfrm>
        <a:graphic>
          <a:graphicData uri="http://schemas.openxmlformats.org/drawingml/2006/table">
            <a:tbl>
              <a:tblPr/>
              <a:tblGrid>
                <a:gridCol w="1011388">
                  <a:extLst>
                    <a:ext uri="{9D8B030D-6E8A-4147-A177-3AD203B41FA5}">
                      <a16:colId xmlns:a16="http://schemas.microsoft.com/office/drawing/2014/main" xmlns="" val="20000"/>
                    </a:ext>
                  </a:extLst>
                </a:gridCol>
                <a:gridCol w="1247816">
                  <a:extLst>
                    <a:ext uri="{9D8B030D-6E8A-4147-A177-3AD203B41FA5}">
                      <a16:colId xmlns:a16="http://schemas.microsoft.com/office/drawing/2014/main" xmlns="" val="20001"/>
                    </a:ext>
                  </a:extLst>
                </a:gridCol>
                <a:gridCol w="1116467">
                  <a:extLst>
                    <a:ext uri="{9D8B030D-6E8A-4147-A177-3AD203B41FA5}">
                      <a16:colId xmlns:a16="http://schemas.microsoft.com/office/drawing/2014/main" xmlns="" val="20002"/>
                    </a:ext>
                  </a:extLst>
                </a:gridCol>
                <a:gridCol w="1011388">
                  <a:extLst>
                    <a:ext uri="{9D8B030D-6E8A-4147-A177-3AD203B41FA5}">
                      <a16:colId xmlns:a16="http://schemas.microsoft.com/office/drawing/2014/main" xmlns="" val="20003"/>
                    </a:ext>
                  </a:extLst>
                </a:gridCol>
                <a:gridCol w="1090197">
                  <a:extLst>
                    <a:ext uri="{9D8B030D-6E8A-4147-A177-3AD203B41FA5}">
                      <a16:colId xmlns:a16="http://schemas.microsoft.com/office/drawing/2014/main" xmlns="" val="20004"/>
                    </a:ext>
                  </a:extLst>
                </a:gridCol>
              </a:tblGrid>
              <a:tr h="320485">
                <a:tc>
                  <a:txBody>
                    <a:bodyPr/>
                    <a:lstStyle/>
                    <a:p>
                      <a:pPr algn="ctr">
                        <a:lnSpc>
                          <a:spcPct val="115000"/>
                        </a:lnSpc>
                        <a:spcAft>
                          <a:spcPts val="0"/>
                        </a:spcAft>
                      </a:pPr>
                      <a:r>
                        <a:rPr lang="en-US" sz="1600" dirty="0">
                          <a:solidFill>
                            <a:srgbClr val="C55A11"/>
                          </a:solidFill>
                          <a:latin typeface="Times New Roman" panose="02020603050405020304" pitchFamily="18" charset="0"/>
                          <a:ea typeface="Times New Roman"/>
                          <a:cs typeface="Times New Roman" panose="02020603050405020304" pitchFamily="18" charset="0"/>
                        </a:rPr>
                        <a:t>Element</a:t>
                      </a:r>
                      <a:endParaRPr lang="en-US" sz="1600" dirty="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a:solidFill>
                            <a:srgbClr val="C55A11"/>
                          </a:solidFill>
                          <a:latin typeface="Times New Roman" panose="02020603050405020304" pitchFamily="18" charset="0"/>
                          <a:ea typeface="Times New Roman"/>
                          <a:cs typeface="Times New Roman" panose="02020603050405020304" pitchFamily="18" charset="0"/>
                        </a:rPr>
                        <a:t>Manual (KN)</a:t>
                      </a:r>
                      <a:endParaRPr lang="en-US" sz="1600" dirty="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C55A11"/>
                          </a:solidFill>
                          <a:latin typeface="Times New Roman" panose="02020603050405020304" pitchFamily="18" charset="0"/>
                          <a:ea typeface="Times New Roman"/>
                          <a:cs typeface="Times New Roman" panose="02020603050405020304" pitchFamily="18" charset="0"/>
                        </a:rPr>
                        <a:t>ETABS (KN)</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C55A11"/>
                          </a:solidFill>
                          <a:latin typeface="Times New Roman" panose="02020603050405020304" pitchFamily="18" charset="0"/>
                          <a:ea typeface="Times New Roman"/>
                          <a:cs typeface="Times New Roman" panose="02020603050405020304" pitchFamily="18" charset="0"/>
                        </a:rPr>
                        <a:t>Difference %</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C55A11"/>
                          </a:solidFill>
                          <a:latin typeface="Times New Roman" panose="02020603050405020304" pitchFamily="18" charset="0"/>
                          <a:ea typeface="Times New Roman"/>
                          <a:cs typeface="Times New Roman" panose="02020603050405020304" pitchFamily="18" charset="0"/>
                        </a:rPr>
                        <a:t>Assessment</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320485">
                <a:tc>
                  <a:txBody>
                    <a:bodyPr/>
                    <a:lstStyle/>
                    <a:p>
                      <a:pPr algn="ctr">
                        <a:lnSpc>
                          <a:spcPct val="115000"/>
                        </a:lnSpc>
                        <a:spcAft>
                          <a:spcPts val="0"/>
                        </a:spcAft>
                      </a:pPr>
                      <a:r>
                        <a:rPr lang="en-US" sz="1600">
                          <a:solidFill>
                            <a:srgbClr val="0070C0"/>
                          </a:solidFill>
                          <a:latin typeface="Times New Roman" panose="02020603050405020304" pitchFamily="18" charset="0"/>
                          <a:ea typeface="Times New Roman"/>
                          <a:cs typeface="Times New Roman" panose="02020603050405020304" pitchFamily="18" charset="0"/>
                        </a:rPr>
                        <a:t>Column 1</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837.642</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862.15</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2.84%</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B050"/>
                          </a:solidFill>
                          <a:latin typeface="Times New Roman" panose="02020603050405020304" pitchFamily="18" charset="0"/>
                          <a:ea typeface="Times New Roman"/>
                          <a:cs typeface="Times New Roman" panose="02020603050405020304" pitchFamily="18" charset="0"/>
                        </a:rPr>
                        <a:t>OK </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308887">
                <a:tc>
                  <a:txBody>
                    <a:bodyPr/>
                    <a:lstStyle/>
                    <a:p>
                      <a:pPr algn="ctr">
                        <a:lnSpc>
                          <a:spcPct val="115000"/>
                        </a:lnSpc>
                        <a:spcAft>
                          <a:spcPts val="0"/>
                        </a:spcAft>
                      </a:pPr>
                      <a:r>
                        <a:rPr lang="en-US" sz="1600">
                          <a:solidFill>
                            <a:srgbClr val="0070C0"/>
                          </a:solidFill>
                          <a:latin typeface="Times New Roman" panose="02020603050405020304" pitchFamily="18" charset="0"/>
                          <a:ea typeface="Times New Roman"/>
                          <a:cs typeface="Times New Roman" panose="02020603050405020304" pitchFamily="18" charset="0"/>
                        </a:rPr>
                        <a:t>Column 2</a:t>
                      </a:r>
                      <a:r>
                        <a:rPr lang="en-US" sz="1600" b="1">
                          <a:solidFill>
                            <a:srgbClr val="0070C0"/>
                          </a:solidFill>
                          <a:latin typeface="Times New Roman" panose="02020603050405020304" pitchFamily="18" charset="0"/>
                          <a:ea typeface="Times New Roman"/>
                          <a:cs typeface="Times New Roman" panose="02020603050405020304" pitchFamily="18" charset="0"/>
                        </a:rPr>
                        <a:t> </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471.6078</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452.03</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4.33%</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B050"/>
                          </a:solidFill>
                          <a:latin typeface="Times New Roman" panose="02020603050405020304" pitchFamily="18" charset="0"/>
                          <a:ea typeface="Times New Roman"/>
                          <a:cs typeface="Times New Roman" panose="02020603050405020304" pitchFamily="18" charset="0"/>
                        </a:rPr>
                        <a:t>OK </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308887">
                <a:tc>
                  <a:txBody>
                    <a:bodyPr/>
                    <a:lstStyle/>
                    <a:p>
                      <a:pPr algn="ctr">
                        <a:lnSpc>
                          <a:spcPct val="115000"/>
                        </a:lnSpc>
                        <a:spcAft>
                          <a:spcPts val="0"/>
                        </a:spcAft>
                      </a:pPr>
                      <a:r>
                        <a:rPr lang="en-US" sz="1600">
                          <a:solidFill>
                            <a:srgbClr val="0070C0"/>
                          </a:solidFill>
                          <a:latin typeface="Times New Roman" panose="02020603050405020304" pitchFamily="18" charset="0"/>
                          <a:ea typeface="Times New Roman"/>
                          <a:cs typeface="Times New Roman" panose="02020603050405020304" pitchFamily="18" charset="0"/>
                        </a:rPr>
                        <a:t>Column 3</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856.71</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815.36</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5.07%</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B050"/>
                          </a:solidFill>
                          <a:latin typeface="Times New Roman" panose="02020603050405020304" pitchFamily="18" charset="0"/>
                          <a:ea typeface="Times New Roman"/>
                          <a:cs typeface="Times New Roman" panose="02020603050405020304" pitchFamily="18" charset="0"/>
                        </a:rPr>
                        <a:t>OK </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305224">
                <a:tc>
                  <a:txBody>
                    <a:bodyPr/>
                    <a:lstStyle/>
                    <a:p>
                      <a:pPr>
                        <a:lnSpc>
                          <a:spcPct val="107000"/>
                        </a:lnSpc>
                      </a:pPr>
                      <a:endParaRPr lang="en-US" sz="1600" dirty="0">
                        <a:latin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en-US" sz="1600">
                        <a:latin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en-US" sz="1600">
                        <a:latin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en-US" sz="1600">
                        <a:latin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en-US" sz="1600" dirty="0">
                        <a:latin typeface="Times New Roman" panose="02020603050405020304" pitchFamily="18"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308887">
                <a:tc>
                  <a:txBody>
                    <a:bodyPr/>
                    <a:lstStyle/>
                    <a:p>
                      <a:pPr algn="ctr">
                        <a:lnSpc>
                          <a:spcPct val="115000"/>
                        </a:lnSpc>
                        <a:spcAft>
                          <a:spcPts val="0"/>
                        </a:spcAft>
                      </a:pPr>
                      <a:r>
                        <a:rPr lang="en-US" sz="1600">
                          <a:solidFill>
                            <a:srgbClr val="C55A11"/>
                          </a:solidFill>
                          <a:latin typeface="Times New Roman" panose="02020603050405020304" pitchFamily="18" charset="0"/>
                          <a:ea typeface="Times New Roman"/>
                          <a:cs typeface="Times New Roman" panose="02020603050405020304" pitchFamily="18" charset="0"/>
                        </a:rPr>
                        <a:t>Element</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C55A11"/>
                          </a:solidFill>
                          <a:latin typeface="Times New Roman" panose="02020603050405020304" pitchFamily="18" charset="0"/>
                          <a:ea typeface="Times New Roman"/>
                          <a:cs typeface="Times New Roman" panose="02020603050405020304" pitchFamily="18" charset="0"/>
                        </a:rPr>
                        <a:t>Manual (KN.m)</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a:solidFill>
                            <a:srgbClr val="C55A11"/>
                          </a:solidFill>
                          <a:latin typeface="Times New Roman" panose="02020603050405020304" pitchFamily="18" charset="0"/>
                          <a:ea typeface="Times New Roman"/>
                          <a:cs typeface="Times New Roman" panose="02020603050405020304" pitchFamily="18" charset="0"/>
                        </a:rPr>
                        <a:t>ETABS (KN.m)</a:t>
                      </a:r>
                      <a:endParaRPr lang="en-US" sz="1600" dirty="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C55A11"/>
                          </a:solidFill>
                          <a:latin typeface="Times New Roman" panose="02020603050405020304" pitchFamily="18" charset="0"/>
                          <a:ea typeface="Times New Roman"/>
                          <a:cs typeface="Times New Roman" panose="02020603050405020304" pitchFamily="18" charset="0"/>
                        </a:rPr>
                        <a:t>Difference %</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C55A11"/>
                          </a:solidFill>
                          <a:latin typeface="Times New Roman" panose="02020603050405020304" pitchFamily="18" charset="0"/>
                          <a:ea typeface="Times New Roman"/>
                          <a:cs typeface="Times New Roman" panose="02020603050405020304" pitchFamily="18" charset="0"/>
                        </a:rPr>
                        <a:t>Assessment</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308887">
                <a:tc>
                  <a:txBody>
                    <a:bodyPr/>
                    <a:lstStyle/>
                    <a:p>
                      <a:pPr algn="ctr">
                        <a:lnSpc>
                          <a:spcPct val="115000"/>
                        </a:lnSpc>
                        <a:spcAft>
                          <a:spcPts val="0"/>
                        </a:spcAft>
                      </a:pPr>
                      <a:r>
                        <a:rPr lang="en-US" sz="1600">
                          <a:solidFill>
                            <a:srgbClr val="0070C0"/>
                          </a:solidFill>
                          <a:latin typeface="Times New Roman" panose="02020603050405020304" pitchFamily="18" charset="0"/>
                          <a:ea typeface="Times New Roman"/>
                          <a:cs typeface="Times New Roman" panose="02020603050405020304" pitchFamily="18" charset="0"/>
                        </a:rPr>
                        <a:t>Beam 1 </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266.5679625</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264.175</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0.90%</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B050"/>
                          </a:solidFill>
                          <a:latin typeface="Times New Roman" panose="02020603050405020304" pitchFamily="18" charset="0"/>
                          <a:ea typeface="Times New Roman"/>
                          <a:cs typeface="Times New Roman" panose="02020603050405020304" pitchFamily="18" charset="0"/>
                        </a:rPr>
                        <a:t>OK </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320485">
                <a:tc>
                  <a:txBody>
                    <a:bodyPr/>
                    <a:lstStyle/>
                    <a:p>
                      <a:pPr algn="ctr">
                        <a:lnSpc>
                          <a:spcPct val="115000"/>
                        </a:lnSpc>
                        <a:spcAft>
                          <a:spcPts val="0"/>
                        </a:spcAft>
                      </a:pPr>
                      <a:r>
                        <a:rPr lang="en-US" sz="1600">
                          <a:solidFill>
                            <a:srgbClr val="0070C0"/>
                          </a:solidFill>
                          <a:latin typeface="Times New Roman" panose="02020603050405020304" pitchFamily="18" charset="0"/>
                          <a:ea typeface="Times New Roman"/>
                          <a:cs typeface="Times New Roman" panose="02020603050405020304" pitchFamily="18" charset="0"/>
                        </a:rPr>
                        <a:t>Beam 2</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146.6793563</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152.01</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3.50%</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B050"/>
                          </a:solidFill>
                          <a:latin typeface="Times New Roman" panose="02020603050405020304" pitchFamily="18" charset="0"/>
                          <a:ea typeface="Times New Roman"/>
                          <a:cs typeface="Times New Roman" panose="02020603050405020304" pitchFamily="18" charset="0"/>
                        </a:rPr>
                        <a:t>OK </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r h="320485">
                <a:tc>
                  <a:txBody>
                    <a:bodyPr/>
                    <a:lstStyle/>
                    <a:p>
                      <a:pPr algn="ctr">
                        <a:lnSpc>
                          <a:spcPct val="115000"/>
                        </a:lnSpc>
                        <a:spcAft>
                          <a:spcPts val="0"/>
                        </a:spcAft>
                      </a:pPr>
                      <a:r>
                        <a:rPr lang="en-US" sz="1600">
                          <a:solidFill>
                            <a:srgbClr val="0070C0"/>
                          </a:solidFill>
                          <a:latin typeface="Times New Roman" panose="02020603050405020304" pitchFamily="18" charset="0"/>
                          <a:ea typeface="Times New Roman"/>
                          <a:cs typeface="Times New Roman" panose="02020603050405020304" pitchFamily="18" charset="0"/>
                        </a:rPr>
                        <a:t>Beam 3</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40.31429063</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38.565</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a:solidFill>
                            <a:srgbClr val="000000"/>
                          </a:solidFill>
                          <a:latin typeface="Times New Roman" panose="02020603050405020304" pitchFamily="18" charset="0"/>
                          <a:ea typeface="Times New Roman"/>
                          <a:cs typeface="Times New Roman" panose="02020603050405020304" pitchFamily="18" charset="0"/>
                        </a:rPr>
                        <a:t>4.53%</a:t>
                      </a:r>
                      <a:endParaRPr lang="en-US" sz="1600" dirty="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B050"/>
                          </a:solidFill>
                          <a:latin typeface="Times New Roman" panose="02020603050405020304" pitchFamily="18" charset="0"/>
                          <a:ea typeface="Times New Roman"/>
                          <a:cs typeface="Times New Roman" panose="02020603050405020304" pitchFamily="18" charset="0"/>
                        </a:rPr>
                        <a:t>OK </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8"/>
                  </a:ext>
                </a:extLst>
              </a:tr>
              <a:tr h="320485">
                <a:tc>
                  <a:txBody>
                    <a:bodyPr/>
                    <a:lstStyle/>
                    <a:p>
                      <a:pPr algn="ctr">
                        <a:lnSpc>
                          <a:spcPct val="115000"/>
                        </a:lnSpc>
                        <a:spcAft>
                          <a:spcPts val="0"/>
                        </a:spcAft>
                      </a:pPr>
                      <a:r>
                        <a:rPr lang="en-US" sz="1600">
                          <a:solidFill>
                            <a:srgbClr val="0070C0"/>
                          </a:solidFill>
                          <a:latin typeface="Times New Roman" panose="02020603050405020304" pitchFamily="18" charset="0"/>
                          <a:ea typeface="Times New Roman"/>
                          <a:cs typeface="Times New Roman" panose="02020603050405020304" pitchFamily="18" charset="0"/>
                        </a:rPr>
                        <a:t>Slab 1</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12.888</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12.549</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2.70%</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B050"/>
                          </a:solidFill>
                          <a:latin typeface="Times New Roman" panose="02020603050405020304" pitchFamily="18" charset="0"/>
                          <a:ea typeface="Times New Roman"/>
                          <a:cs typeface="Times New Roman" panose="02020603050405020304" pitchFamily="18" charset="0"/>
                        </a:rPr>
                        <a:t>OK </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9"/>
                  </a:ext>
                </a:extLst>
              </a:tr>
              <a:tr h="320485">
                <a:tc>
                  <a:txBody>
                    <a:bodyPr/>
                    <a:lstStyle/>
                    <a:p>
                      <a:pPr algn="ctr">
                        <a:lnSpc>
                          <a:spcPct val="115000"/>
                        </a:lnSpc>
                        <a:spcAft>
                          <a:spcPts val="0"/>
                        </a:spcAft>
                      </a:pPr>
                      <a:r>
                        <a:rPr lang="en-US" sz="1600">
                          <a:solidFill>
                            <a:srgbClr val="0070C0"/>
                          </a:solidFill>
                          <a:latin typeface="Times New Roman" panose="02020603050405020304" pitchFamily="18" charset="0"/>
                          <a:ea typeface="Times New Roman"/>
                          <a:cs typeface="Times New Roman" panose="02020603050405020304" pitchFamily="18" charset="0"/>
                        </a:rPr>
                        <a:t>Slab 2</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12.888</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12.01</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7.31%</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B050"/>
                          </a:solidFill>
                          <a:latin typeface="Times New Roman" panose="02020603050405020304" pitchFamily="18" charset="0"/>
                          <a:ea typeface="Times New Roman"/>
                          <a:cs typeface="Times New Roman" panose="02020603050405020304" pitchFamily="18" charset="0"/>
                        </a:rPr>
                        <a:t>OK </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0"/>
                  </a:ext>
                </a:extLst>
              </a:tr>
              <a:tr h="320485">
                <a:tc>
                  <a:txBody>
                    <a:bodyPr/>
                    <a:lstStyle/>
                    <a:p>
                      <a:pPr algn="ctr">
                        <a:lnSpc>
                          <a:spcPct val="115000"/>
                        </a:lnSpc>
                        <a:spcAft>
                          <a:spcPts val="0"/>
                        </a:spcAft>
                      </a:pPr>
                      <a:r>
                        <a:rPr lang="en-US" sz="1600">
                          <a:solidFill>
                            <a:srgbClr val="0070C0"/>
                          </a:solidFill>
                          <a:latin typeface="Times New Roman" panose="02020603050405020304" pitchFamily="18" charset="0"/>
                          <a:ea typeface="Times New Roman"/>
                          <a:cs typeface="Times New Roman" panose="02020603050405020304" pitchFamily="18" charset="0"/>
                        </a:rPr>
                        <a:t>Slab 3</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12.888</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13.672</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Times New Roman" panose="02020603050405020304" pitchFamily="18" charset="0"/>
                          <a:ea typeface="Times New Roman"/>
                          <a:cs typeface="Times New Roman" panose="02020603050405020304" pitchFamily="18" charset="0"/>
                        </a:rPr>
                        <a:t>5.73%</a:t>
                      </a:r>
                      <a:endParaRPr lang="en-US" sz="160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a:solidFill>
                            <a:srgbClr val="00B050"/>
                          </a:solidFill>
                          <a:latin typeface="Times New Roman" panose="02020603050405020304" pitchFamily="18" charset="0"/>
                          <a:ea typeface="Times New Roman"/>
                          <a:cs typeface="Times New Roman" panose="02020603050405020304" pitchFamily="18" charset="0"/>
                        </a:rPr>
                        <a:t>OK </a:t>
                      </a:r>
                      <a:endParaRPr lang="en-US" sz="1600" dirty="0">
                        <a:latin typeface="Times New Roman" panose="02020603050405020304" pitchFamily="18" charset="0"/>
                        <a:ea typeface="Calibri"/>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1"/>
                  </a:ext>
                </a:extLst>
              </a:tr>
            </a:tbl>
          </a:graphicData>
        </a:graphic>
      </p:graphicFrame>
      <p:sp>
        <p:nvSpPr>
          <p:cNvPr id="5" name="Rectangle 4">
            <a:extLst>
              <a:ext uri="{FF2B5EF4-FFF2-40B4-BE49-F238E27FC236}">
                <a16:creationId xmlns:a16="http://schemas.microsoft.com/office/drawing/2014/main" xmlns="" id="{A032C889-8C39-44D7-8E63-8A8660FA171D}"/>
              </a:ext>
            </a:extLst>
          </p:cNvPr>
          <p:cNvSpPr/>
          <p:nvPr/>
        </p:nvSpPr>
        <p:spPr>
          <a:xfrm>
            <a:off x="602452" y="382693"/>
            <a:ext cx="6096000" cy="461665"/>
          </a:xfrm>
          <a:prstGeom prst="rect">
            <a:avLst/>
          </a:prstGeom>
        </p:spPr>
        <p:txBody>
          <a:bodyPr wrap="square">
            <a:spAutoFit/>
          </a:bodyPr>
          <a:lstStyle/>
          <a:p>
            <a:pPr marL="342900" indent="-342900">
              <a:buFont typeface="Wingdings" pitchFamily="2" charset="2"/>
              <a:buChar char="Ø"/>
            </a:pPr>
            <a:r>
              <a:rPr lang="en-US" sz="2400" b="1" dirty="0">
                <a:solidFill>
                  <a:srgbClr val="FF0000"/>
                </a:solidFill>
                <a:latin typeface="Times New Roman" panose="02020603050405020304" pitchFamily="18" charset="0"/>
                <a:cs typeface="+mj-cs"/>
              </a:rPr>
              <a:t>Internal force check</a:t>
            </a:r>
          </a:p>
        </p:txBody>
      </p:sp>
      <p:sp>
        <p:nvSpPr>
          <p:cNvPr id="2" name="عنصر نائب لرقم الشريحة 1">
            <a:extLst>
              <a:ext uri="{FF2B5EF4-FFF2-40B4-BE49-F238E27FC236}">
                <a16:creationId xmlns:a16="http://schemas.microsoft.com/office/drawing/2014/main" xmlns="" id="{83CC725F-E90A-4674-AB59-D50665FFA514}"/>
              </a:ext>
            </a:extLst>
          </p:cNvPr>
          <p:cNvSpPr>
            <a:spLocks noGrp="1"/>
          </p:cNvSpPr>
          <p:nvPr>
            <p:ph type="sldNum" sz="quarter" idx="12"/>
          </p:nvPr>
        </p:nvSpPr>
        <p:spPr>
          <a:xfrm>
            <a:off x="9143261" y="6348866"/>
            <a:ext cx="2743200" cy="365125"/>
          </a:xfrm>
        </p:spPr>
        <p:txBody>
          <a:bodyPr/>
          <a:lstStyle/>
          <a:p>
            <a:fld id="{09964888-E3DD-43E6-9D6D-BA1E53871D58}" type="slidenum">
              <a:rPr lang="en-US" sz="2000" b="1" smtClean="0">
                <a:solidFill>
                  <a:schemeClr val="tx1"/>
                </a:solidFill>
              </a:rPr>
              <a:pPr/>
              <a:t>30</a:t>
            </a:fld>
            <a:endParaRPr lang="en-US" sz="2000" b="1">
              <a:solidFill>
                <a:schemeClr val="tx1"/>
              </a:solidFill>
            </a:endParaRPr>
          </a:p>
        </p:txBody>
      </p:sp>
      <p:cxnSp>
        <p:nvCxnSpPr>
          <p:cNvPr id="7" name="رابط مستقيم 6">
            <a:extLst>
              <a:ext uri="{FF2B5EF4-FFF2-40B4-BE49-F238E27FC236}">
                <a16:creationId xmlns:a16="http://schemas.microsoft.com/office/drawing/2014/main" xmlns="" id="{DEC71B15-87F1-47F3-A63C-F05F5DBAFFE4}"/>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9" name="صورة 8">
            <a:extLst>
              <a:ext uri="{FF2B5EF4-FFF2-40B4-BE49-F238E27FC236}">
                <a16:creationId xmlns:a16="http://schemas.microsoft.com/office/drawing/2014/main" xmlns="" id="{FD05EE16-20E0-4859-80ED-034332B05B77}"/>
              </a:ext>
            </a:extLst>
          </p:cNvPr>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5539" y="2645550"/>
            <a:ext cx="5477256" cy="3703316"/>
          </a:xfrm>
          <a:prstGeom prst="rect">
            <a:avLst/>
          </a:prstGeom>
          <a:noFill/>
          <a:ln>
            <a:noFill/>
          </a:ln>
        </p:spPr>
      </p:pic>
      <p:sp>
        <p:nvSpPr>
          <p:cNvPr id="10" name="Rectangle 7">
            <a:extLst>
              <a:ext uri="{FF2B5EF4-FFF2-40B4-BE49-F238E27FC236}">
                <a16:creationId xmlns:a16="http://schemas.microsoft.com/office/drawing/2014/main" xmlns="" id="{023238EB-D7BF-4A57-9D77-FDA722368595}"/>
              </a:ext>
            </a:extLst>
          </p:cNvPr>
          <p:cNvSpPr/>
          <p:nvPr/>
        </p:nvSpPr>
        <p:spPr>
          <a:xfrm>
            <a:off x="551531" y="1728349"/>
            <a:ext cx="5362920" cy="878895"/>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cs typeface="Times New Roman" panose="02020603050405020304" pitchFamily="18" charset="0"/>
              </a:rPr>
              <a:t>The beams ,columns and slab were selected to be check second part</a:t>
            </a:r>
          </a:p>
        </p:txBody>
      </p:sp>
    </p:spTree>
    <p:extLst>
      <p:ext uri="{BB962C8B-B14F-4D97-AF65-F5344CB8AC3E}">
        <p14:creationId xmlns:p14="http://schemas.microsoft.com/office/powerpoint/2010/main" xmlns="" val="3046687597"/>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A032C889-8C39-44D7-8E63-8A8660FA171D}"/>
              </a:ext>
            </a:extLst>
          </p:cNvPr>
          <p:cNvSpPr/>
          <p:nvPr/>
        </p:nvSpPr>
        <p:spPr>
          <a:xfrm>
            <a:off x="602452" y="382693"/>
            <a:ext cx="6096000" cy="461665"/>
          </a:xfrm>
          <a:prstGeom prst="rect">
            <a:avLst/>
          </a:prstGeom>
        </p:spPr>
        <p:txBody>
          <a:bodyPr wrap="square">
            <a:spAutoFit/>
          </a:bodyPr>
          <a:lstStyle/>
          <a:p>
            <a:pPr marL="342900" indent="-342900">
              <a:buFont typeface="Wingdings" pitchFamily="2" charset="2"/>
              <a:buChar char="Ø"/>
            </a:pPr>
            <a:r>
              <a:rPr lang="en-US" sz="2400" b="1" dirty="0">
                <a:solidFill>
                  <a:srgbClr val="FF0000"/>
                </a:solidFill>
                <a:latin typeface="Times New Roman" panose="02020603050405020304" pitchFamily="18" charset="0"/>
                <a:cs typeface="+mj-cs"/>
              </a:rPr>
              <a:t>Deflection check</a:t>
            </a:r>
          </a:p>
        </p:txBody>
      </p:sp>
      <p:sp>
        <p:nvSpPr>
          <p:cNvPr id="2" name="عنصر نائب لرقم الشريحة 1">
            <a:extLst>
              <a:ext uri="{FF2B5EF4-FFF2-40B4-BE49-F238E27FC236}">
                <a16:creationId xmlns:a16="http://schemas.microsoft.com/office/drawing/2014/main" xmlns="" id="{83CC725F-E90A-4674-AB59-D50665FFA514}"/>
              </a:ext>
            </a:extLst>
          </p:cNvPr>
          <p:cNvSpPr>
            <a:spLocks noGrp="1"/>
          </p:cNvSpPr>
          <p:nvPr>
            <p:ph type="sldNum" sz="quarter" idx="12"/>
          </p:nvPr>
        </p:nvSpPr>
        <p:spPr>
          <a:xfrm>
            <a:off x="9143261" y="6348866"/>
            <a:ext cx="2743200" cy="365125"/>
          </a:xfrm>
        </p:spPr>
        <p:txBody>
          <a:bodyPr/>
          <a:lstStyle/>
          <a:p>
            <a:fld id="{09964888-E3DD-43E6-9D6D-BA1E53871D58}" type="slidenum">
              <a:rPr lang="en-US" sz="2000" b="1" smtClean="0">
                <a:solidFill>
                  <a:schemeClr val="tx1"/>
                </a:solidFill>
              </a:rPr>
              <a:pPr/>
              <a:t>31</a:t>
            </a:fld>
            <a:endParaRPr lang="en-US" sz="2000" b="1">
              <a:solidFill>
                <a:schemeClr val="tx1"/>
              </a:solidFill>
            </a:endParaRPr>
          </a:p>
        </p:txBody>
      </p:sp>
      <p:cxnSp>
        <p:nvCxnSpPr>
          <p:cNvPr id="7" name="رابط مستقيم 6">
            <a:extLst>
              <a:ext uri="{FF2B5EF4-FFF2-40B4-BE49-F238E27FC236}">
                <a16:creationId xmlns:a16="http://schemas.microsoft.com/office/drawing/2014/main" xmlns="" id="{DEC71B15-87F1-47F3-A63C-F05F5DBAFFE4}"/>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 name="Rectangle 7">
            <a:extLst>
              <a:ext uri="{FF2B5EF4-FFF2-40B4-BE49-F238E27FC236}">
                <a16:creationId xmlns:a16="http://schemas.microsoft.com/office/drawing/2014/main" xmlns="" id="{023238EB-D7BF-4A57-9D77-FDA722368595}"/>
              </a:ext>
            </a:extLst>
          </p:cNvPr>
          <p:cNvSpPr/>
          <p:nvPr/>
        </p:nvSpPr>
        <p:spPr>
          <a:xfrm>
            <a:off x="602451" y="1383375"/>
            <a:ext cx="5362920" cy="458074"/>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cs typeface="Times New Roman" panose="02020603050405020304" pitchFamily="18" charset="0"/>
              </a:rPr>
              <a:t>Table : Deflection check</a:t>
            </a:r>
          </a:p>
        </p:txBody>
      </p:sp>
      <p:pic>
        <p:nvPicPr>
          <p:cNvPr id="1027" name="Picture 3"/>
          <p:cNvPicPr>
            <a:picLocks noChangeAspect="1" noChangeArrowheads="1"/>
          </p:cNvPicPr>
          <p:nvPr/>
        </p:nvPicPr>
        <p:blipFill>
          <a:blip r:embed="rId2" cstate="print"/>
          <a:srcRect/>
          <a:stretch>
            <a:fillRect/>
          </a:stretch>
        </p:blipFill>
        <p:spPr bwMode="auto">
          <a:xfrm>
            <a:off x="844143" y="1909416"/>
            <a:ext cx="4916578" cy="1362425"/>
          </a:xfrm>
          <a:prstGeom prst="rect">
            <a:avLst/>
          </a:prstGeom>
          <a:noFill/>
          <a:ln w="9525">
            <a:noFill/>
            <a:miter lim="800000"/>
            <a:headEnd/>
            <a:tailEnd/>
          </a:ln>
        </p:spPr>
      </p:pic>
      <p:sp>
        <p:nvSpPr>
          <p:cNvPr id="12" name="Rectangle 6"/>
          <p:cNvSpPr/>
          <p:nvPr/>
        </p:nvSpPr>
        <p:spPr>
          <a:xfrm>
            <a:off x="1914264" y="899303"/>
            <a:ext cx="3603116" cy="369332"/>
          </a:xfrm>
          <a:prstGeom prst="rect">
            <a:avLst/>
          </a:prstGeom>
        </p:spPr>
        <p:txBody>
          <a:bodyPr wrap="square">
            <a:spAutoFit/>
          </a:bodyPr>
          <a:lstStyle/>
          <a:p>
            <a:r>
              <a:rPr lang="en-US" dirty="0">
                <a:latin typeface="Times New Roman" panose="02020603050405020304" pitchFamily="18" charset="0"/>
                <a:ea typeface="Times New Roman" panose="02020603050405020304" pitchFamily="18" charset="0"/>
              </a:rPr>
              <a:t>The allowable deflection = L/240</a:t>
            </a:r>
            <a:endParaRPr lang="ar-SA" dirty="0"/>
          </a:p>
        </p:txBody>
      </p:sp>
      <p:pic>
        <p:nvPicPr>
          <p:cNvPr id="3" name="صورة 2">
            <a:extLst>
              <a:ext uri="{FF2B5EF4-FFF2-40B4-BE49-F238E27FC236}">
                <a16:creationId xmlns:a16="http://schemas.microsoft.com/office/drawing/2014/main" xmlns="" id="{91AE518D-F8D7-4949-9EEB-BD8867888DFC}"/>
              </a:ext>
            </a:extLst>
          </p:cNvPr>
          <p:cNvPicPr>
            <a:picLocks noChangeAspect="1"/>
          </p:cNvPicPr>
          <p:nvPr/>
        </p:nvPicPr>
        <p:blipFill>
          <a:blip r:embed="rId3" cstate="print"/>
          <a:stretch>
            <a:fillRect/>
          </a:stretch>
        </p:blipFill>
        <p:spPr>
          <a:xfrm>
            <a:off x="7894320" y="1572514"/>
            <a:ext cx="3337560" cy="4750460"/>
          </a:xfrm>
          <a:prstGeom prst="rect">
            <a:avLst/>
          </a:prstGeom>
        </p:spPr>
      </p:pic>
      <p:pic>
        <p:nvPicPr>
          <p:cNvPr id="4" name="صورة 3">
            <a:extLst>
              <a:ext uri="{FF2B5EF4-FFF2-40B4-BE49-F238E27FC236}">
                <a16:creationId xmlns:a16="http://schemas.microsoft.com/office/drawing/2014/main" xmlns="" id="{A17D39B1-0865-48A1-8FC5-31E9FDD03DC8}"/>
              </a:ext>
            </a:extLst>
          </p:cNvPr>
          <p:cNvPicPr>
            <a:picLocks noChangeAspect="1"/>
          </p:cNvPicPr>
          <p:nvPr/>
        </p:nvPicPr>
        <p:blipFill>
          <a:blip r:embed="rId4" cstate="print"/>
          <a:stretch>
            <a:fillRect/>
          </a:stretch>
        </p:blipFill>
        <p:spPr>
          <a:xfrm>
            <a:off x="1448719" y="3501321"/>
            <a:ext cx="5821251" cy="2962141"/>
          </a:xfrm>
          <a:prstGeom prst="rect">
            <a:avLst/>
          </a:prstGeom>
        </p:spPr>
      </p:pic>
    </p:spTree>
    <p:extLst>
      <p:ext uri="{BB962C8B-B14F-4D97-AF65-F5344CB8AC3E}">
        <p14:creationId xmlns:p14="http://schemas.microsoft.com/office/powerpoint/2010/main" xmlns="" val="173869237"/>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A032C889-8C39-44D7-8E63-8A8660FA171D}"/>
              </a:ext>
            </a:extLst>
          </p:cNvPr>
          <p:cNvSpPr/>
          <p:nvPr/>
        </p:nvSpPr>
        <p:spPr>
          <a:xfrm>
            <a:off x="602452" y="382693"/>
            <a:ext cx="6096000" cy="461665"/>
          </a:xfrm>
          <a:prstGeom prst="rect">
            <a:avLst/>
          </a:prstGeom>
        </p:spPr>
        <p:txBody>
          <a:bodyPr wrap="square">
            <a:spAutoFit/>
          </a:bodyPr>
          <a:lstStyle/>
          <a:p>
            <a:pPr marL="342900" indent="-342900">
              <a:buFont typeface="Wingdings" pitchFamily="2" charset="2"/>
              <a:buChar char="Ø"/>
            </a:pPr>
            <a:r>
              <a:rPr lang="en-US" sz="2400" b="1" dirty="0">
                <a:solidFill>
                  <a:srgbClr val="FF0000"/>
                </a:solidFill>
                <a:latin typeface="Times New Roman" panose="02020603050405020304" pitchFamily="18" charset="0"/>
                <a:cs typeface="+mj-cs"/>
              </a:rPr>
              <a:t>Period check</a:t>
            </a:r>
          </a:p>
        </p:txBody>
      </p:sp>
      <p:sp>
        <p:nvSpPr>
          <p:cNvPr id="2" name="عنصر نائب لرقم الشريحة 1">
            <a:extLst>
              <a:ext uri="{FF2B5EF4-FFF2-40B4-BE49-F238E27FC236}">
                <a16:creationId xmlns:a16="http://schemas.microsoft.com/office/drawing/2014/main" xmlns="" id="{83CC725F-E90A-4674-AB59-D50665FFA514}"/>
              </a:ext>
            </a:extLst>
          </p:cNvPr>
          <p:cNvSpPr>
            <a:spLocks noGrp="1"/>
          </p:cNvSpPr>
          <p:nvPr>
            <p:ph type="sldNum" sz="quarter" idx="12"/>
          </p:nvPr>
        </p:nvSpPr>
        <p:spPr>
          <a:xfrm>
            <a:off x="9143261" y="6348866"/>
            <a:ext cx="2743200" cy="365125"/>
          </a:xfrm>
        </p:spPr>
        <p:txBody>
          <a:bodyPr/>
          <a:lstStyle/>
          <a:p>
            <a:fld id="{09964888-E3DD-43E6-9D6D-BA1E53871D58}" type="slidenum">
              <a:rPr lang="en-US" sz="2000" b="1" smtClean="0">
                <a:solidFill>
                  <a:schemeClr val="tx1"/>
                </a:solidFill>
              </a:rPr>
              <a:pPr/>
              <a:t>32</a:t>
            </a:fld>
            <a:endParaRPr lang="en-US" sz="2000" b="1">
              <a:solidFill>
                <a:schemeClr val="tx1"/>
              </a:solidFill>
            </a:endParaRPr>
          </a:p>
        </p:txBody>
      </p:sp>
      <p:cxnSp>
        <p:nvCxnSpPr>
          <p:cNvPr id="7" name="رابط مستقيم 6">
            <a:extLst>
              <a:ext uri="{FF2B5EF4-FFF2-40B4-BE49-F238E27FC236}">
                <a16:creationId xmlns:a16="http://schemas.microsoft.com/office/drawing/2014/main" xmlns="" id="{DEC71B15-87F1-47F3-A63C-F05F5DBAFFE4}"/>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 name="Rectangle 7">
            <a:extLst>
              <a:ext uri="{FF2B5EF4-FFF2-40B4-BE49-F238E27FC236}">
                <a16:creationId xmlns:a16="http://schemas.microsoft.com/office/drawing/2014/main" xmlns="" id="{023238EB-D7BF-4A57-9D77-FDA722368595}"/>
              </a:ext>
            </a:extLst>
          </p:cNvPr>
          <p:cNvSpPr/>
          <p:nvPr/>
        </p:nvSpPr>
        <p:spPr>
          <a:xfrm>
            <a:off x="3529862" y="3465708"/>
            <a:ext cx="5362920" cy="458074"/>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cs typeface="Times New Roman" panose="02020603050405020304" pitchFamily="18" charset="0"/>
              </a:rPr>
              <a:t>Table : Period check</a:t>
            </a:r>
          </a:p>
        </p:txBody>
      </p:sp>
      <p:sp>
        <p:nvSpPr>
          <p:cNvPr id="11" name="Rectangle 9"/>
          <p:cNvSpPr/>
          <p:nvPr/>
        </p:nvSpPr>
        <p:spPr>
          <a:xfrm>
            <a:off x="537810" y="1066182"/>
            <a:ext cx="5712654"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ETABS in x and y- Axes should not exceed UBC code limit</a:t>
            </a:r>
            <a:endParaRPr lang="ar-SA" dirty="0"/>
          </a:p>
        </p:txBody>
      </p:sp>
      <p:graphicFrame>
        <p:nvGraphicFramePr>
          <p:cNvPr id="13" name="جدول 12"/>
          <p:cNvGraphicFramePr>
            <a:graphicFrameLocks noGrp="1"/>
          </p:cNvGraphicFramePr>
          <p:nvPr/>
        </p:nvGraphicFramePr>
        <p:xfrm>
          <a:off x="2215968" y="4019564"/>
          <a:ext cx="8665391" cy="2224482"/>
        </p:xfrm>
        <a:graphic>
          <a:graphicData uri="http://schemas.openxmlformats.org/drawingml/2006/table">
            <a:tbl>
              <a:tblPr/>
              <a:tblGrid>
                <a:gridCol w="2577966">
                  <a:extLst>
                    <a:ext uri="{9D8B030D-6E8A-4147-A177-3AD203B41FA5}">
                      <a16:colId xmlns:a16="http://schemas.microsoft.com/office/drawing/2014/main" xmlns="" val="20000"/>
                    </a:ext>
                  </a:extLst>
                </a:gridCol>
                <a:gridCol w="2039212">
                  <a:extLst>
                    <a:ext uri="{9D8B030D-6E8A-4147-A177-3AD203B41FA5}">
                      <a16:colId xmlns:a16="http://schemas.microsoft.com/office/drawing/2014/main" xmlns="" val="20001"/>
                    </a:ext>
                  </a:extLst>
                </a:gridCol>
                <a:gridCol w="1490387">
                  <a:extLst>
                    <a:ext uri="{9D8B030D-6E8A-4147-A177-3AD203B41FA5}">
                      <a16:colId xmlns:a16="http://schemas.microsoft.com/office/drawing/2014/main" xmlns="" val="20002"/>
                    </a:ext>
                  </a:extLst>
                </a:gridCol>
                <a:gridCol w="1470246">
                  <a:extLst>
                    <a:ext uri="{9D8B030D-6E8A-4147-A177-3AD203B41FA5}">
                      <a16:colId xmlns:a16="http://schemas.microsoft.com/office/drawing/2014/main" xmlns="" val="20003"/>
                    </a:ext>
                  </a:extLst>
                </a:gridCol>
                <a:gridCol w="1087580">
                  <a:extLst>
                    <a:ext uri="{9D8B030D-6E8A-4147-A177-3AD203B41FA5}">
                      <a16:colId xmlns:a16="http://schemas.microsoft.com/office/drawing/2014/main" xmlns="" val="20004"/>
                    </a:ext>
                  </a:extLst>
                </a:gridCol>
              </a:tblGrid>
              <a:tr h="485502">
                <a:tc>
                  <a:txBody>
                    <a:bodyPr/>
                    <a:lstStyle/>
                    <a:p>
                      <a:pPr algn="ctr" fontAlgn="ctr"/>
                      <a:r>
                        <a:rPr lang="en-US" sz="1500" b="1" i="0" u="none" strike="noStrike" dirty="0">
                          <a:solidFill>
                            <a:srgbClr val="000000"/>
                          </a:solidFill>
                          <a:latin typeface="Times New Roman"/>
                        </a:rPr>
                        <a:t> </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fontAlgn="ctr"/>
                      <a:r>
                        <a:rPr lang="en-US" sz="1500" b="1" i="0" u="none" strike="noStrike">
                          <a:solidFill>
                            <a:srgbClr val="000000"/>
                          </a:solidFill>
                          <a:latin typeface="Times New Roman"/>
                        </a:rPr>
                        <a:t>Method A</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fontAlgn="ctr"/>
                      <a:r>
                        <a:rPr lang="en-US" sz="1500" b="1" i="0" u="none" strike="noStrike">
                          <a:solidFill>
                            <a:srgbClr val="000000"/>
                          </a:solidFill>
                          <a:latin typeface="Times New Roman"/>
                        </a:rPr>
                        <a:t>1.4 Method  A</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fontAlgn="ctr"/>
                      <a:r>
                        <a:rPr lang="en-US" sz="1500" b="1" i="0" u="none" strike="noStrike">
                          <a:solidFill>
                            <a:srgbClr val="000000"/>
                          </a:solidFill>
                          <a:latin typeface="Times New Roman"/>
                        </a:rPr>
                        <a:t>ETABS</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fontAlgn="ctr"/>
                      <a:r>
                        <a:rPr lang="en-US" sz="1500" b="1" i="0" u="none" strike="noStrike" dirty="0">
                          <a:solidFill>
                            <a:srgbClr val="000000"/>
                          </a:solidFill>
                          <a:latin typeface="Times New Roman"/>
                        </a:rPr>
                        <a:t>Result</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extLst>
                  <a:ext uri="{0D108BD9-81ED-4DB2-BD59-A6C34878D82A}">
                    <a16:rowId xmlns:a16="http://schemas.microsoft.com/office/drawing/2014/main" xmlns="" val="10000"/>
                  </a:ext>
                </a:extLst>
              </a:tr>
              <a:tr h="869490">
                <a:tc>
                  <a:txBody>
                    <a:bodyPr/>
                    <a:lstStyle/>
                    <a:p>
                      <a:pPr algn="ctr" fontAlgn="ctr"/>
                      <a:r>
                        <a:rPr lang="en-US" sz="1500" b="1" i="0" u="none" strike="noStrike" dirty="0">
                          <a:solidFill>
                            <a:srgbClr val="000000"/>
                          </a:solidFill>
                          <a:latin typeface="Times New Roman"/>
                        </a:rPr>
                        <a:t>Period for first part</a:t>
                      </a:r>
                      <a:br>
                        <a:rPr lang="en-US" sz="1500" b="1" i="0" u="none" strike="noStrike" dirty="0">
                          <a:solidFill>
                            <a:srgbClr val="000000"/>
                          </a:solidFill>
                          <a:latin typeface="Times New Roman"/>
                        </a:rPr>
                      </a:br>
                      <a:endParaRPr lang="en-US" sz="1500" b="1" i="0" u="none" strike="noStrike" dirty="0">
                        <a:solidFill>
                          <a:srgbClr val="000000"/>
                        </a:solidFill>
                        <a:latin typeface="Times New Roman"/>
                      </a:endParaRP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500" b="1" i="0" u="none" strike="noStrike" dirty="0">
                          <a:solidFill>
                            <a:srgbClr val="000000"/>
                          </a:solidFill>
                          <a:latin typeface="Times New Roman"/>
                        </a:rPr>
                        <a:t>0.274</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500" b="1" i="0" u="none" strike="noStrike">
                          <a:solidFill>
                            <a:srgbClr val="000000"/>
                          </a:solidFill>
                          <a:latin typeface="Times New Roman"/>
                        </a:rPr>
                        <a:t>0.388</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500" b="1" i="0" u="none" strike="noStrike" dirty="0">
                          <a:solidFill>
                            <a:srgbClr val="000000"/>
                          </a:solidFill>
                          <a:latin typeface="Times New Roman"/>
                        </a:rPr>
                        <a:t>0.31</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500" b="1" i="0" u="none" strike="noStrike" dirty="0">
                          <a:solidFill>
                            <a:srgbClr val="000000"/>
                          </a:solidFill>
                          <a:latin typeface="Times New Roman"/>
                        </a:rPr>
                        <a:t>Ok</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869490">
                <a:tc>
                  <a:txBody>
                    <a:bodyPr/>
                    <a:lstStyle/>
                    <a:p>
                      <a:pPr algn="ctr" fontAlgn="ctr"/>
                      <a:r>
                        <a:rPr lang="en-US" sz="1500" b="1" i="0" u="none" strike="noStrike" dirty="0">
                          <a:solidFill>
                            <a:srgbClr val="000000"/>
                          </a:solidFill>
                          <a:latin typeface="Times New Roman"/>
                        </a:rPr>
                        <a:t>Period for second part</a:t>
                      </a:r>
                      <a:br>
                        <a:rPr lang="en-US" sz="1500" b="1" i="0" u="none" strike="noStrike" dirty="0">
                          <a:solidFill>
                            <a:srgbClr val="000000"/>
                          </a:solidFill>
                          <a:latin typeface="Times New Roman"/>
                        </a:rPr>
                      </a:br>
                      <a:endParaRPr lang="en-US" sz="1500" b="1" i="0" u="none" strike="noStrike" dirty="0">
                        <a:solidFill>
                          <a:srgbClr val="000000"/>
                        </a:solidFill>
                        <a:latin typeface="Times New Roman"/>
                      </a:endParaRP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500" b="1" i="0" u="none" strike="noStrike">
                          <a:solidFill>
                            <a:srgbClr val="000000"/>
                          </a:solidFill>
                          <a:latin typeface="Times New Roman"/>
                        </a:rPr>
                        <a:t>0.334</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500" b="1" i="0" u="none" strike="noStrike">
                          <a:solidFill>
                            <a:srgbClr val="000000"/>
                          </a:solidFill>
                          <a:latin typeface="Times New Roman"/>
                        </a:rPr>
                        <a:t>0.467</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500" b="1" i="0" u="none" strike="noStrike">
                          <a:solidFill>
                            <a:srgbClr val="000000"/>
                          </a:solidFill>
                          <a:latin typeface="Times New Roman"/>
                        </a:rPr>
                        <a:t>0.441</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sz="1500" b="1" i="0" u="none" strike="noStrike" dirty="0">
                          <a:solidFill>
                            <a:srgbClr val="000000"/>
                          </a:solidFill>
                          <a:latin typeface="Times New Roman"/>
                        </a:rPr>
                        <a:t>Ok</a:t>
                      </a:r>
                    </a:p>
                  </a:txBody>
                  <a:tcPr marL="9525" marR="9525" marT="9525"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pic>
        <p:nvPicPr>
          <p:cNvPr id="2050" name="Picture 2"/>
          <p:cNvPicPr>
            <a:picLocks noChangeAspect="1" noChangeArrowheads="1"/>
          </p:cNvPicPr>
          <p:nvPr/>
        </p:nvPicPr>
        <p:blipFill>
          <a:blip r:embed="rId2" cstate="print"/>
          <a:srcRect/>
          <a:stretch>
            <a:fillRect/>
          </a:stretch>
        </p:blipFill>
        <p:spPr bwMode="auto">
          <a:xfrm>
            <a:off x="881977" y="1724298"/>
            <a:ext cx="2816854" cy="783636"/>
          </a:xfrm>
          <a:prstGeom prst="rect">
            <a:avLst/>
          </a:prstGeom>
          <a:noFill/>
          <a:ln w="9525">
            <a:noFill/>
            <a:miter lim="800000"/>
            <a:headEnd/>
            <a:tailEnd/>
          </a:ln>
        </p:spPr>
      </p:pic>
      <p:pic>
        <p:nvPicPr>
          <p:cNvPr id="2052" name="Picture 4"/>
          <p:cNvPicPr>
            <a:picLocks noChangeAspect="1" noChangeArrowheads="1"/>
          </p:cNvPicPr>
          <p:nvPr/>
        </p:nvPicPr>
        <p:blipFill>
          <a:blip r:embed="rId3" cstate="print"/>
          <a:srcRect/>
          <a:stretch>
            <a:fillRect/>
          </a:stretch>
        </p:blipFill>
        <p:spPr bwMode="auto">
          <a:xfrm>
            <a:off x="897664" y="2603317"/>
            <a:ext cx="2746874" cy="662397"/>
          </a:xfrm>
          <a:prstGeom prst="rect">
            <a:avLst/>
          </a:prstGeom>
          <a:noFill/>
          <a:ln w="9525">
            <a:noFill/>
            <a:miter lim="800000"/>
            <a:headEnd/>
            <a:tailEnd/>
          </a:ln>
        </p:spPr>
      </p:pic>
    </p:spTree>
    <p:extLst>
      <p:ext uri="{BB962C8B-B14F-4D97-AF65-F5344CB8AC3E}">
        <p14:creationId xmlns:p14="http://schemas.microsoft.com/office/powerpoint/2010/main" xmlns="" val="1925027165"/>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A032C889-8C39-44D7-8E63-8A8660FA171D}"/>
              </a:ext>
            </a:extLst>
          </p:cNvPr>
          <p:cNvSpPr/>
          <p:nvPr/>
        </p:nvSpPr>
        <p:spPr>
          <a:xfrm>
            <a:off x="602452" y="382693"/>
            <a:ext cx="7418142" cy="461665"/>
          </a:xfrm>
          <a:prstGeom prst="rect">
            <a:avLst/>
          </a:prstGeom>
        </p:spPr>
        <p:txBody>
          <a:bodyPr wrap="square">
            <a:spAutoFit/>
          </a:bodyPr>
          <a:lstStyle/>
          <a:p>
            <a:pPr marL="342900" indent="-342900">
              <a:buFont typeface="Wingdings" pitchFamily="2" charset="2"/>
              <a:buChar char="Ø"/>
            </a:pPr>
            <a:r>
              <a:rPr lang="en-US" sz="2400" b="1" dirty="0">
                <a:solidFill>
                  <a:srgbClr val="FF0000"/>
                </a:solidFill>
                <a:latin typeface="Times New Roman" panose="02020603050405020304" pitchFamily="18" charset="0"/>
                <a:cs typeface="+mj-cs"/>
              </a:rPr>
              <a:t>Modal mass participate ratio check (MPMR)</a:t>
            </a:r>
          </a:p>
        </p:txBody>
      </p:sp>
      <p:sp>
        <p:nvSpPr>
          <p:cNvPr id="2" name="عنصر نائب لرقم الشريحة 1">
            <a:extLst>
              <a:ext uri="{FF2B5EF4-FFF2-40B4-BE49-F238E27FC236}">
                <a16:creationId xmlns:a16="http://schemas.microsoft.com/office/drawing/2014/main" xmlns="" id="{83CC725F-E90A-4674-AB59-D50665FFA514}"/>
              </a:ext>
            </a:extLst>
          </p:cNvPr>
          <p:cNvSpPr>
            <a:spLocks noGrp="1"/>
          </p:cNvSpPr>
          <p:nvPr>
            <p:ph type="sldNum" sz="quarter" idx="12"/>
          </p:nvPr>
        </p:nvSpPr>
        <p:spPr>
          <a:xfrm>
            <a:off x="9143261" y="6348866"/>
            <a:ext cx="2743200" cy="365125"/>
          </a:xfrm>
        </p:spPr>
        <p:txBody>
          <a:bodyPr/>
          <a:lstStyle/>
          <a:p>
            <a:fld id="{09964888-E3DD-43E6-9D6D-BA1E53871D58}" type="slidenum">
              <a:rPr lang="en-US" sz="2000" b="1" smtClean="0">
                <a:solidFill>
                  <a:schemeClr val="tx1"/>
                </a:solidFill>
              </a:rPr>
              <a:pPr/>
              <a:t>33</a:t>
            </a:fld>
            <a:endParaRPr lang="en-US" sz="2000" b="1">
              <a:solidFill>
                <a:schemeClr val="tx1"/>
              </a:solidFill>
            </a:endParaRPr>
          </a:p>
        </p:txBody>
      </p:sp>
      <p:cxnSp>
        <p:nvCxnSpPr>
          <p:cNvPr id="7" name="رابط مستقيم 6">
            <a:extLst>
              <a:ext uri="{FF2B5EF4-FFF2-40B4-BE49-F238E27FC236}">
                <a16:creationId xmlns:a16="http://schemas.microsoft.com/office/drawing/2014/main" xmlns="" id="{DEC71B15-87F1-47F3-A63C-F05F5DBAFFE4}"/>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 name="Rectangle 7">
            <a:extLst>
              <a:ext uri="{FF2B5EF4-FFF2-40B4-BE49-F238E27FC236}">
                <a16:creationId xmlns:a16="http://schemas.microsoft.com/office/drawing/2014/main" xmlns="" id="{023238EB-D7BF-4A57-9D77-FDA722368595}"/>
              </a:ext>
            </a:extLst>
          </p:cNvPr>
          <p:cNvSpPr/>
          <p:nvPr/>
        </p:nvSpPr>
        <p:spPr>
          <a:xfrm>
            <a:off x="3660490" y="1532405"/>
            <a:ext cx="5362920" cy="463397"/>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cs typeface="Times New Roman" panose="02020603050405020304" pitchFamily="18" charset="0"/>
              </a:rPr>
              <a:t>Table : MPMR for the first part</a:t>
            </a:r>
          </a:p>
        </p:txBody>
      </p:sp>
      <p:graphicFrame>
        <p:nvGraphicFramePr>
          <p:cNvPr id="14" name="جدول 13"/>
          <p:cNvGraphicFramePr>
            <a:graphicFrameLocks noGrp="1"/>
          </p:cNvGraphicFramePr>
          <p:nvPr/>
        </p:nvGraphicFramePr>
        <p:xfrm>
          <a:off x="3119300" y="2090062"/>
          <a:ext cx="5371556" cy="4349744"/>
        </p:xfrm>
        <a:graphic>
          <a:graphicData uri="http://schemas.openxmlformats.org/drawingml/2006/table">
            <a:tbl>
              <a:tblPr/>
              <a:tblGrid>
                <a:gridCol w="668460">
                  <a:extLst>
                    <a:ext uri="{9D8B030D-6E8A-4147-A177-3AD203B41FA5}">
                      <a16:colId xmlns:a16="http://schemas.microsoft.com/office/drawing/2014/main" xmlns="" val="20000"/>
                    </a:ext>
                  </a:extLst>
                </a:gridCol>
                <a:gridCol w="541135">
                  <a:extLst>
                    <a:ext uri="{9D8B030D-6E8A-4147-A177-3AD203B41FA5}">
                      <a16:colId xmlns:a16="http://schemas.microsoft.com/office/drawing/2014/main" xmlns="" val="20001"/>
                    </a:ext>
                  </a:extLst>
                </a:gridCol>
                <a:gridCol w="593524">
                  <a:extLst>
                    <a:ext uri="{9D8B030D-6E8A-4147-A177-3AD203B41FA5}">
                      <a16:colId xmlns:a16="http://schemas.microsoft.com/office/drawing/2014/main" xmlns="" val="20002"/>
                    </a:ext>
                  </a:extLst>
                </a:gridCol>
                <a:gridCol w="846849">
                  <a:extLst>
                    <a:ext uri="{9D8B030D-6E8A-4147-A177-3AD203B41FA5}">
                      <a16:colId xmlns:a16="http://schemas.microsoft.com/office/drawing/2014/main" xmlns="" val="20003"/>
                    </a:ext>
                  </a:extLst>
                </a:gridCol>
                <a:gridCol w="757323">
                  <a:extLst>
                    <a:ext uri="{9D8B030D-6E8A-4147-A177-3AD203B41FA5}">
                      <a16:colId xmlns:a16="http://schemas.microsoft.com/office/drawing/2014/main" xmlns="" val="20004"/>
                    </a:ext>
                  </a:extLst>
                </a:gridCol>
                <a:gridCol w="355451">
                  <a:extLst>
                    <a:ext uri="{9D8B030D-6E8A-4147-A177-3AD203B41FA5}">
                      <a16:colId xmlns:a16="http://schemas.microsoft.com/office/drawing/2014/main" xmlns="" val="20005"/>
                    </a:ext>
                  </a:extLst>
                </a:gridCol>
                <a:gridCol w="732123">
                  <a:extLst>
                    <a:ext uri="{9D8B030D-6E8A-4147-A177-3AD203B41FA5}">
                      <a16:colId xmlns:a16="http://schemas.microsoft.com/office/drawing/2014/main" xmlns="" val="20006"/>
                    </a:ext>
                  </a:extLst>
                </a:gridCol>
                <a:gridCol w="876691">
                  <a:extLst>
                    <a:ext uri="{9D8B030D-6E8A-4147-A177-3AD203B41FA5}">
                      <a16:colId xmlns:a16="http://schemas.microsoft.com/office/drawing/2014/main" xmlns="" val="20007"/>
                    </a:ext>
                  </a:extLst>
                </a:gridCol>
              </a:tblGrid>
              <a:tr h="310696">
                <a:tc rowSpan="2">
                  <a:txBody>
                    <a:bodyPr/>
                    <a:lstStyle/>
                    <a:p>
                      <a:pPr algn="ctr">
                        <a:lnSpc>
                          <a:spcPct val="115000"/>
                        </a:lnSpc>
                        <a:spcAft>
                          <a:spcPts val="0"/>
                        </a:spcAft>
                      </a:pPr>
                      <a:r>
                        <a:rPr lang="en-US" sz="1200" dirty="0">
                          <a:solidFill>
                            <a:srgbClr val="000000"/>
                          </a:solidFill>
                          <a:latin typeface="Times New Roman"/>
                          <a:ea typeface="Times New Roman"/>
                          <a:cs typeface="Arial"/>
                        </a:rPr>
                        <a:t>Case</a:t>
                      </a:r>
                      <a:endParaRPr lang="en-US" sz="1100"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rowSpan="2">
                  <a:txBody>
                    <a:bodyPr/>
                    <a:lstStyle/>
                    <a:p>
                      <a:pPr algn="ctr">
                        <a:lnSpc>
                          <a:spcPct val="115000"/>
                        </a:lnSpc>
                        <a:spcAft>
                          <a:spcPts val="0"/>
                        </a:spcAft>
                      </a:pPr>
                      <a:r>
                        <a:rPr lang="en-US" sz="1200">
                          <a:solidFill>
                            <a:srgbClr val="000000"/>
                          </a:solidFill>
                          <a:latin typeface="Times New Roman"/>
                          <a:ea typeface="Times New Roman"/>
                          <a:cs typeface="Arial"/>
                        </a:rPr>
                        <a:t>Mode</a:t>
                      </a:r>
                      <a:endParaRPr lang="en-US" sz="110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200">
                          <a:solidFill>
                            <a:srgbClr val="000000"/>
                          </a:solidFill>
                          <a:latin typeface="Times New Roman"/>
                          <a:ea typeface="Times New Roman"/>
                          <a:cs typeface="Arial"/>
                        </a:rPr>
                        <a:t>Period</a:t>
                      </a:r>
                      <a:endParaRPr lang="en-US" sz="110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rowSpan="2">
                  <a:txBody>
                    <a:bodyPr/>
                    <a:lstStyle/>
                    <a:p>
                      <a:pPr algn="ctr">
                        <a:lnSpc>
                          <a:spcPct val="115000"/>
                        </a:lnSpc>
                        <a:spcAft>
                          <a:spcPts val="0"/>
                        </a:spcAft>
                      </a:pPr>
                      <a:r>
                        <a:rPr lang="en-US" sz="1200">
                          <a:solidFill>
                            <a:srgbClr val="000000"/>
                          </a:solidFill>
                          <a:latin typeface="Times New Roman"/>
                          <a:ea typeface="Times New Roman"/>
                          <a:cs typeface="Arial"/>
                        </a:rPr>
                        <a:t>UX</a:t>
                      </a:r>
                      <a:endParaRPr lang="en-US" sz="110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rowSpan="2">
                  <a:txBody>
                    <a:bodyPr/>
                    <a:lstStyle/>
                    <a:p>
                      <a:pPr algn="ctr">
                        <a:lnSpc>
                          <a:spcPct val="115000"/>
                        </a:lnSpc>
                        <a:spcAft>
                          <a:spcPts val="0"/>
                        </a:spcAft>
                      </a:pPr>
                      <a:r>
                        <a:rPr lang="en-US" sz="1200">
                          <a:solidFill>
                            <a:srgbClr val="000000"/>
                          </a:solidFill>
                          <a:latin typeface="Times New Roman"/>
                          <a:ea typeface="Times New Roman"/>
                          <a:cs typeface="Arial"/>
                        </a:rPr>
                        <a:t>UY</a:t>
                      </a:r>
                      <a:endParaRPr lang="en-US" sz="110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rowSpan="2">
                  <a:txBody>
                    <a:bodyPr/>
                    <a:lstStyle/>
                    <a:p>
                      <a:pPr algn="ctr">
                        <a:lnSpc>
                          <a:spcPct val="115000"/>
                        </a:lnSpc>
                        <a:spcAft>
                          <a:spcPts val="0"/>
                        </a:spcAft>
                      </a:pPr>
                      <a:r>
                        <a:rPr lang="en-US" sz="1200">
                          <a:solidFill>
                            <a:srgbClr val="000000"/>
                          </a:solidFill>
                          <a:latin typeface="Times New Roman"/>
                          <a:ea typeface="Times New Roman"/>
                          <a:cs typeface="Arial"/>
                        </a:rPr>
                        <a:t>UZ</a:t>
                      </a:r>
                      <a:endParaRPr lang="en-US" sz="110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rowSpan="2">
                  <a:txBody>
                    <a:bodyPr/>
                    <a:lstStyle/>
                    <a:p>
                      <a:pPr algn="ctr">
                        <a:lnSpc>
                          <a:spcPct val="115000"/>
                        </a:lnSpc>
                        <a:spcAft>
                          <a:spcPts val="0"/>
                        </a:spcAft>
                      </a:pPr>
                      <a:r>
                        <a:rPr lang="en-US" sz="1200" dirty="0">
                          <a:solidFill>
                            <a:srgbClr val="000000"/>
                          </a:solidFill>
                          <a:latin typeface="Times New Roman"/>
                          <a:ea typeface="Times New Roman"/>
                          <a:cs typeface="Arial"/>
                        </a:rPr>
                        <a:t>Sum UX</a:t>
                      </a:r>
                      <a:endParaRPr lang="en-US" sz="1100"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rowSpan="2">
                  <a:txBody>
                    <a:bodyPr/>
                    <a:lstStyle/>
                    <a:p>
                      <a:pPr algn="ctr">
                        <a:lnSpc>
                          <a:spcPct val="115000"/>
                        </a:lnSpc>
                        <a:spcAft>
                          <a:spcPts val="0"/>
                        </a:spcAft>
                      </a:pPr>
                      <a:r>
                        <a:rPr lang="en-US" sz="1200">
                          <a:solidFill>
                            <a:srgbClr val="000000"/>
                          </a:solidFill>
                          <a:latin typeface="Times New Roman"/>
                          <a:ea typeface="Times New Roman"/>
                          <a:cs typeface="Arial"/>
                        </a:rPr>
                        <a:t>Sum UY</a:t>
                      </a:r>
                      <a:endParaRPr lang="en-US" sz="110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extLst>
                  <a:ext uri="{0D108BD9-81ED-4DB2-BD59-A6C34878D82A}">
                    <a16:rowId xmlns:a16="http://schemas.microsoft.com/office/drawing/2014/main" xmlns="" val="10000"/>
                  </a:ext>
                </a:extLst>
              </a:tr>
              <a:tr h="310696">
                <a:tc vMerge="1">
                  <a:txBody>
                    <a:bodyPr/>
                    <a:lstStyle/>
                    <a:p>
                      <a:pPr rtl="1"/>
                      <a:endParaRPr lang="ar-SA"/>
                    </a:p>
                  </a:txBody>
                  <a:tcPr/>
                </a:tc>
                <a:tc vMerge="1">
                  <a:txBody>
                    <a:bodyPr/>
                    <a:lstStyle/>
                    <a:p>
                      <a:pPr rtl="1"/>
                      <a:endParaRPr lang="ar-SA"/>
                    </a:p>
                  </a:txBody>
                  <a:tcPr/>
                </a:tc>
                <a:tc>
                  <a:txBody>
                    <a:bodyPr/>
                    <a:lstStyle/>
                    <a:p>
                      <a:pPr algn="ctr">
                        <a:lnSpc>
                          <a:spcPct val="115000"/>
                        </a:lnSpc>
                        <a:spcAft>
                          <a:spcPts val="0"/>
                        </a:spcAft>
                      </a:pPr>
                      <a:r>
                        <a:rPr lang="en-US" sz="1200">
                          <a:solidFill>
                            <a:srgbClr val="000000"/>
                          </a:solidFill>
                          <a:latin typeface="Times New Roman"/>
                          <a:ea typeface="Times New Roman"/>
                          <a:cs typeface="Arial"/>
                        </a:rPr>
                        <a:t>sec</a:t>
                      </a:r>
                      <a:endParaRPr lang="en-US" sz="110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extLst>
                  <a:ext uri="{0D108BD9-81ED-4DB2-BD59-A6C34878D82A}">
                    <a16:rowId xmlns:a16="http://schemas.microsoft.com/office/drawing/2014/main" xmlns="" val="10001"/>
                  </a:ext>
                </a:extLst>
              </a:tr>
              <a:tr h="310696">
                <a:tc>
                  <a:txBody>
                    <a:bodyPr/>
                    <a:lstStyle/>
                    <a:p>
                      <a:pPr algn="ctr">
                        <a:lnSpc>
                          <a:spcPct val="115000"/>
                        </a:lnSpc>
                        <a:spcAft>
                          <a:spcPts val="0"/>
                        </a:spcAft>
                      </a:pPr>
                      <a:r>
                        <a:rPr lang="en-US" sz="1200">
                          <a:solidFill>
                            <a:srgbClr val="000000"/>
                          </a:solidFill>
                          <a:latin typeface="Times New Roman"/>
                          <a:ea typeface="Times New Roman"/>
                          <a:cs typeface="Arial"/>
                        </a:rPr>
                        <a:t>Modal</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200">
                          <a:solidFill>
                            <a:srgbClr val="000000"/>
                          </a:solidFill>
                          <a:latin typeface="Times New Roman"/>
                          <a:ea typeface="Times New Roman"/>
                          <a:cs typeface="Arial"/>
                        </a:rPr>
                        <a:t>1</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0.31</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0.8188</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2.49E-05</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0.8188</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2.49E-05</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310696">
                <a:tc>
                  <a:txBody>
                    <a:bodyPr/>
                    <a:lstStyle/>
                    <a:p>
                      <a:pPr algn="ctr">
                        <a:lnSpc>
                          <a:spcPct val="115000"/>
                        </a:lnSpc>
                        <a:spcAft>
                          <a:spcPts val="0"/>
                        </a:spcAft>
                      </a:pPr>
                      <a:r>
                        <a:rPr lang="en-US" sz="1200">
                          <a:solidFill>
                            <a:srgbClr val="000000"/>
                          </a:solidFill>
                          <a:latin typeface="Times New Roman"/>
                          <a:ea typeface="Times New Roman"/>
                          <a:cs typeface="Arial"/>
                        </a:rPr>
                        <a:t>Modal</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200">
                          <a:solidFill>
                            <a:srgbClr val="000000"/>
                          </a:solidFill>
                          <a:latin typeface="Times New Roman"/>
                          <a:ea typeface="Times New Roman"/>
                          <a:cs typeface="Arial"/>
                        </a:rPr>
                        <a:t>2</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0.204</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1.50E-05</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0.1915</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0.8188</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0.1915</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310696">
                <a:tc>
                  <a:txBody>
                    <a:bodyPr/>
                    <a:lstStyle/>
                    <a:p>
                      <a:pPr algn="ctr">
                        <a:lnSpc>
                          <a:spcPct val="115000"/>
                        </a:lnSpc>
                        <a:spcAft>
                          <a:spcPts val="0"/>
                        </a:spcAft>
                      </a:pPr>
                      <a:r>
                        <a:rPr lang="en-US" sz="1200">
                          <a:solidFill>
                            <a:srgbClr val="000000"/>
                          </a:solidFill>
                          <a:latin typeface="Times New Roman"/>
                          <a:ea typeface="Times New Roman"/>
                          <a:cs typeface="Arial"/>
                        </a:rPr>
                        <a:t>Modal</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200">
                          <a:solidFill>
                            <a:srgbClr val="000000"/>
                          </a:solidFill>
                          <a:latin typeface="Times New Roman"/>
                          <a:ea typeface="Times New Roman"/>
                          <a:cs typeface="Arial"/>
                        </a:rPr>
                        <a:t>3</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0.176</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3.57E-05</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0.6162</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0.8188</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0.8078</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310696">
                <a:tc>
                  <a:txBody>
                    <a:bodyPr/>
                    <a:lstStyle/>
                    <a:p>
                      <a:pPr algn="ctr">
                        <a:lnSpc>
                          <a:spcPct val="115000"/>
                        </a:lnSpc>
                        <a:spcAft>
                          <a:spcPts val="0"/>
                        </a:spcAft>
                      </a:pPr>
                      <a:r>
                        <a:rPr lang="en-US" sz="1200">
                          <a:solidFill>
                            <a:srgbClr val="000000"/>
                          </a:solidFill>
                          <a:latin typeface="Times New Roman"/>
                          <a:ea typeface="Times New Roman"/>
                          <a:cs typeface="Arial"/>
                        </a:rPr>
                        <a:t>Modal</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200">
                          <a:solidFill>
                            <a:srgbClr val="000000"/>
                          </a:solidFill>
                          <a:latin typeface="Times New Roman"/>
                          <a:ea typeface="Times New Roman"/>
                          <a:cs typeface="Arial"/>
                        </a:rPr>
                        <a:t>4</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0.123</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0.0896</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0.0002</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0.9084</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US" sz="1200">
                          <a:solidFill>
                            <a:srgbClr val="000000"/>
                          </a:solidFill>
                          <a:latin typeface="Times New Roman"/>
                          <a:ea typeface="Times New Roman"/>
                          <a:cs typeface="Arial"/>
                        </a:rPr>
                        <a:t>0.808</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310696">
                <a:tc>
                  <a:txBody>
                    <a:bodyPr/>
                    <a:lstStyle/>
                    <a:p>
                      <a:pPr algn="ctr">
                        <a:lnSpc>
                          <a:spcPct val="115000"/>
                        </a:lnSpc>
                        <a:spcAft>
                          <a:spcPts val="0"/>
                        </a:spcAft>
                      </a:pPr>
                      <a:r>
                        <a:rPr lang="en-US" sz="1200">
                          <a:solidFill>
                            <a:srgbClr val="000000"/>
                          </a:solidFill>
                          <a:latin typeface="Times New Roman"/>
                          <a:ea typeface="Times New Roman"/>
                          <a:cs typeface="Arial"/>
                        </a:rPr>
                        <a:t>Modal</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200">
                          <a:solidFill>
                            <a:srgbClr val="000000"/>
                          </a:solidFill>
                          <a:latin typeface="Times New Roman"/>
                          <a:ea typeface="Times New Roman"/>
                          <a:cs typeface="Arial"/>
                        </a:rPr>
                        <a:t>5</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0.111</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0.005</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0.0032</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0.9134</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0.8112</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310696">
                <a:tc>
                  <a:txBody>
                    <a:bodyPr/>
                    <a:lstStyle/>
                    <a:p>
                      <a:pPr algn="ctr">
                        <a:lnSpc>
                          <a:spcPct val="115000"/>
                        </a:lnSpc>
                        <a:spcAft>
                          <a:spcPts val="0"/>
                        </a:spcAft>
                      </a:pPr>
                      <a:r>
                        <a:rPr lang="en-US" sz="1200">
                          <a:solidFill>
                            <a:srgbClr val="000000"/>
                          </a:solidFill>
                          <a:latin typeface="Times New Roman"/>
                          <a:ea typeface="Times New Roman"/>
                          <a:cs typeface="Arial"/>
                        </a:rPr>
                        <a:t>Modal</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200">
                          <a:solidFill>
                            <a:srgbClr val="000000"/>
                          </a:solidFill>
                          <a:latin typeface="Times New Roman"/>
                          <a:ea typeface="Times New Roman"/>
                          <a:cs typeface="Arial"/>
                        </a:rPr>
                        <a:t>6</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0.105</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0.0019</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0.0003</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0.9153</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0.8115</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r h="310696">
                <a:tc>
                  <a:txBody>
                    <a:bodyPr/>
                    <a:lstStyle/>
                    <a:p>
                      <a:pPr algn="ctr">
                        <a:lnSpc>
                          <a:spcPct val="115000"/>
                        </a:lnSpc>
                        <a:spcAft>
                          <a:spcPts val="0"/>
                        </a:spcAft>
                      </a:pPr>
                      <a:r>
                        <a:rPr lang="en-US" sz="1200">
                          <a:solidFill>
                            <a:srgbClr val="000000"/>
                          </a:solidFill>
                          <a:latin typeface="Times New Roman"/>
                          <a:ea typeface="Times New Roman"/>
                          <a:cs typeface="Arial"/>
                        </a:rPr>
                        <a:t>Modal</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200">
                          <a:solidFill>
                            <a:srgbClr val="000000"/>
                          </a:solidFill>
                          <a:latin typeface="Times New Roman"/>
                          <a:ea typeface="Times New Roman"/>
                          <a:cs typeface="Arial"/>
                        </a:rPr>
                        <a:t>7</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0.092</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0.0016</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0.0007</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0.9169</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0.8123</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8"/>
                  </a:ext>
                </a:extLst>
              </a:tr>
              <a:tr h="310696">
                <a:tc>
                  <a:txBody>
                    <a:bodyPr/>
                    <a:lstStyle/>
                    <a:p>
                      <a:pPr algn="ctr">
                        <a:lnSpc>
                          <a:spcPct val="115000"/>
                        </a:lnSpc>
                        <a:spcAft>
                          <a:spcPts val="0"/>
                        </a:spcAft>
                      </a:pPr>
                      <a:r>
                        <a:rPr lang="en-US" sz="1200">
                          <a:solidFill>
                            <a:srgbClr val="000000"/>
                          </a:solidFill>
                          <a:latin typeface="Times New Roman"/>
                          <a:ea typeface="Times New Roman"/>
                          <a:cs typeface="Arial"/>
                        </a:rPr>
                        <a:t>Modal</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200">
                          <a:solidFill>
                            <a:srgbClr val="000000"/>
                          </a:solidFill>
                          <a:latin typeface="Times New Roman"/>
                          <a:ea typeface="Times New Roman"/>
                          <a:cs typeface="Arial"/>
                        </a:rPr>
                        <a:t>8</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0.086</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0.0047</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0.1044</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0.9216</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0.9167</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xmlns="" val="10009"/>
                  </a:ext>
                </a:extLst>
              </a:tr>
              <a:tr h="310696">
                <a:tc>
                  <a:txBody>
                    <a:bodyPr/>
                    <a:lstStyle/>
                    <a:p>
                      <a:pPr algn="ctr">
                        <a:lnSpc>
                          <a:spcPct val="115000"/>
                        </a:lnSpc>
                        <a:spcAft>
                          <a:spcPts val="0"/>
                        </a:spcAft>
                      </a:pPr>
                      <a:r>
                        <a:rPr lang="en-US" sz="1200">
                          <a:solidFill>
                            <a:srgbClr val="000000"/>
                          </a:solidFill>
                          <a:latin typeface="Times New Roman"/>
                          <a:ea typeface="Times New Roman"/>
                          <a:cs typeface="Arial"/>
                        </a:rPr>
                        <a:t>Modal</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200">
                          <a:solidFill>
                            <a:srgbClr val="000000"/>
                          </a:solidFill>
                          <a:latin typeface="Times New Roman"/>
                          <a:ea typeface="Times New Roman"/>
                          <a:cs typeface="Arial"/>
                        </a:rPr>
                        <a:t>9</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0.073</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0.0038</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0.0001</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0.9254</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0.9168</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0"/>
                  </a:ext>
                </a:extLst>
              </a:tr>
              <a:tr h="310696">
                <a:tc>
                  <a:txBody>
                    <a:bodyPr/>
                    <a:lstStyle/>
                    <a:p>
                      <a:pPr algn="ctr">
                        <a:lnSpc>
                          <a:spcPct val="115000"/>
                        </a:lnSpc>
                        <a:spcAft>
                          <a:spcPts val="0"/>
                        </a:spcAft>
                      </a:pPr>
                      <a:r>
                        <a:rPr lang="en-US" sz="1200">
                          <a:solidFill>
                            <a:srgbClr val="000000"/>
                          </a:solidFill>
                          <a:latin typeface="Times New Roman"/>
                          <a:ea typeface="Times New Roman"/>
                          <a:cs typeface="Arial"/>
                        </a:rPr>
                        <a:t>Modal</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200">
                          <a:solidFill>
                            <a:srgbClr val="000000"/>
                          </a:solidFill>
                          <a:latin typeface="Times New Roman"/>
                          <a:ea typeface="Times New Roman"/>
                          <a:cs typeface="Arial"/>
                        </a:rPr>
                        <a:t>10</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0.071</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0.0011</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0.0024</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0.9265</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0.9192</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1"/>
                  </a:ext>
                </a:extLst>
              </a:tr>
              <a:tr h="310696">
                <a:tc>
                  <a:txBody>
                    <a:bodyPr/>
                    <a:lstStyle/>
                    <a:p>
                      <a:pPr algn="ctr">
                        <a:lnSpc>
                          <a:spcPct val="115000"/>
                        </a:lnSpc>
                        <a:spcAft>
                          <a:spcPts val="0"/>
                        </a:spcAft>
                      </a:pPr>
                      <a:r>
                        <a:rPr lang="en-US" sz="1200">
                          <a:solidFill>
                            <a:srgbClr val="000000"/>
                          </a:solidFill>
                          <a:latin typeface="Times New Roman"/>
                          <a:ea typeface="Times New Roman"/>
                          <a:cs typeface="Arial"/>
                        </a:rPr>
                        <a:t>Modal</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200">
                          <a:solidFill>
                            <a:srgbClr val="000000"/>
                          </a:solidFill>
                          <a:latin typeface="Times New Roman"/>
                          <a:ea typeface="Times New Roman"/>
                          <a:cs typeface="Arial"/>
                        </a:rPr>
                        <a:t>11</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0.07</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0.0002</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0.001</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0.9266</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0.9202</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2"/>
                  </a:ext>
                </a:extLst>
              </a:tr>
              <a:tr h="310696">
                <a:tc>
                  <a:txBody>
                    <a:bodyPr/>
                    <a:lstStyle/>
                    <a:p>
                      <a:pPr algn="ctr">
                        <a:lnSpc>
                          <a:spcPct val="115000"/>
                        </a:lnSpc>
                        <a:spcAft>
                          <a:spcPts val="0"/>
                        </a:spcAft>
                      </a:pPr>
                      <a:r>
                        <a:rPr lang="en-US" sz="1200">
                          <a:solidFill>
                            <a:srgbClr val="000000"/>
                          </a:solidFill>
                          <a:latin typeface="Times New Roman"/>
                          <a:ea typeface="Times New Roman"/>
                          <a:cs typeface="Arial"/>
                        </a:rPr>
                        <a:t>Modal</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200">
                          <a:solidFill>
                            <a:srgbClr val="000000"/>
                          </a:solidFill>
                          <a:latin typeface="Times New Roman"/>
                          <a:ea typeface="Times New Roman"/>
                          <a:cs typeface="Arial"/>
                        </a:rPr>
                        <a:t>12</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0.069</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0.0012</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0.0054</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Times New Roman"/>
                          <a:ea typeface="Times New Roman"/>
                          <a:cs typeface="Arial"/>
                        </a:rPr>
                        <a:t>0</a:t>
                      </a:r>
                      <a:endParaRPr lang="en-US" sz="110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dirty="0">
                          <a:solidFill>
                            <a:srgbClr val="000000"/>
                          </a:solidFill>
                          <a:latin typeface="Times New Roman"/>
                          <a:ea typeface="Times New Roman"/>
                          <a:cs typeface="Arial"/>
                        </a:rPr>
                        <a:t>0.9279</a:t>
                      </a:r>
                      <a:endParaRPr lang="en-US" sz="1100" dirty="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dirty="0">
                          <a:solidFill>
                            <a:srgbClr val="000000"/>
                          </a:solidFill>
                          <a:latin typeface="Times New Roman"/>
                          <a:ea typeface="Times New Roman"/>
                          <a:cs typeface="Arial"/>
                        </a:rPr>
                        <a:t>0.9255</a:t>
                      </a:r>
                      <a:endParaRPr lang="en-US" sz="1100" dirty="0">
                        <a:latin typeface="Calibri"/>
                        <a:ea typeface="Calibri"/>
                        <a:cs typeface="Arial"/>
                      </a:endParaRPr>
                    </a:p>
                  </a:txBody>
                  <a:tcPr marL="68580" marR="6858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3"/>
                  </a:ext>
                </a:extLst>
              </a:tr>
            </a:tbl>
          </a:graphicData>
        </a:graphic>
      </p:graphicFrame>
    </p:spTree>
    <p:extLst>
      <p:ext uri="{BB962C8B-B14F-4D97-AF65-F5344CB8AC3E}">
        <p14:creationId xmlns:p14="http://schemas.microsoft.com/office/powerpoint/2010/main" xmlns="" val="1386009403"/>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A032C889-8C39-44D7-8E63-8A8660FA171D}"/>
              </a:ext>
            </a:extLst>
          </p:cNvPr>
          <p:cNvSpPr/>
          <p:nvPr/>
        </p:nvSpPr>
        <p:spPr>
          <a:xfrm>
            <a:off x="602452" y="382693"/>
            <a:ext cx="7418142" cy="461665"/>
          </a:xfrm>
          <a:prstGeom prst="rect">
            <a:avLst/>
          </a:prstGeom>
        </p:spPr>
        <p:txBody>
          <a:bodyPr wrap="square">
            <a:spAutoFit/>
          </a:bodyPr>
          <a:lstStyle/>
          <a:p>
            <a:pPr marL="342900" indent="-342900">
              <a:buFont typeface="Wingdings" pitchFamily="2" charset="2"/>
              <a:buChar char="Ø"/>
            </a:pPr>
            <a:r>
              <a:rPr lang="en-US" sz="2400" b="1" dirty="0">
                <a:solidFill>
                  <a:srgbClr val="FF0000"/>
                </a:solidFill>
                <a:latin typeface="Times New Roman" panose="02020603050405020304" pitchFamily="18" charset="0"/>
                <a:cs typeface="+mj-cs"/>
              </a:rPr>
              <a:t>Modal mass participate ratio check (MPMR)</a:t>
            </a:r>
          </a:p>
        </p:txBody>
      </p:sp>
      <p:sp>
        <p:nvSpPr>
          <p:cNvPr id="2" name="عنصر نائب لرقم الشريحة 1">
            <a:extLst>
              <a:ext uri="{FF2B5EF4-FFF2-40B4-BE49-F238E27FC236}">
                <a16:creationId xmlns:a16="http://schemas.microsoft.com/office/drawing/2014/main" xmlns="" id="{83CC725F-E90A-4674-AB59-D50665FFA514}"/>
              </a:ext>
            </a:extLst>
          </p:cNvPr>
          <p:cNvSpPr>
            <a:spLocks noGrp="1"/>
          </p:cNvSpPr>
          <p:nvPr>
            <p:ph type="sldNum" sz="quarter" idx="12"/>
          </p:nvPr>
        </p:nvSpPr>
        <p:spPr>
          <a:xfrm>
            <a:off x="9143261" y="6348866"/>
            <a:ext cx="2743200" cy="365125"/>
          </a:xfrm>
        </p:spPr>
        <p:txBody>
          <a:bodyPr/>
          <a:lstStyle/>
          <a:p>
            <a:fld id="{09964888-E3DD-43E6-9D6D-BA1E53871D58}" type="slidenum">
              <a:rPr lang="en-US" sz="2000" b="1" smtClean="0">
                <a:solidFill>
                  <a:schemeClr val="tx1"/>
                </a:solidFill>
              </a:rPr>
              <a:pPr/>
              <a:t>34</a:t>
            </a:fld>
            <a:endParaRPr lang="en-US" sz="2000" b="1">
              <a:solidFill>
                <a:schemeClr val="tx1"/>
              </a:solidFill>
            </a:endParaRPr>
          </a:p>
        </p:txBody>
      </p:sp>
      <p:cxnSp>
        <p:nvCxnSpPr>
          <p:cNvPr id="7" name="رابط مستقيم 6">
            <a:extLst>
              <a:ext uri="{FF2B5EF4-FFF2-40B4-BE49-F238E27FC236}">
                <a16:creationId xmlns:a16="http://schemas.microsoft.com/office/drawing/2014/main" xmlns="" id="{DEC71B15-87F1-47F3-A63C-F05F5DBAFFE4}"/>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aphicFrame>
        <p:nvGraphicFramePr>
          <p:cNvPr id="15" name="جدول 14"/>
          <p:cNvGraphicFramePr>
            <a:graphicFrameLocks noGrp="1"/>
          </p:cNvGraphicFramePr>
          <p:nvPr/>
        </p:nvGraphicFramePr>
        <p:xfrm>
          <a:off x="3661950" y="1567548"/>
          <a:ext cx="5508175" cy="4973300"/>
        </p:xfrm>
        <a:graphic>
          <a:graphicData uri="http://schemas.openxmlformats.org/drawingml/2006/table">
            <a:tbl>
              <a:tblPr/>
              <a:tblGrid>
                <a:gridCol w="597931">
                  <a:extLst>
                    <a:ext uri="{9D8B030D-6E8A-4147-A177-3AD203B41FA5}">
                      <a16:colId xmlns:a16="http://schemas.microsoft.com/office/drawing/2014/main" xmlns="" val="20000"/>
                    </a:ext>
                  </a:extLst>
                </a:gridCol>
                <a:gridCol w="535869">
                  <a:extLst>
                    <a:ext uri="{9D8B030D-6E8A-4147-A177-3AD203B41FA5}">
                      <a16:colId xmlns:a16="http://schemas.microsoft.com/office/drawing/2014/main" xmlns="" val="20001"/>
                    </a:ext>
                  </a:extLst>
                </a:gridCol>
                <a:gridCol w="597931">
                  <a:extLst>
                    <a:ext uri="{9D8B030D-6E8A-4147-A177-3AD203B41FA5}">
                      <a16:colId xmlns:a16="http://schemas.microsoft.com/office/drawing/2014/main" xmlns="" val="20002"/>
                    </a:ext>
                  </a:extLst>
                </a:gridCol>
                <a:gridCol w="584585">
                  <a:extLst>
                    <a:ext uri="{9D8B030D-6E8A-4147-A177-3AD203B41FA5}">
                      <a16:colId xmlns:a16="http://schemas.microsoft.com/office/drawing/2014/main" xmlns="" val="20003"/>
                    </a:ext>
                  </a:extLst>
                </a:gridCol>
                <a:gridCol w="584585">
                  <a:extLst>
                    <a:ext uri="{9D8B030D-6E8A-4147-A177-3AD203B41FA5}">
                      <a16:colId xmlns:a16="http://schemas.microsoft.com/office/drawing/2014/main" xmlns="" val="20004"/>
                    </a:ext>
                  </a:extLst>
                </a:gridCol>
                <a:gridCol w="552552">
                  <a:extLst>
                    <a:ext uri="{9D8B030D-6E8A-4147-A177-3AD203B41FA5}">
                      <a16:colId xmlns:a16="http://schemas.microsoft.com/office/drawing/2014/main" xmlns="" val="20005"/>
                    </a:ext>
                  </a:extLst>
                </a:gridCol>
                <a:gridCol w="896897">
                  <a:extLst>
                    <a:ext uri="{9D8B030D-6E8A-4147-A177-3AD203B41FA5}">
                      <a16:colId xmlns:a16="http://schemas.microsoft.com/office/drawing/2014/main" xmlns="" val="20006"/>
                    </a:ext>
                  </a:extLst>
                </a:gridCol>
                <a:gridCol w="1157825">
                  <a:extLst>
                    <a:ext uri="{9D8B030D-6E8A-4147-A177-3AD203B41FA5}">
                      <a16:colId xmlns:a16="http://schemas.microsoft.com/office/drawing/2014/main" xmlns="" val="20007"/>
                    </a:ext>
                  </a:extLst>
                </a:gridCol>
              </a:tblGrid>
              <a:tr h="316522">
                <a:tc rowSpan="2">
                  <a:txBody>
                    <a:bodyPr/>
                    <a:lstStyle/>
                    <a:p>
                      <a:pPr algn="ctr">
                        <a:lnSpc>
                          <a:spcPct val="115000"/>
                        </a:lnSpc>
                        <a:spcAft>
                          <a:spcPts val="0"/>
                        </a:spcAft>
                      </a:pPr>
                      <a:r>
                        <a:rPr lang="en-US" sz="1000" b="1">
                          <a:solidFill>
                            <a:srgbClr val="000000"/>
                          </a:solidFill>
                          <a:latin typeface="Times New Roman"/>
                          <a:ea typeface="Times New Roman"/>
                          <a:cs typeface="Arial"/>
                        </a:rPr>
                        <a:t>Case</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rowSpan="2">
                  <a:txBody>
                    <a:bodyPr/>
                    <a:lstStyle/>
                    <a:p>
                      <a:pPr algn="ctr">
                        <a:lnSpc>
                          <a:spcPct val="115000"/>
                        </a:lnSpc>
                        <a:spcAft>
                          <a:spcPts val="0"/>
                        </a:spcAft>
                      </a:pPr>
                      <a:r>
                        <a:rPr lang="en-US" sz="1000" b="1">
                          <a:solidFill>
                            <a:srgbClr val="000000"/>
                          </a:solidFill>
                          <a:latin typeface="Times New Roman"/>
                          <a:ea typeface="Times New Roman"/>
                          <a:cs typeface="Arial"/>
                        </a:rPr>
                        <a:t>Mode</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000" b="1">
                          <a:solidFill>
                            <a:srgbClr val="000000"/>
                          </a:solidFill>
                          <a:latin typeface="Times New Roman"/>
                          <a:ea typeface="Times New Roman"/>
                          <a:cs typeface="Arial"/>
                        </a:rPr>
                        <a:t>Period</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rowSpan="2">
                  <a:txBody>
                    <a:bodyPr/>
                    <a:lstStyle/>
                    <a:p>
                      <a:pPr algn="ctr">
                        <a:lnSpc>
                          <a:spcPct val="115000"/>
                        </a:lnSpc>
                        <a:spcAft>
                          <a:spcPts val="0"/>
                        </a:spcAft>
                      </a:pPr>
                      <a:r>
                        <a:rPr lang="en-US" sz="1000" b="1">
                          <a:solidFill>
                            <a:srgbClr val="000000"/>
                          </a:solidFill>
                          <a:latin typeface="Times New Roman"/>
                          <a:ea typeface="Times New Roman"/>
                          <a:cs typeface="Arial"/>
                        </a:rPr>
                        <a:t>UX</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rowSpan="2">
                  <a:txBody>
                    <a:bodyPr/>
                    <a:lstStyle/>
                    <a:p>
                      <a:pPr algn="ctr">
                        <a:lnSpc>
                          <a:spcPct val="115000"/>
                        </a:lnSpc>
                        <a:spcAft>
                          <a:spcPts val="0"/>
                        </a:spcAft>
                      </a:pPr>
                      <a:r>
                        <a:rPr lang="en-US" sz="1000" b="1">
                          <a:solidFill>
                            <a:srgbClr val="000000"/>
                          </a:solidFill>
                          <a:latin typeface="Times New Roman"/>
                          <a:ea typeface="Times New Roman"/>
                          <a:cs typeface="Arial"/>
                        </a:rPr>
                        <a:t>UY</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rowSpan="2">
                  <a:txBody>
                    <a:bodyPr/>
                    <a:lstStyle/>
                    <a:p>
                      <a:pPr algn="ctr">
                        <a:lnSpc>
                          <a:spcPct val="115000"/>
                        </a:lnSpc>
                        <a:spcAft>
                          <a:spcPts val="0"/>
                        </a:spcAft>
                      </a:pPr>
                      <a:r>
                        <a:rPr lang="en-US" sz="1000" b="1">
                          <a:solidFill>
                            <a:srgbClr val="000000"/>
                          </a:solidFill>
                          <a:latin typeface="Times New Roman"/>
                          <a:ea typeface="Times New Roman"/>
                          <a:cs typeface="Arial"/>
                        </a:rPr>
                        <a:t>UZ</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rowSpan="2">
                  <a:txBody>
                    <a:bodyPr/>
                    <a:lstStyle/>
                    <a:p>
                      <a:pPr algn="ctr">
                        <a:lnSpc>
                          <a:spcPct val="115000"/>
                        </a:lnSpc>
                        <a:spcAft>
                          <a:spcPts val="0"/>
                        </a:spcAft>
                      </a:pPr>
                      <a:r>
                        <a:rPr lang="en-US" sz="1000" b="1">
                          <a:solidFill>
                            <a:srgbClr val="000000"/>
                          </a:solidFill>
                          <a:latin typeface="Times New Roman"/>
                          <a:ea typeface="Times New Roman"/>
                          <a:cs typeface="Arial"/>
                        </a:rPr>
                        <a:t>Sum UX</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rowSpan="2">
                  <a:txBody>
                    <a:bodyPr/>
                    <a:lstStyle/>
                    <a:p>
                      <a:pPr algn="ctr">
                        <a:lnSpc>
                          <a:spcPct val="115000"/>
                        </a:lnSpc>
                        <a:spcAft>
                          <a:spcPts val="0"/>
                        </a:spcAft>
                      </a:pPr>
                      <a:r>
                        <a:rPr lang="en-US" sz="1000" b="1">
                          <a:solidFill>
                            <a:srgbClr val="000000"/>
                          </a:solidFill>
                          <a:latin typeface="Times New Roman"/>
                          <a:ea typeface="Times New Roman"/>
                          <a:cs typeface="Arial"/>
                        </a:rPr>
                        <a:t>Sum UY</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extLst>
                  <a:ext uri="{0D108BD9-81ED-4DB2-BD59-A6C34878D82A}">
                    <a16:rowId xmlns:a16="http://schemas.microsoft.com/office/drawing/2014/main" xmlns="" val="10000"/>
                  </a:ext>
                </a:extLst>
              </a:tr>
              <a:tr h="180664">
                <a:tc vMerge="1">
                  <a:txBody>
                    <a:bodyPr/>
                    <a:lstStyle/>
                    <a:p>
                      <a:pPr rtl="1"/>
                      <a:endParaRPr lang="ar-SA"/>
                    </a:p>
                  </a:txBody>
                  <a:tcPr/>
                </a:tc>
                <a:tc vMerge="1">
                  <a:txBody>
                    <a:bodyPr/>
                    <a:lstStyle/>
                    <a:p>
                      <a:pPr rtl="1"/>
                      <a:endParaRPr lang="ar-SA"/>
                    </a:p>
                  </a:txBody>
                  <a:tcPr/>
                </a:tc>
                <a:tc>
                  <a:txBody>
                    <a:bodyPr/>
                    <a:lstStyle/>
                    <a:p>
                      <a:pPr algn="ctr">
                        <a:lnSpc>
                          <a:spcPct val="115000"/>
                        </a:lnSpc>
                        <a:spcAft>
                          <a:spcPts val="0"/>
                        </a:spcAft>
                      </a:pPr>
                      <a:r>
                        <a:rPr lang="en-US" sz="1000" b="1">
                          <a:solidFill>
                            <a:srgbClr val="000000"/>
                          </a:solidFill>
                          <a:latin typeface="Times New Roman"/>
                          <a:ea typeface="Times New Roman"/>
                          <a:cs typeface="Arial"/>
                        </a:rPr>
                        <a:t>sec</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extLst>
                  <a:ext uri="{0D108BD9-81ED-4DB2-BD59-A6C34878D82A}">
                    <a16:rowId xmlns:a16="http://schemas.microsoft.com/office/drawing/2014/main" xmlns="" val="10001"/>
                  </a:ext>
                </a:extLst>
              </a:tr>
              <a:tr h="316522">
                <a:tc>
                  <a:txBody>
                    <a:bodyPr/>
                    <a:lstStyle/>
                    <a:p>
                      <a:pPr algn="ctr">
                        <a:lnSpc>
                          <a:spcPct val="115000"/>
                        </a:lnSpc>
                        <a:spcAft>
                          <a:spcPts val="0"/>
                        </a:spcAft>
                      </a:pPr>
                      <a:r>
                        <a:rPr lang="en-US" sz="1000">
                          <a:solidFill>
                            <a:srgbClr val="000000"/>
                          </a:solidFill>
                          <a:latin typeface="Times New Roman"/>
                          <a:ea typeface="Times New Roman"/>
                          <a:cs typeface="Arial"/>
                        </a:rPr>
                        <a:t>Modal</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000">
                          <a:solidFill>
                            <a:srgbClr val="000000"/>
                          </a:solidFill>
                          <a:latin typeface="Times New Roman"/>
                          <a:ea typeface="Times New Roman"/>
                          <a:cs typeface="Arial"/>
                        </a:rPr>
                        <a:t>1</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0.441</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0.7381</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0.0066</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0.7381</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0.0066</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316522">
                <a:tc>
                  <a:txBody>
                    <a:bodyPr/>
                    <a:lstStyle/>
                    <a:p>
                      <a:pPr algn="ctr">
                        <a:lnSpc>
                          <a:spcPct val="115000"/>
                        </a:lnSpc>
                        <a:spcAft>
                          <a:spcPts val="0"/>
                        </a:spcAft>
                      </a:pPr>
                      <a:r>
                        <a:rPr lang="en-US" sz="1000">
                          <a:solidFill>
                            <a:srgbClr val="000000"/>
                          </a:solidFill>
                          <a:latin typeface="Times New Roman"/>
                          <a:ea typeface="Times New Roman"/>
                          <a:cs typeface="Arial"/>
                        </a:rPr>
                        <a:t>Modal</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000">
                          <a:solidFill>
                            <a:srgbClr val="000000"/>
                          </a:solidFill>
                          <a:latin typeface="Times New Roman"/>
                          <a:ea typeface="Times New Roman"/>
                          <a:cs typeface="Arial"/>
                        </a:rPr>
                        <a:t>2</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0.257</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0.0061</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0.1256</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0.7441</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0.1322</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316522">
                <a:tc>
                  <a:txBody>
                    <a:bodyPr/>
                    <a:lstStyle/>
                    <a:p>
                      <a:pPr algn="ctr">
                        <a:lnSpc>
                          <a:spcPct val="115000"/>
                        </a:lnSpc>
                        <a:spcAft>
                          <a:spcPts val="0"/>
                        </a:spcAft>
                      </a:pPr>
                      <a:r>
                        <a:rPr lang="en-US" sz="1000">
                          <a:solidFill>
                            <a:srgbClr val="000000"/>
                          </a:solidFill>
                          <a:latin typeface="Times New Roman"/>
                          <a:ea typeface="Times New Roman"/>
                          <a:cs typeface="Arial"/>
                        </a:rPr>
                        <a:t>Modal</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000">
                          <a:solidFill>
                            <a:srgbClr val="000000"/>
                          </a:solidFill>
                          <a:latin typeface="Times New Roman"/>
                          <a:ea typeface="Times New Roman"/>
                          <a:cs typeface="Arial"/>
                        </a:rPr>
                        <a:t>3</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0.188</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0.002</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0.0172</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0.7462</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0.1494</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316522">
                <a:tc>
                  <a:txBody>
                    <a:bodyPr/>
                    <a:lstStyle/>
                    <a:p>
                      <a:pPr algn="ctr">
                        <a:lnSpc>
                          <a:spcPct val="115000"/>
                        </a:lnSpc>
                        <a:spcAft>
                          <a:spcPts val="0"/>
                        </a:spcAft>
                      </a:pPr>
                      <a:r>
                        <a:rPr lang="en-US" sz="1000">
                          <a:solidFill>
                            <a:srgbClr val="000000"/>
                          </a:solidFill>
                          <a:latin typeface="Times New Roman"/>
                          <a:ea typeface="Times New Roman"/>
                          <a:cs typeface="Arial"/>
                        </a:rPr>
                        <a:t>Modal</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000">
                          <a:solidFill>
                            <a:srgbClr val="000000"/>
                          </a:solidFill>
                          <a:latin typeface="Times New Roman"/>
                          <a:ea typeface="Times New Roman"/>
                          <a:cs typeface="Arial"/>
                        </a:rPr>
                        <a:t>4</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0.174</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0.0099</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0.3227</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0.7561</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0.4721</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316522">
                <a:tc>
                  <a:txBody>
                    <a:bodyPr/>
                    <a:lstStyle/>
                    <a:p>
                      <a:pPr algn="ctr">
                        <a:lnSpc>
                          <a:spcPct val="115000"/>
                        </a:lnSpc>
                        <a:spcAft>
                          <a:spcPts val="0"/>
                        </a:spcAft>
                      </a:pPr>
                      <a:r>
                        <a:rPr lang="en-US" sz="1000">
                          <a:solidFill>
                            <a:srgbClr val="000000"/>
                          </a:solidFill>
                          <a:latin typeface="Times New Roman"/>
                          <a:ea typeface="Times New Roman"/>
                          <a:cs typeface="Arial"/>
                        </a:rPr>
                        <a:t>Modal</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000">
                          <a:solidFill>
                            <a:srgbClr val="000000"/>
                          </a:solidFill>
                          <a:latin typeface="Times New Roman"/>
                          <a:ea typeface="Times New Roman"/>
                          <a:cs typeface="Arial"/>
                        </a:rPr>
                        <a:t>5</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0.164</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0.0014</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0.3219</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0.7574</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0.794</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316522">
                <a:tc>
                  <a:txBody>
                    <a:bodyPr/>
                    <a:lstStyle/>
                    <a:p>
                      <a:pPr algn="ctr">
                        <a:lnSpc>
                          <a:spcPct val="115000"/>
                        </a:lnSpc>
                        <a:spcAft>
                          <a:spcPts val="0"/>
                        </a:spcAft>
                      </a:pPr>
                      <a:r>
                        <a:rPr lang="en-US" sz="1000">
                          <a:solidFill>
                            <a:srgbClr val="000000"/>
                          </a:solidFill>
                          <a:latin typeface="Times New Roman"/>
                          <a:ea typeface="Times New Roman"/>
                          <a:cs typeface="Arial"/>
                        </a:rPr>
                        <a:t>Modal</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000">
                          <a:solidFill>
                            <a:srgbClr val="000000"/>
                          </a:solidFill>
                          <a:latin typeface="Times New Roman"/>
                          <a:ea typeface="Times New Roman"/>
                          <a:cs typeface="Arial"/>
                        </a:rPr>
                        <a:t>6</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0.122</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0.1567</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0.0181</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0.9141</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r>
                        <a:rPr lang="en-US" sz="1000">
                          <a:solidFill>
                            <a:srgbClr val="000000"/>
                          </a:solidFill>
                          <a:latin typeface="Times New Roman"/>
                          <a:ea typeface="Times New Roman"/>
                          <a:cs typeface="Arial"/>
                        </a:rPr>
                        <a:t>0.8121</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r h="316522">
                <a:tc>
                  <a:txBody>
                    <a:bodyPr/>
                    <a:lstStyle/>
                    <a:p>
                      <a:pPr algn="ctr">
                        <a:lnSpc>
                          <a:spcPct val="115000"/>
                        </a:lnSpc>
                        <a:spcAft>
                          <a:spcPts val="0"/>
                        </a:spcAft>
                      </a:pPr>
                      <a:r>
                        <a:rPr lang="en-US" sz="1000">
                          <a:solidFill>
                            <a:srgbClr val="000000"/>
                          </a:solidFill>
                          <a:latin typeface="Times New Roman"/>
                          <a:ea typeface="Times New Roman"/>
                          <a:cs typeface="Arial"/>
                        </a:rPr>
                        <a:t>Modal</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000">
                          <a:solidFill>
                            <a:srgbClr val="000000"/>
                          </a:solidFill>
                          <a:latin typeface="Times New Roman"/>
                          <a:ea typeface="Times New Roman"/>
                          <a:cs typeface="Arial"/>
                        </a:rPr>
                        <a:t>7</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0.113</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0.0012</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0.0002</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0.9153</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0.8124</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8"/>
                  </a:ext>
                </a:extLst>
              </a:tr>
              <a:tr h="316522">
                <a:tc>
                  <a:txBody>
                    <a:bodyPr/>
                    <a:lstStyle/>
                    <a:p>
                      <a:pPr algn="ctr">
                        <a:lnSpc>
                          <a:spcPct val="115000"/>
                        </a:lnSpc>
                        <a:spcAft>
                          <a:spcPts val="0"/>
                        </a:spcAft>
                      </a:pPr>
                      <a:r>
                        <a:rPr lang="en-US" sz="1000">
                          <a:solidFill>
                            <a:srgbClr val="000000"/>
                          </a:solidFill>
                          <a:latin typeface="Times New Roman"/>
                          <a:ea typeface="Times New Roman"/>
                          <a:cs typeface="Arial"/>
                        </a:rPr>
                        <a:t>Modal</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000">
                          <a:solidFill>
                            <a:srgbClr val="000000"/>
                          </a:solidFill>
                          <a:latin typeface="Times New Roman"/>
                          <a:ea typeface="Times New Roman"/>
                          <a:cs typeface="Arial"/>
                        </a:rPr>
                        <a:t>8</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0.111</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0.0103</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0.0065</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0.9256</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0.8189</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9"/>
                  </a:ext>
                </a:extLst>
              </a:tr>
              <a:tr h="316522">
                <a:tc>
                  <a:txBody>
                    <a:bodyPr/>
                    <a:lstStyle/>
                    <a:p>
                      <a:pPr algn="ctr">
                        <a:lnSpc>
                          <a:spcPct val="115000"/>
                        </a:lnSpc>
                        <a:spcAft>
                          <a:spcPts val="0"/>
                        </a:spcAft>
                      </a:pPr>
                      <a:r>
                        <a:rPr lang="en-US" sz="1000">
                          <a:solidFill>
                            <a:srgbClr val="000000"/>
                          </a:solidFill>
                          <a:latin typeface="Times New Roman"/>
                          <a:ea typeface="Times New Roman"/>
                          <a:cs typeface="Arial"/>
                        </a:rPr>
                        <a:t>Modal</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000">
                          <a:solidFill>
                            <a:srgbClr val="000000"/>
                          </a:solidFill>
                          <a:latin typeface="Times New Roman"/>
                          <a:ea typeface="Times New Roman"/>
                          <a:cs typeface="Arial"/>
                        </a:rPr>
                        <a:t>9</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0.098</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0.0286</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0.0004</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0.9542</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0.8193</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0"/>
                  </a:ext>
                </a:extLst>
              </a:tr>
              <a:tr h="316522">
                <a:tc>
                  <a:txBody>
                    <a:bodyPr/>
                    <a:lstStyle/>
                    <a:p>
                      <a:pPr algn="ctr">
                        <a:lnSpc>
                          <a:spcPct val="115000"/>
                        </a:lnSpc>
                        <a:spcAft>
                          <a:spcPts val="0"/>
                        </a:spcAft>
                      </a:pPr>
                      <a:r>
                        <a:rPr lang="en-US" sz="1000">
                          <a:solidFill>
                            <a:srgbClr val="000000"/>
                          </a:solidFill>
                          <a:latin typeface="Times New Roman"/>
                          <a:ea typeface="Times New Roman"/>
                          <a:cs typeface="Arial"/>
                        </a:rPr>
                        <a:t>Modal</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000">
                          <a:solidFill>
                            <a:srgbClr val="000000"/>
                          </a:solidFill>
                          <a:latin typeface="Times New Roman"/>
                          <a:ea typeface="Times New Roman"/>
                          <a:cs typeface="Arial"/>
                        </a:rPr>
                        <a:t>10</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0.09</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0.0075</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0.0007</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0.9617</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0.82</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1"/>
                  </a:ext>
                </a:extLst>
              </a:tr>
              <a:tr h="361328">
                <a:tc>
                  <a:txBody>
                    <a:bodyPr/>
                    <a:lstStyle/>
                    <a:p>
                      <a:pPr algn="ctr">
                        <a:lnSpc>
                          <a:spcPct val="115000"/>
                        </a:lnSpc>
                        <a:spcAft>
                          <a:spcPts val="0"/>
                        </a:spcAft>
                      </a:pPr>
                      <a:r>
                        <a:rPr lang="en-US" sz="1000">
                          <a:solidFill>
                            <a:srgbClr val="000000"/>
                          </a:solidFill>
                          <a:latin typeface="Times New Roman"/>
                          <a:ea typeface="Times New Roman"/>
                          <a:cs typeface="Arial"/>
                        </a:rPr>
                        <a:t>Modal</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000">
                          <a:solidFill>
                            <a:srgbClr val="000000"/>
                          </a:solidFill>
                          <a:latin typeface="Times New Roman"/>
                          <a:ea typeface="Times New Roman"/>
                          <a:cs typeface="Arial"/>
                        </a:rPr>
                        <a:t>11</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0.075</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3.07E-05</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0.0002</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0.9617</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0.8202</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2"/>
                  </a:ext>
                </a:extLst>
              </a:tr>
              <a:tr h="316522">
                <a:tc>
                  <a:txBody>
                    <a:bodyPr/>
                    <a:lstStyle/>
                    <a:p>
                      <a:pPr algn="ctr">
                        <a:lnSpc>
                          <a:spcPct val="115000"/>
                        </a:lnSpc>
                        <a:spcAft>
                          <a:spcPts val="0"/>
                        </a:spcAft>
                      </a:pPr>
                      <a:r>
                        <a:rPr lang="en-US" sz="1000">
                          <a:solidFill>
                            <a:srgbClr val="000000"/>
                          </a:solidFill>
                          <a:latin typeface="Times New Roman"/>
                          <a:ea typeface="Times New Roman"/>
                          <a:cs typeface="Arial"/>
                        </a:rPr>
                        <a:t>Modal</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000">
                          <a:solidFill>
                            <a:srgbClr val="000000"/>
                          </a:solidFill>
                          <a:latin typeface="Times New Roman"/>
                          <a:ea typeface="Times New Roman"/>
                          <a:cs typeface="Arial"/>
                        </a:rPr>
                        <a:t>12</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0.07</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0.0033</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0.0647</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0.965</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0.8849</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3"/>
                  </a:ext>
                </a:extLst>
              </a:tr>
              <a:tr h="316522">
                <a:tc>
                  <a:txBody>
                    <a:bodyPr/>
                    <a:lstStyle/>
                    <a:p>
                      <a:pPr algn="ctr">
                        <a:lnSpc>
                          <a:spcPct val="115000"/>
                        </a:lnSpc>
                        <a:spcAft>
                          <a:spcPts val="0"/>
                        </a:spcAft>
                      </a:pPr>
                      <a:r>
                        <a:rPr lang="en-US" sz="1000">
                          <a:solidFill>
                            <a:srgbClr val="000000"/>
                          </a:solidFill>
                          <a:latin typeface="Times New Roman"/>
                          <a:ea typeface="Times New Roman"/>
                          <a:cs typeface="Arial"/>
                        </a:rPr>
                        <a:t>Modal</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000">
                          <a:solidFill>
                            <a:srgbClr val="000000"/>
                          </a:solidFill>
                          <a:latin typeface="Times New Roman"/>
                          <a:ea typeface="Times New Roman"/>
                          <a:cs typeface="Arial"/>
                        </a:rPr>
                        <a:t>13</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0.066</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0.0008</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0.0007</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0.9659</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0.8855</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4"/>
                  </a:ext>
                </a:extLst>
              </a:tr>
              <a:tr h="316522">
                <a:tc>
                  <a:txBody>
                    <a:bodyPr/>
                    <a:lstStyle/>
                    <a:p>
                      <a:pPr algn="ctr">
                        <a:lnSpc>
                          <a:spcPct val="115000"/>
                        </a:lnSpc>
                        <a:spcAft>
                          <a:spcPts val="0"/>
                        </a:spcAft>
                      </a:pPr>
                      <a:r>
                        <a:rPr lang="en-US" sz="1000">
                          <a:solidFill>
                            <a:srgbClr val="000000"/>
                          </a:solidFill>
                          <a:latin typeface="Times New Roman"/>
                          <a:ea typeface="Times New Roman"/>
                          <a:cs typeface="Arial"/>
                        </a:rPr>
                        <a:t>Modal</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000">
                          <a:solidFill>
                            <a:srgbClr val="000000"/>
                          </a:solidFill>
                          <a:latin typeface="Times New Roman"/>
                          <a:ea typeface="Times New Roman"/>
                          <a:cs typeface="Arial"/>
                        </a:rPr>
                        <a:t>14</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0.065</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0.0127</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0.058</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a:solidFill>
                            <a:srgbClr val="000000"/>
                          </a:solidFill>
                          <a:latin typeface="Times New Roman"/>
                          <a:ea typeface="Times New Roman"/>
                          <a:cs typeface="Arial"/>
                        </a:rPr>
                        <a:t>0.9785</a:t>
                      </a:r>
                      <a:endParaRPr lang="en-US" sz="90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dirty="0">
                          <a:solidFill>
                            <a:srgbClr val="000000"/>
                          </a:solidFill>
                          <a:latin typeface="Times New Roman"/>
                          <a:ea typeface="Times New Roman"/>
                          <a:cs typeface="Arial"/>
                        </a:rPr>
                        <a:t>0.9435</a:t>
                      </a:r>
                      <a:endParaRPr lang="en-US" sz="900" dirty="0">
                        <a:latin typeface="Calibri"/>
                        <a:ea typeface="Calibri"/>
                        <a:cs typeface="Arial"/>
                      </a:endParaRPr>
                    </a:p>
                  </a:txBody>
                  <a:tcPr marL="56950" marR="569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xmlns="" val="10015"/>
                  </a:ext>
                </a:extLst>
              </a:tr>
            </a:tbl>
          </a:graphicData>
        </a:graphic>
      </p:graphicFrame>
      <p:sp>
        <p:nvSpPr>
          <p:cNvPr id="9" name="Rectangle 7">
            <a:extLst>
              <a:ext uri="{FF2B5EF4-FFF2-40B4-BE49-F238E27FC236}">
                <a16:creationId xmlns:a16="http://schemas.microsoft.com/office/drawing/2014/main" xmlns="" id="{023238EB-D7BF-4A57-9D77-FDA722368595}"/>
              </a:ext>
            </a:extLst>
          </p:cNvPr>
          <p:cNvSpPr/>
          <p:nvPr/>
        </p:nvSpPr>
        <p:spPr>
          <a:xfrm>
            <a:off x="3778056" y="1101331"/>
            <a:ext cx="5362920" cy="463397"/>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cs typeface="Times New Roman" panose="02020603050405020304" pitchFamily="18" charset="0"/>
              </a:rPr>
              <a:t>Table : MPMR for the Second part</a:t>
            </a:r>
          </a:p>
        </p:txBody>
      </p:sp>
    </p:spTree>
    <p:extLst>
      <p:ext uri="{BB962C8B-B14F-4D97-AF65-F5344CB8AC3E}">
        <p14:creationId xmlns:p14="http://schemas.microsoft.com/office/powerpoint/2010/main" xmlns="" val="2223848356"/>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A032C889-8C39-44D7-8E63-8A8660FA171D}"/>
              </a:ext>
            </a:extLst>
          </p:cNvPr>
          <p:cNvSpPr/>
          <p:nvPr/>
        </p:nvSpPr>
        <p:spPr>
          <a:xfrm>
            <a:off x="602452" y="382693"/>
            <a:ext cx="6096000" cy="461665"/>
          </a:xfrm>
          <a:prstGeom prst="rect">
            <a:avLst/>
          </a:prstGeom>
        </p:spPr>
        <p:txBody>
          <a:bodyPr wrap="square">
            <a:spAutoFit/>
          </a:bodyPr>
          <a:lstStyle/>
          <a:p>
            <a:pPr marL="342900" indent="-342900">
              <a:buFont typeface="Wingdings" pitchFamily="2" charset="2"/>
              <a:buChar char="Ø"/>
            </a:pPr>
            <a:r>
              <a:rPr lang="en-US" sz="2400" b="1" dirty="0">
                <a:solidFill>
                  <a:srgbClr val="FF0000"/>
                </a:solidFill>
                <a:latin typeface="Times New Roman" panose="02020603050405020304" pitchFamily="18" charset="0"/>
                <a:cs typeface="+mj-cs"/>
              </a:rPr>
              <a:t>Drift check</a:t>
            </a:r>
          </a:p>
        </p:txBody>
      </p:sp>
      <p:sp>
        <p:nvSpPr>
          <p:cNvPr id="2" name="عنصر نائب لرقم الشريحة 1">
            <a:extLst>
              <a:ext uri="{FF2B5EF4-FFF2-40B4-BE49-F238E27FC236}">
                <a16:creationId xmlns:a16="http://schemas.microsoft.com/office/drawing/2014/main" xmlns="" id="{83CC725F-E90A-4674-AB59-D50665FFA514}"/>
              </a:ext>
            </a:extLst>
          </p:cNvPr>
          <p:cNvSpPr>
            <a:spLocks noGrp="1"/>
          </p:cNvSpPr>
          <p:nvPr>
            <p:ph type="sldNum" sz="quarter" idx="12"/>
          </p:nvPr>
        </p:nvSpPr>
        <p:spPr>
          <a:xfrm>
            <a:off x="9143261" y="6348866"/>
            <a:ext cx="2743200" cy="365125"/>
          </a:xfrm>
        </p:spPr>
        <p:txBody>
          <a:bodyPr/>
          <a:lstStyle/>
          <a:p>
            <a:fld id="{09964888-E3DD-43E6-9D6D-BA1E53871D58}" type="slidenum">
              <a:rPr lang="en-US" sz="2000" b="1" smtClean="0">
                <a:solidFill>
                  <a:schemeClr val="tx1"/>
                </a:solidFill>
              </a:rPr>
              <a:pPr/>
              <a:t>35</a:t>
            </a:fld>
            <a:endParaRPr lang="en-US" sz="2000" b="1">
              <a:solidFill>
                <a:schemeClr val="tx1"/>
              </a:solidFill>
            </a:endParaRPr>
          </a:p>
        </p:txBody>
      </p:sp>
      <p:cxnSp>
        <p:nvCxnSpPr>
          <p:cNvPr id="7" name="رابط مستقيم 6">
            <a:extLst>
              <a:ext uri="{FF2B5EF4-FFF2-40B4-BE49-F238E27FC236}">
                <a16:creationId xmlns:a16="http://schemas.microsoft.com/office/drawing/2014/main" xmlns="" id="{DEC71B15-87F1-47F3-A63C-F05F5DBAFFE4}"/>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 name="Rectangle 7">
            <a:extLst>
              <a:ext uri="{FF2B5EF4-FFF2-40B4-BE49-F238E27FC236}">
                <a16:creationId xmlns:a16="http://schemas.microsoft.com/office/drawing/2014/main" xmlns="" id="{023238EB-D7BF-4A57-9D77-FDA722368595}"/>
              </a:ext>
            </a:extLst>
          </p:cNvPr>
          <p:cNvSpPr/>
          <p:nvPr/>
        </p:nvSpPr>
        <p:spPr>
          <a:xfrm>
            <a:off x="5345599" y="330623"/>
            <a:ext cx="5362920" cy="923330"/>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cs typeface="Times New Roman" panose="02020603050405020304" pitchFamily="18" charset="0"/>
              </a:rPr>
              <a:t>Table : Drift check for first part</a:t>
            </a:r>
            <a:br>
              <a:rPr lang="en-US" dirty="0">
                <a:solidFill>
                  <a:srgbClr val="4472C4"/>
                </a:solidFill>
                <a:latin typeface="Times New Roman" panose="02020603050405020304" pitchFamily="18" charset="0"/>
                <a:cs typeface="Times New Roman" panose="02020603050405020304" pitchFamily="18" charset="0"/>
              </a:rPr>
            </a:br>
            <a:endParaRPr lang="en-US" dirty="0">
              <a:solidFill>
                <a:srgbClr val="4472C4"/>
              </a:solidFill>
              <a:latin typeface="Times New Roman" panose="02020603050405020304" pitchFamily="18" charset="0"/>
              <a:cs typeface="Times New Roman" panose="02020603050405020304" pitchFamily="18" charset="0"/>
            </a:endParaRPr>
          </a:p>
        </p:txBody>
      </p:sp>
      <p:pic>
        <p:nvPicPr>
          <p:cNvPr id="29698" name="Picture 2"/>
          <p:cNvPicPr>
            <a:picLocks noChangeAspect="1" noChangeArrowheads="1"/>
          </p:cNvPicPr>
          <p:nvPr/>
        </p:nvPicPr>
        <p:blipFill>
          <a:blip r:embed="rId2" cstate="print"/>
          <a:srcRect/>
          <a:stretch>
            <a:fillRect/>
          </a:stretch>
        </p:blipFill>
        <p:spPr bwMode="auto">
          <a:xfrm>
            <a:off x="367039" y="1136468"/>
            <a:ext cx="3943703" cy="1138976"/>
          </a:xfrm>
          <a:prstGeom prst="rect">
            <a:avLst/>
          </a:prstGeom>
          <a:noFill/>
          <a:ln w="9525">
            <a:noFill/>
            <a:miter lim="800000"/>
            <a:headEnd/>
            <a:tailEnd/>
          </a:ln>
        </p:spPr>
      </p:pic>
      <p:graphicFrame>
        <p:nvGraphicFramePr>
          <p:cNvPr id="12" name="جدول 11"/>
          <p:cNvGraphicFramePr>
            <a:graphicFrameLocks noGrp="1"/>
          </p:cNvGraphicFramePr>
          <p:nvPr/>
        </p:nvGraphicFramePr>
        <p:xfrm>
          <a:off x="4719318" y="927462"/>
          <a:ext cx="7180945" cy="2041352"/>
        </p:xfrm>
        <a:graphic>
          <a:graphicData uri="http://schemas.openxmlformats.org/drawingml/2006/table">
            <a:tbl>
              <a:tblPr/>
              <a:tblGrid>
                <a:gridCol w="759783">
                  <a:extLst>
                    <a:ext uri="{9D8B030D-6E8A-4147-A177-3AD203B41FA5}">
                      <a16:colId xmlns:a16="http://schemas.microsoft.com/office/drawing/2014/main" xmlns="" val="20000"/>
                    </a:ext>
                  </a:extLst>
                </a:gridCol>
                <a:gridCol w="759783">
                  <a:extLst>
                    <a:ext uri="{9D8B030D-6E8A-4147-A177-3AD203B41FA5}">
                      <a16:colId xmlns:a16="http://schemas.microsoft.com/office/drawing/2014/main" xmlns="" val="20001"/>
                    </a:ext>
                  </a:extLst>
                </a:gridCol>
                <a:gridCol w="759783">
                  <a:extLst>
                    <a:ext uri="{9D8B030D-6E8A-4147-A177-3AD203B41FA5}">
                      <a16:colId xmlns:a16="http://schemas.microsoft.com/office/drawing/2014/main" xmlns="" val="20002"/>
                    </a:ext>
                  </a:extLst>
                </a:gridCol>
                <a:gridCol w="759783">
                  <a:extLst>
                    <a:ext uri="{9D8B030D-6E8A-4147-A177-3AD203B41FA5}">
                      <a16:colId xmlns:a16="http://schemas.microsoft.com/office/drawing/2014/main" xmlns="" val="20003"/>
                    </a:ext>
                  </a:extLst>
                </a:gridCol>
                <a:gridCol w="759783">
                  <a:extLst>
                    <a:ext uri="{9D8B030D-6E8A-4147-A177-3AD203B41FA5}">
                      <a16:colId xmlns:a16="http://schemas.microsoft.com/office/drawing/2014/main" xmlns="" val="20004"/>
                    </a:ext>
                  </a:extLst>
                </a:gridCol>
                <a:gridCol w="759783">
                  <a:extLst>
                    <a:ext uri="{9D8B030D-6E8A-4147-A177-3AD203B41FA5}">
                      <a16:colId xmlns:a16="http://schemas.microsoft.com/office/drawing/2014/main" xmlns="" val="20005"/>
                    </a:ext>
                  </a:extLst>
                </a:gridCol>
                <a:gridCol w="759783">
                  <a:extLst>
                    <a:ext uri="{9D8B030D-6E8A-4147-A177-3AD203B41FA5}">
                      <a16:colId xmlns:a16="http://schemas.microsoft.com/office/drawing/2014/main" xmlns="" val="20006"/>
                    </a:ext>
                  </a:extLst>
                </a:gridCol>
                <a:gridCol w="759783">
                  <a:extLst>
                    <a:ext uri="{9D8B030D-6E8A-4147-A177-3AD203B41FA5}">
                      <a16:colId xmlns:a16="http://schemas.microsoft.com/office/drawing/2014/main" xmlns="" val="20007"/>
                    </a:ext>
                  </a:extLst>
                </a:gridCol>
                <a:gridCol w="1102681">
                  <a:extLst>
                    <a:ext uri="{9D8B030D-6E8A-4147-A177-3AD203B41FA5}">
                      <a16:colId xmlns:a16="http://schemas.microsoft.com/office/drawing/2014/main" xmlns="" val="20008"/>
                    </a:ext>
                  </a:extLst>
                </a:gridCol>
              </a:tblGrid>
              <a:tr h="613955">
                <a:tc>
                  <a:txBody>
                    <a:bodyPr/>
                    <a:lstStyle/>
                    <a:p>
                      <a:pPr algn="ctr">
                        <a:lnSpc>
                          <a:spcPct val="115000"/>
                        </a:lnSpc>
                        <a:spcAft>
                          <a:spcPts val="0"/>
                        </a:spcAft>
                      </a:pPr>
                      <a:r>
                        <a:rPr lang="en-US" sz="1400" b="1" dirty="0">
                          <a:solidFill>
                            <a:srgbClr val="000000"/>
                          </a:solidFill>
                          <a:latin typeface="Times New Roman"/>
                          <a:ea typeface="Times New Roman"/>
                          <a:cs typeface="Arial"/>
                        </a:rPr>
                        <a:t>Story</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Height</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400" b="1">
                          <a:solidFill>
                            <a:srgbClr val="000000"/>
                          </a:solidFill>
                          <a:latin typeface="Times New Roman"/>
                          <a:ea typeface="Times New Roman"/>
                          <a:cs typeface="Arial"/>
                        </a:rPr>
                        <a:t>Dis_X</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400" b="1">
                          <a:solidFill>
                            <a:srgbClr val="000000"/>
                          </a:solidFill>
                          <a:latin typeface="Times New Roman"/>
                          <a:ea typeface="Times New Roman"/>
                          <a:cs typeface="Arial"/>
                        </a:rPr>
                        <a:t>Dis_Y</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400" b="1">
                          <a:solidFill>
                            <a:srgbClr val="000000"/>
                          </a:solidFill>
                          <a:latin typeface="Times New Roman"/>
                          <a:ea typeface="Times New Roman"/>
                          <a:cs typeface="Arial"/>
                        </a:rPr>
                        <a:t>Drift_X</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400" b="1">
                          <a:solidFill>
                            <a:srgbClr val="000000"/>
                          </a:solidFill>
                          <a:latin typeface="Times New Roman"/>
                          <a:ea typeface="Times New Roman"/>
                          <a:cs typeface="Arial"/>
                        </a:rPr>
                        <a:t>Drift_Y</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400" b="1">
                          <a:solidFill>
                            <a:srgbClr val="000000"/>
                          </a:solidFill>
                          <a:latin typeface="Times New Roman"/>
                          <a:ea typeface="Times New Roman"/>
                          <a:cs typeface="Arial"/>
                        </a:rPr>
                        <a:t>Delta_X</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400" b="1">
                          <a:solidFill>
                            <a:srgbClr val="000000"/>
                          </a:solidFill>
                          <a:latin typeface="Times New Roman"/>
                          <a:ea typeface="Times New Roman"/>
                          <a:cs typeface="Arial"/>
                        </a:rPr>
                        <a:t>Delta_Y</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400" b="1">
                          <a:solidFill>
                            <a:srgbClr val="000000"/>
                          </a:solidFill>
                          <a:latin typeface="Times New Roman"/>
                          <a:ea typeface="Times New Roman"/>
                          <a:cs typeface="Arial"/>
                        </a:rPr>
                        <a:t>Delta_Limit</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extLst>
                  <a:ext uri="{0D108BD9-81ED-4DB2-BD59-A6C34878D82A}">
                    <a16:rowId xmlns:a16="http://schemas.microsoft.com/office/drawing/2014/main" xmlns="" val="10000"/>
                  </a:ext>
                </a:extLst>
              </a:tr>
              <a:tr h="356849">
                <a:tc>
                  <a:txBody>
                    <a:bodyPr/>
                    <a:lstStyle/>
                    <a:p>
                      <a:pPr algn="ctr">
                        <a:lnSpc>
                          <a:spcPct val="115000"/>
                        </a:lnSpc>
                        <a:spcAft>
                          <a:spcPts val="0"/>
                        </a:spcAft>
                      </a:pPr>
                      <a:r>
                        <a:rPr lang="en-US" sz="1400" b="1">
                          <a:solidFill>
                            <a:srgbClr val="000000"/>
                          </a:solidFill>
                          <a:latin typeface="Times New Roman"/>
                          <a:ea typeface="Times New Roman"/>
                          <a:cs typeface="Arial"/>
                        </a:rPr>
                        <a:t>0</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0</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0</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0</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400" b="1">
                        <a:latin typeface="Calibri"/>
                        <a:ea typeface="Times New Roman"/>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400" b="1">
                        <a:latin typeface="Calibri"/>
                        <a:ea typeface="Times New Roman"/>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400" b="1">
                        <a:latin typeface="Calibri"/>
                        <a:ea typeface="Times New Roman"/>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400" b="1">
                        <a:latin typeface="Calibri"/>
                        <a:ea typeface="Times New Roman"/>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400" b="1" dirty="0">
                        <a:latin typeface="Calibri"/>
                        <a:ea typeface="Times New Roman"/>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385397">
                <a:tc>
                  <a:txBody>
                    <a:bodyPr/>
                    <a:lstStyle/>
                    <a:p>
                      <a:pPr algn="ctr">
                        <a:lnSpc>
                          <a:spcPct val="115000"/>
                        </a:lnSpc>
                        <a:spcAft>
                          <a:spcPts val="0"/>
                        </a:spcAft>
                      </a:pPr>
                      <a:r>
                        <a:rPr lang="en-US" sz="1400" b="1">
                          <a:solidFill>
                            <a:srgbClr val="000000"/>
                          </a:solidFill>
                          <a:latin typeface="Times New Roman"/>
                          <a:ea typeface="Times New Roman"/>
                          <a:cs typeface="Arial"/>
                        </a:rPr>
                        <a:t>1</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400" b="1">
                          <a:solidFill>
                            <a:srgbClr val="000000"/>
                          </a:solidFill>
                          <a:latin typeface="Times New Roman"/>
                          <a:ea typeface="Times New Roman"/>
                          <a:cs typeface="Arial"/>
                        </a:rPr>
                        <a:t>3380</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0.74</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0.38</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0.74</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0.38</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2.85</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1.46</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84.50</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342576">
                <a:tc>
                  <a:txBody>
                    <a:bodyPr/>
                    <a:lstStyle/>
                    <a:p>
                      <a:pPr algn="ctr">
                        <a:lnSpc>
                          <a:spcPct val="115000"/>
                        </a:lnSpc>
                        <a:spcAft>
                          <a:spcPts val="0"/>
                        </a:spcAft>
                      </a:pPr>
                      <a:r>
                        <a:rPr lang="en-US" sz="1400" b="1">
                          <a:solidFill>
                            <a:srgbClr val="000000"/>
                          </a:solidFill>
                          <a:latin typeface="Times New Roman"/>
                          <a:ea typeface="Times New Roman"/>
                          <a:cs typeface="Arial"/>
                        </a:rPr>
                        <a:t>2</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400" b="1">
                          <a:solidFill>
                            <a:srgbClr val="000000"/>
                          </a:solidFill>
                          <a:latin typeface="Times New Roman"/>
                          <a:ea typeface="Times New Roman"/>
                          <a:cs typeface="Arial"/>
                        </a:rPr>
                        <a:t>3380</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1.77</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0.85</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1.03</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0.47</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3.97</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1.81</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84.50</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342575">
                <a:tc>
                  <a:txBody>
                    <a:bodyPr/>
                    <a:lstStyle/>
                    <a:p>
                      <a:pPr algn="ctr">
                        <a:lnSpc>
                          <a:spcPct val="115000"/>
                        </a:lnSpc>
                        <a:spcAft>
                          <a:spcPts val="0"/>
                        </a:spcAft>
                      </a:pPr>
                      <a:r>
                        <a:rPr lang="en-US" sz="1400" b="1">
                          <a:solidFill>
                            <a:srgbClr val="000000"/>
                          </a:solidFill>
                          <a:latin typeface="Times New Roman"/>
                          <a:ea typeface="Times New Roman"/>
                          <a:cs typeface="Arial"/>
                        </a:rPr>
                        <a:t>3</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400" b="1">
                          <a:solidFill>
                            <a:srgbClr val="000000"/>
                          </a:solidFill>
                          <a:latin typeface="Times New Roman"/>
                          <a:ea typeface="Times New Roman"/>
                          <a:cs typeface="Arial"/>
                        </a:rPr>
                        <a:t>3380</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2.65</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1.35</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0.88</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0.5</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3.39</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1.93</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84.50</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bl>
          </a:graphicData>
        </a:graphic>
      </p:graphicFrame>
      <p:graphicFrame>
        <p:nvGraphicFramePr>
          <p:cNvPr id="14" name="جدول 13"/>
          <p:cNvGraphicFramePr>
            <a:graphicFrameLocks noGrp="1"/>
          </p:cNvGraphicFramePr>
          <p:nvPr/>
        </p:nvGraphicFramePr>
        <p:xfrm>
          <a:off x="4771570" y="3848371"/>
          <a:ext cx="7233196" cy="2160542"/>
        </p:xfrm>
        <a:graphic>
          <a:graphicData uri="http://schemas.openxmlformats.org/drawingml/2006/table">
            <a:tbl>
              <a:tblPr/>
              <a:tblGrid>
                <a:gridCol w="763976">
                  <a:extLst>
                    <a:ext uri="{9D8B030D-6E8A-4147-A177-3AD203B41FA5}">
                      <a16:colId xmlns:a16="http://schemas.microsoft.com/office/drawing/2014/main" xmlns="" val="20000"/>
                    </a:ext>
                  </a:extLst>
                </a:gridCol>
                <a:gridCol w="763976">
                  <a:extLst>
                    <a:ext uri="{9D8B030D-6E8A-4147-A177-3AD203B41FA5}">
                      <a16:colId xmlns:a16="http://schemas.microsoft.com/office/drawing/2014/main" xmlns="" val="20001"/>
                    </a:ext>
                  </a:extLst>
                </a:gridCol>
                <a:gridCol w="763976">
                  <a:extLst>
                    <a:ext uri="{9D8B030D-6E8A-4147-A177-3AD203B41FA5}">
                      <a16:colId xmlns:a16="http://schemas.microsoft.com/office/drawing/2014/main" xmlns="" val="20002"/>
                    </a:ext>
                  </a:extLst>
                </a:gridCol>
                <a:gridCol w="763976">
                  <a:extLst>
                    <a:ext uri="{9D8B030D-6E8A-4147-A177-3AD203B41FA5}">
                      <a16:colId xmlns:a16="http://schemas.microsoft.com/office/drawing/2014/main" xmlns="" val="20003"/>
                    </a:ext>
                  </a:extLst>
                </a:gridCol>
                <a:gridCol w="763976">
                  <a:extLst>
                    <a:ext uri="{9D8B030D-6E8A-4147-A177-3AD203B41FA5}">
                      <a16:colId xmlns:a16="http://schemas.microsoft.com/office/drawing/2014/main" xmlns="" val="20004"/>
                    </a:ext>
                  </a:extLst>
                </a:gridCol>
                <a:gridCol w="763976">
                  <a:extLst>
                    <a:ext uri="{9D8B030D-6E8A-4147-A177-3AD203B41FA5}">
                      <a16:colId xmlns:a16="http://schemas.microsoft.com/office/drawing/2014/main" xmlns="" val="20005"/>
                    </a:ext>
                  </a:extLst>
                </a:gridCol>
                <a:gridCol w="763976">
                  <a:extLst>
                    <a:ext uri="{9D8B030D-6E8A-4147-A177-3AD203B41FA5}">
                      <a16:colId xmlns:a16="http://schemas.microsoft.com/office/drawing/2014/main" xmlns="" val="20006"/>
                    </a:ext>
                  </a:extLst>
                </a:gridCol>
                <a:gridCol w="763976">
                  <a:extLst>
                    <a:ext uri="{9D8B030D-6E8A-4147-A177-3AD203B41FA5}">
                      <a16:colId xmlns:a16="http://schemas.microsoft.com/office/drawing/2014/main" xmlns="" val="20007"/>
                    </a:ext>
                  </a:extLst>
                </a:gridCol>
                <a:gridCol w="1121388">
                  <a:extLst>
                    <a:ext uri="{9D8B030D-6E8A-4147-A177-3AD203B41FA5}">
                      <a16:colId xmlns:a16="http://schemas.microsoft.com/office/drawing/2014/main" xmlns="" val="20008"/>
                    </a:ext>
                  </a:extLst>
                </a:gridCol>
              </a:tblGrid>
              <a:tr h="402952">
                <a:tc>
                  <a:txBody>
                    <a:bodyPr/>
                    <a:lstStyle/>
                    <a:p>
                      <a:pPr algn="ctr">
                        <a:lnSpc>
                          <a:spcPct val="115000"/>
                        </a:lnSpc>
                        <a:spcAft>
                          <a:spcPts val="0"/>
                        </a:spcAft>
                      </a:pPr>
                      <a:r>
                        <a:rPr lang="en-US" sz="1400" b="1" dirty="0">
                          <a:solidFill>
                            <a:srgbClr val="000000"/>
                          </a:solidFill>
                          <a:latin typeface="Times New Roman"/>
                          <a:ea typeface="Times New Roman"/>
                          <a:cs typeface="Arial"/>
                        </a:rPr>
                        <a:t>Story</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400" b="1">
                          <a:solidFill>
                            <a:srgbClr val="000000"/>
                          </a:solidFill>
                          <a:latin typeface="Times New Roman"/>
                          <a:ea typeface="Times New Roman"/>
                          <a:cs typeface="Arial"/>
                        </a:rPr>
                        <a:t>Height</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400" b="1">
                          <a:solidFill>
                            <a:srgbClr val="000000"/>
                          </a:solidFill>
                          <a:latin typeface="Times New Roman"/>
                          <a:ea typeface="Times New Roman"/>
                          <a:cs typeface="Arial"/>
                        </a:rPr>
                        <a:t>Dis_X</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400" b="1">
                          <a:solidFill>
                            <a:srgbClr val="000000"/>
                          </a:solidFill>
                          <a:latin typeface="Times New Roman"/>
                          <a:ea typeface="Times New Roman"/>
                          <a:cs typeface="Arial"/>
                        </a:rPr>
                        <a:t>Dis_Y</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400" b="1">
                          <a:solidFill>
                            <a:srgbClr val="000000"/>
                          </a:solidFill>
                          <a:latin typeface="Times New Roman"/>
                          <a:ea typeface="Times New Roman"/>
                          <a:cs typeface="Arial"/>
                        </a:rPr>
                        <a:t>Drift_X</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400" b="1">
                          <a:solidFill>
                            <a:srgbClr val="000000"/>
                          </a:solidFill>
                          <a:latin typeface="Times New Roman"/>
                          <a:ea typeface="Times New Roman"/>
                          <a:cs typeface="Arial"/>
                        </a:rPr>
                        <a:t>Drift_Y</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400" b="1">
                          <a:solidFill>
                            <a:srgbClr val="000000"/>
                          </a:solidFill>
                          <a:latin typeface="Times New Roman"/>
                          <a:ea typeface="Times New Roman"/>
                          <a:cs typeface="Arial"/>
                        </a:rPr>
                        <a:t>Delta_X</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400" b="1">
                          <a:solidFill>
                            <a:srgbClr val="000000"/>
                          </a:solidFill>
                          <a:latin typeface="Times New Roman"/>
                          <a:ea typeface="Times New Roman"/>
                          <a:cs typeface="Arial"/>
                        </a:rPr>
                        <a:t>Delta_Y</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400" b="1">
                          <a:solidFill>
                            <a:srgbClr val="000000"/>
                          </a:solidFill>
                          <a:latin typeface="Times New Roman"/>
                          <a:ea typeface="Times New Roman"/>
                          <a:cs typeface="Arial"/>
                        </a:rPr>
                        <a:t>Delta_Limit</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extLst>
                  <a:ext uri="{0D108BD9-81ED-4DB2-BD59-A6C34878D82A}">
                    <a16:rowId xmlns:a16="http://schemas.microsoft.com/office/drawing/2014/main" xmlns="" val="10000"/>
                  </a:ext>
                </a:extLst>
              </a:tr>
              <a:tr h="351518">
                <a:tc>
                  <a:txBody>
                    <a:bodyPr/>
                    <a:lstStyle/>
                    <a:p>
                      <a:pPr algn="ctr">
                        <a:lnSpc>
                          <a:spcPct val="115000"/>
                        </a:lnSpc>
                        <a:spcAft>
                          <a:spcPts val="0"/>
                        </a:spcAft>
                      </a:pPr>
                      <a:r>
                        <a:rPr lang="en-US" sz="1400" b="1" dirty="0">
                          <a:solidFill>
                            <a:srgbClr val="000000"/>
                          </a:solidFill>
                          <a:latin typeface="Times New Roman"/>
                          <a:ea typeface="Times New Roman"/>
                          <a:cs typeface="Arial"/>
                        </a:rPr>
                        <a:t>0</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0</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0</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0</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400" b="1">
                        <a:latin typeface="Calibri"/>
                        <a:ea typeface="Times New Roman"/>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400" b="1">
                        <a:latin typeface="Calibri"/>
                        <a:ea typeface="Times New Roman"/>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400" b="1">
                        <a:latin typeface="Calibri"/>
                        <a:ea typeface="Times New Roman"/>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400" b="1">
                        <a:latin typeface="Calibri"/>
                        <a:ea typeface="Times New Roman"/>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400" b="1">
                        <a:latin typeface="Calibri"/>
                        <a:ea typeface="Times New Roman"/>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351518">
                <a:tc>
                  <a:txBody>
                    <a:bodyPr/>
                    <a:lstStyle/>
                    <a:p>
                      <a:pPr algn="ctr">
                        <a:lnSpc>
                          <a:spcPct val="115000"/>
                        </a:lnSpc>
                        <a:spcAft>
                          <a:spcPts val="0"/>
                        </a:spcAft>
                      </a:pPr>
                      <a:r>
                        <a:rPr lang="en-US" sz="1400" b="1">
                          <a:solidFill>
                            <a:srgbClr val="000000"/>
                          </a:solidFill>
                          <a:latin typeface="Times New Roman"/>
                          <a:ea typeface="Times New Roman"/>
                          <a:cs typeface="Arial"/>
                        </a:rPr>
                        <a:t>1</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400" b="1">
                          <a:solidFill>
                            <a:srgbClr val="000000"/>
                          </a:solidFill>
                          <a:latin typeface="Times New Roman"/>
                          <a:ea typeface="Times New Roman"/>
                          <a:cs typeface="Arial"/>
                        </a:rPr>
                        <a:t>3380</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0.91</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0.25</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0.91</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0.25</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3.50</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0.96</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84.50</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351518">
                <a:tc>
                  <a:txBody>
                    <a:bodyPr/>
                    <a:lstStyle/>
                    <a:p>
                      <a:pPr algn="ctr">
                        <a:lnSpc>
                          <a:spcPct val="115000"/>
                        </a:lnSpc>
                        <a:spcAft>
                          <a:spcPts val="0"/>
                        </a:spcAft>
                      </a:pPr>
                      <a:r>
                        <a:rPr lang="en-US" sz="1400" b="1">
                          <a:solidFill>
                            <a:srgbClr val="000000"/>
                          </a:solidFill>
                          <a:latin typeface="Times New Roman"/>
                          <a:ea typeface="Times New Roman"/>
                          <a:cs typeface="Arial"/>
                        </a:rPr>
                        <a:t>2</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400" b="1">
                          <a:solidFill>
                            <a:srgbClr val="000000"/>
                          </a:solidFill>
                          <a:latin typeface="Times New Roman"/>
                          <a:ea typeface="Times New Roman"/>
                          <a:cs typeface="Arial"/>
                        </a:rPr>
                        <a:t>3380</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2.57</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0.72</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1.66</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0.47</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6.39</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1.81</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84.50</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351518">
                <a:tc>
                  <a:txBody>
                    <a:bodyPr/>
                    <a:lstStyle/>
                    <a:p>
                      <a:pPr algn="ctr">
                        <a:lnSpc>
                          <a:spcPct val="115000"/>
                        </a:lnSpc>
                        <a:spcAft>
                          <a:spcPts val="0"/>
                        </a:spcAft>
                      </a:pPr>
                      <a:r>
                        <a:rPr lang="en-US" sz="1400" b="1">
                          <a:solidFill>
                            <a:srgbClr val="000000"/>
                          </a:solidFill>
                          <a:latin typeface="Times New Roman"/>
                          <a:ea typeface="Times New Roman"/>
                          <a:cs typeface="Arial"/>
                        </a:rPr>
                        <a:t>3</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400" b="1">
                          <a:solidFill>
                            <a:srgbClr val="000000"/>
                          </a:solidFill>
                          <a:latin typeface="Times New Roman"/>
                          <a:ea typeface="Times New Roman"/>
                          <a:cs typeface="Arial"/>
                        </a:rPr>
                        <a:t>3380</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4.41</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1.15</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1.84</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0.43</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7.08</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1.66</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84.50</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351518">
                <a:tc>
                  <a:txBody>
                    <a:bodyPr/>
                    <a:lstStyle/>
                    <a:p>
                      <a:pPr algn="ctr">
                        <a:lnSpc>
                          <a:spcPct val="115000"/>
                        </a:lnSpc>
                        <a:spcAft>
                          <a:spcPts val="0"/>
                        </a:spcAft>
                      </a:pPr>
                      <a:r>
                        <a:rPr lang="en-US" sz="1400" b="1">
                          <a:solidFill>
                            <a:srgbClr val="000000"/>
                          </a:solidFill>
                          <a:latin typeface="Times New Roman"/>
                          <a:ea typeface="Times New Roman"/>
                          <a:cs typeface="Arial"/>
                        </a:rPr>
                        <a:t>4</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115000"/>
                        </a:lnSpc>
                        <a:spcAft>
                          <a:spcPts val="0"/>
                        </a:spcAft>
                      </a:pPr>
                      <a:r>
                        <a:rPr lang="en-US" sz="1400" b="1">
                          <a:solidFill>
                            <a:srgbClr val="000000"/>
                          </a:solidFill>
                          <a:latin typeface="Times New Roman"/>
                          <a:ea typeface="Times New Roman"/>
                          <a:cs typeface="Arial"/>
                        </a:rPr>
                        <a:t>2680</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5.64</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1.43</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1.23</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0.28</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4.74</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1.08</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67.00</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bl>
          </a:graphicData>
        </a:graphic>
      </p:graphicFrame>
      <p:sp>
        <p:nvSpPr>
          <p:cNvPr id="15" name="Rectangle 7">
            <a:extLst>
              <a:ext uri="{FF2B5EF4-FFF2-40B4-BE49-F238E27FC236}">
                <a16:creationId xmlns:a16="http://schemas.microsoft.com/office/drawing/2014/main" xmlns="" id="{023238EB-D7BF-4A57-9D77-FDA722368595}"/>
              </a:ext>
            </a:extLst>
          </p:cNvPr>
          <p:cNvSpPr/>
          <p:nvPr/>
        </p:nvSpPr>
        <p:spPr>
          <a:xfrm>
            <a:off x="5785382" y="3265411"/>
            <a:ext cx="5226607" cy="873572"/>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cs typeface="Times New Roman" panose="02020603050405020304" pitchFamily="18" charset="0"/>
              </a:rPr>
              <a:t>Table : Drift check for second part </a:t>
            </a:r>
            <a:br>
              <a:rPr lang="en-US" dirty="0">
                <a:solidFill>
                  <a:srgbClr val="4472C4"/>
                </a:solidFill>
                <a:latin typeface="Times New Roman" panose="02020603050405020304" pitchFamily="18" charset="0"/>
                <a:cs typeface="Times New Roman" panose="02020603050405020304" pitchFamily="18" charset="0"/>
              </a:rPr>
            </a:br>
            <a:endParaRPr lang="en-US" dirty="0">
              <a:solidFill>
                <a:srgbClr val="4472C4"/>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989517136"/>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A032C889-8C39-44D7-8E63-8A8660FA171D}"/>
              </a:ext>
            </a:extLst>
          </p:cNvPr>
          <p:cNvSpPr/>
          <p:nvPr/>
        </p:nvSpPr>
        <p:spPr>
          <a:xfrm>
            <a:off x="602452" y="382693"/>
            <a:ext cx="6096000" cy="461665"/>
          </a:xfrm>
          <a:prstGeom prst="rect">
            <a:avLst/>
          </a:prstGeom>
        </p:spPr>
        <p:txBody>
          <a:bodyPr wrap="square">
            <a:spAutoFit/>
          </a:bodyPr>
          <a:lstStyle/>
          <a:p>
            <a:pPr marL="342900" indent="-342900">
              <a:buFont typeface="Wingdings" pitchFamily="2" charset="2"/>
              <a:buChar char="Ø"/>
            </a:pPr>
            <a:r>
              <a:rPr lang="en-US" sz="2400" b="1" dirty="0">
                <a:solidFill>
                  <a:srgbClr val="FF0000"/>
                </a:solidFill>
                <a:latin typeface="Times New Roman" panose="02020603050405020304" pitchFamily="18" charset="0"/>
                <a:cs typeface="+mj-cs"/>
              </a:rPr>
              <a:t>Base Shear check</a:t>
            </a:r>
          </a:p>
        </p:txBody>
      </p:sp>
      <p:sp>
        <p:nvSpPr>
          <p:cNvPr id="2" name="عنصر نائب لرقم الشريحة 1">
            <a:extLst>
              <a:ext uri="{FF2B5EF4-FFF2-40B4-BE49-F238E27FC236}">
                <a16:creationId xmlns:a16="http://schemas.microsoft.com/office/drawing/2014/main" xmlns="" id="{83CC725F-E90A-4674-AB59-D50665FFA514}"/>
              </a:ext>
            </a:extLst>
          </p:cNvPr>
          <p:cNvSpPr>
            <a:spLocks noGrp="1"/>
          </p:cNvSpPr>
          <p:nvPr>
            <p:ph type="sldNum" sz="quarter" idx="12"/>
          </p:nvPr>
        </p:nvSpPr>
        <p:spPr>
          <a:xfrm>
            <a:off x="9143261" y="6348866"/>
            <a:ext cx="2743200" cy="365125"/>
          </a:xfrm>
        </p:spPr>
        <p:txBody>
          <a:bodyPr/>
          <a:lstStyle/>
          <a:p>
            <a:fld id="{09964888-E3DD-43E6-9D6D-BA1E53871D58}" type="slidenum">
              <a:rPr lang="en-US" sz="2000" b="1" smtClean="0">
                <a:solidFill>
                  <a:schemeClr val="tx1"/>
                </a:solidFill>
              </a:rPr>
              <a:pPr/>
              <a:t>36</a:t>
            </a:fld>
            <a:endParaRPr lang="en-US" sz="2000" b="1">
              <a:solidFill>
                <a:schemeClr val="tx1"/>
              </a:solidFill>
            </a:endParaRPr>
          </a:p>
        </p:txBody>
      </p:sp>
      <p:cxnSp>
        <p:nvCxnSpPr>
          <p:cNvPr id="7" name="رابط مستقيم 6">
            <a:extLst>
              <a:ext uri="{FF2B5EF4-FFF2-40B4-BE49-F238E27FC236}">
                <a16:creationId xmlns:a16="http://schemas.microsoft.com/office/drawing/2014/main" xmlns="" id="{DEC71B15-87F1-47F3-A63C-F05F5DBAFFE4}"/>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 name="Rectangle 7">
            <a:extLst>
              <a:ext uri="{FF2B5EF4-FFF2-40B4-BE49-F238E27FC236}">
                <a16:creationId xmlns:a16="http://schemas.microsoft.com/office/drawing/2014/main" xmlns="" id="{023238EB-D7BF-4A57-9D77-FDA722368595}"/>
              </a:ext>
            </a:extLst>
          </p:cNvPr>
          <p:cNvSpPr/>
          <p:nvPr/>
        </p:nvSpPr>
        <p:spPr>
          <a:xfrm>
            <a:off x="3947873" y="2028795"/>
            <a:ext cx="5362920" cy="458074"/>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cs typeface="Times New Roman" panose="02020603050405020304" pitchFamily="18" charset="0"/>
              </a:rPr>
              <a:t>Table : Base Shear check for first part </a:t>
            </a:r>
          </a:p>
        </p:txBody>
      </p:sp>
      <p:sp>
        <p:nvSpPr>
          <p:cNvPr id="15" name="Rectangle 7">
            <a:extLst>
              <a:ext uri="{FF2B5EF4-FFF2-40B4-BE49-F238E27FC236}">
                <a16:creationId xmlns:a16="http://schemas.microsoft.com/office/drawing/2014/main" xmlns="" id="{023238EB-D7BF-4A57-9D77-FDA722368595}"/>
              </a:ext>
            </a:extLst>
          </p:cNvPr>
          <p:cNvSpPr/>
          <p:nvPr/>
        </p:nvSpPr>
        <p:spPr>
          <a:xfrm>
            <a:off x="4165588" y="4101434"/>
            <a:ext cx="5200481" cy="458074"/>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cs typeface="Times New Roman" panose="02020603050405020304" pitchFamily="18" charset="0"/>
              </a:rPr>
              <a:t>Table : Base Shear check for second part </a:t>
            </a:r>
          </a:p>
        </p:txBody>
      </p:sp>
      <p:pic>
        <p:nvPicPr>
          <p:cNvPr id="31746" name="Picture 2"/>
          <p:cNvPicPr>
            <a:picLocks noChangeAspect="1" noChangeArrowheads="1"/>
          </p:cNvPicPr>
          <p:nvPr/>
        </p:nvPicPr>
        <p:blipFill>
          <a:blip r:embed="rId2" cstate="print"/>
          <a:srcRect/>
          <a:stretch>
            <a:fillRect/>
          </a:stretch>
        </p:blipFill>
        <p:spPr bwMode="auto">
          <a:xfrm>
            <a:off x="507139" y="1257164"/>
            <a:ext cx="3307216" cy="871425"/>
          </a:xfrm>
          <a:prstGeom prst="rect">
            <a:avLst/>
          </a:prstGeom>
          <a:noFill/>
          <a:ln w="9525">
            <a:noFill/>
            <a:miter lim="800000"/>
            <a:headEnd/>
            <a:tailEnd/>
          </a:ln>
        </p:spPr>
      </p:pic>
      <p:graphicFrame>
        <p:nvGraphicFramePr>
          <p:cNvPr id="11" name="جدول 10"/>
          <p:cNvGraphicFramePr>
            <a:graphicFrameLocks noGrp="1"/>
          </p:cNvGraphicFramePr>
          <p:nvPr/>
        </p:nvGraphicFramePr>
        <p:xfrm>
          <a:off x="1423851" y="2629867"/>
          <a:ext cx="9810205" cy="1106110"/>
        </p:xfrm>
        <a:graphic>
          <a:graphicData uri="http://schemas.openxmlformats.org/drawingml/2006/table">
            <a:tbl>
              <a:tblPr/>
              <a:tblGrid>
                <a:gridCol w="1094527">
                  <a:extLst>
                    <a:ext uri="{9D8B030D-6E8A-4147-A177-3AD203B41FA5}">
                      <a16:colId xmlns:a16="http://schemas.microsoft.com/office/drawing/2014/main" xmlns="" val="20000"/>
                    </a:ext>
                  </a:extLst>
                </a:gridCol>
                <a:gridCol w="932375">
                  <a:extLst>
                    <a:ext uri="{9D8B030D-6E8A-4147-A177-3AD203B41FA5}">
                      <a16:colId xmlns:a16="http://schemas.microsoft.com/office/drawing/2014/main" xmlns="" val="20001"/>
                    </a:ext>
                  </a:extLst>
                </a:gridCol>
                <a:gridCol w="1189115">
                  <a:extLst>
                    <a:ext uri="{9D8B030D-6E8A-4147-A177-3AD203B41FA5}">
                      <a16:colId xmlns:a16="http://schemas.microsoft.com/office/drawing/2014/main" xmlns="" val="20002"/>
                    </a:ext>
                  </a:extLst>
                </a:gridCol>
                <a:gridCol w="1175604">
                  <a:extLst>
                    <a:ext uri="{9D8B030D-6E8A-4147-A177-3AD203B41FA5}">
                      <a16:colId xmlns:a16="http://schemas.microsoft.com/office/drawing/2014/main" xmlns="" val="20003"/>
                    </a:ext>
                  </a:extLst>
                </a:gridCol>
                <a:gridCol w="891836">
                  <a:extLst>
                    <a:ext uri="{9D8B030D-6E8A-4147-A177-3AD203B41FA5}">
                      <a16:colId xmlns:a16="http://schemas.microsoft.com/office/drawing/2014/main" xmlns="" val="20004"/>
                    </a:ext>
                  </a:extLst>
                </a:gridCol>
                <a:gridCol w="1405320">
                  <a:extLst>
                    <a:ext uri="{9D8B030D-6E8A-4147-A177-3AD203B41FA5}">
                      <a16:colId xmlns:a16="http://schemas.microsoft.com/office/drawing/2014/main" xmlns="" val="20005"/>
                    </a:ext>
                  </a:extLst>
                </a:gridCol>
                <a:gridCol w="1374304">
                  <a:extLst>
                    <a:ext uri="{9D8B030D-6E8A-4147-A177-3AD203B41FA5}">
                      <a16:colId xmlns:a16="http://schemas.microsoft.com/office/drawing/2014/main" xmlns="" val="20006"/>
                    </a:ext>
                  </a:extLst>
                </a:gridCol>
                <a:gridCol w="827585">
                  <a:extLst>
                    <a:ext uri="{9D8B030D-6E8A-4147-A177-3AD203B41FA5}">
                      <a16:colId xmlns:a16="http://schemas.microsoft.com/office/drawing/2014/main" xmlns="" val="20007"/>
                    </a:ext>
                  </a:extLst>
                </a:gridCol>
                <a:gridCol w="919539">
                  <a:extLst>
                    <a:ext uri="{9D8B030D-6E8A-4147-A177-3AD203B41FA5}">
                      <a16:colId xmlns:a16="http://schemas.microsoft.com/office/drawing/2014/main" xmlns="" val="20008"/>
                    </a:ext>
                  </a:extLst>
                </a:gridCol>
              </a:tblGrid>
              <a:tr h="402908">
                <a:tc>
                  <a:txBody>
                    <a:bodyPr/>
                    <a:lstStyle/>
                    <a:p>
                      <a:pPr algn="ctr" fontAlgn="b"/>
                      <a:r>
                        <a:rPr lang="en-US" sz="1500" b="1" i="0" u="none" strike="noStrike" dirty="0">
                          <a:solidFill>
                            <a:srgbClr val="000000"/>
                          </a:solidFill>
                          <a:latin typeface="Times New Roman"/>
                        </a:rPr>
                        <a:t>Axis</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fontAlgn="b"/>
                      <a:r>
                        <a:rPr lang="en-US" sz="1500" b="1" i="0" u="none" strike="noStrike" dirty="0">
                          <a:solidFill>
                            <a:srgbClr val="000000"/>
                          </a:solidFill>
                          <a:latin typeface="Times New Roman"/>
                        </a:rPr>
                        <a:t>T(sec)</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fontAlgn="b"/>
                      <a:r>
                        <a:rPr lang="en-US" sz="1500" b="1" i="0" u="none" strike="noStrike">
                          <a:solidFill>
                            <a:srgbClr val="000000"/>
                          </a:solidFill>
                          <a:latin typeface="Times New Roman"/>
                        </a:rPr>
                        <a:t>T_limit (sec)</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fontAlgn="b"/>
                      <a:r>
                        <a:rPr lang="en-US" sz="1500" b="1" i="0" u="none" strike="noStrike">
                          <a:solidFill>
                            <a:srgbClr val="000000"/>
                          </a:solidFill>
                          <a:latin typeface="Times New Roman"/>
                        </a:rPr>
                        <a:t>T_used (sec)</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fontAlgn="b"/>
                      <a:r>
                        <a:rPr lang="en-US" sz="1500" b="1" i="0" u="none" strike="noStrike">
                          <a:solidFill>
                            <a:srgbClr val="000000"/>
                          </a:solidFill>
                          <a:latin typeface="Times New Roman"/>
                        </a:rPr>
                        <a:t>W (KN)</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fontAlgn="b"/>
                      <a:r>
                        <a:rPr lang="en-US" sz="1500" b="1" i="0" u="none" strike="noStrike">
                          <a:solidFill>
                            <a:srgbClr val="000000"/>
                          </a:solidFill>
                          <a:latin typeface="Times New Roman"/>
                        </a:rPr>
                        <a:t>V_manual (KN)</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fontAlgn="b"/>
                      <a:r>
                        <a:rPr lang="en-US" sz="1500" b="1" i="0" u="none" strike="noStrike">
                          <a:solidFill>
                            <a:srgbClr val="000000"/>
                          </a:solidFill>
                          <a:latin typeface="Times New Roman"/>
                        </a:rPr>
                        <a:t>V_Etabs (/KN)</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fontAlgn="b"/>
                      <a:r>
                        <a:rPr lang="en-US" sz="1500" b="1" i="0" u="none" strike="noStrike">
                          <a:solidFill>
                            <a:srgbClr val="000000"/>
                          </a:solidFill>
                          <a:latin typeface="Times New Roman"/>
                        </a:rPr>
                        <a:t>Old S.F</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fontAlgn="b"/>
                      <a:r>
                        <a:rPr lang="en-US" sz="1500" b="1" i="0" u="none" strike="noStrike">
                          <a:solidFill>
                            <a:srgbClr val="000000"/>
                          </a:solidFill>
                          <a:latin typeface="Times New Roman"/>
                        </a:rPr>
                        <a:t>New S.F</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extLst>
                  <a:ext uri="{0D108BD9-81ED-4DB2-BD59-A6C34878D82A}">
                    <a16:rowId xmlns:a16="http://schemas.microsoft.com/office/drawing/2014/main" xmlns="" val="10000"/>
                  </a:ext>
                </a:extLst>
              </a:tr>
              <a:tr h="351601">
                <a:tc>
                  <a:txBody>
                    <a:bodyPr/>
                    <a:lstStyle/>
                    <a:p>
                      <a:pPr algn="ctr" fontAlgn="b"/>
                      <a:r>
                        <a:rPr lang="en-US" sz="1500" b="1" i="0" u="none" strike="noStrike">
                          <a:solidFill>
                            <a:srgbClr val="000000"/>
                          </a:solidFill>
                          <a:latin typeface="Times New Roman"/>
                        </a:rPr>
                        <a:t>X</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1500" b="1" i="0" u="none" strike="noStrike" dirty="0">
                          <a:solidFill>
                            <a:srgbClr val="000000"/>
                          </a:solidFill>
                          <a:latin typeface="Times New Roman"/>
                        </a:rPr>
                        <a:t>0.31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1500" b="1" i="0" u="none" strike="noStrike" dirty="0">
                          <a:solidFill>
                            <a:srgbClr val="000000"/>
                          </a:solidFill>
                          <a:latin typeface="Times New Roman"/>
                        </a:rPr>
                        <a:t>0.388</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1500" b="1" i="0" u="none" strike="noStrike" dirty="0">
                          <a:solidFill>
                            <a:srgbClr val="000000"/>
                          </a:solidFill>
                          <a:latin typeface="Times New Roman"/>
                        </a:rPr>
                        <a:t>0.31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1500" b="1" i="0" u="none" strike="noStrike" dirty="0">
                          <a:solidFill>
                            <a:srgbClr val="000000"/>
                          </a:solidFill>
                          <a:latin typeface="Times New Roman"/>
                        </a:rPr>
                        <a:t>16584.149</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1500" b="1" i="0" u="none" strike="noStrike" dirty="0">
                          <a:solidFill>
                            <a:srgbClr val="000000"/>
                          </a:solidFill>
                          <a:latin typeface="Times New Roman"/>
                        </a:rPr>
                        <a:t>1507.65</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1500" b="1" i="0" u="none" strike="noStrike" dirty="0">
                          <a:solidFill>
                            <a:srgbClr val="000000"/>
                          </a:solidFill>
                          <a:latin typeface="Times New Roman"/>
                        </a:rPr>
                        <a:t>1507.655</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1500" b="1" i="0" u="none" strike="noStrike">
                          <a:solidFill>
                            <a:srgbClr val="000000"/>
                          </a:solidFill>
                          <a:latin typeface="Times New Roman"/>
                        </a:rPr>
                        <a:t>1782</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1500" b="1" i="0" u="none" strike="noStrike">
                          <a:solidFill>
                            <a:srgbClr val="000000"/>
                          </a:solidFill>
                          <a:latin typeface="Times New Roman"/>
                        </a:rPr>
                        <a:t>2187.6</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351601">
                <a:tc>
                  <a:txBody>
                    <a:bodyPr/>
                    <a:lstStyle/>
                    <a:p>
                      <a:pPr algn="ctr" fontAlgn="b"/>
                      <a:r>
                        <a:rPr lang="en-US" sz="1500" b="1" i="0" u="none" strike="noStrike">
                          <a:solidFill>
                            <a:srgbClr val="000000"/>
                          </a:solidFill>
                          <a:latin typeface="Times New Roman"/>
                        </a:rPr>
                        <a:t>Y</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1500" b="1" i="0" u="none" strike="noStrike">
                          <a:solidFill>
                            <a:srgbClr val="000000"/>
                          </a:solidFill>
                          <a:latin typeface="Times New Roman"/>
                        </a:rPr>
                        <a:t>0.204</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1500" b="1" i="0" u="none" strike="noStrike">
                          <a:solidFill>
                            <a:srgbClr val="000000"/>
                          </a:solidFill>
                          <a:latin typeface="Times New Roman"/>
                        </a:rPr>
                        <a:t>0.388</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1500" b="1" i="0" u="none" strike="noStrike">
                          <a:solidFill>
                            <a:srgbClr val="000000"/>
                          </a:solidFill>
                          <a:latin typeface="Times New Roman"/>
                        </a:rPr>
                        <a:t>0.204</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1500" b="1" i="0" u="none" strike="noStrike">
                          <a:solidFill>
                            <a:srgbClr val="000000"/>
                          </a:solidFill>
                          <a:latin typeface="Times New Roman"/>
                        </a:rPr>
                        <a:t>16584.149</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1500" b="1" i="0" u="none" strike="noStrike" dirty="0">
                          <a:solidFill>
                            <a:srgbClr val="000000"/>
                          </a:solidFill>
                          <a:latin typeface="Times New Roman"/>
                        </a:rPr>
                        <a:t>1507.65</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1500" b="1" i="0" u="none" strike="noStrike" dirty="0">
                          <a:solidFill>
                            <a:srgbClr val="000000"/>
                          </a:solidFill>
                          <a:latin typeface="Times New Roman"/>
                        </a:rPr>
                        <a:t>2118.99</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1500" b="1" i="0" u="none" strike="noStrike" dirty="0">
                          <a:solidFill>
                            <a:srgbClr val="000000"/>
                          </a:solidFill>
                          <a:latin typeface="Times New Roman"/>
                        </a:rPr>
                        <a:t>1782</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1500" b="1" i="0" u="none" strike="noStrike" dirty="0">
                          <a:solidFill>
                            <a:srgbClr val="000000"/>
                          </a:solidFill>
                          <a:latin typeface="Times New Roman"/>
                        </a:rPr>
                        <a:t>1782</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graphicFrame>
        <p:nvGraphicFramePr>
          <p:cNvPr id="13" name="جدول 12"/>
          <p:cNvGraphicFramePr>
            <a:graphicFrameLocks noGrp="1"/>
          </p:cNvGraphicFramePr>
          <p:nvPr/>
        </p:nvGraphicFramePr>
        <p:xfrm>
          <a:off x="1482813" y="4707815"/>
          <a:ext cx="9803497" cy="1248849"/>
        </p:xfrm>
        <a:graphic>
          <a:graphicData uri="http://schemas.openxmlformats.org/drawingml/2006/table">
            <a:tbl>
              <a:tblPr/>
              <a:tblGrid>
                <a:gridCol w="698684">
                  <a:extLst>
                    <a:ext uri="{9D8B030D-6E8A-4147-A177-3AD203B41FA5}">
                      <a16:colId xmlns:a16="http://schemas.microsoft.com/office/drawing/2014/main" xmlns="" val="20000"/>
                    </a:ext>
                  </a:extLst>
                </a:gridCol>
                <a:gridCol w="783772">
                  <a:extLst>
                    <a:ext uri="{9D8B030D-6E8A-4147-A177-3AD203B41FA5}">
                      <a16:colId xmlns:a16="http://schemas.microsoft.com/office/drawing/2014/main" xmlns="" val="20001"/>
                    </a:ext>
                  </a:extLst>
                </a:gridCol>
                <a:gridCol w="1097280">
                  <a:extLst>
                    <a:ext uri="{9D8B030D-6E8A-4147-A177-3AD203B41FA5}">
                      <a16:colId xmlns:a16="http://schemas.microsoft.com/office/drawing/2014/main" xmlns="" val="20002"/>
                    </a:ext>
                  </a:extLst>
                </a:gridCol>
                <a:gridCol w="1136468">
                  <a:extLst>
                    <a:ext uri="{9D8B030D-6E8A-4147-A177-3AD203B41FA5}">
                      <a16:colId xmlns:a16="http://schemas.microsoft.com/office/drawing/2014/main" xmlns="" val="20003"/>
                    </a:ext>
                  </a:extLst>
                </a:gridCol>
                <a:gridCol w="1005840">
                  <a:extLst>
                    <a:ext uri="{9D8B030D-6E8A-4147-A177-3AD203B41FA5}">
                      <a16:colId xmlns:a16="http://schemas.microsoft.com/office/drawing/2014/main" xmlns="" val="20004"/>
                    </a:ext>
                  </a:extLst>
                </a:gridCol>
                <a:gridCol w="1358537">
                  <a:extLst>
                    <a:ext uri="{9D8B030D-6E8A-4147-A177-3AD203B41FA5}">
                      <a16:colId xmlns:a16="http://schemas.microsoft.com/office/drawing/2014/main" xmlns="" val="20005"/>
                    </a:ext>
                  </a:extLst>
                </a:gridCol>
                <a:gridCol w="1865669">
                  <a:extLst>
                    <a:ext uri="{9D8B030D-6E8A-4147-A177-3AD203B41FA5}">
                      <a16:colId xmlns:a16="http://schemas.microsoft.com/office/drawing/2014/main" xmlns="" val="20006"/>
                    </a:ext>
                  </a:extLst>
                </a:gridCol>
                <a:gridCol w="879749">
                  <a:extLst>
                    <a:ext uri="{9D8B030D-6E8A-4147-A177-3AD203B41FA5}">
                      <a16:colId xmlns:a16="http://schemas.microsoft.com/office/drawing/2014/main" xmlns="" val="20007"/>
                    </a:ext>
                  </a:extLst>
                </a:gridCol>
                <a:gridCol w="977498">
                  <a:extLst>
                    <a:ext uri="{9D8B030D-6E8A-4147-A177-3AD203B41FA5}">
                      <a16:colId xmlns:a16="http://schemas.microsoft.com/office/drawing/2014/main" xmlns="" val="20008"/>
                    </a:ext>
                  </a:extLst>
                </a:gridCol>
              </a:tblGrid>
              <a:tr h="526197">
                <a:tc>
                  <a:txBody>
                    <a:bodyPr/>
                    <a:lstStyle/>
                    <a:p>
                      <a:pPr algn="ctr" fontAlgn="b"/>
                      <a:r>
                        <a:rPr lang="en-US" sz="1500" b="1" i="0" u="none" strike="noStrike" dirty="0">
                          <a:solidFill>
                            <a:srgbClr val="000000"/>
                          </a:solidFill>
                          <a:latin typeface="Times New Roman"/>
                        </a:rPr>
                        <a:t>Axis</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fontAlgn="b"/>
                      <a:r>
                        <a:rPr lang="en-US" sz="1500" b="1" i="0" u="none" strike="noStrike" dirty="0">
                          <a:solidFill>
                            <a:srgbClr val="000000"/>
                          </a:solidFill>
                          <a:latin typeface="Times New Roman"/>
                        </a:rPr>
                        <a:t>T(sec)</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fontAlgn="b"/>
                      <a:r>
                        <a:rPr lang="en-US" sz="1500" b="1" i="0" u="none" strike="noStrike">
                          <a:solidFill>
                            <a:srgbClr val="000000"/>
                          </a:solidFill>
                          <a:latin typeface="Times New Roman"/>
                        </a:rPr>
                        <a:t>T_limit (sec)</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fontAlgn="b"/>
                      <a:r>
                        <a:rPr lang="en-US" sz="1500" b="1" i="0" u="none" strike="noStrike">
                          <a:solidFill>
                            <a:srgbClr val="000000"/>
                          </a:solidFill>
                          <a:latin typeface="Times New Roman"/>
                        </a:rPr>
                        <a:t>T_used (sec)</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fontAlgn="b"/>
                      <a:r>
                        <a:rPr lang="en-US" sz="1500" b="1" i="0" u="none" strike="noStrike">
                          <a:solidFill>
                            <a:srgbClr val="000000"/>
                          </a:solidFill>
                          <a:latin typeface="Times New Roman"/>
                        </a:rPr>
                        <a:t>W (KN)</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fontAlgn="b"/>
                      <a:r>
                        <a:rPr lang="en-US" sz="1500" b="1" i="0" u="none" strike="noStrike">
                          <a:solidFill>
                            <a:srgbClr val="000000"/>
                          </a:solidFill>
                          <a:latin typeface="Times New Roman"/>
                        </a:rPr>
                        <a:t>V_manual (KN)</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fontAlgn="b"/>
                      <a:r>
                        <a:rPr lang="en-US" sz="1500" b="1" i="0" u="none" strike="noStrike">
                          <a:solidFill>
                            <a:srgbClr val="000000"/>
                          </a:solidFill>
                          <a:latin typeface="Times New Roman"/>
                        </a:rPr>
                        <a:t>V_Etabs (/KN)</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fontAlgn="b"/>
                      <a:r>
                        <a:rPr lang="en-US" sz="1500" b="1" i="0" u="none" strike="noStrike">
                          <a:solidFill>
                            <a:srgbClr val="000000"/>
                          </a:solidFill>
                          <a:latin typeface="Times New Roman"/>
                        </a:rPr>
                        <a:t>Old S.F</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fontAlgn="b"/>
                      <a:r>
                        <a:rPr lang="en-US" sz="1500" b="1" i="0" u="none" strike="noStrike">
                          <a:solidFill>
                            <a:srgbClr val="000000"/>
                          </a:solidFill>
                          <a:latin typeface="Times New Roman"/>
                        </a:rPr>
                        <a:t>New S.F</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extLst>
                  <a:ext uri="{0D108BD9-81ED-4DB2-BD59-A6C34878D82A}">
                    <a16:rowId xmlns:a16="http://schemas.microsoft.com/office/drawing/2014/main" xmlns="" val="10000"/>
                  </a:ext>
                </a:extLst>
              </a:tr>
              <a:tr h="361326">
                <a:tc>
                  <a:txBody>
                    <a:bodyPr/>
                    <a:lstStyle/>
                    <a:p>
                      <a:pPr algn="ctr" fontAlgn="b"/>
                      <a:r>
                        <a:rPr lang="en-US" sz="1500" b="1" i="0" u="none" strike="noStrike">
                          <a:solidFill>
                            <a:srgbClr val="000000"/>
                          </a:solidFill>
                          <a:latin typeface="Times New Roman"/>
                        </a:rPr>
                        <a:t>X</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1500" b="1" i="0" u="none" strike="noStrike" dirty="0">
                          <a:solidFill>
                            <a:srgbClr val="000000"/>
                          </a:solidFill>
                          <a:latin typeface="Times New Roman"/>
                        </a:rPr>
                        <a:t>0.441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1500" b="1" i="0" u="none" strike="noStrike" dirty="0">
                          <a:solidFill>
                            <a:srgbClr val="000000"/>
                          </a:solidFill>
                          <a:latin typeface="Times New Roman"/>
                        </a:rPr>
                        <a:t>0.468</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1500" b="1" i="0" u="none" strike="noStrike" dirty="0">
                          <a:solidFill>
                            <a:srgbClr val="000000"/>
                          </a:solidFill>
                          <a:latin typeface="Times New Roman"/>
                        </a:rPr>
                        <a:t>0.441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1500" b="1" i="0" u="none" strike="noStrike" dirty="0">
                          <a:solidFill>
                            <a:srgbClr val="000000"/>
                          </a:solidFill>
                          <a:latin typeface="Times New Roman"/>
                        </a:rPr>
                        <a:t>24830.705</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1500" b="1" i="0" u="none" strike="noStrike" dirty="0">
                          <a:solidFill>
                            <a:srgbClr val="000000"/>
                          </a:solidFill>
                          <a:latin typeface="Times New Roman"/>
                        </a:rPr>
                        <a:t>2047.471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1500" b="1" i="0" u="none" strike="noStrike" dirty="0">
                          <a:solidFill>
                            <a:srgbClr val="000000"/>
                          </a:solidFill>
                          <a:latin typeface="Times New Roman"/>
                        </a:rPr>
                        <a:t>2047.263</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1500" b="1" i="0" u="none" strike="noStrike" dirty="0">
                          <a:solidFill>
                            <a:srgbClr val="000000"/>
                          </a:solidFill>
                          <a:latin typeface="Times New Roman"/>
                        </a:rPr>
                        <a:t>1782</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1500" b="1" i="0" u="none" strike="noStrike" dirty="0">
                          <a:solidFill>
                            <a:srgbClr val="000000"/>
                          </a:solidFill>
                          <a:latin typeface="Times New Roman"/>
                        </a:rPr>
                        <a:t>2301.4</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361326">
                <a:tc>
                  <a:txBody>
                    <a:bodyPr/>
                    <a:lstStyle/>
                    <a:p>
                      <a:pPr algn="ctr" fontAlgn="b"/>
                      <a:r>
                        <a:rPr lang="en-US" sz="1500" b="1" i="0" u="none" strike="noStrike">
                          <a:solidFill>
                            <a:srgbClr val="000000"/>
                          </a:solidFill>
                          <a:latin typeface="Times New Roman"/>
                        </a:rPr>
                        <a:t>Y</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1500" b="1" i="0" u="none" strike="noStrike">
                          <a:solidFill>
                            <a:srgbClr val="000000"/>
                          </a:solidFill>
                          <a:latin typeface="Times New Roman"/>
                        </a:rPr>
                        <a:t>0.257</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1500" b="1" i="0" u="none" strike="noStrike">
                          <a:solidFill>
                            <a:srgbClr val="000000"/>
                          </a:solidFill>
                          <a:latin typeface="Times New Roman"/>
                        </a:rPr>
                        <a:t>0.468</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1500" b="1" i="0" u="none" strike="noStrike">
                          <a:solidFill>
                            <a:srgbClr val="000000"/>
                          </a:solidFill>
                          <a:latin typeface="Times New Roman"/>
                        </a:rPr>
                        <a:t>0.257</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1500" b="1" i="0" u="none" strike="noStrike">
                          <a:solidFill>
                            <a:srgbClr val="000000"/>
                          </a:solidFill>
                          <a:latin typeface="Times New Roman"/>
                        </a:rPr>
                        <a:t>24830.705</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1500" b="1" i="0" u="none" strike="noStrike" dirty="0">
                          <a:solidFill>
                            <a:srgbClr val="000000"/>
                          </a:solidFill>
                          <a:latin typeface="Times New Roman"/>
                        </a:rPr>
                        <a:t>2257.337</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1500" b="1" i="0" u="none" strike="noStrike" dirty="0">
                          <a:solidFill>
                            <a:srgbClr val="000000"/>
                          </a:solidFill>
                          <a:latin typeface="Times New Roman"/>
                        </a:rPr>
                        <a:t>2880.712</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1500" b="1" i="0" u="none" strike="noStrike" dirty="0">
                          <a:solidFill>
                            <a:srgbClr val="000000"/>
                          </a:solidFill>
                          <a:latin typeface="Times New Roman"/>
                        </a:rPr>
                        <a:t>1782</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b"/>
                      <a:r>
                        <a:rPr lang="en-US" sz="1500" b="1" i="0" u="none" strike="noStrike" dirty="0">
                          <a:solidFill>
                            <a:srgbClr val="000000"/>
                          </a:solidFill>
                          <a:latin typeface="Times New Roman"/>
                        </a:rPr>
                        <a:t>1782</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xmlns="" val="1919296903"/>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37</a:t>
            </a:fld>
            <a:endParaRPr lang="en-US" sz="2000" b="1" dirty="0">
              <a:solidFill>
                <a:schemeClr val="tx1"/>
              </a:solidFill>
            </a:endParaRPr>
          </a:p>
        </p:txBody>
      </p:sp>
      <p:grpSp>
        <p:nvGrpSpPr>
          <p:cNvPr id="3" name="مجموعة 4">
            <a:extLst>
              <a:ext uri="{FF2B5EF4-FFF2-40B4-BE49-F238E27FC236}">
                <a16:creationId xmlns:a16="http://schemas.microsoft.com/office/drawing/2014/main" xmlns="" id="{F648A137-C4BF-4B12-9100-327F7FBD4ACC}"/>
              </a:ext>
            </a:extLst>
          </p:cNvPr>
          <p:cNvGrpSpPr/>
          <p:nvPr/>
        </p:nvGrpSpPr>
        <p:grpSpPr>
          <a:xfrm>
            <a:off x="-1" y="90435"/>
            <a:ext cx="12068071" cy="6682154"/>
            <a:chOff x="-1" y="90435"/>
            <a:chExt cx="12068071" cy="6682154"/>
          </a:xfrm>
        </p:grpSpPr>
        <p:pic>
          <p:nvPicPr>
            <p:cNvPr id="6" name="صورة 5">
              <a:extLst>
                <a:ext uri="{FF2B5EF4-FFF2-40B4-BE49-F238E27FC236}">
                  <a16:creationId xmlns:a16="http://schemas.microsoft.com/office/drawing/2014/main" xmlns="" id="{876D34FA-6B13-41D2-AC7F-A2BCFE8BBC6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89ABF515-41F7-473E-9DAA-706111DD9DDD}"/>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مستطيل 8">
              <a:extLst>
                <a:ext uri="{FF2B5EF4-FFF2-40B4-BE49-F238E27FC236}">
                  <a16:creationId xmlns:a16="http://schemas.microsoft.com/office/drawing/2014/main" xmlns="" id="{C037FCCB-B85C-46E7-9EB2-C5704E95C6A5}"/>
                </a:ext>
              </a:extLst>
            </p:cNvPr>
            <p:cNvSpPr/>
            <p:nvPr/>
          </p:nvSpPr>
          <p:spPr>
            <a:xfrm>
              <a:off x="1556490" y="675921"/>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Design of structural elements</a:t>
              </a:r>
            </a:p>
          </p:txBody>
        </p:sp>
        <p:sp>
          <p:nvSpPr>
            <p:cNvPr id="10" name="مستطيل 9">
              <a:extLst>
                <a:ext uri="{FF2B5EF4-FFF2-40B4-BE49-F238E27FC236}">
                  <a16:creationId xmlns:a16="http://schemas.microsoft.com/office/drawing/2014/main" xmlns="" id="{85263A16-B17E-419B-96BE-47DF22B9D3DC}"/>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analysis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cxnSp>
        <p:nvCxnSpPr>
          <p:cNvPr id="11" name="رابط مستقيم 10">
            <a:extLst>
              <a:ext uri="{FF2B5EF4-FFF2-40B4-BE49-F238E27FC236}">
                <a16:creationId xmlns:a16="http://schemas.microsoft.com/office/drawing/2014/main" xmlns="" id="{93CC4E84-73CA-4363-A205-B6767FEC1B09}"/>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Rectangle 5"/>
          <p:cNvSpPr/>
          <p:nvPr/>
        </p:nvSpPr>
        <p:spPr>
          <a:xfrm>
            <a:off x="697901" y="1484704"/>
            <a:ext cx="1173719" cy="400110"/>
          </a:xfrm>
          <a:prstGeom prst="rect">
            <a:avLst/>
          </a:prstGeom>
        </p:spPr>
        <p:txBody>
          <a:bodyPr wrap="none">
            <a:spAutoFit/>
          </a:bodyPr>
          <a:lstStyle/>
          <a:p>
            <a:r>
              <a:rPr lang="en-US" sz="2000" b="1" dirty="0">
                <a:solidFill>
                  <a:srgbClr val="002060"/>
                </a:solidFill>
                <a:latin typeface="Times New Roman" panose="02020603050405020304" pitchFamily="18" charset="0"/>
                <a:cs typeface="Times New Roman" panose="02020603050405020304" pitchFamily="18" charset="0"/>
              </a:rPr>
              <a:t>1.  Slabs:</a:t>
            </a:r>
            <a:endParaRPr lang="ar-SA" b="1" dirty="0">
              <a:solidFill>
                <a:srgbClr val="002060"/>
              </a:solidFill>
              <a:latin typeface="Times New Roman" panose="02020603050405020304" pitchFamily="18" charset="0"/>
              <a:cs typeface="Times New Roman" panose="02020603050405020304" pitchFamily="18" charset="0"/>
            </a:endParaRPr>
          </a:p>
        </p:txBody>
      </p:sp>
      <p:pic>
        <p:nvPicPr>
          <p:cNvPr id="33794" name="Picture 2"/>
          <p:cNvPicPr>
            <a:picLocks noChangeAspect="1" noChangeArrowheads="1"/>
          </p:cNvPicPr>
          <p:nvPr/>
        </p:nvPicPr>
        <p:blipFill>
          <a:blip r:embed="rId3" cstate="print"/>
          <a:srcRect/>
          <a:stretch>
            <a:fillRect/>
          </a:stretch>
        </p:blipFill>
        <p:spPr bwMode="auto">
          <a:xfrm>
            <a:off x="308338" y="2689043"/>
            <a:ext cx="11601450" cy="2838450"/>
          </a:xfrm>
          <a:prstGeom prst="rect">
            <a:avLst/>
          </a:prstGeom>
          <a:noFill/>
          <a:ln w="9525">
            <a:noFill/>
            <a:miter lim="800000"/>
            <a:headEnd/>
            <a:tailEnd/>
          </a:ln>
        </p:spPr>
      </p:pic>
      <p:sp>
        <p:nvSpPr>
          <p:cNvPr id="14" name="Rectangle 7">
            <a:extLst>
              <a:ext uri="{FF2B5EF4-FFF2-40B4-BE49-F238E27FC236}">
                <a16:creationId xmlns:a16="http://schemas.microsoft.com/office/drawing/2014/main" xmlns="" id="{023238EB-D7BF-4A57-9D77-FDA722368595}"/>
              </a:ext>
            </a:extLst>
          </p:cNvPr>
          <p:cNvSpPr/>
          <p:nvPr/>
        </p:nvSpPr>
        <p:spPr>
          <a:xfrm>
            <a:off x="3751930" y="5673332"/>
            <a:ext cx="5362920" cy="463397"/>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cs typeface="Times New Roman" panose="02020603050405020304" pitchFamily="18" charset="0"/>
              </a:rPr>
              <a:t>Figure </a:t>
            </a: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 Section of one way rib slab</a:t>
            </a:r>
            <a:endParaRPr lang="en-US" dirty="0">
              <a:solidFill>
                <a:srgbClr val="4472C4"/>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539828432"/>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38</a:t>
            </a:fld>
            <a:endParaRPr lang="en-US" sz="2000" b="1" dirty="0">
              <a:solidFill>
                <a:schemeClr val="tx1"/>
              </a:solidFill>
            </a:endParaRPr>
          </a:p>
        </p:txBody>
      </p:sp>
      <p:grpSp>
        <p:nvGrpSpPr>
          <p:cNvPr id="3" name="مجموعة 4">
            <a:extLst>
              <a:ext uri="{FF2B5EF4-FFF2-40B4-BE49-F238E27FC236}">
                <a16:creationId xmlns:a16="http://schemas.microsoft.com/office/drawing/2014/main" xmlns="" id="{F648A137-C4BF-4B12-9100-327F7FBD4ACC}"/>
              </a:ext>
            </a:extLst>
          </p:cNvPr>
          <p:cNvGrpSpPr/>
          <p:nvPr/>
        </p:nvGrpSpPr>
        <p:grpSpPr>
          <a:xfrm>
            <a:off x="-1" y="90435"/>
            <a:ext cx="12068071" cy="6682154"/>
            <a:chOff x="-1" y="90435"/>
            <a:chExt cx="12068071" cy="6682154"/>
          </a:xfrm>
        </p:grpSpPr>
        <p:pic>
          <p:nvPicPr>
            <p:cNvPr id="6" name="صورة 5">
              <a:extLst>
                <a:ext uri="{FF2B5EF4-FFF2-40B4-BE49-F238E27FC236}">
                  <a16:creationId xmlns:a16="http://schemas.microsoft.com/office/drawing/2014/main" xmlns="" id="{876D34FA-6B13-41D2-AC7F-A2BCFE8BBC6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89ABF515-41F7-473E-9DAA-706111DD9DDD}"/>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مستطيل 8">
              <a:extLst>
                <a:ext uri="{FF2B5EF4-FFF2-40B4-BE49-F238E27FC236}">
                  <a16:creationId xmlns:a16="http://schemas.microsoft.com/office/drawing/2014/main" xmlns="" id="{C037FCCB-B85C-46E7-9EB2-C5704E95C6A5}"/>
                </a:ext>
              </a:extLst>
            </p:cNvPr>
            <p:cNvSpPr/>
            <p:nvPr/>
          </p:nvSpPr>
          <p:spPr>
            <a:xfrm>
              <a:off x="1556490" y="675921"/>
              <a:ext cx="5967716"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Design of structural elements</a:t>
              </a:r>
            </a:p>
          </p:txBody>
        </p:sp>
        <p:sp>
          <p:nvSpPr>
            <p:cNvPr id="10" name="مستطيل 9">
              <a:extLst>
                <a:ext uri="{FF2B5EF4-FFF2-40B4-BE49-F238E27FC236}">
                  <a16:creationId xmlns:a16="http://schemas.microsoft.com/office/drawing/2014/main" xmlns="" id="{85263A16-B17E-419B-96BE-47DF22B9D3DC}"/>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analysis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cxnSp>
        <p:nvCxnSpPr>
          <p:cNvPr id="11" name="رابط مستقيم 10">
            <a:extLst>
              <a:ext uri="{FF2B5EF4-FFF2-40B4-BE49-F238E27FC236}">
                <a16:creationId xmlns:a16="http://schemas.microsoft.com/office/drawing/2014/main" xmlns="" id="{93CC4E84-73CA-4363-A205-B6767FEC1B09}"/>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Rectangle 5"/>
          <p:cNvSpPr/>
          <p:nvPr/>
        </p:nvSpPr>
        <p:spPr>
          <a:xfrm>
            <a:off x="697901" y="1484704"/>
            <a:ext cx="1173719" cy="400110"/>
          </a:xfrm>
          <a:prstGeom prst="rect">
            <a:avLst/>
          </a:prstGeom>
        </p:spPr>
        <p:txBody>
          <a:bodyPr wrap="none">
            <a:spAutoFit/>
          </a:bodyPr>
          <a:lstStyle/>
          <a:p>
            <a:r>
              <a:rPr lang="en-US" sz="2000" b="1" dirty="0">
                <a:solidFill>
                  <a:srgbClr val="002060"/>
                </a:solidFill>
                <a:latin typeface="Times New Roman" panose="02020603050405020304" pitchFamily="18" charset="0"/>
                <a:cs typeface="Times New Roman" panose="02020603050405020304" pitchFamily="18" charset="0"/>
              </a:rPr>
              <a:t>1.  Slabs:</a:t>
            </a:r>
            <a:endParaRPr lang="ar-SA" b="1" dirty="0">
              <a:solidFill>
                <a:srgbClr val="002060"/>
              </a:solidFill>
              <a:latin typeface="Times New Roman" panose="02020603050405020304" pitchFamily="18" charset="0"/>
              <a:cs typeface="Times New Roman" panose="02020603050405020304" pitchFamily="18" charset="0"/>
            </a:endParaRPr>
          </a:p>
        </p:txBody>
      </p:sp>
      <p:sp>
        <p:nvSpPr>
          <p:cNvPr id="14" name="Rectangle 7">
            <a:extLst>
              <a:ext uri="{FF2B5EF4-FFF2-40B4-BE49-F238E27FC236}">
                <a16:creationId xmlns:a16="http://schemas.microsoft.com/office/drawing/2014/main" xmlns="" id="{023238EB-D7BF-4A57-9D77-FDA722368595}"/>
              </a:ext>
            </a:extLst>
          </p:cNvPr>
          <p:cNvSpPr/>
          <p:nvPr/>
        </p:nvSpPr>
        <p:spPr>
          <a:xfrm>
            <a:off x="3660490" y="5934589"/>
            <a:ext cx="5362920" cy="463397"/>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cs typeface="Times New Roman" panose="02020603050405020304" pitchFamily="18" charset="0"/>
              </a:rPr>
              <a:t>Figure </a:t>
            </a: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 Detailing for one way ribbed slab</a:t>
            </a:r>
            <a:endParaRPr lang="en-US" dirty="0">
              <a:solidFill>
                <a:srgbClr val="4472C4"/>
              </a:solidFill>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3" cstate="print"/>
          <a:srcRect/>
          <a:stretch>
            <a:fillRect/>
          </a:stretch>
        </p:blipFill>
        <p:spPr bwMode="auto">
          <a:xfrm>
            <a:off x="2116182" y="1503395"/>
            <a:ext cx="8757013" cy="4527562"/>
          </a:xfrm>
          <a:prstGeom prst="rect">
            <a:avLst/>
          </a:prstGeom>
          <a:noFill/>
          <a:ln w="9525">
            <a:noFill/>
            <a:miter lim="800000"/>
            <a:headEnd/>
            <a:tailEnd/>
          </a:ln>
        </p:spPr>
      </p:pic>
    </p:spTree>
    <p:extLst>
      <p:ext uri="{BB962C8B-B14F-4D97-AF65-F5344CB8AC3E}">
        <p14:creationId xmlns:p14="http://schemas.microsoft.com/office/powerpoint/2010/main" xmlns="" val="1420840096"/>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39</a:t>
            </a:fld>
            <a:endParaRPr lang="en-US" sz="2000" b="1" dirty="0">
              <a:solidFill>
                <a:schemeClr val="tx1"/>
              </a:solidFill>
            </a:endParaRPr>
          </a:p>
        </p:txBody>
      </p:sp>
      <p:grpSp>
        <p:nvGrpSpPr>
          <p:cNvPr id="3" name="مجموعة 4">
            <a:extLst>
              <a:ext uri="{FF2B5EF4-FFF2-40B4-BE49-F238E27FC236}">
                <a16:creationId xmlns:a16="http://schemas.microsoft.com/office/drawing/2014/main" xmlns="" id="{F648A137-C4BF-4B12-9100-327F7FBD4ACC}"/>
              </a:ext>
            </a:extLst>
          </p:cNvPr>
          <p:cNvGrpSpPr/>
          <p:nvPr/>
        </p:nvGrpSpPr>
        <p:grpSpPr>
          <a:xfrm>
            <a:off x="-1" y="90435"/>
            <a:ext cx="12068071" cy="6682154"/>
            <a:chOff x="-1" y="90435"/>
            <a:chExt cx="12068071" cy="6682154"/>
          </a:xfrm>
        </p:grpSpPr>
        <p:pic>
          <p:nvPicPr>
            <p:cNvPr id="6" name="صورة 5">
              <a:extLst>
                <a:ext uri="{FF2B5EF4-FFF2-40B4-BE49-F238E27FC236}">
                  <a16:creationId xmlns:a16="http://schemas.microsoft.com/office/drawing/2014/main" xmlns="" id="{876D34FA-6B13-41D2-AC7F-A2BCFE8BBC6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89ABF515-41F7-473E-9DAA-706111DD9DDD}"/>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مستطيل 8">
              <a:extLst>
                <a:ext uri="{FF2B5EF4-FFF2-40B4-BE49-F238E27FC236}">
                  <a16:creationId xmlns:a16="http://schemas.microsoft.com/office/drawing/2014/main" xmlns="" id="{C037FCCB-B85C-46E7-9EB2-C5704E95C6A5}"/>
                </a:ext>
              </a:extLst>
            </p:cNvPr>
            <p:cNvSpPr/>
            <p:nvPr/>
          </p:nvSpPr>
          <p:spPr>
            <a:xfrm>
              <a:off x="1556490" y="675921"/>
              <a:ext cx="5967716"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Design of structural elements</a:t>
              </a:r>
            </a:p>
          </p:txBody>
        </p:sp>
        <p:sp>
          <p:nvSpPr>
            <p:cNvPr id="10" name="مستطيل 9">
              <a:extLst>
                <a:ext uri="{FF2B5EF4-FFF2-40B4-BE49-F238E27FC236}">
                  <a16:creationId xmlns:a16="http://schemas.microsoft.com/office/drawing/2014/main" xmlns="" id="{85263A16-B17E-419B-96BE-47DF22B9D3DC}"/>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analysis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cxnSp>
        <p:nvCxnSpPr>
          <p:cNvPr id="11" name="رابط مستقيم 10">
            <a:extLst>
              <a:ext uri="{FF2B5EF4-FFF2-40B4-BE49-F238E27FC236}">
                <a16:creationId xmlns:a16="http://schemas.microsoft.com/office/drawing/2014/main" xmlns="" id="{93CC4E84-73CA-4363-A205-B6767FEC1B09}"/>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Rectangle 5"/>
          <p:cNvSpPr/>
          <p:nvPr/>
        </p:nvSpPr>
        <p:spPr>
          <a:xfrm>
            <a:off x="697901" y="1484704"/>
            <a:ext cx="1173719" cy="400110"/>
          </a:xfrm>
          <a:prstGeom prst="rect">
            <a:avLst/>
          </a:prstGeom>
        </p:spPr>
        <p:txBody>
          <a:bodyPr wrap="none">
            <a:spAutoFit/>
          </a:bodyPr>
          <a:lstStyle/>
          <a:p>
            <a:r>
              <a:rPr lang="en-US" sz="2000" b="1" dirty="0">
                <a:solidFill>
                  <a:srgbClr val="002060"/>
                </a:solidFill>
                <a:latin typeface="Times New Roman" panose="02020603050405020304" pitchFamily="18" charset="0"/>
                <a:cs typeface="Times New Roman" panose="02020603050405020304" pitchFamily="18" charset="0"/>
              </a:rPr>
              <a:t>1.  Slabs:</a:t>
            </a:r>
            <a:endParaRPr lang="ar-SA" b="1" dirty="0">
              <a:solidFill>
                <a:srgbClr val="002060"/>
              </a:solidFill>
              <a:latin typeface="Times New Roman" panose="02020603050405020304" pitchFamily="18" charset="0"/>
              <a:cs typeface="Times New Roman" panose="02020603050405020304" pitchFamily="18" charset="0"/>
            </a:endParaRPr>
          </a:p>
        </p:txBody>
      </p:sp>
      <p:sp>
        <p:nvSpPr>
          <p:cNvPr id="14" name="Rectangle 7">
            <a:extLst>
              <a:ext uri="{FF2B5EF4-FFF2-40B4-BE49-F238E27FC236}">
                <a16:creationId xmlns:a16="http://schemas.microsoft.com/office/drawing/2014/main" xmlns="" id="{023238EB-D7BF-4A57-9D77-FDA722368595}"/>
              </a:ext>
            </a:extLst>
          </p:cNvPr>
          <p:cNvSpPr/>
          <p:nvPr/>
        </p:nvSpPr>
        <p:spPr>
          <a:xfrm>
            <a:off x="3660490" y="5934589"/>
            <a:ext cx="5362920" cy="458074"/>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cs typeface="Times New Roman" panose="02020603050405020304" pitchFamily="18" charset="0"/>
              </a:rPr>
              <a:t>Figure </a:t>
            </a: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 Steel detailing </a:t>
            </a:r>
            <a:endParaRPr lang="en-US" dirty="0">
              <a:solidFill>
                <a:srgbClr val="4472C4"/>
              </a:solidFill>
              <a:latin typeface="Times New Roman" panose="02020603050405020304" pitchFamily="18" charset="0"/>
              <a:cs typeface="Times New Roman" panose="02020603050405020304" pitchFamily="18" charset="0"/>
            </a:endParaRPr>
          </a:p>
        </p:txBody>
      </p:sp>
      <p:pic>
        <p:nvPicPr>
          <p:cNvPr id="2050" name="Picture 2"/>
          <p:cNvPicPr>
            <a:picLocks noChangeAspect="1" noChangeArrowheads="1"/>
          </p:cNvPicPr>
          <p:nvPr/>
        </p:nvPicPr>
        <p:blipFill>
          <a:blip r:embed="rId3" cstate="print"/>
          <a:srcRect/>
          <a:stretch>
            <a:fillRect/>
          </a:stretch>
        </p:blipFill>
        <p:spPr bwMode="auto">
          <a:xfrm>
            <a:off x="3492182" y="1567543"/>
            <a:ext cx="8233774" cy="4144464"/>
          </a:xfrm>
          <a:prstGeom prst="rect">
            <a:avLst/>
          </a:prstGeom>
          <a:noFill/>
          <a:ln w="9525">
            <a:noFill/>
            <a:miter lim="800000"/>
            <a:headEnd/>
            <a:tailEnd/>
          </a:ln>
        </p:spPr>
      </p:pic>
      <p:sp>
        <p:nvSpPr>
          <p:cNvPr id="17" name="شكل بيضاوي 16"/>
          <p:cNvSpPr/>
          <p:nvPr/>
        </p:nvSpPr>
        <p:spPr>
          <a:xfrm>
            <a:off x="4402182" y="4493623"/>
            <a:ext cx="1463041" cy="1240972"/>
          </a:xfrm>
          <a:prstGeom prst="ellipse">
            <a:avLst/>
          </a:prstGeom>
          <a:noFill/>
        </p:spPr>
        <p:style>
          <a:lnRef idx="2">
            <a:schemeClr val="dk1"/>
          </a:lnRef>
          <a:fillRef idx="1">
            <a:schemeClr val="lt1"/>
          </a:fillRef>
          <a:effectRef idx="0">
            <a:schemeClr val="dk1"/>
          </a:effectRef>
          <a:fontRef idx="minor">
            <a:schemeClr val="dk1"/>
          </a:fontRef>
        </p:style>
        <p:txBody>
          <a:bodyPr rtlCol="1" anchor="ctr"/>
          <a:lstStyle/>
          <a:p>
            <a:pPr algn="ctr"/>
            <a:endParaRPr lang="ar-SA"/>
          </a:p>
        </p:txBody>
      </p:sp>
      <p:pic>
        <p:nvPicPr>
          <p:cNvPr id="2051" name="Picture 3"/>
          <p:cNvPicPr>
            <a:picLocks noChangeAspect="1" noChangeArrowheads="1"/>
          </p:cNvPicPr>
          <p:nvPr/>
        </p:nvPicPr>
        <p:blipFill>
          <a:blip r:embed="rId4" cstate="print"/>
          <a:srcRect/>
          <a:stretch>
            <a:fillRect/>
          </a:stretch>
        </p:blipFill>
        <p:spPr bwMode="auto">
          <a:xfrm>
            <a:off x="156754" y="3461657"/>
            <a:ext cx="3121726" cy="3109233"/>
          </a:xfrm>
          <a:prstGeom prst="rect">
            <a:avLst/>
          </a:prstGeom>
          <a:noFill/>
          <a:ln w="9525">
            <a:noFill/>
            <a:miter lim="800000"/>
            <a:headEnd/>
            <a:tailEnd/>
          </a:ln>
        </p:spPr>
      </p:pic>
      <p:cxnSp>
        <p:nvCxnSpPr>
          <p:cNvPr id="19" name="رابط منحني 18"/>
          <p:cNvCxnSpPr/>
          <p:nvPr/>
        </p:nvCxnSpPr>
        <p:spPr>
          <a:xfrm rot="10800000" flipV="1">
            <a:off x="3239589" y="5120639"/>
            <a:ext cx="1802674" cy="862149"/>
          </a:xfrm>
          <a:prstGeom prst="curvedConnector3">
            <a:avLst>
              <a:gd name="adj1" fmla="val 35507"/>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116825716"/>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75000"/>
            <a:alpha val="37000"/>
          </a:schemeClr>
        </a:solidFill>
        <a:effectLst/>
      </p:bgPr>
    </p:bg>
    <p:spTree>
      <p:nvGrpSpPr>
        <p:cNvPr id="1" name=""/>
        <p:cNvGrpSpPr/>
        <p:nvPr/>
      </p:nvGrpSpPr>
      <p:grpSpPr>
        <a:xfrm>
          <a:off x="0" y="0"/>
          <a:ext cx="0" cy="0"/>
          <a:chOff x="0" y="0"/>
          <a:chExt cx="0" cy="0"/>
        </a:xfrm>
      </p:grpSpPr>
      <p:pic>
        <p:nvPicPr>
          <p:cNvPr id="34" name="صورة 33">
            <a:extLst>
              <a:ext uri="{FF2B5EF4-FFF2-40B4-BE49-F238E27FC236}">
                <a16:creationId xmlns:a16="http://schemas.microsoft.com/office/drawing/2014/main" xmlns="" id="{E1A64552-3C96-4346-8A77-745572334D9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458904" y="2677287"/>
            <a:ext cx="5230647" cy="3392852"/>
          </a:xfrm>
          <a:prstGeom prst="rect">
            <a:avLst/>
          </a:prstGeom>
        </p:spPr>
      </p:pic>
      <p:pic>
        <p:nvPicPr>
          <p:cNvPr id="7" name="صورة 6">
            <a:extLst>
              <a:ext uri="{FF2B5EF4-FFF2-40B4-BE49-F238E27FC236}">
                <a16:creationId xmlns:a16="http://schemas.microsoft.com/office/drawing/2014/main" xmlns="" id="{2C00A741-89B0-490F-B2E3-1108802B943A}"/>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cxnSp>
        <p:nvCxnSpPr>
          <p:cNvPr id="8" name="رابط مستقيم 7">
            <a:extLst>
              <a:ext uri="{FF2B5EF4-FFF2-40B4-BE49-F238E27FC236}">
                <a16:creationId xmlns:a16="http://schemas.microsoft.com/office/drawing/2014/main" xmlns="" id="{C482CB58-AB3A-485D-AAD9-E4090D437CF4}"/>
              </a:ext>
            </a:extLst>
          </p:cNvPr>
          <p:cNvCxnSpPr/>
          <p:nvPr/>
        </p:nvCxnSpPr>
        <p:spPr>
          <a:xfrm flipH="1">
            <a:off x="854110" y="6531429"/>
            <a:ext cx="10601011"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مستطيل 13">
            <a:extLst>
              <a:ext uri="{FF2B5EF4-FFF2-40B4-BE49-F238E27FC236}">
                <a16:creationId xmlns:a16="http://schemas.microsoft.com/office/drawing/2014/main" xmlns="" id="{F2F7E481-0EC9-4D85-903A-D6F11099483F}"/>
              </a:ext>
            </a:extLst>
          </p:cNvPr>
          <p:cNvSpPr/>
          <p:nvPr/>
        </p:nvSpPr>
        <p:spPr>
          <a:xfrm>
            <a:off x="0" y="204952"/>
            <a:ext cx="4582048"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Description of our project :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22" name="مستطيل 21">
            <a:extLst>
              <a:ext uri="{FF2B5EF4-FFF2-40B4-BE49-F238E27FC236}">
                <a16:creationId xmlns:a16="http://schemas.microsoft.com/office/drawing/2014/main" xmlns="" id="{AB3C6860-0B54-49F8-BAC0-99BC27186ED9}"/>
              </a:ext>
            </a:extLst>
          </p:cNvPr>
          <p:cNvSpPr/>
          <p:nvPr/>
        </p:nvSpPr>
        <p:spPr>
          <a:xfrm>
            <a:off x="1597689" y="793487"/>
            <a:ext cx="2140299"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Location :</a:t>
            </a:r>
          </a:p>
        </p:txBody>
      </p:sp>
      <p:sp>
        <p:nvSpPr>
          <p:cNvPr id="23" name="مستطيل 22">
            <a:extLst>
              <a:ext uri="{FF2B5EF4-FFF2-40B4-BE49-F238E27FC236}">
                <a16:creationId xmlns:a16="http://schemas.microsoft.com/office/drawing/2014/main" xmlns="" id="{93D4C836-A4A8-41E3-A950-4EC23E0F3AFB}"/>
              </a:ext>
            </a:extLst>
          </p:cNvPr>
          <p:cNvSpPr/>
          <p:nvPr/>
        </p:nvSpPr>
        <p:spPr>
          <a:xfrm>
            <a:off x="1597689" y="1394268"/>
            <a:ext cx="9415305" cy="463397"/>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Our project locates in Qusra village in southeast of Nablus city on the land with area 4.3 dunums.</a:t>
            </a:r>
            <a:r>
              <a:rPr lang="en-US" dirty="0"/>
              <a:t> </a:t>
            </a:r>
          </a:p>
        </p:txBody>
      </p:sp>
      <p:sp>
        <p:nvSpPr>
          <p:cNvPr id="26" name="مستطيل 25">
            <a:extLst>
              <a:ext uri="{FF2B5EF4-FFF2-40B4-BE49-F238E27FC236}">
                <a16:creationId xmlns:a16="http://schemas.microsoft.com/office/drawing/2014/main" xmlns="" id="{0C6337A8-58B5-40A1-9AA2-BB09933B04E5}"/>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xmlns="" id="{67E8E8B0-9DB6-41F3-99CD-E9BB9CB356D4}"/>
              </a:ext>
            </a:extLst>
          </p:cNvPr>
          <p:cNvSpPr>
            <a:spLocks noGrp="1"/>
          </p:cNvSpPr>
          <p:nvPr>
            <p:ph type="sldNum" sz="quarter" idx="12"/>
          </p:nvPr>
        </p:nvSpPr>
        <p:spPr>
          <a:xfrm>
            <a:off x="9132218" y="6402440"/>
            <a:ext cx="2743200" cy="365125"/>
          </a:xfrm>
        </p:spPr>
        <p:txBody>
          <a:bodyPr/>
          <a:lstStyle/>
          <a:p>
            <a:fld id="{09964888-E3DD-43E6-9D6D-BA1E53871D58}" type="slidenum">
              <a:rPr lang="en-US" sz="2000" b="1" smtClean="0">
                <a:solidFill>
                  <a:schemeClr val="tx1"/>
                </a:solidFill>
              </a:rPr>
              <a:pPr/>
              <a:t>4</a:t>
            </a:fld>
            <a:endParaRPr lang="en-US" sz="2000" b="1" dirty="0">
              <a:solidFill>
                <a:schemeClr val="tx1"/>
              </a:solidFill>
            </a:endParaRPr>
          </a:p>
        </p:txBody>
      </p:sp>
      <p:sp>
        <p:nvSpPr>
          <p:cNvPr id="3" name="شكل بيضاوي 2">
            <a:extLst>
              <a:ext uri="{FF2B5EF4-FFF2-40B4-BE49-F238E27FC236}">
                <a16:creationId xmlns:a16="http://schemas.microsoft.com/office/drawing/2014/main" xmlns="" id="{961847E4-CA57-4DFF-9600-D3E6978F4ADD}"/>
              </a:ext>
            </a:extLst>
          </p:cNvPr>
          <p:cNvSpPr/>
          <p:nvPr/>
        </p:nvSpPr>
        <p:spPr>
          <a:xfrm>
            <a:off x="5308846" y="3719743"/>
            <a:ext cx="692459" cy="1518081"/>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922672679"/>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40</a:t>
            </a:fld>
            <a:endParaRPr lang="en-US" sz="2000" b="1" dirty="0">
              <a:solidFill>
                <a:schemeClr val="tx1"/>
              </a:solidFill>
            </a:endParaRPr>
          </a:p>
        </p:txBody>
      </p:sp>
      <p:grpSp>
        <p:nvGrpSpPr>
          <p:cNvPr id="3" name="مجموعة 4">
            <a:extLst>
              <a:ext uri="{FF2B5EF4-FFF2-40B4-BE49-F238E27FC236}">
                <a16:creationId xmlns:a16="http://schemas.microsoft.com/office/drawing/2014/main" xmlns="" id="{F648A137-C4BF-4B12-9100-327F7FBD4ACC}"/>
              </a:ext>
            </a:extLst>
          </p:cNvPr>
          <p:cNvGrpSpPr/>
          <p:nvPr/>
        </p:nvGrpSpPr>
        <p:grpSpPr>
          <a:xfrm>
            <a:off x="80387" y="0"/>
            <a:ext cx="11987683" cy="6772589"/>
            <a:chOff x="80387" y="0"/>
            <a:chExt cx="11987683" cy="6772589"/>
          </a:xfrm>
        </p:grpSpPr>
        <p:pic>
          <p:nvPicPr>
            <p:cNvPr id="6" name="صورة 5">
              <a:extLst>
                <a:ext uri="{FF2B5EF4-FFF2-40B4-BE49-F238E27FC236}">
                  <a16:creationId xmlns:a16="http://schemas.microsoft.com/office/drawing/2014/main" xmlns="" id="{876D34FA-6B13-41D2-AC7F-A2BCFE8BBC6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89ABF515-41F7-473E-9DAA-706111DD9DDD}"/>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مستطيل 8">
              <a:extLst>
                <a:ext uri="{FF2B5EF4-FFF2-40B4-BE49-F238E27FC236}">
                  <a16:creationId xmlns:a16="http://schemas.microsoft.com/office/drawing/2014/main" xmlns="" id="{C037FCCB-B85C-46E7-9EB2-C5704E95C6A5}"/>
                </a:ext>
              </a:extLst>
            </p:cNvPr>
            <p:cNvSpPr/>
            <p:nvPr/>
          </p:nvSpPr>
          <p:spPr>
            <a:xfrm>
              <a:off x="681278" y="0"/>
              <a:ext cx="5967716"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Design of structural elements</a:t>
              </a:r>
            </a:p>
          </p:txBody>
        </p:sp>
      </p:grpSp>
      <p:cxnSp>
        <p:nvCxnSpPr>
          <p:cNvPr id="11" name="رابط مستقيم 10">
            <a:extLst>
              <a:ext uri="{FF2B5EF4-FFF2-40B4-BE49-F238E27FC236}">
                <a16:creationId xmlns:a16="http://schemas.microsoft.com/office/drawing/2014/main" xmlns="" id="{93CC4E84-73CA-4363-A205-B6767FEC1B09}"/>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Rectangle 5"/>
          <p:cNvSpPr/>
          <p:nvPr/>
        </p:nvSpPr>
        <p:spPr>
          <a:xfrm>
            <a:off x="750152" y="779309"/>
            <a:ext cx="1380506" cy="400110"/>
          </a:xfrm>
          <a:prstGeom prst="rect">
            <a:avLst/>
          </a:prstGeom>
        </p:spPr>
        <p:txBody>
          <a:bodyPr wrap="none">
            <a:spAutoFit/>
          </a:bodyPr>
          <a:lstStyle/>
          <a:p>
            <a:r>
              <a:rPr lang="en-US" sz="2000" b="1" dirty="0">
                <a:solidFill>
                  <a:srgbClr val="002060"/>
                </a:solidFill>
                <a:latin typeface="Times New Roman" panose="02020603050405020304" pitchFamily="18" charset="0"/>
                <a:cs typeface="Times New Roman" panose="02020603050405020304" pitchFamily="18" charset="0"/>
              </a:rPr>
              <a:t>2.  Beams :</a:t>
            </a:r>
            <a:endParaRPr lang="ar-SA" b="1" dirty="0">
              <a:solidFill>
                <a:srgbClr val="002060"/>
              </a:solidFill>
              <a:latin typeface="Times New Roman" panose="02020603050405020304" pitchFamily="18" charset="0"/>
              <a:cs typeface="Times New Roman" panose="02020603050405020304" pitchFamily="18" charset="0"/>
            </a:endParaRPr>
          </a:p>
        </p:txBody>
      </p:sp>
      <p:sp>
        <p:nvSpPr>
          <p:cNvPr id="14" name="Rectangle 7">
            <a:extLst>
              <a:ext uri="{FF2B5EF4-FFF2-40B4-BE49-F238E27FC236}">
                <a16:creationId xmlns:a16="http://schemas.microsoft.com/office/drawing/2014/main" xmlns="" id="{023238EB-D7BF-4A57-9D77-FDA722368595}"/>
              </a:ext>
            </a:extLst>
          </p:cNvPr>
          <p:cNvSpPr/>
          <p:nvPr/>
        </p:nvSpPr>
        <p:spPr>
          <a:xfrm>
            <a:off x="1426741" y="4171104"/>
            <a:ext cx="5362920" cy="463397"/>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Figure : Detailing for main beam</a:t>
            </a:r>
          </a:p>
        </p:txBody>
      </p:sp>
      <p:pic>
        <p:nvPicPr>
          <p:cNvPr id="15" name="صورة 14"/>
          <p:cNvPicPr/>
          <p:nvPr/>
        </p:nvPicPr>
        <p:blipFill>
          <a:blip r:embed="rId3" cstate="print"/>
          <a:srcRect/>
          <a:stretch>
            <a:fillRect/>
          </a:stretch>
        </p:blipFill>
        <p:spPr bwMode="auto">
          <a:xfrm>
            <a:off x="204821" y="1275975"/>
            <a:ext cx="11364686" cy="2821577"/>
          </a:xfrm>
          <a:prstGeom prst="rect">
            <a:avLst/>
          </a:prstGeom>
          <a:noFill/>
          <a:ln w="9525">
            <a:noFill/>
            <a:miter lim="800000"/>
            <a:headEnd/>
            <a:tailEnd/>
          </a:ln>
        </p:spPr>
      </p:pic>
      <p:pic>
        <p:nvPicPr>
          <p:cNvPr id="13" name="صورة 12"/>
          <p:cNvPicPr/>
          <p:nvPr/>
        </p:nvPicPr>
        <p:blipFill>
          <a:blip r:embed="rId4" cstate="print"/>
          <a:srcRect/>
          <a:stretch>
            <a:fillRect/>
          </a:stretch>
        </p:blipFill>
        <p:spPr bwMode="auto">
          <a:xfrm>
            <a:off x="6789661" y="4260967"/>
            <a:ext cx="4251516" cy="2087899"/>
          </a:xfrm>
          <a:prstGeom prst="rect">
            <a:avLst/>
          </a:prstGeom>
          <a:noFill/>
          <a:ln w="9525">
            <a:noFill/>
            <a:miter lim="800000"/>
            <a:headEnd/>
            <a:tailEnd/>
          </a:ln>
        </p:spPr>
      </p:pic>
    </p:spTree>
    <p:extLst>
      <p:ext uri="{BB962C8B-B14F-4D97-AF65-F5344CB8AC3E}">
        <p14:creationId xmlns:p14="http://schemas.microsoft.com/office/powerpoint/2010/main" xmlns="" val="3719419690"/>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41</a:t>
            </a:fld>
            <a:endParaRPr lang="en-US" sz="2000" b="1" dirty="0">
              <a:solidFill>
                <a:schemeClr val="tx1"/>
              </a:solidFill>
            </a:endParaRPr>
          </a:p>
        </p:txBody>
      </p:sp>
      <p:grpSp>
        <p:nvGrpSpPr>
          <p:cNvPr id="3" name="مجموعة 4">
            <a:extLst>
              <a:ext uri="{FF2B5EF4-FFF2-40B4-BE49-F238E27FC236}">
                <a16:creationId xmlns:a16="http://schemas.microsoft.com/office/drawing/2014/main" xmlns="" id="{F648A137-C4BF-4B12-9100-327F7FBD4ACC}"/>
              </a:ext>
            </a:extLst>
          </p:cNvPr>
          <p:cNvGrpSpPr/>
          <p:nvPr/>
        </p:nvGrpSpPr>
        <p:grpSpPr>
          <a:xfrm>
            <a:off x="80387" y="0"/>
            <a:ext cx="11987683" cy="6772589"/>
            <a:chOff x="80387" y="0"/>
            <a:chExt cx="11987683" cy="6772589"/>
          </a:xfrm>
        </p:grpSpPr>
        <p:pic>
          <p:nvPicPr>
            <p:cNvPr id="6" name="صورة 5">
              <a:extLst>
                <a:ext uri="{FF2B5EF4-FFF2-40B4-BE49-F238E27FC236}">
                  <a16:creationId xmlns:a16="http://schemas.microsoft.com/office/drawing/2014/main" xmlns="" id="{876D34FA-6B13-41D2-AC7F-A2BCFE8BBC6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89ABF515-41F7-473E-9DAA-706111DD9DDD}"/>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مستطيل 8">
              <a:extLst>
                <a:ext uri="{FF2B5EF4-FFF2-40B4-BE49-F238E27FC236}">
                  <a16:creationId xmlns:a16="http://schemas.microsoft.com/office/drawing/2014/main" xmlns="" id="{C037FCCB-B85C-46E7-9EB2-C5704E95C6A5}"/>
                </a:ext>
              </a:extLst>
            </p:cNvPr>
            <p:cNvSpPr/>
            <p:nvPr/>
          </p:nvSpPr>
          <p:spPr>
            <a:xfrm>
              <a:off x="681278" y="0"/>
              <a:ext cx="5967716"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Design of structural elements</a:t>
              </a:r>
            </a:p>
          </p:txBody>
        </p:sp>
      </p:grpSp>
      <p:cxnSp>
        <p:nvCxnSpPr>
          <p:cNvPr id="11" name="رابط مستقيم 10">
            <a:extLst>
              <a:ext uri="{FF2B5EF4-FFF2-40B4-BE49-F238E27FC236}">
                <a16:creationId xmlns:a16="http://schemas.microsoft.com/office/drawing/2014/main" xmlns="" id="{93CC4E84-73CA-4363-A205-B6767FEC1B09}"/>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Rectangle 5"/>
          <p:cNvSpPr/>
          <p:nvPr/>
        </p:nvSpPr>
        <p:spPr>
          <a:xfrm>
            <a:off x="750152" y="779309"/>
            <a:ext cx="1380506" cy="400110"/>
          </a:xfrm>
          <a:prstGeom prst="rect">
            <a:avLst/>
          </a:prstGeom>
        </p:spPr>
        <p:txBody>
          <a:bodyPr wrap="none">
            <a:spAutoFit/>
          </a:bodyPr>
          <a:lstStyle/>
          <a:p>
            <a:r>
              <a:rPr lang="en-US" sz="2000" b="1" dirty="0">
                <a:solidFill>
                  <a:srgbClr val="002060"/>
                </a:solidFill>
                <a:latin typeface="Times New Roman" panose="02020603050405020304" pitchFamily="18" charset="0"/>
                <a:cs typeface="Times New Roman" panose="02020603050405020304" pitchFamily="18" charset="0"/>
              </a:rPr>
              <a:t>2.  Beams :</a:t>
            </a:r>
            <a:endParaRPr lang="ar-SA" b="1" dirty="0">
              <a:solidFill>
                <a:srgbClr val="002060"/>
              </a:solidFill>
              <a:latin typeface="Times New Roman" panose="02020603050405020304" pitchFamily="18" charset="0"/>
              <a:cs typeface="Times New Roman" panose="02020603050405020304" pitchFamily="18" charset="0"/>
            </a:endParaRPr>
          </a:p>
        </p:txBody>
      </p:sp>
      <p:sp>
        <p:nvSpPr>
          <p:cNvPr id="14" name="Rectangle 7">
            <a:extLst>
              <a:ext uri="{FF2B5EF4-FFF2-40B4-BE49-F238E27FC236}">
                <a16:creationId xmlns:a16="http://schemas.microsoft.com/office/drawing/2014/main" xmlns="" id="{023238EB-D7BF-4A57-9D77-FDA722368595}"/>
              </a:ext>
            </a:extLst>
          </p:cNvPr>
          <p:cNvSpPr/>
          <p:nvPr/>
        </p:nvSpPr>
        <p:spPr>
          <a:xfrm>
            <a:off x="1426741" y="4171104"/>
            <a:ext cx="5362920" cy="463397"/>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Figure : Detailing for secondary beam</a:t>
            </a:r>
          </a:p>
        </p:txBody>
      </p:sp>
      <p:pic>
        <p:nvPicPr>
          <p:cNvPr id="16" name="صورة 15"/>
          <p:cNvPicPr/>
          <p:nvPr/>
        </p:nvPicPr>
        <p:blipFill>
          <a:blip r:embed="rId3" cstate="print"/>
          <a:srcRect/>
          <a:stretch>
            <a:fillRect/>
          </a:stretch>
        </p:blipFill>
        <p:spPr bwMode="auto">
          <a:xfrm>
            <a:off x="209005" y="1218879"/>
            <a:ext cx="11756571" cy="2830607"/>
          </a:xfrm>
          <a:prstGeom prst="rect">
            <a:avLst/>
          </a:prstGeom>
          <a:noFill/>
          <a:ln w="9525">
            <a:noFill/>
            <a:miter lim="800000"/>
            <a:headEnd/>
            <a:tailEnd/>
          </a:ln>
        </p:spPr>
      </p:pic>
      <p:pic>
        <p:nvPicPr>
          <p:cNvPr id="17" name="صورة 16"/>
          <p:cNvPicPr/>
          <p:nvPr/>
        </p:nvPicPr>
        <p:blipFill>
          <a:blip r:embed="rId4" cstate="print"/>
          <a:srcRect/>
          <a:stretch>
            <a:fillRect/>
          </a:stretch>
        </p:blipFill>
        <p:spPr bwMode="auto">
          <a:xfrm>
            <a:off x="8362765" y="4232049"/>
            <a:ext cx="2479406" cy="2260191"/>
          </a:xfrm>
          <a:prstGeom prst="rect">
            <a:avLst/>
          </a:prstGeom>
          <a:noFill/>
          <a:ln w="9525">
            <a:noFill/>
            <a:miter lim="800000"/>
            <a:headEnd/>
            <a:tailEnd/>
          </a:ln>
        </p:spPr>
      </p:pic>
    </p:spTree>
    <p:extLst>
      <p:ext uri="{BB962C8B-B14F-4D97-AF65-F5344CB8AC3E}">
        <p14:creationId xmlns:p14="http://schemas.microsoft.com/office/powerpoint/2010/main" xmlns="" val="3209016841"/>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42</a:t>
            </a:fld>
            <a:endParaRPr lang="en-US" sz="2000" b="1" dirty="0">
              <a:solidFill>
                <a:schemeClr val="tx1"/>
              </a:solidFill>
            </a:endParaRPr>
          </a:p>
        </p:txBody>
      </p:sp>
      <p:grpSp>
        <p:nvGrpSpPr>
          <p:cNvPr id="3" name="مجموعة 4">
            <a:extLst>
              <a:ext uri="{FF2B5EF4-FFF2-40B4-BE49-F238E27FC236}">
                <a16:creationId xmlns:a16="http://schemas.microsoft.com/office/drawing/2014/main" xmlns="" id="{F648A137-C4BF-4B12-9100-327F7FBD4ACC}"/>
              </a:ext>
            </a:extLst>
          </p:cNvPr>
          <p:cNvGrpSpPr/>
          <p:nvPr/>
        </p:nvGrpSpPr>
        <p:grpSpPr>
          <a:xfrm>
            <a:off x="80387" y="0"/>
            <a:ext cx="11987683" cy="6772589"/>
            <a:chOff x="80387" y="0"/>
            <a:chExt cx="11987683" cy="6772589"/>
          </a:xfrm>
        </p:grpSpPr>
        <p:pic>
          <p:nvPicPr>
            <p:cNvPr id="6" name="صورة 5">
              <a:extLst>
                <a:ext uri="{FF2B5EF4-FFF2-40B4-BE49-F238E27FC236}">
                  <a16:creationId xmlns:a16="http://schemas.microsoft.com/office/drawing/2014/main" xmlns="" id="{876D34FA-6B13-41D2-AC7F-A2BCFE8BBC6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89ABF515-41F7-473E-9DAA-706111DD9DDD}"/>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مستطيل 8">
              <a:extLst>
                <a:ext uri="{FF2B5EF4-FFF2-40B4-BE49-F238E27FC236}">
                  <a16:creationId xmlns:a16="http://schemas.microsoft.com/office/drawing/2014/main" xmlns="" id="{C037FCCB-B85C-46E7-9EB2-C5704E95C6A5}"/>
                </a:ext>
              </a:extLst>
            </p:cNvPr>
            <p:cNvSpPr/>
            <p:nvPr/>
          </p:nvSpPr>
          <p:spPr>
            <a:xfrm>
              <a:off x="681278" y="0"/>
              <a:ext cx="5967716"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Design of structural elements</a:t>
              </a:r>
            </a:p>
          </p:txBody>
        </p:sp>
      </p:grpSp>
      <p:cxnSp>
        <p:nvCxnSpPr>
          <p:cNvPr id="11" name="رابط مستقيم 10">
            <a:extLst>
              <a:ext uri="{FF2B5EF4-FFF2-40B4-BE49-F238E27FC236}">
                <a16:creationId xmlns:a16="http://schemas.microsoft.com/office/drawing/2014/main" xmlns="" id="{93CC4E84-73CA-4363-A205-B6767FEC1B09}"/>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Rectangle 5"/>
          <p:cNvSpPr/>
          <p:nvPr/>
        </p:nvSpPr>
        <p:spPr>
          <a:xfrm>
            <a:off x="658712" y="674806"/>
            <a:ext cx="1572866" cy="400110"/>
          </a:xfrm>
          <a:prstGeom prst="rect">
            <a:avLst/>
          </a:prstGeom>
        </p:spPr>
        <p:txBody>
          <a:bodyPr wrap="none">
            <a:spAutoFit/>
          </a:bodyPr>
          <a:lstStyle/>
          <a:p>
            <a:r>
              <a:rPr lang="en-US" sz="2000" b="1" dirty="0">
                <a:solidFill>
                  <a:srgbClr val="002060"/>
                </a:solidFill>
                <a:latin typeface="Times New Roman" panose="02020603050405020304" pitchFamily="18" charset="0"/>
                <a:cs typeface="Times New Roman" panose="02020603050405020304" pitchFamily="18" charset="0"/>
              </a:rPr>
              <a:t>3. Columns :</a:t>
            </a:r>
            <a:endParaRPr lang="ar-SA" b="1" dirty="0">
              <a:solidFill>
                <a:srgbClr val="002060"/>
              </a:solidFill>
              <a:latin typeface="Times New Roman" panose="02020603050405020304" pitchFamily="18" charset="0"/>
              <a:cs typeface="Times New Roman" panose="02020603050405020304" pitchFamily="18" charset="0"/>
            </a:endParaRPr>
          </a:p>
        </p:txBody>
      </p:sp>
      <p:sp>
        <p:nvSpPr>
          <p:cNvPr id="14" name="Rectangle 7">
            <a:extLst>
              <a:ext uri="{FF2B5EF4-FFF2-40B4-BE49-F238E27FC236}">
                <a16:creationId xmlns:a16="http://schemas.microsoft.com/office/drawing/2014/main" xmlns="" id="{023238EB-D7BF-4A57-9D77-FDA722368595}"/>
              </a:ext>
            </a:extLst>
          </p:cNvPr>
          <p:cNvSpPr/>
          <p:nvPr/>
        </p:nvSpPr>
        <p:spPr>
          <a:xfrm>
            <a:off x="3386170" y="6091344"/>
            <a:ext cx="5362920" cy="463397"/>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Figure : Center line </a:t>
            </a:r>
          </a:p>
        </p:txBody>
      </p:sp>
      <p:pic>
        <p:nvPicPr>
          <p:cNvPr id="34818" name="Picture 2"/>
          <p:cNvPicPr>
            <a:picLocks noChangeAspect="1" noChangeArrowheads="1"/>
          </p:cNvPicPr>
          <p:nvPr/>
        </p:nvPicPr>
        <p:blipFill>
          <a:blip r:embed="rId3" cstate="print"/>
          <a:srcRect/>
          <a:stretch>
            <a:fillRect/>
          </a:stretch>
        </p:blipFill>
        <p:spPr bwMode="auto">
          <a:xfrm>
            <a:off x="1468346" y="1006455"/>
            <a:ext cx="9360763" cy="5105740"/>
          </a:xfrm>
          <a:prstGeom prst="rect">
            <a:avLst/>
          </a:prstGeom>
          <a:noFill/>
          <a:ln w="9525">
            <a:noFill/>
            <a:miter lim="800000"/>
            <a:headEnd/>
            <a:tailEnd/>
          </a:ln>
        </p:spPr>
      </p:pic>
    </p:spTree>
    <p:extLst>
      <p:ext uri="{BB962C8B-B14F-4D97-AF65-F5344CB8AC3E}">
        <p14:creationId xmlns:p14="http://schemas.microsoft.com/office/powerpoint/2010/main" xmlns="" val="2550315401"/>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43</a:t>
            </a:fld>
            <a:endParaRPr lang="en-US" sz="2000" b="1" dirty="0">
              <a:solidFill>
                <a:schemeClr val="tx1"/>
              </a:solidFill>
            </a:endParaRPr>
          </a:p>
        </p:txBody>
      </p:sp>
      <p:grpSp>
        <p:nvGrpSpPr>
          <p:cNvPr id="3" name="مجموعة 4">
            <a:extLst>
              <a:ext uri="{FF2B5EF4-FFF2-40B4-BE49-F238E27FC236}">
                <a16:creationId xmlns:a16="http://schemas.microsoft.com/office/drawing/2014/main" xmlns="" id="{F648A137-C4BF-4B12-9100-327F7FBD4ACC}"/>
              </a:ext>
            </a:extLst>
          </p:cNvPr>
          <p:cNvGrpSpPr/>
          <p:nvPr/>
        </p:nvGrpSpPr>
        <p:grpSpPr>
          <a:xfrm>
            <a:off x="80387" y="0"/>
            <a:ext cx="11987683" cy="6772589"/>
            <a:chOff x="80387" y="0"/>
            <a:chExt cx="11987683" cy="6772589"/>
          </a:xfrm>
        </p:grpSpPr>
        <p:pic>
          <p:nvPicPr>
            <p:cNvPr id="6" name="صورة 5">
              <a:extLst>
                <a:ext uri="{FF2B5EF4-FFF2-40B4-BE49-F238E27FC236}">
                  <a16:creationId xmlns:a16="http://schemas.microsoft.com/office/drawing/2014/main" xmlns="" id="{876D34FA-6B13-41D2-AC7F-A2BCFE8BBC6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89ABF515-41F7-473E-9DAA-706111DD9DDD}"/>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مستطيل 8">
              <a:extLst>
                <a:ext uri="{FF2B5EF4-FFF2-40B4-BE49-F238E27FC236}">
                  <a16:creationId xmlns:a16="http://schemas.microsoft.com/office/drawing/2014/main" xmlns="" id="{C037FCCB-B85C-46E7-9EB2-C5704E95C6A5}"/>
                </a:ext>
              </a:extLst>
            </p:cNvPr>
            <p:cNvSpPr/>
            <p:nvPr/>
          </p:nvSpPr>
          <p:spPr>
            <a:xfrm>
              <a:off x="681278" y="0"/>
              <a:ext cx="5967716"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Design of structural elements</a:t>
              </a:r>
            </a:p>
          </p:txBody>
        </p:sp>
      </p:grpSp>
      <p:cxnSp>
        <p:nvCxnSpPr>
          <p:cNvPr id="11" name="رابط مستقيم 10">
            <a:extLst>
              <a:ext uri="{FF2B5EF4-FFF2-40B4-BE49-F238E27FC236}">
                <a16:creationId xmlns:a16="http://schemas.microsoft.com/office/drawing/2014/main" xmlns="" id="{93CC4E84-73CA-4363-A205-B6767FEC1B09}"/>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Rectangle 5"/>
          <p:cNvSpPr/>
          <p:nvPr/>
        </p:nvSpPr>
        <p:spPr>
          <a:xfrm>
            <a:off x="658712" y="674806"/>
            <a:ext cx="1572866" cy="400110"/>
          </a:xfrm>
          <a:prstGeom prst="rect">
            <a:avLst/>
          </a:prstGeom>
        </p:spPr>
        <p:txBody>
          <a:bodyPr wrap="none">
            <a:spAutoFit/>
          </a:bodyPr>
          <a:lstStyle/>
          <a:p>
            <a:r>
              <a:rPr lang="en-US" sz="2000" b="1" dirty="0">
                <a:solidFill>
                  <a:srgbClr val="002060"/>
                </a:solidFill>
                <a:latin typeface="Times New Roman" panose="02020603050405020304" pitchFamily="18" charset="0"/>
                <a:cs typeface="Times New Roman" panose="02020603050405020304" pitchFamily="18" charset="0"/>
              </a:rPr>
              <a:t>3. Columns :</a:t>
            </a:r>
            <a:endParaRPr lang="ar-SA" b="1" dirty="0">
              <a:solidFill>
                <a:srgbClr val="002060"/>
              </a:solidFill>
              <a:latin typeface="Times New Roman" panose="02020603050405020304" pitchFamily="18" charset="0"/>
              <a:cs typeface="Times New Roman" panose="02020603050405020304" pitchFamily="18" charset="0"/>
            </a:endParaRPr>
          </a:p>
        </p:txBody>
      </p:sp>
      <p:sp>
        <p:nvSpPr>
          <p:cNvPr id="14" name="Rectangle 7">
            <a:extLst>
              <a:ext uri="{FF2B5EF4-FFF2-40B4-BE49-F238E27FC236}">
                <a16:creationId xmlns:a16="http://schemas.microsoft.com/office/drawing/2014/main" xmlns="" id="{023238EB-D7BF-4A57-9D77-FDA722368595}"/>
              </a:ext>
            </a:extLst>
          </p:cNvPr>
          <p:cNvSpPr/>
          <p:nvPr/>
        </p:nvSpPr>
        <p:spPr>
          <a:xfrm>
            <a:off x="1583495" y="6052154"/>
            <a:ext cx="5362920" cy="463397"/>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Figure : Detailing for column</a:t>
            </a:r>
          </a:p>
        </p:txBody>
      </p:sp>
      <p:pic>
        <p:nvPicPr>
          <p:cNvPr id="13" name="صورة 12"/>
          <p:cNvPicPr/>
          <p:nvPr/>
        </p:nvPicPr>
        <p:blipFill>
          <a:blip r:embed="rId3" cstate="print"/>
          <a:srcRect/>
          <a:stretch>
            <a:fillRect/>
          </a:stretch>
        </p:blipFill>
        <p:spPr bwMode="auto">
          <a:xfrm>
            <a:off x="2024016" y="679269"/>
            <a:ext cx="4220029" cy="5463223"/>
          </a:xfrm>
          <a:prstGeom prst="rect">
            <a:avLst/>
          </a:prstGeom>
          <a:noFill/>
          <a:ln w="9525">
            <a:noFill/>
            <a:miter lim="800000"/>
            <a:headEnd/>
            <a:tailEnd/>
          </a:ln>
        </p:spPr>
      </p:pic>
      <p:sp>
        <p:nvSpPr>
          <p:cNvPr id="16" name="Rectangle 7">
            <a:extLst>
              <a:ext uri="{FF2B5EF4-FFF2-40B4-BE49-F238E27FC236}">
                <a16:creationId xmlns:a16="http://schemas.microsoft.com/office/drawing/2014/main" xmlns="" id="{023238EB-D7BF-4A57-9D77-FDA722368595}"/>
              </a:ext>
            </a:extLst>
          </p:cNvPr>
          <p:cNvSpPr/>
          <p:nvPr/>
        </p:nvSpPr>
        <p:spPr>
          <a:xfrm>
            <a:off x="6216455" y="6008613"/>
            <a:ext cx="5362920" cy="458074"/>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Figure : Section for columns</a:t>
            </a:r>
          </a:p>
        </p:txBody>
      </p:sp>
      <p:pic>
        <p:nvPicPr>
          <p:cNvPr id="35843" name="Picture 3"/>
          <p:cNvPicPr>
            <a:picLocks noChangeAspect="1" noChangeArrowheads="1"/>
          </p:cNvPicPr>
          <p:nvPr/>
        </p:nvPicPr>
        <p:blipFill>
          <a:blip r:embed="rId4" cstate="print"/>
          <a:srcRect/>
          <a:stretch>
            <a:fillRect/>
          </a:stretch>
        </p:blipFill>
        <p:spPr bwMode="auto">
          <a:xfrm>
            <a:off x="6490200" y="798060"/>
            <a:ext cx="4299721" cy="5367609"/>
          </a:xfrm>
          <a:prstGeom prst="rect">
            <a:avLst/>
          </a:prstGeom>
          <a:noFill/>
          <a:ln w="9525">
            <a:noFill/>
            <a:miter lim="800000"/>
            <a:headEnd/>
            <a:tailEnd/>
          </a:ln>
        </p:spPr>
      </p:pic>
    </p:spTree>
    <p:extLst>
      <p:ext uri="{BB962C8B-B14F-4D97-AF65-F5344CB8AC3E}">
        <p14:creationId xmlns:p14="http://schemas.microsoft.com/office/powerpoint/2010/main" xmlns="" val="1047595634"/>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44</a:t>
            </a:fld>
            <a:endParaRPr lang="en-US" sz="2000" b="1" dirty="0">
              <a:solidFill>
                <a:schemeClr val="tx1"/>
              </a:solidFill>
            </a:endParaRPr>
          </a:p>
        </p:txBody>
      </p:sp>
      <p:grpSp>
        <p:nvGrpSpPr>
          <p:cNvPr id="3" name="مجموعة 4">
            <a:extLst>
              <a:ext uri="{FF2B5EF4-FFF2-40B4-BE49-F238E27FC236}">
                <a16:creationId xmlns:a16="http://schemas.microsoft.com/office/drawing/2014/main" xmlns="" id="{F648A137-C4BF-4B12-9100-327F7FBD4ACC}"/>
              </a:ext>
            </a:extLst>
          </p:cNvPr>
          <p:cNvGrpSpPr/>
          <p:nvPr/>
        </p:nvGrpSpPr>
        <p:grpSpPr>
          <a:xfrm>
            <a:off x="80387" y="0"/>
            <a:ext cx="11987683" cy="6772589"/>
            <a:chOff x="80387" y="0"/>
            <a:chExt cx="11987683" cy="6772589"/>
          </a:xfrm>
        </p:grpSpPr>
        <p:pic>
          <p:nvPicPr>
            <p:cNvPr id="6" name="صورة 5">
              <a:extLst>
                <a:ext uri="{FF2B5EF4-FFF2-40B4-BE49-F238E27FC236}">
                  <a16:creationId xmlns:a16="http://schemas.microsoft.com/office/drawing/2014/main" xmlns="" id="{876D34FA-6B13-41D2-AC7F-A2BCFE8BBC6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89ABF515-41F7-473E-9DAA-706111DD9DDD}"/>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مستطيل 8">
              <a:extLst>
                <a:ext uri="{FF2B5EF4-FFF2-40B4-BE49-F238E27FC236}">
                  <a16:creationId xmlns:a16="http://schemas.microsoft.com/office/drawing/2014/main" xmlns="" id="{C037FCCB-B85C-46E7-9EB2-C5704E95C6A5}"/>
                </a:ext>
              </a:extLst>
            </p:cNvPr>
            <p:cNvSpPr/>
            <p:nvPr/>
          </p:nvSpPr>
          <p:spPr>
            <a:xfrm>
              <a:off x="681278" y="0"/>
              <a:ext cx="5967716"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Design of structural elements</a:t>
              </a:r>
            </a:p>
          </p:txBody>
        </p:sp>
      </p:grpSp>
      <p:cxnSp>
        <p:nvCxnSpPr>
          <p:cNvPr id="11" name="رابط مستقيم 10">
            <a:extLst>
              <a:ext uri="{FF2B5EF4-FFF2-40B4-BE49-F238E27FC236}">
                <a16:creationId xmlns:a16="http://schemas.microsoft.com/office/drawing/2014/main" xmlns="" id="{93CC4E84-73CA-4363-A205-B6767FEC1B09}"/>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Rectangle 5"/>
          <p:cNvSpPr/>
          <p:nvPr/>
        </p:nvSpPr>
        <p:spPr>
          <a:xfrm>
            <a:off x="658712" y="674806"/>
            <a:ext cx="1781450" cy="400110"/>
          </a:xfrm>
          <a:prstGeom prst="rect">
            <a:avLst/>
          </a:prstGeom>
        </p:spPr>
        <p:txBody>
          <a:bodyPr wrap="none">
            <a:spAutoFit/>
          </a:bodyPr>
          <a:lstStyle/>
          <a:p>
            <a:r>
              <a:rPr lang="en-US" sz="2000" b="1" dirty="0">
                <a:solidFill>
                  <a:srgbClr val="002060"/>
                </a:solidFill>
                <a:latin typeface="Times New Roman" panose="02020603050405020304" pitchFamily="18" charset="0"/>
                <a:cs typeface="Times New Roman" panose="02020603050405020304" pitchFamily="18" charset="0"/>
              </a:rPr>
              <a:t>4. Shear walls:</a:t>
            </a:r>
            <a:endParaRPr lang="ar-SA" b="1" dirty="0">
              <a:solidFill>
                <a:srgbClr val="002060"/>
              </a:solidFill>
              <a:latin typeface="Times New Roman" panose="02020603050405020304" pitchFamily="18" charset="0"/>
              <a:cs typeface="Times New Roman" panose="02020603050405020304" pitchFamily="18" charset="0"/>
            </a:endParaRPr>
          </a:p>
        </p:txBody>
      </p:sp>
      <p:sp>
        <p:nvSpPr>
          <p:cNvPr id="14" name="Rectangle 7">
            <a:extLst>
              <a:ext uri="{FF2B5EF4-FFF2-40B4-BE49-F238E27FC236}">
                <a16:creationId xmlns:a16="http://schemas.microsoft.com/office/drawing/2014/main" xmlns="" id="{023238EB-D7BF-4A57-9D77-FDA722368595}"/>
              </a:ext>
            </a:extLst>
          </p:cNvPr>
          <p:cNvSpPr/>
          <p:nvPr/>
        </p:nvSpPr>
        <p:spPr>
          <a:xfrm>
            <a:off x="3085724" y="6065217"/>
            <a:ext cx="5362920" cy="458074"/>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Figure : Cross section for shear walls </a:t>
            </a:r>
          </a:p>
        </p:txBody>
      </p:sp>
      <p:pic>
        <p:nvPicPr>
          <p:cNvPr id="15" name="صورة 14"/>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27017" y="1400809"/>
            <a:ext cx="11273246" cy="1943282"/>
          </a:xfrm>
          <a:prstGeom prst="rect">
            <a:avLst/>
          </a:prstGeom>
          <a:noFill/>
          <a:ln>
            <a:noFill/>
          </a:ln>
        </p:spPr>
      </p:pic>
      <p:pic>
        <p:nvPicPr>
          <p:cNvPr id="36866" name="Picture 2"/>
          <p:cNvPicPr>
            <a:picLocks noChangeAspect="1" noChangeArrowheads="1"/>
          </p:cNvPicPr>
          <p:nvPr/>
        </p:nvPicPr>
        <p:blipFill>
          <a:blip r:embed="rId4" cstate="print"/>
          <a:srcRect/>
          <a:stretch>
            <a:fillRect/>
          </a:stretch>
        </p:blipFill>
        <p:spPr bwMode="auto">
          <a:xfrm>
            <a:off x="1123406" y="3628899"/>
            <a:ext cx="10061872" cy="2157947"/>
          </a:xfrm>
          <a:prstGeom prst="rect">
            <a:avLst/>
          </a:prstGeom>
          <a:noFill/>
          <a:ln w="9525">
            <a:noFill/>
            <a:miter lim="800000"/>
            <a:headEnd/>
            <a:tailEnd/>
          </a:ln>
        </p:spPr>
      </p:pic>
    </p:spTree>
    <p:extLst>
      <p:ext uri="{BB962C8B-B14F-4D97-AF65-F5344CB8AC3E}">
        <p14:creationId xmlns:p14="http://schemas.microsoft.com/office/powerpoint/2010/main" xmlns="" val="1076578900"/>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45</a:t>
            </a:fld>
            <a:endParaRPr lang="en-US" sz="2000" b="1" dirty="0">
              <a:solidFill>
                <a:schemeClr val="tx1"/>
              </a:solidFill>
            </a:endParaRPr>
          </a:p>
        </p:txBody>
      </p:sp>
      <p:grpSp>
        <p:nvGrpSpPr>
          <p:cNvPr id="3" name="مجموعة 4">
            <a:extLst>
              <a:ext uri="{FF2B5EF4-FFF2-40B4-BE49-F238E27FC236}">
                <a16:creationId xmlns:a16="http://schemas.microsoft.com/office/drawing/2014/main" xmlns="" id="{F648A137-C4BF-4B12-9100-327F7FBD4ACC}"/>
              </a:ext>
            </a:extLst>
          </p:cNvPr>
          <p:cNvGrpSpPr/>
          <p:nvPr/>
        </p:nvGrpSpPr>
        <p:grpSpPr>
          <a:xfrm>
            <a:off x="80387" y="0"/>
            <a:ext cx="11987683" cy="6772589"/>
            <a:chOff x="80387" y="0"/>
            <a:chExt cx="11987683" cy="6772589"/>
          </a:xfrm>
        </p:grpSpPr>
        <p:pic>
          <p:nvPicPr>
            <p:cNvPr id="6" name="صورة 5">
              <a:extLst>
                <a:ext uri="{FF2B5EF4-FFF2-40B4-BE49-F238E27FC236}">
                  <a16:creationId xmlns:a16="http://schemas.microsoft.com/office/drawing/2014/main" xmlns="" id="{876D34FA-6B13-41D2-AC7F-A2BCFE8BBC6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89ABF515-41F7-473E-9DAA-706111DD9DDD}"/>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مستطيل 8">
              <a:extLst>
                <a:ext uri="{FF2B5EF4-FFF2-40B4-BE49-F238E27FC236}">
                  <a16:creationId xmlns:a16="http://schemas.microsoft.com/office/drawing/2014/main" xmlns="" id="{C037FCCB-B85C-46E7-9EB2-C5704E95C6A5}"/>
                </a:ext>
              </a:extLst>
            </p:cNvPr>
            <p:cNvSpPr/>
            <p:nvPr/>
          </p:nvSpPr>
          <p:spPr>
            <a:xfrm>
              <a:off x="681278" y="0"/>
              <a:ext cx="5967716"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Design of structural elements</a:t>
              </a:r>
            </a:p>
          </p:txBody>
        </p:sp>
      </p:grpSp>
      <p:cxnSp>
        <p:nvCxnSpPr>
          <p:cNvPr id="11" name="رابط مستقيم 10">
            <a:extLst>
              <a:ext uri="{FF2B5EF4-FFF2-40B4-BE49-F238E27FC236}">
                <a16:creationId xmlns:a16="http://schemas.microsoft.com/office/drawing/2014/main" xmlns="" id="{93CC4E84-73CA-4363-A205-B6767FEC1B09}"/>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Rectangle 5"/>
          <p:cNvSpPr/>
          <p:nvPr/>
        </p:nvSpPr>
        <p:spPr>
          <a:xfrm>
            <a:off x="658712" y="674806"/>
            <a:ext cx="1781450" cy="400110"/>
          </a:xfrm>
          <a:prstGeom prst="rect">
            <a:avLst/>
          </a:prstGeom>
        </p:spPr>
        <p:txBody>
          <a:bodyPr wrap="none">
            <a:spAutoFit/>
          </a:bodyPr>
          <a:lstStyle/>
          <a:p>
            <a:r>
              <a:rPr lang="en-US" sz="2000" b="1" dirty="0">
                <a:solidFill>
                  <a:srgbClr val="002060"/>
                </a:solidFill>
                <a:latin typeface="Times New Roman" panose="02020603050405020304" pitchFamily="18" charset="0"/>
                <a:cs typeface="Times New Roman" panose="02020603050405020304" pitchFamily="18" charset="0"/>
              </a:rPr>
              <a:t>4. Shear walls:</a:t>
            </a:r>
            <a:endParaRPr lang="ar-SA" b="1" dirty="0">
              <a:solidFill>
                <a:srgbClr val="002060"/>
              </a:solidFill>
              <a:latin typeface="Times New Roman" panose="02020603050405020304" pitchFamily="18" charset="0"/>
              <a:cs typeface="Times New Roman" panose="02020603050405020304" pitchFamily="18" charset="0"/>
            </a:endParaRPr>
          </a:p>
        </p:txBody>
      </p:sp>
      <p:sp>
        <p:nvSpPr>
          <p:cNvPr id="17" name="Rectangle 7">
            <a:extLst>
              <a:ext uri="{FF2B5EF4-FFF2-40B4-BE49-F238E27FC236}">
                <a16:creationId xmlns:a16="http://schemas.microsoft.com/office/drawing/2014/main" xmlns="" id="{023238EB-D7BF-4A57-9D77-FDA722368595}"/>
              </a:ext>
            </a:extLst>
          </p:cNvPr>
          <p:cNvSpPr/>
          <p:nvPr/>
        </p:nvSpPr>
        <p:spPr>
          <a:xfrm>
            <a:off x="3647427" y="6091342"/>
            <a:ext cx="5362920" cy="458074"/>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Figure : Cross section for shear walls </a:t>
            </a:r>
          </a:p>
        </p:txBody>
      </p:sp>
      <p:pic>
        <p:nvPicPr>
          <p:cNvPr id="37891" name="Picture 3"/>
          <p:cNvPicPr>
            <a:picLocks noChangeAspect="1" noChangeArrowheads="1"/>
          </p:cNvPicPr>
          <p:nvPr/>
        </p:nvPicPr>
        <p:blipFill>
          <a:blip r:embed="rId3" cstate="print"/>
          <a:srcRect/>
          <a:stretch>
            <a:fillRect/>
          </a:stretch>
        </p:blipFill>
        <p:spPr bwMode="auto">
          <a:xfrm>
            <a:off x="1480729" y="4094526"/>
            <a:ext cx="9165500" cy="2110331"/>
          </a:xfrm>
          <a:prstGeom prst="rect">
            <a:avLst/>
          </a:prstGeom>
          <a:noFill/>
          <a:ln w="9525">
            <a:noFill/>
            <a:miter lim="800000"/>
            <a:headEnd/>
            <a:tailEnd/>
          </a:ln>
        </p:spPr>
      </p:pic>
      <p:pic>
        <p:nvPicPr>
          <p:cNvPr id="37892" name="Picture 4"/>
          <p:cNvPicPr>
            <a:picLocks noChangeAspect="1" noChangeArrowheads="1"/>
          </p:cNvPicPr>
          <p:nvPr/>
        </p:nvPicPr>
        <p:blipFill>
          <a:blip r:embed="rId4" cstate="print"/>
          <a:srcRect/>
          <a:stretch>
            <a:fillRect/>
          </a:stretch>
        </p:blipFill>
        <p:spPr bwMode="auto">
          <a:xfrm>
            <a:off x="2800350" y="1010059"/>
            <a:ext cx="6382839" cy="2610323"/>
          </a:xfrm>
          <a:prstGeom prst="rect">
            <a:avLst/>
          </a:prstGeom>
          <a:noFill/>
          <a:ln w="9525">
            <a:noFill/>
            <a:miter lim="800000"/>
            <a:headEnd/>
            <a:tailEnd/>
          </a:ln>
        </p:spPr>
      </p:pic>
    </p:spTree>
    <p:extLst>
      <p:ext uri="{BB962C8B-B14F-4D97-AF65-F5344CB8AC3E}">
        <p14:creationId xmlns:p14="http://schemas.microsoft.com/office/powerpoint/2010/main" xmlns="" val="949177530"/>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46</a:t>
            </a:fld>
            <a:endParaRPr lang="en-US" sz="2000" b="1" dirty="0">
              <a:solidFill>
                <a:schemeClr val="tx1"/>
              </a:solidFill>
            </a:endParaRPr>
          </a:p>
        </p:txBody>
      </p:sp>
      <p:grpSp>
        <p:nvGrpSpPr>
          <p:cNvPr id="3" name="مجموعة 4">
            <a:extLst>
              <a:ext uri="{FF2B5EF4-FFF2-40B4-BE49-F238E27FC236}">
                <a16:creationId xmlns:a16="http://schemas.microsoft.com/office/drawing/2014/main" xmlns="" id="{F648A137-C4BF-4B12-9100-327F7FBD4ACC}"/>
              </a:ext>
            </a:extLst>
          </p:cNvPr>
          <p:cNvGrpSpPr/>
          <p:nvPr/>
        </p:nvGrpSpPr>
        <p:grpSpPr>
          <a:xfrm>
            <a:off x="80387" y="0"/>
            <a:ext cx="11987683" cy="6772589"/>
            <a:chOff x="80387" y="0"/>
            <a:chExt cx="11987683" cy="6772589"/>
          </a:xfrm>
        </p:grpSpPr>
        <p:pic>
          <p:nvPicPr>
            <p:cNvPr id="6" name="صورة 5">
              <a:extLst>
                <a:ext uri="{FF2B5EF4-FFF2-40B4-BE49-F238E27FC236}">
                  <a16:creationId xmlns:a16="http://schemas.microsoft.com/office/drawing/2014/main" xmlns="" id="{876D34FA-6B13-41D2-AC7F-A2BCFE8BBC6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89ABF515-41F7-473E-9DAA-706111DD9DDD}"/>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مستطيل 8">
              <a:extLst>
                <a:ext uri="{FF2B5EF4-FFF2-40B4-BE49-F238E27FC236}">
                  <a16:creationId xmlns:a16="http://schemas.microsoft.com/office/drawing/2014/main" xmlns="" id="{C037FCCB-B85C-46E7-9EB2-C5704E95C6A5}"/>
                </a:ext>
              </a:extLst>
            </p:cNvPr>
            <p:cNvSpPr/>
            <p:nvPr/>
          </p:nvSpPr>
          <p:spPr>
            <a:xfrm>
              <a:off x="681278" y="0"/>
              <a:ext cx="5967716"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Design of structural elements</a:t>
              </a:r>
            </a:p>
          </p:txBody>
        </p:sp>
      </p:grpSp>
      <p:cxnSp>
        <p:nvCxnSpPr>
          <p:cNvPr id="11" name="رابط مستقيم 10">
            <a:extLst>
              <a:ext uri="{FF2B5EF4-FFF2-40B4-BE49-F238E27FC236}">
                <a16:creationId xmlns:a16="http://schemas.microsoft.com/office/drawing/2014/main" xmlns="" id="{93CC4E84-73CA-4363-A205-B6767FEC1B09}"/>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Rectangle 5"/>
          <p:cNvSpPr/>
          <p:nvPr/>
        </p:nvSpPr>
        <p:spPr>
          <a:xfrm>
            <a:off x="658712" y="674806"/>
            <a:ext cx="1345240" cy="400110"/>
          </a:xfrm>
          <a:prstGeom prst="rect">
            <a:avLst/>
          </a:prstGeom>
        </p:spPr>
        <p:txBody>
          <a:bodyPr wrap="none">
            <a:spAutoFit/>
          </a:bodyPr>
          <a:lstStyle/>
          <a:p>
            <a:r>
              <a:rPr lang="en-US" sz="2000" b="1" dirty="0">
                <a:solidFill>
                  <a:srgbClr val="002060"/>
                </a:solidFill>
                <a:latin typeface="Times New Roman" panose="02020603050405020304" pitchFamily="18" charset="0"/>
                <a:cs typeface="Times New Roman" panose="02020603050405020304" pitchFamily="18" charset="0"/>
              </a:rPr>
              <a:t>5. Footing </a:t>
            </a:r>
            <a:endParaRPr lang="ar-SA" sz="2000" b="1" dirty="0">
              <a:solidFill>
                <a:srgbClr val="002060"/>
              </a:solidFill>
              <a:latin typeface="Times New Roman" panose="02020603050405020304" pitchFamily="18" charset="0"/>
              <a:cs typeface="Times New Roman" panose="02020603050405020304" pitchFamily="18" charset="0"/>
            </a:endParaRPr>
          </a:p>
        </p:txBody>
      </p:sp>
      <p:sp>
        <p:nvSpPr>
          <p:cNvPr id="17" name="Rectangle 7">
            <a:extLst>
              <a:ext uri="{FF2B5EF4-FFF2-40B4-BE49-F238E27FC236}">
                <a16:creationId xmlns:a16="http://schemas.microsoft.com/office/drawing/2014/main" xmlns="" id="{023238EB-D7BF-4A57-9D77-FDA722368595}"/>
              </a:ext>
            </a:extLst>
          </p:cNvPr>
          <p:cNvSpPr/>
          <p:nvPr/>
        </p:nvSpPr>
        <p:spPr>
          <a:xfrm>
            <a:off x="3647427" y="6091342"/>
            <a:ext cx="5362920" cy="458074"/>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Figure : Footings layout</a:t>
            </a:r>
          </a:p>
        </p:txBody>
      </p:sp>
      <p:pic>
        <p:nvPicPr>
          <p:cNvPr id="38914" name="Picture 2"/>
          <p:cNvPicPr>
            <a:picLocks noChangeAspect="1" noChangeArrowheads="1"/>
          </p:cNvPicPr>
          <p:nvPr/>
        </p:nvPicPr>
        <p:blipFill>
          <a:blip r:embed="rId3" cstate="print"/>
          <a:srcRect/>
          <a:stretch>
            <a:fillRect/>
          </a:stretch>
        </p:blipFill>
        <p:spPr bwMode="auto">
          <a:xfrm>
            <a:off x="1410022" y="1156055"/>
            <a:ext cx="9448800" cy="4981575"/>
          </a:xfrm>
          <a:prstGeom prst="rect">
            <a:avLst/>
          </a:prstGeom>
          <a:noFill/>
          <a:ln w="9525">
            <a:noFill/>
            <a:miter lim="800000"/>
            <a:headEnd/>
            <a:tailEnd/>
          </a:ln>
        </p:spPr>
      </p:pic>
    </p:spTree>
    <p:extLst>
      <p:ext uri="{BB962C8B-B14F-4D97-AF65-F5344CB8AC3E}">
        <p14:creationId xmlns:p14="http://schemas.microsoft.com/office/powerpoint/2010/main" xmlns="" val="2456381934"/>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47</a:t>
            </a:fld>
            <a:endParaRPr lang="en-US" sz="2000" b="1" dirty="0">
              <a:solidFill>
                <a:schemeClr val="tx1"/>
              </a:solidFill>
            </a:endParaRPr>
          </a:p>
        </p:txBody>
      </p:sp>
      <p:grpSp>
        <p:nvGrpSpPr>
          <p:cNvPr id="3" name="مجموعة 4">
            <a:extLst>
              <a:ext uri="{FF2B5EF4-FFF2-40B4-BE49-F238E27FC236}">
                <a16:creationId xmlns:a16="http://schemas.microsoft.com/office/drawing/2014/main" xmlns="" id="{F648A137-C4BF-4B12-9100-327F7FBD4ACC}"/>
              </a:ext>
            </a:extLst>
          </p:cNvPr>
          <p:cNvGrpSpPr/>
          <p:nvPr/>
        </p:nvGrpSpPr>
        <p:grpSpPr>
          <a:xfrm>
            <a:off x="80387" y="0"/>
            <a:ext cx="11987683" cy="6772589"/>
            <a:chOff x="80387" y="0"/>
            <a:chExt cx="11987683" cy="6772589"/>
          </a:xfrm>
        </p:grpSpPr>
        <p:pic>
          <p:nvPicPr>
            <p:cNvPr id="6" name="صورة 5">
              <a:extLst>
                <a:ext uri="{FF2B5EF4-FFF2-40B4-BE49-F238E27FC236}">
                  <a16:creationId xmlns:a16="http://schemas.microsoft.com/office/drawing/2014/main" xmlns="" id="{876D34FA-6B13-41D2-AC7F-A2BCFE8BBC6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89ABF515-41F7-473E-9DAA-706111DD9DDD}"/>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مستطيل 8">
              <a:extLst>
                <a:ext uri="{FF2B5EF4-FFF2-40B4-BE49-F238E27FC236}">
                  <a16:creationId xmlns:a16="http://schemas.microsoft.com/office/drawing/2014/main" xmlns="" id="{C037FCCB-B85C-46E7-9EB2-C5704E95C6A5}"/>
                </a:ext>
              </a:extLst>
            </p:cNvPr>
            <p:cNvSpPr/>
            <p:nvPr/>
          </p:nvSpPr>
          <p:spPr>
            <a:xfrm>
              <a:off x="681278" y="0"/>
              <a:ext cx="5967716"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Design of structural elements</a:t>
              </a:r>
            </a:p>
          </p:txBody>
        </p:sp>
      </p:grpSp>
      <p:cxnSp>
        <p:nvCxnSpPr>
          <p:cNvPr id="11" name="رابط مستقيم 10">
            <a:extLst>
              <a:ext uri="{FF2B5EF4-FFF2-40B4-BE49-F238E27FC236}">
                <a16:creationId xmlns:a16="http://schemas.microsoft.com/office/drawing/2014/main" xmlns="" id="{93CC4E84-73CA-4363-A205-B6767FEC1B09}"/>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Rectangle 5"/>
          <p:cNvSpPr/>
          <p:nvPr/>
        </p:nvSpPr>
        <p:spPr>
          <a:xfrm>
            <a:off x="658712" y="674806"/>
            <a:ext cx="1345240" cy="400110"/>
          </a:xfrm>
          <a:prstGeom prst="rect">
            <a:avLst/>
          </a:prstGeom>
        </p:spPr>
        <p:txBody>
          <a:bodyPr wrap="none">
            <a:spAutoFit/>
          </a:bodyPr>
          <a:lstStyle/>
          <a:p>
            <a:r>
              <a:rPr lang="en-US" sz="2000" b="1" dirty="0">
                <a:solidFill>
                  <a:srgbClr val="002060"/>
                </a:solidFill>
                <a:latin typeface="Times New Roman" panose="02020603050405020304" pitchFamily="18" charset="0"/>
                <a:cs typeface="Times New Roman" panose="02020603050405020304" pitchFamily="18" charset="0"/>
              </a:rPr>
              <a:t>5. Footing </a:t>
            </a:r>
            <a:endParaRPr lang="ar-SA" sz="2000" b="1" dirty="0">
              <a:solidFill>
                <a:srgbClr val="002060"/>
              </a:solidFill>
              <a:latin typeface="Times New Roman" panose="02020603050405020304" pitchFamily="18" charset="0"/>
              <a:cs typeface="Times New Roman" panose="02020603050405020304" pitchFamily="18" charset="0"/>
            </a:endParaRPr>
          </a:p>
        </p:txBody>
      </p:sp>
      <p:sp>
        <p:nvSpPr>
          <p:cNvPr id="17" name="Rectangle 7">
            <a:extLst>
              <a:ext uri="{FF2B5EF4-FFF2-40B4-BE49-F238E27FC236}">
                <a16:creationId xmlns:a16="http://schemas.microsoft.com/office/drawing/2014/main" xmlns="" id="{023238EB-D7BF-4A57-9D77-FDA722368595}"/>
              </a:ext>
            </a:extLst>
          </p:cNvPr>
          <p:cNvSpPr/>
          <p:nvPr/>
        </p:nvSpPr>
        <p:spPr>
          <a:xfrm>
            <a:off x="3647427" y="6091342"/>
            <a:ext cx="5362920" cy="463397"/>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Figure : Detailing for isolated footing</a:t>
            </a:r>
          </a:p>
        </p:txBody>
      </p:sp>
      <p:pic>
        <p:nvPicPr>
          <p:cNvPr id="13" name="صورة 12"/>
          <p:cNvPicPr/>
          <p:nvPr/>
        </p:nvPicPr>
        <p:blipFill>
          <a:blip r:embed="rId3" cstate="print"/>
          <a:srcRect/>
          <a:stretch>
            <a:fillRect/>
          </a:stretch>
        </p:blipFill>
        <p:spPr bwMode="auto">
          <a:xfrm>
            <a:off x="412396" y="1345474"/>
            <a:ext cx="3846095" cy="4415245"/>
          </a:xfrm>
          <a:prstGeom prst="rect">
            <a:avLst/>
          </a:prstGeom>
          <a:noFill/>
          <a:ln w="9525">
            <a:noFill/>
            <a:miter lim="800000"/>
            <a:headEnd/>
            <a:tailEnd/>
          </a:ln>
        </p:spPr>
      </p:pic>
      <p:pic>
        <p:nvPicPr>
          <p:cNvPr id="39938" name="Picture 2"/>
          <p:cNvPicPr>
            <a:picLocks noChangeAspect="1" noChangeArrowheads="1"/>
          </p:cNvPicPr>
          <p:nvPr/>
        </p:nvPicPr>
        <p:blipFill>
          <a:blip r:embed="rId4" cstate="print"/>
          <a:srcRect/>
          <a:stretch>
            <a:fillRect/>
          </a:stretch>
        </p:blipFill>
        <p:spPr bwMode="auto">
          <a:xfrm>
            <a:off x="4306640" y="1357000"/>
            <a:ext cx="3439636" cy="4405585"/>
          </a:xfrm>
          <a:prstGeom prst="rect">
            <a:avLst/>
          </a:prstGeom>
          <a:noFill/>
          <a:ln w="9525">
            <a:noFill/>
            <a:miter lim="800000"/>
            <a:headEnd/>
            <a:tailEnd/>
          </a:ln>
        </p:spPr>
      </p:pic>
      <p:pic>
        <p:nvPicPr>
          <p:cNvPr id="39939" name="Picture 3"/>
          <p:cNvPicPr>
            <a:picLocks noChangeAspect="1" noChangeArrowheads="1"/>
          </p:cNvPicPr>
          <p:nvPr/>
        </p:nvPicPr>
        <p:blipFill>
          <a:blip r:embed="rId5" cstate="print"/>
          <a:srcRect/>
          <a:stretch>
            <a:fillRect/>
          </a:stretch>
        </p:blipFill>
        <p:spPr bwMode="auto">
          <a:xfrm>
            <a:off x="8006034" y="1288460"/>
            <a:ext cx="3724412" cy="4542941"/>
          </a:xfrm>
          <a:prstGeom prst="rect">
            <a:avLst/>
          </a:prstGeom>
          <a:noFill/>
          <a:ln w="9525">
            <a:noFill/>
            <a:miter lim="800000"/>
            <a:headEnd/>
            <a:tailEnd/>
          </a:ln>
        </p:spPr>
      </p:pic>
    </p:spTree>
    <p:extLst>
      <p:ext uri="{BB962C8B-B14F-4D97-AF65-F5344CB8AC3E}">
        <p14:creationId xmlns:p14="http://schemas.microsoft.com/office/powerpoint/2010/main" xmlns="" val="3009564643"/>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48</a:t>
            </a:fld>
            <a:endParaRPr lang="en-US" sz="2000" b="1" dirty="0">
              <a:solidFill>
                <a:schemeClr val="tx1"/>
              </a:solidFill>
            </a:endParaRPr>
          </a:p>
        </p:txBody>
      </p:sp>
      <p:grpSp>
        <p:nvGrpSpPr>
          <p:cNvPr id="3" name="مجموعة 4">
            <a:extLst>
              <a:ext uri="{FF2B5EF4-FFF2-40B4-BE49-F238E27FC236}">
                <a16:creationId xmlns:a16="http://schemas.microsoft.com/office/drawing/2014/main" xmlns="" id="{F648A137-C4BF-4B12-9100-327F7FBD4ACC}"/>
              </a:ext>
            </a:extLst>
          </p:cNvPr>
          <p:cNvGrpSpPr/>
          <p:nvPr/>
        </p:nvGrpSpPr>
        <p:grpSpPr>
          <a:xfrm>
            <a:off x="80387" y="0"/>
            <a:ext cx="11987683" cy="6772589"/>
            <a:chOff x="80387" y="0"/>
            <a:chExt cx="11987683" cy="6772589"/>
          </a:xfrm>
        </p:grpSpPr>
        <p:pic>
          <p:nvPicPr>
            <p:cNvPr id="6" name="صورة 5">
              <a:extLst>
                <a:ext uri="{FF2B5EF4-FFF2-40B4-BE49-F238E27FC236}">
                  <a16:creationId xmlns:a16="http://schemas.microsoft.com/office/drawing/2014/main" xmlns="" id="{876D34FA-6B13-41D2-AC7F-A2BCFE8BBC6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89ABF515-41F7-473E-9DAA-706111DD9DDD}"/>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مستطيل 8">
              <a:extLst>
                <a:ext uri="{FF2B5EF4-FFF2-40B4-BE49-F238E27FC236}">
                  <a16:creationId xmlns:a16="http://schemas.microsoft.com/office/drawing/2014/main" xmlns="" id="{C037FCCB-B85C-46E7-9EB2-C5704E95C6A5}"/>
                </a:ext>
              </a:extLst>
            </p:cNvPr>
            <p:cNvSpPr/>
            <p:nvPr/>
          </p:nvSpPr>
          <p:spPr>
            <a:xfrm>
              <a:off x="681278" y="0"/>
              <a:ext cx="5967716"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Design of structural elements</a:t>
              </a:r>
            </a:p>
          </p:txBody>
        </p:sp>
      </p:grpSp>
      <p:cxnSp>
        <p:nvCxnSpPr>
          <p:cNvPr id="11" name="رابط مستقيم 10">
            <a:extLst>
              <a:ext uri="{FF2B5EF4-FFF2-40B4-BE49-F238E27FC236}">
                <a16:creationId xmlns:a16="http://schemas.microsoft.com/office/drawing/2014/main" xmlns="" id="{93CC4E84-73CA-4363-A205-B6767FEC1B09}"/>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Rectangle 5"/>
          <p:cNvSpPr/>
          <p:nvPr/>
        </p:nvSpPr>
        <p:spPr>
          <a:xfrm>
            <a:off x="658712" y="674806"/>
            <a:ext cx="1345240" cy="400110"/>
          </a:xfrm>
          <a:prstGeom prst="rect">
            <a:avLst/>
          </a:prstGeom>
        </p:spPr>
        <p:txBody>
          <a:bodyPr wrap="none">
            <a:spAutoFit/>
          </a:bodyPr>
          <a:lstStyle/>
          <a:p>
            <a:r>
              <a:rPr lang="en-US" sz="2000" b="1" dirty="0">
                <a:solidFill>
                  <a:srgbClr val="002060"/>
                </a:solidFill>
                <a:latin typeface="Times New Roman" panose="02020603050405020304" pitchFamily="18" charset="0"/>
                <a:cs typeface="Times New Roman" panose="02020603050405020304" pitchFamily="18" charset="0"/>
              </a:rPr>
              <a:t>5. Footing </a:t>
            </a:r>
            <a:endParaRPr lang="ar-SA" sz="2000" b="1" dirty="0">
              <a:solidFill>
                <a:srgbClr val="002060"/>
              </a:solidFill>
              <a:latin typeface="Times New Roman" panose="02020603050405020304" pitchFamily="18" charset="0"/>
              <a:cs typeface="Times New Roman" panose="02020603050405020304" pitchFamily="18" charset="0"/>
            </a:endParaRPr>
          </a:p>
        </p:txBody>
      </p:sp>
      <p:sp>
        <p:nvSpPr>
          <p:cNvPr id="17" name="Rectangle 7">
            <a:extLst>
              <a:ext uri="{FF2B5EF4-FFF2-40B4-BE49-F238E27FC236}">
                <a16:creationId xmlns:a16="http://schemas.microsoft.com/office/drawing/2014/main" xmlns="" id="{023238EB-D7BF-4A57-9D77-FDA722368595}"/>
              </a:ext>
            </a:extLst>
          </p:cNvPr>
          <p:cNvSpPr/>
          <p:nvPr/>
        </p:nvSpPr>
        <p:spPr>
          <a:xfrm>
            <a:off x="3647427" y="6091342"/>
            <a:ext cx="5362920" cy="463397"/>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Figure : Detailing for compound footing</a:t>
            </a:r>
          </a:p>
        </p:txBody>
      </p:sp>
      <p:pic>
        <p:nvPicPr>
          <p:cNvPr id="40962" name="Picture 2"/>
          <p:cNvPicPr>
            <a:picLocks noChangeAspect="1" noChangeArrowheads="1"/>
          </p:cNvPicPr>
          <p:nvPr/>
        </p:nvPicPr>
        <p:blipFill>
          <a:blip r:embed="rId3" cstate="print"/>
          <a:srcRect/>
          <a:stretch>
            <a:fillRect/>
          </a:stretch>
        </p:blipFill>
        <p:spPr bwMode="auto">
          <a:xfrm>
            <a:off x="302623" y="1486444"/>
            <a:ext cx="4177937" cy="4143647"/>
          </a:xfrm>
          <a:prstGeom prst="rect">
            <a:avLst/>
          </a:prstGeom>
          <a:noFill/>
          <a:ln w="9525">
            <a:noFill/>
            <a:miter lim="800000"/>
            <a:headEnd/>
            <a:tailEnd/>
          </a:ln>
        </p:spPr>
      </p:pic>
      <p:pic>
        <p:nvPicPr>
          <p:cNvPr id="40963" name="Picture 3"/>
          <p:cNvPicPr>
            <a:picLocks noChangeAspect="1" noChangeArrowheads="1"/>
          </p:cNvPicPr>
          <p:nvPr/>
        </p:nvPicPr>
        <p:blipFill>
          <a:blip r:embed="rId4" cstate="print"/>
          <a:srcRect/>
          <a:stretch>
            <a:fillRect/>
          </a:stretch>
        </p:blipFill>
        <p:spPr bwMode="auto">
          <a:xfrm>
            <a:off x="4613230" y="1280705"/>
            <a:ext cx="7108507" cy="4610100"/>
          </a:xfrm>
          <a:prstGeom prst="rect">
            <a:avLst/>
          </a:prstGeom>
          <a:noFill/>
          <a:ln w="9525">
            <a:noFill/>
            <a:miter lim="800000"/>
            <a:headEnd/>
            <a:tailEnd/>
          </a:ln>
        </p:spPr>
      </p:pic>
    </p:spTree>
    <p:extLst>
      <p:ext uri="{BB962C8B-B14F-4D97-AF65-F5344CB8AC3E}">
        <p14:creationId xmlns:p14="http://schemas.microsoft.com/office/powerpoint/2010/main" xmlns="" val="2391159085"/>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49</a:t>
            </a:fld>
            <a:endParaRPr lang="en-US" sz="2000" b="1" dirty="0">
              <a:solidFill>
                <a:schemeClr val="tx1"/>
              </a:solidFill>
            </a:endParaRPr>
          </a:p>
        </p:txBody>
      </p:sp>
      <p:grpSp>
        <p:nvGrpSpPr>
          <p:cNvPr id="3" name="مجموعة 4">
            <a:extLst>
              <a:ext uri="{FF2B5EF4-FFF2-40B4-BE49-F238E27FC236}">
                <a16:creationId xmlns:a16="http://schemas.microsoft.com/office/drawing/2014/main" xmlns="" id="{F648A137-C4BF-4B12-9100-327F7FBD4ACC}"/>
              </a:ext>
            </a:extLst>
          </p:cNvPr>
          <p:cNvGrpSpPr/>
          <p:nvPr/>
        </p:nvGrpSpPr>
        <p:grpSpPr>
          <a:xfrm>
            <a:off x="80387" y="0"/>
            <a:ext cx="11987683" cy="6772589"/>
            <a:chOff x="80387" y="0"/>
            <a:chExt cx="11987683" cy="6772589"/>
          </a:xfrm>
        </p:grpSpPr>
        <p:pic>
          <p:nvPicPr>
            <p:cNvPr id="6" name="صورة 5">
              <a:extLst>
                <a:ext uri="{FF2B5EF4-FFF2-40B4-BE49-F238E27FC236}">
                  <a16:creationId xmlns:a16="http://schemas.microsoft.com/office/drawing/2014/main" xmlns="" id="{876D34FA-6B13-41D2-AC7F-A2BCFE8BBC6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89ABF515-41F7-473E-9DAA-706111DD9DDD}"/>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مستطيل 8">
              <a:extLst>
                <a:ext uri="{FF2B5EF4-FFF2-40B4-BE49-F238E27FC236}">
                  <a16:creationId xmlns:a16="http://schemas.microsoft.com/office/drawing/2014/main" xmlns="" id="{C037FCCB-B85C-46E7-9EB2-C5704E95C6A5}"/>
                </a:ext>
              </a:extLst>
            </p:cNvPr>
            <p:cNvSpPr/>
            <p:nvPr/>
          </p:nvSpPr>
          <p:spPr>
            <a:xfrm>
              <a:off x="681278" y="0"/>
              <a:ext cx="5967716"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Design of structural elements</a:t>
              </a:r>
            </a:p>
          </p:txBody>
        </p:sp>
      </p:grpSp>
      <p:cxnSp>
        <p:nvCxnSpPr>
          <p:cNvPr id="11" name="رابط مستقيم 10">
            <a:extLst>
              <a:ext uri="{FF2B5EF4-FFF2-40B4-BE49-F238E27FC236}">
                <a16:creationId xmlns:a16="http://schemas.microsoft.com/office/drawing/2014/main" xmlns="" id="{93CC4E84-73CA-4363-A205-B6767FEC1B09}"/>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Rectangle 5"/>
          <p:cNvSpPr/>
          <p:nvPr/>
        </p:nvSpPr>
        <p:spPr>
          <a:xfrm>
            <a:off x="658712" y="674806"/>
            <a:ext cx="1345240" cy="400110"/>
          </a:xfrm>
          <a:prstGeom prst="rect">
            <a:avLst/>
          </a:prstGeom>
        </p:spPr>
        <p:txBody>
          <a:bodyPr wrap="none">
            <a:spAutoFit/>
          </a:bodyPr>
          <a:lstStyle/>
          <a:p>
            <a:r>
              <a:rPr lang="en-US" sz="2000" b="1" dirty="0">
                <a:solidFill>
                  <a:srgbClr val="002060"/>
                </a:solidFill>
                <a:latin typeface="Times New Roman" panose="02020603050405020304" pitchFamily="18" charset="0"/>
                <a:cs typeface="Times New Roman" panose="02020603050405020304" pitchFamily="18" charset="0"/>
              </a:rPr>
              <a:t>5. Footing </a:t>
            </a:r>
            <a:endParaRPr lang="ar-SA" sz="2000" b="1" dirty="0">
              <a:solidFill>
                <a:srgbClr val="002060"/>
              </a:solidFill>
              <a:latin typeface="Times New Roman" panose="02020603050405020304" pitchFamily="18" charset="0"/>
              <a:cs typeface="Times New Roman" panose="02020603050405020304" pitchFamily="18" charset="0"/>
            </a:endParaRPr>
          </a:p>
        </p:txBody>
      </p:sp>
      <p:sp>
        <p:nvSpPr>
          <p:cNvPr id="17" name="Rectangle 7">
            <a:extLst>
              <a:ext uri="{FF2B5EF4-FFF2-40B4-BE49-F238E27FC236}">
                <a16:creationId xmlns:a16="http://schemas.microsoft.com/office/drawing/2014/main" xmlns="" id="{023238EB-D7BF-4A57-9D77-FDA722368595}"/>
              </a:ext>
            </a:extLst>
          </p:cNvPr>
          <p:cNvSpPr/>
          <p:nvPr/>
        </p:nvSpPr>
        <p:spPr>
          <a:xfrm>
            <a:off x="3647427" y="6091342"/>
            <a:ext cx="5362920" cy="458074"/>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Figure : Detailing for wall footing</a:t>
            </a:r>
          </a:p>
        </p:txBody>
      </p:sp>
      <p:pic>
        <p:nvPicPr>
          <p:cNvPr id="41986" name="Picture 2"/>
          <p:cNvPicPr>
            <a:picLocks noChangeAspect="1" noChangeArrowheads="1"/>
          </p:cNvPicPr>
          <p:nvPr/>
        </p:nvPicPr>
        <p:blipFill>
          <a:blip r:embed="rId3" cstate="print"/>
          <a:srcRect/>
          <a:stretch>
            <a:fillRect/>
          </a:stretch>
        </p:blipFill>
        <p:spPr bwMode="auto">
          <a:xfrm>
            <a:off x="221525" y="1466578"/>
            <a:ext cx="5082831" cy="3392805"/>
          </a:xfrm>
          <a:prstGeom prst="rect">
            <a:avLst/>
          </a:prstGeom>
          <a:noFill/>
          <a:ln w="9525">
            <a:noFill/>
            <a:miter lim="800000"/>
            <a:headEnd/>
            <a:tailEnd/>
          </a:ln>
        </p:spPr>
      </p:pic>
      <p:pic>
        <p:nvPicPr>
          <p:cNvPr id="41987" name="Picture 3"/>
          <p:cNvPicPr>
            <a:picLocks noChangeAspect="1" noChangeArrowheads="1"/>
          </p:cNvPicPr>
          <p:nvPr/>
        </p:nvPicPr>
        <p:blipFill>
          <a:blip r:embed="rId4" cstate="print"/>
          <a:srcRect/>
          <a:stretch>
            <a:fillRect/>
          </a:stretch>
        </p:blipFill>
        <p:spPr bwMode="auto">
          <a:xfrm>
            <a:off x="5413465" y="1433921"/>
            <a:ext cx="6479553" cy="4313736"/>
          </a:xfrm>
          <a:prstGeom prst="rect">
            <a:avLst/>
          </a:prstGeom>
          <a:noFill/>
          <a:ln w="9525">
            <a:noFill/>
            <a:miter lim="800000"/>
            <a:headEnd/>
            <a:tailEnd/>
          </a:ln>
        </p:spPr>
      </p:pic>
    </p:spTree>
    <p:extLst>
      <p:ext uri="{BB962C8B-B14F-4D97-AF65-F5344CB8AC3E}">
        <p14:creationId xmlns:p14="http://schemas.microsoft.com/office/powerpoint/2010/main" xmlns="" val="4284961156"/>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a:extLst>
              <a:ext uri="{FF2B5EF4-FFF2-40B4-BE49-F238E27FC236}">
                <a16:creationId xmlns:a16="http://schemas.microsoft.com/office/drawing/2014/main" xmlns="" id="{E93FE094-1A7C-45CC-AA39-C501CE2F5EF3}"/>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صورة 6">
            <a:extLst>
              <a:ext uri="{FF2B5EF4-FFF2-40B4-BE49-F238E27FC236}">
                <a16:creationId xmlns:a16="http://schemas.microsoft.com/office/drawing/2014/main" xmlns="" id="{7858F417-A7E2-409C-8BF5-C563AA59F75F}"/>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cxnSp>
        <p:nvCxnSpPr>
          <p:cNvPr id="8" name="رابط مستقيم 7">
            <a:extLst>
              <a:ext uri="{FF2B5EF4-FFF2-40B4-BE49-F238E27FC236}">
                <a16:creationId xmlns:a16="http://schemas.microsoft.com/office/drawing/2014/main" xmlns="" id="{18180DA0-7485-43FB-95D2-8EC1DEEB5089}"/>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1" name="مستطيل 10">
            <a:extLst>
              <a:ext uri="{FF2B5EF4-FFF2-40B4-BE49-F238E27FC236}">
                <a16:creationId xmlns:a16="http://schemas.microsoft.com/office/drawing/2014/main" xmlns="" id="{CA6D708E-C77F-4572-8D1D-5D4A7A49B438}"/>
              </a:ext>
            </a:extLst>
          </p:cNvPr>
          <p:cNvSpPr/>
          <p:nvPr/>
        </p:nvSpPr>
        <p:spPr>
          <a:xfrm>
            <a:off x="1597689" y="793487"/>
            <a:ext cx="5084465" cy="1133965"/>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Area and number of stories of building  :</a:t>
            </a:r>
          </a:p>
        </p:txBody>
      </p:sp>
      <p:sp>
        <p:nvSpPr>
          <p:cNvPr id="12" name="مستطيل 11">
            <a:extLst>
              <a:ext uri="{FF2B5EF4-FFF2-40B4-BE49-F238E27FC236}">
                <a16:creationId xmlns:a16="http://schemas.microsoft.com/office/drawing/2014/main" xmlns="" id="{936A07F8-9554-4596-BBFD-5C9C767EFCED}"/>
              </a:ext>
            </a:extLst>
          </p:cNvPr>
          <p:cNvSpPr/>
          <p:nvPr/>
        </p:nvSpPr>
        <p:spPr>
          <a:xfrm>
            <a:off x="1597689" y="1394268"/>
            <a:ext cx="9415305" cy="507831"/>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school has total area 2.1 dunums which distributed on 3 floors ground, first and second floor.  </a:t>
            </a:r>
          </a:p>
        </p:txBody>
      </p:sp>
      <p:sp>
        <p:nvSpPr>
          <p:cNvPr id="14" name="مستطيل 13">
            <a:extLst>
              <a:ext uri="{FF2B5EF4-FFF2-40B4-BE49-F238E27FC236}">
                <a16:creationId xmlns:a16="http://schemas.microsoft.com/office/drawing/2014/main" xmlns="" id="{6E50B4B9-793A-4B2C-8776-D178CEAD1683}"/>
              </a:ext>
            </a:extLst>
          </p:cNvPr>
          <p:cNvSpPr/>
          <p:nvPr/>
        </p:nvSpPr>
        <p:spPr>
          <a:xfrm>
            <a:off x="0" y="204952"/>
            <a:ext cx="4582048"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Description of our project :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pic>
        <p:nvPicPr>
          <p:cNvPr id="20" name="صورة 19">
            <a:extLst>
              <a:ext uri="{FF2B5EF4-FFF2-40B4-BE49-F238E27FC236}">
                <a16:creationId xmlns:a16="http://schemas.microsoft.com/office/drawing/2014/main" xmlns="" id="{9A4F92C1-8EAC-483B-A8BA-C2A3FCDA77BA}"/>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299406" y="1927452"/>
            <a:ext cx="4504227" cy="2266724"/>
          </a:xfrm>
          <a:prstGeom prst="rect">
            <a:avLst/>
          </a:prstGeom>
          <a:effectLst>
            <a:softEdge rad="63500"/>
          </a:effectLst>
        </p:spPr>
      </p:pic>
      <p:pic>
        <p:nvPicPr>
          <p:cNvPr id="24" name="صورة 23">
            <a:extLst>
              <a:ext uri="{FF2B5EF4-FFF2-40B4-BE49-F238E27FC236}">
                <a16:creationId xmlns:a16="http://schemas.microsoft.com/office/drawing/2014/main" xmlns="" id="{7F83A850-3CF8-4DA5-8065-245382271F4F}"/>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299406" y="4259968"/>
            <a:ext cx="4504226" cy="2205669"/>
          </a:xfrm>
          <a:prstGeom prst="rect">
            <a:avLst/>
          </a:prstGeom>
          <a:effectLst>
            <a:softEdge rad="63500"/>
          </a:effectLst>
        </p:spPr>
      </p:pic>
      <p:pic>
        <p:nvPicPr>
          <p:cNvPr id="26" name="صورة 25">
            <a:extLst>
              <a:ext uri="{FF2B5EF4-FFF2-40B4-BE49-F238E27FC236}">
                <a16:creationId xmlns:a16="http://schemas.microsoft.com/office/drawing/2014/main" xmlns="" id="{E987FAD8-FCC0-4B01-8520-FEB24F7B86CA}"/>
              </a:ext>
            </a:extLst>
          </p:cNvPr>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2629204" y="1927453"/>
            <a:ext cx="4504227" cy="2266724"/>
          </a:xfrm>
          <a:prstGeom prst="rect">
            <a:avLst/>
          </a:prstGeom>
          <a:effectLst>
            <a:softEdge rad="63500"/>
          </a:effectLst>
        </p:spPr>
      </p:pic>
      <p:pic>
        <p:nvPicPr>
          <p:cNvPr id="28" name="صورة 27">
            <a:extLst>
              <a:ext uri="{FF2B5EF4-FFF2-40B4-BE49-F238E27FC236}">
                <a16:creationId xmlns:a16="http://schemas.microsoft.com/office/drawing/2014/main" xmlns="" id="{422B312F-55B9-4EA9-8168-78506BF3A13B}"/>
              </a:ext>
            </a:extLst>
          </p:cNvPr>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447105" y="3239191"/>
            <a:ext cx="1917661" cy="3058985"/>
          </a:xfrm>
          <a:prstGeom prst="rect">
            <a:avLst/>
          </a:prstGeom>
          <a:effectLst>
            <a:softEdge rad="63500"/>
          </a:effectLst>
        </p:spPr>
      </p:pic>
      <p:pic>
        <p:nvPicPr>
          <p:cNvPr id="30" name="صورة 29">
            <a:extLst>
              <a:ext uri="{FF2B5EF4-FFF2-40B4-BE49-F238E27FC236}">
                <a16:creationId xmlns:a16="http://schemas.microsoft.com/office/drawing/2014/main" xmlns="" id="{7D3A0E5E-F089-4530-9487-158651A2BC1B}"/>
              </a:ext>
            </a:extLst>
          </p:cNvPr>
          <p:cNvPicPr>
            <a:picLocks noChangeAspect="1"/>
          </p:cNvPicPr>
          <p:nvPr/>
        </p:nvPicPr>
        <p:blipFill>
          <a:blip r:embed="rId7" cstate="print"/>
          <a:stretch>
            <a:fillRect/>
          </a:stretch>
        </p:blipFill>
        <p:spPr>
          <a:xfrm>
            <a:off x="2913117" y="4864766"/>
            <a:ext cx="3273319" cy="1500018"/>
          </a:xfrm>
          <a:prstGeom prst="rect">
            <a:avLst/>
          </a:prstGeom>
          <a:effectLst>
            <a:softEdge rad="63500"/>
          </a:effectLst>
        </p:spPr>
      </p:pic>
      <p:sp>
        <p:nvSpPr>
          <p:cNvPr id="2" name="Slide Number Placeholder 1">
            <a:extLst>
              <a:ext uri="{FF2B5EF4-FFF2-40B4-BE49-F238E27FC236}">
                <a16:creationId xmlns:a16="http://schemas.microsoft.com/office/drawing/2014/main" xmlns="" id="{A61B4B1E-E861-414B-A476-0A99A6F940A0}"/>
              </a:ext>
            </a:extLst>
          </p:cNvPr>
          <p:cNvSpPr>
            <a:spLocks noGrp="1"/>
          </p:cNvSpPr>
          <p:nvPr>
            <p:ph type="sldNum" sz="quarter" idx="12"/>
          </p:nvPr>
        </p:nvSpPr>
        <p:spPr>
          <a:xfrm>
            <a:off x="9192651" y="6348866"/>
            <a:ext cx="2743200" cy="365125"/>
          </a:xfrm>
        </p:spPr>
        <p:txBody>
          <a:bodyPr/>
          <a:lstStyle/>
          <a:p>
            <a:fld id="{09964888-E3DD-43E6-9D6D-BA1E53871D58}" type="slidenum">
              <a:rPr lang="en-US" sz="2400" b="1" smtClean="0">
                <a:solidFill>
                  <a:schemeClr val="tx1"/>
                </a:solidFill>
              </a:rPr>
              <a:pPr/>
              <a:t>5</a:t>
            </a:fld>
            <a:endParaRPr lang="en-US" sz="2400" b="1" dirty="0">
              <a:solidFill>
                <a:schemeClr val="tx1"/>
              </a:solidFill>
            </a:endParaRPr>
          </a:p>
        </p:txBody>
      </p:sp>
      <p:sp>
        <p:nvSpPr>
          <p:cNvPr id="15" name="مستطيل 14">
            <a:extLst>
              <a:ext uri="{FF2B5EF4-FFF2-40B4-BE49-F238E27FC236}">
                <a16:creationId xmlns:a16="http://schemas.microsoft.com/office/drawing/2014/main" xmlns="" id="{E341D518-9DD5-47B5-8F23-EB54CA4B58A2}"/>
              </a:ext>
            </a:extLst>
          </p:cNvPr>
          <p:cNvSpPr/>
          <p:nvPr/>
        </p:nvSpPr>
        <p:spPr>
          <a:xfrm>
            <a:off x="3439558" y="4345385"/>
            <a:ext cx="2164407" cy="507831"/>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Area for each floors </a:t>
            </a:r>
          </a:p>
        </p:txBody>
      </p:sp>
    </p:spTree>
    <p:extLst>
      <p:ext uri="{BB962C8B-B14F-4D97-AF65-F5344CB8AC3E}">
        <p14:creationId xmlns:p14="http://schemas.microsoft.com/office/powerpoint/2010/main" xmlns="" val="2712623545"/>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50</a:t>
            </a:fld>
            <a:endParaRPr lang="en-US" sz="2000" b="1" dirty="0">
              <a:solidFill>
                <a:schemeClr val="tx1"/>
              </a:solidFill>
            </a:endParaRPr>
          </a:p>
        </p:txBody>
      </p:sp>
      <p:grpSp>
        <p:nvGrpSpPr>
          <p:cNvPr id="3" name="مجموعة 4">
            <a:extLst>
              <a:ext uri="{FF2B5EF4-FFF2-40B4-BE49-F238E27FC236}">
                <a16:creationId xmlns:a16="http://schemas.microsoft.com/office/drawing/2014/main" xmlns="" id="{F648A137-C4BF-4B12-9100-327F7FBD4ACC}"/>
              </a:ext>
            </a:extLst>
          </p:cNvPr>
          <p:cNvGrpSpPr/>
          <p:nvPr/>
        </p:nvGrpSpPr>
        <p:grpSpPr>
          <a:xfrm>
            <a:off x="80387" y="0"/>
            <a:ext cx="11987683" cy="6772589"/>
            <a:chOff x="80387" y="0"/>
            <a:chExt cx="11987683" cy="6772589"/>
          </a:xfrm>
        </p:grpSpPr>
        <p:pic>
          <p:nvPicPr>
            <p:cNvPr id="6" name="صورة 5">
              <a:extLst>
                <a:ext uri="{FF2B5EF4-FFF2-40B4-BE49-F238E27FC236}">
                  <a16:creationId xmlns:a16="http://schemas.microsoft.com/office/drawing/2014/main" xmlns="" id="{876D34FA-6B13-41D2-AC7F-A2BCFE8BBC6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89ABF515-41F7-473E-9DAA-706111DD9DDD}"/>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مستطيل 8">
              <a:extLst>
                <a:ext uri="{FF2B5EF4-FFF2-40B4-BE49-F238E27FC236}">
                  <a16:creationId xmlns:a16="http://schemas.microsoft.com/office/drawing/2014/main" xmlns="" id="{C037FCCB-B85C-46E7-9EB2-C5704E95C6A5}"/>
                </a:ext>
              </a:extLst>
            </p:cNvPr>
            <p:cNvSpPr/>
            <p:nvPr/>
          </p:nvSpPr>
          <p:spPr>
            <a:xfrm>
              <a:off x="681278" y="0"/>
              <a:ext cx="5967716"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Design of structural elements</a:t>
              </a:r>
            </a:p>
          </p:txBody>
        </p:sp>
      </p:grpSp>
      <p:cxnSp>
        <p:nvCxnSpPr>
          <p:cNvPr id="11" name="رابط مستقيم 10">
            <a:extLst>
              <a:ext uri="{FF2B5EF4-FFF2-40B4-BE49-F238E27FC236}">
                <a16:creationId xmlns:a16="http://schemas.microsoft.com/office/drawing/2014/main" xmlns="" id="{93CC4E84-73CA-4363-A205-B6767FEC1B09}"/>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Rectangle 5"/>
          <p:cNvSpPr/>
          <p:nvPr/>
        </p:nvSpPr>
        <p:spPr>
          <a:xfrm>
            <a:off x="658712" y="674806"/>
            <a:ext cx="1165704" cy="400110"/>
          </a:xfrm>
          <a:prstGeom prst="rect">
            <a:avLst/>
          </a:prstGeom>
        </p:spPr>
        <p:txBody>
          <a:bodyPr wrap="none">
            <a:spAutoFit/>
          </a:bodyPr>
          <a:lstStyle/>
          <a:p>
            <a:r>
              <a:rPr lang="en-US" sz="2000" b="1" dirty="0">
                <a:solidFill>
                  <a:srgbClr val="002060"/>
                </a:solidFill>
                <a:latin typeface="Times New Roman" panose="02020603050405020304" pitchFamily="18" charset="0"/>
                <a:cs typeface="Times New Roman" panose="02020603050405020304" pitchFamily="18" charset="0"/>
              </a:rPr>
              <a:t>6. Stairs:</a:t>
            </a:r>
            <a:endParaRPr lang="ar-SA" sz="2000" b="1" dirty="0">
              <a:solidFill>
                <a:srgbClr val="002060"/>
              </a:solidFill>
              <a:latin typeface="Times New Roman" panose="02020603050405020304" pitchFamily="18" charset="0"/>
              <a:cs typeface="Times New Roman" panose="02020603050405020304" pitchFamily="18" charset="0"/>
            </a:endParaRPr>
          </a:p>
        </p:txBody>
      </p:sp>
      <p:sp>
        <p:nvSpPr>
          <p:cNvPr id="17" name="Rectangle 7">
            <a:extLst>
              <a:ext uri="{FF2B5EF4-FFF2-40B4-BE49-F238E27FC236}">
                <a16:creationId xmlns:a16="http://schemas.microsoft.com/office/drawing/2014/main" xmlns="" id="{023238EB-D7BF-4A57-9D77-FDA722368595}"/>
              </a:ext>
            </a:extLst>
          </p:cNvPr>
          <p:cNvSpPr/>
          <p:nvPr/>
        </p:nvSpPr>
        <p:spPr>
          <a:xfrm>
            <a:off x="3647427" y="6104405"/>
            <a:ext cx="5362920" cy="463397"/>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Figure : Stair detailing </a:t>
            </a:r>
          </a:p>
        </p:txBody>
      </p:sp>
      <p:pic>
        <p:nvPicPr>
          <p:cNvPr id="13" name="صورة 12"/>
          <p:cNvPicPr/>
          <p:nvPr/>
        </p:nvPicPr>
        <p:blipFill>
          <a:blip r:embed="rId3" cstate="print"/>
          <a:srcRect/>
          <a:stretch>
            <a:fillRect/>
          </a:stretch>
        </p:blipFill>
        <p:spPr bwMode="auto">
          <a:xfrm>
            <a:off x="515981" y="1149531"/>
            <a:ext cx="3729448" cy="4670121"/>
          </a:xfrm>
          <a:prstGeom prst="rect">
            <a:avLst/>
          </a:prstGeom>
          <a:noFill/>
          <a:ln w="9525">
            <a:noFill/>
            <a:miter lim="800000"/>
            <a:headEnd/>
            <a:tailEnd/>
          </a:ln>
        </p:spPr>
      </p:pic>
      <p:pic>
        <p:nvPicPr>
          <p:cNvPr id="14" name="صورة 13"/>
          <p:cNvPicPr/>
          <p:nvPr/>
        </p:nvPicPr>
        <p:blipFill>
          <a:blip r:embed="rId4" cstate="print"/>
          <a:srcRect/>
          <a:stretch>
            <a:fillRect/>
          </a:stretch>
        </p:blipFill>
        <p:spPr bwMode="auto">
          <a:xfrm>
            <a:off x="4549685" y="1502230"/>
            <a:ext cx="7206886" cy="4189100"/>
          </a:xfrm>
          <a:prstGeom prst="rect">
            <a:avLst/>
          </a:prstGeom>
          <a:noFill/>
          <a:ln w="9525">
            <a:noFill/>
            <a:miter lim="800000"/>
            <a:headEnd/>
            <a:tailEnd/>
          </a:ln>
        </p:spPr>
      </p:pic>
    </p:spTree>
    <p:extLst>
      <p:ext uri="{BB962C8B-B14F-4D97-AF65-F5344CB8AC3E}">
        <p14:creationId xmlns:p14="http://schemas.microsoft.com/office/powerpoint/2010/main" xmlns="" val="4035534220"/>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a:extLst>
              <a:ext uri="{FF2B5EF4-FFF2-40B4-BE49-F238E27FC236}">
                <a16:creationId xmlns:a16="http://schemas.microsoft.com/office/drawing/2014/main" xmlns="" id="{AEFD90D6-2923-43B9-9160-843CE33B0B11}"/>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cxnSp>
        <p:nvCxnSpPr>
          <p:cNvPr id="5" name="رابط مستقيم 4">
            <a:extLst>
              <a:ext uri="{FF2B5EF4-FFF2-40B4-BE49-F238E27FC236}">
                <a16:creationId xmlns:a16="http://schemas.microsoft.com/office/drawing/2014/main" xmlns="" id="{9B1CFF0E-17CA-4A6E-9E7B-FC485E2B3FF5}"/>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مستطيل 5">
            <a:extLst>
              <a:ext uri="{FF2B5EF4-FFF2-40B4-BE49-F238E27FC236}">
                <a16:creationId xmlns:a16="http://schemas.microsoft.com/office/drawing/2014/main" xmlns="" id="{AD5EDF23-9A36-4CBC-A05C-AFDE4B2DD402}"/>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ستطيل 6">
            <a:extLst>
              <a:ext uri="{FF2B5EF4-FFF2-40B4-BE49-F238E27FC236}">
                <a16:creationId xmlns:a16="http://schemas.microsoft.com/office/drawing/2014/main" xmlns="" id="{0C60ED42-96B7-4A1A-ACD8-5A4DCE9FC68E}"/>
              </a:ext>
            </a:extLst>
          </p:cNvPr>
          <p:cNvSpPr/>
          <p:nvPr/>
        </p:nvSpPr>
        <p:spPr>
          <a:xfrm>
            <a:off x="2262113" y="692302"/>
            <a:ext cx="5235191" cy="5150449"/>
          </a:xfrm>
          <a:prstGeom prst="rect">
            <a:avLst/>
          </a:prstGeom>
          <a:noFill/>
        </p:spPr>
        <p:txBody>
          <a:bodyPr wrap="square" lIns="91440" tIns="45720" rIns="91440" bIns="45720">
            <a:spAutoFit/>
          </a:bodyPr>
          <a:lstStyle/>
          <a:p>
            <a:pPr marL="342900" indent="-342900">
              <a:lnSpc>
                <a:spcPct val="200000"/>
              </a:lnSpc>
              <a:buFont typeface="Arial" panose="020B0604020202020204" pitchFamily="34" charset="0"/>
              <a:buChar char="•"/>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Site analysis</a:t>
            </a:r>
          </a:p>
          <a:p>
            <a:pPr marL="342900" indent="-342900">
              <a:lnSpc>
                <a:spcPct val="200000"/>
              </a:lnSpc>
              <a:buFont typeface="Arial" panose="020B0604020202020204" pitchFamily="34" charset="0"/>
              <a:buChar char="•"/>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Shading system </a:t>
            </a:r>
          </a:p>
          <a:p>
            <a:pPr marL="342900" indent="-342900">
              <a:lnSpc>
                <a:spcPct val="200000"/>
              </a:lnSpc>
              <a:buFont typeface="Arial" panose="020B0604020202020204" pitchFamily="34" charset="0"/>
              <a:buChar char="•"/>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Daylight factor </a:t>
            </a:r>
          </a:p>
          <a:p>
            <a:pPr marL="342900" indent="-342900">
              <a:lnSpc>
                <a:spcPct val="200000"/>
              </a:lnSpc>
              <a:buFont typeface="Arial" panose="020B0604020202020204" pitchFamily="34" charset="0"/>
              <a:buChar char="•"/>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Thermal design</a:t>
            </a:r>
          </a:p>
          <a:p>
            <a:pPr marL="342900" indent="-342900">
              <a:lnSpc>
                <a:spcPct val="200000"/>
              </a:lnSpc>
              <a:buFont typeface="Arial" panose="020B0604020202020204" pitchFamily="34" charset="0"/>
              <a:buChar char="•"/>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Heating system   </a:t>
            </a:r>
          </a:p>
          <a:p>
            <a:pPr marL="342900" indent="-342900">
              <a:lnSpc>
                <a:spcPct val="200000"/>
              </a:lnSpc>
              <a:buFont typeface="Arial" panose="020B0604020202020204" pitchFamily="34" charset="0"/>
              <a:buChar char="•"/>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Acoustical design </a:t>
            </a:r>
          </a:p>
          <a:p>
            <a:pPr marL="342900" indent="-342900">
              <a:lnSpc>
                <a:spcPct val="200000"/>
              </a:lnSpc>
              <a:buFont typeface="Arial" panose="020B0604020202020204" pitchFamily="34" charset="0"/>
              <a:buChar char="•"/>
            </a:pPr>
            <a:endPar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8" name="مستطيل 7">
            <a:extLst>
              <a:ext uri="{FF2B5EF4-FFF2-40B4-BE49-F238E27FC236}">
                <a16:creationId xmlns:a16="http://schemas.microsoft.com/office/drawing/2014/main" xmlns="" id="{3B0F4428-5FCB-4EF7-98CB-982B7D9B7A2C}"/>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analysis and evaluated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xmlns="" id="{6B13DA90-0AFC-4D58-8094-5A6DC3EA41BB}"/>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51</a:t>
            </a:fld>
            <a:endParaRPr lang="en-US" sz="2000" b="1" dirty="0">
              <a:solidFill>
                <a:schemeClr val="tx1"/>
              </a:solidFill>
            </a:endParaRPr>
          </a:p>
        </p:txBody>
      </p:sp>
    </p:spTree>
    <p:extLst>
      <p:ext uri="{BB962C8B-B14F-4D97-AF65-F5344CB8AC3E}">
        <p14:creationId xmlns:p14="http://schemas.microsoft.com/office/powerpoint/2010/main" xmlns="" val="2967805991"/>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a:extLst>
              <a:ext uri="{FF2B5EF4-FFF2-40B4-BE49-F238E27FC236}">
                <a16:creationId xmlns:a16="http://schemas.microsoft.com/office/drawing/2014/main" xmlns="" id="{AEFD90D6-2923-43B9-9160-843CE33B0B11}"/>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cxnSp>
        <p:nvCxnSpPr>
          <p:cNvPr id="5" name="رابط مستقيم 4">
            <a:extLst>
              <a:ext uri="{FF2B5EF4-FFF2-40B4-BE49-F238E27FC236}">
                <a16:creationId xmlns:a16="http://schemas.microsoft.com/office/drawing/2014/main" xmlns="" id="{9B1CFF0E-17CA-4A6E-9E7B-FC485E2B3FF5}"/>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مستطيل 5">
            <a:extLst>
              <a:ext uri="{FF2B5EF4-FFF2-40B4-BE49-F238E27FC236}">
                <a16:creationId xmlns:a16="http://schemas.microsoft.com/office/drawing/2014/main" xmlns="" id="{AD5EDF23-9A36-4CBC-A05C-AFDE4B2DD402}"/>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ستطيل 6">
            <a:extLst>
              <a:ext uri="{FF2B5EF4-FFF2-40B4-BE49-F238E27FC236}">
                <a16:creationId xmlns:a16="http://schemas.microsoft.com/office/drawing/2014/main" xmlns="" id="{0C60ED42-96B7-4A1A-ACD8-5A4DCE9FC68E}"/>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Site analysis </a:t>
            </a:r>
          </a:p>
        </p:txBody>
      </p:sp>
      <p:sp>
        <p:nvSpPr>
          <p:cNvPr id="8" name="مستطيل 7">
            <a:extLst>
              <a:ext uri="{FF2B5EF4-FFF2-40B4-BE49-F238E27FC236}">
                <a16:creationId xmlns:a16="http://schemas.microsoft.com/office/drawing/2014/main" xmlns="" id="{3B0F4428-5FCB-4EF7-98CB-982B7D9B7A2C}"/>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analysis and evaluated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2" name="مستطيل 11">
            <a:extLst>
              <a:ext uri="{FF2B5EF4-FFF2-40B4-BE49-F238E27FC236}">
                <a16:creationId xmlns:a16="http://schemas.microsoft.com/office/drawing/2014/main" xmlns="" id="{A5C623FF-08D7-4B3C-9772-BAE9A1D7E73B}"/>
              </a:ext>
            </a:extLst>
          </p:cNvPr>
          <p:cNvSpPr/>
          <p:nvPr/>
        </p:nvSpPr>
        <p:spPr>
          <a:xfrm>
            <a:off x="857436" y="1781643"/>
            <a:ext cx="4647788" cy="1289071"/>
          </a:xfrm>
          <a:prstGeom prst="rect">
            <a:avLst/>
          </a:prstGeom>
          <a:noFill/>
        </p:spPr>
        <p:txBody>
          <a:bodyPr wrap="square" lIns="91440" tIns="45720" rIns="91440" bIns="45720">
            <a:spAutoFit/>
          </a:bodyPr>
          <a:lstStyle/>
          <a:p>
            <a:pPr>
              <a:lnSpc>
                <a:spcPct val="150000"/>
              </a:lnSpc>
            </a:pPr>
            <a:r>
              <a:rPr lang="en-US" u="sng" dirty="0">
                <a:ln w="0"/>
                <a:solidFill>
                  <a:schemeClr val="accent4">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Sun path </a:t>
            </a: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sun moves from east to west passing through south so the south elevation is the most will exposure to the sun heat .</a:t>
            </a:r>
          </a:p>
        </p:txBody>
      </p:sp>
      <p:sp>
        <p:nvSpPr>
          <p:cNvPr id="13" name="مستطيل 12">
            <a:extLst>
              <a:ext uri="{FF2B5EF4-FFF2-40B4-BE49-F238E27FC236}">
                <a16:creationId xmlns:a16="http://schemas.microsoft.com/office/drawing/2014/main" xmlns="" id="{FF0D3049-E225-4DBA-B331-B3D1BD70B271}"/>
              </a:ext>
            </a:extLst>
          </p:cNvPr>
          <p:cNvSpPr/>
          <p:nvPr/>
        </p:nvSpPr>
        <p:spPr>
          <a:xfrm>
            <a:off x="820314" y="3268425"/>
            <a:ext cx="4662915" cy="873572"/>
          </a:xfrm>
          <a:prstGeom prst="rect">
            <a:avLst/>
          </a:prstGeom>
          <a:noFill/>
        </p:spPr>
        <p:txBody>
          <a:bodyPr wrap="square" lIns="91440" tIns="45720" rIns="91440" bIns="45720">
            <a:spAutoFit/>
          </a:bodyPr>
          <a:lstStyle/>
          <a:p>
            <a:pPr>
              <a:lnSpc>
                <a:spcPct val="150000"/>
              </a:lnSpc>
            </a:pPr>
            <a:r>
              <a:rPr lang="en-US" u="sng" dirty="0">
                <a:ln w="0"/>
                <a:solidFill>
                  <a:schemeClr val="accent5">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Wind direction </a:t>
            </a: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general direction in our country is from the north-west direction.</a:t>
            </a:r>
          </a:p>
        </p:txBody>
      </p:sp>
      <p:sp>
        <p:nvSpPr>
          <p:cNvPr id="14" name="مستطيل 13">
            <a:extLst>
              <a:ext uri="{FF2B5EF4-FFF2-40B4-BE49-F238E27FC236}">
                <a16:creationId xmlns:a16="http://schemas.microsoft.com/office/drawing/2014/main" xmlns="" id="{BB8DC9F1-00A9-4D95-A682-7A84DF9FB6C7}"/>
              </a:ext>
            </a:extLst>
          </p:cNvPr>
          <p:cNvSpPr/>
          <p:nvPr/>
        </p:nvSpPr>
        <p:spPr>
          <a:xfrm>
            <a:off x="705448" y="5036799"/>
            <a:ext cx="5744922" cy="1289071"/>
          </a:xfrm>
          <a:prstGeom prst="rect">
            <a:avLst/>
          </a:prstGeom>
          <a:noFill/>
        </p:spPr>
        <p:txBody>
          <a:bodyPr wrap="square" lIns="91440" tIns="45720" rIns="91440" bIns="45720">
            <a:spAutoFit/>
          </a:bodyPr>
          <a:lstStyle/>
          <a:p>
            <a:pPr>
              <a:lnSpc>
                <a:spcPct val="150000"/>
              </a:lnSpc>
            </a:pPr>
            <a:r>
              <a:rPr lang="en-US" u="sng" dirty="0">
                <a:ln w="0"/>
                <a:solidFill>
                  <a:schemeClr val="accent2">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noise </a:t>
            </a: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our building it self is the sources of the noise if measure noise according to the noise from the neighboring building .</a:t>
            </a:r>
          </a:p>
        </p:txBody>
      </p:sp>
      <p:sp>
        <p:nvSpPr>
          <p:cNvPr id="15" name="مستطيل 14">
            <a:extLst>
              <a:ext uri="{FF2B5EF4-FFF2-40B4-BE49-F238E27FC236}">
                <a16:creationId xmlns:a16="http://schemas.microsoft.com/office/drawing/2014/main" xmlns="" id="{14C7FDE7-228C-43DA-952A-DD16FFF04912}"/>
              </a:ext>
            </a:extLst>
          </p:cNvPr>
          <p:cNvSpPr/>
          <p:nvPr/>
        </p:nvSpPr>
        <p:spPr>
          <a:xfrm>
            <a:off x="6347535" y="5087885"/>
            <a:ext cx="5189437" cy="1289071"/>
          </a:xfrm>
          <a:prstGeom prst="rect">
            <a:avLst/>
          </a:prstGeom>
          <a:noFill/>
        </p:spPr>
        <p:txBody>
          <a:bodyPr wrap="square" lIns="91440" tIns="45720" rIns="91440" bIns="45720">
            <a:spAutoFit/>
          </a:bodyPr>
          <a:lstStyle/>
          <a:p>
            <a:pPr>
              <a:lnSpc>
                <a:spcPct val="150000"/>
              </a:lnSpc>
            </a:pPr>
            <a:r>
              <a:rPr lang="en-US" u="sng" dirty="0">
                <a:ln w="0"/>
                <a:solidFill>
                  <a:schemeClr val="accent2">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orientation of building </a:t>
            </a: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Qusra school building has orientation in the southern- north axis to avoid the exposure sun rays .</a:t>
            </a:r>
          </a:p>
        </p:txBody>
      </p:sp>
      <p:sp>
        <p:nvSpPr>
          <p:cNvPr id="2" name="Slide Number Placeholder 1">
            <a:extLst>
              <a:ext uri="{FF2B5EF4-FFF2-40B4-BE49-F238E27FC236}">
                <a16:creationId xmlns:a16="http://schemas.microsoft.com/office/drawing/2014/main" xmlns="" id="{6B13DA90-0AFC-4D58-8094-5A6DC3EA41BB}"/>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52</a:t>
            </a:fld>
            <a:endParaRPr lang="en-US" sz="2000" b="1" dirty="0">
              <a:solidFill>
                <a:schemeClr val="tx1"/>
              </a:solidFill>
            </a:endParaRPr>
          </a:p>
        </p:txBody>
      </p:sp>
      <p:pic>
        <p:nvPicPr>
          <p:cNvPr id="3" name="صورة 2">
            <a:extLst>
              <a:ext uri="{FF2B5EF4-FFF2-40B4-BE49-F238E27FC236}">
                <a16:creationId xmlns:a16="http://schemas.microsoft.com/office/drawing/2014/main" xmlns="" id="{A2E66888-00F3-4B86-92DE-C29FC06FD935}"/>
              </a:ext>
            </a:extLst>
          </p:cNvPr>
          <p:cNvPicPr>
            <a:picLocks noChangeAspect="1"/>
          </p:cNvPicPr>
          <p:nvPr/>
        </p:nvPicPr>
        <p:blipFill>
          <a:blip r:embed="rId3" cstate="print"/>
          <a:stretch>
            <a:fillRect/>
          </a:stretch>
        </p:blipFill>
        <p:spPr>
          <a:xfrm>
            <a:off x="5710199" y="1590960"/>
            <a:ext cx="5744922" cy="3279418"/>
          </a:xfrm>
          <a:prstGeom prst="rect">
            <a:avLst/>
          </a:prstGeom>
          <a:effectLst>
            <a:softEdge rad="63500"/>
          </a:effectLst>
        </p:spPr>
      </p:pic>
    </p:spTree>
    <p:extLst>
      <p:ext uri="{BB962C8B-B14F-4D97-AF65-F5344CB8AC3E}">
        <p14:creationId xmlns:p14="http://schemas.microsoft.com/office/powerpoint/2010/main" xmlns="" val="2576043432"/>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a:extLst>
              <a:ext uri="{FF2B5EF4-FFF2-40B4-BE49-F238E27FC236}">
                <a16:creationId xmlns:a16="http://schemas.microsoft.com/office/drawing/2014/main" xmlns="" id="{73379F02-3E80-4EB1-8526-8B1CD4C1AB9C}"/>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cxnSp>
        <p:nvCxnSpPr>
          <p:cNvPr id="5" name="رابط مستقيم 4">
            <a:extLst>
              <a:ext uri="{FF2B5EF4-FFF2-40B4-BE49-F238E27FC236}">
                <a16:creationId xmlns:a16="http://schemas.microsoft.com/office/drawing/2014/main" xmlns="" id="{2770F381-8A9F-4C6E-AE7C-91F5FA1EFEE7}"/>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مستطيل 5">
            <a:extLst>
              <a:ext uri="{FF2B5EF4-FFF2-40B4-BE49-F238E27FC236}">
                <a16:creationId xmlns:a16="http://schemas.microsoft.com/office/drawing/2014/main" xmlns="" id="{94613EB3-D845-4565-A138-D991D847F76D}"/>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مستطيل 9">
            <a:extLst>
              <a:ext uri="{FF2B5EF4-FFF2-40B4-BE49-F238E27FC236}">
                <a16:creationId xmlns:a16="http://schemas.microsoft.com/office/drawing/2014/main" xmlns="" id="{138C1047-1630-43EC-933F-3448CC6E6938}"/>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analysis and evaluated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1" name="مستطيل 10">
            <a:extLst>
              <a:ext uri="{FF2B5EF4-FFF2-40B4-BE49-F238E27FC236}">
                <a16:creationId xmlns:a16="http://schemas.microsoft.com/office/drawing/2014/main" xmlns="" id="{3E62E2EF-3A96-42A1-9AA8-A8368CEF74E9}"/>
              </a:ext>
            </a:extLst>
          </p:cNvPr>
          <p:cNvSpPr/>
          <p:nvPr/>
        </p:nvSpPr>
        <p:spPr>
          <a:xfrm>
            <a:off x="1909187" y="1373454"/>
            <a:ext cx="9649539" cy="1338828"/>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According to the sun path we need to treatment the south elevation with horizontal louvers , the west and east elevation whit vertical louvers.</a:t>
            </a:r>
          </a:p>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Qusra school has shading system in vertical and horizontal which was evaluated.</a:t>
            </a:r>
          </a:p>
        </p:txBody>
      </p:sp>
      <p:sp>
        <p:nvSpPr>
          <p:cNvPr id="12" name="مستطيل 11">
            <a:extLst>
              <a:ext uri="{FF2B5EF4-FFF2-40B4-BE49-F238E27FC236}">
                <a16:creationId xmlns:a16="http://schemas.microsoft.com/office/drawing/2014/main" xmlns="" id="{3781232A-8741-4381-BE20-02CB031BC27D}"/>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Shading system </a:t>
            </a:r>
          </a:p>
        </p:txBody>
      </p:sp>
      <p:sp>
        <p:nvSpPr>
          <p:cNvPr id="13" name="مستطيل 12">
            <a:extLst>
              <a:ext uri="{FF2B5EF4-FFF2-40B4-BE49-F238E27FC236}">
                <a16:creationId xmlns:a16="http://schemas.microsoft.com/office/drawing/2014/main" xmlns="" id="{5E314A5C-1C33-439D-9894-C4D755580844}"/>
              </a:ext>
            </a:extLst>
          </p:cNvPr>
          <p:cNvSpPr/>
          <p:nvPr/>
        </p:nvSpPr>
        <p:spPr>
          <a:xfrm>
            <a:off x="1909187" y="2810173"/>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Horizontal shading system </a:t>
            </a:r>
          </a:p>
        </p:txBody>
      </p:sp>
      <p:pic>
        <p:nvPicPr>
          <p:cNvPr id="14" name="صورة 13">
            <a:extLst>
              <a:ext uri="{FF2B5EF4-FFF2-40B4-BE49-F238E27FC236}">
                <a16:creationId xmlns:a16="http://schemas.microsoft.com/office/drawing/2014/main" xmlns="" id="{C7E2F591-06B0-4EB0-8C41-FD7F2A7BE024}"/>
              </a:ext>
            </a:extLst>
          </p:cNvPr>
          <p:cNvPicPr/>
          <p:nvPr/>
        </p:nvPicPr>
        <p:blipFill rotWithShape="1">
          <a:blip r:embed="rId3" cstate="print">
            <a:extLst>
              <a:ext uri="{28A0092B-C50C-407E-A947-70E740481C1C}">
                <a14:useLocalDpi xmlns:a14="http://schemas.microsoft.com/office/drawing/2010/main" xmlns="" val="0"/>
              </a:ext>
            </a:extLst>
          </a:blip>
          <a:srcRect r="38675" b="39183"/>
          <a:stretch/>
        </p:blipFill>
        <p:spPr>
          <a:xfrm>
            <a:off x="7007774" y="2772109"/>
            <a:ext cx="4633884" cy="3485268"/>
          </a:xfrm>
          <a:prstGeom prst="rect">
            <a:avLst/>
          </a:prstGeom>
          <a:effectLst>
            <a:softEdge rad="63500"/>
          </a:effectLst>
        </p:spPr>
      </p:pic>
      <p:sp>
        <p:nvSpPr>
          <p:cNvPr id="15" name="مستطيل 14">
            <a:extLst>
              <a:ext uri="{FF2B5EF4-FFF2-40B4-BE49-F238E27FC236}">
                <a16:creationId xmlns:a16="http://schemas.microsoft.com/office/drawing/2014/main" xmlns="" id="{4EDE8D83-F0C9-42C6-8A15-D9CCC683063E}"/>
              </a:ext>
            </a:extLst>
          </p:cNvPr>
          <p:cNvSpPr/>
          <p:nvPr/>
        </p:nvSpPr>
        <p:spPr>
          <a:xfrm>
            <a:off x="1909187" y="3429000"/>
            <a:ext cx="4824769" cy="1754326"/>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best time to evaluate the horizontal shading system at 11:00 A.M in 21 July by the following equation so the width of horizontal shading system is acceptable  .</a:t>
            </a:r>
          </a:p>
        </p:txBody>
      </p:sp>
      <mc:AlternateContent xmlns:mc="http://schemas.openxmlformats.org/markup-compatibility/2006">
        <mc:Choice xmlns:a14="http://schemas.microsoft.com/office/drawing/2010/main" xmlns="" Requires="a14">
          <p:sp>
            <p:nvSpPr>
              <p:cNvPr id="16" name="مستطيل 15">
                <a:extLst>
                  <a:ext uri="{FF2B5EF4-FFF2-40B4-BE49-F238E27FC236}">
                    <a16:creationId xmlns:a16="http://schemas.microsoft.com/office/drawing/2014/main" id="{CB6CA6E5-0ABE-413C-A820-011FB2E6EE6B}"/>
                  </a:ext>
                </a:extLst>
              </p:cNvPr>
              <p:cNvSpPr/>
              <p:nvPr/>
            </p:nvSpPr>
            <p:spPr>
              <a:xfrm>
                <a:off x="1909187" y="5133569"/>
                <a:ext cx="4672176" cy="695511"/>
              </a:xfrm>
              <a:prstGeom prst="rect">
                <a:avLst/>
              </a:prstGeom>
            </p:spPr>
            <p:txBody>
              <a:bodyPr wrap="none">
                <a:spAutoFit/>
              </a:bodyPr>
              <a:lstStyle/>
              <a:p>
                <a:pPr algn="ctr">
                  <a:lnSpc>
                    <a:spcPct val="150000"/>
                  </a:lnSpc>
                  <a:spcAft>
                    <a:spcPts val="1000"/>
                  </a:spcAft>
                </a:pPr>
                <a14:m>
                  <m:oMath xmlns:m="http://schemas.openxmlformats.org/officeDocument/2006/math">
                    <m:r>
                      <a:rPr lang="en-US" i="1">
                        <a:latin typeface="Cambria Math" panose="02040503050406030204" pitchFamily="18" charset="0"/>
                        <a:ea typeface="Calibri" panose="020F0502020204030204" pitchFamily="34" charset="0"/>
                        <a:cs typeface="Times New Roman" panose="02020603050405020304" pitchFamily="18" charset="0"/>
                      </a:rPr>
                      <m:t>𝑥</m:t>
                    </m:r>
                    <m:r>
                      <a:rPr lang="en-US">
                        <a:latin typeface="Cambria Math" panose="02040503050406030204" pitchFamily="18" charset="0"/>
                        <a:ea typeface="Calibri" panose="020F0502020204030204" pitchFamily="34" charset="0"/>
                        <a:cs typeface="Times New Roman" panose="02020603050405020304" pitchFamily="18" charset="0"/>
                      </a:rPr>
                      <m:t>=</m:t>
                    </m:r>
                    <m:f>
                      <m:fPr>
                        <m:ctrlPr>
                          <a:rPr lang="en-US" i="1">
                            <a:latin typeface="Cambria Math" panose="02040503050406030204" pitchFamily="18" charset="0"/>
                            <a:ea typeface="Calibri" panose="020F0502020204030204" pitchFamily="34" charset="0"/>
                            <a:cs typeface="Times New Roman" panose="02020603050405020304" pitchFamily="18" charset="0"/>
                          </a:rPr>
                        </m:ctrlPr>
                      </m:fPr>
                      <m:num>
                        <m:r>
                          <a:rPr lang="en-US" i="1">
                            <a:latin typeface="Cambria Math" panose="02040503050406030204" pitchFamily="18" charset="0"/>
                            <a:ea typeface="Calibri" panose="020F0502020204030204" pitchFamily="34" charset="0"/>
                            <a:cs typeface="Times New Roman" panose="02020603050405020304" pitchFamily="18" charset="0"/>
                          </a:rPr>
                          <m:t>𝑡</m:t>
                        </m:r>
                        <m:r>
                          <a:rPr lang="en-US" i="1">
                            <a:latin typeface="Cambria Math" panose="02040503050406030204" pitchFamily="18" charset="0"/>
                            <a:ea typeface="Calibri" panose="020F0502020204030204" pitchFamily="34" charset="0"/>
                            <a:cs typeface="Times New Roman" panose="02020603050405020304" pitchFamily="18" charset="0"/>
                          </a:rPr>
                          <m:t>h</m:t>
                        </m:r>
                        <m:r>
                          <a:rPr lang="en-US" i="1">
                            <a:latin typeface="Cambria Math" panose="02040503050406030204" pitchFamily="18" charset="0"/>
                            <a:ea typeface="Calibri" panose="020F0502020204030204" pitchFamily="34" charset="0"/>
                            <a:cs typeface="Times New Roman" panose="02020603050405020304" pitchFamily="18" charset="0"/>
                          </a:rPr>
                          <m:t>𝑒</m:t>
                        </m:r>
                        <m:r>
                          <a:rPr lang="en-US">
                            <a:latin typeface="Cambria Math" panose="02040503050406030204" pitchFamily="18" charset="0"/>
                            <a:ea typeface="Calibri" panose="020F0502020204030204" pitchFamily="34" charset="0"/>
                            <a:cs typeface="Times New Roman" panose="02020603050405020304" pitchFamily="18" charset="0"/>
                          </a:rPr>
                          <m:t> </m:t>
                        </m:r>
                        <m:r>
                          <a:rPr lang="en-US" i="1">
                            <a:latin typeface="Cambria Math" panose="02040503050406030204" pitchFamily="18" charset="0"/>
                            <a:ea typeface="Calibri" panose="020F0502020204030204" pitchFamily="34" charset="0"/>
                            <a:cs typeface="Times New Roman" panose="02020603050405020304" pitchFamily="18" charset="0"/>
                          </a:rPr>
                          <m:t>h</m:t>
                        </m:r>
                        <m:r>
                          <a:rPr lang="en-US" i="1">
                            <a:latin typeface="Cambria Math" panose="02040503050406030204" pitchFamily="18" charset="0"/>
                            <a:ea typeface="Calibri" panose="020F0502020204030204" pitchFamily="34" charset="0"/>
                            <a:cs typeface="Times New Roman" panose="02020603050405020304" pitchFamily="18" charset="0"/>
                          </a:rPr>
                          <m:t>𝑒𝑎𝑖𝑔</m:t>
                        </m:r>
                        <m:r>
                          <a:rPr lang="en-US" i="1">
                            <a:latin typeface="Cambria Math" panose="02040503050406030204" pitchFamily="18" charset="0"/>
                            <a:ea typeface="Calibri" panose="020F0502020204030204" pitchFamily="34" charset="0"/>
                            <a:cs typeface="Times New Roman" panose="02020603050405020304" pitchFamily="18" charset="0"/>
                          </a:rPr>
                          <m:t>h</m:t>
                        </m:r>
                        <m:r>
                          <a:rPr lang="en-US" i="1">
                            <a:latin typeface="Cambria Math" panose="02040503050406030204" pitchFamily="18" charset="0"/>
                            <a:ea typeface="Calibri" panose="020F0502020204030204" pitchFamily="34" charset="0"/>
                            <a:cs typeface="Times New Roman" panose="02020603050405020304" pitchFamily="18" charset="0"/>
                          </a:rPr>
                          <m:t>𝑡</m:t>
                        </m:r>
                        <m:r>
                          <a:rPr lang="en-US">
                            <a:latin typeface="Cambria Math" panose="02040503050406030204" pitchFamily="18" charset="0"/>
                            <a:ea typeface="Calibri" panose="020F0502020204030204" pitchFamily="34" charset="0"/>
                            <a:cs typeface="Times New Roman" panose="02020603050405020304" pitchFamily="18" charset="0"/>
                          </a:rPr>
                          <m:t> </m:t>
                        </m:r>
                        <m:r>
                          <a:rPr lang="en-US" i="1">
                            <a:latin typeface="Cambria Math" panose="02040503050406030204" pitchFamily="18" charset="0"/>
                            <a:ea typeface="Calibri" panose="020F0502020204030204" pitchFamily="34" charset="0"/>
                            <a:cs typeface="Times New Roman" panose="02020603050405020304" pitchFamily="18" charset="0"/>
                          </a:rPr>
                          <m:t>𝑜𝑓</m:t>
                        </m:r>
                        <m:r>
                          <a:rPr lang="en-US">
                            <a:latin typeface="Cambria Math" panose="02040503050406030204" pitchFamily="18" charset="0"/>
                            <a:ea typeface="Calibri" panose="020F0502020204030204" pitchFamily="34" charset="0"/>
                            <a:cs typeface="Times New Roman" panose="02020603050405020304" pitchFamily="18" charset="0"/>
                          </a:rPr>
                          <m:t> </m:t>
                        </m:r>
                        <m:r>
                          <a:rPr lang="en-US" i="1">
                            <a:latin typeface="Cambria Math" panose="02040503050406030204" pitchFamily="18" charset="0"/>
                            <a:ea typeface="Calibri" panose="020F0502020204030204" pitchFamily="34" charset="0"/>
                            <a:cs typeface="Times New Roman" panose="02020603050405020304" pitchFamily="18" charset="0"/>
                          </a:rPr>
                          <m:t>𝑡</m:t>
                        </m:r>
                        <m:r>
                          <a:rPr lang="en-US" i="1">
                            <a:latin typeface="Cambria Math" panose="02040503050406030204" pitchFamily="18" charset="0"/>
                            <a:ea typeface="Calibri" panose="020F0502020204030204" pitchFamily="34" charset="0"/>
                            <a:cs typeface="Times New Roman" panose="02020603050405020304" pitchFamily="18" charset="0"/>
                          </a:rPr>
                          <m:t>h</m:t>
                        </m:r>
                        <m:r>
                          <a:rPr lang="en-US" i="1">
                            <a:latin typeface="Cambria Math" panose="02040503050406030204" pitchFamily="18" charset="0"/>
                            <a:ea typeface="Calibri" panose="020F0502020204030204" pitchFamily="34" charset="0"/>
                            <a:cs typeface="Times New Roman" panose="02020603050405020304" pitchFamily="18" charset="0"/>
                          </a:rPr>
                          <m:t>𝑒</m:t>
                        </m:r>
                        <m:r>
                          <a:rPr lang="en-US">
                            <a:latin typeface="Cambria Math" panose="02040503050406030204" pitchFamily="18" charset="0"/>
                            <a:ea typeface="Calibri" panose="020F0502020204030204" pitchFamily="34" charset="0"/>
                            <a:cs typeface="Times New Roman" panose="02020603050405020304" pitchFamily="18" charset="0"/>
                          </a:rPr>
                          <m:t> </m:t>
                        </m:r>
                        <m:r>
                          <a:rPr lang="en-US" i="1">
                            <a:latin typeface="Cambria Math" panose="02040503050406030204" pitchFamily="18" charset="0"/>
                            <a:ea typeface="Calibri" panose="020F0502020204030204" pitchFamily="34" charset="0"/>
                            <a:cs typeface="Times New Roman" panose="02020603050405020304" pitchFamily="18" charset="0"/>
                          </a:rPr>
                          <m:t>𝑤𝑖𝑛𝑑𝑜𝑤</m:t>
                        </m:r>
                        <m:r>
                          <a:rPr lang="en-US">
                            <a:latin typeface="Cambria Math" panose="02040503050406030204" pitchFamily="18" charset="0"/>
                            <a:ea typeface="Calibri" panose="020F0502020204030204" pitchFamily="34" charset="0"/>
                            <a:cs typeface="Times New Roman" panose="02020603050405020304" pitchFamily="18" charset="0"/>
                          </a:rPr>
                          <m:t> </m:t>
                        </m:r>
                      </m:num>
                      <m:den>
                        <m:func>
                          <m:funcPr>
                            <m:ctrlPr>
                              <a:rPr lang="en-US" i="1">
                                <a:latin typeface="Cambria Math" panose="02040503050406030204" pitchFamily="18" charset="0"/>
                                <a:ea typeface="Calibri" panose="020F0502020204030204" pitchFamily="34" charset="0"/>
                                <a:cs typeface="Times New Roman" panose="02020603050405020304" pitchFamily="18" charset="0"/>
                              </a:rPr>
                            </m:ctrlPr>
                          </m:funcPr>
                          <m:fName>
                            <m:r>
                              <m:rPr>
                                <m:sty m:val="p"/>
                              </m:rPr>
                              <a:rPr lang="en-US">
                                <a:latin typeface="Cambria Math" panose="02040503050406030204" pitchFamily="18" charset="0"/>
                                <a:ea typeface="Calibri" panose="020F0502020204030204" pitchFamily="34" charset="0"/>
                                <a:cs typeface="Times New Roman" panose="02020603050405020304" pitchFamily="18" charset="0"/>
                              </a:rPr>
                              <m:t>tan</m:t>
                            </m:r>
                          </m:fName>
                          <m:e>
                            <m:r>
                              <a:rPr lang="en-US">
                                <a:latin typeface="Cambria Math" panose="02040503050406030204" pitchFamily="18" charset="0"/>
                                <a:ea typeface="Calibri" panose="020F0502020204030204" pitchFamily="34" charset="0"/>
                                <a:cs typeface="Times New Roman" panose="02020603050405020304" pitchFamily="18" charset="0"/>
                              </a:rPr>
                              <m:t>(</m:t>
                            </m:r>
                            <m:r>
                              <a:rPr lang="en-US" i="1">
                                <a:latin typeface="Cambria Math" panose="02040503050406030204" pitchFamily="18" charset="0"/>
                                <a:ea typeface="Calibri" panose="020F0502020204030204" pitchFamily="34" charset="0"/>
                                <a:cs typeface="Times New Roman" panose="02020603050405020304" pitchFamily="18" charset="0"/>
                              </a:rPr>
                              <m:t>𝑎𝑙𝑡</m:t>
                            </m:r>
                            <m:r>
                              <a:rPr lang="en-US">
                                <a:latin typeface="Cambria Math" panose="02040503050406030204" pitchFamily="18" charset="0"/>
                                <a:ea typeface="Calibri" panose="020F0502020204030204" pitchFamily="34" charset="0"/>
                                <a:cs typeface="Times New Roman" panose="02020603050405020304" pitchFamily="18" charset="0"/>
                              </a:rPr>
                              <m:t>)</m:t>
                            </m:r>
                          </m:e>
                        </m:func>
                      </m:den>
                    </m:f>
                  </m:oMath>
                </a14:m>
                <a:r>
                  <a:rPr lang="en-US" dirty="0">
                    <a:latin typeface="Times New Roman" panose="02020603050405020304" pitchFamily="18" charset="0"/>
                    <a:ea typeface="Calibri" panose="020F0502020204030204" pitchFamily="34" charset="0"/>
                    <a:cs typeface="Arial" panose="020B0604020202020204" pitchFamily="34" charset="0"/>
                  </a:rPr>
                  <a:t> = </a:t>
                </a:r>
                <a14:m>
                  <m:oMath xmlns:m="http://schemas.openxmlformats.org/officeDocument/2006/math">
                    <m:f>
                      <m:fPr>
                        <m:ctrlPr>
                          <a:rPr lang="en-US" i="1">
                            <a:latin typeface="Cambria Math" panose="02040503050406030204" pitchFamily="18" charset="0"/>
                            <a:ea typeface="Calibri" panose="020F0502020204030204" pitchFamily="34" charset="0"/>
                            <a:cs typeface="Times New Roman" panose="02020603050405020304" pitchFamily="18" charset="0"/>
                          </a:rPr>
                        </m:ctrlPr>
                      </m:fPr>
                      <m:num>
                        <m:r>
                          <a:rPr lang="en-US">
                            <a:latin typeface="Cambria Math" panose="02040503050406030204" pitchFamily="18" charset="0"/>
                            <a:ea typeface="Calibri" panose="020F0502020204030204" pitchFamily="34" charset="0"/>
                            <a:cs typeface="Times New Roman" panose="02020603050405020304" pitchFamily="18" charset="0"/>
                          </a:rPr>
                          <m:t>2</m:t>
                        </m:r>
                        <m:r>
                          <a:rPr lang="en-US" i="1">
                            <a:latin typeface="Cambria Math" panose="02040503050406030204" pitchFamily="18" charset="0"/>
                            <a:ea typeface="Calibri" panose="020F0502020204030204" pitchFamily="34" charset="0"/>
                            <a:cs typeface="Times New Roman" panose="02020603050405020304" pitchFamily="18" charset="0"/>
                          </a:rPr>
                          <m:t>𝑚</m:t>
                        </m:r>
                      </m:num>
                      <m:den>
                        <m:func>
                          <m:funcPr>
                            <m:ctrlPr>
                              <a:rPr lang="en-US" i="1">
                                <a:latin typeface="Cambria Math" panose="02040503050406030204" pitchFamily="18" charset="0"/>
                                <a:ea typeface="Calibri" panose="020F0502020204030204" pitchFamily="34" charset="0"/>
                                <a:cs typeface="Times New Roman" panose="02020603050405020304" pitchFamily="18" charset="0"/>
                              </a:rPr>
                            </m:ctrlPr>
                          </m:funcPr>
                          <m:fName>
                            <m:r>
                              <m:rPr>
                                <m:sty m:val="p"/>
                              </m:rPr>
                              <a:rPr lang="en-US">
                                <a:latin typeface="Cambria Math" panose="02040503050406030204" pitchFamily="18" charset="0"/>
                                <a:ea typeface="Calibri" panose="020F0502020204030204" pitchFamily="34" charset="0"/>
                                <a:cs typeface="Times New Roman" panose="02020603050405020304" pitchFamily="18" charset="0"/>
                              </a:rPr>
                              <m:t>tan</m:t>
                            </m:r>
                          </m:fName>
                          <m:e>
                            <m:r>
                              <a:rPr lang="en-US">
                                <a:latin typeface="Cambria Math" panose="02040503050406030204" pitchFamily="18" charset="0"/>
                                <a:ea typeface="Calibri" panose="020F0502020204030204" pitchFamily="34" charset="0"/>
                                <a:cs typeface="Times New Roman" panose="02020603050405020304" pitchFamily="18" charset="0"/>
                              </a:rPr>
                              <m:t>72</m:t>
                            </m:r>
                            <m:r>
                              <a:rPr lang="en-US">
                                <a:latin typeface="Cambria Math" panose="02040503050406030204" pitchFamily="18" charset="0"/>
                                <a:ea typeface="Calibri" panose="020F0502020204030204" pitchFamily="34" charset="0"/>
                                <a:cs typeface="Times New Roman" panose="02020603050405020304" pitchFamily="18" charset="0"/>
                              </a:rPr>
                              <m:t>.</m:t>
                            </m:r>
                            <m:r>
                              <a:rPr lang="en-US">
                                <a:latin typeface="Cambria Math" panose="02040503050406030204" pitchFamily="18" charset="0"/>
                                <a:ea typeface="Calibri" panose="020F0502020204030204" pitchFamily="34" charset="0"/>
                                <a:cs typeface="Times New Roman" panose="02020603050405020304" pitchFamily="18" charset="0"/>
                              </a:rPr>
                              <m:t>4</m:t>
                            </m:r>
                          </m:e>
                        </m:func>
                      </m:den>
                    </m:f>
                    <m:r>
                      <a:rPr lang="en-US">
                        <a:latin typeface="Cambria Math" panose="02040503050406030204" pitchFamily="18" charset="0"/>
                        <a:ea typeface="Calibri" panose="020F0502020204030204" pitchFamily="34" charset="0"/>
                        <a:cs typeface="Times New Roman" panose="02020603050405020304" pitchFamily="18" charset="0"/>
                      </a:rPr>
                      <m:t>=</m:t>
                    </m:r>
                    <m:r>
                      <a:rPr lang="en-US">
                        <a:latin typeface="Cambria Math" panose="02040503050406030204" pitchFamily="18" charset="0"/>
                        <a:ea typeface="Calibri" panose="020F0502020204030204" pitchFamily="34" charset="0"/>
                        <a:cs typeface="Times New Roman" panose="02020603050405020304" pitchFamily="18" charset="0"/>
                      </a:rPr>
                      <m:t>0</m:t>
                    </m:r>
                    <m:r>
                      <a:rPr lang="en-US">
                        <a:latin typeface="Cambria Math" panose="02040503050406030204" pitchFamily="18" charset="0"/>
                        <a:ea typeface="Calibri" panose="020F0502020204030204" pitchFamily="34" charset="0"/>
                        <a:cs typeface="Times New Roman" panose="02020603050405020304" pitchFamily="18" charset="0"/>
                      </a:rPr>
                      <m:t>.</m:t>
                    </m:r>
                    <m:r>
                      <a:rPr lang="en-US">
                        <a:latin typeface="Cambria Math" panose="02040503050406030204" pitchFamily="18" charset="0"/>
                        <a:ea typeface="Calibri" panose="020F0502020204030204" pitchFamily="34" charset="0"/>
                        <a:cs typeface="Times New Roman" panose="02020603050405020304" pitchFamily="18" charset="0"/>
                      </a:rPr>
                      <m:t>63</m:t>
                    </m:r>
                    <m:r>
                      <a:rPr lang="en-US" i="1">
                        <a:latin typeface="Cambria Math" panose="02040503050406030204" pitchFamily="18" charset="0"/>
                        <a:ea typeface="Calibri" panose="020F0502020204030204" pitchFamily="34" charset="0"/>
                        <a:cs typeface="Times New Roman" panose="02020603050405020304" pitchFamily="18" charset="0"/>
                      </a:rPr>
                      <m:t>𝑚</m:t>
                    </m:r>
                  </m:oMath>
                </a14:m>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mc:Choice>
        <mc:Fallback>
          <p:sp>
            <p:nvSpPr>
              <p:cNvPr id="16" name="مستطيل 15">
                <a:extLst>
                  <a:ext uri="{FF2B5EF4-FFF2-40B4-BE49-F238E27FC236}">
                    <a16:creationId xmlns:a14="http://schemas.microsoft.com/office/drawing/2010/main" xmlns="" xmlns:a16="http://schemas.microsoft.com/office/drawing/2014/main" id="{CB6CA6E5-0ABE-413C-A820-011FB2E6EE6B}"/>
                  </a:ext>
                </a:extLst>
              </p:cNvPr>
              <p:cNvSpPr>
                <a:spLocks noRot="1" noChangeAspect="1" noMove="1" noResize="1" noEditPoints="1" noAdjustHandles="1" noChangeArrowheads="1" noChangeShapeType="1" noTextEdit="1"/>
              </p:cNvSpPr>
              <p:nvPr/>
            </p:nvSpPr>
            <p:spPr>
              <a:xfrm>
                <a:off x="1909187" y="5133569"/>
                <a:ext cx="4672176" cy="695511"/>
              </a:xfrm>
              <a:prstGeom prst="rect">
                <a:avLst/>
              </a:prstGeom>
              <a:blipFill>
                <a:blip r:embed="rId4" cstate="print"/>
                <a:stretch>
                  <a:fillRect b="-4386"/>
                </a:stretch>
              </a:blipFill>
            </p:spPr>
            <p:txBody>
              <a:bodyPr/>
              <a:lstStyle/>
              <a:p>
                <a:r>
                  <a:rPr lang="en-US">
                    <a:noFill/>
                  </a:rPr>
                  <a:t> </a:t>
                </a:r>
              </a:p>
            </p:txBody>
          </p:sp>
        </mc:Fallback>
      </mc:AlternateContent>
      <p:sp>
        <p:nvSpPr>
          <p:cNvPr id="2" name="Slide Number Placeholder 1">
            <a:extLst>
              <a:ext uri="{FF2B5EF4-FFF2-40B4-BE49-F238E27FC236}">
                <a16:creationId xmlns:a16="http://schemas.microsoft.com/office/drawing/2014/main" xmlns="" id="{10E36225-71E1-4CC1-AD2E-6EA2207E9F04}"/>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53</a:t>
            </a:fld>
            <a:endParaRPr lang="en-US" sz="2000" b="1" dirty="0">
              <a:solidFill>
                <a:schemeClr val="tx1"/>
              </a:solidFill>
            </a:endParaRPr>
          </a:p>
        </p:txBody>
      </p:sp>
    </p:spTree>
    <p:extLst>
      <p:ext uri="{BB962C8B-B14F-4D97-AF65-F5344CB8AC3E}">
        <p14:creationId xmlns:p14="http://schemas.microsoft.com/office/powerpoint/2010/main" xmlns="" val="1949163019"/>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a:extLst>
              <a:ext uri="{FF2B5EF4-FFF2-40B4-BE49-F238E27FC236}">
                <a16:creationId xmlns:a16="http://schemas.microsoft.com/office/drawing/2014/main" xmlns="" id="{73379F02-3E80-4EB1-8526-8B1CD4C1AB9C}"/>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cxnSp>
        <p:nvCxnSpPr>
          <p:cNvPr id="5" name="رابط مستقيم 4">
            <a:extLst>
              <a:ext uri="{FF2B5EF4-FFF2-40B4-BE49-F238E27FC236}">
                <a16:creationId xmlns:a16="http://schemas.microsoft.com/office/drawing/2014/main" xmlns="" id="{2770F381-8A9F-4C6E-AE7C-91F5FA1EFEE7}"/>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مستطيل 5">
            <a:extLst>
              <a:ext uri="{FF2B5EF4-FFF2-40B4-BE49-F238E27FC236}">
                <a16:creationId xmlns:a16="http://schemas.microsoft.com/office/drawing/2014/main" xmlns="" id="{94613EB3-D845-4565-A138-D991D847F76D}"/>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مستطيل 9">
            <a:extLst>
              <a:ext uri="{FF2B5EF4-FFF2-40B4-BE49-F238E27FC236}">
                <a16:creationId xmlns:a16="http://schemas.microsoft.com/office/drawing/2014/main" xmlns="" id="{138C1047-1630-43EC-933F-3448CC6E6938}"/>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analysis and evaluated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3" name="مستطيل 12">
            <a:extLst>
              <a:ext uri="{FF2B5EF4-FFF2-40B4-BE49-F238E27FC236}">
                <a16:creationId xmlns:a16="http://schemas.microsoft.com/office/drawing/2014/main" xmlns="" id="{5E314A5C-1C33-439D-9894-C4D755580844}"/>
              </a:ext>
            </a:extLst>
          </p:cNvPr>
          <p:cNvSpPr/>
          <p:nvPr/>
        </p:nvSpPr>
        <p:spPr>
          <a:xfrm>
            <a:off x="1909187" y="1159848"/>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Vertical louvers </a:t>
            </a:r>
          </a:p>
        </p:txBody>
      </p:sp>
      <p:sp>
        <p:nvSpPr>
          <p:cNvPr id="15" name="مستطيل 14">
            <a:extLst>
              <a:ext uri="{FF2B5EF4-FFF2-40B4-BE49-F238E27FC236}">
                <a16:creationId xmlns:a16="http://schemas.microsoft.com/office/drawing/2014/main" xmlns="" id="{4EDE8D83-F0C9-42C6-8A15-D9CCC683063E}"/>
              </a:ext>
            </a:extLst>
          </p:cNvPr>
          <p:cNvSpPr/>
          <p:nvPr/>
        </p:nvSpPr>
        <p:spPr>
          <a:xfrm>
            <a:off x="1992559" y="1946753"/>
            <a:ext cx="4824769" cy="873572"/>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best time to evaluate vertical shading system at 01:00 P.M in 1 July by Revit show shading </a:t>
            </a:r>
          </a:p>
        </p:txBody>
      </p:sp>
      <p:sp>
        <p:nvSpPr>
          <p:cNvPr id="2" name="Slide Number Placeholder 1">
            <a:extLst>
              <a:ext uri="{FF2B5EF4-FFF2-40B4-BE49-F238E27FC236}">
                <a16:creationId xmlns:a16="http://schemas.microsoft.com/office/drawing/2014/main" xmlns="" id="{10E36225-71E1-4CC1-AD2E-6EA2207E9F04}"/>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54</a:t>
            </a:fld>
            <a:endParaRPr lang="en-US" sz="2000" b="1" dirty="0">
              <a:solidFill>
                <a:schemeClr val="tx1"/>
              </a:solidFill>
            </a:endParaRPr>
          </a:p>
        </p:txBody>
      </p:sp>
      <p:pic>
        <p:nvPicPr>
          <p:cNvPr id="3" name="صورة 2">
            <a:extLst>
              <a:ext uri="{FF2B5EF4-FFF2-40B4-BE49-F238E27FC236}">
                <a16:creationId xmlns:a16="http://schemas.microsoft.com/office/drawing/2014/main" xmlns="" id="{6CF461E3-D87C-41A8-A611-85F6078E4AE4}"/>
              </a:ext>
            </a:extLst>
          </p:cNvPr>
          <p:cNvPicPr>
            <a:picLocks noChangeAspect="1"/>
          </p:cNvPicPr>
          <p:nvPr/>
        </p:nvPicPr>
        <p:blipFill>
          <a:blip r:embed="rId3" cstate="print"/>
          <a:stretch>
            <a:fillRect/>
          </a:stretch>
        </p:blipFill>
        <p:spPr>
          <a:xfrm>
            <a:off x="7224765" y="2955186"/>
            <a:ext cx="4124761" cy="3125202"/>
          </a:xfrm>
          <a:prstGeom prst="rect">
            <a:avLst/>
          </a:prstGeom>
          <a:effectLst>
            <a:softEdge rad="63500"/>
          </a:effectLst>
        </p:spPr>
      </p:pic>
      <p:pic>
        <p:nvPicPr>
          <p:cNvPr id="7" name="صورة 6">
            <a:extLst>
              <a:ext uri="{FF2B5EF4-FFF2-40B4-BE49-F238E27FC236}">
                <a16:creationId xmlns:a16="http://schemas.microsoft.com/office/drawing/2014/main" xmlns="" id="{3038ACCA-66C7-484F-B73B-A487995CD692}"/>
              </a:ext>
            </a:extLst>
          </p:cNvPr>
          <p:cNvPicPr>
            <a:picLocks noChangeAspect="1"/>
          </p:cNvPicPr>
          <p:nvPr/>
        </p:nvPicPr>
        <p:blipFill>
          <a:blip r:embed="rId4" cstate="print"/>
          <a:stretch>
            <a:fillRect/>
          </a:stretch>
        </p:blipFill>
        <p:spPr>
          <a:xfrm>
            <a:off x="2911164" y="3083633"/>
            <a:ext cx="1376028" cy="2626962"/>
          </a:xfrm>
          <a:prstGeom prst="rect">
            <a:avLst/>
          </a:prstGeom>
          <a:effectLst>
            <a:softEdge rad="63500"/>
          </a:effectLst>
        </p:spPr>
      </p:pic>
    </p:spTree>
    <p:extLst>
      <p:ext uri="{BB962C8B-B14F-4D97-AF65-F5344CB8AC3E}">
        <p14:creationId xmlns:p14="http://schemas.microsoft.com/office/powerpoint/2010/main" xmlns="" val="4224688657"/>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رابط مستقيم 4">
            <a:extLst>
              <a:ext uri="{FF2B5EF4-FFF2-40B4-BE49-F238E27FC236}">
                <a16:creationId xmlns:a16="http://schemas.microsoft.com/office/drawing/2014/main" xmlns="" id="{8592BDFA-4E5C-49E4-8C98-FED5ED4E1864}"/>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 name="مستطيل 9">
            <a:extLst>
              <a:ext uri="{FF2B5EF4-FFF2-40B4-BE49-F238E27FC236}">
                <a16:creationId xmlns:a16="http://schemas.microsoft.com/office/drawing/2014/main" xmlns="" id="{2B73A26C-C896-49D8-A8D9-92CF45E11D90}"/>
              </a:ext>
            </a:extLst>
          </p:cNvPr>
          <p:cNvSpPr/>
          <p:nvPr/>
        </p:nvSpPr>
        <p:spPr>
          <a:xfrm>
            <a:off x="1909187" y="1373454"/>
            <a:ext cx="9649539" cy="923330"/>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We used Revit program to determine average daylight factor before and after adding shading system also we found daylight factor between 1-3%. in the main space.</a:t>
            </a:r>
          </a:p>
        </p:txBody>
      </p:sp>
      <p:grpSp>
        <p:nvGrpSpPr>
          <p:cNvPr id="2" name="مجموعة 1">
            <a:extLst>
              <a:ext uri="{FF2B5EF4-FFF2-40B4-BE49-F238E27FC236}">
                <a16:creationId xmlns:a16="http://schemas.microsoft.com/office/drawing/2014/main" xmlns="" id="{78B4DD9B-3329-41EE-9C63-CA351584D839}"/>
              </a:ext>
            </a:extLst>
          </p:cNvPr>
          <p:cNvGrpSpPr/>
          <p:nvPr/>
        </p:nvGrpSpPr>
        <p:grpSpPr>
          <a:xfrm>
            <a:off x="0" y="90435"/>
            <a:ext cx="12068070" cy="6682154"/>
            <a:chOff x="0" y="90435"/>
            <a:chExt cx="12068070" cy="6682154"/>
          </a:xfrm>
        </p:grpSpPr>
        <p:pic>
          <p:nvPicPr>
            <p:cNvPr id="4" name="صورة 3">
              <a:extLst>
                <a:ext uri="{FF2B5EF4-FFF2-40B4-BE49-F238E27FC236}">
                  <a16:creationId xmlns:a16="http://schemas.microsoft.com/office/drawing/2014/main" xmlns="" id="{09D3E357-3D2C-4612-8BB3-9B583C1F8D84}"/>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6" name="مستطيل 5">
              <a:extLst>
                <a:ext uri="{FF2B5EF4-FFF2-40B4-BE49-F238E27FC236}">
                  <a16:creationId xmlns:a16="http://schemas.microsoft.com/office/drawing/2014/main" xmlns="" id="{92E42315-3D5E-4402-8382-12D2E4F20C22}"/>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مستطيل 10">
              <a:extLst>
                <a:ext uri="{FF2B5EF4-FFF2-40B4-BE49-F238E27FC236}">
                  <a16:creationId xmlns:a16="http://schemas.microsoft.com/office/drawing/2014/main" xmlns="" id="{0727D349-0A1F-4D7C-A217-1AE10A879B09}"/>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daylight factor for Qusra school </a:t>
              </a:r>
            </a:p>
          </p:txBody>
        </p:sp>
        <p:sp>
          <p:nvSpPr>
            <p:cNvPr id="12" name="مستطيل 11">
              <a:extLst>
                <a:ext uri="{FF2B5EF4-FFF2-40B4-BE49-F238E27FC236}">
                  <a16:creationId xmlns:a16="http://schemas.microsoft.com/office/drawing/2014/main" xmlns="" id="{3E5C455B-892F-4569-ADB6-24B8A7C8EBA3}"/>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analysis and evaluated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3" name="Slide Number Placeholder 2">
            <a:extLst>
              <a:ext uri="{FF2B5EF4-FFF2-40B4-BE49-F238E27FC236}">
                <a16:creationId xmlns:a16="http://schemas.microsoft.com/office/drawing/2014/main" xmlns="" id="{DA8AE4BF-3194-44AA-BD19-B9A5FD7BB1FA}"/>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55</a:t>
            </a:fld>
            <a:endParaRPr lang="en-US" sz="2000" b="1" dirty="0">
              <a:solidFill>
                <a:schemeClr val="tx1"/>
              </a:solidFill>
            </a:endParaRPr>
          </a:p>
        </p:txBody>
      </p:sp>
      <p:pic>
        <p:nvPicPr>
          <p:cNvPr id="9" name="صورة 8">
            <a:extLst>
              <a:ext uri="{FF2B5EF4-FFF2-40B4-BE49-F238E27FC236}">
                <a16:creationId xmlns:a16="http://schemas.microsoft.com/office/drawing/2014/main" xmlns="" id="{7DF28BDF-AA6E-4FFB-9C64-0982BD743372}"/>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166766" y="2506768"/>
            <a:ext cx="5134380" cy="3933379"/>
          </a:xfrm>
          <a:prstGeom prst="rect">
            <a:avLst/>
          </a:prstGeom>
          <a:noFill/>
          <a:ln>
            <a:noFill/>
          </a:ln>
          <a:effectLst>
            <a:softEdge rad="63500"/>
          </a:effectLst>
        </p:spPr>
      </p:pic>
    </p:spTree>
    <p:extLst>
      <p:ext uri="{BB962C8B-B14F-4D97-AF65-F5344CB8AC3E}">
        <p14:creationId xmlns:p14="http://schemas.microsoft.com/office/powerpoint/2010/main" xmlns="" val="3821897239"/>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xmlns="" id="{FE48431A-9C98-429A-A08B-9016CC3F4264}"/>
              </a:ext>
            </a:extLst>
          </p:cNvPr>
          <p:cNvGrpSpPr/>
          <p:nvPr/>
        </p:nvGrpSpPr>
        <p:grpSpPr>
          <a:xfrm>
            <a:off x="0" y="90435"/>
            <a:ext cx="12068070" cy="6682154"/>
            <a:chOff x="0" y="90435"/>
            <a:chExt cx="12068070" cy="6682154"/>
          </a:xfrm>
        </p:grpSpPr>
        <p:pic>
          <p:nvPicPr>
            <p:cNvPr id="6" name="صورة 5">
              <a:extLst>
                <a:ext uri="{FF2B5EF4-FFF2-40B4-BE49-F238E27FC236}">
                  <a16:creationId xmlns:a16="http://schemas.microsoft.com/office/drawing/2014/main" xmlns="" id="{E52C3E30-4E73-4667-86E6-071580ABF5B1}"/>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4B394A07-A044-4051-9A0B-A4F20BB21B34}"/>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مستطيل 7">
              <a:extLst>
                <a:ext uri="{FF2B5EF4-FFF2-40B4-BE49-F238E27FC236}">
                  <a16:creationId xmlns:a16="http://schemas.microsoft.com/office/drawing/2014/main" xmlns="" id="{E4FE560F-2E00-4B4B-B7AD-FA08414FAD60}"/>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daylight factor for stories </a:t>
              </a:r>
            </a:p>
          </p:txBody>
        </p:sp>
        <p:sp>
          <p:nvSpPr>
            <p:cNvPr id="9" name="مستطيل 8">
              <a:extLst>
                <a:ext uri="{FF2B5EF4-FFF2-40B4-BE49-F238E27FC236}">
                  <a16:creationId xmlns:a16="http://schemas.microsoft.com/office/drawing/2014/main" xmlns="" id="{47587899-8451-4E41-8A85-4D9B70CACBE9}"/>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analysis and evaluated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pic>
        <p:nvPicPr>
          <p:cNvPr id="10" name="صورة 9">
            <a:extLst>
              <a:ext uri="{FF2B5EF4-FFF2-40B4-BE49-F238E27FC236}">
                <a16:creationId xmlns:a16="http://schemas.microsoft.com/office/drawing/2014/main" xmlns="" id="{82388436-A5D8-4C11-B571-ADE1796F0842}"/>
              </a:ext>
            </a:extLst>
          </p:cNvPr>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748901" y="1456909"/>
            <a:ext cx="9588989" cy="5194013"/>
          </a:xfrm>
          <a:prstGeom prst="rect">
            <a:avLst/>
          </a:prstGeom>
          <a:noFill/>
          <a:ln>
            <a:noFill/>
          </a:ln>
          <a:effectLst>
            <a:softEdge rad="63500"/>
          </a:effectLst>
        </p:spPr>
      </p:pic>
      <p:sp>
        <p:nvSpPr>
          <p:cNvPr id="14" name="مستطيل 13">
            <a:extLst>
              <a:ext uri="{FF2B5EF4-FFF2-40B4-BE49-F238E27FC236}">
                <a16:creationId xmlns:a16="http://schemas.microsoft.com/office/drawing/2014/main" xmlns="" id="{06EAB4AE-BAE3-41F3-A5E9-E69B400B4FF3}"/>
              </a:ext>
            </a:extLst>
          </p:cNvPr>
          <p:cNvSpPr/>
          <p:nvPr/>
        </p:nvSpPr>
        <p:spPr>
          <a:xfrm>
            <a:off x="5713248" y="876942"/>
            <a:ext cx="3274249" cy="458074"/>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For ground floor before</a:t>
            </a:r>
          </a:p>
        </p:txBody>
      </p:sp>
      <p:sp>
        <p:nvSpPr>
          <p:cNvPr id="2" name="Slide Number Placeholder 1">
            <a:extLst>
              <a:ext uri="{FF2B5EF4-FFF2-40B4-BE49-F238E27FC236}">
                <a16:creationId xmlns:a16="http://schemas.microsoft.com/office/drawing/2014/main" xmlns="" id="{4660C0A0-A509-461D-8DAD-E2D9403D10A8}"/>
              </a:ext>
            </a:extLst>
          </p:cNvPr>
          <p:cNvSpPr>
            <a:spLocks noGrp="1"/>
          </p:cNvSpPr>
          <p:nvPr>
            <p:ph type="sldNum" sz="quarter" idx="12"/>
          </p:nvPr>
        </p:nvSpPr>
        <p:spPr>
          <a:xfrm>
            <a:off x="9103109" y="6357593"/>
            <a:ext cx="2743200" cy="365125"/>
          </a:xfrm>
        </p:spPr>
        <p:txBody>
          <a:bodyPr/>
          <a:lstStyle/>
          <a:p>
            <a:fld id="{09964888-E3DD-43E6-9D6D-BA1E53871D58}" type="slidenum">
              <a:rPr lang="en-US" sz="2000" b="1" smtClean="0">
                <a:solidFill>
                  <a:schemeClr val="tx1"/>
                </a:solidFill>
              </a:rPr>
              <a:pPr/>
              <a:t>56</a:t>
            </a:fld>
            <a:endParaRPr lang="en-US" sz="2000" b="1">
              <a:solidFill>
                <a:schemeClr val="tx1"/>
              </a:solidFill>
            </a:endParaRPr>
          </a:p>
        </p:txBody>
      </p:sp>
      <p:cxnSp>
        <p:nvCxnSpPr>
          <p:cNvPr id="13" name="رابط مستقيم 12">
            <a:extLst>
              <a:ext uri="{FF2B5EF4-FFF2-40B4-BE49-F238E27FC236}">
                <a16:creationId xmlns:a16="http://schemas.microsoft.com/office/drawing/2014/main" xmlns="" id="{22C49A58-B1B9-48A4-B09B-141FE429E79C}"/>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707987037"/>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a:extLst>
              <a:ext uri="{FF2B5EF4-FFF2-40B4-BE49-F238E27FC236}">
                <a16:creationId xmlns:a16="http://schemas.microsoft.com/office/drawing/2014/main" xmlns="" id="{7F34D54C-23BE-43DA-ADD9-E988297590EC}"/>
              </a:ext>
            </a:extLst>
          </p:cNvPr>
          <p:cNvSpPr>
            <a:spLocks noGrp="1"/>
          </p:cNvSpPr>
          <p:nvPr>
            <p:ph type="sldNum" sz="quarter" idx="12"/>
          </p:nvPr>
        </p:nvSpPr>
        <p:spPr>
          <a:xfrm>
            <a:off x="9132218" y="6303092"/>
            <a:ext cx="2743200" cy="365125"/>
          </a:xfrm>
        </p:spPr>
        <p:txBody>
          <a:bodyPr/>
          <a:lstStyle/>
          <a:p>
            <a:fld id="{09964888-E3DD-43E6-9D6D-BA1E53871D58}" type="slidenum">
              <a:rPr lang="en-US" sz="2000" b="1" smtClean="0">
                <a:solidFill>
                  <a:schemeClr val="tx1"/>
                </a:solidFill>
              </a:rPr>
              <a:pPr/>
              <a:t>57</a:t>
            </a:fld>
            <a:endParaRPr lang="en-US" sz="2000" b="1" dirty="0">
              <a:solidFill>
                <a:schemeClr val="tx1"/>
              </a:solidFill>
            </a:endParaRPr>
          </a:p>
        </p:txBody>
      </p:sp>
      <p:pic>
        <p:nvPicPr>
          <p:cNvPr id="5" name="صورة 4">
            <a:extLst>
              <a:ext uri="{FF2B5EF4-FFF2-40B4-BE49-F238E27FC236}">
                <a16:creationId xmlns:a16="http://schemas.microsoft.com/office/drawing/2014/main" xmlns="" id="{EF7C50F2-3AEC-439E-B77E-5FEABAA504C6}"/>
              </a:ext>
            </a:extLst>
          </p:cNvPr>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68893" y="967666"/>
            <a:ext cx="9854214" cy="5388684"/>
          </a:xfrm>
          <a:prstGeom prst="rect">
            <a:avLst/>
          </a:prstGeom>
          <a:noFill/>
          <a:ln>
            <a:noFill/>
          </a:ln>
          <a:effectLst>
            <a:softEdge rad="63500"/>
          </a:effectLst>
        </p:spPr>
      </p:pic>
      <p:grpSp>
        <p:nvGrpSpPr>
          <p:cNvPr id="6" name="مجموعة 5">
            <a:extLst>
              <a:ext uri="{FF2B5EF4-FFF2-40B4-BE49-F238E27FC236}">
                <a16:creationId xmlns:a16="http://schemas.microsoft.com/office/drawing/2014/main" xmlns="" id="{2852105B-7B02-40D8-B262-87CAC5A9A25B}"/>
              </a:ext>
            </a:extLst>
          </p:cNvPr>
          <p:cNvGrpSpPr/>
          <p:nvPr/>
        </p:nvGrpSpPr>
        <p:grpSpPr>
          <a:xfrm>
            <a:off x="0" y="90435"/>
            <a:ext cx="12068070" cy="6682154"/>
            <a:chOff x="0" y="90435"/>
            <a:chExt cx="12068070" cy="6682154"/>
          </a:xfrm>
        </p:grpSpPr>
        <p:pic>
          <p:nvPicPr>
            <p:cNvPr id="7" name="صورة 6">
              <a:extLst>
                <a:ext uri="{FF2B5EF4-FFF2-40B4-BE49-F238E27FC236}">
                  <a16:creationId xmlns:a16="http://schemas.microsoft.com/office/drawing/2014/main" xmlns="" id="{72471ED3-405D-47CE-8CF5-DA13ACF187CE}"/>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8" name="مستطيل 7">
              <a:extLst>
                <a:ext uri="{FF2B5EF4-FFF2-40B4-BE49-F238E27FC236}">
                  <a16:creationId xmlns:a16="http://schemas.microsoft.com/office/drawing/2014/main" xmlns="" id="{4AB99DE9-08FF-491A-AB82-10939EBDDFAC}"/>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مستطيل 9">
              <a:extLst>
                <a:ext uri="{FF2B5EF4-FFF2-40B4-BE49-F238E27FC236}">
                  <a16:creationId xmlns:a16="http://schemas.microsoft.com/office/drawing/2014/main" xmlns="" id="{A1ACAE7C-652A-4F65-AD27-8AEB92FB23B9}"/>
                </a:ext>
              </a:extLst>
            </p:cNvPr>
            <p:cNvSpPr/>
            <p:nvPr/>
          </p:nvSpPr>
          <p:spPr>
            <a:xfrm>
              <a:off x="0" y="210336"/>
              <a:ext cx="6347535" cy="400110"/>
            </a:xfrm>
            <a:prstGeom prst="rect">
              <a:avLst/>
            </a:prstGeom>
            <a:noFill/>
          </p:spPr>
          <p:txBody>
            <a:bodyPr wrap="square" lIns="91440" tIns="45720" rIns="91440" bIns="45720">
              <a:spAutoFit/>
            </a:bodyPr>
            <a:lstStyle/>
            <a:p>
              <a:pPr algn="ct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11" name="مستطيل 10">
            <a:extLst>
              <a:ext uri="{FF2B5EF4-FFF2-40B4-BE49-F238E27FC236}">
                <a16:creationId xmlns:a16="http://schemas.microsoft.com/office/drawing/2014/main" xmlns="" id="{95DAA4A2-4CA7-41CC-872B-4BDF2D17F18F}"/>
              </a:ext>
            </a:extLst>
          </p:cNvPr>
          <p:cNvSpPr/>
          <p:nvPr/>
        </p:nvSpPr>
        <p:spPr>
          <a:xfrm>
            <a:off x="4103220" y="421677"/>
            <a:ext cx="3274249" cy="458074"/>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For ground floor after</a:t>
            </a:r>
          </a:p>
        </p:txBody>
      </p:sp>
      <p:cxnSp>
        <p:nvCxnSpPr>
          <p:cNvPr id="13" name="رابط مستقيم 12">
            <a:extLst>
              <a:ext uri="{FF2B5EF4-FFF2-40B4-BE49-F238E27FC236}">
                <a16:creationId xmlns:a16="http://schemas.microsoft.com/office/drawing/2014/main" xmlns="" id="{767BD034-101A-420E-9497-BD595991BFBB}"/>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18327788"/>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مجموعة 3">
            <a:extLst>
              <a:ext uri="{FF2B5EF4-FFF2-40B4-BE49-F238E27FC236}">
                <a16:creationId xmlns:a16="http://schemas.microsoft.com/office/drawing/2014/main" xmlns="" id="{B642D4D0-6BC9-438D-97CD-FDE1DB5C0599}"/>
              </a:ext>
            </a:extLst>
          </p:cNvPr>
          <p:cNvGrpSpPr/>
          <p:nvPr/>
        </p:nvGrpSpPr>
        <p:grpSpPr>
          <a:xfrm>
            <a:off x="0" y="90435"/>
            <a:ext cx="12068070" cy="6682154"/>
            <a:chOff x="0" y="90435"/>
            <a:chExt cx="12068070" cy="6682154"/>
          </a:xfrm>
        </p:grpSpPr>
        <p:pic>
          <p:nvPicPr>
            <p:cNvPr id="5" name="صورة 4">
              <a:extLst>
                <a:ext uri="{FF2B5EF4-FFF2-40B4-BE49-F238E27FC236}">
                  <a16:creationId xmlns:a16="http://schemas.microsoft.com/office/drawing/2014/main" xmlns="" id="{C65368A4-EAE2-4F07-8499-CD543A965ADA}"/>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6" name="مستطيل 5">
              <a:extLst>
                <a:ext uri="{FF2B5EF4-FFF2-40B4-BE49-F238E27FC236}">
                  <a16:creationId xmlns:a16="http://schemas.microsoft.com/office/drawing/2014/main" xmlns="" id="{8329EBFB-E93C-4FA4-B01B-B24A0045855D}"/>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ستطيل 6">
              <a:extLst>
                <a:ext uri="{FF2B5EF4-FFF2-40B4-BE49-F238E27FC236}">
                  <a16:creationId xmlns:a16="http://schemas.microsoft.com/office/drawing/2014/main" xmlns="" id="{FCF6F3D9-582F-49F4-8D63-C6F77556FB9A}"/>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daylight factor for stories </a:t>
              </a:r>
            </a:p>
          </p:txBody>
        </p:sp>
        <p:sp>
          <p:nvSpPr>
            <p:cNvPr id="8" name="مستطيل 7">
              <a:extLst>
                <a:ext uri="{FF2B5EF4-FFF2-40B4-BE49-F238E27FC236}">
                  <a16:creationId xmlns:a16="http://schemas.microsoft.com/office/drawing/2014/main" xmlns="" id="{7786D83F-DE48-49AE-8C23-785EA37A3931}"/>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analysis and evaluated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9" name="مستطيل 8">
            <a:extLst>
              <a:ext uri="{FF2B5EF4-FFF2-40B4-BE49-F238E27FC236}">
                <a16:creationId xmlns:a16="http://schemas.microsoft.com/office/drawing/2014/main" xmlns="" id="{025DF2E2-7A2A-4DFF-9560-A31D512BB536}"/>
              </a:ext>
            </a:extLst>
          </p:cNvPr>
          <p:cNvSpPr/>
          <p:nvPr/>
        </p:nvSpPr>
        <p:spPr>
          <a:xfrm>
            <a:off x="6446547" y="895050"/>
            <a:ext cx="3274249" cy="458074"/>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For first floor before</a:t>
            </a:r>
          </a:p>
        </p:txBody>
      </p:sp>
      <p:pic>
        <p:nvPicPr>
          <p:cNvPr id="11" name="صورة 10">
            <a:extLst>
              <a:ext uri="{FF2B5EF4-FFF2-40B4-BE49-F238E27FC236}">
                <a16:creationId xmlns:a16="http://schemas.microsoft.com/office/drawing/2014/main" xmlns="" id="{4AD9CFD3-7BA1-40F4-9442-E0C4B2908997}"/>
              </a:ext>
            </a:extLst>
          </p:cNvPr>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121763" y="1428361"/>
            <a:ext cx="8944520" cy="5090547"/>
          </a:xfrm>
          <a:prstGeom prst="rect">
            <a:avLst/>
          </a:prstGeom>
          <a:noFill/>
          <a:ln>
            <a:noFill/>
          </a:ln>
          <a:effectLst>
            <a:softEdge rad="63500"/>
          </a:effectLst>
        </p:spPr>
      </p:pic>
      <p:grpSp>
        <p:nvGrpSpPr>
          <p:cNvPr id="14" name="مجموعة 13">
            <a:extLst>
              <a:ext uri="{FF2B5EF4-FFF2-40B4-BE49-F238E27FC236}">
                <a16:creationId xmlns:a16="http://schemas.microsoft.com/office/drawing/2014/main" xmlns="" id="{B56A2F9D-29CB-457B-9BF6-607119D9B838}"/>
              </a:ext>
            </a:extLst>
          </p:cNvPr>
          <p:cNvGrpSpPr/>
          <p:nvPr/>
        </p:nvGrpSpPr>
        <p:grpSpPr>
          <a:xfrm>
            <a:off x="0" y="87923"/>
            <a:ext cx="12068070" cy="6682154"/>
            <a:chOff x="0" y="90435"/>
            <a:chExt cx="12068070" cy="6682154"/>
          </a:xfrm>
        </p:grpSpPr>
        <p:pic>
          <p:nvPicPr>
            <p:cNvPr id="15" name="صورة 14">
              <a:extLst>
                <a:ext uri="{FF2B5EF4-FFF2-40B4-BE49-F238E27FC236}">
                  <a16:creationId xmlns:a16="http://schemas.microsoft.com/office/drawing/2014/main" xmlns="" id="{D383263D-76D7-4B35-9576-4902E8A881BD}"/>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16" name="مستطيل 15">
              <a:extLst>
                <a:ext uri="{FF2B5EF4-FFF2-40B4-BE49-F238E27FC236}">
                  <a16:creationId xmlns:a16="http://schemas.microsoft.com/office/drawing/2014/main" xmlns="" id="{769E1CDB-D29C-435E-A45B-26780775E499}"/>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مستطيل 16">
              <a:extLst>
                <a:ext uri="{FF2B5EF4-FFF2-40B4-BE49-F238E27FC236}">
                  <a16:creationId xmlns:a16="http://schemas.microsoft.com/office/drawing/2014/main" xmlns="" id="{C288997C-9676-493F-A1CD-AAB3EEBC5F80}"/>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daylight factor for stories </a:t>
              </a:r>
            </a:p>
          </p:txBody>
        </p:sp>
        <p:sp>
          <p:nvSpPr>
            <p:cNvPr id="18" name="مستطيل 17">
              <a:extLst>
                <a:ext uri="{FF2B5EF4-FFF2-40B4-BE49-F238E27FC236}">
                  <a16:creationId xmlns:a16="http://schemas.microsoft.com/office/drawing/2014/main" xmlns="" id="{D3B4555C-F888-471E-AFE2-F448C2C8ABB8}"/>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analysis and evaluated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2" name="Slide Number Placeholder 1">
            <a:extLst>
              <a:ext uri="{FF2B5EF4-FFF2-40B4-BE49-F238E27FC236}">
                <a16:creationId xmlns:a16="http://schemas.microsoft.com/office/drawing/2014/main" xmlns="" id="{9D83159B-C18E-4B74-87AD-6F0DE757DA7B}"/>
              </a:ext>
            </a:extLst>
          </p:cNvPr>
          <p:cNvSpPr>
            <a:spLocks noGrp="1"/>
          </p:cNvSpPr>
          <p:nvPr>
            <p:ph type="sldNum" sz="quarter" idx="12"/>
          </p:nvPr>
        </p:nvSpPr>
        <p:spPr>
          <a:xfrm>
            <a:off x="9141367" y="6348866"/>
            <a:ext cx="2743200" cy="365125"/>
          </a:xfrm>
        </p:spPr>
        <p:txBody>
          <a:bodyPr/>
          <a:lstStyle/>
          <a:p>
            <a:fld id="{09964888-E3DD-43E6-9D6D-BA1E53871D58}" type="slidenum">
              <a:rPr lang="en-US" sz="2000" b="1" smtClean="0">
                <a:solidFill>
                  <a:schemeClr val="tx1"/>
                </a:solidFill>
              </a:rPr>
              <a:pPr/>
              <a:t>58</a:t>
            </a:fld>
            <a:endParaRPr lang="en-US" sz="2000" b="1">
              <a:solidFill>
                <a:schemeClr val="tx1"/>
              </a:solidFill>
            </a:endParaRPr>
          </a:p>
        </p:txBody>
      </p:sp>
      <p:cxnSp>
        <p:nvCxnSpPr>
          <p:cNvPr id="19" name="رابط مستقيم 18">
            <a:extLst>
              <a:ext uri="{FF2B5EF4-FFF2-40B4-BE49-F238E27FC236}">
                <a16:creationId xmlns:a16="http://schemas.microsoft.com/office/drawing/2014/main" xmlns="" id="{043F83E0-9989-4FBB-BC55-BBCD73D34ED3}"/>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98114013"/>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a:extLst>
              <a:ext uri="{FF2B5EF4-FFF2-40B4-BE49-F238E27FC236}">
                <a16:creationId xmlns:a16="http://schemas.microsoft.com/office/drawing/2014/main" xmlns="" id="{8F40E533-1C52-4967-8B71-94580804E660}"/>
              </a:ext>
            </a:extLst>
          </p:cNvPr>
          <p:cNvSpPr>
            <a:spLocks noGrp="1"/>
          </p:cNvSpPr>
          <p:nvPr>
            <p:ph type="sldNum" sz="quarter" idx="12"/>
          </p:nvPr>
        </p:nvSpPr>
        <p:spPr>
          <a:xfrm>
            <a:off x="9132218" y="6356350"/>
            <a:ext cx="2743200" cy="365125"/>
          </a:xfrm>
        </p:spPr>
        <p:txBody>
          <a:bodyPr/>
          <a:lstStyle/>
          <a:p>
            <a:fld id="{09964888-E3DD-43E6-9D6D-BA1E53871D58}" type="slidenum">
              <a:rPr lang="en-US" sz="2000" b="1" smtClean="0">
                <a:solidFill>
                  <a:schemeClr val="tx1"/>
                </a:solidFill>
              </a:rPr>
              <a:pPr/>
              <a:t>59</a:t>
            </a:fld>
            <a:endParaRPr lang="en-US" sz="2000" b="1" dirty="0">
              <a:solidFill>
                <a:schemeClr val="tx1"/>
              </a:solidFill>
            </a:endParaRPr>
          </a:p>
        </p:txBody>
      </p:sp>
      <p:pic>
        <p:nvPicPr>
          <p:cNvPr id="5" name="صورة 4">
            <a:extLst>
              <a:ext uri="{FF2B5EF4-FFF2-40B4-BE49-F238E27FC236}">
                <a16:creationId xmlns:a16="http://schemas.microsoft.com/office/drawing/2014/main" xmlns="" id="{562E6219-DCA6-4921-8D88-43F8181A1CDD}"/>
              </a:ext>
            </a:extLst>
          </p:cNvPr>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45390" y="768143"/>
            <a:ext cx="9392575" cy="5539605"/>
          </a:xfrm>
          <a:prstGeom prst="rect">
            <a:avLst/>
          </a:prstGeom>
          <a:noFill/>
          <a:ln>
            <a:noFill/>
          </a:ln>
          <a:effectLst>
            <a:softEdge rad="63500"/>
          </a:effectLst>
        </p:spPr>
      </p:pic>
      <p:grpSp>
        <p:nvGrpSpPr>
          <p:cNvPr id="6" name="مجموعة 5">
            <a:extLst>
              <a:ext uri="{FF2B5EF4-FFF2-40B4-BE49-F238E27FC236}">
                <a16:creationId xmlns:a16="http://schemas.microsoft.com/office/drawing/2014/main" xmlns="" id="{E06CD160-967A-419E-A4A0-0F6DCEA7EF0A}"/>
              </a:ext>
            </a:extLst>
          </p:cNvPr>
          <p:cNvGrpSpPr/>
          <p:nvPr/>
        </p:nvGrpSpPr>
        <p:grpSpPr>
          <a:xfrm>
            <a:off x="80387" y="87923"/>
            <a:ext cx="11987683" cy="6682154"/>
            <a:chOff x="80387" y="90435"/>
            <a:chExt cx="11987683" cy="6682154"/>
          </a:xfrm>
        </p:grpSpPr>
        <p:pic>
          <p:nvPicPr>
            <p:cNvPr id="7" name="صورة 6">
              <a:extLst>
                <a:ext uri="{FF2B5EF4-FFF2-40B4-BE49-F238E27FC236}">
                  <a16:creationId xmlns:a16="http://schemas.microsoft.com/office/drawing/2014/main" xmlns="" id="{BF45C86C-E0AD-4C63-81B4-9DE58C87E278}"/>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8" name="مستطيل 7">
              <a:extLst>
                <a:ext uri="{FF2B5EF4-FFF2-40B4-BE49-F238E27FC236}">
                  <a16:creationId xmlns:a16="http://schemas.microsoft.com/office/drawing/2014/main" xmlns="" id="{4ABE01CB-E556-45C8-ADCE-189BD3563039}"/>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مستطيل 10">
            <a:extLst>
              <a:ext uri="{FF2B5EF4-FFF2-40B4-BE49-F238E27FC236}">
                <a16:creationId xmlns:a16="http://schemas.microsoft.com/office/drawing/2014/main" xmlns="" id="{91E75A56-88C2-4C6E-BEAF-1ECEA41A46DA}"/>
              </a:ext>
            </a:extLst>
          </p:cNvPr>
          <p:cNvSpPr/>
          <p:nvPr/>
        </p:nvSpPr>
        <p:spPr>
          <a:xfrm>
            <a:off x="4884965" y="428924"/>
            <a:ext cx="3274249" cy="458074"/>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For first floor after</a:t>
            </a:r>
          </a:p>
        </p:txBody>
      </p:sp>
      <p:cxnSp>
        <p:nvCxnSpPr>
          <p:cNvPr id="12" name="رابط مستقيم 11">
            <a:extLst>
              <a:ext uri="{FF2B5EF4-FFF2-40B4-BE49-F238E27FC236}">
                <a16:creationId xmlns:a16="http://schemas.microsoft.com/office/drawing/2014/main" xmlns="" id="{E5DC5D63-6243-40BD-8A8B-423BD89EF331}"/>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767802351"/>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a:extLst>
              <a:ext uri="{FF2B5EF4-FFF2-40B4-BE49-F238E27FC236}">
                <a16:creationId xmlns:a16="http://schemas.microsoft.com/office/drawing/2014/main" xmlns="" id="{F12C2BE6-1AB7-4103-85F7-44DDE2CB3FC8}"/>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cxnSp>
        <p:nvCxnSpPr>
          <p:cNvPr id="7" name="رابط مستقيم 6">
            <a:extLst>
              <a:ext uri="{FF2B5EF4-FFF2-40B4-BE49-F238E27FC236}">
                <a16:creationId xmlns:a16="http://schemas.microsoft.com/office/drawing/2014/main" xmlns="" id="{B1125ED8-8842-40AE-918A-096441AEBDDD}"/>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8" name="مستطيل 7">
            <a:extLst>
              <a:ext uri="{FF2B5EF4-FFF2-40B4-BE49-F238E27FC236}">
                <a16:creationId xmlns:a16="http://schemas.microsoft.com/office/drawing/2014/main" xmlns="" id="{4704243F-65E0-4055-968F-0D874BB9D321}"/>
              </a:ext>
            </a:extLst>
          </p:cNvPr>
          <p:cNvSpPr/>
          <p:nvPr/>
        </p:nvSpPr>
        <p:spPr>
          <a:xfrm>
            <a:off x="1909187" y="793487"/>
            <a:ext cx="3356149"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Site and land boundary </a:t>
            </a:r>
          </a:p>
        </p:txBody>
      </p:sp>
      <p:sp>
        <p:nvSpPr>
          <p:cNvPr id="11" name="مستطيل 10">
            <a:extLst>
              <a:ext uri="{FF2B5EF4-FFF2-40B4-BE49-F238E27FC236}">
                <a16:creationId xmlns:a16="http://schemas.microsoft.com/office/drawing/2014/main" xmlns="" id="{C0E6A134-1E8C-4369-A62F-5520BB63EFC3}"/>
              </a:ext>
            </a:extLst>
          </p:cNvPr>
          <p:cNvSpPr/>
          <p:nvPr/>
        </p:nvSpPr>
        <p:spPr>
          <a:xfrm>
            <a:off x="1909187" y="1373454"/>
            <a:ext cx="9415305" cy="873572"/>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total area of the site around the building equals 4327m</a:t>
            </a:r>
            <a:r>
              <a:rPr lang="en-US" baseline="300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2 </a:t>
            </a: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t>
            </a:r>
            <a:r>
              <a:rPr lang="en-US" baseline="300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t>
            </a:r>
          </a:p>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t>
            </a:r>
          </a:p>
        </p:txBody>
      </p:sp>
      <p:sp>
        <p:nvSpPr>
          <p:cNvPr id="14" name="مستطيل 13">
            <a:extLst>
              <a:ext uri="{FF2B5EF4-FFF2-40B4-BE49-F238E27FC236}">
                <a16:creationId xmlns:a16="http://schemas.microsoft.com/office/drawing/2014/main" xmlns="" id="{4F27CEF6-8EF0-4E25-87B3-FE58C9C2A234}"/>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صورة 14">
            <a:extLst>
              <a:ext uri="{FF2B5EF4-FFF2-40B4-BE49-F238E27FC236}">
                <a16:creationId xmlns:a16="http://schemas.microsoft.com/office/drawing/2014/main" xmlns="" id="{9AAC556B-BC4C-41B9-8DBF-46DAEDCC68CA}"/>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466681" y="1965890"/>
            <a:ext cx="8308367" cy="4111911"/>
          </a:xfrm>
          <a:prstGeom prst="rect">
            <a:avLst/>
          </a:prstGeom>
          <a:effectLst>
            <a:softEdge rad="63500"/>
          </a:effectLst>
        </p:spPr>
      </p:pic>
      <p:graphicFrame>
        <p:nvGraphicFramePr>
          <p:cNvPr id="16" name="جدول 29">
            <a:extLst>
              <a:ext uri="{FF2B5EF4-FFF2-40B4-BE49-F238E27FC236}">
                <a16:creationId xmlns:a16="http://schemas.microsoft.com/office/drawing/2014/main" xmlns="" id="{1A033F82-DE8B-454D-850A-66EB22028A50}"/>
              </a:ext>
            </a:extLst>
          </p:cNvPr>
          <p:cNvGraphicFramePr>
            <a:graphicFrameLocks noGrp="1"/>
          </p:cNvGraphicFramePr>
          <p:nvPr>
            <p:extLst>
              <p:ext uri="{D42A27DB-BD31-4B8C-83A1-F6EECF244321}">
                <p14:modId xmlns:p14="http://schemas.microsoft.com/office/powerpoint/2010/main" xmlns="" val="2161598760"/>
              </p:ext>
            </p:extLst>
          </p:nvPr>
        </p:nvGraphicFramePr>
        <p:xfrm>
          <a:off x="301451" y="2384812"/>
          <a:ext cx="3064747" cy="2468880"/>
        </p:xfrm>
        <a:graphic>
          <a:graphicData uri="http://schemas.openxmlformats.org/drawingml/2006/table">
            <a:tbl>
              <a:tblPr firstRow="1" bandRow="1">
                <a:tableStyleId>{2D5ABB26-0587-4C30-8999-92F81FD0307C}</a:tableStyleId>
              </a:tblPr>
              <a:tblGrid>
                <a:gridCol w="2142528">
                  <a:extLst>
                    <a:ext uri="{9D8B030D-6E8A-4147-A177-3AD203B41FA5}">
                      <a16:colId xmlns:a16="http://schemas.microsoft.com/office/drawing/2014/main" xmlns="" val="1144950239"/>
                    </a:ext>
                  </a:extLst>
                </a:gridCol>
                <a:gridCol w="922219">
                  <a:extLst>
                    <a:ext uri="{9D8B030D-6E8A-4147-A177-3AD203B41FA5}">
                      <a16:colId xmlns:a16="http://schemas.microsoft.com/office/drawing/2014/main" xmlns="" val="353542389"/>
                    </a:ext>
                  </a:extLst>
                </a:gridCol>
              </a:tblGrid>
              <a:tr h="329801">
                <a:tc>
                  <a:txBody>
                    <a:bodyPr/>
                    <a:lstStyle/>
                    <a:p>
                      <a:pPr algn="ctr"/>
                      <a:r>
                        <a:rPr lang="en-US" dirty="0"/>
                        <a:t>The description</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a:t>Raito </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3065042931"/>
                  </a:ext>
                </a:extLst>
              </a:tr>
              <a:tr h="329801">
                <a:tc>
                  <a:txBody>
                    <a:bodyPr/>
                    <a:lstStyle/>
                    <a:p>
                      <a:pPr algn="ctr"/>
                      <a:r>
                        <a:rPr lang="en-US" dirty="0"/>
                        <a:t>Building it self </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a:t>48.69%</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123278856"/>
                  </a:ext>
                </a:extLst>
              </a:tr>
              <a:tr h="577152">
                <a:tc>
                  <a:txBody>
                    <a:bodyPr/>
                    <a:lstStyle/>
                    <a:p>
                      <a:pPr algn="ctr"/>
                      <a:r>
                        <a:rPr lang="en-US" dirty="0"/>
                        <a:t>The paly ground area </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a:t>9.3%</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2424754006"/>
                  </a:ext>
                </a:extLst>
              </a:tr>
              <a:tr h="329801">
                <a:tc>
                  <a:txBody>
                    <a:bodyPr/>
                    <a:lstStyle/>
                    <a:p>
                      <a:pPr algn="ctr"/>
                      <a:r>
                        <a:rPr lang="en-US" dirty="0"/>
                        <a:t>Route </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a:t>12.15%</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71617920"/>
                  </a:ext>
                </a:extLst>
              </a:tr>
              <a:tr h="329801">
                <a:tc>
                  <a:txBody>
                    <a:bodyPr/>
                    <a:lstStyle/>
                    <a:p>
                      <a:pPr algn="ctr"/>
                      <a:r>
                        <a:rPr lang="en-US" dirty="0"/>
                        <a:t>Space area </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a:t>10.8%</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587820264"/>
                  </a:ext>
                </a:extLst>
              </a:tr>
              <a:tr h="329801">
                <a:tc>
                  <a:txBody>
                    <a:bodyPr/>
                    <a:lstStyle/>
                    <a:p>
                      <a:pPr algn="ctr"/>
                      <a:r>
                        <a:rPr lang="en-US" dirty="0"/>
                        <a:t>Green area </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a:t>19.06%</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211363393"/>
                  </a:ext>
                </a:extLst>
              </a:tr>
            </a:tbl>
          </a:graphicData>
        </a:graphic>
      </p:graphicFrame>
      <p:sp>
        <p:nvSpPr>
          <p:cNvPr id="17" name="مستطيل 16">
            <a:extLst>
              <a:ext uri="{FF2B5EF4-FFF2-40B4-BE49-F238E27FC236}">
                <a16:creationId xmlns:a16="http://schemas.microsoft.com/office/drawing/2014/main" xmlns="" id="{59FF5CBA-1DC6-4D6C-B0E2-7F647E69E1B6}"/>
              </a:ext>
            </a:extLst>
          </p:cNvPr>
          <p:cNvSpPr/>
          <p:nvPr/>
        </p:nvSpPr>
        <p:spPr>
          <a:xfrm>
            <a:off x="0" y="204952"/>
            <a:ext cx="4582048"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Description of our project :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xmlns="" id="{81D712F8-BEF4-408D-A72A-57C61172E02E}"/>
              </a:ext>
            </a:extLst>
          </p:cNvPr>
          <p:cNvSpPr>
            <a:spLocks noGrp="1"/>
          </p:cNvSpPr>
          <p:nvPr>
            <p:ph type="sldNum" sz="quarter" idx="12"/>
          </p:nvPr>
        </p:nvSpPr>
        <p:spPr>
          <a:xfrm>
            <a:off x="9031848" y="6348866"/>
            <a:ext cx="2743200" cy="365125"/>
          </a:xfrm>
        </p:spPr>
        <p:txBody>
          <a:bodyPr/>
          <a:lstStyle/>
          <a:p>
            <a:fld id="{09964888-E3DD-43E6-9D6D-BA1E53871D58}" type="slidenum">
              <a:rPr lang="en-US" sz="2000" b="1" smtClean="0">
                <a:solidFill>
                  <a:schemeClr val="tx1"/>
                </a:solidFill>
              </a:rPr>
              <a:pPr/>
              <a:t>6</a:t>
            </a:fld>
            <a:endParaRPr lang="en-US" sz="2000" b="1">
              <a:solidFill>
                <a:schemeClr val="tx1"/>
              </a:solidFill>
            </a:endParaRPr>
          </a:p>
        </p:txBody>
      </p:sp>
    </p:spTree>
    <p:extLst>
      <p:ext uri="{BB962C8B-B14F-4D97-AF65-F5344CB8AC3E}">
        <p14:creationId xmlns:p14="http://schemas.microsoft.com/office/powerpoint/2010/main" xmlns="" val="784252326"/>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a:extLst>
              <a:ext uri="{FF2B5EF4-FFF2-40B4-BE49-F238E27FC236}">
                <a16:creationId xmlns:a16="http://schemas.microsoft.com/office/drawing/2014/main" xmlns="" id="{09D3E357-3D2C-4612-8BB3-9B583C1F8D84}"/>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cxnSp>
        <p:nvCxnSpPr>
          <p:cNvPr id="5" name="رابط مستقيم 4">
            <a:extLst>
              <a:ext uri="{FF2B5EF4-FFF2-40B4-BE49-F238E27FC236}">
                <a16:creationId xmlns:a16="http://schemas.microsoft.com/office/drawing/2014/main" xmlns="" id="{8592BDFA-4E5C-49E4-8C98-FED5ED4E1864}"/>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مستطيل 5">
            <a:extLst>
              <a:ext uri="{FF2B5EF4-FFF2-40B4-BE49-F238E27FC236}">
                <a16:creationId xmlns:a16="http://schemas.microsoft.com/office/drawing/2014/main" xmlns="" id="{92E42315-3D5E-4402-8382-12D2E4F20C22}"/>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مستطيل 9">
            <a:extLst>
              <a:ext uri="{FF2B5EF4-FFF2-40B4-BE49-F238E27FC236}">
                <a16:creationId xmlns:a16="http://schemas.microsoft.com/office/drawing/2014/main" xmlns="" id="{2B73A26C-C896-49D8-A8D9-92CF45E11D90}"/>
              </a:ext>
            </a:extLst>
          </p:cNvPr>
          <p:cNvSpPr/>
          <p:nvPr/>
        </p:nvSpPr>
        <p:spPr>
          <a:xfrm>
            <a:off x="2157762" y="2213268"/>
            <a:ext cx="5477034" cy="873572"/>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External wall .</a:t>
            </a:r>
          </a:p>
          <a:p>
            <a:pPr>
              <a:lnSpc>
                <a:spcPct val="150000"/>
              </a:lnSpc>
            </a:pPr>
            <a:endPar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1" name="مستطيل 10">
            <a:extLst>
              <a:ext uri="{FF2B5EF4-FFF2-40B4-BE49-F238E27FC236}">
                <a16:creationId xmlns:a16="http://schemas.microsoft.com/office/drawing/2014/main" xmlns="" id="{0727D349-0A1F-4D7C-A217-1AE10A879B09}"/>
              </a:ext>
            </a:extLst>
          </p:cNvPr>
          <p:cNvSpPr/>
          <p:nvPr/>
        </p:nvSpPr>
        <p:spPr>
          <a:xfrm>
            <a:off x="1810312" y="1735027"/>
            <a:ext cx="9100344" cy="458074"/>
          </a:xfrm>
          <a:prstGeom prst="rect">
            <a:avLst/>
          </a:prstGeom>
          <a:noFill/>
        </p:spPr>
        <p:txBody>
          <a:bodyPr wrap="square" lIns="91440" tIns="45720" rIns="91440" bIns="45720">
            <a:spAutoFit/>
          </a:bodyPr>
          <a:lstStyle/>
          <a:p>
            <a:pPr>
              <a:lnSpc>
                <a:spcPct val="150000"/>
              </a:lnSpc>
            </a:pPr>
            <a:r>
              <a:rPr lang="en-US"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Thermal mass </a:t>
            </a: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study the thermal mass for elements by find the U-value by using design builder </a:t>
            </a:r>
          </a:p>
        </p:txBody>
      </p:sp>
      <p:sp>
        <p:nvSpPr>
          <p:cNvPr id="12" name="مستطيل 11">
            <a:extLst>
              <a:ext uri="{FF2B5EF4-FFF2-40B4-BE49-F238E27FC236}">
                <a16:creationId xmlns:a16="http://schemas.microsoft.com/office/drawing/2014/main" xmlns="" id="{3E5C455B-892F-4569-ADB6-24B8A7C8EBA3}"/>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analysis and evaluated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xmlns="" id="{51A0BB57-1921-46F9-BE48-FFD5227152D7}"/>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60</a:t>
            </a:fld>
            <a:endParaRPr lang="en-US" sz="2000" b="1" dirty="0">
              <a:solidFill>
                <a:schemeClr val="tx1"/>
              </a:solidFill>
            </a:endParaRPr>
          </a:p>
        </p:txBody>
      </p:sp>
      <p:pic>
        <p:nvPicPr>
          <p:cNvPr id="3" name="صورة 2">
            <a:extLst>
              <a:ext uri="{FF2B5EF4-FFF2-40B4-BE49-F238E27FC236}">
                <a16:creationId xmlns:a16="http://schemas.microsoft.com/office/drawing/2014/main" xmlns="" id="{4E687011-5E27-433E-9A1A-69741017ED7B}"/>
              </a:ext>
            </a:extLst>
          </p:cNvPr>
          <p:cNvPicPr>
            <a:picLocks noChangeAspect="1"/>
          </p:cNvPicPr>
          <p:nvPr/>
        </p:nvPicPr>
        <p:blipFill>
          <a:blip r:embed="rId3" cstate="print"/>
          <a:stretch>
            <a:fillRect/>
          </a:stretch>
        </p:blipFill>
        <p:spPr>
          <a:xfrm>
            <a:off x="2505829" y="2878180"/>
            <a:ext cx="3648786" cy="3425123"/>
          </a:xfrm>
          <a:prstGeom prst="rect">
            <a:avLst/>
          </a:prstGeom>
          <a:noFill/>
          <a:ln>
            <a:noFill/>
          </a:ln>
          <a:effectLst>
            <a:softEdge rad="63500"/>
          </a:effectLst>
        </p:spPr>
      </p:pic>
      <p:graphicFrame>
        <p:nvGraphicFramePr>
          <p:cNvPr id="13" name="جدول 15">
            <a:extLst>
              <a:ext uri="{FF2B5EF4-FFF2-40B4-BE49-F238E27FC236}">
                <a16:creationId xmlns:a16="http://schemas.microsoft.com/office/drawing/2014/main" xmlns="" id="{EE198310-8C00-4E99-84C5-F28F768C0E31}"/>
              </a:ext>
            </a:extLst>
          </p:cNvPr>
          <p:cNvGraphicFramePr>
            <a:graphicFrameLocks noGrp="1"/>
          </p:cNvGraphicFramePr>
          <p:nvPr>
            <p:extLst>
              <p:ext uri="{D42A27DB-BD31-4B8C-83A1-F6EECF244321}">
                <p14:modId xmlns:p14="http://schemas.microsoft.com/office/powerpoint/2010/main" xmlns="" val="575701017"/>
              </p:ext>
            </p:extLst>
          </p:nvPr>
        </p:nvGraphicFramePr>
        <p:xfrm>
          <a:off x="7400031" y="2765177"/>
          <a:ext cx="3173274" cy="370840"/>
        </p:xfrm>
        <a:graphic>
          <a:graphicData uri="http://schemas.openxmlformats.org/drawingml/2006/table">
            <a:tbl>
              <a:tblPr rtl="1" firstRow="1" bandRow="1">
                <a:tableStyleId>{5940675A-B579-460E-94D1-54222C63F5DA}</a:tableStyleId>
              </a:tblPr>
              <a:tblGrid>
                <a:gridCol w="1586637">
                  <a:extLst>
                    <a:ext uri="{9D8B030D-6E8A-4147-A177-3AD203B41FA5}">
                      <a16:colId xmlns:a16="http://schemas.microsoft.com/office/drawing/2014/main" xmlns="" val="4154548850"/>
                    </a:ext>
                  </a:extLst>
                </a:gridCol>
                <a:gridCol w="1586637">
                  <a:extLst>
                    <a:ext uri="{9D8B030D-6E8A-4147-A177-3AD203B41FA5}">
                      <a16:colId xmlns:a16="http://schemas.microsoft.com/office/drawing/2014/main" xmlns="" val="3996112199"/>
                    </a:ext>
                  </a:extLst>
                </a:gridCol>
              </a:tblGrid>
              <a:tr h="370840">
                <a:tc>
                  <a:txBody>
                    <a:bodyPr/>
                    <a:lstStyle/>
                    <a:p>
                      <a:pPr algn="ctr" rtl="1"/>
                      <a:r>
                        <a:rPr lang="en-US" dirty="0"/>
                        <a:t>0.5 W/m2-k</a:t>
                      </a:r>
                      <a:endParaRPr lang="ar-SA" dirty="0"/>
                    </a:p>
                  </a:txBody>
                  <a:tcPr anchor="ctr"/>
                </a:tc>
                <a:tc>
                  <a:txBody>
                    <a:bodyPr/>
                    <a:lstStyle/>
                    <a:p>
                      <a:pPr algn="ctr" rtl="1"/>
                      <a:r>
                        <a:rPr lang="en-US" dirty="0"/>
                        <a:t>U-Value</a:t>
                      </a:r>
                      <a:endParaRPr lang="ar-SA" dirty="0"/>
                    </a:p>
                  </a:txBody>
                  <a:tcPr anchor="ctr"/>
                </a:tc>
                <a:extLst>
                  <a:ext uri="{0D108BD9-81ED-4DB2-BD59-A6C34878D82A}">
                    <a16:rowId xmlns:a16="http://schemas.microsoft.com/office/drawing/2014/main" xmlns="" val="2362628695"/>
                  </a:ext>
                </a:extLst>
              </a:tr>
            </a:tbl>
          </a:graphicData>
        </a:graphic>
      </p:graphicFrame>
      <p:sp>
        <p:nvSpPr>
          <p:cNvPr id="14" name="مستطيل 13">
            <a:extLst>
              <a:ext uri="{FF2B5EF4-FFF2-40B4-BE49-F238E27FC236}">
                <a16:creationId xmlns:a16="http://schemas.microsoft.com/office/drawing/2014/main" xmlns="" id="{104F1D27-4DB2-433F-A207-9D1984B9B13A}"/>
              </a:ext>
            </a:extLst>
          </p:cNvPr>
          <p:cNvSpPr/>
          <p:nvPr/>
        </p:nvSpPr>
        <p:spPr>
          <a:xfrm>
            <a:off x="2030108" y="680966"/>
            <a:ext cx="8880548" cy="1012072"/>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Thermal design </a:t>
            </a: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use the design builder where molding the project on program and analysis it and design it for heating load  </a:t>
            </a:r>
          </a:p>
        </p:txBody>
      </p:sp>
    </p:spTree>
    <p:extLst>
      <p:ext uri="{BB962C8B-B14F-4D97-AF65-F5344CB8AC3E}">
        <p14:creationId xmlns:p14="http://schemas.microsoft.com/office/powerpoint/2010/main" xmlns="" val="2506107037"/>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a:extLst>
              <a:ext uri="{FF2B5EF4-FFF2-40B4-BE49-F238E27FC236}">
                <a16:creationId xmlns:a16="http://schemas.microsoft.com/office/drawing/2014/main" xmlns="" id="{3C6A1CD1-57F4-4F35-8CAD-1817196B2F41}"/>
              </a:ext>
            </a:extLst>
          </p:cNvPr>
          <p:cNvSpPr>
            <a:spLocks noGrp="1"/>
          </p:cNvSpPr>
          <p:nvPr>
            <p:ph type="sldNum" sz="quarter" idx="12"/>
          </p:nvPr>
        </p:nvSpPr>
        <p:spPr/>
        <p:txBody>
          <a:bodyPr/>
          <a:lstStyle/>
          <a:p>
            <a:fld id="{09964888-E3DD-43E6-9D6D-BA1E53871D58}" type="slidenum">
              <a:rPr lang="en-US" sz="2000" b="1" smtClean="0">
                <a:solidFill>
                  <a:schemeClr val="tx1"/>
                </a:solidFill>
              </a:rPr>
              <a:pPr/>
              <a:t>61</a:t>
            </a:fld>
            <a:endParaRPr lang="en-US" sz="2000" b="1" dirty="0">
              <a:solidFill>
                <a:schemeClr val="tx1"/>
              </a:solidFill>
            </a:endParaRPr>
          </a:p>
        </p:txBody>
      </p:sp>
      <p:sp>
        <p:nvSpPr>
          <p:cNvPr id="5" name="مستطيل 4">
            <a:extLst>
              <a:ext uri="{FF2B5EF4-FFF2-40B4-BE49-F238E27FC236}">
                <a16:creationId xmlns:a16="http://schemas.microsoft.com/office/drawing/2014/main" xmlns="" id="{CE452767-B688-404F-A46B-964B4358F534}"/>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مجموعة 5">
            <a:extLst>
              <a:ext uri="{FF2B5EF4-FFF2-40B4-BE49-F238E27FC236}">
                <a16:creationId xmlns:a16="http://schemas.microsoft.com/office/drawing/2014/main" xmlns="" id="{57C7611E-8340-4E3E-A927-B4FB046FF8F6}"/>
              </a:ext>
            </a:extLst>
          </p:cNvPr>
          <p:cNvGrpSpPr/>
          <p:nvPr/>
        </p:nvGrpSpPr>
        <p:grpSpPr>
          <a:xfrm>
            <a:off x="0" y="87923"/>
            <a:ext cx="12068070" cy="6682154"/>
            <a:chOff x="0" y="90435"/>
            <a:chExt cx="12068070" cy="6682154"/>
          </a:xfrm>
        </p:grpSpPr>
        <p:pic>
          <p:nvPicPr>
            <p:cNvPr id="7" name="صورة 6">
              <a:extLst>
                <a:ext uri="{FF2B5EF4-FFF2-40B4-BE49-F238E27FC236}">
                  <a16:creationId xmlns:a16="http://schemas.microsoft.com/office/drawing/2014/main" xmlns="" id="{A438DC5E-D461-46A6-AF77-5CBA4172FC62}"/>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8" name="مستطيل 7">
              <a:extLst>
                <a:ext uri="{FF2B5EF4-FFF2-40B4-BE49-F238E27FC236}">
                  <a16:creationId xmlns:a16="http://schemas.microsoft.com/office/drawing/2014/main" xmlns="" id="{29072024-3739-47CA-9453-B2E9D65BA4C0}"/>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مستطيل 8">
              <a:extLst>
                <a:ext uri="{FF2B5EF4-FFF2-40B4-BE49-F238E27FC236}">
                  <a16:creationId xmlns:a16="http://schemas.microsoft.com/office/drawing/2014/main" xmlns="" id="{16C6523C-3C4D-4603-AB2D-C1D843782BA7}"/>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Thermal mass</a:t>
              </a:r>
            </a:p>
          </p:txBody>
        </p:sp>
        <p:sp>
          <p:nvSpPr>
            <p:cNvPr id="10" name="مستطيل 9">
              <a:extLst>
                <a:ext uri="{FF2B5EF4-FFF2-40B4-BE49-F238E27FC236}">
                  <a16:creationId xmlns:a16="http://schemas.microsoft.com/office/drawing/2014/main" xmlns="" id="{2D9CFC7D-B942-4AF3-8EC5-75ABA9DB3136}"/>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analysis and evaluated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11" name="مستطيل 10">
            <a:extLst>
              <a:ext uri="{FF2B5EF4-FFF2-40B4-BE49-F238E27FC236}">
                <a16:creationId xmlns:a16="http://schemas.microsoft.com/office/drawing/2014/main" xmlns="" id="{BB1701AA-F674-43CF-A124-20C6B8EC198A}"/>
              </a:ext>
            </a:extLst>
          </p:cNvPr>
          <p:cNvSpPr/>
          <p:nvPr/>
        </p:nvSpPr>
        <p:spPr>
          <a:xfrm>
            <a:off x="1909188" y="1373454"/>
            <a:ext cx="5477034" cy="873572"/>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internal wall .</a:t>
            </a:r>
          </a:p>
          <a:p>
            <a:pPr>
              <a:lnSpc>
                <a:spcPct val="150000"/>
              </a:lnSpc>
            </a:pPr>
            <a:endPar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pic>
        <p:nvPicPr>
          <p:cNvPr id="12" name="صورة 11">
            <a:extLst>
              <a:ext uri="{FF2B5EF4-FFF2-40B4-BE49-F238E27FC236}">
                <a16:creationId xmlns:a16="http://schemas.microsoft.com/office/drawing/2014/main" xmlns="" id="{873F0E8F-1122-47A0-8BAC-E2120BBC601A}"/>
              </a:ext>
            </a:extLst>
          </p:cNvPr>
          <p:cNvPicPr>
            <a:picLocks noChangeAspect="1"/>
          </p:cNvPicPr>
          <p:nvPr/>
        </p:nvPicPr>
        <p:blipFill>
          <a:blip r:embed="rId3" cstate="print"/>
          <a:stretch>
            <a:fillRect/>
          </a:stretch>
        </p:blipFill>
        <p:spPr>
          <a:xfrm>
            <a:off x="1643079" y="1810240"/>
            <a:ext cx="4704456" cy="4116399"/>
          </a:xfrm>
          <a:prstGeom prst="rect">
            <a:avLst/>
          </a:prstGeom>
          <a:noFill/>
          <a:ln>
            <a:noFill/>
          </a:ln>
          <a:effectLst>
            <a:softEdge rad="63500"/>
          </a:effectLst>
        </p:spPr>
      </p:pic>
      <p:cxnSp>
        <p:nvCxnSpPr>
          <p:cNvPr id="14" name="رابط مستقيم 13">
            <a:extLst>
              <a:ext uri="{FF2B5EF4-FFF2-40B4-BE49-F238E27FC236}">
                <a16:creationId xmlns:a16="http://schemas.microsoft.com/office/drawing/2014/main" xmlns="" id="{A4527915-DA1A-41E1-9ECB-C9FB646F01F7}"/>
              </a:ext>
            </a:extLst>
          </p:cNvPr>
          <p:cNvCxnSpPr>
            <a:cxnSpLocks/>
          </p:cNvCxnSpPr>
          <p:nvPr/>
        </p:nvCxnSpPr>
        <p:spPr>
          <a:xfrm flipH="1">
            <a:off x="854111" y="6531429"/>
            <a:ext cx="9781338"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aphicFrame>
        <p:nvGraphicFramePr>
          <p:cNvPr id="15" name="جدول 15">
            <a:extLst>
              <a:ext uri="{FF2B5EF4-FFF2-40B4-BE49-F238E27FC236}">
                <a16:creationId xmlns:a16="http://schemas.microsoft.com/office/drawing/2014/main" xmlns="" id="{A2B31318-B737-430C-B7E4-0BB531CD0F30}"/>
              </a:ext>
            </a:extLst>
          </p:cNvPr>
          <p:cNvGraphicFramePr>
            <a:graphicFrameLocks noGrp="1"/>
          </p:cNvGraphicFramePr>
          <p:nvPr>
            <p:extLst>
              <p:ext uri="{D42A27DB-BD31-4B8C-83A1-F6EECF244321}">
                <p14:modId xmlns:p14="http://schemas.microsoft.com/office/powerpoint/2010/main" xmlns="" val="229998609"/>
              </p:ext>
            </p:extLst>
          </p:nvPr>
        </p:nvGraphicFramePr>
        <p:xfrm>
          <a:off x="7462175" y="1876186"/>
          <a:ext cx="3173274" cy="370840"/>
        </p:xfrm>
        <a:graphic>
          <a:graphicData uri="http://schemas.openxmlformats.org/drawingml/2006/table">
            <a:tbl>
              <a:tblPr rtl="1" firstRow="1" bandRow="1">
                <a:tableStyleId>{5940675A-B579-460E-94D1-54222C63F5DA}</a:tableStyleId>
              </a:tblPr>
              <a:tblGrid>
                <a:gridCol w="1586637">
                  <a:extLst>
                    <a:ext uri="{9D8B030D-6E8A-4147-A177-3AD203B41FA5}">
                      <a16:colId xmlns:a16="http://schemas.microsoft.com/office/drawing/2014/main" xmlns="" val="4154548850"/>
                    </a:ext>
                  </a:extLst>
                </a:gridCol>
                <a:gridCol w="1586637">
                  <a:extLst>
                    <a:ext uri="{9D8B030D-6E8A-4147-A177-3AD203B41FA5}">
                      <a16:colId xmlns:a16="http://schemas.microsoft.com/office/drawing/2014/main" xmlns="" val="3996112199"/>
                    </a:ext>
                  </a:extLst>
                </a:gridCol>
              </a:tblGrid>
              <a:tr h="370840">
                <a:tc>
                  <a:txBody>
                    <a:bodyPr/>
                    <a:lstStyle/>
                    <a:p>
                      <a:pPr algn="ctr" rtl="1"/>
                      <a:r>
                        <a:rPr lang="en-US" dirty="0"/>
                        <a:t>1.18 W/m2-k</a:t>
                      </a:r>
                      <a:endParaRPr lang="ar-SA" dirty="0"/>
                    </a:p>
                  </a:txBody>
                  <a:tcPr anchor="ctr"/>
                </a:tc>
                <a:tc>
                  <a:txBody>
                    <a:bodyPr/>
                    <a:lstStyle/>
                    <a:p>
                      <a:pPr algn="ctr" rtl="1"/>
                      <a:r>
                        <a:rPr lang="en-US" dirty="0"/>
                        <a:t>U-Value</a:t>
                      </a:r>
                      <a:endParaRPr lang="ar-SA" dirty="0"/>
                    </a:p>
                  </a:txBody>
                  <a:tcPr anchor="ctr"/>
                </a:tc>
                <a:extLst>
                  <a:ext uri="{0D108BD9-81ED-4DB2-BD59-A6C34878D82A}">
                    <a16:rowId xmlns:a16="http://schemas.microsoft.com/office/drawing/2014/main" xmlns="" val="2362628695"/>
                  </a:ext>
                </a:extLst>
              </a:tr>
            </a:tbl>
          </a:graphicData>
        </a:graphic>
      </p:graphicFrame>
    </p:spTree>
    <p:extLst>
      <p:ext uri="{BB962C8B-B14F-4D97-AF65-F5344CB8AC3E}">
        <p14:creationId xmlns:p14="http://schemas.microsoft.com/office/powerpoint/2010/main" xmlns="" val="1570153893"/>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a:extLst>
              <a:ext uri="{FF2B5EF4-FFF2-40B4-BE49-F238E27FC236}">
                <a16:creationId xmlns:a16="http://schemas.microsoft.com/office/drawing/2014/main" xmlns="" id="{3C6A1CD1-57F4-4F35-8CAD-1817196B2F41}"/>
              </a:ext>
            </a:extLst>
          </p:cNvPr>
          <p:cNvSpPr>
            <a:spLocks noGrp="1"/>
          </p:cNvSpPr>
          <p:nvPr>
            <p:ph type="sldNum" sz="quarter" idx="12"/>
          </p:nvPr>
        </p:nvSpPr>
        <p:spPr/>
        <p:txBody>
          <a:bodyPr/>
          <a:lstStyle/>
          <a:p>
            <a:fld id="{09964888-E3DD-43E6-9D6D-BA1E53871D58}" type="slidenum">
              <a:rPr lang="en-US" sz="2000" b="1" smtClean="0">
                <a:solidFill>
                  <a:schemeClr val="tx1"/>
                </a:solidFill>
              </a:rPr>
              <a:pPr/>
              <a:t>62</a:t>
            </a:fld>
            <a:endParaRPr lang="en-US" sz="2000" b="1" dirty="0">
              <a:solidFill>
                <a:schemeClr val="tx1"/>
              </a:solidFill>
            </a:endParaRPr>
          </a:p>
        </p:txBody>
      </p:sp>
      <p:sp>
        <p:nvSpPr>
          <p:cNvPr id="5" name="مستطيل 4">
            <a:extLst>
              <a:ext uri="{FF2B5EF4-FFF2-40B4-BE49-F238E27FC236}">
                <a16:creationId xmlns:a16="http://schemas.microsoft.com/office/drawing/2014/main" xmlns="" id="{CE452767-B688-404F-A46B-964B4358F534}"/>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مجموعة 5">
            <a:extLst>
              <a:ext uri="{FF2B5EF4-FFF2-40B4-BE49-F238E27FC236}">
                <a16:creationId xmlns:a16="http://schemas.microsoft.com/office/drawing/2014/main" xmlns="" id="{57C7611E-8340-4E3E-A927-B4FB046FF8F6}"/>
              </a:ext>
            </a:extLst>
          </p:cNvPr>
          <p:cNvGrpSpPr/>
          <p:nvPr/>
        </p:nvGrpSpPr>
        <p:grpSpPr>
          <a:xfrm>
            <a:off x="0" y="87923"/>
            <a:ext cx="12068070" cy="6682154"/>
            <a:chOff x="0" y="90435"/>
            <a:chExt cx="12068070" cy="6682154"/>
          </a:xfrm>
        </p:grpSpPr>
        <p:pic>
          <p:nvPicPr>
            <p:cNvPr id="7" name="صورة 6">
              <a:extLst>
                <a:ext uri="{FF2B5EF4-FFF2-40B4-BE49-F238E27FC236}">
                  <a16:creationId xmlns:a16="http://schemas.microsoft.com/office/drawing/2014/main" xmlns="" id="{A438DC5E-D461-46A6-AF77-5CBA4172FC62}"/>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8" name="مستطيل 7">
              <a:extLst>
                <a:ext uri="{FF2B5EF4-FFF2-40B4-BE49-F238E27FC236}">
                  <a16:creationId xmlns:a16="http://schemas.microsoft.com/office/drawing/2014/main" xmlns="" id="{29072024-3739-47CA-9453-B2E9D65BA4C0}"/>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مستطيل 8">
              <a:extLst>
                <a:ext uri="{FF2B5EF4-FFF2-40B4-BE49-F238E27FC236}">
                  <a16:creationId xmlns:a16="http://schemas.microsoft.com/office/drawing/2014/main" xmlns="" id="{16C6523C-3C4D-4603-AB2D-C1D843782BA7}"/>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Thermal mass</a:t>
              </a:r>
            </a:p>
          </p:txBody>
        </p:sp>
        <p:sp>
          <p:nvSpPr>
            <p:cNvPr id="10" name="مستطيل 9">
              <a:extLst>
                <a:ext uri="{FF2B5EF4-FFF2-40B4-BE49-F238E27FC236}">
                  <a16:creationId xmlns:a16="http://schemas.microsoft.com/office/drawing/2014/main" xmlns="" id="{2D9CFC7D-B942-4AF3-8EC5-75ABA9DB3136}"/>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analysis and evaluated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11" name="مستطيل 10">
            <a:extLst>
              <a:ext uri="{FF2B5EF4-FFF2-40B4-BE49-F238E27FC236}">
                <a16:creationId xmlns:a16="http://schemas.microsoft.com/office/drawing/2014/main" xmlns="" id="{BB1701AA-F674-43CF-A124-20C6B8EC198A}"/>
              </a:ext>
            </a:extLst>
          </p:cNvPr>
          <p:cNvSpPr/>
          <p:nvPr/>
        </p:nvSpPr>
        <p:spPr>
          <a:xfrm>
            <a:off x="1909188" y="1373454"/>
            <a:ext cx="5477034" cy="873572"/>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Floor ground .</a:t>
            </a:r>
          </a:p>
          <a:p>
            <a:pPr>
              <a:lnSpc>
                <a:spcPct val="150000"/>
              </a:lnSpc>
            </a:pPr>
            <a:endPar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cxnSp>
        <p:nvCxnSpPr>
          <p:cNvPr id="14" name="رابط مستقيم 13">
            <a:extLst>
              <a:ext uri="{FF2B5EF4-FFF2-40B4-BE49-F238E27FC236}">
                <a16:creationId xmlns:a16="http://schemas.microsoft.com/office/drawing/2014/main" xmlns="" id="{A4527915-DA1A-41E1-9ECB-C9FB646F01F7}"/>
              </a:ext>
            </a:extLst>
          </p:cNvPr>
          <p:cNvCxnSpPr>
            <a:cxnSpLocks/>
          </p:cNvCxnSpPr>
          <p:nvPr/>
        </p:nvCxnSpPr>
        <p:spPr>
          <a:xfrm flipH="1">
            <a:off x="854111" y="6531429"/>
            <a:ext cx="9781338"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aphicFrame>
        <p:nvGraphicFramePr>
          <p:cNvPr id="15" name="جدول 15">
            <a:extLst>
              <a:ext uri="{FF2B5EF4-FFF2-40B4-BE49-F238E27FC236}">
                <a16:creationId xmlns:a16="http://schemas.microsoft.com/office/drawing/2014/main" xmlns="" id="{A2B31318-B737-430C-B7E4-0BB531CD0F30}"/>
              </a:ext>
            </a:extLst>
          </p:cNvPr>
          <p:cNvGraphicFramePr>
            <a:graphicFrameLocks noGrp="1"/>
          </p:cNvGraphicFramePr>
          <p:nvPr>
            <p:extLst>
              <p:ext uri="{D42A27DB-BD31-4B8C-83A1-F6EECF244321}">
                <p14:modId xmlns:p14="http://schemas.microsoft.com/office/powerpoint/2010/main" xmlns="" val="3321433380"/>
              </p:ext>
            </p:extLst>
          </p:nvPr>
        </p:nvGraphicFramePr>
        <p:xfrm>
          <a:off x="7462175" y="1876186"/>
          <a:ext cx="3173274" cy="370840"/>
        </p:xfrm>
        <a:graphic>
          <a:graphicData uri="http://schemas.openxmlformats.org/drawingml/2006/table">
            <a:tbl>
              <a:tblPr rtl="1" firstRow="1" bandRow="1">
                <a:tableStyleId>{5940675A-B579-460E-94D1-54222C63F5DA}</a:tableStyleId>
              </a:tblPr>
              <a:tblGrid>
                <a:gridCol w="1586637">
                  <a:extLst>
                    <a:ext uri="{9D8B030D-6E8A-4147-A177-3AD203B41FA5}">
                      <a16:colId xmlns:a16="http://schemas.microsoft.com/office/drawing/2014/main" xmlns="" val="4154548850"/>
                    </a:ext>
                  </a:extLst>
                </a:gridCol>
                <a:gridCol w="1586637">
                  <a:extLst>
                    <a:ext uri="{9D8B030D-6E8A-4147-A177-3AD203B41FA5}">
                      <a16:colId xmlns:a16="http://schemas.microsoft.com/office/drawing/2014/main" xmlns="" val="3996112199"/>
                    </a:ext>
                  </a:extLst>
                </a:gridCol>
              </a:tblGrid>
              <a:tr h="370840">
                <a:tc>
                  <a:txBody>
                    <a:bodyPr/>
                    <a:lstStyle/>
                    <a:p>
                      <a:pPr algn="ctr" rtl="1"/>
                      <a:r>
                        <a:rPr lang="en-US" dirty="0"/>
                        <a:t>0.26 W/m2-k</a:t>
                      </a:r>
                      <a:endParaRPr lang="ar-SA" dirty="0"/>
                    </a:p>
                  </a:txBody>
                  <a:tcPr anchor="ctr"/>
                </a:tc>
                <a:tc>
                  <a:txBody>
                    <a:bodyPr/>
                    <a:lstStyle/>
                    <a:p>
                      <a:pPr algn="ctr" rtl="1"/>
                      <a:r>
                        <a:rPr lang="en-US" dirty="0"/>
                        <a:t>U-Value</a:t>
                      </a:r>
                      <a:endParaRPr lang="ar-SA" dirty="0"/>
                    </a:p>
                  </a:txBody>
                  <a:tcPr anchor="ctr"/>
                </a:tc>
                <a:extLst>
                  <a:ext uri="{0D108BD9-81ED-4DB2-BD59-A6C34878D82A}">
                    <a16:rowId xmlns:a16="http://schemas.microsoft.com/office/drawing/2014/main" xmlns="" val="2362628695"/>
                  </a:ext>
                </a:extLst>
              </a:tr>
            </a:tbl>
          </a:graphicData>
        </a:graphic>
      </p:graphicFrame>
      <p:pic>
        <p:nvPicPr>
          <p:cNvPr id="2" name="صورة 1">
            <a:extLst>
              <a:ext uri="{FF2B5EF4-FFF2-40B4-BE49-F238E27FC236}">
                <a16:creationId xmlns:a16="http://schemas.microsoft.com/office/drawing/2014/main" xmlns="" id="{1FDC9958-0365-4AAD-A8AD-1A0DE0E3E6C8}"/>
              </a:ext>
            </a:extLst>
          </p:cNvPr>
          <p:cNvPicPr>
            <a:picLocks noChangeAspect="1"/>
          </p:cNvPicPr>
          <p:nvPr/>
        </p:nvPicPr>
        <p:blipFill>
          <a:blip r:embed="rId3" cstate="print"/>
          <a:stretch>
            <a:fillRect/>
          </a:stretch>
        </p:blipFill>
        <p:spPr>
          <a:xfrm>
            <a:off x="2556769" y="1950409"/>
            <a:ext cx="4541249" cy="4486235"/>
          </a:xfrm>
          <a:prstGeom prst="rect">
            <a:avLst/>
          </a:prstGeom>
          <a:noFill/>
          <a:ln>
            <a:noFill/>
          </a:ln>
          <a:effectLst>
            <a:softEdge rad="63500"/>
          </a:effectLst>
        </p:spPr>
      </p:pic>
    </p:spTree>
    <p:extLst>
      <p:ext uri="{BB962C8B-B14F-4D97-AF65-F5344CB8AC3E}">
        <p14:creationId xmlns:p14="http://schemas.microsoft.com/office/powerpoint/2010/main" xmlns="" val="1616273598"/>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a:extLst>
              <a:ext uri="{FF2B5EF4-FFF2-40B4-BE49-F238E27FC236}">
                <a16:creationId xmlns:a16="http://schemas.microsoft.com/office/drawing/2014/main" xmlns="" id="{3C6A1CD1-57F4-4F35-8CAD-1817196B2F41}"/>
              </a:ext>
            </a:extLst>
          </p:cNvPr>
          <p:cNvSpPr>
            <a:spLocks noGrp="1"/>
          </p:cNvSpPr>
          <p:nvPr>
            <p:ph type="sldNum" sz="quarter" idx="12"/>
          </p:nvPr>
        </p:nvSpPr>
        <p:spPr/>
        <p:txBody>
          <a:bodyPr/>
          <a:lstStyle/>
          <a:p>
            <a:fld id="{09964888-E3DD-43E6-9D6D-BA1E53871D58}" type="slidenum">
              <a:rPr lang="en-US" sz="2000" b="1" smtClean="0">
                <a:solidFill>
                  <a:schemeClr val="tx1"/>
                </a:solidFill>
              </a:rPr>
              <a:pPr/>
              <a:t>63</a:t>
            </a:fld>
            <a:endParaRPr lang="en-US" sz="2000" b="1" dirty="0">
              <a:solidFill>
                <a:schemeClr val="tx1"/>
              </a:solidFill>
            </a:endParaRPr>
          </a:p>
        </p:txBody>
      </p:sp>
      <p:sp>
        <p:nvSpPr>
          <p:cNvPr id="5" name="مستطيل 4">
            <a:extLst>
              <a:ext uri="{FF2B5EF4-FFF2-40B4-BE49-F238E27FC236}">
                <a16:creationId xmlns:a16="http://schemas.microsoft.com/office/drawing/2014/main" xmlns="" id="{CE452767-B688-404F-A46B-964B4358F534}"/>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مجموعة 5">
            <a:extLst>
              <a:ext uri="{FF2B5EF4-FFF2-40B4-BE49-F238E27FC236}">
                <a16:creationId xmlns:a16="http://schemas.microsoft.com/office/drawing/2014/main" xmlns="" id="{57C7611E-8340-4E3E-A927-B4FB046FF8F6}"/>
              </a:ext>
            </a:extLst>
          </p:cNvPr>
          <p:cNvGrpSpPr/>
          <p:nvPr/>
        </p:nvGrpSpPr>
        <p:grpSpPr>
          <a:xfrm>
            <a:off x="0" y="87923"/>
            <a:ext cx="12068070" cy="6682154"/>
            <a:chOff x="0" y="90435"/>
            <a:chExt cx="12068070" cy="6682154"/>
          </a:xfrm>
        </p:grpSpPr>
        <p:pic>
          <p:nvPicPr>
            <p:cNvPr id="7" name="صورة 6">
              <a:extLst>
                <a:ext uri="{FF2B5EF4-FFF2-40B4-BE49-F238E27FC236}">
                  <a16:creationId xmlns:a16="http://schemas.microsoft.com/office/drawing/2014/main" xmlns="" id="{A438DC5E-D461-46A6-AF77-5CBA4172FC62}"/>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8" name="مستطيل 7">
              <a:extLst>
                <a:ext uri="{FF2B5EF4-FFF2-40B4-BE49-F238E27FC236}">
                  <a16:creationId xmlns:a16="http://schemas.microsoft.com/office/drawing/2014/main" xmlns="" id="{29072024-3739-47CA-9453-B2E9D65BA4C0}"/>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مستطيل 8">
              <a:extLst>
                <a:ext uri="{FF2B5EF4-FFF2-40B4-BE49-F238E27FC236}">
                  <a16:creationId xmlns:a16="http://schemas.microsoft.com/office/drawing/2014/main" xmlns="" id="{16C6523C-3C4D-4603-AB2D-C1D843782BA7}"/>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Thermal mass</a:t>
              </a:r>
            </a:p>
          </p:txBody>
        </p:sp>
        <p:sp>
          <p:nvSpPr>
            <p:cNvPr id="10" name="مستطيل 9">
              <a:extLst>
                <a:ext uri="{FF2B5EF4-FFF2-40B4-BE49-F238E27FC236}">
                  <a16:creationId xmlns:a16="http://schemas.microsoft.com/office/drawing/2014/main" xmlns="" id="{2D9CFC7D-B942-4AF3-8EC5-75ABA9DB3136}"/>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analysis and evaluated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11" name="مستطيل 10">
            <a:extLst>
              <a:ext uri="{FF2B5EF4-FFF2-40B4-BE49-F238E27FC236}">
                <a16:creationId xmlns:a16="http://schemas.microsoft.com/office/drawing/2014/main" xmlns="" id="{BB1701AA-F674-43CF-A124-20C6B8EC198A}"/>
              </a:ext>
            </a:extLst>
          </p:cNvPr>
          <p:cNvSpPr/>
          <p:nvPr/>
        </p:nvSpPr>
        <p:spPr>
          <a:xfrm>
            <a:off x="1909188" y="1373454"/>
            <a:ext cx="5477034" cy="873572"/>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Roof .</a:t>
            </a:r>
          </a:p>
          <a:p>
            <a:pPr>
              <a:lnSpc>
                <a:spcPct val="150000"/>
              </a:lnSpc>
            </a:pPr>
            <a:endPar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cxnSp>
        <p:nvCxnSpPr>
          <p:cNvPr id="14" name="رابط مستقيم 13">
            <a:extLst>
              <a:ext uri="{FF2B5EF4-FFF2-40B4-BE49-F238E27FC236}">
                <a16:creationId xmlns:a16="http://schemas.microsoft.com/office/drawing/2014/main" xmlns="" id="{A4527915-DA1A-41E1-9ECB-C9FB646F01F7}"/>
              </a:ext>
            </a:extLst>
          </p:cNvPr>
          <p:cNvCxnSpPr>
            <a:cxnSpLocks/>
          </p:cNvCxnSpPr>
          <p:nvPr/>
        </p:nvCxnSpPr>
        <p:spPr>
          <a:xfrm flipH="1">
            <a:off x="854111" y="6531429"/>
            <a:ext cx="9781338"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aphicFrame>
        <p:nvGraphicFramePr>
          <p:cNvPr id="15" name="جدول 15">
            <a:extLst>
              <a:ext uri="{FF2B5EF4-FFF2-40B4-BE49-F238E27FC236}">
                <a16:creationId xmlns:a16="http://schemas.microsoft.com/office/drawing/2014/main" xmlns="" id="{A2B31318-B737-430C-B7E4-0BB531CD0F30}"/>
              </a:ext>
            </a:extLst>
          </p:cNvPr>
          <p:cNvGraphicFramePr>
            <a:graphicFrameLocks noGrp="1"/>
          </p:cNvGraphicFramePr>
          <p:nvPr>
            <p:extLst>
              <p:ext uri="{D42A27DB-BD31-4B8C-83A1-F6EECF244321}">
                <p14:modId xmlns:p14="http://schemas.microsoft.com/office/powerpoint/2010/main" xmlns="" val="727526482"/>
              </p:ext>
            </p:extLst>
          </p:nvPr>
        </p:nvGraphicFramePr>
        <p:xfrm>
          <a:off x="7462175" y="1876186"/>
          <a:ext cx="3173274" cy="370840"/>
        </p:xfrm>
        <a:graphic>
          <a:graphicData uri="http://schemas.openxmlformats.org/drawingml/2006/table">
            <a:tbl>
              <a:tblPr rtl="1" firstRow="1" bandRow="1">
                <a:tableStyleId>{5940675A-B579-460E-94D1-54222C63F5DA}</a:tableStyleId>
              </a:tblPr>
              <a:tblGrid>
                <a:gridCol w="1586637">
                  <a:extLst>
                    <a:ext uri="{9D8B030D-6E8A-4147-A177-3AD203B41FA5}">
                      <a16:colId xmlns:a16="http://schemas.microsoft.com/office/drawing/2014/main" xmlns="" val="4154548850"/>
                    </a:ext>
                  </a:extLst>
                </a:gridCol>
                <a:gridCol w="1586637">
                  <a:extLst>
                    <a:ext uri="{9D8B030D-6E8A-4147-A177-3AD203B41FA5}">
                      <a16:colId xmlns:a16="http://schemas.microsoft.com/office/drawing/2014/main" xmlns="" val="3996112199"/>
                    </a:ext>
                  </a:extLst>
                </a:gridCol>
              </a:tblGrid>
              <a:tr h="370840">
                <a:tc>
                  <a:txBody>
                    <a:bodyPr/>
                    <a:lstStyle/>
                    <a:p>
                      <a:pPr algn="ctr" rtl="1"/>
                      <a:r>
                        <a:rPr lang="en-US" dirty="0"/>
                        <a:t>0.54 W/m2-k</a:t>
                      </a:r>
                      <a:endParaRPr lang="ar-SA" dirty="0"/>
                    </a:p>
                  </a:txBody>
                  <a:tcPr anchor="ctr"/>
                </a:tc>
                <a:tc>
                  <a:txBody>
                    <a:bodyPr/>
                    <a:lstStyle/>
                    <a:p>
                      <a:pPr algn="ctr" rtl="1"/>
                      <a:r>
                        <a:rPr lang="en-US" dirty="0"/>
                        <a:t>U-Value</a:t>
                      </a:r>
                      <a:endParaRPr lang="ar-SA" dirty="0"/>
                    </a:p>
                  </a:txBody>
                  <a:tcPr anchor="ctr"/>
                </a:tc>
                <a:extLst>
                  <a:ext uri="{0D108BD9-81ED-4DB2-BD59-A6C34878D82A}">
                    <a16:rowId xmlns:a16="http://schemas.microsoft.com/office/drawing/2014/main" xmlns="" val="2362628695"/>
                  </a:ext>
                </a:extLst>
              </a:tr>
            </a:tbl>
          </a:graphicData>
        </a:graphic>
      </p:graphicFrame>
      <p:pic>
        <p:nvPicPr>
          <p:cNvPr id="3" name="صورة 2">
            <a:extLst>
              <a:ext uri="{FF2B5EF4-FFF2-40B4-BE49-F238E27FC236}">
                <a16:creationId xmlns:a16="http://schemas.microsoft.com/office/drawing/2014/main" xmlns="" id="{26B5E4D6-F311-4B8F-AAC7-45C878D8AD92}"/>
              </a:ext>
            </a:extLst>
          </p:cNvPr>
          <p:cNvPicPr>
            <a:picLocks noChangeAspect="1"/>
          </p:cNvPicPr>
          <p:nvPr/>
        </p:nvPicPr>
        <p:blipFill>
          <a:blip r:embed="rId3" cstate="print"/>
          <a:stretch>
            <a:fillRect/>
          </a:stretch>
        </p:blipFill>
        <p:spPr>
          <a:xfrm>
            <a:off x="2601159" y="2369750"/>
            <a:ext cx="4261572" cy="3697275"/>
          </a:xfrm>
          <a:prstGeom prst="rect">
            <a:avLst/>
          </a:prstGeom>
          <a:noFill/>
          <a:ln>
            <a:noFill/>
          </a:ln>
          <a:effectLst>
            <a:softEdge rad="63500"/>
          </a:effectLst>
        </p:spPr>
      </p:pic>
    </p:spTree>
    <p:extLst>
      <p:ext uri="{BB962C8B-B14F-4D97-AF65-F5344CB8AC3E}">
        <p14:creationId xmlns:p14="http://schemas.microsoft.com/office/powerpoint/2010/main" xmlns="" val="3409215558"/>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a:extLst>
              <a:ext uri="{FF2B5EF4-FFF2-40B4-BE49-F238E27FC236}">
                <a16:creationId xmlns:a16="http://schemas.microsoft.com/office/drawing/2014/main" xmlns="" id="{0BCB4A46-EB24-4972-9A03-429C33E6EC73}"/>
              </a:ext>
            </a:extLst>
          </p:cNvPr>
          <p:cNvSpPr>
            <a:spLocks noGrp="1"/>
          </p:cNvSpPr>
          <p:nvPr>
            <p:ph type="sldNum" sz="quarter" idx="12"/>
          </p:nvPr>
        </p:nvSpPr>
        <p:spPr/>
        <p:txBody>
          <a:bodyPr vert="horz" lIns="91440" tIns="45720" rIns="91440" bIns="45720" rtlCol="0" anchor="ctr"/>
          <a:lstStyle/>
          <a:p>
            <a:fld id="{09964888-E3DD-43E6-9D6D-BA1E53871D58}" type="slidenum">
              <a:rPr lang="en-US" sz="2000" b="1" smtClean="0">
                <a:solidFill>
                  <a:schemeClr val="tx1"/>
                </a:solidFill>
              </a:rPr>
              <a:pPr/>
              <a:t>64</a:t>
            </a:fld>
            <a:endParaRPr lang="en-US" sz="2000" b="1" dirty="0">
              <a:solidFill>
                <a:schemeClr val="tx1"/>
              </a:solidFill>
            </a:endParaRPr>
          </a:p>
        </p:txBody>
      </p:sp>
      <p:grpSp>
        <p:nvGrpSpPr>
          <p:cNvPr id="5" name="مجموعة 4">
            <a:extLst>
              <a:ext uri="{FF2B5EF4-FFF2-40B4-BE49-F238E27FC236}">
                <a16:creationId xmlns:a16="http://schemas.microsoft.com/office/drawing/2014/main" xmlns="" id="{2B9D48D9-4656-4844-AF2C-66A9EDAC0F34}"/>
              </a:ext>
            </a:extLst>
          </p:cNvPr>
          <p:cNvGrpSpPr/>
          <p:nvPr/>
        </p:nvGrpSpPr>
        <p:grpSpPr>
          <a:xfrm>
            <a:off x="0" y="87923"/>
            <a:ext cx="12068070" cy="6682154"/>
            <a:chOff x="0" y="90435"/>
            <a:chExt cx="12068070" cy="6682154"/>
          </a:xfrm>
        </p:grpSpPr>
        <p:pic>
          <p:nvPicPr>
            <p:cNvPr id="6" name="صورة 5">
              <a:extLst>
                <a:ext uri="{FF2B5EF4-FFF2-40B4-BE49-F238E27FC236}">
                  <a16:creationId xmlns:a16="http://schemas.microsoft.com/office/drawing/2014/main" xmlns="" id="{663982CA-2F19-4D93-9857-D9835AC0B3B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6A955F4B-F9B2-46D4-8F00-8D4B28FA1792}"/>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مستطيل 7">
              <a:extLst>
                <a:ext uri="{FF2B5EF4-FFF2-40B4-BE49-F238E27FC236}">
                  <a16:creationId xmlns:a16="http://schemas.microsoft.com/office/drawing/2014/main" xmlns="" id="{0AC527F3-51B3-4236-9497-D7DBE49C8B5E}"/>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Thermal behavior </a:t>
              </a:r>
            </a:p>
          </p:txBody>
        </p:sp>
        <p:sp>
          <p:nvSpPr>
            <p:cNvPr id="9" name="مستطيل 8">
              <a:extLst>
                <a:ext uri="{FF2B5EF4-FFF2-40B4-BE49-F238E27FC236}">
                  <a16:creationId xmlns:a16="http://schemas.microsoft.com/office/drawing/2014/main" xmlns="" id="{ADC0ED43-1A61-45C9-B665-889F9BD0467F}"/>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analysis and evaluated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cxnSp>
        <p:nvCxnSpPr>
          <p:cNvPr id="11" name="رابط مستقيم 10">
            <a:extLst>
              <a:ext uri="{FF2B5EF4-FFF2-40B4-BE49-F238E27FC236}">
                <a16:creationId xmlns:a16="http://schemas.microsoft.com/office/drawing/2014/main" xmlns="" id="{6259CB51-A569-418E-87EB-E3951D9D6089}"/>
              </a:ext>
            </a:extLst>
          </p:cNvPr>
          <p:cNvCxnSpPr>
            <a:cxnSpLocks/>
          </p:cNvCxnSpPr>
          <p:nvPr/>
        </p:nvCxnSpPr>
        <p:spPr>
          <a:xfrm flipH="1">
            <a:off x="854111" y="6531429"/>
            <a:ext cx="9781338"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مستطيل 11">
            <a:extLst>
              <a:ext uri="{FF2B5EF4-FFF2-40B4-BE49-F238E27FC236}">
                <a16:creationId xmlns:a16="http://schemas.microsoft.com/office/drawing/2014/main" xmlns="" id="{6F3C55ED-F594-40C2-AA7A-D5BBE18872C9}"/>
              </a:ext>
            </a:extLst>
          </p:cNvPr>
          <p:cNvSpPr/>
          <p:nvPr/>
        </p:nvSpPr>
        <p:spPr>
          <a:xfrm>
            <a:off x="1909188" y="1373454"/>
            <a:ext cx="5477034" cy="873572"/>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Total Cooling and heating load for building </a:t>
            </a:r>
          </a:p>
          <a:p>
            <a:pPr>
              <a:lnSpc>
                <a:spcPct val="150000"/>
              </a:lnSpc>
            </a:pPr>
            <a:endPar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aphicFrame>
        <p:nvGraphicFramePr>
          <p:cNvPr id="14" name="جدول 14">
            <a:extLst>
              <a:ext uri="{FF2B5EF4-FFF2-40B4-BE49-F238E27FC236}">
                <a16:creationId xmlns:a16="http://schemas.microsoft.com/office/drawing/2014/main" xmlns="" id="{AD550463-DFAE-49E3-8308-BC572A6589CE}"/>
              </a:ext>
            </a:extLst>
          </p:cNvPr>
          <p:cNvGraphicFramePr>
            <a:graphicFrameLocks noGrp="1"/>
          </p:cNvGraphicFramePr>
          <p:nvPr>
            <p:extLst>
              <p:ext uri="{D42A27DB-BD31-4B8C-83A1-F6EECF244321}">
                <p14:modId xmlns:p14="http://schemas.microsoft.com/office/powerpoint/2010/main" xmlns="" val="3393656798"/>
              </p:ext>
            </p:extLst>
          </p:nvPr>
        </p:nvGraphicFramePr>
        <p:xfrm>
          <a:off x="4722921" y="2197156"/>
          <a:ext cx="3249227" cy="741680"/>
        </p:xfrm>
        <a:graphic>
          <a:graphicData uri="http://schemas.openxmlformats.org/drawingml/2006/table">
            <a:tbl>
              <a:tblPr rtl="1" firstRow="1" bandRow="1">
                <a:tableStyleId>{5940675A-B579-460E-94D1-54222C63F5DA}</a:tableStyleId>
              </a:tblPr>
              <a:tblGrid>
                <a:gridCol w="1622166">
                  <a:extLst>
                    <a:ext uri="{9D8B030D-6E8A-4147-A177-3AD203B41FA5}">
                      <a16:colId xmlns:a16="http://schemas.microsoft.com/office/drawing/2014/main" xmlns="" val="800110329"/>
                    </a:ext>
                  </a:extLst>
                </a:gridCol>
                <a:gridCol w="1627061">
                  <a:extLst>
                    <a:ext uri="{9D8B030D-6E8A-4147-A177-3AD203B41FA5}">
                      <a16:colId xmlns:a16="http://schemas.microsoft.com/office/drawing/2014/main" xmlns="" val="391094580"/>
                    </a:ext>
                  </a:extLst>
                </a:gridCol>
              </a:tblGrid>
              <a:tr h="370840">
                <a:tc>
                  <a:txBody>
                    <a:bodyPr/>
                    <a:lstStyle/>
                    <a:p>
                      <a:pPr rtl="1"/>
                      <a:r>
                        <a:rPr lang="en-US" sz="1800" kern="12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mn-ea"/>
                          <a:cs typeface="Times New Roman" panose="02020603050405020304" pitchFamily="18" charset="0"/>
                        </a:rPr>
                        <a:t>58.5 </a:t>
                      </a:r>
                      <a:r>
                        <a:rPr lang="en-US" sz="1800" kern="1200" dirty="0" err="1">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mn-ea"/>
                          <a:cs typeface="Times New Roman" panose="02020603050405020304" pitchFamily="18" charset="0"/>
                        </a:rPr>
                        <a:t>k.w</a:t>
                      </a:r>
                      <a:endParaRPr lang="ar-SA" sz="1800" kern="12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mn-ea"/>
                        <a:cs typeface="Times New Roman" panose="02020603050405020304" pitchFamily="18" charset="0"/>
                      </a:endParaRPr>
                    </a:p>
                  </a:txBody>
                  <a:tcPr/>
                </a:tc>
                <a:tc>
                  <a:txBody>
                    <a:bodyPr/>
                    <a:lstStyle/>
                    <a:p>
                      <a:pPr rtl="1"/>
                      <a:r>
                        <a:rPr lang="en-US" sz="1800" kern="12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mn-ea"/>
                          <a:cs typeface="Times New Roman" panose="02020603050405020304" pitchFamily="18" charset="0"/>
                        </a:rPr>
                        <a:t>Cooling load</a:t>
                      </a:r>
                      <a:endParaRPr lang="ar-SA" sz="1800" kern="12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mn-ea"/>
                        <a:cs typeface="Times New Roman" panose="02020603050405020304" pitchFamily="18" charset="0"/>
                      </a:endParaRPr>
                    </a:p>
                  </a:txBody>
                  <a:tcPr/>
                </a:tc>
                <a:extLst>
                  <a:ext uri="{0D108BD9-81ED-4DB2-BD59-A6C34878D82A}">
                    <a16:rowId xmlns:a16="http://schemas.microsoft.com/office/drawing/2014/main" xmlns="" val="2394196425"/>
                  </a:ext>
                </a:extLst>
              </a:tr>
              <a:tr h="370840">
                <a:tc>
                  <a:txBody>
                    <a:bodyPr/>
                    <a:lstStyle/>
                    <a:p>
                      <a:pPr rtl="1"/>
                      <a:r>
                        <a:rPr lang="en-US" sz="1800" kern="12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mn-ea"/>
                          <a:cs typeface="Times New Roman" panose="02020603050405020304" pitchFamily="18" charset="0"/>
                        </a:rPr>
                        <a:t>151.39 </a:t>
                      </a:r>
                      <a:r>
                        <a:rPr lang="en-US" sz="1800" kern="1200" dirty="0" err="1">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mn-ea"/>
                          <a:cs typeface="Times New Roman" panose="02020603050405020304" pitchFamily="18" charset="0"/>
                        </a:rPr>
                        <a:t>k.w</a:t>
                      </a:r>
                      <a:endParaRPr lang="ar-SA" sz="1800" kern="12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mn-ea"/>
                        <a:cs typeface="Times New Roman" panose="02020603050405020304" pitchFamily="18" charset="0"/>
                      </a:endParaRPr>
                    </a:p>
                  </a:txBody>
                  <a:tcPr/>
                </a:tc>
                <a:tc>
                  <a:txBody>
                    <a:bodyPr/>
                    <a:lstStyle/>
                    <a:p>
                      <a:pPr rtl="1"/>
                      <a:r>
                        <a:rPr lang="en-US" sz="1800" kern="12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mn-ea"/>
                          <a:cs typeface="Times New Roman" panose="02020603050405020304" pitchFamily="18" charset="0"/>
                        </a:rPr>
                        <a:t>Heating load </a:t>
                      </a:r>
                      <a:endParaRPr lang="ar-SA" sz="1800" kern="12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ea typeface="+mn-ea"/>
                        <a:cs typeface="Times New Roman" panose="02020603050405020304" pitchFamily="18" charset="0"/>
                      </a:endParaRPr>
                    </a:p>
                  </a:txBody>
                  <a:tcPr/>
                </a:tc>
                <a:extLst>
                  <a:ext uri="{0D108BD9-81ED-4DB2-BD59-A6C34878D82A}">
                    <a16:rowId xmlns:a16="http://schemas.microsoft.com/office/drawing/2014/main" xmlns="" val="870935180"/>
                  </a:ext>
                </a:extLst>
              </a:tr>
            </a:tbl>
          </a:graphicData>
        </a:graphic>
      </p:graphicFrame>
      <p:sp>
        <p:nvSpPr>
          <p:cNvPr id="16" name="مستطيل 15">
            <a:extLst>
              <a:ext uri="{FF2B5EF4-FFF2-40B4-BE49-F238E27FC236}">
                <a16:creationId xmlns:a16="http://schemas.microsoft.com/office/drawing/2014/main" xmlns="" id="{8DDA47F0-29AC-439A-AA43-CBFA66760D84}"/>
              </a:ext>
            </a:extLst>
          </p:cNvPr>
          <p:cNvSpPr/>
          <p:nvPr/>
        </p:nvSpPr>
        <p:spPr>
          <a:xfrm>
            <a:off x="1984404" y="3448008"/>
            <a:ext cx="5477034" cy="873572"/>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Site and source </a:t>
            </a:r>
            <a:r>
              <a:rPr lang="en-US" dirty="0" err="1">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energey</a:t>
            </a:r>
            <a:endPar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a:p>
            <a:pPr>
              <a:lnSpc>
                <a:spcPct val="150000"/>
              </a:lnSpc>
            </a:pPr>
            <a:endPar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pic>
        <p:nvPicPr>
          <p:cNvPr id="17" name="صورة 16">
            <a:extLst>
              <a:ext uri="{FF2B5EF4-FFF2-40B4-BE49-F238E27FC236}">
                <a16:creationId xmlns:a16="http://schemas.microsoft.com/office/drawing/2014/main" xmlns="" id="{065C7964-779C-45C2-A53F-8AE082813E55}"/>
              </a:ext>
            </a:extLst>
          </p:cNvPr>
          <p:cNvPicPr>
            <a:picLocks noChangeAspect="1"/>
          </p:cNvPicPr>
          <p:nvPr/>
        </p:nvPicPr>
        <p:blipFill>
          <a:blip r:embed="rId3" cstate="print"/>
          <a:stretch>
            <a:fillRect/>
          </a:stretch>
        </p:blipFill>
        <p:spPr>
          <a:xfrm>
            <a:off x="2606039" y="4127539"/>
            <a:ext cx="8416525" cy="1738648"/>
          </a:xfrm>
          <a:prstGeom prst="rect">
            <a:avLst/>
          </a:prstGeom>
          <a:noFill/>
          <a:ln>
            <a:noFill/>
          </a:ln>
          <a:effectLst>
            <a:softEdge rad="63500"/>
          </a:effectLst>
        </p:spPr>
      </p:pic>
    </p:spTree>
    <p:extLst>
      <p:ext uri="{BB962C8B-B14F-4D97-AF65-F5344CB8AC3E}">
        <p14:creationId xmlns:p14="http://schemas.microsoft.com/office/powerpoint/2010/main" xmlns="" val="2207004734"/>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a:extLst>
              <a:ext uri="{FF2B5EF4-FFF2-40B4-BE49-F238E27FC236}">
                <a16:creationId xmlns:a16="http://schemas.microsoft.com/office/drawing/2014/main" xmlns="" id="{0BCB4A46-EB24-4972-9A03-429C33E6EC73}"/>
              </a:ext>
            </a:extLst>
          </p:cNvPr>
          <p:cNvSpPr>
            <a:spLocks noGrp="1"/>
          </p:cNvSpPr>
          <p:nvPr>
            <p:ph type="sldNum" sz="quarter" idx="12"/>
          </p:nvPr>
        </p:nvSpPr>
        <p:spPr/>
        <p:txBody>
          <a:bodyPr vert="horz" lIns="91440" tIns="45720" rIns="91440" bIns="45720" rtlCol="0" anchor="ctr"/>
          <a:lstStyle/>
          <a:p>
            <a:fld id="{09964888-E3DD-43E6-9D6D-BA1E53871D58}" type="slidenum">
              <a:rPr lang="en-US" sz="2000" b="1" smtClean="0">
                <a:solidFill>
                  <a:schemeClr val="tx1"/>
                </a:solidFill>
              </a:rPr>
              <a:pPr/>
              <a:t>65</a:t>
            </a:fld>
            <a:endParaRPr lang="en-US" sz="2000" b="1" dirty="0">
              <a:solidFill>
                <a:schemeClr val="tx1"/>
              </a:solidFill>
            </a:endParaRPr>
          </a:p>
        </p:txBody>
      </p:sp>
      <p:grpSp>
        <p:nvGrpSpPr>
          <p:cNvPr id="5" name="مجموعة 4">
            <a:extLst>
              <a:ext uri="{FF2B5EF4-FFF2-40B4-BE49-F238E27FC236}">
                <a16:creationId xmlns:a16="http://schemas.microsoft.com/office/drawing/2014/main" xmlns="" id="{2B9D48D9-4656-4844-AF2C-66A9EDAC0F34}"/>
              </a:ext>
            </a:extLst>
          </p:cNvPr>
          <p:cNvGrpSpPr/>
          <p:nvPr/>
        </p:nvGrpSpPr>
        <p:grpSpPr>
          <a:xfrm>
            <a:off x="0" y="87923"/>
            <a:ext cx="12068070" cy="6682154"/>
            <a:chOff x="0" y="90435"/>
            <a:chExt cx="12068070" cy="6682154"/>
          </a:xfrm>
        </p:grpSpPr>
        <p:pic>
          <p:nvPicPr>
            <p:cNvPr id="6" name="صورة 5">
              <a:extLst>
                <a:ext uri="{FF2B5EF4-FFF2-40B4-BE49-F238E27FC236}">
                  <a16:creationId xmlns:a16="http://schemas.microsoft.com/office/drawing/2014/main" xmlns="" id="{663982CA-2F19-4D93-9857-D9835AC0B3B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6A955F4B-F9B2-46D4-8F00-8D4B28FA1792}"/>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مستطيل 7">
              <a:extLst>
                <a:ext uri="{FF2B5EF4-FFF2-40B4-BE49-F238E27FC236}">
                  <a16:creationId xmlns:a16="http://schemas.microsoft.com/office/drawing/2014/main" xmlns="" id="{0AC527F3-51B3-4236-9497-D7DBE49C8B5E}"/>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Thermal simulation </a:t>
              </a:r>
            </a:p>
          </p:txBody>
        </p:sp>
        <p:sp>
          <p:nvSpPr>
            <p:cNvPr id="9" name="مستطيل 8">
              <a:extLst>
                <a:ext uri="{FF2B5EF4-FFF2-40B4-BE49-F238E27FC236}">
                  <a16:creationId xmlns:a16="http://schemas.microsoft.com/office/drawing/2014/main" xmlns="" id="{ADC0ED43-1A61-45C9-B665-889F9BD0467F}"/>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analysis and evaluated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cxnSp>
        <p:nvCxnSpPr>
          <p:cNvPr id="11" name="رابط مستقيم 10">
            <a:extLst>
              <a:ext uri="{FF2B5EF4-FFF2-40B4-BE49-F238E27FC236}">
                <a16:creationId xmlns:a16="http://schemas.microsoft.com/office/drawing/2014/main" xmlns="" id="{6259CB51-A569-418E-87EB-E3951D9D6089}"/>
              </a:ext>
            </a:extLst>
          </p:cNvPr>
          <p:cNvCxnSpPr>
            <a:cxnSpLocks/>
          </p:cNvCxnSpPr>
          <p:nvPr/>
        </p:nvCxnSpPr>
        <p:spPr>
          <a:xfrm flipH="1">
            <a:off x="854111" y="6531429"/>
            <a:ext cx="9781338"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2" name="صورة 1">
            <a:extLst>
              <a:ext uri="{FF2B5EF4-FFF2-40B4-BE49-F238E27FC236}">
                <a16:creationId xmlns:a16="http://schemas.microsoft.com/office/drawing/2014/main" xmlns="" id="{6E60CF27-B1F9-4091-B6D9-0171AE2740C2}"/>
              </a:ext>
            </a:extLst>
          </p:cNvPr>
          <p:cNvPicPr>
            <a:picLocks noChangeAspect="1"/>
          </p:cNvPicPr>
          <p:nvPr/>
        </p:nvPicPr>
        <p:blipFill>
          <a:blip r:embed="rId3" cstate="print"/>
          <a:stretch>
            <a:fillRect/>
          </a:stretch>
        </p:blipFill>
        <p:spPr>
          <a:xfrm>
            <a:off x="3076120" y="1778644"/>
            <a:ext cx="7053302" cy="4112887"/>
          </a:xfrm>
          <a:prstGeom prst="rect">
            <a:avLst/>
          </a:prstGeom>
        </p:spPr>
      </p:pic>
    </p:spTree>
    <p:extLst>
      <p:ext uri="{BB962C8B-B14F-4D97-AF65-F5344CB8AC3E}">
        <p14:creationId xmlns:p14="http://schemas.microsoft.com/office/powerpoint/2010/main" xmlns="" val="2234745786"/>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xmlns="" id="{9C5BBCBB-27F9-4300-BF0D-6C2B270A9EAD}"/>
              </a:ext>
            </a:extLst>
          </p:cNvPr>
          <p:cNvGrpSpPr/>
          <p:nvPr/>
        </p:nvGrpSpPr>
        <p:grpSpPr>
          <a:xfrm>
            <a:off x="0" y="87923"/>
            <a:ext cx="12068070" cy="6682154"/>
            <a:chOff x="0" y="90435"/>
            <a:chExt cx="12068070" cy="6682154"/>
          </a:xfrm>
        </p:grpSpPr>
        <p:pic>
          <p:nvPicPr>
            <p:cNvPr id="6" name="صورة 5">
              <a:extLst>
                <a:ext uri="{FF2B5EF4-FFF2-40B4-BE49-F238E27FC236}">
                  <a16:creationId xmlns:a16="http://schemas.microsoft.com/office/drawing/2014/main" xmlns="" id="{95F76639-BA6A-42C0-B310-30F21F5089B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A8364530-0EB5-420A-A286-32A3A584D05F}"/>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مستطيل 7">
              <a:extLst>
                <a:ext uri="{FF2B5EF4-FFF2-40B4-BE49-F238E27FC236}">
                  <a16:creationId xmlns:a16="http://schemas.microsoft.com/office/drawing/2014/main" xmlns="" id="{C7A7A606-1C5A-4DCF-8ED6-622659B8115C}"/>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Heating system design </a:t>
              </a:r>
            </a:p>
          </p:txBody>
        </p:sp>
        <p:sp>
          <p:nvSpPr>
            <p:cNvPr id="9" name="مستطيل 8">
              <a:extLst>
                <a:ext uri="{FF2B5EF4-FFF2-40B4-BE49-F238E27FC236}">
                  <a16:creationId xmlns:a16="http://schemas.microsoft.com/office/drawing/2014/main" xmlns="" id="{7F625BCC-15E4-4031-B343-6B7C24EC003F}"/>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Electromechanical 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2" name="Slide Number Placeholder 1">
            <a:extLst>
              <a:ext uri="{FF2B5EF4-FFF2-40B4-BE49-F238E27FC236}">
                <a16:creationId xmlns:a16="http://schemas.microsoft.com/office/drawing/2014/main" xmlns="" id="{78D2E2F0-E1C8-4840-975E-48B0C1867FA5}"/>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66</a:t>
            </a:fld>
            <a:endParaRPr lang="en-US" sz="2000" b="1">
              <a:solidFill>
                <a:schemeClr val="tx1"/>
              </a:solidFill>
            </a:endParaRPr>
          </a:p>
        </p:txBody>
      </p:sp>
      <p:cxnSp>
        <p:nvCxnSpPr>
          <p:cNvPr id="11" name="رابط مستقيم 10">
            <a:extLst>
              <a:ext uri="{FF2B5EF4-FFF2-40B4-BE49-F238E27FC236}">
                <a16:creationId xmlns:a16="http://schemas.microsoft.com/office/drawing/2014/main" xmlns="" id="{E2C5E97F-7576-4543-A83D-56DB5686AC26}"/>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 name="مستطيل 3">
            <a:extLst>
              <a:ext uri="{FF2B5EF4-FFF2-40B4-BE49-F238E27FC236}">
                <a16:creationId xmlns:a16="http://schemas.microsoft.com/office/drawing/2014/main" xmlns="" id="{BBEAE071-F5AE-4EB6-BD32-6D0B4ACAA2E5}"/>
              </a:ext>
            </a:extLst>
          </p:cNvPr>
          <p:cNvSpPr/>
          <p:nvPr/>
        </p:nvSpPr>
        <p:spPr>
          <a:xfrm>
            <a:off x="2362378" y="1272690"/>
            <a:ext cx="2953305" cy="561629"/>
          </a:xfrm>
          <a:prstGeom prst="rect">
            <a:avLst/>
          </a:prstGeom>
        </p:spPr>
        <p:txBody>
          <a:bodyPr wrap="square">
            <a:spAutoFit/>
          </a:bodyPr>
          <a:lstStyle/>
          <a:p>
            <a:pPr>
              <a:lnSpc>
                <a:spcPct val="200000"/>
              </a:lnSpc>
            </a:pPr>
            <a:r>
              <a:rPr lang="en-US" dirty="0">
                <a:solidFill>
                  <a:srgbClr val="000000"/>
                </a:solidFill>
                <a:latin typeface="Times New Roman" panose="02020603050405020304" pitchFamily="18" charset="0"/>
              </a:rPr>
              <a:t>Use the radiator system </a:t>
            </a:r>
            <a:endParaRPr lang="ar-SA" dirty="0"/>
          </a:p>
        </p:txBody>
      </p:sp>
      <p:sp>
        <p:nvSpPr>
          <p:cNvPr id="14" name="مستطيل 13">
            <a:extLst>
              <a:ext uri="{FF2B5EF4-FFF2-40B4-BE49-F238E27FC236}">
                <a16:creationId xmlns:a16="http://schemas.microsoft.com/office/drawing/2014/main" xmlns="" id="{148E01CF-8895-4DFD-B707-C28D39B8A230}"/>
              </a:ext>
            </a:extLst>
          </p:cNvPr>
          <p:cNvSpPr/>
          <p:nvPr/>
        </p:nvSpPr>
        <p:spPr>
          <a:xfrm>
            <a:off x="2362378" y="2361750"/>
            <a:ext cx="2953305" cy="2777620"/>
          </a:xfrm>
          <a:prstGeom prst="rect">
            <a:avLst/>
          </a:prstGeom>
        </p:spPr>
        <p:txBody>
          <a:bodyPr wrap="square">
            <a:spAutoFit/>
          </a:bodyPr>
          <a:lstStyle/>
          <a:p>
            <a:pPr>
              <a:lnSpc>
                <a:spcPct val="200000"/>
              </a:lnSpc>
            </a:pPr>
            <a:r>
              <a:rPr lang="en-US" dirty="0">
                <a:solidFill>
                  <a:srgbClr val="000000"/>
                </a:solidFill>
                <a:latin typeface="Times New Roman" panose="02020603050405020304" pitchFamily="18" charset="0"/>
              </a:rPr>
              <a:t>U-Value for : </a:t>
            </a:r>
          </a:p>
          <a:p>
            <a:pPr>
              <a:lnSpc>
                <a:spcPct val="200000"/>
              </a:lnSpc>
            </a:pPr>
            <a:r>
              <a:rPr lang="en-US" dirty="0">
                <a:solidFill>
                  <a:srgbClr val="000000"/>
                </a:solidFill>
                <a:latin typeface="Times New Roman" panose="02020603050405020304" pitchFamily="18" charset="0"/>
              </a:rPr>
              <a:t>External wall is 0.5. </a:t>
            </a:r>
          </a:p>
          <a:p>
            <a:pPr>
              <a:lnSpc>
                <a:spcPct val="200000"/>
              </a:lnSpc>
            </a:pPr>
            <a:r>
              <a:rPr lang="en-US" dirty="0">
                <a:solidFill>
                  <a:srgbClr val="000000"/>
                </a:solidFill>
                <a:latin typeface="Times New Roman" panose="02020603050405020304" pitchFamily="18" charset="0"/>
              </a:rPr>
              <a:t>Internal wall is 1.18 . </a:t>
            </a:r>
          </a:p>
          <a:p>
            <a:pPr>
              <a:lnSpc>
                <a:spcPct val="200000"/>
              </a:lnSpc>
            </a:pPr>
            <a:r>
              <a:rPr lang="en-US" dirty="0">
                <a:solidFill>
                  <a:srgbClr val="000000"/>
                </a:solidFill>
                <a:latin typeface="Times New Roman" panose="02020603050405020304" pitchFamily="18" charset="0"/>
              </a:rPr>
              <a:t>Ground Floor = 0.26. </a:t>
            </a:r>
          </a:p>
          <a:p>
            <a:pPr>
              <a:lnSpc>
                <a:spcPct val="200000"/>
              </a:lnSpc>
            </a:pPr>
            <a:r>
              <a:rPr lang="en-US" dirty="0">
                <a:solidFill>
                  <a:srgbClr val="000000"/>
                </a:solidFill>
                <a:latin typeface="Times New Roman" panose="02020603050405020304" pitchFamily="18" charset="0"/>
              </a:rPr>
              <a:t>Floor is=0.54 . </a:t>
            </a:r>
            <a:endParaRPr lang="ar-SA" dirty="0"/>
          </a:p>
        </p:txBody>
      </p:sp>
      <p:pic>
        <p:nvPicPr>
          <p:cNvPr id="10" name="صورة 9">
            <a:extLst>
              <a:ext uri="{FF2B5EF4-FFF2-40B4-BE49-F238E27FC236}">
                <a16:creationId xmlns:a16="http://schemas.microsoft.com/office/drawing/2014/main" xmlns="" id="{50F508AB-C951-4373-B1C5-E9D20D455A32}"/>
              </a:ext>
            </a:extLst>
          </p:cNvPr>
          <p:cNvPicPr>
            <a:picLocks noChangeAspect="1"/>
          </p:cNvPicPr>
          <p:nvPr/>
        </p:nvPicPr>
        <p:blipFill>
          <a:blip r:embed="rId3" cstate="print"/>
          <a:stretch>
            <a:fillRect/>
          </a:stretch>
        </p:blipFill>
        <p:spPr>
          <a:xfrm>
            <a:off x="6249880" y="2189496"/>
            <a:ext cx="4751493" cy="4254166"/>
          </a:xfrm>
          <a:prstGeom prst="rect">
            <a:avLst/>
          </a:prstGeom>
          <a:noFill/>
          <a:ln>
            <a:noFill/>
          </a:ln>
          <a:effectLst>
            <a:softEdge rad="63500"/>
          </a:effectLst>
        </p:spPr>
      </p:pic>
    </p:spTree>
    <p:extLst>
      <p:ext uri="{BB962C8B-B14F-4D97-AF65-F5344CB8AC3E}">
        <p14:creationId xmlns:p14="http://schemas.microsoft.com/office/powerpoint/2010/main" xmlns="" val="3684848503"/>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xmlns="" id="{9C5BBCBB-27F9-4300-BF0D-6C2B270A9EAD}"/>
              </a:ext>
            </a:extLst>
          </p:cNvPr>
          <p:cNvGrpSpPr/>
          <p:nvPr/>
        </p:nvGrpSpPr>
        <p:grpSpPr>
          <a:xfrm>
            <a:off x="0" y="87923"/>
            <a:ext cx="12068070" cy="6682154"/>
            <a:chOff x="0" y="90435"/>
            <a:chExt cx="12068070" cy="6682154"/>
          </a:xfrm>
        </p:grpSpPr>
        <p:pic>
          <p:nvPicPr>
            <p:cNvPr id="6" name="صورة 5">
              <a:extLst>
                <a:ext uri="{FF2B5EF4-FFF2-40B4-BE49-F238E27FC236}">
                  <a16:creationId xmlns:a16="http://schemas.microsoft.com/office/drawing/2014/main" xmlns="" id="{95F76639-BA6A-42C0-B310-30F21F5089B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A8364530-0EB5-420A-A286-32A3A584D05F}"/>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مستطيل 7">
              <a:extLst>
                <a:ext uri="{FF2B5EF4-FFF2-40B4-BE49-F238E27FC236}">
                  <a16:creationId xmlns:a16="http://schemas.microsoft.com/office/drawing/2014/main" xmlns="" id="{C7A7A606-1C5A-4DCF-8ED6-622659B8115C}"/>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Heating system design </a:t>
              </a:r>
            </a:p>
          </p:txBody>
        </p:sp>
        <p:sp>
          <p:nvSpPr>
            <p:cNvPr id="9" name="مستطيل 8">
              <a:extLst>
                <a:ext uri="{FF2B5EF4-FFF2-40B4-BE49-F238E27FC236}">
                  <a16:creationId xmlns:a16="http://schemas.microsoft.com/office/drawing/2014/main" xmlns="" id="{7F625BCC-15E4-4031-B343-6B7C24EC003F}"/>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Electromechanical 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2" name="Slide Number Placeholder 1">
            <a:extLst>
              <a:ext uri="{FF2B5EF4-FFF2-40B4-BE49-F238E27FC236}">
                <a16:creationId xmlns:a16="http://schemas.microsoft.com/office/drawing/2014/main" xmlns="" id="{78D2E2F0-E1C8-4840-975E-48B0C1867FA5}"/>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67</a:t>
            </a:fld>
            <a:endParaRPr lang="en-US" sz="2000" b="1">
              <a:solidFill>
                <a:schemeClr val="tx1"/>
              </a:solidFill>
            </a:endParaRPr>
          </a:p>
        </p:txBody>
      </p:sp>
      <p:cxnSp>
        <p:nvCxnSpPr>
          <p:cNvPr id="11" name="رابط مستقيم 10">
            <a:extLst>
              <a:ext uri="{FF2B5EF4-FFF2-40B4-BE49-F238E27FC236}">
                <a16:creationId xmlns:a16="http://schemas.microsoft.com/office/drawing/2014/main" xmlns="" id="{E2C5E97F-7576-4543-A83D-56DB5686AC26}"/>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 name="مستطيل 2">
            <a:extLst>
              <a:ext uri="{FF2B5EF4-FFF2-40B4-BE49-F238E27FC236}">
                <a16:creationId xmlns:a16="http://schemas.microsoft.com/office/drawing/2014/main" xmlns="" id="{EBB19D3B-0029-456F-9DAE-87DB0211F595}"/>
              </a:ext>
            </a:extLst>
          </p:cNvPr>
          <p:cNvSpPr/>
          <p:nvPr/>
        </p:nvSpPr>
        <p:spPr>
          <a:xfrm>
            <a:off x="1909187" y="1553505"/>
            <a:ext cx="6096000" cy="646331"/>
          </a:xfrm>
          <a:prstGeom prst="rect">
            <a:avLst/>
          </a:prstGeom>
        </p:spPr>
        <p:txBody>
          <a:bodyPr>
            <a:spAutoFit/>
          </a:bodyPr>
          <a:lstStyle/>
          <a:p>
            <a:r>
              <a:rPr lang="en-US" dirty="0">
                <a:solidFill>
                  <a:srgbClr val="000000"/>
                </a:solidFill>
                <a:latin typeface="Times New Roman" panose="02020603050405020304" pitchFamily="18" charset="0"/>
              </a:rPr>
              <a:t>The radiator will use is cast iron radiator from the ANCONA company </a:t>
            </a:r>
            <a:endParaRPr lang="ar-SA" dirty="0"/>
          </a:p>
        </p:txBody>
      </p:sp>
      <p:pic>
        <p:nvPicPr>
          <p:cNvPr id="12" name="صورة 11">
            <a:extLst>
              <a:ext uri="{FF2B5EF4-FFF2-40B4-BE49-F238E27FC236}">
                <a16:creationId xmlns:a16="http://schemas.microsoft.com/office/drawing/2014/main" xmlns="" id="{46DD1D84-9762-4241-ADAD-2DE22212ABE7}"/>
              </a:ext>
            </a:extLst>
          </p:cNvPr>
          <p:cNvPicPr>
            <a:picLocks noChangeAspect="1"/>
          </p:cNvPicPr>
          <p:nvPr/>
        </p:nvPicPr>
        <p:blipFill>
          <a:blip r:embed="rId3" cstate="print"/>
          <a:stretch>
            <a:fillRect/>
          </a:stretch>
        </p:blipFill>
        <p:spPr>
          <a:xfrm>
            <a:off x="7241968" y="2314360"/>
            <a:ext cx="3261850" cy="3737420"/>
          </a:xfrm>
          <a:prstGeom prst="rect">
            <a:avLst/>
          </a:prstGeom>
          <a:noFill/>
          <a:ln>
            <a:noFill/>
          </a:ln>
          <a:effectLst>
            <a:softEdge rad="63500"/>
          </a:effectLst>
        </p:spPr>
      </p:pic>
    </p:spTree>
    <p:extLst>
      <p:ext uri="{BB962C8B-B14F-4D97-AF65-F5344CB8AC3E}">
        <p14:creationId xmlns:p14="http://schemas.microsoft.com/office/powerpoint/2010/main" xmlns="" val="1607253613"/>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xmlns="" id="{9C5BBCBB-27F9-4300-BF0D-6C2B270A9EAD}"/>
              </a:ext>
            </a:extLst>
          </p:cNvPr>
          <p:cNvGrpSpPr/>
          <p:nvPr/>
        </p:nvGrpSpPr>
        <p:grpSpPr>
          <a:xfrm>
            <a:off x="0" y="87923"/>
            <a:ext cx="12068070" cy="6682154"/>
            <a:chOff x="0" y="90435"/>
            <a:chExt cx="12068070" cy="6682154"/>
          </a:xfrm>
        </p:grpSpPr>
        <p:pic>
          <p:nvPicPr>
            <p:cNvPr id="6" name="صورة 5">
              <a:extLst>
                <a:ext uri="{FF2B5EF4-FFF2-40B4-BE49-F238E27FC236}">
                  <a16:creationId xmlns:a16="http://schemas.microsoft.com/office/drawing/2014/main" xmlns="" id="{95F76639-BA6A-42C0-B310-30F21F5089B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A8364530-0EB5-420A-A286-32A3A584D05F}"/>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مستطيل 7">
              <a:extLst>
                <a:ext uri="{FF2B5EF4-FFF2-40B4-BE49-F238E27FC236}">
                  <a16:creationId xmlns:a16="http://schemas.microsoft.com/office/drawing/2014/main" xmlns="" id="{C7A7A606-1C5A-4DCF-8ED6-622659B8115C}"/>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Heating system design  </a:t>
              </a:r>
            </a:p>
          </p:txBody>
        </p:sp>
        <p:sp>
          <p:nvSpPr>
            <p:cNvPr id="9" name="مستطيل 8">
              <a:extLst>
                <a:ext uri="{FF2B5EF4-FFF2-40B4-BE49-F238E27FC236}">
                  <a16:creationId xmlns:a16="http://schemas.microsoft.com/office/drawing/2014/main" xmlns="" id="{7F625BCC-15E4-4031-B343-6B7C24EC003F}"/>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Electromechanical 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2" name="Slide Number Placeholder 1">
            <a:extLst>
              <a:ext uri="{FF2B5EF4-FFF2-40B4-BE49-F238E27FC236}">
                <a16:creationId xmlns:a16="http://schemas.microsoft.com/office/drawing/2014/main" xmlns="" id="{78D2E2F0-E1C8-4840-975E-48B0C1867FA5}"/>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68</a:t>
            </a:fld>
            <a:endParaRPr lang="en-US" sz="2000" b="1">
              <a:solidFill>
                <a:schemeClr val="tx1"/>
              </a:solidFill>
            </a:endParaRPr>
          </a:p>
        </p:txBody>
      </p:sp>
      <p:cxnSp>
        <p:nvCxnSpPr>
          <p:cNvPr id="11" name="رابط مستقيم 10">
            <a:extLst>
              <a:ext uri="{FF2B5EF4-FFF2-40B4-BE49-F238E27FC236}">
                <a16:creationId xmlns:a16="http://schemas.microsoft.com/office/drawing/2014/main" xmlns="" id="{E2C5E97F-7576-4543-A83D-56DB5686AC26}"/>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4" name="صورة 3">
            <a:extLst>
              <a:ext uri="{FF2B5EF4-FFF2-40B4-BE49-F238E27FC236}">
                <a16:creationId xmlns:a16="http://schemas.microsoft.com/office/drawing/2014/main" xmlns="" id="{74DAB8CC-5831-4B41-9BEB-2A53738187DB}"/>
              </a:ext>
            </a:extLst>
          </p:cNvPr>
          <p:cNvPicPr>
            <a:picLocks noChangeAspect="1"/>
          </p:cNvPicPr>
          <p:nvPr/>
        </p:nvPicPr>
        <p:blipFill>
          <a:blip r:embed="rId3" cstate="print"/>
          <a:stretch>
            <a:fillRect/>
          </a:stretch>
        </p:blipFill>
        <p:spPr>
          <a:xfrm>
            <a:off x="6199114" y="1553505"/>
            <a:ext cx="5153903" cy="4790179"/>
          </a:xfrm>
          <a:prstGeom prst="rect">
            <a:avLst/>
          </a:prstGeom>
          <a:noFill/>
          <a:ln>
            <a:noFill/>
          </a:ln>
          <a:effectLst>
            <a:softEdge rad="63500"/>
          </a:effectLst>
        </p:spPr>
      </p:pic>
    </p:spTree>
    <p:extLst>
      <p:ext uri="{BB962C8B-B14F-4D97-AF65-F5344CB8AC3E}">
        <p14:creationId xmlns:p14="http://schemas.microsoft.com/office/powerpoint/2010/main" xmlns="" val="3593317431"/>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a:extLst>
              <a:ext uri="{FF2B5EF4-FFF2-40B4-BE49-F238E27FC236}">
                <a16:creationId xmlns:a16="http://schemas.microsoft.com/office/drawing/2014/main" xmlns="" id="{0BCB4A46-EB24-4972-9A03-429C33E6EC73}"/>
              </a:ext>
            </a:extLst>
          </p:cNvPr>
          <p:cNvSpPr>
            <a:spLocks noGrp="1"/>
          </p:cNvSpPr>
          <p:nvPr>
            <p:ph type="sldNum" sz="quarter" idx="12"/>
          </p:nvPr>
        </p:nvSpPr>
        <p:spPr/>
        <p:txBody>
          <a:bodyPr vert="horz" lIns="91440" tIns="45720" rIns="91440" bIns="45720" rtlCol="0" anchor="ctr"/>
          <a:lstStyle/>
          <a:p>
            <a:fld id="{09964888-E3DD-43E6-9D6D-BA1E53871D58}" type="slidenum">
              <a:rPr lang="en-US" sz="2000" b="1" smtClean="0">
                <a:solidFill>
                  <a:schemeClr val="tx1"/>
                </a:solidFill>
              </a:rPr>
              <a:pPr/>
              <a:t>69</a:t>
            </a:fld>
            <a:endParaRPr lang="en-US" sz="2000" b="1" dirty="0">
              <a:solidFill>
                <a:schemeClr val="tx1"/>
              </a:solidFill>
            </a:endParaRPr>
          </a:p>
        </p:txBody>
      </p:sp>
      <p:grpSp>
        <p:nvGrpSpPr>
          <p:cNvPr id="5" name="مجموعة 4">
            <a:extLst>
              <a:ext uri="{FF2B5EF4-FFF2-40B4-BE49-F238E27FC236}">
                <a16:creationId xmlns:a16="http://schemas.microsoft.com/office/drawing/2014/main" xmlns="" id="{2B9D48D9-4656-4844-AF2C-66A9EDAC0F34}"/>
              </a:ext>
            </a:extLst>
          </p:cNvPr>
          <p:cNvGrpSpPr/>
          <p:nvPr/>
        </p:nvGrpSpPr>
        <p:grpSpPr>
          <a:xfrm>
            <a:off x="0" y="87923"/>
            <a:ext cx="12068070" cy="6682154"/>
            <a:chOff x="0" y="90435"/>
            <a:chExt cx="12068070" cy="6682154"/>
          </a:xfrm>
        </p:grpSpPr>
        <p:pic>
          <p:nvPicPr>
            <p:cNvPr id="6" name="صورة 5">
              <a:extLst>
                <a:ext uri="{FF2B5EF4-FFF2-40B4-BE49-F238E27FC236}">
                  <a16:creationId xmlns:a16="http://schemas.microsoft.com/office/drawing/2014/main" xmlns="" id="{663982CA-2F19-4D93-9857-D9835AC0B3B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6A955F4B-F9B2-46D4-8F00-8D4B28FA1792}"/>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مستطيل 7">
              <a:extLst>
                <a:ext uri="{FF2B5EF4-FFF2-40B4-BE49-F238E27FC236}">
                  <a16:creationId xmlns:a16="http://schemas.microsoft.com/office/drawing/2014/main" xmlns="" id="{0AC527F3-51B3-4236-9497-D7DBE49C8B5E}"/>
                </a:ext>
              </a:extLst>
            </p:cNvPr>
            <p:cNvSpPr/>
            <p:nvPr/>
          </p:nvSpPr>
          <p:spPr>
            <a:xfrm>
              <a:off x="1909187" y="793487"/>
              <a:ext cx="9006085" cy="1012072"/>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Acoustical design </a:t>
              </a: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in our project study the sound from </a:t>
              </a:r>
              <a:r>
                <a:rPr lang="en-US" dirty="0" err="1">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arichitctairal</a:t>
              </a: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part where found the STC and RT60 for wall and spaces </a:t>
              </a:r>
              <a:endParaRPr lang="en-US" sz="24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9" name="مستطيل 8">
              <a:extLst>
                <a:ext uri="{FF2B5EF4-FFF2-40B4-BE49-F238E27FC236}">
                  <a16:creationId xmlns:a16="http://schemas.microsoft.com/office/drawing/2014/main" xmlns="" id="{ADC0ED43-1A61-45C9-B665-889F9BD0467F}"/>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analysis and evaluated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cxnSp>
        <p:nvCxnSpPr>
          <p:cNvPr id="11" name="رابط مستقيم 10">
            <a:extLst>
              <a:ext uri="{FF2B5EF4-FFF2-40B4-BE49-F238E27FC236}">
                <a16:creationId xmlns:a16="http://schemas.microsoft.com/office/drawing/2014/main" xmlns="" id="{6259CB51-A569-418E-87EB-E3951D9D6089}"/>
              </a:ext>
            </a:extLst>
          </p:cNvPr>
          <p:cNvCxnSpPr>
            <a:cxnSpLocks/>
          </p:cNvCxnSpPr>
          <p:nvPr/>
        </p:nvCxnSpPr>
        <p:spPr>
          <a:xfrm flipH="1">
            <a:off x="854111" y="6531429"/>
            <a:ext cx="9781338"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3" name="مستطيل 12">
            <a:extLst>
              <a:ext uri="{FF2B5EF4-FFF2-40B4-BE49-F238E27FC236}">
                <a16:creationId xmlns:a16="http://schemas.microsoft.com/office/drawing/2014/main" xmlns="" id="{70624FFF-7FB7-4A89-B80D-B27D9D98D397}"/>
              </a:ext>
            </a:extLst>
          </p:cNvPr>
          <p:cNvSpPr/>
          <p:nvPr/>
        </p:nvSpPr>
        <p:spPr>
          <a:xfrm>
            <a:off x="1749390" y="1931271"/>
            <a:ext cx="5477034" cy="458074"/>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STC external wall</a:t>
            </a:r>
          </a:p>
        </p:txBody>
      </p:sp>
      <p:pic>
        <p:nvPicPr>
          <p:cNvPr id="2" name="صورة 1">
            <a:extLst>
              <a:ext uri="{FF2B5EF4-FFF2-40B4-BE49-F238E27FC236}">
                <a16:creationId xmlns:a16="http://schemas.microsoft.com/office/drawing/2014/main" xmlns="" id="{31E5CA81-35EA-492C-A93A-A9ED1CAA3FF0}"/>
              </a:ext>
            </a:extLst>
          </p:cNvPr>
          <p:cNvPicPr>
            <a:picLocks noChangeAspect="1"/>
          </p:cNvPicPr>
          <p:nvPr/>
        </p:nvPicPr>
        <p:blipFill>
          <a:blip r:embed="rId3" cstate="print"/>
          <a:stretch>
            <a:fillRect/>
          </a:stretch>
        </p:blipFill>
        <p:spPr>
          <a:xfrm>
            <a:off x="5068507" y="2627992"/>
            <a:ext cx="3424780" cy="3590011"/>
          </a:xfrm>
          <a:prstGeom prst="rect">
            <a:avLst/>
          </a:prstGeom>
          <a:noFill/>
          <a:ln>
            <a:noFill/>
          </a:ln>
          <a:effectLst>
            <a:softEdge rad="63500"/>
          </a:effectLst>
        </p:spPr>
      </p:pic>
      <p:pic>
        <p:nvPicPr>
          <p:cNvPr id="3" name="صورة 2">
            <a:extLst>
              <a:ext uri="{FF2B5EF4-FFF2-40B4-BE49-F238E27FC236}">
                <a16:creationId xmlns:a16="http://schemas.microsoft.com/office/drawing/2014/main" xmlns="" id="{7633B365-2ACB-448D-A6F7-3332FB6DC19A}"/>
              </a:ext>
            </a:extLst>
          </p:cNvPr>
          <p:cNvPicPr>
            <a:picLocks noChangeAspect="1"/>
          </p:cNvPicPr>
          <p:nvPr/>
        </p:nvPicPr>
        <p:blipFill>
          <a:blip r:embed="rId4" cstate="print"/>
          <a:stretch>
            <a:fillRect/>
          </a:stretch>
        </p:blipFill>
        <p:spPr>
          <a:xfrm>
            <a:off x="8728337" y="3121382"/>
            <a:ext cx="2987792" cy="2416263"/>
          </a:xfrm>
          <a:prstGeom prst="rect">
            <a:avLst/>
          </a:prstGeom>
          <a:noFill/>
          <a:ln>
            <a:noFill/>
          </a:ln>
          <a:effectLst>
            <a:softEdge rad="63500"/>
          </a:effectLst>
        </p:spPr>
      </p:pic>
      <p:sp>
        <p:nvSpPr>
          <p:cNvPr id="18" name="مستطيل 17">
            <a:extLst>
              <a:ext uri="{FF2B5EF4-FFF2-40B4-BE49-F238E27FC236}">
                <a16:creationId xmlns:a16="http://schemas.microsoft.com/office/drawing/2014/main" xmlns="" id="{7D7D121B-CC60-49A1-9952-199B34B4EE20}"/>
              </a:ext>
            </a:extLst>
          </p:cNvPr>
          <p:cNvSpPr/>
          <p:nvPr/>
        </p:nvSpPr>
        <p:spPr>
          <a:xfrm>
            <a:off x="1348741" y="2885841"/>
            <a:ext cx="3484716" cy="1704569"/>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OITC = 56, it is acceptable and with required value for 76 - 80 dBA outdoor background noise level that was equal 50 dB </a:t>
            </a:r>
          </a:p>
        </p:txBody>
      </p:sp>
    </p:spTree>
    <p:extLst>
      <p:ext uri="{BB962C8B-B14F-4D97-AF65-F5344CB8AC3E}">
        <p14:creationId xmlns:p14="http://schemas.microsoft.com/office/powerpoint/2010/main" xmlns="" val="3074779670"/>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a:extLst>
              <a:ext uri="{FF2B5EF4-FFF2-40B4-BE49-F238E27FC236}">
                <a16:creationId xmlns:a16="http://schemas.microsoft.com/office/drawing/2014/main" xmlns="" id="{0159244B-1F75-487F-AE3B-B0424346F712}"/>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cxnSp>
        <p:nvCxnSpPr>
          <p:cNvPr id="5" name="رابط مستقيم 4">
            <a:extLst>
              <a:ext uri="{FF2B5EF4-FFF2-40B4-BE49-F238E27FC236}">
                <a16:creationId xmlns:a16="http://schemas.microsoft.com/office/drawing/2014/main" xmlns="" id="{55B12633-FA57-4367-AB7D-8D5259B88CBA}"/>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مستطيل 5">
            <a:extLst>
              <a:ext uri="{FF2B5EF4-FFF2-40B4-BE49-F238E27FC236}">
                <a16:creationId xmlns:a16="http://schemas.microsoft.com/office/drawing/2014/main" xmlns="" id="{FB8383B0-204F-43E1-B54B-DC33139D8274}"/>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مستطيل 7">
            <a:extLst>
              <a:ext uri="{FF2B5EF4-FFF2-40B4-BE49-F238E27FC236}">
                <a16:creationId xmlns:a16="http://schemas.microsoft.com/office/drawing/2014/main" xmlns="" id="{1E058F7A-0957-454D-8A26-466DD89D05F0}"/>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analysis and redesign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xmlns="" id="{DC16B83F-FC67-40F0-919E-A920A15C5D3F}"/>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7</a:t>
            </a:fld>
            <a:endParaRPr lang="en-US" sz="2000" b="1">
              <a:solidFill>
                <a:schemeClr val="tx1"/>
              </a:solidFill>
            </a:endParaRPr>
          </a:p>
        </p:txBody>
      </p:sp>
      <p:sp>
        <p:nvSpPr>
          <p:cNvPr id="9" name="مستطيل 8">
            <a:extLst>
              <a:ext uri="{FF2B5EF4-FFF2-40B4-BE49-F238E27FC236}">
                <a16:creationId xmlns:a16="http://schemas.microsoft.com/office/drawing/2014/main" xmlns="" id="{D7179F99-62EC-4A6F-8564-B2A5E120481F}"/>
              </a:ext>
            </a:extLst>
          </p:cNvPr>
          <p:cNvSpPr/>
          <p:nvPr/>
        </p:nvSpPr>
        <p:spPr>
          <a:xfrm>
            <a:off x="1909187" y="1373454"/>
            <a:ext cx="9415305" cy="1289071"/>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In this section study the all spaces in the our project according to the codes and standard and find the following modification .  </a:t>
            </a:r>
            <a:endParaRPr lang="en-US" baseline="300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xmlns="" val="3756023077"/>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a:extLst>
              <a:ext uri="{FF2B5EF4-FFF2-40B4-BE49-F238E27FC236}">
                <a16:creationId xmlns:a16="http://schemas.microsoft.com/office/drawing/2014/main" xmlns="" id="{0BCB4A46-EB24-4972-9A03-429C33E6EC73}"/>
              </a:ext>
            </a:extLst>
          </p:cNvPr>
          <p:cNvSpPr>
            <a:spLocks noGrp="1"/>
          </p:cNvSpPr>
          <p:nvPr>
            <p:ph type="sldNum" sz="quarter" idx="12"/>
          </p:nvPr>
        </p:nvSpPr>
        <p:spPr/>
        <p:txBody>
          <a:bodyPr vert="horz" lIns="91440" tIns="45720" rIns="91440" bIns="45720" rtlCol="0" anchor="ctr"/>
          <a:lstStyle/>
          <a:p>
            <a:fld id="{09964888-E3DD-43E6-9D6D-BA1E53871D58}" type="slidenum">
              <a:rPr lang="en-US" sz="2000" b="1" smtClean="0">
                <a:solidFill>
                  <a:schemeClr val="tx1"/>
                </a:solidFill>
              </a:rPr>
              <a:pPr/>
              <a:t>70</a:t>
            </a:fld>
            <a:endParaRPr lang="en-US" sz="2000" b="1" dirty="0">
              <a:solidFill>
                <a:schemeClr val="tx1"/>
              </a:solidFill>
            </a:endParaRPr>
          </a:p>
        </p:txBody>
      </p:sp>
      <p:grpSp>
        <p:nvGrpSpPr>
          <p:cNvPr id="5" name="مجموعة 4">
            <a:extLst>
              <a:ext uri="{FF2B5EF4-FFF2-40B4-BE49-F238E27FC236}">
                <a16:creationId xmlns:a16="http://schemas.microsoft.com/office/drawing/2014/main" xmlns="" id="{2B9D48D9-4656-4844-AF2C-66A9EDAC0F34}"/>
              </a:ext>
            </a:extLst>
          </p:cNvPr>
          <p:cNvGrpSpPr/>
          <p:nvPr/>
        </p:nvGrpSpPr>
        <p:grpSpPr>
          <a:xfrm>
            <a:off x="0" y="87923"/>
            <a:ext cx="12068070" cy="6682154"/>
            <a:chOff x="0" y="90435"/>
            <a:chExt cx="12068070" cy="6682154"/>
          </a:xfrm>
        </p:grpSpPr>
        <p:pic>
          <p:nvPicPr>
            <p:cNvPr id="6" name="صورة 5">
              <a:extLst>
                <a:ext uri="{FF2B5EF4-FFF2-40B4-BE49-F238E27FC236}">
                  <a16:creationId xmlns:a16="http://schemas.microsoft.com/office/drawing/2014/main" xmlns="" id="{663982CA-2F19-4D93-9857-D9835AC0B3B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6A955F4B-F9B2-46D4-8F00-8D4B28FA1792}"/>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مستطيل 7">
              <a:extLst>
                <a:ext uri="{FF2B5EF4-FFF2-40B4-BE49-F238E27FC236}">
                  <a16:creationId xmlns:a16="http://schemas.microsoft.com/office/drawing/2014/main" xmlns="" id="{0AC527F3-51B3-4236-9497-D7DBE49C8B5E}"/>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Acoustical design </a:t>
              </a:r>
            </a:p>
          </p:txBody>
        </p:sp>
        <p:sp>
          <p:nvSpPr>
            <p:cNvPr id="9" name="مستطيل 8">
              <a:extLst>
                <a:ext uri="{FF2B5EF4-FFF2-40B4-BE49-F238E27FC236}">
                  <a16:creationId xmlns:a16="http://schemas.microsoft.com/office/drawing/2014/main" xmlns="" id="{ADC0ED43-1A61-45C9-B665-889F9BD0467F}"/>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analysis and evaluated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cxnSp>
        <p:nvCxnSpPr>
          <p:cNvPr id="11" name="رابط مستقيم 10">
            <a:extLst>
              <a:ext uri="{FF2B5EF4-FFF2-40B4-BE49-F238E27FC236}">
                <a16:creationId xmlns:a16="http://schemas.microsoft.com/office/drawing/2014/main" xmlns="" id="{6259CB51-A569-418E-87EB-E3951D9D6089}"/>
              </a:ext>
            </a:extLst>
          </p:cNvPr>
          <p:cNvCxnSpPr>
            <a:cxnSpLocks/>
          </p:cNvCxnSpPr>
          <p:nvPr/>
        </p:nvCxnSpPr>
        <p:spPr>
          <a:xfrm flipH="1">
            <a:off x="854111" y="6531429"/>
            <a:ext cx="9781338"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3" name="مستطيل 12">
            <a:extLst>
              <a:ext uri="{FF2B5EF4-FFF2-40B4-BE49-F238E27FC236}">
                <a16:creationId xmlns:a16="http://schemas.microsoft.com/office/drawing/2014/main" xmlns="" id="{70624FFF-7FB7-4A89-B80D-B27D9D98D397}"/>
              </a:ext>
            </a:extLst>
          </p:cNvPr>
          <p:cNvSpPr/>
          <p:nvPr/>
        </p:nvSpPr>
        <p:spPr>
          <a:xfrm>
            <a:off x="1909188" y="1373454"/>
            <a:ext cx="5477034" cy="458074"/>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STC internal wall</a:t>
            </a:r>
          </a:p>
        </p:txBody>
      </p:sp>
      <p:pic>
        <p:nvPicPr>
          <p:cNvPr id="10" name="صورة 9">
            <a:extLst>
              <a:ext uri="{FF2B5EF4-FFF2-40B4-BE49-F238E27FC236}">
                <a16:creationId xmlns:a16="http://schemas.microsoft.com/office/drawing/2014/main" xmlns="" id="{5010D168-0CD4-414A-9BDE-0B83CE339DE4}"/>
              </a:ext>
            </a:extLst>
          </p:cNvPr>
          <p:cNvPicPr>
            <a:picLocks noChangeAspect="1"/>
          </p:cNvPicPr>
          <p:nvPr/>
        </p:nvPicPr>
        <p:blipFill>
          <a:blip r:embed="rId3" cstate="print"/>
          <a:stretch>
            <a:fillRect/>
          </a:stretch>
        </p:blipFill>
        <p:spPr>
          <a:xfrm>
            <a:off x="5035295" y="1633994"/>
            <a:ext cx="3625464" cy="3677143"/>
          </a:xfrm>
          <a:prstGeom prst="rect">
            <a:avLst/>
          </a:prstGeom>
          <a:noFill/>
          <a:ln>
            <a:noFill/>
          </a:ln>
          <a:effectLst>
            <a:softEdge rad="63500"/>
          </a:effectLst>
        </p:spPr>
      </p:pic>
      <p:pic>
        <p:nvPicPr>
          <p:cNvPr id="12" name="صورة 11">
            <a:extLst>
              <a:ext uri="{FF2B5EF4-FFF2-40B4-BE49-F238E27FC236}">
                <a16:creationId xmlns:a16="http://schemas.microsoft.com/office/drawing/2014/main" xmlns="" id="{6ED2F1C2-3913-40AB-9326-51DD1D5A3998}"/>
              </a:ext>
            </a:extLst>
          </p:cNvPr>
          <p:cNvPicPr>
            <a:picLocks noChangeAspect="1"/>
          </p:cNvPicPr>
          <p:nvPr/>
        </p:nvPicPr>
        <p:blipFill>
          <a:blip r:embed="rId4" cstate="print"/>
          <a:stretch>
            <a:fillRect/>
          </a:stretch>
        </p:blipFill>
        <p:spPr>
          <a:xfrm>
            <a:off x="8957962" y="1602491"/>
            <a:ext cx="2917456" cy="2602533"/>
          </a:xfrm>
          <a:prstGeom prst="rect">
            <a:avLst/>
          </a:prstGeom>
          <a:noFill/>
          <a:ln>
            <a:noFill/>
          </a:ln>
          <a:effectLst>
            <a:softEdge rad="63500"/>
          </a:effectLst>
        </p:spPr>
      </p:pic>
      <p:pic>
        <p:nvPicPr>
          <p:cNvPr id="14" name="صورة 13">
            <a:extLst>
              <a:ext uri="{FF2B5EF4-FFF2-40B4-BE49-F238E27FC236}">
                <a16:creationId xmlns:a16="http://schemas.microsoft.com/office/drawing/2014/main" xmlns="" id="{BD30CEBA-3CB6-4293-B331-F6D78F3FC11C}"/>
              </a:ext>
            </a:extLst>
          </p:cNvPr>
          <p:cNvPicPr>
            <a:picLocks noChangeAspect="1"/>
          </p:cNvPicPr>
          <p:nvPr/>
        </p:nvPicPr>
        <p:blipFill>
          <a:blip r:embed="rId5" cstate="print"/>
          <a:stretch>
            <a:fillRect/>
          </a:stretch>
        </p:blipFill>
        <p:spPr>
          <a:xfrm>
            <a:off x="495594" y="1954520"/>
            <a:ext cx="4347049" cy="3801017"/>
          </a:xfrm>
          <a:prstGeom prst="rect">
            <a:avLst/>
          </a:prstGeom>
          <a:noFill/>
          <a:ln>
            <a:noFill/>
          </a:ln>
          <a:effectLst>
            <a:softEdge rad="63500"/>
          </a:effectLst>
        </p:spPr>
      </p:pic>
      <p:sp>
        <p:nvSpPr>
          <p:cNvPr id="15" name="مستطيل 14">
            <a:extLst>
              <a:ext uri="{FF2B5EF4-FFF2-40B4-BE49-F238E27FC236}">
                <a16:creationId xmlns:a16="http://schemas.microsoft.com/office/drawing/2014/main" xmlns="" id="{E5ABB005-FA35-4C11-A620-2873D0230B31}"/>
              </a:ext>
            </a:extLst>
          </p:cNvPr>
          <p:cNvSpPr/>
          <p:nvPr/>
        </p:nvSpPr>
        <p:spPr>
          <a:xfrm>
            <a:off x="2446020" y="2522219"/>
            <a:ext cx="1645920" cy="82296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2228851671"/>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a:extLst>
              <a:ext uri="{FF2B5EF4-FFF2-40B4-BE49-F238E27FC236}">
                <a16:creationId xmlns:a16="http://schemas.microsoft.com/office/drawing/2014/main" xmlns="" id="{0BCB4A46-EB24-4972-9A03-429C33E6EC73}"/>
              </a:ext>
            </a:extLst>
          </p:cNvPr>
          <p:cNvSpPr>
            <a:spLocks noGrp="1"/>
          </p:cNvSpPr>
          <p:nvPr>
            <p:ph type="sldNum" sz="quarter" idx="12"/>
          </p:nvPr>
        </p:nvSpPr>
        <p:spPr/>
        <p:txBody>
          <a:bodyPr vert="horz" lIns="91440" tIns="45720" rIns="91440" bIns="45720" rtlCol="0" anchor="ctr"/>
          <a:lstStyle/>
          <a:p>
            <a:fld id="{09964888-E3DD-43E6-9D6D-BA1E53871D58}" type="slidenum">
              <a:rPr lang="en-US" sz="2000" b="1" smtClean="0">
                <a:solidFill>
                  <a:schemeClr val="tx1"/>
                </a:solidFill>
              </a:rPr>
              <a:pPr/>
              <a:t>71</a:t>
            </a:fld>
            <a:endParaRPr lang="en-US" sz="2000" b="1" dirty="0">
              <a:solidFill>
                <a:schemeClr val="tx1"/>
              </a:solidFill>
            </a:endParaRPr>
          </a:p>
        </p:txBody>
      </p:sp>
      <p:grpSp>
        <p:nvGrpSpPr>
          <p:cNvPr id="5" name="مجموعة 4">
            <a:extLst>
              <a:ext uri="{FF2B5EF4-FFF2-40B4-BE49-F238E27FC236}">
                <a16:creationId xmlns:a16="http://schemas.microsoft.com/office/drawing/2014/main" xmlns="" id="{2B9D48D9-4656-4844-AF2C-66A9EDAC0F34}"/>
              </a:ext>
            </a:extLst>
          </p:cNvPr>
          <p:cNvGrpSpPr/>
          <p:nvPr/>
        </p:nvGrpSpPr>
        <p:grpSpPr>
          <a:xfrm>
            <a:off x="0" y="87923"/>
            <a:ext cx="12068070" cy="6682154"/>
            <a:chOff x="0" y="90435"/>
            <a:chExt cx="12068070" cy="6682154"/>
          </a:xfrm>
        </p:grpSpPr>
        <p:pic>
          <p:nvPicPr>
            <p:cNvPr id="6" name="صورة 5">
              <a:extLst>
                <a:ext uri="{FF2B5EF4-FFF2-40B4-BE49-F238E27FC236}">
                  <a16:creationId xmlns:a16="http://schemas.microsoft.com/office/drawing/2014/main" xmlns="" id="{663982CA-2F19-4D93-9857-D9835AC0B3B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6A955F4B-F9B2-46D4-8F00-8D4B28FA1792}"/>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مستطيل 7">
              <a:extLst>
                <a:ext uri="{FF2B5EF4-FFF2-40B4-BE49-F238E27FC236}">
                  <a16:creationId xmlns:a16="http://schemas.microsoft.com/office/drawing/2014/main" xmlns="" id="{0AC527F3-51B3-4236-9497-D7DBE49C8B5E}"/>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Acoustical design </a:t>
              </a:r>
            </a:p>
          </p:txBody>
        </p:sp>
        <p:sp>
          <p:nvSpPr>
            <p:cNvPr id="9" name="مستطيل 8">
              <a:extLst>
                <a:ext uri="{FF2B5EF4-FFF2-40B4-BE49-F238E27FC236}">
                  <a16:creationId xmlns:a16="http://schemas.microsoft.com/office/drawing/2014/main" xmlns="" id="{ADC0ED43-1A61-45C9-B665-889F9BD0467F}"/>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analysis and evaluated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cxnSp>
        <p:nvCxnSpPr>
          <p:cNvPr id="11" name="رابط مستقيم 10">
            <a:extLst>
              <a:ext uri="{FF2B5EF4-FFF2-40B4-BE49-F238E27FC236}">
                <a16:creationId xmlns:a16="http://schemas.microsoft.com/office/drawing/2014/main" xmlns="" id="{6259CB51-A569-418E-87EB-E3951D9D6089}"/>
              </a:ext>
            </a:extLst>
          </p:cNvPr>
          <p:cNvCxnSpPr>
            <a:cxnSpLocks/>
          </p:cNvCxnSpPr>
          <p:nvPr/>
        </p:nvCxnSpPr>
        <p:spPr>
          <a:xfrm flipH="1">
            <a:off x="854111" y="6531429"/>
            <a:ext cx="9781338"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3" name="مستطيل 12">
            <a:extLst>
              <a:ext uri="{FF2B5EF4-FFF2-40B4-BE49-F238E27FC236}">
                <a16:creationId xmlns:a16="http://schemas.microsoft.com/office/drawing/2014/main" xmlns="" id="{70624FFF-7FB7-4A89-B80D-B27D9D98D397}"/>
              </a:ext>
            </a:extLst>
          </p:cNvPr>
          <p:cNvSpPr/>
          <p:nvPr/>
        </p:nvSpPr>
        <p:spPr>
          <a:xfrm>
            <a:off x="1909188" y="1373454"/>
            <a:ext cx="5477034" cy="458074"/>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RT60 Class room  </a:t>
            </a:r>
          </a:p>
        </p:txBody>
      </p:sp>
      <p:sp>
        <p:nvSpPr>
          <p:cNvPr id="17" name="مستطيل 16">
            <a:extLst>
              <a:ext uri="{FF2B5EF4-FFF2-40B4-BE49-F238E27FC236}">
                <a16:creationId xmlns:a16="http://schemas.microsoft.com/office/drawing/2014/main" xmlns="" id="{2910FC95-28D2-417C-A707-65D4ECFB0FBD}"/>
              </a:ext>
            </a:extLst>
          </p:cNvPr>
          <p:cNvSpPr/>
          <p:nvPr/>
        </p:nvSpPr>
        <p:spPr>
          <a:xfrm>
            <a:off x="1909188" y="1784876"/>
            <a:ext cx="5477034" cy="463397"/>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classroom recommended RT60 = (0.5 – 0.9). </a:t>
            </a:r>
          </a:p>
        </p:txBody>
      </p:sp>
      <p:pic>
        <p:nvPicPr>
          <p:cNvPr id="3" name="صورة 2">
            <a:extLst>
              <a:ext uri="{FF2B5EF4-FFF2-40B4-BE49-F238E27FC236}">
                <a16:creationId xmlns:a16="http://schemas.microsoft.com/office/drawing/2014/main" xmlns="" id="{FE123653-B7FF-481F-8780-0A7062167EBF}"/>
              </a:ext>
            </a:extLst>
          </p:cNvPr>
          <p:cNvPicPr>
            <a:picLocks noChangeAspect="1"/>
          </p:cNvPicPr>
          <p:nvPr/>
        </p:nvPicPr>
        <p:blipFill>
          <a:blip r:embed="rId3" cstate="print"/>
          <a:stretch>
            <a:fillRect/>
          </a:stretch>
        </p:blipFill>
        <p:spPr>
          <a:xfrm>
            <a:off x="884950" y="3083508"/>
            <a:ext cx="3117105" cy="1967480"/>
          </a:xfrm>
          <a:prstGeom prst="rect">
            <a:avLst/>
          </a:prstGeom>
          <a:noFill/>
          <a:ln>
            <a:noFill/>
          </a:ln>
          <a:effectLst>
            <a:softEdge rad="63500"/>
          </a:effectLst>
        </p:spPr>
      </p:pic>
      <p:pic>
        <p:nvPicPr>
          <p:cNvPr id="18" name="صورة 17">
            <a:extLst>
              <a:ext uri="{FF2B5EF4-FFF2-40B4-BE49-F238E27FC236}">
                <a16:creationId xmlns:a16="http://schemas.microsoft.com/office/drawing/2014/main" xmlns="" id="{F82DA29E-FA54-487E-9D95-0B43B3E83BF3}"/>
              </a:ext>
            </a:extLst>
          </p:cNvPr>
          <p:cNvPicPr>
            <a:picLocks noChangeAspect="1"/>
          </p:cNvPicPr>
          <p:nvPr/>
        </p:nvPicPr>
        <p:blipFill>
          <a:blip r:embed="rId4" cstate="print"/>
          <a:stretch>
            <a:fillRect/>
          </a:stretch>
        </p:blipFill>
        <p:spPr>
          <a:xfrm>
            <a:off x="4881907" y="2423353"/>
            <a:ext cx="2747187" cy="1733986"/>
          </a:xfrm>
          <a:prstGeom prst="rect">
            <a:avLst/>
          </a:prstGeom>
          <a:noFill/>
          <a:ln>
            <a:noFill/>
          </a:ln>
          <a:effectLst>
            <a:softEdge rad="63500"/>
          </a:effectLst>
        </p:spPr>
      </p:pic>
      <p:pic>
        <p:nvPicPr>
          <p:cNvPr id="19" name="صورة 18">
            <a:extLst>
              <a:ext uri="{FF2B5EF4-FFF2-40B4-BE49-F238E27FC236}">
                <a16:creationId xmlns:a16="http://schemas.microsoft.com/office/drawing/2014/main" xmlns="" id="{0477C781-A340-4D46-AB45-F0FC6FFEFD74}"/>
              </a:ext>
            </a:extLst>
          </p:cNvPr>
          <p:cNvPicPr>
            <a:picLocks noChangeAspect="1"/>
          </p:cNvPicPr>
          <p:nvPr/>
        </p:nvPicPr>
        <p:blipFill>
          <a:blip r:embed="rId5" cstate="print"/>
          <a:stretch>
            <a:fillRect/>
          </a:stretch>
        </p:blipFill>
        <p:spPr>
          <a:xfrm>
            <a:off x="4897147" y="4332418"/>
            <a:ext cx="2669513" cy="1737682"/>
          </a:xfrm>
          <a:prstGeom prst="rect">
            <a:avLst/>
          </a:prstGeom>
          <a:noFill/>
          <a:ln>
            <a:noFill/>
          </a:ln>
          <a:effectLst>
            <a:softEdge rad="63500"/>
          </a:effectLst>
        </p:spPr>
      </p:pic>
      <p:pic>
        <p:nvPicPr>
          <p:cNvPr id="20" name="صورة 19">
            <a:extLst>
              <a:ext uri="{FF2B5EF4-FFF2-40B4-BE49-F238E27FC236}">
                <a16:creationId xmlns:a16="http://schemas.microsoft.com/office/drawing/2014/main" xmlns="" id="{FD9E904A-C82E-4E32-8EAA-4FE095953275}"/>
              </a:ext>
            </a:extLst>
          </p:cNvPr>
          <p:cNvPicPr>
            <a:picLocks noChangeAspect="1"/>
          </p:cNvPicPr>
          <p:nvPr/>
        </p:nvPicPr>
        <p:blipFill>
          <a:blip r:embed="rId6" cstate="print"/>
          <a:stretch>
            <a:fillRect/>
          </a:stretch>
        </p:blipFill>
        <p:spPr>
          <a:xfrm>
            <a:off x="8189946" y="3112832"/>
            <a:ext cx="3163071" cy="1938156"/>
          </a:xfrm>
          <a:prstGeom prst="rect">
            <a:avLst/>
          </a:prstGeom>
          <a:noFill/>
          <a:ln>
            <a:noFill/>
          </a:ln>
          <a:effectLst>
            <a:softEdge rad="63500"/>
          </a:effectLst>
        </p:spPr>
      </p:pic>
      <p:sp>
        <p:nvSpPr>
          <p:cNvPr id="21" name="مستطيل 20">
            <a:extLst>
              <a:ext uri="{FF2B5EF4-FFF2-40B4-BE49-F238E27FC236}">
                <a16:creationId xmlns:a16="http://schemas.microsoft.com/office/drawing/2014/main" xmlns="" id="{39B913B4-C5D1-4735-A1E1-9F5B6CDE3F0A}"/>
              </a:ext>
            </a:extLst>
          </p:cNvPr>
          <p:cNvSpPr/>
          <p:nvPr/>
        </p:nvSpPr>
        <p:spPr>
          <a:xfrm>
            <a:off x="1493350" y="2461938"/>
            <a:ext cx="1847472" cy="458074"/>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before</a:t>
            </a:r>
          </a:p>
        </p:txBody>
      </p:sp>
      <p:sp>
        <p:nvSpPr>
          <p:cNvPr id="22" name="مستطيل 21">
            <a:extLst>
              <a:ext uri="{FF2B5EF4-FFF2-40B4-BE49-F238E27FC236}">
                <a16:creationId xmlns:a16="http://schemas.microsoft.com/office/drawing/2014/main" xmlns="" id="{D38EE67A-C4E5-42F9-8F62-63A14ADA2AD9}"/>
              </a:ext>
            </a:extLst>
          </p:cNvPr>
          <p:cNvSpPr/>
          <p:nvPr/>
        </p:nvSpPr>
        <p:spPr>
          <a:xfrm>
            <a:off x="7970521" y="2486339"/>
            <a:ext cx="3665220" cy="458074"/>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After use Fabric acoustical panels </a:t>
            </a:r>
          </a:p>
        </p:txBody>
      </p:sp>
      <p:sp>
        <p:nvSpPr>
          <p:cNvPr id="23" name="مستطيل 22">
            <a:extLst>
              <a:ext uri="{FF2B5EF4-FFF2-40B4-BE49-F238E27FC236}">
                <a16:creationId xmlns:a16="http://schemas.microsoft.com/office/drawing/2014/main" xmlns="" id="{D817E10F-17F7-4E59-A041-158868D744BA}"/>
              </a:ext>
            </a:extLst>
          </p:cNvPr>
          <p:cNvSpPr/>
          <p:nvPr/>
        </p:nvSpPr>
        <p:spPr>
          <a:xfrm>
            <a:off x="7970521" y="5231178"/>
            <a:ext cx="4097549" cy="873572"/>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appley  the same solution for all room need modification  </a:t>
            </a:r>
          </a:p>
        </p:txBody>
      </p:sp>
    </p:spTree>
    <p:extLst>
      <p:ext uri="{BB962C8B-B14F-4D97-AF65-F5344CB8AC3E}">
        <p14:creationId xmlns:p14="http://schemas.microsoft.com/office/powerpoint/2010/main" xmlns="" val="3377716453"/>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xmlns="" id="{9C5BBCBB-27F9-4300-BF0D-6C2B270A9EAD}"/>
              </a:ext>
            </a:extLst>
          </p:cNvPr>
          <p:cNvGrpSpPr/>
          <p:nvPr/>
        </p:nvGrpSpPr>
        <p:grpSpPr>
          <a:xfrm>
            <a:off x="0" y="87923"/>
            <a:ext cx="12068070" cy="6682154"/>
            <a:chOff x="0" y="90435"/>
            <a:chExt cx="12068070" cy="6682154"/>
          </a:xfrm>
        </p:grpSpPr>
        <p:pic>
          <p:nvPicPr>
            <p:cNvPr id="6" name="صورة 5">
              <a:extLst>
                <a:ext uri="{FF2B5EF4-FFF2-40B4-BE49-F238E27FC236}">
                  <a16:creationId xmlns:a16="http://schemas.microsoft.com/office/drawing/2014/main" xmlns="" id="{95F76639-BA6A-42C0-B310-30F21F5089B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A8364530-0EB5-420A-A286-32A3A584D05F}"/>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مستطيل 8">
              <a:extLst>
                <a:ext uri="{FF2B5EF4-FFF2-40B4-BE49-F238E27FC236}">
                  <a16:creationId xmlns:a16="http://schemas.microsoft.com/office/drawing/2014/main" xmlns="" id="{7F625BCC-15E4-4031-B343-6B7C24EC003F}"/>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Electromechanical 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2" name="Slide Number Placeholder 1">
            <a:extLst>
              <a:ext uri="{FF2B5EF4-FFF2-40B4-BE49-F238E27FC236}">
                <a16:creationId xmlns:a16="http://schemas.microsoft.com/office/drawing/2014/main" xmlns="" id="{78D2E2F0-E1C8-4840-975E-48B0C1867FA5}"/>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72</a:t>
            </a:fld>
            <a:endParaRPr lang="en-US" sz="2000" b="1">
              <a:solidFill>
                <a:schemeClr val="tx1"/>
              </a:solidFill>
            </a:endParaRPr>
          </a:p>
        </p:txBody>
      </p:sp>
      <p:cxnSp>
        <p:nvCxnSpPr>
          <p:cNvPr id="11" name="رابط مستقيم 10">
            <a:extLst>
              <a:ext uri="{FF2B5EF4-FFF2-40B4-BE49-F238E27FC236}">
                <a16:creationId xmlns:a16="http://schemas.microsoft.com/office/drawing/2014/main" xmlns="" id="{E2C5E97F-7576-4543-A83D-56DB5686AC26}"/>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5" name="مستطيل 14">
            <a:extLst>
              <a:ext uri="{FF2B5EF4-FFF2-40B4-BE49-F238E27FC236}">
                <a16:creationId xmlns:a16="http://schemas.microsoft.com/office/drawing/2014/main" xmlns="" id="{E1F290B1-0953-4E57-8BA6-CE3E4E80E637}"/>
              </a:ext>
            </a:extLst>
          </p:cNvPr>
          <p:cNvSpPr/>
          <p:nvPr/>
        </p:nvSpPr>
        <p:spPr>
          <a:xfrm>
            <a:off x="2262113" y="692302"/>
            <a:ext cx="5235191" cy="5150449"/>
          </a:xfrm>
          <a:prstGeom prst="rect">
            <a:avLst/>
          </a:prstGeom>
          <a:noFill/>
        </p:spPr>
        <p:txBody>
          <a:bodyPr wrap="square" lIns="91440" tIns="45720" rIns="91440" bIns="45720">
            <a:spAutoFit/>
          </a:bodyPr>
          <a:lstStyle/>
          <a:p>
            <a:pPr marL="342900" indent="-342900">
              <a:lnSpc>
                <a:spcPct val="200000"/>
              </a:lnSpc>
              <a:buFont typeface="Arial" panose="020B0604020202020204" pitchFamily="34" charset="0"/>
              <a:buChar char="•"/>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Water supply system</a:t>
            </a:r>
          </a:p>
          <a:p>
            <a:pPr marL="342900" indent="-342900">
              <a:lnSpc>
                <a:spcPct val="200000"/>
              </a:lnSpc>
              <a:buFont typeface="Arial" panose="020B0604020202020204" pitchFamily="34" charset="0"/>
              <a:buChar char="•"/>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Drainage system</a:t>
            </a:r>
          </a:p>
          <a:p>
            <a:pPr marL="342900" indent="-342900">
              <a:lnSpc>
                <a:spcPct val="200000"/>
              </a:lnSpc>
              <a:buFont typeface="Arial" panose="020B0604020202020204" pitchFamily="34" charset="0"/>
              <a:buChar char="•"/>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Fire fighting system </a:t>
            </a:r>
          </a:p>
          <a:p>
            <a:pPr marL="342900" indent="-342900">
              <a:lnSpc>
                <a:spcPct val="200000"/>
              </a:lnSpc>
              <a:buFont typeface="Arial" panose="020B0604020202020204" pitchFamily="34" charset="0"/>
              <a:buChar char="•"/>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Lighting system</a:t>
            </a:r>
          </a:p>
          <a:p>
            <a:pPr marL="342900" indent="-342900">
              <a:lnSpc>
                <a:spcPct val="200000"/>
              </a:lnSpc>
              <a:buFont typeface="Arial" panose="020B0604020202020204" pitchFamily="34" charset="0"/>
              <a:buChar char="•"/>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Outlet Socket</a:t>
            </a:r>
          </a:p>
          <a:p>
            <a:pPr marL="342900" indent="-342900">
              <a:lnSpc>
                <a:spcPct val="200000"/>
              </a:lnSpc>
              <a:buFont typeface="Arial" panose="020B0604020202020204" pitchFamily="34" charset="0"/>
              <a:buChar char="•"/>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Photovoltaic system </a:t>
            </a:r>
          </a:p>
          <a:p>
            <a:pPr marL="342900" indent="-342900">
              <a:lnSpc>
                <a:spcPct val="200000"/>
              </a:lnSpc>
              <a:buFont typeface="Arial" panose="020B0604020202020204" pitchFamily="34" charset="0"/>
              <a:buChar char="•"/>
            </a:pPr>
            <a:endPar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173621529"/>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xmlns="" id="{9C5BBCBB-27F9-4300-BF0D-6C2B270A9EAD}"/>
              </a:ext>
            </a:extLst>
          </p:cNvPr>
          <p:cNvGrpSpPr/>
          <p:nvPr/>
        </p:nvGrpSpPr>
        <p:grpSpPr>
          <a:xfrm>
            <a:off x="0" y="87923"/>
            <a:ext cx="12068070" cy="6682154"/>
            <a:chOff x="0" y="90435"/>
            <a:chExt cx="12068070" cy="6682154"/>
          </a:xfrm>
        </p:grpSpPr>
        <p:pic>
          <p:nvPicPr>
            <p:cNvPr id="6" name="صورة 5">
              <a:extLst>
                <a:ext uri="{FF2B5EF4-FFF2-40B4-BE49-F238E27FC236}">
                  <a16:creationId xmlns:a16="http://schemas.microsoft.com/office/drawing/2014/main" xmlns="" id="{95F76639-BA6A-42C0-B310-30F21F5089B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A8364530-0EB5-420A-A286-32A3A584D05F}"/>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مستطيل 7">
              <a:extLst>
                <a:ext uri="{FF2B5EF4-FFF2-40B4-BE49-F238E27FC236}">
                  <a16:creationId xmlns:a16="http://schemas.microsoft.com/office/drawing/2014/main" xmlns="" id="{C7A7A606-1C5A-4DCF-8ED6-622659B8115C}"/>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Water supply system </a:t>
              </a:r>
            </a:p>
          </p:txBody>
        </p:sp>
        <p:sp>
          <p:nvSpPr>
            <p:cNvPr id="9" name="مستطيل 8">
              <a:extLst>
                <a:ext uri="{FF2B5EF4-FFF2-40B4-BE49-F238E27FC236}">
                  <a16:creationId xmlns:a16="http://schemas.microsoft.com/office/drawing/2014/main" xmlns="" id="{7F625BCC-15E4-4031-B343-6B7C24EC003F}"/>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Electromechanical 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2" name="Slide Number Placeholder 1">
            <a:extLst>
              <a:ext uri="{FF2B5EF4-FFF2-40B4-BE49-F238E27FC236}">
                <a16:creationId xmlns:a16="http://schemas.microsoft.com/office/drawing/2014/main" xmlns="" id="{78D2E2F0-E1C8-4840-975E-48B0C1867FA5}"/>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73</a:t>
            </a:fld>
            <a:endParaRPr lang="en-US" sz="2000" b="1">
              <a:solidFill>
                <a:schemeClr val="tx1"/>
              </a:solidFill>
            </a:endParaRPr>
          </a:p>
        </p:txBody>
      </p:sp>
      <p:cxnSp>
        <p:nvCxnSpPr>
          <p:cNvPr id="11" name="رابط مستقيم 10">
            <a:extLst>
              <a:ext uri="{FF2B5EF4-FFF2-40B4-BE49-F238E27FC236}">
                <a16:creationId xmlns:a16="http://schemas.microsoft.com/office/drawing/2014/main" xmlns="" id="{E2C5E97F-7576-4543-A83D-56DB5686AC26}"/>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3" name="صورة 2">
            <a:extLst>
              <a:ext uri="{FF2B5EF4-FFF2-40B4-BE49-F238E27FC236}">
                <a16:creationId xmlns:a16="http://schemas.microsoft.com/office/drawing/2014/main" xmlns="" id="{B362BCD0-8BF3-48C6-94E6-98A8C9CD4A87}"/>
              </a:ext>
            </a:extLst>
          </p:cNvPr>
          <p:cNvPicPr>
            <a:picLocks noChangeAspect="1"/>
          </p:cNvPicPr>
          <p:nvPr/>
        </p:nvPicPr>
        <p:blipFill>
          <a:blip r:embed="rId3" cstate="print"/>
          <a:stretch>
            <a:fillRect/>
          </a:stretch>
        </p:blipFill>
        <p:spPr>
          <a:xfrm>
            <a:off x="1034222" y="2804484"/>
            <a:ext cx="4767904" cy="2948239"/>
          </a:xfrm>
          <a:prstGeom prst="rect">
            <a:avLst/>
          </a:prstGeom>
          <a:noFill/>
          <a:ln>
            <a:noFill/>
          </a:ln>
          <a:effectLst>
            <a:softEdge rad="63500"/>
          </a:effectLst>
        </p:spPr>
      </p:pic>
      <p:sp>
        <p:nvSpPr>
          <p:cNvPr id="4" name="مستطيل 3">
            <a:extLst>
              <a:ext uri="{FF2B5EF4-FFF2-40B4-BE49-F238E27FC236}">
                <a16:creationId xmlns:a16="http://schemas.microsoft.com/office/drawing/2014/main" xmlns="" id="{9DA3FF27-BCDE-4FFA-86E3-31724F330AEA}"/>
              </a:ext>
            </a:extLst>
          </p:cNvPr>
          <p:cNvSpPr/>
          <p:nvPr/>
        </p:nvSpPr>
        <p:spPr>
          <a:xfrm>
            <a:off x="854110" y="1481004"/>
            <a:ext cx="5564445" cy="1288751"/>
          </a:xfrm>
          <a:prstGeom prst="rect">
            <a:avLst/>
          </a:prstGeom>
        </p:spPr>
        <p:txBody>
          <a:bodyPr wrap="square">
            <a:spAutoFit/>
          </a:bodyPr>
          <a:lstStyle/>
          <a:p>
            <a:pPr>
              <a:lnSpc>
                <a:spcPct val="150000"/>
              </a:lnSpc>
            </a:pPr>
            <a:r>
              <a:rPr lang="en-US" dirty="0">
                <a:solidFill>
                  <a:srgbClr val="000000"/>
                </a:solidFill>
                <a:latin typeface="Times New Roman" panose="02020603050405020304" pitchFamily="18" charset="0"/>
              </a:rPr>
              <a:t>Consumption of water </a:t>
            </a:r>
          </a:p>
          <a:p>
            <a:pPr>
              <a:lnSpc>
                <a:spcPct val="150000"/>
              </a:lnSpc>
            </a:pPr>
            <a:r>
              <a:rPr lang="en-US" dirty="0">
                <a:solidFill>
                  <a:srgbClr val="000000"/>
                </a:solidFill>
                <a:latin typeface="Times New Roman" panose="02020603050405020304" pitchFamily="18" charset="0"/>
              </a:rPr>
              <a:t>The cold water needed=15*360 =5400 liter.</a:t>
            </a:r>
          </a:p>
          <a:p>
            <a:pPr>
              <a:lnSpc>
                <a:spcPct val="150000"/>
              </a:lnSpc>
            </a:pPr>
            <a:r>
              <a:rPr lang="en-US" dirty="0">
                <a:solidFill>
                  <a:srgbClr val="000000"/>
                </a:solidFill>
                <a:latin typeface="Times New Roman" panose="02020603050405020304" pitchFamily="18" charset="0"/>
              </a:rPr>
              <a:t> The hot water =360*4.5=1620 liter.</a:t>
            </a:r>
            <a:endParaRPr lang="ar-SA" dirty="0"/>
          </a:p>
        </p:txBody>
      </p:sp>
      <p:sp>
        <p:nvSpPr>
          <p:cNvPr id="12" name="مستطيل 11">
            <a:extLst>
              <a:ext uri="{FF2B5EF4-FFF2-40B4-BE49-F238E27FC236}">
                <a16:creationId xmlns:a16="http://schemas.microsoft.com/office/drawing/2014/main" xmlns="" id="{7C110C37-3980-45D2-9719-837A47B3B8C3}"/>
              </a:ext>
            </a:extLst>
          </p:cNvPr>
          <p:cNvSpPr/>
          <p:nvPr/>
        </p:nvSpPr>
        <p:spPr>
          <a:xfrm>
            <a:off x="6418555" y="1623010"/>
            <a:ext cx="2876494" cy="2119747"/>
          </a:xfrm>
          <a:prstGeom prst="rect">
            <a:avLst/>
          </a:prstGeom>
        </p:spPr>
        <p:txBody>
          <a:bodyPr wrap="square">
            <a:spAutoFit/>
          </a:bodyPr>
          <a:lstStyle/>
          <a:p>
            <a:pPr>
              <a:lnSpc>
                <a:spcPct val="150000"/>
              </a:lnSpc>
            </a:pPr>
            <a:r>
              <a:rPr lang="en-US" dirty="0">
                <a:solidFill>
                  <a:srgbClr val="000000"/>
                </a:solidFill>
                <a:latin typeface="Times New Roman" panose="02020603050405020304" pitchFamily="18" charset="0"/>
              </a:rPr>
              <a:t>The system will use the roof tank for cold and hot water and feed from underground water whit 120m3 which feed from Municipality. </a:t>
            </a:r>
            <a:endParaRPr lang="ar-SA" dirty="0"/>
          </a:p>
        </p:txBody>
      </p:sp>
      <p:pic>
        <p:nvPicPr>
          <p:cNvPr id="13" name="صورة 12">
            <a:extLst>
              <a:ext uri="{FF2B5EF4-FFF2-40B4-BE49-F238E27FC236}">
                <a16:creationId xmlns:a16="http://schemas.microsoft.com/office/drawing/2014/main" xmlns="" id="{924CB92C-C1CB-4D11-89A3-4DD95BB5B868}"/>
              </a:ext>
            </a:extLst>
          </p:cNvPr>
          <p:cNvPicPr>
            <a:picLocks noChangeAspect="1"/>
          </p:cNvPicPr>
          <p:nvPr/>
        </p:nvPicPr>
        <p:blipFill>
          <a:blip r:embed="rId4" cstate="print"/>
          <a:stretch>
            <a:fillRect/>
          </a:stretch>
        </p:blipFill>
        <p:spPr>
          <a:xfrm>
            <a:off x="9259410" y="1623010"/>
            <a:ext cx="2523233" cy="4387623"/>
          </a:xfrm>
          <a:prstGeom prst="rect">
            <a:avLst/>
          </a:prstGeom>
          <a:noFill/>
          <a:ln>
            <a:noFill/>
          </a:ln>
          <a:effectLst>
            <a:softEdge rad="63500"/>
          </a:effectLst>
        </p:spPr>
      </p:pic>
    </p:spTree>
    <p:extLst>
      <p:ext uri="{BB962C8B-B14F-4D97-AF65-F5344CB8AC3E}">
        <p14:creationId xmlns:p14="http://schemas.microsoft.com/office/powerpoint/2010/main" xmlns="" val="2150670307"/>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xmlns="" id="{9C5BBCBB-27F9-4300-BF0D-6C2B270A9EAD}"/>
              </a:ext>
            </a:extLst>
          </p:cNvPr>
          <p:cNvGrpSpPr/>
          <p:nvPr/>
        </p:nvGrpSpPr>
        <p:grpSpPr>
          <a:xfrm>
            <a:off x="0" y="87923"/>
            <a:ext cx="12068070" cy="6682154"/>
            <a:chOff x="0" y="90435"/>
            <a:chExt cx="12068070" cy="6682154"/>
          </a:xfrm>
        </p:grpSpPr>
        <p:pic>
          <p:nvPicPr>
            <p:cNvPr id="6" name="صورة 5">
              <a:extLst>
                <a:ext uri="{FF2B5EF4-FFF2-40B4-BE49-F238E27FC236}">
                  <a16:creationId xmlns:a16="http://schemas.microsoft.com/office/drawing/2014/main" xmlns="" id="{95F76639-BA6A-42C0-B310-30F21F5089B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A8364530-0EB5-420A-A286-32A3A584D05F}"/>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مستطيل 7">
              <a:extLst>
                <a:ext uri="{FF2B5EF4-FFF2-40B4-BE49-F238E27FC236}">
                  <a16:creationId xmlns:a16="http://schemas.microsoft.com/office/drawing/2014/main" xmlns="" id="{C7A7A606-1C5A-4DCF-8ED6-622659B8115C}"/>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Water supply system </a:t>
              </a:r>
            </a:p>
          </p:txBody>
        </p:sp>
        <p:sp>
          <p:nvSpPr>
            <p:cNvPr id="9" name="مستطيل 8">
              <a:extLst>
                <a:ext uri="{FF2B5EF4-FFF2-40B4-BE49-F238E27FC236}">
                  <a16:creationId xmlns:a16="http://schemas.microsoft.com/office/drawing/2014/main" xmlns="" id="{7F625BCC-15E4-4031-B343-6B7C24EC003F}"/>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Electromechanical 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2" name="Slide Number Placeholder 1">
            <a:extLst>
              <a:ext uri="{FF2B5EF4-FFF2-40B4-BE49-F238E27FC236}">
                <a16:creationId xmlns:a16="http://schemas.microsoft.com/office/drawing/2014/main" xmlns="" id="{78D2E2F0-E1C8-4840-975E-48B0C1867FA5}"/>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74</a:t>
            </a:fld>
            <a:endParaRPr lang="en-US" sz="2000" b="1">
              <a:solidFill>
                <a:schemeClr val="tx1"/>
              </a:solidFill>
            </a:endParaRPr>
          </a:p>
        </p:txBody>
      </p:sp>
      <p:cxnSp>
        <p:nvCxnSpPr>
          <p:cNvPr id="11" name="رابط مستقيم 10">
            <a:extLst>
              <a:ext uri="{FF2B5EF4-FFF2-40B4-BE49-F238E27FC236}">
                <a16:creationId xmlns:a16="http://schemas.microsoft.com/office/drawing/2014/main" xmlns="" id="{E2C5E97F-7576-4543-A83D-56DB5686AC26}"/>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4" name="مستطيل 13">
            <a:extLst>
              <a:ext uri="{FF2B5EF4-FFF2-40B4-BE49-F238E27FC236}">
                <a16:creationId xmlns:a16="http://schemas.microsoft.com/office/drawing/2014/main" xmlns="" id="{29082F0F-90C1-415F-8F3A-DCED1EFCDBCC}"/>
              </a:ext>
            </a:extLst>
          </p:cNvPr>
          <p:cNvSpPr/>
          <p:nvPr/>
        </p:nvSpPr>
        <p:spPr>
          <a:xfrm>
            <a:off x="2647399" y="1430873"/>
            <a:ext cx="5777510" cy="873252"/>
          </a:xfrm>
          <a:prstGeom prst="rect">
            <a:avLst/>
          </a:prstGeom>
        </p:spPr>
        <p:txBody>
          <a:bodyPr wrap="square">
            <a:spAutoFit/>
          </a:bodyPr>
          <a:lstStyle/>
          <a:p>
            <a:pPr>
              <a:lnSpc>
                <a:spcPct val="150000"/>
              </a:lnSpc>
            </a:pPr>
            <a:r>
              <a:rPr lang="en-US" dirty="0">
                <a:solidFill>
                  <a:srgbClr val="000000"/>
                </a:solidFill>
                <a:latin typeface="Times New Roman" panose="02020603050405020304" pitchFamily="18" charset="0"/>
              </a:rPr>
              <a:t>Pipe sizing divide the building to the collectors where each one collect group of fixture unit  </a:t>
            </a:r>
            <a:endParaRPr lang="ar-SA" dirty="0"/>
          </a:p>
        </p:txBody>
      </p:sp>
      <p:pic>
        <p:nvPicPr>
          <p:cNvPr id="15" name="صورة 14">
            <a:extLst>
              <a:ext uri="{FF2B5EF4-FFF2-40B4-BE49-F238E27FC236}">
                <a16:creationId xmlns:a16="http://schemas.microsoft.com/office/drawing/2014/main" xmlns="" id="{74C92498-C883-4A75-BEED-15E01E1B05B2}"/>
              </a:ext>
            </a:extLst>
          </p:cNvPr>
          <p:cNvPicPr>
            <a:picLocks noChangeAspect="1"/>
          </p:cNvPicPr>
          <p:nvPr/>
        </p:nvPicPr>
        <p:blipFill>
          <a:blip r:embed="rId3" cstate="print"/>
          <a:stretch>
            <a:fillRect/>
          </a:stretch>
        </p:blipFill>
        <p:spPr>
          <a:xfrm>
            <a:off x="6516618" y="2682199"/>
            <a:ext cx="5231200" cy="1604790"/>
          </a:xfrm>
          <a:prstGeom prst="rect">
            <a:avLst/>
          </a:prstGeom>
          <a:noFill/>
          <a:ln>
            <a:noFill/>
          </a:ln>
          <a:effectLst>
            <a:softEdge rad="63500"/>
          </a:effectLst>
        </p:spPr>
      </p:pic>
      <p:pic>
        <p:nvPicPr>
          <p:cNvPr id="16" name="صورة 15">
            <a:extLst>
              <a:ext uri="{FF2B5EF4-FFF2-40B4-BE49-F238E27FC236}">
                <a16:creationId xmlns:a16="http://schemas.microsoft.com/office/drawing/2014/main" xmlns="" id="{8B5E7C62-FAA2-4203-BBBA-D2F0471B12C4}"/>
              </a:ext>
            </a:extLst>
          </p:cNvPr>
          <p:cNvPicPr>
            <a:picLocks noChangeAspect="1"/>
          </p:cNvPicPr>
          <p:nvPr/>
        </p:nvPicPr>
        <p:blipFill>
          <a:blip r:embed="rId4" cstate="print"/>
          <a:stretch>
            <a:fillRect/>
          </a:stretch>
        </p:blipFill>
        <p:spPr>
          <a:xfrm>
            <a:off x="570025" y="2682199"/>
            <a:ext cx="5777510" cy="2736649"/>
          </a:xfrm>
          <a:prstGeom prst="rect">
            <a:avLst/>
          </a:prstGeom>
          <a:noFill/>
          <a:ln>
            <a:noFill/>
          </a:ln>
          <a:effectLst>
            <a:softEdge rad="63500"/>
          </a:effectLst>
        </p:spPr>
      </p:pic>
    </p:spTree>
    <p:extLst>
      <p:ext uri="{BB962C8B-B14F-4D97-AF65-F5344CB8AC3E}">
        <p14:creationId xmlns:p14="http://schemas.microsoft.com/office/powerpoint/2010/main" xmlns="" val="1621146169"/>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xmlns="" id="{9C5BBCBB-27F9-4300-BF0D-6C2B270A9EAD}"/>
              </a:ext>
            </a:extLst>
          </p:cNvPr>
          <p:cNvGrpSpPr/>
          <p:nvPr/>
        </p:nvGrpSpPr>
        <p:grpSpPr>
          <a:xfrm>
            <a:off x="0" y="87923"/>
            <a:ext cx="12068070" cy="6682154"/>
            <a:chOff x="0" y="90435"/>
            <a:chExt cx="12068070" cy="6682154"/>
          </a:xfrm>
        </p:grpSpPr>
        <p:pic>
          <p:nvPicPr>
            <p:cNvPr id="6" name="صورة 5">
              <a:extLst>
                <a:ext uri="{FF2B5EF4-FFF2-40B4-BE49-F238E27FC236}">
                  <a16:creationId xmlns:a16="http://schemas.microsoft.com/office/drawing/2014/main" xmlns="" id="{95F76639-BA6A-42C0-B310-30F21F5089B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A8364530-0EB5-420A-A286-32A3A584D05F}"/>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مستطيل 7">
              <a:extLst>
                <a:ext uri="{FF2B5EF4-FFF2-40B4-BE49-F238E27FC236}">
                  <a16:creationId xmlns:a16="http://schemas.microsoft.com/office/drawing/2014/main" xmlns="" id="{C7A7A606-1C5A-4DCF-8ED6-622659B8115C}"/>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Water supply system </a:t>
              </a:r>
            </a:p>
          </p:txBody>
        </p:sp>
        <p:sp>
          <p:nvSpPr>
            <p:cNvPr id="9" name="مستطيل 8">
              <a:extLst>
                <a:ext uri="{FF2B5EF4-FFF2-40B4-BE49-F238E27FC236}">
                  <a16:creationId xmlns:a16="http://schemas.microsoft.com/office/drawing/2014/main" xmlns="" id="{7F625BCC-15E4-4031-B343-6B7C24EC003F}"/>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Electromechanical 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2" name="Slide Number Placeholder 1">
            <a:extLst>
              <a:ext uri="{FF2B5EF4-FFF2-40B4-BE49-F238E27FC236}">
                <a16:creationId xmlns:a16="http://schemas.microsoft.com/office/drawing/2014/main" xmlns="" id="{78D2E2F0-E1C8-4840-975E-48B0C1867FA5}"/>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75</a:t>
            </a:fld>
            <a:endParaRPr lang="en-US" sz="2000" b="1">
              <a:solidFill>
                <a:schemeClr val="tx1"/>
              </a:solidFill>
            </a:endParaRPr>
          </a:p>
        </p:txBody>
      </p:sp>
      <p:cxnSp>
        <p:nvCxnSpPr>
          <p:cNvPr id="11" name="رابط مستقيم 10">
            <a:extLst>
              <a:ext uri="{FF2B5EF4-FFF2-40B4-BE49-F238E27FC236}">
                <a16:creationId xmlns:a16="http://schemas.microsoft.com/office/drawing/2014/main" xmlns="" id="{E2C5E97F-7576-4543-A83D-56DB5686AC26}"/>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3" name="صورة 2">
            <a:extLst>
              <a:ext uri="{FF2B5EF4-FFF2-40B4-BE49-F238E27FC236}">
                <a16:creationId xmlns:a16="http://schemas.microsoft.com/office/drawing/2014/main" xmlns="" id="{018871B3-A404-4FA9-8313-DEBF6CDD3956}"/>
              </a:ext>
            </a:extLst>
          </p:cNvPr>
          <p:cNvPicPr>
            <a:picLocks noChangeAspect="1"/>
          </p:cNvPicPr>
          <p:nvPr/>
        </p:nvPicPr>
        <p:blipFill>
          <a:blip r:embed="rId3" cstate="print"/>
          <a:stretch>
            <a:fillRect/>
          </a:stretch>
        </p:blipFill>
        <p:spPr>
          <a:xfrm>
            <a:off x="4314548" y="1889374"/>
            <a:ext cx="4938989" cy="4268538"/>
          </a:xfrm>
          <a:prstGeom prst="rect">
            <a:avLst/>
          </a:prstGeom>
          <a:noFill/>
          <a:ln>
            <a:noFill/>
          </a:ln>
          <a:effectLst>
            <a:softEdge rad="63500"/>
          </a:effectLst>
        </p:spPr>
      </p:pic>
    </p:spTree>
    <p:extLst>
      <p:ext uri="{BB962C8B-B14F-4D97-AF65-F5344CB8AC3E}">
        <p14:creationId xmlns:p14="http://schemas.microsoft.com/office/powerpoint/2010/main" xmlns="" val="3462800880"/>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xmlns="" id="{9C5BBCBB-27F9-4300-BF0D-6C2B270A9EAD}"/>
              </a:ext>
            </a:extLst>
          </p:cNvPr>
          <p:cNvGrpSpPr/>
          <p:nvPr/>
        </p:nvGrpSpPr>
        <p:grpSpPr>
          <a:xfrm>
            <a:off x="0" y="87923"/>
            <a:ext cx="12068070" cy="6682154"/>
            <a:chOff x="0" y="90435"/>
            <a:chExt cx="12068070" cy="6682154"/>
          </a:xfrm>
        </p:grpSpPr>
        <p:pic>
          <p:nvPicPr>
            <p:cNvPr id="6" name="صورة 5">
              <a:extLst>
                <a:ext uri="{FF2B5EF4-FFF2-40B4-BE49-F238E27FC236}">
                  <a16:creationId xmlns:a16="http://schemas.microsoft.com/office/drawing/2014/main" xmlns="" id="{95F76639-BA6A-42C0-B310-30F21F5089B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A8364530-0EB5-420A-A286-32A3A584D05F}"/>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مستطيل 7">
              <a:extLst>
                <a:ext uri="{FF2B5EF4-FFF2-40B4-BE49-F238E27FC236}">
                  <a16:creationId xmlns:a16="http://schemas.microsoft.com/office/drawing/2014/main" xmlns="" id="{C7A7A606-1C5A-4DCF-8ED6-622659B8115C}"/>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Drainage system </a:t>
              </a:r>
            </a:p>
          </p:txBody>
        </p:sp>
        <p:sp>
          <p:nvSpPr>
            <p:cNvPr id="9" name="مستطيل 8">
              <a:extLst>
                <a:ext uri="{FF2B5EF4-FFF2-40B4-BE49-F238E27FC236}">
                  <a16:creationId xmlns:a16="http://schemas.microsoft.com/office/drawing/2014/main" xmlns="" id="{7F625BCC-15E4-4031-B343-6B7C24EC003F}"/>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Electromechanical 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2" name="Slide Number Placeholder 1">
            <a:extLst>
              <a:ext uri="{FF2B5EF4-FFF2-40B4-BE49-F238E27FC236}">
                <a16:creationId xmlns:a16="http://schemas.microsoft.com/office/drawing/2014/main" xmlns="" id="{78D2E2F0-E1C8-4840-975E-48B0C1867FA5}"/>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76</a:t>
            </a:fld>
            <a:endParaRPr lang="en-US" sz="2000" b="1">
              <a:solidFill>
                <a:schemeClr val="tx1"/>
              </a:solidFill>
            </a:endParaRPr>
          </a:p>
        </p:txBody>
      </p:sp>
      <p:cxnSp>
        <p:nvCxnSpPr>
          <p:cNvPr id="11" name="رابط مستقيم 10">
            <a:extLst>
              <a:ext uri="{FF2B5EF4-FFF2-40B4-BE49-F238E27FC236}">
                <a16:creationId xmlns:a16="http://schemas.microsoft.com/office/drawing/2014/main" xmlns="" id="{E2C5E97F-7576-4543-A83D-56DB5686AC26}"/>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4" name="صورة 3">
            <a:extLst>
              <a:ext uri="{FF2B5EF4-FFF2-40B4-BE49-F238E27FC236}">
                <a16:creationId xmlns:a16="http://schemas.microsoft.com/office/drawing/2014/main" xmlns="" id="{22A62C37-EA90-44C8-87D4-A74E39614275}"/>
              </a:ext>
            </a:extLst>
          </p:cNvPr>
          <p:cNvPicPr>
            <a:picLocks noChangeAspect="1"/>
          </p:cNvPicPr>
          <p:nvPr/>
        </p:nvPicPr>
        <p:blipFill>
          <a:blip r:embed="rId3" cstate="print"/>
          <a:stretch>
            <a:fillRect/>
          </a:stretch>
        </p:blipFill>
        <p:spPr>
          <a:xfrm>
            <a:off x="5474719" y="731044"/>
            <a:ext cx="1906406" cy="1454889"/>
          </a:xfrm>
          <a:prstGeom prst="rect">
            <a:avLst/>
          </a:prstGeom>
        </p:spPr>
      </p:pic>
      <p:sp>
        <p:nvSpPr>
          <p:cNvPr id="10" name="مستطيل 9">
            <a:extLst>
              <a:ext uri="{FF2B5EF4-FFF2-40B4-BE49-F238E27FC236}">
                <a16:creationId xmlns:a16="http://schemas.microsoft.com/office/drawing/2014/main" xmlns="" id="{8B06B803-D664-42B9-8410-BACA5DD34DA7}"/>
              </a:ext>
            </a:extLst>
          </p:cNvPr>
          <p:cNvSpPr/>
          <p:nvPr/>
        </p:nvSpPr>
        <p:spPr>
          <a:xfrm>
            <a:off x="552269" y="1803272"/>
            <a:ext cx="8289890" cy="4127990"/>
          </a:xfrm>
          <a:prstGeom prst="rect">
            <a:avLst/>
          </a:prstGeom>
        </p:spPr>
        <p:txBody>
          <a:bodyPr wrap="square">
            <a:spAutoFit/>
          </a:bodyPr>
          <a:lstStyle/>
          <a:p>
            <a:pPr>
              <a:lnSpc>
                <a:spcPct val="250000"/>
              </a:lnSpc>
            </a:pPr>
            <a:r>
              <a:rPr lang="en-US" dirty="0">
                <a:solidFill>
                  <a:srgbClr val="000000"/>
                </a:solidFill>
                <a:latin typeface="Times New Roman" panose="02020603050405020304" pitchFamily="18" charset="0"/>
              </a:rPr>
              <a:t>-bath room need to 4"pipe with slope 1% , </a:t>
            </a:r>
          </a:p>
          <a:p>
            <a:pPr>
              <a:lnSpc>
                <a:spcPct val="250000"/>
              </a:lnSpc>
            </a:pPr>
            <a:r>
              <a:rPr lang="en-US" dirty="0">
                <a:solidFill>
                  <a:srgbClr val="000000"/>
                </a:solidFill>
                <a:latin typeface="Times New Roman" panose="02020603050405020304" pitchFamily="18" charset="0"/>
              </a:rPr>
              <a:t>-water closet need 4"pipe with slope 1% </a:t>
            </a:r>
          </a:p>
          <a:p>
            <a:pPr>
              <a:lnSpc>
                <a:spcPct val="250000"/>
              </a:lnSpc>
            </a:pPr>
            <a:r>
              <a:rPr lang="en-US" dirty="0">
                <a:solidFill>
                  <a:srgbClr val="000000"/>
                </a:solidFill>
                <a:latin typeface="Times New Roman" panose="02020603050405020304" pitchFamily="18" charset="0"/>
              </a:rPr>
              <a:t>-each 3 lavatory connect with other in one by 3" pipe  4"pipe with slope 1% . </a:t>
            </a:r>
          </a:p>
          <a:p>
            <a:pPr>
              <a:lnSpc>
                <a:spcPct val="250000"/>
              </a:lnSpc>
            </a:pPr>
            <a:r>
              <a:rPr lang="en-US" dirty="0">
                <a:solidFill>
                  <a:srgbClr val="000000"/>
                </a:solidFill>
                <a:latin typeface="Times New Roman" panose="02020603050405020304" pitchFamily="18" charset="0"/>
              </a:rPr>
              <a:t>- Vents 4" where it is important and use C.O clean out in the end of each branch . </a:t>
            </a:r>
          </a:p>
          <a:p>
            <a:pPr>
              <a:lnSpc>
                <a:spcPct val="250000"/>
              </a:lnSpc>
            </a:pPr>
            <a:r>
              <a:rPr lang="en-US" dirty="0">
                <a:solidFill>
                  <a:srgbClr val="000000"/>
                </a:solidFill>
                <a:latin typeface="Times New Roman" panose="02020603050405020304" pitchFamily="18" charset="0"/>
              </a:rPr>
              <a:t>-Manholes with dimensions 50 </a:t>
            </a:r>
            <a:r>
              <a:rPr lang="en-US" dirty="0" err="1">
                <a:solidFill>
                  <a:srgbClr val="000000"/>
                </a:solidFill>
                <a:latin typeface="Times New Roman" panose="02020603050405020304" pitchFamily="18" charset="0"/>
              </a:rPr>
              <a:t>c.m</a:t>
            </a:r>
            <a:r>
              <a:rPr lang="en-US" dirty="0">
                <a:solidFill>
                  <a:srgbClr val="000000"/>
                </a:solidFill>
                <a:latin typeface="Times New Roman" panose="02020603050405020304" pitchFamily="18" charset="0"/>
              </a:rPr>
              <a:t>* 50 </a:t>
            </a:r>
            <a:r>
              <a:rPr lang="en-US" dirty="0" err="1">
                <a:solidFill>
                  <a:srgbClr val="000000"/>
                </a:solidFill>
                <a:latin typeface="Times New Roman" panose="02020603050405020304" pitchFamily="18" charset="0"/>
              </a:rPr>
              <a:t>c.m</a:t>
            </a:r>
            <a:r>
              <a:rPr lang="en-US" dirty="0">
                <a:solidFill>
                  <a:srgbClr val="000000"/>
                </a:solidFill>
                <a:latin typeface="Times New Roman" panose="02020603050405020304" pitchFamily="18" charset="0"/>
              </a:rPr>
              <a:t> and external pipe with 6" to the septic </a:t>
            </a:r>
            <a:r>
              <a:rPr lang="en-US" dirty="0" err="1">
                <a:solidFill>
                  <a:srgbClr val="000000"/>
                </a:solidFill>
                <a:latin typeface="Times New Roman" panose="02020603050405020304" pitchFamily="18" charset="0"/>
              </a:rPr>
              <a:t>tanke</a:t>
            </a:r>
            <a:r>
              <a:rPr lang="en-US" dirty="0">
                <a:solidFill>
                  <a:srgbClr val="000000"/>
                </a:solidFill>
                <a:latin typeface="Times New Roman" panose="02020603050405020304" pitchFamily="18" charset="0"/>
              </a:rPr>
              <a:t> -with dimensions 3*4*5 m and use floor derange with dimensions 0.15c.m*0.15c.m. </a:t>
            </a:r>
            <a:endParaRPr lang="ar-SA" dirty="0"/>
          </a:p>
        </p:txBody>
      </p:sp>
    </p:spTree>
    <p:extLst>
      <p:ext uri="{BB962C8B-B14F-4D97-AF65-F5344CB8AC3E}">
        <p14:creationId xmlns:p14="http://schemas.microsoft.com/office/powerpoint/2010/main" xmlns="" val="132967342"/>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xmlns="" id="{9C5BBCBB-27F9-4300-BF0D-6C2B270A9EAD}"/>
              </a:ext>
            </a:extLst>
          </p:cNvPr>
          <p:cNvGrpSpPr/>
          <p:nvPr/>
        </p:nvGrpSpPr>
        <p:grpSpPr>
          <a:xfrm>
            <a:off x="0" y="87923"/>
            <a:ext cx="12068070" cy="6682154"/>
            <a:chOff x="0" y="90435"/>
            <a:chExt cx="12068070" cy="6682154"/>
          </a:xfrm>
        </p:grpSpPr>
        <p:pic>
          <p:nvPicPr>
            <p:cNvPr id="6" name="صورة 5">
              <a:extLst>
                <a:ext uri="{FF2B5EF4-FFF2-40B4-BE49-F238E27FC236}">
                  <a16:creationId xmlns:a16="http://schemas.microsoft.com/office/drawing/2014/main" xmlns="" id="{95F76639-BA6A-42C0-B310-30F21F5089B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A8364530-0EB5-420A-A286-32A3A584D05F}"/>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مستطيل 7">
              <a:extLst>
                <a:ext uri="{FF2B5EF4-FFF2-40B4-BE49-F238E27FC236}">
                  <a16:creationId xmlns:a16="http://schemas.microsoft.com/office/drawing/2014/main" xmlns="" id="{C7A7A606-1C5A-4DCF-8ED6-622659B8115C}"/>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Drainage system </a:t>
              </a:r>
            </a:p>
          </p:txBody>
        </p:sp>
        <p:sp>
          <p:nvSpPr>
            <p:cNvPr id="9" name="مستطيل 8">
              <a:extLst>
                <a:ext uri="{FF2B5EF4-FFF2-40B4-BE49-F238E27FC236}">
                  <a16:creationId xmlns:a16="http://schemas.microsoft.com/office/drawing/2014/main" xmlns="" id="{7F625BCC-15E4-4031-B343-6B7C24EC003F}"/>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Electromechanical 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2" name="Slide Number Placeholder 1">
            <a:extLst>
              <a:ext uri="{FF2B5EF4-FFF2-40B4-BE49-F238E27FC236}">
                <a16:creationId xmlns:a16="http://schemas.microsoft.com/office/drawing/2014/main" xmlns="" id="{78D2E2F0-E1C8-4840-975E-48B0C1867FA5}"/>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77</a:t>
            </a:fld>
            <a:endParaRPr lang="en-US" sz="2000" b="1">
              <a:solidFill>
                <a:schemeClr val="tx1"/>
              </a:solidFill>
            </a:endParaRPr>
          </a:p>
        </p:txBody>
      </p:sp>
      <p:cxnSp>
        <p:nvCxnSpPr>
          <p:cNvPr id="11" name="رابط مستقيم 10">
            <a:extLst>
              <a:ext uri="{FF2B5EF4-FFF2-40B4-BE49-F238E27FC236}">
                <a16:creationId xmlns:a16="http://schemas.microsoft.com/office/drawing/2014/main" xmlns="" id="{E2C5E97F-7576-4543-A83D-56DB5686AC26}"/>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13" name="صورة 12">
            <a:extLst>
              <a:ext uri="{FF2B5EF4-FFF2-40B4-BE49-F238E27FC236}">
                <a16:creationId xmlns:a16="http://schemas.microsoft.com/office/drawing/2014/main" xmlns="" id="{805B48C9-5B35-4400-8181-02BA23668692}"/>
              </a:ext>
            </a:extLst>
          </p:cNvPr>
          <p:cNvPicPr>
            <a:picLocks noChangeAspect="1"/>
          </p:cNvPicPr>
          <p:nvPr/>
        </p:nvPicPr>
        <p:blipFill>
          <a:blip r:embed="rId3" cstate="print"/>
          <a:stretch>
            <a:fillRect/>
          </a:stretch>
        </p:blipFill>
        <p:spPr>
          <a:xfrm>
            <a:off x="5697317" y="538739"/>
            <a:ext cx="4099192" cy="2096177"/>
          </a:xfrm>
          <a:prstGeom prst="rect">
            <a:avLst/>
          </a:prstGeom>
          <a:noFill/>
          <a:ln>
            <a:noFill/>
          </a:ln>
          <a:effectLst>
            <a:softEdge rad="63500"/>
          </a:effectLst>
        </p:spPr>
      </p:pic>
      <p:pic>
        <p:nvPicPr>
          <p:cNvPr id="3" name="صورة 2">
            <a:extLst>
              <a:ext uri="{FF2B5EF4-FFF2-40B4-BE49-F238E27FC236}">
                <a16:creationId xmlns:a16="http://schemas.microsoft.com/office/drawing/2014/main" xmlns="" id="{39AB5A19-3073-4D7D-9C9A-7B47F4880F61}"/>
              </a:ext>
            </a:extLst>
          </p:cNvPr>
          <p:cNvPicPr>
            <a:picLocks noChangeAspect="1"/>
          </p:cNvPicPr>
          <p:nvPr/>
        </p:nvPicPr>
        <p:blipFill>
          <a:blip r:embed="rId4" cstate="print"/>
          <a:stretch>
            <a:fillRect/>
          </a:stretch>
        </p:blipFill>
        <p:spPr>
          <a:xfrm>
            <a:off x="685435" y="1847956"/>
            <a:ext cx="3866422" cy="3072425"/>
          </a:xfrm>
          <a:prstGeom prst="rect">
            <a:avLst/>
          </a:prstGeom>
          <a:noFill/>
          <a:ln>
            <a:noFill/>
          </a:ln>
          <a:effectLst>
            <a:softEdge rad="63500"/>
          </a:effectLst>
        </p:spPr>
      </p:pic>
      <p:pic>
        <p:nvPicPr>
          <p:cNvPr id="14" name="صورة 13">
            <a:extLst>
              <a:ext uri="{FF2B5EF4-FFF2-40B4-BE49-F238E27FC236}">
                <a16:creationId xmlns:a16="http://schemas.microsoft.com/office/drawing/2014/main" xmlns="" id="{5FEC210A-FDBA-43B1-827C-47A404B76F6E}"/>
              </a:ext>
            </a:extLst>
          </p:cNvPr>
          <p:cNvPicPr>
            <a:picLocks noChangeAspect="1"/>
          </p:cNvPicPr>
          <p:nvPr/>
        </p:nvPicPr>
        <p:blipFill>
          <a:blip r:embed="rId5" cstate="print"/>
          <a:stretch>
            <a:fillRect/>
          </a:stretch>
        </p:blipFill>
        <p:spPr>
          <a:xfrm rot="5400000">
            <a:off x="7034922" y="2681321"/>
            <a:ext cx="3235897" cy="4099194"/>
          </a:xfrm>
          <a:prstGeom prst="rect">
            <a:avLst/>
          </a:prstGeom>
          <a:noFill/>
          <a:ln>
            <a:noFill/>
          </a:ln>
          <a:effectLst>
            <a:softEdge rad="63500"/>
          </a:effectLst>
        </p:spPr>
      </p:pic>
    </p:spTree>
    <p:extLst>
      <p:ext uri="{BB962C8B-B14F-4D97-AF65-F5344CB8AC3E}">
        <p14:creationId xmlns:p14="http://schemas.microsoft.com/office/powerpoint/2010/main" xmlns="" val="3684201789"/>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xmlns="" id="{9C5BBCBB-27F9-4300-BF0D-6C2B270A9EAD}"/>
              </a:ext>
            </a:extLst>
          </p:cNvPr>
          <p:cNvGrpSpPr/>
          <p:nvPr/>
        </p:nvGrpSpPr>
        <p:grpSpPr>
          <a:xfrm>
            <a:off x="0" y="87923"/>
            <a:ext cx="12068070" cy="6682154"/>
            <a:chOff x="0" y="90435"/>
            <a:chExt cx="12068070" cy="6682154"/>
          </a:xfrm>
        </p:grpSpPr>
        <p:pic>
          <p:nvPicPr>
            <p:cNvPr id="6" name="صورة 5">
              <a:extLst>
                <a:ext uri="{FF2B5EF4-FFF2-40B4-BE49-F238E27FC236}">
                  <a16:creationId xmlns:a16="http://schemas.microsoft.com/office/drawing/2014/main" xmlns="" id="{95F76639-BA6A-42C0-B310-30F21F5089B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A8364530-0EB5-420A-A286-32A3A584D05F}"/>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مستطيل 7">
              <a:extLst>
                <a:ext uri="{FF2B5EF4-FFF2-40B4-BE49-F238E27FC236}">
                  <a16:creationId xmlns:a16="http://schemas.microsoft.com/office/drawing/2014/main" xmlns="" id="{C7A7A606-1C5A-4DCF-8ED6-622659B8115C}"/>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Fire fighting  system </a:t>
              </a:r>
            </a:p>
          </p:txBody>
        </p:sp>
        <p:sp>
          <p:nvSpPr>
            <p:cNvPr id="9" name="مستطيل 8">
              <a:extLst>
                <a:ext uri="{FF2B5EF4-FFF2-40B4-BE49-F238E27FC236}">
                  <a16:creationId xmlns:a16="http://schemas.microsoft.com/office/drawing/2014/main" xmlns="" id="{7F625BCC-15E4-4031-B343-6B7C24EC003F}"/>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Electromechanical 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2" name="Slide Number Placeholder 1">
            <a:extLst>
              <a:ext uri="{FF2B5EF4-FFF2-40B4-BE49-F238E27FC236}">
                <a16:creationId xmlns:a16="http://schemas.microsoft.com/office/drawing/2014/main" xmlns="" id="{78D2E2F0-E1C8-4840-975E-48B0C1867FA5}"/>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78</a:t>
            </a:fld>
            <a:endParaRPr lang="en-US" sz="2000" b="1">
              <a:solidFill>
                <a:schemeClr val="tx1"/>
              </a:solidFill>
            </a:endParaRPr>
          </a:p>
        </p:txBody>
      </p:sp>
      <p:cxnSp>
        <p:nvCxnSpPr>
          <p:cNvPr id="11" name="رابط مستقيم 10">
            <a:extLst>
              <a:ext uri="{FF2B5EF4-FFF2-40B4-BE49-F238E27FC236}">
                <a16:creationId xmlns:a16="http://schemas.microsoft.com/office/drawing/2014/main" xmlns="" id="{E2C5E97F-7576-4543-A83D-56DB5686AC26}"/>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4" name="صورة 3">
            <a:extLst>
              <a:ext uri="{FF2B5EF4-FFF2-40B4-BE49-F238E27FC236}">
                <a16:creationId xmlns:a16="http://schemas.microsoft.com/office/drawing/2014/main" xmlns="" id="{AD66E339-11AA-4B3F-9E65-6B45944462AB}"/>
              </a:ext>
            </a:extLst>
          </p:cNvPr>
          <p:cNvPicPr>
            <a:picLocks noChangeAspect="1"/>
          </p:cNvPicPr>
          <p:nvPr/>
        </p:nvPicPr>
        <p:blipFill>
          <a:blip r:embed="rId3" cstate="print"/>
          <a:stretch>
            <a:fillRect/>
          </a:stretch>
        </p:blipFill>
        <p:spPr>
          <a:xfrm>
            <a:off x="7027554" y="869671"/>
            <a:ext cx="3447375" cy="2408646"/>
          </a:xfrm>
          <a:prstGeom prst="rect">
            <a:avLst/>
          </a:prstGeom>
          <a:noFill/>
          <a:ln>
            <a:noFill/>
          </a:ln>
          <a:effectLst>
            <a:softEdge rad="63500"/>
          </a:effectLst>
        </p:spPr>
      </p:pic>
      <p:sp>
        <p:nvSpPr>
          <p:cNvPr id="10" name="مستطيل 9">
            <a:extLst>
              <a:ext uri="{FF2B5EF4-FFF2-40B4-BE49-F238E27FC236}">
                <a16:creationId xmlns:a16="http://schemas.microsoft.com/office/drawing/2014/main" xmlns="" id="{12437F8F-EC5D-479C-8C94-8E564F40D9BA}"/>
              </a:ext>
            </a:extLst>
          </p:cNvPr>
          <p:cNvSpPr/>
          <p:nvPr/>
        </p:nvSpPr>
        <p:spPr>
          <a:xfrm>
            <a:off x="1829288" y="1434096"/>
            <a:ext cx="5115503" cy="3554819"/>
          </a:xfrm>
          <a:prstGeom prst="rect">
            <a:avLst/>
          </a:prstGeom>
        </p:spPr>
        <p:txBody>
          <a:bodyPr wrap="none">
            <a:spAutoFit/>
          </a:bodyPr>
          <a:lstStyle/>
          <a:p>
            <a:pPr>
              <a:lnSpc>
                <a:spcPct val="250000"/>
              </a:lnSpc>
            </a:pPr>
            <a:r>
              <a:rPr lang="en-US" dirty="0" smtClean="0">
                <a:solidFill>
                  <a:srgbClr val="000000"/>
                </a:solidFill>
                <a:latin typeface="Times New Roman" panose="02020603050405020304" pitchFamily="18" charset="0"/>
              </a:rPr>
              <a:t>-     Fair </a:t>
            </a:r>
            <a:r>
              <a:rPr lang="en-US" dirty="0">
                <a:solidFill>
                  <a:srgbClr val="000000"/>
                </a:solidFill>
                <a:latin typeface="Times New Roman" panose="02020603050405020304" pitchFamily="18" charset="0"/>
              </a:rPr>
              <a:t>extinguisher</a:t>
            </a:r>
          </a:p>
          <a:p>
            <a:pPr>
              <a:lnSpc>
                <a:spcPct val="250000"/>
              </a:lnSpc>
            </a:pPr>
            <a:r>
              <a:rPr lang="en-US" dirty="0" smtClean="0">
                <a:solidFill>
                  <a:srgbClr val="000000"/>
                </a:solidFill>
                <a:latin typeface="Times New Roman" panose="02020603050405020304" pitchFamily="18" charset="0"/>
              </a:rPr>
              <a:t>-    Fire </a:t>
            </a:r>
            <a:r>
              <a:rPr lang="en-US" dirty="0">
                <a:solidFill>
                  <a:srgbClr val="000000"/>
                </a:solidFill>
                <a:latin typeface="Times New Roman" panose="02020603050405020304" pitchFamily="18" charset="0"/>
              </a:rPr>
              <a:t>hose in each floor</a:t>
            </a:r>
          </a:p>
          <a:p>
            <a:pPr marL="285750" indent="-285750">
              <a:lnSpc>
                <a:spcPct val="250000"/>
              </a:lnSpc>
              <a:buFontTx/>
              <a:buChar char="-"/>
            </a:pPr>
            <a:r>
              <a:rPr lang="en-US" dirty="0" smtClean="0">
                <a:solidFill>
                  <a:srgbClr val="000000"/>
                </a:solidFill>
                <a:latin typeface="Times New Roman" panose="02020603050405020304" pitchFamily="18" charset="0"/>
              </a:rPr>
              <a:t>Smoke </a:t>
            </a:r>
            <a:r>
              <a:rPr lang="en-US" dirty="0">
                <a:solidFill>
                  <a:srgbClr val="000000"/>
                </a:solidFill>
                <a:latin typeface="Times New Roman" panose="02020603050405020304" pitchFamily="18" charset="0"/>
              </a:rPr>
              <a:t>detector in each place where it is important</a:t>
            </a:r>
          </a:p>
          <a:p>
            <a:pPr marL="285750" indent="-285750">
              <a:lnSpc>
                <a:spcPct val="250000"/>
              </a:lnSpc>
              <a:buFontTx/>
              <a:buChar char="-"/>
            </a:pPr>
            <a:r>
              <a:rPr lang="en-US" dirty="0">
                <a:solidFill>
                  <a:srgbClr val="000000"/>
                </a:solidFill>
                <a:latin typeface="Times New Roman" panose="02020603050405020304" pitchFamily="18" charset="0"/>
              </a:rPr>
              <a:t>Emergency stair  </a:t>
            </a:r>
            <a:endParaRPr lang="ar-SA" dirty="0">
              <a:solidFill>
                <a:srgbClr val="000000"/>
              </a:solidFill>
              <a:latin typeface="Times New Roman" panose="02020603050405020304" pitchFamily="18" charset="0"/>
            </a:endParaRPr>
          </a:p>
          <a:p>
            <a:pPr>
              <a:lnSpc>
                <a:spcPct val="250000"/>
              </a:lnSpc>
            </a:pPr>
            <a:r>
              <a:rPr lang="en-US" dirty="0">
                <a:solidFill>
                  <a:srgbClr val="000000"/>
                </a:solidFill>
                <a:latin typeface="Times New Roman" panose="02020603050405020304" pitchFamily="18" charset="0"/>
              </a:rPr>
              <a:t>  </a:t>
            </a:r>
            <a:endParaRPr lang="ar-SA" dirty="0"/>
          </a:p>
        </p:txBody>
      </p:sp>
      <p:pic>
        <p:nvPicPr>
          <p:cNvPr id="15" name="صورة 14">
            <a:extLst>
              <a:ext uri="{FF2B5EF4-FFF2-40B4-BE49-F238E27FC236}">
                <a16:creationId xmlns:a16="http://schemas.microsoft.com/office/drawing/2014/main" xmlns="" id="{828F556B-4F8A-4CB9-B4CE-036C6A31FFBB}"/>
              </a:ext>
            </a:extLst>
          </p:cNvPr>
          <p:cNvPicPr>
            <a:picLocks noChangeAspect="1"/>
          </p:cNvPicPr>
          <p:nvPr/>
        </p:nvPicPr>
        <p:blipFill>
          <a:blip r:embed="rId4" cstate="print"/>
          <a:stretch>
            <a:fillRect/>
          </a:stretch>
        </p:blipFill>
        <p:spPr>
          <a:xfrm>
            <a:off x="3942390" y="3665738"/>
            <a:ext cx="3002401" cy="2646347"/>
          </a:xfrm>
          <a:prstGeom prst="rect">
            <a:avLst/>
          </a:prstGeom>
          <a:noFill/>
          <a:ln>
            <a:noFill/>
          </a:ln>
          <a:effectLst>
            <a:softEdge rad="63500"/>
          </a:effectLst>
        </p:spPr>
      </p:pic>
      <p:pic>
        <p:nvPicPr>
          <p:cNvPr id="16" name="صورة 15">
            <a:extLst>
              <a:ext uri="{FF2B5EF4-FFF2-40B4-BE49-F238E27FC236}">
                <a16:creationId xmlns:a16="http://schemas.microsoft.com/office/drawing/2014/main" xmlns="" id="{6BC316D1-7AED-48D2-92CE-DB2B90B260C3}"/>
              </a:ext>
            </a:extLst>
          </p:cNvPr>
          <p:cNvPicPr>
            <a:picLocks noChangeAspect="1"/>
          </p:cNvPicPr>
          <p:nvPr/>
        </p:nvPicPr>
        <p:blipFill>
          <a:blip r:embed="rId5" cstate="print"/>
          <a:stretch>
            <a:fillRect/>
          </a:stretch>
        </p:blipFill>
        <p:spPr>
          <a:xfrm>
            <a:off x="7302380" y="3376071"/>
            <a:ext cx="3172549" cy="3100446"/>
          </a:xfrm>
          <a:prstGeom prst="rect">
            <a:avLst/>
          </a:prstGeom>
          <a:noFill/>
          <a:ln>
            <a:noFill/>
          </a:ln>
          <a:effectLst>
            <a:softEdge rad="63500"/>
          </a:effectLst>
        </p:spPr>
      </p:pic>
    </p:spTree>
    <p:extLst>
      <p:ext uri="{BB962C8B-B14F-4D97-AF65-F5344CB8AC3E}">
        <p14:creationId xmlns:p14="http://schemas.microsoft.com/office/powerpoint/2010/main" xmlns="" val="1602340671"/>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xmlns="" id="{9C5BBCBB-27F9-4300-BF0D-6C2B270A9EAD}"/>
              </a:ext>
            </a:extLst>
          </p:cNvPr>
          <p:cNvGrpSpPr/>
          <p:nvPr/>
        </p:nvGrpSpPr>
        <p:grpSpPr>
          <a:xfrm>
            <a:off x="0" y="87923"/>
            <a:ext cx="12068070" cy="6682154"/>
            <a:chOff x="0" y="90435"/>
            <a:chExt cx="12068070" cy="6682154"/>
          </a:xfrm>
        </p:grpSpPr>
        <p:pic>
          <p:nvPicPr>
            <p:cNvPr id="6" name="صورة 5">
              <a:extLst>
                <a:ext uri="{FF2B5EF4-FFF2-40B4-BE49-F238E27FC236}">
                  <a16:creationId xmlns:a16="http://schemas.microsoft.com/office/drawing/2014/main" xmlns="" id="{95F76639-BA6A-42C0-B310-30F21F5089B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A8364530-0EB5-420A-A286-32A3A584D05F}"/>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مستطيل 7">
              <a:extLst>
                <a:ext uri="{FF2B5EF4-FFF2-40B4-BE49-F238E27FC236}">
                  <a16:creationId xmlns:a16="http://schemas.microsoft.com/office/drawing/2014/main" xmlns="" id="{C7A7A606-1C5A-4DCF-8ED6-622659B8115C}"/>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Fire fighting  system </a:t>
              </a:r>
            </a:p>
          </p:txBody>
        </p:sp>
        <p:sp>
          <p:nvSpPr>
            <p:cNvPr id="9" name="مستطيل 8">
              <a:extLst>
                <a:ext uri="{FF2B5EF4-FFF2-40B4-BE49-F238E27FC236}">
                  <a16:creationId xmlns:a16="http://schemas.microsoft.com/office/drawing/2014/main" xmlns="" id="{7F625BCC-15E4-4031-B343-6B7C24EC003F}"/>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Electromechanical 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2" name="Slide Number Placeholder 1">
            <a:extLst>
              <a:ext uri="{FF2B5EF4-FFF2-40B4-BE49-F238E27FC236}">
                <a16:creationId xmlns:a16="http://schemas.microsoft.com/office/drawing/2014/main" xmlns="" id="{78D2E2F0-E1C8-4840-975E-48B0C1867FA5}"/>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79</a:t>
            </a:fld>
            <a:endParaRPr lang="en-US" sz="2000" b="1">
              <a:solidFill>
                <a:schemeClr val="tx1"/>
              </a:solidFill>
            </a:endParaRPr>
          </a:p>
        </p:txBody>
      </p:sp>
      <p:cxnSp>
        <p:nvCxnSpPr>
          <p:cNvPr id="11" name="رابط مستقيم 10">
            <a:extLst>
              <a:ext uri="{FF2B5EF4-FFF2-40B4-BE49-F238E27FC236}">
                <a16:creationId xmlns:a16="http://schemas.microsoft.com/office/drawing/2014/main" xmlns="" id="{E2C5E97F-7576-4543-A83D-56DB5686AC26}"/>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3" name="صورة 2">
            <a:extLst>
              <a:ext uri="{FF2B5EF4-FFF2-40B4-BE49-F238E27FC236}">
                <a16:creationId xmlns:a16="http://schemas.microsoft.com/office/drawing/2014/main" xmlns="" id="{B1B41C71-8FB8-43E8-A022-EB52A4179F7F}"/>
              </a:ext>
            </a:extLst>
          </p:cNvPr>
          <p:cNvPicPr>
            <a:picLocks noChangeAspect="1"/>
          </p:cNvPicPr>
          <p:nvPr/>
        </p:nvPicPr>
        <p:blipFill>
          <a:blip r:embed="rId3" cstate="print"/>
          <a:stretch>
            <a:fillRect/>
          </a:stretch>
        </p:blipFill>
        <p:spPr>
          <a:xfrm>
            <a:off x="7193704" y="1812698"/>
            <a:ext cx="3877028" cy="2138487"/>
          </a:xfrm>
          <a:prstGeom prst="rect">
            <a:avLst/>
          </a:prstGeom>
          <a:noFill/>
          <a:ln>
            <a:noFill/>
          </a:ln>
          <a:effectLst>
            <a:softEdge rad="63500"/>
          </a:effectLst>
        </p:spPr>
      </p:pic>
      <p:pic>
        <p:nvPicPr>
          <p:cNvPr id="12" name="صورة 11">
            <a:extLst>
              <a:ext uri="{FF2B5EF4-FFF2-40B4-BE49-F238E27FC236}">
                <a16:creationId xmlns:a16="http://schemas.microsoft.com/office/drawing/2014/main" xmlns="" id="{51ED19F4-FB3E-40EC-A5E2-8838FA6A0637}"/>
              </a:ext>
            </a:extLst>
          </p:cNvPr>
          <p:cNvPicPr>
            <a:picLocks noChangeAspect="1"/>
          </p:cNvPicPr>
          <p:nvPr/>
        </p:nvPicPr>
        <p:blipFill>
          <a:blip r:embed="rId4" cstate="print"/>
          <a:stretch>
            <a:fillRect/>
          </a:stretch>
        </p:blipFill>
        <p:spPr>
          <a:xfrm>
            <a:off x="3323473" y="1923979"/>
            <a:ext cx="2085293" cy="4054413"/>
          </a:xfrm>
          <a:prstGeom prst="rect">
            <a:avLst/>
          </a:prstGeom>
          <a:noFill/>
          <a:ln>
            <a:noFill/>
          </a:ln>
          <a:effectLst>
            <a:softEdge rad="63500"/>
          </a:effectLst>
        </p:spPr>
      </p:pic>
    </p:spTree>
    <p:extLst>
      <p:ext uri="{BB962C8B-B14F-4D97-AF65-F5344CB8AC3E}">
        <p14:creationId xmlns:p14="http://schemas.microsoft.com/office/powerpoint/2010/main" xmlns="" val="1862137242"/>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a:extLst>
              <a:ext uri="{FF2B5EF4-FFF2-40B4-BE49-F238E27FC236}">
                <a16:creationId xmlns:a16="http://schemas.microsoft.com/office/drawing/2014/main" xmlns="" id="{0159244B-1F75-487F-AE3B-B0424346F712}"/>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cxnSp>
        <p:nvCxnSpPr>
          <p:cNvPr id="5" name="رابط مستقيم 4">
            <a:extLst>
              <a:ext uri="{FF2B5EF4-FFF2-40B4-BE49-F238E27FC236}">
                <a16:creationId xmlns:a16="http://schemas.microsoft.com/office/drawing/2014/main" xmlns="" id="{55B12633-FA57-4367-AB7D-8D5259B88CBA}"/>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مستطيل 5">
            <a:extLst>
              <a:ext uri="{FF2B5EF4-FFF2-40B4-BE49-F238E27FC236}">
                <a16:creationId xmlns:a16="http://schemas.microsoft.com/office/drawing/2014/main" xmlns="" id="{FB8383B0-204F-43E1-B54B-DC33139D8274}"/>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مستطيل 7">
            <a:extLst>
              <a:ext uri="{FF2B5EF4-FFF2-40B4-BE49-F238E27FC236}">
                <a16:creationId xmlns:a16="http://schemas.microsoft.com/office/drawing/2014/main" xmlns="" id="{1E058F7A-0957-454D-8A26-466DD89D05F0}"/>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analysis and redesign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aphicFrame>
        <p:nvGraphicFramePr>
          <p:cNvPr id="12" name="جدول 12">
            <a:extLst>
              <a:ext uri="{FF2B5EF4-FFF2-40B4-BE49-F238E27FC236}">
                <a16:creationId xmlns:a16="http://schemas.microsoft.com/office/drawing/2014/main" xmlns="" id="{E1058673-4130-4404-A8B9-3739B24E8E19}"/>
              </a:ext>
            </a:extLst>
          </p:cNvPr>
          <p:cNvGraphicFramePr>
            <a:graphicFrameLocks noGrp="1"/>
          </p:cNvGraphicFramePr>
          <p:nvPr>
            <p:extLst>
              <p:ext uri="{D42A27DB-BD31-4B8C-83A1-F6EECF244321}">
                <p14:modId xmlns:p14="http://schemas.microsoft.com/office/powerpoint/2010/main" xmlns="" val="1824068263"/>
              </p:ext>
            </p:extLst>
          </p:nvPr>
        </p:nvGraphicFramePr>
        <p:xfrm>
          <a:off x="2010228" y="922802"/>
          <a:ext cx="8128000" cy="5367460"/>
        </p:xfrm>
        <a:graphic>
          <a:graphicData uri="http://schemas.openxmlformats.org/drawingml/2006/table">
            <a:tbl>
              <a:tblPr firstRow="1" bandRow="1">
                <a:tableStyleId>{5940675A-B579-460E-94D1-54222C63F5DA}</a:tableStyleId>
              </a:tblPr>
              <a:tblGrid>
                <a:gridCol w="1807170">
                  <a:extLst>
                    <a:ext uri="{9D8B030D-6E8A-4147-A177-3AD203B41FA5}">
                      <a16:colId xmlns:a16="http://schemas.microsoft.com/office/drawing/2014/main" xmlns="" val="922520885"/>
                    </a:ext>
                  </a:extLst>
                </a:gridCol>
                <a:gridCol w="6320830">
                  <a:extLst>
                    <a:ext uri="{9D8B030D-6E8A-4147-A177-3AD203B41FA5}">
                      <a16:colId xmlns:a16="http://schemas.microsoft.com/office/drawing/2014/main" xmlns="" val="839967212"/>
                    </a:ext>
                  </a:extLst>
                </a:gridCol>
              </a:tblGrid>
              <a:tr h="383390">
                <a:tc gridSpan="2">
                  <a:txBody>
                    <a:bodyPr/>
                    <a:lstStyle/>
                    <a:p>
                      <a:pPr algn="ctr"/>
                      <a:r>
                        <a:rPr lang="en-US" sz="1400" dirty="0">
                          <a:latin typeface="Times New Roman" panose="02020603050405020304" pitchFamily="18" charset="0"/>
                          <a:cs typeface="Times New Roman" panose="02020603050405020304" pitchFamily="18" charset="0"/>
                        </a:rPr>
                        <a:t>Building it  self </a:t>
                      </a:r>
                    </a:p>
                  </a:txBody>
                  <a:tcPr>
                    <a:solidFill>
                      <a:schemeClr val="accent1">
                        <a:lumMod val="60000"/>
                        <a:lumOff val="40000"/>
                      </a:schemeClr>
                    </a:solidFill>
                  </a:tcPr>
                </a:tc>
                <a:tc hMerge="1">
                  <a:txBody>
                    <a:bodyPr/>
                    <a:lstStyle/>
                    <a:p>
                      <a:endParaRPr lang="en-US" dirty="0"/>
                    </a:p>
                  </a:txBody>
                  <a:tcPr/>
                </a:tc>
                <a:extLst>
                  <a:ext uri="{0D108BD9-81ED-4DB2-BD59-A6C34878D82A}">
                    <a16:rowId xmlns:a16="http://schemas.microsoft.com/office/drawing/2014/main" xmlns="" val="2158783263"/>
                  </a:ext>
                </a:extLst>
              </a:tr>
              <a:tr h="383390">
                <a:tc>
                  <a:txBody>
                    <a:bodyPr/>
                    <a:lstStyle/>
                    <a:p>
                      <a:pPr algn="ctr"/>
                      <a:r>
                        <a:rPr lang="en-US" sz="1400" dirty="0">
                          <a:latin typeface="Times New Roman" panose="02020603050405020304" pitchFamily="18" charset="0"/>
                          <a:cs typeface="Times New Roman" panose="02020603050405020304" pitchFamily="18" charset="0"/>
                        </a:rPr>
                        <a:t>Secretary room </a:t>
                      </a:r>
                    </a:p>
                  </a:txBody>
                  <a:tcPr>
                    <a:solidFill>
                      <a:schemeClr val="accent1">
                        <a:lumMod val="60000"/>
                        <a:lumOff val="40000"/>
                      </a:schemeClr>
                    </a:solidFill>
                  </a:tcPr>
                </a:tc>
                <a:tc>
                  <a:txBody>
                    <a:bodyPr/>
                    <a:lstStyle/>
                    <a:p>
                      <a:pPr algn="ctr"/>
                      <a:r>
                        <a:rPr lang="en-US" sz="1400" dirty="0">
                          <a:latin typeface="Times New Roman" panose="02020603050405020304" pitchFamily="18" charset="0"/>
                          <a:cs typeface="Times New Roman" panose="02020603050405020304" pitchFamily="18" charset="0"/>
                        </a:rPr>
                        <a:t> Add door between the secretary room and head master room </a:t>
                      </a:r>
                    </a:p>
                  </a:txBody>
                  <a:tcPr/>
                </a:tc>
                <a:extLst>
                  <a:ext uri="{0D108BD9-81ED-4DB2-BD59-A6C34878D82A}">
                    <a16:rowId xmlns:a16="http://schemas.microsoft.com/office/drawing/2014/main" xmlns="" val="639802628"/>
                  </a:ext>
                </a:extLst>
              </a:tr>
              <a:tr h="383390">
                <a:tc>
                  <a:txBody>
                    <a:bodyPr/>
                    <a:lstStyle/>
                    <a:p>
                      <a:pPr algn="ctr"/>
                      <a:r>
                        <a:rPr lang="en-US" sz="1400" dirty="0">
                          <a:latin typeface="Times New Roman" panose="02020603050405020304" pitchFamily="18" charset="0"/>
                          <a:cs typeface="Times New Roman" panose="02020603050405020304" pitchFamily="18" charset="0"/>
                        </a:rPr>
                        <a:t>Waiting area</a:t>
                      </a:r>
                    </a:p>
                  </a:txBody>
                  <a:tcPr>
                    <a:solidFill>
                      <a:schemeClr val="accent1">
                        <a:lumMod val="60000"/>
                        <a:lumOff val="40000"/>
                      </a:schemeClr>
                    </a:solidFill>
                  </a:tcPr>
                </a:tc>
                <a:tc>
                  <a:txBody>
                    <a:bodyPr/>
                    <a:lstStyle/>
                    <a:p>
                      <a:pPr algn="ctr"/>
                      <a:r>
                        <a:rPr lang="en-US" sz="1400" dirty="0">
                          <a:latin typeface="Times New Roman" panose="02020603050405020304" pitchFamily="18" charset="0"/>
                          <a:cs typeface="Times New Roman" panose="02020603050405020304" pitchFamily="18" charset="0"/>
                        </a:rPr>
                        <a:t>Increase it area to be 15-20 m</a:t>
                      </a:r>
                      <a:r>
                        <a:rPr lang="en-US" sz="1400" baseline="30000" dirty="0">
                          <a:latin typeface="Times New Roman" panose="02020603050405020304" pitchFamily="18" charset="0"/>
                          <a:cs typeface="Times New Roman" panose="02020603050405020304" pitchFamily="18" charset="0"/>
                        </a:rPr>
                        <a:t>2</a:t>
                      </a:r>
                      <a:endParaRPr 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xmlns="" val="417810476"/>
                  </a:ext>
                </a:extLst>
              </a:tr>
              <a:tr h="383390">
                <a:tc>
                  <a:txBody>
                    <a:bodyPr/>
                    <a:lstStyle/>
                    <a:p>
                      <a:pPr algn="ctr"/>
                      <a:r>
                        <a:rPr lang="en-US" sz="1400" dirty="0">
                          <a:latin typeface="Times New Roman" panose="02020603050405020304" pitchFamily="18" charset="0"/>
                          <a:cs typeface="Times New Roman" panose="02020603050405020304" pitchFamily="18" charset="0"/>
                        </a:rPr>
                        <a:t> Teacher room </a:t>
                      </a:r>
                    </a:p>
                  </a:txBody>
                  <a:tcPr>
                    <a:solidFill>
                      <a:schemeClr val="accent1">
                        <a:lumMod val="60000"/>
                        <a:lumOff val="40000"/>
                      </a:schemeClr>
                    </a:solidFill>
                  </a:tcPr>
                </a:tc>
                <a:tc>
                  <a:txBody>
                    <a:bodyPr/>
                    <a:lstStyle/>
                    <a:p>
                      <a:pPr algn="ctr"/>
                      <a:r>
                        <a:rPr lang="en-US" sz="1400" dirty="0">
                          <a:latin typeface="Times New Roman" panose="02020603050405020304" pitchFamily="18" charset="0"/>
                          <a:cs typeface="Times New Roman" panose="02020603050405020304" pitchFamily="18" charset="0"/>
                        </a:rPr>
                        <a:t>Move it from the first floor to ground floor </a:t>
                      </a:r>
                    </a:p>
                  </a:txBody>
                  <a:tcPr/>
                </a:tc>
                <a:extLst>
                  <a:ext uri="{0D108BD9-81ED-4DB2-BD59-A6C34878D82A}">
                    <a16:rowId xmlns:a16="http://schemas.microsoft.com/office/drawing/2014/main" xmlns="" val="1135969684"/>
                  </a:ext>
                </a:extLst>
              </a:tr>
              <a:tr h="383390">
                <a:tc>
                  <a:txBody>
                    <a:bodyPr/>
                    <a:lstStyle/>
                    <a:p>
                      <a:pPr algn="ctr"/>
                      <a:r>
                        <a:rPr lang="en-US" sz="1400" dirty="0">
                          <a:latin typeface="Times New Roman" panose="02020603050405020304" pitchFamily="18" charset="0"/>
                          <a:cs typeface="Times New Roman" panose="02020603050405020304" pitchFamily="18" charset="0"/>
                        </a:rPr>
                        <a:t>Technology lap</a:t>
                      </a:r>
                    </a:p>
                  </a:txBody>
                  <a:tcPr>
                    <a:solidFill>
                      <a:schemeClr val="accent1">
                        <a:lumMod val="60000"/>
                        <a:lumOff val="40000"/>
                      </a:schemeClr>
                    </a:solidFill>
                  </a:tcPr>
                </a:tc>
                <a:tc>
                  <a:txBody>
                    <a:bodyPr/>
                    <a:lstStyle/>
                    <a:p>
                      <a:pPr algn="ctr"/>
                      <a:r>
                        <a:rPr lang="en-US" sz="1400" dirty="0">
                          <a:latin typeface="Times New Roman" panose="02020603050405020304" pitchFamily="18" charset="0"/>
                          <a:cs typeface="Times New Roman" panose="02020603050405020304" pitchFamily="18" charset="0"/>
                        </a:rPr>
                        <a:t>Reduce it area to be 50m</a:t>
                      </a:r>
                      <a:r>
                        <a:rPr lang="en-US" sz="1400" baseline="30000" dirty="0">
                          <a:latin typeface="Times New Roman" panose="02020603050405020304" pitchFamily="18" charset="0"/>
                          <a:cs typeface="Times New Roman" panose="02020603050405020304" pitchFamily="18" charset="0"/>
                        </a:rPr>
                        <a:t>2</a:t>
                      </a:r>
                      <a:endParaRPr lang="en-US" sz="1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xmlns="" val="1006090016"/>
                  </a:ext>
                </a:extLst>
              </a:tr>
              <a:tr h="383390">
                <a:tc>
                  <a:txBody>
                    <a:bodyPr/>
                    <a:lstStyle/>
                    <a:p>
                      <a:pPr algn="ctr"/>
                      <a:r>
                        <a:rPr lang="en-US" sz="1400" dirty="0">
                          <a:latin typeface="Times New Roman" panose="02020603050405020304" pitchFamily="18" charset="0"/>
                          <a:cs typeface="Times New Roman" panose="02020603050405020304" pitchFamily="18" charset="0"/>
                        </a:rPr>
                        <a:t>Canteen</a:t>
                      </a:r>
                    </a:p>
                  </a:txBody>
                  <a:tcPr>
                    <a:solidFill>
                      <a:schemeClr val="accent1">
                        <a:lumMod val="60000"/>
                        <a:lumOff val="40000"/>
                      </a:schemeClr>
                    </a:solidFill>
                  </a:tcPr>
                </a:tc>
                <a:tc>
                  <a:txBody>
                    <a:bodyPr/>
                    <a:lstStyle/>
                    <a:p>
                      <a:pPr algn="ctr"/>
                      <a:r>
                        <a:rPr lang="en-US" sz="1400" dirty="0">
                          <a:latin typeface="Times New Roman" panose="02020603050405020304" pitchFamily="18" charset="0"/>
                          <a:cs typeface="Times New Roman" panose="02020603050405020304" pitchFamily="18" charset="0"/>
                        </a:rPr>
                        <a:t>Convert it to kitchen and cafeteria </a:t>
                      </a:r>
                    </a:p>
                  </a:txBody>
                  <a:tcPr/>
                </a:tc>
                <a:extLst>
                  <a:ext uri="{0D108BD9-81ED-4DB2-BD59-A6C34878D82A}">
                    <a16:rowId xmlns:a16="http://schemas.microsoft.com/office/drawing/2014/main" xmlns="" val="2088738639"/>
                  </a:ext>
                </a:extLst>
              </a:tr>
              <a:tr h="383390">
                <a:tc>
                  <a:txBody>
                    <a:bodyPr/>
                    <a:lstStyle/>
                    <a:p>
                      <a:pPr algn="ctr"/>
                      <a:r>
                        <a:rPr lang="en-US" sz="1400" dirty="0">
                          <a:latin typeface="Times New Roman" panose="02020603050405020304" pitchFamily="18" charset="0"/>
                          <a:cs typeface="Times New Roman" panose="02020603050405020304" pitchFamily="18" charset="0"/>
                        </a:rPr>
                        <a:t>lobby</a:t>
                      </a:r>
                    </a:p>
                  </a:txBody>
                  <a:tcPr>
                    <a:solidFill>
                      <a:schemeClr val="accent1">
                        <a:lumMod val="60000"/>
                        <a:lumOff val="40000"/>
                      </a:schemeClr>
                    </a:solidFill>
                  </a:tcPr>
                </a:tc>
                <a:tc>
                  <a:txBody>
                    <a:bodyPr/>
                    <a:lstStyle/>
                    <a:p>
                      <a:pPr algn="ctr"/>
                      <a:r>
                        <a:rPr lang="en-US" sz="1400" dirty="0">
                          <a:latin typeface="Times New Roman" panose="02020603050405020304" pitchFamily="18" charset="0"/>
                          <a:cs typeface="Times New Roman" panose="02020603050405020304" pitchFamily="18" charset="0"/>
                        </a:rPr>
                        <a:t>Add another lobby to make relation between the lineup and building </a:t>
                      </a:r>
                    </a:p>
                  </a:txBody>
                  <a:tcPr/>
                </a:tc>
                <a:extLst>
                  <a:ext uri="{0D108BD9-81ED-4DB2-BD59-A6C34878D82A}">
                    <a16:rowId xmlns:a16="http://schemas.microsoft.com/office/drawing/2014/main" xmlns="" val="415242508"/>
                  </a:ext>
                </a:extLst>
              </a:tr>
              <a:tr h="383390">
                <a:tc>
                  <a:txBody>
                    <a:bodyPr/>
                    <a:lstStyle/>
                    <a:p>
                      <a:pPr algn="ctr"/>
                      <a:r>
                        <a:rPr lang="en-US" sz="1400" dirty="0">
                          <a:latin typeface="Times New Roman" panose="02020603050405020304" pitchFamily="18" charset="0"/>
                          <a:cs typeface="Times New Roman" panose="02020603050405020304" pitchFamily="18" charset="0"/>
                        </a:rPr>
                        <a:t>Toilet </a:t>
                      </a:r>
                    </a:p>
                  </a:txBody>
                  <a:tcPr>
                    <a:solidFill>
                      <a:schemeClr val="accent1">
                        <a:lumMod val="60000"/>
                        <a:lumOff val="40000"/>
                      </a:schemeClr>
                    </a:solidFill>
                  </a:tcPr>
                </a:tc>
                <a:tc>
                  <a:txBody>
                    <a:bodyPr/>
                    <a:lstStyle/>
                    <a:p>
                      <a:pPr algn="ctr"/>
                      <a:r>
                        <a:rPr lang="en-US" sz="1400" dirty="0">
                          <a:latin typeface="Times New Roman" panose="02020603050405020304" pitchFamily="18" charset="0"/>
                          <a:cs typeface="Times New Roman" panose="02020603050405020304" pitchFamily="18" charset="0"/>
                        </a:rPr>
                        <a:t>Change the location of the toilet space </a:t>
                      </a:r>
                    </a:p>
                  </a:txBody>
                  <a:tcPr/>
                </a:tc>
                <a:extLst>
                  <a:ext uri="{0D108BD9-81ED-4DB2-BD59-A6C34878D82A}">
                    <a16:rowId xmlns:a16="http://schemas.microsoft.com/office/drawing/2014/main" xmlns="" val="1844802512"/>
                  </a:ext>
                </a:extLst>
              </a:tr>
              <a:tr h="383390">
                <a:tc>
                  <a:txBody>
                    <a:bodyPr/>
                    <a:lstStyle/>
                    <a:p>
                      <a:pPr algn="ctr"/>
                      <a:r>
                        <a:rPr lang="en-US" sz="1400" dirty="0">
                          <a:latin typeface="Times New Roman" panose="02020603050405020304" pitchFamily="18" charset="0"/>
                          <a:cs typeface="Times New Roman" panose="02020603050405020304" pitchFamily="18" charset="0"/>
                        </a:rPr>
                        <a:t>Vertical move </a:t>
                      </a:r>
                    </a:p>
                  </a:txBody>
                  <a:tcPr>
                    <a:solidFill>
                      <a:schemeClr val="accent1">
                        <a:lumMod val="60000"/>
                        <a:lumOff val="40000"/>
                      </a:schemeClr>
                    </a:solidFill>
                  </a:tcPr>
                </a:tc>
                <a:tc>
                  <a:txBody>
                    <a:bodyPr/>
                    <a:lstStyle/>
                    <a:p>
                      <a:pPr algn="ctr"/>
                      <a:r>
                        <a:rPr lang="en-US" sz="1400" dirty="0">
                          <a:latin typeface="Times New Roman" panose="02020603050405020304" pitchFamily="18" charset="0"/>
                          <a:cs typeface="Times New Roman" panose="02020603050405020304" pitchFamily="18" charset="0"/>
                        </a:rPr>
                        <a:t>Add external stairs for fire fighting and elevator </a:t>
                      </a:r>
                    </a:p>
                  </a:txBody>
                  <a:tcPr/>
                </a:tc>
                <a:extLst>
                  <a:ext uri="{0D108BD9-81ED-4DB2-BD59-A6C34878D82A}">
                    <a16:rowId xmlns:a16="http://schemas.microsoft.com/office/drawing/2014/main" xmlns="" val="364210649"/>
                  </a:ext>
                </a:extLst>
              </a:tr>
              <a:tr h="383390">
                <a:tc>
                  <a:txBody>
                    <a:bodyPr/>
                    <a:lstStyle/>
                    <a:p>
                      <a:pPr algn="ctr"/>
                      <a:r>
                        <a:rPr lang="en-US" sz="1400" dirty="0">
                          <a:latin typeface="Times New Roman" panose="02020603050405020304" pitchFamily="18" charset="0"/>
                          <a:cs typeface="Times New Roman" panose="02020603050405020304" pitchFamily="18" charset="0"/>
                        </a:rPr>
                        <a:t>Horizontal move </a:t>
                      </a:r>
                    </a:p>
                  </a:txBody>
                  <a:tcPr>
                    <a:solidFill>
                      <a:schemeClr val="accent1">
                        <a:lumMod val="60000"/>
                        <a:lumOff val="40000"/>
                      </a:schemeClr>
                    </a:solidFill>
                  </a:tcPr>
                </a:tc>
                <a:tc>
                  <a:txBody>
                    <a:bodyPr/>
                    <a:lstStyle/>
                    <a:p>
                      <a:pPr algn="ctr"/>
                      <a:r>
                        <a:rPr lang="en-US" sz="1400" dirty="0">
                          <a:latin typeface="Times New Roman" panose="02020603050405020304" pitchFamily="18" charset="0"/>
                          <a:cs typeface="Times New Roman" panose="02020603050405020304" pitchFamily="18" charset="0"/>
                        </a:rPr>
                        <a:t>Add ramps for  handicap </a:t>
                      </a:r>
                    </a:p>
                  </a:txBody>
                  <a:tcPr/>
                </a:tc>
                <a:extLst>
                  <a:ext uri="{0D108BD9-81ED-4DB2-BD59-A6C34878D82A}">
                    <a16:rowId xmlns:a16="http://schemas.microsoft.com/office/drawing/2014/main" xmlns="" val="3443144285"/>
                  </a:ext>
                </a:extLst>
              </a:tr>
              <a:tr h="383390">
                <a:tc gridSpan="2">
                  <a:txBody>
                    <a:bodyPr/>
                    <a:lstStyle/>
                    <a:p>
                      <a:pPr algn="ctr"/>
                      <a:r>
                        <a:rPr lang="en-US" sz="1400" dirty="0">
                          <a:latin typeface="Times New Roman" panose="02020603050405020304" pitchFamily="18" charset="0"/>
                          <a:cs typeface="Times New Roman" panose="02020603050405020304" pitchFamily="18" charset="0"/>
                        </a:rPr>
                        <a:t>Site </a:t>
                      </a:r>
                    </a:p>
                  </a:txBody>
                  <a:tcPr>
                    <a:solidFill>
                      <a:schemeClr val="accent1">
                        <a:lumMod val="60000"/>
                        <a:lumOff val="40000"/>
                      </a:schemeClr>
                    </a:solidFill>
                  </a:tcPr>
                </a:tc>
                <a:tc hMerge="1">
                  <a:txBody>
                    <a:bodyPr/>
                    <a:lstStyle/>
                    <a:p>
                      <a:endParaRPr lang="en-US" dirty="0"/>
                    </a:p>
                  </a:txBody>
                  <a:tcPr/>
                </a:tc>
                <a:extLst>
                  <a:ext uri="{0D108BD9-81ED-4DB2-BD59-A6C34878D82A}">
                    <a16:rowId xmlns:a16="http://schemas.microsoft.com/office/drawing/2014/main" xmlns="" val="1640502956"/>
                  </a:ext>
                </a:extLst>
              </a:tr>
              <a:tr h="383390">
                <a:tc gridSpan="2">
                  <a:txBody>
                    <a:bodyPr/>
                    <a:lstStyle/>
                    <a:p>
                      <a:pPr algn="ctr"/>
                      <a:r>
                        <a:rPr lang="en-US" sz="1400" dirty="0">
                          <a:latin typeface="Times New Roman" panose="02020603050405020304" pitchFamily="18" charset="0"/>
                          <a:cs typeface="Times New Roman" panose="02020603050405020304" pitchFamily="18" charset="0"/>
                        </a:rPr>
                        <a:t>1.Add another entrance to car separated from students entrance </a:t>
                      </a:r>
                    </a:p>
                  </a:txBody>
                  <a:tcPr/>
                </a:tc>
                <a:tc hMerge="1">
                  <a:txBody>
                    <a:bodyPr/>
                    <a:lstStyle/>
                    <a:p>
                      <a:endParaRPr lang="en-US" dirty="0"/>
                    </a:p>
                  </a:txBody>
                  <a:tcPr/>
                </a:tc>
                <a:extLst>
                  <a:ext uri="{0D108BD9-81ED-4DB2-BD59-A6C34878D82A}">
                    <a16:rowId xmlns:a16="http://schemas.microsoft.com/office/drawing/2014/main" xmlns="" val="3208096220"/>
                  </a:ext>
                </a:extLst>
              </a:tr>
              <a:tr h="383390">
                <a:tc gridSpan="2">
                  <a:txBody>
                    <a:bodyPr/>
                    <a:lstStyle/>
                    <a:p>
                      <a:pPr algn="ctr"/>
                      <a:r>
                        <a:rPr lang="en-US" sz="1400" dirty="0">
                          <a:latin typeface="Times New Roman" panose="02020603050405020304" pitchFamily="18" charset="0"/>
                          <a:cs typeface="Times New Roman" panose="02020603050405020304" pitchFamily="18" charset="0"/>
                        </a:rPr>
                        <a:t>2.Add 23 parking space </a:t>
                      </a:r>
                    </a:p>
                  </a:txBody>
                  <a:tcPr/>
                </a:tc>
                <a:tc hMerge="1">
                  <a:txBody>
                    <a:bodyPr/>
                    <a:lstStyle/>
                    <a:p>
                      <a:endParaRPr lang="en-US" dirty="0"/>
                    </a:p>
                  </a:txBody>
                  <a:tcPr/>
                </a:tc>
                <a:extLst>
                  <a:ext uri="{0D108BD9-81ED-4DB2-BD59-A6C34878D82A}">
                    <a16:rowId xmlns:a16="http://schemas.microsoft.com/office/drawing/2014/main" xmlns="" val="1959835839"/>
                  </a:ext>
                </a:extLst>
              </a:tr>
              <a:tr h="383390">
                <a:tc gridSpan="2">
                  <a:txBody>
                    <a:bodyPr/>
                    <a:lstStyle/>
                    <a:p>
                      <a:pPr algn="ctr"/>
                      <a:r>
                        <a:rPr lang="en-US" sz="1400" dirty="0">
                          <a:latin typeface="Times New Roman" panose="02020603050405020304" pitchFamily="18" charset="0"/>
                          <a:cs typeface="Times New Roman" panose="02020603050405020304" pitchFamily="18" charset="0"/>
                        </a:rPr>
                        <a:t>3.Change the location of play ground area to make line up area </a:t>
                      </a:r>
                    </a:p>
                  </a:txBody>
                  <a:tcPr/>
                </a:tc>
                <a:tc hMerge="1">
                  <a:txBody>
                    <a:bodyPr/>
                    <a:lstStyle/>
                    <a:p>
                      <a:endParaRPr lang="en-US" dirty="0"/>
                    </a:p>
                  </a:txBody>
                  <a:tcPr/>
                </a:tc>
                <a:extLst>
                  <a:ext uri="{0D108BD9-81ED-4DB2-BD59-A6C34878D82A}">
                    <a16:rowId xmlns:a16="http://schemas.microsoft.com/office/drawing/2014/main" xmlns="" val="935980458"/>
                  </a:ext>
                </a:extLst>
              </a:tr>
            </a:tbl>
          </a:graphicData>
        </a:graphic>
      </p:graphicFrame>
      <p:sp>
        <p:nvSpPr>
          <p:cNvPr id="2" name="Slide Number Placeholder 1">
            <a:extLst>
              <a:ext uri="{FF2B5EF4-FFF2-40B4-BE49-F238E27FC236}">
                <a16:creationId xmlns:a16="http://schemas.microsoft.com/office/drawing/2014/main" xmlns="" id="{DC16B83F-FC67-40F0-919E-A920A15C5D3F}"/>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8</a:t>
            </a:fld>
            <a:endParaRPr lang="en-US" sz="2000" b="1">
              <a:solidFill>
                <a:schemeClr val="tx1"/>
              </a:solidFill>
            </a:endParaRPr>
          </a:p>
        </p:txBody>
      </p:sp>
    </p:spTree>
    <p:extLst>
      <p:ext uri="{BB962C8B-B14F-4D97-AF65-F5344CB8AC3E}">
        <p14:creationId xmlns:p14="http://schemas.microsoft.com/office/powerpoint/2010/main" xmlns="" val="820151043"/>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xmlns="" id="{9C5BBCBB-27F9-4300-BF0D-6C2B270A9EAD}"/>
              </a:ext>
            </a:extLst>
          </p:cNvPr>
          <p:cNvGrpSpPr/>
          <p:nvPr/>
        </p:nvGrpSpPr>
        <p:grpSpPr>
          <a:xfrm>
            <a:off x="0" y="87923"/>
            <a:ext cx="12068070" cy="6682154"/>
            <a:chOff x="0" y="90435"/>
            <a:chExt cx="12068070" cy="6682154"/>
          </a:xfrm>
        </p:grpSpPr>
        <p:pic>
          <p:nvPicPr>
            <p:cNvPr id="6" name="صورة 5">
              <a:extLst>
                <a:ext uri="{FF2B5EF4-FFF2-40B4-BE49-F238E27FC236}">
                  <a16:creationId xmlns:a16="http://schemas.microsoft.com/office/drawing/2014/main" xmlns="" id="{95F76639-BA6A-42C0-B310-30F21F5089B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A8364530-0EB5-420A-A286-32A3A584D05F}"/>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مستطيل 7">
              <a:extLst>
                <a:ext uri="{FF2B5EF4-FFF2-40B4-BE49-F238E27FC236}">
                  <a16:creationId xmlns:a16="http://schemas.microsoft.com/office/drawing/2014/main" xmlns="" id="{C7A7A606-1C5A-4DCF-8ED6-622659B8115C}"/>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Fire fighting  system </a:t>
              </a:r>
            </a:p>
          </p:txBody>
        </p:sp>
        <p:sp>
          <p:nvSpPr>
            <p:cNvPr id="9" name="مستطيل 8">
              <a:extLst>
                <a:ext uri="{FF2B5EF4-FFF2-40B4-BE49-F238E27FC236}">
                  <a16:creationId xmlns:a16="http://schemas.microsoft.com/office/drawing/2014/main" xmlns="" id="{7F625BCC-15E4-4031-B343-6B7C24EC003F}"/>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Electromechanical 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2" name="Slide Number Placeholder 1">
            <a:extLst>
              <a:ext uri="{FF2B5EF4-FFF2-40B4-BE49-F238E27FC236}">
                <a16:creationId xmlns:a16="http://schemas.microsoft.com/office/drawing/2014/main" xmlns="" id="{78D2E2F0-E1C8-4840-975E-48B0C1867FA5}"/>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80</a:t>
            </a:fld>
            <a:endParaRPr lang="en-US" sz="2000" b="1">
              <a:solidFill>
                <a:schemeClr val="tx1"/>
              </a:solidFill>
            </a:endParaRPr>
          </a:p>
        </p:txBody>
      </p:sp>
      <p:cxnSp>
        <p:nvCxnSpPr>
          <p:cNvPr id="11" name="رابط مستقيم 10">
            <a:extLst>
              <a:ext uri="{FF2B5EF4-FFF2-40B4-BE49-F238E27FC236}">
                <a16:creationId xmlns:a16="http://schemas.microsoft.com/office/drawing/2014/main" xmlns="" id="{E2C5E97F-7576-4543-A83D-56DB5686AC26}"/>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4" name="صورة 3">
            <a:extLst>
              <a:ext uri="{FF2B5EF4-FFF2-40B4-BE49-F238E27FC236}">
                <a16:creationId xmlns:a16="http://schemas.microsoft.com/office/drawing/2014/main" xmlns="" id="{7726DA7F-191B-49D1-8B8A-F984A0F2A5B2}"/>
              </a:ext>
            </a:extLst>
          </p:cNvPr>
          <p:cNvPicPr>
            <a:picLocks noChangeAspect="1"/>
          </p:cNvPicPr>
          <p:nvPr/>
        </p:nvPicPr>
        <p:blipFill>
          <a:blip r:embed="rId3" cstate="print"/>
          <a:stretch>
            <a:fillRect/>
          </a:stretch>
        </p:blipFill>
        <p:spPr>
          <a:xfrm>
            <a:off x="2387715" y="1462545"/>
            <a:ext cx="3411189" cy="4709182"/>
          </a:xfrm>
          <a:prstGeom prst="rect">
            <a:avLst/>
          </a:prstGeom>
          <a:noFill/>
          <a:ln>
            <a:noFill/>
          </a:ln>
          <a:effectLst>
            <a:softEdge rad="63500"/>
          </a:effectLst>
        </p:spPr>
      </p:pic>
      <p:pic>
        <p:nvPicPr>
          <p:cNvPr id="10" name="صورة 9">
            <a:extLst>
              <a:ext uri="{FF2B5EF4-FFF2-40B4-BE49-F238E27FC236}">
                <a16:creationId xmlns:a16="http://schemas.microsoft.com/office/drawing/2014/main" xmlns="" id="{EB1DD8C9-6771-4C6D-99C4-7F2247D24BB0}"/>
              </a:ext>
            </a:extLst>
          </p:cNvPr>
          <p:cNvPicPr>
            <a:picLocks noChangeAspect="1"/>
          </p:cNvPicPr>
          <p:nvPr/>
        </p:nvPicPr>
        <p:blipFill>
          <a:blip r:embed="rId4" cstate="print"/>
          <a:stretch>
            <a:fillRect/>
          </a:stretch>
        </p:blipFill>
        <p:spPr>
          <a:xfrm>
            <a:off x="7126728" y="1541417"/>
            <a:ext cx="3625333" cy="4628280"/>
          </a:xfrm>
          <a:prstGeom prst="rect">
            <a:avLst/>
          </a:prstGeom>
          <a:noFill/>
          <a:ln>
            <a:noFill/>
          </a:ln>
          <a:effectLst>
            <a:softEdge rad="63500"/>
          </a:effectLst>
        </p:spPr>
      </p:pic>
      <p:sp>
        <p:nvSpPr>
          <p:cNvPr id="13" name="مستطيل 12">
            <a:extLst>
              <a:ext uri="{FF2B5EF4-FFF2-40B4-BE49-F238E27FC236}">
                <a16:creationId xmlns:a16="http://schemas.microsoft.com/office/drawing/2014/main" xmlns="" id="{A5257F47-9F0F-4A5F-8408-4AD32DFCEDC1}"/>
              </a:ext>
            </a:extLst>
          </p:cNvPr>
          <p:cNvSpPr/>
          <p:nvPr/>
        </p:nvSpPr>
        <p:spPr>
          <a:xfrm>
            <a:off x="3188333" y="6051543"/>
            <a:ext cx="1952840"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Ground floor</a:t>
            </a:r>
          </a:p>
        </p:txBody>
      </p:sp>
      <p:sp>
        <p:nvSpPr>
          <p:cNvPr id="14" name="مستطيل 13">
            <a:extLst>
              <a:ext uri="{FF2B5EF4-FFF2-40B4-BE49-F238E27FC236}">
                <a16:creationId xmlns:a16="http://schemas.microsoft.com/office/drawing/2014/main" xmlns="" id="{0435C63E-DFD9-40B9-BA36-AC22469192FE}"/>
              </a:ext>
            </a:extLst>
          </p:cNvPr>
          <p:cNvSpPr/>
          <p:nvPr/>
        </p:nvSpPr>
        <p:spPr>
          <a:xfrm>
            <a:off x="8125988" y="5996439"/>
            <a:ext cx="1952840" cy="579967"/>
          </a:xfrm>
          <a:prstGeom prst="rect">
            <a:avLst/>
          </a:prstGeom>
          <a:noFill/>
        </p:spPr>
        <p:txBody>
          <a:bodyPr wrap="square" lIns="91440" tIns="45720" rIns="91440" bIns="45720">
            <a:spAutoFit/>
          </a:bodyPr>
          <a:lstStyle/>
          <a:p>
            <a:pPr>
              <a:lnSpc>
                <a:spcPct val="150000"/>
              </a:lnSpc>
            </a:pPr>
            <a:r>
              <a:rPr lang="en-US" sz="2400" dirty="0" smtClean="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First </a:t>
            </a: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floor</a:t>
            </a:r>
          </a:p>
        </p:txBody>
      </p:sp>
    </p:spTree>
    <p:extLst>
      <p:ext uri="{BB962C8B-B14F-4D97-AF65-F5344CB8AC3E}">
        <p14:creationId xmlns:p14="http://schemas.microsoft.com/office/powerpoint/2010/main" xmlns="" val="1663558875"/>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81</a:t>
            </a:fld>
            <a:endParaRPr lang="en-US" sz="2000" b="1" dirty="0">
              <a:solidFill>
                <a:schemeClr val="tx1"/>
              </a:solidFill>
            </a:endParaRPr>
          </a:p>
        </p:txBody>
      </p:sp>
      <p:grpSp>
        <p:nvGrpSpPr>
          <p:cNvPr id="3" name="مجموعة 7">
            <a:extLst>
              <a:ext uri="{FF2B5EF4-FFF2-40B4-BE49-F238E27FC236}">
                <a16:creationId xmlns:a16="http://schemas.microsoft.com/office/drawing/2014/main" xmlns="" id="{4E064058-0579-46A9-B82B-2C4066878C1B}"/>
              </a:ext>
            </a:extLst>
          </p:cNvPr>
          <p:cNvGrpSpPr/>
          <p:nvPr/>
        </p:nvGrpSpPr>
        <p:grpSpPr>
          <a:xfrm>
            <a:off x="80387" y="90435"/>
            <a:ext cx="11987683" cy="6682154"/>
            <a:chOff x="80387" y="90435"/>
            <a:chExt cx="11987683" cy="6682154"/>
          </a:xfrm>
        </p:grpSpPr>
        <p:pic>
          <p:nvPicPr>
            <p:cNvPr id="9" name="صورة 8">
              <a:extLst>
                <a:ext uri="{FF2B5EF4-FFF2-40B4-BE49-F238E27FC236}">
                  <a16:creationId xmlns:a16="http://schemas.microsoft.com/office/drawing/2014/main" xmlns="" id="{AB491407-2A24-4E85-A8B1-B7FC2AA18E37}"/>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10" name="مستطيل 9">
              <a:extLst>
                <a:ext uri="{FF2B5EF4-FFF2-40B4-BE49-F238E27FC236}">
                  <a16:creationId xmlns:a16="http://schemas.microsoft.com/office/drawing/2014/main" xmlns="" id="{2ABA48E4-11CF-4EB5-8F0E-45D7732B54D9}"/>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مستطيل 10">
              <a:extLst>
                <a:ext uri="{FF2B5EF4-FFF2-40B4-BE49-F238E27FC236}">
                  <a16:creationId xmlns:a16="http://schemas.microsoft.com/office/drawing/2014/main" xmlns="" id="{286DD74A-4D9A-4377-926D-CDF7D7C5BB33}"/>
                </a:ext>
              </a:extLst>
            </p:cNvPr>
            <p:cNvSpPr/>
            <p:nvPr/>
          </p:nvSpPr>
          <p:spPr>
            <a:xfrm>
              <a:off x="1909187" y="702047"/>
              <a:ext cx="5235191" cy="579967"/>
            </a:xfrm>
            <a:prstGeom prst="rect">
              <a:avLst/>
            </a:prstGeom>
            <a:noFill/>
          </p:spPr>
          <p:txBody>
            <a:bodyPr wrap="square" lIns="91440" tIns="45720" rIns="91440" bIns="45720">
              <a:spAutoFit/>
            </a:bodyPr>
            <a:lstStyle/>
            <a:p>
              <a:pPr>
                <a:lnSpc>
                  <a:spcPct val="150000"/>
                </a:lnSpc>
              </a:pPr>
              <a:r>
                <a:rPr lang="en-US" sz="2400" dirty="0" smtClean="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t>
              </a:r>
              <a:endPar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14" name="مستطيل 13">
            <a:extLst>
              <a:ext uri="{FF2B5EF4-FFF2-40B4-BE49-F238E27FC236}">
                <a16:creationId xmlns:a16="http://schemas.microsoft.com/office/drawing/2014/main" xmlns="" id="{B0A1E924-4110-498D-AA2E-E6260F32056F}"/>
              </a:ext>
            </a:extLst>
          </p:cNvPr>
          <p:cNvSpPr/>
          <p:nvPr/>
        </p:nvSpPr>
        <p:spPr>
          <a:xfrm>
            <a:off x="1856935" y="1229762"/>
            <a:ext cx="9415305" cy="646331"/>
          </a:xfrm>
          <a:prstGeom prst="rect">
            <a:avLst/>
          </a:prstGeom>
          <a:noFill/>
        </p:spPr>
        <p:txBody>
          <a:bodyPr wrap="square" lIns="91440" tIns="45720" rIns="91440" bIns="45720">
            <a:spAutoFit/>
          </a:bodyPr>
          <a:lstStyle/>
          <a:p>
            <a:pPr>
              <a:buFont typeface="Wingdings" panose="05000000000000000000" pitchFamily="2" charset="2"/>
              <a:buChar char="Ø"/>
            </a:pPr>
            <a:endParaRPr lang="en-US" dirty="0"/>
          </a:p>
          <a:p>
            <a:r>
              <a:rPr lang="en-US" dirty="0" err="1"/>
              <a:t>DIALux</a:t>
            </a:r>
            <a:r>
              <a:rPr lang="en-US" dirty="0"/>
              <a:t> program was used to design lighting system in school .</a:t>
            </a:r>
          </a:p>
        </p:txBody>
      </p:sp>
      <p:cxnSp>
        <p:nvCxnSpPr>
          <p:cNvPr id="13" name="رابط مستقيم 12">
            <a:extLst>
              <a:ext uri="{FF2B5EF4-FFF2-40B4-BE49-F238E27FC236}">
                <a16:creationId xmlns:a16="http://schemas.microsoft.com/office/drawing/2014/main" xmlns="" id="{7709911F-FFEC-4430-A7BE-2229C519D3A5}"/>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18" name="Picture 22864" descr="C:\Users\sameh majad\Desktop\bilal\lighting\lighting\second floor.jp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64861" y="2246811"/>
            <a:ext cx="4774236" cy="3684294"/>
          </a:xfrm>
          <a:prstGeom prst="rect">
            <a:avLst/>
          </a:prstGeom>
          <a:noFill/>
          <a:ln>
            <a:noFill/>
          </a:ln>
        </p:spPr>
      </p:pic>
      <p:sp>
        <p:nvSpPr>
          <p:cNvPr id="19" name="Rectangle 7">
            <a:extLst>
              <a:ext uri="{FF2B5EF4-FFF2-40B4-BE49-F238E27FC236}">
                <a16:creationId xmlns:a16="http://schemas.microsoft.com/office/drawing/2014/main" xmlns="" id="{023238EB-D7BF-4A57-9D77-FDA722368595}"/>
              </a:ext>
            </a:extLst>
          </p:cNvPr>
          <p:cNvSpPr/>
          <p:nvPr/>
        </p:nvSpPr>
        <p:spPr>
          <a:xfrm>
            <a:off x="6439471" y="6026027"/>
            <a:ext cx="5362920" cy="463397"/>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Figure : </a:t>
            </a:r>
            <a:r>
              <a:rPr lang="en-US" dirty="0" smtClean="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Principal from </a:t>
            </a:r>
            <a:r>
              <a:rPr lang="en-US" dirty="0" err="1" smtClean="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DIALux</a:t>
            </a:r>
            <a:r>
              <a:rPr lang="en-US" dirty="0" smtClean="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6" name="مستطيل 15">
            <a:extLst>
              <a:ext uri="{FF2B5EF4-FFF2-40B4-BE49-F238E27FC236}">
                <a16:creationId xmlns:a16="http://schemas.microsoft.com/office/drawing/2014/main" xmlns="" id="{C419B012-AED4-45E8-9B57-9315B889C3A1}"/>
              </a:ext>
            </a:extLst>
          </p:cNvPr>
          <p:cNvSpPr/>
          <p:nvPr/>
        </p:nvSpPr>
        <p:spPr>
          <a:xfrm>
            <a:off x="152400" y="360224"/>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Electromechanical 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2" name="مستطيل 11">
            <a:extLst>
              <a:ext uri="{FF2B5EF4-FFF2-40B4-BE49-F238E27FC236}">
                <a16:creationId xmlns:a16="http://schemas.microsoft.com/office/drawing/2014/main" xmlns="" id="{286DD74A-4D9A-4377-926D-CDF7D7C5BB33}"/>
              </a:ext>
            </a:extLst>
          </p:cNvPr>
          <p:cNvSpPr/>
          <p:nvPr/>
        </p:nvSpPr>
        <p:spPr>
          <a:xfrm>
            <a:off x="2061587" y="85444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Lighting System </a:t>
            </a:r>
          </a:p>
        </p:txBody>
      </p:sp>
      <p:pic>
        <p:nvPicPr>
          <p:cNvPr id="1026" name="Picture 2"/>
          <p:cNvPicPr>
            <a:picLocks noChangeAspect="1" noChangeArrowheads="1"/>
          </p:cNvPicPr>
          <p:nvPr/>
        </p:nvPicPr>
        <p:blipFill>
          <a:blip r:embed="rId4" cstate="print"/>
          <a:srcRect/>
          <a:stretch>
            <a:fillRect/>
          </a:stretch>
        </p:blipFill>
        <p:spPr bwMode="auto">
          <a:xfrm>
            <a:off x="6484169" y="2201570"/>
            <a:ext cx="5024208" cy="3768155"/>
          </a:xfrm>
          <a:prstGeom prst="rect">
            <a:avLst/>
          </a:prstGeom>
          <a:noFill/>
          <a:ln w="9525">
            <a:noFill/>
            <a:miter lim="800000"/>
            <a:headEnd/>
            <a:tailEnd/>
          </a:ln>
        </p:spPr>
      </p:pic>
      <p:sp>
        <p:nvSpPr>
          <p:cNvPr id="15" name="Rectangle 7">
            <a:extLst>
              <a:ext uri="{FF2B5EF4-FFF2-40B4-BE49-F238E27FC236}">
                <a16:creationId xmlns:a16="http://schemas.microsoft.com/office/drawing/2014/main" xmlns="" id="{023238EB-D7BF-4A57-9D77-FDA722368595}"/>
              </a:ext>
            </a:extLst>
          </p:cNvPr>
          <p:cNvSpPr/>
          <p:nvPr/>
        </p:nvSpPr>
        <p:spPr>
          <a:xfrm>
            <a:off x="974842" y="5995547"/>
            <a:ext cx="5362920" cy="463397"/>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Figure : Class room from </a:t>
            </a:r>
            <a:r>
              <a:rPr lang="en-US" dirty="0" err="1" smtClean="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DIALux</a:t>
            </a:r>
            <a:r>
              <a:rPr lang="en-US" dirty="0" smtClean="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64188109"/>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82</a:t>
            </a:fld>
            <a:endParaRPr lang="en-US" sz="2000" b="1" dirty="0">
              <a:solidFill>
                <a:schemeClr val="tx1"/>
              </a:solidFill>
            </a:endParaRPr>
          </a:p>
        </p:txBody>
      </p:sp>
      <p:grpSp>
        <p:nvGrpSpPr>
          <p:cNvPr id="3" name="مجموعة 7">
            <a:extLst>
              <a:ext uri="{FF2B5EF4-FFF2-40B4-BE49-F238E27FC236}">
                <a16:creationId xmlns:a16="http://schemas.microsoft.com/office/drawing/2014/main" xmlns="" id="{4E064058-0579-46A9-B82B-2C4066878C1B}"/>
              </a:ext>
            </a:extLst>
          </p:cNvPr>
          <p:cNvGrpSpPr/>
          <p:nvPr/>
        </p:nvGrpSpPr>
        <p:grpSpPr>
          <a:xfrm>
            <a:off x="80387" y="90435"/>
            <a:ext cx="11987683" cy="6682154"/>
            <a:chOff x="80387" y="90435"/>
            <a:chExt cx="11987683" cy="6682154"/>
          </a:xfrm>
        </p:grpSpPr>
        <p:pic>
          <p:nvPicPr>
            <p:cNvPr id="9" name="صورة 8">
              <a:extLst>
                <a:ext uri="{FF2B5EF4-FFF2-40B4-BE49-F238E27FC236}">
                  <a16:creationId xmlns:a16="http://schemas.microsoft.com/office/drawing/2014/main" xmlns="" id="{AB491407-2A24-4E85-A8B1-B7FC2AA18E37}"/>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10" name="مستطيل 9">
              <a:extLst>
                <a:ext uri="{FF2B5EF4-FFF2-40B4-BE49-F238E27FC236}">
                  <a16:creationId xmlns:a16="http://schemas.microsoft.com/office/drawing/2014/main" xmlns="" id="{2ABA48E4-11CF-4EB5-8F0E-45D7732B54D9}"/>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مستطيل 10">
              <a:extLst>
                <a:ext uri="{FF2B5EF4-FFF2-40B4-BE49-F238E27FC236}">
                  <a16:creationId xmlns:a16="http://schemas.microsoft.com/office/drawing/2014/main" xmlns="" id="{286DD74A-4D9A-4377-926D-CDF7D7C5BB33}"/>
                </a:ext>
              </a:extLst>
            </p:cNvPr>
            <p:cNvSpPr/>
            <p:nvPr/>
          </p:nvSpPr>
          <p:spPr>
            <a:xfrm>
              <a:off x="1909187" y="70204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Lighting System </a:t>
              </a:r>
            </a:p>
          </p:txBody>
        </p:sp>
      </p:grpSp>
      <p:sp>
        <p:nvSpPr>
          <p:cNvPr id="14" name="مستطيل 13">
            <a:extLst>
              <a:ext uri="{FF2B5EF4-FFF2-40B4-BE49-F238E27FC236}">
                <a16:creationId xmlns:a16="http://schemas.microsoft.com/office/drawing/2014/main" xmlns="" id="{B0A1E924-4110-498D-AA2E-E6260F32056F}"/>
              </a:ext>
            </a:extLst>
          </p:cNvPr>
          <p:cNvSpPr/>
          <p:nvPr/>
        </p:nvSpPr>
        <p:spPr>
          <a:xfrm>
            <a:off x="1856935" y="1229762"/>
            <a:ext cx="9415305" cy="646331"/>
          </a:xfrm>
          <a:prstGeom prst="rect">
            <a:avLst/>
          </a:prstGeom>
          <a:noFill/>
        </p:spPr>
        <p:txBody>
          <a:bodyPr wrap="square" lIns="91440" tIns="45720" rIns="91440" bIns="45720">
            <a:spAutoFit/>
          </a:bodyPr>
          <a:lstStyle/>
          <a:p>
            <a:pPr>
              <a:buFont typeface="Wingdings" panose="05000000000000000000" pitchFamily="2" charset="2"/>
              <a:buChar char="Ø"/>
            </a:pPr>
            <a:endParaRPr lang="en-US" dirty="0"/>
          </a:p>
          <a:p>
            <a:r>
              <a:rPr lang="en-US" dirty="0"/>
              <a:t>Three type of </a:t>
            </a:r>
            <a:r>
              <a:rPr lang="en-US" dirty="0" err="1"/>
              <a:t>luminaire</a:t>
            </a:r>
            <a:r>
              <a:rPr lang="en-US" dirty="0"/>
              <a:t> used for design the school artificial lighting .</a:t>
            </a:r>
          </a:p>
        </p:txBody>
      </p:sp>
      <p:cxnSp>
        <p:nvCxnSpPr>
          <p:cNvPr id="13" name="رابط مستقيم 12">
            <a:extLst>
              <a:ext uri="{FF2B5EF4-FFF2-40B4-BE49-F238E27FC236}">
                <a16:creationId xmlns:a16="http://schemas.microsoft.com/office/drawing/2014/main" xmlns="" id="{7709911F-FFEC-4430-A7BE-2229C519D3A5}"/>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9" name="Rectangle 7">
            <a:extLst>
              <a:ext uri="{FF2B5EF4-FFF2-40B4-BE49-F238E27FC236}">
                <a16:creationId xmlns:a16="http://schemas.microsoft.com/office/drawing/2014/main" xmlns="" id="{023238EB-D7BF-4A57-9D77-FDA722368595}"/>
              </a:ext>
            </a:extLst>
          </p:cNvPr>
          <p:cNvSpPr/>
          <p:nvPr/>
        </p:nvSpPr>
        <p:spPr>
          <a:xfrm>
            <a:off x="917291" y="2290051"/>
            <a:ext cx="5362920" cy="463397"/>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Table 17: Specifications of </a:t>
            </a:r>
            <a:r>
              <a:rPr lang="en-US" dirty="0" err="1">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luminaire</a:t>
            </a: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 used in project</a:t>
            </a:r>
          </a:p>
        </p:txBody>
      </p:sp>
      <p:graphicFrame>
        <p:nvGraphicFramePr>
          <p:cNvPr id="15" name="جدول 14"/>
          <p:cNvGraphicFramePr>
            <a:graphicFrameLocks noGrp="1"/>
          </p:cNvGraphicFramePr>
          <p:nvPr/>
        </p:nvGraphicFramePr>
        <p:xfrm>
          <a:off x="391889" y="2808514"/>
          <a:ext cx="7315197" cy="3017520"/>
        </p:xfrm>
        <a:graphic>
          <a:graphicData uri="http://schemas.openxmlformats.org/drawingml/2006/table">
            <a:tbl>
              <a:tblPr/>
              <a:tblGrid>
                <a:gridCol w="574763">
                  <a:extLst>
                    <a:ext uri="{9D8B030D-6E8A-4147-A177-3AD203B41FA5}">
                      <a16:colId xmlns:a16="http://schemas.microsoft.com/office/drawing/2014/main" xmlns="" val="20000"/>
                    </a:ext>
                  </a:extLst>
                </a:gridCol>
                <a:gridCol w="992777">
                  <a:extLst>
                    <a:ext uri="{9D8B030D-6E8A-4147-A177-3AD203B41FA5}">
                      <a16:colId xmlns:a16="http://schemas.microsoft.com/office/drawing/2014/main" xmlns="" val="20001"/>
                    </a:ext>
                  </a:extLst>
                </a:gridCol>
                <a:gridCol w="1214845">
                  <a:extLst>
                    <a:ext uri="{9D8B030D-6E8A-4147-A177-3AD203B41FA5}">
                      <a16:colId xmlns:a16="http://schemas.microsoft.com/office/drawing/2014/main" xmlns="" val="20002"/>
                    </a:ext>
                  </a:extLst>
                </a:gridCol>
                <a:gridCol w="1580606">
                  <a:extLst>
                    <a:ext uri="{9D8B030D-6E8A-4147-A177-3AD203B41FA5}">
                      <a16:colId xmlns:a16="http://schemas.microsoft.com/office/drawing/2014/main" xmlns="" val="20003"/>
                    </a:ext>
                  </a:extLst>
                </a:gridCol>
                <a:gridCol w="535577">
                  <a:extLst>
                    <a:ext uri="{9D8B030D-6E8A-4147-A177-3AD203B41FA5}">
                      <a16:colId xmlns:a16="http://schemas.microsoft.com/office/drawing/2014/main" xmlns="" val="20004"/>
                    </a:ext>
                  </a:extLst>
                </a:gridCol>
                <a:gridCol w="613954">
                  <a:extLst>
                    <a:ext uri="{9D8B030D-6E8A-4147-A177-3AD203B41FA5}">
                      <a16:colId xmlns:a16="http://schemas.microsoft.com/office/drawing/2014/main" xmlns="" val="20005"/>
                    </a:ext>
                  </a:extLst>
                </a:gridCol>
                <a:gridCol w="862149">
                  <a:extLst>
                    <a:ext uri="{9D8B030D-6E8A-4147-A177-3AD203B41FA5}">
                      <a16:colId xmlns:a16="http://schemas.microsoft.com/office/drawing/2014/main" xmlns="" val="20006"/>
                    </a:ext>
                  </a:extLst>
                </a:gridCol>
                <a:gridCol w="940526">
                  <a:extLst>
                    <a:ext uri="{9D8B030D-6E8A-4147-A177-3AD203B41FA5}">
                      <a16:colId xmlns:a16="http://schemas.microsoft.com/office/drawing/2014/main" xmlns="" val="20007"/>
                    </a:ext>
                  </a:extLst>
                </a:gridCol>
              </a:tblGrid>
              <a:tr h="988332">
                <a:tc>
                  <a:txBody>
                    <a:bodyPr/>
                    <a:lstStyle/>
                    <a:p>
                      <a:pPr>
                        <a:lnSpc>
                          <a:spcPct val="107000"/>
                        </a:lnSpc>
                      </a:pPr>
                      <a:endParaRPr lang="en-US" sz="1400" b="1" dirty="0">
                        <a:latin typeface="Calibri"/>
                        <a:ea typeface="Times New Roman"/>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6D9F1"/>
                    </a:solidFill>
                  </a:tcPr>
                </a:tc>
                <a:tc>
                  <a:txBody>
                    <a:bodyPr/>
                    <a:lstStyle/>
                    <a:p>
                      <a:pPr algn="ctr">
                        <a:lnSpc>
                          <a:spcPct val="115000"/>
                        </a:lnSpc>
                        <a:spcAft>
                          <a:spcPts val="0"/>
                        </a:spcAft>
                      </a:pPr>
                      <a:r>
                        <a:rPr lang="en-US" sz="1400" b="1" dirty="0" err="1">
                          <a:solidFill>
                            <a:srgbClr val="000000"/>
                          </a:solidFill>
                          <a:latin typeface="Times New Roman"/>
                          <a:ea typeface="Calibri"/>
                          <a:cs typeface="Arial"/>
                        </a:rPr>
                        <a:t>Luminaire</a:t>
                      </a:r>
                      <a:r>
                        <a:rPr lang="en-US" sz="1400" b="1" dirty="0">
                          <a:solidFill>
                            <a:srgbClr val="000000"/>
                          </a:solidFill>
                          <a:latin typeface="Times New Roman"/>
                          <a:ea typeface="Times New Roman"/>
                          <a:cs typeface="Arial"/>
                        </a:rPr>
                        <a:t> type</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6D9F1"/>
                    </a:solidFill>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Manufacturer</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6D9F1"/>
                    </a:solidFill>
                  </a:tcPr>
                </a:tc>
                <a:tc>
                  <a:txBody>
                    <a:bodyPr/>
                    <a:lstStyle/>
                    <a:p>
                      <a:pPr algn="ctr">
                        <a:lnSpc>
                          <a:spcPct val="115000"/>
                        </a:lnSpc>
                        <a:spcAft>
                          <a:spcPts val="0"/>
                        </a:spcAft>
                      </a:pPr>
                      <a:r>
                        <a:rPr lang="en-US" sz="1400" b="1">
                          <a:solidFill>
                            <a:srgbClr val="000000"/>
                          </a:solidFill>
                          <a:latin typeface="Times New Roman"/>
                          <a:ea typeface="Times New Roman"/>
                          <a:cs typeface="Arial"/>
                        </a:rPr>
                        <a:t>Dimensions (m)</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6D9F1"/>
                    </a:solidFill>
                  </a:tcPr>
                </a:tc>
                <a:tc>
                  <a:txBody>
                    <a:bodyPr/>
                    <a:lstStyle/>
                    <a:p>
                      <a:pPr algn="ctr">
                        <a:lnSpc>
                          <a:spcPct val="115000"/>
                        </a:lnSpc>
                        <a:spcAft>
                          <a:spcPts val="0"/>
                        </a:spcAft>
                      </a:pPr>
                      <a:r>
                        <a:rPr lang="en-US" sz="1400" b="1" dirty="0" err="1">
                          <a:solidFill>
                            <a:srgbClr val="000000"/>
                          </a:solidFill>
                          <a:latin typeface="Times New Roman"/>
                          <a:ea typeface="Times New Roman"/>
                          <a:cs typeface="Arial"/>
                        </a:rPr>
                        <a:t>Lux</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6D9F1"/>
                    </a:solidFill>
                  </a:tcPr>
                </a:tc>
                <a:tc>
                  <a:txBody>
                    <a:bodyPr/>
                    <a:lstStyle/>
                    <a:p>
                      <a:pPr algn="ctr">
                        <a:lnSpc>
                          <a:spcPct val="115000"/>
                        </a:lnSpc>
                        <a:spcAft>
                          <a:spcPts val="0"/>
                        </a:spcAft>
                      </a:pPr>
                      <a:r>
                        <a:rPr lang="en-US" sz="1400" b="1">
                          <a:solidFill>
                            <a:srgbClr val="000000"/>
                          </a:solidFill>
                          <a:latin typeface="Times New Roman"/>
                          <a:ea typeface="Times New Roman"/>
                          <a:cs typeface="Arial"/>
                        </a:rPr>
                        <a:t>Watt</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6D9F1"/>
                    </a:solidFill>
                  </a:tcPr>
                </a:tc>
                <a:tc>
                  <a:txBody>
                    <a:bodyPr/>
                    <a:lstStyle/>
                    <a:p>
                      <a:pPr algn="ctr">
                        <a:lnSpc>
                          <a:spcPct val="115000"/>
                        </a:lnSpc>
                        <a:spcAft>
                          <a:spcPts val="0"/>
                        </a:spcAft>
                      </a:pPr>
                      <a:r>
                        <a:rPr lang="en-US" sz="1400" b="1">
                          <a:solidFill>
                            <a:srgbClr val="000000"/>
                          </a:solidFill>
                          <a:latin typeface="Times New Roman"/>
                          <a:ea typeface="Times New Roman"/>
                          <a:cs typeface="Arial"/>
                        </a:rPr>
                        <a:t>Quantity</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6D9F1"/>
                    </a:solidFill>
                  </a:tcPr>
                </a:tc>
                <a:tc>
                  <a:txBody>
                    <a:bodyPr/>
                    <a:lstStyle/>
                    <a:p>
                      <a:pPr algn="ctr">
                        <a:lnSpc>
                          <a:spcPct val="115000"/>
                        </a:lnSpc>
                        <a:spcAft>
                          <a:spcPts val="0"/>
                        </a:spcAft>
                      </a:pPr>
                      <a:r>
                        <a:rPr lang="en-US" sz="1400" b="1">
                          <a:solidFill>
                            <a:srgbClr val="000000"/>
                          </a:solidFill>
                          <a:latin typeface="Times New Roman"/>
                          <a:ea typeface="Times New Roman"/>
                          <a:cs typeface="Arial"/>
                        </a:rPr>
                        <a:t>Luminous efficacy</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6D9F1"/>
                    </a:solidFill>
                  </a:tcPr>
                </a:tc>
                <a:extLst>
                  <a:ext uri="{0D108BD9-81ED-4DB2-BD59-A6C34878D82A}">
                    <a16:rowId xmlns:a16="http://schemas.microsoft.com/office/drawing/2014/main" xmlns="" val="10000"/>
                  </a:ext>
                </a:extLst>
              </a:tr>
              <a:tr h="507297">
                <a:tc>
                  <a:txBody>
                    <a:bodyPr/>
                    <a:lstStyle/>
                    <a:p>
                      <a:pPr algn="ctr">
                        <a:lnSpc>
                          <a:spcPct val="115000"/>
                        </a:lnSpc>
                        <a:spcAft>
                          <a:spcPts val="0"/>
                        </a:spcAft>
                      </a:pPr>
                      <a:r>
                        <a:rPr lang="en-US" sz="1400" b="1">
                          <a:solidFill>
                            <a:srgbClr val="000000"/>
                          </a:solidFill>
                          <a:latin typeface="Times New Roman"/>
                          <a:ea typeface="Times New Roman"/>
                          <a:cs typeface="Arial"/>
                        </a:rPr>
                        <a:t>1</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TCS165</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PHILIPS</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0.575*0.575*0.080</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4800</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61</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310</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54.2</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507297">
                <a:tc>
                  <a:txBody>
                    <a:bodyPr/>
                    <a:lstStyle/>
                    <a:p>
                      <a:pPr algn="ctr">
                        <a:lnSpc>
                          <a:spcPct val="115000"/>
                        </a:lnSpc>
                        <a:spcAft>
                          <a:spcPts val="0"/>
                        </a:spcAft>
                      </a:pPr>
                      <a:r>
                        <a:rPr lang="en-US" sz="1400" b="1">
                          <a:solidFill>
                            <a:srgbClr val="000000"/>
                          </a:solidFill>
                          <a:latin typeface="Times New Roman"/>
                          <a:ea typeface="Times New Roman"/>
                          <a:cs typeface="Arial"/>
                        </a:rPr>
                        <a:t>2</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SOL CL-XL</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PROLED</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0.3*0.3</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2800</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30</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21</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93.3</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507297">
                <a:tc>
                  <a:txBody>
                    <a:bodyPr/>
                    <a:lstStyle/>
                    <a:p>
                      <a:pPr algn="ctr">
                        <a:lnSpc>
                          <a:spcPct val="115000"/>
                        </a:lnSpc>
                        <a:spcAft>
                          <a:spcPts val="0"/>
                        </a:spcAft>
                      </a:pPr>
                      <a:r>
                        <a:rPr lang="en-US" sz="1400" b="1">
                          <a:solidFill>
                            <a:srgbClr val="000000"/>
                          </a:solidFill>
                          <a:latin typeface="Times New Roman"/>
                          <a:ea typeface="Times New Roman"/>
                          <a:cs typeface="Arial"/>
                        </a:rPr>
                        <a:t>3</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TCS260</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PHILIPS</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1.515*0.155*0.084</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3325</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38</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6</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Times New Roman"/>
                          <a:ea typeface="Times New Roman"/>
                          <a:cs typeface="Arial"/>
                        </a:rPr>
                        <a:t>54.2</a:t>
                      </a:r>
                      <a:endParaRPr lang="en-US" sz="1400" b="1" dirty="0">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507297">
                <a:tc>
                  <a:txBody>
                    <a:bodyPr/>
                    <a:lstStyle/>
                    <a:p>
                      <a:pPr algn="ctr">
                        <a:lnSpc>
                          <a:spcPct val="115000"/>
                        </a:lnSpc>
                        <a:spcAft>
                          <a:spcPts val="0"/>
                        </a:spcAft>
                      </a:pPr>
                      <a:r>
                        <a:rPr lang="en-US" sz="1400" b="1">
                          <a:solidFill>
                            <a:srgbClr val="000000"/>
                          </a:solidFill>
                          <a:latin typeface="Times New Roman"/>
                          <a:ea typeface="Times New Roman"/>
                          <a:cs typeface="Arial"/>
                        </a:rPr>
                        <a:t>Total</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400" b="1" dirty="0">
                        <a:latin typeface="Calibri"/>
                        <a:ea typeface="Times New Roman"/>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400" b="1">
                        <a:latin typeface="Calibri"/>
                        <a:ea typeface="Times New Roman"/>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400" b="1">
                        <a:latin typeface="Calibri"/>
                        <a:ea typeface="Times New Roman"/>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400" b="1">
                        <a:latin typeface="Calibri"/>
                        <a:ea typeface="Times New Roman"/>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400" b="1">
                        <a:latin typeface="Calibri"/>
                        <a:ea typeface="Times New Roman"/>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Times New Roman"/>
                          <a:ea typeface="Times New Roman"/>
                          <a:cs typeface="Arial"/>
                        </a:rPr>
                        <a:t>337</a:t>
                      </a:r>
                      <a:endParaRPr lang="en-US" sz="1400" b="1">
                        <a:latin typeface="Calibri"/>
                        <a:ea typeface="Calibri"/>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nSpc>
                          <a:spcPct val="107000"/>
                        </a:lnSpc>
                      </a:pPr>
                      <a:endParaRPr lang="en-US" sz="1400" b="1" dirty="0">
                        <a:latin typeface="Calibri"/>
                        <a:ea typeface="Times New Roman"/>
                        <a:cs typeface="Arial"/>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bl>
          </a:graphicData>
        </a:graphic>
      </p:graphicFrame>
      <p:sp>
        <p:nvSpPr>
          <p:cNvPr id="16" name="مستطيل 15">
            <a:extLst>
              <a:ext uri="{FF2B5EF4-FFF2-40B4-BE49-F238E27FC236}">
                <a16:creationId xmlns:a16="http://schemas.microsoft.com/office/drawing/2014/main" xmlns="" id="{9E2A86AA-3BC1-46D2-B8D6-5E219EEDDBF2}"/>
              </a:ext>
            </a:extLst>
          </p:cNvPr>
          <p:cNvSpPr/>
          <p:nvPr/>
        </p:nvSpPr>
        <p:spPr>
          <a:xfrm>
            <a:off x="0" y="207824"/>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Electromechanical 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pic>
        <p:nvPicPr>
          <p:cNvPr id="12" name="صورة 11"/>
          <p:cNvPicPr/>
          <p:nvPr/>
        </p:nvPicPr>
        <p:blipFill>
          <a:blip r:embed="rId3" cstate="print"/>
          <a:stretch>
            <a:fillRect/>
          </a:stretch>
        </p:blipFill>
        <p:spPr>
          <a:xfrm>
            <a:off x="7913215" y="1854926"/>
            <a:ext cx="4091551" cy="4499700"/>
          </a:xfrm>
          <a:prstGeom prst="rect">
            <a:avLst/>
          </a:prstGeom>
        </p:spPr>
      </p:pic>
    </p:spTree>
    <p:extLst>
      <p:ext uri="{BB962C8B-B14F-4D97-AF65-F5344CB8AC3E}">
        <p14:creationId xmlns:p14="http://schemas.microsoft.com/office/powerpoint/2010/main" xmlns="" val="1113719223"/>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83</a:t>
            </a:fld>
            <a:endParaRPr lang="en-US" sz="2000" b="1" dirty="0">
              <a:solidFill>
                <a:schemeClr val="tx1"/>
              </a:solidFill>
            </a:endParaRPr>
          </a:p>
        </p:txBody>
      </p:sp>
      <p:grpSp>
        <p:nvGrpSpPr>
          <p:cNvPr id="3" name="مجموعة 7">
            <a:extLst>
              <a:ext uri="{FF2B5EF4-FFF2-40B4-BE49-F238E27FC236}">
                <a16:creationId xmlns:a16="http://schemas.microsoft.com/office/drawing/2014/main" xmlns="" id="{4E064058-0579-46A9-B82B-2C4066878C1B}"/>
              </a:ext>
            </a:extLst>
          </p:cNvPr>
          <p:cNvGrpSpPr/>
          <p:nvPr/>
        </p:nvGrpSpPr>
        <p:grpSpPr>
          <a:xfrm>
            <a:off x="80387" y="90435"/>
            <a:ext cx="11987683" cy="6682154"/>
            <a:chOff x="80387" y="90435"/>
            <a:chExt cx="11987683" cy="6682154"/>
          </a:xfrm>
        </p:grpSpPr>
        <p:pic>
          <p:nvPicPr>
            <p:cNvPr id="9" name="صورة 8">
              <a:extLst>
                <a:ext uri="{FF2B5EF4-FFF2-40B4-BE49-F238E27FC236}">
                  <a16:creationId xmlns:a16="http://schemas.microsoft.com/office/drawing/2014/main" xmlns="" id="{AB491407-2A24-4E85-A8B1-B7FC2AA18E37}"/>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10" name="مستطيل 9">
              <a:extLst>
                <a:ext uri="{FF2B5EF4-FFF2-40B4-BE49-F238E27FC236}">
                  <a16:creationId xmlns:a16="http://schemas.microsoft.com/office/drawing/2014/main" xmlns="" id="{2ABA48E4-11CF-4EB5-8F0E-45D7732B54D9}"/>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مستطيل 10">
              <a:extLst>
                <a:ext uri="{FF2B5EF4-FFF2-40B4-BE49-F238E27FC236}">
                  <a16:creationId xmlns:a16="http://schemas.microsoft.com/office/drawing/2014/main" xmlns="" id="{286DD74A-4D9A-4377-926D-CDF7D7C5BB33}"/>
                </a:ext>
              </a:extLst>
            </p:cNvPr>
            <p:cNvSpPr/>
            <p:nvPr/>
          </p:nvSpPr>
          <p:spPr>
            <a:xfrm>
              <a:off x="1909187" y="70204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Lighting System </a:t>
              </a:r>
            </a:p>
          </p:txBody>
        </p:sp>
      </p:grpSp>
      <p:cxnSp>
        <p:nvCxnSpPr>
          <p:cNvPr id="13" name="رابط مستقيم 12">
            <a:extLst>
              <a:ext uri="{FF2B5EF4-FFF2-40B4-BE49-F238E27FC236}">
                <a16:creationId xmlns:a16="http://schemas.microsoft.com/office/drawing/2014/main" xmlns="" id="{7709911F-FFEC-4430-A7BE-2229C519D3A5}"/>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9" name="Rectangle 7">
            <a:extLst>
              <a:ext uri="{FF2B5EF4-FFF2-40B4-BE49-F238E27FC236}">
                <a16:creationId xmlns:a16="http://schemas.microsoft.com/office/drawing/2014/main" xmlns="" id="{023238EB-D7BF-4A57-9D77-FDA722368595}"/>
              </a:ext>
            </a:extLst>
          </p:cNvPr>
          <p:cNvSpPr/>
          <p:nvPr/>
        </p:nvSpPr>
        <p:spPr>
          <a:xfrm>
            <a:off x="6037932" y="5764771"/>
            <a:ext cx="5362920" cy="458074"/>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Figure : </a:t>
            </a:r>
            <a:r>
              <a:rPr lang="en-US" dirty="0" err="1">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Lux</a:t>
            </a: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 distribution for class room </a:t>
            </a:r>
          </a:p>
        </p:txBody>
      </p:sp>
      <p:sp>
        <p:nvSpPr>
          <p:cNvPr id="16" name="مستطيل 15">
            <a:extLst>
              <a:ext uri="{FF2B5EF4-FFF2-40B4-BE49-F238E27FC236}">
                <a16:creationId xmlns:a16="http://schemas.microsoft.com/office/drawing/2014/main" xmlns="" id="{9E2A86AA-3BC1-46D2-B8D6-5E219EEDDBF2}"/>
              </a:ext>
            </a:extLst>
          </p:cNvPr>
          <p:cNvSpPr/>
          <p:nvPr/>
        </p:nvSpPr>
        <p:spPr>
          <a:xfrm>
            <a:off x="0" y="207824"/>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Electromechanical 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pic>
        <p:nvPicPr>
          <p:cNvPr id="17" name="Picture 22879"/>
          <p:cNvPicPr/>
          <p:nvPr/>
        </p:nvPicPr>
        <p:blipFill>
          <a:blip r:embed="rId3" cstate="print"/>
          <a:stretch>
            <a:fillRect/>
          </a:stretch>
        </p:blipFill>
        <p:spPr>
          <a:xfrm>
            <a:off x="6184677" y="1280160"/>
            <a:ext cx="5676397" cy="4598126"/>
          </a:xfrm>
          <a:prstGeom prst="rect">
            <a:avLst/>
          </a:prstGeom>
        </p:spPr>
      </p:pic>
      <p:pic>
        <p:nvPicPr>
          <p:cNvPr id="18" name="Picture 22869"/>
          <p:cNvPicPr/>
          <p:nvPr/>
        </p:nvPicPr>
        <p:blipFill>
          <a:blip r:embed="rId4" cstate="print"/>
          <a:stretch>
            <a:fillRect/>
          </a:stretch>
        </p:blipFill>
        <p:spPr>
          <a:xfrm>
            <a:off x="238530" y="1867989"/>
            <a:ext cx="3144749" cy="3574732"/>
          </a:xfrm>
          <a:prstGeom prst="rect">
            <a:avLst/>
          </a:prstGeom>
        </p:spPr>
      </p:pic>
      <p:sp>
        <p:nvSpPr>
          <p:cNvPr id="20" name="Rectangle 7">
            <a:extLst>
              <a:ext uri="{FF2B5EF4-FFF2-40B4-BE49-F238E27FC236}">
                <a16:creationId xmlns:a16="http://schemas.microsoft.com/office/drawing/2014/main" xmlns="" id="{023238EB-D7BF-4A57-9D77-FDA722368595}"/>
              </a:ext>
            </a:extLst>
          </p:cNvPr>
          <p:cNvSpPr/>
          <p:nvPr/>
        </p:nvSpPr>
        <p:spPr>
          <a:xfrm>
            <a:off x="429611" y="5747353"/>
            <a:ext cx="5362920" cy="463397"/>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Figure : UGR for teacher desk</a:t>
            </a:r>
          </a:p>
        </p:txBody>
      </p:sp>
      <p:pic>
        <p:nvPicPr>
          <p:cNvPr id="21" name="Picture 22870"/>
          <p:cNvPicPr/>
          <p:nvPr/>
        </p:nvPicPr>
        <p:blipFill>
          <a:blip r:embed="rId5" cstate="print"/>
          <a:stretch>
            <a:fillRect/>
          </a:stretch>
        </p:blipFill>
        <p:spPr>
          <a:xfrm>
            <a:off x="3537940" y="1815737"/>
            <a:ext cx="1804769" cy="3659694"/>
          </a:xfrm>
          <a:prstGeom prst="rect">
            <a:avLst/>
          </a:prstGeom>
        </p:spPr>
      </p:pic>
    </p:spTree>
    <p:extLst>
      <p:ext uri="{BB962C8B-B14F-4D97-AF65-F5344CB8AC3E}">
        <p14:creationId xmlns:p14="http://schemas.microsoft.com/office/powerpoint/2010/main" xmlns="" val="2730596558"/>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84</a:t>
            </a:fld>
            <a:endParaRPr lang="en-US" sz="2000" b="1" dirty="0">
              <a:solidFill>
                <a:schemeClr val="tx1"/>
              </a:solidFill>
            </a:endParaRPr>
          </a:p>
        </p:txBody>
      </p:sp>
      <p:grpSp>
        <p:nvGrpSpPr>
          <p:cNvPr id="3" name="مجموعة 7">
            <a:extLst>
              <a:ext uri="{FF2B5EF4-FFF2-40B4-BE49-F238E27FC236}">
                <a16:creationId xmlns:a16="http://schemas.microsoft.com/office/drawing/2014/main" xmlns="" id="{4E064058-0579-46A9-B82B-2C4066878C1B}"/>
              </a:ext>
            </a:extLst>
          </p:cNvPr>
          <p:cNvGrpSpPr/>
          <p:nvPr/>
        </p:nvGrpSpPr>
        <p:grpSpPr>
          <a:xfrm>
            <a:off x="80387" y="90435"/>
            <a:ext cx="11987683" cy="6682154"/>
            <a:chOff x="80387" y="90435"/>
            <a:chExt cx="11987683" cy="6682154"/>
          </a:xfrm>
        </p:grpSpPr>
        <p:pic>
          <p:nvPicPr>
            <p:cNvPr id="9" name="صورة 8">
              <a:extLst>
                <a:ext uri="{FF2B5EF4-FFF2-40B4-BE49-F238E27FC236}">
                  <a16:creationId xmlns:a16="http://schemas.microsoft.com/office/drawing/2014/main" xmlns="" id="{AB491407-2A24-4E85-A8B1-B7FC2AA18E37}"/>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10" name="مستطيل 9">
              <a:extLst>
                <a:ext uri="{FF2B5EF4-FFF2-40B4-BE49-F238E27FC236}">
                  <a16:creationId xmlns:a16="http://schemas.microsoft.com/office/drawing/2014/main" xmlns="" id="{2ABA48E4-11CF-4EB5-8F0E-45D7732B54D9}"/>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مستطيل 10">
              <a:extLst>
                <a:ext uri="{FF2B5EF4-FFF2-40B4-BE49-F238E27FC236}">
                  <a16:creationId xmlns:a16="http://schemas.microsoft.com/office/drawing/2014/main" xmlns="" id="{286DD74A-4D9A-4377-926D-CDF7D7C5BB33}"/>
                </a:ext>
              </a:extLst>
            </p:cNvPr>
            <p:cNvSpPr/>
            <p:nvPr/>
          </p:nvSpPr>
          <p:spPr>
            <a:xfrm>
              <a:off x="1909187" y="70204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Lighting System </a:t>
              </a:r>
            </a:p>
          </p:txBody>
        </p:sp>
      </p:grpSp>
      <p:cxnSp>
        <p:nvCxnSpPr>
          <p:cNvPr id="13" name="رابط مستقيم 12">
            <a:extLst>
              <a:ext uri="{FF2B5EF4-FFF2-40B4-BE49-F238E27FC236}">
                <a16:creationId xmlns:a16="http://schemas.microsoft.com/office/drawing/2014/main" xmlns="" id="{7709911F-FFEC-4430-A7BE-2229C519D3A5}"/>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9" name="Rectangle 7">
            <a:extLst>
              <a:ext uri="{FF2B5EF4-FFF2-40B4-BE49-F238E27FC236}">
                <a16:creationId xmlns:a16="http://schemas.microsoft.com/office/drawing/2014/main" xmlns="" id="{023238EB-D7BF-4A57-9D77-FDA722368595}"/>
              </a:ext>
            </a:extLst>
          </p:cNvPr>
          <p:cNvSpPr/>
          <p:nvPr/>
        </p:nvSpPr>
        <p:spPr>
          <a:xfrm>
            <a:off x="3569051" y="6052154"/>
            <a:ext cx="5362920" cy="463397"/>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Figure : Lighting design for ground floor</a:t>
            </a:r>
          </a:p>
        </p:txBody>
      </p:sp>
      <p:pic>
        <p:nvPicPr>
          <p:cNvPr id="52226" name="Picture 2"/>
          <p:cNvPicPr>
            <a:picLocks noChangeAspect="1" noChangeArrowheads="1"/>
          </p:cNvPicPr>
          <p:nvPr/>
        </p:nvPicPr>
        <p:blipFill>
          <a:blip r:embed="rId3" cstate="print"/>
          <a:srcRect/>
          <a:stretch>
            <a:fillRect/>
          </a:stretch>
        </p:blipFill>
        <p:spPr bwMode="auto">
          <a:xfrm>
            <a:off x="1819683" y="1308462"/>
            <a:ext cx="8761231" cy="4850130"/>
          </a:xfrm>
          <a:prstGeom prst="rect">
            <a:avLst/>
          </a:prstGeom>
          <a:noFill/>
          <a:ln w="9525">
            <a:noFill/>
            <a:miter lim="800000"/>
            <a:headEnd/>
            <a:tailEnd/>
          </a:ln>
        </p:spPr>
      </p:pic>
      <p:sp>
        <p:nvSpPr>
          <p:cNvPr id="14" name="مستطيل 13">
            <a:extLst>
              <a:ext uri="{FF2B5EF4-FFF2-40B4-BE49-F238E27FC236}">
                <a16:creationId xmlns:a16="http://schemas.microsoft.com/office/drawing/2014/main" xmlns="" id="{78BC1F3A-6308-4ECB-8529-9D4D40CD32A7}"/>
              </a:ext>
            </a:extLst>
          </p:cNvPr>
          <p:cNvSpPr/>
          <p:nvPr/>
        </p:nvSpPr>
        <p:spPr>
          <a:xfrm>
            <a:off x="0" y="207824"/>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Electromechanical 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431215701"/>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85</a:t>
            </a:fld>
            <a:endParaRPr lang="en-US" sz="2000" b="1" dirty="0">
              <a:solidFill>
                <a:schemeClr val="tx1"/>
              </a:solidFill>
            </a:endParaRPr>
          </a:p>
        </p:txBody>
      </p:sp>
      <p:grpSp>
        <p:nvGrpSpPr>
          <p:cNvPr id="3" name="مجموعة 7">
            <a:extLst>
              <a:ext uri="{FF2B5EF4-FFF2-40B4-BE49-F238E27FC236}">
                <a16:creationId xmlns:a16="http://schemas.microsoft.com/office/drawing/2014/main" xmlns="" id="{4E064058-0579-46A9-B82B-2C4066878C1B}"/>
              </a:ext>
            </a:extLst>
          </p:cNvPr>
          <p:cNvGrpSpPr/>
          <p:nvPr/>
        </p:nvGrpSpPr>
        <p:grpSpPr>
          <a:xfrm>
            <a:off x="80387" y="90435"/>
            <a:ext cx="11987683" cy="6682154"/>
            <a:chOff x="80387" y="90435"/>
            <a:chExt cx="11987683" cy="6682154"/>
          </a:xfrm>
        </p:grpSpPr>
        <p:pic>
          <p:nvPicPr>
            <p:cNvPr id="9" name="صورة 8">
              <a:extLst>
                <a:ext uri="{FF2B5EF4-FFF2-40B4-BE49-F238E27FC236}">
                  <a16:creationId xmlns:a16="http://schemas.microsoft.com/office/drawing/2014/main" xmlns="" id="{AB491407-2A24-4E85-A8B1-B7FC2AA18E37}"/>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10" name="مستطيل 9">
              <a:extLst>
                <a:ext uri="{FF2B5EF4-FFF2-40B4-BE49-F238E27FC236}">
                  <a16:creationId xmlns:a16="http://schemas.microsoft.com/office/drawing/2014/main" xmlns="" id="{2ABA48E4-11CF-4EB5-8F0E-45D7732B54D9}"/>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مستطيل 10">
              <a:extLst>
                <a:ext uri="{FF2B5EF4-FFF2-40B4-BE49-F238E27FC236}">
                  <a16:creationId xmlns:a16="http://schemas.microsoft.com/office/drawing/2014/main" xmlns="" id="{286DD74A-4D9A-4377-926D-CDF7D7C5BB33}"/>
                </a:ext>
              </a:extLst>
            </p:cNvPr>
            <p:cNvSpPr/>
            <p:nvPr/>
          </p:nvSpPr>
          <p:spPr>
            <a:xfrm>
              <a:off x="1909187" y="70204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Lighting System </a:t>
              </a:r>
            </a:p>
          </p:txBody>
        </p:sp>
      </p:grpSp>
      <p:cxnSp>
        <p:nvCxnSpPr>
          <p:cNvPr id="13" name="رابط مستقيم 12">
            <a:extLst>
              <a:ext uri="{FF2B5EF4-FFF2-40B4-BE49-F238E27FC236}">
                <a16:creationId xmlns:a16="http://schemas.microsoft.com/office/drawing/2014/main" xmlns="" id="{7709911F-FFEC-4430-A7BE-2229C519D3A5}"/>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9" name="Rectangle 7">
            <a:extLst>
              <a:ext uri="{FF2B5EF4-FFF2-40B4-BE49-F238E27FC236}">
                <a16:creationId xmlns:a16="http://schemas.microsoft.com/office/drawing/2014/main" xmlns="" id="{023238EB-D7BF-4A57-9D77-FDA722368595}"/>
              </a:ext>
            </a:extLst>
          </p:cNvPr>
          <p:cNvSpPr/>
          <p:nvPr/>
        </p:nvSpPr>
        <p:spPr>
          <a:xfrm>
            <a:off x="3569051" y="6052154"/>
            <a:ext cx="5362920" cy="463397"/>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Figure : Lighting design for first floor</a:t>
            </a:r>
          </a:p>
        </p:txBody>
      </p:sp>
      <p:pic>
        <p:nvPicPr>
          <p:cNvPr id="53250" name="Picture 2"/>
          <p:cNvPicPr>
            <a:picLocks noChangeAspect="1" noChangeArrowheads="1"/>
          </p:cNvPicPr>
          <p:nvPr/>
        </p:nvPicPr>
        <p:blipFill>
          <a:blip r:embed="rId3" cstate="print"/>
          <a:srcRect/>
          <a:stretch>
            <a:fillRect/>
          </a:stretch>
        </p:blipFill>
        <p:spPr bwMode="auto">
          <a:xfrm>
            <a:off x="4826296" y="1554480"/>
            <a:ext cx="7365704" cy="4127863"/>
          </a:xfrm>
          <a:prstGeom prst="rect">
            <a:avLst/>
          </a:prstGeom>
          <a:noFill/>
          <a:ln w="9525">
            <a:noFill/>
            <a:miter lim="800000"/>
            <a:headEnd/>
            <a:tailEnd/>
          </a:ln>
        </p:spPr>
      </p:pic>
      <p:sp>
        <p:nvSpPr>
          <p:cNvPr id="14" name="مستطيل 13">
            <a:extLst>
              <a:ext uri="{FF2B5EF4-FFF2-40B4-BE49-F238E27FC236}">
                <a16:creationId xmlns:a16="http://schemas.microsoft.com/office/drawing/2014/main" xmlns="" id="{36268A97-1011-485D-9DDA-7E83FC6CB7FF}"/>
              </a:ext>
            </a:extLst>
          </p:cNvPr>
          <p:cNvSpPr/>
          <p:nvPr/>
        </p:nvSpPr>
        <p:spPr>
          <a:xfrm>
            <a:off x="0" y="207824"/>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Electromechanical 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pic>
        <p:nvPicPr>
          <p:cNvPr id="4098" name="Picture 2"/>
          <p:cNvPicPr>
            <a:picLocks noChangeAspect="1" noChangeArrowheads="1"/>
          </p:cNvPicPr>
          <p:nvPr/>
        </p:nvPicPr>
        <p:blipFill>
          <a:blip r:embed="rId4" cstate="print"/>
          <a:srcRect/>
          <a:stretch>
            <a:fillRect/>
          </a:stretch>
        </p:blipFill>
        <p:spPr bwMode="auto">
          <a:xfrm>
            <a:off x="260713" y="2690949"/>
            <a:ext cx="4201081" cy="3657056"/>
          </a:xfrm>
          <a:prstGeom prst="rect">
            <a:avLst/>
          </a:prstGeom>
          <a:noFill/>
          <a:ln w="9525">
            <a:noFill/>
            <a:miter lim="800000"/>
            <a:headEnd/>
            <a:tailEnd/>
          </a:ln>
        </p:spPr>
      </p:pic>
      <p:sp>
        <p:nvSpPr>
          <p:cNvPr id="12" name="Oval 448"/>
          <p:cNvSpPr>
            <a:spLocks noChangeArrowheads="1"/>
          </p:cNvSpPr>
          <p:nvPr/>
        </p:nvSpPr>
        <p:spPr bwMode="auto">
          <a:xfrm>
            <a:off x="5593315" y="4167051"/>
            <a:ext cx="1486754" cy="1345474"/>
          </a:xfrm>
          <a:prstGeom prst="ellipse">
            <a:avLst/>
          </a:prstGeom>
          <a:noFill/>
          <a:ln w="19050">
            <a:solidFill>
              <a:srgbClr val="FF0000"/>
            </a:solidFill>
            <a:round/>
            <a:headEnd/>
            <a:tailEnd/>
          </a:ln>
        </p:spPr>
        <p:txBody>
          <a:bodyPr vert="horz" wrap="square" lIns="91440" tIns="45720" rIns="91440" bIns="45720" numCol="1" anchor="ctr" anchorCtr="0" compatLnSpc="1">
            <a:prstTxWarp prst="textNoShape">
              <a:avLst/>
            </a:prstTxWarp>
          </a:bodyPr>
          <a:lstStyle/>
          <a:p>
            <a:endParaRPr lang="en-US"/>
          </a:p>
        </p:txBody>
      </p:sp>
      <p:cxnSp>
        <p:nvCxnSpPr>
          <p:cNvPr id="15" name="Curved Connector 19"/>
          <p:cNvCxnSpPr/>
          <p:nvPr/>
        </p:nvCxnSpPr>
        <p:spPr>
          <a:xfrm rot="10800000" flipV="1">
            <a:off x="3879669" y="4428308"/>
            <a:ext cx="2481944" cy="992777"/>
          </a:xfrm>
          <a:prstGeom prst="curvedConnector3">
            <a:avLst>
              <a:gd name="adj1" fmla="val 45263"/>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2554331855"/>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86</a:t>
            </a:fld>
            <a:endParaRPr lang="en-US" sz="2000" b="1" dirty="0">
              <a:solidFill>
                <a:schemeClr val="tx1"/>
              </a:solidFill>
            </a:endParaRPr>
          </a:p>
        </p:txBody>
      </p:sp>
      <p:grpSp>
        <p:nvGrpSpPr>
          <p:cNvPr id="3" name="مجموعة 7">
            <a:extLst>
              <a:ext uri="{FF2B5EF4-FFF2-40B4-BE49-F238E27FC236}">
                <a16:creationId xmlns:a16="http://schemas.microsoft.com/office/drawing/2014/main" xmlns="" id="{4E064058-0579-46A9-B82B-2C4066878C1B}"/>
              </a:ext>
            </a:extLst>
          </p:cNvPr>
          <p:cNvGrpSpPr/>
          <p:nvPr/>
        </p:nvGrpSpPr>
        <p:grpSpPr>
          <a:xfrm>
            <a:off x="80387" y="90435"/>
            <a:ext cx="11987683" cy="6682154"/>
            <a:chOff x="80387" y="90435"/>
            <a:chExt cx="11987683" cy="6682154"/>
          </a:xfrm>
        </p:grpSpPr>
        <p:pic>
          <p:nvPicPr>
            <p:cNvPr id="9" name="صورة 8">
              <a:extLst>
                <a:ext uri="{FF2B5EF4-FFF2-40B4-BE49-F238E27FC236}">
                  <a16:creationId xmlns:a16="http://schemas.microsoft.com/office/drawing/2014/main" xmlns="" id="{AB491407-2A24-4E85-A8B1-B7FC2AA18E37}"/>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10" name="مستطيل 9">
              <a:extLst>
                <a:ext uri="{FF2B5EF4-FFF2-40B4-BE49-F238E27FC236}">
                  <a16:creationId xmlns:a16="http://schemas.microsoft.com/office/drawing/2014/main" xmlns="" id="{2ABA48E4-11CF-4EB5-8F0E-45D7732B54D9}"/>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مستطيل 10">
              <a:extLst>
                <a:ext uri="{FF2B5EF4-FFF2-40B4-BE49-F238E27FC236}">
                  <a16:creationId xmlns:a16="http://schemas.microsoft.com/office/drawing/2014/main" xmlns="" id="{286DD74A-4D9A-4377-926D-CDF7D7C5BB33}"/>
                </a:ext>
              </a:extLst>
            </p:cNvPr>
            <p:cNvSpPr/>
            <p:nvPr/>
          </p:nvSpPr>
          <p:spPr>
            <a:xfrm>
              <a:off x="1909187" y="70204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Lighting System </a:t>
              </a:r>
            </a:p>
          </p:txBody>
        </p:sp>
      </p:grpSp>
      <p:cxnSp>
        <p:nvCxnSpPr>
          <p:cNvPr id="13" name="رابط مستقيم 12">
            <a:extLst>
              <a:ext uri="{FF2B5EF4-FFF2-40B4-BE49-F238E27FC236}">
                <a16:creationId xmlns:a16="http://schemas.microsoft.com/office/drawing/2014/main" xmlns="" id="{7709911F-FFEC-4430-A7BE-2229C519D3A5}"/>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9" name="Rectangle 7">
            <a:extLst>
              <a:ext uri="{FF2B5EF4-FFF2-40B4-BE49-F238E27FC236}">
                <a16:creationId xmlns:a16="http://schemas.microsoft.com/office/drawing/2014/main" xmlns="" id="{023238EB-D7BF-4A57-9D77-FDA722368595}"/>
              </a:ext>
            </a:extLst>
          </p:cNvPr>
          <p:cNvSpPr/>
          <p:nvPr/>
        </p:nvSpPr>
        <p:spPr>
          <a:xfrm>
            <a:off x="3569051" y="6052154"/>
            <a:ext cx="5362920" cy="463397"/>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Figure : Lighting design for second floor</a:t>
            </a:r>
          </a:p>
        </p:txBody>
      </p:sp>
      <p:pic>
        <p:nvPicPr>
          <p:cNvPr id="54274" name="Picture 2"/>
          <p:cNvPicPr>
            <a:picLocks noChangeAspect="1" noChangeArrowheads="1"/>
          </p:cNvPicPr>
          <p:nvPr/>
        </p:nvPicPr>
        <p:blipFill>
          <a:blip r:embed="rId3" cstate="print"/>
          <a:srcRect/>
          <a:stretch>
            <a:fillRect/>
          </a:stretch>
        </p:blipFill>
        <p:spPr bwMode="auto">
          <a:xfrm>
            <a:off x="2076995" y="1346820"/>
            <a:ext cx="8530046" cy="4741831"/>
          </a:xfrm>
          <a:prstGeom prst="rect">
            <a:avLst/>
          </a:prstGeom>
          <a:noFill/>
          <a:ln w="9525">
            <a:noFill/>
            <a:miter lim="800000"/>
            <a:headEnd/>
            <a:tailEnd/>
          </a:ln>
        </p:spPr>
      </p:pic>
      <p:sp>
        <p:nvSpPr>
          <p:cNvPr id="14" name="مستطيل 13">
            <a:extLst>
              <a:ext uri="{FF2B5EF4-FFF2-40B4-BE49-F238E27FC236}">
                <a16:creationId xmlns:a16="http://schemas.microsoft.com/office/drawing/2014/main" xmlns="" id="{2920F1F0-2700-44DA-AC7C-4196B84505EB}"/>
              </a:ext>
            </a:extLst>
          </p:cNvPr>
          <p:cNvSpPr/>
          <p:nvPr/>
        </p:nvSpPr>
        <p:spPr>
          <a:xfrm>
            <a:off x="0" y="207824"/>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Electromechanical 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074214375"/>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87</a:t>
            </a:fld>
            <a:endParaRPr lang="en-US" sz="2000" b="1" dirty="0">
              <a:solidFill>
                <a:schemeClr val="tx1"/>
              </a:solidFill>
            </a:endParaRPr>
          </a:p>
        </p:txBody>
      </p:sp>
      <p:grpSp>
        <p:nvGrpSpPr>
          <p:cNvPr id="3" name="مجموعة 7">
            <a:extLst>
              <a:ext uri="{FF2B5EF4-FFF2-40B4-BE49-F238E27FC236}">
                <a16:creationId xmlns:a16="http://schemas.microsoft.com/office/drawing/2014/main" xmlns="" id="{4E064058-0579-46A9-B82B-2C4066878C1B}"/>
              </a:ext>
            </a:extLst>
          </p:cNvPr>
          <p:cNvGrpSpPr/>
          <p:nvPr/>
        </p:nvGrpSpPr>
        <p:grpSpPr>
          <a:xfrm>
            <a:off x="80387" y="90435"/>
            <a:ext cx="11987683" cy="6682154"/>
            <a:chOff x="80387" y="90435"/>
            <a:chExt cx="11987683" cy="6682154"/>
          </a:xfrm>
        </p:grpSpPr>
        <p:pic>
          <p:nvPicPr>
            <p:cNvPr id="9" name="صورة 8">
              <a:extLst>
                <a:ext uri="{FF2B5EF4-FFF2-40B4-BE49-F238E27FC236}">
                  <a16:creationId xmlns:a16="http://schemas.microsoft.com/office/drawing/2014/main" xmlns="" id="{AB491407-2A24-4E85-A8B1-B7FC2AA18E37}"/>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10" name="مستطيل 9">
              <a:extLst>
                <a:ext uri="{FF2B5EF4-FFF2-40B4-BE49-F238E27FC236}">
                  <a16:creationId xmlns:a16="http://schemas.microsoft.com/office/drawing/2014/main" xmlns="" id="{2ABA48E4-11CF-4EB5-8F0E-45D7732B54D9}"/>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مستطيل 10">
              <a:extLst>
                <a:ext uri="{FF2B5EF4-FFF2-40B4-BE49-F238E27FC236}">
                  <a16:creationId xmlns:a16="http://schemas.microsoft.com/office/drawing/2014/main" xmlns="" id="{286DD74A-4D9A-4377-926D-CDF7D7C5BB33}"/>
                </a:ext>
              </a:extLst>
            </p:cNvPr>
            <p:cNvSpPr/>
            <p:nvPr/>
          </p:nvSpPr>
          <p:spPr>
            <a:xfrm>
              <a:off x="1909187" y="70204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Outlet Socket</a:t>
              </a:r>
            </a:p>
          </p:txBody>
        </p:sp>
      </p:grpSp>
      <p:cxnSp>
        <p:nvCxnSpPr>
          <p:cNvPr id="13" name="رابط مستقيم 12">
            <a:extLst>
              <a:ext uri="{FF2B5EF4-FFF2-40B4-BE49-F238E27FC236}">
                <a16:creationId xmlns:a16="http://schemas.microsoft.com/office/drawing/2014/main" xmlns="" id="{7709911F-FFEC-4430-A7BE-2229C519D3A5}"/>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9" name="Rectangle 7">
            <a:extLst>
              <a:ext uri="{FF2B5EF4-FFF2-40B4-BE49-F238E27FC236}">
                <a16:creationId xmlns:a16="http://schemas.microsoft.com/office/drawing/2014/main" xmlns="" id="{023238EB-D7BF-4A57-9D77-FDA722368595}"/>
              </a:ext>
            </a:extLst>
          </p:cNvPr>
          <p:cNvSpPr/>
          <p:nvPr/>
        </p:nvSpPr>
        <p:spPr>
          <a:xfrm>
            <a:off x="3569051" y="6052154"/>
            <a:ext cx="5362920" cy="458074"/>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Figure </a:t>
            </a:r>
            <a:r>
              <a:rPr lang="en-US" dirty="0" smtClean="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Outlet Socket for </a:t>
            </a: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second floor</a:t>
            </a:r>
          </a:p>
        </p:txBody>
      </p:sp>
      <p:pic>
        <p:nvPicPr>
          <p:cNvPr id="51202" name="Picture 2"/>
          <p:cNvPicPr>
            <a:picLocks noChangeAspect="1" noChangeArrowheads="1"/>
          </p:cNvPicPr>
          <p:nvPr/>
        </p:nvPicPr>
        <p:blipFill>
          <a:blip r:embed="rId3" cstate="print"/>
          <a:srcRect/>
          <a:stretch>
            <a:fillRect/>
          </a:stretch>
        </p:blipFill>
        <p:spPr bwMode="auto">
          <a:xfrm>
            <a:off x="4999477" y="1345476"/>
            <a:ext cx="6944070" cy="3749039"/>
          </a:xfrm>
          <a:prstGeom prst="rect">
            <a:avLst/>
          </a:prstGeom>
          <a:noFill/>
          <a:ln w="9525">
            <a:noFill/>
            <a:miter lim="800000"/>
            <a:headEnd/>
            <a:tailEnd/>
          </a:ln>
        </p:spPr>
      </p:pic>
      <p:pic>
        <p:nvPicPr>
          <p:cNvPr id="51203" name="Picture 3"/>
          <p:cNvPicPr>
            <a:picLocks noChangeAspect="1" noChangeArrowheads="1"/>
          </p:cNvPicPr>
          <p:nvPr/>
        </p:nvPicPr>
        <p:blipFill>
          <a:blip r:embed="rId4" cstate="print"/>
          <a:srcRect/>
          <a:stretch>
            <a:fillRect/>
          </a:stretch>
        </p:blipFill>
        <p:spPr bwMode="auto">
          <a:xfrm>
            <a:off x="222068" y="2351313"/>
            <a:ext cx="4321905" cy="3824695"/>
          </a:xfrm>
          <a:prstGeom prst="rect">
            <a:avLst/>
          </a:prstGeom>
          <a:noFill/>
          <a:ln w="9525">
            <a:noFill/>
            <a:miter lim="800000"/>
            <a:headEnd/>
            <a:tailEnd/>
          </a:ln>
        </p:spPr>
      </p:pic>
      <p:sp>
        <p:nvSpPr>
          <p:cNvPr id="14" name="Oval 448"/>
          <p:cNvSpPr>
            <a:spLocks noChangeArrowheads="1"/>
          </p:cNvSpPr>
          <p:nvPr/>
        </p:nvSpPr>
        <p:spPr bwMode="auto">
          <a:xfrm>
            <a:off x="5750069" y="3735977"/>
            <a:ext cx="1316937" cy="1345474"/>
          </a:xfrm>
          <a:prstGeom prst="ellipse">
            <a:avLst/>
          </a:prstGeom>
          <a:noFill/>
          <a:ln w="19050">
            <a:solidFill>
              <a:srgbClr val="FF0000"/>
            </a:solidFill>
            <a:round/>
            <a:headEnd/>
            <a:tailEnd/>
          </a:ln>
        </p:spPr>
        <p:txBody>
          <a:bodyPr vert="horz" wrap="square" lIns="91440" tIns="45720" rIns="91440" bIns="45720" numCol="1" anchor="ctr" anchorCtr="0" compatLnSpc="1">
            <a:prstTxWarp prst="textNoShape">
              <a:avLst/>
            </a:prstTxWarp>
          </a:bodyPr>
          <a:lstStyle/>
          <a:p>
            <a:endParaRPr lang="en-US"/>
          </a:p>
        </p:txBody>
      </p:sp>
      <p:cxnSp>
        <p:nvCxnSpPr>
          <p:cNvPr id="16" name="Curved Connector 19"/>
          <p:cNvCxnSpPr/>
          <p:nvPr/>
        </p:nvCxnSpPr>
        <p:spPr>
          <a:xfrm rot="10800000" flipV="1">
            <a:off x="3879669" y="4428308"/>
            <a:ext cx="2481944" cy="992777"/>
          </a:xfrm>
          <a:prstGeom prst="curvedConnector3">
            <a:avLst>
              <a:gd name="adj1" fmla="val 45263"/>
            </a:avLst>
          </a:prstGeom>
          <a:ln>
            <a:tailEnd type="triangle"/>
          </a:ln>
        </p:spPr>
        <p:style>
          <a:lnRef idx="3">
            <a:schemeClr val="accent1"/>
          </a:lnRef>
          <a:fillRef idx="0">
            <a:schemeClr val="accent1"/>
          </a:fillRef>
          <a:effectRef idx="2">
            <a:schemeClr val="accent1"/>
          </a:effectRef>
          <a:fontRef idx="minor">
            <a:schemeClr val="tx1"/>
          </a:fontRef>
        </p:style>
      </p:cxnSp>
      <p:sp>
        <p:nvSpPr>
          <p:cNvPr id="15" name="مستطيل 14">
            <a:extLst>
              <a:ext uri="{FF2B5EF4-FFF2-40B4-BE49-F238E27FC236}">
                <a16:creationId xmlns:a16="http://schemas.microsoft.com/office/drawing/2014/main" xmlns="" id="{F0D0BEED-AFE4-4D65-AC4B-DBFBA1B33540}"/>
              </a:ext>
            </a:extLst>
          </p:cNvPr>
          <p:cNvSpPr/>
          <p:nvPr/>
        </p:nvSpPr>
        <p:spPr>
          <a:xfrm>
            <a:off x="0" y="207824"/>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Electromechanical 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105677909"/>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88</a:t>
            </a:fld>
            <a:endParaRPr lang="en-US" sz="2000" b="1" dirty="0">
              <a:solidFill>
                <a:schemeClr val="tx1"/>
              </a:solidFill>
            </a:endParaRPr>
          </a:p>
        </p:txBody>
      </p:sp>
      <p:grpSp>
        <p:nvGrpSpPr>
          <p:cNvPr id="3" name="مجموعة 7">
            <a:extLst>
              <a:ext uri="{FF2B5EF4-FFF2-40B4-BE49-F238E27FC236}">
                <a16:creationId xmlns:a16="http://schemas.microsoft.com/office/drawing/2014/main" xmlns="" id="{4E064058-0579-46A9-B82B-2C4066878C1B}"/>
              </a:ext>
            </a:extLst>
          </p:cNvPr>
          <p:cNvGrpSpPr/>
          <p:nvPr/>
        </p:nvGrpSpPr>
        <p:grpSpPr>
          <a:xfrm>
            <a:off x="80387" y="90435"/>
            <a:ext cx="11987683" cy="6682154"/>
            <a:chOff x="80387" y="90435"/>
            <a:chExt cx="11987683" cy="6682154"/>
          </a:xfrm>
        </p:grpSpPr>
        <p:pic>
          <p:nvPicPr>
            <p:cNvPr id="9" name="صورة 8">
              <a:extLst>
                <a:ext uri="{FF2B5EF4-FFF2-40B4-BE49-F238E27FC236}">
                  <a16:creationId xmlns:a16="http://schemas.microsoft.com/office/drawing/2014/main" xmlns="" id="{AB491407-2A24-4E85-A8B1-B7FC2AA18E37}"/>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10" name="مستطيل 9">
              <a:extLst>
                <a:ext uri="{FF2B5EF4-FFF2-40B4-BE49-F238E27FC236}">
                  <a16:creationId xmlns:a16="http://schemas.microsoft.com/office/drawing/2014/main" xmlns="" id="{2ABA48E4-11CF-4EB5-8F0E-45D7732B54D9}"/>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مستطيل 10">
              <a:extLst>
                <a:ext uri="{FF2B5EF4-FFF2-40B4-BE49-F238E27FC236}">
                  <a16:creationId xmlns:a16="http://schemas.microsoft.com/office/drawing/2014/main" xmlns="" id="{286DD74A-4D9A-4377-926D-CDF7D7C5BB33}"/>
                </a:ext>
              </a:extLst>
            </p:cNvPr>
            <p:cNvSpPr/>
            <p:nvPr/>
          </p:nvSpPr>
          <p:spPr>
            <a:xfrm>
              <a:off x="1909187" y="702047"/>
              <a:ext cx="5235191" cy="589072"/>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Main Distribution </a:t>
              </a:r>
              <a:r>
                <a:rPr lang="en-US" sz="2400" dirty="0" smtClean="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board</a:t>
              </a:r>
              <a:endPar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cxnSp>
        <p:nvCxnSpPr>
          <p:cNvPr id="13" name="رابط مستقيم 12">
            <a:extLst>
              <a:ext uri="{FF2B5EF4-FFF2-40B4-BE49-F238E27FC236}">
                <a16:creationId xmlns:a16="http://schemas.microsoft.com/office/drawing/2014/main" xmlns="" id="{7709911F-FFEC-4430-A7BE-2229C519D3A5}"/>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9" name="Rectangle 7">
            <a:extLst>
              <a:ext uri="{FF2B5EF4-FFF2-40B4-BE49-F238E27FC236}">
                <a16:creationId xmlns:a16="http://schemas.microsoft.com/office/drawing/2014/main" xmlns="" id="{023238EB-D7BF-4A57-9D77-FDA722368595}"/>
              </a:ext>
            </a:extLst>
          </p:cNvPr>
          <p:cNvSpPr/>
          <p:nvPr/>
        </p:nvSpPr>
        <p:spPr>
          <a:xfrm>
            <a:off x="6299188" y="5999902"/>
            <a:ext cx="5362920" cy="464871"/>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Figure : The main distribution </a:t>
            </a:r>
            <a:r>
              <a:rPr lang="en-US" dirty="0" smtClean="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board</a:t>
            </a:r>
            <a:endPar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14" name="صورة 13"/>
          <p:cNvPicPr/>
          <p:nvPr/>
        </p:nvPicPr>
        <p:blipFill>
          <a:blip r:embed="rId3" cstate="print"/>
          <a:stretch>
            <a:fillRect/>
          </a:stretch>
        </p:blipFill>
        <p:spPr>
          <a:xfrm>
            <a:off x="6544491" y="1502228"/>
            <a:ext cx="5368835" cy="4441372"/>
          </a:xfrm>
          <a:prstGeom prst="rect">
            <a:avLst/>
          </a:prstGeom>
        </p:spPr>
      </p:pic>
      <p:sp>
        <p:nvSpPr>
          <p:cNvPr id="15" name="مستطيل 14">
            <a:extLst>
              <a:ext uri="{FF2B5EF4-FFF2-40B4-BE49-F238E27FC236}">
                <a16:creationId xmlns:a16="http://schemas.microsoft.com/office/drawing/2014/main" xmlns="" id="{FD2C1701-BDBF-4AB7-B865-205983CB86B8}"/>
              </a:ext>
            </a:extLst>
          </p:cNvPr>
          <p:cNvSpPr/>
          <p:nvPr/>
        </p:nvSpPr>
        <p:spPr>
          <a:xfrm>
            <a:off x="0" y="207824"/>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Electromechanical 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pic>
        <p:nvPicPr>
          <p:cNvPr id="12" name="صورة 11"/>
          <p:cNvPicPr/>
          <p:nvPr/>
        </p:nvPicPr>
        <p:blipFill>
          <a:blip r:embed="rId4" cstate="print"/>
          <a:stretch>
            <a:fillRect/>
          </a:stretch>
        </p:blipFill>
        <p:spPr>
          <a:xfrm>
            <a:off x="156755" y="2194559"/>
            <a:ext cx="6178732" cy="2512696"/>
          </a:xfrm>
          <a:prstGeom prst="rect">
            <a:avLst/>
          </a:prstGeom>
        </p:spPr>
      </p:pic>
      <p:sp>
        <p:nvSpPr>
          <p:cNvPr id="16" name="Rectangle 7">
            <a:extLst>
              <a:ext uri="{FF2B5EF4-FFF2-40B4-BE49-F238E27FC236}">
                <a16:creationId xmlns:a16="http://schemas.microsoft.com/office/drawing/2014/main" xmlns="" id="{023238EB-D7BF-4A57-9D77-FDA722368595}"/>
              </a:ext>
            </a:extLst>
          </p:cNvPr>
          <p:cNvSpPr/>
          <p:nvPr/>
        </p:nvSpPr>
        <p:spPr>
          <a:xfrm>
            <a:off x="390422" y="5120336"/>
            <a:ext cx="5362920" cy="457754"/>
          </a:xfrm>
          <a:prstGeom prst="rect">
            <a:avLst/>
          </a:prstGeom>
        </p:spPr>
        <p:txBody>
          <a:bodyPr wrap="square">
            <a:spAutoFit/>
          </a:bodyPr>
          <a:lstStyle/>
          <a:p>
            <a:pPr algn="ctr">
              <a:lnSpc>
                <a:spcPct val="150000"/>
              </a:lnSpc>
              <a:spcBef>
                <a:spcPts val="600"/>
              </a:spcBef>
              <a:spcAft>
                <a:spcPts val="600"/>
              </a:spcAft>
            </a:pPr>
            <a:r>
              <a:rPr lang="en-US" dirty="0" smtClean="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Table : Main circuit breaker calculation.</a:t>
            </a:r>
          </a:p>
        </p:txBody>
      </p:sp>
    </p:spTree>
    <p:extLst>
      <p:ext uri="{BB962C8B-B14F-4D97-AF65-F5344CB8AC3E}">
        <p14:creationId xmlns:p14="http://schemas.microsoft.com/office/powerpoint/2010/main" xmlns="" val="1294464507"/>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89</a:t>
            </a:fld>
            <a:endParaRPr lang="en-US" sz="2000" b="1" dirty="0">
              <a:solidFill>
                <a:schemeClr val="tx1"/>
              </a:solidFill>
            </a:endParaRPr>
          </a:p>
        </p:txBody>
      </p:sp>
      <p:grpSp>
        <p:nvGrpSpPr>
          <p:cNvPr id="3" name="مجموعة 7">
            <a:extLst>
              <a:ext uri="{FF2B5EF4-FFF2-40B4-BE49-F238E27FC236}">
                <a16:creationId xmlns:a16="http://schemas.microsoft.com/office/drawing/2014/main" xmlns="" id="{4E064058-0579-46A9-B82B-2C4066878C1B}"/>
              </a:ext>
            </a:extLst>
          </p:cNvPr>
          <p:cNvGrpSpPr/>
          <p:nvPr/>
        </p:nvGrpSpPr>
        <p:grpSpPr>
          <a:xfrm>
            <a:off x="80387" y="90435"/>
            <a:ext cx="11987683" cy="6682154"/>
            <a:chOff x="80387" y="90435"/>
            <a:chExt cx="11987683" cy="6682154"/>
          </a:xfrm>
        </p:grpSpPr>
        <p:pic>
          <p:nvPicPr>
            <p:cNvPr id="9" name="صورة 8">
              <a:extLst>
                <a:ext uri="{FF2B5EF4-FFF2-40B4-BE49-F238E27FC236}">
                  <a16:creationId xmlns:a16="http://schemas.microsoft.com/office/drawing/2014/main" xmlns="" id="{AB491407-2A24-4E85-A8B1-B7FC2AA18E37}"/>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10" name="مستطيل 9">
              <a:extLst>
                <a:ext uri="{FF2B5EF4-FFF2-40B4-BE49-F238E27FC236}">
                  <a16:creationId xmlns:a16="http://schemas.microsoft.com/office/drawing/2014/main" xmlns="" id="{2ABA48E4-11CF-4EB5-8F0E-45D7732B54D9}"/>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مستطيل 10">
              <a:extLst>
                <a:ext uri="{FF2B5EF4-FFF2-40B4-BE49-F238E27FC236}">
                  <a16:creationId xmlns:a16="http://schemas.microsoft.com/office/drawing/2014/main" xmlns="" id="{286DD74A-4D9A-4377-926D-CDF7D7C5BB33}"/>
                </a:ext>
              </a:extLst>
            </p:cNvPr>
            <p:cNvSpPr/>
            <p:nvPr/>
          </p:nvSpPr>
          <p:spPr>
            <a:xfrm>
              <a:off x="1909187" y="702047"/>
              <a:ext cx="5235191" cy="589072"/>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Distribution board (Ground Floor)</a:t>
              </a:r>
            </a:p>
          </p:txBody>
        </p:sp>
      </p:grpSp>
      <p:cxnSp>
        <p:nvCxnSpPr>
          <p:cNvPr id="13" name="رابط مستقيم 12">
            <a:extLst>
              <a:ext uri="{FF2B5EF4-FFF2-40B4-BE49-F238E27FC236}">
                <a16:creationId xmlns:a16="http://schemas.microsoft.com/office/drawing/2014/main" xmlns="" id="{7709911F-FFEC-4430-A7BE-2229C519D3A5}"/>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9" name="Rectangle 7">
            <a:extLst>
              <a:ext uri="{FF2B5EF4-FFF2-40B4-BE49-F238E27FC236}">
                <a16:creationId xmlns:a16="http://schemas.microsoft.com/office/drawing/2014/main" xmlns="" id="{023238EB-D7BF-4A57-9D77-FDA722368595}"/>
              </a:ext>
            </a:extLst>
          </p:cNvPr>
          <p:cNvSpPr/>
          <p:nvPr/>
        </p:nvSpPr>
        <p:spPr>
          <a:xfrm>
            <a:off x="3569051" y="6052154"/>
            <a:ext cx="5362920" cy="464871"/>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Figure : The distribution board ground floor</a:t>
            </a:r>
          </a:p>
        </p:txBody>
      </p:sp>
      <p:pic>
        <p:nvPicPr>
          <p:cNvPr id="17" name="صورة 16" descr="يبيب.png"/>
          <p:cNvPicPr>
            <a:picLocks noChangeAspect="1"/>
          </p:cNvPicPr>
          <p:nvPr/>
        </p:nvPicPr>
        <p:blipFill>
          <a:blip r:embed="rId3" cstate="print"/>
          <a:stretch>
            <a:fillRect/>
          </a:stretch>
        </p:blipFill>
        <p:spPr>
          <a:xfrm>
            <a:off x="2973185" y="1358537"/>
            <a:ext cx="7764483" cy="4765246"/>
          </a:xfrm>
          <a:prstGeom prst="rect">
            <a:avLst/>
          </a:prstGeom>
        </p:spPr>
      </p:pic>
      <p:sp>
        <p:nvSpPr>
          <p:cNvPr id="14" name="مستطيل 13">
            <a:extLst>
              <a:ext uri="{FF2B5EF4-FFF2-40B4-BE49-F238E27FC236}">
                <a16:creationId xmlns:a16="http://schemas.microsoft.com/office/drawing/2014/main" xmlns="" id="{E32DF390-0023-4E48-8B24-53EACE9AB11C}"/>
              </a:ext>
            </a:extLst>
          </p:cNvPr>
          <p:cNvSpPr/>
          <p:nvPr/>
        </p:nvSpPr>
        <p:spPr>
          <a:xfrm>
            <a:off x="0" y="207824"/>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Electromechanical 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33631902"/>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a:extLst>
              <a:ext uri="{FF2B5EF4-FFF2-40B4-BE49-F238E27FC236}">
                <a16:creationId xmlns:a16="http://schemas.microsoft.com/office/drawing/2014/main" xmlns="" id="{D91DDBF2-D99D-40EC-8DF8-413E53C092E3}"/>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cxnSp>
        <p:nvCxnSpPr>
          <p:cNvPr id="5" name="رابط مستقيم 4">
            <a:extLst>
              <a:ext uri="{FF2B5EF4-FFF2-40B4-BE49-F238E27FC236}">
                <a16:creationId xmlns:a16="http://schemas.microsoft.com/office/drawing/2014/main" xmlns="" id="{CE4EEF5D-11C0-4A16-8D34-DB32429B240B}"/>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مستطيل 5">
            <a:extLst>
              <a:ext uri="{FF2B5EF4-FFF2-40B4-BE49-F238E27FC236}">
                <a16:creationId xmlns:a16="http://schemas.microsoft.com/office/drawing/2014/main" xmlns="" id="{7C78572F-D88D-463C-B161-545DC6642170}"/>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مستطيل 6">
            <a:extLst>
              <a:ext uri="{FF2B5EF4-FFF2-40B4-BE49-F238E27FC236}">
                <a16:creationId xmlns:a16="http://schemas.microsoft.com/office/drawing/2014/main" xmlns="" id="{50DEE1ED-7453-4AE6-9E62-DAFBAFEF39F2}"/>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redesign </a:t>
            </a:r>
          </a:p>
        </p:txBody>
      </p:sp>
      <p:sp>
        <p:nvSpPr>
          <p:cNvPr id="8" name="مستطيل 7">
            <a:extLst>
              <a:ext uri="{FF2B5EF4-FFF2-40B4-BE49-F238E27FC236}">
                <a16:creationId xmlns:a16="http://schemas.microsoft.com/office/drawing/2014/main" xmlns="" id="{BD0FE8D6-E2D7-4539-B668-E4506174138D}"/>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analysis and redesign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9" name="مستطيل 8">
            <a:extLst>
              <a:ext uri="{FF2B5EF4-FFF2-40B4-BE49-F238E27FC236}">
                <a16:creationId xmlns:a16="http://schemas.microsoft.com/office/drawing/2014/main" xmlns="" id="{63C14988-D3D2-4927-8132-203016E2AB67}"/>
              </a:ext>
            </a:extLst>
          </p:cNvPr>
          <p:cNvSpPr/>
          <p:nvPr/>
        </p:nvSpPr>
        <p:spPr>
          <a:xfrm>
            <a:off x="1909187" y="1373454"/>
            <a:ext cx="9415305" cy="1704569"/>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After analyzed each space and study functional relation with other spaces and study the site with it’s components then find the result form this analysis, we will redesign the building according to standards take in consideration integration between architectural and structural designs and another building .</a:t>
            </a:r>
          </a:p>
        </p:txBody>
      </p:sp>
      <p:sp>
        <p:nvSpPr>
          <p:cNvPr id="2" name="Slide Number Placeholder 1">
            <a:extLst>
              <a:ext uri="{FF2B5EF4-FFF2-40B4-BE49-F238E27FC236}">
                <a16:creationId xmlns:a16="http://schemas.microsoft.com/office/drawing/2014/main" xmlns="" id="{3B982230-0298-402B-84E4-427C5A5D9F91}"/>
              </a:ext>
            </a:extLst>
          </p:cNvPr>
          <p:cNvSpPr>
            <a:spLocks noGrp="1"/>
          </p:cNvSpPr>
          <p:nvPr>
            <p:ph type="sldNum" sz="quarter" idx="12"/>
          </p:nvPr>
        </p:nvSpPr>
        <p:spPr>
          <a:xfrm>
            <a:off x="9132218" y="6303092"/>
            <a:ext cx="2743200" cy="365125"/>
          </a:xfrm>
        </p:spPr>
        <p:txBody>
          <a:bodyPr/>
          <a:lstStyle/>
          <a:p>
            <a:fld id="{09964888-E3DD-43E6-9D6D-BA1E53871D58}" type="slidenum">
              <a:rPr lang="en-US" sz="2000" b="1" smtClean="0">
                <a:solidFill>
                  <a:schemeClr val="tx1"/>
                </a:solidFill>
              </a:rPr>
              <a:pPr/>
              <a:t>9</a:t>
            </a:fld>
            <a:endParaRPr lang="en-US" sz="2000" b="1" dirty="0">
              <a:solidFill>
                <a:schemeClr val="tx1"/>
              </a:solidFill>
            </a:endParaRPr>
          </a:p>
        </p:txBody>
      </p:sp>
    </p:spTree>
    <p:extLst>
      <p:ext uri="{BB962C8B-B14F-4D97-AF65-F5344CB8AC3E}">
        <p14:creationId xmlns:p14="http://schemas.microsoft.com/office/powerpoint/2010/main" xmlns="" val="2741595697"/>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90</a:t>
            </a:fld>
            <a:endParaRPr lang="en-US" sz="2000" b="1" dirty="0">
              <a:solidFill>
                <a:schemeClr val="tx1"/>
              </a:solidFill>
            </a:endParaRPr>
          </a:p>
        </p:txBody>
      </p:sp>
      <p:grpSp>
        <p:nvGrpSpPr>
          <p:cNvPr id="3" name="مجموعة 7">
            <a:extLst>
              <a:ext uri="{FF2B5EF4-FFF2-40B4-BE49-F238E27FC236}">
                <a16:creationId xmlns:a16="http://schemas.microsoft.com/office/drawing/2014/main" xmlns="" id="{4E064058-0579-46A9-B82B-2C4066878C1B}"/>
              </a:ext>
            </a:extLst>
          </p:cNvPr>
          <p:cNvGrpSpPr/>
          <p:nvPr/>
        </p:nvGrpSpPr>
        <p:grpSpPr>
          <a:xfrm>
            <a:off x="80387" y="90435"/>
            <a:ext cx="11987683" cy="6682154"/>
            <a:chOff x="80387" y="90435"/>
            <a:chExt cx="11987683" cy="6682154"/>
          </a:xfrm>
        </p:grpSpPr>
        <p:pic>
          <p:nvPicPr>
            <p:cNvPr id="9" name="صورة 8">
              <a:extLst>
                <a:ext uri="{FF2B5EF4-FFF2-40B4-BE49-F238E27FC236}">
                  <a16:creationId xmlns:a16="http://schemas.microsoft.com/office/drawing/2014/main" xmlns="" id="{AB491407-2A24-4E85-A8B1-B7FC2AA18E37}"/>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10" name="مستطيل 9">
              <a:extLst>
                <a:ext uri="{FF2B5EF4-FFF2-40B4-BE49-F238E27FC236}">
                  <a16:creationId xmlns:a16="http://schemas.microsoft.com/office/drawing/2014/main" xmlns="" id="{2ABA48E4-11CF-4EB5-8F0E-45D7732B54D9}"/>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مستطيل 11">
              <a:extLst>
                <a:ext uri="{FF2B5EF4-FFF2-40B4-BE49-F238E27FC236}">
                  <a16:creationId xmlns:a16="http://schemas.microsoft.com/office/drawing/2014/main" xmlns="" id="{F0944A82-7ACF-43A5-8A0C-121147845CEF}"/>
                </a:ext>
              </a:extLst>
            </p:cNvPr>
            <p:cNvSpPr/>
            <p:nvPr/>
          </p:nvSpPr>
          <p:spPr>
            <a:xfrm>
              <a:off x="300445" y="257203"/>
              <a:ext cx="5516545" cy="523220"/>
            </a:xfrm>
            <a:prstGeom prst="rect">
              <a:avLst/>
            </a:prstGeom>
            <a:noFill/>
          </p:spPr>
          <p:txBody>
            <a:bodyPr wrap="square" lIns="91440" tIns="45720" rIns="91440" bIns="45720">
              <a:spAutoFit/>
            </a:bodyPr>
            <a:lstStyle/>
            <a:p>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Photovoltaic System Design (PV)</a:t>
              </a:r>
            </a:p>
          </p:txBody>
        </p:sp>
      </p:grpSp>
      <p:cxnSp>
        <p:nvCxnSpPr>
          <p:cNvPr id="13" name="رابط مستقيم 12">
            <a:extLst>
              <a:ext uri="{FF2B5EF4-FFF2-40B4-BE49-F238E27FC236}">
                <a16:creationId xmlns:a16="http://schemas.microsoft.com/office/drawing/2014/main" xmlns="" id="{7709911F-FFEC-4430-A7BE-2229C519D3A5}"/>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15" name="صورة 14"/>
          <p:cNvPicPr/>
          <p:nvPr/>
        </p:nvPicPr>
        <p:blipFill>
          <a:blip r:embed="rId3" cstate="print"/>
          <a:stretch>
            <a:fillRect/>
          </a:stretch>
        </p:blipFill>
        <p:spPr>
          <a:xfrm>
            <a:off x="1742385" y="1031967"/>
            <a:ext cx="8668712" cy="4891534"/>
          </a:xfrm>
          <a:prstGeom prst="rect">
            <a:avLst/>
          </a:prstGeom>
        </p:spPr>
      </p:pic>
      <p:sp>
        <p:nvSpPr>
          <p:cNvPr id="11" name="Rectangle 7">
            <a:extLst>
              <a:ext uri="{FF2B5EF4-FFF2-40B4-BE49-F238E27FC236}">
                <a16:creationId xmlns:a16="http://schemas.microsoft.com/office/drawing/2014/main" xmlns="" id="{023238EB-D7BF-4A57-9D77-FDA722368595}"/>
              </a:ext>
            </a:extLst>
          </p:cNvPr>
          <p:cNvSpPr/>
          <p:nvPr/>
        </p:nvSpPr>
        <p:spPr>
          <a:xfrm>
            <a:off x="3216353" y="6012966"/>
            <a:ext cx="5362920" cy="457754"/>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Figure : Landscape distribution in AUTOCAD</a:t>
            </a:r>
          </a:p>
        </p:txBody>
      </p:sp>
    </p:spTree>
    <p:extLst>
      <p:ext uri="{BB962C8B-B14F-4D97-AF65-F5344CB8AC3E}">
        <p14:creationId xmlns:p14="http://schemas.microsoft.com/office/powerpoint/2010/main" xmlns="" val="3316630327"/>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9132218" y="6348866"/>
            <a:ext cx="2743200" cy="365125"/>
          </a:xfrm>
        </p:spPr>
        <p:txBody>
          <a:bodyPr/>
          <a:lstStyle/>
          <a:p>
            <a:fld id="{71B7BAC7-FE87-40F6-AA24-4F4685D1B022}" type="slidenum">
              <a:rPr lang="en-US" sz="2000" b="1" smtClean="0">
                <a:solidFill>
                  <a:schemeClr val="tx1"/>
                </a:solidFill>
              </a:rPr>
              <a:pPr/>
              <a:t>91</a:t>
            </a:fld>
            <a:endParaRPr lang="en-US" sz="2000" b="1" dirty="0">
              <a:solidFill>
                <a:schemeClr val="tx1"/>
              </a:solidFill>
            </a:endParaRPr>
          </a:p>
        </p:txBody>
      </p:sp>
      <p:grpSp>
        <p:nvGrpSpPr>
          <p:cNvPr id="3" name="مجموعة 7">
            <a:extLst>
              <a:ext uri="{FF2B5EF4-FFF2-40B4-BE49-F238E27FC236}">
                <a16:creationId xmlns:a16="http://schemas.microsoft.com/office/drawing/2014/main" xmlns="" id="{4E064058-0579-46A9-B82B-2C4066878C1B}"/>
              </a:ext>
            </a:extLst>
          </p:cNvPr>
          <p:cNvGrpSpPr/>
          <p:nvPr/>
        </p:nvGrpSpPr>
        <p:grpSpPr>
          <a:xfrm>
            <a:off x="80387" y="90435"/>
            <a:ext cx="11987683" cy="6682154"/>
            <a:chOff x="80387" y="90435"/>
            <a:chExt cx="11987683" cy="6682154"/>
          </a:xfrm>
        </p:grpSpPr>
        <p:pic>
          <p:nvPicPr>
            <p:cNvPr id="9" name="صورة 8">
              <a:extLst>
                <a:ext uri="{FF2B5EF4-FFF2-40B4-BE49-F238E27FC236}">
                  <a16:creationId xmlns:a16="http://schemas.microsoft.com/office/drawing/2014/main" xmlns="" id="{AB491407-2A24-4E85-A8B1-B7FC2AA18E37}"/>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10" name="مستطيل 9">
              <a:extLst>
                <a:ext uri="{FF2B5EF4-FFF2-40B4-BE49-F238E27FC236}">
                  <a16:creationId xmlns:a16="http://schemas.microsoft.com/office/drawing/2014/main" xmlns="" id="{2ABA48E4-11CF-4EB5-8F0E-45D7732B54D9}"/>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مستطيل 11">
              <a:extLst>
                <a:ext uri="{FF2B5EF4-FFF2-40B4-BE49-F238E27FC236}">
                  <a16:creationId xmlns:a16="http://schemas.microsoft.com/office/drawing/2014/main" xmlns="" id="{F0944A82-7ACF-43A5-8A0C-121147845CEF}"/>
                </a:ext>
              </a:extLst>
            </p:cNvPr>
            <p:cNvSpPr/>
            <p:nvPr/>
          </p:nvSpPr>
          <p:spPr>
            <a:xfrm>
              <a:off x="300445" y="257203"/>
              <a:ext cx="5516545" cy="523220"/>
            </a:xfrm>
            <a:prstGeom prst="rect">
              <a:avLst/>
            </a:prstGeom>
            <a:noFill/>
          </p:spPr>
          <p:txBody>
            <a:bodyPr wrap="square" lIns="91440" tIns="45720" rIns="91440" bIns="45720">
              <a:spAutoFit/>
            </a:bodyPr>
            <a:lstStyle/>
            <a:p>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Photovoltaic System Design (PV)</a:t>
              </a:r>
            </a:p>
          </p:txBody>
        </p:sp>
      </p:grpSp>
      <p:cxnSp>
        <p:nvCxnSpPr>
          <p:cNvPr id="13" name="رابط مستقيم 12">
            <a:extLst>
              <a:ext uri="{FF2B5EF4-FFF2-40B4-BE49-F238E27FC236}">
                <a16:creationId xmlns:a16="http://schemas.microsoft.com/office/drawing/2014/main" xmlns="" id="{7709911F-FFEC-4430-A7BE-2229C519D3A5}"/>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5122" name="Picture 2"/>
          <p:cNvPicPr>
            <a:picLocks noChangeAspect="1" noChangeArrowheads="1"/>
          </p:cNvPicPr>
          <p:nvPr/>
        </p:nvPicPr>
        <p:blipFill>
          <a:blip r:embed="rId3" cstate="print"/>
          <a:srcRect/>
          <a:stretch>
            <a:fillRect/>
          </a:stretch>
        </p:blipFill>
        <p:spPr bwMode="auto">
          <a:xfrm>
            <a:off x="2155371" y="1686457"/>
            <a:ext cx="7885856" cy="4975600"/>
          </a:xfrm>
          <a:prstGeom prst="rect">
            <a:avLst/>
          </a:prstGeom>
          <a:noFill/>
          <a:ln w="9525">
            <a:noFill/>
            <a:miter lim="800000"/>
            <a:headEnd/>
            <a:tailEnd/>
          </a:ln>
        </p:spPr>
      </p:pic>
      <p:sp>
        <p:nvSpPr>
          <p:cNvPr id="15" name="Rectangle 7">
            <a:extLst>
              <a:ext uri="{FF2B5EF4-FFF2-40B4-BE49-F238E27FC236}">
                <a16:creationId xmlns:a16="http://schemas.microsoft.com/office/drawing/2014/main" xmlns="" id="{023238EB-D7BF-4A57-9D77-FDA722368595}"/>
              </a:ext>
            </a:extLst>
          </p:cNvPr>
          <p:cNvSpPr/>
          <p:nvPr/>
        </p:nvSpPr>
        <p:spPr>
          <a:xfrm>
            <a:off x="3529862" y="1153583"/>
            <a:ext cx="5362920" cy="463075"/>
          </a:xfrm>
          <a:prstGeom prst="rect">
            <a:avLst/>
          </a:prstGeom>
        </p:spPr>
        <p:txBody>
          <a:bodyPr wrap="squar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Table : Summary For tilted modules</a:t>
            </a:r>
          </a:p>
        </p:txBody>
      </p:sp>
    </p:spTree>
    <p:extLst>
      <p:ext uri="{BB962C8B-B14F-4D97-AF65-F5344CB8AC3E}">
        <p14:creationId xmlns:p14="http://schemas.microsoft.com/office/powerpoint/2010/main" xmlns="" val="285222628"/>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xmlns="" id="{9C5BBCBB-27F9-4300-BF0D-6C2B270A9EAD}"/>
              </a:ext>
            </a:extLst>
          </p:cNvPr>
          <p:cNvGrpSpPr/>
          <p:nvPr/>
        </p:nvGrpSpPr>
        <p:grpSpPr>
          <a:xfrm>
            <a:off x="0" y="87923"/>
            <a:ext cx="12068070" cy="6682154"/>
            <a:chOff x="0" y="90435"/>
            <a:chExt cx="12068070" cy="6682154"/>
          </a:xfrm>
        </p:grpSpPr>
        <p:pic>
          <p:nvPicPr>
            <p:cNvPr id="6" name="صورة 5">
              <a:extLst>
                <a:ext uri="{FF2B5EF4-FFF2-40B4-BE49-F238E27FC236}">
                  <a16:creationId xmlns:a16="http://schemas.microsoft.com/office/drawing/2014/main" xmlns="" id="{95F76639-BA6A-42C0-B310-30F21F5089B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A8364530-0EB5-420A-A286-32A3A584D05F}"/>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مستطيل 8">
              <a:extLst>
                <a:ext uri="{FF2B5EF4-FFF2-40B4-BE49-F238E27FC236}">
                  <a16:creationId xmlns:a16="http://schemas.microsoft.com/office/drawing/2014/main" xmlns="" id="{7F625BCC-15E4-4031-B343-6B7C24EC003F}"/>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C</a:t>
              </a:r>
              <a:r>
                <a:rPr lang="en-US" sz="2800" b="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ost </a:t>
              </a: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estimation</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2" name="Slide Number Placeholder 1">
            <a:extLst>
              <a:ext uri="{FF2B5EF4-FFF2-40B4-BE49-F238E27FC236}">
                <a16:creationId xmlns:a16="http://schemas.microsoft.com/office/drawing/2014/main" xmlns="" id="{78D2E2F0-E1C8-4840-975E-48B0C1867FA5}"/>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92</a:t>
            </a:fld>
            <a:endParaRPr lang="en-US" sz="2000" b="1">
              <a:solidFill>
                <a:schemeClr val="tx1"/>
              </a:solidFill>
            </a:endParaRPr>
          </a:p>
        </p:txBody>
      </p:sp>
      <p:cxnSp>
        <p:nvCxnSpPr>
          <p:cNvPr id="11" name="رابط مستقيم 10">
            <a:extLst>
              <a:ext uri="{FF2B5EF4-FFF2-40B4-BE49-F238E27FC236}">
                <a16:creationId xmlns:a16="http://schemas.microsoft.com/office/drawing/2014/main" xmlns="" id="{E2C5E97F-7576-4543-A83D-56DB5686AC26}"/>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aphicFrame>
        <p:nvGraphicFramePr>
          <p:cNvPr id="16" name="جدول 15">
            <a:extLst>
              <a:ext uri="{FF2B5EF4-FFF2-40B4-BE49-F238E27FC236}">
                <a16:creationId xmlns:a16="http://schemas.microsoft.com/office/drawing/2014/main" xmlns="" id="{2618BA92-7A61-46E7-85A4-E01B8115110E}"/>
              </a:ext>
            </a:extLst>
          </p:cNvPr>
          <p:cNvGraphicFramePr>
            <a:graphicFrameLocks noGrp="1"/>
          </p:cNvGraphicFramePr>
          <p:nvPr>
            <p:extLst>
              <p:ext uri="{D42A27DB-BD31-4B8C-83A1-F6EECF244321}">
                <p14:modId xmlns:p14="http://schemas.microsoft.com/office/powerpoint/2010/main" xmlns="" val="3506837156"/>
              </p:ext>
            </p:extLst>
          </p:nvPr>
        </p:nvGraphicFramePr>
        <p:xfrm>
          <a:off x="9047000" y="503227"/>
          <a:ext cx="1590965" cy="1902906"/>
        </p:xfrm>
        <a:graphic>
          <a:graphicData uri="http://schemas.openxmlformats.org/drawingml/2006/table">
            <a:tbl>
              <a:tblPr firstRow="1" firstCol="1" bandRow="1">
                <a:tableStyleId>{5C22544A-7EE6-4342-B048-85BDC9FD1C3A}</a:tableStyleId>
              </a:tblPr>
              <a:tblGrid>
                <a:gridCol w="1590965">
                  <a:extLst>
                    <a:ext uri="{9D8B030D-6E8A-4147-A177-3AD203B41FA5}">
                      <a16:colId xmlns:a16="http://schemas.microsoft.com/office/drawing/2014/main" xmlns="" val="2795926046"/>
                    </a:ext>
                  </a:extLst>
                </a:gridCol>
              </a:tblGrid>
              <a:tr h="951453">
                <a:tc>
                  <a:txBody>
                    <a:bodyPr/>
                    <a:lstStyle/>
                    <a:p>
                      <a:pPr algn="ctr">
                        <a:lnSpc>
                          <a:spcPct val="115000"/>
                        </a:lnSpc>
                        <a:spcAft>
                          <a:spcPts val="0"/>
                        </a:spcAft>
                      </a:pPr>
                      <a:r>
                        <a:rPr lang="en-US" sz="1600" b="1" dirty="0">
                          <a:effectLst/>
                          <a:cs typeface="+mj-cs"/>
                        </a:rPr>
                        <a:t>total cost NIS</a:t>
                      </a:r>
                      <a:endParaRPr lang="en-US" sz="1600" b="1" dirty="0">
                        <a:effectLst/>
                        <a:latin typeface="Calibri" panose="020F0502020204030204" pitchFamily="34" charset="0"/>
                        <a:ea typeface="Calibri" panose="020F0502020204030204" pitchFamily="34" charset="0"/>
                        <a:cs typeface="+mj-cs"/>
                      </a:endParaRPr>
                    </a:p>
                  </a:txBody>
                  <a:tcPr marL="68580" marR="68580" marT="0" marB="0" anchor="ctr"/>
                </a:tc>
                <a:extLst>
                  <a:ext uri="{0D108BD9-81ED-4DB2-BD59-A6C34878D82A}">
                    <a16:rowId xmlns:a16="http://schemas.microsoft.com/office/drawing/2014/main" xmlns="" val="1567387686"/>
                  </a:ext>
                </a:extLst>
              </a:tr>
              <a:tr h="951453">
                <a:tc>
                  <a:txBody>
                    <a:bodyPr/>
                    <a:lstStyle/>
                    <a:p>
                      <a:pPr algn="ctr">
                        <a:lnSpc>
                          <a:spcPct val="115000"/>
                        </a:lnSpc>
                        <a:spcAft>
                          <a:spcPts val="0"/>
                        </a:spcAft>
                      </a:pPr>
                      <a:r>
                        <a:rPr lang="en-US" sz="1600" b="1" dirty="0">
                          <a:effectLst/>
                          <a:cs typeface="+mj-cs"/>
                        </a:rPr>
                        <a:t>2779283.61</a:t>
                      </a:r>
                      <a:endParaRPr lang="en-US" sz="1600" b="1" dirty="0">
                        <a:effectLst/>
                        <a:latin typeface="Calibri" panose="020F0502020204030204" pitchFamily="34" charset="0"/>
                        <a:ea typeface="Calibri" panose="020F0502020204030204" pitchFamily="34" charset="0"/>
                        <a:cs typeface="+mj-cs"/>
                      </a:endParaRPr>
                    </a:p>
                  </a:txBody>
                  <a:tcPr marL="68580" marR="68580" marT="0" marB="0" anchor="ctr"/>
                </a:tc>
                <a:extLst>
                  <a:ext uri="{0D108BD9-81ED-4DB2-BD59-A6C34878D82A}">
                    <a16:rowId xmlns:a16="http://schemas.microsoft.com/office/drawing/2014/main" xmlns="" val="1436061241"/>
                  </a:ext>
                </a:extLst>
              </a:tr>
            </a:tbl>
          </a:graphicData>
        </a:graphic>
      </p:graphicFrame>
      <p:graphicFrame>
        <p:nvGraphicFramePr>
          <p:cNvPr id="17" name="جدول 16">
            <a:extLst>
              <a:ext uri="{FF2B5EF4-FFF2-40B4-BE49-F238E27FC236}">
                <a16:creationId xmlns:a16="http://schemas.microsoft.com/office/drawing/2014/main" xmlns="" id="{8F8618A3-F6AA-481C-B17E-AF38A48FAD8E}"/>
              </a:ext>
            </a:extLst>
          </p:cNvPr>
          <p:cNvGraphicFramePr>
            <a:graphicFrameLocks noGrp="1"/>
          </p:cNvGraphicFramePr>
          <p:nvPr>
            <p:extLst>
              <p:ext uri="{D42A27DB-BD31-4B8C-83A1-F6EECF244321}">
                <p14:modId xmlns:p14="http://schemas.microsoft.com/office/powerpoint/2010/main" xmlns="" val="1264406278"/>
              </p:ext>
            </p:extLst>
          </p:nvPr>
        </p:nvGraphicFramePr>
        <p:xfrm>
          <a:off x="9047000" y="4483502"/>
          <a:ext cx="1590965" cy="1902906"/>
        </p:xfrm>
        <a:graphic>
          <a:graphicData uri="http://schemas.openxmlformats.org/drawingml/2006/table">
            <a:tbl>
              <a:tblPr firstRow="1" firstCol="1" bandRow="1">
                <a:tableStyleId>{5C22544A-7EE6-4342-B048-85BDC9FD1C3A}</a:tableStyleId>
              </a:tblPr>
              <a:tblGrid>
                <a:gridCol w="1590965">
                  <a:extLst>
                    <a:ext uri="{9D8B030D-6E8A-4147-A177-3AD203B41FA5}">
                      <a16:colId xmlns:a16="http://schemas.microsoft.com/office/drawing/2014/main" xmlns="" val="3682146943"/>
                    </a:ext>
                  </a:extLst>
                </a:gridCol>
              </a:tblGrid>
              <a:tr h="951453">
                <a:tc>
                  <a:txBody>
                    <a:bodyPr/>
                    <a:lstStyle/>
                    <a:p>
                      <a:pPr algn="ctr">
                        <a:lnSpc>
                          <a:spcPct val="115000"/>
                        </a:lnSpc>
                        <a:spcAft>
                          <a:spcPts val="0"/>
                        </a:spcAft>
                      </a:pPr>
                      <a:r>
                        <a:rPr lang="en-US" sz="1600" b="1" dirty="0">
                          <a:effectLst/>
                          <a:cs typeface="+mj-cs"/>
                        </a:rPr>
                        <a:t>Cost NIS/m2</a:t>
                      </a:r>
                      <a:endParaRPr lang="en-US" sz="1600" b="1" dirty="0">
                        <a:effectLst/>
                        <a:latin typeface="Calibri" panose="020F0502020204030204" pitchFamily="34" charset="0"/>
                        <a:ea typeface="Calibri" panose="020F0502020204030204" pitchFamily="34" charset="0"/>
                        <a:cs typeface="+mj-cs"/>
                      </a:endParaRPr>
                    </a:p>
                  </a:txBody>
                  <a:tcPr marL="68580" marR="68580" marT="0" marB="0" anchor="ctr"/>
                </a:tc>
                <a:extLst>
                  <a:ext uri="{0D108BD9-81ED-4DB2-BD59-A6C34878D82A}">
                    <a16:rowId xmlns:a16="http://schemas.microsoft.com/office/drawing/2014/main" xmlns="" val="1854420409"/>
                  </a:ext>
                </a:extLst>
              </a:tr>
              <a:tr h="951453">
                <a:tc>
                  <a:txBody>
                    <a:bodyPr/>
                    <a:lstStyle/>
                    <a:p>
                      <a:pPr algn="ctr">
                        <a:lnSpc>
                          <a:spcPct val="115000"/>
                        </a:lnSpc>
                        <a:spcAft>
                          <a:spcPts val="0"/>
                        </a:spcAft>
                      </a:pPr>
                      <a:r>
                        <a:rPr lang="en-US" sz="1600" b="1" dirty="0" smtClean="0">
                          <a:effectLst/>
                          <a:cs typeface="+mj-cs"/>
                        </a:rPr>
                        <a:t>1200</a:t>
                      </a:r>
                      <a:endParaRPr lang="en-US" sz="1600" b="1" dirty="0">
                        <a:effectLst/>
                        <a:latin typeface="Calibri" panose="020F0502020204030204" pitchFamily="34" charset="0"/>
                        <a:ea typeface="Calibri" panose="020F0502020204030204" pitchFamily="34" charset="0"/>
                        <a:cs typeface="+mj-cs"/>
                      </a:endParaRPr>
                    </a:p>
                  </a:txBody>
                  <a:tcPr marL="68580" marR="68580" marT="0" marB="0" anchor="ctr"/>
                </a:tc>
                <a:extLst>
                  <a:ext uri="{0D108BD9-81ED-4DB2-BD59-A6C34878D82A}">
                    <a16:rowId xmlns:a16="http://schemas.microsoft.com/office/drawing/2014/main" xmlns="" val="1544867006"/>
                  </a:ext>
                </a:extLst>
              </a:tr>
            </a:tbl>
          </a:graphicData>
        </a:graphic>
      </p:graphicFrame>
      <p:graphicFrame>
        <p:nvGraphicFramePr>
          <p:cNvPr id="18" name="جدول 17">
            <a:extLst>
              <a:ext uri="{FF2B5EF4-FFF2-40B4-BE49-F238E27FC236}">
                <a16:creationId xmlns:a16="http://schemas.microsoft.com/office/drawing/2014/main" xmlns="" id="{D47FC72C-04ED-4355-B78F-00BCB84C0EED}"/>
              </a:ext>
            </a:extLst>
          </p:cNvPr>
          <p:cNvGraphicFramePr>
            <a:graphicFrameLocks noGrp="1"/>
          </p:cNvGraphicFramePr>
          <p:nvPr>
            <p:extLst>
              <p:ext uri="{D42A27DB-BD31-4B8C-83A1-F6EECF244321}">
                <p14:modId xmlns:p14="http://schemas.microsoft.com/office/powerpoint/2010/main" xmlns="" val="4163479250"/>
              </p:ext>
            </p:extLst>
          </p:nvPr>
        </p:nvGraphicFramePr>
        <p:xfrm>
          <a:off x="9047000" y="2474593"/>
          <a:ext cx="1590965" cy="1902906"/>
        </p:xfrm>
        <a:graphic>
          <a:graphicData uri="http://schemas.openxmlformats.org/drawingml/2006/table">
            <a:tbl>
              <a:tblPr firstRow="1" firstCol="1" bandRow="1">
                <a:tableStyleId>{5C22544A-7EE6-4342-B048-85BDC9FD1C3A}</a:tableStyleId>
              </a:tblPr>
              <a:tblGrid>
                <a:gridCol w="1590965">
                  <a:extLst>
                    <a:ext uri="{9D8B030D-6E8A-4147-A177-3AD203B41FA5}">
                      <a16:colId xmlns:a16="http://schemas.microsoft.com/office/drawing/2014/main" xmlns="" val="32197134"/>
                    </a:ext>
                  </a:extLst>
                </a:gridCol>
              </a:tblGrid>
              <a:tr h="951453">
                <a:tc>
                  <a:txBody>
                    <a:bodyPr/>
                    <a:lstStyle/>
                    <a:p>
                      <a:pPr algn="ctr">
                        <a:lnSpc>
                          <a:spcPct val="115000"/>
                        </a:lnSpc>
                        <a:spcAft>
                          <a:spcPts val="0"/>
                        </a:spcAft>
                      </a:pPr>
                      <a:r>
                        <a:rPr lang="en-US" sz="1600" b="1" dirty="0">
                          <a:effectLst/>
                          <a:cs typeface="+mj-cs"/>
                        </a:rPr>
                        <a:t>total area m2</a:t>
                      </a:r>
                      <a:endParaRPr lang="en-US" sz="1600" b="1" dirty="0">
                        <a:effectLst/>
                        <a:latin typeface="Calibri" panose="020F0502020204030204" pitchFamily="34" charset="0"/>
                        <a:ea typeface="Calibri" panose="020F0502020204030204" pitchFamily="34" charset="0"/>
                        <a:cs typeface="+mj-cs"/>
                      </a:endParaRPr>
                    </a:p>
                  </a:txBody>
                  <a:tcPr marL="68580" marR="68580" marT="0" marB="0" anchor="ctr"/>
                </a:tc>
                <a:extLst>
                  <a:ext uri="{0D108BD9-81ED-4DB2-BD59-A6C34878D82A}">
                    <a16:rowId xmlns:a16="http://schemas.microsoft.com/office/drawing/2014/main" xmlns="" val="1474153557"/>
                  </a:ext>
                </a:extLst>
              </a:tr>
              <a:tr h="951453">
                <a:tc>
                  <a:txBody>
                    <a:bodyPr/>
                    <a:lstStyle/>
                    <a:p>
                      <a:pPr algn="ctr">
                        <a:lnSpc>
                          <a:spcPct val="115000"/>
                        </a:lnSpc>
                        <a:spcAft>
                          <a:spcPts val="0"/>
                        </a:spcAft>
                      </a:pPr>
                      <a:r>
                        <a:rPr lang="en-US" sz="1600" b="1" dirty="0">
                          <a:effectLst/>
                          <a:cs typeface="+mj-cs"/>
                        </a:rPr>
                        <a:t>2386.23</a:t>
                      </a:r>
                      <a:endParaRPr lang="en-US" sz="1600" b="1" dirty="0">
                        <a:effectLst/>
                        <a:latin typeface="Calibri" panose="020F0502020204030204" pitchFamily="34" charset="0"/>
                        <a:ea typeface="Calibri" panose="020F0502020204030204" pitchFamily="34" charset="0"/>
                        <a:cs typeface="+mj-cs"/>
                      </a:endParaRPr>
                    </a:p>
                  </a:txBody>
                  <a:tcPr marL="68580" marR="68580" marT="0" marB="0" anchor="ctr"/>
                </a:tc>
                <a:extLst>
                  <a:ext uri="{0D108BD9-81ED-4DB2-BD59-A6C34878D82A}">
                    <a16:rowId xmlns:a16="http://schemas.microsoft.com/office/drawing/2014/main" xmlns="" val="741858933"/>
                  </a:ext>
                </a:extLst>
              </a:tr>
            </a:tbl>
          </a:graphicData>
        </a:graphic>
      </p:graphicFrame>
      <p:pic>
        <p:nvPicPr>
          <p:cNvPr id="20" name="صورة 19">
            <a:extLst>
              <a:ext uri="{FF2B5EF4-FFF2-40B4-BE49-F238E27FC236}">
                <a16:creationId xmlns:a16="http://schemas.microsoft.com/office/drawing/2014/main" xmlns="" id="{BDE3EB4B-2B97-4D0B-990F-D0ADEF936100}"/>
              </a:ext>
            </a:extLst>
          </p:cNvPr>
          <p:cNvPicPr>
            <a:picLocks noChangeAspect="1"/>
          </p:cNvPicPr>
          <p:nvPr/>
        </p:nvPicPr>
        <p:blipFill>
          <a:blip r:embed="rId3" cstate="print"/>
          <a:stretch>
            <a:fillRect/>
          </a:stretch>
        </p:blipFill>
        <p:spPr>
          <a:xfrm>
            <a:off x="882762" y="956418"/>
            <a:ext cx="4006742" cy="2061980"/>
          </a:xfrm>
          <a:prstGeom prst="rect">
            <a:avLst/>
          </a:prstGeom>
        </p:spPr>
      </p:pic>
      <p:pic>
        <p:nvPicPr>
          <p:cNvPr id="22" name="صورة 21">
            <a:extLst>
              <a:ext uri="{FF2B5EF4-FFF2-40B4-BE49-F238E27FC236}">
                <a16:creationId xmlns:a16="http://schemas.microsoft.com/office/drawing/2014/main" xmlns="" id="{5A5D3A02-6DE8-4396-8624-E9D884E7E1F7}"/>
              </a:ext>
            </a:extLst>
          </p:cNvPr>
          <p:cNvPicPr>
            <a:picLocks noChangeAspect="1"/>
          </p:cNvPicPr>
          <p:nvPr/>
        </p:nvPicPr>
        <p:blipFill>
          <a:blip r:embed="rId4" cstate="print"/>
          <a:stretch>
            <a:fillRect/>
          </a:stretch>
        </p:blipFill>
        <p:spPr>
          <a:xfrm>
            <a:off x="882762" y="3243772"/>
            <a:ext cx="4006742" cy="2304770"/>
          </a:xfrm>
          <a:prstGeom prst="rect">
            <a:avLst/>
          </a:prstGeom>
        </p:spPr>
      </p:pic>
      <p:pic>
        <p:nvPicPr>
          <p:cNvPr id="23" name="صورة 22">
            <a:extLst>
              <a:ext uri="{FF2B5EF4-FFF2-40B4-BE49-F238E27FC236}">
                <a16:creationId xmlns:a16="http://schemas.microsoft.com/office/drawing/2014/main" xmlns="" id="{21756DF5-0499-4ECF-BAFF-21C1AE7ABF8C}"/>
              </a:ext>
            </a:extLst>
          </p:cNvPr>
          <p:cNvPicPr>
            <a:picLocks noChangeAspect="1"/>
          </p:cNvPicPr>
          <p:nvPr/>
        </p:nvPicPr>
        <p:blipFill>
          <a:blip r:embed="rId5" cstate="print"/>
          <a:stretch>
            <a:fillRect/>
          </a:stretch>
        </p:blipFill>
        <p:spPr>
          <a:xfrm>
            <a:off x="5082156" y="965502"/>
            <a:ext cx="3772192" cy="2052889"/>
          </a:xfrm>
          <a:prstGeom prst="rect">
            <a:avLst/>
          </a:prstGeom>
        </p:spPr>
      </p:pic>
      <p:pic>
        <p:nvPicPr>
          <p:cNvPr id="25" name="صورة 24">
            <a:extLst>
              <a:ext uri="{FF2B5EF4-FFF2-40B4-BE49-F238E27FC236}">
                <a16:creationId xmlns:a16="http://schemas.microsoft.com/office/drawing/2014/main" xmlns="" id="{2E10A86A-2835-4158-BC8D-4D745BC8EBAF}"/>
              </a:ext>
            </a:extLst>
          </p:cNvPr>
          <p:cNvPicPr>
            <a:picLocks noChangeAspect="1"/>
          </p:cNvPicPr>
          <p:nvPr/>
        </p:nvPicPr>
        <p:blipFill>
          <a:blip r:embed="rId6" cstate="print"/>
          <a:stretch>
            <a:fillRect/>
          </a:stretch>
        </p:blipFill>
        <p:spPr>
          <a:xfrm>
            <a:off x="5184155" y="3575269"/>
            <a:ext cx="3568193" cy="1909919"/>
          </a:xfrm>
          <a:prstGeom prst="rect">
            <a:avLst/>
          </a:prstGeom>
        </p:spPr>
      </p:pic>
    </p:spTree>
    <p:extLst>
      <p:ext uri="{BB962C8B-B14F-4D97-AF65-F5344CB8AC3E}">
        <p14:creationId xmlns:p14="http://schemas.microsoft.com/office/powerpoint/2010/main" xmlns="" val="2293935973"/>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xmlns="" id="{9C5BBCBB-27F9-4300-BF0D-6C2B270A9EAD}"/>
              </a:ext>
            </a:extLst>
          </p:cNvPr>
          <p:cNvGrpSpPr/>
          <p:nvPr/>
        </p:nvGrpSpPr>
        <p:grpSpPr>
          <a:xfrm>
            <a:off x="80387" y="87923"/>
            <a:ext cx="11987683" cy="6682154"/>
            <a:chOff x="80387" y="90435"/>
            <a:chExt cx="11987683" cy="6682154"/>
          </a:xfrm>
        </p:grpSpPr>
        <p:pic>
          <p:nvPicPr>
            <p:cNvPr id="6" name="صورة 5">
              <a:extLst>
                <a:ext uri="{FF2B5EF4-FFF2-40B4-BE49-F238E27FC236}">
                  <a16:creationId xmlns:a16="http://schemas.microsoft.com/office/drawing/2014/main" xmlns="" id="{95F76639-BA6A-42C0-B310-30F21F5089B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A8364530-0EB5-420A-A286-32A3A584D05F}"/>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Slide Number Placeholder 1">
            <a:extLst>
              <a:ext uri="{FF2B5EF4-FFF2-40B4-BE49-F238E27FC236}">
                <a16:creationId xmlns:a16="http://schemas.microsoft.com/office/drawing/2014/main" xmlns="" id="{78D2E2F0-E1C8-4840-975E-48B0C1867FA5}"/>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93</a:t>
            </a:fld>
            <a:endParaRPr lang="en-US" sz="2000" b="1">
              <a:solidFill>
                <a:schemeClr val="tx1"/>
              </a:solidFill>
            </a:endParaRPr>
          </a:p>
        </p:txBody>
      </p:sp>
      <p:cxnSp>
        <p:nvCxnSpPr>
          <p:cNvPr id="11" name="رابط مستقيم 10">
            <a:extLst>
              <a:ext uri="{FF2B5EF4-FFF2-40B4-BE49-F238E27FC236}">
                <a16:creationId xmlns:a16="http://schemas.microsoft.com/office/drawing/2014/main" xmlns="" id="{E2C5E97F-7576-4543-A83D-56DB5686AC26}"/>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4" name="صورة 3">
            <a:extLst>
              <a:ext uri="{FF2B5EF4-FFF2-40B4-BE49-F238E27FC236}">
                <a16:creationId xmlns:a16="http://schemas.microsoft.com/office/drawing/2014/main" xmlns="" id="{75A41E9E-14D0-4AED-A13E-E9BB732096FB}"/>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xmlns="" val="877912431"/>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xmlns="" id="{9C5BBCBB-27F9-4300-BF0D-6C2B270A9EAD}"/>
              </a:ext>
            </a:extLst>
          </p:cNvPr>
          <p:cNvGrpSpPr/>
          <p:nvPr/>
        </p:nvGrpSpPr>
        <p:grpSpPr>
          <a:xfrm>
            <a:off x="80387" y="87923"/>
            <a:ext cx="11987683" cy="6682154"/>
            <a:chOff x="80387" y="90435"/>
            <a:chExt cx="11987683" cy="6682154"/>
          </a:xfrm>
        </p:grpSpPr>
        <p:pic>
          <p:nvPicPr>
            <p:cNvPr id="6" name="صورة 5">
              <a:extLst>
                <a:ext uri="{FF2B5EF4-FFF2-40B4-BE49-F238E27FC236}">
                  <a16:creationId xmlns:a16="http://schemas.microsoft.com/office/drawing/2014/main" xmlns="" id="{95F76639-BA6A-42C0-B310-30F21F5089B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A8364530-0EB5-420A-A286-32A3A584D05F}"/>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Slide Number Placeholder 1">
            <a:extLst>
              <a:ext uri="{FF2B5EF4-FFF2-40B4-BE49-F238E27FC236}">
                <a16:creationId xmlns:a16="http://schemas.microsoft.com/office/drawing/2014/main" xmlns="" id="{78D2E2F0-E1C8-4840-975E-48B0C1867FA5}"/>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94</a:t>
            </a:fld>
            <a:endParaRPr lang="en-US" sz="2000" b="1">
              <a:solidFill>
                <a:schemeClr val="tx1"/>
              </a:solidFill>
            </a:endParaRPr>
          </a:p>
        </p:txBody>
      </p:sp>
      <p:cxnSp>
        <p:nvCxnSpPr>
          <p:cNvPr id="11" name="رابط مستقيم 10">
            <a:extLst>
              <a:ext uri="{FF2B5EF4-FFF2-40B4-BE49-F238E27FC236}">
                <a16:creationId xmlns:a16="http://schemas.microsoft.com/office/drawing/2014/main" xmlns="" id="{E2C5E97F-7576-4543-A83D-56DB5686AC26}"/>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8" name="صورة 7">
            <a:extLst>
              <a:ext uri="{FF2B5EF4-FFF2-40B4-BE49-F238E27FC236}">
                <a16:creationId xmlns:a16="http://schemas.microsoft.com/office/drawing/2014/main" xmlns="" id="{1CF32C8A-CAE0-493F-B31C-E00DCF562B28}"/>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 y="0"/>
            <a:ext cx="12192001" cy="6858000"/>
          </a:xfrm>
          <a:prstGeom prst="rect">
            <a:avLst/>
          </a:prstGeom>
        </p:spPr>
      </p:pic>
    </p:spTree>
    <p:extLst>
      <p:ext uri="{BB962C8B-B14F-4D97-AF65-F5344CB8AC3E}">
        <p14:creationId xmlns:p14="http://schemas.microsoft.com/office/powerpoint/2010/main" xmlns="" val="744008877"/>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xmlns="" id="{9C5BBCBB-27F9-4300-BF0D-6C2B270A9EAD}"/>
              </a:ext>
            </a:extLst>
          </p:cNvPr>
          <p:cNvGrpSpPr/>
          <p:nvPr/>
        </p:nvGrpSpPr>
        <p:grpSpPr>
          <a:xfrm>
            <a:off x="80387" y="87923"/>
            <a:ext cx="11987683" cy="6682154"/>
            <a:chOff x="80387" y="90435"/>
            <a:chExt cx="11987683" cy="6682154"/>
          </a:xfrm>
        </p:grpSpPr>
        <p:pic>
          <p:nvPicPr>
            <p:cNvPr id="6" name="صورة 5">
              <a:extLst>
                <a:ext uri="{FF2B5EF4-FFF2-40B4-BE49-F238E27FC236}">
                  <a16:creationId xmlns:a16="http://schemas.microsoft.com/office/drawing/2014/main" xmlns="" id="{95F76639-BA6A-42C0-B310-30F21F5089B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A8364530-0EB5-420A-A286-32A3A584D05F}"/>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Slide Number Placeholder 1">
            <a:extLst>
              <a:ext uri="{FF2B5EF4-FFF2-40B4-BE49-F238E27FC236}">
                <a16:creationId xmlns:a16="http://schemas.microsoft.com/office/drawing/2014/main" xmlns="" id="{78D2E2F0-E1C8-4840-975E-48B0C1867FA5}"/>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95</a:t>
            </a:fld>
            <a:endParaRPr lang="en-US" sz="2000" b="1">
              <a:solidFill>
                <a:schemeClr val="tx1"/>
              </a:solidFill>
            </a:endParaRPr>
          </a:p>
        </p:txBody>
      </p:sp>
      <p:cxnSp>
        <p:nvCxnSpPr>
          <p:cNvPr id="11" name="رابط مستقيم 10">
            <a:extLst>
              <a:ext uri="{FF2B5EF4-FFF2-40B4-BE49-F238E27FC236}">
                <a16:creationId xmlns:a16="http://schemas.microsoft.com/office/drawing/2014/main" xmlns="" id="{E2C5E97F-7576-4543-A83D-56DB5686AC26}"/>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8" name="صورة 7">
            <a:extLst>
              <a:ext uri="{FF2B5EF4-FFF2-40B4-BE49-F238E27FC236}">
                <a16:creationId xmlns:a16="http://schemas.microsoft.com/office/drawing/2014/main" xmlns="" id="{616C2162-1E2C-409A-9FB8-B800F04DFA64}"/>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xmlns="" val="403035338"/>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xmlns="" id="{9C5BBCBB-27F9-4300-BF0D-6C2B270A9EAD}"/>
              </a:ext>
            </a:extLst>
          </p:cNvPr>
          <p:cNvGrpSpPr/>
          <p:nvPr/>
        </p:nvGrpSpPr>
        <p:grpSpPr>
          <a:xfrm>
            <a:off x="80387" y="87923"/>
            <a:ext cx="11987683" cy="6682154"/>
            <a:chOff x="80387" y="90435"/>
            <a:chExt cx="11987683" cy="6682154"/>
          </a:xfrm>
        </p:grpSpPr>
        <p:pic>
          <p:nvPicPr>
            <p:cNvPr id="6" name="صورة 5">
              <a:extLst>
                <a:ext uri="{FF2B5EF4-FFF2-40B4-BE49-F238E27FC236}">
                  <a16:creationId xmlns:a16="http://schemas.microsoft.com/office/drawing/2014/main" xmlns="" id="{95F76639-BA6A-42C0-B310-30F21F5089B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830617" y="189783"/>
              <a:ext cx="1044801" cy="1045885"/>
            </a:xfrm>
            <a:prstGeom prst="rect">
              <a:avLst/>
            </a:prstGeom>
          </p:spPr>
        </p:pic>
        <p:sp>
          <p:nvSpPr>
            <p:cNvPr id="7" name="مستطيل 6">
              <a:extLst>
                <a:ext uri="{FF2B5EF4-FFF2-40B4-BE49-F238E27FC236}">
                  <a16:creationId xmlns:a16="http://schemas.microsoft.com/office/drawing/2014/main" xmlns="" id="{A8364530-0EB5-420A-A286-32A3A584D05F}"/>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مستطيل 7">
              <a:extLst>
                <a:ext uri="{FF2B5EF4-FFF2-40B4-BE49-F238E27FC236}">
                  <a16:creationId xmlns:a16="http://schemas.microsoft.com/office/drawing/2014/main" xmlns="" id="{C7A7A606-1C5A-4DCF-8ED6-622659B8115C}"/>
                </a:ext>
              </a:extLst>
            </p:cNvPr>
            <p:cNvSpPr/>
            <p:nvPr/>
          </p:nvSpPr>
          <p:spPr>
            <a:xfrm>
              <a:off x="985909" y="716506"/>
              <a:ext cx="5235191" cy="579967"/>
            </a:xfrm>
            <a:prstGeom prst="rect">
              <a:avLst/>
            </a:prstGeom>
            <a:noFill/>
          </p:spPr>
          <p:txBody>
            <a:bodyPr wrap="square" lIns="91440" tIns="45720" rIns="91440" bIns="45720">
              <a:spAutoFit/>
            </a:bodyPr>
            <a:lstStyle/>
            <a:p>
              <a:pPr>
                <a:lnSpc>
                  <a:spcPct val="150000"/>
                </a:lnSpc>
              </a:pPr>
              <a:endPar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2" name="مستطيل 1">
            <a:extLst>
              <a:ext uri="{FF2B5EF4-FFF2-40B4-BE49-F238E27FC236}">
                <a16:creationId xmlns:a16="http://schemas.microsoft.com/office/drawing/2014/main" xmlns="" id="{ADBC869E-33A4-4D36-8945-0961E619D9BF}"/>
              </a:ext>
            </a:extLst>
          </p:cNvPr>
          <p:cNvSpPr/>
          <p:nvPr/>
        </p:nvSpPr>
        <p:spPr>
          <a:xfrm>
            <a:off x="1045271" y="2343022"/>
            <a:ext cx="10085032" cy="1880323"/>
          </a:xfrm>
          <a:prstGeom prst="rect">
            <a:avLst/>
          </a:prstGeom>
        </p:spPr>
        <p:txBody>
          <a:bodyPr wrap="square">
            <a:spAutoFit/>
          </a:bodyPr>
          <a:lstStyle/>
          <a:p>
            <a:pPr indent="180340" algn="ctr">
              <a:lnSpc>
                <a:spcPct val="150000"/>
              </a:lnSpc>
              <a:spcAft>
                <a:spcPts val="1000"/>
              </a:spcAft>
              <a:tabLst>
                <a:tab pos="2104390" algn="l"/>
              </a:tabLst>
            </a:pPr>
            <a:r>
              <a:rPr lang="en-US" sz="8800" dirty="0" smtClean="0">
                <a:ln w="0"/>
                <a:solidFill>
                  <a:schemeClr val="accent1">
                    <a:lumMod val="50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Thank you </a:t>
            </a:r>
            <a:endParaRPr lang="en-US" sz="8800" dirty="0">
              <a:ln w="0"/>
              <a:solidFill>
                <a:schemeClr val="accent1">
                  <a:lumMod val="50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3" name="Rectangle 1">
            <a:extLst>
              <a:ext uri="{FF2B5EF4-FFF2-40B4-BE49-F238E27FC236}">
                <a16:creationId xmlns:a16="http://schemas.microsoft.com/office/drawing/2014/main" xmlns="" id="{F25219D0-6B60-413A-AD81-30F62E415A21}"/>
              </a:ext>
            </a:extLst>
          </p:cNvPr>
          <p:cNvSpPr>
            <a:spLocks noChangeArrowheads="1"/>
          </p:cNvSpPr>
          <p:nvPr/>
        </p:nvSpPr>
        <p:spPr bwMode="auto">
          <a:xfrm>
            <a:off x="0" y="28545"/>
            <a:ext cx="65" cy="400110"/>
          </a:xfrm>
          <a:prstGeom prst="rect">
            <a:avLst/>
          </a:prstGeom>
          <a:solidFill>
            <a:srgbClr val="F8F9FA"/>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chemeClr val="tx1"/>
                </a:solidFill>
                <a:effectLst/>
              </a:rPr>
              <a:t/>
            </a:r>
            <a:br>
              <a:rPr kumimoji="0" lang="en-US" altLang="en-US" sz="800" b="0" i="0" u="none" strike="noStrike" cap="none" normalizeH="0" baseline="0" dirty="0">
                <a:ln>
                  <a:noFill/>
                </a:ln>
                <a:solidFill>
                  <a:schemeClr val="tx1"/>
                </a:solidFill>
                <a:effectLst/>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Slide Number Placeholder 3">
            <a:extLst>
              <a:ext uri="{FF2B5EF4-FFF2-40B4-BE49-F238E27FC236}">
                <a16:creationId xmlns:a16="http://schemas.microsoft.com/office/drawing/2014/main" xmlns="" id="{952094E0-0267-4C06-992E-7F69C44EC4B3}"/>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96</a:t>
            </a:fld>
            <a:endParaRPr lang="en-US" sz="2000" b="1" dirty="0">
              <a:solidFill>
                <a:schemeClr val="tx1"/>
              </a:solidFill>
            </a:endParaRPr>
          </a:p>
        </p:txBody>
      </p:sp>
      <p:cxnSp>
        <p:nvCxnSpPr>
          <p:cNvPr id="9" name="رابط مستقيم 8">
            <a:extLst>
              <a:ext uri="{FF2B5EF4-FFF2-40B4-BE49-F238E27FC236}">
                <a16:creationId xmlns:a16="http://schemas.microsoft.com/office/drawing/2014/main" xmlns="" id="{96A85AD3-96B5-4938-A7AA-87A508101F99}"/>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85011652"/>
      </p:ext>
    </p:extLst>
  </p:cSld>
  <p:clrMapOvr>
    <a:masterClrMapping/>
  </p:clrMapOvr>
  <mc:AlternateContent xmlns:mc="http://schemas.openxmlformats.org/markup-compatibility/2006">
    <mc:Choice xmlns:p14="http://schemas.microsoft.com/office/powerpoint/2010/main" xmlns="" Requires="p14">
      <p:transition spd="med" p14:dur="600">
        <p:pull/>
      </p:transition>
    </mc:Choice>
    <mc:Fallback>
      <p:transition spd="med">
        <p:pull/>
      </p:transition>
    </mc:Fallback>
  </mc:AlternateContent>
</p:sld>
</file>

<file path=ppt/theme/theme1.xml><?xml version="1.0" encoding="utf-8"?>
<a:theme xmlns:a="http://schemas.openxmlformats.org/drawingml/2006/main" name="Office Theme">
  <a:themeElements>
    <a:clrScheme name="نسق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نسق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نسق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18659</TotalTime>
  <Words>3052</Words>
  <Application>Microsoft Office PowerPoint</Application>
  <PresentationFormat>مخصص</PresentationFormat>
  <Paragraphs>1152</Paragraphs>
  <Slides>96</Slides>
  <Notes>0</Notes>
  <HiddenSlides>0</HiddenSlides>
  <MMClips>0</MMClips>
  <ScaleCrop>false</ScaleCrop>
  <HeadingPairs>
    <vt:vector size="4" baseType="variant">
      <vt:variant>
        <vt:lpstr>سمة</vt:lpstr>
      </vt:variant>
      <vt:variant>
        <vt:i4>1</vt:i4>
      </vt:variant>
      <vt:variant>
        <vt:lpstr>عناوين الشرائح</vt:lpstr>
      </vt:variant>
      <vt:variant>
        <vt:i4>96</vt:i4>
      </vt:variant>
    </vt:vector>
  </HeadingPairs>
  <TitlesOfParts>
    <vt:vector size="97" baseType="lpstr">
      <vt:lpstr>Office Theme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lpstr>الشريحة 45</vt:lpstr>
      <vt:lpstr>الشريحة 46</vt:lpstr>
      <vt:lpstr>الشريحة 47</vt:lpstr>
      <vt:lpstr>الشريحة 48</vt:lpstr>
      <vt:lpstr>الشريحة 49</vt:lpstr>
      <vt:lpstr>الشريحة 50</vt:lpstr>
      <vt:lpstr>الشريحة 51</vt:lpstr>
      <vt:lpstr>الشريحة 52</vt:lpstr>
      <vt:lpstr>الشريحة 53</vt:lpstr>
      <vt:lpstr>الشريحة 54</vt:lpstr>
      <vt:lpstr>الشريحة 55</vt:lpstr>
      <vt:lpstr>الشريحة 56</vt:lpstr>
      <vt:lpstr>الشريحة 57</vt:lpstr>
      <vt:lpstr>الشريحة 58</vt:lpstr>
      <vt:lpstr>الشريحة 59</vt:lpstr>
      <vt:lpstr>الشريحة 60</vt:lpstr>
      <vt:lpstr>الشريحة 61</vt:lpstr>
      <vt:lpstr>الشريحة 62</vt:lpstr>
      <vt:lpstr>الشريحة 63</vt:lpstr>
      <vt:lpstr>الشريحة 64</vt:lpstr>
      <vt:lpstr>الشريحة 65</vt:lpstr>
      <vt:lpstr>الشريحة 66</vt:lpstr>
      <vt:lpstr>الشريحة 67</vt:lpstr>
      <vt:lpstr>الشريحة 68</vt:lpstr>
      <vt:lpstr>الشريحة 69</vt:lpstr>
      <vt:lpstr>الشريحة 70</vt:lpstr>
      <vt:lpstr>الشريحة 71</vt:lpstr>
      <vt:lpstr>الشريحة 72</vt:lpstr>
      <vt:lpstr>الشريحة 73</vt:lpstr>
      <vt:lpstr>الشريحة 74</vt:lpstr>
      <vt:lpstr>الشريحة 75</vt:lpstr>
      <vt:lpstr>الشريحة 76</vt:lpstr>
      <vt:lpstr>الشريحة 77</vt:lpstr>
      <vt:lpstr>الشريحة 78</vt:lpstr>
      <vt:lpstr>الشريحة 79</vt:lpstr>
      <vt:lpstr>الشريحة 80</vt:lpstr>
      <vt:lpstr>الشريحة 81</vt:lpstr>
      <vt:lpstr>الشريحة 82</vt:lpstr>
      <vt:lpstr>الشريحة 83</vt:lpstr>
      <vt:lpstr>الشريحة 84</vt:lpstr>
      <vt:lpstr>الشريحة 85</vt:lpstr>
      <vt:lpstr>الشريحة 86</vt:lpstr>
      <vt:lpstr>الشريحة 87</vt:lpstr>
      <vt:lpstr>الشريحة 88</vt:lpstr>
      <vt:lpstr>الشريحة 89</vt:lpstr>
      <vt:lpstr>الشريحة 90</vt:lpstr>
      <vt:lpstr>الشريحة 91</vt:lpstr>
      <vt:lpstr>الشريحة 92</vt:lpstr>
      <vt:lpstr>الشريحة 93</vt:lpstr>
      <vt:lpstr>الشريحة 94</vt:lpstr>
      <vt:lpstr>الشريحة 95</vt:lpstr>
      <vt:lpstr>الشريحة 96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islam sawalmi</dc:creator>
  <cp:lastModifiedBy>MTS</cp:lastModifiedBy>
  <cp:revision>196</cp:revision>
  <dcterms:created xsi:type="dcterms:W3CDTF">2019-12-14T18:35:33Z</dcterms:created>
  <dcterms:modified xsi:type="dcterms:W3CDTF">2020-06-08T11:32:11Z</dcterms:modified>
</cp:coreProperties>
</file>