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2B63"/>
    <a:srgbClr val="D634A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2D857E-D7D7-46FF-91FC-EEF020061F96}" type="datetimeFigureOut">
              <a:rPr lang="en-US" smtClean="0"/>
              <a:pPr/>
              <a:t>5/25/2010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3C9BE-9385-46FF-977A-96308FF4C6F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7043A39-06C1-40D2-BDEA-C5503E9567ED}" type="datetimeFigureOut">
              <a:rPr lang="en-US" smtClean="0"/>
              <a:pPr/>
              <a:t>5/25/2010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1B80CCE-D518-4957-A705-02FD26DA38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1400" y="3733800"/>
            <a:ext cx="5181600" cy="2133600"/>
          </a:xfrm>
        </p:spPr>
        <p:txBody>
          <a:bodyPr>
            <a:normAutofit/>
          </a:bodyPr>
          <a:lstStyle/>
          <a:p>
            <a:pPr algn="ctr"/>
            <a:r>
              <a:rPr lang="en-US" sz="28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  <a:ea typeface="+mj-ea"/>
                <a:cs typeface="EucrosiaUPC" pitchFamily="18" charset="-34"/>
              </a:rPr>
              <a:t>Presented by: </a:t>
            </a:r>
          </a:p>
          <a:p>
            <a:pPr algn="ctr"/>
            <a:r>
              <a:rPr lang="en-US" sz="28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  <a:ea typeface="+mj-ea"/>
                <a:cs typeface="EucrosiaUPC" pitchFamily="18" charset="-34"/>
              </a:rPr>
              <a:t>Majdoleen Abu-taqa</a:t>
            </a:r>
          </a:p>
          <a:p>
            <a:pPr algn="ctr"/>
            <a:r>
              <a:rPr lang="en-US" sz="28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  <a:ea typeface="+mj-ea"/>
                <a:cs typeface="EucrosiaUPC" pitchFamily="18" charset="-34"/>
              </a:rPr>
              <a:t>Tawaddod Nabeel Sous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533400"/>
            <a:ext cx="5334000" cy="1752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0" dirty="0" smtClean="0">
                <a:solidFill>
                  <a:srgbClr val="D634AC"/>
                </a:solidFill>
                <a:latin typeface="Kelt Caps Freehand" pitchFamily="34" charset="0"/>
                <a:ea typeface="KaiTi" pitchFamily="49" charset="-122"/>
                <a:cs typeface="Arabic Typesetting" pitchFamily="66" charset="-78"/>
              </a:rPr>
              <a:t>GRADUATION  PROJECT</a:t>
            </a:r>
            <a:br>
              <a:rPr lang="en-US" sz="3200" b="0" dirty="0" smtClean="0">
                <a:solidFill>
                  <a:srgbClr val="D634AC"/>
                </a:solidFill>
                <a:latin typeface="Kelt Caps Freehand" pitchFamily="34" charset="0"/>
                <a:ea typeface="KaiTi" pitchFamily="49" charset="-122"/>
                <a:cs typeface="Arabic Typesetting" pitchFamily="66" charset="-78"/>
              </a:rPr>
            </a:br>
            <a:r>
              <a:rPr lang="en-US" sz="3200" b="0" dirty="0" smtClean="0">
                <a:solidFill>
                  <a:srgbClr val="D634AC"/>
                </a:solidFill>
                <a:latin typeface="Kelt Caps Freehand" pitchFamily="34" charset="0"/>
                <a:ea typeface="KaiTi" pitchFamily="49" charset="-122"/>
                <a:cs typeface="Arabic Typesetting" pitchFamily="66" charset="-78"/>
              </a:rPr>
              <a:t/>
            </a:r>
            <a:br>
              <a:rPr lang="en-US" sz="3200" b="0" dirty="0" smtClean="0">
                <a:solidFill>
                  <a:srgbClr val="D634AC"/>
                </a:solidFill>
                <a:latin typeface="Kelt Caps Freehand" pitchFamily="34" charset="0"/>
                <a:ea typeface="KaiTi" pitchFamily="49" charset="-122"/>
                <a:cs typeface="Arabic Typesetting" pitchFamily="66" charset="-78"/>
              </a:rPr>
            </a:br>
            <a:r>
              <a:rPr lang="en-US" sz="3600" b="0" dirty="0" smtClean="0">
                <a:solidFill>
                  <a:srgbClr val="D634AC"/>
                </a:solidFill>
                <a:latin typeface="Kelt Caps Freehand" pitchFamily="34" charset="0"/>
                <a:ea typeface="KaiTi" pitchFamily="49" charset="-122"/>
                <a:cs typeface="Arabic Typesetting" pitchFamily="66" charset="-78"/>
              </a:rPr>
              <a:t>Air Mouse </a:t>
            </a:r>
            <a:endParaRPr lang="en-US" sz="3600" b="0" dirty="0">
              <a:solidFill>
                <a:srgbClr val="D634AC"/>
              </a:solidFill>
              <a:latin typeface="Kelt Caps Freehand" pitchFamily="34" charset="0"/>
              <a:ea typeface="KaiTi" pitchFamily="49" charset="-122"/>
              <a:cs typeface="Arabic Typesetting" pitchFamily="66" charset="-7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990600"/>
            <a:ext cx="8229600" cy="4800600"/>
          </a:xfrm>
        </p:spPr>
        <p:txBody>
          <a:bodyPr>
            <a:normAutofit/>
          </a:bodyPr>
          <a:lstStyle/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v"/>
            </a:pPr>
            <a:endParaRPr lang="en-US" sz="26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v"/>
            </a:pPr>
            <a:endParaRPr lang="en-US" sz="26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None/>
            </a:pPr>
            <a:endParaRPr lang="en-US" sz="2600" b="1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None/>
            </a:pPr>
            <a:endParaRPr lang="en-US" sz="2600" b="1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v"/>
            </a:pPr>
            <a:r>
              <a:rPr lang="en-US" sz="2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To build a new input device based on the free hand movement. 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v"/>
            </a:pPr>
            <a:r>
              <a:rPr lang="en-US" sz="2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Multi-pointing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v"/>
            </a:pPr>
            <a:r>
              <a:rPr lang="en-US" sz="2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Wireless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v"/>
            </a:pPr>
            <a:r>
              <a:rPr lang="en-US" sz="2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Customizable</a:t>
            </a:r>
          </a:p>
          <a:p>
            <a:endParaRPr lang="en-US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-152400"/>
            <a:ext cx="8229600" cy="12192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Kelt Caps Freehand" pitchFamily="34" charset="0"/>
              </a:rPr>
              <a:t>The Idea: </a:t>
            </a:r>
            <a:endParaRPr lang="en-US" sz="4800" dirty="0">
              <a:solidFill>
                <a:schemeClr val="bg1">
                  <a:lumMod val="95000"/>
                  <a:lumOff val="5000"/>
                </a:schemeClr>
              </a:solidFill>
              <a:latin typeface="Kelt Caps Freehand" pitchFamily="34" charset="0"/>
            </a:endParaRPr>
          </a:p>
        </p:txBody>
      </p:sp>
      <p:pic>
        <p:nvPicPr>
          <p:cNvPr id="4" name="Picture 3" descr="imagesCAAYD5Y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887735">
            <a:off x="4969668" y="3411456"/>
            <a:ext cx="2620783" cy="2857927"/>
          </a:xfrm>
          <a:prstGeom prst="rect">
            <a:avLst/>
          </a:prstGeom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outerShdw blurRad="139700" dir="18900000" sx="101000" sy="101000" kx="-1200000" algn="bl" rotWithShape="0">
              <a:srgbClr val="DF2B63">
                <a:alpha val="96000"/>
              </a:srgbClr>
            </a:outerShdw>
          </a:effectLst>
          <a:scene3d>
            <a:camera prst="orthographicFront"/>
            <a:lightRig rig="threePt" dir="t">
              <a:rot lat="0" lon="0" rev="600000"/>
            </a:lightRig>
          </a:scene3d>
          <a:sp3d>
            <a:bevelT w="114300" prst="artDeco"/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*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Using Accelerometers And Bluetooth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Module.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9060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Kelt Caps Freehand" pitchFamily="34" charset="0"/>
              </a:rPr>
              <a:t>Implementation</a:t>
            </a:r>
            <a:endParaRPr lang="en-US" sz="4800" dirty="0" smtClean="0">
              <a:solidFill>
                <a:schemeClr val="bg1">
                  <a:lumMod val="95000"/>
                  <a:lumOff val="5000"/>
                </a:schemeClr>
              </a:solidFill>
              <a:latin typeface="Kelt Caps Freehand" pitchFamily="34" charset="0"/>
            </a:endParaRPr>
          </a:p>
        </p:txBody>
      </p:sp>
      <p:pic>
        <p:nvPicPr>
          <p:cNvPr id="4" name="Picture 3" descr="accelerome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1601" y="3155251"/>
            <a:ext cx="2743199" cy="2119122"/>
          </a:xfrm>
          <a:prstGeom prst="rect">
            <a:avLst/>
          </a:prstGeom>
          <a:effectLst>
            <a:outerShdw blurRad="76200" dir="13500000" sx="103000" sy="103000" kx="1200000" algn="br" rotWithShape="0">
              <a:srgbClr val="DF2B63">
                <a:alpha val="96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5" name="Picture 4" descr="wrl-005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05400" y="3048000"/>
            <a:ext cx="2895600" cy="2209800"/>
          </a:xfrm>
          <a:prstGeom prst="rect">
            <a:avLst/>
          </a:prstGeom>
          <a:noFill/>
          <a:effectLst>
            <a:outerShdw blurRad="76200" dir="18900000" sx="103000" sy="103000" kx="-1200000" algn="bl" rotWithShape="0">
              <a:srgbClr val="DF2B63">
                <a:alpha val="96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6" name="Rectangle 5"/>
          <p:cNvSpPr/>
          <p:nvPr/>
        </p:nvSpPr>
        <p:spPr>
          <a:xfrm>
            <a:off x="1295400" y="5486400"/>
            <a:ext cx="2677336" cy="4870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</a:pPr>
            <a:r>
              <a:rPr lang="en-US" sz="2700" b="1" dirty="0" smtClean="0">
                <a:solidFill>
                  <a:srgbClr val="000000"/>
                </a:solidFill>
                <a:latin typeface="Forte" pitchFamily="66" charset="0"/>
              </a:rPr>
              <a:t>MMA7260Q</a:t>
            </a:r>
            <a:endParaRPr lang="en-US" b="1" dirty="0">
              <a:latin typeface="Forte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48200" y="5486400"/>
            <a:ext cx="3276600" cy="487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</a:pPr>
            <a:r>
              <a:rPr lang="en-US" sz="2700" b="1" dirty="0" err="1" smtClean="0">
                <a:solidFill>
                  <a:srgbClr val="000000"/>
                </a:solidFill>
                <a:latin typeface="Forte" pitchFamily="66" charset="0"/>
              </a:rPr>
              <a:t>SparkFun</a:t>
            </a:r>
            <a:endParaRPr lang="en-US" sz="2700" b="1" dirty="0">
              <a:solidFill>
                <a:srgbClr val="000000"/>
              </a:solidFill>
              <a:latin typeface="Forte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 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An accelerometer measures the acceleration it experiences relative to freefall. Single- and multi-axis models are available to detect magnitude and direction of the acceleration as a vector quantity, and can be used to sense orientation, vibration and shock.</a:t>
            </a:r>
          </a:p>
          <a:p>
            <a:endParaRPr lang="en-US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endParaRPr lang="en-US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endParaRPr lang="en-US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endParaRPr lang="en-US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Kelt Caps Freehand" pitchFamily="34" charset="0"/>
              </a:rPr>
              <a:t>What is an Accelerometer?</a:t>
            </a:r>
            <a:endParaRPr lang="en-US" sz="4800" dirty="0" smtClean="0">
              <a:solidFill>
                <a:schemeClr val="bg1">
                  <a:lumMod val="95000"/>
                  <a:lumOff val="5000"/>
                </a:schemeClr>
              </a:solidFill>
              <a:latin typeface="Kelt Caps Freehand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0292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sz="47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Forte" pitchFamily="66" charset="0"/>
                <a:ea typeface="+mj-ea"/>
                <a:cs typeface="+mj-cs"/>
              </a:rPr>
              <a:t>                  </a:t>
            </a:r>
            <a:r>
              <a:rPr lang="en-US" sz="56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Kelt Caps Freehand" pitchFamily="34" charset="0"/>
                <a:ea typeface="+mj-ea"/>
                <a:cs typeface="+mj-cs"/>
              </a:rPr>
              <a:t>*</a:t>
            </a:r>
            <a:r>
              <a:rPr lang="ru-RU" sz="56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Kelt Caps Freehand" pitchFamily="34" charset="0"/>
                <a:ea typeface="+mj-ea"/>
                <a:cs typeface="+mj-cs"/>
              </a:rPr>
              <a:t>Advantages </a:t>
            </a:r>
            <a:endParaRPr lang="en-US" sz="5600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Kelt Caps Freehand" pitchFamily="34" charset="0"/>
              <a:ea typeface="+mj-ea"/>
              <a:cs typeface="+mj-cs"/>
            </a:endParaRPr>
          </a:p>
          <a:p>
            <a:pPr lvl="0">
              <a:buNone/>
            </a:pP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                      - 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Can be more accurate and precise. </a:t>
            </a:r>
            <a:endParaRPr lang="en-US" sz="36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lvl="0">
              <a:buNone/>
            </a:pP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                      - 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Can be used with a Projector. </a:t>
            </a:r>
            <a:endParaRPr lang="en-US" sz="36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lvl="0">
              <a:buNone/>
            </a:pPr>
            <a:endParaRPr lang="en-US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lvl="0">
              <a:buNone/>
            </a:pPr>
            <a:endParaRPr lang="en-US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r>
              <a:rPr lang="en-US" sz="47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Forte" pitchFamily="66" charset="0"/>
                <a:ea typeface="+mj-ea"/>
                <a:cs typeface="+mj-cs"/>
              </a:rPr>
              <a:t>               </a:t>
            </a:r>
            <a:r>
              <a:rPr lang="en-US" sz="56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Kelt Caps Freehand" pitchFamily="34" charset="0"/>
                <a:ea typeface="+mj-ea"/>
                <a:cs typeface="+mj-cs"/>
              </a:rPr>
              <a:t> *</a:t>
            </a:r>
            <a:r>
              <a:rPr lang="ru-RU" sz="56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Kelt Caps Freehand" pitchFamily="34" charset="0"/>
                <a:ea typeface="+mj-ea"/>
                <a:cs typeface="+mj-cs"/>
              </a:rPr>
              <a:t>Drawbacks </a:t>
            </a:r>
            <a:endParaRPr lang="en-US" sz="5600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Kelt Caps Freehand" pitchFamily="34" charset="0"/>
              <a:ea typeface="+mj-ea"/>
              <a:cs typeface="+mj-cs"/>
            </a:endParaRPr>
          </a:p>
          <a:p>
            <a:pPr>
              <a:buNone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                    </a:t>
            </a: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-  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Accelerometers can be expensive </a:t>
            </a:r>
            <a:endParaRPr lang="en-US" sz="36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                    - 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Needs 10 Accelerometers to implement the </a:t>
            </a:r>
            <a:endParaRPr lang="en-US" sz="36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                     2-finger 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mutli-pointing device. (1 for each </a:t>
            </a:r>
            <a:endParaRPr lang="en-US" sz="36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                     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finger!) </a:t>
            </a:r>
            <a:endParaRPr lang="en-US" sz="2400" dirty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    The BlueSMiRF is the latest Bluetooth wireless serial cable replacement from SparkFun Electronics! These modems work as a serial (RX/TX) pipe. Any serial stream from 9600 to 115200bps can be passed seamlessly from your computer to your target.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-152400"/>
            <a:ext cx="8229600" cy="12192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80000"/>
              </a:lnSpc>
              <a:spcBef>
                <a:spcPts val="600"/>
              </a:spcBef>
              <a:buClr>
                <a:schemeClr val="accent2"/>
              </a:buClr>
              <a:buSzPct val="85000"/>
            </a:pPr>
            <a:r>
              <a:rPr lang="en-US" sz="39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Kelt Caps Freehand" pitchFamily="34" charset="0"/>
              </a:rPr>
              <a:t>Bluetooth Module</a:t>
            </a:r>
          </a:p>
        </p:txBody>
      </p:sp>
      <p:pic>
        <p:nvPicPr>
          <p:cNvPr id="4" name="Picture 3" descr="wrl-005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53012">
            <a:off x="5734520" y="4279561"/>
            <a:ext cx="2438400" cy="1860884"/>
          </a:xfrm>
          <a:prstGeom prst="rect">
            <a:avLst/>
          </a:prstGeom>
          <a:effectLst>
            <a:outerShdw blurRad="76200" dir="18900000" sx="103000" sy="103000" kx="-1200000" algn="bl" rotWithShape="0">
              <a:srgbClr val="DF2B63">
                <a:alpha val="96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2000"/>
          </a:xfrm>
        </p:spPr>
        <p:txBody>
          <a:bodyPr>
            <a:normAutofit fontScale="85000" lnSpcReduction="10000"/>
          </a:bodyPr>
          <a:lstStyle/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Built on Ubuntu 8.10 and 9.04 </a:t>
            </a: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8.10 crashed so we moved to 9.04</a:t>
            </a: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None/>
            </a:pPr>
            <a:endParaRPr lang="en-US" sz="31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Using Bluez implementation of Bluetooth for Linux</a:t>
            </a: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Used Python Programming Language</a:t>
            </a: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Open source</a:t>
            </a: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Write-less-do-more</a:t>
            </a: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None/>
            </a:pPr>
            <a:endParaRPr lang="en-US" sz="31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marL="457200" lvl="1" indent="-34290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Libraries </a:t>
            </a: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pybluez - python API for accessing bluez</a:t>
            </a: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pymouse - python library for accessing mouse preferences </a:t>
            </a:r>
          </a:p>
          <a:p>
            <a:pPr marL="857250" lvl="2" indent="-285750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3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pygtk - Graphical components Libraries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80000"/>
              </a:lnSpc>
              <a:spcBef>
                <a:spcPts val="600"/>
              </a:spcBef>
              <a:buClr>
                <a:schemeClr val="accent2"/>
              </a:buClr>
              <a:buSzPct val="85000"/>
            </a:pPr>
            <a:r>
              <a:rPr lang="en-US" sz="39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Kelt Caps Freehand" pitchFamily="34" charset="0"/>
              </a:rPr>
              <a:t>Software Used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72000"/>
          </a:xfrm>
        </p:spPr>
        <p:txBody>
          <a:bodyPr>
            <a:normAutofit lnSpcReduction="10000"/>
          </a:bodyPr>
          <a:lstStyle/>
          <a:p>
            <a:pPr marL="457200" lvl="1" indent="-34290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None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* X acceleration is used to compute the displacement of the x-axis mouse position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Y -&gt; y-axis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Z -&gt; Based on criteria -&gt; press and release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None/>
            </a:pPr>
            <a:endParaRPr lang="en-US" sz="26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marL="457200" lvl="1" indent="-34290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None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* Special movements and gestures to do more stuff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Launching programs, music, videos...etc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Based on some criteria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endParaRPr lang="en-US" sz="2600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  <a:p>
            <a:pPr marL="457200" lvl="1" indent="-34290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None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* Giving the user the choice to enable the special gestures or not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Not to interfere with the mouse movement or other functions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Needed because we use only one accelerometer</a:t>
            </a:r>
          </a:p>
          <a:p>
            <a:pPr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</a:pPr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0"/>
            <a:ext cx="8229600" cy="12192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80000"/>
              </a:lnSpc>
              <a:spcBef>
                <a:spcPts val="600"/>
              </a:spcBef>
              <a:buClr>
                <a:schemeClr val="accent2"/>
              </a:buClr>
              <a:buSzPct val="85000"/>
            </a:pPr>
            <a:r>
              <a:rPr lang="en-US" sz="39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Kelt Caps Freehand" pitchFamily="34" charset="0"/>
              </a:rPr>
              <a:t>How it Works?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ANY14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2800" y="1295400"/>
            <a:ext cx="4191000" cy="3429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91000" y="5029200"/>
            <a:ext cx="2743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DF2B63"/>
                </a:solidFill>
                <a:latin typeface="Forte" pitchFamily="66" charset="0"/>
              </a:rPr>
              <a:t>Stable Position</a:t>
            </a:r>
            <a:endParaRPr lang="en-US" sz="3200" b="1" dirty="0">
              <a:solidFill>
                <a:srgbClr val="DF2B63"/>
              </a:solidFill>
              <a:latin typeface="Forte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ANY15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8800" y="609600"/>
            <a:ext cx="2819400" cy="2057400"/>
          </a:xfrm>
          <a:prstGeom prst="rect">
            <a:avLst/>
          </a:prstGeom>
        </p:spPr>
      </p:pic>
      <p:pic>
        <p:nvPicPr>
          <p:cNvPr id="3" name="Picture 2" descr="SANY15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4600" y="3810000"/>
            <a:ext cx="2819400" cy="21145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52600" y="11430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DF2B63"/>
                </a:solidFill>
                <a:latin typeface="Forte" pitchFamily="66" charset="0"/>
              </a:rPr>
              <a:t>Right Position</a:t>
            </a:r>
            <a:endParaRPr lang="en-US" sz="3200" b="1" dirty="0">
              <a:solidFill>
                <a:srgbClr val="DF2B63"/>
              </a:solidFill>
              <a:latin typeface="Forte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38800" y="4572000"/>
            <a:ext cx="2971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DF2B63"/>
                </a:solidFill>
                <a:latin typeface="Forte" pitchFamily="66" charset="0"/>
              </a:rPr>
              <a:t>Left Position</a:t>
            </a:r>
            <a:endParaRPr lang="en-US" sz="3200" b="1" dirty="0">
              <a:solidFill>
                <a:srgbClr val="DF2B63"/>
              </a:solidFill>
              <a:latin typeface="Forte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ANY15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81600" y="838200"/>
            <a:ext cx="2854836" cy="214112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03320" y="1752600"/>
            <a:ext cx="26879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DF2B63"/>
                </a:solidFill>
                <a:latin typeface="Forte" pitchFamily="66" charset="0"/>
              </a:rPr>
              <a:t>Down Position</a:t>
            </a:r>
            <a:endParaRPr lang="en-US" sz="3200" b="1" dirty="0">
              <a:solidFill>
                <a:srgbClr val="DF2B63"/>
              </a:solidFill>
              <a:latin typeface="Forte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61795" y="4800600"/>
            <a:ext cx="21814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DF2B63"/>
                </a:solidFill>
                <a:latin typeface="Forte" pitchFamily="66" charset="0"/>
              </a:rPr>
              <a:t>Up Position</a:t>
            </a:r>
            <a:endParaRPr lang="en-US" sz="3200" b="1" dirty="0">
              <a:solidFill>
                <a:srgbClr val="DF2B63"/>
              </a:solidFill>
              <a:latin typeface="Forte" pitchFamily="66" charset="0"/>
            </a:endParaRPr>
          </a:p>
        </p:txBody>
      </p:sp>
      <p:pic>
        <p:nvPicPr>
          <p:cNvPr id="5" name="Picture 4" descr="SANY15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80329" y="4038600"/>
            <a:ext cx="2725071" cy="204380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0" y="685800"/>
            <a:ext cx="6574902" cy="48006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0" y="685800"/>
            <a:ext cx="6583680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72000"/>
          </a:xfrm>
        </p:spPr>
        <p:txBody>
          <a:bodyPr>
            <a:normAutofit/>
          </a:bodyPr>
          <a:lstStyle/>
          <a:p>
            <a:pPr marL="457200" lvl="1" indent="-34290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FontTx/>
              <a:buChar char="•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A single accelerometer doesn't provide an accurate indication of the real movement of the user's hands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Multiple accelerometers</a:t>
            </a:r>
          </a:p>
          <a:p>
            <a:pPr marL="1257300" lvl="3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Raise the accuracy</a:t>
            </a:r>
          </a:p>
          <a:p>
            <a:pPr marL="1257300" lvl="3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Provide more combinations for more gestures</a:t>
            </a:r>
          </a:p>
          <a:p>
            <a:pPr marL="1257300" lvl="3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Multi-pointing</a:t>
            </a:r>
          </a:p>
          <a:p>
            <a:pPr marL="1257300" lvl="3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Too expensive!</a:t>
            </a:r>
          </a:p>
          <a:p>
            <a:pPr marL="857250" lvl="2" indent="-285750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SzPct val="80000"/>
              <a:buFont typeface="Courier New" pitchFamily="49" charset="0"/>
              <a:buChar char="o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Bluetooth embedded Accelerometers</a:t>
            </a:r>
          </a:p>
          <a:p>
            <a:pPr marL="1257300" lvl="3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No need for a bluetooth or a PIC modules!</a:t>
            </a:r>
          </a:p>
          <a:p>
            <a:pPr marL="1257300" lvl="3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Simplify the design and the hardware!</a:t>
            </a:r>
          </a:p>
          <a:p>
            <a:pPr marL="1257300" lvl="3">
              <a:lnSpc>
                <a:spcPct val="85000"/>
              </a:lnSpc>
              <a:spcBef>
                <a:spcPct val="0"/>
              </a:spcBef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Forte" pitchFamily="66" charset="0"/>
              </a:rPr>
              <a:t>Expensive!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80000"/>
              </a:lnSpc>
              <a:spcBef>
                <a:spcPts val="600"/>
              </a:spcBef>
              <a:buClr>
                <a:schemeClr val="accent2"/>
              </a:buClr>
              <a:buSzPct val="85000"/>
            </a:pPr>
            <a:r>
              <a:rPr lang="en-US" sz="39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Kelt Caps Freehand" pitchFamily="34" charset="0"/>
              </a:rPr>
              <a:t>Results and Conclusion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</TotalTime>
  <Words>331</Words>
  <Application>Microsoft Office PowerPoint</Application>
  <PresentationFormat>On-screen Show (4:3)</PresentationFormat>
  <Paragraphs>76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Paper</vt:lpstr>
      <vt:lpstr>GRADUATION  PROJECT  Air Mouse </vt:lpstr>
      <vt:lpstr>The Idea: </vt:lpstr>
      <vt:lpstr>Implementation</vt:lpstr>
      <vt:lpstr>What is an Accelerometer?</vt:lpstr>
      <vt:lpstr>Slide 5</vt:lpstr>
      <vt:lpstr>Bluetooth Module</vt:lpstr>
      <vt:lpstr>Software Used </vt:lpstr>
      <vt:lpstr>How it Works?</vt:lpstr>
      <vt:lpstr>Slide 9</vt:lpstr>
      <vt:lpstr>Slide 10</vt:lpstr>
      <vt:lpstr>Slide 11</vt:lpstr>
      <vt:lpstr>Slide 12</vt:lpstr>
      <vt:lpstr>Slide 13</vt:lpstr>
      <vt:lpstr>Results and Conclusion</vt:lpstr>
    </vt:vector>
  </TitlesOfParts>
  <Company>MAJDOLEENABUTAQA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GRADUATION PROJECT Air Mouse</dc:title>
  <dc:creator>Majdoleen Abu Taqa</dc:creator>
  <cp:lastModifiedBy>Majdoleen Abu Taqa</cp:lastModifiedBy>
  <cp:revision>28</cp:revision>
  <dcterms:created xsi:type="dcterms:W3CDTF">2010-05-23T19:55:32Z</dcterms:created>
  <dcterms:modified xsi:type="dcterms:W3CDTF">2010-05-25T21:39:06Z</dcterms:modified>
</cp:coreProperties>
</file>