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  <p:sldId id="258" r:id="rId3"/>
    <p:sldId id="259" r:id="rId4"/>
    <p:sldId id="260" r:id="rId5"/>
    <p:sldId id="261" r:id="rId6"/>
    <p:sldId id="324" r:id="rId7"/>
    <p:sldId id="262" r:id="rId8"/>
    <p:sldId id="263" r:id="rId9"/>
    <p:sldId id="264" r:id="rId10"/>
    <p:sldId id="265" r:id="rId11"/>
    <p:sldId id="305" r:id="rId12"/>
    <p:sldId id="306" r:id="rId13"/>
    <p:sldId id="307" r:id="rId14"/>
    <p:sldId id="289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7" r:id="rId30"/>
    <p:sldId id="328" r:id="rId31"/>
    <p:sldId id="267" r:id="rId32"/>
    <p:sldId id="268" r:id="rId33"/>
    <p:sldId id="269" r:id="rId34"/>
    <p:sldId id="270" r:id="rId35"/>
    <p:sldId id="290" r:id="rId36"/>
    <p:sldId id="291" r:id="rId37"/>
    <p:sldId id="273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81" r:id="rId46"/>
    <p:sldId id="299" r:id="rId47"/>
    <p:sldId id="300" r:id="rId48"/>
    <p:sldId id="301" r:id="rId49"/>
    <p:sldId id="302" r:id="rId50"/>
    <p:sldId id="303" r:id="rId51"/>
    <p:sldId id="271" r:id="rId52"/>
    <p:sldId id="272" r:id="rId53"/>
    <p:sldId id="276" r:id="rId54"/>
    <p:sldId id="277" r:id="rId55"/>
    <p:sldId id="274" r:id="rId56"/>
    <p:sldId id="325" r:id="rId57"/>
    <p:sldId id="279" r:id="rId58"/>
    <p:sldId id="280" r:id="rId59"/>
    <p:sldId id="282" r:id="rId60"/>
    <p:sldId id="283" r:id="rId61"/>
    <p:sldId id="284" r:id="rId62"/>
    <p:sldId id="285" r:id="rId63"/>
    <p:sldId id="286" r:id="rId64"/>
    <p:sldId id="287" r:id="rId65"/>
    <p:sldId id="288" r:id="rId66"/>
    <p:sldId id="304" r:id="rId67"/>
    <p:sldId id="329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9163B-7169-4520-9AD5-E5FB51073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C3F88C-DD0E-420B-8DE7-5B66A3FAFA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EB072-3D7E-47E0-992C-0B8C31BFA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6D72F-ADC5-4992-AB7D-18C406A6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F81CD-8385-4A18-83CC-6E5FF02B4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05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E872A-2325-422D-90E7-562B13D8F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F92C22-33B9-4D31-B368-4363B610A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5890B-0216-4FF0-8EA5-D9E6BC62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0D2C8-FE17-45FB-BB9F-07A2ED9D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5C318-0BBB-4481-B359-D83834EDE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6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B0E993-D89A-4EE5-9AC6-0DD135400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CE8890-3C8D-4084-9D05-2A8E01F424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921B6-0C45-4F2A-91DB-C54B02FBF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B53CE-668B-4270-821E-F07CFE6E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4ED0E-7FC6-4D8A-B2BB-4307EDA94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8CBE2-373F-49C0-A259-2F75EBA25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E0EF2-829B-4597-B308-6A500017C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5BCBE-0CB5-4A43-BF33-EC352E288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00E26-6381-4DF3-A7A6-A016AFDC8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DA681-5555-4530-90E4-DB119E53A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4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18BFD-9CF6-42E6-A065-572F9B4A7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D73169-3FDF-4E25-83A3-4D9C63CA5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5FAF5-A589-4ECC-8A89-A21948540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D5CB6-9ED9-49DB-90A8-A8E112DC5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5C0F8-2C8E-4C09-A804-2154927E5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5FC92-35E0-470E-8A7E-B68E6C16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58EBC-D3C3-4673-8ECA-42C1EB3F68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F26DBE-3FB5-413E-B52D-0481F1674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756A2-EAC3-4C8C-8958-4D4A704A3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E426DC-0712-4046-88D3-E778C79FA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E32829-3646-4C70-A71F-4809E2E7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5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45575-0F01-4007-B0D2-C6B4009DD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A8137-9218-4452-B4EC-76C0B0623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81EED5-280C-4400-8143-B50123DA1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B547C4-6ECB-4CA4-9FE1-C96B01C156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21AC3-E0AE-40B5-8F5C-9C6B448B22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C6FE34-ADFD-4798-A19A-3B847F2AB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2DEAE1-9D28-40D9-B729-E29FE5E55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30E493-11B3-40E4-A74E-AE9D21F94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6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0A9D-9802-4DAE-BBC5-9E3D2B875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2007EA-A93F-430B-A5BC-05D143BCB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BAFEEA-43F0-4C95-AADB-27443C621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6EDFA-BF5B-4952-9EA4-76F74DBE6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7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F4F275-66BA-4468-9015-6EF8A295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2EC5-112A-483A-992C-E2C798603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188D-2895-413E-8707-DC176FB1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66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B3F4D-0E15-49A0-AFA3-9CE691D0D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603CE-1B8F-41EC-A97B-571A90727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AFC47-75C9-432C-8BF5-66C823B8FA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955DB-489F-4BE2-A4FC-0F4E1078B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55B3D-F1E9-4804-9AD6-52C626B55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B74539-5EE3-4455-9F9E-BD8D9293A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00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8ABEF-A465-4113-8AD7-D9E18F95E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4E24CF-BCEA-4B95-B910-CB9CB3E8F4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6F225D-9B3D-4833-8436-803EF2FDB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0005C8-09BF-4B80-A06E-3A63DBED9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91F13C-708B-4E46-8E85-C575CAA3F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F520C-8DEA-494F-A01C-546E3507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2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3441C4-E275-42A2-B147-AC3EDC853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F70EF0-DC70-4F94-AD58-7CC46173F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DE9AE-79F2-4283-9F7E-B24DE60DF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4CC7B-9BC4-4700-AE72-67D4FBC1196E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86504-F228-430B-B302-72D39A1A5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C98AB-1DFD-4BD7-B467-C8AA6795D5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1D331-9E5E-43E3-A390-696A8E46E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84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64A090-3EC3-424E-8454-5E74817732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904" y="1029620"/>
            <a:ext cx="1447800" cy="14494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92DE09-18F7-47BF-99A9-8D5038E69260}"/>
              </a:ext>
            </a:extLst>
          </p:cNvPr>
          <p:cNvSpPr txBox="1"/>
          <p:nvPr/>
        </p:nvSpPr>
        <p:spPr>
          <a:xfrm>
            <a:off x="3732143" y="1138966"/>
            <a:ext cx="501162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pPr algn="ctr"/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“Analysis of Cinema building in Nablus”</a:t>
            </a:r>
          </a:p>
          <a:p>
            <a:pPr algn="ctr"/>
            <a:r>
              <a:rPr lang="en-US" b="1" dirty="0"/>
              <a:t>prepared by:</a:t>
            </a:r>
          </a:p>
          <a:p>
            <a:pPr algn="ctr"/>
            <a:r>
              <a:rPr lang="en-US" b="1" dirty="0"/>
              <a:t>Mohammad </a:t>
            </a:r>
            <a:r>
              <a:rPr lang="en-US" b="1" dirty="0" err="1"/>
              <a:t>Sreide</a:t>
            </a:r>
            <a:endParaRPr lang="en-US" b="1" dirty="0"/>
          </a:p>
          <a:p>
            <a:pPr algn="ctr"/>
            <a:r>
              <a:rPr lang="en-US" b="1" dirty="0"/>
              <a:t>Ahmad Omar</a:t>
            </a:r>
          </a:p>
          <a:p>
            <a:pPr algn="ctr"/>
            <a:r>
              <a:rPr lang="en-US" b="1" dirty="0" err="1"/>
              <a:t>Tayyeb</a:t>
            </a:r>
            <a:r>
              <a:rPr lang="en-US" b="1" dirty="0"/>
              <a:t> </a:t>
            </a:r>
            <a:r>
              <a:rPr lang="en-US" b="1" dirty="0" err="1"/>
              <a:t>Almohor</a:t>
            </a:r>
            <a:endParaRPr lang="en-US" b="1" dirty="0"/>
          </a:p>
          <a:p>
            <a:pPr algn="ctr"/>
            <a:r>
              <a:rPr lang="en-US" b="1" dirty="0"/>
              <a:t>Mohammad Salameh </a:t>
            </a:r>
            <a:endParaRPr lang="en-US" dirty="0"/>
          </a:p>
          <a:p>
            <a:pPr algn="ctr"/>
            <a:r>
              <a:rPr lang="en-US" dirty="0"/>
              <a:t> </a:t>
            </a:r>
            <a:r>
              <a:rPr lang="en-US" b="1" dirty="0"/>
              <a:t>Supervisor Name: Dr. Mohammad Jehad </a:t>
            </a:r>
            <a:r>
              <a:rPr lang="en-US" b="1" dirty="0" err="1"/>
              <a:t>Dweikat</a:t>
            </a:r>
            <a:r>
              <a:rPr lang="en-US" b="1" dirty="0"/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B52E5-1049-4896-8E6A-25E291C1631F}"/>
              </a:ext>
            </a:extLst>
          </p:cNvPr>
          <p:cNvSpPr txBox="1"/>
          <p:nvPr/>
        </p:nvSpPr>
        <p:spPr>
          <a:xfrm>
            <a:off x="4210374" y="-159026"/>
            <a:ext cx="4055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algn="ctr"/>
            <a:r>
              <a:rPr lang="en-US" dirty="0"/>
              <a:t> </a:t>
            </a:r>
            <a:r>
              <a:rPr lang="en-US" b="1" dirty="0"/>
              <a:t>Al-Najah National University </a:t>
            </a:r>
            <a:endParaRPr lang="en-US" dirty="0"/>
          </a:p>
          <a:p>
            <a:pPr algn="ctr"/>
            <a:r>
              <a:rPr lang="en-US" b="1" dirty="0"/>
              <a:t>Faculty of Engineering </a:t>
            </a:r>
            <a:endParaRPr lang="en-US" dirty="0"/>
          </a:p>
          <a:p>
            <a:pPr algn="ctr"/>
            <a:r>
              <a:rPr lang="en-US" b="1" dirty="0"/>
              <a:t>Building Engineering Department </a:t>
            </a:r>
            <a:endParaRPr lang="en-US" dirty="0"/>
          </a:p>
          <a:p>
            <a:pPr algn="ctr"/>
            <a:r>
              <a:rPr lang="en-US" b="1" dirty="0"/>
              <a:t>“Graduation project 2”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56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F2136E-D25D-4B09-8D78-0491608461FF}"/>
              </a:ext>
            </a:extLst>
          </p:cNvPr>
          <p:cNvSpPr txBox="1"/>
          <p:nvPr/>
        </p:nvSpPr>
        <p:spPr>
          <a:xfrm>
            <a:off x="4777408" y="685748"/>
            <a:ext cx="223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837692-BC91-40A3-A4C1-2260559187B6}"/>
              </a:ext>
            </a:extLst>
          </p:cNvPr>
          <p:cNvSpPr txBox="1"/>
          <p:nvPr/>
        </p:nvSpPr>
        <p:spPr>
          <a:xfrm>
            <a:off x="4890052" y="3980172"/>
            <a:ext cx="2014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B03948-CAD8-473D-9461-8C47202BD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338" y="4384553"/>
            <a:ext cx="8630854" cy="2372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20B577-1523-405A-B981-EEFBA90735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338" y="1110364"/>
            <a:ext cx="8630854" cy="296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20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Environmental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3426" y="1378212"/>
            <a:ext cx="3072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Environmental Adjustments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73426" y="2378359"/>
            <a:ext cx="1875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Daylight Factor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3426" y="1865136"/>
            <a:ext cx="2357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Materials and layers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3426" y="3865377"/>
            <a:ext cx="2085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Acoustical design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3426" y="2902219"/>
            <a:ext cx="2025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Shadow Analysis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73426" y="3378453"/>
            <a:ext cx="2843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Heating and cooling Load</a:t>
            </a:r>
          </a:p>
        </p:txBody>
      </p:sp>
    </p:spTree>
    <p:extLst>
      <p:ext uri="{BB962C8B-B14F-4D97-AF65-F5344CB8AC3E}">
        <p14:creationId xmlns:p14="http://schemas.microsoft.com/office/powerpoint/2010/main" val="2859594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Environmental Adjustments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36913" y="977482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3D modeling for the building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6" t="4509" r="8668"/>
          <a:stretch/>
        </p:blipFill>
        <p:spPr bwMode="auto">
          <a:xfrm>
            <a:off x="1427583" y="1638549"/>
            <a:ext cx="8179837" cy="47026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12476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Environmental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833" t="6539" r="10485"/>
          <a:stretch/>
        </p:blipFill>
        <p:spPr>
          <a:xfrm>
            <a:off x="1571961" y="1759846"/>
            <a:ext cx="8843195" cy="45009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571961" y="1084297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3D modeling for the building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029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52326" y="37497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Materials and layers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939517" y="4036733"/>
            <a:ext cx="4443418" cy="27127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40133" y="2321482"/>
            <a:ext cx="2589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Cross section for partition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9517" y="3743627"/>
            <a:ext cx="3005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Cross section for external wall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91917" y="1041832"/>
            <a:ext cx="2191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Cross section for roof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43614" y="3743627"/>
            <a:ext cx="228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is 0.252 W/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83543" y="1062357"/>
            <a:ext cx="228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is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0.333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W/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829303" y="2321482"/>
            <a:ext cx="228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is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2.964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W/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9414E1-6399-42FD-9127-B264B9FC07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138" y="2824224"/>
            <a:ext cx="5032590" cy="30229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D5E379-7E75-4E31-BDCB-F4F5BE18BB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16" y="1426835"/>
            <a:ext cx="4443417" cy="229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00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52326" y="37497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Materials and layers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2013995" y="1632031"/>
            <a:ext cx="7014258" cy="50118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13995" y="1049670"/>
            <a:ext cx="995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Glazing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314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Daylight factor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728193" y="1578091"/>
            <a:ext cx="8163881" cy="385232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021493" y="1578091"/>
            <a:ext cx="4954555" cy="35724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8193" y="1107623"/>
            <a:ext cx="31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Daylight factor for ground floor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8240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Daylight factor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28193" y="1653972"/>
            <a:ext cx="7492076" cy="392573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3853543" y="1735494"/>
            <a:ext cx="4450702" cy="36296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28193" y="1107623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Daylight factor for first floor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408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Daylight factor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3"/>
          <a:srcRect l="5683" t="2949" r="1499" b="3584"/>
          <a:stretch/>
        </p:blipFill>
        <p:spPr bwMode="auto">
          <a:xfrm>
            <a:off x="0" y="1705371"/>
            <a:ext cx="5598367" cy="48073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5598367" y="1705371"/>
            <a:ext cx="6593633" cy="48073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3663" y="966707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Daylight factor for building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8711" y="1336039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Ground floor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62923" y="1336039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First floor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8606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93566" y="3881249"/>
            <a:ext cx="3774274" cy="24358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3566" y="3511917"/>
            <a:ext cx="3115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 at 8:00 AM in Summer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4152528" y="3881249"/>
            <a:ext cx="3818630" cy="24358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150781" y="3511917"/>
            <a:ext cx="320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 at 12:00 PM in Summer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8257592" y="3881250"/>
            <a:ext cx="3853543" cy="24358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55846" y="3511917"/>
            <a:ext cx="320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 at 2:00 PM in Summer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507" y="910581"/>
            <a:ext cx="5397800" cy="24688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5009322" y="537430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Sunbath diagram in Summer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065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70CE3E-2B16-4161-AD0C-3D9F3D96FA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5" y="0"/>
            <a:ext cx="121350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21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3566" y="3511917"/>
            <a:ext cx="2960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 at 8:00 AM in Winter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50781" y="3511917"/>
            <a:ext cx="3050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 at 12:00 PM in Winter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55846" y="3511917"/>
            <a:ext cx="2934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 at 2:00 PM in Winter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9322" y="537430"/>
            <a:ext cx="2678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Sunbath diagram in Winter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507" y="873140"/>
            <a:ext cx="5422642" cy="250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133869" y="3881250"/>
            <a:ext cx="3626367" cy="236093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4108928" y="3881249"/>
            <a:ext cx="3831423" cy="2360931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6"/>
          <a:stretch>
            <a:fillRect/>
          </a:stretch>
        </p:blipFill>
        <p:spPr>
          <a:xfrm>
            <a:off x="8255846" y="3938400"/>
            <a:ext cx="3733991" cy="230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39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Heating and cooling load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1296955" y="1362269"/>
            <a:ext cx="10254343" cy="549573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96955" y="885509"/>
            <a:ext cx="2577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Heating load = 76.97 KW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444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7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514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Cooling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load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26" y="1698173"/>
            <a:ext cx="11383348" cy="47306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73425" y="1163607"/>
            <a:ext cx="270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Cooling load = 196.25 KW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2194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45433" y="333882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272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5311" y="820503"/>
            <a:ext cx="204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Reverberation time 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1465311" y="1214791"/>
            <a:ext cx="7896808" cy="551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8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272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1984" t="1658" r="1757" b="3126"/>
          <a:stretch/>
        </p:blipFill>
        <p:spPr>
          <a:xfrm>
            <a:off x="1172958" y="1502228"/>
            <a:ext cx="9134671" cy="49358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73425" y="1023648"/>
            <a:ext cx="2877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3D modeling for cinema hall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7427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272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0960" y="940467"/>
            <a:ext cx="2074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 SPL on chairs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70959" y="1472185"/>
            <a:ext cx="10047277" cy="487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25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272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524846" y="1652691"/>
            <a:ext cx="9955763" cy="47387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4846" y="1283359"/>
            <a:ext cx="2329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 SPL on hall area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9078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272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43812" y="1652691"/>
            <a:ext cx="10170367" cy="49813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2148" y="1163608"/>
            <a:ext cx="1933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SPL for chairs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3296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272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45535" y="1728882"/>
            <a:ext cx="10293999" cy="48212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5536" y="1135616"/>
            <a:ext cx="2218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SPL on hall area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6011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272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9755" y="846054"/>
            <a:ext cx="4141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Sound transmission loss for external walls 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55779" y="1359550"/>
            <a:ext cx="10468947" cy="512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89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E1EFEF-ECAC-423E-A96A-1A74DD0FBCBF}"/>
              </a:ext>
            </a:extLst>
          </p:cNvPr>
          <p:cNvSpPr txBox="1"/>
          <p:nvPr/>
        </p:nvSpPr>
        <p:spPr>
          <a:xfrm>
            <a:off x="1533379" y="984739"/>
            <a:ext cx="7118252" cy="3816429"/>
          </a:xfrm>
          <a:prstGeom prst="rect">
            <a:avLst/>
          </a:prstGeom>
          <a:blipFill>
            <a:blip r:embed="rId3">
              <a:alphaModFix amt="34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 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Architectural analysis 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Environmental analysis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Structural analysis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Electrical analysis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Mechanical analysis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Quantity serving &amp; cost estimate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31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33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analysis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272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9755" y="846054"/>
            <a:ext cx="4189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Sound transmission loss for partition walls 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839756" y="1283359"/>
            <a:ext cx="10328988" cy="529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383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1219200" y="1020417"/>
            <a:ext cx="2690191" cy="1883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Codes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ACI 318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ASCE 7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UBC 97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CFDB92-A3F4-48F2-89A3-DD8E36D48DC8}"/>
              </a:ext>
            </a:extLst>
          </p:cNvPr>
          <p:cNvSpPr txBox="1"/>
          <p:nvPr/>
        </p:nvSpPr>
        <p:spPr>
          <a:xfrm>
            <a:off x="1325217" y="3154017"/>
            <a:ext cx="10548731" cy="1883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Material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concrete: concrete strength (f'c) = 28 Mpa ,ɣ concrete = 25 KN/m3 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steel rebar: steel yield strength 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= 420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Mpa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, modules of elasticity = 200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Gpa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 ɣ steel = 78.5 KN/m3 .</a:t>
            </a:r>
          </a:p>
        </p:txBody>
      </p:sp>
    </p:spTree>
    <p:extLst>
      <p:ext uri="{BB962C8B-B14F-4D97-AF65-F5344CB8AC3E}">
        <p14:creationId xmlns:p14="http://schemas.microsoft.com/office/powerpoint/2010/main" val="5252005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1219200" y="1020417"/>
            <a:ext cx="8560904" cy="2345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Load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Dead load (DL)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Super imposed dead load (SID) = 4.5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KN/m2.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Live load (LL) for office =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KN/m2.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Live load (LL) for cafeteria =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KN/m2.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CFDB92-A3F4-48F2-89A3-DD8E36D48DC8}"/>
              </a:ext>
            </a:extLst>
          </p:cNvPr>
          <p:cNvSpPr txBox="1"/>
          <p:nvPr/>
        </p:nvSpPr>
        <p:spPr>
          <a:xfrm>
            <a:off x="1219200" y="3492262"/>
            <a:ext cx="10548731" cy="2806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factor 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 = 0.20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 = 0.28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= 0.40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 = 1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 = 5.5</a:t>
            </a:r>
          </a:p>
        </p:txBody>
      </p:sp>
    </p:spTree>
    <p:extLst>
      <p:ext uri="{BB962C8B-B14F-4D97-AF65-F5344CB8AC3E}">
        <p14:creationId xmlns:p14="http://schemas.microsoft.com/office/powerpoint/2010/main" val="9868715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1219199" y="1340885"/>
            <a:ext cx="3273287" cy="1889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Analysis checks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Compatibility Check(ok).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Equilibrium check (ok).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Stress Strain check (ok).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43D44B-69CF-4CC4-AE9C-C84A331B48D7}"/>
              </a:ext>
            </a:extLst>
          </p:cNvPr>
          <p:cNvSpPr txBox="1"/>
          <p:nvPr/>
        </p:nvSpPr>
        <p:spPr>
          <a:xfrm>
            <a:off x="4492486" y="1446902"/>
            <a:ext cx="29154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check.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Deflection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(ok).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Shear check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(ok).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69E9DE-56A1-4E43-BD75-93D7DB7F9541}"/>
              </a:ext>
            </a:extLst>
          </p:cNvPr>
          <p:cNvSpPr txBox="1"/>
          <p:nvPr/>
        </p:nvSpPr>
        <p:spPr>
          <a:xfrm>
            <a:off x="7116416" y="1446902"/>
            <a:ext cx="50755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check.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 Period check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(not ok).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  Modal mass participation ratio check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(ok).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  Base shear check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(ok).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  Drift check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(ok).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  P-delta check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(ok).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80729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87062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Slap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One way ribbed slap 30cm</a:t>
            </a:r>
          </a:p>
        </p:txBody>
      </p:sp>
      <p:pic>
        <p:nvPicPr>
          <p:cNvPr id="6" name="صورة 5" descr="one way ribbed slap 30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15229" y="2022161"/>
            <a:ext cx="4786866" cy="4339450"/>
          </a:xfrm>
          <a:prstGeom prst="rect">
            <a:avLst/>
          </a:prstGeom>
        </p:spPr>
      </p:pic>
      <p:pic>
        <p:nvPicPr>
          <p:cNvPr id="8" name="صورة 7" descr="ONE WAY SECTION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391151" y="2632710"/>
            <a:ext cx="6413862" cy="253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610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870623"/>
            <a:ext cx="32732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Slap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One way ribbed slap 45cm</a:t>
            </a:r>
          </a:p>
        </p:txBody>
      </p:sp>
      <p:pic>
        <p:nvPicPr>
          <p:cNvPr id="9" name="صورة 8" descr="ONE WAY SECTION C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586547" y="2651760"/>
            <a:ext cx="5895703" cy="2495006"/>
          </a:xfrm>
          <a:prstGeom prst="rect">
            <a:avLst/>
          </a:prstGeom>
        </p:spPr>
      </p:pic>
      <p:pic>
        <p:nvPicPr>
          <p:cNvPr id="6" name="صورة 5" descr="s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629" y="1920240"/>
            <a:ext cx="4677428" cy="473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9594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870623"/>
            <a:ext cx="32732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Slap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Two way ribbed slap 30cm</a:t>
            </a:r>
          </a:p>
        </p:txBody>
      </p:sp>
      <p:pic>
        <p:nvPicPr>
          <p:cNvPr id="6" name="صورة 5" descr="two way ribbed slap 30cm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92129" y="1985554"/>
            <a:ext cx="4763696" cy="4336868"/>
          </a:xfrm>
          <a:prstGeom prst="rect">
            <a:avLst/>
          </a:prstGeom>
        </p:spPr>
      </p:pic>
      <p:pic>
        <p:nvPicPr>
          <p:cNvPr id="8" name="صورة 7" descr="two way section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651862" y="2730137"/>
            <a:ext cx="6026332" cy="196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226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870623"/>
            <a:ext cx="3273287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Beam design</a:t>
            </a:r>
          </a:p>
        </p:txBody>
      </p:sp>
      <p:pic>
        <p:nvPicPr>
          <p:cNvPr id="7" name="صورة 6" descr="beams reinforcement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2007327" y="2037806"/>
            <a:ext cx="7789816" cy="409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762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87062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Beam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Drop beam 90*120</a:t>
            </a:r>
          </a:p>
        </p:txBody>
      </p:sp>
      <p:pic>
        <p:nvPicPr>
          <p:cNvPr id="5" name="صورة 4" descr="be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453" y="2472766"/>
            <a:ext cx="9211961" cy="280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129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87062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Beam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beam 30*80</a:t>
            </a:r>
          </a:p>
        </p:txBody>
      </p:sp>
      <p:pic>
        <p:nvPicPr>
          <p:cNvPr id="6" name="صورة 5" descr="beam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522" y="2756264"/>
            <a:ext cx="10014011" cy="24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247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46922" y="567530"/>
            <a:ext cx="3935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CC7535-6757-473D-A420-45A9C2E79842}"/>
              </a:ext>
            </a:extLst>
          </p:cNvPr>
          <p:cNvSpPr txBox="1"/>
          <p:nvPr/>
        </p:nvSpPr>
        <p:spPr>
          <a:xfrm>
            <a:off x="1603513" y="1668183"/>
            <a:ext cx="4492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Jammal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Abdelnasser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park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021FAC-0D7C-48A9-925A-F0C84C97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22" y="2464040"/>
            <a:ext cx="5311621" cy="39266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78E92B-41CC-4E40-A7F1-28CBA42576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335" y="2513866"/>
            <a:ext cx="3968801" cy="41519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B0944E-E78B-4D28-B47C-77BF5993F686}"/>
                  </a:ext>
                </a:extLst>
              </p:cNvPr>
              <p:cNvSpPr txBox="1"/>
              <p:nvPr/>
            </p:nvSpPr>
            <p:spPr>
              <a:xfrm>
                <a:off x="6734605" y="1668183"/>
                <a:ext cx="29858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 of the project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1150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B0944E-E78B-4D28-B47C-77BF5993F6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4605" y="1668183"/>
                <a:ext cx="2985817" cy="369332"/>
              </a:xfrm>
              <a:prstGeom prst="rect">
                <a:avLst/>
              </a:prstGeom>
              <a:blipFill>
                <a:blip r:embed="rId5"/>
                <a:stretch>
                  <a:fillRect l="-1837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5420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87062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Beam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beam 30*80</a:t>
            </a:r>
          </a:p>
        </p:txBody>
      </p:sp>
      <p:pic>
        <p:nvPicPr>
          <p:cNvPr id="5" name="صورة 4" descr="beam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87" y="2784825"/>
            <a:ext cx="11849853" cy="216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752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870623"/>
            <a:ext cx="3273287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Column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7E3F99-592B-440F-BEB8-87FEE3A71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499" y="2230437"/>
            <a:ext cx="7805541" cy="325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637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77918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Column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C1</a:t>
            </a:r>
          </a:p>
        </p:txBody>
      </p:sp>
      <p:pic>
        <p:nvPicPr>
          <p:cNvPr id="7" name="صورة 6" descr="c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004" y="1724297"/>
            <a:ext cx="6176597" cy="489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4465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1153884" y="77918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Column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C2</a:t>
            </a:r>
          </a:p>
        </p:txBody>
      </p:sp>
      <p:pic>
        <p:nvPicPr>
          <p:cNvPr id="5" name="صورة 4" descr="C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90" y="1653868"/>
            <a:ext cx="4172746" cy="503942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6731723" y="753057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Column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C3</a:t>
            </a:r>
          </a:p>
        </p:txBody>
      </p:sp>
      <p:pic>
        <p:nvPicPr>
          <p:cNvPr id="8" name="صورة 7" descr="C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1751" y="1703809"/>
            <a:ext cx="3583403" cy="49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113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صورة 6" descr="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991" y="1463039"/>
            <a:ext cx="10678414" cy="418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8666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صورة 3" descr="Table for shear wal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192031" y="1656751"/>
            <a:ext cx="5716838" cy="4667902"/>
          </a:xfrm>
          <a:prstGeom prst="rect">
            <a:avLst/>
          </a:prstGeom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77918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Shear wall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281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77918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Shear wall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صورة 5" descr="shear wall section 3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128976" y="1967871"/>
            <a:ext cx="4029638" cy="3810532"/>
          </a:xfrm>
          <a:prstGeom prst="rect">
            <a:avLst/>
          </a:prstGeom>
        </p:spPr>
      </p:pic>
      <p:pic>
        <p:nvPicPr>
          <p:cNvPr id="7" name="صورة 6" descr="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8361" y="1990748"/>
            <a:ext cx="4039164" cy="358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2439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77918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Basement wall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صورة 7" descr="TABLE BASEMENT WAL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25135" y="2090058"/>
            <a:ext cx="6215299" cy="3095896"/>
          </a:xfrm>
          <a:prstGeom prst="rect">
            <a:avLst/>
          </a:prstGeom>
        </p:spPr>
      </p:pic>
      <p:pic>
        <p:nvPicPr>
          <p:cNvPr id="9" name="صورة 8" descr="basemet wall detail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7718629" y="1803677"/>
            <a:ext cx="2953725" cy="382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723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77918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Footing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صورة 5" descr="MAT tabl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848091" y="2338522"/>
            <a:ext cx="4486902" cy="1971950"/>
          </a:xfrm>
          <a:prstGeom prst="rect">
            <a:avLst/>
          </a:prstGeom>
        </p:spPr>
      </p:pic>
      <p:pic>
        <p:nvPicPr>
          <p:cNvPr id="7" name="صورة 6" descr="mat detail 1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6066671" y="1674068"/>
            <a:ext cx="4944165" cy="41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796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77918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Footing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صورة 7" descr="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81" y="2403182"/>
            <a:ext cx="11254894" cy="259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751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980661" y="456892"/>
            <a:ext cx="3935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2556BF-799D-4740-A948-B924C6319A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56892"/>
            <a:ext cx="6811618" cy="608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853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analysis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790C7F65-2676-4AFF-8781-CC565D550B99}"/>
              </a:ext>
            </a:extLst>
          </p:cNvPr>
          <p:cNvSpPr txBox="1"/>
          <p:nvPr/>
        </p:nvSpPr>
        <p:spPr>
          <a:xfrm>
            <a:off x="4380410" y="779183"/>
            <a:ext cx="327328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Footing design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صورة 6" descr="f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71" y="2521132"/>
            <a:ext cx="11648744" cy="195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821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775792" y="2767280"/>
            <a:ext cx="8136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3887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2468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design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A713253-9EDF-4A35-BF4A-2F8A054D9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328398"/>
              </p:ext>
            </p:extLst>
          </p:nvPr>
        </p:nvGraphicFramePr>
        <p:xfrm>
          <a:off x="1608207" y="2324220"/>
          <a:ext cx="3401115" cy="32202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7765">
                  <a:extLst>
                    <a:ext uri="{9D8B030D-6E8A-4147-A177-3AD203B41FA5}">
                      <a16:colId xmlns:a16="http://schemas.microsoft.com/office/drawing/2014/main" val="3555563419"/>
                    </a:ext>
                  </a:extLst>
                </a:gridCol>
                <a:gridCol w="1284541">
                  <a:extLst>
                    <a:ext uri="{9D8B030D-6E8A-4147-A177-3AD203B41FA5}">
                      <a16:colId xmlns:a16="http://schemas.microsoft.com/office/drawing/2014/main" val="2826545074"/>
                    </a:ext>
                  </a:extLst>
                </a:gridCol>
                <a:gridCol w="948809">
                  <a:extLst>
                    <a:ext uri="{9D8B030D-6E8A-4147-A177-3AD203B41FA5}">
                      <a16:colId xmlns:a16="http://schemas.microsoft.com/office/drawing/2014/main" val="2962594868"/>
                    </a:ext>
                  </a:extLst>
                </a:gridCol>
              </a:tblGrid>
              <a:tr h="46759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space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 (LUX) Required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 (LUX) Used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0663667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Cinema halls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200-300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6648157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Waiting area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4005614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Service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300-500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996559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Corridors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6378742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4065252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Ticketing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79040192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Cafeteria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300-500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7600623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Kitchens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29196991"/>
                  </a:ext>
                </a:extLst>
              </a:tr>
              <a:tr h="46759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Manager Room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050321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Staff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81070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6DE6E42-BB03-40B8-A08A-2F07BF2EFBF4}"/>
              </a:ext>
            </a:extLst>
          </p:cNvPr>
          <p:cNvSpPr txBox="1"/>
          <p:nvPr/>
        </p:nvSpPr>
        <p:spPr>
          <a:xfrm>
            <a:off x="6096000" y="962747"/>
            <a:ext cx="2571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used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5AD94FF-A696-4351-9AB8-24BE985E9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695" y="1559192"/>
            <a:ext cx="5201376" cy="136226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AB3D9F-49A0-4446-B972-4F7DDC3398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695" y="2921457"/>
            <a:ext cx="5201376" cy="131105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4A69895-9586-40C7-AA37-6020A58516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695" y="4232512"/>
            <a:ext cx="5201376" cy="130034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4783331-828C-4AF6-966C-3581EF0D3EC7}"/>
              </a:ext>
            </a:extLst>
          </p:cNvPr>
          <p:cNvSpPr txBox="1"/>
          <p:nvPr/>
        </p:nvSpPr>
        <p:spPr>
          <a:xfrm>
            <a:off x="1608207" y="1747771"/>
            <a:ext cx="2480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Illuminance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23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3424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distribution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221E46-C776-4CCE-A8E7-C6964A42DA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7271"/>
            <a:ext cx="5861252" cy="36907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7461C6-E970-45AF-89A4-BA2362A097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234" y="666958"/>
            <a:ext cx="6258817" cy="48897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1E9B9F9-D702-43CC-A2A1-C6743F4F0149}"/>
              </a:ext>
            </a:extLst>
          </p:cNvPr>
          <p:cNvSpPr txBox="1"/>
          <p:nvPr/>
        </p:nvSpPr>
        <p:spPr>
          <a:xfrm>
            <a:off x="881269" y="2429445"/>
            <a:ext cx="455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distribution on the ground floor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7E2DB2-7F59-4E86-AA42-09DB5FFD378D}"/>
              </a:ext>
            </a:extLst>
          </p:cNvPr>
          <p:cNvSpPr txBox="1"/>
          <p:nvPr/>
        </p:nvSpPr>
        <p:spPr>
          <a:xfrm>
            <a:off x="6898239" y="5893460"/>
            <a:ext cx="432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distribution on the first  floor</a:t>
            </a:r>
          </a:p>
        </p:txBody>
      </p:sp>
    </p:spTree>
    <p:extLst>
      <p:ext uri="{BB962C8B-B14F-4D97-AF65-F5344CB8AC3E}">
        <p14:creationId xmlns:p14="http://schemas.microsoft.com/office/powerpoint/2010/main" val="31598307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3424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distribution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E9B9F9-D702-43CC-A2A1-C6743F4F0149}"/>
              </a:ext>
            </a:extLst>
          </p:cNvPr>
          <p:cNvSpPr txBox="1"/>
          <p:nvPr/>
        </p:nvSpPr>
        <p:spPr>
          <a:xfrm>
            <a:off x="765750" y="6086529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distribution in Cafeteria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7E2DB2-7F59-4E86-AA42-09DB5FFD378D}"/>
              </a:ext>
            </a:extLst>
          </p:cNvPr>
          <p:cNvSpPr txBox="1"/>
          <p:nvPr/>
        </p:nvSpPr>
        <p:spPr>
          <a:xfrm>
            <a:off x="6875006" y="6086529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distribution in Cinema hall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7D2C54-E589-48D7-B0A5-60BAB1F2B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919" y="1871184"/>
            <a:ext cx="5374239" cy="40306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035AE5-C8C9-4E32-835A-461B44FFBD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46" y="1839072"/>
            <a:ext cx="5417055" cy="406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9152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2981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distribution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C06D84-B31E-4660-A6A5-4855DE464A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243" y="1560992"/>
            <a:ext cx="2729948" cy="49805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2EA610-EAD3-4FC2-B854-1CC01F6331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619" y="1560992"/>
            <a:ext cx="3746463" cy="498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135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6" y="316416"/>
            <a:ext cx="3935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3249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calculations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4547389-E3AD-4228-935C-A8E0B37A7C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997036"/>
              </p:ext>
            </p:extLst>
          </p:nvPr>
        </p:nvGraphicFramePr>
        <p:xfrm>
          <a:off x="863602" y="2319730"/>
          <a:ext cx="5003799" cy="16039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1570">
                  <a:extLst>
                    <a:ext uri="{9D8B030D-6E8A-4147-A177-3AD203B41FA5}">
                      <a16:colId xmlns:a16="http://schemas.microsoft.com/office/drawing/2014/main" val="2156993844"/>
                    </a:ext>
                  </a:extLst>
                </a:gridCol>
                <a:gridCol w="891178">
                  <a:extLst>
                    <a:ext uri="{9D8B030D-6E8A-4147-A177-3AD203B41FA5}">
                      <a16:colId xmlns:a16="http://schemas.microsoft.com/office/drawing/2014/main" val="1073050362"/>
                    </a:ext>
                  </a:extLst>
                </a:gridCol>
                <a:gridCol w="1043008">
                  <a:extLst>
                    <a:ext uri="{9D8B030D-6E8A-4147-A177-3AD203B41FA5}">
                      <a16:colId xmlns:a16="http://schemas.microsoft.com/office/drawing/2014/main" val="2583773964"/>
                    </a:ext>
                  </a:extLst>
                </a:gridCol>
                <a:gridCol w="1016603">
                  <a:extLst>
                    <a:ext uri="{9D8B030D-6E8A-4147-A177-3AD203B41FA5}">
                      <a16:colId xmlns:a16="http://schemas.microsoft.com/office/drawing/2014/main" val="3207841765"/>
                    </a:ext>
                  </a:extLst>
                </a:gridCol>
                <a:gridCol w="1201440">
                  <a:extLst>
                    <a:ext uri="{9D8B030D-6E8A-4147-A177-3AD203B41FA5}">
                      <a16:colId xmlns:a16="http://schemas.microsoft.com/office/drawing/2014/main" val="3015797432"/>
                    </a:ext>
                  </a:extLst>
                </a:gridCol>
              </a:tblGrid>
              <a:tr h="3714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Current (A)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C.B Current (A)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Current (A)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3446663"/>
                  </a:ext>
                </a:extLst>
              </a:tr>
              <a:tr h="3081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Building A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32.54421053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40.68026316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50.85032895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16940734"/>
                  </a:ext>
                </a:extLst>
              </a:tr>
              <a:tr h="3081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50.31726316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62.89657895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78.62072368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7263072"/>
                  </a:ext>
                </a:extLst>
              </a:tr>
              <a:tr h="3081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Building B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22.09789474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27.62236842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34.52796053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4558966"/>
                  </a:ext>
                </a:extLst>
              </a:tr>
              <a:tr h="3081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29.19473684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36.49342105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45.61677632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044484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3D6B2E-0D0A-4A27-A9B8-6E9584976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80007"/>
              </p:ext>
            </p:extLst>
          </p:nvPr>
        </p:nvGraphicFramePr>
        <p:xfrm>
          <a:off x="1943100" y="5030284"/>
          <a:ext cx="83058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6062">
                  <a:extLst>
                    <a:ext uri="{9D8B030D-6E8A-4147-A177-3AD203B41FA5}">
                      <a16:colId xmlns:a16="http://schemas.microsoft.com/office/drawing/2014/main" val="3125223642"/>
                    </a:ext>
                  </a:extLst>
                </a:gridCol>
                <a:gridCol w="857578">
                  <a:extLst>
                    <a:ext uri="{9D8B030D-6E8A-4147-A177-3AD203B41FA5}">
                      <a16:colId xmlns:a16="http://schemas.microsoft.com/office/drawing/2014/main" val="1410947235"/>
                    </a:ext>
                  </a:extLst>
                </a:gridCol>
                <a:gridCol w="1003684">
                  <a:extLst>
                    <a:ext uri="{9D8B030D-6E8A-4147-A177-3AD203B41FA5}">
                      <a16:colId xmlns:a16="http://schemas.microsoft.com/office/drawing/2014/main" val="1064569976"/>
                    </a:ext>
                  </a:extLst>
                </a:gridCol>
                <a:gridCol w="978274">
                  <a:extLst>
                    <a:ext uri="{9D8B030D-6E8A-4147-A177-3AD203B41FA5}">
                      <a16:colId xmlns:a16="http://schemas.microsoft.com/office/drawing/2014/main" val="1250856842"/>
                    </a:ext>
                  </a:extLst>
                </a:gridCol>
                <a:gridCol w="1156142">
                  <a:extLst>
                    <a:ext uri="{9D8B030D-6E8A-4147-A177-3AD203B41FA5}">
                      <a16:colId xmlns:a16="http://schemas.microsoft.com/office/drawing/2014/main" val="1808369007"/>
                    </a:ext>
                  </a:extLst>
                </a:gridCol>
                <a:gridCol w="622538">
                  <a:extLst>
                    <a:ext uri="{9D8B030D-6E8A-4147-A177-3AD203B41FA5}">
                      <a16:colId xmlns:a16="http://schemas.microsoft.com/office/drawing/2014/main" val="2103731357"/>
                    </a:ext>
                  </a:extLst>
                </a:gridCol>
                <a:gridCol w="562190">
                  <a:extLst>
                    <a:ext uri="{9D8B030D-6E8A-4147-A177-3AD203B41FA5}">
                      <a16:colId xmlns:a16="http://schemas.microsoft.com/office/drawing/2014/main" val="2433676845"/>
                    </a:ext>
                  </a:extLst>
                </a:gridCol>
                <a:gridCol w="609833">
                  <a:extLst>
                    <a:ext uri="{9D8B030D-6E8A-4147-A177-3AD203B41FA5}">
                      <a16:colId xmlns:a16="http://schemas.microsoft.com/office/drawing/2014/main" val="2031106724"/>
                    </a:ext>
                  </a:extLst>
                </a:gridCol>
                <a:gridCol w="609833">
                  <a:extLst>
                    <a:ext uri="{9D8B030D-6E8A-4147-A177-3AD203B41FA5}">
                      <a16:colId xmlns:a16="http://schemas.microsoft.com/office/drawing/2014/main" val="1179272499"/>
                    </a:ext>
                  </a:extLst>
                </a:gridCol>
                <a:gridCol w="609833">
                  <a:extLst>
                    <a:ext uri="{9D8B030D-6E8A-4147-A177-3AD203B41FA5}">
                      <a16:colId xmlns:a16="http://schemas.microsoft.com/office/drawing/2014/main" val="538089968"/>
                    </a:ext>
                  </a:extLst>
                </a:gridCol>
                <a:gridCol w="609833">
                  <a:extLst>
                    <a:ext uri="{9D8B030D-6E8A-4147-A177-3AD203B41FA5}">
                      <a16:colId xmlns:a16="http://schemas.microsoft.com/office/drawing/2014/main" val="2398310296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Floor</a:t>
                      </a:r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Load Current (A)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C.B Current (A)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Cable Current (A)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>
                          <a:effectLst/>
                        </a:rPr>
                        <a:t>ϼ(Ώ</a:t>
                      </a:r>
                      <a:r>
                        <a:rPr lang="en-US" sz="1100" u="none" strike="noStrike">
                          <a:effectLst/>
                        </a:rPr>
                        <a:t>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Max L(m)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A(mm2)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R(</a:t>
                      </a:r>
                      <a:r>
                        <a:rPr lang="el-GR" sz="1100" u="none" strike="noStrike">
                          <a:effectLst/>
                        </a:rPr>
                        <a:t>Ώ)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Drop</a:t>
                      </a:r>
                      <a:br>
                        <a:rPr lang="en-US" sz="1100" u="none" strike="noStrike">
                          <a:effectLst/>
                        </a:rPr>
                      </a:br>
                      <a:r>
                        <a:rPr lang="en-US" sz="1100" u="none" strike="noStrike">
                          <a:effectLst/>
                        </a:rPr>
                        <a:t>voltage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%Drop</a:t>
                      </a:r>
                      <a:br>
                        <a:rPr lang="en-US" sz="1100" u="none" strike="noStrike">
                          <a:effectLst/>
                        </a:rPr>
                      </a:br>
                      <a:r>
                        <a:rPr lang="en-US" sz="1100" u="none" strike="noStrike">
                          <a:effectLst/>
                        </a:rPr>
                        <a:t>voltage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113038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Building A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Ground Floor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17.5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1.68E-08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0.336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3.7632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1.710545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282916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First Floor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23.75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29.6875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1.68E-08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0.3024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5.7456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2.611636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67744870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Building B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Ground Floor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11.875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14.84375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1.68E-08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0.1344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1.2768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0.580364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8871254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First Floor</a:t>
                      </a:r>
                      <a:endParaRPr lang="en-US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33.75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42.1875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1.68E-08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0.12096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3.26592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1.484509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0954547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7BDA4FA2-2FAB-420B-9EA7-57B004E99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469740"/>
            <a:ext cx="5770050" cy="330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955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2064026" y="2705725"/>
            <a:ext cx="80639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  <a:p>
            <a:pPr lvl="1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79756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2205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BB442B-BD3C-442C-9B5E-C3E69804E1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12" y="1749287"/>
            <a:ext cx="9084896" cy="4644728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05E592-C214-415B-A0C0-BE3343A64C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298766"/>
              </p:ext>
            </p:extLst>
          </p:nvPr>
        </p:nvGraphicFramePr>
        <p:xfrm>
          <a:off x="10095108" y="1749287"/>
          <a:ext cx="1951118" cy="1716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4624">
                  <a:extLst>
                    <a:ext uri="{9D8B030D-6E8A-4147-A177-3AD203B41FA5}">
                      <a16:colId xmlns:a16="http://schemas.microsoft.com/office/drawing/2014/main" val="252399178"/>
                    </a:ext>
                  </a:extLst>
                </a:gridCol>
                <a:gridCol w="1106494">
                  <a:extLst>
                    <a:ext uri="{9D8B030D-6E8A-4147-A177-3AD203B41FA5}">
                      <a16:colId xmlns:a16="http://schemas.microsoft.com/office/drawing/2014/main" val="3875074176"/>
                    </a:ext>
                  </a:extLst>
                </a:gridCol>
              </a:tblGrid>
              <a:tr h="5818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Diameter (inch)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3103820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Vertical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9286649"/>
                  </a:ext>
                </a:extLst>
              </a:tr>
              <a:tr h="50255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Horizontal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8906421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Branch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296625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1E3C1F4-1AF9-4802-ADB8-28C0C062648B}"/>
              </a:ext>
            </a:extLst>
          </p:cNvPr>
          <p:cNvSpPr txBox="1"/>
          <p:nvPr/>
        </p:nvSpPr>
        <p:spPr>
          <a:xfrm>
            <a:off x="9946000" y="1238907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Diameter Of Pipes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337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2579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9328C9-C1D5-4D09-BC41-2CD9B79785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422" y="2022061"/>
            <a:ext cx="7636476" cy="46065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CA64B7-0461-4CA4-953F-AD9C8CD1B798}"/>
              </a:ext>
            </a:extLst>
          </p:cNvPr>
          <p:cNvSpPr txBox="1"/>
          <p:nvPr/>
        </p:nvSpPr>
        <p:spPr>
          <a:xfrm>
            <a:off x="3370332" y="1515068"/>
            <a:ext cx="4121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fixture units for Building 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777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980661" y="456892"/>
            <a:ext cx="3935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Climate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5" descr="tepreture.PNG">
            <a:extLst>
              <a:ext uri="{FF2B5EF4-FFF2-40B4-BE49-F238E27FC236}">
                <a16:creationId xmlns:a16="http://schemas.microsoft.com/office/drawing/2014/main" id="{C47071D5-1112-450F-86E3-FD0FEF19C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439" y="1100329"/>
            <a:ext cx="8501122" cy="2503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صورة 6" descr="rainfall.PNG">
            <a:extLst>
              <a:ext uri="{FF2B5EF4-FFF2-40B4-BE49-F238E27FC236}">
                <a16:creationId xmlns:a16="http://schemas.microsoft.com/office/drawing/2014/main" id="{FEC47B7E-3662-4BE5-8EFD-E5EF3D59F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5439" y="3992364"/>
            <a:ext cx="850112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8575893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2579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CA64B7-0461-4CA4-953F-AD9C8CD1B798}"/>
              </a:ext>
            </a:extLst>
          </p:cNvPr>
          <p:cNvSpPr txBox="1"/>
          <p:nvPr/>
        </p:nvSpPr>
        <p:spPr>
          <a:xfrm>
            <a:off x="1855304" y="1671978"/>
            <a:ext cx="252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Plan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D045C8-EFD4-442B-AA0C-24B500C09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934" y="2161399"/>
            <a:ext cx="4058216" cy="4248743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67745E2-2AB3-4C89-9BE6-A53BC7D6BA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673404"/>
              </p:ext>
            </p:extLst>
          </p:nvPr>
        </p:nvGraphicFramePr>
        <p:xfrm>
          <a:off x="6849852" y="2161399"/>
          <a:ext cx="2913864" cy="2380658"/>
        </p:xfrm>
        <a:graphic>
          <a:graphicData uri="http://schemas.openxmlformats.org/drawingml/2006/table">
            <a:tbl>
              <a:tblPr firstRow="1" firstCol="1" bandRow="1"/>
              <a:tblGrid>
                <a:gridCol w="1734524">
                  <a:extLst>
                    <a:ext uri="{9D8B030D-6E8A-4147-A177-3AD203B41FA5}">
                      <a16:colId xmlns:a16="http://schemas.microsoft.com/office/drawing/2014/main" val="282272960"/>
                    </a:ext>
                  </a:extLst>
                </a:gridCol>
                <a:gridCol w="1179340">
                  <a:extLst>
                    <a:ext uri="{9D8B030D-6E8A-4147-A177-3AD203B41FA5}">
                      <a16:colId xmlns:a16="http://schemas.microsoft.com/office/drawing/2014/main" val="2732251966"/>
                    </a:ext>
                  </a:extLst>
                </a:gridCol>
              </a:tblGrid>
              <a:tr h="3843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390952"/>
                  </a:ext>
                </a:extLst>
              </a:tr>
              <a:tr h="3409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2961174"/>
                  </a:ext>
                </a:extLst>
              </a:tr>
              <a:tr h="3409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Lavatory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740988"/>
                  </a:ext>
                </a:extLst>
              </a:tr>
              <a:tr h="3191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Kitchen Sink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67644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157167"/>
                  </a:ext>
                </a:extLst>
              </a:tr>
              <a:tr h="4119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Main Stack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594744"/>
                  </a:ext>
                </a:extLst>
              </a:tr>
              <a:tr h="357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Between Manholes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 inches.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32556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12316FD-0C58-4622-B8A3-DCBCC4CFDBDB}"/>
              </a:ext>
            </a:extLst>
          </p:cNvPr>
          <p:cNvSpPr txBox="1"/>
          <p:nvPr/>
        </p:nvSpPr>
        <p:spPr>
          <a:xfrm>
            <a:off x="7201698" y="1718144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 Diameter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98304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84243" y="1008075"/>
            <a:ext cx="2424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C2F0A7-3513-4B3C-A12D-F1D871BAA3F7}"/>
              </a:ext>
            </a:extLst>
          </p:cNvPr>
          <p:cNvSpPr/>
          <p:nvPr/>
        </p:nvSpPr>
        <p:spPr>
          <a:xfrm>
            <a:off x="3908689" y="1490724"/>
            <a:ext cx="3326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the Design Builder program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416AFB-91A9-4D19-9D73-48DFDAF21F7D}"/>
              </a:ext>
            </a:extLst>
          </p:cNvPr>
          <p:cNvSpPr txBox="1"/>
          <p:nvPr/>
        </p:nvSpPr>
        <p:spPr>
          <a:xfrm>
            <a:off x="1391477" y="1970401"/>
            <a:ext cx="3657600" cy="5746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Building A : 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Heating Load = 54.46 kW.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Cooling Load = 127.71 kW.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Flowrate = 5.7159 m^3/s.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Outdoor unit used : </a:t>
            </a:r>
            <a:r>
              <a:rPr lang="en-US" dirty="0"/>
              <a:t>Samsung  model number AM140FXVAGH / GR,  135.2 KW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 : fan coil was selected by type FWD04-18A with flowrate 3000 m3/h.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US" dirty="0"/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D77557-9F33-4949-8744-0D2DFCA7B015}"/>
              </a:ext>
            </a:extLst>
          </p:cNvPr>
          <p:cNvSpPr txBox="1"/>
          <p:nvPr/>
        </p:nvSpPr>
        <p:spPr>
          <a:xfrm>
            <a:off x="6096000" y="1970401"/>
            <a:ext cx="3670853" cy="6264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Building B : 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Heating Load = 22.896kW.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Cooling Load = 91.58kW.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Flowrate = 3.2945 m^3/s.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Outdoor unit used 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Samsung  model number AM120FXVAGH / GR 95.2 KW 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 : fan coil was selected by type FWD04-18A with flowrate 3000 m3/h.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835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91187" y="856395"/>
            <a:ext cx="2424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C2F0A7-3513-4B3C-A12D-F1D871BAA3F7}"/>
              </a:ext>
            </a:extLst>
          </p:cNvPr>
          <p:cNvSpPr/>
          <p:nvPr/>
        </p:nvSpPr>
        <p:spPr>
          <a:xfrm>
            <a:off x="4306255" y="1145736"/>
            <a:ext cx="4243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Indoor Unit for first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FA29D5-321A-46AD-A524-D7B2655A4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916" y="1515068"/>
            <a:ext cx="6673487" cy="516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747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24926" y="962747"/>
            <a:ext cx="3204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E8DF9A-ECE3-4C57-B8F9-339207456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995" y="1609078"/>
            <a:ext cx="2976638" cy="47925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4F6D71-467B-42B8-89AE-EDCAA3719065}"/>
              </a:ext>
            </a:extLst>
          </p:cNvPr>
          <p:cNvSpPr txBox="1"/>
          <p:nvPr/>
        </p:nvSpPr>
        <p:spPr>
          <a:xfrm>
            <a:off x="5552660" y="962747"/>
            <a:ext cx="4246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Sprinkler System used : Wet pipe system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AA45F7-B6A1-4FE2-B14A-6BD55F1DF3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825" y="1609078"/>
            <a:ext cx="3101010" cy="483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467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24926" y="962747"/>
            <a:ext cx="2861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System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CB1549-F9A2-4FBE-844E-B2642F920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989" y="1678880"/>
            <a:ext cx="3288447" cy="48627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FF1690-8A0C-4321-91B8-425525AD2A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25" y="1678881"/>
            <a:ext cx="3086141" cy="48627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0B5CF6-CC0B-4813-AD05-FEC68E6875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992" y="2146300"/>
            <a:ext cx="3698088" cy="386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1951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1424926" y="962747"/>
            <a:ext cx="2861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System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CB1549-F9A2-4FBE-844E-B2642F920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313" y="1678881"/>
            <a:ext cx="3288447" cy="48627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FF1690-8A0C-4321-91B8-425525AD2A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51" y="1678881"/>
            <a:ext cx="3086141" cy="486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7757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73425" y="316416"/>
            <a:ext cx="447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cost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357F9-9D49-4974-A65E-4842137058B9}"/>
              </a:ext>
            </a:extLst>
          </p:cNvPr>
          <p:cNvSpPr txBox="1"/>
          <p:nvPr/>
        </p:nvSpPr>
        <p:spPr>
          <a:xfrm>
            <a:off x="2790645" y="1570583"/>
            <a:ext cx="6610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of the project is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2866660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e-I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₪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E96F8D8-D4A8-4FB9-A47F-204E1A3979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912043"/>
              </p:ext>
            </p:extLst>
          </p:nvPr>
        </p:nvGraphicFramePr>
        <p:xfrm>
          <a:off x="3038059" y="2640085"/>
          <a:ext cx="5316232" cy="2086612"/>
        </p:xfrm>
        <a:graphic>
          <a:graphicData uri="http://schemas.openxmlformats.org/drawingml/2006/table">
            <a:tbl>
              <a:tblPr/>
              <a:tblGrid>
                <a:gridCol w="1913038">
                  <a:extLst>
                    <a:ext uri="{9D8B030D-6E8A-4147-A177-3AD203B41FA5}">
                      <a16:colId xmlns:a16="http://schemas.microsoft.com/office/drawing/2014/main" val="4207588629"/>
                    </a:ext>
                  </a:extLst>
                </a:gridCol>
                <a:gridCol w="1731803">
                  <a:extLst>
                    <a:ext uri="{9D8B030D-6E8A-4147-A177-3AD203B41FA5}">
                      <a16:colId xmlns:a16="http://schemas.microsoft.com/office/drawing/2014/main" val="2844184560"/>
                    </a:ext>
                  </a:extLst>
                </a:gridCol>
                <a:gridCol w="1671391">
                  <a:extLst>
                    <a:ext uri="{9D8B030D-6E8A-4147-A177-3AD203B41FA5}">
                      <a16:colId xmlns:a16="http://schemas.microsoft.com/office/drawing/2014/main" val="659921668"/>
                    </a:ext>
                  </a:extLst>
                </a:gridCol>
              </a:tblGrid>
              <a:tr h="4079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 Cost (₪)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49110"/>
                  </a:ext>
                </a:extLst>
              </a:tr>
              <a:tr h="3305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sub-structure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951981.875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33.20874648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30094"/>
                  </a:ext>
                </a:extLst>
              </a:tr>
              <a:tr h="3305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 Works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1228299.19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42.84774476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978808"/>
                  </a:ext>
                </a:extLst>
              </a:tr>
              <a:tr h="3563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168042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5.861943722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482341"/>
                  </a:ext>
                </a:extLst>
              </a:tr>
              <a:tr h="3305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446400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15.57212886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611778"/>
                  </a:ext>
                </a:extLst>
              </a:tr>
              <a:tr h="3305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2866660.07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774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4971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CF5D37E-2D4D-4FDA-8FE6-636FC29BB8AB}"/>
              </a:ext>
            </a:extLst>
          </p:cNvPr>
          <p:cNvSpPr txBox="1"/>
          <p:nvPr/>
        </p:nvSpPr>
        <p:spPr>
          <a:xfrm>
            <a:off x="3300202" y="2659559"/>
            <a:ext cx="55915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attention</a:t>
            </a:r>
          </a:p>
        </p:txBody>
      </p:sp>
    </p:spTree>
    <p:extLst>
      <p:ext uri="{BB962C8B-B14F-4D97-AF65-F5344CB8AC3E}">
        <p14:creationId xmlns:p14="http://schemas.microsoft.com/office/powerpoint/2010/main" val="1638582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768626" y="318052"/>
            <a:ext cx="393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9D7864-6DD8-4EBE-9C8C-11A4A8D80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80" y="1745829"/>
            <a:ext cx="4934639" cy="42201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209B02-5D64-4A1B-BE94-37E8B7DAC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442" y="1655329"/>
            <a:ext cx="5315692" cy="44011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55330E-2B5C-49C6-98CC-A0571D734738}"/>
              </a:ext>
            </a:extLst>
          </p:cNvPr>
          <p:cNvSpPr txBox="1"/>
          <p:nvPr/>
        </p:nvSpPr>
        <p:spPr>
          <a:xfrm>
            <a:off x="1364974" y="1056716"/>
            <a:ext cx="3644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52CD25-1613-4869-9913-8DAF8E4160DE}"/>
              </a:ext>
            </a:extLst>
          </p:cNvPr>
          <p:cNvSpPr txBox="1"/>
          <p:nvPr/>
        </p:nvSpPr>
        <p:spPr>
          <a:xfrm>
            <a:off x="7156174" y="1056716"/>
            <a:ext cx="3644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</p:txBody>
      </p:sp>
    </p:spTree>
    <p:extLst>
      <p:ext uri="{BB962C8B-B14F-4D97-AF65-F5344CB8AC3E}">
        <p14:creationId xmlns:p14="http://schemas.microsoft.com/office/powerpoint/2010/main" val="1273371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954156" y="341474"/>
            <a:ext cx="3935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A40687-E8A7-488D-B55F-93E1282D0C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73" y="1012024"/>
            <a:ext cx="9365768" cy="27197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F2136E-D25D-4B09-8D78-0491608461FF}"/>
              </a:ext>
            </a:extLst>
          </p:cNvPr>
          <p:cNvSpPr txBox="1"/>
          <p:nvPr/>
        </p:nvSpPr>
        <p:spPr>
          <a:xfrm>
            <a:off x="4890052" y="600821"/>
            <a:ext cx="223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 elevation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94CC38-0CBD-4E98-8EFB-C70C8DA58E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73" y="4107647"/>
            <a:ext cx="9420901" cy="27197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837692-BC91-40A3-A4C1-2260559187B6}"/>
              </a:ext>
            </a:extLst>
          </p:cNvPr>
          <p:cNvSpPr txBox="1"/>
          <p:nvPr/>
        </p:nvSpPr>
        <p:spPr>
          <a:xfrm>
            <a:off x="5088834" y="3730780"/>
            <a:ext cx="2014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 elevation</a:t>
            </a:r>
          </a:p>
        </p:txBody>
      </p:sp>
    </p:spTree>
    <p:extLst>
      <p:ext uri="{BB962C8B-B14F-4D97-AF65-F5344CB8AC3E}">
        <p14:creationId xmlns:p14="http://schemas.microsoft.com/office/powerpoint/2010/main" val="292062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3EA8F5-A09F-46AF-98B1-8C52C8F8ADE1}"/>
              </a:ext>
            </a:extLst>
          </p:cNvPr>
          <p:cNvSpPr txBox="1"/>
          <p:nvPr/>
        </p:nvSpPr>
        <p:spPr>
          <a:xfrm>
            <a:off x="1039839" y="354823"/>
            <a:ext cx="3935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F2136E-D25D-4B09-8D78-0491608461FF}"/>
              </a:ext>
            </a:extLst>
          </p:cNvPr>
          <p:cNvSpPr txBox="1"/>
          <p:nvPr/>
        </p:nvSpPr>
        <p:spPr>
          <a:xfrm>
            <a:off x="4777408" y="681553"/>
            <a:ext cx="223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elevation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837692-BC91-40A3-A4C1-2260559187B6}"/>
              </a:ext>
            </a:extLst>
          </p:cNvPr>
          <p:cNvSpPr txBox="1"/>
          <p:nvPr/>
        </p:nvSpPr>
        <p:spPr>
          <a:xfrm>
            <a:off x="4890051" y="3775000"/>
            <a:ext cx="2014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 elevation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D1B661-E588-403A-9A7A-BAB016A04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918" y="1050885"/>
            <a:ext cx="9436118" cy="27241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68FF52-8467-493B-A49D-6E3C827028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170" y="4146170"/>
            <a:ext cx="9458332" cy="271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07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5745</TotalTime>
  <Words>1106</Words>
  <Application>Microsoft Office PowerPoint</Application>
  <PresentationFormat>Widescreen</PresentationFormat>
  <Paragraphs>386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6" baseType="lpstr">
      <vt:lpstr>Arial</vt:lpstr>
      <vt:lpstr>Calibri</vt:lpstr>
      <vt:lpstr>Calibri Light</vt:lpstr>
      <vt:lpstr>Cambria Math</vt:lpstr>
      <vt:lpstr>Century Gothic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muhamad ..</dc:creator>
  <cp:lastModifiedBy>muhamad ..</cp:lastModifiedBy>
  <cp:revision>59</cp:revision>
  <dcterms:created xsi:type="dcterms:W3CDTF">2021-05-29T18:32:52Z</dcterms:created>
  <dcterms:modified xsi:type="dcterms:W3CDTF">2021-06-03T11:15:21Z</dcterms:modified>
</cp:coreProperties>
</file>