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bookmarkIdSeed="3">
  <p:sldMasterIdLst>
    <p:sldMasterId id="2147484154" r:id="rId1"/>
  </p:sldMasterIdLst>
  <p:notesMasterIdLst>
    <p:notesMasterId r:id="rId41"/>
  </p:notesMasterIdLst>
  <p:sldIdLst>
    <p:sldId id="256" r:id="rId2"/>
    <p:sldId id="258" r:id="rId3"/>
    <p:sldId id="260" r:id="rId4"/>
    <p:sldId id="261" r:id="rId5"/>
    <p:sldId id="262" r:id="rId6"/>
    <p:sldId id="263" r:id="rId7"/>
    <p:sldId id="264" r:id="rId8"/>
    <p:sldId id="265" r:id="rId9"/>
    <p:sldId id="266" r:id="rId10"/>
    <p:sldId id="267" r:id="rId11"/>
    <p:sldId id="268" r:id="rId12"/>
    <p:sldId id="269" r:id="rId13"/>
    <p:sldId id="270" r:id="rId14"/>
    <p:sldId id="271"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 id="290" r:id="rId32"/>
    <p:sldId id="289" r:id="rId33"/>
    <p:sldId id="291" r:id="rId34"/>
    <p:sldId id="292" r:id="rId35"/>
    <p:sldId id="293" r:id="rId36"/>
    <p:sldId id="294" r:id="rId37"/>
    <p:sldId id="295" r:id="rId38"/>
    <p:sldId id="297" r:id="rId39"/>
    <p:sldId id="296" r:id="rId4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a:srgbClr val="FFFF00"/>
  </p:clrMru>
</p:presentationPr>
</file>

<file path=ppt/tableStyles.xml><?xml version="1.0" encoding="utf-8"?>
<a:tblStyleLst xmlns:a="http://schemas.openxmlformats.org/drawingml/2006/main" def="{5C22544A-7EE6-4342-B048-85BDC9FD1C3A}">
  <a:tblStyle styleId="{08FB837D-C827-4EFA-A057-4D05807E0F7C}" styleName="نمط ذو سمات 1 - تمييز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71" d="100"/>
          <a:sy n="71" d="100"/>
        </p:scale>
        <p:origin x="-1134"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9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0B456136-43EE-4983-8A67-40874DDB47F7}" type="datetimeFigureOut">
              <a:rPr lang="ar-SA" smtClean="0"/>
              <a:pPr/>
              <a:t>02/07/1433</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EAB68E71-3586-46A0-9134-CA3D3165AA0C}"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143000" y="2362200"/>
            <a:ext cx="7086600" cy="704850"/>
          </a:xfrm>
        </p:spPr>
        <p:txBody>
          <a:bodyPr/>
          <a:lstStyle>
            <a:lvl1pPr>
              <a:defRPr sz="4000"/>
            </a:lvl1pPr>
          </a:lstStyle>
          <a:p>
            <a:r>
              <a:rPr lang="ar-SA" smtClean="0"/>
              <a:t>انقر لتحرير نمط العنوان الرئيسي</a:t>
            </a:r>
            <a:endParaRPr lang="en-US"/>
          </a:p>
        </p:txBody>
      </p:sp>
      <p:sp>
        <p:nvSpPr>
          <p:cNvPr id="3075" name="Rectangle 3"/>
          <p:cNvSpPr>
            <a:spLocks noGrp="1" noChangeArrowheads="1"/>
          </p:cNvSpPr>
          <p:nvPr>
            <p:ph type="subTitle" idx="1"/>
          </p:nvPr>
        </p:nvSpPr>
        <p:spPr>
          <a:xfrm>
            <a:off x="1143000" y="2987675"/>
            <a:ext cx="7086600" cy="441325"/>
          </a:xfrm>
        </p:spPr>
        <p:txBody>
          <a:bodyPr/>
          <a:lstStyle>
            <a:lvl1pPr marL="0" indent="0">
              <a:buFontTx/>
              <a:buNone/>
              <a:defRPr sz="2800"/>
            </a:lvl1pPr>
          </a:lstStyle>
          <a:p>
            <a:r>
              <a:rPr lang="ar-SA" smtClean="0"/>
              <a:t>انقر لتحرير نمط العنوان الثانوي الرئيسي</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477000" y="1189038"/>
            <a:ext cx="1828800" cy="5516562"/>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990600" y="1189038"/>
            <a:ext cx="5334000" cy="5516562"/>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smtClean="0"/>
              <a:t>انقر لتحرير أنماط النص الرئيسي</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990600" y="2133600"/>
            <a:ext cx="35814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724400" y="2133600"/>
            <a:ext cx="35814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الرمز لإضافة صورة</a:t>
            </a:r>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90600" y="1189038"/>
            <a:ext cx="7315200" cy="7159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endParaRPr lang="en-US" smtClean="0"/>
          </a:p>
        </p:txBody>
      </p:sp>
      <p:sp>
        <p:nvSpPr>
          <p:cNvPr id="1027" name="Rectangle 3"/>
          <p:cNvSpPr>
            <a:spLocks noGrp="1" noChangeArrowheads="1"/>
          </p:cNvSpPr>
          <p:nvPr>
            <p:ph type="body" idx="1"/>
          </p:nvPr>
        </p:nvSpPr>
        <p:spPr bwMode="auto">
          <a:xfrm>
            <a:off x="990600" y="2133600"/>
            <a:ext cx="7315200" cy="4572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smtClean="0"/>
          </a:p>
        </p:txBody>
      </p:sp>
    </p:spTree>
  </p:cSld>
  <p:clrMap bg1="lt1" tx1="dk1" bg2="lt2" tx2="dk2" accent1="accent1" accent2="accent2" accent3="accent3" accent4="accent4" accent5="accent5" accent6="accent6" hlink="hlink" folHlink="folHlink"/>
  <p:sldLayoutIdLst>
    <p:sldLayoutId id="2147484155" r:id="rId1"/>
    <p:sldLayoutId id="2147484156" r:id="rId2"/>
    <p:sldLayoutId id="2147484157" r:id="rId3"/>
    <p:sldLayoutId id="2147484158" r:id="rId4"/>
    <p:sldLayoutId id="2147484159" r:id="rId5"/>
    <p:sldLayoutId id="2147484160" r:id="rId6"/>
    <p:sldLayoutId id="2147484161" r:id="rId7"/>
    <p:sldLayoutId id="2147484162" r:id="rId8"/>
    <p:sldLayoutId id="2147484163" r:id="rId9"/>
    <p:sldLayoutId id="2147484164" r:id="rId10"/>
    <p:sldLayoutId id="2147484165" r:id="rId11"/>
  </p:sldLayoutIdLst>
  <p:txStyles>
    <p:titleStyle>
      <a:lvl1pPr algn="l" rtl="1" eaLnBrk="1" fontAlgn="base" hangingPunct="1">
        <a:spcBef>
          <a:spcPct val="0"/>
        </a:spcBef>
        <a:spcAft>
          <a:spcPct val="0"/>
        </a:spcAft>
        <a:defRPr sz="4400">
          <a:solidFill>
            <a:schemeClr val="bg1"/>
          </a:solidFill>
          <a:latin typeface="+mj-lt"/>
          <a:ea typeface="+mj-ea"/>
          <a:cs typeface="+mj-cs"/>
        </a:defRPr>
      </a:lvl1pPr>
      <a:lvl2pPr algn="l" rtl="1" eaLnBrk="1" fontAlgn="base" hangingPunct="1">
        <a:spcBef>
          <a:spcPct val="0"/>
        </a:spcBef>
        <a:spcAft>
          <a:spcPct val="0"/>
        </a:spcAft>
        <a:defRPr sz="4400">
          <a:solidFill>
            <a:schemeClr val="bg1"/>
          </a:solidFill>
          <a:latin typeface="Microsoft Sans Serif" pitchFamily="34" charset="0"/>
        </a:defRPr>
      </a:lvl2pPr>
      <a:lvl3pPr algn="l" rtl="1" eaLnBrk="1" fontAlgn="base" hangingPunct="1">
        <a:spcBef>
          <a:spcPct val="0"/>
        </a:spcBef>
        <a:spcAft>
          <a:spcPct val="0"/>
        </a:spcAft>
        <a:defRPr sz="4400">
          <a:solidFill>
            <a:schemeClr val="bg1"/>
          </a:solidFill>
          <a:latin typeface="Microsoft Sans Serif" pitchFamily="34" charset="0"/>
        </a:defRPr>
      </a:lvl3pPr>
      <a:lvl4pPr algn="l" rtl="1" eaLnBrk="1" fontAlgn="base" hangingPunct="1">
        <a:spcBef>
          <a:spcPct val="0"/>
        </a:spcBef>
        <a:spcAft>
          <a:spcPct val="0"/>
        </a:spcAft>
        <a:defRPr sz="4400">
          <a:solidFill>
            <a:schemeClr val="bg1"/>
          </a:solidFill>
          <a:latin typeface="Microsoft Sans Serif" pitchFamily="34" charset="0"/>
        </a:defRPr>
      </a:lvl4pPr>
      <a:lvl5pPr algn="l" rtl="1" eaLnBrk="1" fontAlgn="base" hangingPunct="1">
        <a:spcBef>
          <a:spcPct val="0"/>
        </a:spcBef>
        <a:spcAft>
          <a:spcPct val="0"/>
        </a:spcAft>
        <a:defRPr sz="4400">
          <a:solidFill>
            <a:schemeClr val="bg1"/>
          </a:solidFill>
          <a:latin typeface="Microsoft Sans Serif" pitchFamily="34" charset="0"/>
        </a:defRPr>
      </a:lvl5pPr>
      <a:lvl6pPr marL="457200" algn="l" rtl="1" eaLnBrk="1" fontAlgn="base" hangingPunct="1">
        <a:spcBef>
          <a:spcPct val="0"/>
        </a:spcBef>
        <a:spcAft>
          <a:spcPct val="0"/>
        </a:spcAft>
        <a:defRPr sz="4400">
          <a:solidFill>
            <a:schemeClr val="bg1"/>
          </a:solidFill>
          <a:latin typeface="Microsoft Sans Serif" pitchFamily="34" charset="0"/>
        </a:defRPr>
      </a:lvl6pPr>
      <a:lvl7pPr marL="914400" algn="l" rtl="1" eaLnBrk="1" fontAlgn="base" hangingPunct="1">
        <a:spcBef>
          <a:spcPct val="0"/>
        </a:spcBef>
        <a:spcAft>
          <a:spcPct val="0"/>
        </a:spcAft>
        <a:defRPr sz="4400">
          <a:solidFill>
            <a:schemeClr val="bg1"/>
          </a:solidFill>
          <a:latin typeface="Microsoft Sans Serif" pitchFamily="34" charset="0"/>
        </a:defRPr>
      </a:lvl7pPr>
      <a:lvl8pPr marL="1371600" algn="l" rtl="1" eaLnBrk="1" fontAlgn="base" hangingPunct="1">
        <a:spcBef>
          <a:spcPct val="0"/>
        </a:spcBef>
        <a:spcAft>
          <a:spcPct val="0"/>
        </a:spcAft>
        <a:defRPr sz="4400">
          <a:solidFill>
            <a:schemeClr val="bg1"/>
          </a:solidFill>
          <a:latin typeface="Microsoft Sans Serif" pitchFamily="34" charset="0"/>
        </a:defRPr>
      </a:lvl8pPr>
      <a:lvl9pPr marL="1828800" algn="l" rtl="1" eaLnBrk="1" fontAlgn="base" hangingPunct="1">
        <a:spcBef>
          <a:spcPct val="0"/>
        </a:spcBef>
        <a:spcAft>
          <a:spcPct val="0"/>
        </a:spcAft>
        <a:defRPr sz="4400">
          <a:solidFill>
            <a:schemeClr val="bg1"/>
          </a:solidFill>
          <a:latin typeface="Microsoft Sans Serif" pitchFamily="34" charset="0"/>
        </a:defRPr>
      </a:lvl9pPr>
    </p:titleStyle>
    <p:bodyStyle>
      <a:lvl1pPr marL="342900" indent="-342900" algn="r" rtl="1" eaLnBrk="1" fontAlgn="base" hangingPunct="1">
        <a:spcBef>
          <a:spcPct val="20000"/>
        </a:spcBef>
        <a:spcAft>
          <a:spcPct val="0"/>
        </a:spcAft>
        <a:buChar char="•"/>
        <a:defRPr sz="3200">
          <a:solidFill>
            <a:schemeClr val="bg1"/>
          </a:solidFill>
          <a:latin typeface="+mn-lt"/>
          <a:ea typeface="+mn-ea"/>
          <a:cs typeface="+mn-cs"/>
        </a:defRPr>
      </a:lvl1pPr>
      <a:lvl2pPr marL="742950" indent="-285750" algn="r" rtl="1" eaLnBrk="1" fontAlgn="base" hangingPunct="1">
        <a:spcBef>
          <a:spcPct val="20000"/>
        </a:spcBef>
        <a:spcAft>
          <a:spcPct val="0"/>
        </a:spcAft>
        <a:buChar char="–"/>
        <a:defRPr sz="2800">
          <a:solidFill>
            <a:schemeClr val="bg1"/>
          </a:solidFill>
          <a:latin typeface="+mn-lt"/>
        </a:defRPr>
      </a:lvl2pPr>
      <a:lvl3pPr marL="1143000" indent="-228600" algn="r" rtl="1" eaLnBrk="1" fontAlgn="base" hangingPunct="1">
        <a:spcBef>
          <a:spcPct val="20000"/>
        </a:spcBef>
        <a:spcAft>
          <a:spcPct val="0"/>
        </a:spcAft>
        <a:buChar char="•"/>
        <a:defRPr sz="2400">
          <a:solidFill>
            <a:schemeClr val="bg1"/>
          </a:solidFill>
          <a:latin typeface="+mn-lt"/>
        </a:defRPr>
      </a:lvl3pPr>
      <a:lvl4pPr marL="1600200" indent="-228600" algn="r" rtl="1" eaLnBrk="1" fontAlgn="base" hangingPunct="1">
        <a:spcBef>
          <a:spcPct val="20000"/>
        </a:spcBef>
        <a:spcAft>
          <a:spcPct val="0"/>
        </a:spcAft>
        <a:buChar char="–"/>
        <a:defRPr sz="2000">
          <a:solidFill>
            <a:schemeClr val="bg1"/>
          </a:solidFill>
          <a:latin typeface="+mn-lt"/>
        </a:defRPr>
      </a:lvl4pPr>
      <a:lvl5pPr marL="2057400" indent="-228600" algn="r" rtl="1" eaLnBrk="1" fontAlgn="base" hangingPunct="1">
        <a:spcBef>
          <a:spcPct val="20000"/>
        </a:spcBef>
        <a:spcAft>
          <a:spcPct val="0"/>
        </a:spcAft>
        <a:buChar char="»"/>
        <a:defRPr sz="2000">
          <a:solidFill>
            <a:schemeClr val="bg1"/>
          </a:solidFill>
          <a:latin typeface="+mn-lt"/>
        </a:defRPr>
      </a:lvl5pPr>
      <a:lvl6pPr marL="2514600" indent="-228600" algn="r" rtl="1" eaLnBrk="1" fontAlgn="base" hangingPunct="1">
        <a:spcBef>
          <a:spcPct val="20000"/>
        </a:spcBef>
        <a:spcAft>
          <a:spcPct val="0"/>
        </a:spcAft>
        <a:buChar char="»"/>
        <a:defRPr sz="2000">
          <a:solidFill>
            <a:schemeClr val="bg1"/>
          </a:solidFill>
          <a:latin typeface="+mn-lt"/>
        </a:defRPr>
      </a:lvl6pPr>
      <a:lvl7pPr marL="2971800" indent="-228600" algn="r" rtl="1" eaLnBrk="1" fontAlgn="base" hangingPunct="1">
        <a:spcBef>
          <a:spcPct val="20000"/>
        </a:spcBef>
        <a:spcAft>
          <a:spcPct val="0"/>
        </a:spcAft>
        <a:buChar char="»"/>
        <a:defRPr sz="2000">
          <a:solidFill>
            <a:schemeClr val="bg1"/>
          </a:solidFill>
          <a:latin typeface="+mn-lt"/>
        </a:defRPr>
      </a:lvl7pPr>
      <a:lvl8pPr marL="3429000" indent="-228600" algn="r" rtl="1" eaLnBrk="1" fontAlgn="base" hangingPunct="1">
        <a:spcBef>
          <a:spcPct val="20000"/>
        </a:spcBef>
        <a:spcAft>
          <a:spcPct val="0"/>
        </a:spcAft>
        <a:buChar char="»"/>
        <a:defRPr sz="2000">
          <a:solidFill>
            <a:schemeClr val="bg1"/>
          </a:solidFill>
          <a:latin typeface="+mn-lt"/>
        </a:defRPr>
      </a:lvl8pPr>
      <a:lvl9pPr marL="3886200" indent="-228600" algn="r" rtl="1" eaLnBrk="1" fontAlgn="base" hangingPunct="1">
        <a:spcBef>
          <a:spcPct val="20000"/>
        </a:spcBef>
        <a:spcAft>
          <a:spcPct val="0"/>
        </a:spcAft>
        <a:buChar char="»"/>
        <a:defRPr sz="2000">
          <a:solidFill>
            <a:schemeClr val="bg1"/>
          </a:solidFill>
          <a:latin typeface="+mn-lt"/>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hyperlink" Target="http://en.wikipedia.org/wiki/Personal_computer" TargetMode="External"/><Relationship Id="rId7" Type="http://schemas.openxmlformats.org/officeDocument/2006/relationships/hyperlink" Target="http://upload.wikimedia.org/wikipedia/commons/0/0f/ATX_power_supply_interior-1000px_transparent.png" TargetMode="External"/><Relationship Id="rId2" Type="http://schemas.openxmlformats.org/officeDocument/2006/relationships/hyperlink" Target="http://en.wikipedia.org/wiki/Mains_electricity" TargetMode="Externa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hyperlink" Target="http://en.wikipedia.org/wiki/Electric_current" TargetMode="External"/><Relationship Id="rId4" Type="http://schemas.openxmlformats.org/officeDocument/2006/relationships/hyperlink" Target="http://en.wikipedia.org/wiki/Voltage"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2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34.png"/></Relationships>
</file>

<file path=ppt/slides/_rels/slide3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hyperlink" Target="graduation%20project.mp4" TargetMode="Externa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gi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gi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219200" y="1752600"/>
            <a:ext cx="7086600" cy="704850"/>
          </a:xfrm>
        </p:spPr>
        <p:txBody>
          <a:bodyPr/>
          <a:lstStyle/>
          <a:p>
            <a:pPr lvl="0" algn="ctr" rtl="0"/>
            <a:r>
              <a:rPr lang="en-US" sz="32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ea typeface="Times New Roman" pitchFamily="18" charset="0"/>
                <a:cs typeface="Times New Roman" pitchFamily="18" charset="0"/>
              </a:rPr>
              <a:t>An-</a:t>
            </a:r>
            <a:r>
              <a:rPr lang="en-US" sz="3200" b="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ea typeface="Times New Roman" pitchFamily="18" charset="0"/>
                <a:cs typeface="Times New Roman" pitchFamily="18" charset="0"/>
              </a:rPr>
              <a:t>Najah</a:t>
            </a:r>
            <a:r>
              <a:rPr lang="en-US" sz="32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ea typeface="Times New Roman" pitchFamily="18" charset="0"/>
                <a:cs typeface="Times New Roman" pitchFamily="18" charset="0"/>
              </a:rPr>
              <a:t> National University</a:t>
            </a:r>
            <a:r>
              <a:rPr lang="en-US" sz="32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
            </a:r>
            <a:br>
              <a:rPr lang="en-US" sz="32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br>
            <a:r>
              <a:rPr lang="en-US" sz="32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ea typeface="Times New Roman" pitchFamily="18" charset="0"/>
                <a:cs typeface="Times New Roman" pitchFamily="18" charset="0"/>
              </a:rPr>
              <a:t>Electrical Engineering Department</a:t>
            </a:r>
            <a:r>
              <a:rPr lang="en-US" sz="32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
            </a:r>
            <a:br>
              <a:rPr lang="en-US" sz="32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br>
            <a:endParaRPr lang="ar-SA" sz="3200"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endParaRPr>
          </a:p>
        </p:txBody>
      </p:sp>
      <p:sp>
        <p:nvSpPr>
          <p:cNvPr id="3" name="عنوان فرعي 2"/>
          <p:cNvSpPr>
            <a:spLocks noGrp="1"/>
          </p:cNvSpPr>
          <p:nvPr>
            <p:ph type="subTitle" idx="1"/>
          </p:nvPr>
        </p:nvSpPr>
        <p:spPr>
          <a:xfrm>
            <a:off x="990600" y="4495800"/>
            <a:ext cx="7696200" cy="441325"/>
          </a:xfrm>
        </p:spPr>
        <p:txBody>
          <a:bodyPr/>
          <a:lstStyle/>
          <a:p>
            <a:pPr algn="ctr"/>
            <a:r>
              <a:rPr lang="en-US" b="1" u="sng"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Power supply with regulated  adjustable output </a:t>
            </a:r>
            <a:endParaRPr lang="en-US"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a:p>
            <a:pPr algn="ctr"/>
            <a:r>
              <a:rPr lang="en-US"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endParaRPr lang="en-US"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pic>
        <p:nvPicPr>
          <p:cNvPr id="4" name="Picture 88"/>
          <p:cNvPicPr/>
          <p:nvPr/>
        </p:nvPicPr>
        <p:blipFill>
          <a:blip r:embed="rId2"/>
          <a:srcRect/>
          <a:stretch>
            <a:fillRect/>
          </a:stretch>
        </p:blipFill>
        <p:spPr bwMode="auto">
          <a:xfrm>
            <a:off x="3962400" y="228600"/>
            <a:ext cx="1600200" cy="1176647"/>
          </a:xfrm>
          <a:prstGeom prst="rect">
            <a:avLst/>
          </a:prstGeom>
          <a:solidFill>
            <a:schemeClr val="bg2">
              <a:lumMod val="40000"/>
              <a:lumOff val="60000"/>
            </a:schemeClr>
          </a:solidFill>
          <a:ln w="9525">
            <a:solidFill>
              <a:srgbClr val="FFFF00"/>
            </a:solidFill>
            <a:miter lim="800000"/>
            <a:headEnd/>
            <a:tailEnd/>
          </a:ln>
          <a:effectLst>
            <a:glow rad="228600">
              <a:schemeClr val="accent6">
                <a:satMod val="175000"/>
                <a:alpha val="40000"/>
              </a:schemeClr>
            </a:glow>
          </a:effectLst>
        </p:spPr>
      </p:pic>
      <p:sp>
        <p:nvSpPr>
          <p:cNvPr id="5" name="مستطيل 4"/>
          <p:cNvSpPr/>
          <p:nvPr/>
        </p:nvSpPr>
        <p:spPr>
          <a:xfrm>
            <a:off x="3124200" y="2438400"/>
            <a:ext cx="3200400" cy="430887"/>
          </a:xfrm>
          <a:prstGeom prst="rect">
            <a:avLst/>
          </a:prstGeom>
        </p:spPr>
        <p:txBody>
          <a:bodyPr wrap="square">
            <a:spAutoFit/>
          </a:bodyPr>
          <a:lstStyle/>
          <a:p>
            <a:pPr algn="ctr"/>
            <a:r>
              <a:rPr lang="en-US" sz="2200" b="1" i="1" u="sng" dirty="0" smtClean="0">
                <a:ln w="17780" cmpd="sng">
                  <a:solidFill>
                    <a:schemeClr val="accent1">
                      <a:tint val="3000"/>
                    </a:schemeClr>
                  </a:solidFill>
                  <a:prstDash val="solid"/>
                  <a:miter lim="800000"/>
                </a:ln>
                <a:solidFill>
                  <a:schemeClr val="accent5">
                    <a:lumMod val="40000"/>
                    <a:lumOff val="60000"/>
                  </a:schemeClr>
                </a:solidFill>
                <a:effectLst>
                  <a:outerShdw blurRad="55000" dist="50800" dir="5400000" algn="tl">
                    <a:srgbClr val="000000">
                      <a:alpha val="33000"/>
                    </a:srgbClr>
                  </a:outerShdw>
                </a:effectLst>
              </a:rPr>
              <a:t>Graduation Project</a:t>
            </a:r>
            <a:endParaRPr lang="en-US" sz="2200" b="1" dirty="0" smtClean="0">
              <a:ln w="17780" cmpd="sng">
                <a:solidFill>
                  <a:schemeClr val="accent1">
                    <a:tint val="3000"/>
                  </a:schemeClr>
                </a:solidFill>
                <a:prstDash val="solid"/>
                <a:miter lim="800000"/>
              </a:ln>
              <a:solidFill>
                <a:schemeClr val="accent5">
                  <a:lumMod val="40000"/>
                  <a:lumOff val="60000"/>
                </a:schemeClr>
              </a:solidFill>
              <a:effectLst>
                <a:outerShdw blurRad="55000" dist="50800" dir="5400000" algn="tl">
                  <a:srgbClr val="000000">
                    <a:alpha val="33000"/>
                  </a:srgbClr>
                </a:outerShdw>
              </a:effectLst>
            </a:endParaRPr>
          </a:p>
        </p:txBody>
      </p:sp>
      <p:pic>
        <p:nvPicPr>
          <p:cNvPr id="24578" name="Picture 2"/>
          <p:cNvPicPr>
            <a:picLocks noChangeAspect="1" noChangeArrowheads="1"/>
          </p:cNvPicPr>
          <p:nvPr/>
        </p:nvPicPr>
        <p:blipFill>
          <a:blip r:embed="rId3"/>
          <a:srcRect/>
          <a:stretch>
            <a:fillRect/>
          </a:stretch>
        </p:blipFill>
        <p:spPr bwMode="auto">
          <a:xfrm>
            <a:off x="3276600" y="2971800"/>
            <a:ext cx="3048000" cy="1428750"/>
          </a:xfrm>
          <a:prstGeom prst="rect">
            <a:avLst/>
          </a:prstGeom>
          <a:noFill/>
          <a:ln w="9525">
            <a:solidFill>
              <a:srgbClr val="FFFF00"/>
            </a:solidFill>
            <a:miter lim="800000"/>
            <a:headEnd/>
            <a:tailEnd/>
          </a:ln>
          <a:effectLst>
            <a:glow rad="228600">
              <a:schemeClr val="accent6">
                <a:satMod val="175000"/>
                <a:alpha val="40000"/>
              </a:schemeClr>
            </a:glow>
          </a:effectLst>
        </p:spPr>
      </p:pic>
      <p:sp>
        <p:nvSpPr>
          <p:cNvPr id="8" name="مستطيل 7"/>
          <p:cNvSpPr/>
          <p:nvPr/>
        </p:nvSpPr>
        <p:spPr>
          <a:xfrm>
            <a:off x="1143000" y="5105400"/>
            <a:ext cx="3586239" cy="430887"/>
          </a:xfrm>
          <a:prstGeom prst="rect">
            <a:avLst/>
          </a:prstGeom>
        </p:spPr>
        <p:txBody>
          <a:bodyPr wrap="none">
            <a:spAutoFit/>
          </a:bodyPr>
          <a:lstStyle/>
          <a:p>
            <a:pPr algn="ctr"/>
            <a:r>
              <a:rPr lang="en-US" sz="2200" b="1" dirty="0" smtClean="0">
                <a:ln w="17780" cmpd="sng">
                  <a:solidFill>
                    <a:schemeClr val="accent1">
                      <a:tint val="3000"/>
                    </a:schemeClr>
                  </a:solidFill>
                  <a:prstDash val="solid"/>
                  <a:miter lim="800000"/>
                </a:ln>
                <a:solidFill>
                  <a:srgbClr val="FFFF00"/>
                </a:solidFill>
                <a:effectLst>
                  <a:outerShdw blurRad="55000" dist="50800" dir="5400000" algn="tl">
                    <a:srgbClr val="000000">
                      <a:alpha val="33000"/>
                    </a:srgbClr>
                  </a:outerShdw>
                </a:effectLst>
              </a:rPr>
              <a:t>Supervisor : </a:t>
            </a:r>
            <a:r>
              <a:rPr lang="en-US" sz="2200" b="1" dirty="0" err="1" smtClean="0">
                <a:ln w="17780" cmpd="sng">
                  <a:solidFill>
                    <a:schemeClr val="accent1">
                      <a:tint val="3000"/>
                    </a:schemeClr>
                  </a:solidFill>
                  <a:prstDash val="solid"/>
                  <a:miter lim="800000"/>
                </a:ln>
                <a:solidFill>
                  <a:srgbClr val="FFFF00"/>
                </a:solidFill>
                <a:effectLst>
                  <a:outerShdw blurRad="55000" dist="50800" dir="5400000" algn="tl">
                    <a:srgbClr val="000000">
                      <a:alpha val="33000"/>
                    </a:srgbClr>
                  </a:outerShdw>
                </a:effectLst>
              </a:rPr>
              <a:t>Prof.Dr.Marwa</a:t>
            </a:r>
            <a:endParaRPr lang="ar-SA" sz="2200" b="1" dirty="0">
              <a:ln w="17780" cmpd="sng">
                <a:solidFill>
                  <a:schemeClr val="accent1">
                    <a:tint val="3000"/>
                  </a:schemeClr>
                </a:solidFill>
                <a:prstDash val="solid"/>
                <a:miter lim="800000"/>
              </a:ln>
              <a:solidFill>
                <a:srgbClr val="FFFF00"/>
              </a:solidFill>
              <a:effectLst>
                <a:outerShdw blurRad="55000" dist="50800" dir="5400000" algn="tl">
                  <a:srgbClr val="000000">
                    <a:alpha val="33000"/>
                  </a:srgbClr>
                </a:outerShdw>
              </a:effectLst>
            </a:endParaRPr>
          </a:p>
        </p:txBody>
      </p:sp>
      <p:sp>
        <p:nvSpPr>
          <p:cNvPr id="24579" name="Rectangle 3"/>
          <p:cNvSpPr>
            <a:spLocks noChangeArrowheads="1"/>
          </p:cNvSpPr>
          <p:nvPr/>
        </p:nvSpPr>
        <p:spPr bwMode="auto">
          <a:xfrm>
            <a:off x="1143000" y="5562600"/>
            <a:ext cx="6172200" cy="7694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200" b="1" i="1" u="sng" strike="noStrike" cap="none" normalizeH="0" baseline="0" dirty="0" smtClean="0">
                <a:ln>
                  <a:noFill/>
                </a:ln>
                <a:solidFill>
                  <a:srgbClr val="FFFF00"/>
                </a:solidFill>
                <a:effectLst/>
                <a:latin typeface="Lucida Calligraphy" pitchFamily="66" charset="0"/>
                <a:ea typeface="Calibri" pitchFamily="34" charset="0"/>
                <a:cs typeface="Arial" pitchFamily="34" charset="0"/>
              </a:rPr>
              <a:t>Students:</a:t>
            </a:r>
            <a:endParaRPr kumimoji="0" lang="en-US" sz="2200" b="1" i="1" u="none" strike="noStrike" cap="none" normalizeH="0" baseline="0" dirty="0" smtClean="0">
              <a:ln>
                <a:noFill/>
              </a:ln>
              <a:solidFill>
                <a:srgbClr val="FFFF00"/>
              </a:solidFill>
              <a:effectLst/>
              <a:latin typeface="Lucida Calligraphy" pitchFamily="66"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200" b="1" i="1" u="none" strike="noStrike" cap="none" normalizeH="0" baseline="0" dirty="0" err="1" smtClean="0">
                <a:ln>
                  <a:noFill/>
                </a:ln>
                <a:solidFill>
                  <a:srgbClr val="FFFF00"/>
                </a:solidFill>
                <a:effectLst/>
                <a:latin typeface="Lucida Calligraphy" pitchFamily="66" charset="0"/>
                <a:ea typeface="Calibri" pitchFamily="34" charset="0"/>
                <a:cs typeface="Arial" pitchFamily="34" charset="0"/>
              </a:rPr>
              <a:t>Qamar</a:t>
            </a:r>
            <a:r>
              <a:rPr kumimoji="0" lang="en-US" sz="2200" b="1" i="1" u="none" strike="noStrike" cap="none" normalizeH="0" baseline="0" dirty="0" smtClean="0">
                <a:ln>
                  <a:noFill/>
                </a:ln>
                <a:solidFill>
                  <a:srgbClr val="FFFF00"/>
                </a:solidFill>
                <a:effectLst/>
                <a:latin typeface="Lucida Calligraphy" pitchFamily="66" charset="0"/>
                <a:ea typeface="Calibri" pitchFamily="34" charset="0"/>
                <a:cs typeface="Arial" pitchFamily="34" charset="0"/>
              </a:rPr>
              <a:t> </a:t>
            </a:r>
            <a:r>
              <a:rPr kumimoji="0" lang="en-US" sz="2200" b="1" i="1" u="none" strike="noStrike" cap="none" normalizeH="0" baseline="0" dirty="0" err="1" smtClean="0">
                <a:ln>
                  <a:noFill/>
                </a:ln>
                <a:solidFill>
                  <a:srgbClr val="FFFF00"/>
                </a:solidFill>
                <a:effectLst/>
                <a:latin typeface="Lucida Calligraphy" pitchFamily="66" charset="0"/>
                <a:ea typeface="Calibri" pitchFamily="34" charset="0"/>
                <a:cs typeface="Arial" pitchFamily="34" charset="0"/>
              </a:rPr>
              <a:t>Hazeem</a:t>
            </a:r>
            <a:r>
              <a:rPr kumimoji="0" lang="en-US" sz="2200" b="1" i="1" u="none" strike="noStrike" cap="none" normalizeH="0" baseline="0" dirty="0" smtClean="0">
                <a:ln>
                  <a:noFill/>
                </a:ln>
                <a:solidFill>
                  <a:srgbClr val="FFFF00"/>
                </a:solidFill>
                <a:effectLst/>
                <a:latin typeface="Lucida Calligraphy" pitchFamily="66" charset="0"/>
                <a:ea typeface="Calibri" pitchFamily="34" charset="0"/>
                <a:cs typeface="Arial" pitchFamily="34" charset="0"/>
              </a:rPr>
              <a:t>(10716189)</a:t>
            </a:r>
            <a:endParaRPr kumimoji="0" lang="en-US" sz="2200" b="1" i="1" u="none" strike="noStrike" cap="none" normalizeH="0" baseline="0" dirty="0" smtClean="0">
              <a:ln>
                <a:noFill/>
              </a:ln>
              <a:solidFill>
                <a:srgbClr val="FFFF00"/>
              </a:solidFill>
              <a:effectLst/>
              <a:latin typeface="Lucida Calligraphy" pitchFamily="66" charset="0"/>
              <a:cs typeface="Arial" pitchFamily="34" charset="0"/>
            </a:endParaRPr>
          </a:p>
        </p:txBody>
      </p:sp>
      <p:sp>
        <p:nvSpPr>
          <p:cNvPr id="11" name="مستطيل 10"/>
          <p:cNvSpPr/>
          <p:nvPr/>
        </p:nvSpPr>
        <p:spPr>
          <a:xfrm>
            <a:off x="1828800" y="6248400"/>
            <a:ext cx="4038600" cy="430887"/>
          </a:xfrm>
          <a:prstGeom prst="rect">
            <a:avLst/>
          </a:prstGeom>
        </p:spPr>
        <p:txBody>
          <a:bodyPr wrap="square">
            <a:spAutoFit/>
          </a:bodyPr>
          <a:lstStyle/>
          <a:p>
            <a:r>
              <a:rPr lang="en-US" sz="2200" b="1" i="1" dirty="0" smtClean="0">
                <a:solidFill>
                  <a:srgbClr val="FFFF00"/>
                </a:solidFill>
                <a:latin typeface="Lucida Calligraphy" pitchFamily="66" charset="0"/>
              </a:rPr>
              <a:t>   </a:t>
            </a:r>
            <a:r>
              <a:rPr lang="en-US" sz="2200" b="1" i="1" dirty="0" err="1" smtClean="0">
                <a:solidFill>
                  <a:srgbClr val="FFFF00"/>
                </a:solidFill>
                <a:latin typeface="Lucida Calligraphy" pitchFamily="66" charset="0"/>
              </a:rPr>
              <a:t>Fareeda</a:t>
            </a:r>
            <a:r>
              <a:rPr lang="en-US" sz="2200" b="1" i="1" dirty="0" smtClean="0">
                <a:solidFill>
                  <a:srgbClr val="FFFF00"/>
                </a:solidFill>
                <a:latin typeface="Lucida Calligraphy" pitchFamily="66" charset="0"/>
              </a:rPr>
              <a:t> </a:t>
            </a:r>
            <a:r>
              <a:rPr lang="en-US" sz="2200" b="1" i="1" dirty="0" err="1" smtClean="0">
                <a:solidFill>
                  <a:srgbClr val="FFFF00"/>
                </a:solidFill>
                <a:latin typeface="Lucida Calligraphy" pitchFamily="66" charset="0"/>
              </a:rPr>
              <a:t>odeh</a:t>
            </a:r>
            <a:r>
              <a:rPr lang="en-US" sz="2200" b="1" i="1" dirty="0" smtClean="0">
                <a:solidFill>
                  <a:srgbClr val="FFFF00"/>
                </a:solidFill>
                <a:latin typeface="Lucida Calligraphy" pitchFamily="66" charset="0"/>
              </a:rPr>
              <a:t>(10718807)</a:t>
            </a:r>
            <a:endParaRPr lang="ar-SA" sz="2200" b="1" i="1" dirty="0">
              <a:solidFill>
                <a:srgbClr val="FFFF00"/>
              </a:solidFill>
              <a:latin typeface="Lucida Calligraphy" pitchFamily="66"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ChangeArrowheads="1"/>
          </p:cNvSpPr>
          <p:nvPr/>
        </p:nvSpPr>
        <p:spPr bwMode="auto">
          <a:xfrm>
            <a:off x="1066800" y="457200"/>
            <a:ext cx="9144000" cy="457200"/>
          </a:xfrm>
          <a:prstGeom prst="rect">
            <a:avLst/>
          </a:prstGeom>
          <a:noFill/>
          <a:ln w="9525">
            <a:noFill/>
            <a:miter lim="800000"/>
            <a:headEnd/>
            <a:tailEnd/>
          </a:ln>
          <a:effectLst/>
        </p:spPr>
        <p:txBody>
          <a:bodyPr vert="horz" wrap="none" lIns="0" tIns="304704" rIns="0" bIns="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000" b="1" i="1" u="sng" strike="noStrike" cap="none" normalizeH="0" baseline="0" smtClean="0">
                <a:ln>
                  <a:noFill/>
                </a:ln>
                <a:solidFill>
                  <a:srgbClr val="0D0D0D"/>
                </a:solidFill>
                <a:effectLst/>
                <a:latin typeface="Cambria" pitchFamily="18" charset="0"/>
                <a:ea typeface="Times New Roman" pitchFamily="18" charset="0"/>
                <a:cs typeface="Times New Roman" pitchFamily="18" charset="0"/>
              </a:rPr>
              <a:t>Rectifier:</a:t>
            </a:r>
            <a:endParaRPr kumimoji="0" lang="en-US" sz="1400" b="1" i="0" u="none" strike="noStrike" cap="none" normalizeH="0" baseline="0" smtClean="0">
              <a:ln>
                <a:noFill/>
              </a:ln>
              <a:solidFill>
                <a:srgbClr val="365F91"/>
              </a:solidFill>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530" name="Rectangle 2"/>
          <p:cNvSpPr>
            <a:spLocks noChangeArrowheads="1"/>
          </p:cNvSpPr>
          <p:nvPr/>
        </p:nvSpPr>
        <p:spPr bwMode="auto">
          <a:xfrm>
            <a:off x="1066800" y="990600"/>
            <a:ext cx="7391400" cy="13234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 rectifier is an electrical device that converts </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alternating current</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(AC), which periodically reverses direction, to </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direct current</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(DC), which flows in only one direction. The process is known as rectification.</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2531" name="Rectangle 3"/>
          <p:cNvSpPr>
            <a:spLocks noChangeArrowheads="1"/>
          </p:cNvSpPr>
          <p:nvPr/>
        </p:nvSpPr>
        <p:spPr bwMode="auto">
          <a:xfrm>
            <a:off x="1066800" y="2514600"/>
            <a:ext cx="2057400" cy="61555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600" b="1" i="1" u="sng" strike="noStrike" cap="none" normalizeH="0" baseline="0" dirty="0" smtClean="0">
                <a:ln>
                  <a:noFill/>
                </a:ln>
                <a:solidFill>
                  <a:schemeClr val="tx1"/>
                </a:solidFill>
                <a:effectLst/>
                <a:latin typeface="Lucida Calligraphy" pitchFamily="66" charset="0"/>
                <a:ea typeface="Times New Roman" pitchFamily="18" charset="0"/>
                <a:cs typeface="Times New Roman" pitchFamily="18" charset="0"/>
              </a:rPr>
              <a:t>In our project:</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2532" name="Rectangle 4"/>
          <p:cNvSpPr>
            <a:spLocks noChangeArrowheads="1"/>
          </p:cNvSpPr>
          <p:nvPr/>
        </p:nvSpPr>
        <p:spPr bwMode="auto">
          <a:xfrm>
            <a:off x="1143000" y="2971800"/>
            <a:ext cx="708660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The AC voltage of the transformers secondary winding is rectified by the bridge formed by the four diodes D1-D4.</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pic>
        <p:nvPicPr>
          <p:cNvPr id="6" name="Picture 2"/>
          <p:cNvPicPr/>
          <p:nvPr/>
        </p:nvPicPr>
        <p:blipFill>
          <a:blip r:embed="rId2" cstate="print"/>
          <a:srcRect/>
          <a:stretch>
            <a:fillRect/>
          </a:stretch>
        </p:blipFill>
        <p:spPr bwMode="auto">
          <a:xfrm>
            <a:off x="1752600" y="4038600"/>
            <a:ext cx="2133600" cy="2286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Picture 5"/>
          <p:cNvPicPr/>
          <p:nvPr/>
        </p:nvPicPr>
        <p:blipFill>
          <a:blip r:embed="rId3"/>
          <a:srcRect/>
          <a:stretch>
            <a:fillRect/>
          </a:stretch>
        </p:blipFill>
        <p:spPr bwMode="auto">
          <a:xfrm>
            <a:off x="4953000" y="4038600"/>
            <a:ext cx="2438400" cy="217414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Picture 3"/>
          <p:cNvPicPr>
            <a:picLocks noChangeAspect="1" noChangeArrowheads="1"/>
          </p:cNvPicPr>
          <p:nvPr/>
        </p:nvPicPr>
        <p:blipFill>
          <a:blip r:embed="rId4"/>
          <a:srcRect/>
          <a:stretch>
            <a:fillRect/>
          </a:stretch>
        </p:blipFill>
        <p:spPr bwMode="auto">
          <a:xfrm>
            <a:off x="1" y="0"/>
            <a:ext cx="9143999" cy="6858000"/>
          </a:xfrm>
          <a:prstGeom prst="rect">
            <a:avLst/>
          </a:prstGeom>
          <a:noFill/>
          <a:ln w="9525" cap="flat" cmpd="sng">
            <a:noFill/>
            <a:prstDash val="solid"/>
            <a:miter lim="800000"/>
            <a:headEnd/>
            <a:tailEnd/>
          </a:ln>
          <a:effectLst/>
        </p:spPr>
      </p:pic>
      <p:sp>
        <p:nvSpPr>
          <p:cNvPr id="9" name="Rectangle 1"/>
          <p:cNvSpPr>
            <a:spLocks noChangeArrowheads="1"/>
          </p:cNvSpPr>
          <p:nvPr/>
        </p:nvSpPr>
        <p:spPr bwMode="auto">
          <a:xfrm>
            <a:off x="1905000" y="457200"/>
            <a:ext cx="1213474" cy="984788"/>
          </a:xfrm>
          <a:prstGeom prst="rect">
            <a:avLst/>
          </a:prstGeom>
          <a:noFill/>
          <a:ln w="9525">
            <a:noFill/>
            <a:miter lim="800000"/>
            <a:headEnd/>
            <a:tailEnd/>
          </a:ln>
          <a:effectLst/>
        </p:spPr>
        <p:txBody>
          <a:bodyPr vert="horz" wrap="none" lIns="0" tIns="304704" rIns="0" bIns="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200" b="1" i="1" u="sng" strike="noStrike" cap="none" normalizeH="0" baseline="0" dirty="0" smtClean="0">
                <a:ln>
                  <a:noFill/>
                </a:ln>
                <a:solidFill>
                  <a:schemeClr val="accent2">
                    <a:lumMod val="50000"/>
                  </a:schemeClr>
                </a:solidFill>
                <a:effectLst/>
                <a:latin typeface="Times New Roman" pitchFamily="18" charset="0"/>
                <a:ea typeface="Times New Roman" pitchFamily="18" charset="0"/>
                <a:cs typeface="Times New Roman" pitchFamily="18" charset="0"/>
              </a:rPr>
              <a:t>Rectifier:</a:t>
            </a:r>
            <a:endParaRPr kumimoji="0" lang="en-US" sz="2200" b="1" i="0" u="none" strike="noStrike" cap="none" normalizeH="0" baseline="0" dirty="0" smtClean="0">
              <a:ln>
                <a:noFill/>
              </a:ln>
              <a:solidFill>
                <a:schemeClr val="accent2">
                  <a:lumMod val="50000"/>
                </a:schemeClr>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200" b="0" i="0" u="none" strike="noStrike" cap="none" normalizeH="0" baseline="0" dirty="0" smtClean="0">
              <a:ln>
                <a:noFill/>
              </a:ln>
              <a:solidFill>
                <a:schemeClr val="accent2">
                  <a:lumMod val="50000"/>
                </a:schemeClr>
              </a:solidFill>
              <a:effectLst/>
              <a:latin typeface="Times New Roman" pitchFamily="18" charset="0"/>
              <a:cs typeface="Times New Roman" pitchFamily="18" charset="0"/>
            </a:endParaRPr>
          </a:p>
        </p:txBody>
      </p:sp>
      <p:sp>
        <p:nvSpPr>
          <p:cNvPr id="10" name="Rectangle 2"/>
          <p:cNvSpPr>
            <a:spLocks noChangeArrowheads="1"/>
          </p:cNvSpPr>
          <p:nvPr/>
        </p:nvSpPr>
        <p:spPr bwMode="auto">
          <a:xfrm>
            <a:off x="1752600" y="1066800"/>
            <a:ext cx="7391400" cy="14465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accent2">
                    <a:lumMod val="75000"/>
                  </a:schemeClr>
                </a:solidFill>
                <a:effectLst/>
                <a:latin typeface="Times New Roman" pitchFamily="18" charset="0"/>
                <a:ea typeface="Calibri" pitchFamily="34" charset="0"/>
                <a:cs typeface="Times New Roman" pitchFamily="18" charset="0"/>
              </a:rPr>
              <a:t>A rectifier is an electrical device that converts alternating current (AC), which periodically reverses direction, to direct current (DC), which flows in only one direction. The process is known as rectification.</a:t>
            </a:r>
            <a:endParaRPr kumimoji="0" lang="en-US" sz="2200" b="0" i="0" u="none" strike="noStrike" cap="none" normalizeH="0" baseline="0" dirty="0" smtClean="0">
              <a:ln>
                <a:noFill/>
              </a:ln>
              <a:solidFill>
                <a:schemeClr val="accent2">
                  <a:lumMod val="75000"/>
                </a:schemeClr>
              </a:solidFill>
              <a:effectLst/>
              <a:latin typeface="Arial" pitchFamily="34" charset="0"/>
              <a:cs typeface="Arial" pitchFamily="34" charset="0"/>
            </a:endParaRPr>
          </a:p>
        </p:txBody>
      </p:sp>
      <p:sp>
        <p:nvSpPr>
          <p:cNvPr id="11" name="Rectangle 3"/>
          <p:cNvSpPr>
            <a:spLocks noChangeArrowheads="1"/>
          </p:cNvSpPr>
          <p:nvPr/>
        </p:nvSpPr>
        <p:spPr bwMode="auto">
          <a:xfrm>
            <a:off x="1905000" y="2514600"/>
            <a:ext cx="2057400" cy="7694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200" b="1" i="1" u="sng" strike="noStrike" cap="none" normalizeH="0" baseline="0" dirty="0" smtClean="0">
                <a:ln>
                  <a:noFill/>
                </a:ln>
                <a:solidFill>
                  <a:schemeClr val="accent2">
                    <a:lumMod val="50000"/>
                  </a:schemeClr>
                </a:solidFill>
                <a:effectLst/>
                <a:latin typeface="Times New Roman" pitchFamily="18" charset="0"/>
                <a:ea typeface="Times New Roman" pitchFamily="18" charset="0"/>
                <a:cs typeface="Times New Roman" pitchFamily="18" charset="0"/>
              </a:rPr>
              <a:t>In our project:</a:t>
            </a:r>
            <a:endParaRPr kumimoji="0" lang="en-US" sz="2200" b="0" i="0" u="none" strike="noStrike" cap="none" normalizeH="0" baseline="0" dirty="0" smtClean="0">
              <a:ln>
                <a:noFill/>
              </a:ln>
              <a:solidFill>
                <a:schemeClr val="accent2">
                  <a:lumMod val="50000"/>
                </a:schemeClr>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200" b="0" i="0" u="none" strike="noStrike" cap="none" normalizeH="0" baseline="0" dirty="0" smtClean="0">
              <a:ln>
                <a:noFill/>
              </a:ln>
              <a:solidFill>
                <a:schemeClr val="accent2">
                  <a:lumMod val="50000"/>
                </a:schemeClr>
              </a:solidFill>
              <a:effectLst/>
              <a:latin typeface="Times New Roman" pitchFamily="18" charset="0"/>
              <a:cs typeface="Times New Roman" pitchFamily="18" charset="0"/>
            </a:endParaRPr>
          </a:p>
        </p:txBody>
      </p:sp>
      <p:sp>
        <p:nvSpPr>
          <p:cNvPr id="12" name="Rectangle 4"/>
          <p:cNvSpPr>
            <a:spLocks noChangeArrowheads="1"/>
          </p:cNvSpPr>
          <p:nvPr/>
        </p:nvSpPr>
        <p:spPr bwMode="auto">
          <a:xfrm>
            <a:off x="1828800" y="2971800"/>
            <a:ext cx="7086600" cy="7694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accent2">
                    <a:lumMod val="75000"/>
                  </a:schemeClr>
                </a:solidFill>
                <a:effectLst/>
                <a:latin typeface="Times New Roman" pitchFamily="18" charset="0"/>
                <a:ea typeface="Times New Roman" pitchFamily="18" charset="0"/>
                <a:cs typeface="Times New Roman" pitchFamily="18" charset="0"/>
              </a:rPr>
              <a:t>The AC voltage of the transformers secondary winding is rectified by the bridge formed by the four diodes D1-D4.</a:t>
            </a:r>
            <a:endParaRPr kumimoji="0" lang="en-US" sz="2200" b="0" i="0" u="none" strike="noStrike" cap="none" normalizeH="0" baseline="0" dirty="0" smtClean="0">
              <a:ln>
                <a:noFill/>
              </a:ln>
              <a:solidFill>
                <a:schemeClr val="accent2">
                  <a:lumMod val="75000"/>
                </a:schemeClr>
              </a:solidFill>
              <a:effectLst/>
              <a:latin typeface="Arial" pitchFamily="34" charset="0"/>
              <a:cs typeface="Arial" pitchFamily="34" charset="0"/>
            </a:endParaRPr>
          </a:p>
        </p:txBody>
      </p:sp>
      <p:pic>
        <p:nvPicPr>
          <p:cNvPr id="13" name="Picture 2"/>
          <p:cNvPicPr/>
          <p:nvPr/>
        </p:nvPicPr>
        <p:blipFill>
          <a:blip r:embed="rId2" cstate="print"/>
          <a:srcRect/>
          <a:stretch>
            <a:fillRect/>
          </a:stretch>
        </p:blipFill>
        <p:spPr bwMode="auto">
          <a:xfrm>
            <a:off x="2286000" y="4038600"/>
            <a:ext cx="2362200" cy="2362200"/>
          </a:xfrm>
          <a:prstGeom prst="rect">
            <a:avLst/>
          </a:prstGeom>
          <a:ln w="38100" cap="sq">
            <a:solidFill>
              <a:schemeClr val="accent1">
                <a:lumMod val="75000"/>
              </a:schemeClr>
            </a:solidFill>
            <a:prstDash val="solid"/>
            <a:miter lim="800000"/>
          </a:ln>
          <a:effectLst>
            <a:outerShdw blurRad="50800" dist="38100" dir="2700000" algn="tl" rotWithShape="0">
              <a:srgbClr val="000000">
                <a:alpha val="43000"/>
              </a:srgbClr>
            </a:outerShdw>
          </a:effectLst>
        </p:spPr>
      </p:pic>
      <p:pic>
        <p:nvPicPr>
          <p:cNvPr id="14" name="Picture 5"/>
          <p:cNvPicPr/>
          <p:nvPr/>
        </p:nvPicPr>
        <p:blipFill>
          <a:blip r:embed="rId3"/>
          <a:srcRect/>
          <a:stretch>
            <a:fillRect/>
          </a:stretch>
        </p:blipFill>
        <p:spPr bwMode="auto">
          <a:xfrm>
            <a:off x="5181600" y="4038600"/>
            <a:ext cx="3048000" cy="2438400"/>
          </a:xfrm>
          <a:prstGeom prst="rect">
            <a:avLst/>
          </a:prstGeom>
          <a:ln w="38100" cap="sq">
            <a:solidFill>
              <a:schemeClr val="accent1">
                <a:lumMod val="75000"/>
              </a:schemeClr>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1143000" y="457200"/>
            <a:ext cx="3352800" cy="892455"/>
          </a:xfrm>
          <a:prstGeom prst="rect">
            <a:avLst/>
          </a:prstGeom>
          <a:noFill/>
          <a:ln w="9525">
            <a:noFill/>
            <a:miter lim="800000"/>
            <a:headEnd/>
            <a:tailEnd/>
          </a:ln>
          <a:effectLst/>
        </p:spPr>
        <p:txBody>
          <a:bodyPr vert="horz" wrap="square" lIns="0" tIns="304704" rIns="0" bIns="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000" b="1" i="1" u="sng" strike="noStrike" cap="none" normalizeH="0" baseline="0" dirty="0" err="1" smtClean="0">
                <a:ln>
                  <a:noFill/>
                </a:ln>
                <a:solidFill>
                  <a:srgbClr val="0D0D0D"/>
                </a:solidFill>
                <a:effectLst/>
                <a:latin typeface="Cambria" pitchFamily="18" charset="0"/>
                <a:ea typeface="Times New Roman" pitchFamily="18" charset="0"/>
                <a:cs typeface="Times New Roman" pitchFamily="18" charset="0"/>
              </a:rPr>
              <a:t>Rippel</a:t>
            </a:r>
            <a:r>
              <a:rPr kumimoji="0" lang="en-US" sz="2000" b="1" i="1" u="sng" strike="noStrike" cap="none" normalizeH="0" baseline="0" dirty="0" smtClean="0">
                <a:ln>
                  <a:noFill/>
                </a:ln>
                <a:solidFill>
                  <a:srgbClr val="0D0D0D"/>
                </a:solidFill>
                <a:effectLst/>
                <a:latin typeface="Cambria" pitchFamily="18" charset="0"/>
                <a:ea typeface="Times New Roman" pitchFamily="18" charset="0"/>
                <a:cs typeface="Times New Roman" pitchFamily="18" charset="0"/>
              </a:rPr>
              <a:t> smoothing  circuit :</a:t>
            </a:r>
            <a:endParaRPr kumimoji="0" lang="en-US" sz="1400" b="1" i="0" u="none" strike="noStrike" cap="none" normalizeH="0" baseline="0" dirty="0" smtClean="0">
              <a:ln>
                <a:noFill/>
              </a:ln>
              <a:solidFill>
                <a:srgbClr val="365F91"/>
              </a:solidFill>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مستطيل 2"/>
          <p:cNvSpPr/>
          <p:nvPr/>
        </p:nvSpPr>
        <p:spPr>
          <a:xfrm>
            <a:off x="1219200" y="1447800"/>
            <a:ext cx="7315200" cy="646331"/>
          </a:xfrm>
          <a:prstGeom prst="rect">
            <a:avLst/>
          </a:prstGeom>
        </p:spPr>
        <p:txBody>
          <a:bodyPr wrap="square">
            <a:spAutoFit/>
          </a:bodyPr>
          <a:lstStyle/>
          <a:p>
            <a:pPr algn="l"/>
            <a:r>
              <a:rPr lang="en-US" dirty="0" smtClean="0">
                <a:latin typeface="Times New Roman" pitchFamily="18" charset="0"/>
                <a:cs typeface="Times New Roman" pitchFamily="18" charset="0"/>
              </a:rPr>
              <a:t>The DC voltage taken across the output of the bridge is smoothed by the filter formed by the reservoir capacitor C1 and the resistor R1.</a:t>
            </a:r>
            <a:endParaRPr lang="ar-SA" dirty="0">
              <a:latin typeface="Times New Roman" pitchFamily="18" charset="0"/>
              <a:cs typeface="Times New Roman" pitchFamily="18" charset="0"/>
            </a:endParaRPr>
          </a:p>
        </p:txBody>
      </p:sp>
      <p:pic>
        <p:nvPicPr>
          <p:cNvPr id="4" name="Picture 3"/>
          <p:cNvPicPr/>
          <p:nvPr/>
        </p:nvPicPr>
        <p:blipFill>
          <a:blip r:embed="rId2"/>
          <a:srcRect/>
          <a:stretch>
            <a:fillRect/>
          </a:stretch>
        </p:blipFill>
        <p:spPr bwMode="auto">
          <a:xfrm>
            <a:off x="1295400" y="2895600"/>
            <a:ext cx="1152525" cy="163115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Picture 7"/>
          <p:cNvPicPr/>
          <p:nvPr/>
        </p:nvPicPr>
        <p:blipFill>
          <a:blip r:embed="rId3"/>
          <a:srcRect/>
          <a:stretch>
            <a:fillRect/>
          </a:stretch>
        </p:blipFill>
        <p:spPr bwMode="auto">
          <a:xfrm>
            <a:off x="3810000" y="3048000"/>
            <a:ext cx="2686050" cy="17049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3"/>
          <p:cNvPicPr>
            <a:picLocks noChangeAspect="1" noChangeArrowheads="1"/>
          </p:cNvPicPr>
          <p:nvPr/>
        </p:nvPicPr>
        <p:blipFill>
          <a:blip r:embed="rId4"/>
          <a:srcRect/>
          <a:stretch>
            <a:fillRect/>
          </a:stretch>
        </p:blipFill>
        <p:spPr bwMode="auto">
          <a:xfrm>
            <a:off x="1" y="0"/>
            <a:ext cx="9143999" cy="6858000"/>
          </a:xfrm>
          <a:prstGeom prst="rect">
            <a:avLst/>
          </a:prstGeom>
          <a:noFill/>
          <a:ln w="9525" cap="flat" cmpd="sng">
            <a:noFill/>
            <a:prstDash val="solid"/>
            <a:miter lim="800000"/>
            <a:headEnd/>
            <a:tailEnd/>
          </a:ln>
          <a:effectLst/>
        </p:spPr>
      </p:pic>
      <p:sp>
        <p:nvSpPr>
          <p:cNvPr id="7" name="Rectangle 1"/>
          <p:cNvSpPr>
            <a:spLocks noChangeArrowheads="1"/>
          </p:cNvSpPr>
          <p:nvPr/>
        </p:nvSpPr>
        <p:spPr bwMode="auto">
          <a:xfrm>
            <a:off x="1905000" y="304800"/>
            <a:ext cx="3352800" cy="984788"/>
          </a:xfrm>
          <a:prstGeom prst="rect">
            <a:avLst/>
          </a:prstGeom>
          <a:noFill/>
          <a:ln w="9525">
            <a:noFill/>
            <a:miter lim="800000"/>
            <a:headEnd/>
            <a:tailEnd/>
          </a:ln>
          <a:effectLst/>
        </p:spPr>
        <p:txBody>
          <a:bodyPr vert="horz" wrap="square" lIns="0" tIns="304704" rIns="0" bIns="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200" b="1" i="1" u="sng" strike="noStrike" cap="none" normalizeH="0" baseline="0" dirty="0" err="1" smtClean="0">
                <a:ln>
                  <a:noFill/>
                </a:ln>
                <a:solidFill>
                  <a:schemeClr val="accent2">
                    <a:lumMod val="50000"/>
                  </a:schemeClr>
                </a:solidFill>
                <a:effectLst/>
                <a:latin typeface="Times New Roman" pitchFamily="18" charset="0"/>
                <a:ea typeface="Times New Roman" pitchFamily="18" charset="0"/>
                <a:cs typeface="Times New Roman" pitchFamily="18" charset="0"/>
              </a:rPr>
              <a:t>Rippel</a:t>
            </a:r>
            <a:r>
              <a:rPr kumimoji="0" lang="en-US" sz="2200" b="1" i="1" u="sng" strike="noStrike" cap="none" normalizeH="0" baseline="0" dirty="0" smtClean="0">
                <a:ln>
                  <a:noFill/>
                </a:ln>
                <a:solidFill>
                  <a:schemeClr val="accent2">
                    <a:lumMod val="50000"/>
                  </a:schemeClr>
                </a:solidFill>
                <a:effectLst/>
                <a:latin typeface="Times New Roman" pitchFamily="18" charset="0"/>
                <a:ea typeface="Times New Roman" pitchFamily="18" charset="0"/>
                <a:cs typeface="Times New Roman" pitchFamily="18" charset="0"/>
              </a:rPr>
              <a:t> smoothing  circuit :</a:t>
            </a:r>
            <a:endParaRPr kumimoji="0" lang="en-US" sz="2200" b="1" i="0" u="none" strike="noStrike" cap="none" normalizeH="0" baseline="0" dirty="0" smtClean="0">
              <a:ln>
                <a:noFill/>
              </a:ln>
              <a:solidFill>
                <a:schemeClr val="accent2">
                  <a:lumMod val="50000"/>
                </a:schemeClr>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200" b="0" i="0" u="none" strike="noStrike" cap="none" normalizeH="0" baseline="0" dirty="0" smtClean="0">
              <a:ln>
                <a:noFill/>
              </a:ln>
              <a:solidFill>
                <a:schemeClr val="accent2">
                  <a:lumMod val="50000"/>
                </a:schemeClr>
              </a:solidFill>
              <a:effectLst/>
              <a:latin typeface="Times New Roman" pitchFamily="18" charset="0"/>
              <a:cs typeface="Times New Roman" pitchFamily="18" charset="0"/>
            </a:endParaRPr>
          </a:p>
        </p:txBody>
      </p:sp>
      <p:sp>
        <p:nvSpPr>
          <p:cNvPr id="8" name="مستطيل 7"/>
          <p:cNvSpPr/>
          <p:nvPr/>
        </p:nvSpPr>
        <p:spPr>
          <a:xfrm>
            <a:off x="1828800" y="1295400"/>
            <a:ext cx="7315200" cy="1107996"/>
          </a:xfrm>
          <a:prstGeom prst="rect">
            <a:avLst/>
          </a:prstGeom>
        </p:spPr>
        <p:txBody>
          <a:bodyPr wrap="square">
            <a:spAutoFit/>
          </a:bodyPr>
          <a:lstStyle/>
          <a:p>
            <a:pPr algn="l"/>
            <a:r>
              <a:rPr lang="en-US" sz="2200" dirty="0" smtClean="0">
                <a:solidFill>
                  <a:schemeClr val="accent2">
                    <a:lumMod val="75000"/>
                  </a:schemeClr>
                </a:solidFill>
                <a:latin typeface="Times New Roman" pitchFamily="18" charset="0"/>
                <a:cs typeface="Times New Roman" pitchFamily="18" charset="0"/>
              </a:rPr>
              <a:t>The DC voltage taken across the output of the bridge is smoothed by the filter formed by the reservoir capacitor C1 and the resistor R1.</a:t>
            </a:r>
            <a:endParaRPr lang="ar-SA" sz="2200" dirty="0">
              <a:solidFill>
                <a:schemeClr val="accent2">
                  <a:lumMod val="75000"/>
                </a:schemeClr>
              </a:solidFill>
              <a:latin typeface="Times New Roman" pitchFamily="18" charset="0"/>
              <a:cs typeface="Times New Roman" pitchFamily="18" charset="0"/>
            </a:endParaRPr>
          </a:p>
        </p:txBody>
      </p:sp>
      <p:pic>
        <p:nvPicPr>
          <p:cNvPr id="9" name="Picture 3"/>
          <p:cNvPicPr/>
          <p:nvPr/>
        </p:nvPicPr>
        <p:blipFill>
          <a:blip r:embed="rId2"/>
          <a:srcRect/>
          <a:stretch>
            <a:fillRect/>
          </a:stretch>
        </p:blipFill>
        <p:spPr bwMode="auto">
          <a:xfrm>
            <a:off x="2514600" y="2667000"/>
            <a:ext cx="1905000" cy="2438400"/>
          </a:xfrm>
          <a:prstGeom prst="rect">
            <a:avLst/>
          </a:prstGeom>
          <a:ln w="38100" cap="sq">
            <a:solidFill>
              <a:schemeClr val="accent1">
                <a:lumMod val="75000"/>
              </a:schemeClr>
            </a:solidFill>
            <a:prstDash val="solid"/>
            <a:miter lim="800000"/>
          </a:ln>
          <a:effectLst>
            <a:outerShdw blurRad="50800" dist="38100" dir="2700000" algn="tl" rotWithShape="0">
              <a:srgbClr val="000000">
                <a:alpha val="43000"/>
              </a:srgbClr>
            </a:outerShdw>
          </a:effectLst>
        </p:spPr>
      </p:pic>
      <p:pic>
        <p:nvPicPr>
          <p:cNvPr id="10" name="Picture 7"/>
          <p:cNvPicPr/>
          <p:nvPr/>
        </p:nvPicPr>
        <p:blipFill>
          <a:blip r:embed="rId3"/>
          <a:srcRect/>
          <a:stretch>
            <a:fillRect/>
          </a:stretch>
        </p:blipFill>
        <p:spPr bwMode="auto">
          <a:xfrm>
            <a:off x="5562600" y="2590800"/>
            <a:ext cx="2686050" cy="2362200"/>
          </a:xfrm>
          <a:prstGeom prst="rect">
            <a:avLst/>
          </a:prstGeom>
          <a:ln w="38100" cap="sq">
            <a:solidFill>
              <a:schemeClr val="accent1">
                <a:lumMod val="75000"/>
              </a:schemeClr>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ChangeArrowheads="1"/>
          </p:cNvSpPr>
          <p:nvPr/>
        </p:nvSpPr>
        <p:spPr bwMode="auto">
          <a:xfrm>
            <a:off x="838200" y="152400"/>
            <a:ext cx="2197333" cy="984788"/>
          </a:xfrm>
          <a:prstGeom prst="rect">
            <a:avLst/>
          </a:prstGeom>
          <a:noFill/>
          <a:ln w="9525">
            <a:noFill/>
            <a:miter lim="800000"/>
            <a:headEnd/>
            <a:tailEnd/>
          </a:ln>
          <a:effectLst/>
        </p:spPr>
        <p:txBody>
          <a:bodyPr vert="horz" wrap="none" lIns="0" tIns="304704" rIns="0" bIns="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200" i="1" u="sng" strike="noStrike" normalizeH="0" baseline="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ambria" pitchFamily="18" charset="0"/>
                <a:ea typeface="Times New Roman" pitchFamily="18" charset="0"/>
                <a:cs typeface="Times New Roman" pitchFamily="18" charset="0"/>
              </a:rPr>
              <a:t>Voltage regulator:</a:t>
            </a:r>
            <a:endParaRPr kumimoji="0" lang="en-US" sz="2200" i="0" u="none" strike="noStrike" normalizeH="0" baseline="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200" i="0" u="none" strike="noStrike" normalizeH="0" baseline="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itchFamily="34" charset="0"/>
              <a:cs typeface="Arial" pitchFamily="34" charset="0"/>
            </a:endParaRPr>
          </a:p>
        </p:txBody>
      </p:sp>
      <p:pic>
        <p:nvPicPr>
          <p:cNvPr id="3" name="Picture 2"/>
          <p:cNvPicPr/>
          <p:nvPr/>
        </p:nvPicPr>
        <p:blipFill>
          <a:blip r:embed="rId2"/>
          <a:srcRect/>
          <a:stretch>
            <a:fillRect/>
          </a:stretch>
        </p:blipFill>
        <p:spPr bwMode="auto">
          <a:xfrm>
            <a:off x="685800" y="990600"/>
            <a:ext cx="7848600" cy="5334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p:nvPr/>
        </p:nvPicPr>
        <p:blipFill>
          <a:blip r:embed="rId2"/>
          <a:srcRect/>
          <a:stretch>
            <a:fillRect/>
          </a:stretch>
        </p:blipFill>
        <p:spPr bwMode="auto">
          <a:xfrm>
            <a:off x="685800" y="685800"/>
            <a:ext cx="7696200" cy="5715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9"/>
          <p:cNvPicPr/>
          <p:nvPr/>
        </p:nvPicPr>
        <p:blipFill>
          <a:blip r:embed="rId2"/>
          <a:srcRect/>
          <a:stretch>
            <a:fillRect/>
          </a:stretch>
        </p:blipFill>
        <p:spPr bwMode="auto">
          <a:xfrm>
            <a:off x="1600200" y="533400"/>
            <a:ext cx="6553200" cy="3429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مستطيل 2"/>
          <p:cNvSpPr/>
          <p:nvPr/>
        </p:nvSpPr>
        <p:spPr>
          <a:xfrm>
            <a:off x="1295400" y="4419600"/>
            <a:ext cx="6858000" cy="923330"/>
          </a:xfrm>
          <a:prstGeom prst="rect">
            <a:avLst/>
          </a:prstGeom>
        </p:spPr>
        <p:txBody>
          <a:bodyPr wrap="square">
            <a:spAutoFit/>
          </a:bodyPr>
          <a:lstStyle/>
          <a:p>
            <a:pPr algn="l"/>
            <a:r>
              <a:rPr lang="en-US" dirty="0" smtClean="0"/>
              <a:t>The integrated circuit U2 has a constant amplification factor of approximately 3 times, according to the formula A=(R11+R12)/R11, and raises the 11.2 V reference voltage to approximately 33 V</a:t>
            </a:r>
            <a:endParaRPr lang="ar-SA" dirty="0"/>
          </a:p>
        </p:txBody>
      </p:sp>
      <p:pic>
        <p:nvPicPr>
          <p:cNvPr id="4" name="Picture 3"/>
          <p:cNvPicPr>
            <a:picLocks noChangeAspect="1" noChangeArrowheads="1"/>
          </p:cNvPicPr>
          <p:nvPr/>
        </p:nvPicPr>
        <p:blipFill>
          <a:blip r:embed="rId3"/>
          <a:srcRect/>
          <a:stretch>
            <a:fillRect/>
          </a:stretch>
        </p:blipFill>
        <p:spPr bwMode="auto">
          <a:xfrm>
            <a:off x="1" y="0"/>
            <a:ext cx="9143999" cy="6858000"/>
          </a:xfrm>
          <a:prstGeom prst="rect">
            <a:avLst/>
          </a:prstGeom>
          <a:noFill/>
          <a:ln w="9525" cap="flat" cmpd="sng">
            <a:noFill/>
            <a:prstDash val="solid"/>
            <a:miter lim="800000"/>
            <a:headEnd/>
            <a:tailEnd/>
          </a:ln>
          <a:effectLst/>
        </p:spPr>
      </p:pic>
      <p:pic>
        <p:nvPicPr>
          <p:cNvPr id="5" name="Picture 9"/>
          <p:cNvPicPr/>
          <p:nvPr/>
        </p:nvPicPr>
        <p:blipFill>
          <a:blip r:embed="rId2"/>
          <a:srcRect/>
          <a:stretch>
            <a:fillRect/>
          </a:stretch>
        </p:blipFill>
        <p:spPr bwMode="auto">
          <a:xfrm>
            <a:off x="2209800" y="2514600"/>
            <a:ext cx="6553200" cy="3429000"/>
          </a:xfrm>
          <a:prstGeom prst="rect">
            <a:avLst/>
          </a:prstGeom>
          <a:ln w="38100" cap="sq">
            <a:solidFill>
              <a:schemeClr val="accent1">
                <a:lumMod val="75000"/>
              </a:schemeClr>
            </a:solidFill>
            <a:prstDash val="solid"/>
            <a:miter lim="800000"/>
          </a:ln>
          <a:effectLst>
            <a:outerShdw blurRad="50800" dist="38100" dir="2700000" algn="tl" rotWithShape="0">
              <a:srgbClr val="000000">
                <a:alpha val="43000"/>
              </a:srgbClr>
            </a:outerShdw>
          </a:effectLst>
        </p:spPr>
      </p:pic>
      <p:sp>
        <p:nvSpPr>
          <p:cNvPr id="6" name="مستطيل 5"/>
          <p:cNvSpPr/>
          <p:nvPr/>
        </p:nvSpPr>
        <p:spPr>
          <a:xfrm>
            <a:off x="1981200" y="457200"/>
            <a:ext cx="6858000" cy="1446550"/>
          </a:xfrm>
          <a:prstGeom prst="rect">
            <a:avLst/>
          </a:prstGeom>
        </p:spPr>
        <p:txBody>
          <a:bodyPr wrap="square">
            <a:spAutoFit/>
          </a:bodyPr>
          <a:lstStyle/>
          <a:p>
            <a:pPr algn="l"/>
            <a:r>
              <a:rPr lang="en-US" sz="2200" dirty="0" smtClean="0">
                <a:solidFill>
                  <a:schemeClr val="accent2">
                    <a:lumMod val="75000"/>
                  </a:schemeClr>
                </a:solidFill>
                <a:latin typeface="Times New Roman" pitchFamily="18" charset="0"/>
                <a:cs typeface="Times New Roman" pitchFamily="18" charset="0"/>
              </a:rPr>
              <a:t>The integrated circuit U2 has a constant amplification factor of approximately 3 times, according to the formula A=(R11+R12)/R11, and raises the 11.2 V reference voltage to approximately 33 V</a:t>
            </a:r>
            <a:endParaRPr lang="ar-SA" sz="2200" dirty="0">
              <a:solidFill>
                <a:schemeClr val="accent2">
                  <a:lumMod val="75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p:nvPr/>
        </p:nvPicPr>
        <p:blipFill>
          <a:blip r:embed="rId2"/>
          <a:srcRect/>
          <a:stretch>
            <a:fillRect/>
          </a:stretch>
        </p:blipFill>
        <p:spPr bwMode="auto">
          <a:xfrm>
            <a:off x="1600200" y="838200"/>
            <a:ext cx="6400800" cy="2895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 name="Picture 10"/>
          <p:cNvPicPr/>
          <p:nvPr/>
        </p:nvPicPr>
        <p:blipFill>
          <a:blip r:embed="rId3"/>
          <a:srcRect/>
          <a:stretch>
            <a:fillRect/>
          </a:stretch>
        </p:blipFill>
        <p:spPr bwMode="auto">
          <a:xfrm>
            <a:off x="1600200" y="4114800"/>
            <a:ext cx="6400800" cy="2438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1760220" y="1143000"/>
          <a:ext cx="6012180" cy="4495799"/>
        </p:xfrm>
        <a:graphic>
          <a:graphicData uri="http://schemas.openxmlformats.org/drawingml/2006/table">
            <a:tbl>
              <a:tblPr/>
              <a:tblGrid>
                <a:gridCol w="1484715"/>
                <a:gridCol w="1414111"/>
                <a:gridCol w="1596731"/>
                <a:gridCol w="1516623"/>
              </a:tblGrid>
              <a:tr h="939102">
                <a:tc>
                  <a:txBody>
                    <a:bodyPr/>
                    <a:lstStyle/>
                    <a:p>
                      <a:pPr marL="0" marR="0" algn="ctr"/>
                      <a:r>
                        <a:rPr lang="en-US" sz="1800" b="1" dirty="0">
                          <a:latin typeface="Verdana"/>
                          <a:ea typeface="Times New Roman"/>
                          <a:cs typeface="Times New Roman"/>
                        </a:rPr>
                        <a:t>V</a:t>
                      </a:r>
                      <a:r>
                        <a:rPr lang="en-US" sz="1800" b="1" baseline="-25000" dirty="0">
                          <a:latin typeface="Verdana"/>
                          <a:ea typeface="Times New Roman"/>
                          <a:cs typeface="Times New Roman"/>
                        </a:rPr>
                        <a:t>IN</a:t>
                      </a:r>
                      <a:endParaRPr lang="en-US" sz="1800" dirty="0">
                        <a:latin typeface="Verdan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r>
                        <a:rPr lang="en-US" sz="1800" b="1">
                          <a:latin typeface="Verdana"/>
                          <a:ea typeface="Times New Roman"/>
                          <a:cs typeface="Times New Roman"/>
                        </a:rPr>
                        <a:t>V</a:t>
                      </a:r>
                      <a:r>
                        <a:rPr lang="en-US" sz="1800" b="1" baseline="-25000">
                          <a:latin typeface="Verdana"/>
                          <a:ea typeface="Times New Roman"/>
                          <a:cs typeface="Times New Roman"/>
                        </a:rPr>
                        <a:t>Load</a:t>
                      </a:r>
                      <a:endParaRPr lang="en-US" sz="1800">
                        <a:latin typeface="Verdan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r>
                        <a:rPr lang="en-US" sz="1800" b="1">
                          <a:latin typeface="Verdana"/>
                          <a:ea typeface="Times New Roman"/>
                          <a:cs typeface="Times New Roman"/>
                        </a:rPr>
                        <a:t>V</a:t>
                      </a:r>
                      <a:r>
                        <a:rPr lang="en-US" sz="1800" b="1" baseline="-25000">
                          <a:latin typeface="Verdana"/>
                          <a:ea typeface="Times New Roman"/>
                          <a:cs typeface="Times New Roman"/>
                        </a:rPr>
                        <a:t>drop</a:t>
                      </a:r>
                      <a:endParaRPr lang="en-US" sz="1800">
                        <a:latin typeface="Verdan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r>
                        <a:rPr lang="en-US" sz="1800" b="1" dirty="0" err="1">
                          <a:latin typeface="Verdana"/>
                          <a:ea typeface="Times New Roman"/>
                          <a:cs typeface="Times New Roman"/>
                        </a:rPr>
                        <a:t>I</a:t>
                      </a:r>
                      <a:r>
                        <a:rPr lang="en-US" sz="1800" b="1" baseline="-25000" dirty="0" err="1">
                          <a:latin typeface="Verdana"/>
                          <a:ea typeface="Times New Roman"/>
                          <a:cs typeface="Times New Roman"/>
                        </a:rPr>
                        <a:t>Load</a:t>
                      </a:r>
                      <a:endParaRPr lang="en-US" sz="1800" dirty="0">
                        <a:latin typeface="Verdan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0593">
                <a:tc>
                  <a:txBody>
                    <a:bodyPr/>
                    <a:lstStyle/>
                    <a:p>
                      <a:pPr marL="0" marR="0" algn="ctr"/>
                      <a:r>
                        <a:rPr lang="en-US" sz="1800" b="1">
                          <a:latin typeface="Verdana"/>
                          <a:ea typeface="Times New Roman"/>
                          <a:cs typeface="Times New Roman"/>
                        </a:rPr>
                        <a:t>12v</a:t>
                      </a:r>
                      <a:endParaRPr lang="en-US" sz="1800">
                        <a:latin typeface="Verdan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r>
                        <a:rPr lang="en-US" sz="1800" b="1">
                          <a:latin typeface="Verdana"/>
                          <a:ea typeface="Times New Roman"/>
                          <a:cs typeface="Times New Roman"/>
                        </a:rPr>
                        <a:t>6.2</a:t>
                      </a:r>
                      <a:endParaRPr lang="en-US" sz="1800">
                        <a:latin typeface="Verdan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r>
                        <a:rPr lang="en-US" sz="1800" b="1">
                          <a:latin typeface="Verdana"/>
                          <a:ea typeface="Times New Roman"/>
                          <a:cs typeface="Times New Roman"/>
                        </a:rPr>
                        <a:t>5.8</a:t>
                      </a:r>
                      <a:endParaRPr lang="en-US" sz="1800">
                        <a:latin typeface="Verdan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r>
                        <a:rPr lang="en-US" sz="1800" b="1">
                          <a:latin typeface="Verdana"/>
                          <a:ea typeface="Times New Roman"/>
                          <a:cs typeface="Times New Roman"/>
                        </a:rPr>
                        <a:t>77.9 mA</a:t>
                      </a:r>
                      <a:endParaRPr lang="en-US" sz="1800">
                        <a:latin typeface="Verdan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0593">
                <a:tc>
                  <a:txBody>
                    <a:bodyPr/>
                    <a:lstStyle/>
                    <a:p>
                      <a:pPr marL="0" marR="0" algn="ctr"/>
                      <a:r>
                        <a:rPr lang="en-US" sz="1800" b="1">
                          <a:latin typeface="Verdana"/>
                          <a:ea typeface="Times New Roman"/>
                          <a:cs typeface="Times New Roman"/>
                        </a:rPr>
                        <a:t>15V</a:t>
                      </a:r>
                      <a:endParaRPr lang="en-US" sz="1800">
                        <a:latin typeface="Verdan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r>
                        <a:rPr lang="en-US" sz="1800" b="1">
                          <a:latin typeface="Verdana"/>
                          <a:ea typeface="Times New Roman"/>
                          <a:cs typeface="Times New Roman"/>
                        </a:rPr>
                        <a:t>8.4</a:t>
                      </a:r>
                      <a:endParaRPr lang="en-US" sz="1800">
                        <a:latin typeface="Verdan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r>
                        <a:rPr lang="en-US" sz="1800" b="1">
                          <a:latin typeface="Verdana"/>
                          <a:ea typeface="Times New Roman"/>
                          <a:cs typeface="Times New Roman"/>
                        </a:rPr>
                        <a:t>6.6</a:t>
                      </a:r>
                      <a:endParaRPr lang="en-US" sz="1800">
                        <a:latin typeface="Verdan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r>
                        <a:rPr lang="en-US" sz="1800" b="1">
                          <a:latin typeface="Verdana"/>
                          <a:ea typeface="Times New Roman"/>
                          <a:cs typeface="Times New Roman"/>
                        </a:rPr>
                        <a:t>97.6 mA</a:t>
                      </a:r>
                      <a:endParaRPr lang="en-US" sz="1800">
                        <a:latin typeface="Verdan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0593">
                <a:tc>
                  <a:txBody>
                    <a:bodyPr/>
                    <a:lstStyle/>
                    <a:p>
                      <a:pPr marL="0" marR="0" algn="ctr"/>
                      <a:r>
                        <a:rPr lang="en-US" sz="1800" b="1">
                          <a:latin typeface="Verdana"/>
                          <a:ea typeface="Times New Roman"/>
                          <a:cs typeface="Times New Roman"/>
                        </a:rPr>
                        <a:t>20.4V</a:t>
                      </a:r>
                      <a:endParaRPr lang="en-US" sz="1800">
                        <a:latin typeface="Verdan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r>
                        <a:rPr lang="en-US" sz="1800" b="1">
                          <a:latin typeface="Verdana"/>
                          <a:ea typeface="Times New Roman"/>
                          <a:cs typeface="Times New Roman"/>
                        </a:rPr>
                        <a:t>13.6</a:t>
                      </a:r>
                      <a:endParaRPr lang="en-US" sz="1800">
                        <a:latin typeface="Verdan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r>
                        <a:rPr lang="en-US" sz="1800" b="1">
                          <a:latin typeface="Verdana"/>
                          <a:ea typeface="Times New Roman"/>
                          <a:cs typeface="Times New Roman"/>
                        </a:rPr>
                        <a:t>6.8</a:t>
                      </a:r>
                      <a:endParaRPr lang="en-US" sz="1800">
                        <a:latin typeface="Verdan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r>
                        <a:rPr lang="en-US" sz="1800" b="1">
                          <a:latin typeface="Verdana"/>
                          <a:ea typeface="Times New Roman"/>
                          <a:cs typeface="Times New Roman"/>
                        </a:rPr>
                        <a:t>137.2 mA</a:t>
                      </a:r>
                      <a:endParaRPr lang="en-US" sz="1800">
                        <a:latin typeface="Verdan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03732">
                <a:tc>
                  <a:txBody>
                    <a:bodyPr/>
                    <a:lstStyle/>
                    <a:p>
                      <a:pPr marL="0" marR="0" algn="ctr"/>
                      <a:r>
                        <a:rPr lang="en-US" sz="1800" b="1">
                          <a:latin typeface="Verdana"/>
                          <a:ea typeface="Times New Roman"/>
                          <a:cs typeface="Times New Roman"/>
                        </a:rPr>
                        <a:t>12</a:t>
                      </a:r>
                      <a:endParaRPr lang="en-US" sz="1800">
                        <a:latin typeface="Verdan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r>
                        <a:rPr lang="en-US" sz="1800" b="1">
                          <a:latin typeface="Verdana"/>
                          <a:ea typeface="Times New Roman"/>
                          <a:cs typeface="Times New Roman"/>
                        </a:rPr>
                        <a:t>6.6</a:t>
                      </a:r>
                      <a:endParaRPr lang="en-US" sz="1800">
                        <a:latin typeface="Verdan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r>
                        <a:rPr lang="en-US" sz="1800" b="1">
                          <a:latin typeface="Verdana"/>
                          <a:ea typeface="Times New Roman"/>
                          <a:cs typeface="Times New Roman"/>
                        </a:rPr>
                        <a:t>5.4</a:t>
                      </a:r>
                      <a:endParaRPr lang="en-US" sz="1800">
                        <a:latin typeface="Verdan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r>
                        <a:rPr lang="en-US" sz="1800" b="1">
                          <a:latin typeface="Verdana"/>
                          <a:ea typeface="Times New Roman"/>
                          <a:cs typeface="Times New Roman"/>
                        </a:rPr>
                        <a:t>72mA</a:t>
                      </a:r>
                      <a:endParaRPr lang="en-US" sz="1800">
                        <a:latin typeface="Verdan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0593">
                <a:tc>
                  <a:txBody>
                    <a:bodyPr/>
                    <a:lstStyle/>
                    <a:p>
                      <a:pPr marL="0" marR="0" algn="ctr"/>
                      <a:r>
                        <a:rPr lang="en-US" sz="1800" b="1">
                          <a:latin typeface="Verdana"/>
                          <a:ea typeface="Times New Roman"/>
                          <a:cs typeface="Times New Roman"/>
                        </a:rPr>
                        <a:t>15</a:t>
                      </a:r>
                      <a:endParaRPr lang="en-US" sz="1800">
                        <a:latin typeface="Verdan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r>
                        <a:rPr lang="en-US" sz="1800" b="1">
                          <a:latin typeface="Verdana"/>
                          <a:ea typeface="Times New Roman"/>
                          <a:cs typeface="Times New Roman"/>
                        </a:rPr>
                        <a:t>8.9</a:t>
                      </a:r>
                      <a:endParaRPr lang="en-US" sz="1800">
                        <a:latin typeface="Verdan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r>
                        <a:rPr lang="en-US" sz="1800" b="1">
                          <a:latin typeface="Verdana"/>
                          <a:ea typeface="Times New Roman"/>
                          <a:cs typeface="Times New Roman"/>
                        </a:rPr>
                        <a:t>6.1</a:t>
                      </a:r>
                      <a:endParaRPr lang="en-US" sz="1800">
                        <a:latin typeface="Verdan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r>
                        <a:rPr lang="en-US" sz="1800" b="1">
                          <a:latin typeface="Verdana"/>
                          <a:ea typeface="Times New Roman"/>
                          <a:cs typeface="Times New Roman"/>
                        </a:rPr>
                        <a:t>77mA</a:t>
                      </a:r>
                      <a:endParaRPr lang="en-US" sz="1800">
                        <a:latin typeface="Verdan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0593">
                <a:tc>
                  <a:txBody>
                    <a:bodyPr/>
                    <a:lstStyle/>
                    <a:p>
                      <a:pPr marL="0" marR="0" algn="ctr"/>
                      <a:r>
                        <a:rPr lang="en-US" sz="1800" b="1">
                          <a:latin typeface="Verdana"/>
                          <a:ea typeface="Times New Roman"/>
                          <a:cs typeface="Times New Roman"/>
                        </a:rPr>
                        <a:t>20.4</a:t>
                      </a:r>
                      <a:endParaRPr lang="en-US" sz="1800">
                        <a:latin typeface="Verdan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r>
                        <a:rPr lang="en-US" sz="1800" b="1">
                          <a:latin typeface="Verdana"/>
                          <a:ea typeface="Times New Roman"/>
                          <a:cs typeface="Times New Roman"/>
                        </a:rPr>
                        <a:t>14</a:t>
                      </a:r>
                      <a:endParaRPr lang="en-US" sz="1800">
                        <a:latin typeface="Verdan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r>
                        <a:rPr lang="en-US" sz="1800" b="1">
                          <a:latin typeface="Verdana"/>
                          <a:ea typeface="Times New Roman"/>
                          <a:cs typeface="Times New Roman"/>
                        </a:rPr>
                        <a:t>5.6</a:t>
                      </a:r>
                      <a:endParaRPr lang="en-US" sz="1800">
                        <a:latin typeface="Verdan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r>
                        <a:rPr lang="en-US" sz="1800" b="1" dirty="0">
                          <a:latin typeface="Verdana"/>
                          <a:ea typeface="Times New Roman"/>
                          <a:cs typeface="Times New Roman"/>
                        </a:rPr>
                        <a:t>88mA</a:t>
                      </a:r>
                      <a:endParaRPr lang="en-US" sz="1800" dirty="0">
                        <a:latin typeface="Verdan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25" name="Rectangle 1"/>
          <p:cNvSpPr>
            <a:spLocks noChangeArrowheads="1"/>
          </p:cNvSpPr>
          <p:nvPr/>
        </p:nvSpPr>
        <p:spPr bwMode="auto">
          <a:xfrm>
            <a:off x="1066800" y="381000"/>
            <a:ext cx="4851585"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000" b="1" i="1"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The following reading got from the circuit: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 name="Picture 3"/>
          <p:cNvPicPr>
            <a:picLocks noChangeAspect="1" noChangeArrowheads="1"/>
          </p:cNvPicPr>
          <p:nvPr/>
        </p:nvPicPr>
        <p:blipFill>
          <a:blip r:embed="rId2"/>
          <a:srcRect/>
          <a:stretch>
            <a:fillRect/>
          </a:stretch>
        </p:blipFill>
        <p:spPr bwMode="auto">
          <a:xfrm>
            <a:off x="1" y="0"/>
            <a:ext cx="9143999" cy="6858000"/>
          </a:xfrm>
          <a:prstGeom prst="rect">
            <a:avLst/>
          </a:prstGeom>
          <a:noFill/>
          <a:ln w="9525" cap="flat" cmpd="sng">
            <a:noFill/>
            <a:prstDash val="solid"/>
            <a:miter lim="800000"/>
            <a:headEnd/>
            <a:tailEnd/>
          </a:ln>
          <a:effectLst/>
        </p:spPr>
      </p:pic>
      <p:graphicFrame>
        <p:nvGraphicFramePr>
          <p:cNvPr id="5" name="جدول 4"/>
          <p:cNvGraphicFramePr>
            <a:graphicFrameLocks noGrp="1"/>
          </p:cNvGraphicFramePr>
          <p:nvPr/>
        </p:nvGraphicFramePr>
        <p:xfrm>
          <a:off x="2057400" y="1447800"/>
          <a:ext cx="6012180" cy="4495799"/>
        </p:xfrm>
        <a:graphic>
          <a:graphicData uri="http://schemas.openxmlformats.org/drawingml/2006/table">
            <a:tbl>
              <a:tblPr>
                <a:tableStyleId>{08FB837D-C827-4EFA-A057-4D05807E0F7C}</a:tableStyleId>
              </a:tblPr>
              <a:tblGrid>
                <a:gridCol w="1484715"/>
                <a:gridCol w="1414111"/>
                <a:gridCol w="1596731"/>
                <a:gridCol w="1516623"/>
              </a:tblGrid>
              <a:tr h="939102">
                <a:tc>
                  <a:txBody>
                    <a:bodyPr/>
                    <a:lstStyle/>
                    <a:p>
                      <a:pPr marL="0" marR="0" algn="ctr"/>
                      <a:r>
                        <a:rPr lang="en-US" sz="2200" b="1" dirty="0">
                          <a:solidFill>
                            <a:schemeClr val="accent2">
                              <a:lumMod val="75000"/>
                            </a:schemeClr>
                          </a:solidFill>
                          <a:latin typeface="Times New Roman" pitchFamily="18" charset="0"/>
                          <a:cs typeface="Times New Roman" pitchFamily="18" charset="0"/>
                        </a:rPr>
                        <a:t>V</a:t>
                      </a:r>
                      <a:r>
                        <a:rPr lang="en-US" sz="2200" b="1" baseline="-25000" dirty="0">
                          <a:solidFill>
                            <a:schemeClr val="accent2">
                              <a:lumMod val="75000"/>
                            </a:schemeClr>
                          </a:solidFill>
                          <a:latin typeface="Times New Roman" pitchFamily="18" charset="0"/>
                          <a:cs typeface="Times New Roman" pitchFamily="18" charset="0"/>
                        </a:rPr>
                        <a:t>IN</a:t>
                      </a:r>
                      <a:endParaRPr lang="en-US" sz="2200" b="1" dirty="0">
                        <a:solidFill>
                          <a:schemeClr val="accent2">
                            <a:lumMod val="75000"/>
                          </a:schemeClr>
                        </a:solidFill>
                        <a:latin typeface="Times New Roman" pitchFamily="18" charset="0"/>
                        <a:ea typeface="Times New Roman"/>
                        <a:cs typeface="Times New Roman" pitchFamily="18" charset="0"/>
                      </a:endParaRPr>
                    </a:p>
                  </a:txBody>
                  <a:tcPr marL="68580" marR="68580" marT="0" marB="0"/>
                </a:tc>
                <a:tc>
                  <a:txBody>
                    <a:bodyPr/>
                    <a:lstStyle/>
                    <a:p>
                      <a:pPr marL="0" marR="0" algn="ctr"/>
                      <a:r>
                        <a:rPr lang="en-US" sz="2200" b="1">
                          <a:solidFill>
                            <a:schemeClr val="accent2">
                              <a:lumMod val="75000"/>
                            </a:schemeClr>
                          </a:solidFill>
                          <a:latin typeface="Times New Roman" pitchFamily="18" charset="0"/>
                          <a:cs typeface="Times New Roman" pitchFamily="18" charset="0"/>
                        </a:rPr>
                        <a:t>V</a:t>
                      </a:r>
                      <a:r>
                        <a:rPr lang="en-US" sz="2200" b="1" baseline="-25000">
                          <a:solidFill>
                            <a:schemeClr val="accent2">
                              <a:lumMod val="75000"/>
                            </a:schemeClr>
                          </a:solidFill>
                          <a:latin typeface="Times New Roman" pitchFamily="18" charset="0"/>
                          <a:cs typeface="Times New Roman" pitchFamily="18" charset="0"/>
                        </a:rPr>
                        <a:t>Load</a:t>
                      </a:r>
                      <a:endParaRPr lang="en-US" sz="2200" b="1">
                        <a:solidFill>
                          <a:schemeClr val="accent2">
                            <a:lumMod val="75000"/>
                          </a:schemeClr>
                        </a:solidFill>
                        <a:latin typeface="Times New Roman" pitchFamily="18" charset="0"/>
                        <a:ea typeface="Times New Roman"/>
                        <a:cs typeface="Times New Roman" pitchFamily="18" charset="0"/>
                      </a:endParaRPr>
                    </a:p>
                  </a:txBody>
                  <a:tcPr marL="68580" marR="68580" marT="0" marB="0"/>
                </a:tc>
                <a:tc>
                  <a:txBody>
                    <a:bodyPr/>
                    <a:lstStyle/>
                    <a:p>
                      <a:pPr marL="0" marR="0" algn="ctr"/>
                      <a:r>
                        <a:rPr lang="en-US" sz="2200" b="1">
                          <a:solidFill>
                            <a:schemeClr val="accent2">
                              <a:lumMod val="75000"/>
                            </a:schemeClr>
                          </a:solidFill>
                          <a:latin typeface="Times New Roman" pitchFamily="18" charset="0"/>
                          <a:cs typeface="Times New Roman" pitchFamily="18" charset="0"/>
                        </a:rPr>
                        <a:t>V</a:t>
                      </a:r>
                      <a:r>
                        <a:rPr lang="en-US" sz="2200" b="1" baseline="-25000">
                          <a:solidFill>
                            <a:schemeClr val="accent2">
                              <a:lumMod val="75000"/>
                            </a:schemeClr>
                          </a:solidFill>
                          <a:latin typeface="Times New Roman" pitchFamily="18" charset="0"/>
                          <a:cs typeface="Times New Roman" pitchFamily="18" charset="0"/>
                        </a:rPr>
                        <a:t>drop</a:t>
                      </a:r>
                      <a:endParaRPr lang="en-US" sz="2200" b="1">
                        <a:solidFill>
                          <a:schemeClr val="accent2">
                            <a:lumMod val="75000"/>
                          </a:schemeClr>
                        </a:solidFill>
                        <a:latin typeface="Times New Roman" pitchFamily="18" charset="0"/>
                        <a:ea typeface="Times New Roman"/>
                        <a:cs typeface="Times New Roman" pitchFamily="18" charset="0"/>
                      </a:endParaRPr>
                    </a:p>
                  </a:txBody>
                  <a:tcPr marL="68580" marR="68580" marT="0" marB="0"/>
                </a:tc>
                <a:tc>
                  <a:txBody>
                    <a:bodyPr/>
                    <a:lstStyle/>
                    <a:p>
                      <a:pPr marL="0" marR="0" algn="ctr"/>
                      <a:r>
                        <a:rPr lang="en-US" sz="2200" b="1" dirty="0" err="1">
                          <a:solidFill>
                            <a:schemeClr val="accent2">
                              <a:lumMod val="75000"/>
                            </a:schemeClr>
                          </a:solidFill>
                          <a:latin typeface="Times New Roman" pitchFamily="18" charset="0"/>
                          <a:cs typeface="Times New Roman" pitchFamily="18" charset="0"/>
                        </a:rPr>
                        <a:t>I</a:t>
                      </a:r>
                      <a:r>
                        <a:rPr lang="en-US" sz="2200" b="1" baseline="-25000" dirty="0" err="1">
                          <a:solidFill>
                            <a:schemeClr val="accent2">
                              <a:lumMod val="75000"/>
                            </a:schemeClr>
                          </a:solidFill>
                          <a:latin typeface="Times New Roman" pitchFamily="18" charset="0"/>
                          <a:cs typeface="Times New Roman" pitchFamily="18" charset="0"/>
                        </a:rPr>
                        <a:t>Load</a:t>
                      </a:r>
                      <a:endParaRPr lang="en-US" sz="2200" b="1" dirty="0">
                        <a:solidFill>
                          <a:schemeClr val="accent2">
                            <a:lumMod val="75000"/>
                          </a:schemeClr>
                        </a:solidFill>
                        <a:latin typeface="Times New Roman" pitchFamily="18" charset="0"/>
                        <a:ea typeface="Times New Roman"/>
                        <a:cs typeface="Times New Roman" pitchFamily="18" charset="0"/>
                      </a:endParaRPr>
                    </a:p>
                  </a:txBody>
                  <a:tcPr marL="68580" marR="68580" marT="0" marB="0"/>
                </a:tc>
              </a:tr>
              <a:tr h="570593">
                <a:tc>
                  <a:txBody>
                    <a:bodyPr/>
                    <a:lstStyle/>
                    <a:p>
                      <a:pPr marL="0" marR="0" algn="ctr"/>
                      <a:r>
                        <a:rPr lang="en-US" sz="2200" b="1">
                          <a:solidFill>
                            <a:schemeClr val="accent2">
                              <a:lumMod val="75000"/>
                            </a:schemeClr>
                          </a:solidFill>
                          <a:latin typeface="Times New Roman" pitchFamily="18" charset="0"/>
                          <a:cs typeface="Times New Roman" pitchFamily="18" charset="0"/>
                        </a:rPr>
                        <a:t>12v</a:t>
                      </a:r>
                      <a:endParaRPr lang="en-US" sz="2200" b="1">
                        <a:solidFill>
                          <a:schemeClr val="accent2">
                            <a:lumMod val="75000"/>
                          </a:schemeClr>
                        </a:solidFill>
                        <a:latin typeface="Times New Roman" pitchFamily="18" charset="0"/>
                        <a:ea typeface="Times New Roman"/>
                        <a:cs typeface="Times New Roman" pitchFamily="18" charset="0"/>
                      </a:endParaRPr>
                    </a:p>
                  </a:txBody>
                  <a:tcPr marL="68580" marR="68580" marT="0" marB="0"/>
                </a:tc>
                <a:tc>
                  <a:txBody>
                    <a:bodyPr/>
                    <a:lstStyle/>
                    <a:p>
                      <a:pPr marL="0" marR="0" algn="ctr"/>
                      <a:r>
                        <a:rPr lang="en-US" sz="2200" b="1">
                          <a:solidFill>
                            <a:schemeClr val="accent2">
                              <a:lumMod val="75000"/>
                            </a:schemeClr>
                          </a:solidFill>
                          <a:latin typeface="Times New Roman" pitchFamily="18" charset="0"/>
                          <a:cs typeface="Times New Roman" pitchFamily="18" charset="0"/>
                        </a:rPr>
                        <a:t>6.2</a:t>
                      </a:r>
                      <a:endParaRPr lang="en-US" sz="2200" b="1">
                        <a:solidFill>
                          <a:schemeClr val="accent2">
                            <a:lumMod val="75000"/>
                          </a:schemeClr>
                        </a:solidFill>
                        <a:latin typeface="Times New Roman" pitchFamily="18" charset="0"/>
                        <a:ea typeface="Times New Roman"/>
                        <a:cs typeface="Times New Roman" pitchFamily="18" charset="0"/>
                      </a:endParaRPr>
                    </a:p>
                  </a:txBody>
                  <a:tcPr marL="68580" marR="68580" marT="0" marB="0"/>
                </a:tc>
                <a:tc>
                  <a:txBody>
                    <a:bodyPr/>
                    <a:lstStyle/>
                    <a:p>
                      <a:pPr marL="0" marR="0" algn="ctr"/>
                      <a:r>
                        <a:rPr lang="en-US" sz="2200" b="1">
                          <a:solidFill>
                            <a:schemeClr val="accent2">
                              <a:lumMod val="75000"/>
                            </a:schemeClr>
                          </a:solidFill>
                          <a:latin typeface="Times New Roman" pitchFamily="18" charset="0"/>
                          <a:cs typeface="Times New Roman" pitchFamily="18" charset="0"/>
                        </a:rPr>
                        <a:t>5.8</a:t>
                      </a:r>
                      <a:endParaRPr lang="en-US" sz="2200" b="1">
                        <a:solidFill>
                          <a:schemeClr val="accent2">
                            <a:lumMod val="75000"/>
                          </a:schemeClr>
                        </a:solidFill>
                        <a:latin typeface="Times New Roman" pitchFamily="18" charset="0"/>
                        <a:ea typeface="Times New Roman"/>
                        <a:cs typeface="Times New Roman" pitchFamily="18" charset="0"/>
                      </a:endParaRPr>
                    </a:p>
                  </a:txBody>
                  <a:tcPr marL="68580" marR="68580" marT="0" marB="0"/>
                </a:tc>
                <a:tc>
                  <a:txBody>
                    <a:bodyPr/>
                    <a:lstStyle/>
                    <a:p>
                      <a:pPr marL="0" marR="0" algn="ctr"/>
                      <a:r>
                        <a:rPr lang="en-US" sz="2200" b="1" dirty="0">
                          <a:solidFill>
                            <a:schemeClr val="accent2">
                              <a:lumMod val="75000"/>
                            </a:schemeClr>
                          </a:solidFill>
                          <a:latin typeface="Times New Roman" pitchFamily="18" charset="0"/>
                          <a:cs typeface="Times New Roman" pitchFamily="18" charset="0"/>
                        </a:rPr>
                        <a:t>77.9 </a:t>
                      </a:r>
                      <a:r>
                        <a:rPr lang="en-US" sz="2200" b="1" dirty="0" err="1">
                          <a:solidFill>
                            <a:schemeClr val="accent2">
                              <a:lumMod val="75000"/>
                            </a:schemeClr>
                          </a:solidFill>
                          <a:latin typeface="Times New Roman" pitchFamily="18" charset="0"/>
                          <a:cs typeface="Times New Roman" pitchFamily="18" charset="0"/>
                        </a:rPr>
                        <a:t>mA</a:t>
                      </a:r>
                      <a:endParaRPr lang="en-US" sz="2200" b="1" dirty="0">
                        <a:solidFill>
                          <a:schemeClr val="accent2">
                            <a:lumMod val="75000"/>
                          </a:schemeClr>
                        </a:solidFill>
                        <a:latin typeface="Times New Roman" pitchFamily="18" charset="0"/>
                        <a:ea typeface="Times New Roman"/>
                        <a:cs typeface="Times New Roman" pitchFamily="18" charset="0"/>
                      </a:endParaRPr>
                    </a:p>
                  </a:txBody>
                  <a:tcPr marL="68580" marR="68580" marT="0" marB="0"/>
                </a:tc>
              </a:tr>
              <a:tr h="570593">
                <a:tc>
                  <a:txBody>
                    <a:bodyPr/>
                    <a:lstStyle/>
                    <a:p>
                      <a:pPr marL="0" marR="0" algn="ctr"/>
                      <a:r>
                        <a:rPr lang="en-US" sz="2200" b="1">
                          <a:solidFill>
                            <a:schemeClr val="accent2">
                              <a:lumMod val="75000"/>
                            </a:schemeClr>
                          </a:solidFill>
                          <a:latin typeface="Times New Roman" pitchFamily="18" charset="0"/>
                          <a:cs typeface="Times New Roman" pitchFamily="18" charset="0"/>
                        </a:rPr>
                        <a:t>15V</a:t>
                      </a:r>
                      <a:endParaRPr lang="en-US" sz="2200" b="1">
                        <a:solidFill>
                          <a:schemeClr val="accent2">
                            <a:lumMod val="75000"/>
                          </a:schemeClr>
                        </a:solidFill>
                        <a:latin typeface="Times New Roman" pitchFamily="18" charset="0"/>
                        <a:ea typeface="Times New Roman"/>
                        <a:cs typeface="Times New Roman" pitchFamily="18" charset="0"/>
                      </a:endParaRPr>
                    </a:p>
                  </a:txBody>
                  <a:tcPr marL="68580" marR="68580" marT="0" marB="0"/>
                </a:tc>
                <a:tc>
                  <a:txBody>
                    <a:bodyPr/>
                    <a:lstStyle/>
                    <a:p>
                      <a:pPr marL="0" marR="0" algn="ctr"/>
                      <a:r>
                        <a:rPr lang="en-US" sz="2200" b="1">
                          <a:solidFill>
                            <a:schemeClr val="accent2">
                              <a:lumMod val="75000"/>
                            </a:schemeClr>
                          </a:solidFill>
                          <a:latin typeface="Times New Roman" pitchFamily="18" charset="0"/>
                          <a:cs typeface="Times New Roman" pitchFamily="18" charset="0"/>
                        </a:rPr>
                        <a:t>8.4</a:t>
                      </a:r>
                      <a:endParaRPr lang="en-US" sz="2200" b="1">
                        <a:solidFill>
                          <a:schemeClr val="accent2">
                            <a:lumMod val="75000"/>
                          </a:schemeClr>
                        </a:solidFill>
                        <a:latin typeface="Times New Roman" pitchFamily="18" charset="0"/>
                        <a:ea typeface="Times New Roman"/>
                        <a:cs typeface="Times New Roman" pitchFamily="18" charset="0"/>
                      </a:endParaRPr>
                    </a:p>
                  </a:txBody>
                  <a:tcPr marL="68580" marR="68580" marT="0" marB="0"/>
                </a:tc>
                <a:tc>
                  <a:txBody>
                    <a:bodyPr/>
                    <a:lstStyle/>
                    <a:p>
                      <a:pPr marL="0" marR="0" algn="ctr"/>
                      <a:r>
                        <a:rPr lang="en-US" sz="2200" b="1">
                          <a:solidFill>
                            <a:schemeClr val="accent2">
                              <a:lumMod val="75000"/>
                            </a:schemeClr>
                          </a:solidFill>
                          <a:latin typeface="Times New Roman" pitchFamily="18" charset="0"/>
                          <a:cs typeface="Times New Roman" pitchFamily="18" charset="0"/>
                        </a:rPr>
                        <a:t>6.6</a:t>
                      </a:r>
                      <a:endParaRPr lang="en-US" sz="2200" b="1">
                        <a:solidFill>
                          <a:schemeClr val="accent2">
                            <a:lumMod val="75000"/>
                          </a:schemeClr>
                        </a:solidFill>
                        <a:latin typeface="Times New Roman" pitchFamily="18" charset="0"/>
                        <a:ea typeface="Times New Roman"/>
                        <a:cs typeface="Times New Roman" pitchFamily="18" charset="0"/>
                      </a:endParaRPr>
                    </a:p>
                  </a:txBody>
                  <a:tcPr marL="68580" marR="68580" marT="0" marB="0"/>
                </a:tc>
                <a:tc>
                  <a:txBody>
                    <a:bodyPr/>
                    <a:lstStyle/>
                    <a:p>
                      <a:pPr marL="0" marR="0" algn="ctr"/>
                      <a:r>
                        <a:rPr lang="en-US" sz="2200" b="1">
                          <a:solidFill>
                            <a:schemeClr val="accent2">
                              <a:lumMod val="75000"/>
                            </a:schemeClr>
                          </a:solidFill>
                          <a:latin typeface="Times New Roman" pitchFamily="18" charset="0"/>
                          <a:cs typeface="Times New Roman" pitchFamily="18" charset="0"/>
                        </a:rPr>
                        <a:t>97.6 mA</a:t>
                      </a:r>
                      <a:endParaRPr lang="en-US" sz="2200" b="1">
                        <a:solidFill>
                          <a:schemeClr val="accent2">
                            <a:lumMod val="75000"/>
                          </a:schemeClr>
                        </a:solidFill>
                        <a:latin typeface="Times New Roman" pitchFamily="18" charset="0"/>
                        <a:ea typeface="Times New Roman"/>
                        <a:cs typeface="Times New Roman" pitchFamily="18" charset="0"/>
                      </a:endParaRPr>
                    </a:p>
                  </a:txBody>
                  <a:tcPr marL="68580" marR="68580" marT="0" marB="0"/>
                </a:tc>
              </a:tr>
              <a:tr h="570593">
                <a:tc>
                  <a:txBody>
                    <a:bodyPr/>
                    <a:lstStyle/>
                    <a:p>
                      <a:pPr marL="0" marR="0" algn="ctr"/>
                      <a:r>
                        <a:rPr lang="en-US" sz="2200" b="1">
                          <a:solidFill>
                            <a:schemeClr val="accent2">
                              <a:lumMod val="75000"/>
                            </a:schemeClr>
                          </a:solidFill>
                          <a:latin typeface="Times New Roman" pitchFamily="18" charset="0"/>
                          <a:cs typeface="Times New Roman" pitchFamily="18" charset="0"/>
                        </a:rPr>
                        <a:t>20.4V</a:t>
                      </a:r>
                      <a:endParaRPr lang="en-US" sz="2200" b="1">
                        <a:solidFill>
                          <a:schemeClr val="accent2">
                            <a:lumMod val="75000"/>
                          </a:schemeClr>
                        </a:solidFill>
                        <a:latin typeface="Times New Roman" pitchFamily="18" charset="0"/>
                        <a:ea typeface="Times New Roman"/>
                        <a:cs typeface="Times New Roman" pitchFamily="18" charset="0"/>
                      </a:endParaRPr>
                    </a:p>
                  </a:txBody>
                  <a:tcPr marL="68580" marR="68580" marT="0" marB="0"/>
                </a:tc>
                <a:tc>
                  <a:txBody>
                    <a:bodyPr/>
                    <a:lstStyle/>
                    <a:p>
                      <a:pPr marL="0" marR="0" algn="ctr"/>
                      <a:r>
                        <a:rPr lang="en-US" sz="2200" b="1">
                          <a:solidFill>
                            <a:schemeClr val="accent2">
                              <a:lumMod val="75000"/>
                            </a:schemeClr>
                          </a:solidFill>
                          <a:latin typeface="Times New Roman" pitchFamily="18" charset="0"/>
                          <a:cs typeface="Times New Roman" pitchFamily="18" charset="0"/>
                        </a:rPr>
                        <a:t>13.6</a:t>
                      </a:r>
                      <a:endParaRPr lang="en-US" sz="2200" b="1">
                        <a:solidFill>
                          <a:schemeClr val="accent2">
                            <a:lumMod val="75000"/>
                          </a:schemeClr>
                        </a:solidFill>
                        <a:latin typeface="Times New Roman" pitchFamily="18" charset="0"/>
                        <a:ea typeface="Times New Roman"/>
                        <a:cs typeface="Times New Roman" pitchFamily="18" charset="0"/>
                      </a:endParaRPr>
                    </a:p>
                  </a:txBody>
                  <a:tcPr marL="68580" marR="68580" marT="0" marB="0"/>
                </a:tc>
                <a:tc>
                  <a:txBody>
                    <a:bodyPr/>
                    <a:lstStyle/>
                    <a:p>
                      <a:pPr marL="0" marR="0" algn="ctr"/>
                      <a:r>
                        <a:rPr lang="en-US" sz="2200" b="1">
                          <a:solidFill>
                            <a:schemeClr val="accent2">
                              <a:lumMod val="75000"/>
                            </a:schemeClr>
                          </a:solidFill>
                          <a:latin typeface="Times New Roman" pitchFamily="18" charset="0"/>
                          <a:cs typeface="Times New Roman" pitchFamily="18" charset="0"/>
                        </a:rPr>
                        <a:t>6.8</a:t>
                      </a:r>
                      <a:endParaRPr lang="en-US" sz="2200" b="1">
                        <a:solidFill>
                          <a:schemeClr val="accent2">
                            <a:lumMod val="75000"/>
                          </a:schemeClr>
                        </a:solidFill>
                        <a:latin typeface="Times New Roman" pitchFamily="18" charset="0"/>
                        <a:ea typeface="Times New Roman"/>
                        <a:cs typeface="Times New Roman" pitchFamily="18" charset="0"/>
                      </a:endParaRPr>
                    </a:p>
                  </a:txBody>
                  <a:tcPr marL="68580" marR="68580" marT="0" marB="0"/>
                </a:tc>
                <a:tc>
                  <a:txBody>
                    <a:bodyPr/>
                    <a:lstStyle/>
                    <a:p>
                      <a:pPr marL="0" marR="0" algn="ctr"/>
                      <a:r>
                        <a:rPr lang="en-US" sz="2200" b="1" dirty="0">
                          <a:solidFill>
                            <a:schemeClr val="accent2">
                              <a:lumMod val="75000"/>
                            </a:schemeClr>
                          </a:solidFill>
                          <a:latin typeface="Times New Roman" pitchFamily="18" charset="0"/>
                          <a:cs typeface="Times New Roman" pitchFamily="18" charset="0"/>
                        </a:rPr>
                        <a:t>137.2 </a:t>
                      </a:r>
                      <a:r>
                        <a:rPr lang="en-US" sz="2200" b="1" dirty="0" err="1">
                          <a:solidFill>
                            <a:schemeClr val="accent2">
                              <a:lumMod val="75000"/>
                            </a:schemeClr>
                          </a:solidFill>
                          <a:latin typeface="Times New Roman" pitchFamily="18" charset="0"/>
                          <a:cs typeface="Times New Roman" pitchFamily="18" charset="0"/>
                        </a:rPr>
                        <a:t>mA</a:t>
                      </a:r>
                      <a:endParaRPr lang="en-US" sz="2200" b="1" dirty="0">
                        <a:solidFill>
                          <a:schemeClr val="accent2">
                            <a:lumMod val="75000"/>
                          </a:schemeClr>
                        </a:solidFill>
                        <a:latin typeface="Times New Roman" pitchFamily="18" charset="0"/>
                        <a:ea typeface="Times New Roman"/>
                        <a:cs typeface="Times New Roman" pitchFamily="18" charset="0"/>
                      </a:endParaRPr>
                    </a:p>
                  </a:txBody>
                  <a:tcPr marL="68580" marR="68580" marT="0" marB="0"/>
                </a:tc>
              </a:tr>
              <a:tr h="703732">
                <a:tc>
                  <a:txBody>
                    <a:bodyPr/>
                    <a:lstStyle/>
                    <a:p>
                      <a:pPr marL="0" marR="0" algn="ctr"/>
                      <a:r>
                        <a:rPr lang="en-US" sz="2200" b="1">
                          <a:solidFill>
                            <a:schemeClr val="accent2">
                              <a:lumMod val="75000"/>
                            </a:schemeClr>
                          </a:solidFill>
                          <a:latin typeface="Times New Roman" pitchFamily="18" charset="0"/>
                          <a:cs typeface="Times New Roman" pitchFamily="18" charset="0"/>
                        </a:rPr>
                        <a:t>12</a:t>
                      </a:r>
                      <a:endParaRPr lang="en-US" sz="2200" b="1">
                        <a:solidFill>
                          <a:schemeClr val="accent2">
                            <a:lumMod val="75000"/>
                          </a:schemeClr>
                        </a:solidFill>
                        <a:latin typeface="Times New Roman" pitchFamily="18" charset="0"/>
                        <a:ea typeface="Times New Roman"/>
                        <a:cs typeface="Times New Roman" pitchFamily="18" charset="0"/>
                      </a:endParaRPr>
                    </a:p>
                  </a:txBody>
                  <a:tcPr marL="68580" marR="68580" marT="0" marB="0"/>
                </a:tc>
                <a:tc>
                  <a:txBody>
                    <a:bodyPr/>
                    <a:lstStyle/>
                    <a:p>
                      <a:pPr marL="0" marR="0" algn="ctr"/>
                      <a:r>
                        <a:rPr lang="en-US" sz="2200" b="1">
                          <a:solidFill>
                            <a:schemeClr val="accent2">
                              <a:lumMod val="75000"/>
                            </a:schemeClr>
                          </a:solidFill>
                          <a:latin typeface="Times New Roman" pitchFamily="18" charset="0"/>
                          <a:cs typeface="Times New Roman" pitchFamily="18" charset="0"/>
                        </a:rPr>
                        <a:t>6.6</a:t>
                      </a:r>
                      <a:endParaRPr lang="en-US" sz="2200" b="1">
                        <a:solidFill>
                          <a:schemeClr val="accent2">
                            <a:lumMod val="75000"/>
                          </a:schemeClr>
                        </a:solidFill>
                        <a:latin typeface="Times New Roman" pitchFamily="18" charset="0"/>
                        <a:ea typeface="Times New Roman"/>
                        <a:cs typeface="Times New Roman" pitchFamily="18" charset="0"/>
                      </a:endParaRPr>
                    </a:p>
                  </a:txBody>
                  <a:tcPr marL="68580" marR="68580" marT="0" marB="0"/>
                </a:tc>
                <a:tc>
                  <a:txBody>
                    <a:bodyPr/>
                    <a:lstStyle/>
                    <a:p>
                      <a:pPr marL="0" marR="0" algn="ctr"/>
                      <a:r>
                        <a:rPr lang="en-US" sz="2200" b="1">
                          <a:solidFill>
                            <a:schemeClr val="accent2">
                              <a:lumMod val="75000"/>
                            </a:schemeClr>
                          </a:solidFill>
                          <a:latin typeface="Times New Roman" pitchFamily="18" charset="0"/>
                          <a:cs typeface="Times New Roman" pitchFamily="18" charset="0"/>
                        </a:rPr>
                        <a:t>5.4</a:t>
                      </a:r>
                      <a:endParaRPr lang="en-US" sz="2200" b="1">
                        <a:solidFill>
                          <a:schemeClr val="accent2">
                            <a:lumMod val="75000"/>
                          </a:schemeClr>
                        </a:solidFill>
                        <a:latin typeface="Times New Roman" pitchFamily="18" charset="0"/>
                        <a:ea typeface="Times New Roman"/>
                        <a:cs typeface="Times New Roman" pitchFamily="18" charset="0"/>
                      </a:endParaRPr>
                    </a:p>
                  </a:txBody>
                  <a:tcPr marL="68580" marR="68580" marT="0" marB="0"/>
                </a:tc>
                <a:tc>
                  <a:txBody>
                    <a:bodyPr/>
                    <a:lstStyle/>
                    <a:p>
                      <a:pPr marL="0" marR="0" algn="ctr"/>
                      <a:r>
                        <a:rPr lang="en-US" sz="2200" b="1" dirty="0">
                          <a:solidFill>
                            <a:schemeClr val="accent2">
                              <a:lumMod val="75000"/>
                            </a:schemeClr>
                          </a:solidFill>
                          <a:latin typeface="Times New Roman" pitchFamily="18" charset="0"/>
                          <a:cs typeface="Times New Roman" pitchFamily="18" charset="0"/>
                        </a:rPr>
                        <a:t>72mA</a:t>
                      </a:r>
                      <a:endParaRPr lang="en-US" sz="2200" b="1" dirty="0">
                        <a:solidFill>
                          <a:schemeClr val="accent2">
                            <a:lumMod val="75000"/>
                          </a:schemeClr>
                        </a:solidFill>
                        <a:latin typeface="Times New Roman" pitchFamily="18" charset="0"/>
                        <a:ea typeface="Times New Roman"/>
                        <a:cs typeface="Times New Roman" pitchFamily="18" charset="0"/>
                      </a:endParaRPr>
                    </a:p>
                  </a:txBody>
                  <a:tcPr marL="68580" marR="68580" marT="0" marB="0"/>
                </a:tc>
              </a:tr>
              <a:tr h="570593">
                <a:tc>
                  <a:txBody>
                    <a:bodyPr/>
                    <a:lstStyle/>
                    <a:p>
                      <a:pPr marL="0" marR="0" algn="ctr"/>
                      <a:r>
                        <a:rPr lang="en-US" sz="2200" b="1">
                          <a:solidFill>
                            <a:schemeClr val="accent2">
                              <a:lumMod val="75000"/>
                            </a:schemeClr>
                          </a:solidFill>
                          <a:latin typeface="Times New Roman" pitchFamily="18" charset="0"/>
                          <a:cs typeface="Times New Roman" pitchFamily="18" charset="0"/>
                        </a:rPr>
                        <a:t>15</a:t>
                      </a:r>
                      <a:endParaRPr lang="en-US" sz="2200" b="1">
                        <a:solidFill>
                          <a:schemeClr val="accent2">
                            <a:lumMod val="75000"/>
                          </a:schemeClr>
                        </a:solidFill>
                        <a:latin typeface="Times New Roman" pitchFamily="18" charset="0"/>
                        <a:ea typeface="Times New Roman"/>
                        <a:cs typeface="Times New Roman" pitchFamily="18" charset="0"/>
                      </a:endParaRPr>
                    </a:p>
                  </a:txBody>
                  <a:tcPr marL="68580" marR="68580" marT="0" marB="0"/>
                </a:tc>
                <a:tc>
                  <a:txBody>
                    <a:bodyPr/>
                    <a:lstStyle/>
                    <a:p>
                      <a:pPr marL="0" marR="0" algn="ctr"/>
                      <a:r>
                        <a:rPr lang="en-US" sz="2200" b="1" dirty="0">
                          <a:solidFill>
                            <a:schemeClr val="accent2">
                              <a:lumMod val="75000"/>
                            </a:schemeClr>
                          </a:solidFill>
                          <a:latin typeface="Times New Roman" pitchFamily="18" charset="0"/>
                          <a:cs typeface="Times New Roman" pitchFamily="18" charset="0"/>
                        </a:rPr>
                        <a:t>8.9</a:t>
                      </a:r>
                      <a:endParaRPr lang="en-US" sz="2200" b="1" dirty="0">
                        <a:solidFill>
                          <a:schemeClr val="accent2">
                            <a:lumMod val="75000"/>
                          </a:schemeClr>
                        </a:solidFill>
                        <a:latin typeface="Times New Roman" pitchFamily="18" charset="0"/>
                        <a:ea typeface="Times New Roman"/>
                        <a:cs typeface="Times New Roman" pitchFamily="18" charset="0"/>
                      </a:endParaRPr>
                    </a:p>
                  </a:txBody>
                  <a:tcPr marL="68580" marR="68580" marT="0" marB="0"/>
                </a:tc>
                <a:tc>
                  <a:txBody>
                    <a:bodyPr/>
                    <a:lstStyle/>
                    <a:p>
                      <a:pPr marL="0" marR="0" algn="ctr"/>
                      <a:r>
                        <a:rPr lang="en-US" sz="2200" b="1">
                          <a:solidFill>
                            <a:schemeClr val="accent2">
                              <a:lumMod val="75000"/>
                            </a:schemeClr>
                          </a:solidFill>
                          <a:latin typeface="Times New Roman" pitchFamily="18" charset="0"/>
                          <a:cs typeface="Times New Roman" pitchFamily="18" charset="0"/>
                        </a:rPr>
                        <a:t>6.1</a:t>
                      </a:r>
                      <a:endParaRPr lang="en-US" sz="2200" b="1">
                        <a:solidFill>
                          <a:schemeClr val="accent2">
                            <a:lumMod val="75000"/>
                          </a:schemeClr>
                        </a:solidFill>
                        <a:latin typeface="Times New Roman" pitchFamily="18" charset="0"/>
                        <a:ea typeface="Times New Roman"/>
                        <a:cs typeface="Times New Roman" pitchFamily="18" charset="0"/>
                      </a:endParaRPr>
                    </a:p>
                  </a:txBody>
                  <a:tcPr marL="68580" marR="68580" marT="0" marB="0"/>
                </a:tc>
                <a:tc>
                  <a:txBody>
                    <a:bodyPr/>
                    <a:lstStyle/>
                    <a:p>
                      <a:pPr marL="0" marR="0" algn="ctr"/>
                      <a:r>
                        <a:rPr lang="en-US" sz="2200" b="1">
                          <a:solidFill>
                            <a:schemeClr val="accent2">
                              <a:lumMod val="75000"/>
                            </a:schemeClr>
                          </a:solidFill>
                          <a:latin typeface="Times New Roman" pitchFamily="18" charset="0"/>
                          <a:cs typeface="Times New Roman" pitchFamily="18" charset="0"/>
                        </a:rPr>
                        <a:t>77mA</a:t>
                      </a:r>
                      <a:endParaRPr lang="en-US" sz="2200" b="1">
                        <a:solidFill>
                          <a:schemeClr val="accent2">
                            <a:lumMod val="75000"/>
                          </a:schemeClr>
                        </a:solidFill>
                        <a:latin typeface="Times New Roman" pitchFamily="18" charset="0"/>
                        <a:ea typeface="Times New Roman"/>
                        <a:cs typeface="Times New Roman" pitchFamily="18" charset="0"/>
                      </a:endParaRPr>
                    </a:p>
                  </a:txBody>
                  <a:tcPr marL="68580" marR="68580" marT="0" marB="0"/>
                </a:tc>
              </a:tr>
              <a:tr h="570593">
                <a:tc>
                  <a:txBody>
                    <a:bodyPr/>
                    <a:lstStyle/>
                    <a:p>
                      <a:pPr marL="0" marR="0" algn="ctr"/>
                      <a:r>
                        <a:rPr lang="en-US" sz="2200" b="1">
                          <a:solidFill>
                            <a:schemeClr val="accent2">
                              <a:lumMod val="75000"/>
                            </a:schemeClr>
                          </a:solidFill>
                          <a:latin typeface="Times New Roman" pitchFamily="18" charset="0"/>
                          <a:cs typeface="Times New Roman" pitchFamily="18" charset="0"/>
                        </a:rPr>
                        <a:t>20.4</a:t>
                      </a:r>
                      <a:endParaRPr lang="en-US" sz="2200" b="1">
                        <a:solidFill>
                          <a:schemeClr val="accent2">
                            <a:lumMod val="75000"/>
                          </a:schemeClr>
                        </a:solidFill>
                        <a:latin typeface="Times New Roman" pitchFamily="18" charset="0"/>
                        <a:ea typeface="Times New Roman"/>
                        <a:cs typeface="Times New Roman" pitchFamily="18" charset="0"/>
                      </a:endParaRPr>
                    </a:p>
                  </a:txBody>
                  <a:tcPr marL="68580" marR="68580" marT="0" marB="0"/>
                </a:tc>
                <a:tc>
                  <a:txBody>
                    <a:bodyPr/>
                    <a:lstStyle/>
                    <a:p>
                      <a:pPr marL="0" marR="0" algn="ctr"/>
                      <a:r>
                        <a:rPr lang="en-US" sz="2200" b="1">
                          <a:solidFill>
                            <a:schemeClr val="accent2">
                              <a:lumMod val="75000"/>
                            </a:schemeClr>
                          </a:solidFill>
                          <a:latin typeface="Times New Roman" pitchFamily="18" charset="0"/>
                          <a:cs typeface="Times New Roman" pitchFamily="18" charset="0"/>
                        </a:rPr>
                        <a:t>14</a:t>
                      </a:r>
                      <a:endParaRPr lang="en-US" sz="2200" b="1">
                        <a:solidFill>
                          <a:schemeClr val="accent2">
                            <a:lumMod val="75000"/>
                          </a:schemeClr>
                        </a:solidFill>
                        <a:latin typeface="Times New Roman" pitchFamily="18" charset="0"/>
                        <a:ea typeface="Times New Roman"/>
                        <a:cs typeface="Times New Roman" pitchFamily="18" charset="0"/>
                      </a:endParaRPr>
                    </a:p>
                  </a:txBody>
                  <a:tcPr marL="68580" marR="68580" marT="0" marB="0"/>
                </a:tc>
                <a:tc>
                  <a:txBody>
                    <a:bodyPr/>
                    <a:lstStyle/>
                    <a:p>
                      <a:pPr marL="0" marR="0" algn="ctr"/>
                      <a:r>
                        <a:rPr lang="en-US" sz="2200" b="1">
                          <a:solidFill>
                            <a:schemeClr val="accent2">
                              <a:lumMod val="75000"/>
                            </a:schemeClr>
                          </a:solidFill>
                          <a:latin typeface="Times New Roman" pitchFamily="18" charset="0"/>
                          <a:cs typeface="Times New Roman" pitchFamily="18" charset="0"/>
                        </a:rPr>
                        <a:t>5.6</a:t>
                      </a:r>
                      <a:endParaRPr lang="en-US" sz="2200" b="1">
                        <a:solidFill>
                          <a:schemeClr val="accent2">
                            <a:lumMod val="75000"/>
                          </a:schemeClr>
                        </a:solidFill>
                        <a:latin typeface="Times New Roman" pitchFamily="18" charset="0"/>
                        <a:ea typeface="Times New Roman"/>
                        <a:cs typeface="Times New Roman" pitchFamily="18" charset="0"/>
                      </a:endParaRPr>
                    </a:p>
                  </a:txBody>
                  <a:tcPr marL="68580" marR="68580" marT="0" marB="0"/>
                </a:tc>
                <a:tc>
                  <a:txBody>
                    <a:bodyPr/>
                    <a:lstStyle/>
                    <a:p>
                      <a:pPr marL="0" marR="0" algn="ctr"/>
                      <a:r>
                        <a:rPr lang="en-US" sz="2200" b="1" dirty="0">
                          <a:solidFill>
                            <a:schemeClr val="accent2">
                              <a:lumMod val="75000"/>
                            </a:schemeClr>
                          </a:solidFill>
                          <a:latin typeface="Times New Roman" pitchFamily="18" charset="0"/>
                          <a:cs typeface="Times New Roman" pitchFamily="18" charset="0"/>
                        </a:rPr>
                        <a:t>88mA</a:t>
                      </a:r>
                      <a:endParaRPr lang="en-US" sz="2200" b="1" dirty="0">
                        <a:solidFill>
                          <a:schemeClr val="accent2">
                            <a:lumMod val="75000"/>
                          </a:schemeClr>
                        </a:solidFill>
                        <a:latin typeface="Times New Roman" pitchFamily="18" charset="0"/>
                        <a:ea typeface="Times New Roman"/>
                        <a:cs typeface="Times New Roman" pitchFamily="18" charset="0"/>
                      </a:endParaRPr>
                    </a:p>
                  </a:txBody>
                  <a:tcPr marL="68580" marR="68580" marT="0" marB="0"/>
                </a:tc>
              </a:tr>
            </a:tbl>
          </a:graphicData>
        </a:graphic>
      </p:graphicFrame>
      <p:sp>
        <p:nvSpPr>
          <p:cNvPr id="6" name="Rectangle 1"/>
          <p:cNvSpPr>
            <a:spLocks noChangeArrowheads="1"/>
          </p:cNvSpPr>
          <p:nvPr/>
        </p:nvSpPr>
        <p:spPr bwMode="auto">
          <a:xfrm>
            <a:off x="1981200" y="457200"/>
            <a:ext cx="5329536" cy="43088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200" b="1" i="1" u="sng" strike="noStrike" cap="none" normalizeH="0" baseline="0" dirty="0" smtClean="0">
                <a:ln>
                  <a:noFill/>
                </a:ln>
                <a:solidFill>
                  <a:schemeClr val="accent2">
                    <a:lumMod val="75000"/>
                  </a:schemeClr>
                </a:solidFill>
                <a:effectLst/>
                <a:latin typeface="Times New Roman" pitchFamily="18" charset="0"/>
                <a:ea typeface="Times New Roman" pitchFamily="18" charset="0"/>
                <a:cs typeface="Times New Roman" pitchFamily="18" charset="0"/>
              </a:rPr>
              <a:t>The following reading got from the circuit:</a:t>
            </a:r>
            <a:endParaRPr kumimoji="0" lang="en-US" sz="2200" b="0" i="0" u="none" strike="noStrike" cap="none" normalizeH="0" baseline="0" dirty="0" smtClean="0">
              <a:ln>
                <a:noFill/>
              </a:ln>
              <a:solidFill>
                <a:schemeClr val="accent2">
                  <a:lumMod val="75000"/>
                </a:schemeClr>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a:srcRect/>
          <a:stretch>
            <a:fillRect/>
          </a:stretch>
        </p:blipFill>
        <p:spPr bwMode="auto">
          <a:xfrm>
            <a:off x="1" y="0"/>
            <a:ext cx="9143999" cy="6858000"/>
          </a:xfrm>
          <a:prstGeom prst="rect">
            <a:avLst/>
          </a:prstGeom>
          <a:noFill/>
          <a:ln w="9525" cap="flat" cmpd="sng">
            <a:noFill/>
            <a:prstDash val="solid"/>
            <a:miter lim="800000"/>
            <a:headEnd/>
            <a:tailEnd/>
          </a:ln>
          <a:effectLst/>
        </p:spPr>
      </p:pic>
      <p:sp>
        <p:nvSpPr>
          <p:cNvPr id="23554" name="Rectangle 2"/>
          <p:cNvSpPr>
            <a:spLocks noChangeArrowheads="1"/>
          </p:cNvSpPr>
          <p:nvPr/>
        </p:nvSpPr>
        <p:spPr bwMode="auto">
          <a:xfrm>
            <a:off x="1828800" y="0"/>
            <a:ext cx="2971800" cy="984788"/>
          </a:xfrm>
          <a:prstGeom prst="rect">
            <a:avLst/>
          </a:prstGeom>
          <a:noFill/>
          <a:ln w="9525">
            <a:noFill/>
            <a:miter lim="800000"/>
            <a:headEnd/>
            <a:tailEnd/>
          </a:ln>
          <a:effectLst/>
        </p:spPr>
        <p:txBody>
          <a:bodyPr vert="horz" wrap="square" lIns="0" tIns="304704" rIns="0" bIns="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200" b="1" i="1" u="sng" strike="noStrike" cap="none" normalizeH="0" baseline="0" dirty="0" smtClean="0">
                <a:ln>
                  <a:noFill/>
                </a:ln>
                <a:solidFill>
                  <a:srgbClr val="0D0D0D"/>
                </a:solidFill>
                <a:effectLst/>
                <a:latin typeface="Times New Roman" pitchFamily="18" charset="0"/>
                <a:ea typeface="Times New Roman" pitchFamily="18" charset="0"/>
                <a:cs typeface="Times New Roman" pitchFamily="18" charset="0"/>
              </a:rPr>
              <a:t>current regulator:</a:t>
            </a:r>
            <a:endParaRPr kumimoji="0" lang="en-US" sz="2200" b="1" i="1" u="none" strike="noStrike" cap="none" normalizeH="0" baseline="0" dirty="0" smtClean="0">
              <a:ln>
                <a:noFill/>
              </a:ln>
              <a:solidFill>
                <a:srgbClr val="365F9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200" b="0" i="1"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23553" name="Picture 3"/>
          <p:cNvPicPr>
            <a:picLocks noChangeArrowheads="1"/>
          </p:cNvPicPr>
          <p:nvPr/>
        </p:nvPicPr>
        <p:blipFill>
          <a:blip r:embed="rId3"/>
          <a:srcRect/>
          <a:stretch>
            <a:fillRect/>
          </a:stretch>
        </p:blipFill>
        <p:spPr bwMode="auto">
          <a:xfrm>
            <a:off x="2362200" y="3505200"/>
            <a:ext cx="5791200" cy="2819400"/>
          </a:xfrm>
          <a:prstGeom prst="rect">
            <a:avLst/>
          </a:prstGeom>
          <a:noFill/>
          <a:ln>
            <a:solidFill>
              <a:schemeClr val="accent1"/>
            </a:solidFill>
          </a:ln>
        </p:spPr>
      </p:pic>
      <p:sp>
        <p:nvSpPr>
          <p:cNvPr id="23556" name="Rectangle 4"/>
          <p:cNvSpPr>
            <a:spLocks noChangeArrowheads="1"/>
          </p:cNvSpPr>
          <p:nvPr/>
        </p:nvSpPr>
        <p:spPr bwMode="auto">
          <a:xfrm>
            <a:off x="1905000" y="838200"/>
            <a:ext cx="6705600" cy="25545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accent4">
                    <a:lumMod val="50000"/>
                  </a:schemeClr>
                </a:solidFill>
                <a:effectLst/>
                <a:latin typeface="Times New Roman" pitchFamily="18" charset="0"/>
                <a:ea typeface="Times New Roman" pitchFamily="18" charset="0"/>
                <a:cs typeface="Times New Roman" pitchFamily="18" charset="0"/>
              </a:rPr>
              <a:t>The output of U3 is low and  coupled to the non inverting input of U2 by D9 , U2 is responsible for the voltage control and as U3 is coupled to its input the latter can effectively override its function, and the voltage decrease at the output of U2 ,so decreasing the voltage at the base of Q2 ,this is causing decrease the current sinking from emitter to the load, so the voltage drop across R7 decreasing because the current decreasing</a:t>
            </a:r>
            <a:endParaRPr kumimoji="0" lang="en-US" sz="2000" b="0" i="0" u="none" strike="noStrike" cap="none" normalizeH="0" baseline="0" dirty="0" smtClean="0">
              <a:ln>
                <a:noFill/>
              </a:ln>
              <a:solidFill>
                <a:schemeClr val="accent4">
                  <a:lumMod val="50000"/>
                </a:schemeClr>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
          <p:cNvSpPr>
            <a:spLocks noChangeArrowheads="1"/>
          </p:cNvSpPr>
          <p:nvPr/>
        </p:nvSpPr>
        <p:spPr bwMode="auto">
          <a:xfrm>
            <a:off x="838200" y="457200"/>
            <a:ext cx="6856429"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400" b="1" i="1" u="sng" strike="noStrike" cap="none" normalizeH="0" baseline="0" dirty="0" smtClean="0">
                <a:ln>
                  <a:noFill/>
                </a:ln>
                <a:solidFill>
                  <a:schemeClr val="accent3">
                    <a:lumMod val="95000"/>
                  </a:schemeClr>
                </a:solidFill>
                <a:effectLst/>
                <a:latin typeface="Times New Roman" pitchFamily="18" charset="0"/>
                <a:ea typeface="Times New Roman" pitchFamily="18" charset="0"/>
                <a:cs typeface="Times New Roman" pitchFamily="18" charset="0"/>
              </a:rPr>
              <a:t>The following component  make current regulator:</a:t>
            </a:r>
            <a:endParaRPr kumimoji="0" lang="en-US" sz="2400" b="0" i="0" u="none" strike="noStrike" cap="none" normalizeH="0" baseline="0" dirty="0" smtClean="0">
              <a:ln>
                <a:noFill/>
              </a:ln>
              <a:solidFill>
                <a:schemeClr val="accent3">
                  <a:lumMod val="95000"/>
                </a:schemeClr>
              </a:solidFill>
              <a:effectLst/>
              <a:latin typeface="Arial" pitchFamily="34" charset="0"/>
              <a:cs typeface="Arial" pitchFamily="34" charset="0"/>
            </a:endParaRPr>
          </a:p>
        </p:txBody>
      </p:sp>
      <p:pic>
        <p:nvPicPr>
          <p:cNvPr id="3" name="Picture 5"/>
          <p:cNvPicPr/>
          <p:nvPr/>
        </p:nvPicPr>
        <p:blipFill>
          <a:blip r:embed="rId2"/>
          <a:srcRect/>
          <a:stretch>
            <a:fillRect/>
          </a:stretch>
        </p:blipFill>
        <p:spPr bwMode="auto">
          <a:xfrm>
            <a:off x="685800" y="1295400"/>
            <a:ext cx="7924800" cy="5105400"/>
          </a:xfrm>
          <a:prstGeom prst="rect">
            <a:avLst/>
          </a:prstGeom>
          <a:ln w="38100" cap="sq">
            <a:solidFill>
              <a:schemeClr val="accent1">
                <a:lumMod val="75000"/>
              </a:schemeClr>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ChangeArrowheads="1"/>
          </p:cNvSpPr>
          <p:nvPr/>
        </p:nvSpPr>
        <p:spPr bwMode="auto">
          <a:xfrm>
            <a:off x="762000" y="457200"/>
            <a:ext cx="8382000" cy="7694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accent3">
                    <a:lumMod val="95000"/>
                  </a:schemeClr>
                </a:solidFill>
                <a:effectLst/>
                <a:latin typeface="Times New Roman" pitchFamily="18" charset="0"/>
                <a:ea typeface="Times New Roman" pitchFamily="18" charset="0"/>
                <a:cs typeface="Times New Roman" pitchFamily="18" charset="0"/>
              </a:rPr>
              <a:t>After we built this circuit as printed board (PCB),so</a:t>
            </a:r>
            <a:r>
              <a:rPr kumimoji="0" lang="en-US" sz="2200" b="1" i="0" u="none" strike="noStrike" cap="none" normalizeH="0" baseline="0" dirty="0" smtClean="0">
                <a:ln>
                  <a:noFill/>
                </a:ln>
                <a:solidFill>
                  <a:schemeClr val="accent3">
                    <a:lumMod val="95000"/>
                  </a:schemeClr>
                </a:solidFill>
                <a:effectLst/>
                <a:latin typeface="Times New Roman" pitchFamily="18" charset="0"/>
                <a:ea typeface="Times New Roman" pitchFamily="18" charset="0"/>
                <a:cs typeface="Times New Roman" pitchFamily="18" charset="0"/>
              </a:rPr>
              <a:t> </a:t>
            </a:r>
            <a:r>
              <a:rPr kumimoji="0" lang="en-US" sz="2200" b="0" i="0" u="none" strike="noStrike" cap="none" normalizeH="0" baseline="0" dirty="0" smtClean="0">
                <a:ln>
                  <a:noFill/>
                </a:ln>
                <a:solidFill>
                  <a:schemeClr val="accent3">
                    <a:lumMod val="95000"/>
                  </a:schemeClr>
                </a:solidFill>
                <a:effectLst/>
                <a:latin typeface="Times New Roman" pitchFamily="18" charset="0"/>
                <a:ea typeface="Times New Roman" pitchFamily="18" charset="0"/>
                <a:cs typeface="Times New Roman" pitchFamily="18" charset="0"/>
              </a:rPr>
              <a:t>we Implement it in </a:t>
            </a:r>
            <a:r>
              <a:rPr kumimoji="0" lang="en-US" sz="2200" b="1" i="1" u="sng" strike="noStrike" cap="none" normalizeH="0" baseline="0" dirty="0" smtClean="0">
                <a:ln>
                  <a:noFill/>
                </a:ln>
                <a:solidFill>
                  <a:schemeClr val="accent3">
                    <a:lumMod val="95000"/>
                  </a:schemeClr>
                </a:solidFill>
                <a:effectLst/>
                <a:latin typeface="Times New Roman" pitchFamily="18" charset="0"/>
                <a:ea typeface="Times New Roman" pitchFamily="18" charset="0"/>
                <a:cs typeface="Times New Roman" pitchFamily="18" charset="0"/>
              </a:rPr>
              <a:t>PROTEUS PROGRAM .</a:t>
            </a:r>
            <a:endParaRPr kumimoji="0" lang="en-US" sz="2200" b="0" i="0" u="none" strike="noStrike" cap="none" normalizeH="0" baseline="0" dirty="0" smtClean="0">
              <a:ln>
                <a:noFill/>
              </a:ln>
              <a:solidFill>
                <a:schemeClr val="accent3">
                  <a:lumMod val="95000"/>
                </a:schemeClr>
              </a:solidFill>
              <a:effectLst/>
              <a:latin typeface="Arial" pitchFamily="34" charset="0"/>
              <a:cs typeface="Arial" pitchFamily="34" charset="0"/>
            </a:endParaRPr>
          </a:p>
        </p:txBody>
      </p:sp>
      <p:pic>
        <p:nvPicPr>
          <p:cNvPr id="3" name="Picture 2"/>
          <p:cNvPicPr/>
          <p:nvPr/>
        </p:nvPicPr>
        <p:blipFill>
          <a:blip r:embed="rId2"/>
          <a:srcRect/>
          <a:stretch>
            <a:fillRect/>
          </a:stretch>
        </p:blipFill>
        <p:spPr bwMode="auto">
          <a:xfrm>
            <a:off x="762000" y="1219200"/>
            <a:ext cx="7848600" cy="5105400"/>
          </a:xfrm>
          <a:prstGeom prst="rect">
            <a:avLst/>
          </a:prstGeom>
          <a:ln w="38100" cap="sq">
            <a:solidFill>
              <a:schemeClr val="accent1">
                <a:lumMod val="75000"/>
              </a:schemeClr>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447800" y="609600"/>
            <a:ext cx="3886200" cy="1200329"/>
          </a:xfrm>
          <a:prstGeom prst="rect">
            <a:avLst/>
          </a:prstGeom>
          <a:noFill/>
        </p:spPr>
        <p:txBody>
          <a:bodyPr wrap="square" rtlCol="1">
            <a:spAutoFit/>
          </a:bodyPr>
          <a:lstStyle/>
          <a:p>
            <a:pPr algn="l"/>
            <a:r>
              <a:rPr lang="en-US" sz="3600" b="1" i="1" u="sng" dirty="0" smtClean="0">
                <a:solidFill>
                  <a:schemeClr val="bg1"/>
                </a:solidFill>
                <a:latin typeface="Lucida Calligraphy" pitchFamily="66" charset="0"/>
              </a:rPr>
              <a:t>Introduction:</a:t>
            </a:r>
            <a:endParaRPr lang="en-US" sz="3600" b="1" i="1" u="sng" dirty="0">
              <a:solidFill>
                <a:schemeClr val="bg1"/>
              </a:solidFill>
              <a:latin typeface="Lucida Calligraphy" pitchFamily="66" charset="0"/>
            </a:endParaRPr>
          </a:p>
          <a:p>
            <a:pPr algn="l"/>
            <a:endParaRPr lang="ar-SA" sz="3600" i="1" u="sng" dirty="0">
              <a:solidFill>
                <a:schemeClr val="bg1"/>
              </a:solidFill>
              <a:latin typeface="Lucida Calligraphy" pitchFamily="66" charset="0"/>
            </a:endParaRPr>
          </a:p>
        </p:txBody>
      </p:sp>
      <p:sp>
        <p:nvSpPr>
          <p:cNvPr id="3" name="مربع نص 2"/>
          <p:cNvSpPr txBox="1"/>
          <p:nvPr/>
        </p:nvSpPr>
        <p:spPr>
          <a:xfrm>
            <a:off x="1371600" y="1295400"/>
            <a:ext cx="7010400" cy="5632311"/>
          </a:xfrm>
          <a:prstGeom prst="rect">
            <a:avLst/>
          </a:prstGeom>
          <a:noFill/>
        </p:spPr>
        <p:txBody>
          <a:bodyPr wrap="square" rtlCol="1">
            <a:spAutoFit/>
          </a:bodyPr>
          <a:lstStyle/>
          <a:p>
            <a:pPr algn="l"/>
            <a:r>
              <a:rPr lang="en-US" sz="2000" dirty="0">
                <a:solidFill>
                  <a:schemeClr val="accent2">
                    <a:lumMod val="20000"/>
                    <a:lumOff val="80000"/>
                  </a:schemeClr>
                </a:solidFill>
                <a:latin typeface="Times New Roman" pitchFamily="18" charset="0"/>
                <a:cs typeface="Times New Roman" pitchFamily="18" charset="0"/>
              </a:rPr>
              <a:t>A regulated power supply is one that controls the output voltage or current to a specific </a:t>
            </a:r>
            <a:r>
              <a:rPr lang="en-US" sz="2000" dirty="0" smtClean="0">
                <a:solidFill>
                  <a:schemeClr val="accent2">
                    <a:lumMod val="20000"/>
                    <a:lumOff val="80000"/>
                  </a:schemeClr>
                </a:solidFill>
                <a:latin typeface="Times New Roman" pitchFamily="18" charset="0"/>
                <a:cs typeface="Times New Roman" pitchFamily="18" charset="0"/>
              </a:rPr>
              <a:t>value.</a:t>
            </a:r>
          </a:p>
          <a:p>
            <a:pPr algn="l"/>
            <a:r>
              <a:rPr lang="en-US" sz="2000" dirty="0">
                <a:solidFill>
                  <a:schemeClr val="accent2">
                    <a:lumMod val="20000"/>
                    <a:lumOff val="80000"/>
                  </a:schemeClr>
                </a:solidFill>
                <a:latin typeface="Times New Roman" pitchFamily="18" charset="0"/>
                <a:cs typeface="Times New Roman" pitchFamily="18" charset="0"/>
              </a:rPr>
              <a:t>A power supply converting AC line voltage to DC power must perform </a:t>
            </a:r>
            <a:endParaRPr lang="ar-SA" sz="2000" dirty="0" smtClean="0">
              <a:solidFill>
                <a:schemeClr val="accent2">
                  <a:lumMod val="20000"/>
                  <a:lumOff val="80000"/>
                </a:schemeClr>
              </a:solidFill>
              <a:latin typeface="Times New Roman" pitchFamily="18" charset="0"/>
              <a:cs typeface="Times New Roman" pitchFamily="18" charset="0"/>
            </a:endParaRPr>
          </a:p>
          <a:p>
            <a:pPr algn="l"/>
            <a:r>
              <a:rPr lang="en-US" sz="2000" dirty="0" smtClean="0">
                <a:solidFill>
                  <a:schemeClr val="accent2">
                    <a:lumMod val="20000"/>
                    <a:lumOff val="80000"/>
                  </a:schemeClr>
                </a:solidFill>
                <a:latin typeface="Times New Roman" pitchFamily="18" charset="0"/>
                <a:cs typeface="Times New Roman" pitchFamily="18" charset="0"/>
              </a:rPr>
              <a:t>the </a:t>
            </a:r>
            <a:r>
              <a:rPr lang="en-US" sz="2000" dirty="0">
                <a:solidFill>
                  <a:schemeClr val="accent2">
                    <a:lumMod val="20000"/>
                    <a:lumOff val="80000"/>
                  </a:schemeClr>
                </a:solidFill>
                <a:latin typeface="Times New Roman" pitchFamily="18" charset="0"/>
                <a:cs typeface="Times New Roman" pitchFamily="18" charset="0"/>
              </a:rPr>
              <a:t>following functions at high efficiency and at low cost:</a:t>
            </a:r>
          </a:p>
          <a:p>
            <a:pPr algn="l"/>
            <a:endParaRPr lang="en-US" sz="2000" dirty="0" smtClean="0">
              <a:solidFill>
                <a:schemeClr val="accent2">
                  <a:lumMod val="20000"/>
                  <a:lumOff val="80000"/>
                </a:schemeClr>
              </a:solidFill>
              <a:latin typeface="Times New Roman" pitchFamily="18" charset="0"/>
              <a:cs typeface="Times New Roman" pitchFamily="18" charset="0"/>
            </a:endParaRPr>
          </a:p>
          <a:p>
            <a:pPr algn="l"/>
            <a:r>
              <a:rPr lang="en-US" sz="2000" dirty="0" smtClean="0">
                <a:solidFill>
                  <a:schemeClr val="accent2">
                    <a:lumMod val="20000"/>
                    <a:lumOff val="80000"/>
                  </a:schemeClr>
                </a:solidFill>
                <a:latin typeface="Times New Roman" pitchFamily="18" charset="0"/>
                <a:cs typeface="Times New Roman" pitchFamily="18" charset="0"/>
              </a:rPr>
              <a:t>1</a:t>
            </a:r>
            <a:r>
              <a:rPr lang="en-US" sz="2000" dirty="0">
                <a:solidFill>
                  <a:schemeClr val="accent2">
                    <a:lumMod val="20000"/>
                    <a:lumOff val="80000"/>
                  </a:schemeClr>
                </a:solidFill>
                <a:latin typeface="Times New Roman" pitchFamily="18" charset="0"/>
                <a:cs typeface="Times New Roman" pitchFamily="18" charset="0"/>
              </a:rPr>
              <a:t>. Rectification: Convert the incoming AC line voltage to DC voltage.</a:t>
            </a:r>
          </a:p>
          <a:p>
            <a:pPr algn="l"/>
            <a:r>
              <a:rPr lang="en-US" sz="2000" dirty="0">
                <a:solidFill>
                  <a:schemeClr val="accent2">
                    <a:lumMod val="20000"/>
                    <a:lumOff val="80000"/>
                  </a:schemeClr>
                </a:solidFill>
                <a:latin typeface="Times New Roman" pitchFamily="18" charset="0"/>
                <a:cs typeface="Times New Roman" pitchFamily="18" charset="0"/>
              </a:rPr>
              <a:t>2. Voltage transformation: Supply the correct DC voltage level(s).</a:t>
            </a:r>
          </a:p>
          <a:p>
            <a:pPr algn="l"/>
            <a:r>
              <a:rPr lang="en-US" sz="2000" dirty="0">
                <a:solidFill>
                  <a:schemeClr val="accent2">
                    <a:lumMod val="20000"/>
                    <a:lumOff val="80000"/>
                  </a:schemeClr>
                </a:solidFill>
                <a:latin typeface="Times New Roman" pitchFamily="18" charset="0"/>
                <a:cs typeface="Times New Roman" pitchFamily="18" charset="0"/>
              </a:rPr>
              <a:t>3. Filtering: Smooth the ripple of the rectified voltage.</a:t>
            </a:r>
          </a:p>
          <a:p>
            <a:pPr algn="l"/>
            <a:r>
              <a:rPr lang="en-US" sz="2000" dirty="0">
                <a:solidFill>
                  <a:schemeClr val="accent2">
                    <a:lumMod val="20000"/>
                    <a:lumOff val="80000"/>
                  </a:schemeClr>
                </a:solidFill>
                <a:latin typeface="Times New Roman" pitchFamily="18" charset="0"/>
                <a:cs typeface="Times New Roman" pitchFamily="18" charset="0"/>
              </a:rPr>
              <a:t>4. Regulation: Control the output voltage level to a constant </a:t>
            </a:r>
            <a:r>
              <a:rPr lang="en-US" sz="2000" dirty="0" smtClean="0">
                <a:solidFill>
                  <a:schemeClr val="accent2">
                    <a:lumMod val="20000"/>
                    <a:lumOff val="80000"/>
                  </a:schemeClr>
                </a:solidFill>
                <a:latin typeface="Times New Roman" pitchFamily="18" charset="0"/>
                <a:cs typeface="Times New Roman" pitchFamily="18" charset="0"/>
              </a:rPr>
              <a:t>value.</a:t>
            </a:r>
            <a:endParaRPr lang="en-US" sz="2000" dirty="0">
              <a:solidFill>
                <a:schemeClr val="accent2">
                  <a:lumMod val="20000"/>
                  <a:lumOff val="80000"/>
                </a:schemeClr>
              </a:solidFill>
              <a:latin typeface="Times New Roman" pitchFamily="18" charset="0"/>
              <a:cs typeface="Times New Roman" pitchFamily="18" charset="0"/>
            </a:endParaRPr>
          </a:p>
          <a:p>
            <a:pPr algn="l"/>
            <a:r>
              <a:rPr lang="en-US" sz="2000" dirty="0">
                <a:solidFill>
                  <a:schemeClr val="accent2">
                    <a:lumMod val="20000"/>
                    <a:lumOff val="80000"/>
                  </a:schemeClr>
                </a:solidFill>
                <a:latin typeface="Times New Roman" pitchFamily="18" charset="0"/>
                <a:cs typeface="Times New Roman" pitchFamily="18" charset="0"/>
              </a:rPr>
              <a:t>5. Isolation: Separate electrically the output from the input voltage source.</a:t>
            </a:r>
          </a:p>
          <a:p>
            <a:pPr algn="l"/>
            <a:r>
              <a:rPr lang="en-US" sz="2000" dirty="0">
                <a:solidFill>
                  <a:schemeClr val="accent2">
                    <a:lumMod val="20000"/>
                    <a:lumOff val="80000"/>
                  </a:schemeClr>
                </a:solidFill>
                <a:latin typeface="Times New Roman" pitchFamily="18" charset="0"/>
                <a:cs typeface="Times New Roman" pitchFamily="18" charset="0"/>
              </a:rPr>
              <a:t>6. Protection: Prevent damaging voltage surges from reaching the output; provide back-up power or shut down during a brown-out.</a:t>
            </a:r>
          </a:p>
          <a:p>
            <a:pPr algn="l"/>
            <a:r>
              <a:rPr lang="en-US" sz="2000" dirty="0">
                <a:solidFill>
                  <a:schemeClr val="accent2">
                    <a:lumMod val="20000"/>
                    <a:lumOff val="80000"/>
                  </a:schemeClr>
                </a:solidFill>
                <a:latin typeface="Times New Roman" pitchFamily="18" charset="0"/>
                <a:cs typeface="Times New Roman" pitchFamily="18" charset="0"/>
              </a:rPr>
              <a:t> </a:t>
            </a:r>
          </a:p>
          <a:p>
            <a:pPr algn="l"/>
            <a:r>
              <a:rPr lang="en-US" sz="2000" dirty="0">
                <a:solidFill>
                  <a:schemeClr val="accent2">
                    <a:lumMod val="20000"/>
                    <a:lumOff val="80000"/>
                  </a:schemeClr>
                </a:solidFill>
                <a:latin typeface="Times New Roman" pitchFamily="18" charset="0"/>
                <a:cs typeface="Times New Roman" pitchFamily="18" charset="0"/>
              </a:rPr>
              <a:t> </a:t>
            </a:r>
          </a:p>
          <a:p>
            <a:pPr algn="l"/>
            <a:endParaRPr lang="ar-SA" sz="2000" dirty="0">
              <a:solidFill>
                <a:schemeClr val="accent2">
                  <a:lumMod val="20000"/>
                  <a:lumOff val="8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
          <p:cNvSpPr>
            <a:spLocks noChangeArrowheads="1"/>
          </p:cNvSpPr>
          <p:nvPr/>
        </p:nvSpPr>
        <p:spPr bwMode="auto">
          <a:xfrm>
            <a:off x="914400" y="304800"/>
            <a:ext cx="2803973" cy="43088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200" b="1" i="1" u="sng" strike="noStrike" cap="none" normalizeH="0" baseline="0" dirty="0" smtClean="0">
                <a:ln>
                  <a:noFill/>
                </a:ln>
                <a:solidFill>
                  <a:schemeClr val="accent3">
                    <a:lumMod val="85000"/>
                  </a:schemeClr>
                </a:solidFill>
                <a:effectLst/>
                <a:latin typeface="Times New Roman" pitchFamily="18" charset="0"/>
                <a:ea typeface="Calibri" pitchFamily="34" charset="0"/>
                <a:cs typeface="Times New Roman" pitchFamily="18" charset="0"/>
              </a:rPr>
              <a:t>(PCB – Connections):</a:t>
            </a:r>
            <a:endParaRPr kumimoji="0" lang="en-US" sz="2200" b="0" i="0" u="none" strike="noStrike" cap="none" normalizeH="0" baseline="0" dirty="0" smtClean="0">
              <a:ln>
                <a:noFill/>
              </a:ln>
              <a:solidFill>
                <a:schemeClr val="accent3">
                  <a:lumMod val="85000"/>
                </a:schemeClr>
              </a:solidFill>
              <a:effectLst/>
              <a:latin typeface="Times New Roman" pitchFamily="18" charset="0"/>
              <a:cs typeface="Times New Roman" pitchFamily="18" charset="0"/>
            </a:endParaRPr>
          </a:p>
        </p:txBody>
      </p:sp>
      <p:pic>
        <p:nvPicPr>
          <p:cNvPr id="3" name="Picture 4"/>
          <p:cNvPicPr/>
          <p:nvPr/>
        </p:nvPicPr>
        <p:blipFill>
          <a:blip r:embed="rId2"/>
          <a:srcRect/>
          <a:stretch>
            <a:fillRect/>
          </a:stretch>
        </p:blipFill>
        <p:spPr bwMode="auto">
          <a:xfrm>
            <a:off x="762000" y="838200"/>
            <a:ext cx="7772400" cy="5562600"/>
          </a:xfrm>
          <a:prstGeom prst="rect">
            <a:avLst/>
          </a:prstGeom>
          <a:ln w="38100" cap="sq">
            <a:solidFill>
              <a:schemeClr val="accent1">
                <a:lumMod val="75000"/>
              </a:schemeClr>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p:nvPr/>
        </p:nvPicPr>
        <p:blipFill>
          <a:blip r:embed="rId2"/>
          <a:srcRect/>
          <a:stretch>
            <a:fillRect/>
          </a:stretch>
        </p:blipFill>
        <p:spPr bwMode="auto">
          <a:xfrm>
            <a:off x="685800" y="457200"/>
            <a:ext cx="8001000" cy="6019800"/>
          </a:xfrm>
          <a:prstGeom prst="rect">
            <a:avLst/>
          </a:prstGeom>
          <a:ln w="38100" cap="sq">
            <a:solidFill>
              <a:schemeClr val="bg1"/>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rrowheads="1"/>
          </p:cNvSpPr>
          <p:nvPr/>
        </p:nvSpPr>
        <p:spPr bwMode="auto">
          <a:xfrm>
            <a:off x="533400" y="152400"/>
            <a:ext cx="7848600" cy="7694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200" b="1" i="1" u="sng" strike="noStrike" cap="none" normalizeH="0" baseline="0" dirty="0" smtClean="0">
                <a:ln>
                  <a:noFill/>
                </a:ln>
                <a:solidFill>
                  <a:schemeClr val="accent3">
                    <a:lumMod val="95000"/>
                  </a:schemeClr>
                </a:solidFill>
                <a:effectLst/>
                <a:latin typeface="Times New Roman" pitchFamily="18" charset="0"/>
                <a:ea typeface="Times New Roman" pitchFamily="18" charset="0"/>
                <a:cs typeface="Times New Roman" pitchFamily="18" charset="0"/>
              </a:rPr>
              <a:t>The following picture  represent printed board </a:t>
            </a:r>
            <a:r>
              <a:rPr kumimoji="0" lang="en-US" sz="2200" b="1" i="1" u="sng" strike="noStrike" cap="none" normalizeH="0" baseline="0" dirty="0" err="1" smtClean="0">
                <a:ln>
                  <a:noFill/>
                </a:ln>
                <a:solidFill>
                  <a:schemeClr val="accent3">
                    <a:lumMod val="95000"/>
                  </a:schemeClr>
                </a:solidFill>
                <a:effectLst/>
                <a:latin typeface="Times New Roman" pitchFamily="18" charset="0"/>
                <a:ea typeface="Times New Roman" pitchFamily="18" charset="0"/>
                <a:cs typeface="Times New Roman" pitchFamily="18" charset="0"/>
              </a:rPr>
              <a:t>circute</a:t>
            </a:r>
            <a:r>
              <a:rPr kumimoji="0" lang="en-US" sz="2200" b="1" i="1" u="sng" strike="noStrike" cap="none" normalizeH="0" baseline="0" dirty="0" smtClean="0">
                <a:ln>
                  <a:noFill/>
                </a:ln>
                <a:solidFill>
                  <a:schemeClr val="accent3">
                    <a:lumMod val="95000"/>
                  </a:schemeClr>
                </a:solidFill>
                <a:effectLst/>
                <a:latin typeface="Times New Roman" pitchFamily="18" charset="0"/>
                <a:ea typeface="Times New Roman" pitchFamily="18" charset="0"/>
                <a:cs typeface="Times New Roman" pitchFamily="18" charset="0"/>
              </a:rPr>
              <a:t>:</a:t>
            </a:r>
            <a:endParaRPr kumimoji="0" lang="en-US" sz="2200" b="0" i="0" u="none" strike="noStrike" cap="none" normalizeH="0" baseline="0" dirty="0" smtClean="0">
              <a:ln>
                <a:noFill/>
              </a:ln>
              <a:solidFill>
                <a:schemeClr val="accent3">
                  <a:lumMod val="9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200" b="0" i="0" u="none" strike="noStrike" cap="none" normalizeH="0" baseline="0" dirty="0" smtClean="0">
              <a:ln>
                <a:noFill/>
              </a:ln>
              <a:solidFill>
                <a:schemeClr val="accent3">
                  <a:lumMod val="95000"/>
                </a:schemeClr>
              </a:solidFill>
              <a:effectLst/>
              <a:latin typeface="Arial" pitchFamily="34" charset="0"/>
              <a:cs typeface="Arial" pitchFamily="34" charset="0"/>
            </a:endParaRPr>
          </a:p>
        </p:txBody>
      </p:sp>
      <p:pic>
        <p:nvPicPr>
          <p:cNvPr id="3" name="صورة 2"/>
          <p:cNvPicPr>
            <a:picLocks noChangeAspect="1"/>
          </p:cNvPicPr>
          <p:nvPr/>
        </p:nvPicPr>
        <p:blipFill>
          <a:blip r:embed="rId2"/>
          <a:srcRect/>
          <a:stretch>
            <a:fillRect/>
          </a:stretch>
        </p:blipFill>
        <p:spPr bwMode="auto">
          <a:xfrm>
            <a:off x="838200" y="914399"/>
            <a:ext cx="7875823" cy="5616311"/>
          </a:xfrm>
          <a:prstGeom prst="rect">
            <a:avLst/>
          </a:prstGeom>
          <a:ln w="38100" cap="sq">
            <a:solidFill>
              <a:schemeClr val="bg1"/>
            </a:solidFill>
            <a:prstDash val="solid"/>
            <a:miter lim="800000"/>
          </a:ln>
          <a:effectLst>
            <a:outerShdw blurRad="50800" dist="38100" dir="2700000" algn="tl" rotWithShape="0">
              <a:srgbClr val="000000">
                <a:alpha val="43000"/>
              </a:srgbClr>
            </a:outerShdw>
          </a:effectLst>
        </p:spPr>
      </p:pic>
      <p:sp>
        <p:nvSpPr>
          <p:cNvPr id="34819" name="Rectangle 3"/>
          <p:cNvSpPr>
            <a:spLocks noChangeArrowheads="1"/>
          </p:cNvSpPr>
          <p:nvPr/>
        </p:nvSpPr>
        <p:spPr bwMode="auto">
          <a:xfrm>
            <a:off x="0" y="3886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1"/>
          <p:cNvSpPr>
            <a:spLocks noChangeArrowheads="1"/>
          </p:cNvSpPr>
          <p:nvPr/>
        </p:nvSpPr>
        <p:spPr bwMode="auto">
          <a:xfrm>
            <a:off x="1066800" y="381000"/>
            <a:ext cx="4045659" cy="1046343"/>
          </a:xfrm>
          <a:prstGeom prst="rect">
            <a:avLst/>
          </a:prstGeom>
          <a:noFill/>
          <a:ln w="9525">
            <a:noFill/>
            <a:miter lim="800000"/>
            <a:headEnd/>
            <a:tailEnd/>
          </a:ln>
          <a:effectLst/>
        </p:spPr>
        <p:txBody>
          <a:bodyPr vert="horz" wrap="none" lIns="0" tIns="304704" rIns="0" bIns="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400" b="1" i="1" u="sng" strike="noStrike" cap="none" normalizeH="0" baseline="0" dirty="0" smtClean="0">
                <a:ln>
                  <a:noFill/>
                </a:ln>
                <a:solidFill>
                  <a:srgbClr val="0D0D0D"/>
                </a:solidFill>
                <a:effectLst/>
                <a:latin typeface="Cambria" pitchFamily="18" charset="0"/>
                <a:ea typeface="Times New Roman" pitchFamily="18" charset="0"/>
                <a:cs typeface="Times New Roman" pitchFamily="18" charset="0"/>
              </a:rPr>
              <a:t>Switched mode power supply</a:t>
            </a:r>
            <a:endParaRPr kumimoji="0" lang="en-US" sz="2400" b="1" i="0" u="none" strike="noStrike" cap="none" normalizeH="0" baseline="0" dirty="0" smtClean="0">
              <a:ln>
                <a:noFill/>
              </a:ln>
              <a:solidFill>
                <a:srgbClr val="365F91"/>
              </a:solidFill>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مستطيل 2"/>
          <p:cNvSpPr/>
          <p:nvPr/>
        </p:nvSpPr>
        <p:spPr>
          <a:xfrm>
            <a:off x="1295400" y="1066800"/>
            <a:ext cx="7239000" cy="646331"/>
          </a:xfrm>
          <a:prstGeom prst="rect">
            <a:avLst/>
          </a:prstGeom>
        </p:spPr>
        <p:txBody>
          <a:bodyPr wrap="square">
            <a:spAutoFit/>
          </a:bodyPr>
          <a:lstStyle/>
          <a:p>
            <a:pPr algn="l"/>
            <a:r>
              <a:rPr lang="en-US" dirty="0" smtClean="0"/>
              <a:t>an SMPS transfers power from a source, like </a:t>
            </a:r>
            <a:r>
              <a:rPr lang="en-US" dirty="0" smtClean="0">
                <a:hlinkClick r:id="rId2" tooltip="Mains electricity"/>
              </a:rPr>
              <a:t>mains power</a:t>
            </a:r>
            <a:r>
              <a:rPr lang="en-US" dirty="0" smtClean="0"/>
              <a:t>, to a load, such as a </a:t>
            </a:r>
            <a:r>
              <a:rPr lang="en-US" dirty="0" smtClean="0">
                <a:hlinkClick r:id="rId3" tooltip="Personal computer"/>
              </a:rPr>
              <a:t>personal computer</a:t>
            </a:r>
            <a:r>
              <a:rPr lang="en-US" dirty="0" smtClean="0"/>
              <a:t>, while converting </a:t>
            </a:r>
            <a:r>
              <a:rPr lang="en-US" dirty="0" smtClean="0">
                <a:hlinkClick r:id="rId4" tooltip="Voltage"/>
              </a:rPr>
              <a:t>voltage</a:t>
            </a:r>
            <a:r>
              <a:rPr lang="en-US" dirty="0" smtClean="0"/>
              <a:t> and </a:t>
            </a:r>
            <a:r>
              <a:rPr lang="en-US" dirty="0" smtClean="0">
                <a:hlinkClick r:id="rId5" tooltip="Electric current"/>
              </a:rPr>
              <a:t>current</a:t>
            </a:r>
            <a:r>
              <a:rPr lang="en-US" dirty="0" smtClean="0"/>
              <a:t> characteristics. </a:t>
            </a:r>
            <a:endParaRPr lang="ar-SA" dirty="0"/>
          </a:p>
        </p:txBody>
      </p:sp>
      <p:pic>
        <p:nvPicPr>
          <p:cNvPr id="4" name="Picture 3"/>
          <p:cNvPicPr>
            <a:picLocks noChangeAspect="1" noChangeArrowheads="1"/>
          </p:cNvPicPr>
          <p:nvPr/>
        </p:nvPicPr>
        <p:blipFill>
          <a:blip r:embed="rId6"/>
          <a:srcRect/>
          <a:stretch>
            <a:fillRect/>
          </a:stretch>
        </p:blipFill>
        <p:spPr bwMode="auto">
          <a:xfrm>
            <a:off x="1" y="0"/>
            <a:ext cx="9143999" cy="6858000"/>
          </a:xfrm>
          <a:prstGeom prst="rect">
            <a:avLst/>
          </a:prstGeom>
          <a:noFill/>
          <a:ln w="9525" cap="flat" cmpd="sng">
            <a:noFill/>
            <a:prstDash val="solid"/>
            <a:miter lim="800000"/>
            <a:headEnd/>
            <a:tailEnd/>
          </a:ln>
          <a:effectLst/>
        </p:spPr>
      </p:pic>
      <p:sp>
        <p:nvSpPr>
          <p:cNvPr id="2049" name="Rectangle 1"/>
          <p:cNvSpPr>
            <a:spLocks noChangeArrowheads="1"/>
          </p:cNvSpPr>
          <p:nvPr/>
        </p:nvSpPr>
        <p:spPr bwMode="auto">
          <a:xfrm>
            <a:off x="1981200" y="228600"/>
            <a:ext cx="6477000" cy="1292565"/>
          </a:xfrm>
          <a:prstGeom prst="rect">
            <a:avLst/>
          </a:prstGeom>
          <a:noFill/>
          <a:ln w="9525">
            <a:noFill/>
            <a:miter lim="800000"/>
            <a:headEnd/>
            <a:tailEnd/>
          </a:ln>
          <a:effectLst/>
        </p:spPr>
        <p:txBody>
          <a:bodyPr vert="horz" wrap="square" lIns="0" tIns="304704" rIns="0" bIns="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3200" b="1" i="1" u="sng" strike="noStrike" cap="none" normalizeH="0" baseline="0" dirty="0" smtClean="0">
                <a:ln>
                  <a:noFill/>
                </a:ln>
                <a:solidFill>
                  <a:schemeClr val="accent2">
                    <a:lumMod val="50000"/>
                  </a:schemeClr>
                </a:solidFill>
                <a:effectLst/>
                <a:latin typeface="Lucida Calligraphy" pitchFamily="66" charset="0"/>
                <a:ea typeface="Times New Roman" pitchFamily="18" charset="0"/>
                <a:cs typeface="Times New Roman" pitchFamily="18" charset="0"/>
              </a:rPr>
              <a:t>Switched mode power supply</a:t>
            </a:r>
            <a:endParaRPr kumimoji="0" lang="en-US" sz="3200" b="1" i="0" u="none" strike="noStrike" cap="none" normalizeH="0" baseline="0" dirty="0" smtClean="0">
              <a:ln>
                <a:noFill/>
              </a:ln>
              <a:solidFill>
                <a:schemeClr val="accent2">
                  <a:lumMod val="50000"/>
                </a:schemeClr>
              </a:solidFill>
              <a:effectLst/>
              <a:latin typeface="Lucida Calligraphy" pitchFamily="66"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3200" b="0" i="0" u="none" strike="noStrike" cap="none" normalizeH="0" baseline="0" dirty="0" smtClean="0">
              <a:ln>
                <a:noFill/>
              </a:ln>
              <a:solidFill>
                <a:schemeClr val="accent2">
                  <a:lumMod val="50000"/>
                </a:schemeClr>
              </a:solidFill>
              <a:effectLst/>
              <a:latin typeface="Lucida Calligraphy" pitchFamily="66" charset="0"/>
              <a:cs typeface="Arial" pitchFamily="34" charset="0"/>
            </a:endParaRPr>
          </a:p>
        </p:txBody>
      </p:sp>
      <p:sp>
        <p:nvSpPr>
          <p:cNvPr id="6" name="مستطيل 5"/>
          <p:cNvSpPr/>
          <p:nvPr/>
        </p:nvSpPr>
        <p:spPr>
          <a:xfrm>
            <a:off x="1981200" y="1219200"/>
            <a:ext cx="6858000" cy="1107996"/>
          </a:xfrm>
          <a:prstGeom prst="rect">
            <a:avLst/>
          </a:prstGeom>
        </p:spPr>
        <p:txBody>
          <a:bodyPr wrap="square">
            <a:spAutoFit/>
          </a:bodyPr>
          <a:lstStyle/>
          <a:p>
            <a:pPr algn="l"/>
            <a:r>
              <a:rPr lang="en-US" sz="2200" dirty="0" smtClean="0">
                <a:solidFill>
                  <a:schemeClr val="accent2">
                    <a:lumMod val="75000"/>
                  </a:schemeClr>
                </a:solidFill>
                <a:latin typeface="Times New Roman" pitchFamily="18" charset="0"/>
                <a:cs typeface="Times New Roman" pitchFamily="18" charset="0"/>
              </a:rPr>
              <a:t>SMPS transfers power from a source, like </a:t>
            </a:r>
            <a:r>
              <a:rPr lang="en-US" sz="2200" u="sng" dirty="0" smtClean="0">
                <a:solidFill>
                  <a:schemeClr val="accent2">
                    <a:lumMod val="75000"/>
                  </a:schemeClr>
                </a:solidFill>
                <a:latin typeface="Times New Roman" pitchFamily="18" charset="0"/>
                <a:cs typeface="Times New Roman" pitchFamily="18" charset="0"/>
                <a:hlinkClick r:id="rId2" tooltip="Mains electricity"/>
              </a:rPr>
              <a:t>mains power</a:t>
            </a:r>
            <a:r>
              <a:rPr lang="en-US" sz="2200" dirty="0" smtClean="0">
                <a:solidFill>
                  <a:schemeClr val="accent2">
                    <a:lumMod val="75000"/>
                  </a:schemeClr>
                </a:solidFill>
                <a:latin typeface="Times New Roman" pitchFamily="18" charset="0"/>
                <a:cs typeface="Times New Roman" pitchFamily="18" charset="0"/>
              </a:rPr>
              <a:t>, to a load, such as a </a:t>
            </a:r>
            <a:r>
              <a:rPr lang="en-US" sz="2200" u="sng" dirty="0" smtClean="0">
                <a:solidFill>
                  <a:schemeClr val="accent2">
                    <a:lumMod val="75000"/>
                  </a:schemeClr>
                </a:solidFill>
                <a:latin typeface="Times New Roman" pitchFamily="18" charset="0"/>
                <a:cs typeface="Times New Roman" pitchFamily="18" charset="0"/>
                <a:hlinkClick r:id="rId3" tooltip="Personal computer"/>
              </a:rPr>
              <a:t>personal computer</a:t>
            </a:r>
            <a:r>
              <a:rPr lang="en-US" sz="2200" dirty="0" smtClean="0">
                <a:solidFill>
                  <a:schemeClr val="accent2">
                    <a:lumMod val="75000"/>
                  </a:schemeClr>
                </a:solidFill>
                <a:latin typeface="Times New Roman" pitchFamily="18" charset="0"/>
                <a:cs typeface="Times New Roman" pitchFamily="18" charset="0"/>
              </a:rPr>
              <a:t>, while converting </a:t>
            </a:r>
            <a:r>
              <a:rPr lang="en-US" sz="2200" u="sng" dirty="0" smtClean="0">
                <a:solidFill>
                  <a:schemeClr val="accent2">
                    <a:lumMod val="75000"/>
                  </a:schemeClr>
                </a:solidFill>
                <a:latin typeface="Times New Roman" pitchFamily="18" charset="0"/>
                <a:cs typeface="Times New Roman" pitchFamily="18" charset="0"/>
                <a:hlinkClick r:id="rId4" tooltip="Voltage"/>
              </a:rPr>
              <a:t>voltage</a:t>
            </a:r>
            <a:r>
              <a:rPr lang="en-US" sz="2200" dirty="0" smtClean="0">
                <a:solidFill>
                  <a:schemeClr val="accent2">
                    <a:lumMod val="75000"/>
                  </a:schemeClr>
                </a:solidFill>
                <a:latin typeface="Times New Roman" pitchFamily="18" charset="0"/>
                <a:cs typeface="Times New Roman" pitchFamily="18" charset="0"/>
              </a:rPr>
              <a:t> and </a:t>
            </a:r>
            <a:r>
              <a:rPr lang="en-US" sz="2200" u="sng" dirty="0" smtClean="0">
                <a:solidFill>
                  <a:schemeClr val="accent2">
                    <a:lumMod val="75000"/>
                  </a:schemeClr>
                </a:solidFill>
                <a:latin typeface="Times New Roman" pitchFamily="18" charset="0"/>
                <a:cs typeface="Times New Roman" pitchFamily="18" charset="0"/>
                <a:hlinkClick r:id="rId5" tooltip="Electric current"/>
              </a:rPr>
              <a:t>current</a:t>
            </a:r>
            <a:r>
              <a:rPr lang="en-US" sz="2200" dirty="0" smtClean="0">
                <a:solidFill>
                  <a:schemeClr val="accent2">
                    <a:lumMod val="75000"/>
                  </a:schemeClr>
                </a:solidFill>
                <a:latin typeface="Times New Roman" pitchFamily="18" charset="0"/>
                <a:cs typeface="Times New Roman" pitchFamily="18" charset="0"/>
              </a:rPr>
              <a:t> characteristics. An SMPS is usually </a:t>
            </a:r>
            <a:endParaRPr lang="ar-SA" sz="2200" dirty="0">
              <a:solidFill>
                <a:schemeClr val="accent2">
                  <a:lumMod val="75000"/>
                </a:schemeClr>
              </a:solidFill>
              <a:latin typeface="Times New Roman" pitchFamily="18" charset="0"/>
              <a:cs typeface="Times New Roman" pitchFamily="18" charset="0"/>
            </a:endParaRPr>
          </a:p>
        </p:txBody>
      </p:sp>
      <p:sp>
        <p:nvSpPr>
          <p:cNvPr id="2054" name="Rectangle 6"/>
          <p:cNvSpPr>
            <a:spLocks noChangeArrowheads="1"/>
          </p:cNvSpPr>
          <p:nvPr/>
        </p:nvSpPr>
        <p:spPr bwMode="auto">
          <a:xfrm>
            <a:off x="0" y="30194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pic>
        <p:nvPicPr>
          <p:cNvPr id="12" name="Picture 24" descr="File:ATX power supply interior-1000px transparent.png">
            <a:hlinkClick r:id="rId7"/>
          </p:cNvPr>
          <p:cNvPicPr/>
          <p:nvPr/>
        </p:nvPicPr>
        <p:blipFill>
          <a:blip r:embed="rId8"/>
          <a:srcRect/>
          <a:stretch>
            <a:fillRect/>
          </a:stretch>
        </p:blipFill>
        <p:spPr bwMode="auto">
          <a:xfrm>
            <a:off x="2362200" y="2819400"/>
            <a:ext cx="5257800" cy="3657600"/>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a:srcRect/>
          <a:stretch>
            <a:fillRect/>
          </a:stretch>
        </p:blipFill>
        <p:spPr bwMode="auto">
          <a:xfrm>
            <a:off x="1" y="0"/>
            <a:ext cx="9143999" cy="6858000"/>
          </a:xfrm>
          <a:prstGeom prst="rect">
            <a:avLst/>
          </a:prstGeom>
          <a:noFill/>
          <a:ln w="9525" cap="flat" cmpd="sng">
            <a:noFill/>
            <a:prstDash val="solid"/>
            <a:miter lim="800000"/>
            <a:headEnd/>
            <a:tailEnd/>
          </a:ln>
          <a:effectLst/>
        </p:spPr>
      </p:pic>
      <p:sp>
        <p:nvSpPr>
          <p:cNvPr id="4" name="مستطيل 3"/>
          <p:cNvSpPr/>
          <p:nvPr/>
        </p:nvSpPr>
        <p:spPr>
          <a:xfrm>
            <a:off x="2057400" y="381000"/>
            <a:ext cx="4572000" cy="923330"/>
          </a:xfrm>
          <a:prstGeom prst="rect">
            <a:avLst/>
          </a:prstGeom>
        </p:spPr>
        <p:txBody>
          <a:bodyPr>
            <a:spAutoFit/>
          </a:bodyPr>
          <a:lstStyle/>
          <a:p>
            <a:pPr lvl="0" algn="l" fontAlgn="base">
              <a:spcBef>
                <a:spcPct val="0"/>
              </a:spcBef>
              <a:spcAft>
                <a:spcPct val="0"/>
              </a:spcAft>
            </a:pPr>
            <a:r>
              <a:rPr lang="en-US" b="1" i="1" u="sng" dirty="0" smtClean="0">
                <a:solidFill>
                  <a:schemeClr val="accent2">
                    <a:lumMod val="75000"/>
                  </a:schemeClr>
                </a:solidFill>
                <a:latin typeface="Times New Roman" pitchFamily="18" charset="0"/>
                <a:ea typeface="Calibri" pitchFamily="34" charset="0"/>
                <a:cs typeface="Times New Roman" pitchFamily="18" charset="0"/>
              </a:rPr>
              <a:t>SMPS will divide in two part :</a:t>
            </a:r>
            <a:endParaRPr lang="en-US" dirty="0" smtClean="0">
              <a:solidFill>
                <a:schemeClr val="accent2">
                  <a:lumMod val="75000"/>
                </a:schemeClr>
              </a:solidFill>
              <a:latin typeface="Times New Roman" pitchFamily="18" charset="0"/>
              <a:cs typeface="Times New Roman" pitchFamily="18" charset="0"/>
            </a:endParaRPr>
          </a:p>
          <a:p>
            <a:pPr lvl="0" algn="l" rtl="0" eaLnBrk="0" fontAlgn="base" hangingPunct="0">
              <a:spcBef>
                <a:spcPct val="0"/>
              </a:spcBef>
              <a:spcAft>
                <a:spcPct val="0"/>
              </a:spcAft>
            </a:pPr>
            <a:r>
              <a:rPr lang="en-US" dirty="0" smtClean="0">
                <a:solidFill>
                  <a:schemeClr val="accent2">
                    <a:lumMod val="75000"/>
                  </a:schemeClr>
                </a:solidFill>
                <a:latin typeface="Times New Roman" pitchFamily="18" charset="0"/>
                <a:ea typeface="Calibri" pitchFamily="34" charset="0"/>
                <a:cs typeface="Times New Roman" pitchFamily="18" charset="0"/>
              </a:rPr>
              <a:t>1-The primary side:</a:t>
            </a:r>
            <a:endParaRPr lang="en-US" dirty="0" smtClean="0">
              <a:solidFill>
                <a:schemeClr val="accent2">
                  <a:lumMod val="75000"/>
                </a:schemeClr>
              </a:solidFill>
              <a:latin typeface="Times New Roman" pitchFamily="18" charset="0"/>
              <a:cs typeface="Times New Roman" pitchFamily="18" charset="0"/>
            </a:endParaRPr>
          </a:p>
          <a:p>
            <a:pPr lvl="0" algn="l" rtl="0" eaLnBrk="0" fontAlgn="base" hangingPunct="0">
              <a:spcBef>
                <a:spcPct val="0"/>
              </a:spcBef>
              <a:spcAft>
                <a:spcPct val="0"/>
              </a:spcAft>
            </a:pPr>
            <a:endParaRPr lang="en-US" dirty="0" smtClean="0">
              <a:solidFill>
                <a:schemeClr val="accent2">
                  <a:lumMod val="75000"/>
                </a:schemeClr>
              </a:solidFill>
              <a:latin typeface="Times New Roman" pitchFamily="18" charset="0"/>
              <a:cs typeface="Times New Roman" pitchFamily="18" charset="0"/>
            </a:endParaRPr>
          </a:p>
        </p:txBody>
      </p:sp>
      <p:pic>
        <p:nvPicPr>
          <p:cNvPr id="5" name="Picture 8"/>
          <p:cNvPicPr>
            <a:picLocks noChangeAspect="1"/>
          </p:cNvPicPr>
          <p:nvPr/>
        </p:nvPicPr>
        <p:blipFill>
          <a:blip r:embed="rId3"/>
          <a:srcRect/>
          <a:stretch>
            <a:fillRect/>
          </a:stretch>
        </p:blipFill>
        <p:spPr bwMode="auto">
          <a:xfrm>
            <a:off x="1981200" y="1219200"/>
            <a:ext cx="6629400" cy="1676400"/>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pic>
        <p:nvPicPr>
          <p:cNvPr id="6" name="Picture 9"/>
          <p:cNvPicPr>
            <a:picLocks noChangeAspect="1"/>
          </p:cNvPicPr>
          <p:nvPr/>
        </p:nvPicPr>
        <p:blipFill>
          <a:blip r:embed="rId4"/>
          <a:srcRect/>
          <a:stretch>
            <a:fillRect/>
          </a:stretch>
        </p:blipFill>
        <p:spPr bwMode="auto">
          <a:xfrm>
            <a:off x="2133600" y="4114800"/>
            <a:ext cx="6309360" cy="1981200"/>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
        <p:nvSpPr>
          <p:cNvPr id="1027"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1-The primary side:</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28" name="Rectangle 4"/>
          <p:cNvSpPr>
            <a:spLocks noChangeArrowheads="1"/>
          </p:cNvSpPr>
          <p:nvPr/>
        </p:nvSpPr>
        <p:spPr bwMode="auto">
          <a:xfrm>
            <a:off x="2209800" y="3276600"/>
            <a:ext cx="2890279" cy="76944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accent2">
                    <a:lumMod val="75000"/>
                  </a:schemeClr>
                </a:solidFill>
                <a:effectLst/>
                <a:latin typeface="Times New Roman" pitchFamily="18" charset="0"/>
                <a:ea typeface="Calibri" pitchFamily="34" charset="0"/>
                <a:cs typeface="Times New Roman" pitchFamily="18" charset="0"/>
              </a:rPr>
              <a:t>2-  The secondary side:</a:t>
            </a:r>
            <a:endParaRPr kumimoji="0" lang="en-US" sz="2200" b="0" i="0" u="none" strike="noStrike" cap="none" normalizeH="0" baseline="0" dirty="0" smtClean="0">
              <a:ln>
                <a:noFill/>
              </a:ln>
              <a:solidFill>
                <a:schemeClr val="accent2">
                  <a:lumMod val="75000"/>
                </a:schemeClr>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200" b="0" i="0" u="none" strike="noStrike" cap="none" normalizeH="0" baseline="0" dirty="0" smtClean="0">
              <a:ln>
                <a:noFill/>
              </a:ln>
              <a:solidFill>
                <a:schemeClr val="accent2">
                  <a:lumMod val="75000"/>
                </a:schemeClr>
              </a:solidFill>
              <a:effectLst/>
              <a:latin typeface="Times New Roman" pitchFamily="18" charset="0"/>
              <a:cs typeface="Times New Roman" pitchFamily="18" charset="0"/>
            </a:endParaRPr>
          </a:p>
        </p:txBody>
      </p:sp>
      <p:sp>
        <p:nvSpPr>
          <p:cNvPr id="1029" name="Rectangle 5"/>
          <p:cNvSpPr>
            <a:spLocks noChangeArrowheads="1"/>
          </p:cNvSpPr>
          <p:nvPr/>
        </p:nvSpPr>
        <p:spPr bwMode="auto">
          <a:xfrm>
            <a:off x="0" y="30194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ChangeArrowheads="1"/>
          </p:cNvSpPr>
          <p:nvPr/>
        </p:nvSpPr>
        <p:spPr bwMode="auto">
          <a:xfrm>
            <a:off x="381000" y="228600"/>
            <a:ext cx="8534400" cy="110799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200" b="1" i="1" u="sng" strike="noStrike" cap="none" normalizeH="0" baseline="0" dirty="0" smtClean="0">
                <a:ln>
                  <a:noFill/>
                </a:ln>
                <a:solidFill>
                  <a:schemeClr val="accent5">
                    <a:lumMod val="20000"/>
                    <a:lumOff val="80000"/>
                  </a:schemeClr>
                </a:solidFill>
                <a:effectLst/>
                <a:latin typeface="Times New Roman" pitchFamily="18" charset="0"/>
                <a:ea typeface="Times New Roman" pitchFamily="18" charset="0"/>
                <a:cs typeface="Times New Roman" pitchFamily="18" charset="0"/>
              </a:rPr>
              <a:t>In my </a:t>
            </a:r>
            <a:r>
              <a:rPr kumimoji="0" lang="en-US" sz="2200" b="1" i="1" u="sng" strike="noStrike" cap="none" normalizeH="0" baseline="0" dirty="0" err="1" smtClean="0">
                <a:ln>
                  <a:noFill/>
                </a:ln>
                <a:solidFill>
                  <a:schemeClr val="accent5">
                    <a:lumMod val="20000"/>
                    <a:lumOff val="80000"/>
                  </a:schemeClr>
                </a:solidFill>
                <a:effectLst/>
                <a:latin typeface="Times New Roman" pitchFamily="18" charset="0"/>
                <a:ea typeface="Times New Roman" pitchFamily="18" charset="0"/>
                <a:cs typeface="Times New Roman" pitchFamily="18" charset="0"/>
              </a:rPr>
              <a:t>gradution</a:t>
            </a:r>
            <a:r>
              <a:rPr kumimoji="0" lang="en-US" sz="2200" b="1" i="1" u="sng" strike="noStrike" cap="none" normalizeH="0" baseline="0" dirty="0" smtClean="0">
                <a:ln>
                  <a:noFill/>
                </a:ln>
                <a:solidFill>
                  <a:schemeClr val="accent5">
                    <a:lumMod val="20000"/>
                    <a:lumOff val="80000"/>
                  </a:schemeClr>
                </a:solidFill>
                <a:effectLst/>
                <a:latin typeface="Times New Roman" pitchFamily="18" charset="0"/>
                <a:ea typeface="Times New Roman" pitchFamily="18" charset="0"/>
                <a:cs typeface="Times New Roman" pitchFamily="18" charset="0"/>
              </a:rPr>
              <a:t>  project We built the following circuit for switch mode power supply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200" b="1" i="1" u="sng" strike="noStrike" cap="none" normalizeH="0" baseline="0" dirty="0" smtClean="0">
              <a:ln>
                <a:noFill/>
              </a:ln>
              <a:solidFill>
                <a:schemeClr val="accent5">
                  <a:lumMod val="20000"/>
                  <a:lumOff val="80000"/>
                </a:schemeClr>
              </a:solidFill>
              <a:effectLst/>
              <a:latin typeface="Times New Roman" pitchFamily="18" charset="0"/>
              <a:cs typeface="Times New Roman" pitchFamily="18" charset="0"/>
            </a:endParaRPr>
          </a:p>
        </p:txBody>
      </p:sp>
      <p:pic>
        <p:nvPicPr>
          <p:cNvPr id="3" name="Picture 4"/>
          <p:cNvPicPr>
            <a:picLocks noChangeAspect="1"/>
          </p:cNvPicPr>
          <p:nvPr/>
        </p:nvPicPr>
        <p:blipFill>
          <a:blip r:embed="rId2"/>
          <a:srcRect/>
          <a:stretch>
            <a:fillRect/>
          </a:stretch>
        </p:blipFill>
        <p:spPr bwMode="auto">
          <a:xfrm>
            <a:off x="762000" y="1066800"/>
            <a:ext cx="7391400" cy="5181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8915" name="Rectangle 3"/>
          <p:cNvSpPr>
            <a:spLocks noChangeArrowheads="1"/>
          </p:cNvSpPr>
          <p:nvPr/>
        </p:nvSpPr>
        <p:spPr bwMode="auto">
          <a:xfrm>
            <a:off x="0" y="3705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rgbClr val="0D0D0D"/>
                </a:solidFill>
                <a:effectLst/>
                <a:latin typeface="Times New Roman" pitchFamily="18" charset="0"/>
                <a:ea typeface="Times New Roman" pitchFamily="18" charset="0"/>
                <a:cs typeface="Times New Roman" pitchFamily="18" charset="0"/>
              </a:rPr>
              <a:t>Figure-24</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a:srcRect/>
          <a:stretch>
            <a:fillRect/>
          </a:stretch>
        </p:blipFill>
        <p:spPr bwMode="auto">
          <a:xfrm>
            <a:off x="1" y="0"/>
            <a:ext cx="9143999" cy="6858000"/>
          </a:xfrm>
          <a:prstGeom prst="rect">
            <a:avLst/>
          </a:prstGeom>
          <a:noFill/>
          <a:ln w="9525" cap="flat" cmpd="sng">
            <a:noFill/>
            <a:prstDash val="solid"/>
            <a:miter lim="800000"/>
            <a:headEnd/>
            <a:tailEnd/>
          </a:ln>
          <a:effectLst/>
        </p:spPr>
      </p:pic>
      <p:sp>
        <p:nvSpPr>
          <p:cNvPr id="39941" name="Oval 5"/>
          <p:cNvSpPr>
            <a:spLocks noChangeArrowheads="1"/>
          </p:cNvSpPr>
          <p:nvPr/>
        </p:nvSpPr>
        <p:spPr bwMode="auto">
          <a:xfrm>
            <a:off x="4343400" y="1447800"/>
            <a:ext cx="1676400" cy="1447800"/>
          </a:xfrm>
          <a:prstGeom prst="ellipse">
            <a:avLst/>
          </a:prstGeom>
          <a:solidFill>
            <a:schemeClr val="accent6">
              <a:lumMod val="20000"/>
              <a:lumOff val="80000"/>
            </a:schemeClr>
          </a:solidFill>
          <a:ln>
            <a:headEnd/>
            <a:tailEn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200" b="1" i="0" u="none" strike="noStrike" cap="none" normalizeH="0" baseline="0" dirty="0" smtClean="0">
                <a:ln>
                  <a:noFill/>
                </a:ln>
                <a:solidFill>
                  <a:schemeClr val="accent2"/>
                </a:solidFill>
                <a:effectLst/>
                <a:latin typeface="Times New Roman" pitchFamily="18" charset="0"/>
                <a:ea typeface="Calibri" pitchFamily="34" charset="0"/>
                <a:cs typeface="Times New Roman" pitchFamily="18" charset="0"/>
              </a:rPr>
              <a:t>High power circuit</a:t>
            </a:r>
            <a:endParaRPr kumimoji="0" lang="ar-SA" sz="2200" b="1" i="0" u="none" strike="noStrike" cap="none" normalizeH="0" baseline="0" dirty="0" smtClean="0">
              <a:ln>
                <a:noFill/>
              </a:ln>
              <a:solidFill>
                <a:schemeClr val="accent2"/>
              </a:solidFill>
              <a:effectLst/>
              <a:latin typeface="Times New Roman" pitchFamily="18" charset="0"/>
              <a:cs typeface="Times New Roman" pitchFamily="18" charset="0"/>
            </a:endParaRPr>
          </a:p>
        </p:txBody>
      </p:sp>
      <p:sp>
        <p:nvSpPr>
          <p:cNvPr id="39940" name="Oval 4"/>
          <p:cNvSpPr>
            <a:spLocks noChangeArrowheads="1"/>
          </p:cNvSpPr>
          <p:nvPr/>
        </p:nvSpPr>
        <p:spPr bwMode="auto">
          <a:xfrm>
            <a:off x="6705600" y="1447800"/>
            <a:ext cx="1600200" cy="1524000"/>
          </a:xfrm>
          <a:prstGeom prst="ellipse">
            <a:avLst/>
          </a:prstGeom>
          <a:solidFill>
            <a:schemeClr val="accent6">
              <a:lumMod val="20000"/>
              <a:lumOff val="80000"/>
            </a:schemeClr>
          </a:solidFill>
          <a:ln>
            <a:headEnd/>
            <a:tailEn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200" b="1" i="0" u="none" strike="noStrike" cap="none" normalizeH="0" baseline="0" dirty="0" smtClean="0">
                <a:ln>
                  <a:noFill/>
                </a:ln>
                <a:solidFill>
                  <a:schemeClr val="accent2"/>
                </a:solidFill>
                <a:effectLst/>
                <a:latin typeface="Times New Roman" pitchFamily="18" charset="0"/>
                <a:ea typeface="Calibri" pitchFamily="34" charset="0"/>
                <a:cs typeface="Times New Roman" pitchFamily="18" charset="0"/>
              </a:rPr>
              <a:t>Dc stage</a:t>
            </a:r>
            <a:endParaRPr kumimoji="0" lang="ar-SA" sz="2200" b="1" i="0" u="none" strike="noStrike" cap="none" normalizeH="0" baseline="0" dirty="0" smtClean="0">
              <a:ln>
                <a:noFill/>
              </a:ln>
              <a:solidFill>
                <a:schemeClr val="accent2"/>
              </a:solidFill>
              <a:effectLst/>
              <a:latin typeface="Times New Roman" pitchFamily="18" charset="0"/>
              <a:cs typeface="Times New Roman" pitchFamily="18" charset="0"/>
            </a:endParaRPr>
          </a:p>
        </p:txBody>
      </p:sp>
      <p:sp>
        <p:nvSpPr>
          <p:cNvPr id="39939" name="Oval 3"/>
          <p:cNvSpPr>
            <a:spLocks noChangeArrowheads="1"/>
          </p:cNvSpPr>
          <p:nvPr/>
        </p:nvSpPr>
        <p:spPr bwMode="auto">
          <a:xfrm>
            <a:off x="1828800" y="1447800"/>
            <a:ext cx="1752600" cy="1447800"/>
          </a:xfrm>
          <a:prstGeom prst="ellipse">
            <a:avLst/>
          </a:prstGeom>
          <a:solidFill>
            <a:schemeClr val="accent6">
              <a:lumMod val="20000"/>
              <a:lumOff val="80000"/>
            </a:schemeClr>
          </a:solidFill>
          <a:ln>
            <a:headEnd/>
            <a:tailEn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200" b="1" i="1" u="none" strike="noStrike" cap="none" normalizeH="0" baseline="0" dirty="0" smtClean="0">
                <a:ln>
                  <a:noFill/>
                </a:ln>
                <a:solidFill>
                  <a:schemeClr val="accent2"/>
                </a:solidFill>
                <a:effectLst/>
                <a:latin typeface="Times New Roman" pitchFamily="18" charset="0"/>
                <a:ea typeface="Calibri" pitchFamily="34" charset="0"/>
                <a:cs typeface="Times New Roman" pitchFamily="18" charset="0"/>
              </a:rPr>
              <a:t>Control circuit</a:t>
            </a:r>
            <a:endParaRPr kumimoji="0" lang="ar-SA" sz="2200" b="1" i="1" u="none" strike="noStrike" cap="none" normalizeH="0" baseline="0" dirty="0" smtClean="0">
              <a:ln>
                <a:noFill/>
              </a:ln>
              <a:solidFill>
                <a:schemeClr val="accent2"/>
              </a:solidFill>
              <a:effectLst/>
              <a:latin typeface="Times New Roman" pitchFamily="18" charset="0"/>
              <a:cs typeface="Times New Roman" pitchFamily="18" charset="0"/>
            </a:endParaRPr>
          </a:p>
        </p:txBody>
      </p:sp>
      <p:sp>
        <p:nvSpPr>
          <p:cNvPr id="39938" name="AutoShape 2"/>
          <p:cNvSpPr>
            <a:spLocks noChangeShapeType="1"/>
          </p:cNvSpPr>
          <p:nvPr/>
        </p:nvSpPr>
        <p:spPr bwMode="auto">
          <a:xfrm>
            <a:off x="3733800" y="2209800"/>
            <a:ext cx="447675" cy="0"/>
          </a:xfrm>
          <a:prstGeom prst="straightConnector1">
            <a:avLst/>
          </a:prstGeom>
          <a:ln>
            <a:headEnd/>
            <a:tailEnd type="triangle" w="med" len="med"/>
          </a:ln>
        </p:spPr>
        <p:style>
          <a:lnRef idx="3">
            <a:schemeClr val="accent6"/>
          </a:lnRef>
          <a:fillRef idx="0">
            <a:schemeClr val="accent6"/>
          </a:fillRef>
          <a:effectRef idx="2">
            <a:schemeClr val="accent6"/>
          </a:effectRef>
          <a:fontRef idx="minor">
            <a:schemeClr val="tx1"/>
          </a:fontRef>
        </p:style>
        <p:txBody>
          <a:bodyPr vert="horz" wrap="square" lIns="91440" tIns="45720" rIns="91440" bIns="45720" numCol="1" anchor="t" anchorCtr="0" compatLnSpc="1">
            <a:prstTxWarp prst="textNoShape">
              <a:avLst/>
            </a:prstTxWarp>
          </a:bodyPr>
          <a:lstStyle/>
          <a:p>
            <a:endParaRPr lang="ar-SA" b="1">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39937" name="AutoShape 1"/>
          <p:cNvSpPr>
            <a:spLocks noChangeShapeType="1"/>
          </p:cNvSpPr>
          <p:nvPr/>
        </p:nvSpPr>
        <p:spPr bwMode="auto">
          <a:xfrm>
            <a:off x="6096000" y="2209800"/>
            <a:ext cx="428625" cy="0"/>
          </a:xfrm>
          <a:prstGeom prst="straightConnector1">
            <a:avLst/>
          </a:prstGeom>
          <a:ln>
            <a:headEnd/>
            <a:tailEnd type="triangle" w="med" len="med"/>
          </a:ln>
        </p:spPr>
        <p:style>
          <a:lnRef idx="3">
            <a:schemeClr val="accent6"/>
          </a:lnRef>
          <a:fillRef idx="0">
            <a:schemeClr val="accent6"/>
          </a:fillRef>
          <a:effectRef idx="2">
            <a:schemeClr val="accent6"/>
          </a:effectRef>
          <a:fontRef idx="minor">
            <a:schemeClr val="tx1"/>
          </a:fontRef>
        </p:style>
        <p:txBody>
          <a:bodyPr vert="horz" wrap="square" lIns="91440" tIns="45720" rIns="91440" bIns="45720" numCol="1" anchor="t" anchorCtr="0" compatLnSpc="1">
            <a:prstTxWarp prst="textNoShape">
              <a:avLst/>
            </a:prstTxWarp>
          </a:bodyPr>
          <a:lstStyle/>
          <a:p>
            <a:endParaRPr lang="ar-SA"/>
          </a:p>
        </p:txBody>
      </p:sp>
      <p:sp>
        <p:nvSpPr>
          <p:cNvPr id="39942" name="Rectangle 6"/>
          <p:cNvSpPr>
            <a:spLocks noChangeArrowheads="1"/>
          </p:cNvSpPr>
          <p:nvPr/>
        </p:nvSpPr>
        <p:spPr bwMode="auto">
          <a:xfrm>
            <a:off x="1905000" y="381000"/>
            <a:ext cx="5585953" cy="984788"/>
          </a:xfrm>
          <a:prstGeom prst="rect">
            <a:avLst/>
          </a:prstGeom>
          <a:noFill/>
          <a:ln w="9525">
            <a:noFill/>
            <a:miter lim="800000"/>
            <a:headEnd/>
            <a:tailEnd/>
          </a:ln>
          <a:effectLst/>
        </p:spPr>
        <p:txBody>
          <a:bodyPr vert="horz" wrap="none" lIns="0" tIns="304704" rIns="0" bIns="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200" b="1" i="1" u="sng" strike="noStrike" cap="none" normalizeH="0" baseline="0" dirty="0" smtClean="0" bmk="_Toc324670631">
                <a:ln>
                  <a:noFill/>
                </a:ln>
                <a:solidFill>
                  <a:schemeClr val="accent2">
                    <a:lumMod val="50000"/>
                  </a:schemeClr>
                </a:solidFill>
                <a:effectLst/>
                <a:latin typeface="Times New Roman" pitchFamily="18" charset="0"/>
                <a:ea typeface="Times New Roman" pitchFamily="18" charset="0"/>
                <a:cs typeface="Times New Roman" pitchFamily="18" charset="0"/>
              </a:rPr>
              <a:t>These circuit can be divided into three </a:t>
            </a:r>
            <a:r>
              <a:rPr kumimoji="0" lang="en-US" sz="2200" b="1" i="1" u="sng" strike="noStrike" cap="none" normalizeH="0" baseline="0" dirty="0" err="1" smtClean="0" bmk="_Toc324670631">
                <a:ln>
                  <a:noFill/>
                </a:ln>
                <a:solidFill>
                  <a:schemeClr val="accent2">
                    <a:lumMod val="50000"/>
                  </a:schemeClr>
                </a:solidFill>
                <a:effectLst/>
                <a:latin typeface="Times New Roman" pitchFamily="18" charset="0"/>
                <a:ea typeface="Times New Roman" pitchFamily="18" charset="0"/>
                <a:cs typeface="Times New Roman" pitchFamily="18" charset="0"/>
              </a:rPr>
              <a:t>staage</a:t>
            </a:r>
            <a:r>
              <a:rPr kumimoji="0" lang="en-US" sz="2200" b="1" i="1" u="sng" strike="noStrike" cap="none" normalizeH="0" baseline="0" dirty="0" smtClean="0" bmk="_Toc324670631">
                <a:ln>
                  <a:noFill/>
                </a:ln>
                <a:solidFill>
                  <a:schemeClr val="accent2">
                    <a:lumMod val="50000"/>
                  </a:schemeClr>
                </a:solidFill>
                <a:effectLst/>
                <a:latin typeface="Times New Roman" pitchFamily="18" charset="0"/>
                <a:ea typeface="Times New Roman" pitchFamily="18" charset="0"/>
                <a:cs typeface="Times New Roman" pitchFamily="18" charset="0"/>
              </a:rPr>
              <a:t>:</a:t>
            </a:r>
            <a:endParaRPr kumimoji="0" lang="en-US" sz="2200" b="1" i="1" u="none" strike="noStrike" cap="none" normalizeH="0" baseline="0" dirty="0" smtClean="0">
              <a:ln>
                <a:noFill/>
              </a:ln>
              <a:solidFill>
                <a:schemeClr val="accent2">
                  <a:lumMod val="50000"/>
                </a:schemeClr>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200" b="0" i="1" u="none" strike="noStrike" cap="none" normalizeH="0" baseline="0" dirty="0" smtClean="0">
              <a:ln>
                <a:noFill/>
              </a:ln>
              <a:solidFill>
                <a:schemeClr val="accent2">
                  <a:lumMod val="50000"/>
                </a:schemeClr>
              </a:solidFill>
              <a:effectLst/>
              <a:latin typeface="Times New Roman" pitchFamily="18" charset="0"/>
              <a:cs typeface="Times New Roman" pitchFamily="18" charset="0"/>
            </a:endParaRPr>
          </a:p>
        </p:txBody>
      </p:sp>
      <p:sp>
        <p:nvSpPr>
          <p:cNvPr id="39946" name="Rectangle 10"/>
          <p:cNvSpPr>
            <a:spLocks noChangeArrowheads="1"/>
          </p:cNvSpPr>
          <p:nvPr/>
        </p:nvSpPr>
        <p:spPr bwMode="auto">
          <a:xfrm>
            <a:off x="1143000" y="5334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39947" name="Rectangle 11"/>
          <p:cNvSpPr>
            <a:spLocks noChangeArrowheads="1"/>
          </p:cNvSpPr>
          <p:nvPr/>
        </p:nvSpPr>
        <p:spPr bwMode="auto">
          <a:xfrm>
            <a:off x="1905000" y="3276600"/>
            <a:ext cx="6781800" cy="1861951"/>
          </a:xfrm>
          <a:prstGeom prst="rect">
            <a:avLst/>
          </a:prstGeom>
          <a:noFill/>
          <a:ln w="9525">
            <a:noFill/>
            <a:miter lim="800000"/>
            <a:headEnd/>
            <a:tailEnd/>
          </a:ln>
          <a:effectLst/>
        </p:spPr>
        <p:txBody>
          <a:bodyPr vert="horz" wrap="square" lIns="0" tIns="304704" rIns="0" bIns="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200" b="1" i="1" u="sng" strike="noStrike" cap="none" normalizeH="0" baseline="0" dirty="0" smtClean="0">
                <a:ln>
                  <a:noFill/>
                </a:ln>
                <a:solidFill>
                  <a:schemeClr val="accent2">
                    <a:lumMod val="50000"/>
                  </a:schemeClr>
                </a:solidFill>
                <a:effectLst/>
                <a:latin typeface="Times New Roman" pitchFamily="18" charset="0"/>
                <a:ea typeface="Times New Roman" pitchFamily="18" charset="0"/>
                <a:cs typeface="Times New Roman" pitchFamily="18" charset="0"/>
              </a:rPr>
              <a:t>First stage:</a:t>
            </a:r>
            <a:endParaRPr kumimoji="0" lang="en-US" sz="2200" b="1" i="0" u="none" strike="noStrike" cap="none" normalizeH="0" baseline="0" dirty="0" smtClean="0">
              <a:ln>
                <a:noFill/>
              </a:ln>
              <a:solidFill>
                <a:schemeClr val="accent2">
                  <a:lumMod val="50000"/>
                </a:schemeClr>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3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200" b="0" i="1" u="none" strike="noStrike" cap="none" normalizeH="0" baseline="0" dirty="0" smtClean="0">
                <a:ln>
                  <a:noFill/>
                </a:ln>
                <a:solidFill>
                  <a:schemeClr val="accent2">
                    <a:lumMod val="75000"/>
                  </a:schemeClr>
                </a:solidFill>
                <a:effectLst/>
                <a:latin typeface="Times New Roman" pitchFamily="18" charset="0"/>
                <a:ea typeface="Calibri" pitchFamily="34" charset="0"/>
                <a:cs typeface="Times New Roman" pitchFamily="18" charset="0"/>
              </a:rPr>
              <a:t>We built the control circuit </a:t>
            </a:r>
            <a:r>
              <a:rPr kumimoji="0" lang="en-US" sz="2200" b="0" i="0" u="none" strike="noStrike" cap="none" normalizeH="0" baseline="0" dirty="0" smtClean="0">
                <a:ln>
                  <a:noFill/>
                </a:ln>
                <a:solidFill>
                  <a:schemeClr val="accent2">
                    <a:lumMod val="75000"/>
                  </a:schemeClr>
                </a:solidFill>
                <a:effectLst/>
                <a:latin typeface="Times New Roman" pitchFamily="18" charset="0"/>
                <a:ea typeface="Times New Roman" pitchFamily="18" charset="0"/>
                <a:cs typeface="Times New Roman" pitchFamily="18" charset="0"/>
              </a:rPr>
              <a:t> to give  us Pulse width modulation (PWM) by using  IC component which is called (TL 494 IC)</a:t>
            </a:r>
            <a:r>
              <a:rPr kumimoji="0" lang="en-US" sz="2200" b="0" i="1" u="none" strike="noStrike" cap="none" normalizeH="0" baseline="0" dirty="0" smtClean="0">
                <a:ln>
                  <a:noFill/>
                </a:ln>
                <a:solidFill>
                  <a:schemeClr val="accent2">
                    <a:lumMod val="75000"/>
                  </a:schemeClr>
                </a:solidFill>
                <a:effectLst/>
                <a:latin typeface="Times New Roman" pitchFamily="18" charset="0"/>
                <a:ea typeface="Calibri" pitchFamily="34" charset="0"/>
                <a:cs typeface="Times New Roman" pitchFamily="18" charset="0"/>
              </a:rPr>
              <a:t>.</a:t>
            </a:r>
            <a:endParaRPr kumimoji="0" lang="en-US" sz="2200" b="0" i="0" u="none" strike="noStrike" cap="none" normalizeH="0" baseline="0" dirty="0" smtClean="0">
              <a:ln>
                <a:noFill/>
              </a:ln>
              <a:solidFill>
                <a:schemeClr val="accent2">
                  <a:lumMod val="75000"/>
                </a:schemeClr>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a:srcRect/>
          <a:stretch>
            <a:fillRect/>
          </a:stretch>
        </p:blipFill>
        <p:spPr bwMode="auto">
          <a:xfrm>
            <a:off x="0" y="0"/>
            <a:ext cx="9143999" cy="6858000"/>
          </a:xfrm>
          <a:prstGeom prst="rect">
            <a:avLst/>
          </a:prstGeom>
          <a:noFill/>
          <a:ln w="9525" cap="flat" cmpd="sng">
            <a:noFill/>
            <a:prstDash val="solid"/>
            <a:miter lim="800000"/>
            <a:headEnd/>
            <a:tailEnd/>
          </a:ln>
          <a:effectLst/>
        </p:spPr>
      </p:pic>
      <p:sp>
        <p:nvSpPr>
          <p:cNvPr id="40961" name="Rectangle 1"/>
          <p:cNvSpPr>
            <a:spLocks noChangeArrowheads="1"/>
          </p:cNvSpPr>
          <p:nvPr/>
        </p:nvSpPr>
        <p:spPr bwMode="auto">
          <a:xfrm>
            <a:off x="1828800" y="0"/>
            <a:ext cx="7546489" cy="984788"/>
          </a:xfrm>
          <a:prstGeom prst="rect">
            <a:avLst/>
          </a:prstGeom>
          <a:noFill/>
          <a:ln w="9525">
            <a:noFill/>
            <a:miter lim="800000"/>
            <a:headEnd/>
            <a:tailEnd/>
          </a:ln>
          <a:effectLst/>
        </p:spPr>
        <p:txBody>
          <a:bodyPr vert="horz" wrap="none" lIns="0" tIns="304704" rIns="0" bIns="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200" b="1" i="1" u="sng" strike="noStrike" cap="none" normalizeH="0" baseline="0" dirty="0" smtClean="0">
                <a:ln>
                  <a:noFill/>
                </a:ln>
                <a:solidFill>
                  <a:schemeClr val="accent2">
                    <a:lumMod val="50000"/>
                  </a:schemeClr>
                </a:solidFill>
                <a:effectLst/>
                <a:latin typeface="Times New Roman" pitchFamily="18" charset="0"/>
                <a:ea typeface="Times New Roman" pitchFamily="18" charset="0"/>
                <a:cs typeface="Times New Roman" pitchFamily="18" charset="0"/>
              </a:rPr>
              <a:t>1-Pulse width modulation (PWM) control circuit(TL494 IC):</a:t>
            </a:r>
            <a:endParaRPr kumimoji="0" lang="en-US" sz="2200" b="1" i="0" u="none" strike="noStrike" cap="none" normalizeH="0" baseline="0" dirty="0" smtClean="0">
              <a:ln>
                <a:noFill/>
              </a:ln>
              <a:solidFill>
                <a:schemeClr val="accent2">
                  <a:lumMod val="50000"/>
                </a:schemeClr>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200" b="0" i="0" u="none" strike="noStrike" cap="none" normalizeH="0" baseline="0" dirty="0" smtClean="0">
              <a:ln>
                <a:noFill/>
              </a:ln>
              <a:solidFill>
                <a:schemeClr val="accent2">
                  <a:lumMod val="50000"/>
                </a:schemeClr>
              </a:solidFill>
              <a:effectLst/>
              <a:latin typeface="Times New Roman" pitchFamily="18" charset="0"/>
              <a:cs typeface="Times New Roman" pitchFamily="18" charset="0"/>
            </a:endParaRPr>
          </a:p>
        </p:txBody>
      </p:sp>
      <p:pic>
        <p:nvPicPr>
          <p:cNvPr id="4" name="Picture 23"/>
          <p:cNvPicPr/>
          <p:nvPr/>
        </p:nvPicPr>
        <p:blipFill>
          <a:blip r:embed="rId3"/>
          <a:srcRect/>
          <a:stretch>
            <a:fillRect/>
          </a:stretch>
        </p:blipFill>
        <p:spPr bwMode="auto">
          <a:xfrm>
            <a:off x="5410200" y="1219200"/>
            <a:ext cx="3429000" cy="4953000"/>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
        <p:nvSpPr>
          <p:cNvPr id="40962" name="Rectangle 2"/>
          <p:cNvSpPr>
            <a:spLocks noChangeArrowheads="1"/>
          </p:cNvSpPr>
          <p:nvPr/>
        </p:nvSpPr>
        <p:spPr bwMode="auto">
          <a:xfrm>
            <a:off x="1981200" y="762000"/>
            <a:ext cx="3352800" cy="59400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tab pos="695325" algn="l"/>
              </a:tabLst>
            </a:pPr>
            <a:r>
              <a:rPr kumimoji="0" lang="en-US" sz="2000" b="0" i="0" u="none" strike="noStrike" cap="none" normalizeH="0" baseline="0" dirty="0" smtClean="0">
                <a:ln>
                  <a:noFill/>
                </a:ln>
                <a:solidFill>
                  <a:schemeClr val="accent2">
                    <a:lumMod val="75000"/>
                  </a:schemeClr>
                </a:solidFill>
                <a:effectLst/>
                <a:latin typeface="Times New Roman" pitchFamily="18" charset="0"/>
                <a:ea typeface="Calibri" pitchFamily="34" charset="0"/>
                <a:cs typeface="Times New Roman" pitchFamily="18" charset="0"/>
              </a:rPr>
              <a:t>*The above diagram inside the regulator IC. In the top left hand corner there is an oscillator whose frequency is determined by the resistor and capacitor combination connected to pins 5 and 6.</a:t>
            </a:r>
            <a:endParaRPr kumimoji="0" lang="en-US" sz="2000" b="0" i="0" u="none" strike="noStrike" cap="none" normalizeH="0" baseline="0" dirty="0" smtClean="0">
              <a:ln>
                <a:noFill/>
              </a:ln>
              <a:solidFill>
                <a:schemeClr val="accent2">
                  <a:lumMod val="75000"/>
                </a:schemeClr>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695325" algn="l"/>
              </a:tabLst>
            </a:pPr>
            <a:r>
              <a:rPr kumimoji="0" lang="en-US" sz="2000" b="0" i="0" u="none" strike="noStrike" cap="none" normalizeH="0" baseline="0" dirty="0" smtClean="0">
                <a:ln>
                  <a:noFill/>
                </a:ln>
                <a:solidFill>
                  <a:schemeClr val="accent2">
                    <a:lumMod val="75000"/>
                  </a:schemeClr>
                </a:solidFill>
                <a:effectLst/>
                <a:latin typeface="Times New Roman" pitchFamily="18" charset="0"/>
                <a:ea typeface="Calibri" pitchFamily="34" charset="0"/>
                <a:cs typeface="Times New Roman" pitchFamily="18" charset="0"/>
              </a:rPr>
              <a:t>	</a:t>
            </a:r>
            <a:endParaRPr kumimoji="0" lang="en-US" sz="2000" b="0" i="0" u="none" strike="noStrike" cap="none" normalizeH="0" baseline="0" dirty="0" smtClean="0">
              <a:ln>
                <a:noFill/>
              </a:ln>
              <a:solidFill>
                <a:schemeClr val="accent2">
                  <a:lumMod val="75000"/>
                </a:schemeClr>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695325" algn="l"/>
              </a:tabLst>
            </a:pPr>
            <a:r>
              <a:rPr kumimoji="0" lang="en-US" sz="2000" b="0" i="0" u="none" strike="noStrike" cap="none" normalizeH="0" baseline="0" dirty="0" smtClean="0">
                <a:ln>
                  <a:noFill/>
                </a:ln>
                <a:solidFill>
                  <a:schemeClr val="accent2">
                    <a:lumMod val="75000"/>
                  </a:schemeClr>
                </a:solidFill>
                <a:effectLst/>
                <a:latin typeface="Times New Roman" pitchFamily="18" charset="0"/>
                <a:ea typeface="Calibri" pitchFamily="34" charset="0"/>
                <a:cs typeface="Times New Roman" pitchFamily="18" charset="0"/>
              </a:rPr>
              <a:t>*Pin 8 and Pin 11 will give pulses with shift reach to nanosecond which is make you in safe side that two driver transistor do not work  at the same time.</a:t>
            </a:r>
            <a:endParaRPr kumimoji="0" lang="en-US" sz="2000" b="0" i="0" u="none" strike="noStrike" cap="none" normalizeH="0" baseline="0" dirty="0" smtClean="0">
              <a:ln>
                <a:noFill/>
              </a:ln>
              <a:solidFill>
                <a:schemeClr val="accent2">
                  <a:lumMod val="75000"/>
                </a:schemeClr>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695325" algn="l"/>
              </a:tabLst>
            </a:pPr>
            <a:r>
              <a:rPr kumimoji="0" lang="en-US" sz="2000" b="0" i="0" u="none" strike="noStrike" cap="none" normalizeH="0" baseline="0" dirty="0" smtClean="0">
                <a:ln>
                  <a:noFill/>
                </a:ln>
                <a:solidFill>
                  <a:schemeClr val="accent2">
                    <a:lumMod val="75000"/>
                  </a:schemeClr>
                </a:solidFill>
                <a:effectLst/>
                <a:latin typeface="Times New Roman" pitchFamily="18" charset="0"/>
                <a:ea typeface="Calibri" pitchFamily="34" charset="0"/>
                <a:cs typeface="Times New Roman" pitchFamily="18" charset="0"/>
              </a:rPr>
              <a:t>*Pulling Pin 4 high put chip into sleep mode –No PWM output –over load shutdown, this happened when current over 20  </a:t>
            </a:r>
            <a:r>
              <a:rPr kumimoji="0" lang="en-US" sz="2000" b="0" i="0" u="none" strike="noStrike" cap="none" normalizeH="0" baseline="0" dirty="0" err="1" smtClean="0">
                <a:ln>
                  <a:noFill/>
                </a:ln>
                <a:solidFill>
                  <a:schemeClr val="accent2">
                    <a:lumMod val="75000"/>
                  </a:schemeClr>
                </a:solidFill>
                <a:effectLst/>
                <a:latin typeface="Times New Roman" pitchFamily="18" charset="0"/>
                <a:ea typeface="Calibri" pitchFamily="34" charset="0"/>
                <a:cs typeface="Times New Roman" pitchFamily="18" charset="0"/>
              </a:rPr>
              <a:t>amper</a:t>
            </a:r>
            <a:r>
              <a:rPr kumimoji="0" lang="en-US" sz="2000" b="0" i="0" u="none" strike="noStrike" cap="none" normalizeH="0" baseline="0" dirty="0" smtClean="0">
                <a:ln>
                  <a:noFill/>
                </a:ln>
                <a:solidFill>
                  <a:schemeClr val="accent2">
                    <a:lumMod val="75000"/>
                  </a:schemeClr>
                </a:solidFill>
                <a:effectLst/>
                <a:latin typeface="Times New Roman" pitchFamily="18" charset="0"/>
                <a:ea typeface="Calibri" pitchFamily="34" charset="0"/>
                <a:cs typeface="Times New Roman" pitchFamily="18" charset="0"/>
              </a:rPr>
              <a:t>.</a:t>
            </a:r>
            <a:endParaRPr kumimoji="0" lang="en-US" sz="2000" b="0" i="0" u="none" strike="noStrike" cap="none" normalizeH="0" baseline="0" dirty="0" smtClean="0">
              <a:ln>
                <a:noFill/>
              </a:ln>
              <a:solidFill>
                <a:schemeClr val="accent2">
                  <a:lumMod val="75000"/>
                </a:schemeClr>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a:srcRect/>
          <a:stretch>
            <a:fillRect/>
          </a:stretch>
        </p:blipFill>
        <p:spPr bwMode="auto">
          <a:xfrm>
            <a:off x="0" y="0"/>
            <a:ext cx="9143999" cy="6858000"/>
          </a:xfrm>
          <a:prstGeom prst="rect">
            <a:avLst/>
          </a:prstGeom>
          <a:noFill/>
          <a:ln w="9525" cap="flat" cmpd="sng">
            <a:noFill/>
            <a:prstDash val="solid"/>
            <a:miter lim="800000"/>
            <a:headEnd/>
            <a:tailEnd/>
          </a:ln>
          <a:effectLst/>
        </p:spPr>
      </p:pic>
      <p:sp>
        <p:nvSpPr>
          <p:cNvPr id="3" name="مستطيل 2"/>
          <p:cNvSpPr/>
          <p:nvPr/>
        </p:nvSpPr>
        <p:spPr>
          <a:xfrm>
            <a:off x="1828800" y="304800"/>
            <a:ext cx="4291559" cy="430887"/>
          </a:xfrm>
          <a:prstGeom prst="rect">
            <a:avLst/>
          </a:prstGeom>
        </p:spPr>
        <p:txBody>
          <a:bodyPr wrap="none">
            <a:spAutoFit/>
          </a:bodyPr>
          <a:lstStyle/>
          <a:p>
            <a:r>
              <a:rPr lang="en-US" sz="2200" b="1" i="1" u="sng" dirty="0" smtClean="0">
                <a:solidFill>
                  <a:schemeClr val="accent2">
                    <a:lumMod val="50000"/>
                  </a:schemeClr>
                </a:solidFill>
                <a:latin typeface="Times New Roman" pitchFamily="18" charset="0"/>
                <a:cs typeface="Times New Roman" pitchFamily="18" charset="0"/>
              </a:rPr>
              <a:t>2- Drivers switch  &amp; coil isolation:</a:t>
            </a:r>
            <a:endParaRPr lang="ar-SA" sz="2200" b="1" dirty="0">
              <a:solidFill>
                <a:schemeClr val="accent2">
                  <a:lumMod val="50000"/>
                </a:schemeClr>
              </a:solidFill>
              <a:latin typeface="Times New Roman" pitchFamily="18" charset="0"/>
              <a:cs typeface="Times New Roman" pitchFamily="18" charset="0"/>
            </a:endParaRPr>
          </a:p>
        </p:txBody>
      </p:sp>
      <p:pic>
        <p:nvPicPr>
          <p:cNvPr id="4" name="Picture 2"/>
          <p:cNvPicPr/>
          <p:nvPr/>
        </p:nvPicPr>
        <p:blipFill>
          <a:blip r:embed="rId3"/>
          <a:srcRect/>
          <a:stretch>
            <a:fillRect/>
          </a:stretch>
        </p:blipFill>
        <p:spPr bwMode="auto">
          <a:xfrm>
            <a:off x="2819400" y="990600"/>
            <a:ext cx="5181600" cy="3200400"/>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
        <p:nvSpPr>
          <p:cNvPr id="41985" name="Rectangle 1"/>
          <p:cNvSpPr>
            <a:spLocks noChangeArrowheads="1"/>
          </p:cNvSpPr>
          <p:nvPr/>
        </p:nvSpPr>
        <p:spPr bwMode="auto">
          <a:xfrm>
            <a:off x="1981200" y="4038600"/>
            <a:ext cx="7162800" cy="24622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accent2">
                    <a:lumMod val="75000"/>
                  </a:schemeClr>
                </a:solidFill>
                <a:effectLst/>
                <a:latin typeface="Times New Roman" pitchFamily="18" charset="0"/>
                <a:ea typeface="Times New Roman" pitchFamily="18" charset="0"/>
                <a:cs typeface="Times New Roman" pitchFamily="18" charset="0"/>
              </a:rPr>
              <a:t>Now ,</a:t>
            </a:r>
            <a:endParaRPr kumimoji="0" lang="en-US" sz="2200" b="0" i="0" u="none" strike="noStrike" cap="none" normalizeH="0" baseline="0" dirty="0" smtClean="0">
              <a:ln>
                <a:noFill/>
              </a:ln>
              <a:solidFill>
                <a:schemeClr val="accent2">
                  <a:lumMod val="75000"/>
                </a:schemeClr>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accent2">
                    <a:lumMod val="75000"/>
                  </a:schemeClr>
                </a:solidFill>
                <a:effectLst/>
                <a:latin typeface="Times New Roman" pitchFamily="18" charset="0"/>
                <a:ea typeface="Times New Roman" pitchFamily="18" charset="0"/>
                <a:cs typeface="Times New Roman" pitchFamily="18" charset="0"/>
              </a:rPr>
              <a:t>*We use two diver transistor as shown in above circuit .</a:t>
            </a:r>
            <a:endParaRPr kumimoji="0" lang="en-US" sz="2200" b="0" i="0" u="none" strike="noStrike" cap="none" normalizeH="0" baseline="0" dirty="0" smtClean="0">
              <a:ln>
                <a:noFill/>
              </a:ln>
              <a:solidFill>
                <a:schemeClr val="accent2">
                  <a:lumMod val="75000"/>
                </a:schemeClr>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accent2">
                    <a:lumMod val="75000"/>
                  </a:schemeClr>
                </a:solidFill>
                <a:effectLst/>
                <a:latin typeface="Times New Roman" pitchFamily="18" charset="0"/>
                <a:ea typeface="Times New Roman" pitchFamily="18" charset="0"/>
                <a:cs typeface="Times New Roman" pitchFamily="18" charset="0"/>
              </a:rPr>
              <a:t>*The direction of current in coil will give </a:t>
            </a:r>
            <a:r>
              <a:rPr kumimoji="0" lang="en-US" sz="2200" b="0" i="0" u="none" strike="noStrike" cap="none" normalizeH="0" baseline="0" dirty="0" smtClean="0">
                <a:ln>
                  <a:noFill/>
                </a:ln>
                <a:solidFill>
                  <a:schemeClr val="accent2">
                    <a:lumMod val="75000"/>
                  </a:schemeClr>
                </a:solidFill>
                <a:effectLst/>
                <a:latin typeface="Times New Roman" pitchFamily="18" charset="0"/>
                <a:ea typeface="Calibri" pitchFamily="34" charset="0"/>
                <a:cs typeface="Times New Roman" pitchFamily="18" charset="0"/>
              </a:rPr>
              <a:t>alternating  voltage .</a:t>
            </a:r>
            <a:endParaRPr kumimoji="0" lang="en-US" sz="2200" b="0" i="0" u="none" strike="noStrike" cap="none" normalizeH="0" baseline="0" dirty="0" smtClean="0">
              <a:ln>
                <a:noFill/>
              </a:ln>
              <a:solidFill>
                <a:schemeClr val="accent2">
                  <a:lumMod val="75000"/>
                </a:schemeClr>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accent2">
                    <a:lumMod val="75000"/>
                  </a:schemeClr>
                </a:solidFill>
                <a:effectLst/>
                <a:latin typeface="Times New Roman" pitchFamily="18" charset="0"/>
                <a:ea typeface="Calibri" pitchFamily="34" charset="0"/>
                <a:cs typeface="Times New Roman" pitchFamily="18" charset="0"/>
              </a:rPr>
              <a:t>*The transformer (T2) will make the isolation.</a:t>
            </a:r>
            <a:endParaRPr kumimoji="0" lang="en-US" sz="2200" b="0" i="0" u="none" strike="noStrike" cap="none" normalizeH="0" baseline="0" dirty="0" smtClean="0">
              <a:ln>
                <a:noFill/>
              </a:ln>
              <a:solidFill>
                <a:schemeClr val="accent2">
                  <a:lumMod val="75000"/>
                </a:schemeClr>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accent2">
                    <a:lumMod val="75000"/>
                  </a:schemeClr>
                </a:solidFill>
                <a:effectLst/>
                <a:latin typeface="Times New Roman" pitchFamily="18" charset="0"/>
                <a:ea typeface="Calibri" pitchFamily="34" charset="0"/>
                <a:cs typeface="Times New Roman" pitchFamily="18" charset="0"/>
              </a:rPr>
              <a:t>*E &amp;F will take the pulses from PWM control circuit IC</a:t>
            </a:r>
            <a:endParaRPr kumimoji="0" lang="en-US" sz="2200" b="0" i="0" u="none" strike="noStrike" cap="none" normalizeH="0" baseline="0" dirty="0" smtClean="0">
              <a:ln>
                <a:noFill/>
              </a:ln>
              <a:solidFill>
                <a:schemeClr val="accent2">
                  <a:lumMod val="75000"/>
                </a:schemeClr>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200" b="0" i="0" u="none" strike="noStrike" cap="none" normalizeH="0" baseline="0" dirty="0" smtClean="0">
              <a:ln>
                <a:noFill/>
              </a:ln>
              <a:solidFill>
                <a:schemeClr val="accent2">
                  <a:lumMod val="75000"/>
                </a:schemeClr>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a:srcRect/>
          <a:stretch>
            <a:fillRect/>
          </a:stretch>
        </p:blipFill>
        <p:spPr bwMode="auto">
          <a:xfrm>
            <a:off x="0" y="0"/>
            <a:ext cx="9143999" cy="6858000"/>
          </a:xfrm>
          <a:prstGeom prst="rect">
            <a:avLst/>
          </a:prstGeom>
          <a:noFill/>
          <a:ln w="9525" cap="flat" cmpd="sng">
            <a:solidFill>
              <a:schemeClr val="accent1"/>
            </a:solidFill>
            <a:prstDash val="solid"/>
            <a:miter lim="800000"/>
            <a:headEnd/>
            <a:tailEnd/>
          </a:ln>
          <a:effectLst/>
        </p:spPr>
      </p:pic>
      <p:sp>
        <p:nvSpPr>
          <p:cNvPr id="43009" name="Rectangle 1"/>
          <p:cNvSpPr>
            <a:spLocks noChangeArrowheads="1"/>
          </p:cNvSpPr>
          <p:nvPr/>
        </p:nvSpPr>
        <p:spPr bwMode="auto">
          <a:xfrm>
            <a:off x="381000" y="304800"/>
            <a:ext cx="3657600" cy="43088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2200" b="1" i="1" u="sng" strike="noStrike" cap="none" normalizeH="0" baseline="0" dirty="0" smtClean="0">
                <a:ln>
                  <a:noFill/>
                </a:ln>
                <a:solidFill>
                  <a:schemeClr val="accent2">
                    <a:lumMod val="75000"/>
                  </a:schemeClr>
                </a:solidFill>
                <a:effectLst/>
                <a:latin typeface="Times New Roman" pitchFamily="18" charset="0"/>
                <a:ea typeface="Times New Roman" pitchFamily="18" charset="0"/>
                <a:cs typeface="Times New Roman" pitchFamily="18" charset="0"/>
              </a:rPr>
              <a:t>In our project:</a:t>
            </a:r>
            <a:endParaRPr kumimoji="0" lang="en-US" sz="2200" b="0" i="0" u="none" strike="noStrike" cap="none" normalizeH="0" baseline="0" dirty="0" smtClean="0">
              <a:ln>
                <a:noFill/>
              </a:ln>
              <a:solidFill>
                <a:schemeClr val="accent2">
                  <a:lumMod val="75000"/>
                </a:schemeClr>
              </a:solidFill>
              <a:effectLst/>
              <a:latin typeface="Times New Roman" pitchFamily="18" charset="0"/>
              <a:cs typeface="Times New Roman" pitchFamily="18" charset="0"/>
            </a:endParaRPr>
          </a:p>
        </p:txBody>
      </p:sp>
      <p:pic>
        <p:nvPicPr>
          <p:cNvPr id="4" name="صورة 3"/>
          <p:cNvPicPr/>
          <p:nvPr/>
        </p:nvPicPr>
        <p:blipFill>
          <a:blip r:embed="rId3"/>
          <a:srcRect/>
          <a:stretch>
            <a:fillRect/>
          </a:stretch>
        </p:blipFill>
        <p:spPr bwMode="auto">
          <a:xfrm>
            <a:off x="2133600" y="1066800"/>
            <a:ext cx="6248400" cy="3733800"/>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
        <p:nvSpPr>
          <p:cNvPr id="43010" name="Rectangle 2"/>
          <p:cNvSpPr>
            <a:spLocks noChangeArrowheads="1"/>
          </p:cNvSpPr>
          <p:nvPr/>
        </p:nvSpPr>
        <p:spPr bwMode="auto">
          <a:xfrm>
            <a:off x="1828800" y="5029200"/>
            <a:ext cx="7696200" cy="14465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200" b="1" i="1" u="sng" strike="noStrike" cap="none" normalizeH="0" baseline="0" dirty="0" smtClean="0">
                <a:ln>
                  <a:noFill/>
                </a:ln>
                <a:solidFill>
                  <a:schemeClr val="accent2">
                    <a:lumMod val="75000"/>
                  </a:schemeClr>
                </a:solidFill>
                <a:effectLst/>
                <a:latin typeface="Times New Roman" pitchFamily="18" charset="0"/>
                <a:ea typeface="Calibri" pitchFamily="34" charset="0"/>
                <a:cs typeface="Times New Roman" pitchFamily="18" charset="0"/>
              </a:rPr>
              <a:t>Note:</a:t>
            </a:r>
            <a:endParaRPr kumimoji="0" lang="en-US" sz="2200" b="0" i="0" u="none" strike="noStrike" cap="none" normalizeH="0" baseline="0" dirty="0" smtClean="0">
              <a:ln>
                <a:noFill/>
              </a:ln>
              <a:solidFill>
                <a:schemeClr val="accent2">
                  <a:lumMod val="75000"/>
                </a:schemeClr>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accent2">
                    <a:lumMod val="75000"/>
                  </a:schemeClr>
                </a:solidFill>
                <a:effectLst/>
                <a:latin typeface="Times New Roman" pitchFamily="18" charset="0"/>
                <a:ea typeface="Calibri" pitchFamily="34" charset="0"/>
                <a:cs typeface="Times New Roman" pitchFamily="18" charset="0"/>
              </a:rPr>
              <a:t>We manipulate on our circuit to give us correct pulses by connecting   (pin 3) with (pin 4)</a:t>
            </a:r>
            <a:endParaRPr kumimoji="0" lang="en-US" sz="2200" b="0" i="0" u="none" strike="noStrike" cap="none" normalizeH="0" baseline="0" dirty="0" smtClean="0">
              <a:ln>
                <a:noFill/>
              </a:ln>
              <a:solidFill>
                <a:schemeClr val="accent2">
                  <a:lumMod val="75000"/>
                </a:schemeClr>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200" b="0" i="0" u="none" strike="noStrike" cap="none" normalizeH="0" baseline="0" dirty="0" smtClean="0">
              <a:ln>
                <a:noFill/>
              </a:ln>
              <a:solidFill>
                <a:schemeClr val="accent2">
                  <a:lumMod val="75000"/>
                </a:schemeClr>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914400" y="1066800"/>
            <a:ext cx="6858000" cy="646331"/>
          </a:xfrm>
          <a:prstGeom prst="rect">
            <a:avLst/>
          </a:prstGeom>
          <a:noFill/>
        </p:spPr>
        <p:txBody>
          <a:bodyPr wrap="square" rtlCol="1">
            <a:spAutoFit/>
          </a:bodyPr>
          <a:lstStyle/>
          <a:p>
            <a:pPr algn="l"/>
            <a:r>
              <a:rPr lang="en-US" dirty="0" smtClean="0"/>
              <a:t>  </a:t>
            </a:r>
            <a:r>
              <a:rPr lang="en-US" dirty="0">
                <a:latin typeface="Times New Roman" pitchFamily="18" charset="0"/>
                <a:cs typeface="Times New Roman" pitchFamily="18" charset="0"/>
              </a:rPr>
              <a:t>I</a:t>
            </a:r>
            <a:r>
              <a:rPr lang="en-US" dirty="0" smtClean="0">
                <a:latin typeface="Times New Roman" pitchFamily="18" charset="0"/>
                <a:cs typeface="Times New Roman" pitchFamily="18" charset="0"/>
              </a:rPr>
              <a:t>n our project we </a:t>
            </a:r>
            <a:r>
              <a:rPr lang="en-US" dirty="0">
                <a:latin typeface="Times New Roman" pitchFamily="18" charset="0"/>
                <a:cs typeface="Times New Roman" pitchFamily="18" charset="0"/>
              </a:rPr>
              <a:t>built two type of power supply :</a:t>
            </a:r>
          </a:p>
          <a:p>
            <a:pPr algn="l"/>
            <a:endParaRPr lang="ar-SA" dirty="0">
              <a:latin typeface="Times New Roman" pitchFamily="18" charset="0"/>
              <a:cs typeface="Times New Roman" pitchFamily="18" charset="0"/>
            </a:endParaRPr>
          </a:p>
        </p:txBody>
      </p:sp>
      <p:sp>
        <p:nvSpPr>
          <p:cNvPr id="3" name="مربع نص 2"/>
          <p:cNvSpPr txBox="1"/>
          <p:nvPr/>
        </p:nvSpPr>
        <p:spPr>
          <a:xfrm>
            <a:off x="1371600" y="1905000"/>
            <a:ext cx="6324600" cy="1754326"/>
          </a:xfrm>
          <a:prstGeom prst="rect">
            <a:avLst/>
          </a:prstGeom>
          <a:noFill/>
        </p:spPr>
        <p:txBody>
          <a:bodyPr wrap="square" rtlCol="1">
            <a:spAutoFit/>
          </a:bodyPr>
          <a:lstStyle/>
          <a:p>
            <a:pPr algn="l"/>
            <a:r>
              <a:rPr lang="en-US" i="1" dirty="0" smtClean="0"/>
              <a:t>Linear </a:t>
            </a:r>
            <a:r>
              <a:rPr lang="en-US" i="1" dirty="0"/>
              <a:t>power </a:t>
            </a:r>
            <a:r>
              <a:rPr lang="en-US" i="1" dirty="0" smtClean="0"/>
              <a:t>supply</a:t>
            </a:r>
          </a:p>
          <a:p>
            <a:pPr algn="l"/>
            <a:endParaRPr lang="en-US" i="1" dirty="0" smtClean="0"/>
          </a:p>
          <a:p>
            <a:pPr algn="l"/>
            <a:r>
              <a:rPr lang="en-US" i="1" dirty="0" smtClean="0"/>
              <a:t>Switched-mode power supply</a:t>
            </a:r>
          </a:p>
          <a:p>
            <a:pPr algn="l"/>
            <a:endParaRPr lang="en-US" dirty="0"/>
          </a:p>
          <a:p>
            <a:endParaRPr lang="en-US" dirty="0" smtClean="0"/>
          </a:p>
          <a:p>
            <a:endParaRPr lang="ar-SA" dirty="0"/>
          </a:p>
        </p:txBody>
      </p:sp>
      <p:pic>
        <p:nvPicPr>
          <p:cNvPr id="1027" name="Picture 3"/>
          <p:cNvPicPr>
            <a:picLocks noChangeAspect="1" noChangeArrowheads="1"/>
          </p:cNvPicPr>
          <p:nvPr/>
        </p:nvPicPr>
        <p:blipFill>
          <a:blip r:embed="rId2"/>
          <a:srcRect/>
          <a:stretch>
            <a:fillRect/>
          </a:stretch>
        </p:blipFill>
        <p:spPr bwMode="auto">
          <a:xfrm>
            <a:off x="1" y="0"/>
            <a:ext cx="9143999" cy="6858000"/>
          </a:xfrm>
          <a:prstGeom prst="rect">
            <a:avLst/>
          </a:prstGeom>
          <a:noFill/>
          <a:ln w="9525" cap="flat" cmpd="sng">
            <a:noFill/>
            <a:prstDash val="solid"/>
            <a:miter lim="800000"/>
            <a:headEnd/>
            <a:tailEnd/>
          </a:ln>
          <a:effectLst/>
        </p:spPr>
      </p:pic>
      <p:sp>
        <p:nvSpPr>
          <p:cNvPr id="6" name="مربع نص 5"/>
          <p:cNvSpPr txBox="1"/>
          <p:nvPr/>
        </p:nvSpPr>
        <p:spPr>
          <a:xfrm>
            <a:off x="1828800" y="457200"/>
            <a:ext cx="7162800" cy="1384995"/>
          </a:xfrm>
          <a:prstGeom prst="rect">
            <a:avLst/>
          </a:prstGeom>
          <a:noFill/>
        </p:spPr>
        <p:txBody>
          <a:bodyPr wrap="square" rtlCol="1">
            <a:spAutoFit/>
          </a:bodyPr>
          <a:lstStyle/>
          <a:p>
            <a:pPr algn="l"/>
            <a:r>
              <a:rPr lang="en-US" sz="2800" dirty="0" smtClean="0">
                <a:solidFill>
                  <a:schemeClr val="bg2">
                    <a:lumMod val="50000"/>
                  </a:schemeClr>
                </a:solidFill>
              </a:rPr>
              <a:t>  </a:t>
            </a:r>
            <a:r>
              <a:rPr lang="en-US" sz="2800" b="1" i="1" u="sng" dirty="0">
                <a:solidFill>
                  <a:schemeClr val="bg2">
                    <a:lumMod val="50000"/>
                  </a:schemeClr>
                </a:solidFill>
                <a:latin typeface="Lucida Calligraphy" pitchFamily="66" charset="0"/>
                <a:cs typeface="Times New Roman" pitchFamily="18" charset="0"/>
              </a:rPr>
              <a:t>I</a:t>
            </a:r>
            <a:r>
              <a:rPr lang="en-US" sz="2800" b="1" i="1" u="sng" dirty="0" smtClean="0">
                <a:solidFill>
                  <a:schemeClr val="bg2">
                    <a:lumMod val="50000"/>
                  </a:schemeClr>
                </a:solidFill>
                <a:latin typeface="Lucida Calligraphy" pitchFamily="66" charset="0"/>
                <a:cs typeface="Times New Roman" pitchFamily="18" charset="0"/>
              </a:rPr>
              <a:t>n our project we </a:t>
            </a:r>
            <a:r>
              <a:rPr lang="en-US" sz="2800" b="1" i="1" u="sng" dirty="0">
                <a:solidFill>
                  <a:schemeClr val="bg2">
                    <a:lumMod val="50000"/>
                  </a:schemeClr>
                </a:solidFill>
                <a:latin typeface="Lucida Calligraphy" pitchFamily="66" charset="0"/>
                <a:cs typeface="Times New Roman" pitchFamily="18" charset="0"/>
              </a:rPr>
              <a:t>built two type of power supply :</a:t>
            </a:r>
          </a:p>
          <a:p>
            <a:pPr algn="l"/>
            <a:endParaRPr lang="ar-SA" sz="2800" b="1" i="1" u="sng" dirty="0">
              <a:solidFill>
                <a:schemeClr val="bg2">
                  <a:lumMod val="50000"/>
                </a:schemeClr>
              </a:solidFill>
              <a:latin typeface="Lucida Calligraphy" pitchFamily="66" charset="0"/>
              <a:cs typeface="Times New Roman" pitchFamily="18" charset="0"/>
            </a:endParaRPr>
          </a:p>
        </p:txBody>
      </p:sp>
      <p:sp>
        <p:nvSpPr>
          <p:cNvPr id="7" name="مربع نص 6"/>
          <p:cNvSpPr txBox="1"/>
          <p:nvPr/>
        </p:nvSpPr>
        <p:spPr>
          <a:xfrm>
            <a:off x="2057400" y="2057400"/>
            <a:ext cx="6324600" cy="3046988"/>
          </a:xfrm>
          <a:prstGeom prst="rect">
            <a:avLst/>
          </a:prstGeom>
          <a:noFill/>
        </p:spPr>
        <p:txBody>
          <a:bodyPr wrap="square" rtlCol="1">
            <a:spAutoFit/>
          </a:bodyPr>
          <a:lstStyle/>
          <a:p>
            <a:pPr algn="l" rtl="0">
              <a:buFont typeface="Wingdings" pitchFamily="2" charset="2"/>
              <a:buChar char="Ø"/>
            </a:pPr>
            <a:r>
              <a:rPr lang="en-US" sz="3200" i="1" dirty="0" smtClean="0">
                <a:solidFill>
                  <a:schemeClr val="accent1">
                    <a:lumMod val="75000"/>
                  </a:schemeClr>
                </a:solidFill>
              </a:rPr>
              <a:t>1-Linear </a:t>
            </a:r>
            <a:r>
              <a:rPr lang="en-US" sz="3200" i="1" dirty="0">
                <a:solidFill>
                  <a:schemeClr val="accent1">
                    <a:lumMod val="75000"/>
                  </a:schemeClr>
                </a:solidFill>
              </a:rPr>
              <a:t>power </a:t>
            </a:r>
            <a:r>
              <a:rPr lang="en-US" sz="3200" i="1" dirty="0" smtClean="0">
                <a:solidFill>
                  <a:schemeClr val="accent1">
                    <a:lumMod val="75000"/>
                  </a:schemeClr>
                </a:solidFill>
              </a:rPr>
              <a:t>supply</a:t>
            </a:r>
          </a:p>
          <a:p>
            <a:pPr algn="l" rtl="0">
              <a:buFont typeface="Wingdings" pitchFamily="2" charset="2"/>
              <a:buChar char="Ø"/>
            </a:pPr>
            <a:endParaRPr lang="en-US" sz="3200" i="1" dirty="0" smtClean="0">
              <a:solidFill>
                <a:schemeClr val="accent1">
                  <a:lumMod val="75000"/>
                </a:schemeClr>
              </a:solidFill>
            </a:endParaRPr>
          </a:p>
          <a:p>
            <a:pPr algn="l" rtl="0">
              <a:buFont typeface="Wingdings" pitchFamily="2" charset="2"/>
              <a:buChar char="Ø"/>
            </a:pPr>
            <a:r>
              <a:rPr lang="en-US" sz="3200" i="1" dirty="0" smtClean="0">
                <a:solidFill>
                  <a:schemeClr val="accent1">
                    <a:lumMod val="75000"/>
                  </a:schemeClr>
                </a:solidFill>
              </a:rPr>
              <a:t>2-Switched-mode power supply</a:t>
            </a:r>
          </a:p>
          <a:p>
            <a:pPr algn="l" rtl="0"/>
            <a:endParaRPr lang="en-US" sz="3200" dirty="0">
              <a:solidFill>
                <a:schemeClr val="accent1">
                  <a:lumMod val="75000"/>
                </a:schemeClr>
              </a:solidFill>
            </a:endParaRPr>
          </a:p>
          <a:p>
            <a:pPr algn="l" rtl="0">
              <a:buFont typeface="Wingdings" pitchFamily="2" charset="2"/>
              <a:buChar char="Ø"/>
            </a:pPr>
            <a:endParaRPr lang="en-US" sz="3200" dirty="0" smtClean="0">
              <a:solidFill>
                <a:schemeClr val="accent1">
                  <a:lumMod val="75000"/>
                </a:schemeClr>
              </a:solidFill>
            </a:endParaRPr>
          </a:p>
          <a:p>
            <a:pPr algn="l" rtl="0">
              <a:buFont typeface="Wingdings" pitchFamily="2" charset="2"/>
              <a:buChar char="Ø"/>
            </a:pPr>
            <a:endParaRPr lang="ar-SA" sz="3200" dirty="0">
              <a:solidFill>
                <a:schemeClr val="accent1">
                  <a:lumMod val="75000"/>
                </a:schemeClr>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a:srcRect/>
          <a:stretch>
            <a:fillRect/>
          </a:stretch>
        </p:blipFill>
        <p:spPr bwMode="auto">
          <a:xfrm>
            <a:off x="1" y="0"/>
            <a:ext cx="9143999" cy="6858000"/>
          </a:xfrm>
          <a:prstGeom prst="rect">
            <a:avLst/>
          </a:prstGeom>
          <a:noFill/>
          <a:ln w="9525" cap="flat" cmpd="sng">
            <a:solidFill>
              <a:schemeClr val="accent1"/>
            </a:solidFill>
            <a:prstDash val="solid"/>
            <a:miter lim="800000"/>
            <a:headEnd/>
            <a:tailEnd/>
          </a:ln>
          <a:effectLst/>
        </p:spPr>
      </p:pic>
      <p:sp>
        <p:nvSpPr>
          <p:cNvPr id="44033" name="Rectangle 1"/>
          <p:cNvSpPr>
            <a:spLocks noChangeArrowheads="1"/>
          </p:cNvSpPr>
          <p:nvPr/>
        </p:nvSpPr>
        <p:spPr bwMode="auto">
          <a:xfrm>
            <a:off x="1752600" y="304800"/>
            <a:ext cx="6812314" cy="76944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chemeClr val="accent2">
                    <a:lumMod val="75000"/>
                  </a:schemeClr>
                </a:solidFill>
                <a:effectLst/>
                <a:latin typeface="Times New Roman" pitchFamily="18" charset="0"/>
                <a:ea typeface="Calibri" pitchFamily="34" charset="0"/>
                <a:cs typeface="Times New Roman" pitchFamily="18" charset="0"/>
              </a:rPr>
              <a:t>The result from these circuit  as pulses on oscilloscope:</a:t>
            </a:r>
            <a:endParaRPr kumimoji="0" lang="en-US" sz="2200" b="1" i="0" u="none" strike="noStrike" cap="none" normalizeH="0" baseline="0" dirty="0" smtClean="0">
              <a:ln>
                <a:noFill/>
              </a:ln>
              <a:solidFill>
                <a:schemeClr val="accent2">
                  <a:lumMod val="75000"/>
                </a:schemeClr>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200" b="1" i="0" u="none" strike="noStrike" cap="none" normalizeH="0" baseline="0" dirty="0" smtClean="0">
              <a:ln>
                <a:noFill/>
              </a:ln>
              <a:solidFill>
                <a:schemeClr val="accent2">
                  <a:lumMod val="75000"/>
                </a:schemeClr>
              </a:solidFill>
              <a:effectLst/>
              <a:latin typeface="Times New Roman" pitchFamily="18" charset="0"/>
              <a:cs typeface="Times New Roman" pitchFamily="18" charset="0"/>
            </a:endParaRPr>
          </a:p>
        </p:txBody>
      </p:sp>
      <p:pic>
        <p:nvPicPr>
          <p:cNvPr id="4" name="صورة 3"/>
          <p:cNvPicPr/>
          <p:nvPr/>
        </p:nvPicPr>
        <p:blipFill>
          <a:blip r:embed="rId3"/>
          <a:srcRect/>
          <a:stretch>
            <a:fillRect/>
          </a:stretch>
        </p:blipFill>
        <p:spPr bwMode="auto">
          <a:xfrm>
            <a:off x="2743200" y="838200"/>
            <a:ext cx="5486400" cy="2507325"/>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pic>
        <p:nvPicPr>
          <p:cNvPr id="5" name="صورة 4"/>
          <p:cNvPicPr/>
          <p:nvPr/>
        </p:nvPicPr>
        <p:blipFill>
          <a:blip r:embed="rId4"/>
          <a:srcRect/>
          <a:stretch>
            <a:fillRect/>
          </a:stretch>
        </p:blipFill>
        <p:spPr bwMode="auto">
          <a:xfrm>
            <a:off x="2819400" y="3810000"/>
            <a:ext cx="5410200" cy="2219325"/>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ChangeArrowheads="1"/>
          </p:cNvSpPr>
          <p:nvPr/>
        </p:nvSpPr>
        <p:spPr bwMode="auto">
          <a:xfrm>
            <a:off x="609600" y="381000"/>
            <a:ext cx="6826741" cy="76944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200" b="1" i="1" u="sng" strike="noStrike" cap="none" normalizeH="0" baseline="0" dirty="0" smtClean="0">
                <a:ln>
                  <a:noFill/>
                </a:ln>
                <a:solidFill>
                  <a:schemeClr val="accent3">
                    <a:lumMod val="95000"/>
                  </a:schemeClr>
                </a:solidFill>
                <a:effectLst/>
                <a:latin typeface="Times New Roman" pitchFamily="18" charset="0"/>
                <a:ea typeface="Calibri" pitchFamily="34" charset="0"/>
                <a:cs typeface="Times New Roman" pitchFamily="18" charset="0"/>
              </a:rPr>
              <a:t>The complete  control circuit in the following picture  :</a:t>
            </a:r>
            <a:endParaRPr kumimoji="0" lang="en-US" sz="2200" b="1" i="1" u="sng" strike="noStrike" cap="none" normalizeH="0" baseline="0" dirty="0" smtClean="0">
              <a:ln>
                <a:noFill/>
              </a:ln>
              <a:solidFill>
                <a:schemeClr val="accent3">
                  <a:lumMod val="95000"/>
                </a:schemeClr>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200" b="1" i="1" u="sng" strike="noStrike" cap="none" normalizeH="0" baseline="0" dirty="0" smtClean="0">
              <a:ln>
                <a:noFill/>
              </a:ln>
              <a:solidFill>
                <a:schemeClr val="accent3">
                  <a:lumMod val="95000"/>
                </a:schemeClr>
              </a:solidFill>
              <a:effectLst/>
              <a:latin typeface="Times New Roman" pitchFamily="18" charset="0"/>
              <a:cs typeface="Times New Roman" pitchFamily="18" charset="0"/>
            </a:endParaRPr>
          </a:p>
        </p:txBody>
      </p:sp>
      <p:pic>
        <p:nvPicPr>
          <p:cNvPr id="3" name="صورة 2"/>
          <p:cNvPicPr>
            <a:picLocks noChangeAspect="1"/>
          </p:cNvPicPr>
          <p:nvPr/>
        </p:nvPicPr>
        <p:blipFill>
          <a:blip r:embed="rId2"/>
          <a:srcRect/>
          <a:stretch>
            <a:fillRect/>
          </a:stretch>
        </p:blipFill>
        <p:spPr bwMode="auto">
          <a:xfrm>
            <a:off x="1143000" y="942330"/>
            <a:ext cx="7620000" cy="5382270"/>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
        <p:nvSpPr>
          <p:cNvPr id="45059" name="Rectangle 3"/>
          <p:cNvSpPr>
            <a:spLocks noChangeArrowheads="1"/>
          </p:cNvSpPr>
          <p:nvPr/>
        </p:nvSpPr>
        <p:spPr bwMode="auto">
          <a:xfrm>
            <a:off x="0" y="47339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Figure-32</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a:srcRect/>
          <a:stretch>
            <a:fillRect/>
          </a:stretch>
        </p:blipFill>
        <p:spPr bwMode="auto">
          <a:xfrm>
            <a:off x="1" y="0"/>
            <a:ext cx="9143999" cy="6858000"/>
          </a:xfrm>
          <a:prstGeom prst="rect">
            <a:avLst/>
          </a:prstGeom>
          <a:noFill/>
          <a:ln w="9525" cap="flat" cmpd="sng">
            <a:solidFill>
              <a:schemeClr val="accent1"/>
            </a:solidFill>
            <a:prstDash val="solid"/>
            <a:miter lim="800000"/>
            <a:headEnd/>
            <a:tailEnd/>
          </a:ln>
          <a:effectLst/>
        </p:spPr>
      </p:pic>
      <p:sp>
        <p:nvSpPr>
          <p:cNvPr id="46081" name="Rectangle 1"/>
          <p:cNvSpPr>
            <a:spLocks noChangeArrowheads="1"/>
          </p:cNvSpPr>
          <p:nvPr/>
        </p:nvSpPr>
        <p:spPr bwMode="auto">
          <a:xfrm>
            <a:off x="1981200" y="457200"/>
            <a:ext cx="6096000" cy="1754229"/>
          </a:xfrm>
          <a:prstGeom prst="rect">
            <a:avLst/>
          </a:prstGeom>
          <a:noFill/>
          <a:ln w="9525">
            <a:noFill/>
            <a:miter lim="800000"/>
            <a:headEnd/>
            <a:tailEnd/>
          </a:ln>
          <a:effectLst/>
        </p:spPr>
        <p:txBody>
          <a:bodyPr vert="horz" wrap="square" lIns="0" tIns="304704" rIns="0" bIns="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3200" b="1" i="1" u="sng" strike="noStrike" cap="none" normalizeH="0" baseline="0" dirty="0" smtClean="0">
                <a:ln>
                  <a:noFill/>
                </a:ln>
                <a:solidFill>
                  <a:schemeClr val="accent2">
                    <a:lumMod val="50000"/>
                  </a:schemeClr>
                </a:solidFill>
                <a:effectLst/>
                <a:latin typeface="Times New Roman" pitchFamily="18" charset="0"/>
                <a:ea typeface="Times New Roman" pitchFamily="18" charset="0"/>
                <a:cs typeface="Times New Roman" pitchFamily="18" charset="0"/>
              </a:rPr>
              <a:t>Second stage:</a:t>
            </a:r>
            <a:endParaRPr kumimoji="0" lang="en-US" sz="3200" b="1" i="0" u="sng" strike="noStrike" cap="none" normalizeH="0" baseline="0" dirty="0" smtClean="0">
              <a:ln>
                <a:noFill/>
              </a:ln>
              <a:solidFill>
                <a:schemeClr val="accent2">
                  <a:lumMod val="50000"/>
                </a:schemeClr>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200" b="0" i="0" u="none" strike="noStrike" cap="none" normalizeH="0" baseline="0" dirty="0" smtClean="0">
              <a:ln>
                <a:noFill/>
              </a:ln>
              <a:solidFill>
                <a:schemeClr val="accent2">
                  <a:lumMod val="75000"/>
                </a:schemeClr>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accent2">
                    <a:lumMod val="75000"/>
                  </a:schemeClr>
                </a:solidFill>
                <a:effectLst/>
                <a:latin typeface="Times New Roman" pitchFamily="18" charset="0"/>
                <a:ea typeface="Calibri" pitchFamily="34" charset="0"/>
                <a:cs typeface="Times New Roman" pitchFamily="18" charset="0"/>
              </a:rPr>
              <a:t>We built  the high power </a:t>
            </a:r>
            <a:r>
              <a:rPr kumimoji="0" lang="en-US" sz="2200" b="0" i="0" u="none" strike="noStrike" cap="none" normalizeH="0" baseline="0" dirty="0" err="1" smtClean="0">
                <a:ln>
                  <a:noFill/>
                </a:ln>
                <a:solidFill>
                  <a:schemeClr val="accent2">
                    <a:lumMod val="75000"/>
                  </a:schemeClr>
                </a:solidFill>
                <a:effectLst/>
                <a:latin typeface="Times New Roman" pitchFamily="18" charset="0"/>
                <a:ea typeface="Calibri" pitchFamily="34" charset="0"/>
                <a:cs typeface="Times New Roman" pitchFamily="18" charset="0"/>
              </a:rPr>
              <a:t>circiut</a:t>
            </a:r>
            <a:r>
              <a:rPr kumimoji="0" lang="en-US" sz="13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6082" name="Rectangle 2"/>
          <p:cNvSpPr>
            <a:spLocks noChangeArrowheads="1"/>
          </p:cNvSpPr>
          <p:nvPr/>
        </p:nvSpPr>
        <p:spPr bwMode="auto">
          <a:xfrm>
            <a:off x="1752600" y="1981200"/>
            <a:ext cx="7239000" cy="110799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200" b="1" i="1" u="sng" strike="noStrike" cap="none" normalizeH="0" baseline="0" dirty="0" smtClean="0">
                <a:ln>
                  <a:noFill/>
                </a:ln>
                <a:solidFill>
                  <a:schemeClr val="accent2">
                    <a:lumMod val="50000"/>
                  </a:schemeClr>
                </a:solidFill>
                <a:effectLst/>
                <a:latin typeface="Times New Roman" pitchFamily="18" charset="0"/>
                <a:ea typeface="Calibri" pitchFamily="34" charset="0"/>
                <a:cs typeface="Times New Roman" pitchFamily="18" charset="0"/>
              </a:rPr>
              <a:t>1-AC Harmonic Filter</a:t>
            </a:r>
            <a:endParaRPr kumimoji="0" lang="en-US" sz="2200" b="0" i="0" u="none" strike="noStrike" cap="none" normalizeH="0" baseline="0" dirty="0" smtClean="0">
              <a:ln>
                <a:noFill/>
              </a:ln>
              <a:solidFill>
                <a:schemeClr val="accent2">
                  <a:lumMod val="50000"/>
                </a:schemeClr>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accent2">
                    <a:lumMod val="75000"/>
                  </a:schemeClr>
                </a:solidFill>
                <a:effectLst/>
                <a:latin typeface="Times New Roman" pitchFamily="18" charset="0"/>
                <a:ea typeface="Calibri" pitchFamily="34" charset="0"/>
                <a:cs typeface="Times New Roman" pitchFamily="18" charset="0"/>
              </a:rPr>
              <a:t>*A harmonic filter is used to eliminate the harmonic distortion caused by appliances</a:t>
            </a:r>
            <a:r>
              <a:rPr kumimoji="0" lang="en-US" sz="13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6083" name="Rectangle 3"/>
          <p:cNvSpPr>
            <a:spLocks noChangeArrowheads="1"/>
          </p:cNvSpPr>
          <p:nvPr/>
        </p:nvSpPr>
        <p:spPr bwMode="auto">
          <a:xfrm>
            <a:off x="1905000" y="3200400"/>
            <a:ext cx="2057400" cy="43088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2200" b="1" i="1" u="sng" strike="noStrike" cap="none" normalizeH="0" baseline="0" dirty="0" smtClean="0">
                <a:ln>
                  <a:noFill/>
                </a:ln>
                <a:solidFill>
                  <a:schemeClr val="accent2">
                    <a:lumMod val="50000"/>
                  </a:schemeClr>
                </a:solidFill>
                <a:effectLst/>
                <a:latin typeface="Times New Roman" pitchFamily="18" charset="0"/>
                <a:ea typeface="Times New Roman" pitchFamily="18" charset="0"/>
                <a:cs typeface="Times New Roman" pitchFamily="18" charset="0"/>
              </a:rPr>
              <a:t>In our project:</a:t>
            </a:r>
            <a:endParaRPr kumimoji="0" lang="en-US" sz="2200" b="0" i="0" u="none" strike="noStrike" cap="none" normalizeH="0" baseline="0" dirty="0" smtClean="0">
              <a:ln>
                <a:noFill/>
              </a:ln>
              <a:solidFill>
                <a:schemeClr val="accent2">
                  <a:lumMod val="50000"/>
                </a:schemeClr>
              </a:solidFill>
              <a:effectLst/>
              <a:latin typeface="Times New Roman" pitchFamily="18" charset="0"/>
              <a:cs typeface="Times New Roman" pitchFamily="18" charset="0"/>
            </a:endParaRPr>
          </a:p>
        </p:txBody>
      </p:sp>
      <p:pic>
        <p:nvPicPr>
          <p:cNvPr id="6" name="Picture 19"/>
          <p:cNvPicPr/>
          <p:nvPr/>
        </p:nvPicPr>
        <p:blipFill>
          <a:blip r:embed="rId3"/>
          <a:srcRect/>
          <a:stretch>
            <a:fillRect/>
          </a:stretch>
        </p:blipFill>
        <p:spPr bwMode="auto">
          <a:xfrm>
            <a:off x="5486400" y="3352800"/>
            <a:ext cx="3276600" cy="3124200"/>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
        <p:nvSpPr>
          <p:cNvPr id="46084" name="Rectangle 4"/>
          <p:cNvSpPr>
            <a:spLocks noChangeArrowheads="1"/>
          </p:cNvSpPr>
          <p:nvPr/>
        </p:nvSpPr>
        <p:spPr bwMode="auto">
          <a:xfrm>
            <a:off x="2057400" y="3718679"/>
            <a:ext cx="2971800" cy="31393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tab pos="533400" algn="l"/>
                <a:tab pos="2743200" algn="ctr"/>
              </a:tabLst>
            </a:pPr>
            <a:r>
              <a:rPr kumimoji="0" lang="en-US" b="0" i="0" u="none" strike="noStrike" cap="none" normalizeH="0" baseline="0" dirty="0" smtClean="0">
                <a:ln>
                  <a:noFill/>
                </a:ln>
                <a:solidFill>
                  <a:schemeClr val="accent2">
                    <a:lumMod val="75000"/>
                  </a:schemeClr>
                </a:solidFill>
                <a:effectLst/>
                <a:latin typeface="Times New Roman" pitchFamily="18" charset="0"/>
                <a:ea typeface="Calibri" pitchFamily="34" charset="0"/>
                <a:cs typeface="Times New Roman" pitchFamily="18" charset="0"/>
              </a:rPr>
              <a:t>*Input   220V,60 Hz to the AC filter  as shown in the previous diagram  consist L,C.</a:t>
            </a:r>
            <a:endParaRPr kumimoji="0" lang="en-US" b="0" i="0" u="none" strike="noStrike" cap="none" normalizeH="0" baseline="0" dirty="0" smtClean="0">
              <a:ln>
                <a:noFill/>
              </a:ln>
              <a:solidFill>
                <a:schemeClr val="accent2">
                  <a:lumMod val="75000"/>
                </a:schemeClr>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33400" algn="l"/>
                <a:tab pos="2743200" algn="ctr"/>
              </a:tabLst>
            </a:pPr>
            <a:r>
              <a:rPr kumimoji="0" lang="en-US" b="0" i="0" u="none" strike="noStrike" cap="none" normalizeH="0" baseline="0" dirty="0" smtClean="0">
                <a:ln>
                  <a:noFill/>
                </a:ln>
                <a:solidFill>
                  <a:schemeClr val="accent2">
                    <a:lumMod val="75000"/>
                  </a:schemeClr>
                </a:solidFill>
                <a:effectLst/>
                <a:latin typeface="Times New Roman" pitchFamily="18" charset="0"/>
                <a:ea typeface="Calibri" pitchFamily="34" charset="0"/>
                <a:cs typeface="Times New Roman" pitchFamily="18" charset="0"/>
              </a:rPr>
              <a:t>*The reason for using this filter that our project is  a SMPS for </a:t>
            </a:r>
            <a:r>
              <a:rPr kumimoji="0" lang="en-US" b="0" i="0" u="none" strike="noStrike" cap="none" normalizeH="0" baseline="0" dirty="0" smtClean="0">
                <a:ln>
                  <a:noFill/>
                </a:ln>
                <a:solidFill>
                  <a:schemeClr val="accent2">
                    <a:lumMod val="75000"/>
                  </a:schemeClr>
                </a:solidFill>
                <a:effectLst/>
                <a:latin typeface="Times New Roman" pitchFamily="18" charset="0"/>
                <a:ea typeface="Times New Roman" pitchFamily="18" charset="0"/>
                <a:cs typeface="Times New Roman" pitchFamily="18" charset="0"/>
              </a:rPr>
              <a:t>personal </a:t>
            </a:r>
            <a:r>
              <a:rPr kumimoji="0" lang="en-US" b="0" i="0" u="none" strike="noStrike" cap="none" normalizeH="0" baseline="0" dirty="0" err="1" smtClean="0">
                <a:ln>
                  <a:noFill/>
                </a:ln>
                <a:solidFill>
                  <a:schemeClr val="accent2">
                    <a:lumMod val="75000"/>
                  </a:schemeClr>
                </a:solidFill>
                <a:effectLst/>
                <a:latin typeface="Times New Roman" pitchFamily="18" charset="0"/>
                <a:ea typeface="Times New Roman" pitchFamily="18" charset="0"/>
                <a:cs typeface="Times New Roman" pitchFamily="18" charset="0"/>
              </a:rPr>
              <a:t>computers,Which</a:t>
            </a:r>
            <a:r>
              <a:rPr kumimoji="0" lang="en-US" b="0" i="0" u="none" strike="noStrike" cap="none" normalizeH="0" baseline="0" dirty="0" smtClean="0">
                <a:ln>
                  <a:noFill/>
                </a:ln>
                <a:solidFill>
                  <a:schemeClr val="accent2">
                    <a:lumMod val="75000"/>
                  </a:schemeClr>
                </a:solidFill>
                <a:effectLst/>
                <a:latin typeface="Times New Roman" pitchFamily="18" charset="0"/>
                <a:ea typeface="Times New Roman" pitchFamily="18" charset="0"/>
                <a:cs typeface="Times New Roman" pitchFamily="18" charset="0"/>
              </a:rPr>
              <a:t> is a non linear </a:t>
            </a:r>
            <a:r>
              <a:rPr kumimoji="0" lang="en-US" b="0" i="0" u="none" strike="noStrike" cap="none" normalizeH="0" baseline="0" dirty="0" err="1" smtClean="0">
                <a:ln>
                  <a:noFill/>
                </a:ln>
                <a:solidFill>
                  <a:schemeClr val="accent2">
                    <a:lumMod val="75000"/>
                  </a:schemeClr>
                </a:solidFill>
                <a:effectLst/>
                <a:latin typeface="Times New Roman" pitchFamily="18" charset="0"/>
                <a:ea typeface="Times New Roman" pitchFamily="18" charset="0"/>
                <a:cs typeface="Times New Roman" pitchFamily="18" charset="0"/>
              </a:rPr>
              <a:t>load,so</a:t>
            </a:r>
            <a:r>
              <a:rPr kumimoji="0" lang="en-US" b="0" i="0" u="none" strike="noStrike" cap="none" normalizeH="0" baseline="0" dirty="0" smtClean="0">
                <a:ln>
                  <a:noFill/>
                </a:ln>
                <a:solidFill>
                  <a:schemeClr val="accent2">
                    <a:lumMod val="75000"/>
                  </a:schemeClr>
                </a:solidFill>
                <a:effectLst/>
                <a:latin typeface="Times New Roman" pitchFamily="18" charset="0"/>
                <a:ea typeface="Times New Roman" pitchFamily="18" charset="0"/>
                <a:cs typeface="Times New Roman" pitchFamily="18" charset="0"/>
              </a:rPr>
              <a:t> we need a harmonic  filter.</a:t>
            </a:r>
            <a:endParaRPr kumimoji="0" lang="en-US" b="0" i="0" u="none" strike="noStrike" cap="none" normalizeH="0" baseline="0" dirty="0" smtClean="0">
              <a:ln>
                <a:noFill/>
              </a:ln>
              <a:solidFill>
                <a:schemeClr val="accent2">
                  <a:lumMod val="75000"/>
                </a:schemeClr>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33400" algn="l"/>
                <a:tab pos="2743200" algn="ctr"/>
              </a:tabLst>
            </a:pPr>
            <a:endParaRPr kumimoji="0" lang="en-US" b="0" i="0" u="none" strike="noStrike" cap="none" normalizeH="0" baseline="0" dirty="0" smtClean="0">
              <a:ln>
                <a:noFill/>
              </a:ln>
              <a:solidFill>
                <a:schemeClr val="accent2">
                  <a:lumMod val="75000"/>
                </a:schemeClr>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a:srcRect/>
          <a:stretch>
            <a:fillRect/>
          </a:stretch>
        </p:blipFill>
        <p:spPr bwMode="auto">
          <a:xfrm>
            <a:off x="1" y="0"/>
            <a:ext cx="9143999" cy="6858000"/>
          </a:xfrm>
          <a:prstGeom prst="rect">
            <a:avLst/>
          </a:prstGeom>
          <a:noFill/>
          <a:ln w="9525" cap="flat" cmpd="sng">
            <a:solidFill>
              <a:schemeClr val="accent1"/>
            </a:solidFill>
            <a:prstDash val="solid"/>
            <a:miter lim="800000"/>
            <a:headEnd/>
            <a:tailEnd/>
          </a:ln>
          <a:effectLst/>
        </p:spPr>
      </p:pic>
      <p:sp>
        <p:nvSpPr>
          <p:cNvPr id="47105" name="Rectangle 1"/>
          <p:cNvSpPr>
            <a:spLocks noChangeArrowheads="1"/>
          </p:cNvSpPr>
          <p:nvPr/>
        </p:nvSpPr>
        <p:spPr bwMode="auto">
          <a:xfrm>
            <a:off x="1981200" y="457200"/>
            <a:ext cx="2362200" cy="984788"/>
          </a:xfrm>
          <a:prstGeom prst="rect">
            <a:avLst/>
          </a:prstGeom>
          <a:noFill/>
          <a:ln w="9525">
            <a:noFill/>
            <a:miter lim="800000"/>
            <a:headEnd/>
            <a:tailEnd/>
          </a:ln>
          <a:effectLst/>
        </p:spPr>
        <p:txBody>
          <a:bodyPr vert="horz" wrap="square" lIns="0" tIns="304704" rIns="0" bIns="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200" b="1" i="1" u="sng" strike="noStrike" cap="none" normalizeH="0" baseline="0" dirty="0" smtClean="0">
                <a:ln>
                  <a:noFill/>
                </a:ln>
                <a:solidFill>
                  <a:schemeClr val="accent2">
                    <a:lumMod val="50000"/>
                  </a:schemeClr>
                </a:solidFill>
                <a:effectLst/>
                <a:latin typeface="Times New Roman" pitchFamily="18" charset="0"/>
                <a:ea typeface="Times New Roman" pitchFamily="18" charset="0"/>
                <a:cs typeface="Times New Roman" pitchFamily="18" charset="0"/>
              </a:rPr>
              <a:t>2-Bridge rectifier :</a:t>
            </a:r>
            <a:endParaRPr kumimoji="0" lang="en-US" sz="2200" b="1" i="0" u="none" strike="noStrike" cap="none" normalizeH="0" baseline="0" dirty="0" smtClean="0">
              <a:ln>
                <a:noFill/>
              </a:ln>
              <a:solidFill>
                <a:schemeClr val="accent2">
                  <a:lumMod val="50000"/>
                </a:schemeClr>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200" b="0" i="0" u="none" strike="noStrike" cap="none" normalizeH="0" baseline="0" dirty="0" smtClean="0">
              <a:ln>
                <a:noFill/>
              </a:ln>
              <a:solidFill>
                <a:schemeClr val="accent2">
                  <a:lumMod val="50000"/>
                </a:schemeClr>
              </a:solidFill>
              <a:effectLst/>
              <a:latin typeface="Times New Roman" pitchFamily="18" charset="0"/>
              <a:cs typeface="Times New Roman" pitchFamily="18" charset="0"/>
            </a:endParaRPr>
          </a:p>
        </p:txBody>
      </p:sp>
      <p:sp>
        <p:nvSpPr>
          <p:cNvPr id="47107" name="Rectangle 3"/>
          <p:cNvSpPr>
            <a:spLocks noChangeArrowheads="1"/>
          </p:cNvSpPr>
          <p:nvPr/>
        </p:nvSpPr>
        <p:spPr bwMode="auto">
          <a:xfrm>
            <a:off x="1828800" y="1143000"/>
            <a:ext cx="6400800" cy="21236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accent2">
                    <a:lumMod val="75000"/>
                  </a:schemeClr>
                </a:solidFill>
                <a:effectLst/>
                <a:latin typeface="Times New Roman" pitchFamily="18" charset="0"/>
                <a:ea typeface="Times New Roman" pitchFamily="18" charset="0"/>
                <a:cs typeface="Times New Roman" pitchFamily="18" charset="0"/>
              </a:rPr>
              <a:t>in SMPS the bridge should have the </a:t>
            </a:r>
            <a:r>
              <a:rPr kumimoji="0" lang="en-US" sz="2200" b="0" i="0" u="none" strike="noStrike" cap="none" normalizeH="0" baseline="0" dirty="0" err="1" smtClean="0">
                <a:ln>
                  <a:noFill/>
                </a:ln>
                <a:solidFill>
                  <a:schemeClr val="accent2">
                    <a:lumMod val="75000"/>
                  </a:schemeClr>
                </a:solidFill>
                <a:effectLst/>
                <a:latin typeface="Times New Roman" pitchFamily="18" charset="0"/>
                <a:ea typeface="Times New Roman" pitchFamily="18" charset="0"/>
                <a:cs typeface="Times New Roman" pitchFamily="18" charset="0"/>
              </a:rPr>
              <a:t>the</a:t>
            </a:r>
            <a:r>
              <a:rPr kumimoji="0" lang="en-US" sz="2200" b="0" i="0" u="none" strike="noStrike" cap="none" normalizeH="0" baseline="0" dirty="0" smtClean="0">
                <a:ln>
                  <a:noFill/>
                </a:ln>
                <a:solidFill>
                  <a:schemeClr val="accent2">
                    <a:lumMod val="75000"/>
                  </a:schemeClr>
                </a:solidFill>
                <a:effectLst/>
                <a:latin typeface="Times New Roman" pitchFamily="18" charset="0"/>
                <a:ea typeface="Times New Roman" pitchFamily="18" charset="0"/>
                <a:cs typeface="Times New Roman" pitchFamily="18" charset="0"/>
              </a:rPr>
              <a:t> high limit of voltage and current than the linear which is reach to 300V ,15 A because the 220V AC from  the </a:t>
            </a:r>
            <a:r>
              <a:rPr kumimoji="0" lang="en-US" sz="2200" b="0" i="0" u="none" strike="noStrike" cap="none" normalizeH="0" baseline="0" dirty="0" err="1" smtClean="0">
                <a:ln>
                  <a:noFill/>
                </a:ln>
                <a:solidFill>
                  <a:schemeClr val="accent2">
                    <a:lumMod val="75000"/>
                  </a:schemeClr>
                </a:solidFill>
                <a:effectLst/>
                <a:latin typeface="Times New Roman" pitchFamily="18" charset="0"/>
                <a:ea typeface="Times New Roman" pitchFamily="18" charset="0"/>
                <a:cs typeface="Times New Roman" pitchFamily="18" charset="0"/>
              </a:rPr>
              <a:t>gride</a:t>
            </a:r>
            <a:r>
              <a:rPr kumimoji="0" lang="en-US" sz="2200" b="0" i="0" u="none" strike="noStrike" cap="none" normalizeH="0" baseline="0" dirty="0" smtClean="0">
                <a:ln>
                  <a:noFill/>
                </a:ln>
                <a:solidFill>
                  <a:schemeClr val="accent2">
                    <a:lumMod val="75000"/>
                  </a:schemeClr>
                </a:solidFill>
                <a:effectLst/>
                <a:latin typeface="Times New Roman" pitchFamily="18" charset="0"/>
                <a:ea typeface="Times New Roman" pitchFamily="18" charset="0"/>
                <a:cs typeface="Times New Roman" pitchFamily="18" charset="0"/>
              </a:rPr>
              <a:t> will connect directly to the bridge without using step down transformer.</a:t>
            </a:r>
            <a:endParaRPr kumimoji="0" lang="en-US" sz="2200" b="0" i="0" u="none" strike="noStrike" cap="none" normalizeH="0" baseline="0" dirty="0" smtClean="0">
              <a:ln>
                <a:noFill/>
              </a:ln>
              <a:solidFill>
                <a:schemeClr val="accent2">
                  <a:lumMod val="75000"/>
                </a:schemeClr>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200" b="0" i="0" u="none" strike="noStrike" cap="none" normalizeH="0" baseline="0" dirty="0" smtClean="0">
              <a:ln>
                <a:noFill/>
              </a:ln>
              <a:solidFill>
                <a:schemeClr val="accent2">
                  <a:lumMod val="75000"/>
                </a:schemeClr>
              </a:solidFill>
              <a:effectLst/>
              <a:latin typeface="Times New Roman" pitchFamily="18" charset="0"/>
              <a:cs typeface="Times New Roman" pitchFamily="18" charset="0"/>
            </a:endParaRPr>
          </a:p>
        </p:txBody>
      </p:sp>
      <p:pic>
        <p:nvPicPr>
          <p:cNvPr id="5" name="Picture 2"/>
          <p:cNvPicPr>
            <a:picLocks noChangeAspect="1"/>
          </p:cNvPicPr>
          <p:nvPr/>
        </p:nvPicPr>
        <p:blipFill>
          <a:blip r:embed="rId3"/>
          <a:srcRect/>
          <a:stretch>
            <a:fillRect/>
          </a:stretch>
        </p:blipFill>
        <p:spPr bwMode="auto">
          <a:xfrm>
            <a:off x="3505200" y="3124200"/>
            <a:ext cx="3488531" cy="3042409"/>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a:srcRect/>
          <a:stretch>
            <a:fillRect/>
          </a:stretch>
        </p:blipFill>
        <p:spPr bwMode="auto">
          <a:xfrm>
            <a:off x="1" y="0"/>
            <a:ext cx="9143999" cy="6858000"/>
          </a:xfrm>
          <a:prstGeom prst="rect">
            <a:avLst/>
          </a:prstGeom>
          <a:noFill/>
          <a:ln w="9525" cap="flat" cmpd="sng">
            <a:solidFill>
              <a:schemeClr val="accent1"/>
            </a:solidFill>
            <a:prstDash val="solid"/>
            <a:miter lim="800000"/>
            <a:headEnd/>
            <a:tailEnd/>
          </a:ln>
          <a:effectLst/>
        </p:spPr>
      </p:pic>
      <p:sp>
        <p:nvSpPr>
          <p:cNvPr id="48130" name="Rectangle 2"/>
          <p:cNvSpPr>
            <a:spLocks noChangeArrowheads="1"/>
          </p:cNvSpPr>
          <p:nvPr/>
        </p:nvSpPr>
        <p:spPr bwMode="auto">
          <a:xfrm>
            <a:off x="1981200" y="609600"/>
            <a:ext cx="3657600" cy="984788"/>
          </a:xfrm>
          <a:prstGeom prst="rect">
            <a:avLst/>
          </a:prstGeom>
          <a:noFill/>
          <a:ln w="9525">
            <a:noFill/>
            <a:miter lim="800000"/>
            <a:headEnd/>
            <a:tailEnd/>
          </a:ln>
          <a:effectLst/>
        </p:spPr>
        <p:txBody>
          <a:bodyPr vert="horz" wrap="square" lIns="0" tIns="304704" rIns="0" bIns="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200" b="1" i="1" u="sng" strike="noStrike" cap="none" normalizeH="0" baseline="0" dirty="0" smtClean="0">
                <a:ln>
                  <a:noFill/>
                </a:ln>
                <a:solidFill>
                  <a:schemeClr val="accent2">
                    <a:lumMod val="50000"/>
                  </a:schemeClr>
                </a:solidFill>
                <a:effectLst/>
                <a:latin typeface="Times New Roman" pitchFamily="18" charset="0"/>
                <a:ea typeface="Times New Roman" pitchFamily="18" charset="0"/>
                <a:cs typeface="Times New Roman" pitchFamily="18" charset="0"/>
              </a:rPr>
              <a:t>3-Rippel smoothing  circuit:</a:t>
            </a:r>
            <a:endParaRPr kumimoji="0" lang="en-US" sz="2200" b="1" i="0" u="none" strike="noStrike" cap="none" normalizeH="0" baseline="0" dirty="0" smtClean="0">
              <a:ln>
                <a:noFill/>
              </a:ln>
              <a:solidFill>
                <a:schemeClr val="accent2">
                  <a:lumMod val="50000"/>
                </a:schemeClr>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200" b="0" i="0" u="none" strike="noStrike" cap="none" normalizeH="0" baseline="0" dirty="0" smtClean="0">
              <a:ln>
                <a:noFill/>
              </a:ln>
              <a:solidFill>
                <a:schemeClr val="accent2">
                  <a:lumMod val="50000"/>
                </a:schemeClr>
              </a:solidFill>
              <a:effectLst/>
              <a:latin typeface="Times New Roman" pitchFamily="18" charset="0"/>
              <a:cs typeface="Times New Roman" pitchFamily="18" charset="0"/>
            </a:endParaRPr>
          </a:p>
        </p:txBody>
      </p:sp>
      <p:pic>
        <p:nvPicPr>
          <p:cNvPr id="4" name="Picture 20"/>
          <p:cNvPicPr>
            <a:picLocks noChangeAspect="1"/>
          </p:cNvPicPr>
          <p:nvPr/>
        </p:nvPicPr>
        <p:blipFill>
          <a:blip r:embed="rId3"/>
          <a:srcRect/>
          <a:stretch>
            <a:fillRect/>
          </a:stretch>
        </p:blipFill>
        <p:spPr bwMode="auto">
          <a:xfrm>
            <a:off x="3124200" y="3047999"/>
            <a:ext cx="4099214" cy="2793269"/>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
        <p:nvSpPr>
          <p:cNvPr id="48131" name="Rectangle 3"/>
          <p:cNvSpPr>
            <a:spLocks noChangeArrowheads="1"/>
          </p:cNvSpPr>
          <p:nvPr/>
        </p:nvSpPr>
        <p:spPr bwMode="auto">
          <a:xfrm>
            <a:off x="1752601" y="1447800"/>
            <a:ext cx="7391399" cy="110799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accent2">
                    <a:lumMod val="75000"/>
                  </a:schemeClr>
                </a:solidFill>
                <a:effectLst/>
                <a:latin typeface="Times New Roman" pitchFamily="18" charset="0"/>
                <a:ea typeface="Times New Roman" pitchFamily="18" charset="0"/>
                <a:cs typeface="Times New Roman" pitchFamily="18" charset="0"/>
              </a:rPr>
              <a:t>In our project ,we will use the capacitor with value 470 micro F/200 V  as shown in the </a:t>
            </a:r>
            <a:r>
              <a:rPr kumimoji="0" lang="en-US" sz="2200" b="0" i="0" u="none" strike="noStrike" cap="none" normalizeH="0" baseline="0" dirty="0" err="1" smtClean="0">
                <a:ln>
                  <a:noFill/>
                </a:ln>
                <a:solidFill>
                  <a:schemeClr val="accent2">
                    <a:lumMod val="75000"/>
                  </a:schemeClr>
                </a:solidFill>
                <a:effectLst/>
                <a:latin typeface="Times New Roman" pitchFamily="18" charset="0"/>
                <a:ea typeface="Times New Roman" pitchFamily="18" charset="0"/>
                <a:cs typeface="Times New Roman" pitchFamily="18" charset="0"/>
              </a:rPr>
              <a:t>Figure,and</a:t>
            </a:r>
            <a:r>
              <a:rPr kumimoji="0" lang="en-US" sz="2200" b="0" i="0" u="none" strike="noStrike" cap="none" normalizeH="0" baseline="0" dirty="0" smtClean="0">
                <a:ln>
                  <a:noFill/>
                </a:ln>
                <a:solidFill>
                  <a:schemeClr val="accent2">
                    <a:lumMod val="75000"/>
                  </a:schemeClr>
                </a:solidFill>
                <a:effectLst/>
                <a:latin typeface="Times New Roman" pitchFamily="18" charset="0"/>
                <a:ea typeface="Times New Roman" pitchFamily="18" charset="0"/>
                <a:cs typeface="Times New Roman" pitchFamily="18" charset="0"/>
              </a:rPr>
              <a:t> connected in way to give( +</a:t>
            </a:r>
            <a:r>
              <a:rPr kumimoji="0" lang="en-US" sz="2200" b="0" i="0" u="none" strike="noStrike" cap="none" normalizeH="0" baseline="0" dirty="0" err="1" smtClean="0">
                <a:ln>
                  <a:noFill/>
                </a:ln>
                <a:solidFill>
                  <a:schemeClr val="accent2">
                    <a:lumMod val="75000"/>
                  </a:schemeClr>
                </a:solidFill>
                <a:effectLst/>
                <a:latin typeface="Times New Roman" pitchFamily="18" charset="0"/>
                <a:ea typeface="Times New Roman" pitchFamily="18" charset="0"/>
                <a:cs typeface="Times New Roman" pitchFamily="18" charset="0"/>
              </a:rPr>
              <a:t>Vdc</a:t>
            </a:r>
            <a:r>
              <a:rPr kumimoji="0" lang="en-US" sz="2200" b="0" i="0" u="none" strike="noStrike" cap="none" normalizeH="0" baseline="0" dirty="0" smtClean="0">
                <a:ln>
                  <a:noFill/>
                </a:ln>
                <a:solidFill>
                  <a:schemeClr val="accent2">
                    <a:lumMod val="75000"/>
                  </a:schemeClr>
                </a:solidFill>
                <a:effectLst/>
                <a:latin typeface="Times New Roman" pitchFamily="18" charset="0"/>
                <a:ea typeface="Times New Roman" pitchFamily="18" charset="0"/>
                <a:cs typeface="Times New Roman" pitchFamily="18" charset="0"/>
              </a:rPr>
              <a:t>, -</a:t>
            </a:r>
            <a:r>
              <a:rPr kumimoji="0" lang="en-US" sz="2200" b="0" i="0" u="none" strike="noStrike" cap="none" normalizeH="0" baseline="0" dirty="0" err="1" smtClean="0">
                <a:ln>
                  <a:noFill/>
                </a:ln>
                <a:solidFill>
                  <a:schemeClr val="accent2">
                    <a:lumMod val="75000"/>
                  </a:schemeClr>
                </a:solidFill>
                <a:effectLst/>
                <a:latin typeface="Times New Roman" pitchFamily="18" charset="0"/>
                <a:ea typeface="Times New Roman" pitchFamily="18" charset="0"/>
                <a:cs typeface="Times New Roman" pitchFamily="18" charset="0"/>
              </a:rPr>
              <a:t>Vdc</a:t>
            </a:r>
            <a:r>
              <a:rPr kumimoji="0" lang="en-US" sz="2200" b="0" i="0" u="none" strike="noStrike" cap="none" normalizeH="0" baseline="0" dirty="0" smtClean="0">
                <a:ln>
                  <a:noFill/>
                </a:ln>
                <a:solidFill>
                  <a:schemeClr val="accent2">
                    <a:lumMod val="75000"/>
                  </a:schemeClr>
                </a:solidFill>
                <a:effectLst/>
                <a:latin typeface="Times New Roman" pitchFamily="18" charset="0"/>
                <a:ea typeface="Times New Roman" pitchFamily="18" charset="0"/>
                <a:cs typeface="Times New Roman" pitchFamily="18" charset="0"/>
              </a:rPr>
              <a:t>) and at the middle gives common.</a:t>
            </a:r>
            <a:endParaRPr kumimoji="0" lang="en-US" sz="2200" b="0" i="0" u="none" strike="noStrike" cap="none" normalizeH="0" baseline="0" dirty="0" smtClean="0">
              <a:ln>
                <a:noFill/>
              </a:ln>
              <a:solidFill>
                <a:schemeClr val="accent2">
                  <a:lumMod val="75000"/>
                </a:schemeClr>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a:srcRect/>
          <a:stretch>
            <a:fillRect/>
          </a:stretch>
        </p:blipFill>
        <p:spPr bwMode="auto">
          <a:xfrm>
            <a:off x="1" y="0"/>
            <a:ext cx="9143999" cy="6858000"/>
          </a:xfrm>
          <a:prstGeom prst="rect">
            <a:avLst/>
          </a:prstGeom>
          <a:noFill/>
          <a:ln w="9525" cap="flat" cmpd="sng">
            <a:solidFill>
              <a:schemeClr val="accent1"/>
            </a:solidFill>
            <a:prstDash val="solid"/>
            <a:miter lim="800000"/>
            <a:headEnd/>
            <a:tailEnd/>
          </a:ln>
          <a:effectLst/>
        </p:spPr>
      </p:pic>
      <p:sp>
        <p:nvSpPr>
          <p:cNvPr id="49154" name="Rectangle 2"/>
          <p:cNvSpPr>
            <a:spLocks noChangeArrowheads="1"/>
          </p:cNvSpPr>
          <p:nvPr/>
        </p:nvSpPr>
        <p:spPr bwMode="auto">
          <a:xfrm>
            <a:off x="1981200" y="228600"/>
            <a:ext cx="4018216" cy="984788"/>
          </a:xfrm>
          <a:prstGeom prst="rect">
            <a:avLst/>
          </a:prstGeom>
          <a:noFill/>
          <a:ln w="9525">
            <a:noFill/>
            <a:miter lim="800000"/>
            <a:headEnd/>
            <a:tailEnd/>
          </a:ln>
          <a:effectLst/>
        </p:spPr>
        <p:txBody>
          <a:bodyPr vert="horz" wrap="none" lIns="0" tIns="304704" rIns="0" bIns="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200" b="1" i="1" u="sng" strike="noStrike" cap="none" normalizeH="0" baseline="0" dirty="0" smtClean="0">
                <a:ln>
                  <a:noFill/>
                </a:ln>
                <a:solidFill>
                  <a:schemeClr val="accent2">
                    <a:lumMod val="50000"/>
                  </a:schemeClr>
                </a:solidFill>
                <a:effectLst/>
                <a:latin typeface="Times New Roman" pitchFamily="18" charset="0"/>
                <a:ea typeface="Times New Roman" pitchFamily="18" charset="0"/>
                <a:cs typeface="Times New Roman" pitchFamily="18" charset="0"/>
              </a:rPr>
              <a:t>4-Power switch (BJT transistor):</a:t>
            </a:r>
            <a:endParaRPr kumimoji="0" lang="en-US" sz="2200" b="1" i="0" u="none" strike="noStrike" cap="none" normalizeH="0" baseline="0" dirty="0" smtClean="0">
              <a:ln>
                <a:noFill/>
              </a:ln>
              <a:solidFill>
                <a:schemeClr val="accent2">
                  <a:lumMod val="50000"/>
                </a:schemeClr>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200" b="0" i="0" u="none" strike="noStrike" cap="none" normalizeH="0" baseline="0" dirty="0" smtClean="0">
              <a:ln>
                <a:noFill/>
              </a:ln>
              <a:solidFill>
                <a:schemeClr val="accent2">
                  <a:lumMod val="50000"/>
                </a:schemeClr>
              </a:solidFill>
              <a:effectLst/>
              <a:latin typeface="Times New Roman" pitchFamily="18" charset="0"/>
              <a:cs typeface="Times New Roman" pitchFamily="18" charset="0"/>
            </a:endParaRPr>
          </a:p>
        </p:txBody>
      </p:sp>
      <p:pic>
        <p:nvPicPr>
          <p:cNvPr id="4" name="Picture 1"/>
          <p:cNvPicPr>
            <a:picLocks noChangeAspect="1"/>
          </p:cNvPicPr>
          <p:nvPr/>
        </p:nvPicPr>
        <p:blipFill>
          <a:blip r:embed="rId3"/>
          <a:srcRect/>
          <a:stretch>
            <a:fillRect/>
          </a:stretch>
        </p:blipFill>
        <p:spPr bwMode="auto">
          <a:xfrm>
            <a:off x="2209800" y="1219200"/>
            <a:ext cx="5334000" cy="3984037"/>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
        <p:nvSpPr>
          <p:cNvPr id="49156" name="Rectangle 4"/>
          <p:cNvSpPr>
            <a:spLocks noChangeArrowheads="1"/>
          </p:cNvSpPr>
          <p:nvPr/>
        </p:nvSpPr>
        <p:spPr bwMode="auto">
          <a:xfrm>
            <a:off x="1905000" y="5334000"/>
            <a:ext cx="6553200" cy="110799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accent2">
                    <a:lumMod val="75000"/>
                  </a:schemeClr>
                </a:solidFill>
                <a:effectLst/>
                <a:latin typeface="Times New Roman" pitchFamily="18" charset="0"/>
                <a:ea typeface="Times New Roman" pitchFamily="18" charset="0"/>
                <a:cs typeface="Times New Roman" pitchFamily="18" charset="0"/>
              </a:rPr>
              <a:t>*The important thing that you should take into account ,two transistor  must not work at the same time, if this happened it will distortion system.</a:t>
            </a:r>
            <a:endParaRPr kumimoji="0" lang="en-US" sz="2200" b="0" i="0" u="none" strike="noStrike" cap="none" normalizeH="0" baseline="0" dirty="0" smtClean="0">
              <a:ln>
                <a:noFill/>
              </a:ln>
              <a:solidFill>
                <a:schemeClr val="accent2">
                  <a:lumMod val="75000"/>
                </a:schemeClr>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a:srcRect/>
          <a:stretch>
            <a:fillRect/>
          </a:stretch>
        </p:blipFill>
        <p:spPr bwMode="auto">
          <a:xfrm>
            <a:off x="0" y="0"/>
            <a:ext cx="9143999" cy="6858000"/>
          </a:xfrm>
          <a:prstGeom prst="rect">
            <a:avLst/>
          </a:prstGeom>
          <a:noFill/>
          <a:ln w="9525" cap="flat" cmpd="sng">
            <a:solidFill>
              <a:schemeClr val="accent1"/>
            </a:solidFill>
            <a:prstDash val="solid"/>
            <a:miter lim="800000"/>
            <a:headEnd/>
            <a:tailEnd/>
          </a:ln>
          <a:effectLst/>
        </p:spPr>
      </p:pic>
      <p:sp>
        <p:nvSpPr>
          <p:cNvPr id="50180" name="Rectangle 4"/>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0181" name="Rectangle 5"/>
          <p:cNvSpPr>
            <a:spLocks noChangeArrowheads="1"/>
          </p:cNvSpPr>
          <p:nvPr/>
        </p:nvSpPr>
        <p:spPr bwMode="auto">
          <a:xfrm>
            <a:off x="1676400" y="304800"/>
            <a:ext cx="2286000" cy="43088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2200" b="1" i="1" u="sng" strike="noStrike" cap="none" normalizeH="0" baseline="0" dirty="0" smtClean="0">
                <a:ln>
                  <a:noFill/>
                </a:ln>
                <a:solidFill>
                  <a:schemeClr val="accent2">
                    <a:lumMod val="50000"/>
                  </a:schemeClr>
                </a:solidFill>
                <a:effectLst/>
                <a:latin typeface="Times New Roman" pitchFamily="18" charset="0"/>
                <a:ea typeface="Times New Roman" pitchFamily="18" charset="0"/>
                <a:cs typeface="Times New Roman" pitchFamily="18" charset="0"/>
              </a:rPr>
              <a:t>In our project:</a:t>
            </a:r>
            <a:endParaRPr kumimoji="0" lang="en-US" sz="2200" b="0" i="0" u="none" strike="noStrike" cap="none" normalizeH="0" baseline="0" dirty="0" smtClean="0">
              <a:ln>
                <a:noFill/>
              </a:ln>
              <a:solidFill>
                <a:schemeClr val="accent2">
                  <a:lumMod val="50000"/>
                </a:schemeClr>
              </a:solidFill>
              <a:effectLst/>
              <a:latin typeface="Times New Roman" pitchFamily="18" charset="0"/>
              <a:cs typeface="Times New Roman" pitchFamily="18" charset="0"/>
            </a:endParaRPr>
          </a:p>
        </p:txBody>
      </p:sp>
      <p:sp>
        <p:nvSpPr>
          <p:cNvPr id="50183" name="Rectangle 7"/>
          <p:cNvSpPr>
            <a:spLocks noChangeArrowheads="1"/>
          </p:cNvSpPr>
          <p:nvPr/>
        </p:nvSpPr>
        <p:spPr bwMode="auto">
          <a:xfrm>
            <a:off x="1828800" y="838200"/>
            <a:ext cx="5715000" cy="7694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accent2">
                    <a:lumMod val="75000"/>
                  </a:schemeClr>
                </a:solidFill>
                <a:effectLst/>
                <a:latin typeface="Times New Roman" pitchFamily="18" charset="0"/>
                <a:ea typeface="Calibri" pitchFamily="34" charset="0"/>
                <a:cs typeface="Times New Roman" pitchFamily="18" charset="0"/>
              </a:rPr>
              <a:t>We connect the following circuit:</a:t>
            </a:r>
            <a:endParaRPr kumimoji="0" lang="en-US" sz="2200" b="0" i="0" u="none" strike="noStrike" cap="none" normalizeH="0" baseline="0" dirty="0" smtClean="0">
              <a:ln>
                <a:noFill/>
              </a:ln>
              <a:solidFill>
                <a:schemeClr val="accent2">
                  <a:lumMod val="75000"/>
                </a:schemeClr>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200" b="0" i="0" u="none" strike="noStrike" cap="none" normalizeH="0" baseline="0" dirty="0" smtClean="0">
              <a:ln>
                <a:noFill/>
              </a:ln>
              <a:solidFill>
                <a:schemeClr val="accent2">
                  <a:lumMod val="75000"/>
                </a:schemeClr>
              </a:solidFill>
              <a:effectLst/>
              <a:latin typeface="Times New Roman" pitchFamily="18" charset="0"/>
              <a:cs typeface="Times New Roman" pitchFamily="18" charset="0"/>
            </a:endParaRPr>
          </a:p>
        </p:txBody>
      </p:sp>
      <p:pic>
        <p:nvPicPr>
          <p:cNvPr id="8" name="صورة 7"/>
          <p:cNvPicPr>
            <a:picLocks noChangeAspect="1"/>
          </p:cNvPicPr>
          <p:nvPr/>
        </p:nvPicPr>
        <p:blipFill>
          <a:blip r:embed="rId3"/>
          <a:srcRect/>
          <a:stretch>
            <a:fillRect/>
          </a:stretch>
        </p:blipFill>
        <p:spPr bwMode="auto">
          <a:xfrm>
            <a:off x="1981200" y="1371600"/>
            <a:ext cx="6858001" cy="5029200"/>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
        <p:nvSpPr>
          <p:cNvPr id="50184" name="Rectangle 8"/>
          <p:cNvSpPr>
            <a:spLocks noChangeArrowheads="1"/>
          </p:cNvSpPr>
          <p:nvPr/>
        </p:nvSpPr>
        <p:spPr bwMode="auto">
          <a:xfrm>
            <a:off x="0" y="3733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Figure-37</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p:nvPr/>
        </p:nvPicPr>
        <p:blipFill>
          <a:blip r:embed="rId2"/>
          <a:srcRect/>
          <a:stretch>
            <a:fillRect/>
          </a:stretch>
        </p:blipFill>
        <p:spPr bwMode="auto">
          <a:xfrm>
            <a:off x="609600" y="457200"/>
            <a:ext cx="8153400" cy="6096000"/>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hlinkClick r:id="rId2" action="ppaction://hlinkfile"/>
          </p:cNvPr>
          <p:cNvPicPr>
            <a:picLocks noChangeAspect="1" noChangeArrowheads="1"/>
          </p:cNvPicPr>
          <p:nvPr/>
        </p:nvPicPr>
        <p:blipFill>
          <a:blip r:embed="rId3"/>
          <a:srcRect/>
          <a:stretch>
            <a:fillRect/>
          </a:stretch>
        </p:blipFill>
        <p:spPr bwMode="auto">
          <a:xfrm>
            <a:off x="1564639" y="838200"/>
            <a:ext cx="6515947" cy="5257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015009" y="3244334"/>
            <a:ext cx="184731" cy="369332"/>
          </a:xfrm>
          <a:prstGeom prst="rect">
            <a:avLst/>
          </a:prstGeom>
        </p:spPr>
        <p:txBody>
          <a:bodyPr wrap="none">
            <a:spAutoFit/>
          </a:bodyPr>
          <a:lstStyle/>
          <a:p>
            <a:endParaRPr lang="ar-SA" b="1" i="1" dirty="0">
              <a:solidFill>
                <a:schemeClr val="accent1">
                  <a:lumMod val="50000"/>
                </a:schemeClr>
              </a:solidFill>
              <a:latin typeface="Times New Roman" pitchFamily="18" charset="0"/>
              <a:cs typeface="Times New Roman" pitchFamily="18" charset="0"/>
            </a:endParaRPr>
          </a:p>
        </p:txBody>
      </p:sp>
      <p:sp>
        <p:nvSpPr>
          <p:cNvPr id="3" name="مربع نص 2"/>
          <p:cNvSpPr txBox="1"/>
          <p:nvPr/>
        </p:nvSpPr>
        <p:spPr>
          <a:xfrm>
            <a:off x="2057400" y="2286000"/>
            <a:ext cx="6096000" cy="3046988"/>
          </a:xfrm>
          <a:prstGeom prst="rect">
            <a:avLst/>
          </a:prstGeom>
          <a:blipFill>
            <a:blip r:embed="rId2"/>
            <a:tile tx="0" ty="0" sx="100000" sy="100000" flip="none" algn="tl"/>
          </a:blipFill>
          <a:ln>
            <a:noFill/>
          </a:ln>
          <a:effectLst>
            <a:glow rad="228600">
              <a:schemeClr val="accent2">
                <a:satMod val="175000"/>
                <a:alpha val="40000"/>
              </a:schemeClr>
            </a:glow>
            <a:outerShdw blurRad="152400" dist="317500" dir="5400000" sx="90000" sy="-19000" rotWithShape="0">
              <a:prstClr val="black">
                <a:alpha val="15000"/>
              </a:prstClr>
            </a:outerShdw>
            <a:reflection blurRad="6350" stA="50000" endA="300" endPos="55500" dist="101600" dir="5400000" sy="-100000" algn="bl" rotWithShape="0"/>
          </a:effectLst>
          <a:scene3d>
            <a:camera prst="isometricOffAxis1Right"/>
            <a:lightRig rig="harsh" dir="t">
              <a:rot lat="0" lon="0" rev="3000000"/>
            </a:lightRig>
          </a:scene3d>
          <a:sp3d extrusionH="254000" contourW="19050">
            <a:bevelT w="82550" h="44450" prst="angle"/>
            <a:bevelB w="82550" h="44450" prst="angle"/>
            <a:contourClr>
              <a:srgbClr val="FFFFFF"/>
            </a:contourClr>
          </a:sp3d>
        </p:spPr>
        <p:txBody>
          <a:bodyPr wrap="square" rtlCol="1">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9600" b="1" i="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imes New Roman" pitchFamily="18" charset="0"/>
                <a:cs typeface="Times New Roman" pitchFamily="18" charset="0"/>
              </a:rPr>
              <a:t>Thank </a:t>
            </a:r>
            <a:r>
              <a:rPr lang="en-US" sz="9600" dirty="0" smtClean="0">
                <a:solidFill>
                  <a:srgbClr val="FFFF00"/>
                </a:solidFill>
                <a:sym typeface="Wingdings" pitchFamily="2" charset="2"/>
              </a:rPr>
              <a:t></a:t>
            </a:r>
            <a:endParaRPr lang="ar-SA" sz="9600" dirty="0" smtClean="0">
              <a:solidFill>
                <a:srgbClr val="FFFF00"/>
              </a:solidFill>
            </a:endParaRPr>
          </a:p>
          <a:p>
            <a:pPr algn="ctr"/>
            <a:r>
              <a:rPr lang="en-US" sz="9600" b="1" i="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imes New Roman" pitchFamily="18" charset="0"/>
                <a:cs typeface="Times New Roman" pitchFamily="18" charset="0"/>
              </a:rPr>
              <a:t>you</a:t>
            </a:r>
            <a:endParaRPr lang="ar-SA" sz="9600" b="1" i="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676400" y="990600"/>
            <a:ext cx="4953000" cy="369332"/>
          </a:xfrm>
          <a:prstGeom prst="rect">
            <a:avLst/>
          </a:prstGeom>
          <a:noFill/>
        </p:spPr>
        <p:txBody>
          <a:bodyPr wrap="square" rtlCol="1">
            <a:spAutoFit/>
          </a:bodyPr>
          <a:lstStyle/>
          <a:p>
            <a:pPr algn="ctr"/>
            <a:r>
              <a:rPr lang="en-US" i="1" u="sng" dirty="0"/>
              <a:t>Linear power supply</a:t>
            </a:r>
            <a:endParaRPr lang="ar-SA" dirty="0"/>
          </a:p>
        </p:txBody>
      </p:sp>
      <p:pic>
        <p:nvPicPr>
          <p:cNvPr id="4" name="il_fi" descr="http://electrapk.com/wp-content/uploads/2011/08/DC-Power-Supply-Block-Diagram.jpg"/>
          <p:cNvPicPr/>
          <p:nvPr/>
        </p:nvPicPr>
        <p:blipFill>
          <a:blip r:embed="rId2"/>
          <a:srcRect/>
          <a:stretch>
            <a:fillRect/>
          </a:stretch>
        </p:blipFill>
        <p:spPr bwMode="auto">
          <a:xfrm>
            <a:off x="1828800" y="2362200"/>
            <a:ext cx="6019800" cy="2438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025" name="Rectangle 1"/>
          <p:cNvSpPr>
            <a:spLocks noChangeArrowheads="1"/>
          </p:cNvSpPr>
          <p:nvPr/>
        </p:nvSpPr>
        <p:spPr bwMode="auto">
          <a:xfrm>
            <a:off x="1143000" y="1524000"/>
            <a:ext cx="822960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linear power supply with the following block diagram:</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5" name="Picture 3"/>
          <p:cNvPicPr>
            <a:picLocks noChangeAspect="1" noChangeArrowheads="1"/>
          </p:cNvPicPr>
          <p:nvPr/>
        </p:nvPicPr>
        <p:blipFill>
          <a:blip r:embed="rId3"/>
          <a:srcRect/>
          <a:stretch>
            <a:fillRect/>
          </a:stretch>
        </p:blipFill>
        <p:spPr bwMode="auto">
          <a:xfrm>
            <a:off x="0" y="0"/>
            <a:ext cx="9143999" cy="6858000"/>
          </a:xfrm>
          <a:prstGeom prst="rect">
            <a:avLst/>
          </a:prstGeom>
          <a:noFill/>
          <a:ln w="9525" cap="flat" cmpd="sng">
            <a:noFill/>
            <a:prstDash val="solid"/>
            <a:miter lim="800000"/>
            <a:headEnd/>
            <a:tailEnd/>
          </a:ln>
          <a:effectLst/>
        </p:spPr>
      </p:pic>
      <p:sp>
        <p:nvSpPr>
          <p:cNvPr id="6" name="مربع نص 5"/>
          <p:cNvSpPr txBox="1"/>
          <p:nvPr/>
        </p:nvSpPr>
        <p:spPr>
          <a:xfrm>
            <a:off x="2514600" y="533400"/>
            <a:ext cx="4953000" cy="584775"/>
          </a:xfrm>
          <a:prstGeom prst="rect">
            <a:avLst/>
          </a:prstGeom>
          <a:noFill/>
        </p:spPr>
        <p:txBody>
          <a:bodyPr wrap="square" rtlCol="1">
            <a:spAutoFit/>
          </a:bodyPr>
          <a:lstStyle/>
          <a:p>
            <a:pPr algn="ctr"/>
            <a:r>
              <a:rPr lang="en-US" sz="3200" b="1" i="1" u="sng" dirty="0">
                <a:solidFill>
                  <a:schemeClr val="accent2">
                    <a:lumMod val="50000"/>
                  </a:schemeClr>
                </a:solidFill>
                <a:latin typeface="Lucida Calligraphy" pitchFamily="66" charset="0"/>
              </a:rPr>
              <a:t>Linear power supply</a:t>
            </a:r>
            <a:endParaRPr lang="ar-SA" sz="3200" b="1" dirty="0">
              <a:solidFill>
                <a:schemeClr val="accent2">
                  <a:lumMod val="50000"/>
                </a:schemeClr>
              </a:solidFill>
              <a:latin typeface="Lucida Calligraphy" pitchFamily="66" charset="0"/>
            </a:endParaRPr>
          </a:p>
        </p:txBody>
      </p:sp>
      <p:pic>
        <p:nvPicPr>
          <p:cNvPr id="7" name="il_fi" descr="http://electrapk.com/wp-content/uploads/2011/08/DC-Power-Supply-Block-Diagram.jpg"/>
          <p:cNvPicPr/>
          <p:nvPr/>
        </p:nvPicPr>
        <p:blipFill>
          <a:blip r:embed="rId2"/>
          <a:srcRect/>
          <a:stretch>
            <a:fillRect/>
          </a:stretch>
        </p:blipFill>
        <p:spPr bwMode="auto">
          <a:xfrm>
            <a:off x="2514600" y="2133600"/>
            <a:ext cx="6019800" cy="2438400"/>
          </a:xfrm>
          <a:prstGeom prst="rect">
            <a:avLst/>
          </a:prstGeom>
          <a:ln w="38100" cap="sq">
            <a:solidFill>
              <a:schemeClr val="accent1">
                <a:lumMod val="75000"/>
              </a:schemeClr>
            </a:solidFill>
            <a:prstDash val="solid"/>
            <a:miter lim="800000"/>
          </a:ln>
          <a:effectLst>
            <a:outerShdw blurRad="50800" dist="38100" dir="2700000" algn="tl" rotWithShape="0">
              <a:srgbClr val="000000">
                <a:alpha val="43000"/>
              </a:srgbClr>
            </a:outerShdw>
          </a:effectLst>
        </p:spPr>
      </p:pic>
      <p:sp>
        <p:nvSpPr>
          <p:cNvPr id="8" name="Rectangle 1"/>
          <p:cNvSpPr>
            <a:spLocks noChangeArrowheads="1"/>
          </p:cNvSpPr>
          <p:nvPr/>
        </p:nvSpPr>
        <p:spPr bwMode="auto">
          <a:xfrm>
            <a:off x="1828800" y="1295400"/>
            <a:ext cx="8229600" cy="7694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accent1">
                    <a:lumMod val="75000"/>
                  </a:schemeClr>
                </a:solidFill>
                <a:effectLst/>
                <a:latin typeface="Times New Roman" pitchFamily="18" charset="0"/>
                <a:ea typeface="Calibri" pitchFamily="34" charset="0"/>
                <a:cs typeface="Times New Roman" pitchFamily="18" charset="0"/>
              </a:rPr>
              <a:t>linear power supply with the following block diagram:</a:t>
            </a:r>
            <a:endParaRPr kumimoji="0" lang="en-US" sz="2200" b="0" i="0" u="none" strike="noStrike" cap="none" normalizeH="0" baseline="0" dirty="0" smtClean="0">
              <a:ln>
                <a:noFill/>
              </a:ln>
              <a:solidFill>
                <a:schemeClr val="accent1">
                  <a:lumMod val="75000"/>
                </a:schemeClr>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200" b="0" i="0" u="none" strike="noStrike" cap="none" normalizeH="0" baseline="0" dirty="0" smtClean="0">
              <a:ln>
                <a:noFill/>
              </a:ln>
              <a:solidFill>
                <a:schemeClr val="accent1">
                  <a:lumMod val="75000"/>
                </a:schemeClr>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nvSpPr>
        <p:spPr bwMode="auto">
          <a:xfrm>
            <a:off x="1143000" y="762000"/>
            <a:ext cx="800100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We choose the following circuit to build it , but we have a problem in availability the component (high power transistor Q5,Q6)</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pic>
        <p:nvPicPr>
          <p:cNvPr id="3" name="Picture 14"/>
          <p:cNvPicPr/>
          <p:nvPr/>
        </p:nvPicPr>
        <p:blipFill>
          <a:blip r:embed="rId2"/>
          <a:srcRect/>
          <a:stretch>
            <a:fillRect/>
          </a:stretch>
        </p:blipFill>
        <p:spPr bwMode="auto">
          <a:xfrm>
            <a:off x="1447800" y="1600200"/>
            <a:ext cx="6705600" cy="4876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 name="Picture 3"/>
          <p:cNvPicPr>
            <a:picLocks noChangeAspect="1" noChangeArrowheads="1"/>
          </p:cNvPicPr>
          <p:nvPr/>
        </p:nvPicPr>
        <p:blipFill>
          <a:blip r:embed="rId3"/>
          <a:srcRect/>
          <a:stretch>
            <a:fillRect/>
          </a:stretch>
        </p:blipFill>
        <p:spPr bwMode="auto">
          <a:xfrm>
            <a:off x="1" y="0"/>
            <a:ext cx="9143999" cy="6858000"/>
          </a:xfrm>
          <a:prstGeom prst="rect">
            <a:avLst/>
          </a:prstGeom>
          <a:noFill/>
          <a:ln w="9525" cap="flat" cmpd="sng">
            <a:noFill/>
            <a:prstDash val="solid"/>
            <a:miter lim="800000"/>
            <a:headEnd/>
            <a:tailEnd/>
          </a:ln>
          <a:effectLst/>
        </p:spPr>
      </p:pic>
      <p:sp>
        <p:nvSpPr>
          <p:cNvPr id="5" name="Rectangle 1"/>
          <p:cNvSpPr>
            <a:spLocks noChangeArrowheads="1"/>
          </p:cNvSpPr>
          <p:nvPr/>
        </p:nvSpPr>
        <p:spPr bwMode="auto">
          <a:xfrm>
            <a:off x="1828800" y="304800"/>
            <a:ext cx="7315200" cy="110799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accent1">
                    <a:lumMod val="75000"/>
                  </a:schemeClr>
                </a:solidFill>
                <a:effectLst/>
                <a:latin typeface="Times New Roman" pitchFamily="18" charset="0"/>
                <a:ea typeface="Calibri" pitchFamily="34" charset="0"/>
                <a:cs typeface="Times New Roman" pitchFamily="18" charset="0"/>
              </a:rPr>
              <a:t>We choose the following circuit to build it , but we have a problem in availability the component (high power transistor Q5,Q6)</a:t>
            </a:r>
            <a:endParaRPr kumimoji="0" lang="en-US" sz="2200" b="0" i="0" u="none" strike="noStrike" cap="none" normalizeH="0" baseline="0" dirty="0" smtClean="0">
              <a:ln>
                <a:noFill/>
              </a:ln>
              <a:solidFill>
                <a:schemeClr val="accent1">
                  <a:lumMod val="75000"/>
                </a:schemeClr>
              </a:solidFill>
              <a:effectLst/>
              <a:latin typeface="Arial" pitchFamily="34" charset="0"/>
              <a:cs typeface="Arial" pitchFamily="34" charset="0"/>
            </a:endParaRPr>
          </a:p>
        </p:txBody>
      </p:sp>
      <p:pic>
        <p:nvPicPr>
          <p:cNvPr id="6" name="Picture 14"/>
          <p:cNvPicPr/>
          <p:nvPr/>
        </p:nvPicPr>
        <p:blipFill>
          <a:blip r:embed="rId2"/>
          <a:srcRect/>
          <a:stretch>
            <a:fillRect/>
          </a:stretch>
        </p:blipFill>
        <p:spPr bwMode="auto">
          <a:xfrm>
            <a:off x="2057400" y="1524000"/>
            <a:ext cx="6705600" cy="4876800"/>
          </a:xfrm>
          <a:prstGeom prst="rect">
            <a:avLst/>
          </a:prstGeom>
          <a:ln w="38100" cap="sq">
            <a:solidFill>
              <a:schemeClr val="accent1">
                <a:lumMod val="75000"/>
              </a:schemeClr>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66800" y="533400"/>
            <a:ext cx="6324600" cy="646331"/>
          </a:xfrm>
          <a:prstGeom prst="rect">
            <a:avLst/>
          </a:prstGeom>
        </p:spPr>
        <p:txBody>
          <a:bodyPr wrap="square">
            <a:spAutoFit/>
          </a:bodyPr>
          <a:lstStyle/>
          <a:p>
            <a:pPr algn="l"/>
            <a:r>
              <a:rPr lang="en-US" dirty="0" smtClean="0"/>
              <a:t>So we choose another circuit that make voltage ,current  regulator with limit ( 0-30 Vdc,.002-3 A). </a:t>
            </a:r>
            <a:endParaRPr lang="ar-SA" dirty="0"/>
          </a:p>
        </p:txBody>
      </p:sp>
      <p:pic>
        <p:nvPicPr>
          <p:cNvPr id="3" name="Picture 45" descr="http://www.electronics-lab.com/projects/power/001/schem.gif"/>
          <p:cNvPicPr/>
          <p:nvPr/>
        </p:nvPicPr>
        <p:blipFill>
          <a:blip r:embed="rId2"/>
          <a:srcRect/>
          <a:stretch>
            <a:fillRect/>
          </a:stretch>
        </p:blipFill>
        <p:spPr bwMode="auto">
          <a:xfrm>
            <a:off x="1447800" y="1295400"/>
            <a:ext cx="7086600" cy="4876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 name="Picture 3"/>
          <p:cNvPicPr>
            <a:picLocks noChangeAspect="1" noChangeArrowheads="1"/>
          </p:cNvPicPr>
          <p:nvPr/>
        </p:nvPicPr>
        <p:blipFill>
          <a:blip r:embed="rId3"/>
          <a:srcRect/>
          <a:stretch>
            <a:fillRect/>
          </a:stretch>
        </p:blipFill>
        <p:spPr bwMode="auto">
          <a:xfrm>
            <a:off x="1" y="0"/>
            <a:ext cx="9143999" cy="6858000"/>
          </a:xfrm>
          <a:prstGeom prst="rect">
            <a:avLst/>
          </a:prstGeom>
          <a:noFill/>
          <a:ln w="9525" cap="flat" cmpd="sng">
            <a:noFill/>
            <a:prstDash val="solid"/>
            <a:miter lim="800000"/>
            <a:headEnd/>
            <a:tailEnd/>
          </a:ln>
          <a:effectLst/>
        </p:spPr>
      </p:pic>
      <p:sp>
        <p:nvSpPr>
          <p:cNvPr id="5" name="مستطيل 4"/>
          <p:cNvSpPr/>
          <p:nvPr/>
        </p:nvSpPr>
        <p:spPr>
          <a:xfrm>
            <a:off x="1905000" y="304800"/>
            <a:ext cx="7086600" cy="769441"/>
          </a:xfrm>
          <a:prstGeom prst="rect">
            <a:avLst/>
          </a:prstGeom>
        </p:spPr>
        <p:txBody>
          <a:bodyPr wrap="square">
            <a:spAutoFit/>
          </a:bodyPr>
          <a:lstStyle/>
          <a:p>
            <a:pPr algn="l"/>
            <a:r>
              <a:rPr lang="en-US" sz="2200" dirty="0" smtClean="0">
                <a:solidFill>
                  <a:schemeClr val="accent1">
                    <a:lumMod val="75000"/>
                  </a:schemeClr>
                </a:solidFill>
                <a:latin typeface="Times New Roman" pitchFamily="18" charset="0"/>
                <a:cs typeface="Times New Roman" pitchFamily="18" charset="0"/>
              </a:rPr>
              <a:t>So we choose another circuit that make voltage ,current  regulator with limit ( 0-30 Vdc,.002-3 A). </a:t>
            </a:r>
            <a:endParaRPr lang="ar-SA" sz="2200" dirty="0">
              <a:solidFill>
                <a:schemeClr val="accent1">
                  <a:lumMod val="75000"/>
                </a:schemeClr>
              </a:solidFill>
              <a:latin typeface="Times New Roman" pitchFamily="18" charset="0"/>
              <a:cs typeface="Times New Roman" pitchFamily="18" charset="0"/>
            </a:endParaRPr>
          </a:p>
        </p:txBody>
      </p:sp>
      <p:pic>
        <p:nvPicPr>
          <p:cNvPr id="6" name="Picture 45" descr="http://www.electronics-lab.com/projects/power/001/schem.gif"/>
          <p:cNvPicPr/>
          <p:nvPr/>
        </p:nvPicPr>
        <p:blipFill>
          <a:blip r:embed="rId2"/>
          <a:srcRect/>
          <a:stretch>
            <a:fillRect/>
          </a:stretch>
        </p:blipFill>
        <p:spPr bwMode="auto">
          <a:xfrm>
            <a:off x="1905000" y="1371600"/>
            <a:ext cx="7086600" cy="4876800"/>
          </a:xfrm>
          <a:prstGeom prst="rect">
            <a:avLst/>
          </a:prstGeom>
          <a:ln w="38100" cap="sq">
            <a:solidFill>
              <a:schemeClr val="accent1">
                <a:lumMod val="75000"/>
              </a:schemeClr>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1066800" y="914400"/>
            <a:ext cx="7848600" cy="3385445"/>
          </a:xfrm>
          <a:prstGeom prst="rect">
            <a:avLst/>
          </a:prstGeom>
          <a:noFill/>
          <a:ln w="9525">
            <a:noFill/>
            <a:miter lim="800000"/>
            <a:headEnd/>
            <a:tailEnd/>
          </a:ln>
          <a:effectLst/>
        </p:spPr>
        <p:txBody>
          <a:bodyPr vert="horz" wrap="square" lIns="0" tIns="304704" rIns="0" bIns="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800" b="1" i="1" u="sng" strike="noStrike" cap="none" normalizeH="0" baseline="0" dirty="0" smtClean="0">
                <a:ln>
                  <a:noFill/>
                </a:ln>
                <a:solidFill>
                  <a:srgbClr val="0D0D0D"/>
                </a:solidFill>
                <a:effectLst/>
                <a:latin typeface="Cambria" pitchFamily="18" charset="0"/>
                <a:ea typeface="Times New Roman" pitchFamily="18" charset="0"/>
                <a:cs typeface="Times New Roman" pitchFamily="18" charset="0"/>
              </a:rPr>
              <a:t>General Description about the linear power supply circuit :</a:t>
            </a:r>
            <a:endParaRPr kumimoji="0" lang="en-US" sz="2800" b="1" i="0" u="none" strike="noStrike" cap="none" normalizeH="0" baseline="0" dirty="0" smtClean="0">
              <a:ln>
                <a:noFill/>
              </a:ln>
              <a:solidFill>
                <a:srgbClr val="365F91"/>
              </a:solidFill>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This is a high quality power supply with a continuously variable </a:t>
            </a:r>
            <a:r>
              <a:rPr kumimoji="0" lang="en-US" sz="24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tabilized</a:t>
            </a: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output adjustable at any value between 0 and 30VDC. The circuit also incorporates an electronic output current limiter that effectively controls the output current from a few </a:t>
            </a:r>
            <a:r>
              <a:rPr kumimoji="0" lang="en-US" sz="24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milliamperes</a:t>
            </a: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(2 </a:t>
            </a:r>
            <a:r>
              <a:rPr kumimoji="0" lang="en-US" sz="24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mA</a:t>
            </a: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to the maximum output of three amperes that the circuit can deliver.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3" name="Picture 3"/>
          <p:cNvPicPr>
            <a:picLocks noChangeAspect="1" noChangeArrowheads="1"/>
          </p:cNvPicPr>
          <p:nvPr/>
        </p:nvPicPr>
        <p:blipFill>
          <a:blip r:embed="rId2"/>
          <a:srcRect/>
          <a:stretch>
            <a:fillRect/>
          </a:stretch>
        </p:blipFill>
        <p:spPr bwMode="auto">
          <a:xfrm>
            <a:off x="1" y="0"/>
            <a:ext cx="9143999" cy="6858000"/>
          </a:xfrm>
          <a:prstGeom prst="rect">
            <a:avLst/>
          </a:prstGeom>
          <a:noFill/>
          <a:ln w="9525" cap="flat" cmpd="sng">
            <a:noFill/>
            <a:prstDash val="solid"/>
            <a:miter lim="800000"/>
            <a:headEnd/>
            <a:tailEnd/>
          </a:ln>
          <a:effectLst/>
        </p:spPr>
      </p:pic>
      <p:sp>
        <p:nvSpPr>
          <p:cNvPr id="4" name="مستطيل 3"/>
          <p:cNvSpPr/>
          <p:nvPr/>
        </p:nvSpPr>
        <p:spPr>
          <a:xfrm>
            <a:off x="2286000" y="838200"/>
            <a:ext cx="6324600" cy="3785652"/>
          </a:xfrm>
          <a:prstGeom prst="rect">
            <a:avLst/>
          </a:prstGeom>
        </p:spPr>
        <p:txBody>
          <a:bodyPr wrap="square">
            <a:spAutoFit/>
          </a:bodyPr>
          <a:lstStyle/>
          <a:p>
            <a:pPr lvl="0" algn="l" fontAlgn="base">
              <a:spcBef>
                <a:spcPct val="0"/>
              </a:spcBef>
              <a:spcAft>
                <a:spcPct val="0"/>
              </a:spcAft>
            </a:pPr>
            <a:r>
              <a:rPr lang="en-US" sz="3200" b="1" i="1" u="sng" dirty="0" smtClean="0">
                <a:solidFill>
                  <a:schemeClr val="accent2">
                    <a:lumMod val="50000"/>
                  </a:schemeClr>
                </a:solidFill>
                <a:latin typeface="Times New Roman" pitchFamily="18" charset="0"/>
                <a:ea typeface="Times New Roman" pitchFamily="18" charset="0"/>
                <a:cs typeface="Times New Roman" pitchFamily="18" charset="0"/>
              </a:rPr>
              <a:t>General Description about the linear power supply circuit :</a:t>
            </a:r>
            <a:endParaRPr lang="en-US" sz="3200" b="1" dirty="0" smtClean="0">
              <a:solidFill>
                <a:schemeClr val="accent2">
                  <a:lumMod val="50000"/>
                </a:schemeClr>
              </a:solidFill>
              <a:latin typeface="Times New Roman" pitchFamily="18" charset="0"/>
              <a:ea typeface="Times New Roman" pitchFamily="18" charset="0"/>
              <a:cs typeface="Times New Roman" pitchFamily="18" charset="0"/>
            </a:endParaRPr>
          </a:p>
          <a:p>
            <a:pPr lvl="0" algn="l" rtl="0" eaLnBrk="0" fontAlgn="base" hangingPunct="0">
              <a:spcBef>
                <a:spcPct val="0"/>
              </a:spcBef>
              <a:spcAft>
                <a:spcPct val="0"/>
              </a:spcAft>
            </a:pPr>
            <a:endParaRPr lang="en-US" sz="2200" dirty="0" smtClean="0">
              <a:latin typeface="Times New Roman" pitchFamily="18" charset="0"/>
              <a:ea typeface="Times New Roman" pitchFamily="18" charset="0"/>
              <a:cs typeface="Times New Roman" pitchFamily="18" charset="0"/>
            </a:endParaRPr>
          </a:p>
          <a:p>
            <a:pPr lvl="0" algn="l" rtl="0" eaLnBrk="0" fontAlgn="base" hangingPunct="0">
              <a:spcBef>
                <a:spcPct val="0"/>
              </a:spcBef>
              <a:spcAft>
                <a:spcPct val="0"/>
              </a:spcAft>
            </a:pPr>
            <a:r>
              <a:rPr lang="en-US" sz="2200" dirty="0" smtClean="0">
                <a:solidFill>
                  <a:schemeClr val="accent1">
                    <a:lumMod val="75000"/>
                  </a:schemeClr>
                </a:solidFill>
                <a:latin typeface="Times New Roman" pitchFamily="18" charset="0"/>
                <a:ea typeface="Times New Roman" pitchFamily="18" charset="0"/>
                <a:cs typeface="Times New Roman" pitchFamily="18" charset="0"/>
              </a:rPr>
              <a:t>This is a high quality power supply with a continuously variable </a:t>
            </a:r>
            <a:r>
              <a:rPr lang="en-US" sz="2200" dirty="0" err="1" smtClean="0">
                <a:solidFill>
                  <a:schemeClr val="accent1">
                    <a:lumMod val="75000"/>
                  </a:schemeClr>
                </a:solidFill>
                <a:latin typeface="Times New Roman" pitchFamily="18" charset="0"/>
                <a:ea typeface="Times New Roman" pitchFamily="18" charset="0"/>
                <a:cs typeface="Times New Roman" pitchFamily="18" charset="0"/>
              </a:rPr>
              <a:t>tabilized</a:t>
            </a:r>
            <a:r>
              <a:rPr lang="en-US" sz="2200" dirty="0" smtClean="0">
                <a:solidFill>
                  <a:schemeClr val="accent1">
                    <a:lumMod val="75000"/>
                  </a:schemeClr>
                </a:solidFill>
                <a:latin typeface="Times New Roman" pitchFamily="18" charset="0"/>
                <a:ea typeface="Times New Roman" pitchFamily="18" charset="0"/>
                <a:cs typeface="Times New Roman" pitchFamily="18" charset="0"/>
              </a:rPr>
              <a:t> output adjustable at any value between 0 and 30VDC. The circuit also incorporates an electronic output current limiter that effectively controls the output current from a few </a:t>
            </a:r>
            <a:r>
              <a:rPr lang="en-US" sz="2200" dirty="0" err="1" smtClean="0">
                <a:solidFill>
                  <a:schemeClr val="accent1">
                    <a:lumMod val="75000"/>
                  </a:schemeClr>
                </a:solidFill>
                <a:latin typeface="Times New Roman" pitchFamily="18" charset="0"/>
                <a:ea typeface="Times New Roman" pitchFamily="18" charset="0"/>
                <a:cs typeface="Times New Roman" pitchFamily="18" charset="0"/>
              </a:rPr>
              <a:t>milliamperes</a:t>
            </a:r>
            <a:r>
              <a:rPr lang="en-US" sz="2200" dirty="0" smtClean="0">
                <a:solidFill>
                  <a:schemeClr val="accent1">
                    <a:lumMod val="75000"/>
                  </a:schemeClr>
                </a:solidFill>
                <a:latin typeface="Times New Roman" pitchFamily="18" charset="0"/>
                <a:ea typeface="Times New Roman" pitchFamily="18" charset="0"/>
                <a:cs typeface="Times New Roman" pitchFamily="18" charset="0"/>
              </a:rPr>
              <a:t> (2 </a:t>
            </a:r>
            <a:r>
              <a:rPr lang="en-US" sz="2200" dirty="0" err="1" smtClean="0">
                <a:solidFill>
                  <a:schemeClr val="accent1">
                    <a:lumMod val="75000"/>
                  </a:schemeClr>
                </a:solidFill>
                <a:latin typeface="Times New Roman" pitchFamily="18" charset="0"/>
                <a:ea typeface="Times New Roman" pitchFamily="18" charset="0"/>
                <a:cs typeface="Times New Roman" pitchFamily="18" charset="0"/>
              </a:rPr>
              <a:t>mA</a:t>
            </a:r>
            <a:r>
              <a:rPr lang="en-US" sz="2200" dirty="0" smtClean="0">
                <a:solidFill>
                  <a:schemeClr val="accent1">
                    <a:lumMod val="75000"/>
                  </a:schemeClr>
                </a:solidFill>
                <a:latin typeface="Times New Roman" pitchFamily="18" charset="0"/>
                <a:ea typeface="Times New Roman" pitchFamily="18" charset="0"/>
                <a:cs typeface="Times New Roman" pitchFamily="18" charset="0"/>
              </a:rPr>
              <a:t>) to the maximum output of three amperes that the circuit can deliver. </a:t>
            </a:r>
            <a:endParaRPr lang="en-US" sz="2200" dirty="0" smtClean="0">
              <a:solidFill>
                <a:schemeClr val="accent1">
                  <a:lumMod val="75000"/>
                </a:schemeClr>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0" name="Rectangle 10"/>
          <p:cNvSpPr>
            <a:spLocks noChangeArrowheads="1"/>
          </p:cNvSpPr>
          <p:nvPr/>
        </p:nvSpPr>
        <p:spPr bwMode="auto">
          <a:xfrm>
            <a:off x="990600" y="228600"/>
            <a:ext cx="9144000" cy="457200"/>
          </a:xfrm>
          <a:prstGeom prst="rect">
            <a:avLst/>
          </a:prstGeom>
          <a:noFill/>
          <a:ln w="9525">
            <a:noFill/>
            <a:miter lim="800000"/>
            <a:headEnd/>
            <a:tailEnd/>
          </a:ln>
          <a:effectLst/>
        </p:spPr>
        <p:txBody>
          <a:bodyPr vert="horz" wrap="none" lIns="0" tIns="304704" rIns="0" bIns="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000" b="1" i="1" u="sng" strike="noStrike" cap="none" normalizeH="0" baseline="0" dirty="0" smtClean="0">
                <a:ln>
                  <a:noFill/>
                </a:ln>
                <a:solidFill>
                  <a:srgbClr val="0D0D0D"/>
                </a:solidFill>
                <a:effectLst/>
                <a:latin typeface="Cambria" pitchFamily="18" charset="0"/>
                <a:ea typeface="Times New Roman" pitchFamily="18" charset="0"/>
                <a:cs typeface="Times New Roman" pitchFamily="18" charset="0"/>
              </a:rPr>
              <a:t>Technical Specifications</a:t>
            </a:r>
            <a:r>
              <a:rPr kumimoji="0" lang="en-US" sz="2000" b="0" i="1" u="sng" strike="noStrike" cap="none" normalizeH="0" baseline="0" dirty="0" smtClean="0">
                <a:ln>
                  <a:noFill/>
                </a:ln>
                <a:solidFill>
                  <a:srgbClr val="0D0D0D"/>
                </a:solidFill>
                <a:effectLst/>
                <a:latin typeface="Cambria" pitchFamily="18" charset="0"/>
                <a:ea typeface="Times New Roman" pitchFamily="18" charset="0"/>
                <a:cs typeface="Times New Roman" pitchFamily="18" charset="0"/>
              </a:rPr>
              <a:t>:</a:t>
            </a:r>
            <a:endParaRPr kumimoji="0" lang="en-US" sz="1400" b="1" i="0" u="none" strike="noStrike" cap="none" normalizeH="0" baseline="0" dirty="0" smtClean="0">
              <a:ln>
                <a:noFill/>
              </a:ln>
              <a:solidFill>
                <a:srgbClr val="365F91"/>
              </a:solidFill>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0494" name="Picture 32" descr="http://www.electronics-lab.com/images/row_2.gif"/>
          <p:cNvPicPr>
            <a:picLocks noChangeAspect="1" noChangeArrowheads="1"/>
          </p:cNvPicPr>
          <p:nvPr/>
        </p:nvPicPr>
        <p:blipFill>
          <a:blip r:embed="rId2"/>
          <a:srcRect/>
          <a:stretch>
            <a:fillRect/>
          </a:stretch>
        </p:blipFill>
        <p:spPr bwMode="auto">
          <a:xfrm>
            <a:off x="0" y="457200"/>
            <a:ext cx="104775" cy="66675"/>
          </a:xfrm>
          <a:prstGeom prst="rect">
            <a:avLst/>
          </a:prstGeom>
          <a:noFill/>
        </p:spPr>
      </p:pic>
      <p:pic>
        <p:nvPicPr>
          <p:cNvPr id="20493" name="Picture 33" descr="http://www.electronics-lab.com/images/row_2.gif"/>
          <p:cNvPicPr>
            <a:picLocks noChangeAspect="1" noChangeArrowheads="1"/>
          </p:cNvPicPr>
          <p:nvPr/>
        </p:nvPicPr>
        <p:blipFill>
          <a:blip r:embed="rId2"/>
          <a:srcRect/>
          <a:stretch>
            <a:fillRect/>
          </a:stretch>
        </p:blipFill>
        <p:spPr bwMode="auto">
          <a:xfrm>
            <a:off x="0" y="523875"/>
            <a:ext cx="104775" cy="66675"/>
          </a:xfrm>
          <a:prstGeom prst="rect">
            <a:avLst/>
          </a:prstGeom>
          <a:noFill/>
        </p:spPr>
      </p:pic>
      <p:pic>
        <p:nvPicPr>
          <p:cNvPr id="20492" name="Picture 34" descr="http://www.electronics-lab.com/images/row_2.gif"/>
          <p:cNvPicPr>
            <a:picLocks noChangeAspect="1" noChangeArrowheads="1"/>
          </p:cNvPicPr>
          <p:nvPr/>
        </p:nvPicPr>
        <p:blipFill>
          <a:blip r:embed="rId2"/>
          <a:srcRect/>
          <a:stretch>
            <a:fillRect/>
          </a:stretch>
        </p:blipFill>
        <p:spPr bwMode="auto">
          <a:xfrm>
            <a:off x="0" y="590550"/>
            <a:ext cx="104775" cy="66675"/>
          </a:xfrm>
          <a:prstGeom prst="rect">
            <a:avLst/>
          </a:prstGeom>
          <a:noFill/>
        </p:spPr>
      </p:pic>
      <p:pic>
        <p:nvPicPr>
          <p:cNvPr id="20491" name="Picture 35" descr="http://www.electronics-lab.com/images/row_2.gif"/>
          <p:cNvPicPr>
            <a:picLocks noChangeAspect="1" noChangeArrowheads="1"/>
          </p:cNvPicPr>
          <p:nvPr/>
        </p:nvPicPr>
        <p:blipFill>
          <a:blip r:embed="rId2"/>
          <a:srcRect/>
          <a:stretch>
            <a:fillRect/>
          </a:stretch>
        </p:blipFill>
        <p:spPr bwMode="auto">
          <a:xfrm>
            <a:off x="0" y="657225"/>
            <a:ext cx="104775" cy="66675"/>
          </a:xfrm>
          <a:prstGeom prst="rect">
            <a:avLst/>
          </a:prstGeom>
          <a:noFill/>
        </p:spPr>
      </p:pic>
      <p:sp>
        <p:nvSpPr>
          <p:cNvPr id="20495" name="Rectangle 15"/>
          <p:cNvSpPr>
            <a:spLocks noChangeArrowheads="1"/>
          </p:cNvSpPr>
          <p:nvPr/>
        </p:nvSpPr>
        <p:spPr bwMode="auto">
          <a:xfrm>
            <a:off x="1143000" y="609600"/>
            <a:ext cx="3329245"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Input Voltage: .</a:t>
            </a:r>
            <a:r>
              <a:rPr kumimoji="0" lang="en-US" b="0" i="0" u="none" strike="noStrike" cap="none" normalizeH="0" baseline="0" dirty="0" smtClean="0">
                <a:ln>
                  <a:noFill/>
                </a:ln>
                <a:solidFill>
                  <a:schemeClr val="tx1"/>
                </a:solidFill>
                <a:effectLst/>
                <a:latin typeface="Arial"/>
                <a:ea typeface="Times New Roman" pitchFamily="18" charset="0"/>
                <a:cs typeface="Times New Roman" pitchFamily="18" charset="0"/>
              </a:rPr>
              <a:t>…</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24 VAC</a:t>
            </a:r>
            <a:b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20496" name="Rectangle 16"/>
          <p:cNvSpPr>
            <a:spLocks noChangeArrowheads="1"/>
          </p:cNvSpPr>
          <p:nvPr/>
        </p:nvSpPr>
        <p:spPr bwMode="auto">
          <a:xfrm>
            <a:off x="1219200" y="1219200"/>
            <a:ext cx="3519040"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Input Current: .</a:t>
            </a:r>
            <a:r>
              <a:rPr kumimoji="0" lang="en-US" b="0" i="0" u="none" strike="noStrike" cap="none" normalizeH="0" baseline="0" dirty="0" smtClean="0">
                <a:ln>
                  <a:noFill/>
                </a:ln>
                <a:solidFill>
                  <a:schemeClr val="tx1"/>
                </a:solidFill>
                <a:effectLst/>
                <a:latin typeface="Arial"/>
                <a:ea typeface="Times New Roman" pitchFamily="18" charset="0"/>
                <a:cs typeface="Times New Roman" pitchFamily="18" charset="0"/>
              </a:rPr>
              <a:t>…</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3 A (max)</a:t>
            </a:r>
            <a:b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20497" name="Rectangle 17"/>
          <p:cNvSpPr>
            <a:spLocks noChangeArrowheads="1"/>
          </p:cNvSpPr>
          <p:nvPr/>
        </p:nvSpPr>
        <p:spPr bwMode="auto">
          <a:xfrm>
            <a:off x="1295400" y="1600200"/>
            <a:ext cx="4201215"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Output Voltage: .</a:t>
            </a:r>
            <a:r>
              <a:rPr kumimoji="0" lang="en-US" b="0" i="0" u="none" strike="noStrike" cap="none" normalizeH="0" baseline="0" dirty="0" smtClean="0">
                <a:ln>
                  <a:noFill/>
                </a:ln>
                <a:solidFill>
                  <a:schemeClr val="tx1"/>
                </a:solidFill>
                <a:effectLst/>
                <a:latin typeface="Arial"/>
                <a:ea typeface="Times New Roman" pitchFamily="18" charset="0"/>
                <a:cs typeface="Times New Roman" pitchFamily="18" charset="0"/>
              </a:rPr>
              <a:t>…</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0-30 V adjustable</a:t>
            </a:r>
            <a:b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20498" name="Rectangle 18"/>
          <p:cNvSpPr>
            <a:spLocks noChangeArrowheads="1"/>
          </p:cNvSpPr>
          <p:nvPr/>
        </p:nvSpPr>
        <p:spPr bwMode="auto">
          <a:xfrm>
            <a:off x="1447800" y="2133600"/>
            <a:ext cx="4480842"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Output Current: .</a:t>
            </a:r>
            <a:r>
              <a:rPr kumimoji="0" lang="en-US" b="0" i="0" u="none" strike="noStrike" cap="none" normalizeH="0" baseline="0" dirty="0" smtClean="0">
                <a:ln>
                  <a:noFill/>
                </a:ln>
                <a:solidFill>
                  <a:schemeClr val="tx1"/>
                </a:solidFill>
                <a:effectLst/>
                <a:latin typeface="Arial"/>
                <a:ea typeface="Times New Roman" pitchFamily="18" charset="0"/>
                <a:cs typeface="Times New Roman" pitchFamily="18" charset="0"/>
              </a:rPr>
              <a:t>…</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2 mA-3 A adjustable</a:t>
            </a:r>
            <a:b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20499" name="Rectangle 19"/>
          <p:cNvSpPr>
            <a:spLocks noChangeArrowheads="1"/>
          </p:cNvSpPr>
          <p:nvPr/>
        </p:nvSpPr>
        <p:spPr bwMode="auto">
          <a:xfrm>
            <a:off x="1295400" y="2895600"/>
            <a:ext cx="436985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Output Voltage Ripple: .</a:t>
            </a:r>
            <a:r>
              <a:rPr kumimoji="0" lang="en-US" b="0" i="0" u="none" strike="noStrike" cap="none" normalizeH="0" baseline="0" dirty="0" smtClean="0">
                <a:ln>
                  <a:noFill/>
                </a:ln>
                <a:solidFill>
                  <a:schemeClr val="tx1"/>
                </a:solidFill>
                <a:effectLst/>
                <a:latin typeface="Arial"/>
                <a:ea typeface="Times New Roman" pitchFamily="18" charset="0"/>
                <a:cs typeface="Times New Roman" pitchFamily="18" charset="0"/>
              </a:rPr>
              <a:t>…</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0.01 % maximum</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20500" name="Rectangle 20"/>
          <p:cNvSpPr>
            <a:spLocks noChangeArrowheads="1"/>
          </p:cNvSpPr>
          <p:nvPr/>
        </p:nvSpPr>
        <p:spPr bwMode="auto">
          <a:xfrm>
            <a:off x="1066800" y="3505200"/>
            <a:ext cx="9144000" cy="1969673"/>
          </a:xfrm>
          <a:prstGeom prst="rect">
            <a:avLst/>
          </a:prstGeom>
          <a:noFill/>
          <a:ln w="9525">
            <a:noFill/>
            <a:miter lim="800000"/>
            <a:headEnd/>
            <a:tailEnd/>
          </a:ln>
          <a:effectLst/>
        </p:spPr>
        <p:txBody>
          <a:bodyPr vert="horz" wrap="square" lIns="0" tIns="304704" rIns="0" bIns="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b="1" i="1" u="sng" strike="noStrike" cap="none" normalizeH="0" baseline="0" dirty="0" smtClean="0">
                <a:ln>
                  <a:noFill/>
                </a:ln>
                <a:solidFill>
                  <a:srgbClr val="0D0D0D"/>
                </a:solidFill>
                <a:effectLst/>
                <a:latin typeface="Cambria" pitchFamily="18" charset="0"/>
                <a:ea typeface="Times New Roman" pitchFamily="18" charset="0"/>
                <a:cs typeface="Times New Roman" pitchFamily="18" charset="0"/>
              </a:rPr>
              <a:t>Features:</a:t>
            </a:r>
            <a:endParaRPr kumimoji="0" lang="en-US" b="1" i="0" u="none" strike="noStrike" cap="none" normalizeH="0" baseline="0" dirty="0" smtClean="0">
              <a:ln>
                <a:noFill/>
              </a:ln>
              <a:solidFill>
                <a:srgbClr val="365F91"/>
              </a:solidFill>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Reduced dimensions, easy construction, simple operation.</a:t>
            </a:r>
            <a:b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Output voltage easily adjustable.</a:t>
            </a:r>
            <a:b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Output current limiting with visual indication.</a:t>
            </a:r>
            <a:b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Complete protection of the supplied device against over loads and malfunction. </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pic>
        <p:nvPicPr>
          <p:cNvPr id="13" name="Picture 3"/>
          <p:cNvPicPr>
            <a:picLocks noChangeAspect="1" noChangeArrowheads="1"/>
          </p:cNvPicPr>
          <p:nvPr/>
        </p:nvPicPr>
        <p:blipFill>
          <a:blip r:embed="rId3"/>
          <a:srcRect/>
          <a:stretch>
            <a:fillRect/>
          </a:stretch>
        </p:blipFill>
        <p:spPr bwMode="auto">
          <a:xfrm>
            <a:off x="0" y="0"/>
            <a:ext cx="9143999" cy="6858000"/>
          </a:xfrm>
          <a:prstGeom prst="rect">
            <a:avLst/>
          </a:prstGeom>
          <a:noFill/>
          <a:ln w="9525" cap="flat" cmpd="sng">
            <a:noFill/>
            <a:prstDash val="solid"/>
            <a:miter lim="800000"/>
            <a:headEnd/>
            <a:tailEnd/>
          </a:ln>
          <a:effectLst/>
        </p:spPr>
      </p:pic>
      <p:sp>
        <p:nvSpPr>
          <p:cNvPr id="14" name="Rectangle 10"/>
          <p:cNvSpPr>
            <a:spLocks noChangeArrowheads="1"/>
          </p:cNvSpPr>
          <p:nvPr/>
        </p:nvSpPr>
        <p:spPr bwMode="auto">
          <a:xfrm>
            <a:off x="1981200" y="228600"/>
            <a:ext cx="4572406" cy="1292565"/>
          </a:xfrm>
          <a:prstGeom prst="rect">
            <a:avLst/>
          </a:prstGeom>
          <a:noFill/>
          <a:ln w="9525">
            <a:noFill/>
            <a:miter lim="800000"/>
            <a:headEnd/>
            <a:tailEnd/>
          </a:ln>
          <a:effectLst/>
        </p:spPr>
        <p:txBody>
          <a:bodyPr vert="horz" wrap="none" lIns="0" tIns="304704" rIns="0" bIns="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3200" b="1" i="1" u="sng" strike="noStrike" cap="none" normalizeH="0" baseline="0" dirty="0" smtClean="0">
                <a:ln>
                  <a:noFill/>
                </a:ln>
                <a:solidFill>
                  <a:schemeClr val="accent2">
                    <a:lumMod val="50000"/>
                  </a:schemeClr>
                </a:solidFill>
                <a:effectLst/>
                <a:latin typeface="Times New Roman" pitchFamily="18" charset="0"/>
                <a:ea typeface="Times New Roman" pitchFamily="18" charset="0"/>
                <a:cs typeface="Times New Roman" pitchFamily="18" charset="0"/>
              </a:rPr>
              <a:t>Technical Specifications</a:t>
            </a:r>
            <a:r>
              <a:rPr kumimoji="0" lang="en-US" sz="3200" b="0" i="1" u="sng" strike="noStrike" cap="none" normalizeH="0" baseline="0" dirty="0" smtClean="0">
                <a:ln>
                  <a:noFill/>
                </a:ln>
                <a:solidFill>
                  <a:schemeClr val="accent2">
                    <a:lumMod val="50000"/>
                  </a:schemeClr>
                </a:solidFill>
                <a:effectLst/>
                <a:latin typeface="Times New Roman" pitchFamily="18" charset="0"/>
                <a:ea typeface="Times New Roman" pitchFamily="18" charset="0"/>
                <a:cs typeface="Times New Roman" pitchFamily="18" charset="0"/>
              </a:rPr>
              <a:t>:</a:t>
            </a:r>
            <a:endParaRPr kumimoji="0" lang="en-US" sz="3200" b="1" i="0" u="none" strike="noStrike" cap="none" normalizeH="0" baseline="0" dirty="0" smtClean="0">
              <a:ln>
                <a:noFill/>
              </a:ln>
              <a:solidFill>
                <a:schemeClr val="accent2">
                  <a:lumMod val="50000"/>
                </a:schemeClr>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3200" b="0" i="0" u="none" strike="noStrike" cap="none" normalizeH="0" baseline="0" dirty="0" smtClean="0">
              <a:ln>
                <a:noFill/>
              </a:ln>
              <a:solidFill>
                <a:schemeClr val="accent2">
                  <a:lumMod val="50000"/>
                </a:schemeClr>
              </a:solidFill>
              <a:effectLst/>
              <a:latin typeface="Times New Roman" pitchFamily="18" charset="0"/>
              <a:cs typeface="Times New Roman" pitchFamily="18" charset="0"/>
            </a:endParaRPr>
          </a:p>
        </p:txBody>
      </p:sp>
      <p:pic>
        <p:nvPicPr>
          <p:cNvPr id="15" name="Picture 32" descr="http://www.electronics-lab.com/images/row_2.gif"/>
          <p:cNvPicPr>
            <a:picLocks noChangeAspect="1" noChangeArrowheads="1"/>
          </p:cNvPicPr>
          <p:nvPr/>
        </p:nvPicPr>
        <p:blipFill>
          <a:blip r:embed="rId2"/>
          <a:srcRect/>
          <a:stretch>
            <a:fillRect/>
          </a:stretch>
        </p:blipFill>
        <p:spPr bwMode="auto">
          <a:xfrm>
            <a:off x="990600" y="609600"/>
            <a:ext cx="104775" cy="66675"/>
          </a:xfrm>
          <a:prstGeom prst="rect">
            <a:avLst/>
          </a:prstGeom>
          <a:noFill/>
        </p:spPr>
      </p:pic>
      <p:pic>
        <p:nvPicPr>
          <p:cNvPr id="16" name="Picture 33" descr="http://www.electronics-lab.com/images/row_2.gif"/>
          <p:cNvPicPr>
            <a:picLocks noChangeAspect="1" noChangeArrowheads="1"/>
          </p:cNvPicPr>
          <p:nvPr/>
        </p:nvPicPr>
        <p:blipFill>
          <a:blip r:embed="rId2"/>
          <a:srcRect/>
          <a:stretch>
            <a:fillRect/>
          </a:stretch>
        </p:blipFill>
        <p:spPr bwMode="auto">
          <a:xfrm>
            <a:off x="990600" y="676275"/>
            <a:ext cx="104775" cy="66675"/>
          </a:xfrm>
          <a:prstGeom prst="rect">
            <a:avLst/>
          </a:prstGeom>
          <a:noFill/>
        </p:spPr>
      </p:pic>
      <p:pic>
        <p:nvPicPr>
          <p:cNvPr id="17" name="Picture 34" descr="http://www.electronics-lab.com/images/row_2.gif"/>
          <p:cNvPicPr>
            <a:picLocks noChangeAspect="1" noChangeArrowheads="1"/>
          </p:cNvPicPr>
          <p:nvPr/>
        </p:nvPicPr>
        <p:blipFill>
          <a:blip r:embed="rId2"/>
          <a:srcRect/>
          <a:stretch>
            <a:fillRect/>
          </a:stretch>
        </p:blipFill>
        <p:spPr bwMode="auto">
          <a:xfrm>
            <a:off x="990600" y="742950"/>
            <a:ext cx="104775" cy="66675"/>
          </a:xfrm>
          <a:prstGeom prst="rect">
            <a:avLst/>
          </a:prstGeom>
          <a:noFill/>
        </p:spPr>
      </p:pic>
      <p:pic>
        <p:nvPicPr>
          <p:cNvPr id="18" name="Picture 35" descr="http://www.electronics-lab.com/images/row_2.gif"/>
          <p:cNvPicPr>
            <a:picLocks noChangeAspect="1" noChangeArrowheads="1"/>
          </p:cNvPicPr>
          <p:nvPr/>
        </p:nvPicPr>
        <p:blipFill>
          <a:blip r:embed="rId2"/>
          <a:srcRect/>
          <a:stretch>
            <a:fillRect/>
          </a:stretch>
        </p:blipFill>
        <p:spPr bwMode="auto">
          <a:xfrm>
            <a:off x="990600" y="809625"/>
            <a:ext cx="104775" cy="66675"/>
          </a:xfrm>
          <a:prstGeom prst="rect">
            <a:avLst/>
          </a:prstGeom>
          <a:noFill/>
        </p:spPr>
      </p:pic>
      <p:sp>
        <p:nvSpPr>
          <p:cNvPr id="19" name="Rectangle 15"/>
          <p:cNvSpPr>
            <a:spLocks noChangeArrowheads="1"/>
          </p:cNvSpPr>
          <p:nvPr/>
        </p:nvSpPr>
        <p:spPr bwMode="auto">
          <a:xfrm>
            <a:off x="2209800" y="1066800"/>
            <a:ext cx="4027577" cy="76944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accent2">
                    <a:lumMod val="75000"/>
                  </a:schemeClr>
                </a:solidFill>
                <a:effectLst/>
                <a:latin typeface="Times New Roman" pitchFamily="18" charset="0"/>
                <a:ea typeface="Times New Roman" pitchFamily="18" charset="0"/>
                <a:cs typeface="Times New Roman" pitchFamily="18" charset="0"/>
              </a:rPr>
              <a:t>Input Voltage: .…............ 24 VAC</a:t>
            </a:r>
            <a:br>
              <a:rPr kumimoji="0" lang="en-US" sz="2200" b="0" i="0" u="none" strike="noStrike" cap="none" normalizeH="0" baseline="0" dirty="0" smtClean="0">
                <a:ln>
                  <a:noFill/>
                </a:ln>
                <a:solidFill>
                  <a:schemeClr val="accent2">
                    <a:lumMod val="75000"/>
                  </a:schemeClr>
                </a:solidFill>
                <a:effectLst/>
                <a:latin typeface="Times New Roman" pitchFamily="18" charset="0"/>
                <a:ea typeface="Times New Roman" pitchFamily="18" charset="0"/>
                <a:cs typeface="Times New Roman" pitchFamily="18" charset="0"/>
              </a:rPr>
            </a:br>
            <a:endParaRPr kumimoji="0" lang="en-US" sz="2200" b="0" i="0" u="none" strike="noStrike" cap="none" normalizeH="0" baseline="0" dirty="0" smtClean="0">
              <a:ln>
                <a:noFill/>
              </a:ln>
              <a:solidFill>
                <a:schemeClr val="accent2">
                  <a:lumMod val="75000"/>
                </a:schemeClr>
              </a:solidFill>
              <a:effectLst/>
              <a:latin typeface="Times New Roman" pitchFamily="18" charset="0"/>
              <a:cs typeface="Times New Roman" pitchFamily="18" charset="0"/>
            </a:endParaRPr>
          </a:p>
        </p:txBody>
      </p:sp>
      <p:sp>
        <p:nvSpPr>
          <p:cNvPr id="20" name="Rectangle 16"/>
          <p:cNvSpPr>
            <a:spLocks noChangeArrowheads="1"/>
          </p:cNvSpPr>
          <p:nvPr/>
        </p:nvSpPr>
        <p:spPr bwMode="auto">
          <a:xfrm>
            <a:off x="2209800" y="1600200"/>
            <a:ext cx="4262001" cy="76944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accent2">
                    <a:lumMod val="75000"/>
                  </a:schemeClr>
                </a:solidFill>
                <a:effectLst/>
                <a:latin typeface="Times New Roman" pitchFamily="18" charset="0"/>
                <a:ea typeface="Times New Roman" pitchFamily="18" charset="0"/>
                <a:cs typeface="Times New Roman" pitchFamily="18" charset="0"/>
              </a:rPr>
              <a:t>Input Current: .</a:t>
            </a:r>
            <a:r>
              <a:rPr kumimoji="0" lang="en-US" sz="2200" b="0" i="0" u="none" strike="noStrike" cap="none" normalizeH="0" baseline="0" dirty="0" smtClean="0">
                <a:ln>
                  <a:noFill/>
                </a:ln>
                <a:solidFill>
                  <a:schemeClr val="accent2">
                    <a:lumMod val="75000"/>
                  </a:schemeClr>
                </a:solidFill>
                <a:effectLst/>
                <a:latin typeface="Arial"/>
                <a:ea typeface="Times New Roman" pitchFamily="18" charset="0"/>
                <a:cs typeface="Times New Roman" pitchFamily="18" charset="0"/>
              </a:rPr>
              <a:t>…</a:t>
            </a:r>
            <a:r>
              <a:rPr kumimoji="0" lang="en-US" sz="2200" b="0" i="0" u="none" strike="noStrike" cap="none" normalizeH="0" baseline="0" dirty="0" smtClean="0">
                <a:ln>
                  <a:noFill/>
                </a:ln>
                <a:solidFill>
                  <a:schemeClr val="accent2">
                    <a:lumMod val="75000"/>
                  </a:schemeClr>
                </a:solidFill>
                <a:effectLst/>
                <a:latin typeface="Times New Roman" pitchFamily="18" charset="0"/>
                <a:ea typeface="Times New Roman" pitchFamily="18" charset="0"/>
                <a:cs typeface="Times New Roman" pitchFamily="18" charset="0"/>
              </a:rPr>
              <a:t>............ 3 A (max)</a:t>
            </a:r>
            <a:br>
              <a:rPr kumimoji="0" lang="en-US" sz="2200" b="0" i="0" u="none" strike="noStrike" cap="none" normalizeH="0" baseline="0" dirty="0" smtClean="0">
                <a:ln>
                  <a:noFill/>
                </a:ln>
                <a:solidFill>
                  <a:schemeClr val="accent2">
                    <a:lumMod val="75000"/>
                  </a:schemeClr>
                </a:solidFill>
                <a:effectLst/>
                <a:latin typeface="Times New Roman" pitchFamily="18" charset="0"/>
                <a:ea typeface="Times New Roman" pitchFamily="18" charset="0"/>
                <a:cs typeface="Times New Roman" pitchFamily="18" charset="0"/>
              </a:rPr>
            </a:br>
            <a:endParaRPr kumimoji="0" lang="en-US" sz="2200" b="0" i="0" u="none" strike="noStrike" cap="none" normalizeH="0" baseline="0" dirty="0" smtClean="0">
              <a:ln>
                <a:noFill/>
              </a:ln>
              <a:solidFill>
                <a:schemeClr val="accent2">
                  <a:lumMod val="75000"/>
                </a:schemeClr>
              </a:solidFill>
              <a:effectLst/>
              <a:latin typeface="Arial" pitchFamily="34" charset="0"/>
              <a:cs typeface="Arial" pitchFamily="34" charset="0"/>
            </a:endParaRPr>
          </a:p>
        </p:txBody>
      </p:sp>
      <p:sp>
        <p:nvSpPr>
          <p:cNvPr id="21" name="Rectangle 17"/>
          <p:cNvSpPr>
            <a:spLocks noChangeArrowheads="1"/>
          </p:cNvSpPr>
          <p:nvPr/>
        </p:nvSpPr>
        <p:spPr bwMode="auto">
          <a:xfrm>
            <a:off x="2209800" y="2057400"/>
            <a:ext cx="5092804" cy="76944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accent2">
                    <a:lumMod val="75000"/>
                  </a:schemeClr>
                </a:solidFill>
                <a:effectLst/>
                <a:latin typeface="Times New Roman" pitchFamily="18" charset="0"/>
                <a:ea typeface="Times New Roman" pitchFamily="18" charset="0"/>
                <a:cs typeface="Times New Roman" pitchFamily="18" charset="0"/>
              </a:rPr>
              <a:t>Output Voltage: .</a:t>
            </a:r>
            <a:r>
              <a:rPr kumimoji="0" lang="en-US" sz="2200" b="0" i="0" u="none" strike="noStrike" cap="none" normalizeH="0" baseline="0" dirty="0" smtClean="0">
                <a:ln>
                  <a:noFill/>
                </a:ln>
                <a:solidFill>
                  <a:schemeClr val="accent2">
                    <a:lumMod val="75000"/>
                  </a:schemeClr>
                </a:solidFill>
                <a:effectLst/>
                <a:latin typeface="Arial"/>
                <a:ea typeface="Times New Roman" pitchFamily="18" charset="0"/>
                <a:cs typeface="Times New Roman" pitchFamily="18" charset="0"/>
              </a:rPr>
              <a:t>…</a:t>
            </a:r>
            <a:r>
              <a:rPr kumimoji="0" lang="en-US" sz="2200" b="0" i="0" u="none" strike="noStrike" cap="none" normalizeH="0" baseline="0" dirty="0" smtClean="0">
                <a:ln>
                  <a:noFill/>
                </a:ln>
                <a:solidFill>
                  <a:schemeClr val="accent2">
                    <a:lumMod val="75000"/>
                  </a:schemeClr>
                </a:solidFill>
                <a:effectLst/>
                <a:latin typeface="Times New Roman" pitchFamily="18" charset="0"/>
                <a:ea typeface="Times New Roman" pitchFamily="18" charset="0"/>
                <a:cs typeface="Times New Roman" pitchFamily="18" charset="0"/>
              </a:rPr>
              <a:t>......... 0-30 V adjustable</a:t>
            </a:r>
            <a:br>
              <a:rPr kumimoji="0" lang="en-US" sz="2200" b="0" i="0" u="none" strike="noStrike" cap="none" normalizeH="0" baseline="0" dirty="0" smtClean="0">
                <a:ln>
                  <a:noFill/>
                </a:ln>
                <a:solidFill>
                  <a:schemeClr val="accent2">
                    <a:lumMod val="75000"/>
                  </a:schemeClr>
                </a:solidFill>
                <a:effectLst/>
                <a:latin typeface="Times New Roman" pitchFamily="18" charset="0"/>
                <a:ea typeface="Times New Roman" pitchFamily="18" charset="0"/>
                <a:cs typeface="Times New Roman" pitchFamily="18" charset="0"/>
              </a:rPr>
            </a:br>
            <a:endParaRPr kumimoji="0" lang="en-US" sz="2200" b="0" i="0" u="none" strike="noStrike" cap="none" normalizeH="0" baseline="0" dirty="0" smtClean="0">
              <a:ln>
                <a:noFill/>
              </a:ln>
              <a:solidFill>
                <a:schemeClr val="accent2">
                  <a:lumMod val="75000"/>
                </a:schemeClr>
              </a:solidFill>
              <a:effectLst/>
              <a:latin typeface="Arial" pitchFamily="34" charset="0"/>
              <a:cs typeface="Arial" pitchFamily="34" charset="0"/>
            </a:endParaRPr>
          </a:p>
        </p:txBody>
      </p:sp>
      <p:sp>
        <p:nvSpPr>
          <p:cNvPr id="22" name="Rectangle 18"/>
          <p:cNvSpPr>
            <a:spLocks noChangeArrowheads="1"/>
          </p:cNvSpPr>
          <p:nvPr/>
        </p:nvSpPr>
        <p:spPr bwMode="auto">
          <a:xfrm>
            <a:off x="2209800" y="2667000"/>
            <a:ext cx="5435399" cy="76944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accent2">
                    <a:lumMod val="75000"/>
                  </a:schemeClr>
                </a:solidFill>
                <a:effectLst/>
                <a:latin typeface="Times New Roman" pitchFamily="18" charset="0"/>
                <a:ea typeface="Times New Roman" pitchFamily="18" charset="0"/>
                <a:cs typeface="Times New Roman" pitchFamily="18" charset="0"/>
              </a:rPr>
              <a:t>Output Current: .</a:t>
            </a:r>
            <a:r>
              <a:rPr kumimoji="0" lang="en-US" sz="2200" b="0" i="0" u="none" strike="noStrike" cap="none" normalizeH="0" baseline="0" dirty="0" smtClean="0">
                <a:ln>
                  <a:noFill/>
                </a:ln>
                <a:solidFill>
                  <a:schemeClr val="accent2">
                    <a:lumMod val="75000"/>
                  </a:schemeClr>
                </a:solidFill>
                <a:effectLst/>
                <a:latin typeface="Arial"/>
                <a:ea typeface="Times New Roman" pitchFamily="18" charset="0"/>
                <a:cs typeface="Times New Roman" pitchFamily="18" charset="0"/>
              </a:rPr>
              <a:t>…</a:t>
            </a:r>
            <a:r>
              <a:rPr kumimoji="0" lang="en-US" sz="2200" b="0" i="0" u="none" strike="noStrike" cap="none" normalizeH="0" baseline="0" dirty="0" smtClean="0">
                <a:ln>
                  <a:noFill/>
                </a:ln>
                <a:solidFill>
                  <a:schemeClr val="accent2">
                    <a:lumMod val="75000"/>
                  </a:schemeClr>
                </a:solidFill>
                <a:effectLst/>
                <a:latin typeface="Times New Roman" pitchFamily="18" charset="0"/>
                <a:ea typeface="Times New Roman" pitchFamily="18" charset="0"/>
                <a:cs typeface="Times New Roman" pitchFamily="18" charset="0"/>
              </a:rPr>
              <a:t>......... 2 mA-3 A adjustable</a:t>
            </a:r>
            <a:br>
              <a:rPr kumimoji="0" lang="en-US" sz="2200" b="0" i="0" u="none" strike="noStrike" cap="none" normalizeH="0" baseline="0" dirty="0" smtClean="0">
                <a:ln>
                  <a:noFill/>
                </a:ln>
                <a:solidFill>
                  <a:schemeClr val="accent2">
                    <a:lumMod val="75000"/>
                  </a:schemeClr>
                </a:solidFill>
                <a:effectLst/>
                <a:latin typeface="Times New Roman" pitchFamily="18" charset="0"/>
                <a:ea typeface="Times New Roman" pitchFamily="18" charset="0"/>
                <a:cs typeface="Times New Roman" pitchFamily="18" charset="0"/>
              </a:rPr>
            </a:br>
            <a:endParaRPr kumimoji="0" lang="en-US" sz="2200" b="0" i="0" u="none" strike="noStrike" cap="none" normalizeH="0" baseline="0" dirty="0" smtClean="0">
              <a:ln>
                <a:noFill/>
              </a:ln>
              <a:solidFill>
                <a:schemeClr val="accent2">
                  <a:lumMod val="75000"/>
                </a:schemeClr>
              </a:solidFill>
              <a:effectLst/>
              <a:latin typeface="Arial" pitchFamily="34" charset="0"/>
              <a:cs typeface="Arial" pitchFamily="34" charset="0"/>
            </a:endParaRPr>
          </a:p>
        </p:txBody>
      </p:sp>
      <p:sp>
        <p:nvSpPr>
          <p:cNvPr id="23" name="Rectangle 19"/>
          <p:cNvSpPr>
            <a:spLocks noChangeArrowheads="1"/>
          </p:cNvSpPr>
          <p:nvPr/>
        </p:nvSpPr>
        <p:spPr bwMode="auto">
          <a:xfrm>
            <a:off x="2286000" y="3352800"/>
            <a:ext cx="5300105" cy="43088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accent2">
                    <a:lumMod val="75000"/>
                  </a:schemeClr>
                </a:solidFill>
                <a:effectLst/>
                <a:latin typeface="Times New Roman" pitchFamily="18" charset="0"/>
                <a:ea typeface="Times New Roman" pitchFamily="18" charset="0"/>
                <a:cs typeface="Times New Roman" pitchFamily="18" charset="0"/>
              </a:rPr>
              <a:t>Output Voltage Ripple: .… 0.01 % maximum</a:t>
            </a:r>
            <a:endParaRPr kumimoji="0" lang="en-US" sz="2200" b="0" i="0" u="none" strike="noStrike" cap="none" normalizeH="0" baseline="0" dirty="0" smtClean="0">
              <a:ln>
                <a:noFill/>
              </a:ln>
              <a:solidFill>
                <a:schemeClr val="accent2">
                  <a:lumMod val="75000"/>
                </a:schemeClr>
              </a:solidFill>
              <a:effectLst/>
              <a:latin typeface="Times New Roman" pitchFamily="18" charset="0"/>
              <a:cs typeface="Times New Roman" pitchFamily="18" charset="0"/>
            </a:endParaRPr>
          </a:p>
        </p:txBody>
      </p:sp>
      <p:sp>
        <p:nvSpPr>
          <p:cNvPr id="24" name="Rectangle 20"/>
          <p:cNvSpPr>
            <a:spLocks noChangeArrowheads="1"/>
          </p:cNvSpPr>
          <p:nvPr/>
        </p:nvSpPr>
        <p:spPr bwMode="auto">
          <a:xfrm>
            <a:off x="2057400" y="3657600"/>
            <a:ext cx="6705600" cy="2831447"/>
          </a:xfrm>
          <a:prstGeom prst="rect">
            <a:avLst/>
          </a:prstGeom>
          <a:noFill/>
          <a:ln w="9525">
            <a:noFill/>
            <a:miter lim="800000"/>
            <a:headEnd/>
            <a:tailEnd/>
          </a:ln>
          <a:effectLst/>
        </p:spPr>
        <p:txBody>
          <a:bodyPr vert="horz" wrap="square" lIns="0" tIns="304704" rIns="0" bIns="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3200" b="1" i="1" u="sng" strike="noStrike" cap="none" normalizeH="0" baseline="0" dirty="0" smtClean="0">
                <a:ln>
                  <a:noFill/>
                </a:ln>
                <a:solidFill>
                  <a:schemeClr val="accent2">
                    <a:lumMod val="50000"/>
                  </a:schemeClr>
                </a:solidFill>
                <a:effectLst/>
                <a:latin typeface="Times New Roman" pitchFamily="18" charset="0"/>
                <a:ea typeface="Times New Roman" pitchFamily="18" charset="0"/>
                <a:cs typeface="Times New Roman" pitchFamily="18" charset="0"/>
              </a:rPr>
              <a:t>Features:</a:t>
            </a:r>
            <a:endParaRPr kumimoji="0" lang="en-US" sz="3200" b="1" i="0" u="none" strike="noStrike" cap="none" normalizeH="0" baseline="0" dirty="0" smtClean="0">
              <a:ln>
                <a:noFill/>
              </a:ln>
              <a:solidFill>
                <a:schemeClr val="accent2">
                  <a:lumMod val="50000"/>
                </a:schemeClr>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accent2">
                    <a:lumMod val="75000"/>
                  </a:schemeClr>
                </a:solidFill>
                <a:effectLst/>
                <a:latin typeface="Times New Roman" pitchFamily="18" charset="0"/>
                <a:ea typeface="Times New Roman" pitchFamily="18" charset="0"/>
                <a:cs typeface="Times New Roman" pitchFamily="18" charset="0"/>
              </a:rPr>
              <a:t>- Reduced dimensions, easy construction, simple operation.</a:t>
            </a:r>
            <a:br>
              <a:rPr kumimoji="0" lang="en-US" sz="2200" b="0" i="0" u="none" strike="noStrike" cap="none" normalizeH="0" baseline="0" dirty="0" smtClean="0">
                <a:ln>
                  <a:noFill/>
                </a:ln>
                <a:solidFill>
                  <a:schemeClr val="accent2">
                    <a:lumMod val="75000"/>
                  </a:schemeClr>
                </a:solidFill>
                <a:effectLst/>
                <a:latin typeface="Times New Roman" pitchFamily="18" charset="0"/>
                <a:ea typeface="Times New Roman" pitchFamily="18" charset="0"/>
                <a:cs typeface="Times New Roman" pitchFamily="18" charset="0"/>
              </a:rPr>
            </a:br>
            <a:r>
              <a:rPr kumimoji="0" lang="en-US" sz="2200" b="0" i="0" u="none" strike="noStrike" cap="none" normalizeH="0" baseline="0" dirty="0" smtClean="0">
                <a:ln>
                  <a:noFill/>
                </a:ln>
                <a:solidFill>
                  <a:schemeClr val="accent2">
                    <a:lumMod val="75000"/>
                  </a:schemeClr>
                </a:solidFill>
                <a:effectLst/>
                <a:latin typeface="Times New Roman" pitchFamily="18" charset="0"/>
                <a:ea typeface="Times New Roman" pitchFamily="18" charset="0"/>
                <a:cs typeface="Times New Roman" pitchFamily="18" charset="0"/>
              </a:rPr>
              <a:t>- Output voltage easily adjustable.</a:t>
            </a:r>
            <a:br>
              <a:rPr kumimoji="0" lang="en-US" sz="2200" b="0" i="0" u="none" strike="noStrike" cap="none" normalizeH="0" baseline="0" dirty="0" smtClean="0">
                <a:ln>
                  <a:noFill/>
                </a:ln>
                <a:solidFill>
                  <a:schemeClr val="accent2">
                    <a:lumMod val="75000"/>
                  </a:schemeClr>
                </a:solidFill>
                <a:effectLst/>
                <a:latin typeface="Times New Roman" pitchFamily="18" charset="0"/>
                <a:ea typeface="Times New Roman" pitchFamily="18" charset="0"/>
                <a:cs typeface="Times New Roman" pitchFamily="18" charset="0"/>
              </a:rPr>
            </a:br>
            <a:r>
              <a:rPr kumimoji="0" lang="en-US" sz="2200" b="0" i="0" u="none" strike="noStrike" cap="none" normalizeH="0" baseline="0" dirty="0" smtClean="0">
                <a:ln>
                  <a:noFill/>
                </a:ln>
                <a:solidFill>
                  <a:schemeClr val="accent2">
                    <a:lumMod val="75000"/>
                  </a:schemeClr>
                </a:solidFill>
                <a:effectLst/>
                <a:latin typeface="Times New Roman" pitchFamily="18" charset="0"/>
                <a:ea typeface="Times New Roman" pitchFamily="18" charset="0"/>
                <a:cs typeface="Times New Roman" pitchFamily="18" charset="0"/>
              </a:rPr>
              <a:t>- Output current limiting with visual indication.</a:t>
            </a:r>
            <a:br>
              <a:rPr kumimoji="0" lang="en-US" sz="2200" b="0" i="0" u="none" strike="noStrike" cap="none" normalizeH="0" baseline="0" dirty="0" smtClean="0">
                <a:ln>
                  <a:noFill/>
                </a:ln>
                <a:solidFill>
                  <a:schemeClr val="accent2">
                    <a:lumMod val="75000"/>
                  </a:schemeClr>
                </a:solidFill>
                <a:effectLst/>
                <a:latin typeface="Times New Roman" pitchFamily="18" charset="0"/>
                <a:ea typeface="Times New Roman" pitchFamily="18" charset="0"/>
                <a:cs typeface="Times New Roman" pitchFamily="18" charset="0"/>
              </a:rPr>
            </a:br>
            <a:r>
              <a:rPr kumimoji="0" lang="en-US" sz="2200" b="0" i="0" u="none" strike="noStrike" cap="none" normalizeH="0" baseline="0" dirty="0" smtClean="0">
                <a:ln>
                  <a:noFill/>
                </a:ln>
                <a:solidFill>
                  <a:schemeClr val="accent2">
                    <a:lumMod val="75000"/>
                  </a:schemeClr>
                </a:solidFill>
                <a:effectLst/>
                <a:latin typeface="Times New Roman" pitchFamily="18" charset="0"/>
                <a:ea typeface="Times New Roman" pitchFamily="18" charset="0"/>
                <a:cs typeface="Times New Roman" pitchFamily="18" charset="0"/>
              </a:rPr>
              <a:t>- Complete protection of the supplied device against over loads and malfunction. </a:t>
            </a:r>
            <a:endParaRPr kumimoji="0" lang="en-US" sz="2200" b="0" i="0" u="none" strike="noStrike" cap="none" normalizeH="0" baseline="0" dirty="0" smtClean="0">
              <a:ln>
                <a:noFill/>
              </a:ln>
              <a:solidFill>
                <a:schemeClr val="accent2">
                  <a:lumMod val="75000"/>
                </a:schemeClr>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200" b="0" i="0" u="none" strike="noStrike" cap="none" normalizeH="0" baseline="0" dirty="0" smtClean="0">
              <a:ln>
                <a:noFill/>
              </a:ln>
              <a:solidFill>
                <a:schemeClr val="accent2">
                  <a:lumMod val="75000"/>
                </a:schemeClr>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1219200" y="457200"/>
            <a:ext cx="9144000" cy="457200"/>
          </a:xfrm>
          <a:prstGeom prst="rect">
            <a:avLst/>
          </a:prstGeom>
          <a:noFill/>
          <a:ln w="9525">
            <a:noFill/>
            <a:miter lim="800000"/>
            <a:headEnd/>
            <a:tailEnd/>
          </a:ln>
          <a:effectLst/>
        </p:spPr>
        <p:txBody>
          <a:bodyPr vert="horz" wrap="none" lIns="0" tIns="304704" rIns="0" bIns="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000" b="1" i="1" u="sng" strike="noStrike" cap="none" normalizeH="0" baseline="0" dirty="0" smtClean="0">
                <a:ln>
                  <a:noFill/>
                </a:ln>
                <a:solidFill>
                  <a:srgbClr val="0D0D0D"/>
                </a:solidFill>
                <a:effectLst/>
                <a:latin typeface="Cambria" pitchFamily="18" charset="0"/>
                <a:ea typeface="Times New Roman" pitchFamily="18" charset="0"/>
                <a:cs typeface="Times New Roman" pitchFamily="18" charset="0"/>
              </a:rPr>
              <a:t>How the circuit Works:</a:t>
            </a:r>
            <a:endParaRPr kumimoji="0" lang="en-US" sz="1400" b="1" i="0" u="none" strike="noStrike" cap="none" normalizeH="0" baseline="0" dirty="0" smtClean="0">
              <a:ln>
                <a:noFill/>
              </a:ln>
              <a:solidFill>
                <a:srgbClr val="365F91"/>
              </a:solidFill>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6" name="Rectangle 2"/>
          <p:cNvSpPr>
            <a:spLocks noChangeArrowheads="1"/>
          </p:cNvSpPr>
          <p:nvPr/>
        </p:nvSpPr>
        <p:spPr bwMode="auto">
          <a:xfrm>
            <a:off x="1066800" y="1012545"/>
            <a:ext cx="1600200" cy="892455"/>
          </a:xfrm>
          <a:prstGeom prst="rect">
            <a:avLst/>
          </a:prstGeom>
          <a:noFill/>
          <a:ln w="9525">
            <a:noFill/>
            <a:miter lim="800000"/>
            <a:headEnd/>
            <a:tailEnd/>
          </a:ln>
          <a:effectLst/>
        </p:spPr>
        <p:txBody>
          <a:bodyPr vert="horz" wrap="square" lIns="0" tIns="304704" rIns="0" bIns="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000" b="1" i="1" u="sng" strike="noStrike" cap="none" normalizeH="0" baseline="0" dirty="0" smtClean="0">
                <a:ln>
                  <a:noFill/>
                </a:ln>
                <a:solidFill>
                  <a:srgbClr val="0D0D0D"/>
                </a:solidFill>
                <a:effectLst/>
                <a:latin typeface="Cambria" pitchFamily="18" charset="0"/>
                <a:ea typeface="Times New Roman" pitchFamily="18" charset="0"/>
                <a:cs typeface="Times New Roman" pitchFamily="18" charset="0"/>
              </a:rPr>
              <a:t>Transformer:</a:t>
            </a:r>
            <a:endParaRPr kumimoji="0" lang="en-US" sz="1400" b="1" i="0" u="none" strike="noStrike" cap="none" normalizeH="0" baseline="0" dirty="0" smtClean="0">
              <a:ln>
                <a:noFill/>
              </a:ln>
              <a:solidFill>
                <a:srgbClr val="365F91"/>
              </a:solidFill>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مستطيل 3"/>
          <p:cNvSpPr/>
          <p:nvPr/>
        </p:nvSpPr>
        <p:spPr>
          <a:xfrm>
            <a:off x="1143000" y="1981200"/>
            <a:ext cx="7620000" cy="646331"/>
          </a:xfrm>
          <a:prstGeom prst="rect">
            <a:avLst/>
          </a:prstGeom>
        </p:spPr>
        <p:txBody>
          <a:bodyPr wrap="square">
            <a:spAutoFit/>
          </a:bodyPr>
          <a:lstStyle/>
          <a:p>
            <a:pPr algn="l"/>
            <a:r>
              <a:rPr lang="en-US" dirty="0" smtClean="0"/>
              <a:t>A </a:t>
            </a:r>
            <a:r>
              <a:rPr lang="en-US" b="1" dirty="0" smtClean="0"/>
              <a:t>transformer</a:t>
            </a:r>
            <a:r>
              <a:rPr lang="en-US" dirty="0" smtClean="0"/>
              <a:t> is a device that transfers electrical energy from one circuit to another through inductively coupled conductors</a:t>
            </a:r>
            <a:endParaRPr lang="ar-SA" dirty="0"/>
          </a:p>
        </p:txBody>
      </p:sp>
      <p:sp>
        <p:nvSpPr>
          <p:cNvPr id="1027" name="Rectangle 3"/>
          <p:cNvSpPr>
            <a:spLocks noChangeArrowheads="1"/>
          </p:cNvSpPr>
          <p:nvPr/>
        </p:nvSpPr>
        <p:spPr bwMode="auto">
          <a:xfrm>
            <a:off x="1143000" y="29718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600" b="1" i="1" u="sng" strike="noStrike" cap="none" normalizeH="0" baseline="0" dirty="0" smtClean="0">
                <a:ln>
                  <a:noFill/>
                </a:ln>
                <a:solidFill>
                  <a:schemeClr val="tx1"/>
                </a:solidFill>
                <a:effectLst/>
                <a:latin typeface="Lucida Calligraphy" pitchFamily="66" charset="0"/>
                <a:ea typeface="Times New Roman" pitchFamily="18" charset="0"/>
                <a:cs typeface="Times New Roman" pitchFamily="18" charset="0"/>
              </a:rPr>
              <a:t>In our project:</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مستطيل 5"/>
          <p:cNvSpPr/>
          <p:nvPr/>
        </p:nvSpPr>
        <p:spPr>
          <a:xfrm>
            <a:off x="1143000" y="3581400"/>
            <a:ext cx="6705600" cy="646331"/>
          </a:xfrm>
          <a:prstGeom prst="rect">
            <a:avLst/>
          </a:prstGeom>
        </p:spPr>
        <p:txBody>
          <a:bodyPr wrap="square">
            <a:spAutoFit/>
          </a:bodyPr>
          <a:lstStyle/>
          <a:p>
            <a:pPr algn="l"/>
            <a:r>
              <a:rPr lang="en-US" dirty="0" smtClean="0"/>
              <a:t>There is a step-down mains transformer with a secondary winding rated at 24 V/3 A</a:t>
            </a:r>
            <a:endParaRPr lang="ar-SA" dirty="0"/>
          </a:p>
        </p:txBody>
      </p:sp>
      <p:pic>
        <p:nvPicPr>
          <p:cNvPr id="7" name="Picture 3"/>
          <p:cNvPicPr/>
          <p:nvPr/>
        </p:nvPicPr>
        <p:blipFill>
          <a:blip r:embed="rId2"/>
          <a:srcRect/>
          <a:stretch>
            <a:fillRect/>
          </a:stretch>
        </p:blipFill>
        <p:spPr bwMode="auto">
          <a:xfrm>
            <a:off x="2362200" y="4267200"/>
            <a:ext cx="4800600" cy="1981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Picture 3"/>
          <p:cNvPicPr>
            <a:picLocks noChangeAspect="1" noChangeArrowheads="1"/>
          </p:cNvPicPr>
          <p:nvPr/>
        </p:nvPicPr>
        <p:blipFill>
          <a:blip r:embed="rId3"/>
          <a:srcRect/>
          <a:stretch>
            <a:fillRect/>
          </a:stretch>
        </p:blipFill>
        <p:spPr bwMode="auto">
          <a:xfrm>
            <a:off x="0" y="0"/>
            <a:ext cx="9143999" cy="6858000"/>
          </a:xfrm>
          <a:prstGeom prst="rect">
            <a:avLst/>
          </a:prstGeom>
          <a:noFill/>
          <a:ln w="9525" cap="flat" cmpd="sng">
            <a:noFill/>
            <a:prstDash val="solid"/>
            <a:miter lim="800000"/>
            <a:headEnd/>
            <a:tailEnd/>
          </a:ln>
          <a:effectLst/>
        </p:spPr>
      </p:pic>
      <p:sp>
        <p:nvSpPr>
          <p:cNvPr id="9" name="Rectangle 1"/>
          <p:cNvSpPr>
            <a:spLocks noChangeArrowheads="1"/>
          </p:cNvSpPr>
          <p:nvPr/>
        </p:nvSpPr>
        <p:spPr bwMode="auto">
          <a:xfrm>
            <a:off x="2971800" y="228600"/>
            <a:ext cx="4189032" cy="1292565"/>
          </a:xfrm>
          <a:prstGeom prst="rect">
            <a:avLst/>
          </a:prstGeom>
          <a:noFill/>
          <a:ln w="9525">
            <a:noFill/>
            <a:miter lim="800000"/>
            <a:headEnd/>
            <a:tailEnd/>
          </a:ln>
          <a:effectLst/>
        </p:spPr>
        <p:txBody>
          <a:bodyPr vert="horz" wrap="none" lIns="0" tIns="304704" rIns="0" bIns="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3200" b="1" i="1" u="sng" strike="noStrike" cap="none" normalizeH="0" baseline="0" dirty="0" smtClean="0">
                <a:ln>
                  <a:noFill/>
                </a:ln>
                <a:solidFill>
                  <a:schemeClr val="accent2">
                    <a:lumMod val="50000"/>
                  </a:schemeClr>
                </a:solidFill>
                <a:effectLst/>
                <a:latin typeface="Times New Roman" pitchFamily="18" charset="0"/>
                <a:ea typeface="Times New Roman" pitchFamily="18" charset="0"/>
                <a:cs typeface="Times New Roman" pitchFamily="18" charset="0"/>
              </a:rPr>
              <a:t>How the circuit Works</a:t>
            </a:r>
            <a:endParaRPr kumimoji="0" lang="en-US" sz="3200" b="1" i="1" u="none" strike="noStrike" cap="none" normalizeH="0" baseline="0" dirty="0" smtClean="0">
              <a:ln>
                <a:noFill/>
              </a:ln>
              <a:solidFill>
                <a:schemeClr val="accent2">
                  <a:lumMod val="50000"/>
                </a:schemeClr>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3200" b="0" i="1" u="none" strike="noStrike" cap="none" normalizeH="0" baseline="0" dirty="0" smtClean="0">
              <a:ln>
                <a:noFill/>
              </a:ln>
              <a:solidFill>
                <a:schemeClr val="accent2">
                  <a:lumMod val="50000"/>
                </a:schemeClr>
              </a:solidFill>
              <a:effectLst/>
              <a:latin typeface="Times New Roman" pitchFamily="18" charset="0"/>
              <a:cs typeface="Times New Roman" pitchFamily="18" charset="0"/>
            </a:endParaRPr>
          </a:p>
        </p:txBody>
      </p:sp>
      <p:sp>
        <p:nvSpPr>
          <p:cNvPr id="10" name="Rectangle 2"/>
          <p:cNvSpPr>
            <a:spLocks noChangeArrowheads="1"/>
          </p:cNvSpPr>
          <p:nvPr/>
        </p:nvSpPr>
        <p:spPr bwMode="auto">
          <a:xfrm>
            <a:off x="1828800" y="936345"/>
            <a:ext cx="2209800" cy="984788"/>
          </a:xfrm>
          <a:prstGeom prst="rect">
            <a:avLst/>
          </a:prstGeom>
          <a:noFill/>
          <a:ln w="9525">
            <a:noFill/>
            <a:miter lim="800000"/>
            <a:headEnd/>
            <a:tailEnd/>
          </a:ln>
          <a:effectLst/>
        </p:spPr>
        <p:txBody>
          <a:bodyPr vert="horz" wrap="square" lIns="0" tIns="304704" rIns="0" bIns="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200" b="1" i="1" u="sng" strike="noStrike" cap="none" normalizeH="0" baseline="0" dirty="0" smtClean="0">
                <a:ln>
                  <a:noFill/>
                </a:ln>
                <a:solidFill>
                  <a:schemeClr val="accent2">
                    <a:lumMod val="75000"/>
                  </a:schemeClr>
                </a:solidFill>
                <a:effectLst/>
                <a:latin typeface="Times New Roman" pitchFamily="18" charset="0"/>
                <a:ea typeface="Times New Roman" pitchFamily="18" charset="0"/>
                <a:cs typeface="Times New Roman" pitchFamily="18" charset="0"/>
              </a:rPr>
              <a:t>Transformer:</a:t>
            </a:r>
            <a:endParaRPr kumimoji="0" lang="en-US" sz="2200" b="1" i="0" u="none" strike="noStrike" cap="none" normalizeH="0" baseline="0" dirty="0" smtClean="0">
              <a:ln>
                <a:noFill/>
              </a:ln>
              <a:solidFill>
                <a:schemeClr val="accent2">
                  <a:lumMod val="75000"/>
                </a:schemeClr>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200" b="0" i="0" u="none" strike="noStrike" cap="none" normalizeH="0" baseline="0" dirty="0" smtClean="0">
              <a:ln>
                <a:noFill/>
              </a:ln>
              <a:solidFill>
                <a:schemeClr val="accent2">
                  <a:lumMod val="75000"/>
                </a:schemeClr>
              </a:solidFill>
              <a:effectLst/>
              <a:latin typeface="Times New Roman" pitchFamily="18" charset="0"/>
              <a:cs typeface="Times New Roman" pitchFamily="18" charset="0"/>
            </a:endParaRPr>
          </a:p>
        </p:txBody>
      </p:sp>
      <p:sp>
        <p:nvSpPr>
          <p:cNvPr id="11" name="مستطيل 10"/>
          <p:cNvSpPr/>
          <p:nvPr/>
        </p:nvSpPr>
        <p:spPr>
          <a:xfrm>
            <a:off x="1905000" y="1905000"/>
            <a:ext cx="7620000" cy="769441"/>
          </a:xfrm>
          <a:prstGeom prst="rect">
            <a:avLst/>
          </a:prstGeom>
        </p:spPr>
        <p:txBody>
          <a:bodyPr wrap="square">
            <a:spAutoFit/>
          </a:bodyPr>
          <a:lstStyle/>
          <a:p>
            <a:pPr algn="l"/>
            <a:r>
              <a:rPr lang="en-US" sz="2200" dirty="0" smtClean="0">
                <a:solidFill>
                  <a:schemeClr val="accent2">
                    <a:lumMod val="75000"/>
                  </a:schemeClr>
                </a:solidFill>
                <a:latin typeface="Times New Roman" pitchFamily="18" charset="0"/>
                <a:cs typeface="Times New Roman" pitchFamily="18" charset="0"/>
              </a:rPr>
              <a:t>A </a:t>
            </a:r>
            <a:r>
              <a:rPr lang="en-US" sz="2200" b="1" dirty="0" smtClean="0">
                <a:solidFill>
                  <a:schemeClr val="accent2">
                    <a:lumMod val="75000"/>
                  </a:schemeClr>
                </a:solidFill>
                <a:latin typeface="Times New Roman" pitchFamily="18" charset="0"/>
                <a:cs typeface="Times New Roman" pitchFamily="18" charset="0"/>
              </a:rPr>
              <a:t>transformer</a:t>
            </a:r>
            <a:r>
              <a:rPr lang="en-US" sz="2200" dirty="0" smtClean="0">
                <a:solidFill>
                  <a:schemeClr val="accent2">
                    <a:lumMod val="75000"/>
                  </a:schemeClr>
                </a:solidFill>
                <a:latin typeface="Times New Roman" pitchFamily="18" charset="0"/>
                <a:cs typeface="Times New Roman" pitchFamily="18" charset="0"/>
              </a:rPr>
              <a:t> is a device that transfers electrical energy from one circuit to another through inductively coupled conductors</a:t>
            </a:r>
            <a:endParaRPr lang="ar-SA" sz="2200" dirty="0">
              <a:solidFill>
                <a:schemeClr val="accent2">
                  <a:lumMod val="75000"/>
                </a:schemeClr>
              </a:solidFill>
              <a:latin typeface="Times New Roman" pitchFamily="18" charset="0"/>
              <a:cs typeface="Times New Roman" pitchFamily="18" charset="0"/>
            </a:endParaRPr>
          </a:p>
        </p:txBody>
      </p:sp>
      <p:sp>
        <p:nvSpPr>
          <p:cNvPr id="12" name="Rectangle 3"/>
          <p:cNvSpPr>
            <a:spLocks noChangeArrowheads="1"/>
          </p:cNvSpPr>
          <p:nvPr/>
        </p:nvSpPr>
        <p:spPr bwMode="auto">
          <a:xfrm>
            <a:off x="1905000" y="2895600"/>
            <a:ext cx="2032416" cy="76944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200" b="1" i="1" u="sng" strike="noStrike" cap="none" normalizeH="0" baseline="0" dirty="0" smtClean="0">
                <a:ln>
                  <a:noFill/>
                </a:ln>
                <a:solidFill>
                  <a:schemeClr val="accent2">
                    <a:lumMod val="75000"/>
                  </a:schemeClr>
                </a:solidFill>
                <a:effectLst/>
                <a:latin typeface="Times New Roman" pitchFamily="18" charset="0"/>
                <a:ea typeface="Times New Roman" pitchFamily="18" charset="0"/>
                <a:cs typeface="Times New Roman" pitchFamily="18" charset="0"/>
              </a:rPr>
              <a:t>In our project:</a:t>
            </a:r>
            <a:endParaRPr kumimoji="0" lang="en-US" sz="2200" b="0" i="0" u="none" strike="noStrike" cap="none" normalizeH="0" baseline="0" dirty="0" smtClean="0">
              <a:ln>
                <a:noFill/>
              </a:ln>
              <a:solidFill>
                <a:schemeClr val="accent2">
                  <a:lumMod val="75000"/>
                </a:schemeClr>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200" b="0" i="0" u="none" strike="noStrike" cap="none" normalizeH="0" baseline="0" dirty="0" smtClean="0">
              <a:ln>
                <a:noFill/>
              </a:ln>
              <a:solidFill>
                <a:schemeClr val="accent2">
                  <a:lumMod val="75000"/>
                </a:schemeClr>
              </a:solidFill>
              <a:effectLst/>
              <a:latin typeface="Times New Roman" pitchFamily="18" charset="0"/>
              <a:cs typeface="Times New Roman" pitchFamily="18" charset="0"/>
            </a:endParaRPr>
          </a:p>
        </p:txBody>
      </p:sp>
      <p:sp>
        <p:nvSpPr>
          <p:cNvPr id="13" name="مستطيل 12"/>
          <p:cNvSpPr/>
          <p:nvPr/>
        </p:nvSpPr>
        <p:spPr>
          <a:xfrm>
            <a:off x="1905000" y="3505200"/>
            <a:ext cx="6705600" cy="769441"/>
          </a:xfrm>
          <a:prstGeom prst="rect">
            <a:avLst/>
          </a:prstGeom>
        </p:spPr>
        <p:txBody>
          <a:bodyPr wrap="square">
            <a:spAutoFit/>
          </a:bodyPr>
          <a:lstStyle/>
          <a:p>
            <a:pPr algn="l"/>
            <a:r>
              <a:rPr lang="en-US" sz="2200" dirty="0" smtClean="0">
                <a:solidFill>
                  <a:schemeClr val="accent2">
                    <a:lumMod val="75000"/>
                  </a:schemeClr>
                </a:solidFill>
                <a:latin typeface="Times New Roman" pitchFamily="18" charset="0"/>
                <a:cs typeface="Times New Roman" pitchFamily="18" charset="0"/>
              </a:rPr>
              <a:t>There is a step-down mains transformer with a secondary winding rated at 24 V/3 A</a:t>
            </a:r>
            <a:endParaRPr lang="ar-SA" sz="2200" dirty="0">
              <a:solidFill>
                <a:schemeClr val="accent2">
                  <a:lumMod val="75000"/>
                </a:schemeClr>
              </a:solidFill>
              <a:latin typeface="Times New Roman" pitchFamily="18" charset="0"/>
              <a:cs typeface="Times New Roman" pitchFamily="18" charset="0"/>
            </a:endParaRPr>
          </a:p>
        </p:txBody>
      </p:sp>
      <p:pic>
        <p:nvPicPr>
          <p:cNvPr id="14" name="Picture 3"/>
          <p:cNvPicPr/>
          <p:nvPr/>
        </p:nvPicPr>
        <p:blipFill>
          <a:blip r:embed="rId2"/>
          <a:srcRect/>
          <a:stretch>
            <a:fillRect/>
          </a:stretch>
        </p:blipFill>
        <p:spPr bwMode="auto">
          <a:xfrm>
            <a:off x="3124200" y="4343400"/>
            <a:ext cx="4800600" cy="1981200"/>
          </a:xfrm>
          <a:prstGeom prst="rect">
            <a:avLst/>
          </a:prstGeom>
          <a:ln w="38100" cap="sq">
            <a:solidFill>
              <a:schemeClr val="accent1">
                <a:lumMod val="75000"/>
              </a:schemeClr>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powerpoint-template">
  <a:themeElements>
    <a:clrScheme name="powerpoint-template-24 14">
      <a:dk1>
        <a:srgbClr val="4D4D4D"/>
      </a:dk1>
      <a:lt1>
        <a:srgbClr val="FFFFFF"/>
      </a:lt1>
      <a:dk2>
        <a:srgbClr val="4D4D4D"/>
      </a:dk2>
      <a:lt2>
        <a:srgbClr val="ABD037"/>
      </a:lt2>
      <a:accent1>
        <a:srgbClr val="477321"/>
      </a:accent1>
      <a:accent2>
        <a:srgbClr val="548429"/>
      </a:accent2>
      <a:accent3>
        <a:srgbClr val="FFFFFF"/>
      </a:accent3>
      <a:accent4>
        <a:srgbClr val="404040"/>
      </a:accent4>
      <a:accent5>
        <a:srgbClr val="B1BCAB"/>
      </a:accent5>
      <a:accent6>
        <a:srgbClr val="4B7724"/>
      </a:accent6>
      <a:hlink>
        <a:srgbClr val="5F922E"/>
      </a:hlink>
      <a:folHlink>
        <a:srgbClr val="DDDDDD"/>
      </a:folHlink>
    </a:clrScheme>
    <a:fontScheme name="powerpoint-template-24">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powerpoint-template-24 1">
        <a:dk1>
          <a:srgbClr val="4D4D4D"/>
        </a:dk1>
        <a:lt1>
          <a:srgbClr val="FFFFFF"/>
        </a:lt1>
        <a:dk2>
          <a:srgbClr val="4D4D4D"/>
        </a:dk2>
        <a:lt2>
          <a:srgbClr val="0C209B"/>
        </a:lt2>
        <a:accent1>
          <a:srgbClr val="2167BF"/>
        </a:accent1>
        <a:accent2>
          <a:srgbClr val="C60C0D"/>
        </a:accent2>
        <a:accent3>
          <a:srgbClr val="FFFFFF"/>
        </a:accent3>
        <a:accent4>
          <a:srgbClr val="404040"/>
        </a:accent4>
        <a:accent5>
          <a:srgbClr val="ABB8DC"/>
        </a:accent5>
        <a:accent6>
          <a:srgbClr val="B30A0B"/>
        </a:accent6>
        <a:hlink>
          <a:srgbClr val="4793C7"/>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2">
        <a:dk1>
          <a:srgbClr val="4D4D4D"/>
        </a:dk1>
        <a:lt1>
          <a:srgbClr val="FFFFFF"/>
        </a:lt1>
        <a:dk2>
          <a:srgbClr val="4D4D4D"/>
        </a:dk2>
        <a:lt2>
          <a:srgbClr val="CC0000"/>
        </a:lt2>
        <a:accent1>
          <a:srgbClr val="FF9933"/>
        </a:accent1>
        <a:accent2>
          <a:srgbClr val="009900"/>
        </a:accent2>
        <a:accent3>
          <a:srgbClr val="FFFFFF"/>
        </a:accent3>
        <a:accent4>
          <a:srgbClr val="404040"/>
        </a:accent4>
        <a:accent5>
          <a:srgbClr val="FFCAAD"/>
        </a:accent5>
        <a:accent6>
          <a:srgbClr val="008A00"/>
        </a:accent6>
        <a:hlink>
          <a:srgbClr val="3366FF"/>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3">
        <a:dk1>
          <a:srgbClr val="4D4D4D"/>
        </a:dk1>
        <a:lt1>
          <a:srgbClr val="FFFFFF"/>
        </a:lt1>
        <a:dk2>
          <a:srgbClr val="4D4D4D"/>
        </a:dk2>
        <a:lt2>
          <a:srgbClr val="93CB6A"/>
        </a:lt2>
        <a:accent1>
          <a:srgbClr val="71BE5E"/>
        </a:accent1>
        <a:accent2>
          <a:srgbClr val="A0CD6E"/>
        </a:accent2>
        <a:accent3>
          <a:srgbClr val="FFFFFF"/>
        </a:accent3>
        <a:accent4>
          <a:srgbClr val="404040"/>
        </a:accent4>
        <a:accent5>
          <a:srgbClr val="BBDBB6"/>
        </a:accent5>
        <a:accent6>
          <a:srgbClr val="91BA63"/>
        </a:accent6>
        <a:hlink>
          <a:srgbClr val="6BAB4A"/>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4">
        <a:dk1>
          <a:srgbClr val="4D4D4D"/>
        </a:dk1>
        <a:lt1>
          <a:srgbClr val="FFFFFF"/>
        </a:lt1>
        <a:dk2>
          <a:srgbClr val="4D4D4D"/>
        </a:dk2>
        <a:lt2>
          <a:srgbClr val="189C25"/>
        </a:lt2>
        <a:accent1>
          <a:srgbClr val="33B642"/>
        </a:accent1>
        <a:accent2>
          <a:srgbClr val="5ED05F"/>
        </a:accent2>
        <a:accent3>
          <a:srgbClr val="FFFFFF"/>
        </a:accent3>
        <a:accent4>
          <a:srgbClr val="404040"/>
        </a:accent4>
        <a:accent5>
          <a:srgbClr val="ADD7B0"/>
        </a:accent5>
        <a:accent6>
          <a:srgbClr val="54BC55"/>
        </a:accent6>
        <a:hlink>
          <a:srgbClr val="66D15F"/>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5">
        <a:dk1>
          <a:srgbClr val="4D4D4D"/>
        </a:dk1>
        <a:lt1>
          <a:srgbClr val="FFFFFF"/>
        </a:lt1>
        <a:dk2>
          <a:srgbClr val="4D4D4D"/>
        </a:dk2>
        <a:lt2>
          <a:srgbClr val="E1E14F"/>
        </a:lt2>
        <a:accent1>
          <a:srgbClr val="33B642"/>
        </a:accent1>
        <a:accent2>
          <a:srgbClr val="5ED05F"/>
        </a:accent2>
        <a:accent3>
          <a:srgbClr val="FFFFFF"/>
        </a:accent3>
        <a:accent4>
          <a:srgbClr val="404040"/>
        </a:accent4>
        <a:accent5>
          <a:srgbClr val="ADD7B0"/>
        </a:accent5>
        <a:accent6>
          <a:srgbClr val="54BC55"/>
        </a:accent6>
        <a:hlink>
          <a:srgbClr val="66D15F"/>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6">
        <a:dk1>
          <a:srgbClr val="4D4D4D"/>
        </a:dk1>
        <a:lt1>
          <a:srgbClr val="FFFFFF"/>
        </a:lt1>
        <a:dk2>
          <a:srgbClr val="4D4D4D"/>
        </a:dk2>
        <a:lt2>
          <a:srgbClr val="4C8E3D"/>
        </a:lt2>
        <a:accent1>
          <a:srgbClr val="66A050"/>
        </a:accent1>
        <a:accent2>
          <a:srgbClr val="6EA552"/>
        </a:accent2>
        <a:accent3>
          <a:srgbClr val="FFFFFF"/>
        </a:accent3>
        <a:accent4>
          <a:srgbClr val="404040"/>
        </a:accent4>
        <a:accent5>
          <a:srgbClr val="B8CDB3"/>
        </a:accent5>
        <a:accent6>
          <a:srgbClr val="639549"/>
        </a:accent6>
        <a:hlink>
          <a:srgbClr val="89B963"/>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7">
        <a:dk1>
          <a:srgbClr val="4D4D4D"/>
        </a:dk1>
        <a:lt1>
          <a:srgbClr val="FFFFFF"/>
        </a:lt1>
        <a:dk2>
          <a:srgbClr val="4D4D4D"/>
        </a:dk2>
        <a:lt2>
          <a:srgbClr val="4D7C48"/>
        </a:lt2>
        <a:accent1>
          <a:srgbClr val="599148"/>
        </a:accent1>
        <a:accent2>
          <a:srgbClr val="69A253"/>
        </a:accent2>
        <a:accent3>
          <a:srgbClr val="FFFFFF"/>
        </a:accent3>
        <a:accent4>
          <a:srgbClr val="404040"/>
        </a:accent4>
        <a:accent5>
          <a:srgbClr val="B5C7B1"/>
        </a:accent5>
        <a:accent6>
          <a:srgbClr val="5E924A"/>
        </a:accent6>
        <a:hlink>
          <a:srgbClr val="80C15D"/>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8">
        <a:dk1>
          <a:srgbClr val="4D4D4D"/>
        </a:dk1>
        <a:lt1>
          <a:srgbClr val="FFFFFF"/>
        </a:lt1>
        <a:dk2>
          <a:srgbClr val="4D4D4D"/>
        </a:dk2>
        <a:lt2>
          <a:srgbClr val="467F20"/>
        </a:lt2>
        <a:accent1>
          <a:srgbClr val="5CA822"/>
        </a:accent1>
        <a:accent2>
          <a:srgbClr val="66C022"/>
        </a:accent2>
        <a:accent3>
          <a:srgbClr val="FFFFFF"/>
        </a:accent3>
        <a:accent4>
          <a:srgbClr val="404040"/>
        </a:accent4>
        <a:accent5>
          <a:srgbClr val="B5D1AB"/>
        </a:accent5>
        <a:accent6>
          <a:srgbClr val="5CAE1E"/>
        </a:accent6>
        <a:hlink>
          <a:srgbClr val="71CF2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9">
        <a:dk1>
          <a:srgbClr val="4D4D4D"/>
        </a:dk1>
        <a:lt1>
          <a:srgbClr val="FFFFFF"/>
        </a:lt1>
        <a:dk2>
          <a:srgbClr val="4D4D4D"/>
        </a:dk2>
        <a:lt2>
          <a:srgbClr val="8A9BA5"/>
        </a:lt2>
        <a:accent1>
          <a:srgbClr val="5CA822"/>
        </a:accent1>
        <a:accent2>
          <a:srgbClr val="66C022"/>
        </a:accent2>
        <a:accent3>
          <a:srgbClr val="FFFFFF"/>
        </a:accent3>
        <a:accent4>
          <a:srgbClr val="404040"/>
        </a:accent4>
        <a:accent5>
          <a:srgbClr val="B5D1AB"/>
        </a:accent5>
        <a:accent6>
          <a:srgbClr val="5CAE1E"/>
        </a:accent6>
        <a:hlink>
          <a:srgbClr val="71CF2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0">
        <a:dk1>
          <a:srgbClr val="4D4D4D"/>
        </a:dk1>
        <a:lt1>
          <a:srgbClr val="FFFFFF"/>
        </a:lt1>
        <a:dk2>
          <a:srgbClr val="4D4D4D"/>
        </a:dk2>
        <a:lt2>
          <a:srgbClr val="51873B"/>
        </a:lt2>
        <a:accent1>
          <a:srgbClr val="669E4B"/>
        </a:accent1>
        <a:accent2>
          <a:srgbClr val="79B25C"/>
        </a:accent2>
        <a:accent3>
          <a:srgbClr val="FFFFFF"/>
        </a:accent3>
        <a:accent4>
          <a:srgbClr val="404040"/>
        </a:accent4>
        <a:accent5>
          <a:srgbClr val="B8CCB1"/>
        </a:accent5>
        <a:accent6>
          <a:srgbClr val="6DA153"/>
        </a:accent6>
        <a:hlink>
          <a:srgbClr val="92CB6F"/>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1">
        <a:dk1>
          <a:srgbClr val="4D4D4D"/>
        </a:dk1>
        <a:lt1>
          <a:srgbClr val="FFFFFF"/>
        </a:lt1>
        <a:dk2>
          <a:srgbClr val="4D4D4D"/>
        </a:dk2>
        <a:lt2>
          <a:srgbClr val="0E7E24"/>
        </a:lt2>
        <a:accent1>
          <a:srgbClr val="369026"/>
        </a:accent1>
        <a:accent2>
          <a:srgbClr val="57A025"/>
        </a:accent2>
        <a:accent3>
          <a:srgbClr val="FFFFFF"/>
        </a:accent3>
        <a:accent4>
          <a:srgbClr val="404040"/>
        </a:accent4>
        <a:accent5>
          <a:srgbClr val="AEC6AC"/>
        </a:accent5>
        <a:accent6>
          <a:srgbClr val="4E9120"/>
        </a:accent6>
        <a:hlink>
          <a:srgbClr val="73B023"/>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2">
        <a:dk1>
          <a:srgbClr val="4D4D4D"/>
        </a:dk1>
        <a:lt1>
          <a:srgbClr val="FFFFFF"/>
        </a:lt1>
        <a:dk2>
          <a:srgbClr val="4D4D4D"/>
        </a:dk2>
        <a:lt2>
          <a:srgbClr val="015802"/>
        </a:lt2>
        <a:accent1>
          <a:srgbClr val="016E01"/>
        </a:accent1>
        <a:accent2>
          <a:srgbClr val="019003"/>
        </a:accent2>
        <a:accent3>
          <a:srgbClr val="FFFFFF"/>
        </a:accent3>
        <a:accent4>
          <a:srgbClr val="404040"/>
        </a:accent4>
        <a:accent5>
          <a:srgbClr val="AABAAA"/>
        </a:accent5>
        <a:accent6>
          <a:srgbClr val="018202"/>
        </a:accent6>
        <a:hlink>
          <a:srgbClr val="01A604"/>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3">
        <a:dk1>
          <a:srgbClr val="4D4D4D"/>
        </a:dk1>
        <a:lt1>
          <a:srgbClr val="FFFFFF"/>
        </a:lt1>
        <a:dk2>
          <a:srgbClr val="4D4D4D"/>
        </a:dk2>
        <a:lt2>
          <a:srgbClr val="2C520E"/>
        </a:lt2>
        <a:accent1>
          <a:srgbClr val="477321"/>
        </a:accent1>
        <a:accent2>
          <a:srgbClr val="548429"/>
        </a:accent2>
        <a:accent3>
          <a:srgbClr val="FFFFFF"/>
        </a:accent3>
        <a:accent4>
          <a:srgbClr val="404040"/>
        </a:accent4>
        <a:accent5>
          <a:srgbClr val="B1BCAB"/>
        </a:accent5>
        <a:accent6>
          <a:srgbClr val="4B7724"/>
        </a:accent6>
        <a:hlink>
          <a:srgbClr val="5F922E"/>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4">
        <a:dk1>
          <a:srgbClr val="4D4D4D"/>
        </a:dk1>
        <a:lt1>
          <a:srgbClr val="FFFFFF"/>
        </a:lt1>
        <a:dk2>
          <a:srgbClr val="4D4D4D"/>
        </a:dk2>
        <a:lt2>
          <a:srgbClr val="ABD037"/>
        </a:lt2>
        <a:accent1>
          <a:srgbClr val="477321"/>
        </a:accent1>
        <a:accent2>
          <a:srgbClr val="548429"/>
        </a:accent2>
        <a:accent3>
          <a:srgbClr val="FFFFFF"/>
        </a:accent3>
        <a:accent4>
          <a:srgbClr val="404040"/>
        </a:accent4>
        <a:accent5>
          <a:srgbClr val="B1BCAB"/>
        </a:accent5>
        <a:accent6>
          <a:srgbClr val="4B7724"/>
        </a:accent6>
        <a:hlink>
          <a:srgbClr val="5F922E"/>
        </a:hlink>
        <a:folHlink>
          <a:srgbClr val="DDDDD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Name of presentation</Template>
  <TotalTime>1149</TotalTime>
  <Words>1611</Words>
  <Application>Microsoft Office PowerPoint</Application>
  <PresentationFormat>عرض على الشاشة (3:4)‏</PresentationFormat>
  <Paragraphs>202</Paragraphs>
  <Slides>39</Slides>
  <Notes>0</Notes>
  <HiddenSlides>0</HiddenSlides>
  <MMClips>0</MMClips>
  <ScaleCrop>false</ScaleCrop>
  <HeadingPairs>
    <vt:vector size="4" baseType="variant">
      <vt:variant>
        <vt:lpstr>سمة</vt:lpstr>
      </vt:variant>
      <vt:variant>
        <vt:i4>1</vt:i4>
      </vt:variant>
      <vt:variant>
        <vt:lpstr>عناوين الشرائح</vt:lpstr>
      </vt:variant>
      <vt:variant>
        <vt:i4>39</vt:i4>
      </vt:variant>
    </vt:vector>
  </HeadingPairs>
  <TitlesOfParts>
    <vt:vector size="40" baseType="lpstr">
      <vt:lpstr>powerpoint-template</vt:lpstr>
      <vt:lpstr>An-Najah National University Electrical Engineering Department </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lpstr>الشريحة 28</vt:lpstr>
      <vt:lpstr>الشريحة 29</vt:lpstr>
      <vt:lpstr>الشريحة 30</vt:lpstr>
      <vt:lpstr>الشريحة 31</vt:lpstr>
      <vt:lpstr>الشريحة 32</vt:lpstr>
      <vt:lpstr>الشريحة 33</vt:lpstr>
      <vt:lpstr>الشريحة 34</vt:lpstr>
      <vt:lpstr>الشريحة 35</vt:lpstr>
      <vt:lpstr>الشريحة 36</vt:lpstr>
      <vt:lpstr>الشريحة 37</vt:lpstr>
      <vt:lpstr>الشريحة 38</vt:lpstr>
      <vt:lpstr>الشريحة 39</vt:lpstr>
    </vt:vector>
  </TitlesOfParts>
  <Company>CiTy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Cd</dc:creator>
  <cp:lastModifiedBy>Cd</cp:lastModifiedBy>
  <cp:revision>105</cp:revision>
  <dcterms:created xsi:type="dcterms:W3CDTF">2012-05-20T05:58:16Z</dcterms:created>
  <dcterms:modified xsi:type="dcterms:W3CDTF">2012-05-22T10:35:21Z</dcterms:modified>
</cp:coreProperties>
</file>