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8288000" cy="10287000"/>
  <p:notesSz cx="6858000" cy="9144000"/>
  <p:embeddedFontLst>
    <p:embeddedFont>
      <p:font typeface="Anton" charset="1" panose="00000500000000000000"/>
      <p:regular r:id="rId21"/>
    </p:embeddedFont>
    <p:embeddedFont>
      <p:font typeface="Anton Italics" charset="1" panose="00000500000000000000"/>
      <p:regular r:id="rId22"/>
    </p:embeddedFont>
    <p:embeddedFont>
      <p:font typeface="Atkinson Hyperlegible Bold" charset="1" panose="00000000000000000000"/>
      <p:regular r:id="rId23"/>
    </p:embeddedFont>
    <p:embeddedFont>
      <p:font typeface="ABeeZee Bold" charset="1" panose="02000000000000000000"/>
      <p:regular r:id="rId24"/>
    </p:embeddedFont>
    <p:embeddedFont>
      <p:font typeface="Canva Sans Bold" charset="1" panose="020B0803030501040103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5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6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7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3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7EF8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629342" y="114183"/>
            <a:ext cx="5029317" cy="5029317"/>
          </a:xfrm>
          <a:custGeom>
            <a:avLst/>
            <a:gdLst/>
            <a:ahLst/>
            <a:cxnLst/>
            <a:rect r="r" b="b" t="t" l="l"/>
            <a:pathLst>
              <a:path h="5029317" w="5029317">
                <a:moveTo>
                  <a:pt x="0" y="0"/>
                </a:moveTo>
                <a:lnTo>
                  <a:pt x="5029316" y="0"/>
                </a:lnTo>
                <a:lnTo>
                  <a:pt x="5029316" y="5029317"/>
                </a:lnTo>
                <a:lnTo>
                  <a:pt x="0" y="50293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5884962" y="5480505"/>
            <a:ext cx="6518077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499" spc="-69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CCC Global – Luxury Car Rental Platform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321525" y="6337755"/>
            <a:ext cx="3644950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499" spc="-69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AMJAD KAMAL KHREIM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8373740" y="7089039"/>
            <a:ext cx="1540520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499" spc="-69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11822577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359769" y="7841514"/>
            <a:ext cx="5557689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499" spc="-69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CIS – An-Najah National University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321525" y="8890455"/>
            <a:ext cx="3634176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3499" spc="-69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Supervisor : D.Mutaseam Abuzant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20890" y="1800895"/>
            <a:ext cx="17842176" cy="8073112"/>
          </a:xfrm>
          <a:custGeom>
            <a:avLst/>
            <a:gdLst/>
            <a:ahLst/>
            <a:cxnLst/>
            <a:rect r="r" b="b" t="t" l="l"/>
            <a:pathLst>
              <a:path h="8073112" w="17842176">
                <a:moveTo>
                  <a:pt x="0" y="0"/>
                </a:moveTo>
                <a:lnTo>
                  <a:pt x="17842176" y="0"/>
                </a:lnTo>
                <a:lnTo>
                  <a:pt x="17842176" y="8073111"/>
                </a:lnTo>
                <a:lnTo>
                  <a:pt x="0" y="80731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54" r="-4871" b="-1536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20890" y="426993"/>
            <a:ext cx="7405072" cy="10766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88"/>
              </a:lnSpc>
            </a:pPr>
            <a:r>
              <a:rPr lang="en-US" sz="8409" i="true" spc="-336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CARS LISTING PAGE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32729" y="1505350"/>
            <a:ext cx="17822541" cy="8737503"/>
          </a:xfrm>
          <a:custGeom>
            <a:avLst/>
            <a:gdLst/>
            <a:ahLst/>
            <a:cxnLst/>
            <a:rect r="r" b="b" t="t" l="l"/>
            <a:pathLst>
              <a:path h="8737503" w="17822541">
                <a:moveTo>
                  <a:pt x="0" y="0"/>
                </a:moveTo>
                <a:lnTo>
                  <a:pt x="17822542" y="0"/>
                </a:lnTo>
                <a:lnTo>
                  <a:pt x="17822542" y="8737503"/>
                </a:lnTo>
                <a:lnTo>
                  <a:pt x="0" y="873750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9979" t="0" r="-1531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20890" y="426993"/>
            <a:ext cx="6450619" cy="10766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88"/>
              </a:lnSpc>
            </a:pPr>
            <a:r>
              <a:rPr lang="en-US" sz="8409" i="true" spc="-336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BOOKING PAGE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1829856"/>
            <a:ext cx="18288000" cy="8082181"/>
          </a:xfrm>
          <a:custGeom>
            <a:avLst/>
            <a:gdLst/>
            <a:ahLst/>
            <a:cxnLst/>
            <a:rect r="r" b="b" t="t" l="l"/>
            <a:pathLst>
              <a:path h="8082181" w="18288000">
                <a:moveTo>
                  <a:pt x="0" y="0"/>
                </a:moveTo>
                <a:lnTo>
                  <a:pt x="18288000" y="0"/>
                </a:lnTo>
                <a:lnTo>
                  <a:pt x="18288000" y="8082180"/>
                </a:lnTo>
                <a:lnTo>
                  <a:pt x="0" y="80821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349" t="0" r="-2349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23153" y="438638"/>
            <a:ext cx="7950474" cy="10766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88"/>
              </a:lnSpc>
            </a:pPr>
            <a:r>
              <a:rPr lang="en-US" sz="8409" i="true" spc="-336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ADMIN DASHBOARD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743466" y="2085617"/>
            <a:ext cx="12596542" cy="2025253"/>
            <a:chOff x="0" y="0"/>
            <a:chExt cx="3317608" cy="5334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317608" cy="533400"/>
            </a:xfrm>
            <a:custGeom>
              <a:avLst/>
              <a:gdLst/>
              <a:ahLst/>
              <a:cxnLst/>
              <a:rect r="r" b="b" t="t" l="l"/>
              <a:pathLst>
                <a:path h="533400" w="3317608">
                  <a:moveTo>
                    <a:pt x="273050" y="0"/>
                  </a:moveTo>
                  <a:lnTo>
                    <a:pt x="0" y="266700"/>
                  </a:lnTo>
                  <a:lnTo>
                    <a:pt x="273050" y="533400"/>
                  </a:lnTo>
                  <a:lnTo>
                    <a:pt x="273050" y="400050"/>
                  </a:lnTo>
                  <a:lnTo>
                    <a:pt x="3044558" y="400050"/>
                  </a:lnTo>
                  <a:lnTo>
                    <a:pt x="3044558" y="533400"/>
                  </a:lnTo>
                  <a:lnTo>
                    <a:pt x="3317608" y="266700"/>
                  </a:lnTo>
                  <a:lnTo>
                    <a:pt x="3044558" y="0"/>
                  </a:lnTo>
                  <a:lnTo>
                    <a:pt x="3044558" y="133350"/>
                  </a:lnTo>
                  <a:lnTo>
                    <a:pt x="273050" y="133350"/>
                  </a:lnTo>
                  <a:lnTo>
                    <a:pt x="273050" y="0"/>
                  </a:ln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101600" y="73025"/>
              <a:ext cx="3114408" cy="3206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039"/>
                </a:lnSpc>
                <a:spcBef>
                  <a:spcPct val="0"/>
                </a:spcBef>
              </a:pPr>
              <a:r>
                <a:rPr lang="en-US" b="true" sz="3599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Implementing accurate booking availability logic</a:t>
              </a: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306788" y="610215"/>
            <a:ext cx="9621226" cy="10259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11"/>
              </a:lnSpc>
            </a:pPr>
            <a:r>
              <a:rPr lang="en-US" sz="8011" i="true" spc="-320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CHALLENGES &amp; LIMITATIONS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2845729" y="4558545"/>
            <a:ext cx="12596542" cy="2025253"/>
            <a:chOff x="0" y="0"/>
            <a:chExt cx="3317608" cy="5334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317608" cy="533400"/>
            </a:xfrm>
            <a:custGeom>
              <a:avLst/>
              <a:gdLst/>
              <a:ahLst/>
              <a:cxnLst/>
              <a:rect r="r" b="b" t="t" l="l"/>
              <a:pathLst>
                <a:path h="533400" w="3317608">
                  <a:moveTo>
                    <a:pt x="273050" y="0"/>
                  </a:moveTo>
                  <a:lnTo>
                    <a:pt x="0" y="266700"/>
                  </a:lnTo>
                  <a:lnTo>
                    <a:pt x="273050" y="533400"/>
                  </a:lnTo>
                  <a:lnTo>
                    <a:pt x="273050" y="400050"/>
                  </a:lnTo>
                  <a:lnTo>
                    <a:pt x="3044558" y="400050"/>
                  </a:lnTo>
                  <a:lnTo>
                    <a:pt x="3044558" y="533400"/>
                  </a:lnTo>
                  <a:lnTo>
                    <a:pt x="3317608" y="266700"/>
                  </a:lnTo>
                  <a:lnTo>
                    <a:pt x="3044558" y="0"/>
                  </a:lnTo>
                  <a:lnTo>
                    <a:pt x="3044558" y="133350"/>
                  </a:lnTo>
                  <a:lnTo>
                    <a:pt x="273050" y="133350"/>
                  </a:lnTo>
                  <a:lnTo>
                    <a:pt x="273050" y="0"/>
                  </a:ln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101600" y="73025"/>
              <a:ext cx="3114408" cy="3206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b="true" sz="3600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Handling notifications without real-time services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2845729" y="7233047"/>
            <a:ext cx="12596542" cy="2025253"/>
            <a:chOff x="0" y="0"/>
            <a:chExt cx="3317608" cy="5334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3317608" cy="533400"/>
            </a:xfrm>
            <a:custGeom>
              <a:avLst/>
              <a:gdLst/>
              <a:ahLst/>
              <a:cxnLst/>
              <a:rect r="r" b="b" t="t" l="l"/>
              <a:pathLst>
                <a:path h="533400" w="3317608">
                  <a:moveTo>
                    <a:pt x="273050" y="0"/>
                  </a:moveTo>
                  <a:lnTo>
                    <a:pt x="0" y="266700"/>
                  </a:lnTo>
                  <a:lnTo>
                    <a:pt x="273050" y="533400"/>
                  </a:lnTo>
                  <a:lnTo>
                    <a:pt x="273050" y="400050"/>
                  </a:lnTo>
                  <a:lnTo>
                    <a:pt x="3044558" y="400050"/>
                  </a:lnTo>
                  <a:lnTo>
                    <a:pt x="3044558" y="533400"/>
                  </a:lnTo>
                  <a:lnTo>
                    <a:pt x="3317608" y="266700"/>
                  </a:lnTo>
                  <a:lnTo>
                    <a:pt x="3044558" y="0"/>
                  </a:lnTo>
                  <a:lnTo>
                    <a:pt x="3044558" y="133350"/>
                  </a:lnTo>
                  <a:lnTo>
                    <a:pt x="273050" y="133350"/>
                  </a:lnTo>
                  <a:lnTo>
                    <a:pt x="273050" y="0"/>
                  </a:ln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101600" y="73025"/>
              <a:ext cx="3114408" cy="3206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b="true" sz="3600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Time limitations during development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755999" y="4407722"/>
            <a:ext cx="5097269" cy="4159091"/>
            <a:chOff x="0" y="0"/>
            <a:chExt cx="1153703" cy="94135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14357" y="0"/>
              <a:ext cx="1124990" cy="923083"/>
            </a:xfrm>
            <a:custGeom>
              <a:avLst/>
              <a:gdLst/>
              <a:ahLst/>
              <a:cxnLst/>
              <a:rect r="r" b="b" t="t" l="l"/>
              <a:pathLst>
                <a:path h="923083" w="1124990">
                  <a:moveTo>
                    <a:pt x="545445" y="913535"/>
                  </a:moveTo>
                  <a:lnTo>
                    <a:pt x="2692" y="27823"/>
                  </a:lnTo>
                  <a:cubicBezTo>
                    <a:pt x="-763" y="22183"/>
                    <a:pt x="-902" y="15116"/>
                    <a:pt x="2330" y="9345"/>
                  </a:cubicBezTo>
                  <a:cubicBezTo>
                    <a:pt x="5562" y="3574"/>
                    <a:pt x="11660" y="0"/>
                    <a:pt x="18274" y="0"/>
                  </a:cubicBezTo>
                  <a:lnTo>
                    <a:pt x="1106715" y="0"/>
                  </a:lnTo>
                  <a:cubicBezTo>
                    <a:pt x="1113329" y="0"/>
                    <a:pt x="1119427" y="3574"/>
                    <a:pt x="1122659" y="9345"/>
                  </a:cubicBezTo>
                  <a:cubicBezTo>
                    <a:pt x="1125891" y="15116"/>
                    <a:pt x="1125752" y="22183"/>
                    <a:pt x="1122296" y="27823"/>
                  </a:cubicBezTo>
                  <a:lnTo>
                    <a:pt x="579544" y="913535"/>
                  </a:lnTo>
                  <a:cubicBezTo>
                    <a:pt x="575909" y="919467"/>
                    <a:pt x="569452" y="923083"/>
                    <a:pt x="562494" y="923083"/>
                  </a:cubicBezTo>
                  <a:cubicBezTo>
                    <a:pt x="555537" y="923083"/>
                    <a:pt x="549080" y="919467"/>
                    <a:pt x="545445" y="913535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356599" y="-57150"/>
              <a:ext cx="440505" cy="6454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79"/>
                </a:lnSpc>
                <a:spcBef>
                  <a:spcPct val="0"/>
                </a:spcBef>
              </a:pPr>
              <a:r>
                <a:rPr lang="en-US" b="true" sz="3199">
                  <a:solidFill>
                    <a:srgbClr val="F7EF8A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Payment gateway integration</a:t>
              </a: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392513" y="676904"/>
            <a:ext cx="8009564" cy="13685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67"/>
              </a:lnSpc>
            </a:pPr>
            <a:r>
              <a:rPr lang="en-US" sz="10702" i="true" spc="-428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FUTURE WORK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6516804" y="3063955"/>
            <a:ext cx="4551867" cy="4159091"/>
            <a:chOff x="0" y="0"/>
            <a:chExt cx="1030258" cy="941358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4883" y="0"/>
              <a:ext cx="1000493" cy="919699"/>
            </a:xfrm>
            <a:custGeom>
              <a:avLst/>
              <a:gdLst/>
              <a:ahLst/>
              <a:cxnLst/>
              <a:rect r="r" b="b" t="t" l="l"/>
              <a:pathLst>
                <a:path h="919699" w="1000493">
                  <a:moveTo>
                    <a:pt x="482705" y="909302"/>
                  </a:moveTo>
                  <a:lnTo>
                    <a:pt x="2658" y="32055"/>
                  </a:lnTo>
                  <a:cubicBezTo>
                    <a:pt x="-1014" y="25345"/>
                    <a:pt x="-874" y="17196"/>
                    <a:pt x="3027" y="10615"/>
                  </a:cubicBezTo>
                  <a:cubicBezTo>
                    <a:pt x="6927" y="4035"/>
                    <a:pt x="14009" y="0"/>
                    <a:pt x="21658" y="0"/>
                  </a:cubicBezTo>
                  <a:lnTo>
                    <a:pt x="978834" y="0"/>
                  </a:lnTo>
                  <a:cubicBezTo>
                    <a:pt x="986483" y="0"/>
                    <a:pt x="993565" y="4035"/>
                    <a:pt x="997465" y="10615"/>
                  </a:cubicBezTo>
                  <a:cubicBezTo>
                    <a:pt x="1001366" y="17196"/>
                    <a:pt x="1001506" y="25345"/>
                    <a:pt x="997834" y="32056"/>
                  </a:cubicBezTo>
                  <a:lnTo>
                    <a:pt x="517787" y="909302"/>
                  </a:lnTo>
                  <a:cubicBezTo>
                    <a:pt x="514279" y="915713"/>
                    <a:pt x="507554" y="919699"/>
                    <a:pt x="500246" y="919699"/>
                  </a:cubicBezTo>
                  <a:cubicBezTo>
                    <a:pt x="492938" y="919699"/>
                    <a:pt x="486213" y="915713"/>
                    <a:pt x="482705" y="909302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318443" y="-57150"/>
              <a:ext cx="393371" cy="6454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0"/>
                </a:lnSpc>
                <a:spcBef>
                  <a:spcPct val="0"/>
                </a:spcBef>
              </a:pPr>
              <a:r>
                <a:rPr lang="en-US" b="true" sz="3200">
                  <a:solidFill>
                    <a:srgbClr val="F7EF8A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Real-time notifications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2434732" y="2328176"/>
            <a:ext cx="4551867" cy="4159091"/>
            <a:chOff x="0" y="0"/>
            <a:chExt cx="1030258" cy="94135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14883" y="0"/>
              <a:ext cx="1000493" cy="919699"/>
            </a:xfrm>
            <a:custGeom>
              <a:avLst/>
              <a:gdLst/>
              <a:ahLst/>
              <a:cxnLst/>
              <a:rect r="r" b="b" t="t" l="l"/>
              <a:pathLst>
                <a:path h="919699" w="1000493">
                  <a:moveTo>
                    <a:pt x="482705" y="909302"/>
                  </a:moveTo>
                  <a:lnTo>
                    <a:pt x="2658" y="32055"/>
                  </a:lnTo>
                  <a:cubicBezTo>
                    <a:pt x="-1014" y="25345"/>
                    <a:pt x="-874" y="17196"/>
                    <a:pt x="3027" y="10615"/>
                  </a:cubicBezTo>
                  <a:cubicBezTo>
                    <a:pt x="6927" y="4035"/>
                    <a:pt x="14009" y="0"/>
                    <a:pt x="21658" y="0"/>
                  </a:cubicBezTo>
                  <a:lnTo>
                    <a:pt x="978834" y="0"/>
                  </a:lnTo>
                  <a:cubicBezTo>
                    <a:pt x="986483" y="0"/>
                    <a:pt x="993565" y="4035"/>
                    <a:pt x="997465" y="10615"/>
                  </a:cubicBezTo>
                  <a:cubicBezTo>
                    <a:pt x="1001366" y="17196"/>
                    <a:pt x="1001506" y="25345"/>
                    <a:pt x="997834" y="32056"/>
                  </a:cubicBezTo>
                  <a:lnTo>
                    <a:pt x="517787" y="909302"/>
                  </a:lnTo>
                  <a:cubicBezTo>
                    <a:pt x="514279" y="915713"/>
                    <a:pt x="507554" y="919699"/>
                    <a:pt x="500246" y="919699"/>
                  </a:cubicBezTo>
                  <a:cubicBezTo>
                    <a:pt x="492938" y="919699"/>
                    <a:pt x="486213" y="915713"/>
                    <a:pt x="482705" y="909302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318443" y="-57150"/>
              <a:ext cx="393371" cy="64549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480"/>
                </a:lnSpc>
                <a:spcBef>
                  <a:spcPct val="0"/>
                </a:spcBef>
              </a:pPr>
              <a:r>
                <a:rPr lang="en-US" b="true" sz="3200">
                  <a:solidFill>
                    <a:srgbClr val="F7EF8A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System deployment to cloud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1523340"/>
            <a:ext cx="2556436" cy="2157516"/>
            <a:chOff x="0" y="0"/>
            <a:chExt cx="673300" cy="56823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73300" cy="568235"/>
            </a:xfrm>
            <a:custGeom>
              <a:avLst/>
              <a:gdLst/>
              <a:ahLst/>
              <a:cxnLst/>
              <a:rect r="r" b="b" t="t" l="l"/>
              <a:pathLst>
                <a:path h="568235" w="673300">
                  <a:moveTo>
                    <a:pt x="0" y="0"/>
                  </a:moveTo>
                  <a:lnTo>
                    <a:pt x="673300" y="0"/>
                  </a:lnTo>
                  <a:lnTo>
                    <a:pt x="673300" y="568235"/>
                  </a:lnTo>
                  <a:lnTo>
                    <a:pt x="0" y="568235"/>
                  </a:lnTo>
                  <a:close/>
                </a:path>
              </a:pathLst>
            </a:custGeom>
            <a:gradFill rotWithShape="true">
              <a:gsLst>
                <a:gs pos="0">
                  <a:srgbClr val="3E9D81">
                    <a:alpha val="100000"/>
                  </a:srgbClr>
                </a:gs>
                <a:gs pos="100000">
                  <a:srgbClr val="3E9D81">
                    <a:alpha val="0"/>
                  </a:srgbClr>
                </a:gs>
              </a:gsLst>
              <a:lin ang="0"/>
            </a:gradFill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73300" cy="5968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3221732" y="1739157"/>
            <a:ext cx="11850772" cy="21259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870"/>
              </a:lnSpc>
            </a:pPr>
            <a:r>
              <a:rPr lang="en-US" sz="16706" i="true" spc="-668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THANK YOU</a:t>
            </a:r>
          </a:p>
        </p:txBody>
      </p:sp>
      <p:grpSp>
        <p:nvGrpSpPr>
          <p:cNvPr name="Group 7" id="7"/>
          <p:cNvGrpSpPr/>
          <p:nvPr/>
        </p:nvGrpSpPr>
        <p:grpSpPr>
          <a:xfrm rot="-10800000">
            <a:off x="14675165" y="1523340"/>
            <a:ext cx="2556436" cy="2157516"/>
            <a:chOff x="0" y="0"/>
            <a:chExt cx="673300" cy="56823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73300" cy="568235"/>
            </a:xfrm>
            <a:custGeom>
              <a:avLst/>
              <a:gdLst/>
              <a:ahLst/>
              <a:cxnLst/>
              <a:rect r="r" b="b" t="t" l="l"/>
              <a:pathLst>
                <a:path h="568235" w="673300">
                  <a:moveTo>
                    <a:pt x="0" y="0"/>
                  </a:moveTo>
                  <a:lnTo>
                    <a:pt x="673300" y="0"/>
                  </a:lnTo>
                  <a:lnTo>
                    <a:pt x="673300" y="568235"/>
                  </a:lnTo>
                  <a:lnTo>
                    <a:pt x="0" y="568235"/>
                  </a:lnTo>
                  <a:close/>
                </a:path>
              </a:pathLst>
            </a:custGeom>
            <a:gradFill rotWithShape="true">
              <a:gsLst>
                <a:gs pos="0">
                  <a:srgbClr val="3E9D81">
                    <a:alpha val="100000"/>
                  </a:srgbClr>
                </a:gs>
                <a:gs pos="100000">
                  <a:srgbClr val="3E9D81">
                    <a:alpha val="0"/>
                  </a:srgbClr>
                </a:gs>
              </a:gsLst>
              <a:lin ang="0"/>
            </a:gradFill>
          </p:spPr>
        </p:sp>
        <p:sp>
          <p:nvSpPr>
            <p:cNvPr name="TextBox 9" id="9"/>
            <p:cNvSpPr txBox="true"/>
            <p:nvPr/>
          </p:nvSpPr>
          <p:spPr>
            <a:xfrm>
              <a:off x="0" y="-28575"/>
              <a:ext cx="673300" cy="59681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960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3221732" y="6016157"/>
            <a:ext cx="11850772" cy="2140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870"/>
              </a:lnSpc>
            </a:pPr>
            <a:r>
              <a:rPr lang="en-US" sz="16706" i="true" spc="-668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ANY QUASTION?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663284"/>
            <a:ext cx="10173007" cy="16854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497"/>
              </a:lnSpc>
            </a:pPr>
            <a:r>
              <a:rPr lang="en-US" sz="13155" i="true" spc="-526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INTRODUCTION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870249" y="4407737"/>
            <a:ext cx="14547503" cy="3867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01"/>
              </a:lnSpc>
              <a:spcBef>
                <a:spcPct val="0"/>
              </a:spcBef>
            </a:pPr>
            <a:r>
              <a:rPr lang="en-US" sz="3668" spc="-73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Luxury car rental services are usually managed manually or with limited systems</a:t>
            </a:r>
          </a:p>
          <a:p>
            <a:pPr algn="ctr">
              <a:lnSpc>
                <a:spcPts val="4401"/>
              </a:lnSpc>
              <a:spcBef>
                <a:spcPct val="0"/>
              </a:spcBef>
            </a:pPr>
          </a:p>
          <a:p>
            <a:pPr algn="ctr">
              <a:lnSpc>
                <a:spcPts val="4401"/>
              </a:lnSpc>
              <a:spcBef>
                <a:spcPct val="0"/>
              </a:spcBef>
            </a:pPr>
          </a:p>
          <a:p>
            <a:pPr algn="ctr">
              <a:lnSpc>
                <a:spcPts val="4401"/>
              </a:lnSpc>
              <a:spcBef>
                <a:spcPct val="0"/>
              </a:spcBef>
            </a:pPr>
            <a:r>
              <a:rPr lang="en-US" sz="3668" spc="-73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Customers face issues with availability, booking clarity, and communication</a:t>
            </a:r>
          </a:p>
          <a:p>
            <a:pPr algn="ctr">
              <a:lnSpc>
                <a:spcPts val="4401"/>
              </a:lnSpc>
              <a:spcBef>
                <a:spcPct val="0"/>
              </a:spcBef>
            </a:pPr>
          </a:p>
          <a:p>
            <a:pPr algn="ctr">
              <a:lnSpc>
                <a:spcPts val="4401"/>
              </a:lnSpc>
              <a:spcBef>
                <a:spcPct val="0"/>
              </a:spcBef>
            </a:pPr>
          </a:p>
          <a:p>
            <a:pPr algn="ctr">
              <a:lnSpc>
                <a:spcPts val="4401"/>
              </a:lnSpc>
              <a:spcBef>
                <a:spcPct val="0"/>
              </a:spcBef>
            </a:pPr>
            <a:r>
              <a:rPr lang="en-US" sz="3668" spc="-73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This project provides a complete digital solution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6097" t="-51977" r="-36097" b="-51977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380509" y="6581052"/>
            <a:ext cx="6469708" cy="3235942"/>
            <a:chOff x="0" y="0"/>
            <a:chExt cx="1331216" cy="66583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331216" cy="665832"/>
            </a:xfrm>
            <a:custGeom>
              <a:avLst/>
              <a:gdLst/>
              <a:ahLst/>
              <a:cxnLst/>
              <a:rect r="r" b="b" t="t" l="l"/>
              <a:pathLst>
                <a:path h="665832" w="1331216">
                  <a:moveTo>
                    <a:pt x="23372" y="0"/>
                  </a:moveTo>
                  <a:lnTo>
                    <a:pt x="1307844" y="0"/>
                  </a:lnTo>
                  <a:cubicBezTo>
                    <a:pt x="1320752" y="0"/>
                    <a:pt x="1331216" y="10464"/>
                    <a:pt x="1331216" y="23372"/>
                  </a:cubicBezTo>
                  <a:lnTo>
                    <a:pt x="1331216" y="642460"/>
                  </a:lnTo>
                  <a:cubicBezTo>
                    <a:pt x="1331216" y="648658"/>
                    <a:pt x="1328753" y="654603"/>
                    <a:pt x="1324370" y="658986"/>
                  </a:cubicBezTo>
                  <a:cubicBezTo>
                    <a:pt x="1319987" y="663369"/>
                    <a:pt x="1314042" y="665832"/>
                    <a:pt x="1307844" y="665832"/>
                  </a:cubicBezTo>
                  <a:lnTo>
                    <a:pt x="23372" y="665832"/>
                  </a:lnTo>
                  <a:cubicBezTo>
                    <a:pt x="17173" y="665832"/>
                    <a:pt x="11229" y="663369"/>
                    <a:pt x="6845" y="658986"/>
                  </a:cubicBezTo>
                  <a:cubicBezTo>
                    <a:pt x="2462" y="654603"/>
                    <a:pt x="0" y="648658"/>
                    <a:pt x="0" y="642460"/>
                  </a:cubicBezTo>
                  <a:lnTo>
                    <a:pt x="0" y="23372"/>
                  </a:lnTo>
                  <a:cubicBezTo>
                    <a:pt x="0" y="17173"/>
                    <a:pt x="2462" y="11229"/>
                    <a:pt x="6845" y="6845"/>
                  </a:cubicBezTo>
                  <a:cubicBezTo>
                    <a:pt x="11229" y="2462"/>
                    <a:pt x="17173" y="0"/>
                    <a:pt x="23372" y="0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0"/>
              <a:ext cx="1331216" cy="6658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00"/>
                </a:lnSpc>
              </a:pPr>
              <a:r>
                <a:rPr lang="en-US" b="true" sz="4500" spc="-89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Poor communication between customers and administrators</a:t>
              </a: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749268" y="358254"/>
            <a:ext cx="5957795" cy="2849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880"/>
              </a:lnSpc>
            </a:pPr>
            <a:r>
              <a:rPr lang="en-US" sz="11453" i="true" spc="-458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PROBLEM STATEMENT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380509" y="3200690"/>
            <a:ext cx="6469708" cy="3015052"/>
            <a:chOff x="0" y="0"/>
            <a:chExt cx="1331216" cy="620381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331216" cy="620381"/>
            </a:xfrm>
            <a:custGeom>
              <a:avLst/>
              <a:gdLst/>
              <a:ahLst/>
              <a:cxnLst/>
              <a:rect r="r" b="b" t="t" l="l"/>
              <a:pathLst>
                <a:path h="620381" w="1331216">
                  <a:moveTo>
                    <a:pt x="23372" y="0"/>
                  </a:moveTo>
                  <a:lnTo>
                    <a:pt x="1307844" y="0"/>
                  </a:lnTo>
                  <a:cubicBezTo>
                    <a:pt x="1320752" y="0"/>
                    <a:pt x="1331216" y="10464"/>
                    <a:pt x="1331216" y="23372"/>
                  </a:cubicBezTo>
                  <a:lnTo>
                    <a:pt x="1331216" y="597009"/>
                  </a:lnTo>
                  <a:cubicBezTo>
                    <a:pt x="1331216" y="603208"/>
                    <a:pt x="1328753" y="609153"/>
                    <a:pt x="1324370" y="613536"/>
                  </a:cubicBezTo>
                  <a:cubicBezTo>
                    <a:pt x="1319987" y="617919"/>
                    <a:pt x="1314042" y="620381"/>
                    <a:pt x="1307844" y="620381"/>
                  </a:cubicBezTo>
                  <a:lnTo>
                    <a:pt x="23372" y="620381"/>
                  </a:lnTo>
                  <a:cubicBezTo>
                    <a:pt x="17173" y="620381"/>
                    <a:pt x="11229" y="617919"/>
                    <a:pt x="6845" y="613536"/>
                  </a:cubicBezTo>
                  <a:cubicBezTo>
                    <a:pt x="2462" y="609153"/>
                    <a:pt x="0" y="603208"/>
                    <a:pt x="0" y="597009"/>
                  </a:cubicBezTo>
                  <a:lnTo>
                    <a:pt x="0" y="23372"/>
                  </a:lnTo>
                  <a:cubicBezTo>
                    <a:pt x="0" y="17173"/>
                    <a:pt x="2462" y="11229"/>
                    <a:pt x="6845" y="6845"/>
                  </a:cubicBezTo>
                  <a:cubicBezTo>
                    <a:pt x="11229" y="2462"/>
                    <a:pt x="17173" y="0"/>
                    <a:pt x="23372" y="0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0"/>
              <a:ext cx="1331216" cy="62038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00"/>
                </a:lnSpc>
              </a:pPr>
              <a:r>
                <a:rPr lang="en-US" b="true" sz="4500" spc="-89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No real-time availability tracking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0354962" y="6581052"/>
            <a:ext cx="6904338" cy="3235942"/>
            <a:chOff x="0" y="0"/>
            <a:chExt cx="1420646" cy="66583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420646" cy="665832"/>
            </a:xfrm>
            <a:custGeom>
              <a:avLst/>
              <a:gdLst/>
              <a:ahLst/>
              <a:cxnLst/>
              <a:rect r="r" b="b" t="t" l="l"/>
              <a:pathLst>
                <a:path h="665832" w="1420646">
                  <a:moveTo>
                    <a:pt x="21901" y="0"/>
                  </a:moveTo>
                  <a:lnTo>
                    <a:pt x="1398745" y="0"/>
                  </a:lnTo>
                  <a:cubicBezTo>
                    <a:pt x="1410841" y="0"/>
                    <a:pt x="1420646" y="9805"/>
                    <a:pt x="1420646" y="21901"/>
                  </a:cubicBezTo>
                  <a:lnTo>
                    <a:pt x="1420646" y="643931"/>
                  </a:lnTo>
                  <a:cubicBezTo>
                    <a:pt x="1420646" y="656026"/>
                    <a:pt x="1410841" y="665832"/>
                    <a:pt x="1398745" y="665832"/>
                  </a:cubicBezTo>
                  <a:lnTo>
                    <a:pt x="21901" y="665832"/>
                  </a:lnTo>
                  <a:cubicBezTo>
                    <a:pt x="9805" y="665832"/>
                    <a:pt x="0" y="656026"/>
                    <a:pt x="0" y="643931"/>
                  </a:cubicBezTo>
                  <a:lnTo>
                    <a:pt x="0" y="21901"/>
                  </a:lnTo>
                  <a:cubicBezTo>
                    <a:pt x="0" y="9805"/>
                    <a:pt x="9805" y="0"/>
                    <a:pt x="21901" y="0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0"/>
              <a:ext cx="1420646" cy="6658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400"/>
                </a:lnSpc>
              </a:pPr>
              <a:r>
                <a:rPr lang="en-US" b="true" sz="4500" spc="-89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Limited control and reporting for admins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0354962" y="3200690"/>
            <a:ext cx="6904338" cy="3015052"/>
            <a:chOff x="0" y="0"/>
            <a:chExt cx="1420646" cy="620381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420646" cy="620381"/>
            </a:xfrm>
            <a:custGeom>
              <a:avLst/>
              <a:gdLst/>
              <a:ahLst/>
              <a:cxnLst/>
              <a:rect r="r" b="b" t="t" l="l"/>
              <a:pathLst>
                <a:path h="620381" w="1420646">
                  <a:moveTo>
                    <a:pt x="21901" y="0"/>
                  </a:moveTo>
                  <a:lnTo>
                    <a:pt x="1398745" y="0"/>
                  </a:lnTo>
                  <a:cubicBezTo>
                    <a:pt x="1410841" y="0"/>
                    <a:pt x="1420646" y="9805"/>
                    <a:pt x="1420646" y="21901"/>
                  </a:cubicBezTo>
                  <a:lnTo>
                    <a:pt x="1420646" y="598480"/>
                  </a:lnTo>
                  <a:cubicBezTo>
                    <a:pt x="1420646" y="610576"/>
                    <a:pt x="1410841" y="620381"/>
                    <a:pt x="1398745" y="620381"/>
                  </a:cubicBezTo>
                  <a:lnTo>
                    <a:pt x="21901" y="620381"/>
                  </a:lnTo>
                  <a:cubicBezTo>
                    <a:pt x="9805" y="620381"/>
                    <a:pt x="0" y="610576"/>
                    <a:pt x="0" y="598480"/>
                  </a:cubicBezTo>
                  <a:lnTo>
                    <a:pt x="0" y="21901"/>
                  </a:lnTo>
                  <a:cubicBezTo>
                    <a:pt x="0" y="9805"/>
                    <a:pt x="9805" y="0"/>
                    <a:pt x="21901" y="0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9525"/>
              <a:ext cx="1420646" cy="61085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99"/>
                </a:lnSpc>
              </a:pPr>
              <a:r>
                <a:rPr lang="en-US" b="true" sz="4499" spc="-89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Manual booking processes lead to errors and delays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15557" y="519145"/>
            <a:ext cx="5561870" cy="26455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8"/>
              </a:lnSpc>
            </a:pPr>
            <a:r>
              <a:rPr lang="en-US" sz="10724" i="true" spc="-428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PROJECT OBJECTIVES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943399" y="4073785"/>
            <a:ext cx="3036652" cy="4632329"/>
            <a:chOff x="0" y="0"/>
            <a:chExt cx="537350" cy="819712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537350" cy="819712"/>
            </a:xfrm>
            <a:custGeom>
              <a:avLst/>
              <a:gdLst/>
              <a:ahLst/>
              <a:cxnLst/>
              <a:rect r="r" b="b" t="t" l="l"/>
              <a:pathLst>
                <a:path h="819712" w="537350">
                  <a:moveTo>
                    <a:pt x="537350" y="52983"/>
                  </a:moveTo>
                  <a:lnTo>
                    <a:pt x="537350" y="819712"/>
                  </a:lnTo>
                  <a:lnTo>
                    <a:pt x="268675" y="720652"/>
                  </a:lnTo>
                  <a:lnTo>
                    <a:pt x="0" y="819712"/>
                  </a:lnTo>
                  <a:lnTo>
                    <a:pt x="0" y="52983"/>
                  </a:lnTo>
                  <a:cubicBezTo>
                    <a:pt x="0" y="22860"/>
                    <a:pt x="32241" y="0"/>
                    <a:pt x="69855" y="0"/>
                  </a:cubicBezTo>
                  <a:lnTo>
                    <a:pt x="467494" y="0"/>
                  </a:lnTo>
                  <a:cubicBezTo>
                    <a:pt x="505109" y="0"/>
                    <a:pt x="537350" y="21590"/>
                    <a:pt x="537350" y="55116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9525"/>
              <a:ext cx="537350" cy="711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559"/>
                </a:lnSpc>
              </a:pPr>
              <a:r>
                <a:rPr lang="en-US" b="true" sz="3799" spc="-75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Develop a full-stack luxury car rental platform</a:t>
              </a: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5545151" y="4073785"/>
            <a:ext cx="3036652" cy="4632329"/>
            <a:chOff x="0" y="0"/>
            <a:chExt cx="537350" cy="819712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537350" cy="819712"/>
            </a:xfrm>
            <a:custGeom>
              <a:avLst/>
              <a:gdLst/>
              <a:ahLst/>
              <a:cxnLst/>
              <a:rect r="r" b="b" t="t" l="l"/>
              <a:pathLst>
                <a:path h="819712" w="537350">
                  <a:moveTo>
                    <a:pt x="537350" y="52983"/>
                  </a:moveTo>
                  <a:lnTo>
                    <a:pt x="537350" y="819712"/>
                  </a:lnTo>
                  <a:lnTo>
                    <a:pt x="268675" y="720652"/>
                  </a:lnTo>
                  <a:lnTo>
                    <a:pt x="0" y="819712"/>
                  </a:lnTo>
                  <a:lnTo>
                    <a:pt x="0" y="52983"/>
                  </a:lnTo>
                  <a:cubicBezTo>
                    <a:pt x="0" y="22860"/>
                    <a:pt x="32241" y="0"/>
                    <a:pt x="69855" y="0"/>
                  </a:cubicBezTo>
                  <a:lnTo>
                    <a:pt x="467494" y="0"/>
                  </a:lnTo>
                  <a:cubicBezTo>
                    <a:pt x="505109" y="0"/>
                    <a:pt x="537350" y="21590"/>
                    <a:pt x="537350" y="55116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9525"/>
              <a:ext cx="537350" cy="711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559"/>
                </a:lnSpc>
              </a:pPr>
              <a:r>
                <a:rPr lang="en-US" b="true" sz="3799" spc="-75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Enable customers to browse, book, and rate cars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0143903" y="4073785"/>
            <a:ext cx="3036652" cy="4632329"/>
            <a:chOff x="0" y="0"/>
            <a:chExt cx="537350" cy="819712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537350" cy="819712"/>
            </a:xfrm>
            <a:custGeom>
              <a:avLst/>
              <a:gdLst/>
              <a:ahLst/>
              <a:cxnLst/>
              <a:rect r="r" b="b" t="t" l="l"/>
              <a:pathLst>
                <a:path h="819712" w="537350">
                  <a:moveTo>
                    <a:pt x="537350" y="52983"/>
                  </a:moveTo>
                  <a:lnTo>
                    <a:pt x="537350" y="819712"/>
                  </a:lnTo>
                  <a:lnTo>
                    <a:pt x="268675" y="720652"/>
                  </a:lnTo>
                  <a:lnTo>
                    <a:pt x="0" y="819712"/>
                  </a:lnTo>
                  <a:lnTo>
                    <a:pt x="0" y="52983"/>
                  </a:lnTo>
                  <a:cubicBezTo>
                    <a:pt x="0" y="22860"/>
                    <a:pt x="32241" y="0"/>
                    <a:pt x="69855" y="0"/>
                  </a:cubicBezTo>
                  <a:lnTo>
                    <a:pt x="467494" y="0"/>
                  </a:lnTo>
                  <a:cubicBezTo>
                    <a:pt x="505109" y="0"/>
                    <a:pt x="537350" y="21590"/>
                    <a:pt x="537350" y="55116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9525"/>
              <a:ext cx="537350" cy="711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559"/>
                </a:lnSpc>
              </a:pPr>
              <a:r>
                <a:rPr lang="en-US" b="true" sz="3799" spc="-75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Provide administrators with full system control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4742655" y="4073785"/>
            <a:ext cx="3036652" cy="4632329"/>
            <a:chOff x="0" y="0"/>
            <a:chExt cx="537350" cy="819712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537350" cy="819712"/>
            </a:xfrm>
            <a:custGeom>
              <a:avLst/>
              <a:gdLst/>
              <a:ahLst/>
              <a:cxnLst/>
              <a:rect r="r" b="b" t="t" l="l"/>
              <a:pathLst>
                <a:path h="819712" w="537350">
                  <a:moveTo>
                    <a:pt x="537350" y="52983"/>
                  </a:moveTo>
                  <a:lnTo>
                    <a:pt x="537350" y="819712"/>
                  </a:lnTo>
                  <a:lnTo>
                    <a:pt x="268675" y="720652"/>
                  </a:lnTo>
                  <a:lnTo>
                    <a:pt x="0" y="819712"/>
                  </a:lnTo>
                  <a:lnTo>
                    <a:pt x="0" y="52983"/>
                  </a:lnTo>
                  <a:cubicBezTo>
                    <a:pt x="0" y="22860"/>
                    <a:pt x="32241" y="0"/>
                    <a:pt x="69855" y="0"/>
                  </a:cubicBezTo>
                  <a:lnTo>
                    <a:pt x="467494" y="0"/>
                  </a:lnTo>
                  <a:cubicBezTo>
                    <a:pt x="505109" y="0"/>
                    <a:pt x="537350" y="21590"/>
                    <a:pt x="537350" y="55116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9525"/>
              <a:ext cx="537350" cy="7111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559"/>
                </a:lnSpc>
              </a:pPr>
              <a:r>
                <a:rPr lang="en-US" b="true" sz="3799" spc="-75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Improve efficiency and user experience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735167" y="3127115"/>
            <a:ext cx="5957668" cy="3086100"/>
            <a:chOff x="0" y="0"/>
            <a:chExt cx="1569098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569098" cy="812800"/>
            </a:xfrm>
            <a:custGeom>
              <a:avLst/>
              <a:gdLst/>
              <a:ahLst/>
              <a:cxnLst/>
              <a:rect r="r" b="b" t="t" l="l"/>
              <a:pathLst>
                <a:path h="812800" w="1569098">
                  <a:moveTo>
                    <a:pt x="1489680" y="0"/>
                  </a:moveTo>
                  <a:lnTo>
                    <a:pt x="79418" y="0"/>
                  </a:lnTo>
                  <a:cubicBezTo>
                    <a:pt x="79418" y="43699"/>
                    <a:pt x="44079" y="79418"/>
                    <a:pt x="0" y="79418"/>
                  </a:cubicBezTo>
                  <a:lnTo>
                    <a:pt x="0" y="733382"/>
                  </a:lnTo>
                  <a:cubicBezTo>
                    <a:pt x="43699" y="733382"/>
                    <a:pt x="79418" y="768721"/>
                    <a:pt x="79418" y="812800"/>
                  </a:cubicBezTo>
                  <a:lnTo>
                    <a:pt x="1489680" y="812800"/>
                  </a:lnTo>
                  <a:cubicBezTo>
                    <a:pt x="1489680" y="769101"/>
                    <a:pt x="1525018" y="733382"/>
                    <a:pt x="1569098" y="733382"/>
                  </a:cubicBezTo>
                  <a:lnTo>
                    <a:pt x="1569098" y="79418"/>
                  </a:lnTo>
                  <a:cubicBezTo>
                    <a:pt x="1525398" y="79418"/>
                    <a:pt x="1489680" y="44079"/>
                    <a:pt x="1489680" y="0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38100" y="47625"/>
              <a:ext cx="1492898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559"/>
                </a:lnSpc>
              </a:pPr>
              <a:r>
                <a:rPr lang="en-US" b="true" sz="3799" spc="-75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Web-based platform for customers and admins</a:t>
              </a: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284001" y="524644"/>
            <a:ext cx="8859999" cy="1239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57"/>
              </a:lnSpc>
            </a:pPr>
            <a:r>
              <a:rPr lang="en-US" sz="9639" i="true" spc="-385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PROPOSED SOLUTION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0142915" y="3127115"/>
            <a:ext cx="6304780" cy="3086100"/>
            <a:chOff x="0" y="0"/>
            <a:chExt cx="1660518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660518" cy="812800"/>
            </a:xfrm>
            <a:custGeom>
              <a:avLst/>
              <a:gdLst/>
              <a:ahLst/>
              <a:cxnLst/>
              <a:rect r="r" b="b" t="t" l="l"/>
              <a:pathLst>
                <a:path h="812800" w="1660518">
                  <a:moveTo>
                    <a:pt x="1581100" y="0"/>
                  </a:moveTo>
                  <a:lnTo>
                    <a:pt x="79418" y="0"/>
                  </a:lnTo>
                  <a:cubicBezTo>
                    <a:pt x="79418" y="43699"/>
                    <a:pt x="44079" y="79418"/>
                    <a:pt x="0" y="79418"/>
                  </a:cubicBezTo>
                  <a:lnTo>
                    <a:pt x="0" y="733382"/>
                  </a:lnTo>
                  <a:cubicBezTo>
                    <a:pt x="43699" y="733382"/>
                    <a:pt x="79418" y="768721"/>
                    <a:pt x="79418" y="812800"/>
                  </a:cubicBezTo>
                  <a:lnTo>
                    <a:pt x="1581100" y="812800"/>
                  </a:lnTo>
                  <a:cubicBezTo>
                    <a:pt x="1581100" y="769101"/>
                    <a:pt x="1616439" y="733382"/>
                    <a:pt x="1660518" y="733382"/>
                  </a:cubicBezTo>
                  <a:lnTo>
                    <a:pt x="1660518" y="79418"/>
                  </a:lnTo>
                  <a:cubicBezTo>
                    <a:pt x="1616819" y="79418"/>
                    <a:pt x="1581100" y="44079"/>
                    <a:pt x="1581100" y="0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38100" y="47625"/>
              <a:ext cx="1584318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560"/>
                </a:lnSpc>
              </a:pPr>
              <a:r>
                <a:rPr lang="en-US" b="true" sz="3800" spc="-76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Real-time car availability and booking system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735167" y="6787574"/>
            <a:ext cx="5957668" cy="3086100"/>
            <a:chOff x="0" y="0"/>
            <a:chExt cx="1569098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569098" cy="812800"/>
            </a:xfrm>
            <a:custGeom>
              <a:avLst/>
              <a:gdLst/>
              <a:ahLst/>
              <a:cxnLst/>
              <a:rect r="r" b="b" t="t" l="l"/>
              <a:pathLst>
                <a:path h="812800" w="1569098">
                  <a:moveTo>
                    <a:pt x="1489680" y="0"/>
                  </a:moveTo>
                  <a:lnTo>
                    <a:pt x="79418" y="0"/>
                  </a:lnTo>
                  <a:cubicBezTo>
                    <a:pt x="79418" y="43699"/>
                    <a:pt x="44079" y="79418"/>
                    <a:pt x="0" y="79418"/>
                  </a:cubicBezTo>
                  <a:lnTo>
                    <a:pt x="0" y="733382"/>
                  </a:lnTo>
                  <a:cubicBezTo>
                    <a:pt x="43699" y="733382"/>
                    <a:pt x="79418" y="768721"/>
                    <a:pt x="79418" y="812800"/>
                  </a:cubicBezTo>
                  <a:lnTo>
                    <a:pt x="1489680" y="812800"/>
                  </a:lnTo>
                  <a:cubicBezTo>
                    <a:pt x="1489680" y="769101"/>
                    <a:pt x="1525018" y="733382"/>
                    <a:pt x="1569098" y="733382"/>
                  </a:cubicBezTo>
                  <a:lnTo>
                    <a:pt x="1569098" y="79418"/>
                  </a:lnTo>
                  <a:cubicBezTo>
                    <a:pt x="1525398" y="79418"/>
                    <a:pt x="1489680" y="44079"/>
                    <a:pt x="1489680" y="0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38100" y="47625"/>
              <a:ext cx="1492898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560"/>
                </a:lnSpc>
              </a:pPr>
              <a:r>
                <a:rPr lang="en-US" b="true" sz="3800" spc="-76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Secure authentication and role-based access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0142915" y="6787574"/>
            <a:ext cx="6304780" cy="3086100"/>
            <a:chOff x="0" y="0"/>
            <a:chExt cx="1660518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660518" cy="812800"/>
            </a:xfrm>
            <a:custGeom>
              <a:avLst/>
              <a:gdLst/>
              <a:ahLst/>
              <a:cxnLst/>
              <a:rect r="r" b="b" t="t" l="l"/>
              <a:pathLst>
                <a:path h="812800" w="1660518">
                  <a:moveTo>
                    <a:pt x="1581100" y="0"/>
                  </a:moveTo>
                  <a:lnTo>
                    <a:pt x="79418" y="0"/>
                  </a:lnTo>
                  <a:cubicBezTo>
                    <a:pt x="79418" y="43699"/>
                    <a:pt x="44079" y="79418"/>
                    <a:pt x="0" y="79418"/>
                  </a:cubicBezTo>
                  <a:lnTo>
                    <a:pt x="0" y="733382"/>
                  </a:lnTo>
                  <a:cubicBezTo>
                    <a:pt x="43699" y="733382"/>
                    <a:pt x="79418" y="768721"/>
                    <a:pt x="79418" y="812800"/>
                  </a:cubicBezTo>
                  <a:lnTo>
                    <a:pt x="1581100" y="812800"/>
                  </a:lnTo>
                  <a:cubicBezTo>
                    <a:pt x="1581100" y="769101"/>
                    <a:pt x="1616439" y="733382"/>
                    <a:pt x="1660518" y="733382"/>
                  </a:cubicBezTo>
                  <a:lnTo>
                    <a:pt x="1660518" y="79418"/>
                  </a:lnTo>
                  <a:cubicBezTo>
                    <a:pt x="1616819" y="79418"/>
                    <a:pt x="1581100" y="44079"/>
                    <a:pt x="1581100" y="0"/>
                  </a:cubicBez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38100" y="47625"/>
              <a:ext cx="1584318" cy="7270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560"/>
                </a:lnSpc>
              </a:pPr>
              <a:r>
                <a:rPr lang="en-US" b="true" sz="3800" spc="-76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Centralized admin dashboard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3078192"/>
            <a:ext cx="10398807" cy="1543050"/>
            <a:chOff x="0" y="0"/>
            <a:chExt cx="2738780" cy="4064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738781" cy="406400"/>
            </a:xfrm>
            <a:custGeom>
              <a:avLst/>
              <a:gdLst/>
              <a:ahLst/>
              <a:cxnLst/>
              <a:rect r="r" b="b" t="t" l="l"/>
              <a:pathLst>
                <a:path h="406400" w="2738781">
                  <a:moveTo>
                    <a:pt x="2535581" y="0"/>
                  </a:moveTo>
                  <a:lnTo>
                    <a:pt x="0" y="0"/>
                  </a:lnTo>
                  <a:lnTo>
                    <a:pt x="0" y="406400"/>
                  </a:lnTo>
                  <a:lnTo>
                    <a:pt x="2535581" y="406400"/>
                  </a:lnTo>
                  <a:lnTo>
                    <a:pt x="2738781" y="203200"/>
                  </a:lnTo>
                  <a:lnTo>
                    <a:pt x="2535581" y="0"/>
                  </a:ln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9525"/>
              <a:ext cx="2624480" cy="3968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5999"/>
                </a:lnSpc>
              </a:pPr>
              <a:r>
                <a:rPr lang="en-US" sz="4999" spc="-99" b="true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Backend: Node.js and Express.js</a:t>
              </a: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028700" y="992015"/>
            <a:ext cx="10398807" cy="1229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41"/>
              </a:lnSpc>
            </a:pPr>
            <a:r>
              <a:rPr lang="en-US" sz="9622" i="true" spc="-384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SYSTEM OVERVIEW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028700" y="5468967"/>
            <a:ext cx="10398807" cy="1752600"/>
            <a:chOff x="0" y="0"/>
            <a:chExt cx="2738780" cy="46159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738781" cy="461590"/>
            </a:xfrm>
            <a:custGeom>
              <a:avLst/>
              <a:gdLst/>
              <a:ahLst/>
              <a:cxnLst/>
              <a:rect r="r" b="b" t="t" l="l"/>
              <a:pathLst>
                <a:path h="461590" w="2738781">
                  <a:moveTo>
                    <a:pt x="2535581" y="0"/>
                  </a:moveTo>
                  <a:lnTo>
                    <a:pt x="0" y="0"/>
                  </a:lnTo>
                  <a:lnTo>
                    <a:pt x="0" y="461590"/>
                  </a:lnTo>
                  <a:lnTo>
                    <a:pt x="2535581" y="461590"/>
                  </a:lnTo>
                  <a:lnTo>
                    <a:pt x="2738781" y="230795"/>
                  </a:lnTo>
                  <a:lnTo>
                    <a:pt x="2535581" y="0"/>
                  </a:ln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0"/>
              <a:ext cx="2624480" cy="461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6000"/>
                </a:lnSpc>
              </a:pPr>
              <a:r>
                <a:rPr lang="en-US" sz="5000" spc="-100" b="true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Frontend: React, TypeScript and Tailwind CSS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028700" y="7715250"/>
            <a:ext cx="10398807" cy="1752600"/>
            <a:chOff x="0" y="0"/>
            <a:chExt cx="2738780" cy="46159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738781" cy="461590"/>
            </a:xfrm>
            <a:custGeom>
              <a:avLst/>
              <a:gdLst/>
              <a:ahLst/>
              <a:cxnLst/>
              <a:rect r="r" b="b" t="t" l="l"/>
              <a:pathLst>
                <a:path h="461590" w="2738781">
                  <a:moveTo>
                    <a:pt x="2535581" y="0"/>
                  </a:moveTo>
                  <a:lnTo>
                    <a:pt x="0" y="0"/>
                  </a:lnTo>
                  <a:lnTo>
                    <a:pt x="0" y="461590"/>
                  </a:lnTo>
                  <a:lnTo>
                    <a:pt x="2535581" y="461590"/>
                  </a:lnTo>
                  <a:lnTo>
                    <a:pt x="2738781" y="230795"/>
                  </a:lnTo>
                  <a:lnTo>
                    <a:pt x="2535581" y="0"/>
                  </a:ln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0"/>
              <a:ext cx="2624480" cy="4615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6000"/>
                </a:lnSpc>
              </a:pPr>
              <a:r>
                <a:rPr lang="en-US" sz="5000" spc="-100" b="true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Database: PostgreSQL and Prisma ORM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299391" y="0"/>
            <a:ext cx="5689217" cy="10287000"/>
          </a:xfrm>
          <a:custGeom>
            <a:avLst/>
            <a:gdLst/>
            <a:ahLst/>
            <a:cxnLst/>
            <a:rect r="r" b="b" t="t" l="l"/>
            <a:pathLst>
              <a:path h="10287000" w="5689217">
                <a:moveTo>
                  <a:pt x="0" y="0"/>
                </a:moveTo>
                <a:lnTo>
                  <a:pt x="5689218" y="0"/>
                </a:lnTo>
                <a:lnTo>
                  <a:pt x="568921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81" r="-415" b="-11517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20890" y="426993"/>
            <a:ext cx="4405363" cy="20862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88"/>
              </a:lnSpc>
            </a:pPr>
            <a:r>
              <a:rPr lang="en-US" sz="8409" i="true" spc="-336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DATA BASE DIAGRAM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28700" y="3083176"/>
            <a:ext cx="2711136" cy="3086100"/>
            <a:chOff x="0" y="0"/>
            <a:chExt cx="714044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714044" cy="812800"/>
            </a:xfrm>
            <a:custGeom>
              <a:avLst/>
              <a:gdLst/>
              <a:ahLst/>
              <a:cxnLst/>
              <a:rect r="r" b="b" t="t" l="l"/>
              <a:pathLst>
                <a:path h="812800" w="714044">
                  <a:moveTo>
                    <a:pt x="714044" y="406400"/>
                  </a:moveTo>
                  <a:lnTo>
                    <a:pt x="307644" y="0"/>
                  </a:lnTo>
                  <a:lnTo>
                    <a:pt x="307644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307644" y="609600"/>
                  </a:lnTo>
                  <a:lnTo>
                    <a:pt x="307644" y="812800"/>
                  </a:lnTo>
                  <a:lnTo>
                    <a:pt x="714044" y="406400"/>
                  </a:ln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212725"/>
              <a:ext cx="612444" cy="3968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4559"/>
                </a:lnSpc>
              </a:pPr>
              <a:r>
                <a:rPr lang="en-US" sz="3799" spc="-75" b="true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Customer Features</a:t>
              </a: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028700" y="6473899"/>
            <a:ext cx="2711136" cy="3086100"/>
            <a:chOff x="0" y="0"/>
            <a:chExt cx="714044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714044" cy="812800"/>
            </a:xfrm>
            <a:custGeom>
              <a:avLst/>
              <a:gdLst/>
              <a:ahLst/>
              <a:cxnLst/>
              <a:rect r="r" b="b" t="t" l="l"/>
              <a:pathLst>
                <a:path h="812800" w="714044">
                  <a:moveTo>
                    <a:pt x="714044" y="406400"/>
                  </a:moveTo>
                  <a:lnTo>
                    <a:pt x="307644" y="0"/>
                  </a:lnTo>
                  <a:lnTo>
                    <a:pt x="307644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307644" y="609600"/>
                  </a:lnTo>
                  <a:lnTo>
                    <a:pt x="307644" y="812800"/>
                  </a:lnTo>
                  <a:lnTo>
                    <a:pt x="714044" y="406400"/>
                  </a:ln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212725"/>
              <a:ext cx="612444" cy="3968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l">
                <a:lnSpc>
                  <a:spcPts val="4560"/>
                </a:lnSpc>
              </a:pPr>
              <a:r>
                <a:rPr lang="en-US" sz="3800" spc="-76" b="true">
                  <a:solidFill>
                    <a:srgbClr val="F7EF8A"/>
                  </a:solidFill>
                  <a:latin typeface="Atkinson Hyperlegible Bold"/>
                  <a:ea typeface="Atkinson Hyperlegible Bold"/>
                  <a:cs typeface="Atkinson Hyperlegible Bold"/>
                  <a:sym typeface="Atkinson Hyperlegible Bold"/>
                </a:rPr>
                <a:t>Admin Features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4873942" y="3083176"/>
            <a:ext cx="11335300" cy="3086100"/>
            <a:chOff x="0" y="0"/>
            <a:chExt cx="2985429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985429" cy="812800"/>
            </a:xfrm>
            <a:custGeom>
              <a:avLst/>
              <a:gdLst/>
              <a:ahLst/>
              <a:cxnLst/>
              <a:rect r="r" b="b" t="t" l="l"/>
              <a:pathLst>
                <a:path h="812800" w="2985429">
                  <a:moveTo>
                    <a:pt x="2985429" y="0"/>
                  </a:moveTo>
                  <a:lnTo>
                    <a:pt x="0" y="0"/>
                  </a:lnTo>
                  <a:lnTo>
                    <a:pt x="101600" y="406400"/>
                  </a:lnTo>
                  <a:lnTo>
                    <a:pt x="0" y="812800"/>
                  </a:lnTo>
                  <a:lnTo>
                    <a:pt x="2985429" y="812800"/>
                  </a:lnTo>
                  <a:lnTo>
                    <a:pt x="2883829" y="406400"/>
                  </a:lnTo>
                  <a:lnTo>
                    <a:pt x="2985429" y="0"/>
                  </a:ln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88900" y="-9525"/>
              <a:ext cx="2807629" cy="8223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669281" indent="-334641" lvl="1">
                <a:lnSpc>
                  <a:spcPts val="3719"/>
                </a:lnSpc>
                <a:buAutoNum type="arabicPeriod" startAt="1"/>
              </a:pPr>
              <a:r>
                <a:rPr lang="en-US" sz="3099" spc="-61">
                  <a:solidFill>
                    <a:srgbClr val="F7EF8A"/>
                  </a:solidFill>
                  <a:latin typeface="ABeeZee Bold"/>
                  <a:ea typeface="ABeeZee Bold"/>
                  <a:cs typeface="ABeeZee Bold"/>
                  <a:sym typeface="ABeeZee Bold"/>
                </a:rPr>
                <a:t>Browse available luxury cars</a:t>
              </a:r>
            </a:p>
            <a:p>
              <a:pPr algn="ctr" marL="669281" indent="-334641" lvl="1">
                <a:lnSpc>
                  <a:spcPts val="3719"/>
                </a:lnSpc>
                <a:buAutoNum type="arabicPeriod" startAt="1"/>
              </a:pPr>
              <a:r>
                <a:rPr lang="en-US" sz="3099" spc="-61">
                  <a:solidFill>
                    <a:srgbClr val="F7EF8A"/>
                  </a:solidFill>
                  <a:latin typeface="ABeeZee Bold"/>
                  <a:ea typeface="ABeeZee Bold"/>
                  <a:cs typeface="ABeeZee Bold"/>
                  <a:sym typeface="ABeeZee Bold"/>
                </a:rPr>
                <a:t>Check availability and make bookings</a:t>
              </a:r>
            </a:p>
            <a:p>
              <a:pPr algn="ctr" marL="669281" indent="-334641" lvl="1">
                <a:lnSpc>
                  <a:spcPts val="3719"/>
                </a:lnSpc>
                <a:buAutoNum type="arabicPeriod" startAt="1"/>
              </a:pPr>
              <a:r>
                <a:rPr lang="en-US" sz="3099" spc="-61">
                  <a:solidFill>
                    <a:srgbClr val="F7EF8A"/>
                  </a:solidFill>
                  <a:latin typeface="ABeeZee Bold"/>
                  <a:ea typeface="ABeeZee Bold"/>
                  <a:cs typeface="ABeeZee Bold"/>
                  <a:sym typeface="ABeeZee Bold"/>
                </a:rPr>
                <a:t>View booking history</a:t>
              </a:r>
            </a:p>
            <a:p>
              <a:pPr algn="ctr" marL="669281" indent="-334641" lvl="1">
                <a:lnSpc>
                  <a:spcPts val="3719"/>
                </a:lnSpc>
                <a:buAutoNum type="arabicPeriod" startAt="1"/>
              </a:pPr>
              <a:r>
                <a:rPr lang="en-US" sz="3099" spc="-61">
                  <a:solidFill>
                    <a:srgbClr val="F7EF8A"/>
                  </a:solidFill>
                  <a:latin typeface="ABeeZee Bold"/>
                  <a:ea typeface="ABeeZee Bold"/>
                  <a:cs typeface="ABeeZee Bold"/>
                  <a:sym typeface="ABeeZee Bold"/>
                </a:rPr>
                <a:t>Rate cars after completed bookings</a:t>
              </a:r>
            </a:p>
            <a:p>
              <a:pPr algn="ctr">
                <a:lnSpc>
                  <a:spcPts val="3719"/>
                </a:lnSpc>
              </a:pPr>
            </a:p>
            <a:p>
              <a:pPr algn="ctr">
                <a:lnSpc>
                  <a:spcPts val="4079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272701" y="266700"/>
            <a:ext cx="6516682" cy="28169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757"/>
              </a:lnSpc>
            </a:pPr>
            <a:r>
              <a:rPr lang="en-US" sz="11323" i="true" spc="-452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MAIN FEATURES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4873942" y="6473899"/>
            <a:ext cx="11335300" cy="3086100"/>
            <a:chOff x="0" y="0"/>
            <a:chExt cx="2985429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985429" cy="812800"/>
            </a:xfrm>
            <a:custGeom>
              <a:avLst/>
              <a:gdLst/>
              <a:ahLst/>
              <a:cxnLst/>
              <a:rect r="r" b="b" t="t" l="l"/>
              <a:pathLst>
                <a:path h="812800" w="2985429">
                  <a:moveTo>
                    <a:pt x="2985429" y="0"/>
                  </a:moveTo>
                  <a:lnTo>
                    <a:pt x="0" y="0"/>
                  </a:lnTo>
                  <a:lnTo>
                    <a:pt x="101600" y="406400"/>
                  </a:lnTo>
                  <a:lnTo>
                    <a:pt x="0" y="812800"/>
                  </a:lnTo>
                  <a:lnTo>
                    <a:pt x="2985429" y="812800"/>
                  </a:lnTo>
                  <a:lnTo>
                    <a:pt x="2883829" y="406400"/>
                  </a:lnTo>
                  <a:lnTo>
                    <a:pt x="2985429" y="0"/>
                  </a:lnTo>
                  <a:close/>
                </a:path>
              </a:pathLst>
            </a:custGeom>
            <a:solidFill>
              <a:srgbClr val="473C38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88900" y="-9525"/>
              <a:ext cx="2807629" cy="8223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959"/>
                </a:lnSpc>
              </a:pPr>
            </a:p>
            <a:p>
              <a:pPr algn="ctr" marL="712460" indent="-356230" lvl="1">
                <a:lnSpc>
                  <a:spcPts val="3959"/>
                </a:lnSpc>
                <a:buAutoNum type="arabicPeriod" startAt="1"/>
              </a:pPr>
              <a:r>
                <a:rPr lang="en-US" sz="3299" spc="-65">
                  <a:solidFill>
                    <a:srgbClr val="F7EF8A"/>
                  </a:solidFill>
                  <a:latin typeface="ABeeZee Bold"/>
                  <a:ea typeface="ABeeZee Bold"/>
                  <a:cs typeface="ABeeZee Bold"/>
                  <a:sym typeface="ABeeZee Bold"/>
                </a:rPr>
                <a:t>Manage cars, brands, and bookings</a:t>
              </a:r>
            </a:p>
            <a:p>
              <a:pPr algn="ctr" marL="712460" indent="-356230" lvl="1">
                <a:lnSpc>
                  <a:spcPts val="3959"/>
                </a:lnSpc>
                <a:buAutoNum type="arabicPeriod" startAt="1"/>
              </a:pPr>
              <a:r>
                <a:rPr lang="en-US" sz="3299" spc="-65">
                  <a:solidFill>
                    <a:srgbClr val="F7EF8A"/>
                  </a:solidFill>
                  <a:latin typeface="ABeeZee Bold"/>
                  <a:ea typeface="ABeeZee Bold"/>
                  <a:cs typeface="ABeeZee Bold"/>
                  <a:sym typeface="ABeeZee Bold"/>
                </a:rPr>
                <a:t>View system statistics</a:t>
              </a:r>
            </a:p>
            <a:p>
              <a:pPr algn="ctr" marL="712460" indent="-356230" lvl="1">
                <a:lnSpc>
                  <a:spcPts val="3959"/>
                </a:lnSpc>
                <a:buAutoNum type="arabicPeriod" startAt="1"/>
              </a:pPr>
              <a:r>
                <a:rPr lang="en-US" sz="3299" spc="-65">
                  <a:solidFill>
                    <a:srgbClr val="F7EF8A"/>
                  </a:solidFill>
                  <a:latin typeface="ABeeZee Bold"/>
                  <a:ea typeface="ABeeZee Bold"/>
                  <a:cs typeface="ABeeZee Bold"/>
                  <a:sym typeface="ABeeZee Bold"/>
                </a:rPr>
                <a:t>Handle contact messages and notifications</a:t>
              </a:r>
            </a:p>
            <a:p>
              <a:pPr algn="ctr">
                <a:lnSpc>
                  <a:spcPts val="3959"/>
                </a:lnSpc>
              </a:pPr>
            </a:p>
          </p:txBody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56614" y="2414472"/>
            <a:ext cx="15602686" cy="6843828"/>
          </a:xfrm>
          <a:custGeom>
            <a:avLst/>
            <a:gdLst/>
            <a:ahLst/>
            <a:cxnLst/>
            <a:rect r="r" b="b" t="t" l="l"/>
            <a:pathLst>
              <a:path h="6843828" w="15602686">
                <a:moveTo>
                  <a:pt x="0" y="0"/>
                </a:moveTo>
                <a:lnTo>
                  <a:pt x="15602686" y="0"/>
                </a:lnTo>
                <a:lnTo>
                  <a:pt x="15602686" y="6843828"/>
                </a:lnTo>
                <a:lnTo>
                  <a:pt x="0" y="68438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403" r="-513" b="-702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800379" y="590401"/>
            <a:ext cx="4882589" cy="10766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88"/>
              </a:lnSpc>
            </a:pPr>
            <a:r>
              <a:rPr lang="en-US" sz="8409" i="true" spc="-336">
                <a:solidFill>
                  <a:srgbClr val="000000"/>
                </a:solidFill>
                <a:latin typeface="Anton Italics"/>
                <a:ea typeface="Anton Italics"/>
                <a:cs typeface="Anton Italics"/>
                <a:sym typeface="Anton Italics"/>
              </a:rPr>
              <a:t>HOME PAGE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DAG8n8mmtbc</dc:identifier>
  <dcterms:modified xsi:type="dcterms:W3CDTF">2011-08-01T06:04:30Z</dcterms:modified>
  <cp:revision>1</cp:revision>
  <dc:title>CCC Global – Luxury Car Rental Platform</dc:title>
</cp:coreProperties>
</file>