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8"/>
  </p:notesMasterIdLst>
  <p:sldIdLst>
    <p:sldId id="256" r:id="rId2"/>
    <p:sldId id="438" r:id="rId3"/>
    <p:sldId id="374" r:id="rId4"/>
    <p:sldId id="373" r:id="rId5"/>
    <p:sldId id="318" r:id="rId6"/>
    <p:sldId id="320" r:id="rId7"/>
    <p:sldId id="332" r:id="rId8"/>
    <p:sldId id="344" r:id="rId9"/>
    <p:sldId id="340" r:id="rId10"/>
    <p:sldId id="341" r:id="rId11"/>
    <p:sldId id="342" r:id="rId12"/>
    <p:sldId id="343" r:id="rId13"/>
    <p:sldId id="345" r:id="rId14"/>
    <p:sldId id="346" r:id="rId15"/>
    <p:sldId id="322" r:id="rId16"/>
    <p:sldId id="359" r:id="rId17"/>
    <p:sldId id="347" r:id="rId18"/>
    <p:sldId id="361" r:id="rId19"/>
    <p:sldId id="362" r:id="rId20"/>
    <p:sldId id="363" r:id="rId21"/>
    <p:sldId id="348" r:id="rId22"/>
    <p:sldId id="375" r:id="rId23"/>
    <p:sldId id="364" r:id="rId24"/>
    <p:sldId id="365" r:id="rId25"/>
    <p:sldId id="349" r:id="rId26"/>
    <p:sldId id="376" r:id="rId27"/>
    <p:sldId id="366" r:id="rId28"/>
    <p:sldId id="367" r:id="rId29"/>
    <p:sldId id="368" r:id="rId30"/>
    <p:sldId id="350" r:id="rId31"/>
    <p:sldId id="351" r:id="rId32"/>
    <p:sldId id="352" r:id="rId33"/>
    <p:sldId id="353" r:id="rId34"/>
    <p:sldId id="354" r:id="rId35"/>
    <p:sldId id="355" r:id="rId36"/>
    <p:sldId id="356" r:id="rId37"/>
    <p:sldId id="357" r:id="rId38"/>
    <p:sldId id="377" r:id="rId39"/>
    <p:sldId id="382" r:id="rId40"/>
    <p:sldId id="383" r:id="rId41"/>
    <p:sldId id="384" r:id="rId42"/>
    <p:sldId id="385" r:id="rId43"/>
    <p:sldId id="386" r:id="rId44"/>
    <p:sldId id="387" r:id="rId45"/>
    <p:sldId id="388" r:id="rId46"/>
    <p:sldId id="389" r:id="rId47"/>
    <p:sldId id="390" r:id="rId48"/>
    <p:sldId id="391" r:id="rId49"/>
    <p:sldId id="392" r:id="rId50"/>
    <p:sldId id="393" r:id="rId51"/>
    <p:sldId id="394" r:id="rId52"/>
    <p:sldId id="395" r:id="rId53"/>
    <p:sldId id="396" r:id="rId54"/>
    <p:sldId id="397" r:id="rId55"/>
    <p:sldId id="398" r:id="rId56"/>
    <p:sldId id="399" r:id="rId57"/>
    <p:sldId id="400" r:id="rId58"/>
    <p:sldId id="401" r:id="rId59"/>
    <p:sldId id="402" r:id="rId60"/>
    <p:sldId id="403" r:id="rId61"/>
    <p:sldId id="404" r:id="rId62"/>
    <p:sldId id="405" r:id="rId63"/>
    <p:sldId id="406" r:id="rId64"/>
    <p:sldId id="407" r:id="rId65"/>
    <p:sldId id="408" r:id="rId66"/>
    <p:sldId id="409" r:id="rId67"/>
    <p:sldId id="410" r:id="rId68"/>
    <p:sldId id="411" r:id="rId69"/>
    <p:sldId id="412" r:id="rId70"/>
    <p:sldId id="413" r:id="rId71"/>
    <p:sldId id="414" r:id="rId72"/>
    <p:sldId id="415" r:id="rId73"/>
    <p:sldId id="416" r:id="rId74"/>
    <p:sldId id="417" r:id="rId75"/>
    <p:sldId id="418" r:id="rId76"/>
    <p:sldId id="419" r:id="rId77"/>
    <p:sldId id="420" r:id="rId78"/>
    <p:sldId id="421" r:id="rId79"/>
    <p:sldId id="422" r:id="rId80"/>
    <p:sldId id="423" r:id="rId81"/>
    <p:sldId id="424" r:id="rId82"/>
    <p:sldId id="425" r:id="rId83"/>
    <p:sldId id="426" r:id="rId84"/>
    <p:sldId id="427" r:id="rId85"/>
    <p:sldId id="428" r:id="rId86"/>
    <p:sldId id="429" r:id="rId87"/>
    <p:sldId id="430" r:id="rId88"/>
    <p:sldId id="431" r:id="rId89"/>
    <p:sldId id="432" r:id="rId90"/>
    <p:sldId id="433" r:id="rId91"/>
    <p:sldId id="436" r:id="rId92"/>
    <p:sldId id="437" r:id="rId93"/>
    <p:sldId id="379" r:id="rId94"/>
    <p:sldId id="380" r:id="rId95"/>
    <p:sldId id="381" r:id="rId96"/>
    <p:sldId id="439" r:id="rId9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2A0E"/>
    <a:srgbClr val="11CD59"/>
    <a:srgbClr val="D00000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>
        <p:scale>
          <a:sx n="70" d="100"/>
          <a:sy n="70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D2E40-3481-4E83-BF3F-D189CD00D080}" type="doc">
      <dgm:prSet loTypeId="urn:microsoft.com/office/officeart/2005/8/layout/chevron2" loCatId="list" qsTypeId="urn:microsoft.com/office/officeart/2005/8/quickstyle/3d4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D2AE78B2-5D82-48DE-876B-FF80EFA94181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B353229-BFF7-49C8-A837-60C9525EFB7B}" type="sib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6D604856-DD7E-4568-8643-FE9FD72968A7}" type="parTrans" cxnId="{DAF0DA62-4060-449A-A37D-BCDF678CEC84}">
      <dgm:prSet/>
      <dgm:spPr/>
      <dgm:t>
        <a:bodyPr/>
        <a:lstStyle/>
        <a:p>
          <a:pPr algn="l" rtl="0"/>
          <a:endParaRPr lang="en-US"/>
        </a:p>
      </dgm:t>
    </dgm:pt>
    <dgm:pt modelId="{342EC1C4-F02A-4F13-BB66-1D6B7D324ED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54339BD-F2D1-4EFE-BD9E-52398E4C1511}" type="sib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EF74A491-5F18-413B-B6D1-7700532C3635}" type="parTrans" cxnId="{B4DFFBAF-CE50-4344-A886-9ADB665520D1}">
      <dgm:prSet/>
      <dgm:spPr/>
      <dgm:t>
        <a:bodyPr/>
        <a:lstStyle/>
        <a:p>
          <a:pPr algn="l" rtl="0"/>
          <a:endParaRPr lang="en-US"/>
        </a:p>
      </dgm:t>
    </dgm:pt>
    <dgm:pt modelId="{7AE0B455-9724-470E-8475-F16DFF13D708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D075019-557A-4B82-B9EF-5AB4D2F42BA5}" type="par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AC4807FD-0DDC-45DC-9F43-61A47BCBD329}" type="sibTrans" cxnId="{5353A2FF-D61B-434D-AAF5-9E4C1F2F6DBF}">
      <dgm:prSet/>
      <dgm:spPr/>
      <dgm:t>
        <a:bodyPr/>
        <a:lstStyle/>
        <a:p>
          <a:pPr algn="l" rtl="0"/>
          <a:endParaRPr lang="en-US"/>
        </a:p>
      </dgm:t>
    </dgm:pt>
    <dgm:pt modelId="{96867995-59D8-4EE3-9408-28F15A0B4267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F33FC18-C92A-423A-97AA-B45498B40A89}" type="par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A2236CDB-BBEF-4F02-B871-00B93925E50C}" type="sibTrans" cxnId="{F5F7D4A9-D580-4477-9EE4-7DE2F737E038}">
      <dgm:prSet/>
      <dgm:spPr/>
      <dgm:t>
        <a:bodyPr/>
        <a:lstStyle/>
        <a:p>
          <a:pPr algn="l" rtl="0"/>
          <a:endParaRPr lang="en-US"/>
        </a:p>
      </dgm:t>
    </dgm:pt>
    <dgm:pt modelId="{90C82F46-4F1F-4F19-B960-7B79D0E13E90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811B6E6-C389-41EA-8450-4A254BCE3947}" type="par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D858F9F3-22C9-4979-9498-3F93F2520B95}" type="sibTrans" cxnId="{AC2508E9-3221-4178-9EB5-D5F1D0F18CA6}">
      <dgm:prSet/>
      <dgm:spPr/>
      <dgm:t>
        <a:bodyPr/>
        <a:lstStyle/>
        <a:p>
          <a:pPr algn="l" rtl="0"/>
          <a:endParaRPr lang="en-US"/>
        </a:p>
      </dgm:t>
    </dgm:pt>
    <dgm:pt modelId="{6C4A9151-7EFE-44C1-838F-F6BF951E2A4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FD52FCA-0B06-4C4F-B127-B43BDB320AE1}" type="par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848C4B8C-7219-4763-858A-5F5F9F814713}" type="sibTrans" cxnId="{3327A59E-71BA-4DD3-9975-2DA651E8A33D}">
      <dgm:prSet/>
      <dgm:spPr/>
      <dgm:t>
        <a:bodyPr/>
        <a:lstStyle/>
        <a:p>
          <a:pPr algn="l" rtl="0"/>
          <a:endParaRPr lang="en-US"/>
        </a:p>
      </dgm:t>
    </dgm:pt>
    <dgm:pt modelId="{2F4435B4-E741-484D-9B88-FD6F443709F3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C2B0ECF-911F-4A16-8A36-E4E01C6E306C}" type="par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76BE2872-8A73-4897-814E-7E7BAB2CCBC3}" type="sibTrans" cxnId="{66A0A629-6B2E-4D85-A650-DAEBE4486AD4}">
      <dgm:prSet/>
      <dgm:spPr/>
      <dgm:t>
        <a:bodyPr/>
        <a:lstStyle/>
        <a:p>
          <a:pPr algn="l" rtl="0"/>
          <a:endParaRPr lang="en-US"/>
        </a:p>
      </dgm:t>
    </dgm:pt>
    <dgm:pt modelId="{33604F6B-6E6E-4814-931B-77258B2BFFB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9F12176-3AA4-4213-9A24-6642FBE02423}" type="par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E649E044-8C80-4563-8120-C390AC7064D2}" type="sibTrans" cxnId="{BA7DD357-1E07-44E1-B26B-E7B56B4C2CC8}">
      <dgm:prSet/>
      <dgm:spPr/>
      <dgm:t>
        <a:bodyPr/>
        <a:lstStyle/>
        <a:p>
          <a:pPr algn="l" rtl="0"/>
          <a:endParaRPr lang="en-US"/>
        </a:p>
      </dgm:t>
    </dgm:pt>
    <dgm:pt modelId="{B16F7318-E264-40C6-BC4E-E55BD256C09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Mechanical And Safety Design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8E432AF-D0CB-45AC-9AEB-13889598D83E}" type="par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2DAD4CFC-6C4E-409A-9F28-7D1ECD69641D}" type="sibTrans" cxnId="{687685C1-7051-4195-9844-FF182CF38F96}">
      <dgm:prSet/>
      <dgm:spPr/>
      <dgm:t>
        <a:bodyPr/>
        <a:lstStyle/>
        <a:p>
          <a:pPr algn="l" rtl="0"/>
          <a:endParaRPr lang="en-US"/>
        </a:p>
      </dgm:t>
    </dgm:pt>
    <dgm:pt modelId="{B5BDA450-528E-4468-A5B3-0E4F62C0517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Quantity Survey And Cost Estimati</a:t>
          </a:r>
          <a:r>
            <a:rPr lang="en-US" sz="2600" dirty="0" smtClean="0"/>
            <a:t>on</a:t>
          </a:r>
          <a:endParaRPr lang="en-US" sz="2600" dirty="0"/>
        </a:p>
      </dgm:t>
    </dgm:pt>
    <dgm:pt modelId="{A6F0F2B2-0905-4A70-8CBE-C3F876FDF929}" type="par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B1973B6E-5C22-434E-8F80-A3BF8F402CD9}" type="sibTrans" cxnId="{FC4C2036-90C6-49FD-B8FE-5C09030B79D2}">
      <dgm:prSet/>
      <dgm:spPr/>
      <dgm:t>
        <a:bodyPr/>
        <a:lstStyle/>
        <a:p>
          <a:pPr algn="l" rtl="0"/>
          <a:endParaRPr lang="en-US"/>
        </a:p>
      </dgm:t>
    </dgm:pt>
    <dgm:pt modelId="{365F127D-B6AB-4947-868E-2C5C099AA8C0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79E64D5-E542-409D-8982-F1A339DC263C}" type="par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53FF4E76-3831-4B52-8A08-126D22E6E893}" type="sibTrans" cxnId="{56658EE4-7660-4B5D-982A-3B8727D6005C}">
      <dgm:prSet/>
      <dgm:spPr/>
      <dgm:t>
        <a:bodyPr/>
        <a:lstStyle/>
        <a:p>
          <a:pPr algn="l" rtl="0"/>
          <a:endParaRPr lang="en-US"/>
        </a:p>
      </dgm:t>
    </dgm:pt>
    <dgm:pt modelId="{62837C2C-2BD8-4DFF-B79A-D708E118214E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 Electrical Design </a:t>
          </a:r>
        </a:p>
      </dgm:t>
    </dgm:pt>
    <dgm:pt modelId="{51EB0D7C-3E50-46FB-8399-D19E7CEEC379}" type="par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1E4751D0-F8D1-46AA-A0B5-6AACBBB14B96}" type="sibTrans" cxnId="{54E77092-E977-4CF8-B5E8-30CE5185D29B}">
      <dgm:prSet/>
      <dgm:spPr/>
      <dgm:t>
        <a:bodyPr/>
        <a:lstStyle/>
        <a:p>
          <a:pPr algn="l" rtl="0"/>
          <a:endParaRPr lang="en-US"/>
        </a:p>
      </dgm:t>
    </dgm:pt>
    <dgm:pt modelId="{7C73887F-558A-4439-895A-4802C93A996D}" type="pres">
      <dgm:prSet presAssocID="{DD9D2E40-3481-4E83-BF3F-D189CD00D0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BEEAF9-A044-4B01-8463-5A8313D23BBF}" type="pres">
      <dgm:prSet presAssocID="{342EC1C4-F02A-4F13-BB66-1D6B7D324ED3}" presName="composite" presStyleCnt="0"/>
      <dgm:spPr/>
    </dgm:pt>
    <dgm:pt modelId="{6C25CDC2-455E-47C5-98A5-D99F09E44FD5}" type="pres">
      <dgm:prSet presAssocID="{342EC1C4-F02A-4F13-BB66-1D6B7D324ED3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916EC-DFD2-46A5-B7AF-B141F7895673}" type="pres">
      <dgm:prSet presAssocID="{342EC1C4-F02A-4F13-BB66-1D6B7D324ED3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BF938-B767-4D05-AB58-4662114218F2}" type="pres">
      <dgm:prSet presAssocID="{854339BD-F2D1-4EFE-BD9E-52398E4C1511}" presName="sp" presStyleCnt="0"/>
      <dgm:spPr/>
    </dgm:pt>
    <dgm:pt modelId="{865A41C8-8594-49B2-8B96-FFD687C2A1B8}" type="pres">
      <dgm:prSet presAssocID="{7AE0B455-9724-470E-8475-F16DFF13D708}" presName="composite" presStyleCnt="0"/>
      <dgm:spPr/>
    </dgm:pt>
    <dgm:pt modelId="{8E053D98-EDEE-44AB-8BC2-12B24B53E828}" type="pres">
      <dgm:prSet presAssocID="{7AE0B455-9724-470E-8475-F16DFF13D70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AEEFE-9C03-42A4-8AC5-0994BF6277A6}" type="pres">
      <dgm:prSet presAssocID="{7AE0B455-9724-470E-8475-F16DFF13D708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CFFD2-B59D-493E-A34D-1E7FF3FA4C13}" type="pres">
      <dgm:prSet presAssocID="{AC4807FD-0DDC-45DC-9F43-61A47BCBD329}" presName="sp" presStyleCnt="0"/>
      <dgm:spPr/>
    </dgm:pt>
    <dgm:pt modelId="{77288A4D-B402-4B03-A955-6E4B204A7C01}" type="pres">
      <dgm:prSet presAssocID="{6C4A9151-7EFE-44C1-838F-F6BF951E2A43}" presName="composite" presStyleCnt="0"/>
      <dgm:spPr/>
    </dgm:pt>
    <dgm:pt modelId="{DCD431B0-3A15-4A7B-B2D4-D47BBDDFD276}" type="pres">
      <dgm:prSet presAssocID="{6C4A9151-7EFE-44C1-838F-F6BF951E2A4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27FC6-B040-4432-BD52-41A65833319A}" type="pres">
      <dgm:prSet presAssocID="{6C4A9151-7EFE-44C1-838F-F6BF951E2A4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68151-B1F7-4BD5-8FD4-AB6D5FAE1DF5}" type="pres">
      <dgm:prSet presAssocID="{848C4B8C-7219-4763-858A-5F5F9F814713}" presName="sp" presStyleCnt="0"/>
      <dgm:spPr/>
    </dgm:pt>
    <dgm:pt modelId="{E97D1F5E-2BDA-4D25-A43D-02A32013BFB7}" type="pres">
      <dgm:prSet presAssocID="{2F4435B4-E741-484D-9B88-FD6F443709F3}" presName="composite" presStyleCnt="0"/>
      <dgm:spPr/>
    </dgm:pt>
    <dgm:pt modelId="{3BD99342-3774-468F-A5C7-4C7676BE2A5A}" type="pres">
      <dgm:prSet presAssocID="{2F4435B4-E741-484D-9B88-FD6F443709F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08E13-88E0-4599-BBDE-3DBB1F68ED8D}" type="pres">
      <dgm:prSet presAssocID="{2F4435B4-E741-484D-9B88-FD6F443709F3}" presName="descendantText" presStyleLbl="alignAcc1" presStyleIdx="3" presStyleCnt="6" custLinFactY="41300" custLinFactNeighborX="81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75C7E-6C13-46E5-B0E6-AC15C3A1BF0E}" type="pres">
      <dgm:prSet presAssocID="{76BE2872-8A73-4897-814E-7E7BAB2CCBC3}" presName="sp" presStyleCnt="0"/>
      <dgm:spPr/>
    </dgm:pt>
    <dgm:pt modelId="{C1AE74AD-7A36-473E-99F2-09D7B6C49B1B}" type="pres">
      <dgm:prSet presAssocID="{365F127D-B6AB-4947-868E-2C5C099AA8C0}" presName="composite" presStyleCnt="0"/>
      <dgm:spPr/>
    </dgm:pt>
    <dgm:pt modelId="{3CEE9D8D-EBDD-4BA6-9147-2D625FD31B9A}" type="pres">
      <dgm:prSet presAssocID="{365F127D-B6AB-4947-868E-2C5C099AA8C0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6D97DA-23B7-4F34-8F4F-42D8B3491D4B}" type="pres">
      <dgm:prSet presAssocID="{365F127D-B6AB-4947-868E-2C5C099AA8C0}" presName="descendantText" presStyleLbl="alignAcc1" presStyleIdx="4" presStyleCnt="6" custLinFactY="-29525" custLinFactNeighborX="129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C8E2C3-84C5-4B1F-8337-6D1DFB3FE951}" type="pres">
      <dgm:prSet presAssocID="{53FF4E76-3831-4B52-8A08-126D22E6E893}" presName="sp" presStyleCnt="0"/>
      <dgm:spPr/>
    </dgm:pt>
    <dgm:pt modelId="{BF940BAF-91AB-4E12-9377-4B856309F979}" type="pres">
      <dgm:prSet presAssocID="{96867995-59D8-4EE3-9408-28F15A0B4267}" presName="composite" presStyleCnt="0"/>
      <dgm:spPr/>
    </dgm:pt>
    <dgm:pt modelId="{F24EFCE0-4730-4F96-982F-39E3939FD7C9}" type="pres">
      <dgm:prSet presAssocID="{96867995-59D8-4EE3-9408-28F15A0B426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F520D-7E04-467D-82F6-168BF95F9FF2}" type="pres">
      <dgm:prSet presAssocID="{96867995-59D8-4EE3-9408-28F15A0B4267}" presName="descendantText" presStyleLbl="alignAcc1" presStyleIdx="5" presStyleCnt="6" custLinFactNeighborX="207" custLinFactNeighborY="253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4C2036-90C6-49FD-B8FE-5C09030B79D2}" srcId="{96867995-59D8-4EE3-9408-28F15A0B4267}" destId="{B5BDA450-528E-4468-A5B3-0E4F62C05173}" srcOrd="0" destOrd="0" parTransId="{A6F0F2B2-0905-4A70-8CBE-C3F876FDF929}" sibTransId="{B1973B6E-5C22-434E-8F80-A3BF8F402CD9}"/>
    <dgm:cxn modelId="{BA7DD357-1E07-44E1-B26B-E7B56B4C2CC8}" srcId="{6C4A9151-7EFE-44C1-838F-F6BF951E2A43}" destId="{33604F6B-6E6E-4814-931B-77258B2BFFB3}" srcOrd="0" destOrd="0" parTransId="{49F12176-3AA4-4213-9A24-6642FBE02423}" sibTransId="{E649E044-8C80-4563-8120-C390AC7064D2}"/>
    <dgm:cxn modelId="{687685C1-7051-4195-9844-FF182CF38F96}" srcId="{2F4435B4-E741-484D-9B88-FD6F443709F3}" destId="{B16F7318-E264-40C6-BC4E-E55BD256C097}" srcOrd="0" destOrd="0" parTransId="{58E432AF-D0CB-45AC-9AEB-13889598D83E}" sibTransId="{2DAD4CFC-6C4E-409A-9F28-7D1ECD69641D}"/>
    <dgm:cxn modelId="{D6CA9608-1FCE-46D9-BA22-4BC3DCCDA9CF}" type="presOf" srcId="{342EC1C4-F02A-4F13-BB66-1D6B7D324ED3}" destId="{6C25CDC2-455E-47C5-98A5-D99F09E44FD5}" srcOrd="0" destOrd="0" presId="urn:microsoft.com/office/officeart/2005/8/layout/chevron2"/>
    <dgm:cxn modelId="{56658EE4-7660-4B5D-982A-3B8727D6005C}" srcId="{DD9D2E40-3481-4E83-BF3F-D189CD00D080}" destId="{365F127D-B6AB-4947-868E-2C5C099AA8C0}" srcOrd="4" destOrd="0" parTransId="{479E64D5-E542-409D-8982-F1A339DC263C}" sibTransId="{53FF4E76-3831-4B52-8A08-126D22E6E893}"/>
    <dgm:cxn modelId="{A129E4D4-FC81-487C-BF3C-1BDDA2A387C6}" type="presOf" srcId="{2F4435B4-E741-484D-9B88-FD6F443709F3}" destId="{3BD99342-3774-468F-A5C7-4C7676BE2A5A}" srcOrd="0" destOrd="0" presId="urn:microsoft.com/office/officeart/2005/8/layout/chevron2"/>
    <dgm:cxn modelId="{BE6EE73F-DA8B-4D0C-9C5E-EDCB8CFDE65C}" type="presOf" srcId="{6C4A9151-7EFE-44C1-838F-F6BF951E2A43}" destId="{DCD431B0-3A15-4A7B-B2D4-D47BBDDFD276}" srcOrd="0" destOrd="0" presId="urn:microsoft.com/office/officeart/2005/8/layout/chevron2"/>
    <dgm:cxn modelId="{11055DFA-530D-495F-9B58-88505E557B3D}" type="presOf" srcId="{365F127D-B6AB-4947-868E-2C5C099AA8C0}" destId="{3CEE9D8D-EBDD-4BA6-9147-2D625FD31B9A}" srcOrd="0" destOrd="0" presId="urn:microsoft.com/office/officeart/2005/8/layout/chevron2"/>
    <dgm:cxn modelId="{F5F7D4A9-D580-4477-9EE4-7DE2F737E038}" srcId="{DD9D2E40-3481-4E83-BF3F-D189CD00D080}" destId="{96867995-59D8-4EE3-9408-28F15A0B4267}" srcOrd="5" destOrd="0" parTransId="{BF33FC18-C92A-423A-97AA-B45498B40A89}" sibTransId="{A2236CDB-BBEF-4F02-B871-00B93925E50C}"/>
    <dgm:cxn modelId="{AC2508E9-3221-4178-9EB5-D5F1D0F18CA6}" srcId="{7AE0B455-9724-470E-8475-F16DFF13D708}" destId="{90C82F46-4F1F-4F19-B960-7B79D0E13E90}" srcOrd="0" destOrd="0" parTransId="{F811B6E6-C389-41EA-8450-4A254BCE3947}" sibTransId="{D858F9F3-22C9-4979-9498-3F93F2520B95}"/>
    <dgm:cxn modelId="{54E77092-E977-4CF8-B5E8-30CE5185D29B}" srcId="{365F127D-B6AB-4947-868E-2C5C099AA8C0}" destId="{62837C2C-2BD8-4DFF-B79A-D708E118214E}" srcOrd="0" destOrd="0" parTransId="{51EB0D7C-3E50-46FB-8399-D19E7CEEC379}" sibTransId="{1E4751D0-F8D1-46AA-A0B5-6AACBBB14B96}"/>
    <dgm:cxn modelId="{66A0A629-6B2E-4D85-A650-DAEBE4486AD4}" srcId="{DD9D2E40-3481-4E83-BF3F-D189CD00D080}" destId="{2F4435B4-E741-484D-9B88-FD6F443709F3}" srcOrd="3" destOrd="0" parTransId="{7C2B0ECF-911F-4A16-8A36-E4E01C6E306C}" sibTransId="{76BE2872-8A73-4897-814E-7E7BAB2CCBC3}"/>
    <dgm:cxn modelId="{931A9EDC-3886-41CA-BEC9-415945A7457B}" type="presOf" srcId="{7AE0B455-9724-470E-8475-F16DFF13D708}" destId="{8E053D98-EDEE-44AB-8BC2-12B24B53E828}" srcOrd="0" destOrd="0" presId="urn:microsoft.com/office/officeart/2005/8/layout/chevron2"/>
    <dgm:cxn modelId="{A01DD0BA-13C7-400E-9F5E-F3C23308A343}" type="presOf" srcId="{DD9D2E40-3481-4E83-BF3F-D189CD00D080}" destId="{7C73887F-558A-4439-895A-4802C93A996D}" srcOrd="0" destOrd="0" presId="urn:microsoft.com/office/officeart/2005/8/layout/chevron2"/>
    <dgm:cxn modelId="{EEF35DA1-00A9-4AF7-A99C-F33C602854FB}" type="presOf" srcId="{96867995-59D8-4EE3-9408-28F15A0B4267}" destId="{F24EFCE0-4730-4F96-982F-39E3939FD7C9}" srcOrd="0" destOrd="0" presId="urn:microsoft.com/office/officeart/2005/8/layout/chevron2"/>
    <dgm:cxn modelId="{C7C4CD9F-C082-4B2D-B485-7A225579D6F8}" type="presOf" srcId="{B5BDA450-528E-4468-A5B3-0E4F62C05173}" destId="{382F520D-7E04-467D-82F6-168BF95F9FF2}" srcOrd="0" destOrd="0" presId="urn:microsoft.com/office/officeart/2005/8/layout/chevron2"/>
    <dgm:cxn modelId="{1D9FD0B2-734F-4BC6-83C9-5DDF12F7ECE1}" type="presOf" srcId="{B16F7318-E264-40C6-BC4E-E55BD256C097}" destId="{47F08E13-88E0-4599-BBDE-3DBB1F68ED8D}" srcOrd="0" destOrd="0" presId="urn:microsoft.com/office/officeart/2005/8/layout/chevron2"/>
    <dgm:cxn modelId="{B4DFFBAF-CE50-4344-A886-9ADB665520D1}" srcId="{DD9D2E40-3481-4E83-BF3F-D189CD00D080}" destId="{342EC1C4-F02A-4F13-BB66-1D6B7D324ED3}" srcOrd="0" destOrd="0" parTransId="{EF74A491-5F18-413B-B6D1-7700532C3635}" sibTransId="{854339BD-F2D1-4EFE-BD9E-52398E4C1511}"/>
    <dgm:cxn modelId="{DAF0DA62-4060-449A-A37D-BCDF678CEC84}" srcId="{342EC1C4-F02A-4F13-BB66-1D6B7D324ED3}" destId="{D2AE78B2-5D82-48DE-876B-FF80EFA94181}" srcOrd="0" destOrd="0" parTransId="{6D604856-DD7E-4568-8643-FE9FD72968A7}" sibTransId="{FB353229-BFF7-49C8-A837-60C9525EFB7B}"/>
    <dgm:cxn modelId="{5353A2FF-D61B-434D-AAF5-9E4C1F2F6DBF}" srcId="{DD9D2E40-3481-4E83-BF3F-D189CD00D080}" destId="{7AE0B455-9724-470E-8475-F16DFF13D708}" srcOrd="1" destOrd="0" parTransId="{FD075019-557A-4B82-B9EF-5AB4D2F42BA5}" sibTransId="{AC4807FD-0DDC-45DC-9F43-61A47BCBD329}"/>
    <dgm:cxn modelId="{511EFA96-E641-4E5D-A617-80F596C390C3}" type="presOf" srcId="{62837C2C-2BD8-4DFF-B79A-D708E118214E}" destId="{316D97DA-23B7-4F34-8F4F-42D8B3491D4B}" srcOrd="0" destOrd="0" presId="urn:microsoft.com/office/officeart/2005/8/layout/chevron2"/>
    <dgm:cxn modelId="{FA70576B-98A0-416B-BEA7-1BC5AB3E07CB}" type="presOf" srcId="{90C82F46-4F1F-4F19-B960-7B79D0E13E90}" destId="{864AEEFE-9C03-42A4-8AC5-0994BF6277A6}" srcOrd="0" destOrd="0" presId="urn:microsoft.com/office/officeart/2005/8/layout/chevron2"/>
    <dgm:cxn modelId="{2C11D3FD-90DB-4E25-9162-C172862F215C}" type="presOf" srcId="{D2AE78B2-5D82-48DE-876B-FF80EFA94181}" destId="{8AD916EC-DFD2-46A5-B7AF-B141F7895673}" srcOrd="0" destOrd="0" presId="urn:microsoft.com/office/officeart/2005/8/layout/chevron2"/>
    <dgm:cxn modelId="{3327A59E-71BA-4DD3-9975-2DA651E8A33D}" srcId="{DD9D2E40-3481-4E83-BF3F-D189CD00D080}" destId="{6C4A9151-7EFE-44C1-838F-F6BF951E2A43}" srcOrd="2" destOrd="0" parTransId="{CFD52FCA-0B06-4C4F-B127-B43BDB320AE1}" sibTransId="{848C4B8C-7219-4763-858A-5F5F9F814713}"/>
    <dgm:cxn modelId="{BFEC1AEF-B360-4346-AC58-3CCD5ECBF438}" type="presOf" srcId="{33604F6B-6E6E-4814-931B-77258B2BFFB3}" destId="{A2927FC6-B040-4432-BD52-41A65833319A}" srcOrd="0" destOrd="0" presId="urn:microsoft.com/office/officeart/2005/8/layout/chevron2"/>
    <dgm:cxn modelId="{730FE3D1-D255-4DC3-80FA-291337E0841F}" type="presParOf" srcId="{7C73887F-558A-4439-895A-4802C93A996D}" destId="{92BEEAF9-A044-4B01-8463-5A8313D23BBF}" srcOrd="0" destOrd="0" presId="urn:microsoft.com/office/officeart/2005/8/layout/chevron2"/>
    <dgm:cxn modelId="{1D622E1C-F5E3-4171-A172-E6D34E5A59B9}" type="presParOf" srcId="{92BEEAF9-A044-4B01-8463-5A8313D23BBF}" destId="{6C25CDC2-455E-47C5-98A5-D99F09E44FD5}" srcOrd="0" destOrd="0" presId="urn:microsoft.com/office/officeart/2005/8/layout/chevron2"/>
    <dgm:cxn modelId="{78B4A93A-44B4-48FC-97C2-BF9C1D659E39}" type="presParOf" srcId="{92BEEAF9-A044-4B01-8463-5A8313D23BBF}" destId="{8AD916EC-DFD2-46A5-B7AF-B141F7895673}" srcOrd="1" destOrd="0" presId="urn:microsoft.com/office/officeart/2005/8/layout/chevron2"/>
    <dgm:cxn modelId="{1ABD428B-A1E3-4231-BD1C-6DEC7A791FCB}" type="presParOf" srcId="{7C73887F-558A-4439-895A-4802C93A996D}" destId="{D29BF938-B767-4D05-AB58-4662114218F2}" srcOrd="1" destOrd="0" presId="urn:microsoft.com/office/officeart/2005/8/layout/chevron2"/>
    <dgm:cxn modelId="{68B37DF3-E6EF-4BCD-9C0A-426B5297C2D9}" type="presParOf" srcId="{7C73887F-558A-4439-895A-4802C93A996D}" destId="{865A41C8-8594-49B2-8B96-FFD687C2A1B8}" srcOrd="2" destOrd="0" presId="urn:microsoft.com/office/officeart/2005/8/layout/chevron2"/>
    <dgm:cxn modelId="{63E8C2BC-0E48-453F-9BC0-AA57774F7335}" type="presParOf" srcId="{865A41C8-8594-49B2-8B96-FFD687C2A1B8}" destId="{8E053D98-EDEE-44AB-8BC2-12B24B53E828}" srcOrd="0" destOrd="0" presId="urn:microsoft.com/office/officeart/2005/8/layout/chevron2"/>
    <dgm:cxn modelId="{AAA27263-AF4E-4A12-8F32-8783F2556E78}" type="presParOf" srcId="{865A41C8-8594-49B2-8B96-FFD687C2A1B8}" destId="{864AEEFE-9C03-42A4-8AC5-0994BF6277A6}" srcOrd="1" destOrd="0" presId="urn:microsoft.com/office/officeart/2005/8/layout/chevron2"/>
    <dgm:cxn modelId="{2D557AB9-0258-47E1-BB80-5B38CE3D2B61}" type="presParOf" srcId="{7C73887F-558A-4439-895A-4802C93A996D}" destId="{B07CFFD2-B59D-493E-A34D-1E7FF3FA4C13}" srcOrd="3" destOrd="0" presId="urn:microsoft.com/office/officeart/2005/8/layout/chevron2"/>
    <dgm:cxn modelId="{2C319443-A691-44D7-96AB-D79F14AAAEA7}" type="presParOf" srcId="{7C73887F-558A-4439-895A-4802C93A996D}" destId="{77288A4D-B402-4B03-A955-6E4B204A7C01}" srcOrd="4" destOrd="0" presId="urn:microsoft.com/office/officeart/2005/8/layout/chevron2"/>
    <dgm:cxn modelId="{9D6C7B4C-9CD7-4464-87D4-FC4766912000}" type="presParOf" srcId="{77288A4D-B402-4B03-A955-6E4B204A7C01}" destId="{DCD431B0-3A15-4A7B-B2D4-D47BBDDFD276}" srcOrd="0" destOrd="0" presId="urn:microsoft.com/office/officeart/2005/8/layout/chevron2"/>
    <dgm:cxn modelId="{0BEB4736-04D0-4315-9360-835F9303DF63}" type="presParOf" srcId="{77288A4D-B402-4B03-A955-6E4B204A7C01}" destId="{A2927FC6-B040-4432-BD52-41A65833319A}" srcOrd="1" destOrd="0" presId="urn:microsoft.com/office/officeart/2005/8/layout/chevron2"/>
    <dgm:cxn modelId="{0F5D8CAF-F870-4A48-9CA4-F5CB6CF5C35A}" type="presParOf" srcId="{7C73887F-558A-4439-895A-4802C93A996D}" destId="{C3768151-B1F7-4BD5-8FD4-AB6D5FAE1DF5}" srcOrd="5" destOrd="0" presId="urn:microsoft.com/office/officeart/2005/8/layout/chevron2"/>
    <dgm:cxn modelId="{2E77851B-F049-44FC-AE23-84168F0751BD}" type="presParOf" srcId="{7C73887F-558A-4439-895A-4802C93A996D}" destId="{E97D1F5E-2BDA-4D25-A43D-02A32013BFB7}" srcOrd="6" destOrd="0" presId="urn:microsoft.com/office/officeart/2005/8/layout/chevron2"/>
    <dgm:cxn modelId="{75BE744E-B8DC-478F-BAA8-0AA35795E769}" type="presParOf" srcId="{E97D1F5E-2BDA-4D25-A43D-02A32013BFB7}" destId="{3BD99342-3774-468F-A5C7-4C7676BE2A5A}" srcOrd="0" destOrd="0" presId="urn:microsoft.com/office/officeart/2005/8/layout/chevron2"/>
    <dgm:cxn modelId="{EE190E25-4D36-42D1-9A36-054D5226F356}" type="presParOf" srcId="{E97D1F5E-2BDA-4D25-A43D-02A32013BFB7}" destId="{47F08E13-88E0-4599-BBDE-3DBB1F68ED8D}" srcOrd="1" destOrd="0" presId="urn:microsoft.com/office/officeart/2005/8/layout/chevron2"/>
    <dgm:cxn modelId="{67860A7C-8B00-4A73-ABA1-222B2B9292B7}" type="presParOf" srcId="{7C73887F-558A-4439-895A-4802C93A996D}" destId="{E0B75C7E-6C13-46E5-B0E6-AC15C3A1BF0E}" srcOrd="7" destOrd="0" presId="urn:microsoft.com/office/officeart/2005/8/layout/chevron2"/>
    <dgm:cxn modelId="{06515280-C1F7-479A-B7B7-61528D3C6593}" type="presParOf" srcId="{7C73887F-558A-4439-895A-4802C93A996D}" destId="{C1AE74AD-7A36-473E-99F2-09D7B6C49B1B}" srcOrd="8" destOrd="0" presId="urn:microsoft.com/office/officeart/2005/8/layout/chevron2"/>
    <dgm:cxn modelId="{FF3966FD-E5C0-49D1-9A4E-B6B3D1D5A03C}" type="presParOf" srcId="{C1AE74AD-7A36-473E-99F2-09D7B6C49B1B}" destId="{3CEE9D8D-EBDD-4BA6-9147-2D625FD31B9A}" srcOrd="0" destOrd="0" presId="urn:microsoft.com/office/officeart/2005/8/layout/chevron2"/>
    <dgm:cxn modelId="{743A9C04-2B3D-412A-A7E9-17052602432D}" type="presParOf" srcId="{C1AE74AD-7A36-473E-99F2-09D7B6C49B1B}" destId="{316D97DA-23B7-4F34-8F4F-42D8B3491D4B}" srcOrd="1" destOrd="0" presId="urn:microsoft.com/office/officeart/2005/8/layout/chevron2"/>
    <dgm:cxn modelId="{55280F86-259A-402B-B936-6E306C4172AB}" type="presParOf" srcId="{7C73887F-558A-4439-895A-4802C93A996D}" destId="{B8C8E2C3-84C5-4B1F-8337-6D1DFB3FE951}" srcOrd="9" destOrd="0" presId="urn:microsoft.com/office/officeart/2005/8/layout/chevron2"/>
    <dgm:cxn modelId="{94410058-4D36-4B8B-9BA1-A12B89C66CC4}" type="presParOf" srcId="{7C73887F-558A-4439-895A-4802C93A996D}" destId="{BF940BAF-91AB-4E12-9377-4B856309F979}" srcOrd="10" destOrd="0" presId="urn:microsoft.com/office/officeart/2005/8/layout/chevron2"/>
    <dgm:cxn modelId="{9D52EAAB-B2DF-44A1-8481-E45352BBCC5B}" type="presParOf" srcId="{BF940BAF-91AB-4E12-9377-4B856309F979}" destId="{F24EFCE0-4730-4F96-982F-39E3939FD7C9}" srcOrd="0" destOrd="0" presId="urn:microsoft.com/office/officeart/2005/8/layout/chevron2"/>
    <dgm:cxn modelId="{0FBAEF36-5CB4-4F1F-B701-4B5BBA935359}" type="presParOf" srcId="{BF940BAF-91AB-4E12-9377-4B856309F979}" destId="{382F520D-7E04-467D-82F6-168BF95F9FF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/>
            <a:t>Site Analysis</a:t>
          </a:r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ACCD1D97-00A5-4B3C-AC1A-C9EEC895AA90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6CD48E6B-2197-4626-905E-AC97D8B2C398}" type="presOf" srcId="{91B63530-766A-48B9-8E02-861D8765EF01}" destId="{1EF2618A-11B8-4A08-A48E-FA10141FBB5A}" srcOrd="0" destOrd="0" presId="urn:microsoft.com/office/officeart/2005/8/layout/lProcess3"/>
    <dgm:cxn modelId="{8049257E-A8B5-4665-B01C-8DDE443CD820}" type="presParOf" srcId="{1EF2618A-11B8-4A08-A48E-FA10141FBB5A}" destId="{E3B4D7AF-3DC2-49EB-A858-D1C27602EFD6}" srcOrd="0" destOrd="0" presId="urn:microsoft.com/office/officeart/2005/8/layout/lProcess3"/>
    <dgm:cxn modelId="{641580CE-8A6C-407B-89FE-FCCCCA5D1626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/>
            <a:t>The Design</a:t>
          </a:r>
          <a:br>
            <a:rPr lang="en-US" sz="6600" b="1" dirty="0" smtClean="0"/>
          </a:br>
          <a:r>
            <a:rPr lang="en-US" sz="6600" b="1" dirty="0" smtClean="0"/>
            <a:t>Phase</a:t>
          </a:r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7E5C27BA-DCBA-471A-A65D-4ED7C31E7923}" type="presOf" srcId="{7E92DD4E-4959-4CEE-9450-A44A2E4A7B38}" destId="{88B6B2C3-368E-4044-8AE2-E643D0174E8E}" srcOrd="0" destOrd="0" presId="urn:microsoft.com/office/officeart/2005/8/layout/lProcess3"/>
    <dgm:cxn modelId="{2126CCBD-6BF1-4078-9D30-A0AF4B438F63}" type="presOf" srcId="{91B63530-766A-48B9-8E02-861D8765EF01}" destId="{1EF2618A-11B8-4A08-A48E-FA10141FBB5A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C251BD88-BAD6-4590-8A3C-A4242C44D128}" type="presParOf" srcId="{1EF2618A-11B8-4A08-A48E-FA10141FBB5A}" destId="{E3B4D7AF-3DC2-49EB-A858-D1C27602EFD6}" srcOrd="0" destOrd="0" presId="urn:microsoft.com/office/officeart/2005/8/layout/lProcess3"/>
    <dgm:cxn modelId="{69373B99-F9C9-4FC4-97BF-F79AF4076787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8800" b="1" dirty="0" smtClean="0"/>
            <a:t>Elevations&amp; </a:t>
          </a:r>
        </a:p>
        <a:p>
          <a:pPr rtl="0"/>
          <a:r>
            <a:rPr lang="en-US" sz="8800" b="1" dirty="0" smtClean="0"/>
            <a:t>Sections</a:t>
          </a:r>
          <a:endParaRPr lang="en-US" sz="88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ScaleY="107062"/>
      <dgm:spPr/>
      <dgm:t>
        <a:bodyPr/>
        <a:lstStyle/>
        <a:p>
          <a:endParaRPr lang="en-US"/>
        </a:p>
      </dgm:t>
    </dgm:pt>
  </dgm:ptLst>
  <dgm:cxnLst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A3BF2C8F-3AB6-4DCC-8158-C2D0026A42BD}" type="presOf" srcId="{91B63530-766A-48B9-8E02-861D8765EF01}" destId="{1EF2618A-11B8-4A08-A48E-FA10141FBB5A}" srcOrd="0" destOrd="0" presId="urn:microsoft.com/office/officeart/2005/8/layout/lProcess3"/>
    <dgm:cxn modelId="{5AC48376-C41F-487A-B715-F34AD060571A}" type="presOf" srcId="{7E92DD4E-4959-4CEE-9450-A44A2E4A7B38}" destId="{88B6B2C3-368E-4044-8AE2-E643D0174E8E}" srcOrd="0" destOrd="0" presId="urn:microsoft.com/office/officeart/2005/8/layout/lProcess3"/>
    <dgm:cxn modelId="{E0A7C8DD-1EA7-44BE-8FB8-B916CF8E4358}" type="presParOf" srcId="{1EF2618A-11B8-4A08-A48E-FA10141FBB5A}" destId="{E3B4D7AF-3DC2-49EB-A858-D1C27602EFD6}" srcOrd="0" destOrd="0" presId="urn:microsoft.com/office/officeart/2005/8/layout/lProcess3"/>
    <dgm:cxn modelId="{B6E1D680-E3B0-467F-A08B-F3819F437EF9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  <a:b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system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355" custLinFactNeighborY="4941"/>
      <dgm:spPr/>
      <dgm:t>
        <a:bodyPr/>
        <a:lstStyle/>
        <a:p>
          <a:endParaRPr lang="en-US"/>
        </a:p>
      </dgm:t>
    </dgm:pt>
  </dgm:ptLst>
  <dgm:cxnLst>
    <dgm:cxn modelId="{893A931D-FCD9-4065-8A68-C0CFF5C6D8AA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B521178C-F277-42C1-B6F9-B7C99AF8AA80}" type="presOf" srcId="{91B63530-766A-48B9-8E02-861D8765EF01}" destId="{1EF2618A-11B8-4A08-A48E-FA10141FBB5A}" srcOrd="0" destOrd="0" presId="urn:microsoft.com/office/officeart/2005/8/layout/lProcess3"/>
    <dgm:cxn modelId="{2F193E44-9D81-4E14-AA7B-38F850D968D6}" type="presParOf" srcId="{1EF2618A-11B8-4A08-A48E-FA10141FBB5A}" destId="{E3B4D7AF-3DC2-49EB-A858-D1C27602EFD6}" srcOrd="0" destOrd="0" presId="urn:microsoft.com/office/officeart/2005/8/layout/lProcess3"/>
    <dgm:cxn modelId="{C4772DFE-AED8-4A70-B21B-FB8A7A35D107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Lighting distribution</a:t>
          </a:r>
          <a:endParaRPr lang="en-US" sz="6600" b="1" dirty="0">
            <a:solidFill>
              <a:schemeClr val="bg1"/>
            </a:solidFill>
          </a:endParaRPr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BCC3EF92-D28B-4A5D-B0C8-69730B7989A5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7536D70B-AE3F-448F-AE52-542DC0B6BEA4}" type="presOf" srcId="{91B63530-766A-48B9-8E02-861D8765EF01}" destId="{1EF2618A-11B8-4A08-A48E-FA10141FBB5A}" srcOrd="0" destOrd="0" presId="urn:microsoft.com/office/officeart/2005/8/layout/lProcess3"/>
    <dgm:cxn modelId="{BE810A1A-9F79-46C8-899F-F71C56F388C1}" type="presParOf" srcId="{1EF2618A-11B8-4A08-A48E-FA10141FBB5A}" destId="{E3B4D7AF-3DC2-49EB-A858-D1C27602EFD6}" srcOrd="0" destOrd="0" presId="urn:microsoft.com/office/officeart/2005/8/layout/lProcess3"/>
    <dgm:cxn modelId="{33FF4F28-78CA-4874-9981-D6DF1D487045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Socket distribution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DCC34EF7-B45A-4722-94EE-7DC15E5C91AA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519F472C-8EB0-4FED-A34F-3A7701BBDD81}" type="presOf" srcId="{91B63530-766A-48B9-8E02-861D8765EF01}" destId="{1EF2618A-11B8-4A08-A48E-FA10141FBB5A}" srcOrd="0" destOrd="0" presId="urn:microsoft.com/office/officeart/2005/8/layout/lProcess3"/>
    <dgm:cxn modelId="{C443A2D5-8997-4041-997D-3FD2877A7CE9}" type="presParOf" srcId="{1EF2618A-11B8-4A08-A48E-FA10141FBB5A}" destId="{E3B4D7AF-3DC2-49EB-A858-D1C27602EFD6}" srcOrd="0" destOrd="0" presId="urn:microsoft.com/office/officeart/2005/8/layout/lProcess3"/>
    <dgm:cxn modelId="{BCD60C38-6DC0-4F76-902A-CFEFDDCF5614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459" custLinFactNeighborY="5743"/>
      <dgm:spPr/>
      <dgm:t>
        <a:bodyPr/>
        <a:lstStyle/>
        <a:p>
          <a:endParaRPr lang="en-US"/>
        </a:p>
      </dgm:t>
    </dgm:pt>
  </dgm:ptLst>
  <dgm:cxnLst>
    <dgm:cxn modelId="{F693F791-AA41-4011-9414-234E857B7416}" type="presOf" srcId="{91B63530-766A-48B9-8E02-861D8765EF01}" destId="{1EF2618A-11B8-4A08-A48E-FA10141FBB5A}" srcOrd="0" destOrd="0" presId="urn:microsoft.com/office/officeart/2005/8/layout/lProcess3"/>
    <dgm:cxn modelId="{FD8602EB-1F64-4196-8563-B50E5484E80E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687B6BF8-E498-4640-8490-D88DE1A629C4}" type="presParOf" srcId="{1EF2618A-11B8-4A08-A48E-FA10141FBB5A}" destId="{E3B4D7AF-3DC2-49EB-A858-D1C27602EFD6}" srcOrd="0" destOrd="0" presId="urn:microsoft.com/office/officeart/2005/8/layout/lProcess3"/>
    <dgm:cxn modelId="{AD189D7D-C18E-4E9F-9ECB-13B55CF656C7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1B63530-766A-48B9-8E02-861D8765EF0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E92DD4E-4959-4CEE-9450-A44A2E4A7B38}">
      <dgm:prSet custT="1"/>
      <dgm:spPr/>
      <dgm:t>
        <a:bodyPr/>
        <a:lstStyle/>
        <a:p>
          <a:pPr rtl="0"/>
          <a:endParaRPr lang="en-US" sz="6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en-US" sz="6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ar-SA" sz="6600" dirty="0" smtClean="0">
            <a:solidFill>
              <a:schemeClr val="bg1"/>
            </a:solidFill>
          </a:endParaRPr>
        </a:p>
        <a:p>
          <a:pPr rtl="0"/>
          <a:endParaRPr lang="en-US" sz="6600" b="1" dirty="0"/>
        </a:p>
      </dgm:t>
    </dgm:pt>
    <dgm:pt modelId="{C8C199DF-BC80-4A4B-974E-B572508AED6E}" type="parTrans" cxnId="{394FC4FA-7A23-4A91-B3AB-61F96B9F8509}">
      <dgm:prSet/>
      <dgm:spPr/>
      <dgm:t>
        <a:bodyPr/>
        <a:lstStyle/>
        <a:p>
          <a:endParaRPr lang="en-US"/>
        </a:p>
      </dgm:t>
    </dgm:pt>
    <dgm:pt modelId="{665D3B97-0B1D-47EA-A36D-08EB1C2018DC}" type="sibTrans" cxnId="{394FC4FA-7A23-4A91-B3AB-61F96B9F8509}">
      <dgm:prSet/>
      <dgm:spPr/>
      <dgm:t>
        <a:bodyPr/>
        <a:lstStyle/>
        <a:p>
          <a:endParaRPr lang="en-US"/>
        </a:p>
      </dgm:t>
    </dgm:pt>
    <dgm:pt modelId="{1EF2618A-11B8-4A08-A48E-FA10141FBB5A}" type="pres">
      <dgm:prSet presAssocID="{91B63530-766A-48B9-8E02-861D8765EF0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B4D7AF-3DC2-49EB-A858-D1C27602EFD6}" type="pres">
      <dgm:prSet presAssocID="{7E92DD4E-4959-4CEE-9450-A44A2E4A7B38}" presName="horFlow" presStyleCnt="0"/>
      <dgm:spPr/>
    </dgm:pt>
    <dgm:pt modelId="{88B6B2C3-368E-4044-8AE2-E643D0174E8E}" type="pres">
      <dgm:prSet presAssocID="{7E92DD4E-4959-4CEE-9450-A44A2E4A7B38}" presName="bigChev" presStyleLbl="node1" presStyleIdx="0" presStyleCnt="1" custLinFactNeighborX="-355" custLinFactNeighborY="4941"/>
      <dgm:spPr/>
      <dgm:t>
        <a:bodyPr/>
        <a:lstStyle/>
        <a:p>
          <a:endParaRPr lang="en-US"/>
        </a:p>
      </dgm:t>
    </dgm:pt>
  </dgm:ptLst>
  <dgm:cxnLst>
    <dgm:cxn modelId="{21BC4A02-C3B4-40BC-B1D2-2965349102DF}" type="presOf" srcId="{7E92DD4E-4959-4CEE-9450-A44A2E4A7B38}" destId="{88B6B2C3-368E-4044-8AE2-E643D0174E8E}" srcOrd="0" destOrd="0" presId="urn:microsoft.com/office/officeart/2005/8/layout/lProcess3"/>
    <dgm:cxn modelId="{394FC4FA-7A23-4A91-B3AB-61F96B9F8509}" srcId="{91B63530-766A-48B9-8E02-861D8765EF01}" destId="{7E92DD4E-4959-4CEE-9450-A44A2E4A7B38}" srcOrd="0" destOrd="0" parTransId="{C8C199DF-BC80-4A4B-974E-B572508AED6E}" sibTransId="{665D3B97-0B1D-47EA-A36D-08EB1C2018DC}"/>
    <dgm:cxn modelId="{8792328E-EB89-4C28-B7B6-9A3B14DF2C12}" type="presOf" srcId="{91B63530-766A-48B9-8E02-861D8765EF01}" destId="{1EF2618A-11B8-4A08-A48E-FA10141FBB5A}" srcOrd="0" destOrd="0" presId="urn:microsoft.com/office/officeart/2005/8/layout/lProcess3"/>
    <dgm:cxn modelId="{E657A170-CED8-43BE-AA6E-E5E7A93CB2FD}" type="presParOf" srcId="{1EF2618A-11B8-4A08-A48E-FA10141FBB5A}" destId="{E3B4D7AF-3DC2-49EB-A858-D1C27602EFD6}" srcOrd="0" destOrd="0" presId="urn:microsoft.com/office/officeart/2005/8/layout/lProcess3"/>
    <dgm:cxn modelId="{F921D653-FD5B-4A1E-A904-D4BD8644BC86}" type="presParOf" srcId="{E3B4D7AF-3DC2-49EB-A858-D1C27602EFD6}" destId="{88B6B2C3-368E-4044-8AE2-E643D0174E8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5CDC2-455E-47C5-98A5-D99F09E44FD5}">
      <dsp:nvSpPr>
        <dsp:cNvPr id="0" name=""/>
        <dsp:cNvSpPr/>
      </dsp:nvSpPr>
      <dsp:spPr>
        <a:xfrm rot="5400000">
          <a:off x="-106988" y="109150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251802"/>
        <a:ext cx="499281" cy="213978"/>
      </dsp:txXfrm>
    </dsp:sp>
    <dsp:sp modelId="{8AD916EC-DFD2-46A5-B7AF-B141F7895673}">
      <dsp:nvSpPr>
        <dsp:cNvPr id="0" name=""/>
        <dsp:cNvSpPr/>
      </dsp:nvSpPr>
      <dsp:spPr>
        <a:xfrm rot="5400000">
          <a:off x="4475531" y="-3974088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99281" y="24794"/>
        <a:ext cx="8393486" cy="418354"/>
      </dsp:txXfrm>
    </dsp:sp>
    <dsp:sp modelId="{8E053D98-EDEE-44AB-8BC2-12B24B53E828}">
      <dsp:nvSpPr>
        <dsp:cNvPr id="0" name=""/>
        <dsp:cNvSpPr/>
      </dsp:nvSpPr>
      <dsp:spPr>
        <a:xfrm rot="5400000">
          <a:off x="-106988" y="721284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863936"/>
        <a:ext cx="499281" cy="213978"/>
      </dsp:txXfrm>
    </dsp:sp>
    <dsp:sp modelId="{864AEEFE-9C03-42A4-8AC5-0994BF6277A6}">
      <dsp:nvSpPr>
        <dsp:cNvPr id="0" name=""/>
        <dsp:cNvSpPr/>
      </dsp:nvSpPr>
      <dsp:spPr>
        <a:xfrm rot="5400000">
          <a:off x="4475409" y="-3361832"/>
          <a:ext cx="463862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99281" y="636940"/>
        <a:ext cx="8393474" cy="418574"/>
      </dsp:txXfrm>
    </dsp:sp>
    <dsp:sp modelId="{DCD431B0-3A15-4A7B-B2D4-D47BBDDFD276}">
      <dsp:nvSpPr>
        <dsp:cNvPr id="0" name=""/>
        <dsp:cNvSpPr/>
      </dsp:nvSpPr>
      <dsp:spPr>
        <a:xfrm rot="5400000">
          <a:off x="-106988" y="1333417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1476069"/>
        <a:ext cx="499281" cy="213978"/>
      </dsp:txXfrm>
    </dsp:sp>
    <dsp:sp modelId="{A2927FC6-B040-4432-BD52-41A65833319A}">
      <dsp:nvSpPr>
        <dsp:cNvPr id="0" name=""/>
        <dsp:cNvSpPr/>
      </dsp:nvSpPr>
      <dsp:spPr>
        <a:xfrm rot="5400000">
          <a:off x="4475531" y="-2749821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Structural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99281" y="1249061"/>
        <a:ext cx="8393486" cy="418354"/>
      </dsp:txXfrm>
    </dsp:sp>
    <dsp:sp modelId="{3BD99342-3774-468F-A5C7-4C7676BE2A5A}">
      <dsp:nvSpPr>
        <dsp:cNvPr id="0" name=""/>
        <dsp:cNvSpPr/>
      </dsp:nvSpPr>
      <dsp:spPr>
        <a:xfrm rot="5400000">
          <a:off x="-106988" y="1945550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2088202"/>
        <a:ext cx="499281" cy="213978"/>
      </dsp:txXfrm>
    </dsp:sp>
    <dsp:sp modelId="{47F08E13-88E0-4599-BBDE-3DBB1F68ED8D}">
      <dsp:nvSpPr>
        <dsp:cNvPr id="0" name=""/>
        <dsp:cNvSpPr/>
      </dsp:nvSpPr>
      <dsp:spPr>
        <a:xfrm rot="5400000">
          <a:off x="4475531" y="-1482595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Mechanical And Safety Design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99281" y="2516287"/>
        <a:ext cx="8393486" cy="418354"/>
      </dsp:txXfrm>
    </dsp:sp>
    <dsp:sp modelId="{3CEE9D8D-EBDD-4BA6-9147-2D625FD31B9A}">
      <dsp:nvSpPr>
        <dsp:cNvPr id="0" name=""/>
        <dsp:cNvSpPr/>
      </dsp:nvSpPr>
      <dsp:spPr>
        <a:xfrm rot="5400000">
          <a:off x="-106988" y="2557684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2700336"/>
        <a:ext cx="499281" cy="213978"/>
      </dsp:txXfrm>
    </dsp:sp>
    <dsp:sp modelId="{316D97DA-23B7-4F34-8F4F-42D8B3491D4B}">
      <dsp:nvSpPr>
        <dsp:cNvPr id="0" name=""/>
        <dsp:cNvSpPr/>
      </dsp:nvSpPr>
      <dsp:spPr>
        <a:xfrm rot="5400000">
          <a:off x="4475531" y="-2126056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  Electrical Design </a:t>
          </a:r>
        </a:p>
      </dsp:txBody>
      <dsp:txXfrm rot="-5400000">
        <a:off x="499281" y="1872826"/>
        <a:ext cx="8393486" cy="418354"/>
      </dsp:txXfrm>
    </dsp:sp>
    <dsp:sp modelId="{F24EFCE0-4730-4F96-982F-39E3939FD7C9}">
      <dsp:nvSpPr>
        <dsp:cNvPr id="0" name=""/>
        <dsp:cNvSpPr/>
      </dsp:nvSpPr>
      <dsp:spPr>
        <a:xfrm rot="5400000">
          <a:off x="-106988" y="3169817"/>
          <a:ext cx="713259" cy="499281"/>
        </a:xfrm>
        <a:prstGeom prst="chevron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3312469"/>
        <a:ext cx="499281" cy="213978"/>
      </dsp:txXfrm>
    </dsp:sp>
    <dsp:sp modelId="{382F520D-7E04-467D-82F6-168BF95F9FF2}">
      <dsp:nvSpPr>
        <dsp:cNvPr id="0" name=""/>
        <dsp:cNvSpPr/>
      </dsp:nvSpPr>
      <dsp:spPr>
        <a:xfrm rot="5400000">
          <a:off x="4475531" y="-795944"/>
          <a:ext cx="463618" cy="8416118"/>
        </a:xfrm>
        <a:prstGeom prst="round2SameRect">
          <a:avLst/>
        </a:prstGeom>
        <a:solidFill>
          <a:schemeClr val="lt1"/>
        </a:solidFill>
        <a:ln w="15875" cap="rnd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Quantity Survey And Cost Estimati</a:t>
          </a:r>
          <a:r>
            <a:rPr lang="en-US" sz="2600" kern="1200" dirty="0" smtClean="0"/>
            <a:t>on</a:t>
          </a:r>
          <a:endParaRPr lang="en-US" sz="2600" kern="1200" dirty="0"/>
        </a:p>
      </dsp:txBody>
      <dsp:txXfrm rot="-5400000">
        <a:off x="499281" y="3202938"/>
        <a:ext cx="8393486" cy="418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34031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/>
            <a:t>Site Analysis</a:t>
          </a:r>
          <a:endParaRPr lang="en-US" sz="6600" b="1" kern="1200" dirty="0"/>
        </a:p>
      </dsp:txBody>
      <dsp:txXfrm>
        <a:off x="1782337" y="234031"/>
        <a:ext cx="5347013" cy="35646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34031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/>
            <a:t>The Design</a:t>
          </a:r>
          <a:br>
            <a:rPr lang="en-US" sz="6600" b="1" kern="1200" dirty="0" smtClean="0"/>
          </a:br>
          <a:r>
            <a:rPr lang="en-US" sz="6600" b="1" kern="1200" dirty="0" smtClean="0"/>
            <a:t>Phase</a:t>
          </a:r>
          <a:endParaRPr lang="en-US" sz="6600" b="1" kern="1200" dirty="0"/>
        </a:p>
      </dsp:txBody>
      <dsp:txXfrm>
        <a:off x="1782337" y="234031"/>
        <a:ext cx="5347013" cy="35646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10249" y="2186"/>
          <a:ext cx="10474630" cy="4485739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760" tIns="55880" rIns="0" bIns="55880" numCol="1" spcCol="1270" anchor="ctr" anchorCtr="0">
          <a:noAutofit/>
        </a:bodyPr>
        <a:lstStyle/>
        <a:p>
          <a:pPr lvl="0" algn="ctr" defTabSz="3911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b="1" kern="1200" dirty="0" smtClean="0"/>
            <a:t>Elevations&amp; </a:t>
          </a:r>
        </a:p>
        <a:p>
          <a:pPr lvl="0" algn="ctr" defTabSz="3911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b="1" kern="1200" dirty="0" smtClean="0"/>
            <a:t>Sections</a:t>
          </a:r>
          <a:endParaRPr lang="en-US" sz="8800" b="1" kern="1200" dirty="0"/>
        </a:p>
      </dsp:txBody>
      <dsp:txXfrm>
        <a:off x="2253119" y="2186"/>
        <a:ext cx="5988891" cy="44857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15572"/>
          <a:ext cx="8906693" cy="3562677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  <a:b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system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1781339" y="215572"/>
        <a:ext cx="5344016" cy="35626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38750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Lighting distribution</a:t>
          </a:r>
          <a:endParaRPr lang="en-US" sz="6600" b="1" kern="1200" dirty="0">
            <a:solidFill>
              <a:schemeClr val="bg1"/>
            </a:solidFill>
          </a:endParaRPr>
        </a:p>
      </dsp:txBody>
      <dsp:txXfrm>
        <a:off x="1782337" y="438750"/>
        <a:ext cx="5347013" cy="35646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40291"/>
          <a:ext cx="8902984" cy="3561193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Socket distribution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1780597" y="440291"/>
        <a:ext cx="5341791" cy="356119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438750"/>
          <a:ext cx="8911687" cy="356467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 supply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1782337" y="438750"/>
        <a:ext cx="5347013" cy="35646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B2C3-368E-4044-8AE2-E643D0174E8E}">
      <dsp:nvSpPr>
        <dsp:cNvPr id="0" name=""/>
        <dsp:cNvSpPr/>
      </dsp:nvSpPr>
      <dsp:spPr>
        <a:xfrm>
          <a:off x="0" y="215572"/>
          <a:ext cx="8906693" cy="3562677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0" bIns="4191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Drainage system</a:t>
          </a:r>
          <a:endParaRPr lang="ar-SA" sz="6600" kern="1200" dirty="0" smtClean="0">
            <a:solidFill>
              <a:schemeClr val="bg1"/>
            </a:solidFill>
          </a:endParaRPr>
        </a:p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600" b="1" kern="1200" dirty="0"/>
        </a:p>
      </dsp:txBody>
      <dsp:txXfrm>
        <a:off x="1781339" y="215572"/>
        <a:ext cx="5344016" cy="3562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C569C-7825-43E0-839E-2D6726F35750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C4A12-3494-48D3-A594-76028C23A3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90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C4A12-3494-48D3-A594-76028C23A313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6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FA9-2C06-4073-B66A-B473F9373436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3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3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1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5258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75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119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15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5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2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8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9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0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573AA-1B9D-482B-BC2F-FA68463FAB95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0EFE52-F6A6-4F06-B9DF-EF20CE2385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9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jpe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9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119" y="3089202"/>
            <a:ext cx="8915399" cy="160917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Of Beauty Center </a:t>
            </a:r>
            <a:br>
              <a:rPr lang="en-US" sz="36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br>
              <a:rPr lang="en-US" sz="36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solidFill>
                  <a:srgbClr val="D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Wedding Hall</a:t>
            </a:r>
            <a:endParaRPr lang="en-US" sz="3600" b="1" dirty="0">
              <a:solidFill>
                <a:srgbClr val="D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5853" y="4940490"/>
            <a:ext cx="8915399" cy="1589963"/>
          </a:xfrm>
        </p:spPr>
        <p:txBody>
          <a:bodyPr>
            <a:noAutofit/>
          </a:bodyPr>
          <a:lstStyle/>
          <a:p>
            <a:pPr algn="ctr">
              <a:lnSpc>
                <a:spcPts val="1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>
              <a:lnSpc>
                <a:spcPts val="1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Amal  Fawaz Abu – Diak       Lamees Nasasrah       </a:t>
            </a:r>
          </a:p>
          <a:p>
            <a:pPr algn="ctr">
              <a:lnSpc>
                <a:spcPts val="1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Sama Suhail Abu- Dhair          Tamara Balalem</a:t>
            </a:r>
          </a:p>
          <a:p>
            <a:pPr algn="ctr">
              <a:lnSpc>
                <a:spcPts val="1000"/>
              </a:lnSpc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:</a:t>
            </a:r>
          </a:p>
          <a:p>
            <a:pPr algn="ctr">
              <a:lnSpc>
                <a:spcPts val="1000"/>
              </a:lnSpc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Dr.Monther Dweiakt </a:t>
            </a:r>
          </a:p>
          <a:p>
            <a:pPr algn="ctr">
              <a:lnSpc>
                <a:spcPts val="1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en-US" dirty="0" smtClean="0"/>
              <a:t>                                 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2749" y="259068"/>
            <a:ext cx="7154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2547" y="167155"/>
            <a:ext cx="3056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بسم الله الرحمن الرحيم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0962" name="Picture 2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5331" y="1555845"/>
            <a:ext cx="2115403" cy="1351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89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9630" y="2662535"/>
            <a:ext cx="33794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Beauty       Center 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7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924" y="1351478"/>
            <a:ext cx="8182708" cy="550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0454" y="1748135"/>
            <a:ext cx="52213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2.  Wedding Hall</a:t>
            </a:r>
            <a:endParaRPr lang="en-US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715906" y="2710261"/>
            <a:ext cx="8475259" cy="64325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It Designed To Contain :</a:t>
            </a:r>
          </a:p>
          <a:p>
            <a:pPr algn="ctr"/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Main Hall </a:t>
            </a:r>
          </a:p>
          <a:p>
            <a:pPr marL="514350" indent="-514350"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Men Hall</a:t>
            </a:r>
          </a:p>
          <a:p>
            <a:pPr marL="514350" indent="-514350"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Services.</a:t>
            </a:r>
          </a:p>
          <a:p>
            <a:pPr marL="514350" indent="-514350"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Manager Area</a:t>
            </a:r>
          </a:p>
          <a:p>
            <a:pPr marL="514350" indent="-514350"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Photography area</a:t>
            </a:r>
          </a:p>
          <a:p>
            <a:pPr algn="ctr">
              <a:buFont typeface="Arial" pitchFamily="34" charset="0"/>
              <a:buChar char="•"/>
            </a:pPr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Tx/>
              <a:buAutoNum type="alphaL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Tx/>
              <a:buAutoNum type="alphaLcPeriod"/>
            </a:pPr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lphaLcPeriod"/>
            </a:pPr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1501252" y="2806364"/>
            <a:ext cx="1121359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9630" y="2662535"/>
            <a:ext cx="33794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Wedding Hall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5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500" y="1254369"/>
            <a:ext cx="8475208" cy="560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0454" y="1748135"/>
            <a:ext cx="35862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3.  Parking</a:t>
            </a:r>
            <a:endParaRPr lang="en-US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53199" y="2949139"/>
            <a:ext cx="879213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 It Designed To Accommodate The Attendants</a:t>
            </a:r>
          </a:p>
          <a:p>
            <a:pPr algn="ctr"/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1623559" y="3023853"/>
            <a:ext cx="97840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7" name="Rectangle 6"/>
          <p:cNvSpPr/>
          <p:nvPr/>
        </p:nvSpPr>
        <p:spPr>
          <a:xfrm>
            <a:off x="3072621" y="3881581"/>
            <a:ext cx="683712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For Every 20 m</a:t>
            </a:r>
            <a:r>
              <a:rPr lang="en-US" sz="2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---- &gt; 1 Parking</a:t>
            </a:r>
          </a:p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D00000"/>
                </a:solidFill>
                <a:latin typeface="Times New Roman" pitchFamily="18" charset="0"/>
                <a:cs typeface="Times New Roman" pitchFamily="18" charset="0"/>
              </a:rPr>
              <a:t>Achieved ---- &gt;  76 Parking </a:t>
            </a:r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468" y="2186674"/>
            <a:ext cx="3210748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Site Plan</a:t>
            </a:r>
            <a:endParaRPr lang="en-US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s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724" y="1418492"/>
            <a:ext cx="8053754" cy="543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3466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Entrances</a:t>
            </a:r>
            <a:endParaRPr lang="en-US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اخر ملقات المعماري\for present\fate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977" y="1113549"/>
            <a:ext cx="8687250" cy="5526087"/>
          </a:xfrm>
          <a:prstGeom prst="rect">
            <a:avLst/>
          </a:prstGeom>
          <a:noFill/>
        </p:spPr>
      </p:pic>
      <p:cxnSp>
        <p:nvCxnSpPr>
          <p:cNvPr id="24" name="Straight Arrow Connector 23"/>
          <p:cNvCxnSpPr/>
          <p:nvPr/>
        </p:nvCxnSpPr>
        <p:spPr>
          <a:xfrm rot="16200000" flipV="1">
            <a:off x="5513695" y="5377217"/>
            <a:ext cx="1446662" cy="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3841846" y="5302154"/>
            <a:ext cx="1435290" cy="227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320119" y="2552132"/>
            <a:ext cx="1196911" cy="696035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753133" y="2715905"/>
            <a:ext cx="887104" cy="1588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Content Placeholder 2"/>
          <p:cNvSpPr>
            <a:spLocks noGrp="1"/>
          </p:cNvSpPr>
          <p:nvPr>
            <p:ph idx="1"/>
          </p:nvPr>
        </p:nvSpPr>
        <p:spPr>
          <a:xfrm>
            <a:off x="8448989" y="1845480"/>
            <a:ext cx="3210748" cy="37776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Parking</a:t>
            </a:r>
          </a:p>
          <a:p>
            <a:pPr algn="ctr">
              <a:buNone/>
            </a:pPr>
            <a:endParaRPr lang="en-US" sz="3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Beauty Center</a:t>
            </a:r>
          </a:p>
          <a:p>
            <a:pPr algn="ctr">
              <a:buNone/>
            </a:pPr>
            <a:endParaRPr lang="en-US" sz="3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MEN Hall</a:t>
            </a:r>
          </a:p>
          <a:p>
            <a:pPr algn="ctr">
              <a:buNone/>
            </a:pPr>
            <a:endParaRPr lang="en-US" sz="32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Main Hall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rot="10800000">
            <a:off x="11081981" y="2088109"/>
            <a:ext cx="914400" cy="13647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 flipV="1">
            <a:off x="11095633" y="3166281"/>
            <a:ext cx="900748" cy="2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>
            <a:off x="11013748" y="4380931"/>
            <a:ext cx="900749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11081991" y="5377221"/>
            <a:ext cx="887097" cy="272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296" y="1512511"/>
            <a:ext cx="3210748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Ground</a:t>
            </a:r>
          </a:p>
          <a:p>
            <a:pPr algn="ctr">
              <a:buNone/>
            </a:pP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</a:p>
          <a:p>
            <a:pPr algn="ctr">
              <a:buNone/>
            </a:pP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Plan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979" y="1009935"/>
            <a:ext cx="8407021" cy="584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588" y="1059826"/>
            <a:ext cx="8789611" cy="5798174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080530" y="2365612"/>
            <a:ext cx="8915400" cy="377762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Total Area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=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2680 m</a:t>
            </a: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beauty se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465325" cy="6858000"/>
          </a:xfr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utline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190027"/>
              </p:ext>
            </p:extLst>
          </p:nvPr>
        </p:nvGraphicFramePr>
        <p:xfrm>
          <a:off x="1879529" y="2065361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00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park se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7091" y="0"/>
            <a:ext cx="6964909" cy="6858000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421" y="1471567"/>
            <a:ext cx="3210748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First </a:t>
            </a:r>
          </a:p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</a:p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Plan</a:t>
            </a:r>
            <a:endParaRPr lang="en-US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22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173707"/>
            <a:ext cx="8534400" cy="568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588" y="1059826"/>
            <a:ext cx="8789611" cy="5798174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080530" y="2365612"/>
            <a:ext cx="8915400" cy="377762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Total Area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= </a:t>
            </a:r>
          </a:p>
          <a:p>
            <a:pPr marL="342900" lvl="0" indent="-342900" algn="ctr" defTabSz="457200">
              <a:spcBef>
                <a:spcPts val="1000"/>
              </a:spcBef>
              <a:buClr>
                <a:schemeClr val="accent1"/>
              </a:buClr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2680 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</a:t>
            </a:r>
            <a:r>
              <a:rPr lang="en-US" sz="6000" b="1" baseline="30000" dirty="0" smtClean="0">
                <a:solidFill>
                  <a:srgbClr val="00B050"/>
                </a:solidFill>
              </a:rPr>
              <a:t>2</a:t>
            </a:r>
            <a:endParaRPr kumimoji="0" lang="en-US" sz="32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ys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876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kkk 2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446" y="0"/>
            <a:ext cx="69785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421" y="1471567"/>
            <a:ext cx="3210748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Second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Plan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33333333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248" y="1105469"/>
            <a:ext cx="8520751" cy="575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3333 are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997" y="968991"/>
            <a:ext cx="8821003" cy="588900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395265" y="2406555"/>
            <a:ext cx="7592019" cy="377762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Total Area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= </a:t>
            </a:r>
          </a:p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defRPr/>
            </a:pP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1858 m</a:t>
            </a:r>
            <a:r>
              <a:rPr lang="en-US" sz="6000" b="1" baseline="30000" dirty="0" smtClean="0">
                <a:solidFill>
                  <a:srgbClr val="00B050"/>
                </a:solidFill>
              </a:rPr>
              <a:t>2</a:t>
            </a:r>
            <a:r>
              <a:rPr lang="en-US" sz="6000" dirty="0" smtClean="0"/>
              <a:t> </a:t>
            </a:r>
          </a:p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defRPr/>
            </a:pPr>
            <a:endParaRPr kumimoji="0" lang="en-US" sz="32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nag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3727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lll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946" y="0"/>
            <a:ext cx="63780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132764" y="1337482"/>
          <a:ext cx="10495129" cy="449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0411" y="211171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Architectural</a:t>
            </a:r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en-US" sz="67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Aspects</a:t>
            </a:r>
          </a:p>
        </p:txBody>
      </p:sp>
    </p:spTree>
    <p:extLst>
      <p:ext uri="{BB962C8B-B14F-4D97-AF65-F5344CB8AC3E}">
        <p14:creationId xmlns:p14="http://schemas.microsoft.com/office/powerpoint/2010/main" val="33216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931" y="2508797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North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Elevation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nor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695" y="1856096"/>
            <a:ext cx="8202305" cy="382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88" y="2495150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South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Elevation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sou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459" y="1937982"/>
            <a:ext cx="8500541" cy="369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40559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EAST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Elevation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408" y="1828800"/>
            <a:ext cx="8535592" cy="41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88" y="2495150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WEST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Elevation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we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21" y="1992573"/>
            <a:ext cx="8356979" cy="378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88" y="2495150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Section</a:t>
            </a:r>
          </a:p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A-A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sec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953" y="1710710"/>
            <a:ext cx="8548048" cy="388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88" y="2495150"/>
            <a:ext cx="369192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Section</a:t>
            </a:r>
          </a:p>
          <a:p>
            <a:pPr algn="ctr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B-B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sec 2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135" y="1760561"/>
            <a:ext cx="8438866" cy="403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31226" y="1933266"/>
            <a:ext cx="8911686" cy="3564674"/>
            <a:chOff x="0" y="234031"/>
            <a:chExt cx="8911686" cy="3564674"/>
          </a:xfrm>
        </p:grpSpPr>
        <p:sp>
          <p:nvSpPr>
            <p:cNvPr id="8" name="Chevron 7"/>
            <p:cNvSpPr/>
            <p:nvPr/>
          </p:nvSpPr>
          <p:spPr>
            <a:xfrm>
              <a:off x="0" y="234031"/>
              <a:ext cx="8911686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>
              <a:off x="1782337" y="234031"/>
              <a:ext cx="5347012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0" bIns="60960" numCol="1" spcCol="1270" anchor="ctr" anchorCtr="0">
              <a:noAutofit/>
            </a:bodyPr>
            <a:lstStyle/>
            <a:p>
              <a:pPr algn="ctr">
                <a:buNone/>
              </a:pPr>
              <a:r>
                <a:rPr lang="en-US" sz="8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Final 3D </a:t>
              </a:r>
            </a:p>
            <a:p>
              <a:pPr algn="ctr">
                <a:buNone/>
              </a:pPr>
              <a:r>
                <a:rPr lang="en-US" sz="8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View </a:t>
              </a:r>
              <a:endParaRPr lang="en-US" sz="8000" b="1" cap="all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Content Placeholder 18" descr="revit fiiii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72169" y="1646663"/>
            <a:ext cx="8911686" cy="3564674"/>
            <a:chOff x="0" y="234031"/>
            <a:chExt cx="8911686" cy="3564674"/>
          </a:xfrm>
        </p:grpSpPr>
        <p:sp>
          <p:nvSpPr>
            <p:cNvPr id="7" name="Chevron 6"/>
            <p:cNvSpPr/>
            <p:nvPr/>
          </p:nvSpPr>
          <p:spPr>
            <a:xfrm>
              <a:off x="0" y="234031"/>
              <a:ext cx="8911686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4"/>
            <p:cNvSpPr/>
            <p:nvPr/>
          </p:nvSpPr>
          <p:spPr>
            <a:xfrm>
              <a:off x="1782337" y="234031"/>
              <a:ext cx="5347012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0" bIns="60960" numCol="1" spcCol="1270" anchor="ctr" anchorCtr="0">
              <a:noAutofit/>
            </a:bodyPr>
            <a:lstStyle/>
            <a:p>
              <a:pPr algn="ctr">
                <a:buNone/>
              </a:pPr>
              <a:r>
                <a:rPr lang="en-US" sz="8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VEDIO</a:t>
              </a:r>
              <a:endParaRPr lang="en-US" sz="8000" b="1" cap="all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01028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16172" y="1496538"/>
            <a:ext cx="9318996" cy="3564674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Environmental</a:t>
              </a:r>
              <a:r>
                <a:rPr lang="ar-SA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</a:t>
              </a: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ASPECTS 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22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2111540" y="318448"/>
            <a:ext cx="8915400" cy="5386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ENVIROMENTAL Aspects</a:t>
            </a:r>
          </a:p>
          <a:p>
            <a:pPr marL="0" indent="0" algn="ctr">
              <a:buNone/>
            </a:pPr>
            <a:endParaRPr lang="en-US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 .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096019" y="1993622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152693" y="3489802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096019" y="4896046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4690" y="1496538"/>
            <a:ext cx="9318996" cy="4069642"/>
            <a:chOff x="84649" y="234031"/>
            <a:chExt cx="8911687" cy="4069642"/>
          </a:xfrm>
        </p:grpSpPr>
        <p:sp>
          <p:nvSpPr>
            <p:cNvPr id="5" name="Chevron 4"/>
            <p:cNvSpPr/>
            <p:nvPr/>
          </p:nvSpPr>
          <p:spPr>
            <a:xfrm>
              <a:off x="84649" y="738999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Thermal analysis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21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9648" y="-204717"/>
            <a:ext cx="10363200" cy="1620673"/>
          </a:xfrm>
        </p:spPr>
        <p:txBody>
          <a:bodyPr>
            <a:normAutofit/>
          </a:bodyPr>
          <a:lstStyle/>
          <a:p>
            <a:pPr algn="ctr"/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Thermal Analysis</a:t>
            </a:r>
            <a:r>
              <a:rPr lang="ar-SA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ar-SA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US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6603" y="1610436"/>
            <a:ext cx="10990997" cy="479036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ar-SA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walls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r>
              <a:rPr lang="ar-SA" sz="2000" b="1" dirty="0" smtClean="0">
                <a:solidFill>
                  <a:schemeClr val="tx1"/>
                </a:solidFill>
              </a:rPr>
              <a:t>    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value = 0.47 W/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6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b="1" dirty="0" smtClean="0">
                <a:solidFill>
                  <a:schemeClr val="tx1"/>
                </a:solidFill>
              </a:rPr>
              <a:t>      </a:t>
            </a:r>
            <a:r>
              <a:rPr lang="ar-SA" sz="2000" b="1" dirty="0" smtClean="0">
                <a:solidFill>
                  <a:schemeClr val="tx1"/>
                </a:solidFill>
              </a:rPr>
              <a:t>        </a:t>
            </a:r>
            <a:r>
              <a:rPr lang="en-US" sz="2000" b="1" dirty="0" smtClean="0">
                <a:solidFill>
                  <a:schemeClr val="tx1"/>
                </a:solidFill>
              </a:rPr>
              <a:t>              </a:t>
            </a:r>
            <a:r>
              <a:rPr lang="ar-SA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         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value = 0.6 W/m</a:t>
            </a:r>
            <a:r>
              <a:rPr lang="en-US" sz="24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16010" r="1468" b="7822"/>
          <a:stretch/>
        </p:blipFill>
        <p:spPr bwMode="auto">
          <a:xfrm>
            <a:off x="425327" y="2587748"/>
            <a:ext cx="5290835" cy="2859414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8" t="13038" b="17379"/>
          <a:stretch/>
        </p:blipFill>
        <p:spPr>
          <a:xfrm>
            <a:off x="5964070" y="2613441"/>
            <a:ext cx="5158856" cy="28080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31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0"/>
            <a:ext cx="10972800" cy="1020762"/>
          </a:xfrm>
        </p:spPr>
        <p:txBody>
          <a:bodyPr>
            <a:normAutofit/>
          </a:bodyPr>
          <a:lstStyle/>
          <a:p>
            <a:pPr marL="342900" indent="-342900" algn="ctr"/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Thermal Analysis</a:t>
            </a:r>
            <a:endParaRPr lang="ar-SA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2388"/>
            <a:ext cx="10972800" cy="6404212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</a:p>
          <a:p>
            <a:pPr marL="0" lv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= 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0.43 W/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1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                              U 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= 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0.70 W/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1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3100" b="1" dirty="0" smtClean="0">
                <a:solidFill>
                  <a:schemeClr val="tx1"/>
                </a:solidFill>
              </a:rPr>
              <a:t> </a:t>
            </a:r>
            <a:endParaRPr lang="en-US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ar-S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= 0.70 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W/m</a:t>
            </a:r>
            <a:r>
              <a:rPr lang="en-US" sz="31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3100" b="1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1" t="13863" b="7785"/>
          <a:stretch/>
        </p:blipFill>
        <p:spPr>
          <a:xfrm>
            <a:off x="680527" y="1187057"/>
            <a:ext cx="4857089" cy="2456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6" t="13436" b="7771"/>
          <a:stretch/>
        </p:blipFill>
        <p:spPr>
          <a:xfrm>
            <a:off x="6346485" y="1187057"/>
            <a:ext cx="5008452" cy="2456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6" t="13699" b="18609"/>
          <a:stretch/>
        </p:blipFill>
        <p:spPr>
          <a:xfrm>
            <a:off x="3472399" y="4391937"/>
            <a:ext cx="4642427" cy="2327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20074" y="625783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/>
              <a:t>Glass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315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Energy    simulation 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658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807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8" y="1600201"/>
            <a:ext cx="1144592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Energy Simulation</a:t>
            </a:r>
          </a:p>
          <a:p>
            <a:pPr marL="0" lvl="0" indent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  hall is almost full with 300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Audience (cooling only )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Cooling:  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117 KW/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="1" baseline="30000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b="1" dirty="0" smtClean="0">
              <a:solidFill>
                <a:srgbClr val="902A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13:00 on 5th August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" r="4918" b="6137"/>
          <a:stretch/>
        </p:blipFill>
        <p:spPr>
          <a:xfrm>
            <a:off x="6346208" y="840371"/>
            <a:ext cx="5845791" cy="31174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t="3023" b="25271"/>
          <a:stretch/>
        </p:blipFill>
        <p:spPr>
          <a:xfrm>
            <a:off x="3493827" y="4094328"/>
            <a:ext cx="8461611" cy="2511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685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40" y="10549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54" y="1669576"/>
            <a:ext cx="11177515" cy="507241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there is no audience in the hall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heating only )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Heating: 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 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kW/m</a:t>
            </a:r>
            <a:r>
              <a:rPr lang="en-US" sz="2400" b="1" baseline="30000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at 23:00 on 17th January</a:t>
            </a:r>
            <a:endParaRPr lang="en-US" sz="2400" b="1" dirty="0">
              <a:solidFill>
                <a:srgbClr val="902A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4"/>
          <a:stretch/>
        </p:blipFill>
        <p:spPr>
          <a:xfrm>
            <a:off x="1705970" y="2811439"/>
            <a:ext cx="9021170" cy="37667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40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16172" y="1496538"/>
            <a:ext cx="9318996" cy="3564674"/>
            <a:chOff x="0" y="234031"/>
            <a:chExt cx="8911687" cy="3564674"/>
          </a:xfrm>
        </p:grpSpPr>
        <p:sp>
          <p:nvSpPr>
            <p:cNvPr id="5" name="Chevron 4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Acoustical analysis</a:t>
              </a:r>
              <a:endParaRPr lang="en-US" sz="54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78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310" y="40943"/>
            <a:ext cx="8911687" cy="1280890"/>
          </a:xfrm>
        </p:spPr>
        <p:txBody>
          <a:bodyPr/>
          <a:lstStyle/>
          <a:p>
            <a:pPr marL="0" indent="0" algn="ctr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255594"/>
            <a:ext cx="12637827" cy="5841242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Reverberation time (RT60) in the main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  before modifications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RT60 range (1-1.60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</a:t>
            </a:r>
            <a:endParaRPr lang="en-US" sz="2400" b="1" dirty="0" smtClean="0">
              <a:solidFill>
                <a:srgbClr val="902A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/>
              <a:t>                </a:t>
            </a:r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0" y="2661313"/>
            <a:ext cx="7518400" cy="141936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67550" y="4698999"/>
            <a:ext cx="7082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of  the wedding hall is out the range</a:t>
            </a:r>
            <a:r>
              <a:rPr lang="en-US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3370996"/>
            <a:ext cx="4967785" cy="348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5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1" y="0"/>
            <a:ext cx="8911687" cy="1280890"/>
          </a:xfrm>
        </p:spPr>
        <p:txBody>
          <a:bodyPr/>
          <a:lstStyle/>
          <a:p>
            <a:pPr algn="ctr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1241946"/>
            <a:ext cx="12191997" cy="561605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To meet the standards of the RT60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Plaster board with bitumen was used on ceiling            Perforated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 on walls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lvl="0" indent="0">
              <a:buNone/>
            </a:pP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Wood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panel on wall above 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stage                            Fabric on tables and carpet floor </a:t>
            </a:r>
          </a:p>
          <a:p>
            <a:pPr marL="0" lv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2" r="14178"/>
          <a:stretch/>
        </p:blipFill>
        <p:spPr>
          <a:xfrm>
            <a:off x="206642" y="2244935"/>
            <a:ext cx="1236069" cy="15240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74" y="2455229"/>
            <a:ext cx="1524000" cy="110341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91"/>
          <a:stretch/>
        </p:blipFill>
        <p:spPr bwMode="auto">
          <a:xfrm>
            <a:off x="107444" y="4376779"/>
            <a:ext cx="1765300" cy="838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21" y="5713080"/>
            <a:ext cx="2235200" cy="109537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099" y="4424403"/>
            <a:ext cx="2152075" cy="7905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4" y="2825087"/>
            <a:ext cx="4940490" cy="9865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544" y="2825087"/>
            <a:ext cx="4857744" cy="9865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4" y="4764858"/>
            <a:ext cx="4496427" cy="9143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544" y="4764858"/>
            <a:ext cx="4857744" cy="914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544" y="6051004"/>
            <a:ext cx="4878456" cy="7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8171" y="18756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palce where project i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70185" y="1781908"/>
            <a:ext cx="8721969" cy="459544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169877" y="3810001"/>
            <a:ext cx="1043353" cy="879230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790269" y="4936812"/>
            <a:ext cx="229742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مدرسة الكندي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37407" y="4057582"/>
            <a:ext cx="26180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المستشفى الوطني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70054" y="4221704"/>
            <a:ext cx="9765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الموقع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46032" y="2170165"/>
            <a:ext cx="78896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Nablus City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379" y="0"/>
            <a:ext cx="8911687" cy="1280890"/>
          </a:xfrm>
        </p:spPr>
        <p:txBody>
          <a:bodyPr/>
          <a:lstStyle/>
          <a:p>
            <a:pPr algn="ctr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Acoustical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1295400"/>
            <a:ext cx="12000931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main hall after modifications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                                                                            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table and figure, the RT60 </a:t>
            </a:r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wedding </a:t>
            </a:r>
            <a:endParaRPr lang="en-US" sz="24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hall </a:t>
            </a:r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range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94" y="1647968"/>
            <a:ext cx="9421506" cy="18731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7" y="3070746"/>
            <a:ext cx="5268035" cy="378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8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492" y="27296"/>
            <a:ext cx="8911687" cy="1280890"/>
          </a:xfrm>
        </p:spPr>
        <p:txBody>
          <a:bodyPr>
            <a:normAutofit/>
          </a:bodyPr>
          <a:lstStyle/>
          <a:p>
            <a:pPr marL="0" indent="0"/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Sound Transmission Class (STC)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425" y="968991"/>
            <a:ext cx="11973636" cy="58890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=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                                              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partition = 58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IIC for floor = 69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2" t="15322" r="1468" b="38335"/>
          <a:stretch/>
        </p:blipFill>
        <p:spPr bwMode="auto">
          <a:xfrm>
            <a:off x="362425" y="2176194"/>
            <a:ext cx="3254232" cy="1959076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4" t="15972" b="37919"/>
          <a:stretch/>
        </p:blipFill>
        <p:spPr>
          <a:xfrm>
            <a:off x="8032467" y="2135250"/>
            <a:ext cx="2901372" cy="1959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7" t="18041" r="3516" b="36439"/>
          <a:stretch/>
        </p:blipFill>
        <p:spPr>
          <a:xfrm>
            <a:off x="4531054" y="4694831"/>
            <a:ext cx="3138987" cy="1978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22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618" y="0"/>
            <a:ext cx="8911687" cy="1280890"/>
          </a:xfrm>
        </p:spPr>
        <p:txBody>
          <a:bodyPr/>
          <a:lstStyle/>
          <a:p>
            <a:pPr marL="0" indent="0"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Speakers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89" y="1351128"/>
            <a:ext cx="11709779" cy="550687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sound distribution EASE FOCUS  was used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LA1214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aaawqqqeq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147" y="2634018"/>
            <a:ext cx="3314700" cy="3930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246" y="1849040"/>
            <a:ext cx="7802064" cy="471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9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040" y="177421"/>
            <a:ext cx="8911687" cy="12808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356" y="1559257"/>
            <a:ext cx="10972800" cy="50292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sound in the hall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smtClean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between 106-109 </a:t>
            </a:r>
            <a:r>
              <a:rPr lang="en-US" sz="2400" b="1" dirty="0">
                <a:solidFill>
                  <a:srgbClr val="902A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zoneeeeeeeeeeeee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46" y="2715905"/>
            <a:ext cx="11723427" cy="3725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083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09338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7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55" y="1269242"/>
            <a:ext cx="11919045" cy="5588758"/>
          </a:xfrm>
        </p:spPr>
        <p:txBody>
          <a:bodyPr/>
          <a:lstStyle/>
          <a:p>
            <a:pPr marL="0" lvl="0" indent="0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HVAC </a:t>
            </a:r>
            <a:r>
              <a:rPr lang="en-U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System </a:t>
            </a: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Design</a:t>
            </a:r>
          </a:p>
          <a:p>
            <a:pPr marL="0" indent="0">
              <a:buNone/>
            </a:pP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air handling unit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diffuser</a:t>
            </a:r>
            <a:r>
              <a:rPr lang="en-US" i="1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8" t="1809" r="18777" b="5788"/>
          <a:stretch/>
        </p:blipFill>
        <p:spPr>
          <a:xfrm>
            <a:off x="6250675" y="2220036"/>
            <a:ext cx="5554933" cy="2815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3" y="4462235"/>
            <a:ext cx="2634827" cy="169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378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197" y="119143"/>
            <a:ext cx="8911687" cy="128089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Mechanical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1323833"/>
            <a:ext cx="11959988" cy="5534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Number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diffuser in the hall =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54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duct size =0 .75 m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For all branches , duct size = 0.4 m </a:t>
            </a: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The diffusers size = 15x15 cm  </a:t>
            </a:r>
            <a:endParaRPr lang="ar-S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686482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046" y="1852246"/>
            <a:ext cx="10109566" cy="4677508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Structural </a:t>
            </a:r>
            <a:b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</a:t>
            </a:r>
            <a:endParaRPr lang="ar-SA" sz="9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0832" y="770765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2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9834" y="364311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Blocks of Project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4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9903" y="1692641"/>
            <a:ext cx="6123420" cy="48225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22309" y="505490"/>
            <a:ext cx="5866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Blocks of Project</a:t>
            </a:r>
            <a:endParaRPr lang="ar-SA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35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Data: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871" y="1705520"/>
            <a:ext cx="9946037" cy="4882849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design: One way ribbed with beam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gerder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shell. </a:t>
            </a:r>
          </a:p>
          <a:p>
            <a:pPr algn="just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Concrete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Fʹc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= 24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MPa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for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slabs and concrete beams.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Fʹc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28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footings, shear walls and concrete columns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Allowable Bearing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 of Soil =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350 KN/m²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88123" y="4283481"/>
          <a:ext cx="10152185" cy="1737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0437"/>
                <a:gridCol w="2030437"/>
                <a:gridCol w="2030437"/>
                <a:gridCol w="2030437"/>
                <a:gridCol w="2030437"/>
              </a:tblGrid>
              <a:tr h="745719"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Shell 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Wedding Hells   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Barking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Beauty Center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Loads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Live Loads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Super Imposed</a:t>
                      </a:r>
                      <a:endParaRPr lang="ar-SA" sz="240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98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078" y="32398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69" y="1499018"/>
            <a:ext cx="10194877" cy="51883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3135" y="2975212"/>
            <a:ext cx="348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= 2780 m2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8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type: S</a:t>
            </a:r>
            <a:r>
              <a:rPr lang="en-US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   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     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=2B      →     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Z=0.20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0.40    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C</a:t>
            </a:r>
            <a:r>
              <a:rPr lang="en-US" sz="28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0.28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1.00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 5.50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62" y="2133600"/>
            <a:ext cx="3646930" cy="36971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1438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ETABs 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5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2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62654" y="1113692"/>
            <a:ext cx="3729346" cy="3427450"/>
          </a:xfrm>
          <a:prstGeom prst="rect">
            <a:avLst/>
          </a:prstGeom>
        </p:spPr>
      </p:pic>
      <p:pic>
        <p:nvPicPr>
          <p:cNvPr id="9" name="Picture 8" descr="3- D block sama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35415" y="2508738"/>
            <a:ext cx="3540374" cy="3024555"/>
          </a:xfrm>
          <a:prstGeom prst="rect">
            <a:avLst/>
          </a:prstGeom>
        </p:spPr>
      </p:pic>
      <p:pic>
        <p:nvPicPr>
          <p:cNvPr id="10" name="Picture 9" descr="6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13520" y="3376246"/>
            <a:ext cx="3645342" cy="260252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472245" y="668215"/>
            <a:ext cx="1946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 (C)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20249" y="1992926"/>
            <a:ext cx="1483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 (B)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04035" y="2904365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 (A)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91909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Deformed shape of 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block (A) 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13449" y="2197994"/>
            <a:ext cx="8915400" cy="4355206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is valid for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Compatibility,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Equilibrium,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stress strain relationship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6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1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24634" y="1723293"/>
            <a:ext cx="3367366" cy="323556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9262" y="3744220"/>
          <a:ext cx="8346830" cy="1752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22231"/>
                <a:gridCol w="2022231"/>
                <a:gridCol w="2022231"/>
                <a:gridCol w="228013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of Error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ETABs Results (KN)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Manual Results  (KN)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Equilibrium check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0.25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28895.41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28825.00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Dead Load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2.10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9299.52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9100.00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Live Load 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3.0 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19144.86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18500.00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Super Imposed</a:t>
                      </a:r>
                      <a:endParaRPr lang="ar-SA" sz="1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5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Dynamic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7561" y="1768698"/>
            <a:ext cx="9081452" cy="489842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0.131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drift = 1.54 mm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participation mass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ratio&gt;90%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7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8784" y="1503857"/>
            <a:ext cx="5096587" cy="516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8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Design:</a:t>
            </a:r>
          </a:p>
          <a:p>
            <a:endParaRPr lang="ar-SA" dirty="0"/>
          </a:p>
        </p:txBody>
      </p:sp>
      <p:pic>
        <p:nvPicPr>
          <p:cNvPr id="7" name="Picture 6" descr="4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3872" y="3026199"/>
            <a:ext cx="7442417" cy="305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9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7212" y="1661160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Design: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2892" y="609601"/>
            <a:ext cx="6049108" cy="3792325"/>
          </a:xfrm>
          <a:prstGeom prst="rect">
            <a:avLst/>
          </a:prstGeom>
        </p:spPr>
      </p:pic>
      <p:pic>
        <p:nvPicPr>
          <p:cNvPr id="10" name="Picture 9" descr="6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7477" y="4432217"/>
            <a:ext cx="9659815" cy="242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5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10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7211" y="1661160"/>
            <a:ext cx="10071711" cy="502099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Design: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Dimension: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60*60 cm, R 50 cm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Steel Reinforcement: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16Ø18 mm    </a:t>
            </a:r>
            <a:endParaRPr lang="en-US" sz="2800" dirty="0" smtClean="0">
              <a:solidFill>
                <a:srgbClr val="902A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3Ø10@125mm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6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7993" y="1965122"/>
            <a:ext cx="1924319" cy="4639323"/>
          </a:xfrm>
          <a:prstGeom prst="rect">
            <a:avLst/>
          </a:prstGeom>
        </p:spPr>
      </p:pic>
      <p:pic>
        <p:nvPicPr>
          <p:cNvPr id="9" name="Picture 8" descr="6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7182" y="750277"/>
            <a:ext cx="3839111" cy="61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94" y="505685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27212" y="1661160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7013" y="3109697"/>
            <a:ext cx="10145542" cy="307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6252" y="1545866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Footings: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12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93169" y="0"/>
            <a:ext cx="5044243" cy="3912744"/>
          </a:xfrm>
          <a:prstGeom prst="rect">
            <a:avLst/>
          </a:prstGeom>
        </p:spPr>
      </p:pic>
      <p:pic>
        <p:nvPicPr>
          <p:cNvPr id="7" name="Picture 6" descr="6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779" y="2659540"/>
            <a:ext cx="5456790" cy="3995452"/>
          </a:xfrm>
          <a:prstGeom prst="rect">
            <a:avLst/>
          </a:prstGeom>
        </p:spPr>
      </p:pic>
      <p:pic>
        <p:nvPicPr>
          <p:cNvPr id="9" name="Picture 8" descr="6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9048" y="4196861"/>
            <a:ext cx="2492125" cy="228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8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797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2492" y="1383323"/>
            <a:ext cx="8915400" cy="40706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 Design  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(By using SAP program)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13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087" y="2056730"/>
            <a:ext cx="11907913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40156" y="1646663"/>
            <a:ext cx="9318996" cy="3564674"/>
            <a:chOff x="0" y="234031"/>
            <a:chExt cx="8911687" cy="3564674"/>
          </a:xfrm>
        </p:grpSpPr>
        <p:sp>
          <p:nvSpPr>
            <p:cNvPr id="7" name="Chevron 6"/>
            <p:cNvSpPr/>
            <p:nvPr/>
          </p:nvSpPr>
          <p:spPr>
            <a:xfrm>
              <a:off x="0" y="234031"/>
              <a:ext cx="8911687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>
              <a:off x="1526125" y="234031"/>
              <a:ext cx="6196083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41910" rIns="0" bIns="41910" numCol="1" spcCol="1270" anchor="ctr" anchorCtr="0">
              <a:noAutofit/>
            </a:bodyPr>
            <a:lstStyle/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kern="1200" dirty="0" smtClean="0"/>
                <a:t>Architectural </a:t>
              </a:r>
            </a:p>
            <a:p>
              <a:pPr lvl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400" b="1" kern="1200" dirty="0" smtClean="0"/>
                <a:t>Requirements</a:t>
              </a:r>
              <a:endParaRPr lang="en-US" sz="54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032" y="1667866"/>
            <a:ext cx="8915400" cy="377762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Shell Design: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14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6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320" y="2615997"/>
            <a:ext cx="4905410" cy="25019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353" y="1719619"/>
            <a:ext cx="6959647" cy="51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2" y="1219200"/>
            <a:ext cx="891540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Electrical Design </a:t>
            </a:r>
            <a:endParaRPr lang="ar-SA" sz="7200" dirty="0" smtClean="0"/>
          </a:p>
        </p:txBody>
      </p:sp>
    </p:spTree>
    <p:extLst>
      <p:ext uri="{BB962C8B-B14F-4D97-AF65-F5344CB8AC3E}">
        <p14:creationId xmlns:p14="http://schemas.microsoft.com/office/powerpoint/2010/main" val="28056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0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4" name="Picture 4" descr="E:\مشروع\DAN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3254" y="0"/>
            <a:ext cx="6118746" cy="7083187"/>
          </a:xfrm>
          <a:prstGeom prst="rect">
            <a:avLst/>
          </a:prstGeom>
          <a:noFill/>
        </p:spPr>
      </p:pic>
      <p:pic>
        <p:nvPicPr>
          <p:cNvPr id="5125" name="Picture 5" descr="E:\مشروع\genet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614149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645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4" y="272955"/>
            <a:ext cx="8534400" cy="1752600"/>
          </a:xfrm>
        </p:spPr>
        <p:txBody>
          <a:bodyPr>
            <a:normAutofit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1- Chandeliers: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ar-SA" sz="32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e"/>
          <p:cNvPicPr/>
          <p:nvPr/>
        </p:nvPicPr>
        <p:blipFill>
          <a:blip r:embed="rId2" cstate="print"/>
          <a:srcRect r="44100"/>
          <a:stretch>
            <a:fillRect/>
          </a:stretch>
        </p:blipFill>
        <p:spPr bwMode="auto">
          <a:xfrm>
            <a:off x="300253" y="1517572"/>
            <a:ext cx="2920619" cy="511256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6" name="Picture 2" descr="C:\Users\User1\Desktop\t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8406" y="313898"/>
            <a:ext cx="8184204" cy="61960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126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308" y="0"/>
            <a:ext cx="2415653" cy="1329519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2- Spots:</a:t>
            </a:r>
            <a:b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ar-SA" sz="320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 descr="gy"/>
          <p:cNvPicPr/>
          <p:nvPr/>
        </p:nvPicPr>
        <p:blipFill>
          <a:blip r:embed="rId2" cstate="print"/>
          <a:srcRect r="47235"/>
          <a:stretch>
            <a:fillRect/>
          </a:stretch>
        </p:blipFill>
        <p:spPr bwMode="auto">
          <a:xfrm>
            <a:off x="177420" y="1260936"/>
            <a:ext cx="2735627" cy="53718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2" descr="C:\Users\User1\Desktop\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3450" y="204716"/>
            <a:ext cx="8871045" cy="6428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588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4" y="272955"/>
            <a:ext cx="8534400" cy="1752600"/>
          </a:xfrm>
        </p:spPr>
        <p:txBody>
          <a:bodyPr>
            <a:normAutofit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3- led lamp:</a:t>
            </a:r>
            <a:endParaRPr lang="ar-SA" sz="3200" dirty="0" smtClean="0">
              <a:solidFill>
                <a:schemeClr val="tx1"/>
              </a:solidFill>
            </a:endParaRPr>
          </a:p>
        </p:txBody>
      </p:sp>
      <p:pic>
        <p:nvPicPr>
          <p:cNvPr id="5" name="Content Placeholder 4" descr="E:\مشروع\lkj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75212" y="259307"/>
            <a:ext cx="8925635" cy="62916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5" descr="li"/>
          <p:cNvPicPr/>
          <p:nvPr/>
        </p:nvPicPr>
        <p:blipFill>
          <a:blip r:embed="rId3" cstate="print"/>
          <a:srcRect r="42483"/>
          <a:stretch>
            <a:fillRect/>
          </a:stretch>
        </p:blipFill>
        <p:spPr bwMode="auto">
          <a:xfrm>
            <a:off x="239351" y="1091822"/>
            <a:ext cx="2408316" cy="54863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225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74" y="272955"/>
            <a:ext cx="8534400" cy="1752600"/>
          </a:xfrm>
        </p:spPr>
        <p:txBody>
          <a:bodyPr>
            <a:normAutofit/>
          </a:bodyPr>
          <a:lstStyle/>
          <a:p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4- projectors:</a:t>
            </a:r>
            <a:endParaRPr lang="ar-SA" sz="3200" dirty="0" smtClean="0">
              <a:solidFill>
                <a:schemeClr val="tx1"/>
              </a:solidFill>
            </a:endParaRPr>
          </a:p>
        </p:txBody>
      </p:sp>
      <p:pic>
        <p:nvPicPr>
          <p:cNvPr id="7" name="Picture 2" descr="C:\Users\User1\Desktop\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8293" y="368490"/>
            <a:ext cx="8543498" cy="6228862"/>
          </a:xfrm>
          <a:prstGeom prst="rect">
            <a:avLst/>
          </a:prstGeom>
          <a:noFill/>
        </p:spPr>
      </p:pic>
      <p:pic>
        <p:nvPicPr>
          <p:cNvPr id="8" name="Picture 7" descr="C:\Users\User1\Desktop\jooop.PNG"/>
          <p:cNvPicPr/>
          <p:nvPr/>
        </p:nvPicPr>
        <p:blipFill>
          <a:blip r:embed="rId3" cstate="print"/>
          <a:srcRect r="51608"/>
          <a:stretch>
            <a:fillRect/>
          </a:stretch>
        </p:blipFill>
        <p:spPr bwMode="auto">
          <a:xfrm>
            <a:off x="341194" y="1296537"/>
            <a:ext cx="2547296" cy="53687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7202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5" y="1538510"/>
            <a:ext cx="3371147" cy="2392045"/>
          </a:xfrm>
        </p:spPr>
        <p:txBody>
          <a:bodyPr>
            <a:normAutofit/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CALCULATION </a:t>
            </a:r>
            <a:b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&amp; RESULT:</a:t>
            </a:r>
            <a:b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Content Placeholder 4" descr="p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281" t="1815" r="8761" b="4480"/>
          <a:stretch>
            <a:fillRect/>
          </a:stretch>
        </p:blipFill>
        <p:spPr>
          <a:xfrm>
            <a:off x="4053384" y="0"/>
            <a:ext cx="7369791" cy="6857999"/>
          </a:xfrm>
          <a:effectLst/>
        </p:spPr>
      </p:pic>
      <p:sp>
        <p:nvSpPr>
          <p:cNvPr id="7" name="Oval 6"/>
          <p:cNvSpPr/>
          <p:nvPr/>
        </p:nvSpPr>
        <p:spPr>
          <a:xfrm>
            <a:off x="6689356" y="1173707"/>
            <a:ext cx="2016224" cy="1487606"/>
          </a:xfrm>
          <a:prstGeom prst="ellipse">
            <a:avLst/>
          </a:prstGeom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6689356" y="1260829"/>
            <a:ext cx="201622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1600" b="1" cap="none" spc="0" dirty="0" smtClean="0">
              <a:ln w="1905"/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rtl="0"/>
            <a:r>
              <a:rPr lang="en-US" sz="1600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L.I=770</a:t>
            </a:r>
          </a:p>
          <a:p>
            <a:pPr algn="ctr"/>
            <a:r>
              <a:rPr lang="en-US" sz="1600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&gt;Target(750)   </a:t>
            </a:r>
          </a:p>
          <a:p>
            <a:pPr algn="ctr"/>
            <a:r>
              <a:rPr lang="en-US" sz="1600" b="1" dirty="0" err="1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</a:t>
            </a:r>
            <a:r>
              <a:rPr lang="en-US" sz="1600" b="1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=.7</a:t>
            </a:r>
            <a:endParaRPr lang="en-US" sz="1600" b="1" cap="none" spc="0" dirty="0">
              <a:ln w="1905"/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8352" y="4162567"/>
            <a:ext cx="1774210" cy="1286427"/>
          </a:xfrm>
          <a:prstGeom prst="rect">
            <a:avLst/>
          </a:prstGeom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L.I =545</a:t>
            </a:r>
          </a:p>
          <a:p>
            <a:pPr algn="ctr"/>
            <a:r>
              <a:rPr lang="en-US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&gt;Target(500)   </a:t>
            </a:r>
          </a:p>
          <a:p>
            <a:pPr algn="ctr"/>
            <a:r>
              <a:rPr lang="en-US" b="1" dirty="0" err="1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</a:t>
            </a:r>
            <a:r>
              <a:rPr lang="en-US" b="1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=.62</a:t>
            </a:r>
            <a:endParaRPr lang="en-US" b="1" cap="none" spc="0" dirty="0">
              <a:ln w="1905"/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6703004" y="232012"/>
            <a:ext cx="2125133" cy="643770"/>
          </a:xfrm>
          <a:custGeom>
            <a:avLst/>
            <a:gdLst>
              <a:gd name="connsiteX0" fmla="*/ 0 w 1593850"/>
              <a:gd name="connsiteY0" fmla="*/ 0 h 539750"/>
              <a:gd name="connsiteX1" fmla="*/ 1593850 w 1593850"/>
              <a:gd name="connsiteY1" fmla="*/ 19050 h 539750"/>
              <a:gd name="connsiteX2" fmla="*/ 1466850 w 1593850"/>
              <a:gd name="connsiteY2" fmla="*/ 247650 h 539750"/>
              <a:gd name="connsiteX3" fmla="*/ 1358900 w 1593850"/>
              <a:gd name="connsiteY3" fmla="*/ 355600 h 539750"/>
              <a:gd name="connsiteX4" fmla="*/ 1219200 w 1593850"/>
              <a:gd name="connsiteY4" fmla="*/ 444500 h 539750"/>
              <a:gd name="connsiteX5" fmla="*/ 977900 w 1593850"/>
              <a:gd name="connsiteY5" fmla="*/ 533400 h 539750"/>
              <a:gd name="connsiteX6" fmla="*/ 704850 w 1593850"/>
              <a:gd name="connsiteY6" fmla="*/ 539750 h 539750"/>
              <a:gd name="connsiteX7" fmla="*/ 438150 w 1593850"/>
              <a:gd name="connsiteY7" fmla="*/ 482600 h 539750"/>
              <a:gd name="connsiteX8" fmla="*/ 234950 w 1593850"/>
              <a:gd name="connsiteY8" fmla="*/ 374650 h 539750"/>
              <a:gd name="connsiteX9" fmla="*/ 57150 w 1593850"/>
              <a:gd name="connsiteY9" fmla="*/ 196850 h 539750"/>
              <a:gd name="connsiteX10" fmla="*/ 25400 w 1593850"/>
              <a:gd name="connsiteY10" fmla="*/ 146050 h 539750"/>
              <a:gd name="connsiteX11" fmla="*/ 0 w 1593850"/>
              <a:gd name="connsiteY11" fmla="*/ 0 h 53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93850" h="539750">
                <a:moveTo>
                  <a:pt x="0" y="0"/>
                </a:moveTo>
                <a:lnTo>
                  <a:pt x="1593850" y="19050"/>
                </a:lnTo>
                <a:lnTo>
                  <a:pt x="1466850" y="247650"/>
                </a:lnTo>
                <a:lnTo>
                  <a:pt x="1358900" y="355600"/>
                </a:lnTo>
                <a:lnTo>
                  <a:pt x="1219200" y="444500"/>
                </a:lnTo>
                <a:lnTo>
                  <a:pt x="977900" y="533400"/>
                </a:lnTo>
                <a:lnTo>
                  <a:pt x="704850" y="539750"/>
                </a:lnTo>
                <a:lnTo>
                  <a:pt x="438150" y="482600"/>
                </a:lnTo>
                <a:lnTo>
                  <a:pt x="234950" y="374650"/>
                </a:lnTo>
                <a:lnTo>
                  <a:pt x="57150" y="196850"/>
                </a:lnTo>
                <a:lnTo>
                  <a:pt x="25400" y="146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L.I= 721</a:t>
            </a:r>
          </a:p>
          <a:p>
            <a:pPr algn="ctr"/>
            <a:r>
              <a:rPr lang="en-US" sz="1400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&gt;Target(700)   </a:t>
            </a:r>
          </a:p>
          <a:p>
            <a:pPr algn="ctr"/>
            <a:r>
              <a:rPr lang="en-US" sz="1400" b="1" dirty="0" err="1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</a:t>
            </a:r>
            <a:r>
              <a:rPr lang="en-US" sz="1400" b="1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=.67</a:t>
            </a:r>
            <a:endParaRPr lang="en-US" sz="1400" b="1" cap="none" spc="0" dirty="0">
              <a:ln w="1905"/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01302" y="4074732"/>
            <a:ext cx="1637732" cy="1512168"/>
          </a:xfrm>
          <a:prstGeom prst="rect">
            <a:avLst/>
          </a:prstGeom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L.I=706</a:t>
            </a:r>
          </a:p>
          <a:p>
            <a:pPr algn="ctr"/>
            <a:r>
              <a:rPr lang="en-US" b="1" cap="none" spc="0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&gt;Target(700) </a:t>
            </a:r>
          </a:p>
          <a:p>
            <a:pPr algn="ctr"/>
            <a:r>
              <a:rPr lang="en-US" b="1" dirty="0" err="1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</a:t>
            </a:r>
            <a:r>
              <a:rPr lang="en-US" b="1" dirty="0" smtClean="0">
                <a:ln w="1905"/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=.75</a:t>
            </a:r>
            <a:endParaRPr lang="en-US" b="1" cap="none" spc="0" dirty="0">
              <a:ln w="1905"/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62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81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202" y="328246"/>
            <a:ext cx="8911687" cy="123092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81234" y="1214652"/>
            <a:ext cx="890519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Beauty Center Part.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Wedding Hall Part.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Link Between The Beauty Center &amp; The Wedding Hall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Parking.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096019" y="2204638"/>
            <a:ext cx="978408" cy="33384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129090" y="3289111"/>
            <a:ext cx="978408" cy="395786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87703" y="5709138"/>
            <a:ext cx="978408" cy="391411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199602" y="4502186"/>
            <a:ext cx="978408" cy="383713"/>
          </a:xfrm>
          <a:prstGeom prst="rightArrow">
            <a:avLst/>
          </a:prstGeom>
          <a:solidFill>
            <a:srgbClr val="E6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39" y="270893"/>
            <a:ext cx="8915399" cy="1468800"/>
          </a:xfrm>
        </p:spPr>
        <p:txBody>
          <a:bodyPr>
            <a:normAutofit/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distribution of sockets: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4098" name="Picture 2" descr="C:\Users\User1\Desktop\13250459_10204500180344815_1620140381_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1624" y="1214651"/>
            <a:ext cx="7137778" cy="537721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0631" y="2944082"/>
            <a:ext cx="16530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first </a:t>
            </a:r>
          </a:p>
          <a:p>
            <a:pPr algn="ctr"/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  <a:endParaRPr lang="en-US" sz="36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8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403" y="1696872"/>
            <a:ext cx="8915400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Mechanical</a:t>
            </a:r>
          </a:p>
          <a:p>
            <a:pPr algn="ctr">
              <a:buNone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292578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717801" y="1582616"/>
          <a:ext cx="8911687" cy="4032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9955" y="5588000"/>
            <a:ext cx="22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25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2317" y="371259"/>
            <a:ext cx="10972800" cy="1143000"/>
          </a:xfrm>
        </p:spPr>
        <p:txBody>
          <a:bodyPr>
            <a:noAutofit/>
          </a:bodyPr>
          <a:lstStyle/>
          <a:p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consumption: </a:t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ar-SA" sz="4800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614150" y="5513233"/>
            <a:ext cx="10465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ea typeface="+mj-ea"/>
                <a:cs typeface="+mj-cs"/>
              </a:rPr>
              <a:t>total building of water demand = 3640  g/ day</a:t>
            </a:r>
          </a:p>
        </p:txBody>
      </p:sp>
      <p:pic>
        <p:nvPicPr>
          <p:cNvPr id="1026" name="Picture 2" descr="C:\Users\User1\Desktop\TR.PNG"/>
          <p:cNvPicPr>
            <a:picLocks noChangeAspect="1" noChangeArrowheads="1"/>
          </p:cNvPicPr>
          <p:nvPr/>
        </p:nvPicPr>
        <p:blipFill>
          <a:blip r:embed="rId2" cstate="print"/>
          <a:srcRect t="2264"/>
          <a:stretch>
            <a:fillRect/>
          </a:stretch>
        </p:blipFill>
        <p:spPr bwMode="auto">
          <a:xfrm>
            <a:off x="2224584" y="1651379"/>
            <a:ext cx="7956645" cy="3534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565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5504" y="310211"/>
            <a:ext cx="8911687" cy="1280890"/>
          </a:xfrm>
        </p:spPr>
        <p:txBody>
          <a:bodyPr>
            <a:normAutofit/>
          </a:bodyPr>
          <a:lstStyle/>
          <a:p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supply system:</a:t>
            </a:r>
            <a:endParaRPr lang="ar-SA" sz="4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810" y="2024418"/>
            <a:ext cx="4790364" cy="3777622"/>
          </a:xfrm>
        </p:spPr>
        <p:txBody>
          <a:bodyPr/>
          <a:lstStyle/>
          <a:p>
            <a:pPr algn="l" rtl="0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Small roof tank with basement storage and pump.</a:t>
            </a:r>
          </a:p>
          <a:p>
            <a:pPr algn="l" rtl="0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 water tank of 80 m3.</a:t>
            </a:r>
          </a:p>
          <a:p>
            <a:pPr algn="l" rtl="0"/>
            <a:endParaRPr lang="en-US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6" name="Picture 2" descr="C:\Users\User1\Desktop\13250399_10204500054821677_2107135389_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9607" y="1583139"/>
            <a:ext cx="5527342" cy="50087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276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4818" y="2322513"/>
            <a:ext cx="2979761" cy="45354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/>
          <p:nvPr/>
        </p:nvPicPr>
        <p:blipFill>
          <a:blip r:embed="rId3" cstate="print"/>
          <a:srcRect r="8419"/>
          <a:stretch>
            <a:fillRect/>
          </a:stretch>
        </p:blipFill>
        <p:spPr bwMode="auto">
          <a:xfrm>
            <a:off x="2970331" y="614311"/>
            <a:ext cx="5641406" cy="24874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1492" y="4047348"/>
            <a:ext cx="4957068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4456533" y="0"/>
            <a:ext cx="2247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first floor</a:t>
            </a:r>
            <a:endParaRPr lang="en-US" sz="2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09217" y="3357350"/>
            <a:ext cx="32880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Second floor</a:t>
            </a:r>
            <a:endParaRPr lang="ar-SA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93874" y="1075353"/>
            <a:ext cx="319812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ground floor</a:t>
            </a:r>
            <a:endParaRPr lang="en-US" sz="2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182" y="255474"/>
            <a:ext cx="28902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supply design: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41486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1869" y="955343"/>
            <a:ext cx="5600131" cy="2735978"/>
          </a:xfrm>
        </p:spPr>
        <p:txBody>
          <a:bodyPr>
            <a:noAutofit/>
          </a:bodyPr>
          <a:lstStyle/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pipes diameters</a:t>
            </a:r>
            <a:b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(collector #3):</a:t>
            </a:r>
            <a:b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Vertical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1.5 in</a:t>
            </a:r>
            <a:b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Horizontal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1.25 in</a:t>
            </a:r>
            <a:b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Branch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1.00 in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ar-SA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18865" y="341194"/>
          <a:ext cx="5527344" cy="5799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4115"/>
                <a:gridCol w="2783229"/>
              </a:tblGrid>
              <a:tr h="81886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Total</a:t>
                      </a:r>
                      <a:r>
                        <a:rPr lang="en-US" sz="2400" baseline="0" dirty="0" smtClean="0"/>
                        <a:t> FU’S</a:t>
                      </a:r>
                      <a:endParaRPr lang="ar-SA" sz="2400" baseline="0" dirty="0" smtClean="0"/>
                    </a:p>
                    <a:p>
                      <a:pPr algn="ctr" rtl="1"/>
                      <a:endParaRPr lang="ar-SA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    Collectors</a:t>
                      </a:r>
                      <a:endParaRPr lang="ar-SA" sz="2400" dirty="0"/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4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1</a:t>
                      </a: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28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2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31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3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36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4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38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5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28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6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22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7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  <a:tr h="6220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902A0E"/>
                          </a:solidFill>
                        </a:rPr>
                        <a:t>41</a:t>
                      </a:r>
                      <a:endParaRPr lang="ar-SA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rgbClr val="902A0E"/>
                          </a:solidFill>
                        </a:rPr>
                        <a:t>8</a:t>
                      </a:r>
                      <a:endParaRPr lang="ar-SA" sz="1800" b="1" dirty="0">
                        <a:solidFill>
                          <a:srgbClr val="902A0E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8782" y="3425588"/>
            <a:ext cx="3138986" cy="34324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805218" y="2415654"/>
            <a:ext cx="5540991" cy="586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/>
              <a:t>                    </a:t>
            </a:r>
            <a:r>
              <a:rPr lang="en-US" sz="2000" b="1" dirty="0" smtClean="0">
                <a:solidFill>
                  <a:srgbClr val="902A0E"/>
                </a:solidFill>
              </a:rPr>
              <a:t>3</a:t>
            </a:r>
            <a:r>
              <a:rPr lang="en-US" dirty="0" smtClean="0"/>
              <a:t>                                        </a:t>
            </a:r>
            <a:r>
              <a:rPr lang="en-US" b="1" dirty="0" smtClean="0">
                <a:solidFill>
                  <a:srgbClr val="902A0E"/>
                </a:solidFill>
              </a:rPr>
              <a:t> 31</a:t>
            </a:r>
            <a:endParaRPr lang="ar-SA" b="1" dirty="0">
              <a:solidFill>
                <a:srgbClr val="902A0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44359" y="5373384"/>
            <a:ext cx="196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collector #3):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35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878850"/>
              </p:ext>
            </p:extLst>
          </p:nvPr>
        </p:nvGraphicFramePr>
        <p:xfrm>
          <a:off x="2220723" y="1874292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3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674" y="17373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1364776"/>
            <a:ext cx="12000931" cy="549322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Piping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for Drainage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( ground floor )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3" b="10362"/>
          <a:stretch/>
        </p:blipFill>
        <p:spPr>
          <a:xfrm>
            <a:off x="507998" y="2123635"/>
            <a:ext cx="4686955" cy="411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427" y="4367283"/>
            <a:ext cx="4564662" cy="2283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89" y="1665027"/>
            <a:ext cx="4876800" cy="251600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1296537" y="3043451"/>
            <a:ext cx="5854890" cy="1487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5" idx="1"/>
          </p:cNvCxnSpPr>
          <p:nvPr/>
        </p:nvCxnSpPr>
        <p:spPr>
          <a:xfrm flipV="1">
            <a:off x="1296537" y="5509270"/>
            <a:ext cx="5854890" cy="427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67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3343"/>
            <a:ext cx="10972800" cy="1265238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207039" y="1579308"/>
            <a:ext cx="2823209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Roof</a:t>
            </a:r>
          </a:p>
          <a:p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</a:t>
            </a:r>
          </a:p>
          <a:p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storm </a:t>
            </a:r>
            <a:endParaRPr lang="en-US" sz="4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water 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drainage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269" y="968991"/>
            <a:ext cx="9034818" cy="5889009"/>
          </a:xfrm>
        </p:spPr>
      </p:pic>
    </p:spTree>
    <p:extLst>
      <p:ext uri="{BB962C8B-B14F-4D97-AF65-F5344CB8AC3E}">
        <p14:creationId xmlns:p14="http://schemas.microsoft.com/office/powerpoint/2010/main" val="326418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78" y="21848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Requirements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0454" y="1748135"/>
            <a:ext cx="52774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1.  Beauty Center</a:t>
            </a:r>
            <a:endParaRPr lang="en-US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39550" y="2840336"/>
            <a:ext cx="879213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It Designed To Contain A Section For Beauty, And A</a:t>
            </a: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 Section  For Physical Therapy</a:t>
            </a:r>
          </a:p>
          <a:p>
            <a:pPr algn="ctr"/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Link With The Wedding Hall</a:t>
            </a:r>
            <a:endParaRPr lang="en-US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996288" y="2959814"/>
            <a:ext cx="1197295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023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496764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1749339" y="1905971"/>
            <a:ext cx="8911686" cy="3591969"/>
            <a:chOff x="-81887" y="206736"/>
            <a:chExt cx="8911686" cy="3591969"/>
          </a:xfrm>
        </p:grpSpPr>
        <p:sp>
          <p:nvSpPr>
            <p:cNvPr id="8" name="Chevron 7"/>
            <p:cNvSpPr/>
            <p:nvPr/>
          </p:nvSpPr>
          <p:spPr>
            <a:xfrm>
              <a:off x="-81887" y="206736"/>
              <a:ext cx="8911686" cy="356467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>
              <a:off x="1331961" y="234031"/>
              <a:ext cx="6608610" cy="3564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0" bIns="60960" numCol="1" spcCol="1270" anchor="ctr" anchorCtr="0">
              <a:noAutofit/>
            </a:bodyPr>
            <a:lstStyle/>
            <a:p>
              <a:pPr algn="ctr">
                <a:buNone/>
              </a:pPr>
              <a:r>
                <a:rPr lang="en-US" sz="66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Safety design</a:t>
              </a:r>
              <a:endParaRPr lang="en-US" sz="6600" b="1" cap="all" dirty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3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57" y="200885"/>
            <a:ext cx="8911687" cy="1280890"/>
          </a:xfrm>
        </p:spPr>
        <p:txBody>
          <a:bodyPr>
            <a:normAutofit/>
          </a:bodyPr>
          <a:lstStyle/>
          <a:p>
            <a:pPr marL="342900" indent="-342900" algn="ctr">
              <a:spcBef>
                <a:spcPts val="1000"/>
              </a:spcBef>
              <a:buClr>
                <a:schemeClr val="accent1"/>
              </a:buClr>
            </a:pPr>
            <a:r>
              <a:rPr lang="en-US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Emergency exits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001" y="2044773"/>
            <a:ext cx="3210748" cy="37776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Second</a:t>
            </a:r>
          </a:p>
          <a:p>
            <a:pPr algn="ctr">
              <a:buNone/>
            </a:pP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Floor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saft 444444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356" y="1173708"/>
            <a:ext cx="8367644" cy="5684292"/>
          </a:xfrm>
          <a:prstGeom prst="rect">
            <a:avLst/>
          </a:prstGeom>
        </p:spPr>
      </p:pic>
      <p:pic>
        <p:nvPicPr>
          <p:cNvPr id="11" name="Picture 10" descr="rooooooooo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26591"/>
            <a:ext cx="4080681" cy="223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14001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659" y="423082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Safety system: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45911" y="1393930"/>
            <a:ext cx="10896533" cy="5040560"/>
          </a:xfrm>
        </p:spPr>
        <p:txBody>
          <a:bodyPr/>
          <a:lstStyle/>
          <a:p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1-Fire  extinguishers.</a:t>
            </a:r>
            <a:endParaRPr lang="ar-SA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 rtl="0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2-Fire hose stations</a:t>
            </a:r>
          </a:p>
          <a:p>
            <a:pPr algn="l" rtl="0"/>
            <a:endParaRPr lang="en-US" dirty="0">
              <a:solidFill>
                <a:schemeClr val="tx1"/>
              </a:solidFill>
            </a:endParaRPr>
          </a:p>
          <a:p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4137" y="464025"/>
            <a:ext cx="6864823" cy="605960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5854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42298" y="192065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QUANTITY SURVEY</a:t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&amp;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</a:b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Cost Estimates</a:t>
            </a:r>
          </a:p>
        </p:txBody>
      </p:sp>
    </p:spTree>
    <p:extLst>
      <p:ext uri="{BB962C8B-B14F-4D97-AF65-F5344CB8AC3E}">
        <p14:creationId xmlns:p14="http://schemas.microsoft.com/office/powerpoint/2010/main" val="33216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01355" y="487636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Structural Quantities</a:t>
            </a:r>
          </a:p>
        </p:txBody>
      </p:sp>
      <p:pic>
        <p:nvPicPr>
          <p:cNvPr id="6" name="Picture 5" descr="quiant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597" y="1495154"/>
            <a:ext cx="7397087" cy="536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320" y="746020"/>
            <a:ext cx="1215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1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01355" y="487636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  <a:cs typeface="+mn-cs"/>
              </a:rPr>
              <a:t>TOTAL COST</a:t>
            </a:r>
          </a:p>
        </p:txBody>
      </p:sp>
      <p:pic>
        <p:nvPicPr>
          <p:cNvPr id="8" name="Picture 7" descr="cost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232" y="2251883"/>
            <a:ext cx="8093122" cy="1910683"/>
          </a:xfrm>
          <a:prstGeom prst="rect">
            <a:avLst/>
          </a:prstGeom>
        </p:spPr>
      </p:pic>
      <p:pic>
        <p:nvPicPr>
          <p:cNvPr id="10" name="Picture 9" descr="co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269" y="4114125"/>
            <a:ext cx="6810231" cy="122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132" y="213360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9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</a:t>
            </a:r>
            <a:endParaRPr lang="en-US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1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7812</TotalTime>
  <Words>1117</Words>
  <Application>Microsoft Office PowerPoint</Application>
  <PresentationFormat>Custom</PresentationFormat>
  <Paragraphs>490</Paragraphs>
  <Slides>96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97" baseType="lpstr">
      <vt:lpstr>Wisp</vt:lpstr>
      <vt:lpstr>Integrated Design Of Beauty Center  &amp; Wedding Hall</vt:lpstr>
      <vt:lpstr>Outline</vt:lpstr>
      <vt:lpstr>Architectural Aspects</vt:lpstr>
      <vt:lpstr>PowerPoint Presentation</vt:lpstr>
      <vt:lpstr>Site Analysis </vt:lpstr>
      <vt:lpstr>Site Analysis </vt:lpstr>
      <vt:lpstr>PowerPoint Presentation</vt:lpstr>
      <vt:lpstr>Architectural Requirements</vt:lpstr>
      <vt:lpstr>Architectural Requirements</vt:lpstr>
      <vt:lpstr>Architectural Requirements</vt:lpstr>
      <vt:lpstr>Architectural Requirements</vt:lpstr>
      <vt:lpstr>Architectural Requirements</vt:lpstr>
      <vt:lpstr>Architectural Requirements</vt:lpstr>
      <vt:lpstr>PowerPoint Presentation</vt:lpstr>
      <vt:lpstr>Architectural Design</vt:lpstr>
      <vt:lpstr>Entrances</vt:lpstr>
      <vt:lpstr>Architectural Design</vt:lpstr>
      <vt:lpstr>Architectural Design</vt:lpstr>
      <vt:lpstr>PowerPoint Presentation</vt:lpstr>
      <vt:lpstr>PowerPoint Presentation</vt:lpstr>
      <vt:lpstr>Architectural Design</vt:lpstr>
      <vt:lpstr>Architectural Design</vt:lpstr>
      <vt:lpstr>PowerPoint Presentation</vt:lpstr>
      <vt:lpstr>PowerPoint Presentation</vt:lpstr>
      <vt:lpstr>Architectural Design</vt:lpstr>
      <vt:lpstr>Architectural Design</vt:lpstr>
      <vt:lpstr>PowerPoint Presentation</vt:lpstr>
      <vt:lpstr>PowerPoint Presentation</vt:lpstr>
      <vt:lpstr>PowerPoint Presentation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Thermal Analysis </vt:lpstr>
      <vt:lpstr>Thermal Analysis</vt:lpstr>
      <vt:lpstr>PowerPoint Presentation</vt:lpstr>
      <vt:lpstr>Environmental Design</vt:lpstr>
      <vt:lpstr>Environmental Design</vt:lpstr>
      <vt:lpstr>PowerPoint Presentation</vt:lpstr>
      <vt:lpstr>Acoustical Analysis</vt:lpstr>
      <vt:lpstr>Acoustical Analysis</vt:lpstr>
      <vt:lpstr>Acoustical Analysis</vt:lpstr>
      <vt:lpstr>Sound Transmission Class (STC)</vt:lpstr>
      <vt:lpstr>Speakers</vt:lpstr>
      <vt:lpstr> Speakers</vt:lpstr>
      <vt:lpstr>PowerPoint Presentation</vt:lpstr>
      <vt:lpstr>Mechanical Design</vt:lpstr>
      <vt:lpstr>V V                                Mechanical Design</vt:lpstr>
      <vt:lpstr>PowerPoint Presentation</vt:lpstr>
      <vt:lpstr>Blocks of Project</vt:lpstr>
      <vt:lpstr>Design Data:</vt:lpstr>
      <vt:lpstr>Seismic Design Data</vt:lpstr>
      <vt:lpstr>ETABs Models</vt:lpstr>
      <vt:lpstr>Deformed shape of block (A) </vt:lpstr>
      <vt:lpstr>Dynamic Checks</vt:lpstr>
      <vt:lpstr>Results</vt:lpstr>
      <vt:lpstr>Results</vt:lpstr>
      <vt:lpstr>Results</vt:lpstr>
      <vt:lpstr>Results</vt:lpstr>
      <vt:lpstr>Results</vt:lpstr>
      <vt:lpstr>Results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CALCULATION  &amp; RESULT: </vt:lpstr>
      <vt:lpstr>PowerPoint Presentation</vt:lpstr>
      <vt:lpstr>distribution of sockets: </vt:lpstr>
      <vt:lpstr>PowerPoint Presentation</vt:lpstr>
      <vt:lpstr>PowerPoint Presentation</vt:lpstr>
      <vt:lpstr>water consumption:   </vt:lpstr>
      <vt:lpstr>water supply system:</vt:lpstr>
      <vt:lpstr>PowerPoint Presentation</vt:lpstr>
      <vt:lpstr>pipes diameters (collector #3):  Vertical1.5 in Horizontal1.25 in Branch1.00 in </vt:lpstr>
      <vt:lpstr>PowerPoint Presentation</vt:lpstr>
      <vt:lpstr>Mechanical Design</vt:lpstr>
      <vt:lpstr>Mechanical Design </vt:lpstr>
      <vt:lpstr>PowerPoint Presentation</vt:lpstr>
      <vt:lpstr>Emergency exits</vt:lpstr>
      <vt:lpstr>Safety system: </vt:lpstr>
      <vt:lpstr>QUANTITY SURVEY &amp; Cost Estimates</vt:lpstr>
      <vt:lpstr>Structural Quantities</vt:lpstr>
      <vt:lpstr>TOTAL COST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Lightweight Construction as an Alternative Palestinian Office Building</dc:title>
  <dc:creator>TOSHIBA</dc:creator>
  <cp:lastModifiedBy>tamara</cp:lastModifiedBy>
  <cp:revision>235</cp:revision>
  <dcterms:created xsi:type="dcterms:W3CDTF">2015-12-14T15:50:52Z</dcterms:created>
  <dcterms:modified xsi:type="dcterms:W3CDTF">2016-05-18T09:09:31Z</dcterms:modified>
</cp:coreProperties>
</file>