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2" r:id="rId1"/>
  </p:sldMasterIdLst>
  <p:notesMasterIdLst>
    <p:notesMasterId r:id="rId34"/>
  </p:notesMasterIdLst>
  <p:sldIdLst>
    <p:sldId id="319" r:id="rId2"/>
    <p:sldId id="257" r:id="rId3"/>
    <p:sldId id="320" r:id="rId4"/>
    <p:sldId id="311" r:id="rId5"/>
    <p:sldId id="259" r:id="rId6"/>
    <p:sldId id="266" r:id="rId7"/>
    <p:sldId id="267" r:id="rId8"/>
    <p:sldId id="261" r:id="rId9"/>
    <p:sldId id="324" r:id="rId10"/>
    <p:sldId id="325" r:id="rId11"/>
    <p:sldId id="262" r:id="rId12"/>
    <p:sldId id="312" r:id="rId13"/>
    <p:sldId id="321" r:id="rId14"/>
    <p:sldId id="277" r:id="rId15"/>
    <p:sldId id="272" r:id="rId16"/>
    <p:sldId id="314" r:id="rId17"/>
    <p:sldId id="317" r:id="rId18"/>
    <p:sldId id="282" r:id="rId19"/>
    <p:sldId id="279" r:id="rId20"/>
    <p:sldId id="280" r:id="rId21"/>
    <p:sldId id="281" r:id="rId22"/>
    <p:sldId id="288" r:id="rId23"/>
    <p:sldId id="289" r:id="rId24"/>
    <p:sldId id="291" r:id="rId25"/>
    <p:sldId id="292" r:id="rId26"/>
    <p:sldId id="293" r:id="rId27"/>
    <p:sldId id="318" r:id="rId28"/>
    <p:sldId id="294" r:id="rId29"/>
    <p:sldId id="295" r:id="rId30"/>
    <p:sldId id="296" r:id="rId31"/>
    <p:sldId id="297" r:id="rId32"/>
    <p:sldId id="308"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3" autoAdjust="0"/>
    <p:restoredTop sz="94662" autoAdjust="0"/>
  </p:normalViewPr>
  <p:slideViewPr>
    <p:cSldViewPr>
      <p:cViewPr varScale="1">
        <p:scale>
          <a:sx n="70" d="100"/>
          <a:sy n="70" d="100"/>
        </p:scale>
        <p:origin x="-14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96A8BFE-A435-43B4-9A44-879BE9A33FE0}" type="datetimeFigureOut">
              <a:rPr lang="en-GB"/>
              <a:pPr>
                <a:defRPr/>
              </a:pPr>
              <a:t>22/12/2014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C72CF16-2591-4D9C-8326-3A736DC0A2A9}" type="slidenum">
              <a:rPr lang="en-GB"/>
              <a:pPr>
                <a:defRPr/>
              </a:pPr>
              <a:t>‹#›</a:t>
            </a:fld>
            <a:endParaRPr lang="en-GB"/>
          </a:p>
        </p:txBody>
      </p:sp>
    </p:spTree>
    <p:extLst>
      <p:ext uri="{BB962C8B-B14F-4D97-AF65-F5344CB8AC3E}">
        <p14:creationId xmlns:p14="http://schemas.microsoft.com/office/powerpoint/2010/main" val="24088246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B5D567-11E8-446C-A4B4-FB947E1BE139}" type="slidenum">
              <a:rPr lang="en-GB" smtClean="0"/>
              <a:pPr fontAlgn="base">
                <a:spcBef>
                  <a:spcPct val="0"/>
                </a:spcBef>
                <a:spcAft>
                  <a:spcPct val="0"/>
                </a:spcAft>
                <a:defRPr/>
              </a:pPr>
              <a:t>5</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C72CF16-2591-4D9C-8326-3A736DC0A2A9}" type="slidenum">
              <a:rPr lang="en-GB" smtClean="0"/>
              <a:pPr>
                <a:defRPr/>
              </a:pPr>
              <a:t>28</a:t>
            </a:fld>
            <a:endParaRPr lang="en-GB"/>
          </a:p>
        </p:txBody>
      </p:sp>
    </p:spTree>
    <p:extLst>
      <p:ext uri="{BB962C8B-B14F-4D97-AF65-F5344CB8AC3E}">
        <p14:creationId xmlns:p14="http://schemas.microsoft.com/office/powerpoint/2010/main" val="2732641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C32E02FB-CA86-4108-A147-4984AEC7A7D6}" type="datetimeFigureOut">
              <a:rPr lang="en-GB" smtClean="0"/>
              <a:pPr>
                <a:defRPr/>
              </a:pPr>
              <a:t>22/12/2014</a:t>
            </a:fld>
            <a:endParaRPr lang="en-GB"/>
          </a:p>
        </p:txBody>
      </p:sp>
      <p:sp>
        <p:nvSpPr>
          <p:cNvPr id="19" name="Footer Placeholder 18"/>
          <p:cNvSpPr>
            <a:spLocks noGrp="1"/>
          </p:cNvSpPr>
          <p:nvPr>
            <p:ph type="ftr" sz="quarter" idx="11"/>
          </p:nvPr>
        </p:nvSpPr>
        <p:spPr/>
        <p:txBody>
          <a:bodyPr/>
          <a:lstStyle/>
          <a:p>
            <a:pPr>
              <a:defRPr/>
            </a:pPr>
            <a:endParaRPr lang="en-GB"/>
          </a:p>
        </p:txBody>
      </p:sp>
      <p:sp>
        <p:nvSpPr>
          <p:cNvPr id="27" name="Slide Number Placeholder 26"/>
          <p:cNvSpPr>
            <a:spLocks noGrp="1"/>
          </p:cNvSpPr>
          <p:nvPr>
            <p:ph type="sldNum" sz="quarter" idx="12"/>
          </p:nvPr>
        </p:nvSpPr>
        <p:spPr/>
        <p:txBody>
          <a:bodyPr/>
          <a:lstStyle/>
          <a:p>
            <a:pPr>
              <a:defRPr/>
            </a:pPr>
            <a:fld id="{14DE14C3-A768-4AA8-B868-A8071AF7BCEE}" type="slidenum">
              <a:rPr lang="en-GB" smtClean="0"/>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14F5485-1CD7-403C-88A9-22925614D3F9}" type="datetimeFigureOut">
              <a:rPr lang="en-GB" smtClean="0"/>
              <a:pPr>
                <a:defRPr/>
              </a:pPr>
              <a:t>22/12/2014</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B09DFA97-B03F-49B0-B031-77CABE498901}" type="slidenum">
              <a:rPr lang="en-GB" smtClean="0"/>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318CBAC-098C-4399-BDF9-A4D25F258DFD}" type="datetimeFigureOut">
              <a:rPr lang="en-GB" smtClean="0"/>
              <a:pPr>
                <a:defRPr/>
              </a:pPr>
              <a:t>22/12/2014</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E71877A8-EBC1-40F4-87AB-32D36E0585FF}" type="slidenum">
              <a:rPr lang="en-GB" smtClean="0"/>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EFEDE8F0-666D-48E6-9367-147AEB52AD6E}" type="datetimeFigureOut">
              <a:rPr lang="en-GB" smtClean="0"/>
              <a:pPr>
                <a:defRPr/>
              </a:pPr>
              <a:t>22/12/2014</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4C183E65-9EE0-4594-A982-F58F32E8CBCE}" type="slidenum">
              <a:rPr lang="en-GB" smtClean="0"/>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B5B05BCC-A48D-4F2E-BA1F-127374F3F894}" type="datetimeFigureOut">
              <a:rPr lang="en-GB" smtClean="0"/>
              <a:pPr>
                <a:defRPr/>
              </a:pPr>
              <a:t>22/12/2014</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93CEA724-392B-408D-88CE-3DFC80F7F2AA}" type="slidenum">
              <a:rPr lang="en-GB" smtClean="0"/>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D8465068-4176-4DC7-ABD4-D08485C75372}" type="datetimeFigureOut">
              <a:rPr lang="en-GB" smtClean="0"/>
              <a:pPr>
                <a:defRPr/>
              </a:pPr>
              <a:t>22/12/2014</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F9D64CA2-D6E0-4A34-BB14-6FEB0669D547}" type="slidenum">
              <a:rPr lang="en-GB" smtClean="0"/>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76E52388-BE34-4494-8983-0235AF18609B}" type="datetimeFigureOut">
              <a:rPr lang="en-GB" smtClean="0"/>
              <a:pPr>
                <a:defRPr/>
              </a:pPr>
              <a:t>22/12/2014</a:t>
            </a:fld>
            <a:endParaRPr lang="en-GB"/>
          </a:p>
        </p:txBody>
      </p:sp>
      <p:sp>
        <p:nvSpPr>
          <p:cNvPr id="8" name="Footer Placeholder 7"/>
          <p:cNvSpPr>
            <a:spLocks noGrp="1"/>
          </p:cNvSpPr>
          <p:nvPr>
            <p:ph type="ftr" sz="quarter" idx="11"/>
          </p:nvPr>
        </p:nvSpPr>
        <p:spPr/>
        <p:txBody>
          <a:bodyPr/>
          <a:lstStyle/>
          <a:p>
            <a:pPr>
              <a:defRPr/>
            </a:pPr>
            <a:endParaRPr lang="en-GB"/>
          </a:p>
        </p:txBody>
      </p:sp>
      <p:sp>
        <p:nvSpPr>
          <p:cNvPr id="9" name="Slide Number Placeholder 8"/>
          <p:cNvSpPr>
            <a:spLocks noGrp="1"/>
          </p:cNvSpPr>
          <p:nvPr>
            <p:ph type="sldNum" sz="quarter" idx="12"/>
          </p:nvPr>
        </p:nvSpPr>
        <p:spPr/>
        <p:txBody>
          <a:bodyPr/>
          <a:lstStyle/>
          <a:p>
            <a:pPr>
              <a:defRPr/>
            </a:pPr>
            <a:fld id="{B44A7B8A-315D-4EFA-BDCB-D5A38C33DC09}" type="slidenum">
              <a:rPr lang="en-GB" smtClean="0"/>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C9F15C6D-6062-4D77-9857-D70159BDE453}" type="datetimeFigureOut">
              <a:rPr lang="en-GB" smtClean="0"/>
              <a:pPr>
                <a:defRPr/>
              </a:pPr>
              <a:t>22/12/2014</a:t>
            </a:fld>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CAF74A36-500F-42DB-B0BD-111D3DE4BC51}" type="slidenum">
              <a:rPr lang="en-GB" smtClean="0"/>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C12774-CF5A-4D5E-A5A2-D40641857291}" type="datetimeFigureOut">
              <a:rPr lang="en-GB" smtClean="0"/>
              <a:pPr>
                <a:defRPr/>
              </a:pPr>
              <a:t>22/12/2014</a:t>
            </a:fld>
            <a:endParaRPr lang="en-GB"/>
          </a:p>
        </p:txBody>
      </p:sp>
      <p:sp>
        <p:nvSpPr>
          <p:cNvPr id="3" name="Footer Placeholder 2"/>
          <p:cNvSpPr>
            <a:spLocks noGrp="1"/>
          </p:cNvSpPr>
          <p:nvPr>
            <p:ph type="ftr" sz="quarter" idx="11"/>
          </p:nvPr>
        </p:nvSpPr>
        <p:spPr/>
        <p:txBody>
          <a:bodyPr/>
          <a:lstStyle/>
          <a:p>
            <a:pPr>
              <a:defRPr/>
            </a:pPr>
            <a:endParaRPr lang="en-GB"/>
          </a:p>
        </p:txBody>
      </p:sp>
      <p:sp>
        <p:nvSpPr>
          <p:cNvPr id="4" name="Slide Number Placeholder 3"/>
          <p:cNvSpPr>
            <a:spLocks noGrp="1"/>
          </p:cNvSpPr>
          <p:nvPr>
            <p:ph type="sldNum" sz="quarter" idx="12"/>
          </p:nvPr>
        </p:nvSpPr>
        <p:spPr/>
        <p:txBody>
          <a:bodyPr/>
          <a:lstStyle/>
          <a:p>
            <a:pPr>
              <a:defRPr/>
            </a:pPr>
            <a:fld id="{8F860879-2D28-469A-A96F-D881A24A4CDC}" type="slidenum">
              <a:rPr lang="en-GB" smtClean="0"/>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913B0716-5624-4EA6-B3F0-E928E29DBBE7}" type="datetimeFigureOut">
              <a:rPr lang="en-GB" smtClean="0"/>
              <a:pPr>
                <a:defRPr/>
              </a:pPr>
              <a:t>22/12/2014</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6E164E23-3E12-4C72-9F15-9D4AACCFE8EF}" type="slidenum">
              <a:rPr lang="en-GB" smtClean="0"/>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7507FC94-743A-4A12-9320-6271E6BEAD04}" type="datetimeFigureOut">
              <a:rPr lang="en-GB" smtClean="0"/>
              <a:pPr>
                <a:defRPr/>
              </a:pPr>
              <a:t>22/12/2014</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a:xfrm>
            <a:off x="8077200" y="6356350"/>
            <a:ext cx="609600" cy="365125"/>
          </a:xfrm>
        </p:spPr>
        <p:txBody>
          <a:bodyPr/>
          <a:lstStyle/>
          <a:p>
            <a:pPr>
              <a:defRPr/>
            </a:pPr>
            <a:fld id="{328364FC-4723-404E-A881-2836753A67E0}" type="slidenum">
              <a:rPr lang="en-GB" smtClean="0"/>
              <a:pPr>
                <a:defRPr/>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A824B9DC-CB1F-44A5-8127-A579200709BB}" type="datetimeFigureOut">
              <a:rPr lang="en-GB" smtClean="0"/>
              <a:pPr>
                <a:defRPr/>
              </a:pPr>
              <a:t>22/12/2014</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46E8B549-387C-4A61-99A8-47A0D9805860}" type="slidenum">
              <a:rPr lang="en-GB" smtClean="0"/>
              <a:pPr>
                <a:defRPr/>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33"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pic>
        <p:nvPicPr>
          <p:cNvPr id="4" name="Picture 3" descr="C:\Users\ABDALLAH  TIBI\Desktop\مشروع تخرج 1\AUTOCAD and PHOTOS\رسمات مشروعنا\Photos\Khd-Libr2-f05e_Untitled Path_14.jpg"/>
          <p:cNvPicPr/>
          <p:nvPr/>
        </p:nvPicPr>
        <p:blipFill>
          <a:blip r:embed="rId2" cstate="print"/>
          <a:srcRect/>
          <a:stretch>
            <a:fillRect/>
          </a:stretch>
        </p:blipFill>
        <p:spPr bwMode="auto">
          <a:xfrm>
            <a:off x="-357222" y="0"/>
            <a:ext cx="9609742"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4572000" y="5157192"/>
            <a:ext cx="4572000" cy="1384995"/>
          </a:xfrm>
          <a:prstGeom prst="rect">
            <a:avLst/>
          </a:prstGeom>
        </p:spPr>
        <p:txBody>
          <a:bodyPr>
            <a:spAutoFit/>
          </a:bodyPr>
          <a:lstStyle/>
          <a:p>
            <a:pPr algn="ctr" eaLnBrk="0" fontAlgn="auto" hangingPunct="0">
              <a:spcBef>
                <a:spcPts val="0"/>
              </a:spcBef>
              <a:spcAft>
                <a:spcPts val="0"/>
              </a:spcAft>
              <a:defRPr/>
            </a:pPr>
            <a:r>
              <a:rPr lang="en-US" sz="2400" b="1" i="1" dirty="0">
                <a:ln w="18415" cmpd="sng">
                  <a:noFill/>
                  <a:prstDash val="solid"/>
                </a:ln>
                <a:effectLst>
                  <a:glow rad="139700">
                    <a:schemeClr val="accent6">
                      <a:lumMod val="10000"/>
                      <a:alpha val="40000"/>
                    </a:schemeClr>
                  </a:glow>
                </a:effectLst>
                <a:latin typeface="+mn-lt"/>
                <a:ea typeface="Times New Roman" pitchFamily="18" charset="0"/>
                <a:cs typeface="+mn-cs"/>
              </a:rPr>
              <a:t>Prepared By</a:t>
            </a:r>
            <a:r>
              <a:rPr lang="en-US" sz="2400" b="1" i="1" dirty="0" smtClean="0">
                <a:ln w="18415" cmpd="sng">
                  <a:noFill/>
                  <a:prstDash val="solid"/>
                </a:ln>
                <a:effectLst>
                  <a:glow rad="139700">
                    <a:schemeClr val="accent6">
                      <a:lumMod val="10000"/>
                      <a:alpha val="40000"/>
                    </a:schemeClr>
                  </a:glow>
                </a:effectLst>
                <a:latin typeface="+mn-lt"/>
                <a:ea typeface="Times New Roman" pitchFamily="18" charset="0"/>
                <a:cs typeface="+mn-cs"/>
              </a:rPr>
              <a:t>:</a:t>
            </a:r>
            <a:endParaRPr lang="en-US" sz="2400" b="1" i="1" dirty="0">
              <a:ln w="18415" cmpd="sng">
                <a:noFill/>
                <a:prstDash val="solid"/>
              </a:ln>
              <a:effectLst>
                <a:glow rad="139700">
                  <a:schemeClr val="accent6">
                    <a:lumMod val="10000"/>
                    <a:alpha val="40000"/>
                  </a:schemeClr>
                </a:glow>
              </a:effectLst>
              <a:latin typeface="+mn-lt"/>
              <a:cs typeface="+mn-cs"/>
            </a:endParaRPr>
          </a:p>
          <a:p>
            <a:pPr algn="ctr" eaLnBrk="0" fontAlgn="auto" hangingPunct="0">
              <a:lnSpc>
                <a:spcPct val="150000"/>
              </a:lnSpc>
              <a:spcBef>
                <a:spcPts val="0"/>
              </a:spcBef>
              <a:spcAft>
                <a:spcPts val="0"/>
              </a:spcAft>
              <a:defRPr/>
            </a:pPr>
            <a:r>
              <a:rPr lang="en-US" sz="2400" b="1" i="1" dirty="0" err="1">
                <a:ln w="18415" cmpd="sng">
                  <a:noFill/>
                  <a:prstDash val="solid"/>
                </a:ln>
                <a:effectLst>
                  <a:glow rad="139700">
                    <a:schemeClr val="accent6">
                      <a:lumMod val="10000"/>
                      <a:alpha val="40000"/>
                    </a:schemeClr>
                  </a:glow>
                </a:effectLst>
                <a:latin typeface="+mn-lt"/>
                <a:cs typeface="+mn-cs"/>
              </a:rPr>
              <a:t>Munther</a:t>
            </a:r>
            <a:r>
              <a:rPr lang="en-US" sz="2400" b="1" i="1" dirty="0">
                <a:ln w="18415" cmpd="sng">
                  <a:noFill/>
                  <a:prstDash val="solid"/>
                </a:ln>
                <a:effectLst>
                  <a:glow rad="139700">
                    <a:schemeClr val="accent6">
                      <a:lumMod val="10000"/>
                      <a:alpha val="40000"/>
                    </a:schemeClr>
                  </a:glow>
                </a:effectLst>
                <a:latin typeface="+mn-lt"/>
                <a:cs typeface="+mn-cs"/>
              </a:rPr>
              <a:t> Haj </a:t>
            </a:r>
            <a:r>
              <a:rPr lang="en-US" sz="2400" b="1" i="1" dirty="0" smtClean="0">
                <a:ln w="18415" cmpd="sng">
                  <a:noFill/>
                  <a:prstDash val="solid"/>
                </a:ln>
                <a:effectLst>
                  <a:glow rad="139700">
                    <a:schemeClr val="accent6">
                      <a:lumMod val="10000"/>
                      <a:alpha val="40000"/>
                    </a:schemeClr>
                  </a:glow>
                </a:effectLst>
                <a:latin typeface="+mn-lt"/>
                <a:cs typeface="+mn-cs"/>
              </a:rPr>
              <a:t>Ali</a:t>
            </a:r>
          </a:p>
          <a:p>
            <a:pPr algn="ctr" eaLnBrk="0" fontAlgn="auto" hangingPunct="0">
              <a:spcBef>
                <a:spcPts val="0"/>
              </a:spcBef>
              <a:spcAft>
                <a:spcPts val="0"/>
              </a:spcAft>
              <a:defRPr/>
            </a:pPr>
            <a:r>
              <a:rPr lang="en-US" sz="2400" b="1" i="1" dirty="0" smtClean="0">
                <a:ln w="18415" cmpd="sng">
                  <a:noFill/>
                  <a:prstDash val="solid"/>
                </a:ln>
                <a:effectLst>
                  <a:glow rad="139700">
                    <a:schemeClr val="accent6">
                      <a:lumMod val="10000"/>
                      <a:alpha val="40000"/>
                    </a:schemeClr>
                  </a:glow>
                </a:effectLst>
                <a:latin typeface="+mn-lt"/>
                <a:cs typeface="+mn-cs"/>
              </a:rPr>
              <a:t>Tariq </a:t>
            </a:r>
            <a:r>
              <a:rPr lang="en-US" sz="2400" b="1" i="1" dirty="0" err="1" smtClean="0">
                <a:ln w="18415" cmpd="sng">
                  <a:noFill/>
                  <a:prstDash val="solid"/>
                </a:ln>
                <a:effectLst>
                  <a:glow rad="139700">
                    <a:schemeClr val="accent6">
                      <a:lumMod val="10000"/>
                      <a:alpha val="40000"/>
                    </a:schemeClr>
                  </a:glow>
                </a:effectLst>
                <a:latin typeface="+mn-lt"/>
                <a:cs typeface="+mn-cs"/>
              </a:rPr>
              <a:t>Ghanaye</a:t>
            </a:r>
            <a:r>
              <a:rPr lang="en-US" sz="2400" b="1" i="1" dirty="0" err="1">
                <a:ln w="18415" cmpd="sng">
                  <a:noFill/>
                  <a:prstDash val="solid"/>
                </a:ln>
                <a:effectLst>
                  <a:glow rad="139700">
                    <a:schemeClr val="accent6">
                      <a:lumMod val="10000"/>
                      <a:alpha val="40000"/>
                    </a:schemeClr>
                  </a:glow>
                </a:effectLst>
                <a:latin typeface="+mn-lt"/>
                <a:cs typeface="+mn-cs"/>
              </a:rPr>
              <a:t>m</a:t>
            </a:r>
            <a:endParaRPr lang="en-US" sz="2400" b="1" i="1" dirty="0">
              <a:ln w="18415" cmpd="sng">
                <a:noFill/>
                <a:prstDash val="solid"/>
              </a:ln>
              <a:effectLst>
                <a:glow rad="139700">
                  <a:schemeClr val="accent6">
                    <a:lumMod val="10000"/>
                    <a:alpha val="40000"/>
                  </a:schemeClr>
                </a:glow>
              </a:effectLst>
              <a:latin typeface="+mn-lt"/>
              <a:cs typeface="+mn-cs"/>
            </a:endParaRP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64756"/>
            <a:ext cx="957263"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7"/>
          <p:cNvSpPr>
            <a:spLocks noChangeArrowheads="1"/>
          </p:cNvSpPr>
          <p:nvPr/>
        </p:nvSpPr>
        <p:spPr bwMode="auto">
          <a:xfrm>
            <a:off x="5568895" y="1001202"/>
            <a:ext cx="33768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b="1" dirty="0" smtClean="0">
                <a:latin typeface="Constantia" pitchFamily="18" charset="0"/>
              </a:rPr>
              <a:t>An-</a:t>
            </a:r>
            <a:r>
              <a:rPr lang="en-US" altLang="en-US" sz="1800" b="1" dirty="0" err="1" smtClean="0">
                <a:latin typeface="Constantia" pitchFamily="18" charset="0"/>
              </a:rPr>
              <a:t>Najah</a:t>
            </a:r>
            <a:r>
              <a:rPr lang="en-US" altLang="en-US" sz="1800" b="1" dirty="0" smtClean="0">
                <a:latin typeface="Constantia" pitchFamily="18" charset="0"/>
              </a:rPr>
              <a:t> </a:t>
            </a:r>
            <a:r>
              <a:rPr lang="en-US" altLang="en-US" sz="1800" b="1" dirty="0">
                <a:latin typeface="Constantia" pitchFamily="18" charset="0"/>
              </a:rPr>
              <a:t>National University</a:t>
            </a:r>
          </a:p>
        </p:txBody>
      </p:sp>
      <p:sp>
        <p:nvSpPr>
          <p:cNvPr id="8" name="Rectangle 8"/>
          <p:cNvSpPr>
            <a:spLocks noChangeArrowheads="1"/>
          </p:cNvSpPr>
          <p:nvPr/>
        </p:nvSpPr>
        <p:spPr bwMode="auto">
          <a:xfrm>
            <a:off x="5364088" y="1441059"/>
            <a:ext cx="3392488"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3180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150000"/>
              </a:lnSpc>
              <a:spcBef>
                <a:spcPct val="0"/>
              </a:spcBef>
              <a:buFontTx/>
              <a:buNone/>
            </a:pPr>
            <a:r>
              <a:rPr lang="en-US" altLang="en-US" sz="1800" dirty="0">
                <a:solidFill>
                  <a:srgbClr val="000000"/>
                </a:solidFill>
                <a:latin typeface="Constantia" pitchFamily="18" charset="0"/>
              </a:rPr>
              <a:t> </a:t>
            </a:r>
            <a:r>
              <a:rPr lang="en-US" altLang="en-US" sz="2000" b="1" dirty="0">
                <a:latin typeface="Constantia" pitchFamily="18" charset="0"/>
              </a:rPr>
              <a:t>Faculty of Engineering</a:t>
            </a:r>
          </a:p>
        </p:txBody>
      </p:sp>
      <p:sp>
        <p:nvSpPr>
          <p:cNvPr id="9" name="Rectangle 9"/>
          <p:cNvSpPr>
            <a:spLocks noChangeArrowheads="1"/>
          </p:cNvSpPr>
          <p:nvPr/>
        </p:nvSpPr>
        <p:spPr bwMode="auto">
          <a:xfrm>
            <a:off x="5407025" y="2020838"/>
            <a:ext cx="3775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2000" b="1" dirty="0">
                <a:latin typeface="Arial" pitchFamily="34" charset="0"/>
              </a:rPr>
              <a:t>Civil Engineering Department</a:t>
            </a:r>
          </a:p>
        </p:txBody>
      </p:sp>
      <p:sp>
        <p:nvSpPr>
          <p:cNvPr id="10" name="Rectangle 9"/>
          <p:cNvSpPr/>
          <p:nvPr/>
        </p:nvSpPr>
        <p:spPr>
          <a:xfrm>
            <a:off x="0" y="0"/>
            <a:ext cx="5318911" cy="1661993"/>
          </a:xfrm>
          <a:prstGeom prst="rect">
            <a:avLst/>
          </a:prstGeom>
        </p:spPr>
        <p:txBody>
          <a:bodyPr>
            <a:spAutoFit/>
          </a:bodyPr>
          <a:lstStyle/>
          <a:p>
            <a:pPr algn="ctr" fontAlgn="auto">
              <a:spcBef>
                <a:spcPts val="0"/>
              </a:spcBef>
              <a:spcAft>
                <a:spcPts val="0"/>
              </a:spcAft>
              <a:defRPr/>
            </a:pPr>
            <a:r>
              <a:rPr lang="en-US" sz="2800" i="1" dirty="0">
                <a:ln w="18415" cmpd="sng">
                  <a:noFill/>
                  <a:prstDash val="solid"/>
                </a:ln>
                <a:effectLst>
                  <a:glow rad="139700">
                    <a:schemeClr val="accent6">
                      <a:lumMod val="10000"/>
                      <a:alpha val="40000"/>
                    </a:schemeClr>
                  </a:glow>
                </a:effectLst>
                <a:latin typeface="Aharoni" panose="02010803020104030203" pitchFamily="2" charset="-79"/>
                <a:ea typeface="Times New Roman" pitchFamily="18" charset="0"/>
                <a:cs typeface="Aharoni" panose="02010803020104030203" pitchFamily="2" charset="-79"/>
              </a:rPr>
              <a:t>Design of </a:t>
            </a:r>
            <a:r>
              <a:rPr lang="en-US" sz="2800" i="1" dirty="0" smtClean="0">
                <a:ln w="18415" cmpd="sng">
                  <a:noFill/>
                  <a:prstDash val="solid"/>
                </a:ln>
                <a:effectLst>
                  <a:glow rad="139700">
                    <a:schemeClr val="accent6">
                      <a:lumMod val="10000"/>
                      <a:alpha val="40000"/>
                    </a:schemeClr>
                  </a:glow>
                </a:effectLst>
                <a:latin typeface="Aharoni" panose="02010803020104030203" pitchFamily="2" charset="-79"/>
                <a:ea typeface="Times New Roman" pitchFamily="18" charset="0"/>
                <a:cs typeface="Aharoni" panose="02010803020104030203" pitchFamily="2" charset="-79"/>
              </a:rPr>
              <a:t>Palestine </a:t>
            </a:r>
            <a:r>
              <a:rPr lang="en-US" sz="2800" i="1" dirty="0">
                <a:ln w="18415" cmpd="sng">
                  <a:noFill/>
                  <a:prstDash val="solid"/>
                </a:ln>
                <a:effectLst>
                  <a:glow rad="139700">
                    <a:schemeClr val="accent6">
                      <a:lumMod val="10000"/>
                      <a:alpha val="40000"/>
                    </a:schemeClr>
                  </a:glow>
                </a:effectLst>
                <a:latin typeface="Aharoni" panose="02010803020104030203" pitchFamily="2" charset="-79"/>
                <a:ea typeface="Times New Roman" pitchFamily="18" charset="0"/>
                <a:cs typeface="Aharoni" panose="02010803020104030203" pitchFamily="2" charset="-79"/>
              </a:rPr>
              <a:t>Technical </a:t>
            </a:r>
            <a:r>
              <a:rPr lang="en-US" sz="2800" i="1" dirty="0" smtClean="0">
                <a:ln w="18415" cmpd="sng">
                  <a:noFill/>
                  <a:prstDash val="solid"/>
                </a:ln>
                <a:effectLst>
                  <a:glow rad="139700">
                    <a:schemeClr val="accent6">
                      <a:lumMod val="10000"/>
                      <a:alpha val="40000"/>
                    </a:schemeClr>
                  </a:glow>
                </a:effectLst>
                <a:latin typeface="Aharoni" panose="02010803020104030203" pitchFamily="2" charset="-79"/>
                <a:ea typeface="Times New Roman" pitchFamily="18" charset="0"/>
                <a:cs typeface="Aharoni" panose="02010803020104030203" pitchFamily="2" charset="-79"/>
              </a:rPr>
              <a:t>University New Library Building </a:t>
            </a:r>
            <a:r>
              <a:rPr lang="en-US" sz="2800" i="1" dirty="0">
                <a:ln w="18415" cmpd="sng">
                  <a:noFill/>
                  <a:prstDash val="solid"/>
                </a:ln>
                <a:effectLst>
                  <a:glow rad="139700">
                    <a:schemeClr val="accent6">
                      <a:lumMod val="10000"/>
                      <a:alpha val="40000"/>
                    </a:schemeClr>
                  </a:glow>
                </a:effectLst>
                <a:latin typeface="Aharoni" panose="02010803020104030203" pitchFamily="2" charset="-79"/>
                <a:ea typeface="Times New Roman" pitchFamily="18" charset="0"/>
                <a:cs typeface="Aharoni" panose="02010803020104030203" pitchFamily="2" charset="-79"/>
              </a:rPr>
              <a:t>- </a:t>
            </a:r>
            <a:r>
              <a:rPr lang="en-US" sz="2800" i="1" dirty="0" err="1">
                <a:ln w="18415" cmpd="sng">
                  <a:noFill/>
                  <a:prstDash val="solid"/>
                </a:ln>
                <a:effectLst>
                  <a:glow rad="139700">
                    <a:schemeClr val="accent6">
                      <a:lumMod val="10000"/>
                      <a:alpha val="40000"/>
                    </a:schemeClr>
                  </a:glow>
                </a:effectLst>
                <a:latin typeface="Aharoni" panose="02010803020104030203" pitchFamily="2" charset="-79"/>
                <a:ea typeface="Times New Roman" pitchFamily="18" charset="0"/>
                <a:cs typeface="Aharoni" panose="02010803020104030203" pitchFamily="2" charset="-79"/>
              </a:rPr>
              <a:t>Tulkarm</a:t>
            </a:r>
            <a:endParaRPr lang="en-US" sz="2800" i="1" dirty="0">
              <a:ln w="18415" cmpd="sng">
                <a:noFill/>
                <a:prstDash val="solid"/>
              </a:ln>
              <a:effectLst>
                <a:glow rad="139700">
                  <a:schemeClr val="accent6">
                    <a:lumMod val="10000"/>
                    <a:alpha val="40000"/>
                  </a:schemeClr>
                </a:glow>
              </a:effectLst>
              <a:latin typeface="Aharoni" panose="02010803020104030203" pitchFamily="2" charset="-79"/>
              <a:ea typeface="Times New Roman" pitchFamily="18" charset="0"/>
              <a:cs typeface="Aharoni" panose="02010803020104030203" pitchFamily="2" charset="-79"/>
            </a:endParaRPr>
          </a:p>
          <a:p>
            <a:pPr algn="ctr" fontAlgn="auto">
              <a:spcBef>
                <a:spcPts val="0"/>
              </a:spcBef>
              <a:spcAft>
                <a:spcPts val="0"/>
              </a:spcAft>
              <a:defRPr/>
            </a:pPr>
            <a:endParaRPr lang="en-US" b="1" dirty="0">
              <a:ln w="18415" cmpd="sng">
                <a:noFill/>
                <a:prstDash val="solid"/>
              </a:ln>
              <a:solidFill>
                <a:schemeClr val="accent5">
                  <a:lumMod val="20000"/>
                  <a:lumOff val="80000"/>
                </a:schemeClr>
              </a:solidFill>
              <a:effectLst>
                <a:glow rad="139700">
                  <a:schemeClr val="accent6">
                    <a:lumMod val="10000"/>
                    <a:alpha val="40000"/>
                  </a:schemeClr>
                </a:glow>
              </a:effectLst>
              <a:latin typeface="+mn-lt"/>
              <a:ea typeface="Times New Roman" pitchFamily="18" charset="0"/>
              <a:cs typeface="+mn-cs"/>
            </a:endParaRPr>
          </a:p>
        </p:txBody>
      </p:sp>
    </p:spTree>
    <p:extLst>
      <p:ext uri="{BB962C8B-B14F-4D97-AF65-F5344CB8AC3E}">
        <p14:creationId xmlns:p14="http://schemas.microsoft.com/office/powerpoint/2010/main" val="17956785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975"/>
            <a:ext cx="8229600" cy="5400675"/>
          </a:xfrm>
        </p:spPr>
        <p:txBody>
          <a:bodyPr>
            <a:normAutofit fontScale="85000" lnSpcReduction="20000"/>
          </a:bodyPr>
          <a:lstStyle/>
          <a:p>
            <a:pPr marL="274320" indent="-274320" eaLnBrk="1" fontAlgn="auto" hangingPunct="1">
              <a:spcAft>
                <a:spcPts val="0"/>
              </a:spcAft>
              <a:buClr>
                <a:schemeClr val="accent3"/>
              </a:buClr>
              <a:buFont typeface="Wingdings 2"/>
              <a:buNone/>
              <a:defRPr/>
            </a:pPr>
            <a:r>
              <a:rPr lang="en-GB" b="1" i="1" dirty="0" smtClean="0"/>
              <a:t>     Load combinations</a:t>
            </a:r>
          </a:p>
          <a:p>
            <a:pPr marL="274320" indent="-274320" eaLnBrk="1" fontAlgn="auto" hangingPunct="1">
              <a:spcAft>
                <a:spcPts val="0"/>
              </a:spcAft>
              <a:buClr>
                <a:schemeClr val="accent3"/>
              </a:buClr>
              <a:buFont typeface="Wingdings 2"/>
              <a:buNone/>
              <a:defRPr/>
            </a:pPr>
            <a:endParaRPr lang="en-GB" dirty="0" smtClean="0"/>
          </a:p>
          <a:p>
            <a:pPr marL="274320" indent="-274320" eaLnBrk="1" fontAlgn="auto" hangingPunct="1">
              <a:spcAft>
                <a:spcPts val="0"/>
              </a:spcAft>
              <a:buClr>
                <a:schemeClr val="accent3"/>
              </a:buClr>
              <a:buFont typeface="Wingdings 2"/>
              <a:buNone/>
              <a:defRPr/>
            </a:pPr>
            <a:r>
              <a:rPr lang="en-GB" i="1" dirty="0" smtClean="0"/>
              <a:t>		The ACI318-08 load combinations are used and they are summarized as follows:</a:t>
            </a:r>
          </a:p>
          <a:p>
            <a:pPr marL="274320" indent="-274320" eaLnBrk="1" fontAlgn="auto" hangingPunct="1">
              <a:spcAft>
                <a:spcPts val="0"/>
              </a:spcAft>
              <a:buClr>
                <a:schemeClr val="accent3"/>
              </a:buClr>
              <a:buFont typeface="Wingdings 2"/>
              <a:buNone/>
              <a:defRPr/>
            </a:pPr>
            <a:endParaRPr lang="en-GB" dirty="0" smtClean="0"/>
          </a:p>
          <a:p>
            <a:pPr marL="274320" indent="-274320" eaLnBrk="1" fontAlgn="auto" hangingPunct="1">
              <a:spcAft>
                <a:spcPts val="0"/>
              </a:spcAft>
              <a:buClr>
                <a:schemeClr val="accent3"/>
              </a:buClr>
              <a:buFont typeface="Wingdings 2"/>
              <a:buChar char=""/>
              <a:defRPr/>
            </a:pPr>
            <a:r>
              <a:rPr lang="en-GB" i="1" dirty="0" smtClean="0"/>
              <a:t>U</a:t>
            </a:r>
            <a:r>
              <a:rPr lang="en-GB" i="1" baseline="-25000" dirty="0" smtClean="0"/>
              <a:t>1 </a:t>
            </a:r>
            <a:r>
              <a:rPr lang="en-GB" i="1" dirty="0" smtClean="0"/>
              <a:t>= 1.4D </a:t>
            </a:r>
            <a:endParaRPr lang="en-GB" dirty="0" smtClean="0"/>
          </a:p>
          <a:p>
            <a:pPr marL="274320" indent="-274320" eaLnBrk="1" fontAlgn="auto" hangingPunct="1">
              <a:spcAft>
                <a:spcPts val="0"/>
              </a:spcAft>
              <a:buClr>
                <a:schemeClr val="accent3"/>
              </a:buClr>
              <a:buFont typeface="Wingdings 2"/>
              <a:buChar char=""/>
              <a:defRPr/>
            </a:pPr>
            <a:r>
              <a:rPr lang="en-GB" i="1" dirty="0" smtClean="0"/>
              <a:t>U</a:t>
            </a:r>
            <a:r>
              <a:rPr lang="en-GB" i="1" baseline="-25000" dirty="0" smtClean="0"/>
              <a:t>2 </a:t>
            </a:r>
            <a:r>
              <a:rPr lang="en-GB" i="1" dirty="0" smtClean="0"/>
              <a:t>= 1.2D + 1.6L + 1.6H</a:t>
            </a:r>
            <a:endParaRPr lang="en-GB" dirty="0" smtClean="0"/>
          </a:p>
          <a:p>
            <a:pPr marL="274320" indent="-274320" eaLnBrk="1" fontAlgn="auto" hangingPunct="1">
              <a:spcAft>
                <a:spcPts val="0"/>
              </a:spcAft>
              <a:buClr>
                <a:schemeClr val="accent3"/>
              </a:buClr>
              <a:buFont typeface="Wingdings 2"/>
              <a:buChar char=""/>
              <a:defRPr/>
            </a:pPr>
            <a:r>
              <a:rPr lang="en-GB" i="1" dirty="0" smtClean="0"/>
              <a:t>U</a:t>
            </a:r>
            <a:r>
              <a:rPr lang="en-GB" i="1" baseline="-25000" dirty="0" smtClean="0"/>
              <a:t>3</a:t>
            </a:r>
            <a:r>
              <a:rPr lang="en-GB" i="1" dirty="0" smtClean="0"/>
              <a:t> = 1.2D + 1.0E + 1.0L</a:t>
            </a:r>
            <a:endParaRPr lang="en-GB" dirty="0" smtClean="0"/>
          </a:p>
          <a:p>
            <a:pPr marL="274320" indent="-274320" eaLnBrk="1" fontAlgn="auto" hangingPunct="1">
              <a:spcAft>
                <a:spcPts val="0"/>
              </a:spcAft>
              <a:buClr>
                <a:schemeClr val="accent3"/>
              </a:buClr>
              <a:buFont typeface="Wingdings 2"/>
              <a:buChar char=""/>
              <a:defRPr/>
            </a:pPr>
            <a:r>
              <a:rPr lang="en-GB" i="1" dirty="0" smtClean="0"/>
              <a:t>U</a:t>
            </a:r>
            <a:r>
              <a:rPr lang="en-GB" i="1" baseline="-25000" dirty="0" smtClean="0"/>
              <a:t>4</a:t>
            </a:r>
            <a:r>
              <a:rPr lang="en-GB" i="1" dirty="0" smtClean="0"/>
              <a:t> = 0.9D + 1.0E + 1.6H</a:t>
            </a:r>
            <a:endParaRPr lang="en-GB" dirty="0" smtClean="0"/>
          </a:p>
          <a:p>
            <a:pPr marL="274320" indent="-274320" eaLnBrk="1" fontAlgn="auto" hangingPunct="1">
              <a:spcAft>
                <a:spcPts val="0"/>
              </a:spcAft>
              <a:buClr>
                <a:schemeClr val="accent3"/>
              </a:buClr>
              <a:buFont typeface="Wingdings 2"/>
              <a:buNone/>
              <a:defRPr/>
            </a:pPr>
            <a:r>
              <a:rPr lang="en-GB" i="1" dirty="0" smtClean="0"/>
              <a:t> </a:t>
            </a:r>
            <a:endParaRPr lang="en-GB" dirty="0" smtClean="0"/>
          </a:p>
          <a:p>
            <a:pPr marL="274320" indent="-274320" eaLnBrk="1" fontAlgn="auto" hangingPunct="1">
              <a:spcAft>
                <a:spcPts val="0"/>
              </a:spcAft>
              <a:buClr>
                <a:schemeClr val="accent3"/>
              </a:buClr>
              <a:buFont typeface="Wingdings 2"/>
              <a:buNone/>
              <a:defRPr/>
            </a:pPr>
            <a:r>
              <a:rPr lang="en-GB" i="1" dirty="0" smtClean="0"/>
              <a:t>Where:  </a:t>
            </a:r>
          </a:p>
          <a:p>
            <a:pPr marL="274320" indent="-274320" eaLnBrk="1" fontAlgn="auto" hangingPunct="1">
              <a:spcAft>
                <a:spcPts val="0"/>
              </a:spcAft>
              <a:buClr>
                <a:schemeClr val="accent3"/>
              </a:buClr>
              <a:buFont typeface="Wingdings 2"/>
              <a:buNone/>
              <a:defRPr/>
            </a:pPr>
            <a:r>
              <a:rPr lang="en-GB" i="1" dirty="0" smtClean="0"/>
              <a:t>              D : is dead load</a:t>
            </a:r>
            <a:endParaRPr lang="en-GB" dirty="0" smtClean="0"/>
          </a:p>
          <a:p>
            <a:pPr marL="274320" indent="-274320" eaLnBrk="1" fontAlgn="auto" hangingPunct="1">
              <a:spcAft>
                <a:spcPts val="0"/>
              </a:spcAft>
              <a:buClr>
                <a:schemeClr val="accent3"/>
              </a:buClr>
              <a:buFont typeface="Wingdings 2"/>
              <a:buNone/>
              <a:defRPr/>
            </a:pPr>
            <a:r>
              <a:rPr lang="en-GB" i="1" dirty="0" smtClean="0"/>
              <a:t>              L  : is live load</a:t>
            </a:r>
            <a:endParaRPr lang="en-GB" dirty="0" smtClean="0"/>
          </a:p>
          <a:p>
            <a:pPr marL="274320" indent="-274320" eaLnBrk="1" fontAlgn="auto" hangingPunct="1">
              <a:spcAft>
                <a:spcPts val="0"/>
              </a:spcAft>
              <a:buClr>
                <a:schemeClr val="accent3"/>
              </a:buClr>
              <a:buFont typeface="Wingdings 2"/>
              <a:buNone/>
              <a:defRPr/>
            </a:pPr>
            <a:r>
              <a:rPr lang="en-GB" i="1" dirty="0" smtClean="0"/>
              <a:t>             H : is weight and pressure load of soil</a:t>
            </a:r>
            <a:endParaRPr lang="en-GB" dirty="0" smtClean="0"/>
          </a:p>
          <a:p>
            <a:pPr marL="274320" indent="-274320" eaLnBrk="1" fontAlgn="auto" hangingPunct="1">
              <a:spcAft>
                <a:spcPts val="0"/>
              </a:spcAft>
              <a:buClr>
                <a:schemeClr val="accent3"/>
              </a:buClr>
              <a:buFont typeface="Wingdings 2"/>
              <a:buNone/>
              <a:defRPr/>
            </a:pPr>
            <a:r>
              <a:rPr lang="en-GB" i="1" dirty="0" smtClean="0"/>
              <a:t>             E  : is earthquake load  </a:t>
            </a:r>
            <a:endParaRPr lang="en-GB" dirty="0" smtClean="0"/>
          </a:p>
          <a:p>
            <a:pPr marL="274320" indent="-274320" eaLnBrk="1" fontAlgn="auto" hangingPunct="1">
              <a:spcAft>
                <a:spcPts val="0"/>
              </a:spcAft>
              <a:buClr>
                <a:schemeClr val="accent3"/>
              </a:buClr>
              <a:buFont typeface="Wingdings 2"/>
              <a:buChar char=""/>
              <a:defRPr/>
            </a:pPr>
            <a:endParaRPr lang="en-GB" dirty="0"/>
          </a:p>
        </p:txBody>
      </p:sp>
    </p:spTree>
    <p:extLst>
      <p:ext uri="{BB962C8B-B14F-4D97-AF65-F5344CB8AC3E}">
        <p14:creationId xmlns:p14="http://schemas.microsoft.com/office/powerpoint/2010/main" val="27412247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975"/>
            <a:ext cx="8229600" cy="5327650"/>
          </a:xfrm>
        </p:spPr>
        <p:txBody>
          <a:bodyPr>
            <a:normAutofit/>
          </a:bodyPr>
          <a:lstStyle/>
          <a:p>
            <a:pPr eaLnBrk="1" hangingPunct="1">
              <a:lnSpc>
                <a:spcPct val="80000"/>
              </a:lnSpc>
              <a:buFont typeface="Wingdings 2" pitchFamily="18" charset="2"/>
              <a:buNone/>
            </a:pPr>
            <a:r>
              <a:rPr lang="en-US" altLang="en-US" sz="2900" b="1" u="sng" dirty="0" smtClean="0">
                <a:solidFill>
                  <a:srgbClr val="0B5395"/>
                </a:solidFill>
                <a:latin typeface="Times New Roman" panose="02020603050405020304" pitchFamily="18" charset="0"/>
                <a:cs typeface="Times New Roman" panose="02020603050405020304" pitchFamily="18" charset="0"/>
              </a:rPr>
              <a:t>Building Structural Systems</a:t>
            </a:r>
          </a:p>
          <a:p>
            <a:pPr eaLnBrk="1" hangingPunct="1">
              <a:lnSpc>
                <a:spcPct val="80000"/>
              </a:lnSpc>
              <a:buFont typeface="Wingdings 2" pitchFamily="18" charset="2"/>
              <a:buNone/>
            </a:pPr>
            <a:endParaRPr lang="en-US" altLang="en-US" sz="2900" b="1" u="sng" dirty="0" smtClean="0">
              <a:solidFill>
                <a:srgbClr val="0B5395"/>
              </a:solidFill>
              <a:cs typeface="Times New Roman" pitchFamily="18" charset="0"/>
            </a:endParaRPr>
          </a:p>
          <a:p>
            <a:pPr eaLnBrk="1" hangingPunct="1">
              <a:lnSpc>
                <a:spcPct val="80000"/>
              </a:lnSpc>
            </a:pPr>
            <a:r>
              <a:rPr lang="en-GB" altLang="en-US" sz="2200" i="1" dirty="0" smtClean="0">
                <a:cs typeface="Times New Roman" panose="02020603050405020304" pitchFamily="18" charset="0"/>
              </a:rPr>
              <a:t>The structural system in the building parts ( A and B) shall be as follows:</a:t>
            </a:r>
          </a:p>
          <a:p>
            <a:pPr eaLnBrk="1" hangingPunct="1">
              <a:lnSpc>
                <a:spcPct val="80000"/>
              </a:lnSpc>
              <a:buFont typeface="Wingdings 2" pitchFamily="18" charset="2"/>
              <a:buNone/>
            </a:pPr>
            <a:endParaRPr lang="en-GB" altLang="en-US" sz="2200" i="1" dirty="0" smtClean="0">
              <a:solidFill>
                <a:srgbClr val="FF0000"/>
              </a:solidFill>
              <a:cs typeface="Times New Roman" panose="02020603050405020304" pitchFamily="18" charset="0"/>
            </a:endParaRPr>
          </a:p>
          <a:p>
            <a:pPr eaLnBrk="1" hangingPunct="1">
              <a:lnSpc>
                <a:spcPct val="80000"/>
              </a:lnSpc>
              <a:buFont typeface="Wingdings" panose="05000000000000000000" pitchFamily="2" charset="2"/>
              <a:buChar char="ü"/>
            </a:pPr>
            <a:r>
              <a:rPr lang="en-GB" altLang="en-US" sz="2200" i="1" dirty="0" smtClean="0">
                <a:cs typeface="Times New Roman" panose="02020603050405020304" pitchFamily="18" charset="0"/>
              </a:rPr>
              <a:t>	</a:t>
            </a:r>
            <a:r>
              <a:rPr lang="en-GB" altLang="en-US" sz="2200" i="1" dirty="0" smtClean="0">
                <a:cs typeface="Times New Roman" panose="02020603050405020304" pitchFamily="18" charset="0"/>
              </a:rPr>
              <a:t> </a:t>
            </a:r>
            <a:r>
              <a:rPr lang="en-GB" altLang="en-US" sz="2200" i="1" dirty="0" smtClean="0">
                <a:cs typeface="Times New Roman" panose="02020603050405020304" pitchFamily="18" charset="0"/>
              </a:rPr>
              <a:t>part </a:t>
            </a:r>
            <a:r>
              <a:rPr lang="en-GB" altLang="en-US" sz="2200" b="1" i="1" dirty="0" smtClean="0">
                <a:cs typeface="Times New Roman" panose="02020603050405020304" pitchFamily="18" charset="0"/>
              </a:rPr>
              <a:t>A</a:t>
            </a:r>
            <a:r>
              <a:rPr lang="en-GB" altLang="en-US" sz="2200" i="1" dirty="0" smtClean="0">
                <a:cs typeface="Times New Roman" panose="02020603050405020304" pitchFamily="18" charset="0"/>
              </a:rPr>
              <a:t>, </a:t>
            </a:r>
            <a:r>
              <a:rPr lang="en-GB" altLang="en-US" sz="2200" i="1" dirty="0" smtClean="0">
                <a:cs typeface="Times New Roman" panose="02020603050405020304" pitchFamily="18" charset="0"/>
              </a:rPr>
              <a:t>at first it was designed as two </a:t>
            </a:r>
            <a:r>
              <a:rPr lang="en-GB" altLang="en-US" sz="2200" i="1" dirty="0" smtClean="0">
                <a:cs typeface="Times New Roman" panose="02020603050405020304" pitchFamily="18" charset="0"/>
              </a:rPr>
              <a:t>way ribbed slab </a:t>
            </a:r>
            <a:r>
              <a:rPr lang="en-GB" altLang="en-US" sz="2200" i="1" dirty="0" smtClean="0">
                <a:cs typeface="Times New Roman" panose="02020603050405020304" pitchFamily="18" charset="0"/>
              </a:rPr>
              <a:t>with </a:t>
            </a:r>
            <a:r>
              <a:rPr lang="en-GB" altLang="en-US" sz="2200" i="1" dirty="0" smtClean="0">
                <a:cs typeface="Times New Roman" panose="02020603050405020304" pitchFamily="18" charset="0"/>
              </a:rPr>
              <a:t>drop </a:t>
            </a:r>
            <a:r>
              <a:rPr lang="en-GB" altLang="en-US" sz="2200" i="1" dirty="0" smtClean="0">
                <a:cs typeface="Times New Roman" panose="02020603050405020304" pitchFamily="18" charset="0"/>
              </a:rPr>
              <a:t>beams </a:t>
            </a:r>
            <a:r>
              <a:rPr lang="en-GB" sz="2400" i="1" dirty="0"/>
              <a:t>carried by </a:t>
            </a:r>
            <a:r>
              <a:rPr lang="en-GB" sz="2400" i="1" dirty="0" smtClean="0"/>
              <a:t>columns.</a:t>
            </a:r>
          </a:p>
          <a:p>
            <a:pPr eaLnBrk="1" hangingPunct="1">
              <a:lnSpc>
                <a:spcPct val="80000"/>
              </a:lnSpc>
              <a:buFont typeface="Wingdings" panose="05000000000000000000" pitchFamily="2" charset="2"/>
              <a:buChar char="ü"/>
            </a:pPr>
            <a:r>
              <a:rPr lang="en-GB" altLang="en-US" sz="2200" i="1" dirty="0" smtClean="0">
                <a:cs typeface="Times New Roman" panose="02020603050405020304" pitchFamily="18" charset="0"/>
              </a:rPr>
              <a:t> But </a:t>
            </a:r>
            <a:r>
              <a:rPr lang="en-GB" altLang="en-US" sz="2200" i="1" dirty="0">
                <a:cs typeface="Times New Roman" panose="02020603050405020304" pitchFamily="18" charset="0"/>
              </a:rPr>
              <a:t>l</a:t>
            </a:r>
            <a:r>
              <a:rPr lang="en-GB" altLang="en-US" sz="2200" i="1" dirty="0" smtClean="0">
                <a:cs typeface="Times New Roman" panose="02020603050405020304" pitchFamily="18" charset="0"/>
              </a:rPr>
              <a:t>ater it is designed as a solid slab  with drop beams carried on columns and shear walls.</a:t>
            </a:r>
            <a:endParaRPr lang="en-GB" altLang="en-US" sz="2200" i="1" dirty="0" smtClean="0">
              <a:cs typeface="Times New Roman" panose="02020603050405020304" pitchFamily="18" charset="0"/>
            </a:endParaRPr>
          </a:p>
          <a:p>
            <a:pPr eaLnBrk="1" hangingPunct="1">
              <a:lnSpc>
                <a:spcPct val="80000"/>
              </a:lnSpc>
              <a:buFont typeface="Wingdings" panose="05000000000000000000" pitchFamily="2" charset="2"/>
              <a:buChar char="ü"/>
            </a:pPr>
            <a:endParaRPr lang="en-GB" altLang="en-US" sz="2200" i="1" dirty="0" smtClean="0">
              <a:cs typeface="Times New Roman" panose="02020603050405020304" pitchFamily="18" charset="0"/>
            </a:endParaRPr>
          </a:p>
          <a:p>
            <a:pPr eaLnBrk="1" hangingPunct="1">
              <a:lnSpc>
                <a:spcPct val="80000"/>
              </a:lnSpc>
              <a:buFont typeface="Wingdings" panose="05000000000000000000" pitchFamily="2" charset="2"/>
              <a:buChar char="ü"/>
            </a:pPr>
            <a:r>
              <a:rPr lang="en-GB" altLang="en-US" sz="2200" i="1" dirty="0" smtClean="0">
                <a:cs typeface="Times New Roman" panose="02020603050405020304" pitchFamily="18" charset="0"/>
              </a:rPr>
              <a:t>	</a:t>
            </a:r>
            <a:r>
              <a:rPr lang="en-GB" altLang="en-US" sz="2200" i="1" dirty="0" smtClean="0">
                <a:cs typeface="Times New Roman" panose="02020603050405020304" pitchFamily="18" charset="0"/>
              </a:rPr>
              <a:t> </a:t>
            </a:r>
            <a:r>
              <a:rPr lang="en-GB" altLang="en-US" sz="2200" i="1" dirty="0" smtClean="0">
                <a:cs typeface="Times New Roman" panose="02020603050405020304" pitchFamily="18" charset="0"/>
              </a:rPr>
              <a:t>part </a:t>
            </a:r>
            <a:r>
              <a:rPr lang="en-GB" altLang="en-US" sz="2200" b="1" i="1" dirty="0" smtClean="0">
                <a:cs typeface="Times New Roman" panose="02020603050405020304" pitchFamily="18" charset="0"/>
              </a:rPr>
              <a:t>B</a:t>
            </a:r>
            <a:r>
              <a:rPr lang="en-GB" altLang="en-US" sz="2200" i="1" dirty="0" smtClean="0">
                <a:cs typeface="Times New Roman" panose="02020603050405020304" pitchFamily="18" charset="0"/>
              </a:rPr>
              <a:t>, the floor is designed as one way ribbed slab </a:t>
            </a:r>
            <a:r>
              <a:rPr lang="en-GB" altLang="en-US" sz="2200" i="1" dirty="0" smtClean="0">
                <a:cs typeface="Times New Roman" panose="02020603050405020304" pitchFamily="18" charset="0"/>
              </a:rPr>
              <a:t>with hidden </a:t>
            </a:r>
            <a:r>
              <a:rPr lang="en-GB" altLang="en-US" sz="2200" i="1" dirty="0" smtClean="0">
                <a:cs typeface="Times New Roman" panose="02020603050405020304" pitchFamily="18" charset="0"/>
              </a:rPr>
              <a:t>beams.</a:t>
            </a:r>
            <a:endParaRPr lang="en-GB" altLang="en-US" sz="2200" i="1" dirty="0">
              <a:cs typeface="Times New Roman" panose="02020603050405020304" pitchFamily="18" charset="0"/>
            </a:endParaRPr>
          </a:p>
          <a:p>
            <a:pPr marL="0" indent="0" eaLnBrk="1" hangingPunct="1">
              <a:lnSpc>
                <a:spcPct val="80000"/>
              </a:lnSpc>
              <a:buNone/>
            </a:pPr>
            <a:endParaRPr lang="en-GB" altLang="en-US" sz="2200" i="1"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onzer\Desktop\B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88640"/>
            <a:ext cx="6624736" cy="6832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7203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Text Placeholder 2"/>
          <p:cNvSpPr>
            <a:spLocks noGrp="1"/>
          </p:cNvSpPr>
          <p:nvPr>
            <p:ph type="body" idx="1"/>
          </p:nvPr>
        </p:nvSpPr>
        <p:spPr/>
        <p:txBody>
          <a:bodyPr/>
          <a:lstStyle/>
          <a:p>
            <a:endParaRPr lang="en-AU"/>
          </a:p>
        </p:txBody>
      </p:sp>
      <p:pic>
        <p:nvPicPr>
          <p:cNvPr id="1026" name="Picture 2" descr="C:\Users\monze_000\Desktop\B2 slabs distribu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83371"/>
            <a:ext cx="5706765" cy="5845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0045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a:ln>
            <a:miter lim="800000"/>
            <a:headEnd/>
            <a:tailEnd/>
          </a:ln>
        </p:spPr>
        <p:txBody>
          <a:bodyPr>
            <a:normAutofit/>
          </a:bodyPr>
          <a:lstStyle/>
          <a:p>
            <a:pPr eaLnBrk="1" fontAlgn="auto" hangingPunct="1">
              <a:spcAft>
                <a:spcPts val="0"/>
              </a:spcAft>
              <a:defRPr/>
            </a:pPr>
            <a:r>
              <a:rPr lang="en-US" sz="4000" cap="all" dirty="0" smtClean="0">
                <a:ln w="500">
                  <a:solidFill>
                    <a:schemeClr val="tx2">
                      <a:shade val="20000"/>
                      <a:satMod val="120000"/>
                    </a:schemeClr>
                  </a:solidFill>
                </a:ln>
                <a:solidFill>
                  <a:schemeClr val="accent4">
                    <a:lumMod val="10000"/>
                  </a:schemeClr>
                </a:solidFill>
              </a:rPr>
              <a:t>Chapter two : PRELIMINARY DESIGN</a:t>
            </a:r>
            <a:endParaRPr lang="en-GB" sz="4000" dirty="0"/>
          </a:p>
        </p:txBody>
      </p:sp>
      <p:sp>
        <p:nvSpPr>
          <p:cNvPr id="3" name="Content Placeholder 2"/>
          <p:cNvSpPr>
            <a:spLocks noGrp="1"/>
          </p:cNvSpPr>
          <p:nvPr>
            <p:ph idx="1"/>
          </p:nvPr>
        </p:nvSpPr>
        <p:spPr>
          <a:xfrm>
            <a:off x="468313" y="1557338"/>
            <a:ext cx="8229600" cy="4968006"/>
          </a:xfrm>
        </p:spPr>
        <p:txBody>
          <a:bodyPr>
            <a:normAutofit/>
          </a:bodyPr>
          <a:lstStyle/>
          <a:p>
            <a:pPr marL="640080" lvl="1" indent="-246888" eaLnBrk="1" fontAlgn="auto" hangingPunct="1">
              <a:spcAft>
                <a:spcPts val="0"/>
              </a:spcAft>
              <a:buFont typeface="Wingdings 2"/>
              <a:buNone/>
              <a:defRPr/>
            </a:pPr>
            <a:r>
              <a:rPr lang="en-GB" i="1" dirty="0" smtClean="0"/>
              <a:t>     </a:t>
            </a:r>
            <a:r>
              <a:rPr lang="en-US" sz="3200" b="1" u="sng" dirty="0" smtClean="0">
                <a:cs typeface="Times New Roman" pitchFamily="18" charset="0"/>
              </a:rPr>
              <a:t>Design of Slabs</a:t>
            </a:r>
            <a:endParaRPr lang="en-GB" i="1" dirty="0" smtClean="0"/>
          </a:p>
          <a:p>
            <a:pPr marL="640080" lvl="1" indent="-246888" eaLnBrk="1" fontAlgn="auto" hangingPunct="1">
              <a:spcAft>
                <a:spcPts val="0"/>
              </a:spcAft>
              <a:buFont typeface="Wingdings 2" pitchFamily="18" charset="2"/>
              <a:buNone/>
              <a:defRPr/>
            </a:pPr>
            <a:r>
              <a:rPr lang="en-GB" b="1" i="1" u="sng" dirty="0" smtClean="0">
                <a:solidFill>
                  <a:srgbClr val="FF0000"/>
                </a:solidFill>
              </a:rPr>
              <a:t>Ribbed slab analysis and design (Part A) </a:t>
            </a:r>
          </a:p>
          <a:p>
            <a:pPr eaLnBrk="1" hangingPunct="1">
              <a:defRPr/>
            </a:pPr>
            <a:r>
              <a:rPr lang="en-GB" sz="2400" i="1" dirty="0" smtClean="0"/>
              <a:t>The thickness of the slab: </a:t>
            </a:r>
            <a:endParaRPr lang="en-GB" sz="2400" dirty="0" smtClean="0"/>
          </a:p>
          <a:p>
            <a:pPr eaLnBrk="1" hangingPunct="1">
              <a:buFont typeface="Wingdings 2" pitchFamily="18" charset="2"/>
              <a:buNone/>
              <a:defRPr/>
            </a:pPr>
            <a:r>
              <a:rPr lang="en-GB" sz="2400" i="1" dirty="0" err="1" smtClean="0"/>
              <a:t>h</a:t>
            </a:r>
            <a:r>
              <a:rPr lang="en-GB" sz="2400" i="1" baseline="-25000" dirty="0" err="1" smtClean="0"/>
              <a:t>min</a:t>
            </a:r>
            <a:r>
              <a:rPr lang="en-GB" sz="2400" i="1" dirty="0" smtClean="0"/>
              <a:t> =  Ln/33 = 890/33 = 26.96 cm </a:t>
            </a:r>
            <a:endParaRPr lang="ar-IQ" sz="2400" i="1" dirty="0" smtClean="0"/>
          </a:p>
          <a:p>
            <a:pPr eaLnBrk="1" hangingPunct="1">
              <a:buFont typeface="Wingdings 2" pitchFamily="18" charset="2"/>
              <a:buNone/>
              <a:defRPr/>
            </a:pPr>
            <a:r>
              <a:rPr lang="en-GB" sz="2400" i="1" dirty="0" smtClean="0"/>
              <a:t> </a:t>
            </a:r>
            <a:r>
              <a:rPr lang="en-GB" sz="2400" i="1" dirty="0" smtClean="0">
                <a:sym typeface="Wingdings"/>
              </a:rPr>
              <a:t></a:t>
            </a:r>
          </a:p>
          <a:p>
            <a:pPr eaLnBrk="1" hangingPunct="1">
              <a:buFont typeface="Wingdings 2" pitchFamily="18" charset="2"/>
              <a:buNone/>
              <a:defRPr/>
            </a:pPr>
            <a:r>
              <a:rPr lang="en-GB" sz="2400" i="1" dirty="0" smtClean="0">
                <a:sym typeface="Wingdings"/>
              </a:rPr>
              <a:t>	h = 4/3 * 26.96 = 36 cm</a:t>
            </a:r>
          </a:p>
          <a:p>
            <a:pPr eaLnBrk="1" hangingPunct="1">
              <a:buFont typeface="Wingdings 2" pitchFamily="18" charset="2"/>
              <a:buNone/>
              <a:defRPr/>
            </a:pPr>
            <a:r>
              <a:rPr lang="en-GB" sz="2400" i="1" dirty="0" smtClean="0"/>
              <a:t>	Use  h=36 cm     </a:t>
            </a:r>
          </a:p>
          <a:p>
            <a:pPr marL="640080" lvl="1" indent="-246888" eaLnBrk="1" fontAlgn="auto" hangingPunct="1">
              <a:spcAft>
                <a:spcPts val="0"/>
              </a:spcAft>
              <a:buFont typeface="Wingdings 2" pitchFamily="18" charset="2"/>
              <a:buNone/>
              <a:defRPr/>
            </a:pPr>
            <a:endParaRPr lang="en-GB"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861048"/>
            <a:ext cx="3063652" cy="2259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468313" y="549275"/>
            <a:ext cx="8229600" cy="5054600"/>
          </a:xfrm>
        </p:spPr>
        <p:txBody>
          <a:bodyPr>
            <a:normAutofit/>
          </a:bodyPr>
          <a:lstStyle/>
          <a:p>
            <a:pPr eaLnBrk="1" hangingPunct="1">
              <a:buNone/>
            </a:pPr>
            <a:r>
              <a:rPr lang="en-US" altLang="en-US" sz="2800" i="1" dirty="0" smtClean="0">
                <a:ea typeface="Majalla UI" charset="0"/>
                <a:cs typeface="Majalla UI" charset="0"/>
              </a:rPr>
              <a:t>	</a:t>
            </a:r>
            <a:r>
              <a:rPr lang="en-US" sz="2800" cap="all" dirty="0">
                <a:ln w="500">
                  <a:solidFill>
                    <a:schemeClr val="tx2">
                      <a:shade val="20000"/>
                      <a:satMod val="120000"/>
                    </a:schemeClr>
                  </a:solidFill>
                </a:ln>
                <a:solidFill>
                  <a:schemeClr val="accent4">
                    <a:lumMod val="10000"/>
                  </a:schemeClr>
                </a:solidFill>
              </a:rPr>
              <a:t>PRELIMINARY DESIGN</a:t>
            </a:r>
            <a:r>
              <a:rPr lang="en-US" altLang="en-US" sz="2800" i="1" dirty="0" smtClean="0">
                <a:ea typeface="Majalla UI" charset="0"/>
                <a:cs typeface="Majalla UI" charset="0"/>
              </a:rPr>
              <a:t>	</a:t>
            </a:r>
          </a:p>
          <a:p>
            <a:pPr eaLnBrk="1" hangingPunct="1">
              <a:buFont typeface="Wingdings 2" pitchFamily="18" charset="2"/>
              <a:buNone/>
            </a:pPr>
            <a:r>
              <a:rPr lang="en-GB" altLang="en-US" sz="2800" i="1" dirty="0" smtClean="0"/>
              <a:t>	</a:t>
            </a:r>
          </a:p>
          <a:p>
            <a:pPr eaLnBrk="1" hangingPunct="1">
              <a:buFont typeface="Wingdings 2" pitchFamily="18" charset="2"/>
              <a:buNone/>
            </a:pPr>
            <a:r>
              <a:rPr lang="en-GB" altLang="en-US" sz="2800" i="1" dirty="0" smtClean="0"/>
              <a:t>	The direct design method will be used to check the preliminary dimensions of the slab and beams. So, one frame will be taken in calculations to represent the whole slabs as approximation.</a:t>
            </a:r>
            <a:endParaRPr lang="en-US" altLang="en-US" sz="2800" i="1" dirty="0" smtClean="0">
              <a:ea typeface="Majalla UI" charset="0"/>
              <a:cs typeface="Majalla UI" charset="0"/>
            </a:endParaRPr>
          </a:p>
          <a:p>
            <a:pPr eaLnBrk="1" hangingPunct="1">
              <a:buFont typeface="Wingdings 2" pitchFamily="18" charset="2"/>
              <a:buNone/>
            </a:pPr>
            <a:endParaRPr lang="en-US" altLang="en-US" sz="2800" i="1" dirty="0" smtClean="0">
              <a:ea typeface="Majalla UI" charset="0"/>
              <a:cs typeface="Majalla UI" charset="0"/>
            </a:endParaRPr>
          </a:p>
          <a:p>
            <a:pPr eaLnBrk="1" hangingPunct="1">
              <a:buFont typeface="Wingdings 2" pitchFamily="18" charset="2"/>
              <a:buNone/>
            </a:pPr>
            <a:r>
              <a:rPr lang="en-US" altLang="en-US" sz="2800" i="1" dirty="0" smtClean="0">
                <a:ea typeface="Majalla UI" charset="0"/>
                <a:cs typeface="Majalla UI" charset="0"/>
              </a:rPr>
              <a:t>		The ribbed  slab can be divided to frames in each direction . Here , calculations are made for </a:t>
            </a:r>
          </a:p>
          <a:p>
            <a:pPr eaLnBrk="1" hangingPunct="1">
              <a:buFont typeface="Wingdings 2" pitchFamily="18" charset="2"/>
              <a:buNone/>
            </a:pPr>
            <a:r>
              <a:rPr lang="en-US" altLang="en-US" sz="2800" i="1" dirty="0" smtClean="0">
                <a:ea typeface="Majalla UI" charset="0"/>
                <a:cs typeface="Majalla UI" charset="0"/>
              </a:rPr>
              <a:t>    Frame A shown in figure ( 2-1)</a:t>
            </a:r>
          </a:p>
          <a:p>
            <a:pPr eaLnBrk="1" hangingPunct="1">
              <a:buFont typeface="Wingdings 2" pitchFamily="18" charset="2"/>
              <a:buNone/>
            </a:pPr>
            <a:endParaRPr lang="en-US" altLang="en-US" sz="2800" i="1" dirty="0" smtClean="0">
              <a:ea typeface="Majalla UI" charset="0"/>
              <a:cs typeface="Majalla UI" charset="0"/>
            </a:endParaRPr>
          </a:p>
          <a:p>
            <a:pPr eaLnBrk="1" hangingPunct="1">
              <a:buFont typeface="Wingdings 2" pitchFamily="18" charset="2"/>
              <a:buNone/>
            </a:pPr>
            <a:endParaRPr lang="en-GB" alt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025" y="4766726"/>
            <a:ext cx="8229600" cy="1143000"/>
          </a:xfrm>
        </p:spPr>
        <p:txBody>
          <a:bodyPr/>
          <a:lstStyle/>
          <a:p>
            <a:r>
              <a:rPr lang="en-GB" altLang="en-US" sz="2800" i="1" dirty="0"/>
              <a:t>Plan of the slab in </a:t>
            </a:r>
            <a:r>
              <a:rPr lang="en-GB" altLang="en-US" sz="2800" i="1" dirty="0" smtClean="0"/>
              <a:t>the </a:t>
            </a:r>
            <a:r>
              <a:rPr lang="en-GB" altLang="en-US" sz="2800" i="1" dirty="0"/>
              <a:t>basement floor and frame A</a:t>
            </a:r>
            <a:endParaRPr lang="en-US"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025" y="1511399"/>
            <a:ext cx="7848600" cy="393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187624" y="727560"/>
            <a:ext cx="5688632" cy="800219"/>
          </a:xfrm>
          <a:prstGeom prst="rect">
            <a:avLst/>
          </a:prstGeom>
          <a:noFill/>
        </p:spPr>
        <p:txBody>
          <a:bodyPr wrap="square" rtlCol="0">
            <a:spAutoFit/>
          </a:bodyPr>
          <a:lstStyle/>
          <a:p>
            <a:r>
              <a:rPr lang="en-US" sz="2800" cap="all" dirty="0" smtClean="0">
                <a:ln w="500">
                  <a:solidFill>
                    <a:schemeClr val="tx2">
                      <a:shade val="20000"/>
                      <a:satMod val="120000"/>
                    </a:schemeClr>
                  </a:solidFill>
                </a:ln>
                <a:solidFill>
                  <a:schemeClr val="accent4">
                    <a:lumMod val="10000"/>
                  </a:schemeClr>
                </a:solidFill>
              </a:rPr>
              <a:t>PRELIMINARY </a:t>
            </a:r>
            <a:r>
              <a:rPr lang="en-US" sz="2800" cap="all" dirty="0">
                <a:ln w="500">
                  <a:solidFill>
                    <a:schemeClr val="tx2">
                      <a:shade val="20000"/>
                      <a:satMod val="120000"/>
                    </a:schemeClr>
                  </a:solidFill>
                </a:ln>
                <a:solidFill>
                  <a:schemeClr val="accent4">
                    <a:lumMod val="10000"/>
                  </a:schemeClr>
                </a:solidFill>
              </a:rPr>
              <a:t>DESIGN</a:t>
            </a:r>
            <a:r>
              <a:rPr lang="en-US" altLang="en-US" sz="2800" i="1" dirty="0">
                <a:ea typeface="Majalla UI" charset="0"/>
                <a:cs typeface="Majalla UI" charset="0"/>
              </a:rPr>
              <a:t>	</a:t>
            </a:r>
          </a:p>
          <a:p>
            <a:endParaRPr lang="en-US" dirty="0"/>
          </a:p>
        </p:txBody>
      </p:sp>
    </p:spTree>
    <p:extLst>
      <p:ext uri="{BB962C8B-B14F-4D97-AF65-F5344CB8AC3E}">
        <p14:creationId xmlns:p14="http://schemas.microsoft.com/office/powerpoint/2010/main" val="1492210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cap="all" dirty="0">
                <a:ln w="500">
                  <a:solidFill>
                    <a:schemeClr val="tx2">
                      <a:shade val="20000"/>
                      <a:satMod val="120000"/>
                    </a:schemeClr>
                  </a:solidFill>
                </a:ln>
                <a:solidFill>
                  <a:schemeClr val="accent4">
                    <a:lumMod val="10000"/>
                  </a:schemeClr>
                </a:solidFill>
              </a:rPr>
              <a:t>PRELIMINARY DESIGN</a:t>
            </a:r>
            <a:r>
              <a:rPr lang="en-US" altLang="en-US" sz="2800" i="1" dirty="0">
                <a:ea typeface="Majalla UI" charset="0"/>
                <a:cs typeface="Majalla UI" charset="0"/>
              </a:rPr>
              <a:t>	</a:t>
            </a:r>
            <a:br>
              <a:rPr lang="en-US" altLang="en-US" sz="2800" i="1" dirty="0">
                <a:ea typeface="Majalla UI" charset="0"/>
                <a:cs typeface="Majalla UI" charset="0"/>
              </a:rPr>
            </a:br>
            <a:endParaRPr lang="en-US" sz="2800" dirty="0"/>
          </a:p>
        </p:txBody>
      </p:sp>
      <p:sp>
        <p:nvSpPr>
          <p:cNvPr id="3" name="Content Placeholder 2"/>
          <p:cNvSpPr>
            <a:spLocks noGrp="1"/>
          </p:cNvSpPr>
          <p:nvPr>
            <p:ph idx="1"/>
          </p:nvPr>
        </p:nvSpPr>
        <p:spPr/>
        <p:txBody>
          <a:bodyPr/>
          <a:lstStyle/>
          <a:p>
            <a:r>
              <a:rPr lang="en-US" dirty="0"/>
              <a:t>Difference from Negative moment </a:t>
            </a:r>
            <a:r>
              <a:rPr lang="en-US" dirty="0" smtClean="0"/>
              <a:t>	=537.93</a:t>
            </a:r>
            <a:r>
              <a:rPr lang="en-US" dirty="0"/>
              <a:t>−556.46537.93 * 100 % = 3.44 % </a:t>
            </a:r>
            <a:endParaRPr lang="en-US" dirty="0" smtClean="0"/>
          </a:p>
          <a:p>
            <a:r>
              <a:rPr lang="en-US" dirty="0" smtClean="0"/>
              <a:t>Difference </a:t>
            </a:r>
            <a:r>
              <a:rPr lang="en-US" dirty="0"/>
              <a:t>from Positive </a:t>
            </a:r>
            <a:r>
              <a:rPr lang="en-US" dirty="0" smtClean="0"/>
              <a:t>moment</a:t>
            </a:r>
          </a:p>
          <a:p>
            <a:pPr marL="0" indent="0">
              <a:buNone/>
            </a:pPr>
            <a:r>
              <a:rPr lang="en-US" dirty="0"/>
              <a:t>	</a:t>
            </a:r>
            <a:r>
              <a:rPr lang="en-US" dirty="0" smtClean="0"/>
              <a:t> </a:t>
            </a:r>
            <a:r>
              <a:rPr lang="en-US" dirty="0"/>
              <a:t>= 289.65−301289.65 * 100 % = 3.91 </a:t>
            </a:r>
            <a:r>
              <a:rPr lang="en-US" dirty="0" smtClean="0"/>
              <a:t>%</a:t>
            </a:r>
          </a:p>
          <a:p>
            <a:pPr marL="0" indent="0">
              <a:buNone/>
            </a:pP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970343583"/>
                  </p:ext>
                </p:extLst>
              </p:nvPr>
            </p:nvGraphicFramePr>
            <p:xfrm>
              <a:off x="539552" y="4365104"/>
              <a:ext cx="7920881" cy="2160239"/>
            </p:xfrm>
            <a:graphic>
              <a:graphicData uri="http://schemas.openxmlformats.org/drawingml/2006/table">
                <a:tbl>
                  <a:tblPr firstRow="1" firstCol="1" bandRow="1">
                    <a:tableStyleId>{5C22544A-7EE6-4342-B048-85BDC9FD1C3A}</a:tableStyleId>
                  </a:tblPr>
                  <a:tblGrid>
                    <a:gridCol w="1249425"/>
                    <a:gridCol w="1137055"/>
                    <a:gridCol w="1052974"/>
                    <a:gridCol w="1059261"/>
                    <a:gridCol w="1053760"/>
                    <a:gridCol w="1193633"/>
                    <a:gridCol w="1174773"/>
                  </a:tblGrid>
                  <a:tr h="421500">
                    <a:tc>
                      <a:txBody>
                        <a:bodyPr/>
                        <a:lstStyle/>
                        <a:p>
                          <a:pPr marL="0" marR="0" algn="ctr">
                            <a:lnSpc>
                              <a:spcPct val="115000"/>
                            </a:lnSpc>
                            <a:spcBef>
                              <a:spcPts val="0"/>
                            </a:spcBef>
                            <a:spcAft>
                              <a:spcPts val="0"/>
                            </a:spcAft>
                          </a:pPr>
                          <a:r>
                            <a:rPr lang="en-US" sz="1600">
                              <a:effectLst/>
                            </a:rPr>
                            <a:t> </a:t>
                          </a:r>
                          <a:endParaRPr lang="en-US" sz="1100">
                            <a:effectLst/>
                            <a:latin typeface="Constantia"/>
                            <a:ea typeface="Constantia"/>
                            <a:cs typeface="Majalla UI"/>
                          </a:endParaRPr>
                        </a:p>
                      </a:txBody>
                      <a:tcPr marL="68580" marR="68580" marT="0" marB="0"/>
                    </a:tc>
                    <a:tc gridSpan="2">
                      <a:txBody>
                        <a:bodyPr/>
                        <a:lstStyle/>
                        <a:p>
                          <a:pPr marL="0" marR="0" algn="ctr">
                            <a:lnSpc>
                              <a:spcPct val="115000"/>
                            </a:lnSpc>
                            <a:spcBef>
                              <a:spcPts val="0"/>
                            </a:spcBef>
                            <a:spcAft>
                              <a:spcPts val="0"/>
                            </a:spcAft>
                          </a:pPr>
                          <a:r>
                            <a:rPr lang="en-US" sz="1600">
                              <a:effectLst/>
                            </a:rPr>
                            <a:t>M</a:t>
                          </a:r>
                          <a14:m>
                            <m:oMath xmlns:m="http://schemas.openxmlformats.org/officeDocument/2006/math">
                              <m:r>
                                <a:rPr lang="en-US" sz="1600">
                                  <a:effectLst/>
                                  <a:latin typeface="Cambria Math"/>
                                </a:rPr>
                                <m:t>−</m:t>
                              </m:r>
                            </m:oMath>
                          </a14:m>
                          <a:r>
                            <a:rPr lang="en-US" sz="1600">
                              <a:effectLst/>
                            </a:rPr>
                            <a:t> left</a:t>
                          </a:r>
                          <a:endParaRPr lang="en-US" sz="1100">
                            <a:effectLst/>
                            <a:latin typeface="Constantia"/>
                            <a:ea typeface="Constantia"/>
                            <a:cs typeface="Majalla UI"/>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M+</a:t>
                          </a:r>
                          <a:endParaRPr lang="en-US" sz="1100">
                            <a:effectLst/>
                            <a:latin typeface="Constantia"/>
                            <a:ea typeface="Constantia"/>
                            <a:cs typeface="Majalla UI"/>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M</a:t>
                          </a:r>
                          <a14:m>
                            <m:oMath xmlns:m="http://schemas.openxmlformats.org/officeDocument/2006/math">
                              <m:r>
                                <a:rPr lang="en-US" sz="1600">
                                  <a:effectLst/>
                                  <a:latin typeface="Cambria Math"/>
                                </a:rPr>
                                <m:t>−</m:t>
                              </m:r>
                            </m:oMath>
                          </a14:m>
                          <a:r>
                            <a:rPr lang="en-US" sz="1600">
                              <a:effectLst/>
                            </a:rPr>
                            <a:t> Right</a:t>
                          </a:r>
                          <a:endParaRPr lang="en-US" sz="1100">
                            <a:effectLst/>
                            <a:latin typeface="Constantia"/>
                            <a:ea typeface="Constantia"/>
                            <a:cs typeface="Majalla UI"/>
                          </a:endParaRPr>
                        </a:p>
                      </a:txBody>
                      <a:tcPr marL="68580" marR="68580" marT="0" marB="0"/>
                    </a:tc>
                    <a:tc hMerge="1">
                      <a:txBody>
                        <a:bodyPr/>
                        <a:lstStyle/>
                        <a:p>
                          <a:endParaRPr lang="en-US"/>
                        </a:p>
                      </a:txBody>
                      <a:tcPr/>
                    </a:tc>
                  </a:tr>
                  <a:tr h="421500">
                    <a:tc>
                      <a:txBody>
                        <a:bodyPr/>
                        <a:lstStyle/>
                        <a:p>
                          <a:pPr marL="0" marR="0" algn="ctr">
                            <a:lnSpc>
                              <a:spcPct val="115000"/>
                            </a:lnSpc>
                            <a:spcBef>
                              <a:spcPts val="0"/>
                            </a:spcBef>
                            <a:spcAft>
                              <a:spcPts val="0"/>
                            </a:spcAft>
                          </a:pPr>
                          <a:r>
                            <a:rPr lang="en-US" sz="1600">
                              <a:effectLst/>
                            </a:rPr>
                            <a:t> </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Hand</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SAP</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Hand</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SAP</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Hand</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SAP</a:t>
                          </a:r>
                          <a:endParaRPr lang="en-US" sz="1100">
                            <a:effectLst/>
                            <a:latin typeface="Constantia"/>
                            <a:ea typeface="Constantia"/>
                            <a:cs typeface="Majalla UI"/>
                          </a:endParaRPr>
                        </a:p>
                      </a:txBody>
                      <a:tcPr marL="68580" marR="68580" marT="0" marB="0"/>
                    </a:tc>
                  </a:tr>
                  <a:tr h="447869">
                    <a:tc>
                      <a:txBody>
                        <a:bodyPr/>
                        <a:lstStyle/>
                        <a:p>
                          <a:pPr marL="0" marR="0" algn="ctr">
                            <a:lnSpc>
                              <a:spcPct val="115000"/>
                            </a:lnSpc>
                            <a:spcBef>
                              <a:spcPts val="0"/>
                            </a:spcBef>
                            <a:spcAft>
                              <a:spcPts val="0"/>
                            </a:spcAft>
                          </a:pPr>
                          <a:r>
                            <a:rPr lang="en-US" sz="1600">
                              <a:effectLst/>
                            </a:rPr>
                            <a:t>Beam</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a:rPr>
                                  <m:t>137</m:t>
                                </m:r>
                              </m:oMath>
                            </m:oMathPara>
                          </a14:m>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126</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a:rPr>
                                  <m:t>70</m:t>
                                </m:r>
                              </m:oMath>
                            </m:oMathPara>
                          </a14:m>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69.6</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137</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131</a:t>
                          </a:r>
                          <a:endParaRPr lang="en-US" sz="1100">
                            <a:effectLst/>
                            <a:latin typeface="Constantia"/>
                            <a:ea typeface="Constantia"/>
                            <a:cs typeface="Majalla UI"/>
                          </a:endParaRPr>
                        </a:p>
                      </a:txBody>
                      <a:tcPr marL="68580" marR="68580" marT="0" marB="0"/>
                    </a:tc>
                  </a:tr>
                  <a:tr h="869370">
                    <a:tc>
                      <a:txBody>
                        <a:bodyPr/>
                        <a:lstStyle/>
                        <a:p>
                          <a:pPr marL="0" marR="0" algn="ctr">
                            <a:lnSpc>
                              <a:spcPct val="115000"/>
                            </a:lnSpc>
                            <a:spcBef>
                              <a:spcPts val="0"/>
                            </a:spcBef>
                            <a:spcAft>
                              <a:spcPts val="0"/>
                            </a:spcAft>
                          </a:pPr>
                          <a:r>
                            <a:rPr lang="en-US" sz="1600">
                              <a:effectLst/>
                            </a:rPr>
                            <a:t>Col. Strip</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a:rPr>
                                  <m:t>95</m:t>
                                </m:r>
                              </m:oMath>
                            </m:oMathPara>
                          </a14:m>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82</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a:rPr>
                                  <m:t>51</m:t>
                                </m:r>
                              </m:oMath>
                            </m:oMathPara>
                          </a14:m>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56</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95</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dirty="0">
                              <a:effectLst/>
                            </a:rPr>
                            <a:t>86</a:t>
                          </a:r>
                          <a:endParaRPr lang="en-US" sz="1100" dirty="0">
                            <a:effectLst/>
                            <a:latin typeface="Constantia"/>
                            <a:ea typeface="Constantia"/>
                            <a:cs typeface="Majalla UI"/>
                          </a:endParaRPr>
                        </a:p>
                      </a:txBody>
                      <a:tcPr marL="68580" marR="68580" marT="0" marB="0"/>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970343583"/>
                  </p:ext>
                </p:extLst>
              </p:nvPr>
            </p:nvGraphicFramePr>
            <p:xfrm>
              <a:off x="539552" y="4365104"/>
              <a:ext cx="7920881" cy="2160239"/>
            </p:xfrm>
            <a:graphic>
              <a:graphicData uri="http://schemas.openxmlformats.org/drawingml/2006/table">
                <a:tbl>
                  <a:tblPr firstRow="1" firstCol="1" bandRow="1">
                    <a:tableStyleId>{5C22544A-7EE6-4342-B048-85BDC9FD1C3A}</a:tableStyleId>
                  </a:tblPr>
                  <a:tblGrid>
                    <a:gridCol w="1249425"/>
                    <a:gridCol w="1137055"/>
                    <a:gridCol w="1052974"/>
                    <a:gridCol w="1059261"/>
                    <a:gridCol w="1053760"/>
                    <a:gridCol w="1193633"/>
                    <a:gridCol w="1174773"/>
                  </a:tblGrid>
                  <a:tr h="421500">
                    <a:tc>
                      <a:txBody>
                        <a:bodyPr/>
                        <a:lstStyle/>
                        <a:p>
                          <a:pPr marL="0" marR="0" algn="ctr">
                            <a:lnSpc>
                              <a:spcPct val="115000"/>
                            </a:lnSpc>
                            <a:spcBef>
                              <a:spcPts val="0"/>
                            </a:spcBef>
                            <a:spcAft>
                              <a:spcPts val="0"/>
                            </a:spcAft>
                          </a:pPr>
                          <a:r>
                            <a:rPr lang="en-US" sz="1600">
                              <a:effectLst/>
                            </a:rPr>
                            <a:t> </a:t>
                          </a:r>
                          <a:endParaRPr lang="en-US" sz="1100">
                            <a:effectLst/>
                            <a:latin typeface="Constantia"/>
                            <a:ea typeface="Constantia"/>
                            <a:cs typeface="Majalla UI"/>
                          </a:endParaRPr>
                        </a:p>
                      </a:txBody>
                      <a:tcPr marL="68580" marR="68580" marT="0" marB="0"/>
                    </a:tc>
                    <a:tc gridSpan="2">
                      <a:txBody>
                        <a:bodyPr/>
                        <a:lstStyle/>
                        <a:p>
                          <a:endParaRPr lang="en-US"/>
                        </a:p>
                      </a:txBody>
                      <a:tcPr marL="68580" marR="68580" marT="0" marB="0">
                        <a:blipFill rotWithShape="1">
                          <a:blip r:embed="rId2"/>
                          <a:stretch>
                            <a:fillRect l="-57382" t="-8696" r="-204735" b="-414493"/>
                          </a:stretch>
                        </a:blip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a:effectLst/>
                            </a:rPr>
                            <a:t>M+</a:t>
                          </a:r>
                          <a:endParaRPr lang="en-US" sz="1100">
                            <a:effectLst/>
                            <a:latin typeface="Constantia"/>
                            <a:ea typeface="Constantia"/>
                            <a:cs typeface="Majalla UI"/>
                          </a:endParaRPr>
                        </a:p>
                      </a:txBody>
                      <a:tcPr marL="68580" marR="68580" marT="0" marB="0"/>
                    </a:tc>
                    <a:tc hMerge="1">
                      <a:txBody>
                        <a:bodyPr/>
                        <a:lstStyle/>
                        <a:p>
                          <a:endParaRPr lang="en-US"/>
                        </a:p>
                      </a:txBody>
                      <a:tcPr/>
                    </a:tc>
                    <a:tc gridSpan="2">
                      <a:txBody>
                        <a:bodyPr/>
                        <a:lstStyle/>
                        <a:p>
                          <a:endParaRPr lang="en-US"/>
                        </a:p>
                      </a:txBody>
                      <a:tcPr marL="68580" marR="68580" marT="0" marB="0">
                        <a:blipFill rotWithShape="1">
                          <a:blip r:embed="rId2"/>
                          <a:stretch>
                            <a:fillRect l="-235052" t="-8696" b="-414493"/>
                          </a:stretch>
                        </a:blipFill>
                      </a:tcPr>
                    </a:tc>
                    <a:tc hMerge="1">
                      <a:txBody>
                        <a:bodyPr/>
                        <a:lstStyle/>
                        <a:p>
                          <a:endParaRPr lang="en-US"/>
                        </a:p>
                      </a:txBody>
                      <a:tcPr/>
                    </a:tc>
                  </a:tr>
                  <a:tr h="421500">
                    <a:tc>
                      <a:txBody>
                        <a:bodyPr/>
                        <a:lstStyle/>
                        <a:p>
                          <a:pPr marL="0" marR="0" algn="ctr">
                            <a:lnSpc>
                              <a:spcPct val="115000"/>
                            </a:lnSpc>
                            <a:spcBef>
                              <a:spcPts val="0"/>
                            </a:spcBef>
                            <a:spcAft>
                              <a:spcPts val="0"/>
                            </a:spcAft>
                          </a:pPr>
                          <a:r>
                            <a:rPr lang="en-US" sz="1600">
                              <a:effectLst/>
                            </a:rPr>
                            <a:t> </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Hand</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SAP</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Hand</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SAP</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Hand</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SAP</a:t>
                          </a:r>
                          <a:endParaRPr lang="en-US" sz="1100">
                            <a:effectLst/>
                            <a:latin typeface="Constantia"/>
                            <a:ea typeface="Constantia"/>
                            <a:cs typeface="Majalla UI"/>
                          </a:endParaRPr>
                        </a:p>
                      </a:txBody>
                      <a:tcPr marL="68580" marR="68580" marT="0" marB="0"/>
                    </a:tc>
                  </a:tr>
                  <a:tr h="447869">
                    <a:tc>
                      <a:txBody>
                        <a:bodyPr/>
                        <a:lstStyle/>
                        <a:p>
                          <a:pPr marL="0" marR="0" algn="ctr">
                            <a:lnSpc>
                              <a:spcPct val="115000"/>
                            </a:lnSpc>
                            <a:spcBef>
                              <a:spcPts val="0"/>
                            </a:spcBef>
                            <a:spcAft>
                              <a:spcPts val="0"/>
                            </a:spcAft>
                          </a:pPr>
                          <a:r>
                            <a:rPr lang="en-US" sz="1600">
                              <a:effectLst/>
                            </a:rPr>
                            <a:t>Beam</a:t>
                          </a:r>
                          <a:endParaRPr lang="en-US" sz="1100">
                            <a:effectLst/>
                            <a:latin typeface="Constantia"/>
                            <a:ea typeface="Constantia"/>
                            <a:cs typeface="Majalla UI"/>
                          </a:endParaRPr>
                        </a:p>
                      </a:txBody>
                      <a:tcPr marL="68580" marR="68580" marT="0" marB="0"/>
                    </a:tc>
                    <a:tc>
                      <a:txBody>
                        <a:bodyPr/>
                        <a:lstStyle/>
                        <a:p>
                          <a:endParaRPr lang="en-US"/>
                        </a:p>
                      </a:txBody>
                      <a:tcPr marL="68580" marR="68580" marT="0" marB="0">
                        <a:blipFill rotWithShape="1">
                          <a:blip r:embed="rId2"/>
                          <a:stretch>
                            <a:fillRect l="-110753" t="-194595" r="-488172" b="-193243"/>
                          </a:stretch>
                        </a:blipFill>
                      </a:tcPr>
                    </a:tc>
                    <a:tc>
                      <a:txBody>
                        <a:bodyPr/>
                        <a:lstStyle/>
                        <a:p>
                          <a:pPr marL="0" marR="0" algn="ctr">
                            <a:lnSpc>
                              <a:spcPct val="115000"/>
                            </a:lnSpc>
                            <a:spcBef>
                              <a:spcPts val="0"/>
                            </a:spcBef>
                            <a:spcAft>
                              <a:spcPts val="0"/>
                            </a:spcAft>
                          </a:pPr>
                          <a:r>
                            <a:rPr lang="en-US" sz="1600">
                              <a:effectLst/>
                            </a:rPr>
                            <a:t>126</a:t>
                          </a:r>
                          <a:endParaRPr lang="en-US" sz="1100">
                            <a:effectLst/>
                            <a:latin typeface="Constantia"/>
                            <a:ea typeface="Constantia"/>
                            <a:cs typeface="Majalla UI"/>
                          </a:endParaRPr>
                        </a:p>
                      </a:txBody>
                      <a:tcPr marL="68580" marR="68580" marT="0" marB="0"/>
                    </a:tc>
                    <a:tc>
                      <a:txBody>
                        <a:bodyPr/>
                        <a:lstStyle/>
                        <a:p>
                          <a:endParaRPr lang="en-US"/>
                        </a:p>
                      </a:txBody>
                      <a:tcPr marL="68580" marR="68580" marT="0" marB="0">
                        <a:blipFill rotWithShape="1">
                          <a:blip r:embed="rId2"/>
                          <a:stretch>
                            <a:fillRect l="-324713" t="-194595" r="-322414" b="-193243"/>
                          </a:stretch>
                        </a:blipFill>
                      </a:tcPr>
                    </a:tc>
                    <a:tc>
                      <a:txBody>
                        <a:bodyPr/>
                        <a:lstStyle/>
                        <a:p>
                          <a:pPr marL="0" marR="0" algn="ctr">
                            <a:lnSpc>
                              <a:spcPct val="115000"/>
                            </a:lnSpc>
                            <a:spcBef>
                              <a:spcPts val="0"/>
                            </a:spcBef>
                            <a:spcAft>
                              <a:spcPts val="0"/>
                            </a:spcAft>
                          </a:pPr>
                          <a:r>
                            <a:rPr lang="en-US" sz="1600">
                              <a:effectLst/>
                            </a:rPr>
                            <a:t>69.6</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137</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131</a:t>
                          </a:r>
                          <a:endParaRPr lang="en-US" sz="1100">
                            <a:effectLst/>
                            <a:latin typeface="Constantia"/>
                            <a:ea typeface="Constantia"/>
                            <a:cs typeface="Majalla UI"/>
                          </a:endParaRPr>
                        </a:p>
                      </a:txBody>
                      <a:tcPr marL="68580" marR="68580" marT="0" marB="0"/>
                    </a:tc>
                  </a:tr>
                  <a:tr h="869370">
                    <a:tc>
                      <a:txBody>
                        <a:bodyPr/>
                        <a:lstStyle/>
                        <a:p>
                          <a:pPr marL="0" marR="0" algn="ctr">
                            <a:lnSpc>
                              <a:spcPct val="115000"/>
                            </a:lnSpc>
                            <a:spcBef>
                              <a:spcPts val="0"/>
                            </a:spcBef>
                            <a:spcAft>
                              <a:spcPts val="0"/>
                            </a:spcAft>
                          </a:pPr>
                          <a:r>
                            <a:rPr lang="en-US" sz="1600">
                              <a:effectLst/>
                            </a:rPr>
                            <a:t>Col. Strip</a:t>
                          </a:r>
                          <a:endParaRPr lang="en-US" sz="1100">
                            <a:effectLst/>
                            <a:latin typeface="Constantia"/>
                            <a:ea typeface="Constantia"/>
                            <a:cs typeface="Majalla UI"/>
                          </a:endParaRPr>
                        </a:p>
                      </a:txBody>
                      <a:tcPr marL="68580" marR="68580" marT="0" marB="0"/>
                    </a:tc>
                    <a:tc>
                      <a:txBody>
                        <a:bodyPr/>
                        <a:lstStyle/>
                        <a:p>
                          <a:endParaRPr lang="en-US"/>
                        </a:p>
                      </a:txBody>
                      <a:tcPr marL="68580" marR="68580" marT="0" marB="0">
                        <a:blipFill rotWithShape="1">
                          <a:blip r:embed="rId2"/>
                          <a:stretch>
                            <a:fillRect l="-110753" t="-153521" r="-488172" b="-704"/>
                          </a:stretch>
                        </a:blipFill>
                      </a:tcPr>
                    </a:tc>
                    <a:tc>
                      <a:txBody>
                        <a:bodyPr/>
                        <a:lstStyle/>
                        <a:p>
                          <a:pPr marL="0" marR="0" algn="ctr">
                            <a:lnSpc>
                              <a:spcPct val="115000"/>
                            </a:lnSpc>
                            <a:spcBef>
                              <a:spcPts val="0"/>
                            </a:spcBef>
                            <a:spcAft>
                              <a:spcPts val="0"/>
                            </a:spcAft>
                          </a:pPr>
                          <a:r>
                            <a:rPr lang="en-US" sz="1600">
                              <a:effectLst/>
                            </a:rPr>
                            <a:t>82</a:t>
                          </a:r>
                          <a:endParaRPr lang="en-US" sz="1100">
                            <a:effectLst/>
                            <a:latin typeface="Constantia"/>
                            <a:ea typeface="Constantia"/>
                            <a:cs typeface="Majalla UI"/>
                          </a:endParaRPr>
                        </a:p>
                      </a:txBody>
                      <a:tcPr marL="68580" marR="68580" marT="0" marB="0"/>
                    </a:tc>
                    <a:tc>
                      <a:txBody>
                        <a:bodyPr/>
                        <a:lstStyle/>
                        <a:p>
                          <a:endParaRPr lang="en-US"/>
                        </a:p>
                      </a:txBody>
                      <a:tcPr marL="68580" marR="68580" marT="0" marB="0">
                        <a:blipFill rotWithShape="1">
                          <a:blip r:embed="rId2"/>
                          <a:stretch>
                            <a:fillRect l="-324713" t="-153521" r="-322414" b="-704"/>
                          </a:stretch>
                        </a:blipFill>
                      </a:tcPr>
                    </a:tc>
                    <a:tc>
                      <a:txBody>
                        <a:bodyPr/>
                        <a:lstStyle/>
                        <a:p>
                          <a:pPr marL="0" marR="0" algn="ctr">
                            <a:lnSpc>
                              <a:spcPct val="115000"/>
                            </a:lnSpc>
                            <a:spcBef>
                              <a:spcPts val="0"/>
                            </a:spcBef>
                            <a:spcAft>
                              <a:spcPts val="0"/>
                            </a:spcAft>
                          </a:pPr>
                          <a:r>
                            <a:rPr lang="en-US" sz="1600">
                              <a:effectLst/>
                            </a:rPr>
                            <a:t>56</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a:effectLst/>
                            </a:rPr>
                            <a:t>95</a:t>
                          </a:r>
                          <a:endParaRPr lang="en-US" sz="1100">
                            <a:effectLst/>
                            <a:latin typeface="Constantia"/>
                            <a:ea typeface="Constantia"/>
                            <a:cs typeface="Majalla UI"/>
                          </a:endParaRPr>
                        </a:p>
                      </a:txBody>
                      <a:tcPr marL="68580" marR="68580" marT="0" marB="0"/>
                    </a:tc>
                    <a:tc>
                      <a:txBody>
                        <a:bodyPr/>
                        <a:lstStyle/>
                        <a:p>
                          <a:pPr marL="0" marR="0" algn="ctr">
                            <a:lnSpc>
                              <a:spcPct val="115000"/>
                            </a:lnSpc>
                            <a:spcBef>
                              <a:spcPts val="0"/>
                            </a:spcBef>
                            <a:spcAft>
                              <a:spcPts val="0"/>
                            </a:spcAft>
                          </a:pPr>
                          <a:r>
                            <a:rPr lang="en-US" sz="1600" dirty="0">
                              <a:effectLst/>
                            </a:rPr>
                            <a:t>86</a:t>
                          </a:r>
                          <a:endParaRPr lang="en-US" sz="1100" dirty="0">
                            <a:effectLst/>
                            <a:latin typeface="Constantia"/>
                            <a:ea typeface="Constantia"/>
                            <a:cs typeface="Majalla UI"/>
                          </a:endParaRPr>
                        </a:p>
                      </a:txBody>
                      <a:tcPr marL="68580" marR="68580" marT="0" marB="0"/>
                    </a:tc>
                  </a:tr>
                </a:tbl>
              </a:graphicData>
            </a:graphic>
          </p:graphicFrame>
        </mc:Fallback>
      </mc:AlternateContent>
    </p:spTree>
    <p:extLst>
      <p:ext uri="{BB962C8B-B14F-4D97-AF65-F5344CB8AC3E}">
        <p14:creationId xmlns:p14="http://schemas.microsoft.com/office/powerpoint/2010/main" val="23000860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43" y="620688"/>
            <a:ext cx="9648825" cy="1718717"/>
          </a:xfrm>
        </p:spPr>
        <p:txBody>
          <a:bodyPr>
            <a:normAutofit/>
          </a:bodyPr>
          <a:lstStyle/>
          <a:p>
            <a:pPr eaLnBrk="1" fontAlgn="auto" hangingPunct="1">
              <a:spcAft>
                <a:spcPts val="0"/>
              </a:spcAft>
              <a:defRPr/>
            </a:pPr>
            <a:r>
              <a:rPr lang="en-GB" altLang="en-US" sz="2400" i="1" dirty="0"/>
              <a:t>The thickness of the slab: </a:t>
            </a:r>
            <a:r>
              <a:rPr lang="en-GB" sz="2400" i="1" dirty="0" smtClean="0">
                <a:solidFill>
                  <a:schemeClr val="tx1"/>
                </a:solidFill>
              </a:rPr>
              <a:t/>
            </a:r>
            <a:br>
              <a:rPr lang="en-GB" sz="2400" i="1" dirty="0" smtClean="0">
                <a:solidFill>
                  <a:schemeClr val="tx1"/>
                </a:solidFill>
              </a:rPr>
            </a:br>
            <a:r>
              <a:rPr lang="en-GB" sz="2400" i="1" dirty="0" err="1" smtClean="0">
                <a:solidFill>
                  <a:schemeClr val="tx1"/>
                </a:solidFill>
              </a:rPr>
              <a:t>h</a:t>
            </a:r>
            <a:r>
              <a:rPr lang="en-GB" sz="2400" i="1" baseline="-25000" dirty="0" err="1" smtClean="0">
                <a:solidFill>
                  <a:schemeClr val="tx1"/>
                </a:solidFill>
              </a:rPr>
              <a:t>min</a:t>
            </a:r>
            <a:r>
              <a:rPr lang="en-GB" sz="2400" i="1" dirty="0" smtClean="0">
                <a:solidFill>
                  <a:schemeClr val="tx1"/>
                </a:solidFill>
              </a:rPr>
              <a:t> =  </a:t>
            </a:r>
            <a:r>
              <a:rPr lang="en-GB" sz="3600" b="1" i="1" dirty="0" smtClean="0">
                <a:solidFill>
                  <a:schemeClr val="tx1"/>
                </a:solidFill>
                <a:latin typeface="AngsanaUPC" pitchFamily="18" charset="-34"/>
                <a:cs typeface="AngsanaUPC" pitchFamily="18" charset="-34"/>
              </a:rPr>
              <a:t>l</a:t>
            </a:r>
            <a:r>
              <a:rPr lang="en-GB" sz="2400" i="1" dirty="0" smtClean="0">
                <a:solidFill>
                  <a:schemeClr val="tx1"/>
                </a:solidFill>
              </a:rPr>
              <a:t>/21 = 500/21 = 23.8 cm  </a:t>
            </a:r>
            <a:r>
              <a:rPr lang="en-GB" sz="2400" i="1" dirty="0" smtClean="0">
                <a:solidFill>
                  <a:schemeClr val="tx1"/>
                </a:solidFill>
                <a:sym typeface="Wingdings"/>
              </a:rPr>
              <a:t> </a:t>
            </a:r>
            <a:r>
              <a:rPr lang="en-GB" sz="2400" i="1" dirty="0" smtClean="0">
                <a:solidFill>
                  <a:schemeClr val="tx1"/>
                </a:solidFill>
              </a:rPr>
              <a:t>Use  h=25 cm</a:t>
            </a:r>
            <a:endParaRPr lang="en-GB" sz="2400" dirty="0">
              <a:solidFill>
                <a:schemeClr val="tx1"/>
              </a:solidFill>
            </a:endParaRPr>
          </a:p>
        </p:txBody>
      </p:sp>
      <p:sp>
        <p:nvSpPr>
          <p:cNvPr id="22531" name="Content Placeholder 2"/>
          <p:cNvSpPr>
            <a:spLocks noGrp="1"/>
          </p:cNvSpPr>
          <p:nvPr>
            <p:ph idx="1"/>
          </p:nvPr>
        </p:nvSpPr>
        <p:spPr>
          <a:xfrm>
            <a:off x="395536" y="908050"/>
            <a:ext cx="8302377" cy="792758"/>
          </a:xfrm>
        </p:spPr>
        <p:txBody>
          <a:bodyPr/>
          <a:lstStyle/>
          <a:p>
            <a:pPr lvl="1" eaLnBrk="1" hangingPunct="1">
              <a:buFont typeface="Wingdings 2" pitchFamily="18" charset="2"/>
              <a:buNone/>
            </a:pPr>
            <a:r>
              <a:rPr lang="en-AU" altLang="en-US" b="1" i="1" u="sng" dirty="0" smtClean="0"/>
              <a:t>One </a:t>
            </a:r>
            <a:r>
              <a:rPr lang="en-GB" altLang="en-US" b="1" i="1" u="sng" dirty="0" smtClean="0"/>
              <a:t>Ribbed </a:t>
            </a:r>
            <a:r>
              <a:rPr lang="en-GB" altLang="en-US" b="1" i="1" u="sng" dirty="0" smtClean="0"/>
              <a:t>slab analysis and design (Part B) </a:t>
            </a:r>
          </a:p>
        </p:txBody>
      </p:sp>
      <p:pic>
        <p:nvPicPr>
          <p:cNvPr id="22532" name="Picture 7"/>
          <p:cNvPicPr>
            <a:picLocks noChangeAspect="1" noChangeArrowheads="1"/>
          </p:cNvPicPr>
          <p:nvPr/>
        </p:nvPicPr>
        <p:blipFill>
          <a:blip r:embed="rId2">
            <a:extLst>
              <a:ext uri="{28A0092B-C50C-407E-A947-70E740481C1C}">
                <a14:useLocalDpi xmlns:a14="http://schemas.microsoft.com/office/drawing/2010/main" val="0"/>
              </a:ext>
            </a:extLst>
          </a:blip>
          <a:srcRect l="29570" t="26030" r="11409" b="10730"/>
          <a:stretch>
            <a:fillRect/>
          </a:stretch>
        </p:blipFill>
        <p:spPr bwMode="auto">
          <a:xfrm>
            <a:off x="3995738" y="2767483"/>
            <a:ext cx="4953000" cy="332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C:\Users\Dell\Desktop\صور ون\Untitled.png"/>
          <p:cNvPicPr/>
          <p:nvPr/>
        </p:nvPicPr>
        <p:blipFill>
          <a:blip r:embed="rId3"/>
          <a:srcRect/>
          <a:stretch>
            <a:fillRect/>
          </a:stretch>
        </p:blipFill>
        <p:spPr bwMode="auto">
          <a:xfrm>
            <a:off x="132030" y="2422692"/>
            <a:ext cx="3863708" cy="44353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68313" y="188913"/>
            <a:ext cx="8229600" cy="1143000"/>
          </a:xfrm>
        </p:spPr>
        <p:txBody>
          <a:bodyPr/>
          <a:lstStyle/>
          <a:p>
            <a:pPr eaLnBrk="1" hangingPunct="1"/>
            <a:r>
              <a:rPr lang="en-GB" altLang="en-US" sz="2000" b="1" i="1" u="sng" smtClean="0">
                <a:solidFill>
                  <a:schemeClr val="tx1"/>
                </a:solidFill>
              </a:rPr>
              <a:t>Design of Rib 5 in part B </a:t>
            </a:r>
            <a:endParaRPr lang="en-GB" altLang="en-US" sz="2000" smtClean="0">
              <a:solidFill>
                <a:schemeClr val="tx1"/>
              </a:solidFill>
            </a:endParaRPr>
          </a:p>
        </p:txBody>
      </p:sp>
      <p:sp>
        <p:nvSpPr>
          <p:cNvPr id="23557" name="Rectangle 7"/>
          <p:cNvSpPr>
            <a:spLocks noGrp="1" noChangeArrowheads="1"/>
          </p:cNvSpPr>
          <p:nvPr>
            <p:ph idx="1"/>
          </p:nvPr>
        </p:nvSpPr>
        <p:spPr>
          <a:xfrm>
            <a:off x="1692275" y="1773238"/>
            <a:ext cx="2381250" cy="307975"/>
          </a:xfrm>
        </p:spPr>
        <p:txBody>
          <a:bodyPr wrap="none" anchor="ctr">
            <a:spAutoFit/>
          </a:bodyPr>
          <a:lstStyle/>
          <a:p>
            <a:pPr marL="0" indent="0">
              <a:spcBef>
                <a:spcPct val="0"/>
              </a:spcBef>
              <a:buClrTx/>
              <a:buSzTx/>
              <a:buFontTx/>
              <a:buNone/>
              <a:tabLst>
                <a:tab pos="3349625" algn="l"/>
                <a:tab pos="5273675" algn="r"/>
              </a:tabLst>
            </a:pPr>
            <a:r>
              <a:rPr lang="en-GB" altLang="en-US" sz="1100" i="1" smtClean="0">
                <a:latin typeface="Arial" pitchFamily="34" charset="0"/>
                <a:ea typeface="Calibri" pitchFamily="34" charset="0"/>
                <a:cs typeface="Arial" pitchFamily="34" charset="0"/>
              </a:rPr>
              <a:t> </a:t>
            </a:r>
            <a:r>
              <a:rPr lang="en-GB" altLang="en-US" sz="1400" i="1" smtClean="0">
                <a:latin typeface="Arial" pitchFamily="34" charset="0"/>
                <a:ea typeface="Calibri" pitchFamily="34" charset="0"/>
                <a:cs typeface="Arial" pitchFamily="34" charset="0"/>
              </a:rPr>
              <a:t>Rib load Diagram (in kN/m)</a:t>
            </a:r>
            <a:endParaRPr lang="en-GB" altLang="en-US" sz="1400" smtClean="0">
              <a:latin typeface="Arial" pitchFamily="34" charset="0"/>
              <a:ea typeface="Calibri" pitchFamily="34" charset="0"/>
              <a:cs typeface="Arial" pitchFamily="34" charset="0"/>
            </a:endParaRPr>
          </a:p>
        </p:txBody>
      </p:sp>
      <p:pic>
        <p:nvPicPr>
          <p:cNvPr id="23555" name="Picture 3"/>
          <p:cNvPicPr>
            <a:picLocks noChangeAspect="1" noChangeArrowheads="1"/>
          </p:cNvPicPr>
          <p:nvPr/>
        </p:nvPicPr>
        <p:blipFill>
          <a:blip r:embed="rId2">
            <a:lum bright="-58000" contrast="72000"/>
            <a:extLst>
              <a:ext uri="{28A0092B-C50C-407E-A947-70E740481C1C}">
                <a14:useLocalDpi xmlns:a14="http://schemas.microsoft.com/office/drawing/2010/main" val="0"/>
              </a:ext>
            </a:extLst>
          </a:blip>
          <a:srcRect/>
          <a:stretch>
            <a:fillRect/>
          </a:stretch>
        </p:blipFill>
        <p:spPr bwMode="auto">
          <a:xfrm>
            <a:off x="1763713" y="2060575"/>
            <a:ext cx="5581650" cy="1512888"/>
          </a:xfrm>
          <a:prstGeom prst="rect">
            <a:avLst/>
          </a:prstGeom>
          <a:noFill/>
          <a:ln w="9525">
            <a:solidFill>
              <a:srgbClr val="4F81BD"/>
            </a:solidFill>
            <a:miter lim="800000"/>
            <a:headEnd/>
            <a:tailEnd/>
          </a:ln>
          <a:extLst>
            <a:ext uri="{909E8E84-426E-40DD-AFC4-6F175D3DCCD1}">
              <a14:hiddenFill xmlns:a14="http://schemas.microsoft.com/office/drawing/2010/main">
                <a:solidFill>
                  <a:srgbClr val="FFFFFF"/>
                </a:solidFill>
              </a14:hiddenFill>
            </a:ext>
          </a:extLst>
        </p:spPr>
      </p:pic>
      <p:pic>
        <p:nvPicPr>
          <p:cNvPr id="23556" name="Picture 4"/>
          <p:cNvPicPr>
            <a:picLocks noChangeAspect="1" noChangeArrowheads="1"/>
          </p:cNvPicPr>
          <p:nvPr/>
        </p:nvPicPr>
        <p:blipFill>
          <a:blip r:embed="rId3">
            <a:lum bright="-58000" contrast="72000"/>
            <a:extLst>
              <a:ext uri="{28A0092B-C50C-407E-A947-70E740481C1C}">
                <a14:useLocalDpi xmlns:a14="http://schemas.microsoft.com/office/drawing/2010/main" val="0"/>
              </a:ext>
            </a:extLst>
          </a:blip>
          <a:srcRect/>
          <a:stretch>
            <a:fillRect/>
          </a:stretch>
        </p:blipFill>
        <p:spPr bwMode="auto">
          <a:xfrm>
            <a:off x="1763713" y="4221163"/>
            <a:ext cx="5572125" cy="1584325"/>
          </a:xfrm>
          <a:prstGeom prst="rect">
            <a:avLst/>
          </a:prstGeom>
          <a:noFill/>
          <a:ln w="9525">
            <a:solidFill>
              <a:srgbClr val="4F81BD"/>
            </a:solidFill>
            <a:miter lim="800000"/>
            <a:headEnd/>
            <a:tailEnd/>
          </a:ln>
          <a:extLst>
            <a:ext uri="{909E8E84-426E-40DD-AFC4-6F175D3DCCD1}">
              <a14:hiddenFill xmlns:a14="http://schemas.microsoft.com/office/drawing/2010/main">
                <a:solidFill>
                  <a:srgbClr val="FFFFFF"/>
                </a:solidFill>
              </a14:hiddenFill>
            </a:ext>
          </a:extLst>
        </p:spPr>
      </p:pic>
      <p:sp>
        <p:nvSpPr>
          <p:cNvPr id="23558" name="Rectangle 8"/>
          <p:cNvSpPr>
            <a:spLocks noChangeArrowheads="1"/>
          </p:cNvSpPr>
          <p:nvPr/>
        </p:nvSpPr>
        <p:spPr bwMode="auto">
          <a:xfrm>
            <a:off x="1692275" y="3933825"/>
            <a:ext cx="33575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GB" altLang="en-US" sz="1400" i="1"/>
              <a:t>Rib Bending Moment Diagram (in kN.m)</a:t>
            </a:r>
            <a:endParaRPr lang="en-GB" altLang="en-US" sz="1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sz="5400" dirty="0" smtClean="0">
                <a:solidFill>
                  <a:schemeClr val="tx1"/>
                </a:solidFill>
                <a:effectLst>
                  <a:outerShdw blurRad="38100" dist="38100" dir="2700000" algn="tl">
                    <a:srgbClr val="000000">
                      <a:alpha val="43137"/>
                    </a:srgbClr>
                  </a:outerShdw>
                </a:effectLst>
              </a:rPr>
              <a:t>Chapters</a:t>
            </a:r>
            <a:endParaRPr lang="en-GB" sz="5400" dirty="0"/>
          </a:p>
        </p:txBody>
      </p:sp>
      <p:sp>
        <p:nvSpPr>
          <p:cNvPr id="3" name="Content Placeholder 2"/>
          <p:cNvSpPr>
            <a:spLocks noGrp="1"/>
          </p:cNvSpPr>
          <p:nvPr>
            <p:ph idx="1"/>
          </p:nvPr>
        </p:nvSpPr>
        <p:spPr>
          <a:ln>
            <a:miter lim="800000"/>
            <a:headEnd/>
            <a:tailEnd/>
          </a:ln>
        </p:spPr>
        <p:txBody>
          <a:bodyPr>
            <a:normAutofit/>
          </a:bodyPr>
          <a:lstStyle/>
          <a:p>
            <a:pPr marL="274320" indent="-274320" eaLnBrk="1" fontAlgn="auto" hangingPunct="1">
              <a:spcAft>
                <a:spcPts val="0"/>
              </a:spcAft>
              <a:buClr>
                <a:schemeClr val="accent3"/>
              </a:buClr>
              <a:buFont typeface="Courier New" pitchFamily="49" charset="0"/>
              <a:buChar char="o"/>
              <a:defRPr/>
            </a:pPr>
            <a:endParaRPr lang="en-US" b="1" dirty="0" smtClean="0">
              <a:effectLst>
                <a:glow rad="63500">
                  <a:schemeClr val="accent1">
                    <a:satMod val="175000"/>
                    <a:alpha val="40000"/>
                  </a:schemeClr>
                </a:glow>
              </a:effectLst>
            </a:endParaRPr>
          </a:p>
          <a:p>
            <a:pPr marL="274320" indent="-274320" eaLnBrk="1" fontAlgn="auto" hangingPunct="1">
              <a:spcAft>
                <a:spcPts val="0"/>
              </a:spcAft>
              <a:buClr>
                <a:schemeClr val="accent3"/>
              </a:buClr>
              <a:buFont typeface="Courier New" pitchFamily="49" charset="0"/>
              <a:buChar char="o"/>
              <a:defRPr/>
            </a:pPr>
            <a:r>
              <a:rPr lang="en-US" b="1" dirty="0" smtClean="0">
                <a:solidFill>
                  <a:schemeClr val="tx1">
                    <a:lumMod val="95000"/>
                    <a:lumOff val="5000"/>
                  </a:schemeClr>
                </a:solidFill>
                <a:effectLst>
                  <a:glow rad="63500">
                    <a:schemeClr val="accent1">
                      <a:satMod val="175000"/>
                      <a:alpha val="40000"/>
                    </a:schemeClr>
                  </a:glow>
                </a:effectLst>
              </a:rPr>
              <a:t>Chapter One : </a:t>
            </a:r>
            <a:r>
              <a:rPr lang="en-US" b="1" dirty="0">
                <a:solidFill>
                  <a:schemeClr val="tx1">
                    <a:lumMod val="95000"/>
                    <a:lumOff val="5000"/>
                  </a:schemeClr>
                </a:solidFill>
              </a:rPr>
              <a:t>Introduction</a:t>
            </a:r>
          </a:p>
          <a:p>
            <a:pPr marL="274320" indent="-274320" eaLnBrk="1" fontAlgn="auto" hangingPunct="1">
              <a:spcAft>
                <a:spcPts val="0"/>
              </a:spcAft>
              <a:buClr>
                <a:schemeClr val="accent3"/>
              </a:buClr>
              <a:buFont typeface="Wingdings 2"/>
              <a:buNone/>
              <a:defRPr/>
            </a:pPr>
            <a:endParaRPr lang="en-US" b="1" dirty="0" smtClean="0">
              <a:solidFill>
                <a:schemeClr val="tx1">
                  <a:lumMod val="95000"/>
                  <a:lumOff val="5000"/>
                </a:schemeClr>
              </a:solidFill>
              <a:effectLst>
                <a:glow rad="63500">
                  <a:schemeClr val="accent1">
                    <a:satMod val="175000"/>
                    <a:alpha val="40000"/>
                  </a:schemeClr>
                </a:glow>
              </a:effectLst>
            </a:endParaRPr>
          </a:p>
          <a:p>
            <a:pPr marL="274320" indent="-274320" eaLnBrk="1" fontAlgn="auto" hangingPunct="1">
              <a:spcAft>
                <a:spcPts val="0"/>
              </a:spcAft>
              <a:buClr>
                <a:schemeClr val="accent3"/>
              </a:buClr>
              <a:buFont typeface="Courier New" pitchFamily="49" charset="0"/>
              <a:buChar char="o"/>
              <a:defRPr/>
            </a:pPr>
            <a:r>
              <a:rPr lang="en-US" b="1" dirty="0" smtClean="0">
                <a:solidFill>
                  <a:schemeClr val="tx1">
                    <a:lumMod val="95000"/>
                    <a:lumOff val="5000"/>
                  </a:schemeClr>
                </a:solidFill>
                <a:effectLst>
                  <a:glow rad="63500">
                    <a:schemeClr val="accent1">
                      <a:satMod val="175000"/>
                      <a:alpha val="40000"/>
                    </a:schemeClr>
                  </a:glow>
                </a:effectLst>
              </a:rPr>
              <a:t>Chapter Two : </a:t>
            </a:r>
            <a:r>
              <a:rPr lang="en-US" b="1" dirty="0" smtClean="0">
                <a:solidFill>
                  <a:schemeClr val="tx1">
                    <a:lumMod val="95000"/>
                    <a:lumOff val="5000"/>
                  </a:schemeClr>
                </a:solidFill>
              </a:rPr>
              <a:t>Preliminary Design</a:t>
            </a:r>
          </a:p>
          <a:p>
            <a:pPr marL="274320" indent="-274320" eaLnBrk="1" fontAlgn="auto" hangingPunct="1">
              <a:spcAft>
                <a:spcPts val="0"/>
              </a:spcAft>
              <a:buClr>
                <a:schemeClr val="accent3"/>
              </a:buClr>
              <a:buFont typeface="Wingdings 2"/>
              <a:buNone/>
              <a:defRPr/>
            </a:pPr>
            <a:endParaRPr lang="en-US" b="1" dirty="0" smtClean="0">
              <a:solidFill>
                <a:schemeClr val="tx1">
                  <a:lumMod val="95000"/>
                  <a:lumOff val="5000"/>
                </a:schemeClr>
              </a:solidFill>
            </a:endParaRPr>
          </a:p>
          <a:p>
            <a:pPr marL="274320" indent="-274320" eaLnBrk="1" fontAlgn="auto" hangingPunct="1">
              <a:spcAft>
                <a:spcPts val="0"/>
              </a:spcAft>
              <a:buClr>
                <a:schemeClr val="accent3"/>
              </a:buClr>
              <a:buFont typeface="Courier New" pitchFamily="49" charset="0"/>
              <a:buChar char="o"/>
              <a:defRPr/>
            </a:pPr>
            <a:r>
              <a:rPr lang="en-US" b="1" dirty="0" smtClean="0">
                <a:solidFill>
                  <a:schemeClr val="tx1">
                    <a:lumMod val="95000"/>
                    <a:lumOff val="5000"/>
                  </a:schemeClr>
                </a:solidFill>
                <a:effectLst>
                  <a:glow rad="63500">
                    <a:schemeClr val="accent1">
                      <a:satMod val="175000"/>
                      <a:alpha val="40000"/>
                    </a:schemeClr>
                  </a:glow>
                </a:effectLst>
              </a:rPr>
              <a:t>Chapter Three : </a:t>
            </a:r>
            <a:r>
              <a:rPr lang="en-US" b="1" dirty="0" smtClean="0">
                <a:solidFill>
                  <a:schemeClr val="tx1">
                    <a:lumMod val="95000"/>
                    <a:lumOff val="5000"/>
                  </a:schemeClr>
                </a:solidFill>
              </a:rPr>
              <a:t>Three Dimensional             </a:t>
            </a:r>
            <a:r>
              <a:rPr lang="ar-SA" b="1" dirty="0" smtClean="0">
                <a:solidFill>
                  <a:schemeClr val="tx1">
                    <a:lumMod val="95000"/>
                    <a:lumOff val="5000"/>
                  </a:schemeClr>
                </a:solidFill>
              </a:rPr>
              <a:t>     </a:t>
            </a:r>
            <a:r>
              <a:rPr lang="en-US" b="1" dirty="0" smtClean="0">
                <a:solidFill>
                  <a:schemeClr val="tx1">
                    <a:lumMod val="95000"/>
                    <a:lumOff val="5000"/>
                  </a:schemeClr>
                </a:solidFill>
              </a:rPr>
              <a:t>   			Structural Analysis and Design</a:t>
            </a:r>
            <a:endParaRPr lang="ar-SA" dirty="0" smtClean="0">
              <a:solidFill>
                <a:schemeClr val="tx1">
                  <a:lumMod val="95000"/>
                  <a:lumOff val="5000"/>
                </a:schemeClr>
              </a:solidFill>
            </a:endParaRPr>
          </a:p>
          <a:p>
            <a:pPr marL="274320" indent="-274320" eaLnBrk="1" fontAlgn="auto" hangingPunct="1">
              <a:spcAft>
                <a:spcPts val="0"/>
              </a:spcAft>
              <a:buClr>
                <a:schemeClr val="accent3"/>
              </a:buClr>
              <a:buFont typeface="Wingdings 2"/>
              <a:buNone/>
              <a:defRPr/>
            </a:pP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468313" y="1052513"/>
            <a:ext cx="8229600" cy="4389437"/>
          </a:xfrm>
        </p:spPr>
        <p:txBody>
          <a:bodyPr>
            <a:normAutofit lnSpcReduction="10000"/>
          </a:bodyPr>
          <a:lstStyle/>
          <a:p>
            <a:r>
              <a:rPr lang="en-GB" altLang="en-US" b="1" i="1" smtClean="0"/>
              <a:t>Max. neg. moment= 16.01 kN.m/rib</a:t>
            </a:r>
            <a:endParaRPr lang="en-GB" altLang="en-US" smtClean="0"/>
          </a:p>
          <a:p>
            <a:pPr>
              <a:buFont typeface="Wingdings 2" pitchFamily="18" charset="2"/>
              <a:buNone/>
            </a:pPr>
            <a:r>
              <a:rPr lang="en-US" altLang="en-US" sz="2800" smtClean="0">
                <a:latin typeface="Times New Roman" pitchFamily="18" charset="0"/>
                <a:cs typeface="Times New Roman" pitchFamily="18" charset="0"/>
              </a:rPr>
              <a:t>𝜌 = 0.00235</a:t>
            </a:r>
            <a:endParaRPr lang="en-GB" altLang="en-US" smtClean="0"/>
          </a:p>
          <a:p>
            <a:pPr>
              <a:buFont typeface="Wingdings 2" pitchFamily="18" charset="2"/>
              <a:buNone/>
            </a:pPr>
            <a:r>
              <a:rPr lang="en-US" altLang="en-US" sz="2800" smtClean="0">
                <a:latin typeface="Times New Roman" pitchFamily="18" charset="0"/>
                <a:cs typeface="Times New Roman" pitchFamily="18" charset="0"/>
              </a:rPr>
              <a:t>𝜌</a:t>
            </a:r>
            <a:r>
              <a:rPr lang="en-US" altLang="en-US" sz="1400" smtClean="0">
                <a:latin typeface="Times New Roman" pitchFamily="18" charset="0"/>
                <a:cs typeface="Times New Roman" pitchFamily="18" charset="0"/>
              </a:rPr>
              <a:t>min </a:t>
            </a:r>
            <a:r>
              <a:rPr lang="en-GB" altLang="en-US" i="1" smtClean="0"/>
              <a:t>= 0.00333 </a:t>
            </a:r>
          </a:p>
          <a:p>
            <a:pPr>
              <a:buFont typeface="Wingdings 2" pitchFamily="18" charset="2"/>
              <a:buNone/>
            </a:pPr>
            <a:r>
              <a:rPr lang="en-GB" altLang="en-US" i="1" smtClean="0"/>
              <a:t>As = </a:t>
            </a:r>
            <a:r>
              <a:rPr lang="en-GB" altLang="en-US" sz="2400" i="1" smtClean="0">
                <a:solidFill>
                  <a:srgbClr val="002060"/>
                </a:solidFill>
              </a:rPr>
              <a:t>2Ø12</a:t>
            </a:r>
            <a:endParaRPr lang="en-GB" altLang="en-US" sz="2400" i="1" smtClean="0"/>
          </a:p>
          <a:p>
            <a:pPr>
              <a:buFont typeface="Wingdings 2" pitchFamily="18" charset="2"/>
              <a:buNone/>
            </a:pPr>
            <a:endParaRPr lang="en-GB" altLang="en-US" smtClean="0"/>
          </a:p>
          <a:p>
            <a:r>
              <a:rPr lang="en-GB" altLang="en-US" b="1" i="1" smtClean="0"/>
              <a:t>Max. +ve moment= 13.64 kN.m/rib</a:t>
            </a:r>
          </a:p>
          <a:p>
            <a:pPr>
              <a:buFont typeface="Wingdings 2" pitchFamily="18" charset="2"/>
              <a:buNone/>
            </a:pPr>
            <a:r>
              <a:rPr lang="en-US" altLang="en-US" sz="2800" smtClean="0">
                <a:latin typeface="Times New Roman" pitchFamily="18" charset="0"/>
                <a:cs typeface="Times New Roman" pitchFamily="18" charset="0"/>
              </a:rPr>
              <a:t>𝜌 = 0.000537</a:t>
            </a:r>
            <a:endParaRPr lang="en-GB" altLang="en-US" smtClean="0"/>
          </a:p>
          <a:p>
            <a:pPr>
              <a:buFont typeface="Wingdings 2" pitchFamily="18" charset="2"/>
              <a:buNone/>
            </a:pPr>
            <a:r>
              <a:rPr lang="en-US" altLang="en-US" sz="2800" smtClean="0">
                <a:latin typeface="Times New Roman" pitchFamily="18" charset="0"/>
                <a:cs typeface="Times New Roman" pitchFamily="18" charset="0"/>
              </a:rPr>
              <a:t>𝜌</a:t>
            </a:r>
            <a:r>
              <a:rPr lang="en-US" altLang="en-US" sz="1400" smtClean="0">
                <a:latin typeface="Times New Roman" pitchFamily="18" charset="0"/>
                <a:cs typeface="Times New Roman" pitchFamily="18" charset="0"/>
              </a:rPr>
              <a:t>min </a:t>
            </a:r>
            <a:r>
              <a:rPr lang="en-GB" altLang="en-US" i="1" smtClean="0"/>
              <a:t>= 0.00333 </a:t>
            </a:r>
          </a:p>
          <a:p>
            <a:pPr>
              <a:buFont typeface="Wingdings 2" pitchFamily="18" charset="2"/>
              <a:buNone/>
            </a:pPr>
            <a:r>
              <a:rPr lang="en-GB" altLang="en-US" i="1" smtClean="0"/>
              <a:t>As = </a:t>
            </a:r>
            <a:r>
              <a:rPr lang="en-GB" altLang="en-US" sz="2400" i="1" smtClean="0">
                <a:solidFill>
                  <a:srgbClr val="002060"/>
                </a:solidFill>
              </a:rPr>
              <a:t>2Ø12</a:t>
            </a:r>
            <a:endParaRPr lang="en-GB" altLang="en-US" sz="2400" i="1" smtClean="0"/>
          </a:p>
          <a:p>
            <a:endParaRPr lang="en-GB"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468313" y="1052513"/>
            <a:ext cx="8229600" cy="4389437"/>
          </a:xfrm>
        </p:spPr>
        <p:txBody>
          <a:bodyPr>
            <a:normAutofit fontScale="92500" lnSpcReduction="20000"/>
          </a:bodyPr>
          <a:lstStyle/>
          <a:p>
            <a:pPr eaLnBrk="1" hangingPunct="1"/>
            <a:r>
              <a:rPr lang="en-GB" altLang="en-US" b="1" i="1" u="sng" dirty="0" smtClean="0">
                <a:solidFill>
                  <a:srgbClr val="FF0000"/>
                </a:solidFill>
              </a:rPr>
              <a:t>Design of column # 15</a:t>
            </a:r>
          </a:p>
          <a:p>
            <a:pPr eaLnBrk="1" hangingPunct="1">
              <a:buFont typeface="Wingdings 2" pitchFamily="18" charset="2"/>
              <a:buNone/>
            </a:pPr>
            <a:r>
              <a:rPr lang="en-GB" altLang="en-US" sz="1800" i="1" dirty="0" smtClean="0"/>
              <a:t>		The ultimate load on the column is found using tributary area and number of stories, and the design load can be calculated using the following equation:</a:t>
            </a:r>
          </a:p>
          <a:p>
            <a:pPr eaLnBrk="1" hangingPunct="1">
              <a:buFont typeface="Wingdings 2" pitchFamily="18" charset="2"/>
              <a:buNone/>
            </a:pPr>
            <a:endParaRPr lang="en-GB" altLang="en-US" b="1" i="1" u="sng" dirty="0" smtClean="0"/>
          </a:p>
          <a:p>
            <a:r>
              <a:rPr lang="en-GB" altLang="en-US" sz="1800" i="1" dirty="0" smtClean="0"/>
              <a:t>Tributary area=59.085 m</a:t>
            </a:r>
            <a:r>
              <a:rPr lang="en-GB" altLang="en-US" sz="1800" i="1" baseline="30000" dirty="0" smtClean="0"/>
              <a:t>2</a:t>
            </a:r>
            <a:endParaRPr lang="en-GB" altLang="en-US" sz="1800" dirty="0" smtClean="0"/>
          </a:p>
          <a:p>
            <a:r>
              <a:rPr lang="en-GB" altLang="en-US" sz="1800" i="1" dirty="0" smtClean="0"/>
              <a:t>Number of stories= 3</a:t>
            </a:r>
            <a:endParaRPr lang="en-GB" altLang="en-US" sz="1800" dirty="0" smtClean="0"/>
          </a:p>
          <a:p>
            <a:r>
              <a:rPr lang="en-GB" altLang="en-US" sz="1800" i="1" dirty="0" smtClean="0"/>
              <a:t>W</a:t>
            </a:r>
            <a:r>
              <a:rPr lang="en-GB" altLang="en-US" sz="1800" i="1" baseline="-25000" dirty="0" smtClean="0"/>
              <a:t>u</a:t>
            </a:r>
            <a:r>
              <a:rPr lang="en-GB" altLang="en-US" sz="1800" i="1" dirty="0" smtClean="0"/>
              <a:t>=24.75  kN/m</a:t>
            </a:r>
            <a:r>
              <a:rPr lang="en-GB" altLang="en-US" sz="1800" i="1" baseline="30000" dirty="0" smtClean="0"/>
              <a:t>2</a:t>
            </a:r>
            <a:endParaRPr lang="en-GB" altLang="en-US" sz="1800" dirty="0" smtClean="0"/>
          </a:p>
          <a:p>
            <a:r>
              <a:rPr lang="en-GB" altLang="en-US" sz="1800" i="1" dirty="0" smtClean="0"/>
              <a:t>P</a:t>
            </a:r>
            <a:r>
              <a:rPr lang="en-GB" altLang="en-US" sz="1800" i="1" baseline="-25000" dirty="0" smtClean="0"/>
              <a:t>u</a:t>
            </a:r>
            <a:r>
              <a:rPr lang="en-GB" altLang="en-US" sz="1800" i="1" dirty="0" smtClean="0"/>
              <a:t>=59.08x3x24.75 = 4387.06 kN</a:t>
            </a:r>
            <a:endParaRPr lang="en-GB" altLang="en-US" sz="1800" dirty="0" smtClean="0"/>
          </a:p>
          <a:p>
            <a:r>
              <a:rPr lang="en-GB" altLang="en-US" sz="1800" i="1" dirty="0" err="1" smtClean="0"/>
              <a:t>P</a:t>
            </a:r>
            <a:r>
              <a:rPr lang="en-GB" altLang="en-US" sz="1800" i="1" baseline="-25000" dirty="0" err="1" smtClean="0"/>
              <a:t>n</a:t>
            </a:r>
            <a:r>
              <a:rPr lang="en-GB" altLang="en-US" sz="1800" i="1" baseline="-25000" dirty="0" smtClean="0"/>
              <a:t> </a:t>
            </a:r>
            <a:r>
              <a:rPr lang="en-GB" altLang="en-US" sz="1800" i="1" baseline="-25000" dirty="0" err="1" smtClean="0"/>
              <a:t>req</a:t>
            </a:r>
            <a:r>
              <a:rPr lang="en-GB" altLang="en-US" sz="1800" i="1" baseline="-25000" dirty="0" smtClean="0"/>
              <a:t> </a:t>
            </a:r>
            <a:r>
              <a:rPr lang="en-GB" altLang="en-US" sz="1800" i="1" dirty="0" smtClean="0"/>
              <a:t>= 4387.06 / 0.65 = 6749.325 kN</a:t>
            </a:r>
            <a:endParaRPr lang="en-GB" altLang="en-US" sz="1800" dirty="0" smtClean="0"/>
          </a:p>
          <a:p>
            <a:r>
              <a:rPr lang="en-GB" altLang="en-US" sz="1800" i="1" dirty="0" smtClean="0"/>
              <a:t>Assume </a:t>
            </a:r>
            <a:r>
              <a:rPr lang="en-US" altLang="en-US" sz="1800" dirty="0" smtClean="0">
                <a:latin typeface="Times New Roman" pitchFamily="18" charset="0"/>
                <a:cs typeface="Times New Roman" pitchFamily="18" charset="0"/>
              </a:rPr>
              <a:t>𝜌</a:t>
            </a:r>
            <a:r>
              <a:rPr lang="en-GB" altLang="en-US" sz="1800" i="1" dirty="0" smtClean="0"/>
              <a:t> = 0.01</a:t>
            </a:r>
            <a:endParaRPr lang="en-GB" altLang="en-US" sz="1800" dirty="0" smtClean="0"/>
          </a:p>
          <a:p>
            <a:r>
              <a:rPr lang="en-GB" altLang="en-US" sz="1800" i="1" dirty="0" smtClean="0"/>
              <a:t> </a:t>
            </a:r>
            <a:r>
              <a:rPr lang="en-GB" altLang="en-US" sz="1800" i="1" dirty="0" err="1" smtClean="0"/>
              <a:t>P</a:t>
            </a:r>
            <a:r>
              <a:rPr lang="en-GB" altLang="en-US" sz="1600" i="1" dirty="0" err="1" smtClean="0"/>
              <a:t>d</a:t>
            </a:r>
            <a:r>
              <a:rPr lang="en-GB" altLang="en-US" sz="1800" i="1" dirty="0" smtClean="0"/>
              <a:t>= </a:t>
            </a:r>
            <a:r>
              <a:rPr lang="en-GB" altLang="en-US" sz="1800" dirty="0" smtClean="0"/>
              <a:t>Ф </a:t>
            </a:r>
            <a:r>
              <a:rPr lang="en-GB" altLang="en-US" sz="1800" i="1" dirty="0" err="1" smtClean="0"/>
              <a:t>P</a:t>
            </a:r>
            <a:r>
              <a:rPr lang="en-GB" altLang="en-US" sz="1800" i="1" baseline="-25000" dirty="0" err="1" smtClean="0"/>
              <a:t>n</a:t>
            </a:r>
            <a:r>
              <a:rPr lang="en-GB" altLang="en-US" sz="1800" i="1" dirty="0" smtClean="0"/>
              <a:t> =</a:t>
            </a:r>
            <a:r>
              <a:rPr lang="en-GB" altLang="en-US" sz="1800" dirty="0" smtClean="0"/>
              <a:t> Ф</a:t>
            </a:r>
            <a:r>
              <a:rPr lang="en-GB" altLang="en-US" sz="1800" i="1" dirty="0" smtClean="0"/>
              <a:t> *λ {0.85* fc(Ag-As) + As* </a:t>
            </a:r>
            <a:r>
              <a:rPr lang="en-GB" altLang="en-US" sz="1800" i="1" dirty="0" err="1" smtClean="0"/>
              <a:t>fy</a:t>
            </a:r>
            <a:r>
              <a:rPr lang="en-GB" altLang="en-US" sz="1800" i="1" dirty="0" smtClean="0"/>
              <a:t>}</a:t>
            </a:r>
          </a:p>
          <a:p>
            <a:r>
              <a:rPr lang="en-GB" altLang="en-US" sz="1800" i="1" dirty="0" err="1" smtClean="0"/>
              <a:t>Pd</a:t>
            </a:r>
            <a:r>
              <a:rPr lang="en-GB" altLang="en-US" sz="1800" i="1" dirty="0" smtClean="0"/>
              <a:t>=1.443Ag</a:t>
            </a:r>
          </a:p>
          <a:p>
            <a:r>
              <a:rPr lang="en-GB" altLang="en-US" sz="1800" i="1" dirty="0" smtClean="0"/>
              <a:t>6749.325/1.443</a:t>
            </a:r>
            <a:endParaRPr lang="en-GB" altLang="en-US" sz="1800" dirty="0" smtClean="0"/>
          </a:p>
          <a:p>
            <a:r>
              <a:rPr lang="en-GB" altLang="en-US" sz="1800" i="1" dirty="0" smtClean="0"/>
              <a:t>Square column </a:t>
            </a:r>
            <a:r>
              <a:rPr lang="en-GB" altLang="en-US" sz="1800" i="1" dirty="0" smtClean="0">
                <a:sym typeface="Wingdings" pitchFamily="2" charset="2"/>
              </a:rPr>
              <a:t></a:t>
            </a:r>
            <a:r>
              <a:rPr lang="en-GB" altLang="en-US" sz="1800" i="1" dirty="0" smtClean="0"/>
              <a:t> b=h =70. cm  </a:t>
            </a:r>
            <a:r>
              <a:rPr lang="en-GB" altLang="en-US" sz="1800" i="1" dirty="0" smtClean="0">
                <a:sym typeface="Wingdings" pitchFamily="2" charset="2"/>
              </a:rPr>
              <a:t></a:t>
            </a:r>
            <a:r>
              <a:rPr lang="en-GB" altLang="en-US" sz="1800" i="1" dirty="0" smtClean="0"/>
              <a:t> use (80x80) the area of column to account for additional moments and lateral forces</a:t>
            </a:r>
            <a:endParaRPr lang="en-GB" altLang="en-US" sz="1800" dirty="0" smtClean="0"/>
          </a:p>
          <a:p>
            <a:pPr eaLnBrk="1" hangingPunct="1">
              <a:buFont typeface="Wingdings 2" pitchFamily="18" charset="2"/>
              <a:buNone/>
            </a:pPr>
            <a:endParaRPr lang="en-GB" altLang="en-US" dirty="0" smtClean="0"/>
          </a:p>
        </p:txBody>
      </p:sp>
      <p:sp>
        <p:nvSpPr>
          <p:cNvPr id="2560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GB" altLang="en-US"/>
          </a:p>
        </p:txBody>
      </p:sp>
      <p:sp>
        <p:nvSpPr>
          <p:cNvPr id="25604"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GB" altLang="en-US"/>
          </a:p>
        </p:txBody>
      </p:sp>
      <p:sp>
        <p:nvSpPr>
          <p:cNvPr id="25605"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GB"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a:bodyPr>
          <a:lstStyle/>
          <a:p>
            <a:r>
              <a:rPr lang="en-US" altLang="en-US" sz="2400" i="1" smtClean="0"/>
              <a:t>Chapter Three</a:t>
            </a:r>
            <a:r>
              <a:rPr lang="en-US" altLang="en-US" sz="2400" smtClean="0"/>
              <a:t/>
            </a:r>
            <a:br>
              <a:rPr lang="en-US" altLang="en-US" sz="2400" smtClean="0"/>
            </a:br>
            <a:r>
              <a:rPr lang="en-US" altLang="en-US" sz="2400" i="1" smtClean="0"/>
              <a:t>Three Dimensional Structural Analysis and Design</a:t>
            </a:r>
            <a:r>
              <a:rPr lang="en-US" altLang="en-US" sz="2400" smtClean="0"/>
              <a:t/>
            </a:r>
            <a:br>
              <a:rPr lang="en-US" altLang="en-US" sz="2400" smtClean="0"/>
            </a:br>
            <a:endParaRPr lang="en-GB" altLang="en-US" sz="2400" smtClean="0"/>
          </a:p>
        </p:txBody>
      </p:sp>
      <p:pic>
        <p:nvPicPr>
          <p:cNvPr id="6" name="Content Placeholder 5" descr="C:\Users\Dell\Desktop\2014-05-04_14-11-47.png"/>
          <p:cNvPicPr>
            <a:picLocks noGrp="1"/>
          </p:cNvPicPr>
          <p:nvPr>
            <p:ph idx="1"/>
          </p:nvPr>
        </p:nvPicPr>
        <p:blipFill>
          <a:blip r:embed="rId2"/>
          <a:srcRect/>
          <a:stretch>
            <a:fillRect/>
          </a:stretch>
        </p:blipFill>
        <p:spPr bwMode="auto">
          <a:xfrm>
            <a:off x="251520" y="1844824"/>
            <a:ext cx="8424936" cy="36724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95288" y="333375"/>
            <a:ext cx="8291512" cy="1008063"/>
          </a:xfrm>
        </p:spPr>
        <p:txBody>
          <a:bodyPr>
            <a:normAutofit fontScale="90000"/>
          </a:bodyPr>
          <a:lstStyle/>
          <a:p>
            <a:pPr eaLnBrk="1" hangingPunct="1"/>
            <a:r>
              <a:rPr lang="en-GB" altLang="en-US" sz="3200" b="1" smtClean="0"/>
              <a:t>   * General</a:t>
            </a:r>
            <a:r>
              <a:rPr lang="en-US" altLang="en-US" sz="3200" smtClean="0"/>
              <a:t/>
            </a:r>
            <a:br>
              <a:rPr lang="en-US" altLang="en-US" sz="3200" smtClean="0"/>
            </a:br>
            <a:endParaRPr lang="en-GB" altLang="en-US" sz="3200" smtClean="0"/>
          </a:p>
        </p:txBody>
      </p:sp>
      <p:sp>
        <p:nvSpPr>
          <p:cNvPr id="27651" name="Content Placeholder 2"/>
          <p:cNvSpPr>
            <a:spLocks noGrp="1"/>
          </p:cNvSpPr>
          <p:nvPr>
            <p:ph idx="1"/>
          </p:nvPr>
        </p:nvSpPr>
        <p:spPr>
          <a:xfrm>
            <a:off x="395288" y="981075"/>
            <a:ext cx="8291512" cy="5343525"/>
          </a:xfrm>
        </p:spPr>
        <p:txBody>
          <a:bodyPr/>
          <a:lstStyle/>
          <a:p>
            <a:pPr>
              <a:buFont typeface="Wingdings 2" pitchFamily="18" charset="2"/>
              <a:buNone/>
            </a:pPr>
            <a:r>
              <a:rPr lang="en-GB" altLang="en-US" b="1" dirty="0" smtClean="0"/>
              <a:t> </a:t>
            </a:r>
            <a:endParaRPr lang="en-US" altLang="en-US" dirty="0" smtClean="0"/>
          </a:p>
          <a:p>
            <a:pPr>
              <a:buFont typeface="Wingdings 2" pitchFamily="18" charset="2"/>
              <a:buNone/>
            </a:pPr>
            <a:r>
              <a:rPr lang="en-GB" altLang="en-US" sz="2000" dirty="0" smtClean="0"/>
              <a:t>     	This chapter is a three dimensional analysis and design, which introduces the final and practical structural analysis and design of the structural elements with the practical structural drawings that are ready for construction. </a:t>
            </a:r>
          </a:p>
          <a:p>
            <a:pPr>
              <a:buFont typeface="Wingdings 2" pitchFamily="18" charset="2"/>
              <a:buNone/>
            </a:pPr>
            <a:endParaRPr lang="en-US" altLang="en-US" sz="2000" dirty="0" smtClean="0"/>
          </a:p>
          <a:p>
            <a:pPr>
              <a:buFont typeface="Wingdings 2" pitchFamily="18" charset="2"/>
              <a:buNone/>
            </a:pPr>
            <a:r>
              <a:rPr lang="en-GB" altLang="en-US" sz="2000" dirty="0" smtClean="0"/>
              <a:t> 	Structural analysis consists of set of physical and mathematical laws required to study and predict the behaviour of structures under a given set of actions. The structural analysis of the model is aimed to determine the external reactions at the supports and the internal forces like bending moments, shear forces, and normal forces for the different members. Theses internal member forces are used to design the cross section of three elements.</a:t>
            </a:r>
            <a:endParaRPr lang="en-US" altLang="en-US" sz="2000"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a:p>
            <a:pPr eaLnBrk="1" hangingPunct="1"/>
            <a:endParaRPr lang="en-GB" alt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539750" y="1412875"/>
            <a:ext cx="8002588" cy="1123950"/>
          </a:xfrm>
        </p:spPr>
        <p:txBody>
          <a:bodyPr>
            <a:normAutofit fontScale="90000"/>
          </a:bodyPr>
          <a:lstStyle/>
          <a:p>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t/>
            </a:r>
            <a:br>
              <a:rPr lang="en-US" altLang="en-US" sz="2800" b="1" smtClean="0"/>
            </a:br>
            <a:r>
              <a:rPr lang="en-US" altLang="en-US" sz="2800" b="1" smtClean="0">
                <a:solidFill>
                  <a:srgbClr val="FF0000"/>
                </a:solidFill>
              </a:rPr>
              <a:t>Two way slab system:</a:t>
            </a:r>
            <a:br>
              <a:rPr lang="en-US" altLang="en-US" sz="2800" b="1" smtClean="0">
                <a:solidFill>
                  <a:srgbClr val="FF0000"/>
                </a:solidFill>
              </a:rPr>
            </a:br>
            <a:r>
              <a:rPr lang="en-US" altLang="en-US" sz="2800" b="1" u="sng" smtClean="0">
                <a:solidFill>
                  <a:srgbClr val="FF0000"/>
                </a:solidFill>
              </a:rPr>
              <a:t>Part A</a:t>
            </a:r>
            <a:r>
              <a:rPr lang="en-US" altLang="en-US" sz="2800" b="1" u="sng" smtClean="0">
                <a:solidFill>
                  <a:schemeClr val="tx1"/>
                </a:solidFill>
              </a:rPr>
              <a:t/>
            </a:r>
            <a:br>
              <a:rPr lang="en-US" altLang="en-US" sz="2800" b="1" u="sng" smtClean="0">
                <a:solidFill>
                  <a:schemeClr val="tx1"/>
                </a:solidFill>
              </a:rPr>
            </a:br>
            <a:r>
              <a:rPr lang="en-US" altLang="en-US" sz="2800" smtClean="0"/>
              <a:t/>
            </a:r>
            <a:br>
              <a:rPr lang="en-US" altLang="en-US" sz="2800" smtClean="0"/>
            </a:br>
            <a:endParaRPr lang="ar-SA" altLang="en-US" sz="2800" smtClean="0"/>
          </a:p>
        </p:txBody>
      </p:sp>
      <p:sp>
        <p:nvSpPr>
          <p:cNvPr id="29699" name="Content Placeholder 2"/>
          <p:cNvSpPr>
            <a:spLocks noGrp="1"/>
          </p:cNvSpPr>
          <p:nvPr>
            <p:ph idx="1"/>
          </p:nvPr>
        </p:nvSpPr>
        <p:spPr>
          <a:xfrm>
            <a:off x="250825" y="1989138"/>
            <a:ext cx="8435975" cy="5272087"/>
          </a:xfrm>
        </p:spPr>
        <p:txBody>
          <a:bodyPr/>
          <a:lstStyle/>
          <a:p>
            <a:r>
              <a:rPr lang="en-US" altLang="en-US" sz="2000" dirty="0" smtClean="0"/>
              <a:t>Membrane </a:t>
            </a:r>
            <a:r>
              <a:rPr lang="en-US" altLang="en-US" sz="2000" b="1" dirty="0" smtClean="0"/>
              <a:t>f</a:t>
            </a:r>
            <a:r>
              <a:rPr lang="en-US" altLang="en-US" sz="2000" b="1" baseline="-25000" dirty="0" smtClean="0"/>
              <a:t>11</a:t>
            </a:r>
            <a:r>
              <a:rPr lang="en-US" altLang="en-US" sz="2000" dirty="0" smtClean="0"/>
              <a:t> modifier = (A</a:t>
            </a:r>
            <a:r>
              <a:rPr lang="en-US" altLang="en-US" sz="2000" baseline="-25000" dirty="0" smtClean="0"/>
              <a:t>1 </a:t>
            </a:r>
            <a:r>
              <a:rPr lang="en-US" altLang="en-US" sz="2000" dirty="0" smtClean="0"/>
              <a:t>/ A</a:t>
            </a:r>
            <a:r>
              <a:rPr lang="en-US" altLang="en-US" sz="2000" baseline="-25000" dirty="0" smtClean="0"/>
              <a:t>3</a:t>
            </a:r>
            <a:r>
              <a:rPr lang="en-US" altLang="en-US" sz="2000" dirty="0" smtClean="0"/>
              <a:t>)= 0.1165/0.301 = 0.517</a:t>
            </a:r>
          </a:p>
          <a:p>
            <a:r>
              <a:rPr lang="en-US" altLang="en-US" sz="2000" dirty="0" smtClean="0"/>
              <a:t>Membrane </a:t>
            </a:r>
            <a:r>
              <a:rPr lang="en-US" altLang="en-US" sz="2000" b="1" dirty="0" smtClean="0"/>
              <a:t>f</a:t>
            </a:r>
            <a:r>
              <a:rPr lang="en-US" altLang="en-US" sz="2000" b="1" baseline="-25000" dirty="0" smtClean="0"/>
              <a:t>22</a:t>
            </a:r>
            <a:r>
              <a:rPr lang="en-US" altLang="en-US" sz="2000" dirty="0" smtClean="0"/>
              <a:t> modifier = (A</a:t>
            </a:r>
            <a:r>
              <a:rPr lang="en-US" altLang="en-US" sz="2000" baseline="-25000" dirty="0" smtClean="0"/>
              <a:t>1 </a:t>
            </a:r>
            <a:r>
              <a:rPr lang="en-US" altLang="en-US" sz="2000" dirty="0" smtClean="0"/>
              <a:t>/ A</a:t>
            </a:r>
            <a:r>
              <a:rPr lang="en-US" altLang="en-US" sz="2000" baseline="-25000" dirty="0" smtClean="0"/>
              <a:t>3</a:t>
            </a:r>
            <a:r>
              <a:rPr lang="en-US" altLang="en-US" sz="2000" dirty="0" smtClean="0"/>
              <a:t>)= 0.1165/0.301 = 0.517</a:t>
            </a:r>
          </a:p>
          <a:p>
            <a:r>
              <a:rPr lang="en-US" altLang="en-US" sz="2000" dirty="0" smtClean="0"/>
              <a:t>Membrane </a:t>
            </a:r>
            <a:r>
              <a:rPr lang="en-US" altLang="en-US" sz="2000" b="1" dirty="0" smtClean="0"/>
              <a:t>f</a:t>
            </a:r>
            <a:r>
              <a:rPr lang="en-US" altLang="en-US" sz="2000" b="1" baseline="-25000" dirty="0" smtClean="0"/>
              <a:t>12</a:t>
            </a:r>
            <a:r>
              <a:rPr lang="en-US" altLang="en-US" sz="2000" dirty="0" smtClean="0"/>
              <a:t> modifier = (A</a:t>
            </a:r>
            <a:r>
              <a:rPr lang="en-US" altLang="en-US" sz="2000" baseline="-25000" dirty="0" smtClean="0"/>
              <a:t>1 </a:t>
            </a:r>
            <a:r>
              <a:rPr lang="en-US" altLang="en-US" sz="2000" dirty="0" smtClean="0"/>
              <a:t>/ A</a:t>
            </a:r>
            <a:r>
              <a:rPr lang="en-US" altLang="en-US" sz="2000" baseline="-25000" dirty="0" smtClean="0"/>
              <a:t>3</a:t>
            </a:r>
            <a:r>
              <a:rPr lang="en-US" altLang="en-US" sz="2000" dirty="0" smtClean="0"/>
              <a:t>)= 0.1165/0.301 = 0.517</a:t>
            </a:r>
          </a:p>
          <a:p>
            <a:r>
              <a:rPr lang="en-US" altLang="en-US" sz="2000" dirty="0" smtClean="0"/>
              <a:t>Bending  </a:t>
            </a:r>
            <a:r>
              <a:rPr lang="en-US" altLang="en-US" sz="2000" b="1" dirty="0" smtClean="0"/>
              <a:t>m</a:t>
            </a:r>
            <a:r>
              <a:rPr lang="en-US" altLang="en-US" sz="2000" b="1" baseline="-25000" dirty="0" smtClean="0"/>
              <a:t>11</a:t>
            </a:r>
            <a:r>
              <a:rPr lang="en-US" altLang="en-US" sz="2000" dirty="0" smtClean="0"/>
              <a:t> modifier = 0.25*( I</a:t>
            </a:r>
            <a:r>
              <a:rPr lang="en-US" altLang="en-US" sz="2000" baseline="-25000" dirty="0" smtClean="0"/>
              <a:t>1 </a:t>
            </a:r>
            <a:r>
              <a:rPr lang="en-US" altLang="en-US" sz="2000" dirty="0" smtClean="0"/>
              <a:t>/ I</a:t>
            </a:r>
            <a:r>
              <a:rPr lang="en-US" altLang="en-US" sz="2000" baseline="-25000" dirty="0" smtClean="0"/>
              <a:t>3</a:t>
            </a:r>
            <a:r>
              <a:rPr lang="en-US" altLang="en-US" sz="2000" dirty="0" smtClean="0"/>
              <a:t>) = 0.25</a:t>
            </a:r>
          </a:p>
          <a:p>
            <a:r>
              <a:rPr lang="en-US" altLang="en-US" sz="2000" dirty="0" smtClean="0"/>
              <a:t>Bending  </a:t>
            </a:r>
            <a:r>
              <a:rPr lang="en-US" altLang="en-US" sz="2000" b="1" dirty="0" smtClean="0"/>
              <a:t>m</a:t>
            </a:r>
            <a:r>
              <a:rPr lang="en-US" altLang="en-US" sz="2000" b="1" baseline="-25000" dirty="0" smtClean="0"/>
              <a:t>22</a:t>
            </a:r>
            <a:r>
              <a:rPr lang="en-US" altLang="en-US" sz="2000" dirty="0" smtClean="0"/>
              <a:t> modifier = 0.25*( I</a:t>
            </a:r>
            <a:r>
              <a:rPr lang="en-US" altLang="en-US" sz="2000" baseline="-25000" dirty="0" smtClean="0"/>
              <a:t>1 </a:t>
            </a:r>
            <a:r>
              <a:rPr lang="en-US" altLang="en-US" sz="2000" dirty="0" smtClean="0"/>
              <a:t>/ I</a:t>
            </a:r>
            <a:r>
              <a:rPr lang="en-US" altLang="en-US" sz="2000" baseline="-25000" dirty="0" smtClean="0"/>
              <a:t>3</a:t>
            </a:r>
            <a:r>
              <a:rPr lang="en-US" altLang="en-US" sz="2000" dirty="0" smtClean="0"/>
              <a:t>) = 0.25</a:t>
            </a:r>
          </a:p>
          <a:p>
            <a:r>
              <a:rPr lang="en-US" altLang="en-US" sz="2000" dirty="0" smtClean="0"/>
              <a:t>Bending  </a:t>
            </a:r>
            <a:r>
              <a:rPr lang="en-US" altLang="en-US" sz="2000" b="1" dirty="0" smtClean="0"/>
              <a:t>m</a:t>
            </a:r>
            <a:r>
              <a:rPr lang="en-US" altLang="en-US" sz="2000" b="1" baseline="-25000" dirty="0" smtClean="0"/>
              <a:t>12</a:t>
            </a:r>
            <a:r>
              <a:rPr lang="en-US" altLang="en-US" sz="2000" dirty="0" smtClean="0"/>
              <a:t> modifier = 0.25</a:t>
            </a:r>
          </a:p>
          <a:p>
            <a:r>
              <a:rPr lang="en-US" altLang="en-US" sz="2000" dirty="0" smtClean="0"/>
              <a:t>Shear  </a:t>
            </a:r>
            <a:r>
              <a:rPr lang="en-US" altLang="en-US" sz="2000" b="1" dirty="0" smtClean="0"/>
              <a:t>v</a:t>
            </a:r>
            <a:r>
              <a:rPr lang="en-US" altLang="en-US" sz="2000" b="1" baseline="-25000" dirty="0" smtClean="0"/>
              <a:t>13</a:t>
            </a:r>
            <a:r>
              <a:rPr lang="en-US" altLang="en-US" sz="2000" dirty="0" smtClean="0"/>
              <a:t> modifier = (A</a:t>
            </a:r>
            <a:r>
              <a:rPr lang="en-US" altLang="en-US" sz="2000" baseline="-25000" dirty="0" smtClean="0"/>
              <a:t>1 </a:t>
            </a:r>
            <a:r>
              <a:rPr lang="en-US" altLang="en-US" sz="2000" dirty="0" smtClean="0"/>
              <a:t>/ A</a:t>
            </a:r>
            <a:r>
              <a:rPr lang="en-US" altLang="en-US" sz="2000" baseline="-25000" dirty="0" smtClean="0"/>
              <a:t>3</a:t>
            </a:r>
            <a:r>
              <a:rPr lang="en-US" altLang="en-US" sz="2000" dirty="0" smtClean="0"/>
              <a:t>)= 0.517</a:t>
            </a:r>
          </a:p>
          <a:p>
            <a:r>
              <a:rPr lang="en-US" altLang="en-US" sz="2000" dirty="0" smtClean="0"/>
              <a:t>Shear  </a:t>
            </a:r>
            <a:r>
              <a:rPr lang="en-US" altLang="en-US" sz="2000" b="1" dirty="0" smtClean="0"/>
              <a:t>v</a:t>
            </a:r>
            <a:r>
              <a:rPr lang="en-US" altLang="en-US" sz="2000" b="1" baseline="-25000" dirty="0" smtClean="0"/>
              <a:t>23</a:t>
            </a:r>
            <a:r>
              <a:rPr lang="en-US" altLang="en-US" sz="2000" dirty="0" smtClean="0"/>
              <a:t> modifier = (A</a:t>
            </a:r>
            <a:r>
              <a:rPr lang="en-US" altLang="en-US" sz="2000" baseline="-25000" dirty="0" smtClean="0"/>
              <a:t>1 </a:t>
            </a:r>
            <a:r>
              <a:rPr lang="en-US" altLang="en-US" sz="2000" dirty="0" smtClean="0"/>
              <a:t>/ A</a:t>
            </a:r>
            <a:r>
              <a:rPr lang="en-US" altLang="en-US" sz="2000" baseline="-25000" dirty="0" smtClean="0"/>
              <a:t>3</a:t>
            </a:r>
            <a:r>
              <a:rPr lang="en-US" altLang="en-US" sz="2000" dirty="0" smtClean="0"/>
              <a:t>)= 0.517</a:t>
            </a:r>
          </a:p>
          <a:p>
            <a:r>
              <a:rPr lang="en-US" altLang="en-US" sz="2000" dirty="0" smtClean="0"/>
              <a:t>Mass </a:t>
            </a:r>
            <a:r>
              <a:rPr lang="en-US" altLang="en-US" sz="2000" b="1" dirty="0" smtClean="0"/>
              <a:t>m</a:t>
            </a:r>
            <a:r>
              <a:rPr lang="en-US" altLang="en-US" sz="2000" dirty="0" smtClean="0"/>
              <a:t> modifier = (M</a:t>
            </a:r>
            <a:r>
              <a:rPr lang="en-US" altLang="en-US" sz="2000" baseline="-25000" dirty="0" smtClean="0"/>
              <a:t> two way rib</a:t>
            </a:r>
            <a:r>
              <a:rPr lang="en-US" altLang="en-US" sz="2000" dirty="0" smtClean="0"/>
              <a:t> / M </a:t>
            </a:r>
            <a:r>
              <a:rPr lang="en-US" altLang="en-US" sz="2000" baseline="-25000" dirty="0" smtClean="0"/>
              <a:t>solid</a:t>
            </a:r>
            <a:r>
              <a:rPr lang="en-US" altLang="en-US" sz="2000" dirty="0" smtClean="0"/>
              <a:t>) = 1.012</a:t>
            </a:r>
          </a:p>
          <a:p>
            <a:r>
              <a:rPr lang="en-US" altLang="en-US" sz="2000" dirty="0" smtClean="0"/>
              <a:t>Weight </a:t>
            </a:r>
            <a:r>
              <a:rPr lang="en-US" altLang="en-US" sz="2000" b="1" dirty="0" smtClean="0"/>
              <a:t>w </a:t>
            </a:r>
            <a:r>
              <a:rPr lang="en-US" altLang="en-US" sz="2000" dirty="0" smtClean="0"/>
              <a:t>modifier = (M</a:t>
            </a:r>
            <a:r>
              <a:rPr lang="en-US" altLang="en-US" sz="2000" baseline="-25000" dirty="0" smtClean="0"/>
              <a:t> two way rib</a:t>
            </a:r>
            <a:r>
              <a:rPr lang="en-US" altLang="en-US" sz="2000" dirty="0" smtClean="0"/>
              <a:t> / M </a:t>
            </a:r>
            <a:r>
              <a:rPr lang="en-US" altLang="en-US" sz="2000" baseline="-25000" dirty="0" smtClean="0"/>
              <a:t>solid</a:t>
            </a:r>
            <a:r>
              <a:rPr lang="en-US" altLang="en-US" sz="2000" dirty="0" smtClean="0"/>
              <a:t>) = 1.012</a:t>
            </a:r>
          </a:p>
          <a:p>
            <a:pPr>
              <a:buFont typeface="Wingdings 2" pitchFamily="18" charset="2"/>
              <a:buNone/>
            </a:pPr>
            <a:endParaRPr lang="en-US" altLang="en-US" dirty="0" smtClean="0"/>
          </a:p>
          <a:p>
            <a:endParaRPr lang="ar-SA" altLang="en-US" dirty="0" smtClean="0">
              <a:ea typeface="Majalla UI"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250825" y="908050"/>
            <a:ext cx="8229600" cy="5184775"/>
          </a:xfrm>
        </p:spPr>
        <p:txBody>
          <a:bodyPr/>
          <a:lstStyle/>
          <a:p>
            <a:pPr>
              <a:buFont typeface="Wingdings 2" pitchFamily="18" charset="2"/>
              <a:buNone/>
            </a:pPr>
            <a:r>
              <a:rPr lang="en-US" altLang="en-US" dirty="0" smtClean="0"/>
              <a:t> </a:t>
            </a:r>
            <a:r>
              <a:rPr lang="en-US" altLang="en-US" sz="2400" b="1" u="sng" dirty="0" smtClean="0"/>
              <a:t> Part B</a:t>
            </a:r>
          </a:p>
          <a:p>
            <a:pPr>
              <a:buFont typeface="Wingdings 2" pitchFamily="18" charset="2"/>
              <a:buNone/>
            </a:pPr>
            <a:r>
              <a:rPr lang="en-GB" altLang="en-US" sz="2800" b="1" dirty="0" smtClean="0">
                <a:solidFill>
                  <a:schemeClr val="accent1"/>
                </a:solidFill>
              </a:rPr>
              <a:t>One way slab system (y-direction):</a:t>
            </a:r>
            <a:endParaRPr lang="en-US" altLang="en-US" dirty="0" smtClean="0">
              <a:solidFill>
                <a:schemeClr val="accent1"/>
              </a:solidFill>
            </a:endParaRPr>
          </a:p>
          <a:p>
            <a:r>
              <a:rPr lang="en-US" altLang="en-US" sz="2000" dirty="0" smtClean="0"/>
              <a:t>Membrane </a:t>
            </a:r>
            <a:r>
              <a:rPr lang="en-US" altLang="en-US" sz="2000" b="1" dirty="0" smtClean="0"/>
              <a:t>f</a:t>
            </a:r>
            <a:r>
              <a:rPr lang="en-US" altLang="en-US" sz="2000" b="1" baseline="-25000" dirty="0" smtClean="0"/>
              <a:t>11</a:t>
            </a:r>
            <a:r>
              <a:rPr lang="en-US" altLang="en-US" sz="2000" dirty="0" smtClean="0"/>
              <a:t>modifier = (A</a:t>
            </a:r>
            <a:r>
              <a:rPr lang="en-US" altLang="en-US" sz="2000" baseline="-25000" dirty="0" smtClean="0"/>
              <a:t>2</a:t>
            </a:r>
            <a:r>
              <a:rPr lang="en-US" altLang="en-US" sz="2000" dirty="0" smtClean="0"/>
              <a:t>/A</a:t>
            </a:r>
            <a:r>
              <a:rPr lang="en-US" altLang="en-US" sz="2000" baseline="-25000" dirty="0" smtClean="0"/>
              <a:t>3</a:t>
            </a:r>
            <a:r>
              <a:rPr lang="en-US" altLang="en-US" sz="2000" dirty="0" smtClean="0"/>
              <a:t>) = 0.43</a:t>
            </a:r>
          </a:p>
          <a:p>
            <a:r>
              <a:rPr lang="en-US" altLang="en-US" sz="2000" dirty="0" smtClean="0"/>
              <a:t>Membrane </a:t>
            </a:r>
            <a:r>
              <a:rPr lang="en-US" altLang="en-US" sz="2000" b="1" dirty="0" smtClean="0"/>
              <a:t>f</a:t>
            </a:r>
            <a:r>
              <a:rPr lang="en-US" altLang="en-US" sz="2000" b="1" baseline="-25000" dirty="0" smtClean="0"/>
              <a:t>22</a:t>
            </a:r>
            <a:r>
              <a:rPr lang="en-US" altLang="en-US" sz="2000" dirty="0" smtClean="0"/>
              <a:t> modifier = (A</a:t>
            </a:r>
            <a:r>
              <a:rPr lang="en-US" altLang="en-US" sz="2000" baseline="-25000" dirty="0" smtClean="0"/>
              <a:t>1</a:t>
            </a:r>
            <a:r>
              <a:rPr lang="en-US" altLang="en-US" sz="2000" dirty="0" smtClean="0"/>
              <a:t>/A</a:t>
            </a:r>
            <a:r>
              <a:rPr lang="en-US" altLang="en-US" sz="2000" baseline="-25000" dirty="0" smtClean="0"/>
              <a:t>3</a:t>
            </a:r>
            <a:r>
              <a:rPr lang="en-US" altLang="en-US" sz="2000" dirty="0" smtClean="0"/>
              <a:t>) = 0..64</a:t>
            </a:r>
          </a:p>
          <a:p>
            <a:r>
              <a:rPr lang="en-US" altLang="en-US" sz="2000" dirty="0" smtClean="0"/>
              <a:t>Membrane </a:t>
            </a:r>
            <a:r>
              <a:rPr lang="en-US" altLang="en-US" sz="2000" b="1" dirty="0" smtClean="0"/>
              <a:t>f</a:t>
            </a:r>
            <a:r>
              <a:rPr lang="en-US" altLang="en-US" sz="2000" b="1" baseline="-25000" dirty="0" smtClean="0"/>
              <a:t>12</a:t>
            </a:r>
            <a:r>
              <a:rPr lang="en-US" altLang="en-US" sz="2000" dirty="0" smtClean="0"/>
              <a:t> modifier = (A</a:t>
            </a:r>
            <a:r>
              <a:rPr lang="en-US" altLang="en-US" sz="2000" baseline="-25000" dirty="0" smtClean="0"/>
              <a:t>2</a:t>
            </a:r>
            <a:r>
              <a:rPr lang="en-US" altLang="en-US" sz="2000" dirty="0" smtClean="0"/>
              <a:t>/A</a:t>
            </a:r>
            <a:r>
              <a:rPr lang="en-US" altLang="en-US" sz="2000" baseline="-25000" dirty="0" smtClean="0"/>
              <a:t>3</a:t>
            </a:r>
            <a:r>
              <a:rPr lang="en-US" altLang="en-US" sz="2000" dirty="0" smtClean="0"/>
              <a:t>) = = 043</a:t>
            </a:r>
          </a:p>
          <a:p>
            <a:r>
              <a:rPr lang="en-US" altLang="en-US" sz="2000" dirty="0" smtClean="0"/>
              <a:t>Bending </a:t>
            </a:r>
            <a:r>
              <a:rPr lang="en-US" altLang="en-US" sz="2000" b="1" dirty="0" smtClean="0"/>
              <a:t>m</a:t>
            </a:r>
            <a:r>
              <a:rPr lang="en-US" altLang="en-US" sz="2000" b="1" baseline="-25000" dirty="0" smtClean="0"/>
              <a:t>11</a:t>
            </a:r>
            <a:r>
              <a:rPr lang="en-US" altLang="en-US" sz="2000" dirty="0" smtClean="0"/>
              <a:t> modifier = 0.25*( I</a:t>
            </a:r>
            <a:r>
              <a:rPr lang="en-US" altLang="en-US" sz="2000" baseline="-25000" dirty="0" smtClean="0"/>
              <a:t>2</a:t>
            </a:r>
            <a:r>
              <a:rPr lang="en-US" altLang="en-US" sz="2000" dirty="0" smtClean="0"/>
              <a:t>/ I</a:t>
            </a:r>
            <a:r>
              <a:rPr lang="en-US" altLang="en-US" sz="2000" baseline="-25000" dirty="0" smtClean="0"/>
              <a:t>3</a:t>
            </a:r>
            <a:r>
              <a:rPr lang="en-US" altLang="en-US" sz="2000" dirty="0" smtClean="0"/>
              <a:t>) = = 0.02</a:t>
            </a:r>
          </a:p>
          <a:p>
            <a:r>
              <a:rPr lang="en-US" altLang="en-US" sz="2000" dirty="0" smtClean="0"/>
              <a:t>Bending </a:t>
            </a:r>
            <a:r>
              <a:rPr lang="en-US" altLang="en-US" sz="2000" b="1" dirty="0" smtClean="0"/>
              <a:t>m</a:t>
            </a:r>
            <a:r>
              <a:rPr lang="en-US" altLang="en-US" sz="2000" b="1" baseline="-25000" dirty="0" smtClean="0"/>
              <a:t>22</a:t>
            </a:r>
            <a:r>
              <a:rPr lang="en-US" altLang="en-US" sz="2000" dirty="0" smtClean="0"/>
              <a:t> modifier = 0.25*( I</a:t>
            </a:r>
            <a:r>
              <a:rPr lang="en-US" altLang="en-US" sz="2000" baseline="-25000" dirty="0" smtClean="0"/>
              <a:t>1</a:t>
            </a:r>
            <a:r>
              <a:rPr lang="en-US" altLang="en-US" sz="2000" dirty="0" smtClean="0"/>
              <a:t>/ I</a:t>
            </a:r>
            <a:r>
              <a:rPr lang="en-US" altLang="en-US" sz="2000" baseline="-25000" dirty="0" smtClean="0"/>
              <a:t>3</a:t>
            </a:r>
            <a:r>
              <a:rPr lang="en-US" altLang="en-US" sz="2000" dirty="0" smtClean="0"/>
              <a:t>) = = 0.25</a:t>
            </a:r>
          </a:p>
          <a:p>
            <a:r>
              <a:rPr lang="en-US" altLang="en-US" sz="2000" dirty="0" smtClean="0"/>
              <a:t>Bending  </a:t>
            </a:r>
            <a:r>
              <a:rPr lang="en-US" altLang="en-US" sz="2000" b="1" dirty="0" smtClean="0"/>
              <a:t>m</a:t>
            </a:r>
            <a:r>
              <a:rPr lang="en-US" altLang="en-US" sz="2000" b="1" baseline="-25000" dirty="0" smtClean="0"/>
              <a:t>12</a:t>
            </a:r>
            <a:r>
              <a:rPr lang="en-US" altLang="en-US" sz="2000" dirty="0" smtClean="0"/>
              <a:t> modifier = 0.25*( I</a:t>
            </a:r>
            <a:r>
              <a:rPr lang="en-US" altLang="en-US" sz="2000" baseline="-25000" dirty="0" smtClean="0"/>
              <a:t>2</a:t>
            </a:r>
            <a:r>
              <a:rPr lang="en-US" altLang="en-US" sz="2000" dirty="0" smtClean="0"/>
              <a:t>/ I</a:t>
            </a:r>
            <a:r>
              <a:rPr lang="en-US" altLang="en-US" sz="2000" baseline="-25000" dirty="0" smtClean="0"/>
              <a:t>3</a:t>
            </a:r>
            <a:r>
              <a:rPr lang="en-US" altLang="en-US" sz="2000" dirty="0" smtClean="0"/>
              <a:t>) =) = 0.02</a:t>
            </a:r>
          </a:p>
          <a:p>
            <a:r>
              <a:rPr lang="en-US" altLang="en-US" sz="2000" dirty="0" smtClean="0"/>
              <a:t>Shear  </a:t>
            </a:r>
            <a:r>
              <a:rPr lang="en-US" altLang="en-US" sz="2000" b="1" dirty="0" smtClean="0"/>
              <a:t>v</a:t>
            </a:r>
            <a:r>
              <a:rPr lang="en-US" altLang="en-US" sz="2000" b="1" baseline="-25000" dirty="0" smtClean="0"/>
              <a:t>13</a:t>
            </a:r>
            <a:r>
              <a:rPr lang="en-US" altLang="en-US" sz="2000" dirty="0" smtClean="0"/>
              <a:t> modifier = (A</a:t>
            </a:r>
            <a:r>
              <a:rPr lang="en-US" altLang="en-US" sz="2000" baseline="-25000" dirty="0" smtClean="0"/>
              <a:t>2</a:t>
            </a:r>
            <a:r>
              <a:rPr lang="en-US" altLang="en-US" sz="2000" dirty="0" smtClean="0"/>
              <a:t>/A</a:t>
            </a:r>
            <a:r>
              <a:rPr lang="en-US" altLang="en-US" sz="2000" baseline="-25000" dirty="0" smtClean="0"/>
              <a:t>3</a:t>
            </a:r>
            <a:r>
              <a:rPr lang="en-US" altLang="en-US" sz="2000" dirty="0" smtClean="0"/>
              <a:t>) = .43</a:t>
            </a:r>
          </a:p>
          <a:p>
            <a:r>
              <a:rPr lang="en-US" altLang="en-US" sz="2000" dirty="0" smtClean="0"/>
              <a:t>Shear  </a:t>
            </a:r>
            <a:r>
              <a:rPr lang="en-US" altLang="en-US" sz="2000" b="1" dirty="0" smtClean="0"/>
              <a:t>v</a:t>
            </a:r>
            <a:r>
              <a:rPr lang="en-US" altLang="en-US" sz="2000" b="1" baseline="-25000" dirty="0" smtClean="0"/>
              <a:t>23</a:t>
            </a:r>
            <a:r>
              <a:rPr lang="en-US" altLang="en-US" sz="2000" dirty="0" smtClean="0"/>
              <a:t> modifier = (A</a:t>
            </a:r>
            <a:r>
              <a:rPr lang="en-US" altLang="en-US" sz="2000" baseline="-25000" dirty="0" smtClean="0"/>
              <a:t>1</a:t>
            </a:r>
            <a:r>
              <a:rPr lang="en-US" altLang="en-US" sz="2000" dirty="0" smtClean="0"/>
              <a:t>/A</a:t>
            </a:r>
            <a:r>
              <a:rPr lang="en-US" altLang="en-US" sz="2000" baseline="-25000" dirty="0" smtClean="0"/>
              <a:t>3</a:t>
            </a:r>
            <a:r>
              <a:rPr lang="en-US" altLang="en-US" sz="2000" dirty="0" smtClean="0"/>
              <a:t>) = 0..64</a:t>
            </a:r>
          </a:p>
          <a:p>
            <a:r>
              <a:rPr lang="en-US" altLang="en-US" sz="2000" dirty="0" smtClean="0"/>
              <a:t>Mass </a:t>
            </a:r>
            <a:r>
              <a:rPr lang="en-US" altLang="en-US" sz="2000" b="1" dirty="0" smtClean="0"/>
              <a:t>m</a:t>
            </a:r>
            <a:r>
              <a:rPr lang="en-US" altLang="en-US" sz="2000" dirty="0" smtClean="0"/>
              <a:t> modifier = (M</a:t>
            </a:r>
            <a:r>
              <a:rPr lang="en-US" altLang="en-US" sz="2000" baseline="-25000" dirty="0" smtClean="0"/>
              <a:t> 1 way rib</a:t>
            </a:r>
            <a:r>
              <a:rPr lang="en-US" altLang="en-US" sz="2000" dirty="0" smtClean="0"/>
              <a:t> / M </a:t>
            </a:r>
            <a:r>
              <a:rPr lang="en-US" altLang="en-US" sz="2000" baseline="-25000" dirty="0" smtClean="0"/>
              <a:t>solid</a:t>
            </a:r>
            <a:r>
              <a:rPr lang="en-US" altLang="en-US" sz="2000" dirty="0" smtClean="0"/>
              <a:t>) 0.97</a:t>
            </a:r>
          </a:p>
          <a:p>
            <a:r>
              <a:rPr lang="en-US" altLang="en-US" sz="2000" dirty="0" smtClean="0"/>
              <a:t>Weight </a:t>
            </a:r>
            <a:r>
              <a:rPr lang="en-US" altLang="en-US" sz="2000" b="1" dirty="0" smtClean="0"/>
              <a:t>w </a:t>
            </a:r>
            <a:r>
              <a:rPr lang="en-US" altLang="en-US" sz="2000" dirty="0" smtClean="0"/>
              <a:t>modifier = (M</a:t>
            </a:r>
            <a:r>
              <a:rPr lang="en-US" altLang="en-US" sz="2000" baseline="-25000" dirty="0" smtClean="0"/>
              <a:t> 1 way rib</a:t>
            </a:r>
            <a:r>
              <a:rPr lang="en-US" altLang="en-US" sz="2000" dirty="0" smtClean="0"/>
              <a:t>/ M </a:t>
            </a:r>
            <a:r>
              <a:rPr lang="en-US" altLang="en-US" sz="2000" baseline="-25000" dirty="0" smtClean="0"/>
              <a:t>solid</a:t>
            </a:r>
            <a:r>
              <a:rPr lang="en-US" altLang="en-US" sz="2000" dirty="0" smtClean="0"/>
              <a:t>) = = 0.97</a:t>
            </a:r>
          </a:p>
          <a:p>
            <a:endParaRPr lang="ar-SA" altLang="en-US" dirty="0" smtClean="0">
              <a:ea typeface="Majalla UI"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1188" y="907752"/>
            <a:ext cx="7942262" cy="1081088"/>
          </a:xfrm>
        </p:spPr>
        <p:txBody>
          <a:bodyPr>
            <a:normAutofit fontScale="90000"/>
          </a:bodyPr>
          <a:lstStyle/>
          <a:p>
            <a:r>
              <a:rPr lang="en-GB" altLang="en-US" sz="3200" b="1" dirty="0" smtClean="0"/>
              <a:t>One way slab system (x-direction):</a:t>
            </a:r>
            <a:r>
              <a:rPr lang="en-US" altLang="en-US" dirty="0" smtClean="0"/>
              <a:t/>
            </a:r>
            <a:br>
              <a:rPr lang="en-US" altLang="en-US" dirty="0" smtClean="0"/>
            </a:br>
            <a:endParaRPr lang="ar-SA" altLang="en-US" dirty="0" smtClean="0"/>
          </a:p>
        </p:txBody>
      </p:sp>
      <p:sp>
        <p:nvSpPr>
          <p:cNvPr id="31747" name="Content Placeholder 2"/>
          <p:cNvSpPr>
            <a:spLocks noGrp="1"/>
          </p:cNvSpPr>
          <p:nvPr>
            <p:ph idx="1"/>
          </p:nvPr>
        </p:nvSpPr>
        <p:spPr>
          <a:xfrm>
            <a:off x="395288" y="1469727"/>
            <a:ext cx="8291512" cy="5127625"/>
          </a:xfrm>
        </p:spPr>
        <p:txBody>
          <a:bodyPr/>
          <a:lstStyle/>
          <a:p>
            <a:r>
              <a:rPr lang="en-US" altLang="en-US" sz="2000" dirty="0" smtClean="0"/>
              <a:t>Membrane </a:t>
            </a:r>
            <a:r>
              <a:rPr lang="en-US" altLang="en-US" sz="2000" b="1" dirty="0" smtClean="0"/>
              <a:t>f</a:t>
            </a:r>
            <a:r>
              <a:rPr lang="en-US" altLang="en-US" sz="2000" b="1" baseline="-25000" dirty="0" smtClean="0"/>
              <a:t>11</a:t>
            </a:r>
            <a:r>
              <a:rPr lang="en-US" altLang="en-US" sz="2000" dirty="0" smtClean="0"/>
              <a:t> modifier = (A</a:t>
            </a:r>
            <a:r>
              <a:rPr lang="en-US" altLang="en-US" sz="2000" baseline="-25000" dirty="0" smtClean="0"/>
              <a:t>1</a:t>
            </a:r>
            <a:r>
              <a:rPr lang="en-US" altLang="en-US" sz="2000" dirty="0" smtClean="0"/>
              <a:t>/A</a:t>
            </a:r>
            <a:r>
              <a:rPr lang="en-US" altLang="en-US" sz="2000" baseline="-25000" dirty="0" smtClean="0"/>
              <a:t>3</a:t>
            </a:r>
            <a:r>
              <a:rPr lang="en-US" altLang="en-US" sz="2000" dirty="0" smtClean="0"/>
              <a:t>) = 0.64</a:t>
            </a:r>
          </a:p>
          <a:p>
            <a:r>
              <a:rPr lang="en-US" altLang="en-US" sz="2000" dirty="0" smtClean="0"/>
              <a:t>Membrane </a:t>
            </a:r>
            <a:r>
              <a:rPr lang="en-US" altLang="en-US" sz="2000" b="1" dirty="0" smtClean="0"/>
              <a:t>f</a:t>
            </a:r>
            <a:r>
              <a:rPr lang="en-US" altLang="en-US" sz="2000" b="1" baseline="-25000" dirty="0" smtClean="0"/>
              <a:t>22</a:t>
            </a:r>
            <a:r>
              <a:rPr lang="en-US" altLang="en-US" sz="2000" dirty="0" smtClean="0"/>
              <a:t> modifier= (A</a:t>
            </a:r>
            <a:r>
              <a:rPr lang="en-US" altLang="en-US" sz="2000" baseline="-25000" dirty="0" smtClean="0"/>
              <a:t>2</a:t>
            </a:r>
            <a:r>
              <a:rPr lang="en-US" altLang="en-US" sz="2000" dirty="0" smtClean="0"/>
              <a:t>/A</a:t>
            </a:r>
            <a:r>
              <a:rPr lang="en-US" altLang="en-US" sz="2000" baseline="-25000" dirty="0" smtClean="0"/>
              <a:t>3</a:t>
            </a:r>
            <a:r>
              <a:rPr lang="en-US" altLang="en-US" sz="2000" dirty="0" smtClean="0"/>
              <a:t>) = 0.43</a:t>
            </a:r>
          </a:p>
          <a:p>
            <a:r>
              <a:rPr lang="en-US" altLang="en-US" sz="2000" dirty="0" smtClean="0"/>
              <a:t>Membrane </a:t>
            </a:r>
            <a:r>
              <a:rPr lang="en-US" altLang="en-US" sz="2000" b="1" dirty="0" smtClean="0"/>
              <a:t>f</a:t>
            </a:r>
            <a:r>
              <a:rPr lang="en-US" altLang="en-US" sz="2000" b="1" baseline="-25000" dirty="0" smtClean="0"/>
              <a:t>12</a:t>
            </a:r>
            <a:r>
              <a:rPr lang="en-US" altLang="en-US" sz="2000" dirty="0" smtClean="0"/>
              <a:t> modifier = (A</a:t>
            </a:r>
            <a:r>
              <a:rPr lang="en-US" altLang="en-US" sz="2000" baseline="-25000" dirty="0" smtClean="0"/>
              <a:t>2</a:t>
            </a:r>
            <a:r>
              <a:rPr lang="en-US" altLang="en-US" sz="2000" dirty="0" smtClean="0"/>
              <a:t>/A</a:t>
            </a:r>
            <a:r>
              <a:rPr lang="en-US" altLang="en-US" sz="2000" baseline="-25000" dirty="0" smtClean="0"/>
              <a:t>3</a:t>
            </a:r>
            <a:r>
              <a:rPr lang="en-US" altLang="en-US" sz="2000" dirty="0" smtClean="0"/>
              <a:t>) = 0.43</a:t>
            </a:r>
          </a:p>
          <a:p>
            <a:r>
              <a:rPr lang="en-US" altLang="en-US" sz="2000" dirty="0" smtClean="0"/>
              <a:t>Bending  </a:t>
            </a:r>
            <a:r>
              <a:rPr lang="en-US" altLang="en-US" sz="2000" b="1" dirty="0" smtClean="0"/>
              <a:t>m</a:t>
            </a:r>
            <a:r>
              <a:rPr lang="en-US" altLang="en-US" sz="2000" b="1" baseline="-25000" dirty="0" smtClean="0"/>
              <a:t>11</a:t>
            </a:r>
            <a:r>
              <a:rPr lang="en-US" altLang="en-US" sz="2000" dirty="0" smtClean="0"/>
              <a:t> modifier = 0.25*( I</a:t>
            </a:r>
            <a:r>
              <a:rPr lang="en-US" altLang="en-US" sz="2000" baseline="-25000" dirty="0" smtClean="0"/>
              <a:t>1</a:t>
            </a:r>
            <a:r>
              <a:rPr lang="en-US" altLang="en-US" sz="2000" dirty="0" smtClean="0"/>
              <a:t>/ I</a:t>
            </a:r>
            <a:r>
              <a:rPr lang="en-US" altLang="en-US" sz="2000" baseline="-25000" dirty="0" smtClean="0"/>
              <a:t>3</a:t>
            </a:r>
            <a:r>
              <a:rPr lang="en-US" altLang="en-US" sz="2000" dirty="0" smtClean="0"/>
              <a:t>) = 0.25</a:t>
            </a:r>
          </a:p>
          <a:p>
            <a:r>
              <a:rPr lang="en-US" altLang="en-US" sz="2000" dirty="0" smtClean="0"/>
              <a:t>Bending  </a:t>
            </a:r>
            <a:r>
              <a:rPr lang="en-US" altLang="en-US" sz="2000" b="1" dirty="0" smtClean="0"/>
              <a:t>m</a:t>
            </a:r>
            <a:r>
              <a:rPr lang="en-US" altLang="en-US" sz="2000" b="1" baseline="-25000" dirty="0" smtClean="0"/>
              <a:t>22</a:t>
            </a:r>
            <a:r>
              <a:rPr lang="en-US" altLang="en-US" sz="2000" dirty="0" smtClean="0"/>
              <a:t> modifier = 0.25*( I</a:t>
            </a:r>
            <a:r>
              <a:rPr lang="en-US" altLang="en-US" sz="2000" baseline="-25000" dirty="0" smtClean="0"/>
              <a:t>2</a:t>
            </a:r>
            <a:r>
              <a:rPr lang="en-US" altLang="en-US" sz="2000" dirty="0" smtClean="0"/>
              <a:t>/ I</a:t>
            </a:r>
            <a:r>
              <a:rPr lang="en-US" altLang="en-US" sz="2000" baseline="-25000" dirty="0" smtClean="0"/>
              <a:t>3</a:t>
            </a:r>
            <a:r>
              <a:rPr lang="en-US" altLang="en-US" sz="2000" dirty="0" smtClean="0"/>
              <a:t>) = 0.02</a:t>
            </a:r>
          </a:p>
          <a:p>
            <a:r>
              <a:rPr lang="en-US" altLang="en-US" sz="2000" dirty="0" smtClean="0"/>
              <a:t>Bending  </a:t>
            </a:r>
            <a:r>
              <a:rPr lang="en-US" altLang="en-US" sz="2000" b="1" dirty="0" smtClean="0"/>
              <a:t>m</a:t>
            </a:r>
            <a:r>
              <a:rPr lang="en-US" altLang="en-US" sz="2000" b="1" baseline="-25000" dirty="0" smtClean="0"/>
              <a:t>12</a:t>
            </a:r>
            <a:r>
              <a:rPr lang="en-US" altLang="en-US" sz="2000" dirty="0" smtClean="0"/>
              <a:t> modifier = 0.25*( I</a:t>
            </a:r>
            <a:r>
              <a:rPr lang="en-US" altLang="en-US" sz="2000" baseline="-25000" dirty="0" smtClean="0"/>
              <a:t>2</a:t>
            </a:r>
            <a:r>
              <a:rPr lang="en-US" altLang="en-US" sz="2000" dirty="0" smtClean="0"/>
              <a:t>/ I</a:t>
            </a:r>
            <a:r>
              <a:rPr lang="en-US" altLang="en-US" sz="2000" baseline="-25000" dirty="0" smtClean="0"/>
              <a:t>3</a:t>
            </a:r>
            <a:r>
              <a:rPr lang="en-US" altLang="en-US" sz="2000" dirty="0" smtClean="0"/>
              <a:t>) = 0.02</a:t>
            </a:r>
          </a:p>
          <a:p>
            <a:r>
              <a:rPr lang="en-US" altLang="en-US" sz="2000" dirty="0" smtClean="0"/>
              <a:t>Shear  </a:t>
            </a:r>
            <a:r>
              <a:rPr lang="en-US" altLang="en-US" sz="2000" b="1" dirty="0" smtClean="0"/>
              <a:t>v</a:t>
            </a:r>
            <a:r>
              <a:rPr lang="en-US" altLang="en-US" sz="2000" b="1" baseline="-25000" dirty="0" smtClean="0"/>
              <a:t>13</a:t>
            </a:r>
            <a:r>
              <a:rPr lang="en-US" altLang="en-US" sz="2000" dirty="0" smtClean="0"/>
              <a:t> modifier = (A</a:t>
            </a:r>
            <a:r>
              <a:rPr lang="en-US" altLang="en-US" sz="2000" baseline="-25000" dirty="0" smtClean="0"/>
              <a:t>1</a:t>
            </a:r>
            <a:r>
              <a:rPr lang="en-US" altLang="en-US" sz="2000" dirty="0" smtClean="0"/>
              <a:t>/A</a:t>
            </a:r>
            <a:r>
              <a:rPr lang="en-US" altLang="en-US" sz="2000" baseline="-25000" dirty="0" smtClean="0"/>
              <a:t>3</a:t>
            </a:r>
            <a:r>
              <a:rPr lang="en-US" altLang="en-US" sz="2000" dirty="0" smtClean="0"/>
              <a:t>) = 0.64</a:t>
            </a:r>
          </a:p>
          <a:p>
            <a:r>
              <a:rPr lang="en-US" altLang="en-US" sz="2000" dirty="0" smtClean="0"/>
              <a:t>Shear  </a:t>
            </a:r>
            <a:r>
              <a:rPr lang="en-US" altLang="en-US" sz="2000" b="1" dirty="0" smtClean="0"/>
              <a:t>v</a:t>
            </a:r>
            <a:r>
              <a:rPr lang="en-US" altLang="en-US" sz="2000" b="1" baseline="-25000" dirty="0" smtClean="0"/>
              <a:t>23</a:t>
            </a:r>
            <a:r>
              <a:rPr lang="en-US" altLang="en-US" sz="2000" dirty="0" smtClean="0"/>
              <a:t> modifier = (A</a:t>
            </a:r>
            <a:r>
              <a:rPr lang="en-US" altLang="en-US" sz="2000" baseline="-25000" dirty="0" smtClean="0"/>
              <a:t>2</a:t>
            </a:r>
            <a:r>
              <a:rPr lang="en-US" altLang="en-US" sz="2000" dirty="0" smtClean="0"/>
              <a:t>/A</a:t>
            </a:r>
            <a:r>
              <a:rPr lang="en-US" altLang="en-US" sz="2000" baseline="-25000" dirty="0" smtClean="0"/>
              <a:t>3</a:t>
            </a:r>
            <a:r>
              <a:rPr lang="en-US" altLang="en-US" sz="2000" dirty="0" smtClean="0"/>
              <a:t>) = 0.43</a:t>
            </a:r>
          </a:p>
          <a:p>
            <a:r>
              <a:rPr lang="en-US" altLang="en-US" sz="2000" dirty="0" smtClean="0"/>
              <a:t>Mass </a:t>
            </a:r>
            <a:r>
              <a:rPr lang="en-US" altLang="en-US" sz="2000" b="1" dirty="0" smtClean="0"/>
              <a:t>m</a:t>
            </a:r>
            <a:r>
              <a:rPr lang="en-US" altLang="en-US" sz="2000" dirty="0" smtClean="0"/>
              <a:t> modifier = (M</a:t>
            </a:r>
            <a:r>
              <a:rPr lang="en-US" altLang="en-US" sz="2000" baseline="-25000" dirty="0" smtClean="0"/>
              <a:t> 1 way rib</a:t>
            </a:r>
            <a:r>
              <a:rPr lang="en-US" altLang="en-US" sz="2000" dirty="0" smtClean="0"/>
              <a:t> / M </a:t>
            </a:r>
            <a:r>
              <a:rPr lang="en-US" altLang="en-US" sz="2000" baseline="-25000" dirty="0" smtClean="0"/>
              <a:t>solid</a:t>
            </a:r>
            <a:r>
              <a:rPr lang="en-US" altLang="en-US" sz="2000" dirty="0" smtClean="0"/>
              <a:t>) = 0.97</a:t>
            </a:r>
          </a:p>
          <a:p>
            <a:r>
              <a:rPr lang="en-US" altLang="en-US" sz="2000" dirty="0" smtClean="0"/>
              <a:t>Weight </a:t>
            </a:r>
            <a:r>
              <a:rPr lang="en-US" altLang="en-US" sz="2000" b="1" dirty="0" smtClean="0"/>
              <a:t>w </a:t>
            </a:r>
            <a:r>
              <a:rPr lang="en-US" altLang="en-US" sz="2000" dirty="0" smtClean="0"/>
              <a:t>modifier = (M</a:t>
            </a:r>
            <a:r>
              <a:rPr lang="en-US" altLang="en-US" sz="2000" baseline="-25000" dirty="0" smtClean="0"/>
              <a:t> 1 way rib</a:t>
            </a:r>
            <a:r>
              <a:rPr lang="en-US" altLang="en-US" sz="2000" dirty="0" smtClean="0"/>
              <a:t> / M </a:t>
            </a:r>
            <a:r>
              <a:rPr lang="en-US" altLang="en-US" sz="2000" baseline="-25000" dirty="0" smtClean="0"/>
              <a:t>solid</a:t>
            </a:r>
            <a:r>
              <a:rPr lang="en-US" altLang="en-US" sz="2000" dirty="0" smtClean="0"/>
              <a:t>) = 0.97</a:t>
            </a:r>
          </a:p>
          <a:p>
            <a:endParaRPr lang="ar-SA" altLang="en-US" dirty="0" smtClean="0">
              <a:ea typeface="Majalla UI"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lstStyle/>
          <a:p>
            <a:r>
              <a:rPr lang="en-US" sz="3200" dirty="0" smtClean="0"/>
              <a:t>Waffle slab :</a:t>
            </a:r>
            <a:endParaRPr lang="en-US" sz="3200" dirty="0"/>
          </a:p>
        </p:txBody>
      </p:sp>
      <p:sp>
        <p:nvSpPr>
          <p:cNvPr id="3" name="Content Placeholder 2"/>
          <p:cNvSpPr>
            <a:spLocks noGrp="1"/>
          </p:cNvSpPr>
          <p:nvPr>
            <p:ph idx="1"/>
          </p:nvPr>
        </p:nvSpPr>
        <p:spPr>
          <a:xfrm>
            <a:off x="457200" y="1700808"/>
            <a:ext cx="8229600" cy="4389437"/>
          </a:xfrm>
        </p:spPr>
        <p:txBody>
          <a:bodyPr/>
          <a:lstStyle/>
          <a:p>
            <a:r>
              <a:rPr lang="en-US" altLang="en-US" sz="2000" dirty="0"/>
              <a:t>Membrane </a:t>
            </a:r>
            <a:r>
              <a:rPr lang="en-US" altLang="en-US" sz="2000" b="1" dirty="0"/>
              <a:t>f</a:t>
            </a:r>
            <a:r>
              <a:rPr lang="en-US" altLang="en-US" sz="2000" b="1" baseline="-25000" dirty="0"/>
              <a:t>11</a:t>
            </a:r>
            <a:r>
              <a:rPr lang="en-US" altLang="en-US" sz="2000" dirty="0"/>
              <a:t> modifier = (A</a:t>
            </a:r>
            <a:r>
              <a:rPr lang="en-US" altLang="en-US" sz="2000" baseline="-25000" dirty="0"/>
              <a:t>1</a:t>
            </a:r>
            <a:r>
              <a:rPr lang="en-US" altLang="en-US" sz="2000" dirty="0"/>
              <a:t>/A</a:t>
            </a:r>
            <a:r>
              <a:rPr lang="en-US" altLang="en-US" sz="2000" baseline="-25000" dirty="0"/>
              <a:t>3</a:t>
            </a:r>
            <a:r>
              <a:rPr lang="en-US" altLang="en-US" sz="2000" dirty="0"/>
              <a:t>) = </a:t>
            </a:r>
            <a:r>
              <a:rPr lang="en-US" altLang="en-US" sz="2000" dirty="0" smtClean="0"/>
              <a:t>0.55</a:t>
            </a:r>
            <a:endParaRPr lang="en-US" altLang="en-US" sz="2000" dirty="0"/>
          </a:p>
          <a:p>
            <a:r>
              <a:rPr lang="en-US" altLang="en-US" sz="2000" dirty="0"/>
              <a:t>Membrane </a:t>
            </a:r>
            <a:r>
              <a:rPr lang="en-US" altLang="en-US" sz="2000" b="1" dirty="0"/>
              <a:t>f</a:t>
            </a:r>
            <a:r>
              <a:rPr lang="en-US" altLang="en-US" sz="2000" b="1" baseline="-25000" dirty="0"/>
              <a:t>22</a:t>
            </a:r>
            <a:r>
              <a:rPr lang="en-US" altLang="en-US" sz="2000" dirty="0"/>
              <a:t> modifier= (A</a:t>
            </a:r>
            <a:r>
              <a:rPr lang="en-US" altLang="en-US" sz="2000" baseline="-25000" dirty="0"/>
              <a:t>2</a:t>
            </a:r>
            <a:r>
              <a:rPr lang="en-US" altLang="en-US" sz="2000" dirty="0"/>
              <a:t>/A</a:t>
            </a:r>
            <a:r>
              <a:rPr lang="en-US" altLang="en-US" sz="2000" baseline="-25000" dirty="0"/>
              <a:t>3</a:t>
            </a:r>
            <a:r>
              <a:rPr lang="en-US" altLang="en-US" sz="2000" dirty="0"/>
              <a:t>) = </a:t>
            </a:r>
            <a:r>
              <a:rPr lang="en-US" altLang="en-US" sz="2000" dirty="0" smtClean="0"/>
              <a:t>0.55</a:t>
            </a:r>
            <a:endParaRPr lang="en-US" altLang="en-US" sz="2000" dirty="0"/>
          </a:p>
          <a:p>
            <a:r>
              <a:rPr lang="en-US" altLang="en-US" sz="2000" dirty="0"/>
              <a:t>Membrane </a:t>
            </a:r>
            <a:r>
              <a:rPr lang="en-US" altLang="en-US" sz="2000" b="1" dirty="0"/>
              <a:t>f</a:t>
            </a:r>
            <a:r>
              <a:rPr lang="en-US" altLang="en-US" sz="2000" b="1" baseline="-25000" dirty="0"/>
              <a:t>12</a:t>
            </a:r>
            <a:r>
              <a:rPr lang="en-US" altLang="en-US" sz="2000" dirty="0"/>
              <a:t> modifier = (A</a:t>
            </a:r>
            <a:r>
              <a:rPr lang="en-US" altLang="en-US" sz="2000" baseline="-25000" dirty="0"/>
              <a:t>2</a:t>
            </a:r>
            <a:r>
              <a:rPr lang="en-US" altLang="en-US" sz="2000" dirty="0"/>
              <a:t>/A</a:t>
            </a:r>
            <a:r>
              <a:rPr lang="en-US" altLang="en-US" sz="2000" baseline="-25000" dirty="0"/>
              <a:t>3</a:t>
            </a:r>
            <a:r>
              <a:rPr lang="en-US" altLang="en-US" sz="2000" dirty="0"/>
              <a:t>) = </a:t>
            </a:r>
            <a:r>
              <a:rPr lang="en-US" altLang="en-US" sz="2000" dirty="0" smtClean="0"/>
              <a:t>0.55</a:t>
            </a:r>
            <a:endParaRPr lang="en-US" altLang="en-US" sz="2000" dirty="0"/>
          </a:p>
          <a:p>
            <a:r>
              <a:rPr lang="en-US" altLang="en-US" sz="2000" dirty="0"/>
              <a:t>Bending  </a:t>
            </a:r>
            <a:r>
              <a:rPr lang="en-US" altLang="en-US" sz="2000" b="1" dirty="0"/>
              <a:t>m</a:t>
            </a:r>
            <a:r>
              <a:rPr lang="en-US" altLang="en-US" sz="2000" b="1" baseline="-25000" dirty="0"/>
              <a:t>11</a:t>
            </a:r>
            <a:r>
              <a:rPr lang="en-US" altLang="en-US" sz="2000" dirty="0"/>
              <a:t> modifier = 0.25*( I</a:t>
            </a:r>
            <a:r>
              <a:rPr lang="en-US" altLang="en-US" sz="2000" baseline="-25000" dirty="0"/>
              <a:t>1</a:t>
            </a:r>
            <a:r>
              <a:rPr lang="en-US" altLang="en-US" sz="2000" dirty="0"/>
              <a:t>/ I</a:t>
            </a:r>
            <a:r>
              <a:rPr lang="en-US" altLang="en-US" sz="2000" baseline="-25000" dirty="0"/>
              <a:t>3</a:t>
            </a:r>
            <a:r>
              <a:rPr lang="en-US" altLang="en-US" sz="2000" dirty="0"/>
              <a:t>) = 0.25</a:t>
            </a:r>
          </a:p>
          <a:p>
            <a:r>
              <a:rPr lang="en-US" altLang="en-US" sz="2000" dirty="0"/>
              <a:t>Bending  </a:t>
            </a:r>
            <a:r>
              <a:rPr lang="en-US" altLang="en-US" sz="2000" b="1" dirty="0"/>
              <a:t>m</a:t>
            </a:r>
            <a:r>
              <a:rPr lang="en-US" altLang="en-US" sz="2000" b="1" baseline="-25000" dirty="0"/>
              <a:t>22</a:t>
            </a:r>
            <a:r>
              <a:rPr lang="en-US" altLang="en-US" sz="2000" dirty="0"/>
              <a:t> modifier = 0.25*( I</a:t>
            </a:r>
            <a:r>
              <a:rPr lang="en-US" altLang="en-US" sz="2000" baseline="-25000" dirty="0"/>
              <a:t>2</a:t>
            </a:r>
            <a:r>
              <a:rPr lang="en-US" altLang="en-US" sz="2000" dirty="0"/>
              <a:t>/ I</a:t>
            </a:r>
            <a:r>
              <a:rPr lang="en-US" altLang="en-US" sz="2000" baseline="-25000" dirty="0"/>
              <a:t>3</a:t>
            </a:r>
            <a:r>
              <a:rPr lang="en-US" altLang="en-US" sz="2000" dirty="0"/>
              <a:t>) = </a:t>
            </a:r>
            <a:r>
              <a:rPr lang="en-US" altLang="en-US" sz="2000" dirty="0" smtClean="0"/>
              <a:t>0.25</a:t>
            </a:r>
            <a:endParaRPr lang="en-US" altLang="en-US" sz="2000" dirty="0"/>
          </a:p>
          <a:p>
            <a:r>
              <a:rPr lang="en-US" altLang="en-US" sz="2000" dirty="0"/>
              <a:t>Bending  </a:t>
            </a:r>
            <a:r>
              <a:rPr lang="en-US" altLang="en-US" sz="2000" b="1" dirty="0"/>
              <a:t>m</a:t>
            </a:r>
            <a:r>
              <a:rPr lang="en-US" altLang="en-US" sz="2000" b="1" baseline="-25000" dirty="0"/>
              <a:t>12</a:t>
            </a:r>
            <a:r>
              <a:rPr lang="en-US" altLang="en-US" sz="2000" dirty="0"/>
              <a:t> modifier = 0.25*( I</a:t>
            </a:r>
            <a:r>
              <a:rPr lang="en-US" altLang="en-US" sz="2000" baseline="-25000" dirty="0"/>
              <a:t>2</a:t>
            </a:r>
            <a:r>
              <a:rPr lang="en-US" altLang="en-US" sz="2000" dirty="0"/>
              <a:t>/ I</a:t>
            </a:r>
            <a:r>
              <a:rPr lang="en-US" altLang="en-US" sz="2000" baseline="-25000" dirty="0"/>
              <a:t>3</a:t>
            </a:r>
            <a:r>
              <a:rPr lang="en-US" altLang="en-US" sz="2000" dirty="0"/>
              <a:t>) = </a:t>
            </a:r>
            <a:r>
              <a:rPr lang="en-US" altLang="en-US" sz="2000" dirty="0" smtClean="0"/>
              <a:t>0.25</a:t>
            </a:r>
            <a:endParaRPr lang="en-US" altLang="en-US" sz="2000" dirty="0"/>
          </a:p>
          <a:p>
            <a:r>
              <a:rPr lang="en-US" altLang="en-US" sz="2000" dirty="0"/>
              <a:t>Shear  </a:t>
            </a:r>
            <a:r>
              <a:rPr lang="en-US" altLang="en-US" sz="2000" b="1" dirty="0"/>
              <a:t>v</a:t>
            </a:r>
            <a:r>
              <a:rPr lang="en-US" altLang="en-US" sz="2000" b="1" baseline="-25000" dirty="0"/>
              <a:t>13</a:t>
            </a:r>
            <a:r>
              <a:rPr lang="en-US" altLang="en-US" sz="2000" dirty="0"/>
              <a:t> modifier = (A</a:t>
            </a:r>
            <a:r>
              <a:rPr lang="en-US" altLang="en-US" sz="2000" baseline="-25000" dirty="0"/>
              <a:t>1</a:t>
            </a:r>
            <a:r>
              <a:rPr lang="en-US" altLang="en-US" sz="2000" dirty="0"/>
              <a:t>/A</a:t>
            </a:r>
            <a:r>
              <a:rPr lang="en-US" altLang="en-US" sz="2000" baseline="-25000" dirty="0"/>
              <a:t>3</a:t>
            </a:r>
            <a:r>
              <a:rPr lang="en-US" altLang="en-US" sz="2000" dirty="0"/>
              <a:t>) = </a:t>
            </a:r>
            <a:r>
              <a:rPr lang="en-US" altLang="en-US" sz="2000" dirty="0" smtClean="0"/>
              <a:t>0.55</a:t>
            </a:r>
            <a:endParaRPr lang="en-US" altLang="en-US" sz="2000" dirty="0"/>
          </a:p>
          <a:p>
            <a:r>
              <a:rPr lang="en-US" altLang="en-US" sz="2000" dirty="0"/>
              <a:t>Shear  </a:t>
            </a:r>
            <a:r>
              <a:rPr lang="en-US" altLang="en-US" sz="2000" b="1" dirty="0"/>
              <a:t>v</a:t>
            </a:r>
            <a:r>
              <a:rPr lang="en-US" altLang="en-US" sz="2000" b="1" baseline="-25000" dirty="0"/>
              <a:t>23</a:t>
            </a:r>
            <a:r>
              <a:rPr lang="en-US" altLang="en-US" sz="2000" dirty="0"/>
              <a:t> modifier = (A</a:t>
            </a:r>
            <a:r>
              <a:rPr lang="en-US" altLang="en-US" sz="2000" baseline="-25000" dirty="0"/>
              <a:t>2</a:t>
            </a:r>
            <a:r>
              <a:rPr lang="en-US" altLang="en-US" sz="2000" dirty="0"/>
              <a:t>/A</a:t>
            </a:r>
            <a:r>
              <a:rPr lang="en-US" altLang="en-US" sz="2000" baseline="-25000" dirty="0"/>
              <a:t>3</a:t>
            </a:r>
            <a:r>
              <a:rPr lang="en-US" altLang="en-US" sz="2000" dirty="0"/>
              <a:t>) = </a:t>
            </a:r>
            <a:r>
              <a:rPr lang="en-US" altLang="en-US" sz="2000" dirty="0" smtClean="0"/>
              <a:t>0.55</a:t>
            </a:r>
            <a:endParaRPr lang="en-US" altLang="en-US" sz="2000" dirty="0"/>
          </a:p>
          <a:p>
            <a:r>
              <a:rPr lang="en-US" altLang="en-US" sz="2000" dirty="0"/>
              <a:t>Mass </a:t>
            </a:r>
            <a:r>
              <a:rPr lang="en-US" altLang="en-US" sz="2000" b="1" dirty="0"/>
              <a:t>m</a:t>
            </a:r>
            <a:r>
              <a:rPr lang="en-US" altLang="en-US" sz="2000" dirty="0"/>
              <a:t> modifier = (M</a:t>
            </a:r>
            <a:r>
              <a:rPr lang="en-US" altLang="en-US" sz="2000" baseline="-25000" dirty="0"/>
              <a:t> 1 way rib</a:t>
            </a:r>
            <a:r>
              <a:rPr lang="en-US" altLang="en-US" sz="2000" dirty="0"/>
              <a:t> / M </a:t>
            </a:r>
            <a:r>
              <a:rPr lang="en-US" altLang="en-US" sz="2000" baseline="-25000" dirty="0"/>
              <a:t>solid</a:t>
            </a:r>
            <a:r>
              <a:rPr lang="en-US" altLang="en-US" sz="2000" dirty="0"/>
              <a:t>) = </a:t>
            </a:r>
            <a:r>
              <a:rPr lang="en-US" altLang="en-US" sz="2000" dirty="0" smtClean="0"/>
              <a:t>0.674</a:t>
            </a:r>
            <a:endParaRPr lang="en-US" altLang="en-US" sz="2000" dirty="0"/>
          </a:p>
          <a:p>
            <a:r>
              <a:rPr lang="en-US" altLang="en-US" sz="2000" dirty="0"/>
              <a:t>Weight </a:t>
            </a:r>
            <a:r>
              <a:rPr lang="en-US" altLang="en-US" sz="2000" b="1" dirty="0"/>
              <a:t>w </a:t>
            </a:r>
            <a:r>
              <a:rPr lang="en-US" altLang="en-US" sz="2000" dirty="0"/>
              <a:t>modifier = (M</a:t>
            </a:r>
            <a:r>
              <a:rPr lang="en-US" altLang="en-US" sz="2000" baseline="-25000" dirty="0"/>
              <a:t> 1 way rib</a:t>
            </a:r>
            <a:r>
              <a:rPr lang="en-US" altLang="en-US" sz="2000" dirty="0"/>
              <a:t> / M </a:t>
            </a:r>
            <a:r>
              <a:rPr lang="en-US" altLang="en-US" sz="2000" baseline="-25000" dirty="0"/>
              <a:t>solid</a:t>
            </a:r>
            <a:r>
              <a:rPr lang="en-US" altLang="en-US" sz="2000" dirty="0"/>
              <a:t>) = </a:t>
            </a:r>
            <a:r>
              <a:rPr lang="en-US" altLang="en-US" sz="2000" dirty="0" smtClean="0"/>
              <a:t>0.674</a:t>
            </a:r>
            <a:endParaRPr lang="ar-SA" altLang="en-US" sz="2000" dirty="0">
              <a:ea typeface="Majalla UI" charset="0"/>
            </a:endParaRPr>
          </a:p>
          <a:p>
            <a:endParaRPr lang="en-US" sz="2000" dirty="0"/>
          </a:p>
        </p:txBody>
      </p:sp>
    </p:spTree>
    <p:extLst>
      <p:ext uri="{BB962C8B-B14F-4D97-AF65-F5344CB8AC3E}">
        <p14:creationId xmlns:p14="http://schemas.microsoft.com/office/powerpoint/2010/main" val="36511150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476250"/>
            <a:ext cx="8229600" cy="795338"/>
          </a:xfrm>
        </p:spPr>
        <p:txBody>
          <a:bodyPr>
            <a:normAutofit/>
          </a:bodyPr>
          <a:lstStyle/>
          <a:p>
            <a:r>
              <a:rPr lang="en-GB" altLang="en-US" sz="4000" b="1" i="1" u="sng" smtClean="0"/>
              <a:t>Structural Model Verification of Part A</a:t>
            </a:r>
            <a:endParaRPr lang="ar-SA" altLang="en-US" sz="4000" smtClean="0"/>
          </a:p>
        </p:txBody>
      </p:sp>
      <p:sp>
        <p:nvSpPr>
          <p:cNvPr id="32771" name="Content Placeholder 2"/>
          <p:cNvSpPr>
            <a:spLocks noGrp="1"/>
          </p:cNvSpPr>
          <p:nvPr>
            <p:ph idx="1"/>
          </p:nvPr>
        </p:nvSpPr>
        <p:spPr>
          <a:xfrm>
            <a:off x="457200" y="1125538"/>
            <a:ext cx="8229600" cy="5199062"/>
          </a:xfrm>
        </p:spPr>
        <p:txBody>
          <a:bodyPr/>
          <a:lstStyle/>
          <a:p>
            <a:pPr>
              <a:buFont typeface="Wingdings 2" pitchFamily="18" charset="2"/>
              <a:buNone/>
            </a:pPr>
            <a:r>
              <a:rPr lang="en-GB" altLang="en-US" b="1" i="1" u="sng" dirty="0" smtClean="0"/>
              <a:t>Check Equilibrium</a:t>
            </a:r>
          </a:p>
          <a:p>
            <a:r>
              <a:rPr lang="en-GB" altLang="en-US" sz="2400" dirty="0" smtClean="0"/>
              <a:t>The building superimposed dead load = </a:t>
            </a:r>
            <a:r>
              <a:rPr lang="en-US" sz="2400" dirty="0" smtClean="0"/>
              <a:t>18665</a:t>
            </a:r>
            <a:r>
              <a:rPr lang="en-GB" altLang="en-US" sz="2400" dirty="0" smtClean="0"/>
              <a:t> kN</a:t>
            </a:r>
            <a:endParaRPr lang="en-US" altLang="en-US" sz="2400" dirty="0" smtClean="0"/>
          </a:p>
          <a:p>
            <a:r>
              <a:rPr lang="en-GB" altLang="en-US" sz="2400" dirty="0" smtClean="0"/>
              <a:t>The building live load   =29967 kN</a:t>
            </a:r>
            <a:endParaRPr lang="en-US" altLang="en-US" sz="2400" dirty="0" smtClean="0"/>
          </a:p>
          <a:p>
            <a:endParaRPr lang="en-US" altLang="en-US" dirty="0" smtClean="0"/>
          </a:p>
          <a:p>
            <a:r>
              <a:rPr lang="en-GB" altLang="en-US" sz="2400" dirty="0" smtClean="0"/>
              <a:t>From SAP2000: </a:t>
            </a:r>
            <a:r>
              <a:rPr lang="en-GB" altLang="en-US" sz="2400" dirty="0"/>
              <a:t>superimposed dead load </a:t>
            </a:r>
            <a:r>
              <a:rPr lang="en-GB" altLang="en-US" sz="2400" dirty="0" smtClean="0"/>
              <a:t>= </a:t>
            </a:r>
            <a:r>
              <a:rPr lang="en-GB" altLang="en-US" sz="2400" dirty="0"/>
              <a:t>18009 </a:t>
            </a:r>
            <a:r>
              <a:rPr lang="en-GB" altLang="en-US" sz="2400" dirty="0" smtClean="0"/>
              <a:t>kN</a:t>
            </a:r>
            <a:endParaRPr lang="en-US" altLang="en-US" sz="2400" dirty="0" smtClean="0"/>
          </a:p>
          <a:p>
            <a:r>
              <a:rPr lang="en-GB" altLang="en-US" sz="2400" dirty="0" smtClean="0"/>
              <a:t>    		       live load   = 28913  kN</a:t>
            </a:r>
          </a:p>
          <a:p>
            <a:endParaRPr lang="en-GB" altLang="en-US" sz="2400" dirty="0" smtClean="0"/>
          </a:p>
          <a:p>
            <a:r>
              <a:rPr lang="en-GB" altLang="en-US" sz="2400" dirty="0" smtClean="0"/>
              <a:t>Error % in dead load= </a:t>
            </a:r>
            <a:r>
              <a:rPr lang="en-GB" altLang="en-US" sz="2400" dirty="0"/>
              <a:t>3.52 </a:t>
            </a:r>
            <a:r>
              <a:rPr lang="en-GB" altLang="en-US" sz="2400" dirty="0" smtClean="0"/>
              <a:t>%&lt; 5%       ok.</a:t>
            </a:r>
            <a:endParaRPr lang="en-US" altLang="en-US" sz="2400" dirty="0" smtClean="0"/>
          </a:p>
          <a:p>
            <a:r>
              <a:rPr lang="en-GB" altLang="en-US" sz="2400" dirty="0" smtClean="0"/>
              <a:t>Error % in live load  = 3.52%&lt; 5%        ok.</a:t>
            </a:r>
            <a:endParaRPr lang="en-US" altLang="en-US" sz="2400" dirty="0" smtClean="0"/>
          </a:p>
          <a:p>
            <a:endParaRPr lang="en-US" altLang="en-US" sz="2400" dirty="0" smtClean="0"/>
          </a:p>
          <a:p>
            <a:pPr>
              <a:buFont typeface="Wingdings 2" pitchFamily="18" charset="2"/>
              <a:buNone/>
            </a:pPr>
            <a:endParaRPr lang="ar-SA" altLang="en-US" dirty="0" smtClean="0">
              <a:ea typeface="Majalla UI"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39750" y="0"/>
            <a:ext cx="8229600" cy="855663"/>
          </a:xfrm>
        </p:spPr>
        <p:txBody>
          <a:bodyPr/>
          <a:lstStyle/>
          <a:p>
            <a:r>
              <a:rPr lang="en-GB" altLang="en-US" sz="3200" b="1" i="1" u="sng" smtClean="0"/>
              <a:t>   Check Compatibility</a:t>
            </a:r>
            <a:endParaRPr lang="ar-SA" altLang="en-US" sz="3200" smtClean="0"/>
          </a:p>
        </p:txBody>
      </p:sp>
      <p:sp>
        <p:nvSpPr>
          <p:cNvPr id="2" name="Content Placeholder 1"/>
          <p:cNvSpPr>
            <a:spLocks noGrp="1"/>
          </p:cNvSpPr>
          <p:nvPr>
            <p:ph idx="1"/>
          </p:nvPr>
        </p:nvSpPr>
        <p:spPr/>
        <p:txBody>
          <a:bodyPr/>
          <a:lstStyle/>
          <a:p>
            <a:endParaRPr lang="en-US"/>
          </a:p>
        </p:txBody>
      </p:sp>
      <p:pic>
        <p:nvPicPr>
          <p:cNvPr id="7170" name="Picture 2" descr="C:\Users\Monzer\Desktop\B1 fhn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108154"/>
            <a:ext cx="7578327" cy="52823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a:ln>
            <a:miter lim="800000"/>
            <a:headEnd/>
            <a:tailEnd/>
          </a:ln>
          <a:extLst/>
        </p:spPr>
        <p:txBody>
          <a:bodyPr>
            <a:normAutofit/>
          </a:bodyPr>
          <a:lstStyle/>
          <a:p>
            <a:pPr eaLnBrk="1" fontAlgn="auto" hangingPunct="1">
              <a:spcAft>
                <a:spcPts val="0"/>
              </a:spcAft>
              <a:defRPr/>
            </a:pPr>
            <a:r>
              <a:rPr lang="en-US" sz="4000" cap="all" dirty="0" smtClean="0">
                <a:ln w="500">
                  <a:solidFill>
                    <a:schemeClr val="tx2">
                      <a:shade val="20000"/>
                      <a:satMod val="120000"/>
                    </a:schemeClr>
                  </a:solidFill>
                </a:ln>
                <a:solidFill>
                  <a:schemeClr val="accent4">
                    <a:lumMod val="10000"/>
                  </a:schemeClr>
                </a:solidFill>
              </a:rPr>
              <a:t>Chapter One : Introduction</a:t>
            </a:r>
            <a:endParaRPr lang="en-GB" sz="4000" dirty="0"/>
          </a:p>
        </p:txBody>
      </p:sp>
      <p:sp>
        <p:nvSpPr>
          <p:cNvPr id="3" name="Content Placeholder 2"/>
          <p:cNvSpPr>
            <a:spLocks noGrp="1"/>
          </p:cNvSpPr>
          <p:nvPr>
            <p:ph idx="1"/>
          </p:nvPr>
        </p:nvSpPr>
        <p:spPr/>
        <p:txBody>
          <a:bodyPr>
            <a:normAutofit/>
          </a:bodyPr>
          <a:lstStyle/>
          <a:p>
            <a:pPr marL="640080" lvl="1" indent="-246888" eaLnBrk="1" fontAlgn="auto" hangingPunct="1">
              <a:spcAft>
                <a:spcPts val="0"/>
              </a:spcAft>
              <a:buFont typeface="Wingdings 2"/>
              <a:buNone/>
              <a:defRPr/>
            </a:pPr>
            <a:r>
              <a:rPr lang="en-GB" i="1" dirty="0" smtClean="0"/>
              <a:t>     </a:t>
            </a:r>
            <a:r>
              <a:rPr lang="en-US" sz="3200" b="1" u="sng" dirty="0" smtClean="0">
                <a:solidFill>
                  <a:schemeClr val="accent1">
                    <a:lumMod val="75000"/>
                  </a:schemeClr>
                </a:solidFill>
                <a:cs typeface="Times New Roman" pitchFamily="18" charset="0"/>
              </a:rPr>
              <a:t>General</a:t>
            </a:r>
          </a:p>
          <a:p>
            <a:pPr marL="640080" lvl="1" indent="-246888" eaLnBrk="1" fontAlgn="auto" hangingPunct="1">
              <a:spcAft>
                <a:spcPts val="0"/>
              </a:spcAft>
              <a:buFont typeface="Wingdings 2"/>
              <a:buNone/>
              <a:defRPr/>
            </a:pPr>
            <a:endParaRPr lang="en-GB" i="1" dirty="0" smtClean="0"/>
          </a:p>
          <a:p>
            <a:pPr marL="640080" lvl="1" indent="-246888" eaLnBrk="1" fontAlgn="auto" hangingPunct="1">
              <a:spcAft>
                <a:spcPts val="0"/>
              </a:spcAft>
              <a:buFont typeface="Wingdings 2"/>
              <a:buChar char=""/>
              <a:defRPr/>
            </a:pPr>
            <a:r>
              <a:rPr lang="en-GB" i="1" dirty="0" smtClean="0"/>
              <a:t>         </a:t>
            </a:r>
            <a:r>
              <a:rPr lang="en-GB" sz="2000" i="1" dirty="0" smtClean="0"/>
              <a:t>This is a graduation project that introduces analysis and design of reinforced concrete structure.  </a:t>
            </a:r>
            <a:r>
              <a:rPr lang="en-GB" sz="2000" i="1" dirty="0" smtClean="0"/>
              <a:t>This structure is the </a:t>
            </a:r>
            <a:r>
              <a:rPr lang="en-GB" sz="2000" i="1" dirty="0" smtClean="0"/>
              <a:t>new library building of </a:t>
            </a:r>
            <a:r>
              <a:rPr lang="en-GB" sz="2000" i="1" dirty="0" smtClean="0"/>
              <a:t>Palestine Technical University (</a:t>
            </a:r>
            <a:r>
              <a:rPr lang="en-GB" sz="2000" i="1" dirty="0" smtClean="0"/>
              <a:t>PTU) </a:t>
            </a:r>
            <a:r>
              <a:rPr lang="en-GB" sz="2000" i="1" dirty="0" smtClean="0"/>
              <a:t>in </a:t>
            </a:r>
            <a:r>
              <a:rPr lang="en-GB" sz="2000" i="1" dirty="0" err="1" smtClean="0"/>
              <a:t>Tulkarem</a:t>
            </a:r>
            <a:r>
              <a:rPr lang="en-GB" sz="2000" i="1" dirty="0" smtClean="0"/>
              <a:t> city – Palestine.</a:t>
            </a:r>
          </a:p>
          <a:p>
            <a:pPr marL="640080" lvl="1" indent="-246888" eaLnBrk="1" fontAlgn="auto" hangingPunct="1">
              <a:spcAft>
                <a:spcPts val="0"/>
              </a:spcAft>
              <a:buFont typeface="Wingdings 2"/>
              <a:buNone/>
              <a:defRPr/>
            </a:pPr>
            <a:endParaRPr lang="en-GB" sz="2000" i="1" dirty="0" smtClean="0"/>
          </a:p>
          <a:p>
            <a:pPr marL="640080" lvl="1" indent="-246888" eaLnBrk="1" fontAlgn="auto" hangingPunct="1">
              <a:spcAft>
                <a:spcPts val="0"/>
              </a:spcAft>
              <a:buFont typeface="Wingdings 2"/>
              <a:buChar char=""/>
              <a:defRPr/>
            </a:pPr>
            <a:r>
              <a:rPr lang="en-GB" sz="2000" i="1" dirty="0" smtClean="0"/>
              <a:t>          The building will be analyzed</a:t>
            </a:r>
            <a:r>
              <a:rPr lang="en-GB" sz="2000" i="1" dirty="0" smtClean="0"/>
              <a:t> and designed using the primary principles of structural analysis and design by using one dimensional </a:t>
            </a:r>
            <a:r>
              <a:rPr lang="en-GB" sz="2000" i="1" dirty="0" smtClean="0"/>
              <a:t>analysis </a:t>
            </a:r>
            <a:r>
              <a:rPr lang="en-GB" sz="2000" i="1" dirty="0" smtClean="0"/>
              <a:t>and also using the most modern </a:t>
            </a:r>
            <a:r>
              <a:rPr lang="en-GB" sz="2000" i="1" dirty="0" smtClean="0"/>
              <a:t>methods which is </a:t>
            </a:r>
            <a:r>
              <a:rPr lang="en-GB" sz="2000" i="1" dirty="0" smtClean="0"/>
              <a:t>three </a:t>
            </a:r>
            <a:r>
              <a:rPr lang="en-GB" sz="2000" i="1" dirty="0" smtClean="0"/>
              <a:t>dimensional analysis </a:t>
            </a:r>
            <a:r>
              <a:rPr lang="en-GB" sz="2000" i="1" dirty="0" smtClean="0"/>
              <a:t>and design.  </a:t>
            </a:r>
          </a:p>
          <a:p>
            <a:pPr marL="274320" indent="-274320" eaLnBrk="1" fontAlgn="auto" hangingPunct="1">
              <a:spcAft>
                <a:spcPts val="0"/>
              </a:spcAft>
              <a:buClr>
                <a:schemeClr val="accent3"/>
              </a:buClr>
              <a:buFont typeface="Wingdings 2"/>
              <a:buNone/>
              <a:defRPr/>
            </a:pPr>
            <a:endParaRPr lang="en-GB" dirty="0"/>
          </a:p>
        </p:txBody>
      </p:sp>
    </p:spTree>
    <p:extLst>
      <p:ext uri="{BB962C8B-B14F-4D97-AF65-F5344CB8AC3E}">
        <p14:creationId xmlns:p14="http://schemas.microsoft.com/office/powerpoint/2010/main" val="18422430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68313" y="620713"/>
            <a:ext cx="8229600" cy="795337"/>
          </a:xfrm>
        </p:spPr>
        <p:txBody>
          <a:bodyPr/>
          <a:lstStyle/>
          <a:p>
            <a:r>
              <a:rPr lang="en-GB" altLang="en-US" sz="3200" b="1" i="1" u="sng" smtClean="0"/>
              <a:t>Structural Model Verification of Part B</a:t>
            </a:r>
            <a:endParaRPr lang="ar-SA" altLang="en-US" sz="3200" smtClean="0"/>
          </a:p>
        </p:txBody>
      </p:sp>
      <p:sp>
        <p:nvSpPr>
          <p:cNvPr id="34819" name="Content Placeholder 2"/>
          <p:cNvSpPr>
            <a:spLocks noGrp="1"/>
          </p:cNvSpPr>
          <p:nvPr>
            <p:ph idx="1"/>
          </p:nvPr>
        </p:nvSpPr>
        <p:spPr>
          <a:xfrm>
            <a:off x="457200" y="1341438"/>
            <a:ext cx="8229600" cy="4983162"/>
          </a:xfrm>
        </p:spPr>
        <p:txBody>
          <a:bodyPr>
            <a:normAutofit fontScale="92500" lnSpcReduction="10000"/>
          </a:bodyPr>
          <a:lstStyle/>
          <a:p>
            <a:r>
              <a:rPr lang="en-GB" altLang="en-US" sz="2400" b="1" i="1" u="sng" dirty="0" smtClean="0"/>
              <a:t>Check  Equilibrium</a:t>
            </a:r>
          </a:p>
          <a:p>
            <a:endParaRPr lang="en-GB" altLang="en-US" sz="2400" b="1" i="1" u="sng" dirty="0" smtClean="0"/>
          </a:p>
          <a:p>
            <a:r>
              <a:rPr lang="en-GB" altLang="en-US" sz="2400" dirty="0"/>
              <a:t>The building superimposed dead load = </a:t>
            </a:r>
            <a:r>
              <a:rPr lang="en-GB" altLang="en-US" sz="2400" dirty="0" smtClean="0"/>
              <a:t>4551.84kN</a:t>
            </a:r>
            <a:endParaRPr lang="en-US" altLang="en-US" sz="2400" dirty="0" smtClean="0"/>
          </a:p>
          <a:p>
            <a:r>
              <a:rPr lang="en-GB" altLang="en-US" sz="2400" dirty="0"/>
              <a:t>The building live load =  </a:t>
            </a:r>
            <a:r>
              <a:rPr lang="en-GB" altLang="en-US" sz="2400" dirty="0" smtClean="0"/>
              <a:t>3132 kN</a:t>
            </a:r>
            <a:endParaRPr lang="en-US" altLang="en-US" sz="2400" dirty="0" smtClean="0"/>
          </a:p>
          <a:p>
            <a:endParaRPr lang="en-US" altLang="en-US" sz="2400" dirty="0" smtClean="0"/>
          </a:p>
          <a:p>
            <a:r>
              <a:rPr lang="en-GB" altLang="en-US" sz="2400" dirty="0" smtClean="0"/>
              <a:t>From SAP2000: </a:t>
            </a:r>
            <a:r>
              <a:rPr lang="en-GB" altLang="en-US" sz="2400" dirty="0">
                <a:solidFill>
                  <a:prstClr val="black"/>
                </a:solidFill>
              </a:rPr>
              <a:t>superimposed </a:t>
            </a:r>
            <a:r>
              <a:rPr lang="en-GB" altLang="en-US" sz="2400" dirty="0" smtClean="0"/>
              <a:t>dead load = 4552.23 kN</a:t>
            </a:r>
            <a:endParaRPr lang="en-US" altLang="en-US" sz="2400" dirty="0" smtClean="0"/>
          </a:p>
          <a:p>
            <a:r>
              <a:rPr lang="en-GB" altLang="en-US" sz="2400" dirty="0" smtClean="0"/>
              <a:t>    		        live load   = 3132.269 kN</a:t>
            </a:r>
            <a:endParaRPr lang="en-US" altLang="en-US" sz="2400" dirty="0" smtClean="0"/>
          </a:p>
          <a:p>
            <a:endParaRPr lang="en-US" altLang="en-US" sz="2400" dirty="0" smtClean="0"/>
          </a:p>
          <a:p>
            <a:r>
              <a:rPr lang="en-GB" altLang="en-US" sz="2400" dirty="0" smtClean="0"/>
              <a:t>Error % in dead load = 0.0035%&lt; 5%       ok.</a:t>
            </a:r>
            <a:endParaRPr lang="en-US" altLang="en-US" sz="2400" dirty="0" smtClean="0"/>
          </a:p>
          <a:p>
            <a:r>
              <a:rPr lang="en-GB" altLang="en-US" sz="2400" dirty="0" smtClean="0"/>
              <a:t>Error % in live load = 0.0 %&lt; 5%        ok.</a:t>
            </a:r>
            <a:endParaRPr lang="en-US" altLang="en-US" sz="2400" dirty="0" smtClean="0"/>
          </a:p>
          <a:p>
            <a:endParaRPr lang="en-US" altLang="en-US" sz="2400" dirty="0" smtClean="0"/>
          </a:p>
          <a:p>
            <a:endParaRPr lang="en-US" altLang="en-US" sz="2400" dirty="0" smtClean="0"/>
          </a:p>
          <a:p>
            <a:pPr>
              <a:buFont typeface="Wingdings 2" pitchFamily="18" charset="2"/>
              <a:buNone/>
            </a:pPr>
            <a:r>
              <a:rPr lang="en-GB" altLang="en-US" sz="2400" dirty="0" smtClean="0"/>
              <a:t> </a:t>
            </a:r>
            <a:endParaRPr lang="en-US" altLang="en-US" sz="2400" dirty="0" smtClean="0"/>
          </a:p>
          <a:p>
            <a:endParaRPr lang="en-US" altLang="en-US" sz="2400" dirty="0" smtClean="0"/>
          </a:p>
          <a:p>
            <a:endParaRPr lang="ar-SA" altLang="en-US" sz="2400" dirty="0" smtClean="0">
              <a:ea typeface="Majalla UI"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68313" y="765175"/>
            <a:ext cx="8229600" cy="506413"/>
          </a:xfrm>
        </p:spPr>
        <p:txBody>
          <a:bodyPr>
            <a:normAutofit fontScale="90000"/>
          </a:bodyPr>
          <a:lstStyle/>
          <a:p>
            <a:r>
              <a:rPr lang="en-GB" altLang="en-US" sz="3200" b="1" i="1" u="sng" smtClean="0"/>
              <a:t>Check Compatibility</a:t>
            </a:r>
            <a:endParaRPr lang="ar-SA" altLang="en-US" sz="3200" smtClean="0"/>
          </a:p>
        </p:txBody>
      </p:sp>
      <p:sp>
        <p:nvSpPr>
          <p:cNvPr id="2" name="Content Placeholder 1"/>
          <p:cNvSpPr>
            <a:spLocks noGrp="1"/>
          </p:cNvSpPr>
          <p:nvPr>
            <p:ph idx="1"/>
          </p:nvPr>
        </p:nvSpPr>
        <p:spPr/>
        <p:txBody>
          <a:bodyPr/>
          <a:lstStyle/>
          <a:p>
            <a:endParaRPr lang="en-US"/>
          </a:p>
        </p:txBody>
      </p:sp>
      <p:pic>
        <p:nvPicPr>
          <p:cNvPr id="8194" name="Picture 2" descr="C:\Users\Monzer\Desktop\B2hy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549330"/>
            <a:ext cx="7992888" cy="49551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2"/>
          <p:cNvSpPr>
            <a:spLocks noGrp="1"/>
          </p:cNvSpPr>
          <p:nvPr>
            <p:ph idx="1"/>
          </p:nvPr>
        </p:nvSpPr>
        <p:spPr>
          <a:xfrm>
            <a:off x="457200" y="1052513"/>
            <a:ext cx="8229600" cy="5272087"/>
          </a:xfrm>
        </p:spPr>
        <p:txBody>
          <a:bodyPr/>
          <a:lstStyle/>
          <a:p>
            <a:endParaRPr lang="ar-SA" altLang="en-US" smtClean="0">
              <a:ea typeface="Majalla UI" charset="0"/>
            </a:endParaRPr>
          </a:p>
          <a:p>
            <a:pPr>
              <a:buFont typeface="Wingdings 2" pitchFamily="18" charset="2"/>
              <a:buNone/>
            </a:pPr>
            <a:endParaRPr lang="en-US" altLang="en-US" sz="2800" smtClean="0">
              <a:solidFill>
                <a:srgbClr val="002060"/>
              </a:solidFill>
            </a:endParaRPr>
          </a:p>
          <a:p>
            <a:pPr>
              <a:buFont typeface="Wingdings 2" pitchFamily="18" charset="2"/>
              <a:buNone/>
            </a:pPr>
            <a:endParaRPr lang="en-US" altLang="en-US" sz="2800" smtClean="0">
              <a:solidFill>
                <a:srgbClr val="002060"/>
              </a:solidFill>
            </a:endParaRPr>
          </a:p>
          <a:p>
            <a:pPr>
              <a:buFont typeface="Wingdings 2" pitchFamily="18" charset="2"/>
              <a:buNone/>
            </a:pPr>
            <a:endParaRPr lang="en-US" altLang="en-US" sz="2800" smtClean="0">
              <a:solidFill>
                <a:srgbClr val="002060"/>
              </a:solidFill>
            </a:endParaRPr>
          </a:p>
          <a:p>
            <a:pPr algn="ctr">
              <a:buFont typeface="Wingdings 2" pitchFamily="18" charset="2"/>
              <a:buNone/>
            </a:pPr>
            <a:r>
              <a:rPr lang="en-US" altLang="en-US" sz="4000" smtClean="0">
                <a:solidFill>
                  <a:srgbClr val="002060"/>
                </a:solidFill>
              </a:rPr>
              <a:t>  Thanks for listening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1"/>
          <p:cNvSpPr>
            <a:spLocks noChangeArrowheads="1"/>
          </p:cNvSpPr>
          <p:nvPr/>
        </p:nvSpPr>
        <p:spPr bwMode="auto">
          <a:xfrm>
            <a:off x="0" y="5229225"/>
            <a:ext cx="76485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altLang="en-US" sz="1100" i="1"/>
              <a:t>                    </a:t>
            </a:r>
          </a:p>
          <a:p>
            <a:pPr eaLnBrk="1" hangingPunct="1"/>
            <a:r>
              <a:rPr lang="en-GB" altLang="en-US" sz="1100" i="1"/>
              <a:t>                       </a:t>
            </a:r>
            <a:r>
              <a:rPr lang="en-GB" altLang="en-US" i="1"/>
              <a:t>Figure 1.1: Architectural 3D model of the building  </a:t>
            </a:r>
          </a:p>
          <a:p>
            <a:pPr eaLnBrk="1" hangingPunct="1"/>
            <a:endParaRPr lang="en-US" altLang="en-US" sz="1100" i="1"/>
          </a:p>
          <a:p>
            <a:pPr eaLnBrk="1" hangingPunct="1"/>
            <a:endParaRPr lang="en-GB" altLang="en-US" sz="800"/>
          </a:p>
          <a:p>
            <a:r>
              <a:rPr lang="en-GB" altLang="en-US" sz="1400" b="1" i="1"/>
              <a:t>                  </a:t>
            </a:r>
            <a:r>
              <a:rPr lang="en-GB" altLang="en-US" sz="1600" b="1" i="1"/>
              <a:t>Note</a:t>
            </a:r>
            <a:r>
              <a:rPr lang="en-GB" altLang="en-US" sz="1600" i="1"/>
              <a:t>: The red lines in the previous figure are related to expansion joints</a:t>
            </a:r>
            <a:r>
              <a:rPr lang="en-GB" altLang="en-US" sz="1600"/>
              <a:t> </a:t>
            </a:r>
          </a:p>
        </p:txBody>
      </p:sp>
      <p:sp>
        <p:nvSpPr>
          <p:cNvPr id="2" name="Content Placeholder 1"/>
          <p:cNvSpPr>
            <a:spLocks noGrp="1"/>
          </p:cNvSpPr>
          <p:nvPr>
            <p:ph idx="1"/>
          </p:nvPr>
        </p:nvSpPr>
        <p:spPr/>
        <p:txBody>
          <a:bodyPr/>
          <a:lstStyle/>
          <a:p>
            <a:endParaRPr lang="en-US"/>
          </a:p>
        </p:txBody>
      </p:sp>
      <p:pic>
        <p:nvPicPr>
          <p:cNvPr id="9220" name="Picture 4" descr="C:\Users\Monzer\Desktop\Untitled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12" y="-1"/>
            <a:ext cx="9127588" cy="52292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288" y="1412875"/>
            <a:ext cx="8229600" cy="4389438"/>
          </a:xfrm>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en-GB" i="1" dirty="0" smtClean="0"/>
              <a:t>           The building is divided into three parts which are separated by expansion joints. Figure 1.1 shows a three dimensional image of the building.</a:t>
            </a:r>
          </a:p>
          <a:p>
            <a:pPr marL="274320" indent="-274320" eaLnBrk="1" fontAlgn="auto" hangingPunct="1">
              <a:spcAft>
                <a:spcPts val="0"/>
              </a:spcAft>
              <a:buClr>
                <a:schemeClr val="accent3"/>
              </a:buClr>
              <a:buFont typeface="Wingdings 2"/>
              <a:buNone/>
              <a:defRPr/>
            </a:pPr>
            <a:endParaRPr lang="en-GB" dirty="0" smtClean="0"/>
          </a:p>
          <a:p>
            <a:pPr marL="274320" indent="-274320" eaLnBrk="1" fontAlgn="auto" hangingPunct="1">
              <a:spcAft>
                <a:spcPts val="0"/>
              </a:spcAft>
              <a:buClr>
                <a:schemeClr val="accent3"/>
              </a:buClr>
              <a:buFont typeface="Wingdings 2"/>
              <a:buChar char=""/>
              <a:defRPr/>
            </a:pPr>
            <a:r>
              <a:rPr lang="en-GB" i="1" dirty="0" smtClean="0"/>
              <a:t>           Part A in the building is composed of three stories . These are an over ground stories, </a:t>
            </a:r>
            <a:r>
              <a:rPr lang="en-GB" i="1" dirty="0" smtClean="0"/>
              <a:t>the </a:t>
            </a:r>
            <a:r>
              <a:rPr lang="en-GB" i="1" dirty="0" smtClean="0"/>
              <a:t>area of each one is about </a:t>
            </a:r>
            <a:r>
              <a:rPr lang="en-US" dirty="0" smtClean="0"/>
              <a:t>1427 </a:t>
            </a:r>
            <a:r>
              <a:rPr lang="en-GB" i="1" dirty="0" smtClean="0"/>
              <a:t>m</a:t>
            </a:r>
            <a:r>
              <a:rPr lang="en-GB" i="1" baseline="30000" dirty="0" smtClean="0"/>
              <a:t>2</a:t>
            </a:r>
            <a:r>
              <a:rPr lang="en-GB" i="1" dirty="0" smtClean="0"/>
              <a:t> and its height is 4.5 m</a:t>
            </a:r>
            <a:r>
              <a:rPr lang="en-GB" i="1" dirty="0" smtClean="0">
                <a:solidFill>
                  <a:srgbClr val="FF0000"/>
                </a:solidFill>
              </a:rPr>
              <a:t>. </a:t>
            </a:r>
          </a:p>
          <a:p>
            <a:pPr marL="274320" indent="-274320" eaLnBrk="1" fontAlgn="auto" hangingPunct="1">
              <a:spcAft>
                <a:spcPts val="0"/>
              </a:spcAft>
              <a:buClr>
                <a:schemeClr val="accent3"/>
              </a:buClr>
              <a:buFont typeface="Wingdings 2"/>
              <a:buChar char=""/>
              <a:defRPr/>
            </a:pPr>
            <a:endParaRPr lang="en-GB" dirty="0" smtClean="0"/>
          </a:p>
          <a:p>
            <a:pPr marL="274320" indent="-274320" eaLnBrk="1" fontAlgn="auto" hangingPunct="1">
              <a:spcAft>
                <a:spcPts val="0"/>
              </a:spcAft>
              <a:buClr>
                <a:schemeClr val="accent3"/>
              </a:buClr>
              <a:buFont typeface="Wingdings 2"/>
              <a:buChar char=""/>
              <a:defRPr/>
            </a:pPr>
            <a:r>
              <a:rPr lang="en-GB" i="1" dirty="0" smtClean="0"/>
              <a:t>	Part B is used as offices, video conference and arcade and auditorium . And it is composed of an over ground story whose area is about 1050 m</a:t>
            </a:r>
            <a:r>
              <a:rPr lang="en-GB" i="1" baseline="30000" dirty="0" smtClean="0"/>
              <a:t>2</a:t>
            </a:r>
            <a:r>
              <a:rPr lang="en-GB" i="1" dirty="0" smtClean="0"/>
              <a:t> and its height is</a:t>
            </a:r>
            <a:r>
              <a:rPr lang="en-GB" i="1" dirty="0" smtClean="0">
                <a:solidFill>
                  <a:srgbClr val="FF0000"/>
                </a:solidFill>
              </a:rPr>
              <a:t> </a:t>
            </a:r>
            <a:r>
              <a:rPr lang="en-GB" i="1" dirty="0" smtClean="0"/>
              <a:t>4.5</a:t>
            </a:r>
            <a:r>
              <a:rPr lang="en-GB" i="1" dirty="0" smtClean="0">
                <a:solidFill>
                  <a:srgbClr val="FF0000"/>
                </a:solidFill>
              </a:rPr>
              <a:t> </a:t>
            </a:r>
            <a:r>
              <a:rPr lang="en-GB" i="1" dirty="0" smtClean="0"/>
              <a:t>m.</a:t>
            </a:r>
            <a:endParaRPr lang="en-GB" dirty="0" smtClean="0"/>
          </a:p>
          <a:p>
            <a:pPr marL="274320" indent="-274320" eaLnBrk="1" fontAlgn="auto" hangingPunct="1">
              <a:spcAft>
                <a:spcPts val="0"/>
              </a:spcAft>
              <a:buClr>
                <a:schemeClr val="accent3"/>
              </a:buClr>
              <a:buFont typeface="Wingdings 2"/>
              <a:buNone/>
              <a:defRPr/>
            </a:pPr>
            <a:endParaRPr lang="en-GB" dirty="0" smtClean="0"/>
          </a:p>
          <a:p>
            <a:pPr marL="274320" indent="-274320" eaLnBrk="1" fontAlgn="auto" hangingPunct="1">
              <a:spcAft>
                <a:spcPts val="0"/>
              </a:spcAft>
              <a:buClr>
                <a:schemeClr val="accent3"/>
              </a:buClr>
              <a:buFont typeface="Wingdings 2"/>
              <a:buChar char=""/>
              <a:defRPr/>
            </a:pP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1125538"/>
            <a:ext cx="8229600" cy="5183187"/>
          </a:xfrm>
        </p:spPr>
        <p:txBody>
          <a:bodyPr>
            <a:normAutofit/>
          </a:bodyPr>
          <a:lstStyle/>
          <a:p>
            <a:pPr eaLnBrk="1" hangingPunct="1">
              <a:lnSpc>
                <a:spcPct val="90000"/>
              </a:lnSpc>
              <a:buFont typeface="Wingdings 2" pitchFamily="18" charset="2"/>
              <a:buNone/>
            </a:pPr>
            <a:r>
              <a:rPr lang="en-US" altLang="en-US" sz="3200" b="1" u="sng" dirty="0" smtClean="0">
                <a:solidFill>
                  <a:srgbClr val="0B5395"/>
                </a:solidFill>
                <a:cs typeface="Times New Roman" pitchFamily="18" charset="0"/>
              </a:rPr>
              <a:t>Codes and Standards</a:t>
            </a:r>
          </a:p>
          <a:p>
            <a:pPr eaLnBrk="1" hangingPunct="1">
              <a:lnSpc>
                <a:spcPct val="90000"/>
              </a:lnSpc>
              <a:buFont typeface="Wingdings 2" pitchFamily="18" charset="2"/>
              <a:buNone/>
            </a:pPr>
            <a:endParaRPr lang="en-GB" altLang="en-US" sz="2400" i="1" dirty="0" smtClean="0"/>
          </a:p>
          <a:p>
            <a:pPr eaLnBrk="1" hangingPunct="1">
              <a:lnSpc>
                <a:spcPct val="90000"/>
              </a:lnSpc>
              <a:buFont typeface="Wingdings 2" pitchFamily="18" charset="2"/>
              <a:buNone/>
            </a:pPr>
            <a:r>
              <a:rPr lang="en-GB" altLang="en-US" sz="2400" i="1" dirty="0" smtClean="0"/>
              <a:t> 		    </a:t>
            </a:r>
            <a:r>
              <a:rPr lang="en-GB" altLang="en-US" sz="2200" i="1" dirty="0" smtClean="0"/>
              <a:t>The structures are designed using practice code and specifications that control the design process and variables.</a:t>
            </a:r>
          </a:p>
          <a:p>
            <a:pPr eaLnBrk="1" hangingPunct="1">
              <a:lnSpc>
                <a:spcPct val="90000"/>
              </a:lnSpc>
              <a:buFont typeface="Wingdings 2" pitchFamily="18" charset="2"/>
              <a:buNone/>
            </a:pPr>
            <a:endParaRPr lang="en-GB" altLang="en-US" sz="2200" dirty="0" smtClean="0"/>
          </a:p>
          <a:p>
            <a:pPr eaLnBrk="1" hangingPunct="1">
              <a:lnSpc>
                <a:spcPct val="90000"/>
              </a:lnSpc>
              <a:buFont typeface="Wingdings 2" pitchFamily="18" charset="2"/>
              <a:buNone/>
            </a:pPr>
            <a:r>
              <a:rPr lang="en-GB" altLang="en-US" sz="2200" i="1" dirty="0" smtClean="0"/>
              <a:t>The following codes and standards are used in this study:</a:t>
            </a:r>
          </a:p>
          <a:p>
            <a:pPr eaLnBrk="1" hangingPunct="1">
              <a:lnSpc>
                <a:spcPct val="90000"/>
              </a:lnSpc>
              <a:buFont typeface="Wingdings 2" pitchFamily="18" charset="2"/>
              <a:buNone/>
            </a:pPr>
            <a:endParaRPr lang="en-GB" altLang="en-US" sz="2200" dirty="0" smtClean="0"/>
          </a:p>
          <a:p>
            <a:pPr eaLnBrk="1" hangingPunct="1">
              <a:lnSpc>
                <a:spcPct val="90000"/>
              </a:lnSpc>
              <a:buFont typeface="Wingdings" pitchFamily="2" charset="2"/>
              <a:buChar char="ü"/>
            </a:pPr>
            <a:r>
              <a:rPr lang="en-GB" altLang="en-US" sz="2000" i="1" dirty="0" smtClean="0"/>
              <a:t> ACI 318-08  :   American Concrete Institute provisions for   	 	               reinforced concrete structural design</a:t>
            </a:r>
            <a:r>
              <a:rPr lang="en-GB" altLang="en-US" sz="2000" i="1" dirty="0" smtClean="0"/>
              <a:t>.</a:t>
            </a:r>
          </a:p>
          <a:p>
            <a:pPr marL="0" indent="0" eaLnBrk="1" hangingPunct="1">
              <a:lnSpc>
                <a:spcPct val="90000"/>
              </a:lnSpc>
              <a:buNone/>
            </a:pPr>
            <a:endParaRPr lang="en-GB" altLang="en-US" sz="2000" i="1" dirty="0" smtClean="0"/>
          </a:p>
          <a:p>
            <a:pPr>
              <a:lnSpc>
                <a:spcPct val="90000"/>
              </a:lnSpc>
              <a:buFont typeface="Wingdings" pitchFamily="2" charset="2"/>
              <a:buChar char="ü"/>
            </a:pPr>
            <a:r>
              <a:rPr lang="en-GB" altLang="en-US" sz="2000" i="1" dirty="0"/>
              <a:t> </a:t>
            </a:r>
            <a:r>
              <a:rPr lang="en-GB" sz="2000" i="1" dirty="0"/>
              <a:t>UBC-97        :  Uniform Building Code provisions for seismic load 	                	              parameters</a:t>
            </a:r>
            <a:r>
              <a:rPr lang="ar-SA" sz="2000" i="1" dirty="0"/>
              <a:t> </a:t>
            </a:r>
            <a:r>
              <a:rPr lang="en-GB" sz="2000" i="1" dirty="0"/>
              <a:t>determination.</a:t>
            </a:r>
            <a:endParaRPr lang="en-GB" sz="2000" dirty="0"/>
          </a:p>
          <a:p>
            <a:pPr eaLnBrk="1" hangingPunct="1">
              <a:lnSpc>
                <a:spcPct val="90000"/>
              </a:lnSpc>
              <a:buFont typeface="Wingdings" pitchFamily="2" charset="2"/>
              <a:buChar char="ü"/>
            </a:pPr>
            <a:endParaRPr lang="en-GB" altLang="en-US" sz="2000" i="1" dirty="0" smtClean="0"/>
          </a:p>
          <a:p>
            <a:pPr marL="0" indent="0" eaLnBrk="1" hangingPunct="1">
              <a:lnSpc>
                <a:spcPct val="90000"/>
              </a:lnSpc>
              <a:buNone/>
            </a:pPr>
            <a:endParaRPr lang="en-GB" altLang="en-US" sz="20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513"/>
            <a:ext cx="8229600" cy="5805487"/>
          </a:xfrm>
        </p:spPr>
        <p:txBody>
          <a:bodyPr>
            <a:normAutofit fontScale="70000" lnSpcReduction="20000"/>
          </a:bodyPr>
          <a:lstStyle/>
          <a:p>
            <a:pPr marL="274320" indent="-274320" eaLnBrk="1" fontAlgn="auto" hangingPunct="1">
              <a:spcAft>
                <a:spcPts val="0"/>
              </a:spcAft>
              <a:buClr>
                <a:schemeClr val="accent3"/>
              </a:buClr>
              <a:buFont typeface="Wingdings 2"/>
              <a:buNone/>
              <a:defRPr/>
            </a:pPr>
            <a:r>
              <a:rPr lang="en-US" sz="4600" b="1" u="sng" dirty="0" smtClean="0">
                <a:solidFill>
                  <a:schemeClr val="accent1">
                    <a:lumMod val="75000"/>
                  </a:schemeClr>
                </a:solidFill>
                <a:cs typeface="Times New Roman" pitchFamily="18" charset="0"/>
              </a:rPr>
              <a:t>Loads and Load combinations</a:t>
            </a:r>
          </a:p>
          <a:p>
            <a:pPr marL="274320" indent="-274320" eaLnBrk="1" fontAlgn="auto" hangingPunct="1">
              <a:spcAft>
                <a:spcPts val="0"/>
              </a:spcAft>
              <a:buClr>
                <a:schemeClr val="accent3"/>
              </a:buClr>
              <a:buFont typeface="Wingdings 2"/>
              <a:buNone/>
              <a:defRPr/>
            </a:pPr>
            <a:endParaRPr lang="en-US" sz="3200" b="1" u="sng" dirty="0" smtClean="0">
              <a:solidFill>
                <a:schemeClr val="accent1">
                  <a:lumMod val="75000"/>
                </a:schemeClr>
              </a:solidFill>
              <a:cs typeface="Times New Roman" pitchFamily="18" charset="0"/>
            </a:endParaRPr>
          </a:p>
          <a:p>
            <a:pPr marL="274320" indent="-274320" eaLnBrk="1" fontAlgn="auto" hangingPunct="1">
              <a:spcAft>
                <a:spcPts val="0"/>
              </a:spcAft>
              <a:buClr>
                <a:schemeClr val="accent3"/>
              </a:buClr>
              <a:buFont typeface="Wingdings 2"/>
              <a:buNone/>
              <a:defRPr/>
            </a:pPr>
            <a:r>
              <a:rPr lang="en-GB" sz="2900" b="1" i="1" dirty="0" smtClean="0"/>
              <a:t>     </a:t>
            </a:r>
            <a:r>
              <a:rPr lang="en-GB" sz="3100" b="1" i="1" dirty="0" smtClean="0"/>
              <a:t>Loads</a:t>
            </a:r>
          </a:p>
          <a:p>
            <a:pPr marL="274320" indent="-274320" eaLnBrk="1" fontAlgn="auto" hangingPunct="1">
              <a:spcAft>
                <a:spcPts val="0"/>
              </a:spcAft>
              <a:buClr>
                <a:schemeClr val="accent3"/>
              </a:buClr>
              <a:buFont typeface="Wingdings 2"/>
              <a:buNone/>
              <a:defRPr/>
            </a:pPr>
            <a:endParaRPr lang="en-US" sz="3100" b="1" i="1" dirty="0" smtClean="0"/>
          </a:p>
          <a:p>
            <a:pPr marL="514350" indent="-514350" eaLnBrk="1" fontAlgn="auto" hangingPunct="1">
              <a:spcAft>
                <a:spcPts val="0"/>
              </a:spcAft>
              <a:buClr>
                <a:schemeClr val="accent3"/>
              </a:buClr>
              <a:buFont typeface="Wingdings 2"/>
              <a:buNone/>
              <a:defRPr/>
            </a:pPr>
            <a:r>
              <a:rPr lang="en-US" sz="3400" i="1" dirty="0" smtClean="0">
                <a:solidFill>
                  <a:schemeClr val="tx1">
                    <a:lumMod val="95000"/>
                    <a:lumOff val="5000"/>
                  </a:schemeClr>
                </a:solidFill>
                <a:cs typeface="Times New Roman" pitchFamily="18" charset="0"/>
              </a:rPr>
              <a:t>	</a:t>
            </a:r>
            <a:r>
              <a:rPr lang="en-US" sz="3800" i="1" dirty="0" smtClean="0">
                <a:solidFill>
                  <a:schemeClr val="accent2">
                    <a:lumMod val="60000"/>
                    <a:lumOff val="40000"/>
                  </a:schemeClr>
                </a:solidFill>
                <a:cs typeface="Times New Roman" pitchFamily="18" charset="0"/>
              </a:rPr>
              <a:t>1)  </a:t>
            </a:r>
            <a:r>
              <a:rPr lang="en-US" sz="3400" i="1" dirty="0" smtClean="0">
                <a:solidFill>
                  <a:schemeClr val="tx1">
                    <a:lumMod val="95000"/>
                    <a:lumOff val="5000"/>
                  </a:schemeClr>
                </a:solidFill>
                <a:cs typeface="Times New Roman" pitchFamily="18" charset="0"/>
              </a:rPr>
              <a:t>Gravity loads:</a:t>
            </a:r>
          </a:p>
          <a:p>
            <a:pPr marL="274320" indent="-274320" eaLnBrk="1" fontAlgn="auto" hangingPunct="1">
              <a:spcAft>
                <a:spcPts val="0"/>
              </a:spcAft>
              <a:buClr>
                <a:schemeClr val="accent3"/>
              </a:buClr>
              <a:buFont typeface="Wingdings 2"/>
              <a:buNone/>
              <a:defRPr/>
            </a:pPr>
            <a:endParaRPr lang="en-US" sz="2800" i="1" dirty="0" smtClean="0">
              <a:solidFill>
                <a:schemeClr val="tx1">
                  <a:lumMod val="95000"/>
                  <a:lumOff val="5000"/>
                </a:schemeClr>
              </a:solidFill>
              <a:cs typeface="Times New Roman" pitchFamily="18" charset="0"/>
            </a:endParaRPr>
          </a:p>
          <a:p>
            <a:pPr marL="274320" indent="-274320" eaLnBrk="1" fontAlgn="auto" hangingPunct="1">
              <a:spcAft>
                <a:spcPts val="0"/>
              </a:spcAft>
              <a:buClr>
                <a:schemeClr val="accent3"/>
              </a:buClr>
              <a:buFont typeface="Wingdings 2"/>
              <a:buNone/>
              <a:defRPr/>
            </a:pPr>
            <a:r>
              <a:rPr lang="en-US" sz="2800" i="1" dirty="0" smtClean="0">
                <a:solidFill>
                  <a:schemeClr val="tx1">
                    <a:lumMod val="95000"/>
                    <a:lumOff val="5000"/>
                  </a:schemeClr>
                </a:solidFill>
                <a:cs typeface="Times New Roman" pitchFamily="18" charset="0"/>
              </a:rPr>
              <a:t>	Live load:</a:t>
            </a:r>
          </a:p>
          <a:p>
            <a:pPr marL="274320" indent="-274320" eaLnBrk="1" fontAlgn="auto" hangingPunct="1">
              <a:spcAft>
                <a:spcPts val="0"/>
              </a:spcAft>
              <a:buClr>
                <a:schemeClr val="accent3"/>
              </a:buClr>
              <a:buFont typeface="Wingdings 2"/>
              <a:buNone/>
              <a:defRPr/>
            </a:pPr>
            <a:endParaRPr lang="en-US" sz="2800" i="1" dirty="0" smtClean="0">
              <a:solidFill>
                <a:schemeClr val="tx1">
                  <a:lumMod val="95000"/>
                  <a:lumOff val="5000"/>
                </a:schemeClr>
              </a:solidFill>
              <a:cs typeface="Times New Roman" pitchFamily="18" charset="0"/>
            </a:endParaRPr>
          </a:p>
          <a:p>
            <a:pPr marL="274320" indent="-274320" eaLnBrk="1" fontAlgn="auto" hangingPunct="1">
              <a:spcAft>
                <a:spcPts val="0"/>
              </a:spcAft>
              <a:buClr>
                <a:schemeClr val="accent3"/>
              </a:buClr>
              <a:buFont typeface="Wingdings 2"/>
              <a:buNone/>
              <a:defRPr/>
            </a:pPr>
            <a:r>
              <a:rPr lang="en-US" sz="2800" i="1" dirty="0" smtClean="0">
                <a:solidFill>
                  <a:schemeClr val="tx1">
                    <a:lumMod val="95000"/>
                    <a:lumOff val="5000"/>
                  </a:schemeClr>
                </a:solidFill>
                <a:cs typeface="Times New Roman" pitchFamily="18" charset="0"/>
              </a:rPr>
              <a:t>   		 It comes from the people, machines and any movable objects in the buildings. The amount of live load depends on the type of the structure. In this project the live load is:</a:t>
            </a:r>
          </a:p>
          <a:p>
            <a:pPr marL="274320" indent="-274320" eaLnBrk="1" fontAlgn="auto" hangingPunct="1">
              <a:spcAft>
                <a:spcPts val="0"/>
              </a:spcAft>
              <a:buClr>
                <a:schemeClr val="accent3"/>
              </a:buClr>
              <a:buFont typeface="Wingdings 2"/>
              <a:buNone/>
              <a:defRPr/>
            </a:pPr>
            <a:r>
              <a:rPr lang="en-US" sz="2800" i="1" dirty="0" smtClean="0">
                <a:solidFill>
                  <a:schemeClr val="tx1">
                    <a:lumMod val="95000"/>
                    <a:lumOff val="5000"/>
                  </a:schemeClr>
                </a:solidFill>
                <a:cs typeface="Times New Roman" pitchFamily="18" charset="0"/>
              </a:rPr>
              <a:t>	7.0 </a:t>
            </a:r>
            <a:r>
              <a:rPr lang="en-US" sz="2800" i="1" dirty="0" err="1" smtClean="0">
                <a:solidFill>
                  <a:schemeClr val="tx1">
                    <a:lumMod val="95000"/>
                    <a:lumOff val="5000"/>
                  </a:schemeClr>
                </a:solidFill>
                <a:cs typeface="Times New Roman" pitchFamily="18" charset="0"/>
              </a:rPr>
              <a:t>kN</a:t>
            </a:r>
            <a:r>
              <a:rPr lang="en-US" sz="2800" i="1" dirty="0" smtClean="0">
                <a:solidFill>
                  <a:schemeClr val="tx1">
                    <a:lumMod val="95000"/>
                    <a:lumOff val="5000"/>
                  </a:schemeClr>
                </a:solidFill>
                <a:cs typeface="Times New Roman" pitchFamily="18" charset="0"/>
              </a:rPr>
              <a:t>/m</a:t>
            </a:r>
            <a:r>
              <a:rPr lang="en-US" sz="2800" i="1" baseline="30000" dirty="0" smtClean="0">
                <a:solidFill>
                  <a:schemeClr val="tx1">
                    <a:lumMod val="95000"/>
                    <a:lumOff val="5000"/>
                  </a:schemeClr>
                </a:solidFill>
                <a:cs typeface="Times New Roman" pitchFamily="18" charset="0"/>
              </a:rPr>
              <a:t>2</a:t>
            </a:r>
            <a:r>
              <a:rPr lang="en-US" sz="2800" i="1" dirty="0" smtClean="0">
                <a:solidFill>
                  <a:schemeClr val="tx1">
                    <a:lumMod val="95000"/>
                    <a:lumOff val="5000"/>
                  </a:schemeClr>
                </a:solidFill>
                <a:cs typeface="Times New Roman" pitchFamily="18" charset="0"/>
              </a:rPr>
              <a:t> (for Part A)</a:t>
            </a:r>
          </a:p>
          <a:p>
            <a:pPr marL="274320" indent="-274320" eaLnBrk="1" fontAlgn="auto" hangingPunct="1">
              <a:spcAft>
                <a:spcPts val="0"/>
              </a:spcAft>
              <a:buClr>
                <a:schemeClr val="accent3"/>
              </a:buClr>
              <a:buFont typeface="Wingdings 2"/>
              <a:buNone/>
              <a:defRPr/>
            </a:pPr>
            <a:r>
              <a:rPr lang="en-US" sz="2800" i="1" dirty="0" smtClean="0">
                <a:solidFill>
                  <a:schemeClr val="tx1">
                    <a:lumMod val="95000"/>
                    <a:lumOff val="5000"/>
                  </a:schemeClr>
                </a:solidFill>
                <a:cs typeface="Times New Roman" pitchFamily="18" charset="0"/>
              </a:rPr>
              <a:t>    3.0 </a:t>
            </a:r>
            <a:r>
              <a:rPr lang="en-US" sz="2800" i="1" dirty="0" err="1" smtClean="0">
                <a:solidFill>
                  <a:schemeClr val="tx1">
                    <a:lumMod val="95000"/>
                    <a:lumOff val="5000"/>
                  </a:schemeClr>
                </a:solidFill>
                <a:cs typeface="Times New Roman" pitchFamily="18" charset="0"/>
              </a:rPr>
              <a:t>kN</a:t>
            </a:r>
            <a:r>
              <a:rPr lang="en-US" sz="2800" i="1" dirty="0" smtClean="0">
                <a:solidFill>
                  <a:schemeClr val="tx1">
                    <a:lumMod val="95000"/>
                    <a:lumOff val="5000"/>
                  </a:schemeClr>
                </a:solidFill>
                <a:cs typeface="Times New Roman" pitchFamily="18" charset="0"/>
              </a:rPr>
              <a:t>/m</a:t>
            </a:r>
            <a:r>
              <a:rPr lang="en-US" sz="2800" i="1" baseline="30000" dirty="0" smtClean="0">
                <a:solidFill>
                  <a:schemeClr val="tx1">
                    <a:lumMod val="95000"/>
                    <a:lumOff val="5000"/>
                  </a:schemeClr>
                </a:solidFill>
                <a:cs typeface="Times New Roman" pitchFamily="18" charset="0"/>
              </a:rPr>
              <a:t>2</a:t>
            </a:r>
            <a:r>
              <a:rPr lang="en-US" sz="2800" i="1" dirty="0" smtClean="0">
                <a:solidFill>
                  <a:schemeClr val="tx1">
                    <a:lumMod val="95000"/>
                    <a:lumOff val="5000"/>
                  </a:schemeClr>
                </a:solidFill>
                <a:cs typeface="Times New Roman" pitchFamily="18" charset="0"/>
              </a:rPr>
              <a:t> (for Part B)</a:t>
            </a:r>
          </a:p>
          <a:p>
            <a:pPr marL="274320" indent="-274320" eaLnBrk="1" fontAlgn="auto" hangingPunct="1">
              <a:spcAft>
                <a:spcPts val="0"/>
              </a:spcAft>
              <a:buClr>
                <a:schemeClr val="accent3"/>
              </a:buClr>
              <a:buFont typeface="Wingdings 2"/>
              <a:buNone/>
              <a:defRPr/>
            </a:pPr>
            <a:endParaRPr lang="en-US" sz="2800" i="1" dirty="0" smtClean="0">
              <a:solidFill>
                <a:schemeClr val="tx1">
                  <a:lumMod val="95000"/>
                  <a:lumOff val="5000"/>
                </a:schemeClr>
              </a:solidFill>
              <a:cs typeface="Times New Roman" pitchFamily="18" charset="0"/>
            </a:endParaRPr>
          </a:p>
          <a:p>
            <a:pPr marL="274320" indent="-274320" eaLnBrk="1" fontAlgn="auto" hangingPunct="1">
              <a:spcAft>
                <a:spcPts val="0"/>
              </a:spcAft>
              <a:buClr>
                <a:schemeClr val="accent3"/>
              </a:buClr>
              <a:buFont typeface="Wingdings 2"/>
              <a:buNone/>
              <a:defRPr/>
            </a:pPr>
            <a:r>
              <a:rPr lang="en-US" sz="2800" i="1" dirty="0" smtClean="0">
                <a:solidFill>
                  <a:schemeClr val="tx1">
                    <a:lumMod val="95000"/>
                    <a:lumOff val="5000"/>
                  </a:schemeClr>
                </a:solidFill>
                <a:cs typeface="Times New Roman" pitchFamily="18" charset="0"/>
              </a:rPr>
              <a:t>Dead load: </a:t>
            </a:r>
          </a:p>
          <a:p>
            <a:pPr marL="274320" indent="-274320" eaLnBrk="1" fontAlgn="auto" hangingPunct="1">
              <a:spcAft>
                <a:spcPts val="0"/>
              </a:spcAft>
              <a:buClr>
                <a:schemeClr val="accent3"/>
              </a:buClr>
              <a:buFont typeface="Wingdings 2"/>
              <a:buNone/>
              <a:defRPr/>
            </a:pPr>
            <a:r>
              <a:rPr lang="en-US" sz="2800" i="1" dirty="0" smtClean="0">
                <a:solidFill>
                  <a:schemeClr val="tx1">
                    <a:lumMod val="95000"/>
                    <a:lumOff val="5000"/>
                  </a:schemeClr>
                </a:solidFill>
                <a:cs typeface="Times New Roman" pitchFamily="18" charset="0"/>
              </a:rPr>
              <a:t> 		</a:t>
            </a:r>
            <a:r>
              <a:rPr lang="en-US" sz="2800" i="1" dirty="0" smtClean="0">
                <a:cs typeface="Times New Roman" pitchFamily="18" charset="0"/>
              </a:rPr>
              <a:t>it is consisting of own weight of the structure and any permanent components. The super imposed dead load is 4.36 </a:t>
            </a:r>
            <a:r>
              <a:rPr lang="en-US" sz="2800" i="1" dirty="0" err="1" smtClean="0">
                <a:cs typeface="Times New Roman" pitchFamily="18" charset="0"/>
              </a:rPr>
              <a:t>kN</a:t>
            </a:r>
            <a:r>
              <a:rPr lang="en-US" sz="2800" i="1" dirty="0" smtClean="0">
                <a:cs typeface="Times New Roman" pitchFamily="18" charset="0"/>
              </a:rPr>
              <a:t>/m</a:t>
            </a:r>
            <a:r>
              <a:rPr lang="en-US" sz="2800" i="1" baseline="30000" dirty="0" smtClean="0">
                <a:cs typeface="Times New Roman" pitchFamily="18" charset="0"/>
              </a:rPr>
              <a:t>2</a:t>
            </a:r>
            <a:r>
              <a:rPr lang="en-US" sz="2800" i="1" dirty="0" smtClean="0">
                <a:solidFill>
                  <a:schemeClr val="tx1">
                    <a:lumMod val="95000"/>
                    <a:lumOff val="5000"/>
                  </a:schemeClr>
                </a:solidFill>
                <a:cs typeface="Times New Roman" pitchFamily="18" charset="0"/>
              </a:rPr>
              <a:t>.</a:t>
            </a:r>
          </a:p>
          <a:p>
            <a:pPr marL="274320" indent="-274320" eaLnBrk="1" fontAlgn="auto" hangingPunct="1">
              <a:spcAft>
                <a:spcPts val="0"/>
              </a:spcAft>
              <a:buClr>
                <a:schemeClr val="accent3"/>
              </a:buClr>
              <a:buFont typeface="Wingdings 2"/>
              <a:buNone/>
              <a:defRPr/>
            </a:pPr>
            <a:r>
              <a:rPr lang="en-US" sz="2800" i="1" dirty="0" smtClean="0">
                <a:solidFill>
                  <a:schemeClr val="tx1">
                    <a:lumMod val="95000"/>
                    <a:lumOff val="5000"/>
                  </a:schemeClr>
                </a:solidFill>
                <a:cs typeface="Times New Roman" pitchFamily="18" charset="0"/>
              </a:rPr>
              <a:t>	</a:t>
            </a:r>
          </a:p>
          <a:p>
            <a:pPr marL="274320" indent="-274320" eaLnBrk="1" fontAlgn="auto" hangingPunct="1">
              <a:spcAft>
                <a:spcPts val="0"/>
              </a:spcAft>
              <a:buClr>
                <a:schemeClr val="accent3"/>
              </a:buClr>
              <a:buFont typeface="Wingdings 2"/>
              <a:buChar char=""/>
              <a:defRPr/>
            </a:pP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1052513"/>
            <a:ext cx="8229600" cy="5616575"/>
          </a:xfrm>
        </p:spPr>
        <p:txBody>
          <a:bodyPr>
            <a:normAutofit fontScale="77500" lnSpcReduction="20000"/>
          </a:bodyPr>
          <a:lstStyle/>
          <a:p>
            <a:pPr marL="274320" indent="-274320" eaLnBrk="1" fontAlgn="auto" hangingPunct="1">
              <a:spcAft>
                <a:spcPts val="0"/>
              </a:spcAft>
              <a:buClr>
                <a:schemeClr val="accent3"/>
              </a:buClr>
              <a:buFont typeface="Wingdings 2"/>
              <a:buNone/>
              <a:defRPr/>
            </a:pPr>
            <a:r>
              <a:rPr lang="en-US" sz="4500" b="1" dirty="0" smtClean="0"/>
              <a:t>      </a:t>
            </a:r>
            <a:r>
              <a:rPr lang="en-US" sz="4500" b="1" dirty="0" smtClean="0">
                <a:solidFill>
                  <a:schemeClr val="accent1">
                    <a:lumMod val="75000"/>
                  </a:schemeClr>
                </a:solidFill>
                <a:cs typeface="Times New Roman" pitchFamily="18" charset="0"/>
              </a:rPr>
              <a:t>Materials</a:t>
            </a:r>
          </a:p>
          <a:p>
            <a:pPr marL="274320" indent="-274320" eaLnBrk="1" fontAlgn="auto" hangingPunct="1">
              <a:spcAft>
                <a:spcPts val="0"/>
              </a:spcAft>
              <a:buClr>
                <a:schemeClr val="accent3"/>
              </a:buClr>
              <a:buFont typeface="Wingdings 2"/>
              <a:buNone/>
              <a:defRPr/>
            </a:pPr>
            <a:endParaRPr lang="en-GB" sz="3400" b="1" dirty="0" smtClean="0"/>
          </a:p>
          <a:p>
            <a:pPr marL="274320" indent="-274320" eaLnBrk="1" fontAlgn="auto" hangingPunct="1">
              <a:spcAft>
                <a:spcPts val="0"/>
              </a:spcAft>
              <a:buClr>
                <a:schemeClr val="accent3"/>
              </a:buClr>
              <a:buFont typeface="Wingdings 2"/>
              <a:buNone/>
              <a:defRPr/>
            </a:pPr>
            <a:r>
              <a:rPr lang="en-GB" sz="3400" b="1" dirty="0" smtClean="0"/>
              <a:t>     </a:t>
            </a:r>
            <a:r>
              <a:rPr lang="en-GB" sz="3400" b="1" dirty="0" smtClean="0">
                <a:cs typeface="Times New Roman" panose="02020603050405020304" pitchFamily="18" charset="0"/>
              </a:rPr>
              <a:t>Structural</a:t>
            </a:r>
            <a:r>
              <a:rPr lang="en-GB" sz="3400" b="1" dirty="0" smtClean="0"/>
              <a:t> </a:t>
            </a:r>
            <a:r>
              <a:rPr lang="en-GB" sz="3400" b="1" dirty="0" smtClean="0">
                <a:cs typeface="Times New Roman" panose="02020603050405020304" pitchFamily="18" charset="0"/>
              </a:rPr>
              <a:t>materials</a:t>
            </a:r>
          </a:p>
          <a:p>
            <a:pPr marL="274320" indent="-274320" eaLnBrk="1" fontAlgn="auto" hangingPunct="1">
              <a:spcAft>
                <a:spcPts val="0"/>
              </a:spcAft>
              <a:buClr>
                <a:schemeClr val="accent3"/>
              </a:buClr>
              <a:buFont typeface="Wingdings 2"/>
              <a:buNone/>
              <a:defRPr/>
            </a:pPr>
            <a:endParaRPr lang="en-GB" dirty="0" smtClean="0"/>
          </a:p>
          <a:p>
            <a:pPr marL="274320" indent="-274320" eaLnBrk="1" fontAlgn="auto" hangingPunct="1">
              <a:spcAft>
                <a:spcPts val="0"/>
              </a:spcAft>
              <a:buClr>
                <a:schemeClr val="accent3"/>
              </a:buClr>
              <a:buFont typeface="Wingdings 2"/>
              <a:buChar char=""/>
              <a:defRPr/>
            </a:pPr>
            <a:r>
              <a:rPr lang="en-GB" dirty="0" smtClean="0"/>
              <a:t>  </a:t>
            </a:r>
            <a:r>
              <a:rPr lang="en-GB" dirty="0" smtClean="0">
                <a:cs typeface="Times New Roman" panose="02020603050405020304" pitchFamily="18" charset="0"/>
              </a:rPr>
              <a:t>Concrete: </a:t>
            </a:r>
          </a:p>
          <a:p>
            <a:pPr marL="274320" indent="-274320" eaLnBrk="1" fontAlgn="auto" hangingPunct="1">
              <a:spcAft>
                <a:spcPts val="0"/>
              </a:spcAft>
              <a:buClr>
                <a:schemeClr val="accent3"/>
              </a:buClr>
              <a:buFont typeface="Wingdings 2"/>
              <a:buNone/>
              <a:defRPr/>
            </a:pPr>
            <a:endParaRPr lang="en-GB" dirty="0" smtClean="0">
              <a:cs typeface="Times New Roman" panose="02020603050405020304" pitchFamily="18" charset="0"/>
            </a:endParaRPr>
          </a:p>
          <a:p>
            <a:pPr marL="274320" indent="-274320" eaLnBrk="1" fontAlgn="auto" hangingPunct="1">
              <a:spcAft>
                <a:spcPts val="0"/>
              </a:spcAft>
              <a:buClr>
                <a:schemeClr val="accent3"/>
              </a:buClr>
              <a:buFont typeface="Wingdings 2"/>
              <a:buNone/>
              <a:defRPr/>
            </a:pPr>
            <a:r>
              <a:rPr lang="en-GB" dirty="0" smtClean="0">
                <a:cs typeface="Times New Roman" panose="02020603050405020304" pitchFamily="18" charset="0"/>
              </a:rPr>
              <a:t>             Concrete strength for </a:t>
            </a:r>
            <a:r>
              <a:rPr lang="en-GB" dirty="0" smtClean="0">
                <a:cs typeface="Times New Roman" panose="02020603050405020304" pitchFamily="18" charset="0"/>
              </a:rPr>
              <a:t>slabs &amp; beams </a:t>
            </a:r>
            <a:r>
              <a:rPr lang="en-GB" dirty="0" smtClean="0">
                <a:cs typeface="Times New Roman" panose="02020603050405020304" pitchFamily="18" charset="0"/>
              </a:rPr>
              <a:t>is </a:t>
            </a:r>
            <a:r>
              <a:rPr lang="en-GB" dirty="0" smtClean="0">
                <a:cs typeface="Times New Roman" panose="02020603050405020304" pitchFamily="18" charset="0"/>
              </a:rPr>
              <a:t>B350 </a:t>
            </a:r>
            <a:r>
              <a:rPr lang="en-GB" dirty="0" smtClean="0">
                <a:cs typeface="Times New Roman" panose="02020603050405020304" pitchFamily="18" charset="0"/>
              </a:rPr>
              <a:t>(</a:t>
            </a:r>
            <a:r>
              <a:rPr lang="en-GB" dirty="0" err="1" smtClean="0">
                <a:cs typeface="Times New Roman" panose="02020603050405020304" pitchFamily="18" charset="0"/>
              </a:rPr>
              <a:t>f’c</a:t>
            </a:r>
            <a:r>
              <a:rPr lang="en-GB" dirty="0" smtClean="0">
                <a:cs typeface="Times New Roman" panose="02020603050405020304" pitchFamily="18" charset="0"/>
              </a:rPr>
              <a:t> </a:t>
            </a:r>
            <a:r>
              <a:rPr lang="en-GB" dirty="0" smtClean="0">
                <a:cs typeface="Times New Roman" panose="02020603050405020304" pitchFamily="18" charset="0"/>
              </a:rPr>
              <a:t>= 28 </a:t>
            </a:r>
            <a:r>
              <a:rPr lang="en-GB" dirty="0" err="1" smtClean="0">
                <a:cs typeface="Times New Roman" panose="02020603050405020304" pitchFamily="18" charset="0"/>
              </a:rPr>
              <a:t>MPa</a:t>
            </a:r>
            <a:r>
              <a:rPr lang="en-GB" dirty="0" smtClean="0">
                <a:cs typeface="Times New Roman" panose="02020603050405020304" pitchFamily="18" charset="0"/>
              </a:rPr>
              <a:t>)</a:t>
            </a:r>
          </a:p>
          <a:p>
            <a:pPr marL="274320" indent="-274320" eaLnBrk="1" fontAlgn="auto" hangingPunct="1">
              <a:spcAft>
                <a:spcPts val="0"/>
              </a:spcAft>
              <a:buClr>
                <a:schemeClr val="accent3"/>
              </a:buClr>
              <a:buNone/>
              <a:defRPr/>
            </a:pPr>
            <a:r>
              <a:rPr lang="en-GB" dirty="0" smtClean="0">
                <a:cs typeface="Times New Roman" panose="02020603050405020304" pitchFamily="18" charset="0"/>
              </a:rPr>
              <a:t>				               </a:t>
            </a:r>
            <a:r>
              <a:rPr lang="en-GB" dirty="0" smtClean="0">
                <a:cs typeface="Times New Roman" panose="02020603050405020304" pitchFamily="18" charset="0"/>
              </a:rPr>
              <a:t>columns is B400 (</a:t>
            </a:r>
            <a:r>
              <a:rPr lang="en-GB" dirty="0" err="1" smtClean="0">
                <a:cs typeface="Times New Roman" panose="02020603050405020304" pitchFamily="18" charset="0"/>
              </a:rPr>
              <a:t>f’c</a:t>
            </a:r>
            <a:r>
              <a:rPr lang="en-GB" dirty="0" smtClean="0">
                <a:cs typeface="Times New Roman" panose="02020603050405020304" pitchFamily="18" charset="0"/>
              </a:rPr>
              <a:t> </a:t>
            </a:r>
            <a:r>
              <a:rPr lang="en-GB" dirty="0">
                <a:cs typeface="Times New Roman" panose="02020603050405020304" pitchFamily="18" charset="0"/>
              </a:rPr>
              <a:t>= </a:t>
            </a:r>
            <a:r>
              <a:rPr lang="en-GB" dirty="0" smtClean="0">
                <a:cs typeface="Times New Roman" panose="02020603050405020304" pitchFamily="18" charset="0"/>
              </a:rPr>
              <a:t>32 </a:t>
            </a:r>
            <a:r>
              <a:rPr lang="en-GB" dirty="0" err="1" smtClean="0">
                <a:cs typeface="Times New Roman" panose="02020603050405020304" pitchFamily="18" charset="0"/>
              </a:rPr>
              <a:t>MPa</a:t>
            </a:r>
            <a:r>
              <a:rPr lang="en-GB" dirty="0" smtClean="0">
                <a:cs typeface="Times New Roman" panose="02020603050405020304" pitchFamily="18" charset="0"/>
              </a:rPr>
              <a:t>)</a:t>
            </a:r>
            <a:endParaRPr lang="en-GB" dirty="0" smtClean="0">
              <a:cs typeface="Times New Roman" panose="02020603050405020304" pitchFamily="18" charset="0"/>
            </a:endParaRPr>
          </a:p>
          <a:p>
            <a:pPr marL="274320" indent="-274320" eaLnBrk="1" fontAlgn="auto" hangingPunct="1">
              <a:spcAft>
                <a:spcPts val="0"/>
              </a:spcAft>
              <a:buClr>
                <a:schemeClr val="accent3"/>
              </a:buClr>
              <a:buFont typeface="Wingdings 2"/>
              <a:buNone/>
              <a:defRPr/>
            </a:pPr>
            <a:r>
              <a:rPr lang="en-GB" dirty="0" smtClean="0">
                <a:cs typeface="Times New Roman" panose="02020603050405020304" pitchFamily="18" charset="0"/>
              </a:rPr>
              <a:t>	        Unit </a:t>
            </a:r>
            <a:r>
              <a:rPr lang="en-GB" dirty="0" smtClean="0">
                <a:cs typeface="Times New Roman" panose="02020603050405020304" pitchFamily="18" charset="0"/>
              </a:rPr>
              <a:t>weight </a:t>
            </a:r>
            <a:r>
              <a:rPr lang="en-GB" dirty="0">
                <a:cs typeface="Times New Roman" panose="02020603050405020304" pitchFamily="18" charset="0"/>
              </a:rPr>
              <a:t>=</a:t>
            </a:r>
            <a:r>
              <a:rPr lang="en-GB" dirty="0" smtClean="0">
                <a:cs typeface="Times New Roman" panose="02020603050405020304" pitchFamily="18" charset="0"/>
              </a:rPr>
              <a:t> 25 </a:t>
            </a:r>
            <a:r>
              <a:rPr lang="en-GB" dirty="0" smtClean="0">
                <a:cs typeface="Times New Roman" panose="02020603050405020304" pitchFamily="18" charset="0"/>
              </a:rPr>
              <a:t>kN\m</a:t>
            </a:r>
            <a:r>
              <a:rPr lang="en-GB" baseline="30000" dirty="0" smtClean="0">
                <a:cs typeface="Times New Roman" panose="02020603050405020304" pitchFamily="18" charset="0"/>
              </a:rPr>
              <a:t>3</a:t>
            </a:r>
            <a:endParaRPr lang="en-GB" dirty="0" smtClean="0">
              <a:cs typeface="Times New Roman" panose="02020603050405020304" pitchFamily="18" charset="0"/>
            </a:endParaRPr>
          </a:p>
          <a:p>
            <a:pPr marL="274320" indent="-274320" eaLnBrk="1" fontAlgn="auto" hangingPunct="1">
              <a:spcAft>
                <a:spcPts val="0"/>
              </a:spcAft>
              <a:buClr>
                <a:schemeClr val="accent3"/>
              </a:buClr>
              <a:buFont typeface="Wingdings 2"/>
              <a:buChar char=""/>
              <a:defRPr/>
            </a:pPr>
            <a:r>
              <a:rPr lang="en-GB" dirty="0" smtClean="0">
                <a:cs typeface="Times New Roman" panose="02020603050405020304" pitchFamily="18" charset="0"/>
              </a:rPr>
              <a:t>  Steel:</a:t>
            </a:r>
          </a:p>
          <a:p>
            <a:pPr marL="274320" indent="-274320" eaLnBrk="1" fontAlgn="auto" hangingPunct="1">
              <a:spcAft>
                <a:spcPts val="0"/>
              </a:spcAft>
              <a:buClr>
                <a:schemeClr val="accent3"/>
              </a:buClr>
              <a:buFont typeface="Wingdings 2"/>
              <a:buNone/>
              <a:defRPr/>
            </a:pPr>
            <a:endParaRPr lang="en-GB" dirty="0" smtClean="0">
              <a:cs typeface="Times New Roman" panose="02020603050405020304" pitchFamily="18" charset="0"/>
            </a:endParaRPr>
          </a:p>
          <a:p>
            <a:pPr marL="274320" indent="-274320" eaLnBrk="1" fontAlgn="auto" hangingPunct="1">
              <a:spcAft>
                <a:spcPts val="0"/>
              </a:spcAft>
              <a:buClr>
                <a:schemeClr val="accent3"/>
              </a:buClr>
              <a:buFont typeface="Wingdings 2"/>
              <a:buNone/>
              <a:defRPr/>
            </a:pPr>
            <a:r>
              <a:rPr lang="en-GB" dirty="0" smtClean="0">
                <a:cs typeface="Times New Roman" panose="02020603050405020304" pitchFamily="18" charset="0"/>
              </a:rPr>
              <a:t>		For </a:t>
            </a:r>
            <a:r>
              <a:rPr lang="en-GB" dirty="0" smtClean="0">
                <a:cs typeface="Times New Roman" panose="02020603050405020304" pitchFamily="18" charset="0"/>
              </a:rPr>
              <a:t>steel reinforcement( </a:t>
            </a:r>
            <a:r>
              <a:rPr lang="en-GB" dirty="0" err="1" smtClean="0">
                <a:cs typeface="Times New Roman" panose="02020603050405020304" pitchFamily="18" charset="0"/>
              </a:rPr>
              <a:t>Fy</a:t>
            </a:r>
            <a:r>
              <a:rPr lang="en-GB" dirty="0" smtClean="0">
                <a:cs typeface="Times New Roman" panose="02020603050405020304" pitchFamily="18" charset="0"/>
              </a:rPr>
              <a:t>=420 </a:t>
            </a:r>
            <a:r>
              <a:rPr lang="en-GB" dirty="0" err="1" smtClean="0">
                <a:cs typeface="Times New Roman" panose="02020603050405020304" pitchFamily="18" charset="0"/>
              </a:rPr>
              <a:t>Mpa</a:t>
            </a:r>
            <a:r>
              <a:rPr lang="en-GB" dirty="0" smtClean="0">
                <a:cs typeface="Times New Roman" panose="02020603050405020304" pitchFamily="18" charset="0"/>
              </a:rPr>
              <a:t> )</a:t>
            </a:r>
          </a:p>
          <a:p>
            <a:pPr marL="274320" indent="-274320" eaLnBrk="1" fontAlgn="auto" hangingPunct="1">
              <a:spcAft>
                <a:spcPts val="0"/>
              </a:spcAft>
              <a:buClr>
                <a:schemeClr val="accent3"/>
              </a:buClr>
              <a:buFont typeface="Wingdings 2"/>
              <a:buNone/>
              <a:defRPr/>
            </a:pPr>
            <a:endParaRPr lang="en-GB" dirty="0" smtClean="0">
              <a:cs typeface="Times New Roman" panose="02020603050405020304" pitchFamily="18" charset="0"/>
            </a:endParaRPr>
          </a:p>
          <a:p>
            <a:pPr marL="274320" indent="-274320" eaLnBrk="1" fontAlgn="auto" hangingPunct="1">
              <a:spcAft>
                <a:spcPts val="0"/>
              </a:spcAft>
              <a:buClr>
                <a:schemeClr val="accent3"/>
              </a:buClr>
              <a:buFont typeface="Wingdings 2"/>
              <a:buNone/>
              <a:defRPr/>
            </a:pPr>
            <a:r>
              <a:rPr lang="en-GB" sz="3400" b="1" dirty="0" smtClean="0">
                <a:cs typeface="Times New Roman" panose="02020603050405020304" pitchFamily="18" charset="0"/>
              </a:rPr>
              <a:t>     Non-structural materials</a:t>
            </a:r>
          </a:p>
          <a:p>
            <a:pPr marL="274320" indent="-274320" eaLnBrk="1" fontAlgn="auto" hangingPunct="1">
              <a:spcAft>
                <a:spcPts val="0"/>
              </a:spcAft>
              <a:buClr>
                <a:schemeClr val="accent3"/>
              </a:buClr>
              <a:buFont typeface="Wingdings 2"/>
              <a:buChar char=""/>
              <a:defRPr/>
            </a:pPr>
            <a:endParaRPr lang="en-GB" dirty="0" smtClean="0">
              <a:cs typeface="Times New Roman" panose="02020603050405020304" pitchFamily="18" charset="0"/>
            </a:endParaRPr>
          </a:p>
          <a:p>
            <a:pPr marL="274320" indent="-274320" algn="ctr" eaLnBrk="1" fontAlgn="auto" hangingPunct="1">
              <a:spcAft>
                <a:spcPts val="0"/>
              </a:spcAft>
              <a:buClr>
                <a:schemeClr val="accent3"/>
              </a:buClr>
              <a:buFont typeface="Wingdings 2"/>
              <a:buNone/>
              <a:defRPr/>
            </a:pPr>
            <a:r>
              <a:rPr lang="en-GB" dirty="0" smtClean="0">
                <a:solidFill>
                  <a:srgbClr val="FF0000"/>
                </a:solidFill>
                <a:cs typeface="Times New Roman" panose="02020603050405020304" pitchFamily="18" charset="0"/>
              </a:rPr>
              <a:t>    </a:t>
            </a:r>
            <a:r>
              <a:rPr lang="en-GB" dirty="0" smtClean="0">
                <a:cs typeface="Times New Roman" panose="02020603050405020304" pitchFamily="18" charset="0"/>
              </a:rPr>
              <a:t>They are mainly, blocks, plasters, tiles, filling, mortar and masonry</a:t>
            </a:r>
            <a:r>
              <a:rPr lang="en-GB" dirty="0" smtClean="0"/>
              <a:t>.</a:t>
            </a:r>
          </a:p>
          <a:p>
            <a:pPr marL="274320" indent="-27432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None/>
              <a:defRPr/>
            </a:pP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1125538"/>
            <a:ext cx="8229600" cy="5472112"/>
          </a:xfrm>
        </p:spPr>
        <p:txBody>
          <a:bodyPr>
            <a:normAutofit/>
          </a:bodyPr>
          <a:lstStyle/>
          <a:p>
            <a:pPr marL="274320" indent="-274320" eaLnBrk="1" fontAlgn="auto" hangingPunct="1">
              <a:spcAft>
                <a:spcPts val="0"/>
              </a:spcAft>
              <a:buClr>
                <a:schemeClr val="accent3"/>
              </a:buClr>
              <a:buFont typeface="Wingdings 2"/>
              <a:buNone/>
              <a:defRPr/>
            </a:pPr>
            <a:r>
              <a:rPr lang="en-GB" b="1" i="1" dirty="0" smtClean="0"/>
              <a:t>    </a:t>
            </a:r>
            <a:r>
              <a:rPr lang="en-GB" b="1" i="1" dirty="0" smtClean="0">
                <a:solidFill>
                  <a:schemeClr val="accent2">
                    <a:lumMod val="60000"/>
                    <a:lumOff val="40000"/>
                  </a:schemeClr>
                </a:solidFill>
              </a:rPr>
              <a:t>2)  </a:t>
            </a:r>
            <a:r>
              <a:rPr lang="en-US" sz="2400" i="1" dirty="0" smtClean="0">
                <a:solidFill>
                  <a:schemeClr val="tx1">
                    <a:lumMod val="95000"/>
                    <a:lumOff val="5000"/>
                  </a:schemeClr>
                </a:solidFill>
                <a:cs typeface="Times New Roman" pitchFamily="18" charset="0"/>
              </a:rPr>
              <a:t>Lateral loads:</a:t>
            </a:r>
          </a:p>
          <a:p>
            <a:pPr marL="274320" indent="-274320" eaLnBrk="1" fontAlgn="auto" hangingPunct="1">
              <a:spcAft>
                <a:spcPts val="0"/>
              </a:spcAft>
              <a:buClr>
                <a:schemeClr val="accent3"/>
              </a:buClr>
              <a:buFont typeface="Wingdings 2"/>
              <a:buNone/>
              <a:defRPr/>
            </a:pPr>
            <a:endParaRPr lang="en-GB" i="1" dirty="0" smtClean="0"/>
          </a:p>
          <a:p>
            <a:pPr marL="274320" indent="-274320" eaLnBrk="1" fontAlgn="auto" hangingPunct="1">
              <a:spcAft>
                <a:spcPts val="0"/>
              </a:spcAft>
              <a:buClr>
                <a:schemeClr val="accent3"/>
              </a:buClr>
              <a:buFont typeface="Wingdings 2"/>
              <a:buNone/>
              <a:defRPr/>
            </a:pPr>
            <a:r>
              <a:rPr lang="en-US" sz="2000" i="1" dirty="0" smtClean="0">
                <a:cs typeface="Times New Roman" pitchFamily="18" charset="0"/>
              </a:rPr>
              <a:t>Seismic loads:</a:t>
            </a:r>
          </a:p>
          <a:p>
            <a:pPr marL="274320" indent="-274320" eaLnBrk="1" fontAlgn="auto" hangingPunct="1">
              <a:spcAft>
                <a:spcPts val="0"/>
              </a:spcAft>
              <a:buClr>
                <a:schemeClr val="accent3"/>
              </a:buClr>
              <a:buFont typeface="Wingdings 2"/>
              <a:buNone/>
              <a:defRPr/>
            </a:pPr>
            <a:endParaRPr lang="en-US" sz="2000" i="1" dirty="0" smtClean="0">
              <a:cs typeface="Times New Roman" pitchFamily="18" charset="0"/>
            </a:endParaRPr>
          </a:p>
          <a:p>
            <a:pPr marL="274320" indent="-274320" eaLnBrk="1" fontAlgn="auto" hangingPunct="1">
              <a:spcAft>
                <a:spcPts val="0"/>
              </a:spcAft>
              <a:buClr>
                <a:schemeClr val="accent3"/>
              </a:buClr>
              <a:buFont typeface="Wingdings 2"/>
              <a:buNone/>
              <a:defRPr/>
            </a:pPr>
            <a:r>
              <a:rPr lang="en-US" sz="2000" i="1" dirty="0" smtClean="0">
                <a:cs typeface="Times New Roman" pitchFamily="18" charset="0"/>
              </a:rPr>
              <a:t>		The structure is located in </a:t>
            </a:r>
            <a:r>
              <a:rPr lang="en-US" sz="2000" i="1" dirty="0" err="1" smtClean="0">
                <a:cs typeface="Times New Roman" pitchFamily="18" charset="0"/>
              </a:rPr>
              <a:t>Tulkarm</a:t>
            </a:r>
            <a:r>
              <a:rPr lang="en-US" sz="2000" i="1" dirty="0" smtClean="0">
                <a:cs typeface="Times New Roman" pitchFamily="18" charset="0"/>
              </a:rPr>
              <a:t> area which is classified as zone 2A  according to Palestine seismic zones. </a:t>
            </a:r>
          </a:p>
          <a:p>
            <a:pPr marL="274320" indent="-274320" eaLnBrk="1" fontAlgn="auto" hangingPunct="1">
              <a:spcAft>
                <a:spcPts val="0"/>
              </a:spcAft>
              <a:buClr>
                <a:schemeClr val="accent3"/>
              </a:buClr>
              <a:buFont typeface="Wingdings 2"/>
              <a:buNone/>
              <a:defRPr/>
            </a:pPr>
            <a:endParaRPr lang="en-US" sz="2000" i="1" dirty="0" smtClean="0">
              <a:cs typeface="Times New Roman" pitchFamily="18" charset="0"/>
            </a:endParaRPr>
          </a:p>
          <a:p>
            <a:pPr marL="274320" indent="-274320" eaLnBrk="1" fontAlgn="auto" hangingPunct="1">
              <a:spcAft>
                <a:spcPts val="0"/>
              </a:spcAft>
              <a:buClr>
                <a:schemeClr val="accent3"/>
              </a:buClr>
              <a:buFont typeface="Wingdings 2"/>
              <a:buNone/>
              <a:defRPr/>
            </a:pPr>
            <a:r>
              <a:rPr lang="en-US" sz="2000" i="1" dirty="0" smtClean="0">
                <a:cs typeface="Times New Roman" pitchFamily="18" charset="0"/>
              </a:rPr>
              <a:t>The UBC97 code seismic parameters are as follows:</a:t>
            </a:r>
          </a:p>
          <a:p>
            <a:pPr marL="640080" lvl="1" indent="-246888" eaLnBrk="1" fontAlgn="auto" hangingPunct="1">
              <a:spcAft>
                <a:spcPts val="0"/>
              </a:spcAft>
              <a:buFont typeface="Wingdings 2"/>
              <a:buChar char=""/>
              <a:defRPr/>
            </a:pPr>
            <a:r>
              <a:rPr lang="en-US" sz="2000" i="1" dirty="0" smtClean="0">
                <a:cs typeface="Times New Roman" pitchFamily="18" charset="0"/>
              </a:rPr>
              <a:t>The seismic zone factor, Z= 0.15 </a:t>
            </a:r>
          </a:p>
          <a:p>
            <a:pPr marL="640080" lvl="1" indent="-246888" eaLnBrk="1" fontAlgn="auto" hangingPunct="1">
              <a:spcAft>
                <a:spcPts val="0"/>
              </a:spcAft>
              <a:buFont typeface="Wingdings 2"/>
              <a:buChar char=""/>
              <a:defRPr/>
            </a:pPr>
            <a:r>
              <a:rPr lang="en-US" sz="2000" i="1" dirty="0" smtClean="0">
                <a:cs typeface="Times New Roman" pitchFamily="18" charset="0"/>
              </a:rPr>
              <a:t>The soil is very dense soil and soft rock, so the soil type is Sc .</a:t>
            </a:r>
          </a:p>
          <a:p>
            <a:pPr lvl="1">
              <a:defRPr/>
            </a:pPr>
            <a:r>
              <a:rPr lang="en-US" sz="2000" i="1" dirty="0" smtClean="0">
                <a:cs typeface="Times New Roman" pitchFamily="18" charset="0"/>
              </a:rPr>
              <a:t>The importance factor</a:t>
            </a:r>
            <a:r>
              <a:rPr lang="en-US" sz="2000" i="1" dirty="0" smtClean="0">
                <a:cs typeface="Times New Roman" pitchFamily="18" charset="0"/>
              </a:rPr>
              <a:t>, </a:t>
            </a:r>
            <a:r>
              <a:rPr lang="en-US" sz="2000" i="1" dirty="0" smtClean="0">
                <a:cs typeface="Times New Roman" pitchFamily="18" charset="0"/>
              </a:rPr>
              <a:t>I </a:t>
            </a:r>
            <a:r>
              <a:rPr lang="en-US" sz="2000" i="1" dirty="0" smtClean="0">
                <a:cs typeface="Times New Roman" pitchFamily="18" charset="0"/>
              </a:rPr>
              <a:t>= 1.</a:t>
            </a:r>
            <a:r>
              <a:rPr lang="en-US" sz="2000" i="1" dirty="0">
                <a:cs typeface="Times New Roman" pitchFamily="18" charset="0"/>
              </a:rPr>
              <a:t> </a:t>
            </a:r>
            <a:r>
              <a:rPr lang="en-US" sz="2000" i="1" dirty="0" smtClean="0">
                <a:cs typeface="Times New Roman" pitchFamily="18" charset="0"/>
              </a:rPr>
              <a:t>25</a:t>
            </a:r>
            <a:endParaRPr lang="en-US" sz="2000" i="1" dirty="0" smtClean="0">
              <a:cs typeface="Times New Roman" pitchFamily="18" charset="0"/>
            </a:endParaRPr>
          </a:p>
          <a:p>
            <a:pPr marL="640080" lvl="1" indent="-246888" eaLnBrk="1" fontAlgn="auto" hangingPunct="1">
              <a:spcAft>
                <a:spcPts val="0"/>
              </a:spcAft>
              <a:buFont typeface="Wingdings 2"/>
              <a:buChar char=""/>
              <a:defRPr/>
            </a:pPr>
            <a:r>
              <a:rPr lang="en-US" sz="2000" i="1" dirty="0" smtClean="0">
                <a:cs typeface="Times New Roman" pitchFamily="18" charset="0"/>
              </a:rPr>
              <a:t>The ductility factor, R = 5.5 </a:t>
            </a:r>
          </a:p>
          <a:p>
            <a:pPr marL="640080" lvl="1" indent="-246888" eaLnBrk="1" fontAlgn="auto" hangingPunct="1">
              <a:spcAft>
                <a:spcPts val="0"/>
              </a:spcAft>
              <a:buFont typeface="Wingdings 2"/>
              <a:buChar char=""/>
              <a:defRPr/>
            </a:pPr>
            <a:r>
              <a:rPr lang="en-US" sz="2000" i="1" dirty="0" smtClean="0">
                <a:cs typeface="Times New Roman" pitchFamily="18" charset="0"/>
              </a:rPr>
              <a:t>The seismic coefficient, C</a:t>
            </a:r>
            <a:r>
              <a:rPr lang="en-US" sz="2000" i="1" baseline="-25000" dirty="0" smtClean="0">
                <a:cs typeface="Times New Roman" pitchFamily="18" charset="0"/>
              </a:rPr>
              <a:t>a</a:t>
            </a:r>
            <a:r>
              <a:rPr lang="en-US" sz="2000" i="1" baseline="-25000" dirty="0" smtClean="0">
                <a:cs typeface="Times New Roman" pitchFamily="18" charset="0"/>
              </a:rPr>
              <a:t> </a:t>
            </a:r>
            <a:r>
              <a:rPr lang="en-US" sz="2000" i="1" dirty="0" smtClean="0">
                <a:cs typeface="Times New Roman" pitchFamily="18" charset="0"/>
              </a:rPr>
              <a:t>= 0.18 </a:t>
            </a:r>
          </a:p>
          <a:p>
            <a:pPr marL="640080" lvl="1" indent="-246888" eaLnBrk="1" fontAlgn="auto" hangingPunct="1">
              <a:spcAft>
                <a:spcPts val="0"/>
              </a:spcAft>
              <a:buFont typeface="Wingdings 2"/>
              <a:buChar char=""/>
              <a:defRPr/>
            </a:pPr>
            <a:r>
              <a:rPr lang="en-US" sz="2000" i="1" dirty="0" smtClean="0">
                <a:cs typeface="Times New Roman" pitchFamily="18" charset="0"/>
              </a:rPr>
              <a:t>The seismic coefficient, </a:t>
            </a:r>
            <a:r>
              <a:rPr lang="en-US" sz="2000" i="1" dirty="0" err="1" smtClean="0">
                <a:cs typeface="Times New Roman" pitchFamily="18" charset="0"/>
              </a:rPr>
              <a:t>C</a:t>
            </a:r>
            <a:r>
              <a:rPr lang="en-US" sz="2000" i="1" baseline="-25000" dirty="0" err="1" smtClean="0">
                <a:cs typeface="Times New Roman" pitchFamily="18" charset="0"/>
              </a:rPr>
              <a:t>v</a:t>
            </a:r>
            <a:r>
              <a:rPr lang="en-US" sz="2000" i="1" baseline="-25000" dirty="0" smtClean="0">
                <a:cs typeface="Times New Roman" pitchFamily="18" charset="0"/>
              </a:rPr>
              <a:t> </a:t>
            </a:r>
            <a:r>
              <a:rPr lang="en-US" sz="2000" i="1" dirty="0" smtClean="0">
                <a:cs typeface="Times New Roman" pitchFamily="18" charset="0"/>
              </a:rPr>
              <a:t>= 0.25 </a:t>
            </a:r>
            <a:endParaRPr lang="en-US" sz="2000" dirty="0" smtClean="0">
              <a:solidFill>
                <a:schemeClr val="accent1">
                  <a:lumMod val="75000"/>
                </a:schemeClr>
              </a:solidFill>
              <a:cs typeface="Times New Roman" pitchFamily="18" charset="0"/>
            </a:endParaRPr>
          </a:p>
          <a:p>
            <a:pPr marL="274320" indent="-274320" eaLnBrk="1" fontAlgn="auto" hangingPunct="1">
              <a:spcAft>
                <a:spcPts val="0"/>
              </a:spcAft>
              <a:buClr>
                <a:schemeClr val="accent3"/>
              </a:buClr>
              <a:buFont typeface="Wingdings 2"/>
              <a:buNone/>
              <a:defRPr/>
            </a:pPr>
            <a:endParaRPr lang="en-GB" dirty="0"/>
          </a:p>
        </p:txBody>
      </p:sp>
    </p:spTree>
    <p:extLst>
      <p:ext uri="{BB962C8B-B14F-4D97-AF65-F5344CB8AC3E}">
        <p14:creationId xmlns:p14="http://schemas.microsoft.com/office/powerpoint/2010/main" val="9299594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1533</TotalTime>
  <Words>865</Words>
  <Application>Microsoft Office PowerPoint</Application>
  <PresentationFormat>On-screen Show (4:3)</PresentationFormat>
  <Paragraphs>271</Paragraphs>
  <Slides>32</Slides>
  <Notes>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Flow</vt:lpstr>
      <vt:lpstr>PowerPoint Presentation</vt:lpstr>
      <vt:lpstr>Chapters</vt:lpstr>
      <vt:lpstr>Chapter One : 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two : PRELIMINARY DESIGN</vt:lpstr>
      <vt:lpstr>PowerPoint Presentation</vt:lpstr>
      <vt:lpstr>Plan of the slab in the basement floor and frame A</vt:lpstr>
      <vt:lpstr>PRELIMINARY DESIGN  </vt:lpstr>
      <vt:lpstr>The thickness of the slab:  hmin =  l/21 = 500/21 = 23.8 cm   Use  h=25 cm</vt:lpstr>
      <vt:lpstr>Design of Rib 5 in part B </vt:lpstr>
      <vt:lpstr>PowerPoint Presentation</vt:lpstr>
      <vt:lpstr>PowerPoint Presentation</vt:lpstr>
      <vt:lpstr>Chapter Three Three Dimensional Structural Analysis and Design </vt:lpstr>
      <vt:lpstr>   * General </vt:lpstr>
      <vt:lpstr>                     Two way slab system: Part A  </vt:lpstr>
      <vt:lpstr>PowerPoint Presentation</vt:lpstr>
      <vt:lpstr>One way slab system (x-direction): </vt:lpstr>
      <vt:lpstr>Waffle slab :</vt:lpstr>
      <vt:lpstr>Structural Model Verification of Part A</vt:lpstr>
      <vt:lpstr>   Check Compatibility</vt:lpstr>
      <vt:lpstr>Structural Model Verification of Part B</vt:lpstr>
      <vt:lpstr>Check Compatibility</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ABDALLAH  TIBI</dc:creator>
  <cp:lastModifiedBy>Monzer ali</cp:lastModifiedBy>
  <cp:revision>156</cp:revision>
  <dcterms:created xsi:type="dcterms:W3CDTF">2010-12-24T19:27:51Z</dcterms:created>
  <dcterms:modified xsi:type="dcterms:W3CDTF">2014-12-22T11:26:09Z</dcterms:modified>
</cp:coreProperties>
</file>