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Alice Bold" panose="020B0604020202020204" charset="0"/>
      <p:regular r:id="rId15"/>
    </p:embeddedFont>
    <p:embeddedFont>
      <p:font typeface="Cormorant Garamond Light Bold" panose="020B0604020202020204" charset="0"/>
      <p:regular r:id="rId16"/>
    </p:embeddedFont>
    <p:embeddedFont>
      <p:font typeface="The Seasons Light" panose="020B0604020202020204" charset="0"/>
      <p:regular r:id="rId17"/>
    </p:embeddedFont>
    <p:embeddedFont>
      <p:font typeface="Satisfy" panose="020B0604020202020204" charset="0"/>
      <p:regular r:id="rId18"/>
    </p:embeddedFont>
    <p:embeddedFont>
      <p:font typeface="Alegreya Bold" panose="020B0604020202020204" charset="0"/>
      <p:regular r:id="rId19"/>
    </p:embeddedFont>
    <p:embeddedFont>
      <p:font typeface="Rosario" panose="020B0604020202020204" charset="0"/>
      <p:regular r:id="rId20"/>
    </p:embeddedFont>
    <p:embeddedFont>
      <p:font typeface="Roca One Bold" panose="020B0604020202020204" charset="0"/>
      <p:regular r:id="rId21"/>
    </p:embeddedFont>
    <p:embeddedFont>
      <p:font typeface="Open Sans Light" panose="020B0604020202020204" charset="0"/>
      <p:regular r:id="rId22"/>
    </p:embeddedFont>
    <p:embeddedFont>
      <p:font typeface="Roca One" panose="020B0604020202020204" charset="0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Brasika" panose="020B0604020202020204" charset="0"/>
      <p:regular r:id="rId28"/>
    </p:embeddedFont>
    <p:embeddedFont>
      <p:font typeface="Marykate" panose="020B0604020202020204" charset="0"/>
      <p:regular r:id="rId29"/>
    </p:embeddedFont>
    <p:embeddedFont>
      <p:font typeface="Open Sauce Bold" panose="020B0604020202020204" charset="0"/>
      <p:regular r:id="rId30"/>
    </p:embeddedFont>
    <p:embeddedFont>
      <p:font typeface="Poppins" panose="020B0604020202020204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03/06/2023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60.svg"/><Relationship Id="rId7" Type="http://schemas.openxmlformats.org/officeDocument/2006/relationships/image" Target="../media/image64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62.sv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6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73.sv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6.png"/><Relationship Id="rId7" Type="http://schemas.openxmlformats.org/officeDocument/2006/relationships/image" Target="../media/image78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23.svg"/><Relationship Id="rId4" Type="http://schemas.openxmlformats.org/officeDocument/2006/relationships/image" Target="../media/image19.png"/><Relationship Id="rId9" Type="http://schemas.openxmlformats.org/officeDocument/2006/relationships/image" Target="../media/image8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9.svg"/><Relationship Id="rId3" Type="http://schemas.openxmlformats.org/officeDocument/2006/relationships/image" Target="../media/image17.png"/><Relationship Id="rId7" Type="http://schemas.openxmlformats.org/officeDocument/2006/relationships/image" Target="../media/image23.svg"/><Relationship Id="rId12" Type="http://schemas.openxmlformats.org/officeDocument/2006/relationships/image" Target="../media/image2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7.svg"/><Relationship Id="rId5" Type="http://schemas.openxmlformats.org/officeDocument/2006/relationships/image" Target="../media/image18.png"/><Relationship Id="rId15" Type="http://schemas.openxmlformats.org/officeDocument/2006/relationships/image" Target="../media/image24.png"/><Relationship Id="rId10" Type="http://schemas.openxmlformats.org/officeDocument/2006/relationships/image" Target="../media/image21.png"/><Relationship Id="rId4" Type="http://schemas.openxmlformats.org/officeDocument/2006/relationships/image" Target="../media/image20.svg"/><Relationship Id="rId9" Type="http://schemas.openxmlformats.org/officeDocument/2006/relationships/image" Target="../media/image25.sv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svg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3.svg"/><Relationship Id="rId7" Type="http://schemas.openxmlformats.org/officeDocument/2006/relationships/image" Target="../media/image57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55.sv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 flipH="1" flipV="1"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7659121">
            <a:off x="15091031" y="5585714"/>
            <a:ext cx="7629294" cy="7828566"/>
          </a:xfrm>
          <a:custGeom>
            <a:avLst/>
            <a:gdLst/>
            <a:ahLst/>
            <a:cxnLst/>
            <a:rect l="l" t="t" r="r" b="b"/>
            <a:pathLst>
              <a:path w="7629294" h="7828566">
                <a:moveTo>
                  <a:pt x="0" y="0"/>
                </a:moveTo>
                <a:lnTo>
                  <a:pt x="7629294" y="0"/>
                </a:lnTo>
                <a:lnTo>
                  <a:pt x="7629294" y="7828566"/>
                </a:lnTo>
                <a:lnTo>
                  <a:pt x="0" y="782856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3258071" y="-4629150"/>
            <a:ext cx="9022634" cy="9258300"/>
          </a:xfrm>
          <a:custGeom>
            <a:avLst/>
            <a:gdLst/>
            <a:ahLst/>
            <a:cxnLst/>
            <a:rect l="l" t="t" r="r" b="b"/>
            <a:pathLst>
              <a:path w="9022634" h="9258300">
                <a:moveTo>
                  <a:pt x="0" y="0"/>
                </a:moveTo>
                <a:lnTo>
                  <a:pt x="9022634" y="0"/>
                </a:lnTo>
                <a:lnTo>
                  <a:pt x="9022634" y="9258300"/>
                </a:lnTo>
                <a:lnTo>
                  <a:pt x="0" y="92583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4198777" y="5578164"/>
            <a:ext cx="9890446" cy="4379929"/>
            <a:chOff x="0" y="0"/>
            <a:chExt cx="1910006" cy="84583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10006" cy="845836"/>
            </a:xfrm>
            <a:custGeom>
              <a:avLst/>
              <a:gdLst/>
              <a:ahLst/>
              <a:cxnLst/>
              <a:rect l="l" t="t" r="r" b="b"/>
              <a:pathLst>
                <a:path w="1910006" h="845836">
                  <a:moveTo>
                    <a:pt x="0" y="0"/>
                  </a:moveTo>
                  <a:lnTo>
                    <a:pt x="1910006" y="0"/>
                  </a:lnTo>
                  <a:lnTo>
                    <a:pt x="1910006" y="845836"/>
                  </a:lnTo>
                  <a:lnTo>
                    <a:pt x="0" y="845836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>
              <a:solidFill>
                <a:srgbClr val="000000"/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336954" y="40738"/>
              <a:ext cx="1182188" cy="7795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99"/>
                </a:lnSpc>
              </a:pP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Submitted by:</a:t>
              </a:r>
            </a:p>
            <a:p>
              <a:pPr algn="ctr">
                <a:lnSpc>
                  <a:spcPts val="3899"/>
                </a:lnSpc>
              </a:pPr>
              <a:r>
                <a:rPr lang="en-US" sz="2999" dirty="0" err="1" smtClean="0">
                  <a:solidFill>
                    <a:srgbClr val="000000"/>
                  </a:solidFill>
                  <a:latin typeface="Open Sauce Bold"/>
                </a:rPr>
                <a:t>Isra</a:t>
              </a:r>
              <a:r>
                <a:rPr lang="en-US" sz="2999" dirty="0" smtClean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 err="1" smtClean="0">
                  <a:solidFill>
                    <a:srgbClr val="000000"/>
                  </a:solidFill>
                  <a:latin typeface="Open Sauce Bold"/>
                </a:rPr>
                <a:t>Sarrawi</a:t>
              </a:r>
              <a:r>
                <a:rPr lang="en-US" sz="2999" dirty="0" smtClean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11820562</a:t>
              </a:r>
            </a:p>
            <a:p>
              <a:pPr algn="ctr">
                <a:lnSpc>
                  <a:spcPts val="3899"/>
                </a:lnSpc>
              </a:pPr>
              <a:r>
                <a:rPr lang="en-US" sz="2999" dirty="0" err="1" smtClean="0">
                  <a:solidFill>
                    <a:srgbClr val="000000"/>
                  </a:solidFill>
                  <a:latin typeface="Open Sauce Bold"/>
                </a:rPr>
                <a:t>Tuqa</a:t>
              </a:r>
              <a:r>
                <a:rPr lang="en-US" sz="2999" dirty="0" smtClean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 err="1" smtClean="0">
                  <a:solidFill>
                    <a:srgbClr val="000000"/>
                  </a:solidFill>
                  <a:latin typeface="Open Sauce Bold"/>
                </a:rPr>
                <a:t>Mosallam</a:t>
              </a:r>
              <a:r>
                <a:rPr lang="en-US" sz="2999" dirty="0" smtClean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11819474</a:t>
              </a:r>
            </a:p>
            <a:p>
              <a:pPr algn="ctr">
                <a:lnSpc>
                  <a:spcPts val="3899"/>
                </a:lnSpc>
              </a:pPr>
              <a:r>
                <a:rPr lang="en-US" sz="2999" dirty="0" err="1">
                  <a:solidFill>
                    <a:srgbClr val="000000"/>
                  </a:solidFill>
                  <a:latin typeface="Open Sauce Bold"/>
                </a:rPr>
                <a:t>Tabarak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 Salmiyah11820985</a:t>
              </a:r>
            </a:p>
            <a:p>
              <a:pPr algn="ctr">
                <a:lnSpc>
                  <a:spcPts val="3899"/>
                </a:lnSpc>
              </a:pPr>
              <a:r>
                <a:rPr lang="en-US" sz="2999" dirty="0" err="1">
                  <a:solidFill>
                    <a:srgbClr val="000000"/>
                  </a:solidFill>
                  <a:latin typeface="Open Sauce Bold"/>
                </a:rPr>
                <a:t>Raghad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 err="1">
                  <a:solidFill>
                    <a:srgbClr val="000000"/>
                  </a:solidFill>
                  <a:latin typeface="Open Sauce Bold"/>
                </a:rPr>
                <a:t>Bdear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 11821417</a:t>
              </a:r>
            </a:p>
            <a:p>
              <a:pPr algn="ctr">
                <a:lnSpc>
                  <a:spcPts val="3899"/>
                </a:lnSpc>
              </a:pPr>
              <a:endParaRPr lang="en-US" sz="2999" dirty="0">
                <a:solidFill>
                  <a:srgbClr val="000000"/>
                </a:solidFill>
                <a:latin typeface="Open Sauce Bold"/>
              </a:endParaRPr>
            </a:p>
            <a:p>
              <a:pPr algn="ctr">
                <a:lnSpc>
                  <a:spcPts val="3899"/>
                </a:lnSpc>
              </a:pP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Supervisor:</a:t>
              </a:r>
            </a:p>
            <a:p>
              <a:pPr algn="ctr">
                <a:lnSpc>
                  <a:spcPts val="3899"/>
                </a:lnSpc>
              </a:pP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Dr. </a:t>
              </a:r>
              <a:r>
                <a:rPr lang="en-US" sz="2999" dirty="0" err="1">
                  <a:solidFill>
                    <a:srgbClr val="000000"/>
                  </a:solidFill>
                  <a:latin typeface="Open Sauce Bold"/>
                </a:rPr>
                <a:t>Saed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 </a:t>
              </a:r>
              <a:r>
                <a:rPr lang="en-US" sz="2999" dirty="0" err="1">
                  <a:solidFill>
                    <a:srgbClr val="000000"/>
                  </a:solidFill>
                  <a:latin typeface="Open Sauce Bold"/>
                </a:rPr>
                <a:t>Tarapiah</a:t>
              </a:r>
              <a:r>
                <a:rPr lang="en-US" sz="2999" dirty="0">
                  <a:solidFill>
                    <a:srgbClr val="000000"/>
                  </a:solidFill>
                  <a:latin typeface="Open Sauce Bold"/>
                </a:rPr>
                <a:t>.</a:t>
              </a:r>
            </a:p>
          </p:txBody>
        </p:sp>
      </p:grpSp>
      <p:sp>
        <p:nvSpPr>
          <p:cNvPr id="8" name="Freeform 8"/>
          <p:cNvSpPr/>
          <p:nvPr/>
        </p:nvSpPr>
        <p:spPr>
          <a:xfrm>
            <a:off x="7543894" y="240859"/>
            <a:ext cx="3200212" cy="2937508"/>
          </a:xfrm>
          <a:custGeom>
            <a:avLst/>
            <a:gdLst/>
            <a:ahLst/>
            <a:cxnLst/>
            <a:rect l="l" t="t" r="r" b="b"/>
            <a:pathLst>
              <a:path w="3200212" h="2937508">
                <a:moveTo>
                  <a:pt x="0" y="0"/>
                </a:moveTo>
                <a:lnTo>
                  <a:pt x="3200212" y="0"/>
                </a:lnTo>
                <a:lnTo>
                  <a:pt x="3200212" y="2937508"/>
                </a:lnTo>
                <a:lnTo>
                  <a:pt x="0" y="29375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4198777" y="3479487"/>
            <a:ext cx="9890446" cy="19696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40"/>
              </a:lnSpc>
              <a:spcBef>
                <a:spcPct val="0"/>
              </a:spcBef>
            </a:pPr>
            <a:r>
              <a:rPr lang="en-US" sz="3743" dirty="0" smtClean="0">
                <a:solidFill>
                  <a:srgbClr val="000000"/>
                </a:solidFill>
                <a:latin typeface="Open Sans Light"/>
              </a:rPr>
              <a:t>An-</a:t>
            </a:r>
            <a:r>
              <a:rPr lang="en-US" sz="3743" dirty="0" err="1" smtClean="0">
                <a:solidFill>
                  <a:srgbClr val="000000"/>
                </a:solidFill>
                <a:latin typeface="Open Sans Light"/>
              </a:rPr>
              <a:t>Najah</a:t>
            </a:r>
            <a:r>
              <a:rPr lang="en-US" sz="3743" dirty="0" smtClean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3743" dirty="0">
                <a:solidFill>
                  <a:srgbClr val="000000"/>
                </a:solidFill>
                <a:latin typeface="Open Sans Light"/>
              </a:rPr>
              <a:t>National </a:t>
            </a:r>
            <a:r>
              <a:rPr lang="en-US" sz="3743" dirty="0" smtClean="0">
                <a:solidFill>
                  <a:srgbClr val="000000"/>
                </a:solidFill>
                <a:latin typeface="Open Sans Light"/>
              </a:rPr>
              <a:t>University</a:t>
            </a:r>
            <a:endParaRPr lang="en-US" sz="3743" dirty="0">
              <a:solidFill>
                <a:srgbClr val="000000"/>
              </a:solidFill>
              <a:latin typeface="Open Sans Light"/>
            </a:endParaRPr>
          </a:p>
          <a:p>
            <a:pPr algn="ctr">
              <a:lnSpc>
                <a:spcPts val="5240"/>
              </a:lnSpc>
              <a:spcBef>
                <a:spcPct val="0"/>
              </a:spcBef>
            </a:pPr>
            <a:r>
              <a:rPr lang="en-US" sz="3743" dirty="0">
                <a:solidFill>
                  <a:srgbClr val="000000"/>
                </a:solidFill>
                <a:latin typeface="Open Sans Light"/>
              </a:rPr>
              <a:t>Telecommunications Engineering Department</a:t>
            </a:r>
          </a:p>
          <a:p>
            <a:pPr algn="ctr">
              <a:lnSpc>
                <a:spcPts val="5240"/>
              </a:lnSpc>
              <a:spcBef>
                <a:spcPct val="0"/>
              </a:spcBef>
            </a:pPr>
            <a:r>
              <a:rPr lang="en-US" sz="3743" dirty="0">
                <a:solidFill>
                  <a:srgbClr val="000000"/>
                </a:solidFill>
                <a:latin typeface="Open Sans Light"/>
              </a:rPr>
              <a:t>Colorful Musical Dancing </a:t>
            </a:r>
            <a:r>
              <a:rPr lang="en-US" sz="3743" dirty="0" smtClean="0">
                <a:solidFill>
                  <a:srgbClr val="000000"/>
                </a:solidFill>
                <a:latin typeface="Open Sans Light"/>
              </a:rPr>
              <a:t>Fountain</a:t>
            </a:r>
            <a:endParaRPr lang="en-US" sz="3743" dirty="0">
              <a:solidFill>
                <a:srgbClr val="000000"/>
              </a:solidFill>
              <a:latin typeface="Open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A0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3318133">
            <a:off x="-3450362" y="-2057924"/>
            <a:ext cx="17147412" cy="20151874"/>
          </a:xfrm>
          <a:custGeom>
            <a:avLst/>
            <a:gdLst/>
            <a:ahLst/>
            <a:cxnLst/>
            <a:rect l="l" t="t" r="r" b="b"/>
            <a:pathLst>
              <a:path w="17147412" h="20151874">
                <a:moveTo>
                  <a:pt x="0" y="0"/>
                </a:moveTo>
                <a:lnTo>
                  <a:pt x="17147413" y="0"/>
                </a:lnTo>
                <a:lnTo>
                  <a:pt x="17147413" y="20151873"/>
                </a:lnTo>
                <a:lnTo>
                  <a:pt x="0" y="20151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6602646">
            <a:off x="6102466" y="2639097"/>
            <a:ext cx="23366845" cy="10706264"/>
          </a:xfrm>
          <a:custGeom>
            <a:avLst/>
            <a:gdLst/>
            <a:ahLst/>
            <a:cxnLst/>
            <a:rect l="l" t="t" r="r" b="b"/>
            <a:pathLst>
              <a:path w="23366845" h="10706264">
                <a:moveTo>
                  <a:pt x="0" y="0"/>
                </a:moveTo>
                <a:lnTo>
                  <a:pt x="23366845" y="0"/>
                </a:lnTo>
                <a:lnTo>
                  <a:pt x="23366845" y="10706264"/>
                </a:lnTo>
                <a:lnTo>
                  <a:pt x="0" y="107062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4891752" y="6566542"/>
            <a:ext cx="12932527" cy="5682474"/>
          </a:xfrm>
          <a:custGeom>
            <a:avLst/>
            <a:gdLst/>
            <a:ahLst/>
            <a:cxnLst/>
            <a:rect l="l" t="t" r="r" b="b"/>
            <a:pathLst>
              <a:path w="12932527" h="5682474">
                <a:moveTo>
                  <a:pt x="0" y="0"/>
                </a:moveTo>
                <a:lnTo>
                  <a:pt x="12932527" y="0"/>
                </a:lnTo>
                <a:lnTo>
                  <a:pt x="12932527" y="5682474"/>
                </a:lnTo>
                <a:lnTo>
                  <a:pt x="0" y="56824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110503">
            <a:off x="11327553" y="-1127013"/>
            <a:ext cx="4412717" cy="4019584"/>
          </a:xfrm>
          <a:custGeom>
            <a:avLst/>
            <a:gdLst/>
            <a:ahLst/>
            <a:cxnLst/>
            <a:rect l="l" t="t" r="r" b="b"/>
            <a:pathLst>
              <a:path w="4412717" h="4019584">
                <a:moveTo>
                  <a:pt x="0" y="0"/>
                </a:moveTo>
                <a:lnTo>
                  <a:pt x="4412717" y="0"/>
                </a:lnTo>
                <a:lnTo>
                  <a:pt x="4412717" y="4019583"/>
                </a:lnTo>
                <a:lnTo>
                  <a:pt x="0" y="401958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466614" y="0"/>
            <a:ext cx="10954437" cy="10287000"/>
          </a:xfrm>
          <a:custGeom>
            <a:avLst/>
            <a:gdLst/>
            <a:ahLst/>
            <a:cxnLst/>
            <a:rect l="l" t="t" r="r" b="b"/>
            <a:pathLst>
              <a:path w="10954437" h="10287000">
                <a:moveTo>
                  <a:pt x="0" y="0"/>
                </a:moveTo>
                <a:lnTo>
                  <a:pt x="10954437" y="0"/>
                </a:lnTo>
                <a:lnTo>
                  <a:pt x="10954437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380146" y="2669071"/>
            <a:ext cx="7223346" cy="681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100"/>
              </a:lnSpc>
            </a:pPr>
            <a:r>
              <a:rPr lang="en-US" sz="5100">
                <a:solidFill>
                  <a:srgbClr val="FAF7F3"/>
                </a:solidFill>
                <a:latin typeface="Cormorant Garamond Light Bold"/>
              </a:rPr>
              <a:t>FLOW CHART– CONT.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2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324483" y="9421924"/>
            <a:ext cx="15234003" cy="0"/>
          </a:xfrm>
          <a:prstGeom prst="line">
            <a:avLst/>
          </a:prstGeom>
          <a:ln w="95250" cap="flat">
            <a:solidFill>
              <a:srgbClr val="BB7757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 rot="-5400000">
            <a:off x="14308237" y="-1247092"/>
            <a:ext cx="5465343" cy="2494184"/>
          </a:xfrm>
          <a:custGeom>
            <a:avLst/>
            <a:gdLst/>
            <a:ahLst/>
            <a:cxnLst/>
            <a:rect l="l" t="t" r="r" b="b"/>
            <a:pathLst>
              <a:path w="5465343" h="2494184">
                <a:moveTo>
                  <a:pt x="0" y="0"/>
                </a:moveTo>
                <a:lnTo>
                  <a:pt x="5465343" y="0"/>
                </a:lnTo>
                <a:lnTo>
                  <a:pt x="5465343" y="2494184"/>
                </a:lnTo>
                <a:lnTo>
                  <a:pt x="0" y="24941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065707" y="3362538"/>
            <a:ext cx="13751554" cy="457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179"/>
              </a:lnSpc>
            </a:pPr>
            <a:r>
              <a:rPr lang="en-US" sz="3699">
                <a:solidFill>
                  <a:srgbClr val="000000"/>
                </a:solidFill>
                <a:latin typeface="Rosario"/>
              </a:rPr>
              <a:t>The relationship between music and the movement of water in a dancing fountain is achieved through a carefully orchestrated technological setup. I the process involved capturing the sound of the music through a microphone, amplifying it, and then transferring it to a microcontroller unit (MCU). The MCU in this case, an Arduino Mega 2560 plays a crucial role in processing the audio signals.</a:t>
            </a:r>
          </a:p>
          <a:p>
            <a:pPr>
              <a:lnSpc>
                <a:spcPts val="5179"/>
              </a:lnSpc>
              <a:spcBef>
                <a:spcPct val="0"/>
              </a:spcBef>
            </a:pPr>
            <a:endParaRPr lang="en-US" sz="3699">
              <a:solidFill>
                <a:srgbClr val="000000"/>
              </a:solidFill>
              <a:latin typeface="Rosario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96610" y="1883041"/>
            <a:ext cx="15894780" cy="84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60"/>
              </a:lnSpc>
              <a:spcBef>
                <a:spcPct val="0"/>
              </a:spcBef>
            </a:pPr>
            <a:r>
              <a:rPr lang="en-US" sz="6000">
                <a:solidFill>
                  <a:srgbClr val="000000"/>
                </a:solidFill>
                <a:latin typeface="Brasika"/>
              </a:rPr>
              <a:t>Relationship between music and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77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-3739699" y="2048048"/>
            <a:ext cx="10287000" cy="6190904"/>
          </a:xfrm>
          <a:custGeom>
            <a:avLst/>
            <a:gdLst/>
            <a:ahLst/>
            <a:cxnLst/>
            <a:rect l="l" t="t" r="r" b="b"/>
            <a:pathLst>
              <a:path w="10287000" h="6190904">
                <a:moveTo>
                  <a:pt x="0" y="0"/>
                </a:moveTo>
                <a:lnTo>
                  <a:pt x="10287000" y="0"/>
                </a:lnTo>
                <a:lnTo>
                  <a:pt x="10287000" y="6190904"/>
                </a:lnTo>
                <a:lnTo>
                  <a:pt x="0" y="61909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608840" y="1224837"/>
            <a:ext cx="7075389" cy="18309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867"/>
              </a:lnSpc>
            </a:pPr>
            <a:r>
              <a:rPr lang="en-US" sz="6799">
                <a:solidFill>
                  <a:srgbClr val="FFFFFF"/>
                </a:solidFill>
                <a:latin typeface="Brasika"/>
              </a:rPr>
              <a:t>Practical part</a:t>
            </a:r>
          </a:p>
          <a:p>
            <a:pPr>
              <a:lnSpc>
                <a:spcPts val="6867"/>
              </a:lnSpc>
              <a:spcBef>
                <a:spcPct val="0"/>
              </a:spcBef>
            </a:pPr>
            <a:endParaRPr lang="en-US" sz="6799">
              <a:solidFill>
                <a:srgbClr val="FFFFFF"/>
              </a:solidFill>
              <a:latin typeface="Brasika"/>
            </a:endParaRPr>
          </a:p>
        </p:txBody>
      </p:sp>
      <p:sp>
        <p:nvSpPr>
          <p:cNvPr id="4" name="Freeform 4"/>
          <p:cNvSpPr/>
          <p:nvPr/>
        </p:nvSpPr>
        <p:spPr>
          <a:xfrm rot="-5400000">
            <a:off x="14308237" y="-1247092"/>
            <a:ext cx="5465343" cy="2494184"/>
          </a:xfrm>
          <a:custGeom>
            <a:avLst/>
            <a:gdLst/>
            <a:ahLst/>
            <a:cxnLst/>
            <a:rect l="l" t="t" r="r" b="b"/>
            <a:pathLst>
              <a:path w="5465343" h="2494184">
                <a:moveTo>
                  <a:pt x="0" y="0"/>
                </a:moveTo>
                <a:lnTo>
                  <a:pt x="5465343" y="0"/>
                </a:lnTo>
                <a:lnTo>
                  <a:pt x="5465343" y="2494184"/>
                </a:lnTo>
                <a:lnTo>
                  <a:pt x="0" y="249418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000272" y="2926334"/>
            <a:ext cx="12856977" cy="5805522"/>
          </a:xfrm>
          <a:custGeom>
            <a:avLst/>
            <a:gdLst/>
            <a:ahLst/>
            <a:cxnLst/>
            <a:rect l="l" t="t" r="r" b="b"/>
            <a:pathLst>
              <a:path w="12856977" h="5805522">
                <a:moveTo>
                  <a:pt x="0" y="0"/>
                </a:moveTo>
                <a:lnTo>
                  <a:pt x="12856977" y="0"/>
                </a:lnTo>
                <a:lnTo>
                  <a:pt x="12856977" y="5805521"/>
                </a:lnTo>
                <a:lnTo>
                  <a:pt x="0" y="58055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60000"/>
          </a:blip>
          <a:srcRect t="13412" b="1341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2181352" y="2286453"/>
            <a:ext cx="13579520" cy="6042886"/>
          </a:xfrm>
          <a:custGeom>
            <a:avLst/>
            <a:gdLst/>
            <a:ahLst/>
            <a:cxnLst/>
            <a:rect l="l" t="t" r="r" b="b"/>
            <a:pathLst>
              <a:path w="13579520" h="6042886">
                <a:moveTo>
                  <a:pt x="0" y="0"/>
                </a:moveTo>
                <a:lnTo>
                  <a:pt x="13579520" y="0"/>
                </a:lnTo>
                <a:lnTo>
                  <a:pt x="13579520" y="6042886"/>
                </a:lnTo>
                <a:lnTo>
                  <a:pt x="0" y="60428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rot="1838892">
            <a:off x="2937506" y="2154944"/>
            <a:ext cx="1043254" cy="982556"/>
          </a:xfrm>
          <a:custGeom>
            <a:avLst/>
            <a:gdLst/>
            <a:ahLst/>
            <a:cxnLst/>
            <a:rect l="l" t="t" r="r" b="b"/>
            <a:pathLst>
              <a:path w="1043254" h="982556">
                <a:moveTo>
                  <a:pt x="0" y="0"/>
                </a:moveTo>
                <a:lnTo>
                  <a:pt x="1043255" y="0"/>
                </a:lnTo>
                <a:lnTo>
                  <a:pt x="1043255" y="982556"/>
                </a:lnTo>
                <a:lnTo>
                  <a:pt x="0" y="98255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4216006" y="3467514"/>
            <a:ext cx="9855988" cy="34683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740"/>
              </a:lnSpc>
            </a:pPr>
            <a:r>
              <a:rPr lang="en-US" sz="14000">
                <a:solidFill>
                  <a:srgbClr val="000000"/>
                </a:solidFill>
                <a:latin typeface="Bryndan Write Bold"/>
              </a:rPr>
              <a:t>Thank you very much!</a:t>
            </a:r>
          </a:p>
        </p:txBody>
      </p:sp>
      <p:sp>
        <p:nvSpPr>
          <p:cNvPr id="6" name="Freeform 6"/>
          <p:cNvSpPr/>
          <p:nvPr/>
        </p:nvSpPr>
        <p:spPr>
          <a:xfrm>
            <a:off x="12435176" y="6964460"/>
            <a:ext cx="3671472" cy="901179"/>
          </a:xfrm>
          <a:custGeom>
            <a:avLst/>
            <a:gdLst/>
            <a:ahLst/>
            <a:cxnLst/>
            <a:rect l="l" t="t" r="r" b="b"/>
            <a:pathLst>
              <a:path w="3671472" h="901179">
                <a:moveTo>
                  <a:pt x="0" y="0"/>
                </a:moveTo>
                <a:lnTo>
                  <a:pt x="3671472" y="0"/>
                </a:lnTo>
                <a:lnTo>
                  <a:pt x="3671472" y="901180"/>
                </a:lnTo>
                <a:lnTo>
                  <a:pt x="0" y="9011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2104911">
            <a:off x="13370625" y="2371241"/>
            <a:ext cx="1800574" cy="1143364"/>
          </a:xfrm>
          <a:custGeom>
            <a:avLst/>
            <a:gdLst/>
            <a:ahLst/>
            <a:cxnLst/>
            <a:rect l="l" t="t" r="r" b="b"/>
            <a:pathLst>
              <a:path w="1800574" h="1143364">
                <a:moveTo>
                  <a:pt x="0" y="0"/>
                </a:moveTo>
                <a:lnTo>
                  <a:pt x="1800574" y="0"/>
                </a:lnTo>
                <a:lnTo>
                  <a:pt x="1800574" y="1143364"/>
                </a:lnTo>
                <a:lnTo>
                  <a:pt x="0" y="114336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8100000">
            <a:off x="2900487" y="6716817"/>
            <a:ext cx="1800574" cy="1143364"/>
          </a:xfrm>
          <a:custGeom>
            <a:avLst/>
            <a:gdLst/>
            <a:ahLst/>
            <a:cxnLst/>
            <a:rect l="l" t="t" r="r" b="b"/>
            <a:pathLst>
              <a:path w="1800574" h="1143364">
                <a:moveTo>
                  <a:pt x="0" y="0"/>
                </a:moveTo>
                <a:lnTo>
                  <a:pt x="1800573" y="0"/>
                </a:lnTo>
                <a:lnTo>
                  <a:pt x="1800573" y="1143365"/>
                </a:lnTo>
                <a:lnTo>
                  <a:pt x="0" y="114336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CE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11772" y="2761583"/>
            <a:ext cx="14198963" cy="6993848"/>
            <a:chOff x="0" y="0"/>
            <a:chExt cx="18931951" cy="9325131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8931951" cy="9325131"/>
              <a:chOff x="0" y="0"/>
              <a:chExt cx="4954248" cy="244026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4954248" cy="2440267"/>
              </a:xfrm>
              <a:custGeom>
                <a:avLst/>
                <a:gdLst/>
                <a:ahLst/>
                <a:cxnLst/>
                <a:rect l="l" t="t" r="r" b="b"/>
                <a:pathLst>
                  <a:path w="4954248" h="2440267">
                    <a:moveTo>
                      <a:pt x="0" y="0"/>
                    </a:moveTo>
                    <a:lnTo>
                      <a:pt x="4954248" y="0"/>
                    </a:lnTo>
                    <a:lnTo>
                      <a:pt x="4954248" y="2440267"/>
                    </a:lnTo>
                    <a:lnTo>
                      <a:pt x="0" y="2440267"/>
                    </a:lnTo>
                    <a:close/>
                  </a:path>
                </a:pathLst>
              </a:custGeom>
              <a:solidFill>
                <a:srgbClr val="DDA37F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0" y="-38100"/>
                <a:ext cx="812800" cy="8509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60"/>
                  </a:lnSpc>
                </a:pPr>
                <a:endParaRPr/>
              </a:p>
            </p:txBody>
          </p:sp>
        </p:grpSp>
        <p:sp>
          <p:nvSpPr>
            <p:cNvPr id="6" name="TextBox 6"/>
            <p:cNvSpPr txBox="1"/>
            <p:nvPr/>
          </p:nvSpPr>
          <p:spPr>
            <a:xfrm>
              <a:off x="753927" y="337289"/>
              <a:ext cx="17424096" cy="828739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938"/>
                </a:lnSpc>
              </a:pPr>
              <a:r>
                <a:rPr lang="en-US" sz="3527">
                  <a:solidFill>
                    <a:srgbClr val="522D1C"/>
                  </a:solidFill>
                  <a:latin typeface="Alegreya Bold"/>
                </a:rPr>
                <a:t>•The goal of this study is to build an autonomous musical fountain system that uses a microcontroller unit (MCU) to extract, amplify, and manipulate audio signals from a laptop.</a:t>
              </a:r>
            </a:p>
            <a:p>
              <a:pPr>
                <a:lnSpc>
                  <a:spcPts val="4938"/>
                </a:lnSpc>
              </a:pPr>
              <a:r>
                <a:rPr lang="en-US" sz="3527">
                  <a:solidFill>
                    <a:srgbClr val="522D1C"/>
                  </a:solidFill>
                  <a:latin typeface="Alegreya Bold"/>
                </a:rPr>
                <a:t>•the MCU transforms analog signals into digital signals using an analog-to-digital converter (ADC).</a:t>
              </a:r>
            </a:p>
            <a:p>
              <a:pPr>
                <a:lnSpc>
                  <a:spcPts val="4938"/>
                </a:lnSpc>
              </a:pPr>
              <a:r>
                <a:rPr lang="en-US" sz="3527">
                  <a:solidFill>
                    <a:srgbClr val="522D1C"/>
                  </a:solidFill>
                  <a:latin typeface="Alegreya Bold"/>
                </a:rPr>
                <a:t>•An Arduino Mega 2560 microprocessor, a breadboard, water pumps, an H-Bridge, nozzles, a control servo motor (MG996), and an RGB digital LED strip are just a few of the parts that make up the musical fountain system.</a:t>
              </a:r>
            </a:p>
            <a:p>
              <a:pPr>
                <a:lnSpc>
                  <a:spcPts val="4938"/>
                </a:lnSpc>
              </a:pPr>
              <a:endParaRPr lang="en-US" sz="3527">
                <a:solidFill>
                  <a:srgbClr val="522D1C"/>
                </a:solidFill>
                <a:latin typeface="Alegreya Bold"/>
              </a:endParaRPr>
            </a:p>
          </p:txBody>
        </p:sp>
      </p:grpSp>
      <p:sp>
        <p:nvSpPr>
          <p:cNvPr id="7" name="Freeform 7"/>
          <p:cNvSpPr/>
          <p:nvPr/>
        </p:nvSpPr>
        <p:spPr>
          <a:xfrm rot="-2191398">
            <a:off x="16297731" y="5981606"/>
            <a:ext cx="1923138" cy="4965849"/>
          </a:xfrm>
          <a:custGeom>
            <a:avLst/>
            <a:gdLst/>
            <a:ahLst/>
            <a:cxnLst/>
            <a:rect l="l" t="t" r="r" b="b"/>
            <a:pathLst>
              <a:path w="1923138" h="4965849">
                <a:moveTo>
                  <a:pt x="0" y="0"/>
                </a:moveTo>
                <a:lnTo>
                  <a:pt x="1923138" y="0"/>
                </a:lnTo>
                <a:lnTo>
                  <a:pt x="1923138" y="4965849"/>
                </a:lnTo>
                <a:lnTo>
                  <a:pt x="0" y="49658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918390" y="857250"/>
            <a:ext cx="10451219" cy="14605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899"/>
              </a:lnSpc>
            </a:pPr>
            <a:r>
              <a:rPr lang="en-US" sz="8499">
                <a:solidFill>
                  <a:srgbClr val="522D1C"/>
                </a:solidFill>
                <a:latin typeface="Alice Bold"/>
              </a:rPr>
              <a:t>Introduction</a:t>
            </a:r>
          </a:p>
        </p:txBody>
      </p:sp>
      <p:sp>
        <p:nvSpPr>
          <p:cNvPr id="9" name="Freeform 9"/>
          <p:cNvSpPr/>
          <p:nvPr/>
        </p:nvSpPr>
        <p:spPr>
          <a:xfrm rot="9426325">
            <a:off x="289410" y="-235740"/>
            <a:ext cx="1478580" cy="3817930"/>
          </a:xfrm>
          <a:custGeom>
            <a:avLst/>
            <a:gdLst/>
            <a:ahLst/>
            <a:cxnLst/>
            <a:rect l="l" t="t" r="r" b="b"/>
            <a:pathLst>
              <a:path w="1478580" h="3817930">
                <a:moveTo>
                  <a:pt x="0" y="0"/>
                </a:moveTo>
                <a:lnTo>
                  <a:pt x="1478580" y="0"/>
                </a:lnTo>
                <a:lnTo>
                  <a:pt x="1478580" y="3817930"/>
                </a:lnTo>
                <a:lnTo>
                  <a:pt x="0" y="3817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6801552" y="5218582"/>
            <a:ext cx="4039252" cy="2924418"/>
            <a:chOff x="0" y="0"/>
            <a:chExt cx="19050000" cy="13792200"/>
          </a:xfrm>
        </p:grpSpPr>
        <p:sp>
          <p:nvSpPr>
            <p:cNvPr id="4" name="Freeform 4"/>
            <p:cNvSpPr/>
            <p:nvPr/>
          </p:nvSpPr>
          <p:spPr>
            <a:xfrm>
              <a:off x="493268" y="493776"/>
              <a:ext cx="18087975" cy="12640436"/>
            </a:xfrm>
            <a:custGeom>
              <a:avLst/>
              <a:gdLst/>
              <a:ahLst/>
              <a:cxnLst/>
              <a:rect l="l" t="t" r="r" b="b"/>
              <a:pathLst>
                <a:path w="18087975" h="12640436">
                  <a:moveTo>
                    <a:pt x="17735170" y="12640436"/>
                  </a:moveTo>
                  <a:lnTo>
                    <a:pt x="352806" y="12640436"/>
                  </a:lnTo>
                  <a:cubicBezTo>
                    <a:pt x="157988" y="12640436"/>
                    <a:pt x="0" y="12482448"/>
                    <a:pt x="0" y="12287630"/>
                  </a:cubicBezTo>
                  <a:lnTo>
                    <a:pt x="0" y="352806"/>
                  </a:lnTo>
                  <a:cubicBezTo>
                    <a:pt x="0" y="157988"/>
                    <a:pt x="157988" y="0"/>
                    <a:pt x="352806" y="0"/>
                  </a:cubicBezTo>
                  <a:lnTo>
                    <a:pt x="17735168" y="0"/>
                  </a:lnTo>
                  <a:cubicBezTo>
                    <a:pt x="17929986" y="0"/>
                    <a:pt x="18087975" y="157988"/>
                    <a:pt x="18087975" y="352806"/>
                  </a:cubicBezTo>
                  <a:lnTo>
                    <a:pt x="18087975" y="12287759"/>
                  </a:lnTo>
                  <a:cubicBezTo>
                    <a:pt x="18087975" y="12482576"/>
                    <a:pt x="17929987" y="12640436"/>
                    <a:pt x="17735170" y="12640436"/>
                  </a:cubicBezTo>
                  <a:close/>
                </a:path>
              </a:pathLst>
            </a:custGeom>
            <a:blipFill>
              <a:blip r:embed="rId3"/>
              <a:stretch>
                <a:fillRect t="-5230" b="-5230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4"/>
              <a:stretch>
                <a:fillRect l="-17" r="-17"/>
              </a:stretch>
            </a:blip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0897559" y="2187654"/>
            <a:ext cx="4112809" cy="2977673"/>
            <a:chOff x="0" y="0"/>
            <a:chExt cx="19050000" cy="13792200"/>
          </a:xfrm>
        </p:grpSpPr>
        <p:sp>
          <p:nvSpPr>
            <p:cNvPr id="7" name="Freeform 7"/>
            <p:cNvSpPr/>
            <p:nvPr/>
          </p:nvSpPr>
          <p:spPr>
            <a:xfrm>
              <a:off x="493268" y="493776"/>
              <a:ext cx="18087975" cy="12640436"/>
            </a:xfrm>
            <a:custGeom>
              <a:avLst/>
              <a:gdLst/>
              <a:ahLst/>
              <a:cxnLst/>
              <a:rect l="l" t="t" r="r" b="b"/>
              <a:pathLst>
                <a:path w="18087975" h="12640436">
                  <a:moveTo>
                    <a:pt x="17735170" y="12640436"/>
                  </a:moveTo>
                  <a:lnTo>
                    <a:pt x="352806" y="12640436"/>
                  </a:lnTo>
                  <a:cubicBezTo>
                    <a:pt x="157988" y="12640436"/>
                    <a:pt x="0" y="12482448"/>
                    <a:pt x="0" y="12287630"/>
                  </a:cubicBezTo>
                  <a:lnTo>
                    <a:pt x="0" y="352806"/>
                  </a:lnTo>
                  <a:cubicBezTo>
                    <a:pt x="0" y="157988"/>
                    <a:pt x="157988" y="0"/>
                    <a:pt x="352806" y="0"/>
                  </a:cubicBezTo>
                  <a:lnTo>
                    <a:pt x="17735168" y="0"/>
                  </a:lnTo>
                  <a:cubicBezTo>
                    <a:pt x="17929986" y="0"/>
                    <a:pt x="18087975" y="157988"/>
                    <a:pt x="18087975" y="352806"/>
                  </a:cubicBezTo>
                  <a:lnTo>
                    <a:pt x="18087975" y="12287759"/>
                  </a:lnTo>
                  <a:cubicBezTo>
                    <a:pt x="18087975" y="12482576"/>
                    <a:pt x="17929987" y="12640436"/>
                    <a:pt x="17735170" y="12640436"/>
                  </a:cubicBezTo>
                  <a:close/>
                </a:path>
              </a:pathLst>
            </a:custGeom>
            <a:blipFill>
              <a:blip r:embed="rId5"/>
              <a:stretch>
                <a:fillRect l="-3858" r="-3858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4"/>
              <a:stretch>
                <a:fillRect l="-17" r="-17"/>
              </a:stretch>
            </a:blip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5010763" y="5218582"/>
            <a:ext cx="2466799" cy="1785963"/>
            <a:chOff x="0" y="0"/>
            <a:chExt cx="19050000" cy="13792200"/>
          </a:xfrm>
        </p:grpSpPr>
        <p:sp>
          <p:nvSpPr>
            <p:cNvPr id="10" name="Freeform 10"/>
            <p:cNvSpPr/>
            <p:nvPr/>
          </p:nvSpPr>
          <p:spPr>
            <a:xfrm>
              <a:off x="493268" y="493776"/>
              <a:ext cx="18087975" cy="12640436"/>
            </a:xfrm>
            <a:custGeom>
              <a:avLst/>
              <a:gdLst/>
              <a:ahLst/>
              <a:cxnLst/>
              <a:rect l="l" t="t" r="r" b="b"/>
              <a:pathLst>
                <a:path w="18087975" h="12640436">
                  <a:moveTo>
                    <a:pt x="17735170" y="12640436"/>
                  </a:moveTo>
                  <a:lnTo>
                    <a:pt x="352806" y="12640436"/>
                  </a:lnTo>
                  <a:cubicBezTo>
                    <a:pt x="157988" y="12640436"/>
                    <a:pt x="0" y="12482448"/>
                    <a:pt x="0" y="12287630"/>
                  </a:cubicBezTo>
                  <a:lnTo>
                    <a:pt x="0" y="352806"/>
                  </a:lnTo>
                  <a:cubicBezTo>
                    <a:pt x="0" y="157988"/>
                    <a:pt x="157988" y="0"/>
                    <a:pt x="352806" y="0"/>
                  </a:cubicBezTo>
                  <a:lnTo>
                    <a:pt x="17735168" y="0"/>
                  </a:lnTo>
                  <a:cubicBezTo>
                    <a:pt x="17929986" y="0"/>
                    <a:pt x="18087975" y="157988"/>
                    <a:pt x="18087975" y="352806"/>
                  </a:cubicBezTo>
                  <a:lnTo>
                    <a:pt x="18087975" y="12287759"/>
                  </a:lnTo>
                  <a:cubicBezTo>
                    <a:pt x="18087975" y="12482576"/>
                    <a:pt x="17929987" y="12640436"/>
                    <a:pt x="17735170" y="12640436"/>
                  </a:cubicBezTo>
                  <a:close/>
                </a:path>
              </a:pathLst>
            </a:custGeom>
            <a:blipFill>
              <a:blip r:embed="rId6"/>
              <a:stretch>
                <a:fillRect l="-28804" r="-28804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4"/>
              <a:stretch>
                <a:fillRect l="-17" r="-17"/>
              </a:stretch>
            </a:blip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2793438" y="7004545"/>
            <a:ext cx="3979539" cy="2881186"/>
            <a:chOff x="0" y="0"/>
            <a:chExt cx="19050000" cy="13792200"/>
          </a:xfrm>
        </p:grpSpPr>
        <p:sp>
          <p:nvSpPr>
            <p:cNvPr id="13" name="Freeform 13"/>
            <p:cNvSpPr/>
            <p:nvPr/>
          </p:nvSpPr>
          <p:spPr>
            <a:xfrm>
              <a:off x="442468" y="443738"/>
              <a:ext cx="18189449" cy="12737719"/>
            </a:xfrm>
            <a:custGeom>
              <a:avLst/>
              <a:gdLst/>
              <a:ahLst/>
              <a:cxnLst/>
              <a:rect l="l" t="t" r="r" b="b"/>
              <a:pathLst>
                <a:path w="18189449" h="12737719">
                  <a:moveTo>
                    <a:pt x="17796383" y="12737211"/>
                  </a:moveTo>
                  <a:lnTo>
                    <a:pt x="280035" y="12689967"/>
                  </a:lnTo>
                  <a:cubicBezTo>
                    <a:pt x="125222" y="12689586"/>
                    <a:pt x="0" y="12563603"/>
                    <a:pt x="508" y="12408916"/>
                  </a:cubicBezTo>
                  <a:lnTo>
                    <a:pt x="32893" y="358902"/>
                  </a:lnTo>
                  <a:cubicBezTo>
                    <a:pt x="33401" y="160401"/>
                    <a:pt x="194818" y="0"/>
                    <a:pt x="393319" y="508"/>
                  </a:cubicBezTo>
                  <a:lnTo>
                    <a:pt x="17830547" y="47498"/>
                  </a:lnTo>
                  <a:cubicBezTo>
                    <a:pt x="18029048" y="48006"/>
                    <a:pt x="18189449" y="209423"/>
                    <a:pt x="18188940" y="407924"/>
                  </a:cubicBezTo>
                  <a:lnTo>
                    <a:pt x="18156555" y="12378690"/>
                  </a:lnTo>
                  <a:cubicBezTo>
                    <a:pt x="18156174" y="12577191"/>
                    <a:pt x="17994884" y="12737719"/>
                    <a:pt x="17796383" y="12737211"/>
                  </a:cubicBezTo>
                  <a:close/>
                </a:path>
              </a:pathLst>
            </a:custGeom>
            <a:blipFill>
              <a:blip r:embed="rId7"/>
              <a:stretch>
                <a:fillRect l="-8556" r="-8556"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8"/>
              <a:stretch>
                <a:fillRect l="-17" r="-17"/>
              </a:stretch>
            </a:blipFill>
          </p:spPr>
        </p:sp>
      </p:grpSp>
      <p:grpSp>
        <p:nvGrpSpPr>
          <p:cNvPr id="15" name="Group 15"/>
          <p:cNvGrpSpPr>
            <a:grpSpLocks noChangeAspect="1"/>
          </p:cNvGrpSpPr>
          <p:nvPr/>
        </p:nvGrpSpPr>
        <p:grpSpPr>
          <a:xfrm>
            <a:off x="15010368" y="2187654"/>
            <a:ext cx="2466799" cy="2955846"/>
            <a:chOff x="0" y="0"/>
            <a:chExt cx="3632200" cy="4352290"/>
          </a:xfrm>
        </p:grpSpPr>
        <p:sp>
          <p:nvSpPr>
            <p:cNvPr id="16" name="Freeform 16"/>
            <p:cNvSpPr/>
            <p:nvPr/>
          </p:nvSpPr>
          <p:spPr>
            <a:xfrm>
              <a:off x="15240" y="15240"/>
              <a:ext cx="3600450" cy="4320540"/>
            </a:xfrm>
            <a:custGeom>
              <a:avLst/>
              <a:gdLst/>
              <a:ahLst/>
              <a:cxnLst/>
              <a:rect l="l" t="t" r="r" b="b"/>
              <a:pathLst>
                <a:path w="3600450" h="4320540">
                  <a:moveTo>
                    <a:pt x="0" y="0"/>
                  </a:moveTo>
                  <a:lnTo>
                    <a:pt x="3600450" y="0"/>
                  </a:lnTo>
                  <a:lnTo>
                    <a:pt x="3600450" y="4320540"/>
                  </a:lnTo>
                  <a:lnTo>
                    <a:pt x="0" y="4320540"/>
                  </a:lnTo>
                  <a:close/>
                </a:path>
              </a:pathLst>
            </a:custGeom>
            <a:blipFill>
              <a:blip r:embed="rId9"/>
              <a:stretch>
                <a:fillRect t="-2230" b="-2230"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0" y="0"/>
              <a:ext cx="3632200" cy="4352290"/>
            </a:xfrm>
            <a:custGeom>
              <a:avLst/>
              <a:gdLst/>
              <a:ahLst/>
              <a:cxnLst/>
              <a:rect l="l" t="t" r="r" b="b"/>
              <a:pathLst>
                <a:path w="3632200" h="4352290">
                  <a:moveTo>
                    <a:pt x="3632200" y="4352290"/>
                  </a:moveTo>
                  <a:lnTo>
                    <a:pt x="0" y="4352290"/>
                  </a:lnTo>
                  <a:lnTo>
                    <a:pt x="0" y="0"/>
                  </a:lnTo>
                  <a:lnTo>
                    <a:pt x="3632200" y="0"/>
                  </a:lnTo>
                  <a:lnTo>
                    <a:pt x="3632200" y="4352290"/>
                  </a:lnTo>
                  <a:close/>
                  <a:moveTo>
                    <a:pt x="31750" y="4320540"/>
                  </a:moveTo>
                  <a:lnTo>
                    <a:pt x="3600450" y="4320540"/>
                  </a:lnTo>
                  <a:lnTo>
                    <a:pt x="3600450" y="31750"/>
                  </a:lnTo>
                  <a:lnTo>
                    <a:pt x="31750" y="31750"/>
                  </a:lnTo>
                  <a:lnTo>
                    <a:pt x="31750" y="4320540"/>
                  </a:lnTo>
                  <a:close/>
                </a:path>
              </a:pathLst>
            </a:custGeom>
            <a:solidFill>
              <a:srgbClr val="EFCEAD"/>
            </a:solidFill>
          </p:spPr>
        </p:sp>
      </p:grpSp>
      <p:grpSp>
        <p:nvGrpSpPr>
          <p:cNvPr id="18" name="Group 18"/>
          <p:cNvGrpSpPr>
            <a:grpSpLocks noChangeAspect="1"/>
          </p:cNvGrpSpPr>
          <p:nvPr/>
        </p:nvGrpSpPr>
        <p:grpSpPr>
          <a:xfrm>
            <a:off x="6784750" y="2187654"/>
            <a:ext cx="4112809" cy="2977673"/>
            <a:chOff x="0" y="0"/>
            <a:chExt cx="19050000" cy="13792200"/>
          </a:xfrm>
        </p:grpSpPr>
        <p:sp>
          <p:nvSpPr>
            <p:cNvPr id="19" name="Freeform 19"/>
            <p:cNvSpPr/>
            <p:nvPr/>
          </p:nvSpPr>
          <p:spPr>
            <a:xfrm>
              <a:off x="493268" y="493776"/>
              <a:ext cx="18087975" cy="12640436"/>
            </a:xfrm>
            <a:custGeom>
              <a:avLst/>
              <a:gdLst/>
              <a:ahLst/>
              <a:cxnLst/>
              <a:rect l="l" t="t" r="r" b="b"/>
              <a:pathLst>
                <a:path w="18087975" h="12640436">
                  <a:moveTo>
                    <a:pt x="17735170" y="12640436"/>
                  </a:moveTo>
                  <a:lnTo>
                    <a:pt x="352806" y="12640436"/>
                  </a:lnTo>
                  <a:cubicBezTo>
                    <a:pt x="157988" y="12640436"/>
                    <a:pt x="0" y="12482448"/>
                    <a:pt x="0" y="12287630"/>
                  </a:cubicBezTo>
                  <a:lnTo>
                    <a:pt x="0" y="352806"/>
                  </a:lnTo>
                  <a:cubicBezTo>
                    <a:pt x="0" y="157988"/>
                    <a:pt x="157988" y="0"/>
                    <a:pt x="352806" y="0"/>
                  </a:cubicBezTo>
                  <a:lnTo>
                    <a:pt x="17735168" y="0"/>
                  </a:lnTo>
                  <a:cubicBezTo>
                    <a:pt x="17929986" y="0"/>
                    <a:pt x="18087975" y="157988"/>
                    <a:pt x="18087975" y="352806"/>
                  </a:cubicBezTo>
                  <a:lnTo>
                    <a:pt x="18087975" y="12287759"/>
                  </a:lnTo>
                  <a:cubicBezTo>
                    <a:pt x="18087975" y="12482576"/>
                    <a:pt x="17929987" y="12640436"/>
                    <a:pt x="17735170" y="12640436"/>
                  </a:cubicBezTo>
                  <a:close/>
                </a:path>
              </a:pathLst>
            </a:custGeom>
            <a:blipFill>
              <a:blip r:embed="rId10"/>
              <a:stretch>
                <a:fillRect l="-5368" r="-5368"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4"/>
              <a:stretch>
                <a:fillRect l="-17" r="-17"/>
              </a:stretch>
            </a:blipFill>
          </p:spPr>
        </p:sp>
      </p:grpSp>
      <p:grpSp>
        <p:nvGrpSpPr>
          <p:cNvPr id="21" name="Group 21"/>
          <p:cNvGrpSpPr>
            <a:grpSpLocks noChangeAspect="1"/>
          </p:cNvGrpSpPr>
          <p:nvPr/>
        </p:nvGrpSpPr>
        <p:grpSpPr>
          <a:xfrm>
            <a:off x="14982188" y="7004545"/>
            <a:ext cx="2466799" cy="2549366"/>
            <a:chOff x="0" y="0"/>
            <a:chExt cx="6362700" cy="6575666"/>
          </a:xfrm>
        </p:grpSpPr>
        <p:sp>
          <p:nvSpPr>
            <p:cNvPr id="22" name="Freeform 22"/>
            <p:cNvSpPr/>
            <p:nvPr/>
          </p:nvSpPr>
          <p:spPr>
            <a:xfrm>
              <a:off x="6350" y="6350"/>
              <a:ext cx="6350012" cy="6562979"/>
            </a:xfrm>
            <a:custGeom>
              <a:avLst/>
              <a:gdLst/>
              <a:ahLst/>
              <a:cxnLst/>
              <a:rect l="l" t="t" r="r" b="b"/>
              <a:pathLst>
                <a:path w="6350012" h="6562979">
                  <a:moveTo>
                    <a:pt x="6350000" y="5480583"/>
                  </a:moveTo>
                  <a:cubicBezTo>
                    <a:pt x="6350000" y="6078372"/>
                    <a:pt x="5865419" y="6562979"/>
                    <a:pt x="5267617" y="6562979"/>
                  </a:cubicBezTo>
                  <a:lnTo>
                    <a:pt x="1082383" y="6562979"/>
                  </a:lnTo>
                  <a:cubicBezTo>
                    <a:pt x="484594" y="6562979"/>
                    <a:pt x="0" y="6078385"/>
                    <a:pt x="0" y="5480583"/>
                  </a:cubicBezTo>
                  <a:lnTo>
                    <a:pt x="0" y="1082383"/>
                  </a:lnTo>
                  <a:cubicBezTo>
                    <a:pt x="0" y="484594"/>
                    <a:pt x="484581" y="0"/>
                    <a:pt x="1082383" y="0"/>
                  </a:cubicBezTo>
                  <a:lnTo>
                    <a:pt x="5267630" y="0"/>
                  </a:lnTo>
                  <a:cubicBezTo>
                    <a:pt x="5865419" y="0"/>
                    <a:pt x="6350012" y="484594"/>
                    <a:pt x="6350012" y="1082383"/>
                  </a:cubicBezTo>
                  <a:lnTo>
                    <a:pt x="6350012" y="5480583"/>
                  </a:lnTo>
                  <a:close/>
                </a:path>
              </a:pathLst>
            </a:custGeom>
            <a:blipFill>
              <a:blip r:embed="rId11"/>
              <a:stretch>
                <a:fillRect l="-5294" r="-5294"/>
              </a:stretch>
            </a:blipFill>
          </p:spPr>
        </p:sp>
      </p:grpSp>
      <p:grpSp>
        <p:nvGrpSpPr>
          <p:cNvPr id="23" name="Group 23"/>
          <p:cNvGrpSpPr>
            <a:grpSpLocks noChangeAspect="1"/>
          </p:cNvGrpSpPr>
          <p:nvPr/>
        </p:nvGrpSpPr>
        <p:grpSpPr>
          <a:xfrm>
            <a:off x="10869379" y="5165327"/>
            <a:ext cx="4112809" cy="2977673"/>
            <a:chOff x="0" y="0"/>
            <a:chExt cx="19050000" cy="13792200"/>
          </a:xfrm>
        </p:grpSpPr>
        <p:sp>
          <p:nvSpPr>
            <p:cNvPr id="24" name="Freeform 24"/>
            <p:cNvSpPr/>
            <p:nvPr/>
          </p:nvSpPr>
          <p:spPr>
            <a:xfrm>
              <a:off x="493268" y="493776"/>
              <a:ext cx="18087975" cy="12640436"/>
            </a:xfrm>
            <a:custGeom>
              <a:avLst/>
              <a:gdLst/>
              <a:ahLst/>
              <a:cxnLst/>
              <a:rect l="l" t="t" r="r" b="b"/>
              <a:pathLst>
                <a:path w="18087975" h="12640436">
                  <a:moveTo>
                    <a:pt x="17735170" y="12640436"/>
                  </a:moveTo>
                  <a:lnTo>
                    <a:pt x="352806" y="12640436"/>
                  </a:lnTo>
                  <a:cubicBezTo>
                    <a:pt x="157988" y="12640436"/>
                    <a:pt x="0" y="12482448"/>
                    <a:pt x="0" y="12287630"/>
                  </a:cubicBezTo>
                  <a:lnTo>
                    <a:pt x="0" y="352806"/>
                  </a:lnTo>
                  <a:cubicBezTo>
                    <a:pt x="0" y="157988"/>
                    <a:pt x="157988" y="0"/>
                    <a:pt x="352806" y="0"/>
                  </a:cubicBezTo>
                  <a:lnTo>
                    <a:pt x="17735168" y="0"/>
                  </a:lnTo>
                  <a:cubicBezTo>
                    <a:pt x="17929986" y="0"/>
                    <a:pt x="18087975" y="157988"/>
                    <a:pt x="18087975" y="352806"/>
                  </a:cubicBezTo>
                  <a:lnTo>
                    <a:pt x="18087975" y="12287759"/>
                  </a:lnTo>
                  <a:cubicBezTo>
                    <a:pt x="18087975" y="12482576"/>
                    <a:pt x="17929987" y="12640436"/>
                    <a:pt x="17735170" y="12640436"/>
                  </a:cubicBezTo>
                  <a:close/>
                </a:path>
              </a:pathLst>
            </a:custGeom>
            <a:blipFill>
              <a:blip r:embed="rId12"/>
              <a:stretch>
                <a:fillRect l="-9710" r="-9710"/>
              </a:stretch>
            </a:blipFill>
          </p:spPr>
        </p:sp>
        <p:sp>
          <p:nvSpPr>
            <p:cNvPr id="25" name="Freeform 25"/>
            <p:cNvSpPr/>
            <p:nvPr/>
          </p:nvSpPr>
          <p:spPr>
            <a:xfrm>
              <a:off x="0" y="0"/>
              <a:ext cx="19050000" cy="13792200"/>
            </a:xfrm>
            <a:custGeom>
              <a:avLst/>
              <a:gdLst/>
              <a:ahLst/>
              <a:cxnLst/>
              <a:rect l="l" t="t" r="r" b="b"/>
              <a:pathLst>
                <a:path w="19050000" h="13792200">
                  <a:moveTo>
                    <a:pt x="19050000" y="0"/>
                  </a:moveTo>
                  <a:lnTo>
                    <a:pt x="19050000" y="13792200"/>
                  </a:lnTo>
                  <a:lnTo>
                    <a:pt x="0" y="137922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4"/>
              <a:stretch>
                <a:fillRect l="-17" r="-17"/>
              </a:stretch>
            </a:blipFill>
          </p:spPr>
        </p:sp>
      </p:grpSp>
      <p:sp>
        <p:nvSpPr>
          <p:cNvPr id="26" name="TextBox 26"/>
          <p:cNvSpPr txBox="1"/>
          <p:nvPr/>
        </p:nvSpPr>
        <p:spPr>
          <a:xfrm>
            <a:off x="2038596" y="3225305"/>
            <a:ext cx="4589094" cy="3779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•Nozzles</a:t>
            </a:r>
          </a:p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•water pumps</a:t>
            </a:r>
          </a:p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•H-Bridge</a:t>
            </a:r>
          </a:p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•Servomotor</a:t>
            </a:r>
          </a:p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•microphone sensor</a:t>
            </a:r>
          </a:p>
          <a:p>
            <a:pPr>
              <a:lnSpc>
                <a:spcPts val="4320"/>
              </a:lnSpc>
            </a:pPr>
            <a:r>
              <a:rPr lang="en-US" sz="3086">
                <a:solidFill>
                  <a:srgbClr val="272D33"/>
                </a:solidFill>
                <a:latin typeface="Open Sans Light"/>
              </a:rPr>
              <a:t>•Serial RGB digital LEDs</a:t>
            </a:r>
          </a:p>
          <a:p>
            <a:pPr>
              <a:lnSpc>
                <a:spcPts val="4320"/>
              </a:lnSpc>
              <a:spcBef>
                <a:spcPct val="0"/>
              </a:spcBef>
            </a:pPr>
            <a:endParaRPr lang="en-US" sz="3086">
              <a:solidFill>
                <a:srgbClr val="272D33"/>
              </a:solidFill>
              <a:latin typeface="Open Sans Light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893146" y="1114425"/>
            <a:ext cx="15755366" cy="624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99"/>
              </a:lnSpc>
            </a:pPr>
            <a:r>
              <a:rPr lang="en-US" sz="4699" spc="939">
                <a:solidFill>
                  <a:srgbClr val="272D33"/>
                </a:solidFill>
                <a:latin typeface="The Seasons Light"/>
              </a:rPr>
              <a:t>FOUNTAIN MAIN HARDWARE COMPONENT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21875" b="21875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 rot="-5292464">
            <a:off x="16148032" y="1139828"/>
            <a:ext cx="2915037" cy="2029926"/>
          </a:xfrm>
          <a:custGeom>
            <a:avLst/>
            <a:gdLst/>
            <a:ahLst/>
            <a:cxnLst/>
            <a:rect l="l" t="t" r="r" b="b"/>
            <a:pathLst>
              <a:path w="2915037" h="2029926">
                <a:moveTo>
                  <a:pt x="0" y="0"/>
                </a:moveTo>
                <a:lnTo>
                  <a:pt x="2915037" y="0"/>
                </a:lnTo>
                <a:lnTo>
                  <a:pt x="2915037" y="2029926"/>
                </a:lnTo>
                <a:lnTo>
                  <a:pt x="0" y="202992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3326270" y="3120458"/>
            <a:ext cx="11602002" cy="5985508"/>
            <a:chOff x="0" y="0"/>
            <a:chExt cx="15469336" cy="7980677"/>
          </a:xfrm>
        </p:grpSpPr>
        <p:sp>
          <p:nvSpPr>
            <p:cNvPr id="5" name="Freeform 5"/>
            <p:cNvSpPr/>
            <p:nvPr/>
          </p:nvSpPr>
          <p:spPr>
            <a:xfrm>
              <a:off x="0" y="315916"/>
              <a:ext cx="15469336" cy="7664761"/>
            </a:xfrm>
            <a:custGeom>
              <a:avLst/>
              <a:gdLst/>
              <a:ahLst/>
              <a:cxnLst/>
              <a:rect l="l" t="t" r="r" b="b"/>
              <a:pathLst>
                <a:path w="15469336" h="7664761">
                  <a:moveTo>
                    <a:pt x="0" y="0"/>
                  </a:moveTo>
                  <a:lnTo>
                    <a:pt x="15469336" y="0"/>
                  </a:lnTo>
                  <a:lnTo>
                    <a:pt x="15469336" y="7664761"/>
                  </a:lnTo>
                  <a:lnTo>
                    <a:pt x="0" y="76647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11156" t="-64511" r="-18410" b="-35206"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 rot="1699596">
              <a:off x="13648210" y="259858"/>
              <a:ext cx="1436787" cy="1353192"/>
            </a:xfrm>
            <a:custGeom>
              <a:avLst/>
              <a:gdLst/>
              <a:ahLst/>
              <a:cxnLst/>
              <a:rect l="l" t="t" r="r" b="b"/>
              <a:pathLst>
                <a:path w="1436787" h="1353192">
                  <a:moveTo>
                    <a:pt x="0" y="0"/>
                  </a:moveTo>
                  <a:lnTo>
                    <a:pt x="1436787" y="0"/>
                  </a:lnTo>
                  <a:lnTo>
                    <a:pt x="1436787" y="1353192"/>
                  </a:lnTo>
                  <a:lnTo>
                    <a:pt x="0" y="13531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672140" y="651874"/>
            <a:ext cx="1572705" cy="1997662"/>
          </a:xfrm>
          <a:custGeom>
            <a:avLst/>
            <a:gdLst/>
            <a:ahLst/>
            <a:cxnLst/>
            <a:rect l="l" t="t" r="r" b="b"/>
            <a:pathLst>
              <a:path w="1572705" h="1997662">
                <a:moveTo>
                  <a:pt x="0" y="0"/>
                </a:moveTo>
                <a:lnTo>
                  <a:pt x="1572705" y="0"/>
                </a:lnTo>
                <a:lnTo>
                  <a:pt x="1572705" y="1997662"/>
                </a:lnTo>
                <a:lnTo>
                  <a:pt x="0" y="199766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3098941">
            <a:off x="2237814" y="7478990"/>
            <a:ext cx="1839919" cy="2340120"/>
          </a:xfrm>
          <a:custGeom>
            <a:avLst/>
            <a:gdLst/>
            <a:ahLst/>
            <a:cxnLst/>
            <a:rect l="l" t="t" r="r" b="b"/>
            <a:pathLst>
              <a:path w="1839919" h="2340120">
                <a:moveTo>
                  <a:pt x="0" y="0"/>
                </a:moveTo>
                <a:lnTo>
                  <a:pt x="1839919" y="0"/>
                </a:lnTo>
                <a:lnTo>
                  <a:pt x="1839919" y="2340120"/>
                </a:lnTo>
                <a:lnTo>
                  <a:pt x="0" y="23401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4101907">
            <a:off x="4974576" y="832565"/>
            <a:ext cx="828408" cy="692850"/>
          </a:xfrm>
          <a:custGeom>
            <a:avLst/>
            <a:gdLst/>
            <a:ahLst/>
            <a:cxnLst/>
            <a:rect l="l" t="t" r="r" b="b"/>
            <a:pathLst>
              <a:path w="828408" h="692850">
                <a:moveTo>
                  <a:pt x="0" y="0"/>
                </a:moveTo>
                <a:lnTo>
                  <a:pt x="828407" y="0"/>
                </a:lnTo>
                <a:lnTo>
                  <a:pt x="828407" y="692850"/>
                </a:lnTo>
                <a:lnTo>
                  <a:pt x="0" y="69285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7535130" y="4073305"/>
            <a:ext cx="6068725" cy="4079815"/>
            <a:chOff x="0" y="0"/>
            <a:chExt cx="6045200" cy="4064000"/>
          </a:xfrm>
        </p:grpSpPr>
        <p:sp>
          <p:nvSpPr>
            <p:cNvPr id="11" name="Freeform 11"/>
            <p:cNvSpPr/>
            <p:nvPr/>
          </p:nvSpPr>
          <p:spPr>
            <a:xfrm>
              <a:off x="45720" y="69850"/>
              <a:ext cx="5943600" cy="3977640"/>
            </a:xfrm>
            <a:custGeom>
              <a:avLst/>
              <a:gdLst/>
              <a:ahLst/>
              <a:cxnLst/>
              <a:rect l="l" t="t" r="r" b="b"/>
              <a:pathLst>
                <a:path w="5943600" h="3977640">
                  <a:moveTo>
                    <a:pt x="5943600" y="3977640"/>
                  </a:moveTo>
                  <a:lnTo>
                    <a:pt x="0" y="3977640"/>
                  </a:lnTo>
                  <a:lnTo>
                    <a:pt x="0" y="0"/>
                  </a:lnTo>
                  <a:lnTo>
                    <a:pt x="5943600" y="0"/>
                  </a:lnTo>
                  <a:lnTo>
                    <a:pt x="5943600" y="3977640"/>
                  </a:lnTo>
                  <a:close/>
                </a:path>
              </a:pathLst>
            </a:custGeom>
            <a:blipFill>
              <a:blip r:embed="rId14"/>
              <a:stretch>
                <a:fillRect l="-13954" r="-13954"/>
              </a:stretch>
            </a:blipFill>
          </p:spPr>
        </p:sp>
        <p:sp>
          <p:nvSpPr>
            <p:cNvPr id="12" name="Freeform 12"/>
            <p:cNvSpPr/>
            <p:nvPr/>
          </p:nvSpPr>
          <p:spPr>
            <a:xfrm>
              <a:off x="0" y="0"/>
              <a:ext cx="6045200" cy="4064000"/>
            </a:xfrm>
            <a:custGeom>
              <a:avLst/>
              <a:gdLst/>
              <a:ahLst/>
              <a:cxnLst/>
              <a:rect l="l" t="t" r="r" b="b"/>
              <a:pathLst>
                <a:path w="6045200" h="4064000">
                  <a:moveTo>
                    <a:pt x="6045200" y="4064000"/>
                  </a:moveTo>
                  <a:lnTo>
                    <a:pt x="0" y="4064000"/>
                  </a:lnTo>
                  <a:lnTo>
                    <a:pt x="0" y="0"/>
                  </a:lnTo>
                  <a:lnTo>
                    <a:pt x="6045200" y="0"/>
                  </a:lnTo>
                  <a:lnTo>
                    <a:pt x="6045200" y="4064000"/>
                  </a:lnTo>
                  <a:close/>
                </a:path>
              </a:pathLst>
            </a:custGeom>
            <a:blipFill>
              <a:blip r:embed="rId15"/>
              <a:stretch>
                <a:fillRect l="-13" r="-13"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2735836" y="1601786"/>
            <a:ext cx="13318671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00000"/>
                </a:solidFill>
                <a:latin typeface="Marykate"/>
              </a:rPr>
              <a:t>FOUNTAIN SOFTWARE COMPONENT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678573" y="3782826"/>
            <a:ext cx="4369879" cy="1715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548"/>
              </a:lnSpc>
            </a:pPr>
            <a:r>
              <a:rPr lang="en-US" sz="3248">
                <a:solidFill>
                  <a:srgbClr val="000000"/>
                </a:solidFill>
                <a:latin typeface="Satisfy"/>
              </a:rPr>
              <a:t>•Arduino</a:t>
            </a:r>
          </a:p>
          <a:p>
            <a:pPr>
              <a:lnSpc>
                <a:spcPts val="4548"/>
              </a:lnSpc>
            </a:pPr>
            <a:r>
              <a:rPr lang="en-US" sz="3248">
                <a:solidFill>
                  <a:srgbClr val="000000"/>
                </a:solidFill>
                <a:latin typeface="Satisfy"/>
              </a:rPr>
              <a:t>-  Mega 2560 </a:t>
            </a:r>
          </a:p>
          <a:p>
            <a:pPr>
              <a:lnSpc>
                <a:spcPts val="4548"/>
              </a:lnSpc>
              <a:spcBef>
                <a:spcPct val="0"/>
              </a:spcBef>
            </a:pPr>
            <a:endParaRPr lang="en-US" sz="3248">
              <a:solidFill>
                <a:srgbClr val="000000"/>
              </a:solidFill>
              <a:latin typeface="Satisf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770807">
            <a:off x="-1120965" y="5639278"/>
            <a:ext cx="2069676" cy="4345777"/>
          </a:xfrm>
          <a:custGeom>
            <a:avLst/>
            <a:gdLst/>
            <a:ahLst/>
            <a:cxnLst/>
            <a:rect l="l" t="t" r="r" b="b"/>
            <a:pathLst>
              <a:path w="2069676" h="4345777">
                <a:moveTo>
                  <a:pt x="0" y="0"/>
                </a:moveTo>
                <a:lnTo>
                  <a:pt x="2069676" y="0"/>
                </a:lnTo>
                <a:lnTo>
                  <a:pt x="2069676" y="4345777"/>
                </a:lnTo>
                <a:lnTo>
                  <a:pt x="0" y="4345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2069549">
            <a:off x="14190666" y="-2011178"/>
            <a:ext cx="5715027" cy="4900636"/>
          </a:xfrm>
          <a:custGeom>
            <a:avLst/>
            <a:gdLst/>
            <a:ahLst/>
            <a:cxnLst/>
            <a:rect l="l" t="t" r="r" b="b"/>
            <a:pathLst>
              <a:path w="5715027" h="4900636">
                <a:moveTo>
                  <a:pt x="0" y="0"/>
                </a:moveTo>
                <a:lnTo>
                  <a:pt x="5715028" y="0"/>
                </a:lnTo>
                <a:lnTo>
                  <a:pt x="5715028" y="4900636"/>
                </a:lnTo>
                <a:lnTo>
                  <a:pt x="0" y="49006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0000"/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 flipH="1">
            <a:off x="15284867" y="-2173448"/>
            <a:ext cx="4263929" cy="4653675"/>
          </a:xfrm>
          <a:custGeom>
            <a:avLst/>
            <a:gdLst/>
            <a:ahLst/>
            <a:cxnLst/>
            <a:rect l="l" t="t" r="r" b="b"/>
            <a:pathLst>
              <a:path w="4263929" h="4653675">
                <a:moveTo>
                  <a:pt x="4263930" y="0"/>
                </a:moveTo>
                <a:lnTo>
                  <a:pt x="0" y="0"/>
                </a:lnTo>
                <a:lnTo>
                  <a:pt x="0" y="4653675"/>
                </a:lnTo>
                <a:lnTo>
                  <a:pt x="4263930" y="4653675"/>
                </a:lnTo>
                <a:lnTo>
                  <a:pt x="426393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5077684" y="3467585"/>
            <a:ext cx="2396968" cy="3008431"/>
            <a:chOff x="0" y="0"/>
            <a:chExt cx="4047490" cy="5080000"/>
          </a:xfrm>
        </p:grpSpPr>
        <p:sp>
          <p:nvSpPr>
            <p:cNvPr id="6" name="Freeform 6"/>
            <p:cNvSpPr/>
            <p:nvPr/>
          </p:nvSpPr>
          <p:spPr>
            <a:xfrm>
              <a:off x="20320" y="33020"/>
              <a:ext cx="4010660" cy="5021580"/>
            </a:xfrm>
            <a:custGeom>
              <a:avLst/>
              <a:gdLst/>
              <a:ahLst/>
              <a:cxnLst/>
              <a:rect l="l" t="t" r="r" b="b"/>
              <a:pathLst>
                <a:path w="4010660" h="5021580">
                  <a:moveTo>
                    <a:pt x="4010660" y="5021580"/>
                  </a:moveTo>
                  <a:lnTo>
                    <a:pt x="0" y="5021580"/>
                  </a:lnTo>
                  <a:lnTo>
                    <a:pt x="0" y="0"/>
                  </a:lnTo>
                  <a:lnTo>
                    <a:pt x="4009390" y="0"/>
                  </a:lnTo>
                  <a:lnTo>
                    <a:pt x="4010660" y="5021580"/>
                  </a:lnTo>
                  <a:lnTo>
                    <a:pt x="4010660" y="5021580"/>
                  </a:lnTo>
                  <a:close/>
                </a:path>
              </a:pathLst>
            </a:custGeom>
            <a:blipFill>
              <a:blip r:embed="rId5"/>
              <a:stretch>
                <a:fillRect t="-8440" b="-8440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0" y="0"/>
              <a:ext cx="4047490" cy="5080000"/>
            </a:xfrm>
            <a:custGeom>
              <a:avLst/>
              <a:gdLst/>
              <a:ahLst/>
              <a:cxnLst/>
              <a:rect l="l" t="t" r="r" b="b"/>
              <a:pathLst>
                <a:path w="4047490" h="5080000">
                  <a:moveTo>
                    <a:pt x="4047490" y="5080000"/>
                  </a:moveTo>
                  <a:lnTo>
                    <a:pt x="0" y="5080000"/>
                  </a:lnTo>
                  <a:lnTo>
                    <a:pt x="0" y="0"/>
                  </a:lnTo>
                  <a:lnTo>
                    <a:pt x="4047490" y="0"/>
                  </a:lnTo>
                  <a:lnTo>
                    <a:pt x="4047490" y="5080000"/>
                  </a:lnTo>
                  <a:close/>
                </a:path>
              </a:pathLst>
            </a:custGeom>
            <a:blipFill>
              <a:blip r:embed="rId6"/>
              <a:stretch>
                <a:fillRect t="-5" b="-5"/>
              </a:stretch>
            </a:blip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5077684" y="6682779"/>
            <a:ext cx="2396968" cy="3008431"/>
            <a:chOff x="0" y="0"/>
            <a:chExt cx="4047490" cy="5080000"/>
          </a:xfrm>
        </p:grpSpPr>
        <p:sp>
          <p:nvSpPr>
            <p:cNvPr id="9" name="Freeform 9"/>
            <p:cNvSpPr/>
            <p:nvPr/>
          </p:nvSpPr>
          <p:spPr>
            <a:xfrm>
              <a:off x="20320" y="33020"/>
              <a:ext cx="4010660" cy="5021580"/>
            </a:xfrm>
            <a:custGeom>
              <a:avLst/>
              <a:gdLst/>
              <a:ahLst/>
              <a:cxnLst/>
              <a:rect l="l" t="t" r="r" b="b"/>
              <a:pathLst>
                <a:path w="4010660" h="5021580">
                  <a:moveTo>
                    <a:pt x="4010660" y="5021580"/>
                  </a:moveTo>
                  <a:lnTo>
                    <a:pt x="0" y="5021580"/>
                  </a:lnTo>
                  <a:lnTo>
                    <a:pt x="0" y="0"/>
                  </a:lnTo>
                  <a:lnTo>
                    <a:pt x="4009390" y="0"/>
                  </a:lnTo>
                  <a:lnTo>
                    <a:pt x="4010660" y="5021580"/>
                  </a:lnTo>
                  <a:lnTo>
                    <a:pt x="4010660" y="5021580"/>
                  </a:lnTo>
                  <a:close/>
                </a:path>
              </a:pathLst>
            </a:custGeom>
            <a:blipFill>
              <a:blip r:embed="rId7"/>
              <a:stretch>
                <a:fillRect l="-10734" r="-10734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4047490" cy="5080000"/>
            </a:xfrm>
            <a:custGeom>
              <a:avLst/>
              <a:gdLst/>
              <a:ahLst/>
              <a:cxnLst/>
              <a:rect l="l" t="t" r="r" b="b"/>
              <a:pathLst>
                <a:path w="4047490" h="5080000">
                  <a:moveTo>
                    <a:pt x="4047490" y="5080000"/>
                  </a:moveTo>
                  <a:lnTo>
                    <a:pt x="0" y="5080000"/>
                  </a:lnTo>
                  <a:lnTo>
                    <a:pt x="0" y="0"/>
                  </a:lnTo>
                  <a:lnTo>
                    <a:pt x="4047490" y="0"/>
                  </a:lnTo>
                  <a:lnTo>
                    <a:pt x="4047490" y="5080000"/>
                  </a:lnTo>
                  <a:close/>
                </a:path>
              </a:pathLst>
            </a:custGeom>
            <a:blipFill>
              <a:blip r:embed="rId6"/>
              <a:stretch>
                <a:fillRect t="-5" b="-5"/>
              </a:stretch>
            </a:blip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10862416" y="1365094"/>
            <a:ext cx="3903101" cy="2598077"/>
            <a:chOff x="0" y="0"/>
            <a:chExt cx="6210300" cy="4133850"/>
          </a:xfrm>
        </p:grpSpPr>
        <p:sp>
          <p:nvSpPr>
            <p:cNvPr id="12" name="Freeform 12"/>
            <p:cNvSpPr/>
            <p:nvPr/>
          </p:nvSpPr>
          <p:spPr>
            <a:xfrm>
              <a:off x="25400" y="12700"/>
              <a:ext cx="6033770" cy="4095750"/>
            </a:xfrm>
            <a:custGeom>
              <a:avLst/>
              <a:gdLst/>
              <a:ahLst/>
              <a:cxnLst/>
              <a:rect l="l" t="t" r="r" b="b"/>
              <a:pathLst>
                <a:path w="6033770" h="4095750">
                  <a:moveTo>
                    <a:pt x="6033770" y="4095750"/>
                  </a:moveTo>
                  <a:lnTo>
                    <a:pt x="0" y="4095750"/>
                  </a:lnTo>
                  <a:lnTo>
                    <a:pt x="0" y="0"/>
                  </a:lnTo>
                  <a:lnTo>
                    <a:pt x="6033770" y="0"/>
                  </a:lnTo>
                  <a:lnTo>
                    <a:pt x="6033770" y="4095750"/>
                  </a:lnTo>
                  <a:close/>
                </a:path>
              </a:pathLst>
            </a:custGeom>
            <a:blipFill>
              <a:blip r:embed="rId8"/>
              <a:stretch>
                <a:fillRect l="-8546" r="-8546"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>
              <a:off x="0" y="0"/>
              <a:ext cx="6210300" cy="4133850"/>
            </a:xfrm>
            <a:custGeom>
              <a:avLst/>
              <a:gdLst/>
              <a:ahLst/>
              <a:cxnLst/>
              <a:rect l="l" t="t" r="r" b="b"/>
              <a:pathLst>
                <a:path w="6210300" h="4133850">
                  <a:moveTo>
                    <a:pt x="6210300" y="4133850"/>
                  </a:moveTo>
                  <a:lnTo>
                    <a:pt x="0" y="4133850"/>
                  </a:lnTo>
                  <a:lnTo>
                    <a:pt x="0" y="0"/>
                  </a:lnTo>
                  <a:lnTo>
                    <a:pt x="6210300" y="0"/>
                  </a:lnTo>
                  <a:lnTo>
                    <a:pt x="6210300" y="4133850"/>
                  </a:lnTo>
                  <a:close/>
                </a:path>
              </a:pathLst>
            </a:custGeom>
            <a:blipFill>
              <a:blip r:embed="rId9"/>
              <a:stretch>
                <a:fillRect t="-264" b="-264"/>
              </a:stretch>
            </a:blip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6644990" y="7093133"/>
            <a:ext cx="3903101" cy="2598077"/>
            <a:chOff x="0" y="0"/>
            <a:chExt cx="6210300" cy="4133850"/>
          </a:xfrm>
        </p:grpSpPr>
        <p:sp>
          <p:nvSpPr>
            <p:cNvPr id="15" name="Freeform 15"/>
            <p:cNvSpPr/>
            <p:nvPr/>
          </p:nvSpPr>
          <p:spPr>
            <a:xfrm>
              <a:off x="25400" y="12700"/>
              <a:ext cx="6033770" cy="4095750"/>
            </a:xfrm>
            <a:custGeom>
              <a:avLst/>
              <a:gdLst/>
              <a:ahLst/>
              <a:cxnLst/>
              <a:rect l="l" t="t" r="r" b="b"/>
              <a:pathLst>
                <a:path w="6033770" h="4095750">
                  <a:moveTo>
                    <a:pt x="6033770" y="4095750"/>
                  </a:moveTo>
                  <a:lnTo>
                    <a:pt x="0" y="4095750"/>
                  </a:lnTo>
                  <a:lnTo>
                    <a:pt x="0" y="0"/>
                  </a:lnTo>
                  <a:lnTo>
                    <a:pt x="6033770" y="0"/>
                  </a:lnTo>
                  <a:lnTo>
                    <a:pt x="6033770" y="4095750"/>
                  </a:lnTo>
                  <a:close/>
                </a:path>
              </a:pathLst>
            </a:custGeom>
            <a:blipFill>
              <a:blip r:embed="rId10"/>
              <a:stretch>
                <a:fillRect l="-4921" r="-4921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0" y="0"/>
              <a:ext cx="6210300" cy="4133850"/>
            </a:xfrm>
            <a:custGeom>
              <a:avLst/>
              <a:gdLst/>
              <a:ahLst/>
              <a:cxnLst/>
              <a:rect l="l" t="t" r="r" b="b"/>
              <a:pathLst>
                <a:path w="6210300" h="4133850">
                  <a:moveTo>
                    <a:pt x="6210300" y="4133850"/>
                  </a:moveTo>
                  <a:lnTo>
                    <a:pt x="0" y="4133850"/>
                  </a:lnTo>
                  <a:lnTo>
                    <a:pt x="0" y="0"/>
                  </a:lnTo>
                  <a:lnTo>
                    <a:pt x="6210300" y="0"/>
                  </a:lnTo>
                  <a:lnTo>
                    <a:pt x="6210300" y="4133850"/>
                  </a:lnTo>
                  <a:close/>
                </a:path>
              </a:pathLst>
            </a:custGeom>
            <a:blipFill>
              <a:blip r:embed="rId9"/>
              <a:stretch>
                <a:fillRect t="-264" b="-264"/>
              </a:stretch>
            </a:blipFill>
          </p:spPr>
        </p: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10862416" y="7093133"/>
            <a:ext cx="3903101" cy="2598077"/>
            <a:chOff x="0" y="0"/>
            <a:chExt cx="6210300" cy="4133850"/>
          </a:xfrm>
        </p:grpSpPr>
        <p:sp>
          <p:nvSpPr>
            <p:cNvPr id="18" name="Freeform 18"/>
            <p:cNvSpPr/>
            <p:nvPr/>
          </p:nvSpPr>
          <p:spPr>
            <a:xfrm>
              <a:off x="25400" y="12700"/>
              <a:ext cx="6033770" cy="4095750"/>
            </a:xfrm>
            <a:custGeom>
              <a:avLst/>
              <a:gdLst/>
              <a:ahLst/>
              <a:cxnLst/>
              <a:rect l="l" t="t" r="r" b="b"/>
              <a:pathLst>
                <a:path w="6033770" h="4095750">
                  <a:moveTo>
                    <a:pt x="6033770" y="4095750"/>
                  </a:moveTo>
                  <a:lnTo>
                    <a:pt x="0" y="4095750"/>
                  </a:lnTo>
                  <a:lnTo>
                    <a:pt x="0" y="0"/>
                  </a:lnTo>
                  <a:lnTo>
                    <a:pt x="6033770" y="0"/>
                  </a:lnTo>
                  <a:lnTo>
                    <a:pt x="6033770" y="4095750"/>
                  </a:lnTo>
                  <a:close/>
                </a:path>
              </a:pathLst>
            </a:custGeom>
            <a:blipFill>
              <a:blip r:embed="rId11"/>
              <a:stretch>
                <a:fillRect l="-7244" r="-7244"/>
              </a:stretch>
            </a:blipFill>
          </p:spPr>
        </p:sp>
        <p:sp>
          <p:nvSpPr>
            <p:cNvPr id="19" name="Freeform 19"/>
            <p:cNvSpPr/>
            <p:nvPr/>
          </p:nvSpPr>
          <p:spPr>
            <a:xfrm>
              <a:off x="0" y="0"/>
              <a:ext cx="6210300" cy="4133850"/>
            </a:xfrm>
            <a:custGeom>
              <a:avLst/>
              <a:gdLst/>
              <a:ahLst/>
              <a:cxnLst/>
              <a:rect l="l" t="t" r="r" b="b"/>
              <a:pathLst>
                <a:path w="6210300" h="4133850">
                  <a:moveTo>
                    <a:pt x="6210300" y="4133850"/>
                  </a:moveTo>
                  <a:lnTo>
                    <a:pt x="0" y="4133850"/>
                  </a:lnTo>
                  <a:lnTo>
                    <a:pt x="0" y="0"/>
                  </a:lnTo>
                  <a:lnTo>
                    <a:pt x="6210300" y="0"/>
                  </a:lnTo>
                  <a:lnTo>
                    <a:pt x="6210300" y="4133850"/>
                  </a:lnTo>
                  <a:close/>
                </a:path>
              </a:pathLst>
            </a:custGeom>
            <a:blipFill>
              <a:blip r:embed="rId9"/>
              <a:stretch>
                <a:fillRect t="-264" b="-264"/>
              </a:stretch>
            </a:blipFill>
          </p:spPr>
        </p:sp>
      </p:grpSp>
      <p:grpSp>
        <p:nvGrpSpPr>
          <p:cNvPr id="20" name="Group 20"/>
          <p:cNvGrpSpPr>
            <a:grpSpLocks noChangeAspect="1"/>
          </p:cNvGrpSpPr>
          <p:nvPr/>
        </p:nvGrpSpPr>
        <p:grpSpPr>
          <a:xfrm>
            <a:off x="10862416" y="4229870"/>
            <a:ext cx="3903101" cy="2598077"/>
            <a:chOff x="0" y="0"/>
            <a:chExt cx="6210300" cy="4133850"/>
          </a:xfrm>
        </p:grpSpPr>
        <p:sp>
          <p:nvSpPr>
            <p:cNvPr id="21" name="Freeform 21"/>
            <p:cNvSpPr/>
            <p:nvPr/>
          </p:nvSpPr>
          <p:spPr>
            <a:xfrm>
              <a:off x="25400" y="12700"/>
              <a:ext cx="6033770" cy="4095750"/>
            </a:xfrm>
            <a:custGeom>
              <a:avLst/>
              <a:gdLst/>
              <a:ahLst/>
              <a:cxnLst/>
              <a:rect l="l" t="t" r="r" b="b"/>
              <a:pathLst>
                <a:path w="6033770" h="4095750">
                  <a:moveTo>
                    <a:pt x="6033770" y="4095750"/>
                  </a:moveTo>
                  <a:lnTo>
                    <a:pt x="0" y="4095750"/>
                  </a:lnTo>
                  <a:lnTo>
                    <a:pt x="0" y="0"/>
                  </a:lnTo>
                  <a:lnTo>
                    <a:pt x="6033770" y="0"/>
                  </a:lnTo>
                  <a:lnTo>
                    <a:pt x="6033770" y="4095750"/>
                  </a:lnTo>
                  <a:close/>
                </a:path>
              </a:pathLst>
            </a:custGeom>
            <a:blipFill>
              <a:blip r:embed="rId12"/>
              <a:stretch>
                <a:fillRect l="-5473" r="-5473"/>
              </a:stretch>
            </a:blipFill>
          </p:spPr>
        </p:sp>
        <p:sp>
          <p:nvSpPr>
            <p:cNvPr id="22" name="Freeform 22"/>
            <p:cNvSpPr/>
            <p:nvPr/>
          </p:nvSpPr>
          <p:spPr>
            <a:xfrm>
              <a:off x="0" y="0"/>
              <a:ext cx="6210300" cy="4133850"/>
            </a:xfrm>
            <a:custGeom>
              <a:avLst/>
              <a:gdLst/>
              <a:ahLst/>
              <a:cxnLst/>
              <a:rect l="l" t="t" r="r" b="b"/>
              <a:pathLst>
                <a:path w="6210300" h="4133850">
                  <a:moveTo>
                    <a:pt x="6210300" y="4133850"/>
                  </a:moveTo>
                  <a:lnTo>
                    <a:pt x="0" y="4133850"/>
                  </a:lnTo>
                  <a:lnTo>
                    <a:pt x="0" y="0"/>
                  </a:lnTo>
                  <a:lnTo>
                    <a:pt x="6210300" y="0"/>
                  </a:lnTo>
                  <a:lnTo>
                    <a:pt x="6210300" y="4133850"/>
                  </a:lnTo>
                  <a:close/>
                </a:path>
              </a:pathLst>
            </a:custGeom>
            <a:blipFill>
              <a:blip r:embed="rId9"/>
              <a:stretch>
                <a:fillRect t="-264" b="-264"/>
              </a:stretch>
            </a:blipFill>
          </p:spPr>
        </p:sp>
      </p:grpSp>
      <p:sp>
        <p:nvSpPr>
          <p:cNvPr id="23" name="TextBox 23"/>
          <p:cNvSpPr txBox="1"/>
          <p:nvPr/>
        </p:nvSpPr>
        <p:spPr>
          <a:xfrm>
            <a:off x="1028700" y="1162050"/>
            <a:ext cx="8289471" cy="9086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6899"/>
              </a:lnSpc>
            </a:pPr>
            <a:r>
              <a:rPr lang="en-US" sz="6899">
                <a:solidFill>
                  <a:srgbClr val="545454"/>
                </a:solidFill>
                <a:latin typeface="Roca One"/>
              </a:rPr>
              <a:t>FOUNTAIN DESIGN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739458" y="2246159"/>
            <a:ext cx="6867955" cy="5048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•shape and dimensions of the architectural fountain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•Number of Nozzles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•Number of Water Pumps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•Number of H-Bridge(driver)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•Number of Servomotor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•Number of Arduino</a:t>
            </a:r>
          </a:p>
          <a:p>
            <a:pPr>
              <a:lnSpc>
                <a:spcPts val="4479"/>
              </a:lnSpc>
            </a:pPr>
            <a:r>
              <a:rPr lang="en-US" sz="2799">
                <a:solidFill>
                  <a:srgbClr val="545454"/>
                </a:solidFill>
                <a:latin typeface="Poppins"/>
              </a:rPr>
              <a:t>•Other assisted components</a:t>
            </a:r>
          </a:p>
          <a:p>
            <a:pPr>
              <a:lnSpc>
                <a:spcPts val="4479"/>
              </a:lnSpc>
            </a:pPr>
            <a:endParaRPr lang="en-US" sz="2799">
              <a:solidFill>
                <a:srgbClr val="545454"/>
              </a:solidFill>
              <a:latin typeface="Poppi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123135" y="0"/>
            <a:ext cx="8164865" cy="10287000"/>
            <a:chOff x="0" y="0"/>
            <a:chExt cx="2150417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50417" cy="2709333"/>
            </a:xfrm>
            <a:custGeom>
              <a:avLst/>
              <a:gdLst/>
              <a:ahLst/>
              <a:cxnLst/>
              <a:rect l="l" t="t" r="r" b="b"/>
              <a:pathLst>
                <a:path w="2150417" h="2709333">
                  <a:moveTo>
                    <a:pt x="0" y="0"/>
                  </a:moveTo>
                  <a:lnTo>
                    <a:pt x="2150417" y="0"/>
                  </a:lnTo>
                  <a:lnTo>
                    <a:pt x="2150417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4EADE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482055" y="2486230"/>
            <a:ext cx="6905219" cy="1571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>
                <a:solidFill>
                  <a:srgbClr val="545454"/>
                </a:solidFill>
                <a:latin typeface="Roca One Bold"/>
              </a:rPr>
              <a:t>SOFTWARE PROGRAMMING</a:t>
            </a:r>
          </a:p>
        </p:txBody>
      </p:sp>
      <p:sp>
        <p:nvSpPr>
          <p:cNvPr id="6" name="Freeform 6"/>
          <p:cNvSpPr/>
          <p:nvPr/>
        </p:nvSpPr>
        <p:spPr>
          <a:xfrm rot="-2032402">
            <a:off x="-1537191" y="-2380531"/>
            <a:ext cx="6150483" cy="5274039"/>
          </a:xfrm>
          <a:custGeom>
            <a:avLst/>
            <a:gdLst/>
            <a:ahLst/>
            <a:cxnLst/>
            <a:rect l="l" t="t" r="r" b="b"/>
            <a:pathLst>
              <a:path w="6150483" h="5274039">
                <a:moveTo>
                  <a:pt x="0" y="0"/>
                </a:moveTo>
                <a:lnTo>
                  <a:pt x="6150483" y="0"/>
                </a:lnTo>
                <a:lnTo>
                  <a:pt x="6150483" y="5274040"/>
                </a:lnTo>
                <a:lnTo>
                  <a:pt x="0" y="527404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-1443364" y="-2070348"/>
            <a:ext cx="4263929" cy="4653675"/>
          </a:xfrm>
          <a:custGeom>
            <a:avLst/>
            <a:gdLst/>
            <a:ahLst/>
            <a:cxnLst/>
            <a:rect l="l" t="t" r="r" b="b"/>
            <a:pathLst>
              <a:path w="4263929" h="4653675">
                <a:moveTo>
                  <a:pt x="0" y="0"/>
                </a:moveTo>
                <a:lnTo>
                  <a:pt x="4263929" y="0"/>
                </a:lnTo>
                <a:lnTo>
                  <a:pt x="4263929" y="4653674"/>
                </a:lnTo>
                <a:lnTo>
                  <a:pt x="0" y="46536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0998088" y="3057523"/>
            <a:ext cx="6414959" cy="3743675"/>
            <a:chOff x="0" y="0"/>
            <a:chExt cx="10924540" cy="6375400"/>
          </a:xfrm>
        </p:grpSpPr>
        <p:sp>
          <p:nvSpPr>
            <p:cNvPr id="9" name="Freeform 9"/>
            <p:cNvSpPr/>
            <p:nvPr/>
          </p:nvSpPr>
          <p:spPr>
            <a:xfrm>
              <a:off x="12700" y="12700"/>
              <a:ext cx="10899140" cy="6350000"/>
            </a:xfrm>
            <a:custGeom>
              <a:avLst/>
              <a:gdLst/>
              <a:ahLst/>
              <a:cxnLst/>
              <a:rect l="l" t="t" r="r" b="b"/>
              <a:pathLst>
                <a:path w="10899140" h="6350000">
                  <a:moveTo>
                    <a:pt x="10314940" y="0"/>
                  </a:moveTo>
                  <a:lnTo>
                    <a:pt x="584200" y="0"/>
                  </a:lnTo>
                  <a:cubicBezTo>
                    <a:pt x="584200" y="322580"/>
                    <a:pt x="322580" y="584200"/>
                    <a:pt x="0" y="584200"/>
                  </a:cubicBezTo>
                  <a:lnTo>
                    <a:pt x="0" y="5765800"/>
                  </a:lnTo>
                  <a:cubicBezTo>
                    <a:pt x="322580" y="5765800"/>
                    <a:pt x="584200" y="6027420"/>
                    <a:pt x="584200" y="6350000"/>
                  </a:cubicBezTo>
                  <a:lnTo>
                    <a:pt x="10314940" y="6350000"/>
                  </a:lnTo>
                  <a:cubicBezTo>
                    <a:pt x="10314940" y="6027420"/>
                    <a:pt x="10576560" y="5765800"/>
                    <a:pt x="10899140" y="5765800"/>
                  </a:cubicBezTo>
                  <a:lnTo>
                    <a:pt x="10899140" y="584200"/>
                  </a:lnTo>
                  <a:cubicBezTo>
                    <a:pt x="10576560" y="584200"/>
                    <a:pt x="10314940" y="322580"/>
                    <a:pt x="10314940" y="0"/>
                  </a:cubicBezTo>
                  <a:close/>
                </a:path>
              </a:pathLst>
            </a:custGeom>
            <a:blipFill>
              <a:blip r:embed="rId4"/>
              <a:stretch>
                <a:fillRect t="-5025" b="-5025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0924540" cy="6375400"/>
            </a:xfrm>
            <a:custGeom>
              <a:avLst/>
              <a:gdLst/>
              <a:ahLst/>
              <a:cxnLst/>
              <a:rect l="l" t="t" r="r" b="b"/>
              <a:pathLst>
                <a:path w="10924540" h="6375400">
                  <a:moveTo>
                    <a:pt x="10340340" y="6375400"/>
                  </a:moveTo>
                  <a:lnTo>
                    <a:pt x="584200" y="6375400"/>
                  </a:lnTo>
                  <a:lnTo>
                    <a:pt x="584200" y="6362700"/>
                  </a:lnTo>
                  <a:cubicBezTo>
                    <a:pt x="584200" y="6047740"/>
                    <a:pt x="327660" y="5791200"/>
                    <a:pt x="12700" y="5791200"/>
                  </a:cubicBezTo>
                  <a:lnTo>
                    <a:pt x="0" y="5791200"/>
                  </a:lnTo>
                  <a:lnTo>
                    <a:pt x="0" y="584200"/>
                  </a:lnTo>
                  <a:lnTo>
                    <a:pt x="12700" y="584200"/>
                  </a:lnTo>
                  <a:cubicBezTo>
                    <a:pt x="327660" y="584200"/>
                    <a:pt x="584200" y="327660"/>
                    <a:pt x="584200" y="12700"/>
                  </a:cubicBezTo>
                  <a:lnTo>
                    <a:pt x="584200" y="0"/>
                  </a:lnTo>
                  <a:lnTo>
                    <a:pt x="10340340" y="0"/>
                  </a:lnTo>
                  <a:lnTo>
                    <a:pt x="10340340" y="12700"/>
                  </a:lnTo>
                  <a:cubicBezTo>
                    <a:pt x="10340340" y="327660"/>
                    <a:pt x="10596880" y="584200"/>
                    <a:pt x="10911840" y="584200"/>
                  </a:cubicBezTo>
                  <a:lnTo>
                    <a:pt x="10924540" y="584200"/>
                  </a:lnTo>
                  <a:lnTo>
                    <a:pt x="10924540" y="5791200"/>
                  </a:lnTo>
                  <a:lnTo>
                    <a:pt x="10911840" y="5791200"/>
                  </a:lnTo>
                  <a:cubicBezTo>
                    <a:pt x="10596880" y="5791200"/>
                    <a:pt x="10340340" y="6047740"/>
                    <a:pt x="10340340" y="6362700"/>
                  </a:cubicBezTo>
                  <a:lnTo>
                    <a:pt x="10340340" y="6375400"/>
                  </a:lnTo>
                  <a:close/>
                  <a:moveTo>
                    <a:pt x="609600" y="6350000"/>
                  </a:moveTo>
                  <a:lnTo>
                    <a:pt x="10314940" y="6350000"/>
                  </a:lnTo>
                  <a:cubicBezTo>
                    <a:pt x="10321290" y="6031230"/>
                    <a:pt x="10580370" y="5773420"/>
                    <a:pt x="10899140" y="5765800"/>
                  </a:cubicBezTo>
                  <a:lnTo>
                    <a:pt x="10899140" y="609600"/>
                  </a:lnTo>
                  <a:cubicBezTo>
                    <a:pt x="10580370" y="603250"/>
                    <a:pt x="10322560" y="344170"/>
                    <a:pt x="10314940" y="25400"/>
                  </a:cubicBezTo>
                  <a:lnTo>
                    <a:pt x="609600" y="25400"/>
                  </a:lnTo>
                  <a:cubicBezTo>
                    <a:pt x="601980" y="344170"/>
                    <a:pt x="344170" y="601980"/>
                    <a:pt x="25400" y="609600"/>
                  </a:cubicBezTo>
                  <a:lnTo>
                    <a:pt x="25400" y="5765800"/>
                  </a:lnTo>
                  <a:cubicBezTo>
                    <a:pt x="344170" y="5773420"/>
                    <a:pt x="601980" y="6031230"/>
                    <a:pt x="609600" y="6350000"/>
                  </a:cubicBezTo>
                  <a:close/>
                </a:path>
              </a:pathLst>
            </a:custGeom>
            <a:solidFill>
              <a:srgbClr val="DDA37F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2482055" y="4796010"/>
            <a:ext cx="5703935" cy="11480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639"/>
              </a:lnSpc>
            </a:pPr>
            <a:r>
              <a:rPr lang="en-US" sz="2899">
                <a:solidFill>
                  <a:srgbClr val="545454"/>
                </a:solidFill>
                <a:latin typeface="Poppins"/>
              </a:rPr>
              <a:t>•C programming</a:t>
            </a:r>
          </a:p>
          <a:p>
            <a:pPr>
              <a:lnSpc>
                <a:spcPts val="4639"/>
              </a:lnSpc>
            </a:pPr>
            <a:endParaRPr lang="en-US" sz="2899">
              <a:solidFill>
                <a:srgbClr val="545454"/>
              </a:solidFill>
              <a:latin typeface="Poppi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CE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6256885">
            <a:off x="-655069" y="-92172"/>
            <a:ext cx="3735361" cy="3281584"/>
          </a:xfrm>
          <a:custGeom>
            <a:avLst/>
            <a:gdLst/>
            <a:ahLst/>
            <a:cxnLst/>
            <a:rect l="l" t="t" r="r" b="b"/>
            <a:pathLst>
              <a:path w="3735361" h="3281584">
                <a:moveTo>
                  <a:pt x="0" y="0"/>
                </a:moveTo>
                <a:lnTo>
                  <a:pt x="3735361" y="0"/>
                </a:lnTo>
                <a:lnTo>
                  <a:pt x="3735361" y="3281584"/>
                </a:lnTo>
                <a:lnTo>
                  <a:pt x="0" y="328158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4909102">
            <a:off x="15199930" y="7355816"/>
            <a:ext cx="3735361" cy="3281584"/>
          </a:xfrm>
          <a:custGeom>
            <a:avLst/>
            <a:gdLst/>
            <a:ahLst/>
            <a:cxnLst/>
            <a:rect l="l" t="t" r="r" b="b"/>
            <a:pathLst>
              <a:path w="3735361" h="3281584">
                <a:moveTo>
                  <a:pt x="0" y="0"/>
                </a:moveTo>
                <a:lnTo>
                  <a:pt x="3735361" y="0"/>
                </a:lnTo>
                <a:lnTo>
                  <a:pt x="3735361" y="3281583"/>
                </a:lnTo>
                <a:lnTo>
                  <a:pt x="0" y="32815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215064" y="2665377"/>
            <a:ext cx="13857872" cy="6334108"/>
          </a:xfrm>
          <a:custGeom>
            <a:avLst/>
            <a:gdLst/>
            <a:ahLst/>
            <a:cxnLst/>
            <a:rect l="l" t="t" r="r" b="b"/>
            <a:pathLst>
              <a:path w="13857872" h="6334108">
                <a:moveTo>
                  <a:pt x="0" y="0"/>
                </a:moveTo>
                <a:lnTo>
                  <a:pt x="13857872" y="0"/>
                </a:lnTo>
                <a:lnTo>
                  <a:pt x="13857872" y="6334109"/>
                </a:lnTo>
                <a:lnTo>
                  <a:pt x="0" y="63341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215064" y="1355551"/>
            <a:ext cx="13857872" cy="1163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0"/>
              </a:lnSpc>
            </a:pPr>
            <a:r>
              <a:rPr lang="en-US" sz="6700">
                <a:solidFill>
                  <a:srgbClr val="522D1C"/>
                </a:solidFill>
                <a:latin typeface="Alice Bold"/>
              </a:rPr>
              <a:t>Block Diagram for Fountain System</a:t>
            </a:r>
          </a:p>
        </p:txBody>
      </p:sp>
      <p:sp>
        <p:nvSpPr>
          <p:cNvPr id="6" name="Freeform 6"/>
          <p:cNvSpPr/>
          <p:nvPr/>
        </p:nvSpPr>
        <p:spPr>
          <a:xfrm rot="776974">
            <a:off x="256773" y="8161361"/>
            <a:ext cx="1403738" cy="2450971"/>
          </a:xfrm>
          <a:custGeom>
            <a:avLst/>
            <a:gdLst/>
            <a:ahLst/>
            <a:cxnLst/>
            <a:rect l="l" t="t" r="r" b="b"/>
            <a:pathLst>
              <a:path w="1403738" h="2450971">
                <a:moveTo>
                  <a:pt x="0" y="0"/>
                </a:moveTo>
                <a:lnTo>
                  <a:pt x="1403738" y="0"/>
                </a:lnTo>
                <a:lnTo>
                  <a:pt x="1403738" y="2450971"/>
                </a:lnTo>
                <a:lnTo>
                  <a:pt x="0" y="245097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7965365">
            <a:off x="16048254" y="-365270"/>
            <a:ext cx="2038713" cy="2787940"/>
          </a:xfrm>
          <a:custGeom>
            <a:avLst/>
            <a:gdLst/>
            <a:ahLst/>
            <a:cxnLst/>
            <a:rect l="l" t="t" r="r" b="b"/>
            <a:pathLst>
              <a:path w="2038713" h="2787940">
                <a:moveTo>
                  <a:pt x="0" y="0"/>
                </a:moveTo>
                <a:lnTo>
                  <a:pt x="2038713" y="0"/>
                </a:lnTo>
                <a:lnTo>
                  <a:pt x="2038713" y="2787940"/>
                </a:lnTo>
                <a:lnTo>
                  <a:pt x="0" y="27879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CE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830261" y="3961336"/>
            <a:ext cx="18541835" cy="10593927"/>
            <a:chOff x="0" y="0"/>
            <a:chExt cx="4792256" cy="273806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92256" cy="2738068"/>
            </a:xfrm>
            <a:custGeom>
              <a:avLst/>
              <a:gdLst/>
              <a:ahLst/>
              <a:cxnLst/>
              <a:rect l="l" t="t" r="r" b="b"/>
              <a:pathLst>
                <a:path w="4792256" h="2738068">
                  <a:moveTo>
                    <a:pt x="0" y="0"/>
                  </a:moveTo>
                  <a:lnTo>
                    <a:pt x="4792256" y="0"/>
                  </a:lnTo>
                  <a:lnTo>
                    <a:pt x="4792256" y="2738068"/>
                  </a:lnTo>
                  <a:lnTo>
                    <a:pt x="0" y="2738068"/>
                  </a:lnTo>
                  <a:close/>
                </a:path>
              </a:pathLst>
            </a:custGeom>
            <a:solidFill>
              <a:srgbClr val="DDA37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307628" y="1837286"/>
            <a:ext cx="13672744" cy="6991965"/>
          </a:xfrm>
          <a:custGeom>
            <a:avLst/>
            <a:gdLst/>
            <a:ahLst/>
            <a:cxnLst/>
            <a:rect l="l" t="t" r="r" b="b"/>
            <a:pathLst>
              <a:path w="13672744" h="6991965">
                <a:moveTo>
                  <a:pt x="0" y="0"/>
                </a:moveTo>
                <a:lnTo>
                  <a:pt x="13672744" y="0"/>
                </a:lnTo>
                <a:lnTo>
                  <a:pt x="13672744" y="6991965"/>
                </a:lnTo>
                <a:lnTo>
                  <a:pt x="0" y="69919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-84504">
            <a:off x="15402979" y="6743440"/>
            <a:ext cx="2837759" cy="3880636"/>
          </a:xfrm>
          <a:custGeom>
            <a:avLst/>
            <a:gdLst/>
            <a:ahLst/>
            <a:cxnLst/>
            <a:rect l="l" t="t" r="r" b="b"/>
            <a:pathLst>
              <a:path w="2837759" h="3880636">
                <a:moveTo>
                  <a:pt x="0" y="0"/>
                </a:moveTo>
                <a:lnTo>
                  <a:pt x="2837759" y="0"/>
                </a:lnTo>
                <a:lnTo>
                  <a:pt x="2837759" y="3880636"/>
                </a:lnTo>
                <a:lnTo>
                  <a:pt x="0" y="38806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6875709">
            <a:off x="-240409" y="-1258703"/>
            <a:ext cx="3668424" cy="5016570"/>
          </a:xfrm>
          <a:custGeom>
            <a:avLst/>
            <a:gdLst/>
            <a:ahLst/>
            <a:cxnLst/>
            <a:rect l="l" t="t" r="r" b="b"/>
            <a:pathLst>
              <a:path w="3668424" h="5016570">
                <a:moveTo>
                  <a:pt x="0" y="0"/>
                </a:moveTo>
                <a:lnTo>
                  <a:pt x="3668424" y="0"/>
                </a:lnTo>
                <a:lnTo>
                  <a:pt x="3668424" y="5016570"/>
                </a:lnTo>
                <a:lnTo>
                  <a:pt x="0" y="5016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775392" y="780011"/>
            <a:ext cx="1113789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>
                <a:solidFill>
                  <a:srgbClr val="522D1C"/>
                </a:solidFill>
                <a:latin typeface="Alice Bold"/>
              </a:rPr>
              <a:t>•Water pump control part</a:t>
            </a:r>
          </a:p>
          <a:p>
            <a:pPr>
              <a:lnSpc>
                <a:spcPts val="4200"/>
              </a:lnSpc>
            </a:pPr>
            <a:endParaRPr lang="en-US" sz="3000">
              <a:solidFill>
                <a:srgbClr val="522D1C"/>
              </a:solidFill>
              <a:latin typeface="Alice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7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654391">
            <a:off x="4058146" y="-1388480"/>
            <a:ext cx="19677059" cy="15562765"/>
          </a:xfrm>
          <a:custGeom>
            <a:avLst/>
            <a:gdLst/>
            <a:ahLst/>
            <a:cxnLst/>
            <a:rect l="l" t="t" r="r" b="b"/>
            <a:pathLst>
              <a:path w="19677059" h="15562765">
                <a:moveTo>
                  <a:pt x="0" y="0"/>
                </a:moveTo>
                <a:lnTo>
                  <a:pt x="19677059" y="0"/>
                </a:lnTo>
                <a:lnTo>
                  <a:pt x="19677059" y="15562765"/>
                </a:lnTo>
                <a:lnTo>
                  <a:pt x="0" y="15562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6111978">
            <a:off x="12918132" y="-342595"/>
            <a:ext cx="14740237" cy="11658187"/>
          </a:xfrm>
          <a:custGeom>
            <a:avLst/>
            <a:gdLst/>
            <a:ahLst/>
            <a:cxnLst/>
            <a:rect l="l" t="t" r="r" b="b"/>
            <a:pathLst>
              <a:path w="14740237" h="11658187">
                <a:moveTo>
                  <a:pt x="0" y="0"/>
                </a:moveTo>
                <a:lnTo>
                  <a:pt x="14740236" y="0"/>
                </a:lnTo>
                <a:lnTo>
                  <a:pt x="14740236" y="11658188"/>
                </a:lnTo>
                <a:lnTo>
                  <a:pt x="0" y="1165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-1625992" y="7200900"/>
            <a:ext cx="5955632" cy="4114800"/>
          </a:xfrm>
          <a:custGeom>
            <a:avLst/>
            <a:gdLst/>
            <a:ahLst/>
            <a:cxnLst/>
            <a:rect l="l" t="t" r="r" b="b"/>
            <a:pathLst>
              <a:path w="5955632" h="4114800">
                <a:moveTo>
                  <a:pt x="0" y="0"/>
                </a:moveTo>
                <a:lnTo>
                  <a:pt x="5955632" y="0"/>
                </a:lnTo>
                <a:lnTo>
                  <a:pt x="59556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9978028" y="0"/>
            <a:ext cx="8481038" cy="10287000"/>
          </a:xfrm>
          <a:custGeom>
            <a:avLst/>
            <a:gdLst/>
            <a:ahLst/>
            <a:cxnLst/>
            <a:rect l="l" t="t" r="r" b="b"/>
            <a:pathLst>
              <a:path w="8481038" h="10287000">
                <a:moveTo>
                  <a:pt x="0" y="0"/>
                </a:moveTo>
                <a:lnTo>
                  <a:pt x="8481038" y="0"/>
                </a:lnTo>
                <a:lnTo>
                  <a:pt x="848103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351824" y="1445214"/>
            <a:ext cx="6795346" cy="949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170"/>
              </a:lnSpc>
              <a:spcBef>
                <a:spcPct val="0"/>
              </a:spcBef>
            </a:pPr>
            <a:r>
              <a:rPr lang="en-US" sz="7170">
                <a:solidFill>
                  <a:srgbClr val="FAF7F3"/>
                </a:solidFill>
                <a:latin typeface="Cormorant Garamond Light Bold"/>
              </a:rPr>
              <a:t>Flow Chart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298</Words>
  <Application>Microsoft Office PowerPoint</Application>
  <PresentationFormat>Custom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30" baseType="lpstr">
      <vt:lpstr>Alice Bold</vt:lpstr>
      <vt:lpstr>Cormorant Garamond Light Bold</vt:lpstr>
      <vt:lpstr>The Seasons Light</vt:lpstr>
      <vt:lpstr>Satisfy</vt:lpstr>
      <vt:lpstr>Alegreya Bold</vt:lpstr>
      <vt:lpstr>Rosario</vt:lpstr>
      <vt:lpstr>Roca One Bold</vt:lpstr>
      <vt:lpstr>Open Sans Light</vt:lpstr>
      <vt:lpstr>Arial</vt:lpstr>
      <vt:lpstr>Roca One</vt:lpstr>
      <vt:lpstr>Calibri</vt:lpstr>
      <vt:lpstr>Brasika</vt:lpstr>
      <vt:lpstr>Bryndan Write Bold</vt:lpstr>
      <vt:lpstr>Marykate</vt:lpstr>
      <vt:lpstr>Open Sauce Bold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cp:lastModifiedBy>User</cp:lastModifiedBy>
  <cp:revision>2</cp:revision>
  <dcterms:created xsi:type="dcterms:W3CDTF">2006-08-16T00:00:00Z</dcterms:created>
  <dcterms:modified xsi:type="dcterms:W3CDTF">2023-06-02T23:23:43Z</dcterms:modified>
  <dc:identifier>DAFktYyyGrw</dc:identifier>
</cp:coreProperties>
</file>