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82" r:id="rId4"/>
    <p:sldId id="272" r:id="rId5"/>
    <p:sldId id="273" r:id="rId6"/>
    <p:sldId id="274" r:id="rId7"/>
    <p:sldId id="275" r:id="rId8"/>
    <p:sldId id="276" r:id="rId9"/>
    <p:sldId id="277" r:id="rId10"/>
    <p:sldId id="278" r:id="rId11"/>
    <p:sldId id="279" r:id="rId12"/>
    <p:sldId id="280" r:id="rId13"/>
    <p:sldId id="281"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4" autoAdjust="0"/>
    <p:restoredTop sz="94660"/>
  </p:normalViewPr>
  <p:slideViewPr>
    <p:cSldViewPr snapToGrid="0">
      <p:cViewPr>
        <p:scale>
          <a:sx n="96" d="100"/>
          <a:sy n="96" d="100"/>
        </p:scale>
        <p:origin x="-163" y="-19"/>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295232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2931381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48298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708317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49505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1863132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3610805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2834323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3177566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3B265E-6A86-41D6-B010-7E3337CBDE23}" type="datetimeFigureOut">
              <a:rPr lang="en-US" smtClean="0"/>
              <a:pPr/>
              <a:t>6/7/2017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1027044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E3B265E-6A86-41D6-B010-7E3337CBDE23}" type="datetimeFigureOut">
              <a:rPr lang="en-US" smtClean="0"/>
              <a:pPr/>
              <a:t>6/7/2017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358175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E3B265E-6A86-41D6-B010-7E3337CBDE23}" type="datetimeFigureOut">
              <a:rPr lang="en-US" smtClean="0"/>
              <a:pPr/>
              <a:t>6/7/2017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1055390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E3B265E-6A86-41D6-B010-7E3337CBDE23}" type="datetimeFigureOut">
              <a:rPr lang="en-US" smtClean="0"/>
              <a:pPr/>
              <a:t>6/7/2017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2487291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3B265E-6A86-41D6-B010-7E3337CBDE23}" type="datetimeFigureOut">
              <a:rPr lang="en-US" smtClean="0"/>
              <a:pPr/>
              <a:t>6/7/2017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1940865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3B265E-6A86-41D6-B010-7E3337CBDE23}" type="datetimeFigureOut">
              <a:rPr lang="en-US" smtClean="0"/>
              <a:pPr/>
              <a:t>6/7/2017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3230869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3B265E-6A86-41D6-B010-7E3337CBDE23}" type="datetimeFigureOut">
              <a:rPr lang="en-US" smtClean="0"/>
              <a:pPr/>
              <a:t>6/7/2017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720AE-A73C-485B-AFED-64DCE0E8B173}" type="slidenum">
              <a:rPr lang="en-US" smtClean="0"/>
              <a:pPr/>
              <a:t>‹#›</a:t>
            </a:fld>
            <a:endParaRPr lang="en-US"/>
          </a:p>
        </p:txBody>
      </p:sp>
    </p:spTree>
    <p:extLst>
      <p:ext uri="{BB962C8B-B14F-4D97-AF65-F5344CB8AC3E}">
        <p14:creationId xmlns:p14="http://schemas.microsoft.com/office/powerpoint/2010/main" val="3283264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E3B265E-6A86-41D6-B010-7E3337CBDE23}" type="datetimeFigureOut">
              <a:rPr lang="en-US" smtClean="0"/>
              <a:pPr/>
              <a:t>6/7/2017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EB4720AE-A73C-485B-AFED-64DCE0E8B173}" type="slidenum">
              <a:rPr lang="en-US" smtClean="0"/>
              <a:pPr/>
              <a:t>‹#›</a:t>
            </a:fld>
            <a:endParaRPr lang="en-US"/>
          </a:p>
        </p:txBody>
      </p:sp>
    </p:spTree>
    <p:extLst>
      <p:ext uri="{BB962C8B-B14F-4D97-AF65-F5344CB8AC3E}">
        <p14:creationId xmlns:p14="http://schemas.microsoft.com/office/powerpoint/2010/main" val="17672182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Desktop/&#1606;&#1592;&#1575;&#1605;%20&#1575;&#1583;&#1575;&#1585;&#1577;%20&#1575;&#1604;&#1605;&#1576;&#1610;&#1593;&#1575;&#1578;.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Desktop/&#1606;&#1592;&#1575;&#1605;%20&#1575;&#1583;&#1575;&#1585;&#1577;%20&#1575;&#1604;&#1575;&#1606;&#1578;&#1575;&#1580;.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9551" y="1006453"/>
            <a:ext cx="8976573" cy="706437"/>
          </a:xfrm>
        </p:spPr>
        <p:txBody>
          <a:bodyPr>
            <a:normAutofit fontScale="90000"/>
          </a:bodyPr>
          <a:lstStyle/>
          <a:p>
            <a:r>
              <a:rPr lang="en-US" sz="3800" b="1" dirty="0" smtClean="0">
                <a:solidFill>
                  <a:schemeClr val="accent1">
                    <a:lumMod val="50000"/>
                  </a:schemeClr>
                </a:solidFill>
                <a:latin typeface="Times New Roman" panose="02020603050405020304" pitchFamily="18" charset="0"/>
                <a:cs typeface="Times New Roman" panose="02020603050405020304" pitchFamily="18" charset="0"/>
              </a:rPr>
              <a:t>Operations Improvement at </a:t>
            </a:r>
            <a:r>
              <a:rPr lang="en-US" sz="3800" b="1" dirty="0" err="1" smtClean="0">
                <a:solidFill>
                  <a:schemeClr val="accent1">
                    <a:lumMod val="50000"/>
                  </a:schemeClr>
                </a:solidFill>
                <a:latin typeface="Times New Roman" panose="02020603050405020304" pitchFamily="18" charset="0"/>
                <a:cs typeface="Times New Roman" panose="02020603050405020304" pitchFamily="18" charset="0"/>
              </a:rPr>
              <a:t>Orastel</a:t>
            </a:r>
            <a:r>
              <a:rPr lang="en-US" sz="3800" b="1" dirty="0" smtClean="0">
                <a:solidFill>
                  <a:schemeClr val="accent1">
                    <a:lumMod val="50000"/>
                  </a:schemeClr>
                </a:solidFill>
                <a:latin typeface="Times New Roman" panose="02020603050405020304" pitchFamily="18" charset="0"/>
                <a:cs typeface="Times New Roman" panose="02020603050405020304" pitchFamily="18" charset="0"/>
              </a:rPr>
              <a:t> company</a:t>
            </a:r>
            <a:endParaRPr lang="en-US" sz="38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28542" y="2279561"/>
            <a:ext cx="9144000" cy="3902298"/>
          </a:xfrm>
        </p:spPr>
        <p:txBody>
          <a:bodyPr>
            <a:normAutofit/>
          </a:bodyPr>
          <a:lstStyle/>
          <a:p>
            <a:pPr algn="l"/>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Supervisor :</a:t>
            </a:r>
          </a:p>
          <a:p>
            <a:pPr algn="l"/>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Eng. </a:t>
            </a:r>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Sulaiman</a:t>
            </a:r>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Duaifi</a:t>
            </a:r>
            <a:endPar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algn="l"/>
            <a:endPar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algn="l"/>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Majd</a:t>
            </a:r>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 Abu </a:t>
            </a:r>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Aisheh</a:t>
            </a:r>
            <a:endPar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algn="l"/>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Dina </a:t>
            </a:r>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Asmah</a:t>
            </a:r>
            <a:endPar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algn="l"/>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Esraa</a:t>
            </a:r>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Kousa</a:t>
            </a:r>
            <a:endPar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algn="l"/>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Thuraya</a:t>
            </a:r>
            <a:r>
              <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400" dirty="0" err="1" smtClean="0">
                <a:solidFill>
                  <a:schemeClr val="tx1">
                    <a:lumMod val="85000"/>
                    <a:lumOff val="15000"/>
                  </a:schemeClr>
                </a:solidFill>
                <a:latin typeface="Times New Roman" panose="02020603050405020304" pitchFamily="18" charset="0"/>
                <a:cs typeface="Times New Roman" panose="02020603050405020304" pitchFamily="18" charset="0"/>
              </a:rPr>
              <a:t>Istaitieh</a:t>
            </a:r>
            <a:endParaRPr lang="en-US" sz="2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018" y="2545542"/>
            <a:ext cx="4582164" cy="2591162"/>
          </a:xfrm>
          <a:prstGeom prst="rect">
            <a:avLst/>
          </a:prstGeom>
        </p:spPr>
      </p:pic>
    </p:spTree>
    <p:extLst>
      <p:ext uri="{BB962C8B-B14F-4D97-AF65-F5344CB8AC3E}">
        <p14:creationId xmlns:p14="http://schemas.microsoft.com/office/powerpoint/2010/main" val="25628799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697" y="467932"/>
            <a:ext cx="8596668" cy="1320800"/>
          </a:xfrm>
        </p:spPr>
        <p:txBody>
          <a:bodyPr/>
          <a:lstStyle/>
          <a:p>
            <a:r>
              <a:rPr lang="en-US" dirty="0" smtClean="0">
                <a:hlinkClick r:id="rId2" action="ppaction://hlinkfile"/>
              </a:rPr>
              <a:t>Sales management system</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16676" y="1300766"/>
            <a:ext cx="6104585" cy="5557234"/>
          </a:xfrm>
        </p:spPr>
      </p:pic>
    </p:spTree>
    <p:extLst>
      <p:ext uri="{BB962C8B-B14F-4D97-AF65-F5344CB8AC3E}">
        <p14:creationId xmlns:p14="http://schemas.microsoft.com/office/powerpoint/2010/main" val="1316330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397" y="779417"/>
            <a:ext cx="8596668" cy="1320800"/>
          </a:xfrm>
        </p:spPr>
        <p:txBody>
          <a:bodyPr/>
          <a:lstStyle/>
          <a:p>
            <a:r>
              <a:rPr lang="en-US" b="1" dirty="0" smtClean="0"/>
              <a:t>Project impact on the company</a:t>
            </a:r>
            <a:endParaRPr lang="en-US" b="1" dirty="0"/>
          </a:p>
        </p:txBody>
      </p:sp>
      <p:sp>
        <p:nvSpPr>
          <p:cNvPr id="3" name="Content Placeholder 2"/>
          <p:cNvSpPr>
            <a:spLocks noGrp="1"/>
          </p:cNvSpPr>
          <p:nvPr>
            <p:ph idx="1"/>
          </p:nvPr>
        </p:nvSpPr>
        <p:spPr>
          <a:xfrm>
            <a:off x="679268" y="1985553"/>
            <a:ext cx="8568608" cy="4264813"/>
          </a:xfrm>
        </p:spPr>
        <p:txBody>
          <a:bodyPr/>
          <a:lstStyle/>
          <a:p>
            <a:pPr>
              <a:buFont typeface="Wingdings" pitchFamily="2" charset="2"/>
              <a:buChar char="Ø"/>
            </a:pPr>
            <a:r>
              <a:rPr lang="en-US" sz="2400" dirty="0" smtClean="0"/>
              <a:t>Organization structure identifies authorities and responsibilities which reduces conflicts</a:t>
            </a:r>
          </a:p>
          <a:p>
            <a:pPr>
              <a:buFont typeface="Wingdings" pitchFamily="2" charset="2"/>
              <a:buChar char="Ø"/>
            </a:pPr>
            <a:r>
              <a:rPr lang="en-US" sz="2400" dirty="0" smtClean="0"/>
              <a:t>Higher production volume</a:t>
            </a:r>
          </a:p>
          <a:p>
            <a:pPr>
              <a:buFont typeface="Wingdings" pitchFamily="2" charset="2"/>
              <a:buChar char="Ø"/>
            </a:pPr>
            <a:r>
              <a:rPr lang="en-US" sz="2400" dirty="0" smtClean="0"/>
              <a:t>Documents make work easier since it is a historical data </a:t>
            </a:r>
          </a:p>
          <a:p>
            <a:pPr>
              <a:buFont typeface="Wingdings" pitchFamily="2" charset="2"/>
              <a:buChar char="Ø"/>
            </a:pPr>
            <a:r>
              <a:rPr lang="en-US" sz="2400" dirty="0" smtClean="0"/>
              <a:t>Documentation can be considered as a monitoring tool as it facilitates tracking working steps</a:t>
            </a:r>
          </a:p>
          <a:p>
            <a:pPr>
              <a:buFont typeface="Wingdings" pitchFamily="2" charset="2"/>
              <a:buChar char="Ø"/>
            </a:pPr>
            <a:r>
              <a:rPr lang="en-US" sz="2400" dirty="0" smtClean="0"/>
              <a:t>Documentation facilitates communication between the company and clients and reduces response time</a:t>
            </a:r>
          </a:p>
          <a:p>
            <a:pPr>
              <a:buNone/>
            </a:pPr>
            <a:endParaRPr lang="en-US" dirty="0"/>
          </a:p>
        </p:txBody>
      </p:sp>
    </p:spTree>
    <p:extLst>
      <p:ext uri="{BB962C8B-B14F-4D97-AF65-F5344CB8AC3E}">
        <p14:creationId xmlns:p14="http://schemas.microsoft.com/office/powerpoint/2010/main" val="1484445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Recommendations</a:t>
            </a:r>
            <a:endParaRPr lang="en-US" b="1" dirty="0"/>
          </a:p>
        </p:txBody>
      </p:sp>
      <p:sp>
        <p:nvSpPr>
          <p:cNvPr id="3" name="عنصر نائب للمحتوى 2"/>
          <p:cNvSpPr>
            <a:spLocks noGrp="1"/>
          </p:cNvSpPr>
          <p:nvPr>
            <p:ph idx="1"/>
          </p:nvPr>
        </p:nvSpPr>
        <p:spPr>
          <a:xfrm>
            <a:off x="664271" y="1964647"/>
            <a:ext cx="8596668" cy="3880773"/>
          </a:xfrm>
        </p:spPr>
        <p:txBody>
          <a:bodyPr/>
          <a:lstStyle/>
          <a:p>
            <a:r>
              <a:rPr lang="en-US" dirty="0" smtClean="0"/>
              <a:t>Procedures should be documented and followed in order to achieve  the best performance</a:t>
            </a:r>
          </a:p>
          <a:p>
            <a:pPr lvl="0"/>
            <a:r>
              <a:rPr lang="en-US" dirty="0" smtClean="0"/>
              <a:t>A maintenance schedule should be accredited to prevent breakdowns by preventive maintenance and repair machines by corrective maintenance </a:t>
            </a:r>
          </a:p>
          <a:p>
            <a:pPr lvl="0"/>
            <a:r>
              <a:rPr lang="en-US" dirty="0" smtClean="0"/>
              <a:t>Its recommended to improve Safety instructions to prevent accidents or incidents </a:t>
            </a:r>
          </a:p>
          <a:p>
            <a:pPr lvl="0"/>
            <a:r>
              <a:rPr lang="en-US" dirty="0" smtClean="0"/>
              <a:t>Quality assurance and quality control should be taken into consideration and be based on specific standards </a:t>
            </a:r>
          </a:p>
          <a:p>
            <a:pPr lvl="0"/>
            <a:r>
              <a:rPr lang="en-US" dirty="0" smtClean="0"/>
              <a:t>Administrative affairs must increase employee awareness about the importance of following the procedures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90397" y="1001487"/>
            <a:ext cx="8596668" cy="1320800"/>
          </a:xfrm>
        </p:spPr>
        <p:txBody>
          <a:bodyPr/>
          <a:lstStyle/>
          <a:p>
            <a:r>
              <a:rPr lang="en-US" b="1" dirty="0" smtClean="0"/>
              <a:t>Conclusion</a:t>
            </a:r>
            <a:endParaRPr lang="en-US" b="1" dirty="0"/>
          </a:p>
        </p:txBody>
      </p:sp>
      <p:sp>
        <p:nvSpPr>
          <p:cNvPr id="3" name="عنصر نائب للمحتوى 2"/>
          <p:cNvSpPr>
            <a:spLocks noGrp="1"/>
          </p:cNvSpPr>
          <p:nvPr>
            <p:ph idx="1"/>
          </p:nvPr>
        </p:nvSpPr>
        <p:spPr>
          <a:xfrm>
            <a:off x="677334" y="2265091"/>
            <a:ext cx="8596668" cy="3880773"/>
          </a:xfrm>
        </p:spPr>
        <p:txBody>
          <a:bodyPr>
            <a:normAutofit/>
          </a:bodyPr>
          <a:lstStyle/>
          <a:p>
            <a:pPr algn="just">
              <a:buNone/>
            </a:pPr>
            <a:r>
              <a:rPr lang="en-US" sz="2400" dirty="0" err="1" smtClean="0"/>
              <a:t>Orastel</a:t>
            </a:r>
            <a:r>
              <a:rPr lang="en-US" sz="2400" dirty="0" smtClean="0"/>
              <a:t> Company has the ability to produce special and customized products. It has a good market share and high sales, but there is always an opportunity for improvement in order to achieve firm’s vision. Realizing the positive impact of improvement plans encourages the firm to implement them in order to have competitive advantages.</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456802"/>
            <a:ext cx="8596668" cy="3880773"/>
          </a:xfrm>
        </p:spPr>
        <p:txBody>
          <a:bodyPr>
            <a:normAutofit/>
          </a:bodyPr>
          <a:lstStyle/>
          <a:p>
            <a:pPr marL="0" indent="0" algn="ctr">
              <a:buNone/>
            </a:pPr>
            <a:r>
              <a:rPr lang="en-US" sz="7200" dirty="0">
                <a:solidFill>
                  <a:schemeClr val="accent1">
                    <a:lumMod val="75000"/>
                  </a:schemeClr>
                </a:solidFill>
                <a:latin typeface="+mj-lt"/>
                <a:ea typeface="+mj-ea"/>
                <a:cs typeface="+mj-cs"/>
              </a:rPr>
              <a:t>Thank </a:t>
            </a:r>
            <a:r>
              <a:rPr lang="en-US" sz="7200" dirty="0" smtClean="0">
                <a:solidFill>
                  <a:schemeClr val="accent1">
                    <a:lumMod val="75000"/>
                  </a:schemeClr>
                </a:solidFill>
                <a:latin typeface="+mj-lt"/>
                <a:ea typeface="+mj-ea"/>
                <a:cs typeface="+mj-cs"/>
              </a:rPr>
              <a:t>you</a:t>
            </a:r>
            <a:endParaRPr lang="en-US" sz="7200" dirty="0">
              <a:solidFill>
                <a:schemeClr val="accent1">
                  <a:lumMod val="75000"/>
                </a:schemeClr>
              </a:solidFill>
              <a:latin typeface="+mj-lt"/>
              <a:ea typeface="+mj-ea"/>
              <a:cs typeface="+mj-cs"/>
            </a:endParaRPr>
          </a:p>
        </p:txBody>
      </p:sp>
    </p:spTree>
    <p:extLst>
      <p:ext uri="{BB962C8B-B14F-4D97-AF65-F5344CB8AC3E}">
        <p14:creationId xmlns:p14="http://schemas.microsoft.com/office/powerpoint/2010/main" val="41787941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180563"/>
          </a:xfrm>
        </p:spPr>
        <p:txBody>
          <a:bodyPr/>
          <a:lstStyle/>
          <a:p>
            <a:r>
              <a:rPr lang="en-US" sz="4000" b="1" dirty="0" smtClean="0"/>
              <a:t>Introduction</a:t>
            </a:r>
            <a:endParaRPr lang="en-US" b="1" dirty="0"/>
          </a:p>
        </p:txBody>
      </p:sp>
      <p:sp>
        <p:nvSpPr>
          <p:cNvPr id="3" name="Content Placeholder 2"/>
          <p:cNvSpPr>
            <a:spLocks noGrp="1"/>
          </p:cNvSpPr>
          <p:nvPr>
            <p:ph idx="1"/>
          </p:nvPr>
        </p:nvSpPr>
        <p:spPr>
          <a:xfrm>
            <a:off x="677334" y="1996225"/>
            <a:ext cx="8596668" cy="4559122"/>
          </a:xfrm>
        </p:spPr>
        <p:txBody>
          <a:bodyPr/>
          <a:lstStyle/>
          <a:p>
            <a:r>
              <a:rPr lang="en-US" sz="2400" dirty="0" err="1"/>
              <a:t>Orastel</a:t>
            </a:r>
            <a:r>
              <a:rPr lang="en-US" sz="2400" dirty="0"/>
              <a:t> is a new company for furniture </a:t>
            </a:r>
            <a:r>
              <a:rPr lang="en-US" sz="2400" dirty="0" smtClean="0"/>
              <a:t>manufacturing</a:t>
            </a:r>
          </a:p>
          <a:p>
            <a:r>
              <a:rPr lang="en-US" sz="2400" dirty="0"/>
              <a:t>I</a:t>
            </a:r>
            <a:r>
              <a:rPr lang="en-US" sz="2400" dirty="0" smtClean="0"/>
              <a:t>t </a:t>
            </a:r>
            <a:r>
              <a:rPr lang="en-US" sz="2400" dirty="0"/>
              <a:t>was established about 13 years ago in Nablus. </a:t>
            </a:r>
          </a:p>
          <a:p>
            <a:r>
              <a:rPr lang="en-US" sz="2400" dirty="0"/>
              <a:t>The factory started with a 100-meter square space and expanded incrementally until this </a:t>
            </a:r>
            <a:r>
              <a:rPr lang="en-US" sz="2400" dirty="0" smtClean="0"/>
              <a:t>day</a:t>
            </a:r>
          </a:p>
          <a:p>
            <a:r>
              <a:rPr lang="en-US" sz="2400" dirty="0"/>
              <a:t>The plant works 8 hours a day and 6 days weekly and contains 34 </a:t>
            </a:r>
            <a:r>
              <a:rPr lang="en-US" sz="2400" dirty="0" smtClean="0"/>
              <a:t>workers</a:t>
            </a:r>
          </a:p>
          <a:p>
            <a:r>
              <a:rPr lang="en-US" sz="2400" dirty="0"/>
              <a:t>The plant contains 3 </a:t>
            </a:r>
            <a:r>
              <a:rPr lang="en-US" sz="2400" dirty="0" smtClean="0"/>
              <a:t>workstations: Carpentry, Painting station, Upholstery station.</a:t>
            </a:r>
          </a:p>
          <a:p>
            <a:endParaRPr lang="en-US" dirty="0" smtClean="0"/>
          </a:p>
        </p:txBody>
      </p:sp>
    </p:spTree>
    <p:extLst>
      <p:ext uri="{BB962C8B-B14F-4D97-AF65-F5344CB8AC3E}">
        <p14:creationId xmlns:p14="http://schemas.microsoft.com/office/powerpoint/2010/main" val="1275263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Video</a:t>
            </a:r>
            <a:endParaRPr lang="en-US" b="1" dirty="0"/>
          </a:p>
        </p:txBody>
      </p:sp>
      <p:sp>
        <p:nvSpPr>
          <p:cNvPr id="3" name="عنصر نائب للمحتوى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cs typeface="Times New Roman" panose="02020603050405020304" pitchFamily="18" charset="0"/>
              </a:rPr>
              <a:t>Problem Statement </a:t>
            </a:r>
          </a:p>
        </p:txBody>
      </p:sp>
      <p:sp>
        <p:nvSpPr>
          <p:cNvPr id="3" name="Content Placeholder 2"/>
          <p:cNvSpPr>
            <a:spLocks noGrp="1"/>
          </p:cNvSpPr>
          <p:nvPr>
            <p:ph idx="1"/>
          </p:nvPr>
        </p:nvSpPr>
        <p:spPr>
          <a:xfrm>
            <a:off x="664272" y="2095275"/>
            <a:ext cx="8596668" cy="3880773"/>
          </a:xfrm>
        </p:spPr>
        <p:txBody>
          <a:bodyPr/>
          <a:lstStyle/>
          <a:p>
            <a:r>
              <a:rPr lang="en-US" sz="2400" dirty="0"/>
              <a:t>Machines arrangement is not optimized</a:t>
            </a:r>
          </a:p>
          <a:p>
            <a:r>
              <a:rPr lang="en-US" sz="2400" dirty="0"/>
              <a:t>Lack of detailed flowcharts of operations sequence</a:t>
            </a:r>
          </a:p>
          <a:p>
            <a:r>
              <a:rPr lang="en-US" sz="2400" dirty="0"/>
              <a:t>Poor organization structure</a:t>
            </a:r>
          </a:p>
          <a:p>
            <a:r>
              <a:rPr lang="en-US" sz="2400" dirty="0"/>
              <a:t>A lot of material waste</a:t>
            </a:r>
          </a:p>
          <a:p>
            <a:r>
              <a:rPr lang="en-US" sz="2400" dirty="0"/>
              <a:t> Lack of documented procedures </a:t>
            </a:r>
            <a:r>
              <a:rPr lang="en-US" sz="2400" dirty="0" smtClean="0"/>
              <a:t>for different department</a:t>
            </a:r>
            <a:endParaRPr lang="en-US" sz="2400" dirty="0"/>
          </a:p>
          <a:p>
            <a:r>
              <a:rPr lang="en-US" sz="2400" dirty="0"/>
              <a:t>No maintenance scheduling</a:t>
            </a:r>
          </a:p>
          <a:p>
            <a:r>
              <a:rPr lang="en-US" sz="2400" dirty="0"/>
              <a:t>Safety instructions are not implemented  </a:t>
            </a:r>
          </a:p>
          <a:p>
            <a:endParaRPr lang="en-US" dirty="0"/>
          </a:p>
        </p:txBody>
      </p:sp>
    </p:spTree>
    <p:extLst>
      <p:ext uri="{BB962C8B-B14F-4D97-AF65-F5344CB8AC3E}">
        <p14:creationId xmlns:p14="http://schemas.microsoft.com/office/powerpoint/2010/main" val="3637354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66355"/>
            <a:ext cx="8596668" cy="1320800"/>
          </a:xfrm>
        </p:spPr>
        <p:txBody>
          <a:bodyPr>
            <a:normAutofit/>
          </a:bodyPr>
          <a:lstStyle/>
          <a:p>
            <a:r>
              <a:rPr lang="en-US" sz="4000" b="1" dirty="0" smtClean="0"/>
              <a:t>Phase one Improvements</a:t>
            </a:r>
            <a:endParaRPr lang="en-US" sz="4000" b="1" dirty="0"/>
          </a:p>
        </p:txBody>
      </p:sp>
      <p:sp>
        <p:nvSpPr>
          <p:cNvPr id="3" name="Content Placeholder 2"/>
          <p:cNvSpPr>
            <a:spLocks noGrp="1"/>
          </p:cNvSpPr>
          <p:nvPr>
            <p:ph idx="1"/>
          </p:nvPr>
        </p:nvSpPr>
        <p:spPr>
          <a:xfrm>
            <a:off x="677334" y="2395721"/>
            <a:ext cx="8596668" cy="3880773"/>
          </a:xfrm>
        </p:spPr>
        <p:txBody>
          <a:bodyPr/>
          <a:lstStyle/>
          <a:p>
            <a:r>
              <a:rPr lang="en-US" sz="3200" dirty="0" smtClean="0"/>
              <a:t>Current situation analysis</a:t>
            </a:r>
          </a:p>
          <a:p>
            <a:r>
              <a:rPr lang="en-US" sz="3200" dirty="0" smtClean="0"/>
              <a:t> New plant layout</a:t>
            </a:r>
          </a:p>
          <a:p>
            <a:r>
              <a:rPr lang="en-US" sz="3200" dirty="0" smtClean="0"/>
              <a:t>Organization structure</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801809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208" y="518160"/>
            <a:ext cx="8596668" cy="1320800"/>
          </a:xfrm>
        </p:spPr>
        <p:txBody>
          <a:bodyPr/>
          <a:lstStyle/>
          <a:p>
            <a:r>
              <a:rPr lang="en-US" b="1" dirty="0" smtClean="0"/>
              <a:t>Phase two Improvements</a:t>
            </a:r>
            <a:endParaRPr lang="en-US" b="1" dirty="0"/>
          </a:p>
        </p:txBody>
      </p:sp>
      <p:sp>
        <p:nvSpPr>
          <p:cNvPr id="3" name="Content Placeholder 2"/>
          <p:cNvSpPr>
            <a:spLocks noGrp="1"/>
          </p:cNvSpPr>
          <p:nvPr>
            <p:ph idx="1"/>
          </p:nvPr>
        </p:nvSpPr>
        <p:spPr>
          <a:xfrm>
            <a:off x="651209" y="1478679"/>
            <a:ext cx="8596668" cy="4919729"/>
          </a:xfrm>
        </p:spPr>
        <p:txBody>
          <a:bodyPr>
            <a:normAutofit lnSpcReduction="10000"/>
          </a:bodyPr>
          <a:lstStyle/>
          <a:p>
            <a:pPr marL="0" indent="0">
              <a:buNone/>
            </a:pPr>
            <a:r>
              <a:rPr lang="en-US" sz="2400" dirty="0" smtClean="0"/>
              <a:t> Detailed management systems </a:t>
            </a:r>
            <a:r>
              <a:rPr lang="en-US" sz="2400" dirty="0"/>
              <a:t>and working guides were created according to </a:t>
            </a:r>
            <a:r>
              <a:rPr lang="en-US" sz="2400" dirty="0" smtClean="0"/>
              <a:t>standards:</a:t>
            </a:r>
          </a:p>
          <a:p>
            <a:pPr marL="0" indent="0">
              <a:buNone/>
            </a:pPr>
            <a:endParaRPr lang="en-US" sz="2400" dirty="0"/>
          </a:p>
          <a:p>
            <a:pPr lvl="0"/>
            <a:r>
              <a:rPr lang="en-US" sz="2400" dirty="0"/>
              <a:t>Production management </a:t>
            </a:r>
            <a:r>
              <a:rPr lang="en-US" sz="2400" dirty="0" smtClean="0"/>
              <a:t>system</a:t>
            </a:r>
            <a:endParaRPr lang="en-US" sz="2400" dirty="0"/>
          </a:p>
          <a:p>
            <a:pPr lvl="0"/>
            <a:r>
              <a:rPr lang="en-US" sz="2400" dirty="0"/>
              <a:t>Quality </a:t>
            </a:r>
            <a:r>
              <a:rPr lang="en-US" sz="2400" dirty="0" smtClean="0"/>
              <a:t>management system</a:t>
            </a:r>
            <a:endParaRPr lang="en-US" sz="2400" dirty="0"/>
          </a:p>
          <a:p>
            <a:pPr lvl="0"/>
            <a:r>
              <a:rPr lang="en-US" sz="2400" dirty="0"/>
              <a:t>Sales management </a:t>
            </a:r>
            <a:r>
              <a:rPr lang="en-US" sz="2400" dirty="0" smtClean="0"/>
              <a:t>system</a:t>
            </a:r>
            <a:endParaRPr lang="en-US" sz="2400" dirty="0"/>
          </a:p>
          <a:p>
            <a:pPr lvl="0"/>
            <a:r>
              <a:rPr lang="en-US" sz="2400" dirty="0"/>
              <a:t>Procurement management </a:t>
            </a:r>
            <a:r>
              <a:rPr lang="en-US" sz="2400" dirty="0" smtClean="0"/>
              <a:t>system</a:t>
            </a:r>
            <a:endParaRPr lang="en-US" sz="2400" dirty="0"/>
          </a:p>
          <a:p>
            <a:pPr lvl="0"/>
            <a:r>
              <a:rPr lang="en-US" sz="2400" dirty="0"/>
              <a:t>Stores </a:t>
            </a:r>
            <a:r>
              <a:rPr lang="en-US" sz="2400" dirty="0" smtClean="0"/>
              <a:t>management system</a:t>
            </a:r>
            <a:endParaRPr lang="en-US" sz="2400" dirty="0"/>
          </a:p>
          <a:p>
            <a:pPr lvl="0"/>
            <a:r>
              <a:rPr lang="en-US" sz="2400" dirty="0"/>
              <a:t>Safety procedure </a:t>
            </a:r>
            <a:r>
              <a:rPr lang="en-US" sz="2400" dirty="0" smtClean="0"/>
              <a:t>guide</a:t>
            </a:r>
            <a:endParaRPr lang="en-US" sz="2400" dirty="0"/>
          </a:p>
          <a:p>
            <a:pPr lvl="0"/>
            <a:r>
              <a:rPr lang="en-US" sz="2400" dirty="0"/>
              <a:t>Maintenance management </a:t>
            </a:r>
            <a:r>
              <a:rPr lang="en-US" sz="2400" dirty="0" smtClean="0"/>
              <a:t>system</a:t>
            </a:r>
            <a:endParaRPr lang="en-US" sz="2400" dirty="0"/>
          </a:p>
          <a:p>
            <a:pPr lvl="0"/>
            <a:r>
              <a:rPr lang="en-US" sz="2400" dirty="0"/>
              <a:t>Waste minimization </a:t>
            </a:r>
            <a:r>
              <a:rPr lang="en-US" sz="2400" dirty="0" smtClean="0"/>
              <a:t>guide</a:t>
            </a:r>
            <a:endParaRPr lang="en-US" sz="2400" dirty="0"/>
          </a:p>
          <a:p>
            <a:pPr marL="0" indent="0">
              <a:buNone/>
            </a:pPr>
            <a:endParaRPr lang="en-US" dirty="0"/>
          </a:p>
        </p:txBody>
      </p:sp>
    </p:spTree>
    <p:extLst>
      <p:ext uri="{BB962C8B-B14F-4D97-AF65-F5344CB8AC3E}">
        <p14:creationId xmlns:p14="http://schemas.microsoft.com/office/powerpoint/2010/main" val="15871730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119" y="806463"/>
            <a:ext cx="8596668" cy="1320800"/>
          </a:xfrm>
        </p:spPr>
        <p:txBody>
          <a:bodyPr>
            <a:normAutofit/>
          </a:bodyPr>
          <a:lstStyle/>
          <a:p>
            <a:r>
              <a:rPr lang="en-US" sz="4000" b="1" dirty="0" smtClean="0">
                <a:latin typeface="Times New Roman" panose="02020603050405020304" pitchFamily="18" charset="0"/>
                <a:cs typeface="Times New Roman" panose="02020603050405020304" pitchFamily="18" charset="0"/>
              </a:rPr>
              <a:t>Followed Methodology</a:t>
            </a:r>
            <a:endParaRPr lang="en-US" sz="4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119" y="2380568"/>
            <a:ext cx="8642937" cy="4790941"/>
          </a:xfrm>
        </p:spPr>
        <p:txBody>
          <a:bodyPr>
            <a:normAutofit/>
          </a:bodyPr>
          <a:lstStyle/>
          <a:p>
            <a:pPr marL="0" indent="0">
              <a:buNone/>
            </a:pPr>
            <a:r>
              <a:rPr lang="en-US" sz="2400" dirty="0" smtClean="0"/>
              <a:t>After making meetings with </a:t>
            </a:r>
            <a:r>
              <a:rPr lang="en-US" sz="2400" dirty="0" err="1" smtClean="0"/>
              <a:t>departmemnts</a:t>
            </a:r>
            <a:r>
              <a:rPr lang="en-US" sz="2400" dirty="0" smtClean="0"/>
              <a:t>’ managers and authorized people, needed information was gathered in order to clarify and document work procedures and steps, related forms were also created to ensure that all steps are documented</a:t>
            </a:r>
            <a:endParaRPr lang="en-US" sz="2400" dirty="0"/>
          </a:p>
        </p:txBody>
      </p:sp>
    </p:spTree>
    <p:extLst>
      <p:ext uri="{BB962C8B-B14F-4D97-AF65-F5344CB8AC3E}">
        <p14:creationId xmlns:p14="http://schemas.microsoft.com/office/powerpoint/2010/main" val="755797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General Procedures for Purchasing, quality checking and storing</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9073" y="2112135"/>
            <a:ext cx="8596139" cy="4378817"/>
          </a:xfrm>
        </p:spPr>
      </p:pic>
    </p:spTree>
    <p:extLst>
      <p:ext uri="{BB962C8B-B14F-4D97-AF65-F5344CB8AC3E}">
        <p14:creationId xmlns:p14="http://schemas.microsoft.com/office/powerpoint/2010/main" val="32442722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hlinkClick r:id="rId2" action="ppaction://hlinkfile"/>
              </a:rPr>
              <a:t>Production management </a:t>
            </a:r>
            <a:r>
              <a:rPr lang="en-US" dirty="0" smtClean="0">
                <a:hlinkClick r:id="rId2" action="ppaction://hlinkfile"/>
              </a:rPr>
              <a:t>system</a:t>
            </a:r>
            <a:r>
              <a:rPr lang="en-US" dirty="0">
                <a:hlinkClick r:id="rId2" action="ppaction://hlinkfile"/>
              </a:rPr>
              <a:t/>
            </a:r>
            <a:br>
              <a:rPr lang="en-US" dirty="0">
                <a:hlinkClick r:id="rId2" action="ppaction://hlinkfile"/>
              </a:rPr>
            </a:b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2744" y="1625872"/>
            <a:ext cx="3812146" cy="5077581"/>
          </a:xfrm>
        </p:spPr>
      </p:pic>
    </p:spTree>
    <p:extLst>
      <p:ext uri="{BB962C8B-B14F-4D97-AF65-F5344CB8AC3E}">
        <p14:creationId xmlns:p14="http://schemas.microsoft.com/office/powerpoint/2010/main" val="212048909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Custom 2">
      <a:dk1>
        <a:sysClr val="windowText" lastClr="000000"/>
      </a:dk1>
      <a:lt1>
        <a:sysClr val="window" lastClr="FFFFFF"/>
      </a:lt1>
      <a:dk2>
        <a:srgbClr val="2C3C43"/>
      </a:dk2>
      <a:lt2>
        <a:srgbClr val="EBEBEB"/>
      </a:lt2>
      <a:accent1>
        <a:srgbClr val="CC0066"/>
      </a:accent1>
      <a:accent2>
        <a:srgbClr val="660033"/>
      </a:accent2>
      <a:accent3>
        <a:srgbClr val="E6B91E"/>
      </a:accent3>
      <a:accent4>
        <a:srgbClr val="E76618"/>
      </a:accent4>
      <a:accent5>
        <a:srgbClr val="C42F1A"/>
      </a:accent5>
      <a:accent6>
        <a:srgbClr val="918655"/>
      </a:accent6>
      <a:hlink>
        <a:srgbClr val="660033"/>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2934</TotalTime>
  <Words>413</Words>
  <Application>Microsoft Office PowerPoint</Application>
  <PresentationFormat>Custom</PresentationFormat>
  <Paragraphs>60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Facet</vt:lpstr>
      <vt:lpstr>Operations Improvement at Orastel company</vt:lpstr>
      <vt:lpstr>Introduction</vt:lpstr>
      <vt:lpstr>Video</vt:lpstr>
      <vt:lpstr>Problem Statement </vt:lpstr>
      <vt:lpstr>Phase one Improvements</vt:lpstr>
      <vt:lpstr>Phase two Improvements</vt:lpstr>
      <vt:lpstr>Followed Methodology</vt:lpstr>
      <vt:lpstr>General Procedures for Purchasing, quality checking and storing</vt:lpstr>
      <vt:lpstr>Production management system </vt:lpstr>
      <vt:lpstr>Sales management system</vt:lpstr>
      <vt:lpstr>Project impact on the company</vt:lpstr>
      <vt:lpstr>Recommendations</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Improvement at Orastel company</dc:title>
  <dc:creator>admin</dc:creator>
  <cp:lastModifiedBy>Hanin</cp:lastModifiedBy>
  <cp:revision>78</cp:revision>
  <dcterms:created xsi:type="dcterms:W3CDTF">2016-12-19T11:49:52Z</dcterms:created>
  <dcterms:modified xsi:type="dcterms:W3CDTF">2017-06-07T09:32:17Z</dcterms:modified>
</cp:coreProperties>
</file>