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90" r:id="rId30"/>
    <p:sldId id="284" r:id="rId31"/>
    <p:sldId id="285" r:id="rId32"/>
    <p:sldId id="286" r:id="rId33"/>
    <p:sldId id="287" r:id="rId34"/>
    <p:sldId id="288" r:id="rId35"/>
    <p:sldId id="289" r:id="rId36"/>
    <p:sldId id="291" r:id="rId37"/>
    <p:sldId id="292" r:id="rId38"/>
    <p:sldId id="293" r:id="rId39"/>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66" autoAdjust="0"/>
    <p:restoredTop sz="94660"/>
  </p:normalViewPr>
  <p:slideViewPr>
    <p:cSldViewPr>
      <p:cViewPr varScale="1">
        <p:scale>
          <a:sx n="92" d="100"/>
          <a:sy n="92" d="100"/>
        </p:scale>
        <p:origin x="-1194" y="-96"/>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33AE05C-318E-4A84-AA24-A19DFFCDF6BE}" type="datetimeFigureOut">
              <a:rPr lang="en-US" smtClean="0"/>
              <a:t>05-Jun-21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A4C0A5-C754-409C-B91A-A9EC12D6BCE6}" type="slidenum">
              <a:rPr lang="en-US" smtClean="0"/>
              <a:t>‹#›</a:t>
            </a:fld>
            <a:endParaRPr lang="en-US"/>
          </a:p>
        </p:txBody>
      </p:sp>
    </p:spTree>
    <p:extLst>
      <p:ext uri="{BB962C8B-B14F-4D97-AF65-F5344CB8AC3E}">
        <p14:creationId xmlns:p14="http://schemas.microsoft.com/office/powerpoint/2010/main" val="34973042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33AE05C-318E-4A84-AA24-A19DFFCDF6BE}" type="datetimeFigureOut">
              <a:rPr lang="en-US" smtClean="0"/>
              <a:t>05-Jun-21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A4C0A5-C754-409C-B91A-A9EC12D6BCE6}" type="slidenum">
              <a:rPr lang="en-US" smtClean="0"/>
              <a:t>‹#›</a:t>
            </a:fld>
            <a:endParaRPr lang="en-US"/>
          </a:p>
        </p:txBody>
      </p:sp>
    </p:spTree>
    <p:extLst>
      <p:ext uri="{BB962C8B-B14F-4D97-AF65-F5344CB8AC3E}">
        <p14:creationId xmlns:p14="http://schemas.microsoft.com/office/powerpoint/2010/main" val="28959138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4781"/>
            <a:ext cx="2057400" cy="32908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54781"/>
            <a:ext cx="6019800" cy="32908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33AE05C-318E-4A84-AA24-A19DFFCDF6BE}" type="datetimeFigureOut">
              <a:rPr lang="en-US" smtClean="0"/>
              <a:t>05-Jun-21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A4C0A5-C754-409C-B91A-A9EC12D6BCE6}" type="slidenum">
              <a:rPr lang="en-US" smtClean="0"/>
              <a:t>‹#›</a:t>
            </a:fld>
            <a:endParaRPr lang="en-US"/>
          </a:p>
        </p:txBody>
      </p:sp>
    </p:spTree>
    <p:extLst>
      <p:ext uri="{BB962C8B-B14F-4D97-AF65-F5344CB8AC3E}">
        <p14:creationId xmlns:p14="http://schemas.microsoft.com/office/powerpoint/2010/main" val="15880741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33AE05C-318E-4A84-AA24-A19DFFCDF6BE}" type="datetimeFigureOut">
              <a:rPr lang="en-US" smtClean="0"/>
              <a:t>05-Jun-21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A4C0A5-C754-409C-B91A-A9EC12D6BCE6}" type="slidenum">
              <a:rPr lang="en-US" smtClean="0"/>
              <a:t>‹#›</a:t>
            </a:fld>
            <a:endParaRPr lang="en-US"/>
          </a:p>
        </p:txBody>
      </p:sp>
    </p:spTree>
    <p:extLst>
      <p:ext uri="{BB962C8B-B14F-4D97-AF65-F5344CB8AC3E}">
        <p14:creationId xmlns:p14="http://schemas.microsoft.com/office/powerpoint/2010/main" val="23336495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33AE05C-318E-4A84-AA24-A19DFFCDF6BE}" type="datetimeFigureOut">
              <a:rPr lang="en-US" smtClean="0"/>
              <a:t>05-Jun-21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A4C0A5-C754-409C-B91A-A9EC12D6BCE6}" type="slidenum">
              <a:rPr lang="en-US" smtClean="0"/>
              <a:t>‹#›</a:t>
            </a:fld>
            <a:endParaRPr lang="en-US"/>
          </a:p>
        </p:txBody>
      </p:sp>
    </p:spTree>
    <p:extLst>
      <p:ext uri="{BB962C8B-B14F-4D97-AF65-F5344CB8AC3E}">
        <p14:creationId xmlns:p14="http://schemas.microsoft.com/office/powerpoint/2010/main" val="4279708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33AE05C-318E-4A84-AA24-A19DFFCDF6BE}" type="datetimeFigureOut">
              <a:rPr lang="en-US" smtClean="0"/>
              <a:t>05-Jun-21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A4C0A5-C754-409C-B91A-A9EC12D6BCE6}" type="slidenum">
              <a:rPr lang="en-US" smtClean="0"/>
              <a:t>‹#›</a:t>
            </a:fld>
            <a:endParaRPr lang="en-US"/>
          </a:p>
        </p:txBody>
      </p:sp>
    </p:spTree>
    <p:extLst>
      <p:ext uri="{BB962C8B-B14F-4D97-AF65-F5344CB8AC3E}">
        <p14:creationId xmlns:p14="http://schemas.microsoft.com/office/powerpoint/2010/main" val="28221177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33AE05C-318E-4A84-AA24-A19DFFCDF6BE}" type="datetimeFigureOut">
              <a:rPr lang="en-US" smtClean="0"/>
              <a:t>05-Jun-21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BA4C0A5-C754-409C-B91A-A9EC12D6BCE6}" type="slidenum">
              <a:rPr lang="en-US" smtClean="0"/>
              <a:t>‹#›</a:t>
            </a:fld>
            <a:endParaRPr lang="en-US"/>
          </a:p>
        </p:txBody>
      </p:sp>
    </p:spTree>
    <p:extLst>
      <p:ext uri="{BB962C8B-B14F-4D97-AF65-F5344CB8AC3E}">
        <p14:creationId xmlns:p14="http://schemas.microsoft.com/office/powerpoint/2010/main" val="9374674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33AE05C-318E-4A84-AA24-A19DFFCDF6BE}" type="datetimeFigureOut">
              <a:rPr lang="en-US" smtClean="0"/>
              <a:t>05-Jun-21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BA4C0A5-C754-409C-B91A-A9EC12D6BCE6}" type="slidenum">
              <a:rPr lang="en-US" smtClean="0"/>
              <a:t>‹#›</a:t>
            </a:fld>
            <a:endParaRPr lang="en-US"/>
          </a:p>
        </p:txBody>
      </p:sp>
    </p:spTree>
    <p:extLst>
      <p:ext uri="{BB962C8B-B14F-4D97-AF65-F5344CB8AC3E}">
        <p14:creationId xmlns:p14="http://schemas.microsoft.com/office/powerpoint/2010/main" val="29536212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3AE05C-318E-4A84-AA24-A19DFFCDF6BE}" type="datetimeFigureOut">
              <a:rPr lang="en-US" smtClean="0"/>
              <a:t>05-Jun-21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BA4C0A5-C754-409C-B91A-A9EC12D6BCE6}" type="slidenum">
              <a:rPr lang="en-US" smtClean="0"/>
              <a:t>‹#›</a:t>
            </a:fld>
            <a:endParaRPr lang="en-US"/>
          </a:p>
        </p:txBody>
      </p:sp>
    </p:spTree>
    <p:extLst>
      <p:ext uri="{BB962C8B-B14F-4D97-AF65-F5344CB8AC3E}">
        <p14:creationId xmlns:p14="http://schemas.microsoft.com/office/powerpoint/2010/main" val="17017548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33AE05C-318E-4A84-AA24-A19DFFCDF6BE}" type="datetimeFigureOut">
              <a:rPr lang="en-US" smtClean="0"/>
              <a:t>05-Jun-21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A4C0A5-C754-409C-B91A-A9EC12D6BCE6}" type="slidenum">
              <a:rPr lang="en-US" smtClean="0"/>
              <a:t>‹#›</a:t>
            </a:fld>
            <a:endParaRPr lang="en-US"/>
          </a:p>
        </p:txBody>
      </p:sp>
    </p:spTree>
    <p:extLst>
      <p:ext uri="{BB962C8B-B14F-4D97-AF65-F5344CB8AC3E}">
        <p14:creationId xmlns:p14="http://schemas.microsoft.com/office/powerpoint/2010/main" val="771660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33AE05C-318E-4A84-AA24-A19DFFCDF6BE}" type="datetimeFigureOut">
              <a:rPr lang="en-US" smtClean="0"/>
              <a:t>05-Jun-21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A4C0A5-C754-409C-B91A-A9EC12D6BCE6}" type="slidenum">
              <a:rPr lang="en-US" smtClean="0"/>
              <a:t>‹#›</a:t>
            </a:fld>
            <a:endParaRPr lang="en-US"/>
          </a:p>
        </p:txBody>
      </p:sp>
    </p:spTree>
    <p:extLst>
      <p:ext uri="{BB962C8B-B14F-4D97-AF65-F5344CB8AC3E}">
        <p14:creationId xmlns:p14="http://schemas.microsoft.com/office/powerpoint/2010/main" val="19919002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F33AE05C-318E-4A84-AA24-A19DFFCDF6BE}" type="datetimeFigureOut">
              <a:rPr lang="en-US" smtClean="0"/>
              <a:t>05-Jun-21</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9BA4C0A5-C754-409C-B91A-A9EC12D6BCE6}" type="slidenum">
              <a:rPr lang="en-US" smtClean="0"/>
              <a:t>‹#›</a:t>
            </a:fld>
            <a:endParaRPr lang="en-US"/>
          </a:p>
        </p:txBody>
      </p:sp>
    </p:spTree>
    <p:extLst>
      <p:ext uri="{BB962C8B-B14F-4D97-AF65-F5344CB8AC3E}">
        <p14:creationId xmlns:p14="http://schemas.microsoft.com/office/powerpoint/2010/main" val="25483787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124;p24"/>
          <p:cNvSpPr/>
          <p:nvPr/>
        </p:nvSpPr>
        <p:spPr>
          <a:xfrm rot="5400000">
            <a:off x="1635300" y="-792795"/>
            <a:ext cx="3358800" cy="6629400"/>
          </a:xfrm>
          <a:prstGeom prst="rect">
            <a:avLst/>
          </a:prstGeom>
          <a:solidFill>
            <a:srgbClr val="908269">
              <a:alpha val="861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124;p24"/>
          <p:cNvSpPr/>
          <p:nvPr/>
        </p:nvSpPr>
        <p:spPr>
          <a:xfrm rot="5400000">
            <a:off x="7246391" y="2308891"/>
            <a:ext cx="3358800" cy="436418"/>
          </a:xfrm>
          <a:prstGeom prst="rect">
            <a:avLst/>
          </a:prstGeom>
          <a:solidFill>
            <a:srgbClr val="908269">
              <a:alpha val="861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Rectangle 8"/>
          <p:cNvSpPr/>
          <p:nvPr/>
        </p:nvSpPr>
        <p:spPr>
          <a:xfrm>
            <a:off x="20782" y="1047750"/>
            <a:ext cx="6227618" cy="1384995"/>
          </a:xfrm>
          <a:prstGeom prst="rect">
            <a:avLst/>
          </a:prstGeom>
        </p:spPr>
        <p:txBody>
          <a:bodyPr wrap="square">
            <a:spAutoFit/>
          </a:bodyPr>
          <a:lstStyle/>
          <a:p>
            <a:r>
              <a:rPr lang="en-US" sz="2800" b="1" dirty="0" smtClean="0">
                <a:solidFill>
                  <a:schemeClr val="bg2"/>
                </a:solidFill>
                <a:latin typeface="Poppins" charset="0"/>
                <a:cs typeface="Poppins" charset="0"/>
              </a:rPr>
              <a:t>“Improve the Quality of Auto Service through PDCA &amp; Lean Approaches”</a:t>
            </a:r>
            <a:endParaRPr lang="en-US" sz="2800" dirty="0">
              <a:solidFill>
                <a:schemeClr val="bg2"/>
              </a:solidFill>
            </a:endParaRPr>
          </a:p>
        </p:txBody>
      </p:sp>
      <p:sp>
        <p:nvSpPr>
          <p:cNvPr id="10" name="Rectangle 9"/>
          <p:cNvSpPr/>
          <p:nvPr/>
        </p:nvSpPr>
        <p:spPr>
          <a:xfrm>
            <a:off x="152400" y="2558534"/>
            <a:ext cx="2255233" cy="369332"/>
          </a:xfrm>
          <a:prstGeom prst="rect">
            <a:avLst/>
          </a:prstGeom>
        </p:spPr>
        <p:txBody>
          <a:bodyPr wrap="none">
            <a:spAutoFit/>
          </a:bodyPr>
          <a:lstStyle/>
          <a:p>
            <a:r>
              <a:rPr lang="en-US" dirty="0" smtClean="0">
                <a:solidFill>
                  <a:schemeClr val="tx1">
                    <a:lumMod val="85000"/>
                    <a:lumOff val="15000"/>
                  </a:schemeClr>
                </a:solidFill>
              </a:rPr>
              <a:t>At the UMT Company </a:t>
            </a:r>
            <a:endParaRPr lang="en-US" dirty="0">
              <a:solidFill>
                <a:schemeClr val="tx1">
                  <a:lumMod val="85000"/>
                  <a:lumOff val="15000"/>
                </a:schemeClr>
              </a:solidFill>
            </a:endParaRPr>
          </a:p>
        </p:txBody>
      </p:sp>
      <p:sp>
        <p:nvSpPr>
          <p:cNvPr id="11" name="TextBox 10"/>
          <p:cNvSpPr txBox="1"/>
          <p:nvPr/>
        </p:nvSpPr>
        <p:spPr>
          <a:xfrm>
            <a:off x="10391" y="4181669"/>
            <a:ext cx="2286000" cy="923330"/>
          </a:xfrm>
          <a:prstGeom prst="rect">
            <a:avLst/>
          </a:prstGeom>
          <a:noFill/>
        </p:spPr>
        <p:txBody>
          <a:bodyPr wrap="square" rtlCol="0">
            <a:spAutoFit/>
          </a:bodyPr>
          <a:lstStyle/>
          <a:p>
            <a:r>
              <a:rPr lang="en-US" dirty="0" smtClean="0"/>
              <a:t>Prepared by: </a:t>
            </a:r>
            <a:br>
              <a:rPr lang="en-US" dirty="0" smtClean="0"/>
            </a:br>
            <a:r>
              <a:rPr lang="en-US" dirty="0" err="1" smtClean="0"/>
              <a:t>Ameer</a:t>
            </a:r>
            <a:r>
              <a:rPr lang="en-US" dirty="0" smtClean="0"/>
              <a:t> </a:t>
            </a:r>
            <a:r>
              <a:rPr lang="en-US" dirty="0" err="1" smtClean="0"/>
              <a:t>Aburabie</a:t>
            </a:r>
            <a:r>
              <a:rPr lang="en-US" dirty="0" smtClean="0"/>
              <a:t/>
            </a:r>
            <a:br>
              <a:rPr lang="en-US" dirty="0" smtClean="0"/>
            </a:br>
            <a:r>
              <a:rPr lang="en-US" dirty="0" smtClean="0"/>
              <a:t>Ibrahim </a:t>
            </a:r>
            <a:r>
              <a:rPr lang="en-US" dirty="0" err="1" smtClean="0"/>
              <a:t>Abushehade</a:t>
            </a:r>
            <a:endParaRPr lang="en-US" dirty="0" smtClean="0"/>
          </a:p>
        </p:txBody>
      </p:sp>
      <p:sp>
        <p:nvSpPr>
          <p:cNvPr id="12" name="TextBox 11"/>
          <p:cNvSpPr txBox="1"/>
          <p:nvPr/>
        </p:nvSpPr>
        <p:spPr>
          <a:xfrm>
            <a:off x="4686300" y="4320168"/>
            <a:ext cx="3886200" cy="646331"/>
          </a:xfrm>
          <a:prstGeom prst="rect">
            <a:avLst/>
          </a:prstGeom>
          <a:noFill/>
        </p:spPr>
        <p:txBody>
          <a:bodyPr wrap="square" rtlCol="0">
            <a:spAutoFit/>
          </a:bodyPr>
          <a:lstStyle/>
          <a:p>
            <a:r>
              <a:rPr lang="en-US" dirty="0" smtClean="0"/>
              <a:t>Supervisor: </a:t>
            </a:r>
            <a:br>
              <a:rPr lang="en-US" dirty="0" smtClean="0"/>
            </a:br>
            <a:r>
              <a:rPr lang="en-US" dirty="0" smtClean="0"/>
              <a:t>Eng. Tamer Haddad</a:t>
            </a:r>
            <a:endParaRPr lang="en-US" dirty="0"/>
          </a:p>
        </p:txBody>
      </p:sp>
    </p:spTree>
    <p:extLst>
      <p:ext uri="{BB962C8B-B14F-4D97-AF65-F5344CB8AC3E}">
        <p14:creationId xmlns:p14="http://schemas.microsoft.com/office/powerpoint/2010/main" val="293420156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453;p45"/>
          <p:cNvSpPr/>
          <p:nvPr/>
        </p:nvSpPr>
        <p:spPr>
          <a:xfrm>
            <a:off x="2400300" y="533400"/>
            <a:ext cx="352500" cy="954300"/>
          </a:xfrm>
          <a:prstGeom prst="rect">
            <a:avLst/>
          </a:prstGeom>
          <a:solidFill>
            <a:srgbClr val="CFC3AC">
              <a:alpha val="584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456;p45"/>
          <p:cNvSpPr/>
          <p:nvPr/>
        </p:nvSpPr>
        <p:spPr>
          <a:xfrm>
            <a:off x="942975" y="3657600"/>
            <a:ext cx="352500" cy="954300"/>
          </a:xfrm>
          <a:prstGeom prst="rect">
            <a:avLst/>
          </a:prstGeom>
          <a:solidFill>
            <a:srgbClr val="CFC3AC">
              <a:alpha val="584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9" name="Google Shape;457;p45"/>
          <p:cNvCxnSpPr/>
          <p:nvPr/>
        </p:nvCxnSpPr>
        <p:spPr>
          <a:xfrm rot="10800000">
            <a:off x="2511450" y="533400"/>
            <a:ext cx="0" cy="2095500"/>
          </a:xfrm>
          <a:prstGeom prst="straightConnector1">
            <a:avLst/>
          </a:prstGeom>
          <a:noFill/>
          <a:ln w="19050" cap="flat" cmpd="sng">
            <a:solidFill>
              <a:schemeClr val="accent1"/>
            </a:solidFill>
            <a:prstDash val="solid"/>
            <a:round/>
            <a:headEnd type="none" w="med" len="med"/>
            <a:tailEnd type="none" w="med" len="med"/>
          </a:ln>
        </p:spPr>
      </p:cxnSp>
      <p:sp>
        <p:nvSpPr>
          <p:cNvPr id="11" name="Google Shape;459;p45"/>
          <p:cNvSpPr txBox="1">
            <a:spLocks/>
          </p:cNvSpPr>
          <p:nvPr/>
        </p:nvSpPr>
        <p:spPr>
          <a:xfrm rot="5400000">
            <a:off x="6861237" y="1801739"/>
            <a:ext cx="3224226" cy="487500"/>
          </a:xfrm>
          <a:prstGeom prst="rect">
            <a:avLst/>
          </a:prstGeom>
        </p:spPr>
        <p:txBody>
          <a:bodyPr spcFirstLastPara="1" vert="horz" wrap="square" lIns="91425" tIns="91425" rIns="91425" bIns="91425" rtlCol="0" anchor="t" anchorCtr="0">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spcBef>
                <a:spcPts val="0"/>
              </a:spcBef>
            </a:pPr>
            <a:r>
              <a:rPr lang="en-US" sz="3600" b="1" dirty="0" smtClean="0">
                <a:solidFill>
                  <a:schemeClr val="tx1">
                    <a:lumMod val="85000"/>
                    <a:lumOff val="15000"/>
                  </a:schemeClr>
                </a:solidFill>
              </a:rPr>
              <a:t>Methodology</a:t>
            </a:r>
            <a:endParaRPr lang="en-US" sz="3600" b="1" dirty="0">
              <a:solidFill>
                <a:schemeClr val="tx1">
                  <a:lumMod val="85000"/>
                  <a:lumOff val="15000"/>
                </a:schemeClr>
              </a:solidFill>
            </a:endParaRPr>
          </a:p>
        </p:txBody>
      </p:sp>
      <p:sp>
        <p:nvSpPr>
          <p:cNvPr id="12" name="Google Shape;460;p45"/>
          <p:cNvSpPr txBox="1"/>
          <p:nvPr/>
        </p:nvSpPr>
        <p:spPr>
          <a:xfrm>
            <a:off x="2505150" y="705225"/>
            <a:ext cx="1851600" cy="679500"/>
          </a:xfrm>
          <a:prstGeom prst="rect">
            <a:avLst/>
          </a:prstGeom>
          <a:noFill/>
          <a:ln>
            <a:noFill/>
          </a:ln>
        </p:spPr>
        <p:txBody>
          <a:bodyPr spcFirstLastPara="1" wrap="square" lIns="91425" tIns="91425" rIns="91425" bIns="91425" anchor="t" anchorCtr="0">
            <a:noAutofit/>
          </a:bodyPr>
          <a:lstStyle/>
          <a:p>
            <a:pPr algn="ctr"/>
            <a:r>
              <a:rPr lang="en-US" sz="1600" b="1" dirty="0" smtClean="0">
                <a:solidFill>
                  <a:schemeClr val="tx1">
                    <a:lumMod val="85000"/>
                    <a:lumOff val="15000"/>
                  </a:schemeClr>
                </a:solidFill>
              </a:rPr>
              <a:t>System Understanding</a:t>
            </a:r>
            <a:endParaRPr lang="en-US" sz="1600" b="1" dirty="0">
              <a:solidFill>
                <a:schemeClr val="tx1">
                  <a:lumMod val="85000"/>
                  <a:lumOff val="15000"/>
                </a:schemeClr>
              </a:solidFill>
            </a:endParaRPr>
          </a:p>
        </p:txBody>
      </p:sp>
      <p:sp>
        <p:nvSpPr>
          <p:cNvPr id="13" name="Google Shape;461;p45"/>
          <p:cNvSpPr txBox="1"/>
          <p:nvPr/>
        </p:nvSpPr>
        <p:spPr>
          <a:xfrm>
            <a:off x="2486100" y="405075"/>
            <a:ext cx="1133400" cy="447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s" sz="1800" b="1" dirty="0" smtClean="0">
                <a:solidFill>
                  <a:schemeClr val="dk1"/>
                </a:solidFill>
                <a:latin typeface="Livvic"/>
                <a:ea typeface="Livvic"/>
                <a:cs typeface="Livvic"/>
                <a:sym typeface="Livvic"/>
              </a:rPr>
              <a:t>STEP 2</a:t>
            </a:r>
            <a:endParaRPr sz="1800" b="1" dirty="0">
              <a:solidFill>
                <a:schemeClr val="dk1"/>
              </a:solidFill>
              <a:latin typeface="Livvic"/>
              <a:ea typeface="Livvic"/>
              <a:cs typeface="Livvic"/>
              <a:sym typeface="Livvic"/>
            </a:endParaRPr>
          </a:p>
        </p:txBody>
      </p:sp>
      <p:grpSp>
        <p:nvGrpSpPr>
          <p:cNvPr id="14" name="Google Shape;462;p45"/>
          <p:cNvGrpSpPr/>
          <p:nvPr/>
        </p:nvGrpSpPr>
        <p:grpSpPr>
          <a:xfrm>
            <a:off x="942975" y="2460601"/>
            <a:ext cx="2799598" cy="222300"/>
            <a:chOff x="1464850" y="436376"/>
            <a:chExt cx="2799598" cy="222300"/>
          </a:xfrm>
        </p:grpSpPr>
        <p:sp>
          <p:nvSpPr>
            <p:cNvPr id="15" name="Google Shape;463;p45"/>
            <p:cNvSpPr/>
            <p:nvPr/>
          </p:nvSpPr>
          <p:spPr>
            <a:xfrm>
              <a:off x="1464850" y="436376"/>
              <a:ext cx="222300" cy="222300"/>
            </a:xfrm>
            <a:prstGeom prst="diamond">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466;p45"/>
            <p:cNvSpPr/>
            <p:nvPr/>
          </p:nvSpPr>
          <p:spPr>
            <a:xfrm>
              <a:off x="2920366" y="436376"/>
              <a:ext cx="222300" cy="222300"/>
            </a:xfrm>
            <a:prstGeom prst="diamond">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0" name="Google Shape;468;p45"/>
            <p:cNvCxnSpPr/>
            <p:nvPr/>
          </p:nvCxnSpPr>
          <p:spPr>
            <a:xfrm>
              <a:off x="1798637" y="547513"/>
              <a:ext cx="988200" cy="0"/>
            </a:xfrm>
            <a:prstGeom prst="straightConnector1">
              <a:avLst/>
            </a:prstGeom>
            <a:noFill/>
            <a:ln w="19050" cap="flat" cmpd="sng">
              <a:solidFill>
                <a:schemeClr val="dk1"/>
              </a:solidFill>
              <a:prstDash val="solid"/>
              <a:round/>
              <a:headEnd type="none" w="med" len="med"/>
              <a:tailEnd type="none" w="med" len="med"/>
            </a:ln>
          </p:spPr>
        </p:cxnSp>
        <p:cxnSp>
          <p:nvCxnSpPr>
            <p:cNvPr id="21" name="Google Shape;469;p45"/>
            <p:cNvCxnSpPr/>
            <p:nvPr/>
          </p:nvCxnSpPr>
          <p:spPr>
            <a:xfrm>
              <a:off x="3276248" y="547513"/>
              <a:ext cx="988200" cy="0"/>
            </a:xfrm>
            <a:prstGeom prst="straightConnector1">
              <a:avLst/>
            </a:prstGeom>
            <a:noFill/>
            <a:ln w="19050" cap="flat" cmpd="sng">
              <a:solidFill>
                <a:schemeClr val="dk1"/>
              </a:solidFill>
              <a:prstDash val="solid"/>
              <a:round/>
              <a:headEnd type="none" w="med" len="med"/>
              <a:tailEnd type="none" w="med" len="med"/>
            </a:ln>
          </p:spPr>
        </p:cxnSp>
      </p:grpSp>
      <p:cxnSp>
        <p:nvCxnSpPr>
          <p:cNvPr id="29" name="Google Shape;477;p45"/>
          <p:cNvCxnSpPr/>
          <p:nvPr/>
        </p:nvCxnSpPr>
        <p:spPr>
          <a:xfrm rot="10800000">
            <a:off x="1044600" y="2581800"/>
            <a:ext cx="0" cy="2028300"/>
          </a:xfrm>
          <a:prstGeom prst="straightConnector1">
            <a:avLst/>
          </a:prstGeom>
          <a:noFill/>
          <a:ln w="19050" cap="flat" cmpd="sng">
            <a:solidFill>
              <a:schemeClr val="accent1"/>
            </a:solidFill>
            <a:prstDash val="solid"/>
            <a:round/>
            <a:headEnd type="none" w="med" len="med"/>
            <a:tailEnd type="none" w="med" len="med"/>
          </a:ln>
        </p:spPr>
      </p:cxnSp>
      <p:sp>
        <p:nvSpPr>
          <p:cNvPr id="30" name="Google Shape;478;p45"/>
          <p:cNvSpPr txBox="1"/>
          <p:nvPr/>
        </p:nvSpPr>
        <p:spPr>
          <a:xfrm>
            <a:off x="1047825" y="4191640"/>
            <a:ext cx="1851600" cy="641100"/>
          </a:xfrm>
          <a:prstGeom prst="rect">
            <a:avLst/>
          </a:prstGeom>
          <a:noFill/>
          <a:ln>
            <a:noFill/>
          </a:ln>
        </p:spPr>
        <p:txBody>
          <a:bodyPr spcFirstLastPara="1" wrap="square" lIns="91425" tIns="91425" rIns="91425" bIns="91425" anchor="t" anchorCtr="0">
            <a:noAutofit/>
          </a:bodyPr>
          <a:lstStyle/>
          <a:p>
            <a:pPr algn="ctr"/>
            <a:r>
              <a:rPr lang="en-US" sz="1600" b="1" dirty="0" smtClean="0">
                <a:solidFill>
                  <a:schemeClr val="tx1">
                    <a:lumMod val="85000"/>
                    <a:lumOff val="15000"/>
                  </a:schemeClr>
                </a:solidFill>
              </a:rPr>
              <a:t>Kick-off meeting</a:t>
            </a:r>
            <a:endParaRPr lang="en-US" sz="1600" b="1" dirty="0">
              <a:solidFill>
                <a:schemeClr val="tx1">
                  <a:lumMod val="85000"/>
                  <a:lumOff val="15000"/>
                </a:schemeClr>
              </a:solidFill>
            </a:endParaRPr>
          </a:p>
        </p:txBody>
      </p:sp>
      <p:sp>
        <p:nvSpPr>
          <p:cNvPr id="31" name="Google Shape;479;p45"/>
          <p:cNvSpPr txBox="1"/>
          <p:nvPr/>
        </p:nvSpPr>
        <p:spPr>
          <a:xfrm>
            <a:off x="1028775" y="3894953"/>
            <a:ext cx="1133400" cy="42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s" sz="1800" b="1" dirty="0" smtClean="0">
                <a:solidFill>
                  <a:schemeClr val="dk1"/>
                </a:solidFill>
                <a:latin typeface="Livvic"/>
                <a:ea typeface="Livvic"/>
                <a:cs typeface="Livvic"/>
                <a:sym typeface="Livvic"/>
              </a:rPr>
              <a:t>STEP 1  </a:t>
            </a:r>
            <a:endParaRPr sz="1800" b="1" dirty="0">
              <a:solidFill>
                <a:schemeClr val="dk1"/>
              </a:solidFill>
              <a:latin typeface="Livvic"/>
              <a:ea typeface="Livvic"/>
              <a:cs typeface="Livvic"/>
              <a:sym typeface="Livvic"/>
            </a:endParaRPr>
          </a:p>
        </p:txBody>
      </p:sp>
      <p:sp>
        <p:nvSpPr>
          <p:cNvPr id="35" name="Rectangle 34"/>
          <p:cNvSpPr/>
          <p:nvPr/>
        </p:nvSpPr>
        <p:spPr>
          <a:xfrm>
            <a:off x="4360214" y="2110073"/>
            <a:ext cx="4572000" cy="923330"/>
          </a:xfrm>
          <a:prstGeom prst="rect">
            <a:avLst/>
          </a:prstGeom>
        </p:spPr>
        <p:txBody>
          <a:bodyPr>
            <a:spAutoFit/>
          </a:bodyPr>
          <a:lstStyle/>
          <a:p>
            <a:pPr marL="285750" indent="-285750">
              <a:buFont typeface="Wingdings" pitchFamily="2" charset="2"/>
              <a:buChar char="Ø"/>
            </a:pPr>
            <a:r>
              <a:rPr lang="en-US" dirty="0" smtClean="0"/>
              <a:t>Company Departments </a:t>
            </a:r>
          </a:p>
          <a:p>
            <a:pPr marL="285750" indent="-285750">
              <a:buFont typeface="Wingdings" pitchFamily="2" charset="2"/>
              <a:buChar char="Ø"/>
            </a:pPr>
            <a:r>
              <a:rPr lang="en-US" dirty="0" smtClean="0"/>
              <a:t>Service Core Process</a:t>
            </a:r>
          </a:p>
          <a:p>
            <a:pPr marL="285750" indent="-285750">
              <a:buFont typeface="Wingdings" pitchFamily="2" charset="2"/>
              <a:buChar char="Ø"/>
            </a:pPr>
            <a:r>
              <a:rPr lang="en-US" dirty="0" smtClean="0"/>
              <a:t>Standards KPI’s</a:t>
            </a:r>
          </a:p>
        </p:txBody>
      </p:sp>
    </p:spTree>
    <p:extLst>
      <p:ext uri="{BB962C8B-B14F-4D97-AF65-F5344CB8AC3E}">
        <p14:creationId xmlns:p14="http://schemas.microsoft.com/office/powerpoint/2010/main" val="217159933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453;p45"/>
          <p:cNvSpPr/>
          <p:nvPr/>
        </p:nvSpPr>
        <p:spPr>
          <a:xfrm>
            <a:off x="2400300" y="533400"/>
            <a:ext cx="352500" cy="954300"/>
          </a:xfrm>
          <a:prstGeom prst="rect">
            <a:avLst/>
          </a:prstGeom>
          <a:solidFill>
            <a:srgbClr val="CFC3AC">
              <a:alpha val="584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454;p45"/>
          <p:cNvSpPr/>
          <p:nvPr/>
        </p:nvSpPr>
        <p:spPr>
          <a:xfrm>
            <a:off x="3889388" y="3657600"/>
            <a:ext cx="352500" cy="954300"/>
          </a:xfrm>
          <a:prstGeom prst="rect">
            <a:avLst/>
          </a:prstGeom>
          <a:solidFill>
            <a:srgbClr val="CFC3AC">
              <a:alpha val="584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456;p45"/>
          <p:cNvSpPr/>
          <p:nvPr/>
        </p:nvSpPr>
        <p:spPr>
          <a:xfrm>
            <a:off x="942975" y="3657600"/>
            <a:ext cx="352500" cy="954300"/>
          </a:xfrm>
          <a:prstGeom prst="rect">
            <a:avLst/>
          </a:prstGeom>
          <a:solidFill>
            <a:srgbClr val="CFC3AC">
              <a:alpha val="584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9" name="Google Shape;457;p45"/>
          <p:cNvCxnSpPr/>
          <p:nvPr/>
        </p:nvCxnSpPr>
        <p:spPr>
          <a:xfrm rot="10800000">
            <a:off x="2511450" y="533400"/>
            <a:ext cx="0" cy="2095500"/>
          </a:xfrm>
          <a:prstGeom prst="straightConnector1">
            <a:avLst/>
          </a:prstGeom>
          <a:noFill/>
          <a:ln w="19050" cap="flat" cmpd="sng">
            <a:solidFill>
              <a:schemeClr val="accent1"/>
            </a:solidFill>
            <a:prstDash val="solid"/>
            <a:round/>
            <a:headEnd type="none" w="med" len="med"/>
            <a:tailEnd type="none" w="med" len="med"/>
          </a:ln>
        </p:spPr>
      </p:cxnSp>
      <p:sp>
        <p:nvSpPr>
          <p:cNvPr id="11" name="Google Shape;459;p45"/>
          <p:cNvSpPr txBox="1">
            <a:spLocks/>
          </p:cNvSpPr>
          <p:nvPr/>
        </p:nvSpPr>
        <p:spPr>
          <a:xfrm rot="5400000">
            <a:off x="6861237" y="1801739"/>
            <a:ext cx="3224226" cy="487500"/>
          </a:xfrm>
          <a:prstGeom prst="rect">
            <a:avLst/>
          </a:prstGeom>
        </p:spPr>
        <p:txBody>
          <a:bodyPr spcFirstLastPara="1" vert="horz" wrap="square" lIns="91425" tIns="91425" rIns="91425" bIns="91425" rtlCol="0" anchor="t" anchorCtr="0">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spcBef>
                <a:spcPts val="0"/>
              </a:spcBef>
            </a:pPr>
            <a:r>
              <a:rPr lang="en-US" sz="3600" b="1" dirty="0" smtClean="0">
                <a:solidFill>
                  <a:schemeClr val="tx1">
                    <a:lumMod val="85000"/>
                    <a:lumOff val="15000"/>
                  </a:schemeClr>
                </a:solidFill>
              </a:rPr>
              <a:t>Methodology</a:t>
            </a:r>
            <a:endParaRPr lang="en-US" sz="3600" b="1" dirty="0">
              <a:solidFill>
                <a:schemeClr val="tx1">
                  <a:lumMod val="85000"/>
                  <a:lumOff val="15000"/>
                </a:schemeClr>
              </a:solidFill>
            </a:endParaRPr>
          </a:p>
        </p:txBody>
      </p:sp>
      <p:sp>
        <p:nvSpPr>
          <p:cNvPr id="12" name="Google Shape;460;p45"/>
          <p:cNvSpPr txBox="1"/>
          <p:nvPr/>
        </p:nvSpPr>
        <p:spPr>
          <a:xfrm>
            <a:off x="2505150" y="705225"/>
            <a:ext cx="1851600" cy="679500"/>
          </a:xfrm>
          <a:prstGeom prst="rect">
            <a:avLst/>
          </a:prstGeom>
          <a:noFill/>
          <a:ln>
            <a:noFill/>
          </a:ln>
        </p:spPr>
        <p:txBody>
          <a:bodyPr spcFirstLastPara="1" wrap="square" lIns="91425" tIns="91425" rIns="91425" bIns="91425" anchor="t" anchorCtr="0">
            <a:noAutofit/>
          </a:bodyPr>
          <a:lstStyle/>
          <a:p>
            <a:pPr algn="ctr"/>
            <a:r>
              <a:rPr lang="en-US" sz="1600" b="1" dirty="0" smtClean="0">
                <a:solidFill>
                  <a:schemeClr val="tx1">
                    <a:lumMod val="85000"/>
                    <a:lumOff val="15000"/>
                  </a:schemeClr>
                </a:solidFill>
              </a:rPr>
              <a:t>System Understanding</a:t>
            </a:r>
            <a:endParaRPr lang="en-US" sz="1600" b="1" dirty="0">
              <a:solidFill>
                <a:schemeClr val="tx1">
                  <a:lumMod val="85000"/>
                  <a:lumOff val="15000"/>
                </a:schemeClr>
              </a:solidFill>
            </a:endParaRPr>
          </a:p>
        </p:txBody>
      </p:sp>
      <p:sp>
        <p:nvSpPr>
          <p:cNvPr id="13" name="Google Shape;461;p45"/>
          <p:cNvSpPr txBox="1"/>
          <p:nvPr/>
        </p:nvSpPr>
        <p:spPr>
          <a:xfrm>
            <a:off x="2486100" y="405075"/>
            <a:ext cx="1133400" cy="447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s" sz="1800" b="1" dirty="0" smtClean="0">
                <a:solidFill>
                  <a:schemeClr val="dk1"/>
                </a:solidFill>
                <a:latin typeface="Livvic"/>
                <a:ea typeface="Livvic"/>
                <a:cs typeface="Livvic"/>
                <a:sym typeface="Livvic"/>
              </a:rPr>
              <a:t>STEP 2</a:t>
            </a:r>
            <a:endParaRPr sz="1800" b="1" dirty="0">
              <a:solidFill>
                <a:schemeClr val="dk1"/>
              </a:solidFill>
              <a:latin typeface="Livvic"/>
              <a:ea typeface="Livvic"/>
              <a:cs typeface="Livvic"/>
              <a:sym typeface="Livvic"/>
            </a:endParaRPr>
          </a:p>
        </p:txBody>
      </p:sp>
      <p:grpSp>
        <p:nvGrpSpPr>
          <p:cNvPr id="14" name="Google Shape;462;p45"/>
          <p:cNvGrpSpPr/>
          <p:nvPr/>
        </p:nvGrpSpPr>
        <p:grpSpPr>
          <a:xfrm>
            <a:off x="942975" y="2460601"/>
            <a:ext cx="4277248" cy="222300"/>
            <a:chOff x="1464850" y="436376"/>
            <a:chExt cx="4277248" cy="222300"/>
          </a:xfrm>
        </p:grpSpPr>
        <p:sp>
          <p:nvSpPr>
            <p:cNvPr id="15" name="Google Shape;463;p45"/>
            <p:cNvSpPr/>
            <p:nvPr/>
          </p:nvSpPr>
          <p:spPr>
            <a:xfrm>
              <a:off x="1464850" y="436376"/>
              <a:ext cx="222300" cy="222300"/>
            </a:xfrm>
            <a:prstGeom prst="diamond">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464;p45"/>
            <p:cNvSpPr/>
            <p:nvPr/>
          </p:nvSpPr>
          <p:spPr>
            <a:xfrm>
              <a:off x="4410215" y="436376"/>
              <a:ext cx="222300" cy="222300"/>
            </a:xfrm>
            <a:prstGeom prst="diamond">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466;p45"/>
            <p:cNvSpPr/>
            <p:nvPr/>
          </p:nvSpPr>
          <p:spPr>
            <a:xfrm>
              <a:off x="2920366" y="436376"/>
              <a:ext cx="222300" cy="222300"/>
            </a:xfrm>
            <a:prstGeom prst="diamond">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0" name="Google Shape;468;p45"/>
            <p:cNvCxnSpPr/>
            <p:nvPr/>
          </p:nvCxnSpPr>
          <p:spPr>
            <a:xfrm>
              <a:off x="1798637" y="547513"/>
              <a:ext cx="988200" cy="0"/>
            </a:xfrm>
            <a:prstGeom prst="straightConnector1">
              <a:avLst/>
            </a:prstGeom>
            <a:noFill/>
            <a:ln w="19050" cap="flat" cmpd="sng">
              <a:solidFill>
                <a:schemeClr val="dk1"/>
              </a:solidFill>
              <a:prstDash val="solid"/>
              <a:round/>
              <a:headEnd type="none" w="med" len="med"/>
              <a:tailEnd type="none" w="med" len="med"/>
            </a:ln>
          </p:spPr>
        </p:cxnSp>
        <p:cxnSp>
          <p:nvCxnSpPr>
            <p:cNvPr id="21" name="Google Shape;469;p45"/>
            <p:cNvCxnSpPr/>
            <p:nvPr/>
          </p:nvCxnSpPr>
          <p:spPr>
            <a:xfrm>
              <a:off x="3276248" y="547513"/>
              <a:ext cx="988200" cy="0"/>
            </a:xfrm>
            <a:prstGeom prst="straightConnector1">
              <a:avLst/>
            </a:prstGeom>
            <a:noFill/>
            <a:ln w="19050" cap="flat" cmpd="sng">
              <a:solidFill>
                <a:schemeClr val="dk1"/>
              </a:solidFill>
              <a:prstDash val="solid"/>
              <a:round/>
              <a:headEnd type="none" w="med" len="med"/>
              <a:tailEnd type="none" w="med" len="med"/>
            </a:ln>
          </p:spPr>
        </p:cxnSp>
        <p:cxnSp>
          <p:nvCxnSpPr>
            <p:cNvPr id="22" name="Google Shape;470;p45"/>
            <p:cNvCxnSpPr/>
            <p:nvPr/>
          </p:nvCxnSpPr>
          <p:spPr>
            <a:xfrm>
              <a:off x="4753898" y="547513"/>
              <a:ext cx="988200" cy="0"/>
            </a:xfrm>
            <a:prstGeom prst="straightConnector1">
              <a:avLst/>
            </a:prstGeom>
            <a:noFill/>
            <a:ln w="19050" cap="flat" cmpd="sng">
              <a:solidFill>
                <a:schemeClr val="dk1"/>
              </a:solidFill>
              <a:prstDash val="solid"/>
              <a:round/>
              <a:headEnd type="none" w="med" len="med"/>
              <a:tailEnd type="none" w="med" len="med"/>
            </a:ln>
          </p:spPr>
        </p:cxnSp>
      </p:grpSp>
      <p:cxnSp>
        <p:nvCxnSpPr>
          <p:cNvPr id="26" name="Google Shape;474;p45"/>
          <p:cNvCxnSpPr/>
          <p:nvPr/>
        </p:nvCxnSpPr>
        <p:spPr>
          <a:xfrm rot="10800000">
            <a:off x="3987825" y="2581800"/>
            <a:ext cx="0" cy="2028300"/>
          </a:xfrm>
          <a:prstGeom prst="straightConnector1">
            <a:avLst/>
          </a:prstGeom>
          <a:noFill/>
          <a:ln w="19050" cap="flat" cmpd="sng">
            <a:solidFill>
              <a:schemeClr val="accent1"/>
            </a:solidFill>
            <a:prstDash val="solid"/>
            <a:round/>
            <a:headEnd type="none" w="med" len="med"/>
            <a:tailEnd type="none" w="med" len="med"/>
          </a:ln>
        </p:spPr>
      </p:cxnSp>
      <p:sp>
        <p:nvSpPr>
          <p:cNvPr id="27" name="Google Shape;475;p45"/>
          <p:cNvSpPr txBox="1"/>
          <p:nvPr/>
        </p:nvSpPr>
        <p:spPr>
          <a:xfrm>
            <a:off x="4019625" y="4191640"/>
            <a:ext cx="1851600" cy="641100"/>
          </a:xfrm>
          <a:prstGeom prst="rect">
            <a:avLst/>
          </a:prstGeom>
          <a:noFill/>
          <a:ln>
            <a:noFill/>
          </a:ln>
        </p:spPr>
        <p:txBody>
          <a:bodyPr spcFirstLastPara="1" wrap="square" lIns="91425" tIns="91425" rIns="91425" bIns="91425" anchor="t" anchorCtr="0">
            <a:noAutofit/>
          </a:bodyPr>
          <a:lstStyle/>
          <a:p>
            <a:pPr algn="ctr"/>
            <a:r>
              <a:rPr lang="en-US" sz="1600" b="1" dirty="0" smtClean="0">
                <a:solidFill>
                  <a:schemeClr val="tx1">
                    <a:lumMod val="85000"/>
                    <a:lumOff val="15000"/>
                  </a:schemeClr>
                </a:solidFill>
              </a:rPr>
              <a:t>Observation&amp; Data Collection</a:t>
            </a:r>
            <a:endParaRPr lang="en-US" sz="1600" b="1" dirty="0">
              <a:solidFill>
                <a:schemeClr val="tx1">
                  <a:lumMod val="85000"/>
                  <a:lumOff val="15000"/>
                </a:schemeClr>
              </a:solidFill>
            </a:endParaRPr>
          </a:p>
        </p:txBody>
      </p:sp>
      <p:sp>
        <p:nvSpPr>
          <p:cNvPr id="28" name="Google Shape;476;p45"/>
          <p:cNvSpPr txBox="1"/>
          <p:nvPr/>
        </p:nvSpPr>
        <p:spPr>
          <a:xfrm>
            <a:off x="4000575" y="3894953"/>
            <a:ext cx="1133400" cy="42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s" b="1" dirty="0" smtClean="0">
                <a:solidFill>
                  <a:schemeClr val="dk1"/>
                </a:solidFill>
                <a:latin typeface="Livvic"/>
                <a:ea typeface="Livvic"/>
                <a:cs typeface="Livvic"/>
                <a:sym typeface="Livvic"/>
              </a:rPr>
              <a:t>STEP</a:t>
            </a:r>
            <a:r>
              <a:rPr lang="es" sz="1800" b="1" dirty="0" smtClean="0">
                <a:solidFill>
                  <a:schemeClr val="dk1"/>
                </a:solidFill>
                <a:latin typeface="Livvic"/>
                <a:ea typeface="Livvic"/>
                <a:cs typeface="Livvic"/>
                <a:sym typeface="Livvic"/>
              </a:rPr>
              <a:t> </a:t>
            </a:r>
            <a:r>
              <a:rPr lang="es" sz="1800" b="1" dirty="0">
                <a:solidFill>
                  <a:schemeClr val="dk1"/>
                </a:solidFill>
                <a:latin typeface="Livvic"/>
                <a:ea typeface="Livvic"/>
                <a:cs typeface="Livvic"/>
                <a:sym typeface="Livvic"/>
              </a:rPr>
              <a:t>3</a:t>
            </a:r>
            <a:endParaRPr sz="1800" b="1" dirty="0">
              <a:solidFill>
                <a:schemeClr val="dk1"/>
              </a:solidFill>
              <a:latin typeface="Livvic"/>
              <a:ea typeface="Livvic"/>
              <a:cs typeface="Livvic"/>
              <a:sym typeface="Livvic"/>
            </a:endParaRPr>
          </a:p>
        </p:txBody>
      </p:sp>
      <p:cxnSp>
        <p:nvCxnSpPr>
          <p:cNvPr id="29" name="Google Shape;477;p45"/>
          <p:cNvCxnSpPr/>
          <p:nvPr/>
        </p:nvCxnSpPr>
        <p:spPr>
          <a:xfrm rot="10800000">
            <a:off x="1044600" y="2581800"/>
            <a:ext cx="0" cy="2028300"/>
          </a:xfrm>
          <a:prstGeom prst="straightConnector1">
            <a:avLst/>
          </a:prstGeom>
          <a:noFill/>
          <a:ln w="19050" cap="flat" cmpd="sng">
            <a:solidFill>
              <a:schemeClr val="accent1"/>
            </a:solidFill>
            <a:prstDash val="solid"/>
            <a:round/>
            <a:headEnd type="none" w="med" len="med"/>
            <a:tailEnd type="none" w="med" len="med"/>
          </a:ln>
        </p:spPr>
      </p:cxnSp>
      <p:sp>
        <p:nvSpPr>
          <p:cNvPr id="30" name="Google Shape;478;p45"/>
          <p:cNvSpPr txBox="1"/>
          <p:nvPr/>
        </p:nvSpPr>
        <p:spPr>
          <a:xfrm>
            <a:off x="1047825" y="4191640"/>
            <a:ext cx="1851600" cy="641100"/>
          </a:xfrm>
          <a:prstGeom prst="rect">
            <a:avLst/>
          </a:prstGeom>
          <a:noFill/>
          <a:ln>
            <a:noFill/>
          </a:ln>
        </p:spPr>
        <p:txBody>
          <a:bodyPr spcFirstLastPara="1" wrap="square" lIns="91425" tIns="91425" rIns="91425" bIns="91425" anchor="t" anchorCtr="0">
            <a:noAutofit/>
          </a:bodyPr>
          <a:lstStyle/>
          <a:p>
            <a:pPr algn="ctr"/>
            <a:r>
              <a:rPr lang="en-US" sz="1600" b="1" dirty="0" smtClean="0">
                <a:solidFill>
                  <a:schemeClr val="tx1">
                    <a:lumMod val="85000"/>
                    <a:lumOff val="15000"/>
                  </a:schemeClr>
                </a:solidFill>
              </a:rPr>
              <a:t>Kick-off meeting</a:t>
            </a:r>
            <a:endParaRPr lang="en-US" sz="1600" b="1" dirty="0">
              <a:solidFill>
                <a:schemeClr val="tx1">
                  <a:lumMod val="85000"/>
                  <a:lumOff val="15000"/>
                </a:schemeClr>
              </a:solidFill>
            </a:endParaRPr>
          </a:p>
        </p:txBody>
      </p:sp>
      <p:sp>
        <p:nvSpPr>
          <p:cNvPr id="31" name="Google Shape;479;p45"/>
          <p:cNvSpPr txBox="1"/>
          <p:nvPr/>
        </p:nvSpPr>
        <p:spPr>
          <a:xfrm>
            <a:off x="1028775" y="3894953"/>
            <a:ext cx="1133400" cy="42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s" sz="1800" b="1" dirty="0" smtClean="0">
                <a:solidFill>
                  <a:schemeClr val="dk1"/>
                </a:solidFill>
                <a:latin typeface="Livvic"/>
                <a:ea typeface="Livvic"/>
                <a:cs typeface="Livvic"/>
                <a:sym typeface="Livvic"/>
              </a:rPr>
              <a:t>STEP 1  </a:t>
            </a:r>
            <a:endParaRPr sz="1800" b="1" dirty="0">
              <a:solidFill>
                <a:schemeClr val="dk1"/>
              </a:solidFill>
              <a:latin typeface="Livvic"/>
              <a:ea typeface="Livvic"/>
              <a:cs typeface="Livvic"/>
              <a:sym typeface="Livvic"/>
            </a:endParaRPr>
          </a:p>
        </p:txBody>
      </p:sp>
      <p:sp>
        <p:nvSpPr>
          <p:cNvPr id="35" name="Rectangle 34"/>
          <p:cNvSpPr/>
          <p:nvPr/>
        </p:nvSpPr>
        <p:spPr>
          <a:xfrm>
            <a:off x="5220223" y="2628901"/>
            <a:ext cx="4572000" cy="1200329"/>
          </a:xfrm>
          <a:prstGeom prst="rect">
            <a:avLst/>
          </a:prstGeom>
        </p:spPr>
        <p:txBody>
          <a:bodyPr>
            <a:spAutoFit/>
          </a:bodyPr>
          <a:lstStyle/>
          <a:p>
            <a:pPr marL="285750" indent="-285750">
              <a:buFont typeface="Wingdings" pitchFamily="2" charset="2"/>
              <a:buChar char="Ø"/>
            </a:pPr>
            <a:r>
              <a:rPr lang="en-US" dirty="0" smtClean="0"/>
              <a:t>Tracking the Process</a:t>
            </a:r>
          </a:p>
          <a:p>
            <a:pPr marL="285750" indent="-285750">
              <a:buFont typeface="Wingdings" pitchFamily="2" charset="2"/>
              <a:buChar char="Ø"/>
            </a:pPr>
            <a:r>
              <a:rPr lang="en-US" dirty="0" smtClean="0"/>
              <a:t>Interviews</a:t>
            </a:r>
          </a:p>
          <a:p>
            <a:pPr marL="285750" indent="-285750">
              <a:buFont typeface="Wingdings" pitchFamily="2" charset="2"/>
              <a:buChar char="Ø"/>
            </a:pPr>
            <a:r>
              <a:rPr lang="en-US" dirty="0" smtClean="0"/>
              <a:t>Questionnaire </a:t>
            </a:r>
          </a:p>
          <a:p>
            <a:pPr marL="285750" indent="-285750">
              <a:buFont typeface="Wingdings" pitchFamily="2" charset="2"/>
              <a:buChar char="Ø"/>
            </a:pPr>
            <a:r>
              <a:rPr lang="en-US" dirty="0" smtClean="0"/>
              <a:t>Existing Data</a:t>
            </a:r>
            <a:endParaRPr lang="en-US" dirty="0"/>
          </a:p>
        </p:txBody>
      </p:sp>
    </p:spTree>
    <p:extLst>
      <p:ext uri="{BB962C8B-B14F-4D97-AF65-F5344CB8AC3E}">
        <p14:creationId xmlns:p14="http://schemas.microsoft.com/office/powerpoint/2010/main" val="207694028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452;p45"/>
          <p:cNvSpPr/>
          <p:nvPr/>
        </p:nvSpPr>
        <p:spPr>
          <a:xfrm>
            <a:off x="5334000" y="533400"/>
            <a:ext cx="352500" cy="954300"/>
          </a:xfrm>
          <a:prstGeom prst="rect">
            <a:avLst/>
          </a:prstGeom>
          <a:solidFill>
            <a:srgbClr val="CFC3AC">
              <a:alpha val="584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Google Shape;453;p45"/>
          <p:cNvSpPr/>
          <p:nvPr/>
        </p:nvSpPr>
        <p:spPr>
          <a:xfrm>
            <a:off x="2400300" y="533400"/>
            <a:ext cx="352500" cy="954300"/>
          </a:xfrm>
          <a:prstGeom prst="rect">
            <a:avLst/>
          </a:prstGeom>
          <a:solidFill>
            <a:srgbClr val="CFC3AC">
              <a:alpha val="584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454;p45"/>
          <p:cNvSpPr/>
          <p:nvPr/>
        </p:nvSpPr>
        <p:spPr>
          <a:xfrm>
            <a:off x="3889388" y="3657600"/>
            <a:ext cx="352500" cy="954300"/>
          </a:xfrm>
          <a:prstGeom prst="rect">
            <a:avLst/>
          </a:prstGeom>
          <a:solidFill>
            <a:srgbClr val="CFC3AC">
              <a:alpha val="584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456;p45"/>
          <p:cNvSpPr/>
          <p:nvPr/>
        </p:nvSpPr>
        <p:spPr>
          <a:xfrm>
            <a:off x="942975" y="3657600"/>
            <a:ext cx="352500" cy="954300"/>
          </a:xfrm>
          <a:prstGeom prst="rect">
            <a:avLst/>
          </a:prstGeom>
          <a:solidFill>
            <a:srgbClr val="CFC3AC">
              <a:alpha val="584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9" name="Google Shape;457;p45"/>
          <p:cNvCxnSpPr/>
          <p:nvPr/>
        </p:nvCxnSpPr>
        <p:spPr>
          <a:xfrm rot="10800000">
            <a:off x="2511450" y="533400"/>
            <a:ext cx="0" cy="2095500"/>
          </a:xfrm>
          <a:prstGeom prst="straightConnector1">
            <a:avLst/>
          </a:prstGeom>
          <a:noFill/>
          <a:ln w="19050" cap="flat" cmpd="sng">
            <a:solidFill>
              <a:schemeClr val="accent1"/>
            </a:solidFill>
            <a:prstDash val="solid"/>
            <a:round/>
            <a:headEnd type="none" w="med" len="med"/>
            <a:tailEnd type="none" w="med" len="med"/>
          </a:ln>
        </p:spPr>
      </p:cxnSp>
      <p:cxnSp>
        <p:nvCxnSpPr>
          <p:cNvPr id="10" name="Google Shape;458;p45"/>
          <p:cNvCxnSpPr/>
          <p:nvPr/>
        </p:nvCxnSpPr>
        <p:spPr>
          <a:xfrm rot="10800000">
            <a:off x="5426100" y="533400"/>
            <a:ext cx="0" cy="2095500"/>
          </a:xfrm>
          <a:prstGeom prst="straightConnector1">
            <a:avLst/>
          </a:prstGeom>
          <a:noFill/>
          <a:ln w="19050" cap="flat" cmpd="sng">
            <a:solidFill>
              <a:schemeClr val="accent1"/>
            </a:solidFill>
            <a:prstDash val="solid"/>
            <a:round/>
            <a:headEnd type="none" w="med" len="med"/>
            <a:tailEnd type="none" w="med" len="med"/>
          </a:ln>
        </p:spPr>
      </p:cxnSp>
      <p:sp>
        <p:nvSpPr>
          <p:cNvPr id="11" name="Google Shape;459;p45"/>
          <p:cNvSpPr txBox="1">
            <a:spLocks/>
          </p:cNvSpPr>
          <p:nvPr/>
        </p:nvSpPr>
        <p:spPr>
          <a:xfrm rot="5400000">
            <a:off x="6861237" y="1801739"/>
            <a:ext cx="3224226" cy="487500"/>
          </a:xfrm>
          <a:prstGeom prst="rect">
            <a:avLst/>
          </a:prstGeom>
        </p:spPr>
        <p:txBody>
          <a:bodyPr spcFirstLastPara="1" vert="horz" wrap="square" lIns="91425" tIns="91425" rIns="91425" bIns="91425" rtlCol="0" anchor="t" anchorCtr="0">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spcBef>
                <a:spcPts val="0"/>
              </a:spcBef>
            </a:pPr>
            <a:r>
              <a:rPr lang="en-US" sz="3600" b="1" dirty="0" smtClean="0">
                <a:solidFill>
                  <a:schemeClr val="tx1">
                    <a:lumMod val="85000"/>
                    <a:lumOff val="15000"/>
                  </a:schemeClr>
                </a:solidFill>
              </a:rPr>
              <a:t>Methodology</a:t>
            </a:r>
            <a:endParaRPr lang="en-US" sz="3600" b="1" dirty="0">
              <a:solidFill>
                <a:schemeClr val="tx1">
                  <a:lumMod val="85000"/>
                  <a:lumOff val="15000"/>
                </a:schemeClr>
              </a:solidFill>
            </a:endParaRPr>
          </a:p>
        </p:txBody>
      </p:sp>
      <p:sp>
        <p:nvSpPr>
          <p:cNvPr id="12" name="Google Shape;460;p45"/>
          <p:cNvSpPr txBox="1"/>
          <p:nvPr/>
        </p:nvSpPr>
        <p:spPr>
          <a:xfrm>
            <a:off x="2505150" y="705225"/>
            <a:ext cx="1851600" cy="679500"/>
          </a:xfrm>
          <a:prstGeom prst="rect">
            <a:avLst/>
          </a:prstGeom>
          <a:noFill/>
          <a:ln>
            <a:noFill/>
          </a:ln>
        </p:spPr>
        <p:txBody>
          <a:bodyPr spcFirstLastPara="1" wrap="square" lIns="91425" tIns="91425" rIns="91425" bIns="91425" anchor="t" anchorCtr="0">
            <a:noAutofit/>
          </a:bodyPr>
          <a:lstStyle/>
          <a:p>
            <a:pPr algn="ctr"/>
            <a:r>
              <a:rPr lang="en-US" sz="1600" b="1" dirty="0" smtClean="0">
                <a:solidFill>
                  <a:schemeClr val="tx1">
                    <a:lumMod val="85000"/>
                    <a:lumOff val="15000"/>
                  </a:schemeClr>
                </a:solidFill>
              </a:rPr>
              <a:t>System Understanding</a:t>
            </a:r>
            <a:endParaRPr lang="en-US" sz="1600" b="1" dirty="0">
              <a:solidFill>
                <a:schemeClr val="tx1">
                  <a:lumMod val="85000"/>
                  <a:lumOff val="15000"/>
                </a:schemeClr>
              </a:solidFill>
            </a:endParaRPr>
          </a:p>
        </p:txBody>
      </p:sp>
      <p:sp>
        <p:nvSpPr>
          <p:cNvPr id="13" name="Google Shape;461;p45"/>
          <p:cNvSpPr txBox="1"/>
          <p:nvPr/>
        </p:nvSpPr>
        <p:spPr>
          <a:xfrm>
            <a:off x="2486100" y="405075"/>
            <a:ext cx="1133400" cy="447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s" sz="1800" b="1" dirty="0" smtClean="0">
                <a:solidFill>
                  <a:schemeClr val="dk1"/>
                </a:solidFill>
                <a:latin typeface="Livvic"/>
                <a:ea typeface="Livvic"/>
                <a:cs typeface="Livvic"/>
                <a:sym typeface="Livvic"/>
              </a:rPr>
              <a:t>STEP 2</a:t>
            </a:r>
            <a:endParaRPr sz="1800" b="1" dirty="0">
              <a:solidFill>
                <a:schemeClr val="dk1"/>
              </a:solidFill>
              <a:latin typeface="Livvic"/>
              <a:ea typeface="Livvic"/>
              <a:cs typeface="Livvic"/>
              <a:sym typeface="Livvic"/>
            </a:endParaRPr>
          </a:p>
        </p:txBody>
      </p:sp>
      <p:grpSp>
        <p:nvGrpSpPr>
          <p:cNvPr id="14" name="Google Shape;462;p45"/>
          <p:cNvGrpSpPr/>
          <p:nvPr/>
        </p:nvGrpSpPr>
        <p:grpSpPr>
          <a:xfrm>
            <a:off x="942975" y="2460601"/>
            <a:ext cx="5667311" cy="222300"/>
            <a:chOff x="1464850" y="436376"/>
            <a:chExt cx="5667311" cy="222300"/>
          </a:xfrm>
        </p:grpSpPr>
        <p:sp>
          <p:nvSpPr>
            <p:cNvPr id="15" name="Google Shape;463;p45"/>
            <p:cNvSpPr/>
            <p:nvPr/>
          </p:nvSpPr>
          <p:spPr>
            <a:xfrm>
              <a:off x="1464850" y="436376"/>
              <a:ext cx="222300" cy="222300"/>
            </a:xfrm>
            <a:prstGeom prst="diamond">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464;p45"/>
            <p:cNvSpPr/>
            <p:nvPr/>
          </p:nvSpPr>
          <p:spPr>
            <a:xfrm>
              <a:off x="4410215" y="436376"/>
              <a:ext cx="222300" cy="222300"/>
            </a:xfrm>
            <a:prstGeom prst="diamond">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466;p45"/>
            <p:cNvSpPr/>
            <p:nvPr/>
          </p:nvSpPr>
          <p:spPr>
            <a:xfrm>
              <a:off x="2920366" y="436376"/>
              <a:ext cx="222300" cy="222300"/>
            </a:xfrm>
            <a:prstGeom prst="diamond">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467;p45"/>
            <p:cNvSpPr/>
            <p:nvPr/>
          </p:nvSpPr>
          <p:spPr>
            <a:xfrm>
              <a:off x="5831847" y="436376"/>
              <a:ext cx="222300" cy="222300"/>
            </a:xfrm>
            <a:prstGeom prst="diamond">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0" name="Google Shape;468;p45"/>
            <p:cNvCxnSpPr/>
            <p:nvPr/>
          </p:nvCxnSpPr>
          <p:spPr>
            <a:xfrm>
              <a:off x="1798637" y="547513"/>
              <a:ext cx="988200" cy="0"/>
            </a:xfrm>
            <a:prstGeom prst="straightConnector1">
              <a:avLst/>
            </a:prstGeom>
            <a:noFill/>
            <a:ln w="19050" cap="flat" cmpd="sng">
              <a:solidFill>
                <a:schemeClr val="dk1"/>
              </a:solidFill>
              <a:prstDash val="solid"/>
              <a:round/>
              <a:headEnd type="none" w="med" len="med"/>
              <a:tailEnd type="none" w="med" len="med"/>
            </a:ln>
          </p:spPr>
        </p:cxnSp>
        <p:cxnSp>
          <p:nvCxnSpPr>
            <p:cNvPr id="21" name="Google Shape;469;p45"/>
            <p:cNvCxnSpPr/>
            <p:nvPr/>
          </p:nvCxnSpPr>
          <p:spPr>
            <a:xfrm>
              <a:off x="3276248" y="547513"/>
              <a:ext cx="988200" cy="0"/>
            </a:xfrm>
            <a:prstGeom prst="straightConnector1">
              <a:avLst/>
            </a:prstGeom>
            <a:noFill/>
            <a:ln w="19050" cap="flat" cmpd="sng">
              <a:solidFill>
                <a:schemeClr val="dk1"/>
              </a:solidFill>
              <a:prstDash val="solid"/>
              <a:round/>
              <a:headEnd type="none" w="med" len="med"/>
              <a:tailEnd type="none" w="med" len="med"/>
            </a:ln>
          </p:spPr>
        </p:cxnSp>
        <p:cxnSp>
          <p:nvCxnSpPr>
            <p:cNvPr id="22" name="Google Shape;470;p45"/>
            <p:cNvCxnSpPr/>
            <p:nvPr/>
          </p:nvCxnSpPr>
          <p:spPr>
            <a:xfrm>
              <a:off x="4753898" y="547513"/>
              <a:ext cx="988200" cy="0"/>
            </a:xfrm>
            <a:prstGeom prst="straightConnector1">
              <a:avLst/>
            </a:prstGeom>
            <a:noFill/>
            <a:ln w="19050" cap="flat" cmpd="sng">
              <a:solidFill>
                <a:schemeClr val="dk1"/>
              </a:solidFill>
              <a:prstDash val="solid"/>
              <a:round/>
              <a:headEnd type="none" w="med" len="med"/>
              <a:tailEnd type="none" w="med" len="med"/>
            </a:ln>
          </p:spPr>
        </p:cxnSp>
        <p:cxnSp>
          <p:nvCxnSpPr>
            <p:cNvPr id="23" name="Google Shape;471;p45"/>
            <p:cNvCxnSpPr/>
            <p:nvPr/>
          </p:nvCxnSpPr>
          <p:spPr>
            <a:xfrm>
              <a:off x="6143961" y="547513"/>
              <a:ext cx="988200" cy="0"/>
            </a:xfrm>
            <a:prstGeom prst="straightConnector1">
              <a:avLst/>
            </a:prstGeom>
            <a:noFill/>
            <a:ln w="19050" cap="flat" cmpd="sng">
              <a:solidFill>
                <a:schemeClr val="dk1"/>
              </a:solidFill>
              <a:prstDash val="solid"/>
              <a:round/>
              <a:headEnd type="none" w="med" len="med"/>
              <a:tailEnd type="none" w="med" len="med"/>
            </a:ln>
          </p:spPr>
        </p:cxnSp>
      </p:grpSp>
      <p:sp>
        <p:nvSpPr>
          <p:cNvPr id="24" name="Google Shape;472;p45"/>
          <p:cNvSpPr txBox="1"/>
          <p:nvPr/>
        </p:nvSpPr>
        <p:spPr>
          <a:xfrm>
            <a:off x="5419800" y="705225"/>
            <a:ext cx="1851600" cy="679500"/>
          </a:xfrm>
          <a:prstGeom prst="rect">
            <a:avLst/>
          </a:prstGeom>
          <a:noFill/>
          <a:ln>
            <a:noFill/>
          </a:ln>
        </p:spPr>
        <p:txBody>
          <a:bodyPr spcFirstLastPara="1" wrap="square" lIns="91425" tIns="91425" rIns="91425" bIns="91425" anchor="t" anchorCtr="0">
            <a:noAutofit/>
          </a:bodyPr>
          <a:lstStyle/>
          <a:p>
            <a:pPr algn="ctr"/>
            <a:r>
              <a:rPr lang="en-US" b="1" dirty="0" smtClean="0">
                <a:solidFill>
                  <a:schemeClr val="tx1">
                    <a:lumMod val="85000"/>
                    <a:lumOff val="15000"/>
                  </a:schemeClr>
                </a:solidFill>
              </a:rPr>
              <a:t>Tools Used</a:t>
            </a:r>
            <a:endParaRPr lang="en-US" b="1" dirty="0">
              <a:solidFill>
                <a:schemeClr val="tx1">
                  <a:lumMod val="85000"/>
                  <a:lumOff val="15000"/>
                </a:schemeClr>
              </a:solidFill>
            </a:endParaRPr>
          </a:p>
        </p:txBody>
      </p:sp>
      <p:sp>
        <p:nvSpPr>
          <p:cNvPr id="25" name="Google Shape;473;p45"/>
          <p:cNvSpPr txBox="1"/>
          <p:nvPr/>
        </p:nvSpPr>
        <p:spPr>
          <a:xfrm>
            <a:off x="5400750" y="405075"/>
            <a:ext cx="1133400" cy="447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s" sz="1800" b="1" dirty="0" smtClean="0">
                <a:solidFill>
                  <a:schemeClr val="dk1"/>
                </a:solidFill>
                <a:latin typeface="Livvic"/>
                <a:ea typeface="Livvic"/>
                <a:cs typeface="Livvic"/>
                <a:sym typeface="Livvic"/>
              </a:rPr>
              <a:t>STEP 4</a:t>
            </a:r>
            <a:endParaRPr sz="1800" b="1" dirty="0">
              <a:solidFill>
                <a:schemeClr val="dk1"/>
              </a:solidFill>
              <a:latin typeface="Livvic"/>
              <a:ea typeface="Livvic"/>
              <a:cs typeface="Livvic"/>
              <a:sym typeface="Livvic"/>
            </a:endParaRPr>
          </a:p>
        </p:txBody>
      </p:sp>
      <p:cxnSp>
        <p:nvCxnSpPr>
          <p:cNvPr id="26" name="Google Shape;474;p45"/>
          <p:cNvCxnSpPr/>
          <p:nvPr/>
        </p:nvCxnSpPr>
        <p:spPr>
          <a:xfrm rot="10800000">
            <a:off x="3987825" y="2581800"/>
            <a:ext cx="0" cy="2028300"/>
          </a:xfrm>
          <a:prstGeom prst="straightConnector1">
            <a:avLst/>
          </a:prstGeom>
          <a:noFill/>
          <a:ln w="19050" cap="flat" cmpd="sng">
            <a:solidFill>
              <a:schemeClr val="accent1"/>
            </a:solidFill>
            <a:prstDash val="solid"/>
            <a:round/>
            <a:headEnd type="none" w="med" len="med"/>
            <a:tailEnd type="none" w="med" len="med"/>
          </a:ln>
        </p:spPr>
      </p:cxnSp>
      <p:sp>
        <p:nvSpPr>
          <p:cNvPr id="27" name="Google Shape;475;p45"/>
          <p:cNvSpPr txBox="1"/>
          <p:nvPr/>
        </p:nvSpPr>
        <p:spPr>
          <a:xfrm>
            <a:off x="4019625" y="4191640"/>
            <a:ext cx="1851600" cy="641100"/>
          </a:xfrm>
          <a:prstGeom prst="rect">
            <a:avLst/>
          </a:prstGeom>
          <a:noFill/>
          <a:ln>
            <a:noFill/>
          </a:ln>
        </p:spPr>
        <p:txBody>
          <a:bodyPr spcFirstLastPara="1" wrap="square" lIns="91425" tIns="91425" rIns="91425" bIns="91425" anchor="t" anchorCtr="0">
            <a:noAutofit/>
          </a:bodyPr>
          <a:lstStyle/>
          <a:p>
            <a:pPr algn="ctr"/>
            <a:r>
              <a:rPr lang="en-US" sz="1600" b="1" dirty="0" smtClean="0">
                <a:solidFill>
                  <a:schemeClr val="tx1">
                    <a:lumMod val="85000"/>
                    <a:lumOff val="15000"/>
                  </a:schemeClr>
                </a:solidFill>
              </a:rPr>
              <a:t>Observation&amp; Data Collection</a:t>
            </a:r>
            <a:endParaRPr lang="en-US" sz="1600" b="1" dirty="0">
              <a:solidFill>
                <a:schemeClr val="tx1">
                  <a:lumMod val="85000"/>
                  <a:lumOff val="15000"/>
                </a:schemeClr>
              </a:solidFill>
            </a:endParaRPr>
          </a:p>
        </p:txBody>
      </p:sp>
      <p:sp>
        <p:nvSpPr>
          <p:cNvPr id="28" name="Google Shape;476;p45"/>
          <p:cNvSpPr txBox="1"/>
          <p:nvPr/>
        </p:nvSpPr>
        <p:spPr>
          <a:xfrm>
            <a:off x="4000575" y="3894953"/>
            <a:ext cx="1133400" cy="42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s" b="1" dirty="0" smtClean="0">
                <a:solidFill>
                  <a:schemeClr val="dk1"/>
                </a:solidFill>
                <a:latin typeface="Livvic"/>
                <a:ea typeface="Livvic"/>
                <a:cs typeface="Livvic"/>
                <a:sym typeface="Livvic"/>
              </a:rPr>
              <a:t>STEP</a:t>
            </a:r>
            <a:r>
              <a:rPr lang="es" sz="1800" b="1" dirty="0" smtClean="0">
                <a:solidFill>
                  <a:schemeClr val="dk1"/>
                </a:solidFill>
                <a:latin typeface="Livvic"/>
                <a:ea typeface="Livvic"/>
                <a:cs typeface="Livvic"/>
                <a:sym typeface="Livvic"/>
              </a:rPr>
              <a:t> </a:t>
            </a:r>
            <a:r>
              <a:rPr lang="es" sz="1800" b="1" dirty="0">
                <a:solidFill>
                  <a:schemeClr val="dk1"/>
                </a:solidFill>
                <a:latin typeface="Livvic"/>
                <a:ea typeface="Livvic"/>
                <a:cs typeface="Livvic"/>
                <a:sym typeface="Livvic"/>
              </a:rPr>
              <a:t>3</a:t>
            </a:r>
            <a:endParaRPr sz="1800" b="1" dirty="0">
              <a:solidFill>
                <a:schemeClr val="dk1"/>
              </a:solidFill>
              <a:latin typeface="Livvic"/>
              <a:ea typeface="Livvic"/>
              <a:cs typeface="Livvic"/>
              <a:sym typeface="Livvic"/>
            </a:endParaRPr>
          </a:p>
        </p:txBody>
      </p:sp>
      <p:cxnSp>
        <p:nvCxnSpPr>
          <p:cNvPr id="29" name="Google Shape;477;p45"/>
          <p:cNvCxnSpPr/>
          <p:nvPr/>
        </p:nvCxnSpPr>
        <p:spPr>
          <a:xfrm rot="10800000">
            <a:off x="1044600" y="2581800"/>
            <a:ext cx="0" cy="2028300"/>
          </a:xfrm>
          <a:prstGeom prst="straightConnector1">
            <a:avLst/>
          </a:prstGeom>
          <a:noFill/>
          <a:ln w="19050" cap="flat" cmpd="sng">
            <a:solidFill>
              <a:schemeClr val="accent1"/>
            </a:solidFill>
            <a:prstDash val="solid"/>
            <a:round/>
            <a:headEnd type="none" w="med" len="med"/>
            <a:tailEnd type="none" w="med" len="med"/>
          </a:ln>
        </p:spPr>
      </p:cxnSp>
      <p:sp>
        <p:nvSpPr>
          <p:cNvPr id="30" name="Google Shape;478;p45"/>
          <p:cNvSpPr txBox="1"/>
          <p:nvPr/>
        </p:nvSpPr>
        <p:spPr>
          <a:xfrm>
            <a:off x="1047825" y="4191640"/>
            <a:ext cx="1851600" cy="641100"/>
          </a:xfrm>
          <a:prstGeom prst="rect">
            <a:avLst/>
          </a:prstGeom>
          <a:noFill/>
          <a:ln>
            <a:noFill/>
          </a:ln>
        </p:spPr>
        <p:txBody>
          <a:bodyPr spcFirstLastPara="1" wrap="square" lIns="91425" tIns="91425" rIns="91425" bIns="91425" anchor="t" anchorCtr="0">
            <a:noAutofit/>
          </a:bodyPr>
          <a:lstStyle/>
          <a:p>
            <a:pPr algn="ctr"/>
            <a:r>
              <a:rPr lang="en-US" sz="1600" b="1" dirty="0" smtClean="0">
                <a:solidFill>
                  <a:schemeClr val="tx1">
                    <a:lumMod val="85000"/>
                    <a:lumOff val="15000"/>
                  </a:schemeClr>
                </a:solidFill>
              </a:rPr>
              <a:t>Kick-off meeting</a:t>
            </a:r>
            <a:endParaRPr lang="en-US" sz="1600" b="1" dirty="0">
              <a:solidFill>
                <a:schemeClr val="tx1">
                  <a:lumMod val="85000"/>
                  <a:lumOff val="15000"/>
                </a:schemeClr>
              </a:solidFill>
            </a:endParaRPr>
          </a:p>
        </p:txBody>
      </p:sp>
      <p:sp>
        <p:nvSpPr>
          <p:cNvPr id="31" name="Google Shape;479;p45"/>
          <p:cNvSpPr txBox="1"/>
          <p:nvPr/>
        </p:nvSpPr>
        <p:spPr>
          <a:xfrm>
            <a:off x="1028775" y="3894953"/>
            <a:ext cx="1133400" cy="42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s" sz="1800" b="1" dirty="0" smtClean="0">
                <a:solidFill>
                  <a:schemeClr val="dk1"/>
                </a:solidFill>
                <a:latin typeface="Livvic"/>
                <a:ea typeface="Livvic"/>
                <a:cs typeface="Livvic"/>
                <a:sym typeface="Livvic"/>
              </a:rPr>
              <a:t>STEP 1  </a:t>
            </a:r>
            <a:endParaRPr sz="1800" b="1" dirty="0">
              <a:solidFill>
                <a:schemeClr val="dk1"/>
              </a:solidFill>
              <a:latin typeface="Livvic"/>
              <a:ea typeface="Livvic"/>
              <a:cs typeface="Livvic"/>
              <a:sym typeface="Livvic"/>
            </a:endParaRPr>
          </a:p>
        </p:txBody>
      </p:sp>
      <p:sp>
        <p:nvSpPr>
          <p:cNvPr id="35" name="Rectangle 34"/>
          <p:cNvSpPr/>
          <p:nvPr/>
        </p:nvSpPr>
        <p:spPr>
          <a:xfrm>
            <a:off x="5486005" y="2876550"/>
            <a:ext cx="4572000" cy="923330"/>
          </a:xfrm>
          <a:prstGeom prst="rect">
            <a:avLst/>
          </a:prstGeom>
        </p:spPr>
        <p:txBody>
          <a:bodyPr>
            <a:spAutoFit/>
          </a:bodyPr>
          <a:lstStyle/>
          <a:p>
            <a:pPr marL="285750" indent="-285750">
              <a:buFont typeface="Wingdings" pitchFamily="2" charset="2"/>
              <a:buChar char="Ø"/>
            </a:pPr>
            <a:r>
              <a:rPr lang="en-US" dirty="0" smtClean="0"/>
              <a:t>Questionnaire Analyze</a:t>
            </a:r>
          </a:p>
          <a:p>
            <a:pPr marL="285750" indent="-285750">
              <a:buFont typeface="Wingdings" pitchFamily="2" charset="2"/>
              <a:buChar char="Ø"/>
            </a:pPr>
            <a:r>
              <a:rPr lang="en-US" dirty="0" smtClean="0"/>
              <a:t>Apply PDCA Method </a:t>
            </a:r>
          </a:p>
          <a:p>
            <a:pPr marL="285750" indent="-285750">
              <a:buFont typeface="Wingdings" pitchFamily="2" charset="2"/>
              <a:buChar char="Ø"/>
            </a:pPr>
            <a:r>
              <a:rPr lang="en-US" dirty="0" smtClean="0"/>
              <a:t>Adoption Lean Tools </a:t>
            </a:r>
          </a:p>
        </p:txBody>
      </p:sp>
    </p:spTree>
    <p:extLst>
      <p:ext uri="{BB962C8B-B14F-4D97-AF65-F5344CB8AC3E}">
        <p14:creationId xmlns:p14="http://schemas.microsoft.com/office/powerpoint/2010/main" val="381054971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Google Shape;452;p45"/>
          <p:cNvSpPr/>
          <p:nvPr/>
        </p:nvSpPr>
        <p:spPr>
          <a:xfrm>
            <a:off x="5334000" y="533400"/>
            <a:ext cx="352500" cy="954300"/>
          </a:xfrm>
          <a:prstGeom prst="rect">
            <a:avLst/>
          </a:prstGeom>
          <a:solidFill>
            <a:srgbClr val="CFC3AC">
              <a:alpha val="584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453;p45"/>
          <p:cNvSpPr/>
          <p:nvPr/>
        </p:nvSpPr>
        <p:spPr>
          <a:xfrm>
            <a:off x="2400300" y="533400"/>
            <a:ext cx="352500" cy="954300"/>
          </a:xfrm>
          <a:prstGeom prst="rect">
            <a:avLst/>
          </a:prstGeom>
          <a:solidFill>
            <a:srgbClr val="CFC3AC">
              <a:alpha val="584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454;p45"/>
          <p:cNvSpPr/>
          <p:nvPr/>
        </p:nvSpPr>
        <p:spPr>
          <a:xfrm>
            <a:off x="3889388" y="3657600"/>
            <a:ext cx="352500" cy="954300"/>
          </a:xfrm>
          <a:prstGeom prst="rect">
            <a:avLst/>
          </a:prstGeom>
          <a:solidFill>
            <a:srgbClr val="CFC3AC">
              <a:alpha val="584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455;p45"/>
          <p:cNvSpPr/>
          <p:nvPr/>
        </p:nvSpPr>
        <p:spPr>
          <a:xfrm>
            <a:off x="6718313" y="3657600"/>
            <a:ext cx="352500" cy="954300"/>
          </a:xfrm>
          <a:prstGeom prst="rect">
            <a:avLst/>
          </a:prstGeom>
          <a:solidFill>
            <a:srgbClr val="CFC3AC">
              <a:alpha val="584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456;p45"/>
          <p:cNvSpPr/>
          <p:nvPr/>
        </p:nvSpPr>
        <p:spPr>
          <a:xfrm>
            <a:off x="942975" y="3657600"/>
            <a:ext cx="352500" cy="954300"/>
          </a:xfrm>
          <a:prstGeom prst="rect">
            <a:avLst/>
          </a:prstGeom>
          <a:solidFill>
            <a:srgbClr val="CFC3AC">
              <a:alpha val="584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40" name="Google Shape;457;p45"/>
          <p:cNvCxnSpPr/>
          <p:nvPr/>
        </p:nvCxnSpPr>
        <p:spPr>
          <a:xfrm rot="10800000">
            <a:off x="2511450" y="533400"/>
            <a:ext cx="0" cy="2095500"/>
          </a:xfrm>
          <a:prstGeom prst="straightConnector1">
            <a:avLst/>
          </a:prstGeom>
          <a:noFill/>
          <a:ln w="19050" cap="flat" cmpd="sng">
            <a:solidFill>
              <a:schemeClr val="accent1"/>
            </a:solidFill>
            <a:prstDash val="solid"/>
            <a:round/>
            <a:headEnd type="none" w="med" len="med"/>
            <a:tailEnd type="none" w="med" len="med"/>
          </a:ln>
        </p:spPr>
      </p:cxnSp>
      <p:cxnSp>
        <p:nvCxnSpPr>
          <p:cNvPr id="41" name="Google Shape;458;p45"/>
          <p:cNvCxnSpPr/>
          <p:nvPr/>
        </p:nvCxnSpPr>
        <p:spPr>
          <a:xfrm rot="10800000">
            <a:off x="5426100" y="533400"/>
            <a:ext cx="0" cy="2095500"/>
          </a:xfrm>
          <a:prstGeom prst="straightConnector1">
            <a:avLst/>
          </a:prstGeom>
          <a:noFill/>
          <a:ln w="19050" cap="flat" cmpd="sng">
            <a:solidFill>
              <a:schemeClr val="accent1"/>
            </a:solidFill>
            <a:prstDash val="solid"/>
            <a:round/>
            <a:headEnd type="none" w="med" len="med"/>
            <a:tailEnd type="none" w="med" len="med"/>
          </a:ln>
        </p:spPr>
      </p:cxnSp>
      <p:sp>
        <p:nvSpPr>
          <p:cNvPr id="42" name="Google Shape;459;p45"/>
          <p:cNvSpPr txBox="1">
            <a:spLocks/>
          </p:cNvSpPr>
          <p:nvPr/>
        </p:nvSpPr>
        <p:spPr>
          <a:xfrm rot="5400000">
            <a:off x="6861237" y="1801739"/>
            <a:ext cx="3224226" cy="487500"/>
          </a:xfrm>
          <a:prstGeom prst="rect">
            <a:avLst/>
          </a:prstGeom>
        </p:spPr>
        <p:txBody>
          <a:bodyPr spcFirstLastPara="1" vert="horz" wrap="square" lIns="91425" tIns="91425" rIns="91425" bIns="91425" rtlCol="0" anchor="t" anchorCtr="0">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spcBef>
                <a:spcPts val="0"/>
              </a:spcBef>
            </a:pPr>
            <a:r>
              <a:rPr lang="en-US" sz="3600" b="1" dirty="0" smtClean="0">
                <a:solidFill>
                  <a:schemeClr val="tx1">
                    <a:lumMod val="85000"/>
                    <a:lumOff val="15000"/>
                  </a:schemeClr>
                </a:solidFill>
              </a:rPr>
              <a:t>Methodology</a:t>
            </a:r>
            <a:endParaRPr lang="en-US" sz="3600" b="1" dirty="0">
              <a:solidFill>
                <a:schemeClr val="tx1">
                  <a:lumMod val="85000"/>
                  <a:lumOff val="15000"/>
                </a:schemeClr>
              </a:solidFill>
            </a:endParaRPr>
          </a:p>
        </p:txBody>
      </p:sp>
      <p:sp>
        <p:nvSpPr>
          <p:cNvPr id="43" name="Google Shape;460;p45"/>
          <p:cNvSpPr txBox="1"/>
          <p:nvPr/>
        </p:nvSpPr>
        <p:spPr>
          <a:xfrm>
            <a:off x="2505150" y="705225"/>
            <a:ext cx="1851600" cy="679500"/>
          </a:xfrm>
          <a:prstGeom prst="rect">
            <a:avLst/>
          </a:prstGeom>
          <a:noFill/>
          <a:ln>
            <a:noFill/>
          </a:ln>
        </p:spPr>
        <p:txBody>
          <a:bodyPr spcFirstLastPara="1" wrap="square" lIns="91425" tIns="91425" rIns="91425" bIns="91425" anchor="t" anchorCtr="0">
            <a:noAutofit/>
          </a:bodyPr>
          <a:lstStyle/>
          <a:p>
            <a:pPr algn="ctr"/>
            <a:r>
              <a:rPr lang="en-US" sz="1600" b="1" dirty="0" smtClean="0">
                <a:solidFill>
                  <a:schemeClr val="tx1">
                    <a:lumMod val="85000"/>
                    <a:lumOff val="15000"/>
                  </a:schemeClr>
                </a:solidFill>
              </a:rPr>
              <a:t>System Understanding</a:t>
            </a:r>
            <a:endParaRPr lang="en-US" sz="1600" b="1" dirty="0">
              <a:solidFill>
                <a:schemeClr val="tx1">
                  <a:lumMod val="85000"/>
                  <a:lumOff val="15000"/>
                </a:schemeClr>
              </a:solidFill>
            </a:endParaRPr>
          </a:p>
        </p:txBody>
      </p:sp>
      <p:sp>
        <p:nvSpPr>
          <p:cNvPr id="44" name="Google Shape;461;p45"/>
          <p:cNvSpPr txBox="1"/>
          <p:nvPr/>
        </p:nvSpPr>
        <p:spPr>
          <a:xfrm>
            <a:off x="2486100" y="405075"/>
            <a:ext cx="1133400" cy="447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s" sz="1800" b="1" dirty="0" smtClean="0">
                <a:solidFill>
                  <a:schemeClr val="dk1"/>
                </a:solidFill>
                <a:latin typeface="Livvic"/>
                <a:ea typeface="Livvic"/>
                <a:cs typeface="Livvic"/>
                <a:sym typeface="Livvic"/>
              </a:rPr>
              <a:t>STEP 2</a:t>
            </a:r>
            <a:endParaRPr sz="1800" b="1" dirty="0">
              <a:solidFill>
                <a:schemeClr val="dk1"/>
              </a:solidFill>
              <a:latin typeface="Livvic"/>
              <a:ea typeface="Livvic"/>
              <a:cs typeface="Livvic"/>
              <a:sym typeface="Livvic"/>
            </a:endParaRPr>
          </a:p>
        </p:txBody>
      </p:sp>
      <p:grpSp>
        <p:nvGrpSpPr>
          <p:cNvPr id="45" name="Google Shape;462;p45"/>
          <p:cNvGrpSpPr/>
          <p:nvPr/>
        </p:nvGrpSpPr>
        <p:grpSpPr>
          <a:xfrm>
            <a:off x="942975" y="2460601"/>
            <a:ext cx="6001362" cy="222300"/>
            <a:chOff x="1464850" y="436376"/>
            <a:chExt cx="6001362" cy="222300"/>
          </a:xfrm>
        </p:grpSpPr>
        <p:sp>
          <p:nvSpPr>
            <p:cNvPr id="46" name="Google Shape;463;p45"/>
            <p:cNvSpPr/>
            <p:nvPr/>
          </p:nvSpPr>
          <p:spPr>
            <a:xfrm>
              <a:off x="1464850" y="436376"/>
              <a:ext cx="222300" cy="222300"/>
            </a:xfrm>
            <a:prstGeom prst="diamond">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64;p45"/>
            <p:cNvSpPr/>
            <p:nvPr/>
          </p:nvSpPr>
          <p:spPr>
            <a:xfrm>
              <a:off x="4410215" y="436376"/>
              <a:ext cx="222300" cy="222300"/>
            </a:xfrm>
            <a:prstGeom prst="diamond">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65;p45"/>
            <p:cNvSpPr/>
            <p:nvPr/>
          </p:nvSpPr>
          <p:spPr>
            <a:xfrm>
              <a:off x="7243912" y="436376"/>
              <a:ext cx="222300" cy="222300"/>
            </a:xfrm>
            <a:prstGeom prst="diamond">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66;p45"/>
            <p:cNvSpPr/>
            <p:nvPr/>
          </p:nvSpPr>
          <p:spPr>
            <a:xfrm>
              <a:off x="2920366" y="436376"/>
              <a:ext cx="222300" cy="222300"/>
            </a:xfrm>
            <a:prstGeom prst="diamond">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467;p45"/>
            <p:cNvSpPr/>
            <p:nvPr/>
          </p:nvSpPr>
          <p:spPr>
            <a:xfrm>
              <a:off x="5831847" y="436376"/>
              <a:ext cx="222300" cy="222300"/>
            </a:xfrm>
            <a:prstGeom prst="diamond">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51" name="Google Shape;468;p45"/>
            <p:cNvCxnSpPr/>
            <p:nvPr/>
          </p:nvCxnSpPr>
          <p:spPr>
            <a:xfrm>
              <a:off x="1798637" y="547513"/>
              <a:ext cx="988200" cy="0"/>
            </a:xfrm>
            <a:prstGeom prst="straightConnector1">
              <a:avLst/>
            </a:prstGeom>
            <a:noFill/>
            <a:ln w="19050" cap="flat" cmpd="sng">
              <a:solidFill>
                <a:schemeClr val="dk1"/>
              </a:solidFill>
              <a:prstDash val="solid"/>
              <a:round/>
              <a:headEnd type="none" w="med" len="med"/>
              <a:tailEnd type="none" w="med" len="med"/>
            </a:ln>
          </p:spPr>
        </p:cxnSp>
        <p:cxnSp>
          <p:nvCxnSpPr>
            <p:cNvPr id="52" name="Google Shape;469;p45"/>
            <p:cNvCxnSpPr/>
            <p:nvPr/>
          </p:nvCxnSpPr>
          <p:spPr>
            <a:xfrm>
              <a:off x="3276248" y="547513"/>
              <a:ext cx="988200" cy="0"/>
            </a:xfrm>
            <a:prstGeom prst="straightConnector1">
              <a:avLst/>
            </a:prstGeom>
            <a:noFill/>
            <a:ln w="19050" cap="flat" cmpd="sng">
              <a:solidFill>
                <a:schemeClr val="dk1"/>
              </a:solidFill>
              <a:prstDash val="solid"/>
              <a:round/>
              <a:headEnd type="none" w="med" len="med"/>
              <a:tailEnd type="none" w="med" len="med"/>
            </a:ln>
          </p:spPr>
        </p:cxnSp>
        <p:cxnSp>
          <p:nvCxnSpPr>
            <p:cNvPr id="53" name="Google Shape;470;p45"/>
            <p:cNvCxnSpPr/>
            <p:nvPr/>
          </p:nvCxnSpPr>
          <p:spPr>
            <a:xfrm>
              <a:off x="4753898" y="547513"/>
              <a:ext cx="988200" cy="0"/>
            </a:xfrm>
            <a:prstGeom prst="straightConnector1">
              <a:avLst/>
            </a:prstGeom>
            <a:noFill/>
            <a:ln w="19050" cap="flat" cmpd="sng">
              <a:solidFill>
                <a:schemeClr val="dk1"/>
              </a:solidFill>
              <a:prstDash val="solid"/>
              <a:round/>
              <a:headEnd type="none" w="med" len="med"/>
              <a:tailEnd type="none" w="med" len="med"/>
            </a:ln>
          </p:spPr>
        </p:cxnSp>
        <p:cxnSp>
          <p:nvCxnSpPr>
            <p:cNvPr id="54" name="Google Shape;471;p45"/>
            <p:cNvCxnSpPr/>
            <p:nvPr/>
          </p:nvCxnSpPr>
          <p:spPr>
            <a:xfrm>
              <a:off x="6143961" y="547513"/>
              <a:ext cx="988200" cy="0"/>
            </a:xfrm>
            <a:prstGeom prst="straightConnector1">
              <a:avLst/>
            </a:prstGeom>
            <a:noFill/>
            <a:ln w="19050" cap="flat" cmpd="sng">
              <a:solidFill>
                <a:schemeClr val="dk1"/>
              </a:solidFill>
              <a:prstDash val="solid"/>
              <a:round/>
              <a:headEnd type="none" w="med" len="med"/>
              <a:tailEnd type="none" w="med" len="med"/>
            </a:ln>
          </p:spPr>
        </p:cxnSp>
      </p:grpSp>
      <p:sp>
        <p:nvSpPr>
          <p:cNvPr id="55" name="Google Shape;472;p45"/>
          <p:cNvSpPr txBox="1"/>
          <p:nvPr/>
        </p:nvSpPr>
        <p:spPr>
          <a:xfrm>
            <a:off x="5419800" y="705225"/>
            <a:ext cx="1851600" cy="679500"/>
          </a:xfrm>
          <a:prstGeom prst="rect">
            <a:avLst/>
          </a:prstGeom>
          <a:noFill/>
          <a:ln>
            <a:noFill/>
          </a:ln>
        </p:spPr>
        <p:txBody>
          <a:bodyPr spcFirstLastPara="1" wrap="square" lIns="91425" tIns="91425" rIns="91425" bIns="91425" anchor="t" anchorCtr="0">
            <a:noAutofit/>
          </a:bodyPr>
          <a:lstStyle/>
          <a:p>
            <a:pPr algn="ctr"/>
            <a:r>
              <a:rPr lang="en-US" b="1" dirty="0" smtClean="0">
                <a:solidFill>
                  <a:schemeClr val="tx1">
                    <a:lumMod val="85000"/>
                    <a:lumOff val="15000"/>
                  </a:schemeClr>
                </a:solidFill>
              </a:rPr>
              <a:t>Tools Used</a:t>
            </a:r>
            <a:endParaRPr lang="en-US" b="1" dirty="0">
              <a:solidFill>
                <a:schemeClr val="tx1">
                  <a:lumMod val="85000"/>
                  <a:lumOff val="15000"/>
                </a:schemeClr>
              </a:solidFill>
            </a:endParaRPr>
          </a:p>
        </p:txBody>
      </p:sp>
      <p:sp>
        <p:nvSpPr>
          <p:cNvPr id="56" name="Google Shape;473;p45"/>
          <p:cNvSpPr txBox="1"/>
          <p:nvPr/>
        </p:nvSpPr>
        <p:spPr>
          <a:xfrm>
            <a:off x="5400750" y="405075"/>
            <a:ext cx="1133400" cy="447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s" sz="1800" b="1" dirty="0" smtClean="0">
                <a:solidFill>
                  <a:schemeClr val="dk1"/>
                </a:solidFill>
                <a:latin typeface="Livvic"/>
                <a:ea typeface="Livvic"/>
                <a:cs typeface="Livvic"/>
                <a:sym typeface="Livvic"/>
              </a:rPr>
              <a:t>STEP 4</a:t>
            </a:r>
            <a:endParaRPr sz="1800" b="1" dirty="0">
              <a:solidFill>
                <a:schemeClr val="dk1"/>
              </a:solidFill>
              <a:latin typeface="Livvic"/>
              <a:ea typeface="Livvic"/>
              <a:cs typeface="Livvic"/>
              <a:sym typeface="Livvic"/>
            </a:endParaRPr>
          </a:p>
        </p:txBody>
      </p:sp>
      <p:cxnSp>
        <p:nvCxnSpPr>
          <p:cNvPr id="57" name="Google Shape;474;p45"/>
          <p:cNvCxnSpPr/>
          <p:nvPr/>
        </p:nvCxnSpPr>
        <p:spPr>
          <a:xfrm rot="10800000">
            <a:off x="3987825" y="2581800"/>
            <a:ext cx="0" cy="2028300"/>
          </a:xfrm>
          <a:prstGeom prst="straightConnector1">
            <a:avLst/>
          </a:prstGeom>
          <a:noFill/>
          <a:ln w="19050" cap="flat" cmpd="sng">
            <a:solidFill>
              <a:schemeClr val="accent1"/>
            </a:solidFill>
            <a:prstDash val="solid"/>
            <a:round/>
            <a:headEnd type="none" w="med" len="med"/>
            <a:tailEnd type="none" w="med" len="med"/>
          </a:ln>
        </p:spPr>
      </p:cxnSp>
      <p:sp>
        <p:nvSpPr>
          <p:cNvPr id="58" name="Google Shape;475;p45"/>
          <p:cNvSpPr txBox="1"/>
          <p:nvPr/>
        </p:nvSpPr>
        <p:spPr>
          <a:xfrm>
            <a:off x="4019625" y="4191640"/>
            <a:ext cx="1851600" cy="641100"/>
          </a:xfrm>
          <a:prstGeom prst="rect">
            <a:avLst/>
          </a:prstGeom>
          <a:noFill/>
          <a:ln>
            <a:noFill/>
          </a:ln>
        </p:spPr>
        <p:txBody>
          <a:bodyPr spcFirstLastPara="1" wrap="square" lIns="91425" tIns="91425" rIns="91425" bIns="91425" anchor="t" anchorCtr="0">
            <a:noAutofit/>
          </a:bodyPr>
          <a:lstStyle/>
          <a:p>
            <a:pPr algn="ctr"/>
            <a:r>
              <a:rPr lang="en-US" sz="1600" b="1" dirty="0" smtClean="0">
                <a:solidFill>
                  <a:schemeClr val="tx1">
                    <a:lumMod val="85000"/>
                    <a:lumOff val="15000"/>
                  </a:schemeClr>
                </a:solidFill>
              </a:rPr>
              <a:t>Observation&amp; Data Collection</a:t>
            </a:r>
            <a:endParaRPr lang="en-US" sz="1600" b="1" dirty="0">
              <a:solidFill>
                <a:schemeClr val="tx1">
                  <a:lumMod val="85000"/>
                  <a:lumOff val="15000"/>
                </a:schemeClr>
              </a:solidFill>
            </a:endParaRPr>
          </a:p>
        </p:txBody>
      </p:sp>
      <p:sp>
        <p:nvSpPr>
          <p:cNvPr id="59" name="Google Shape;476;p45"/>
          <p:cNvSpPr txBox="1"/>
          <p:nvPr/>
        </p:nvSpPr>
        <p:spPr>
          <a:xfrm>
            <a:off x="4000575" y="3894953"/>
            <a:ext cx="1133400" cy="42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s" b="1" dirty="0" smtClean="0">
                <a:solidFill>
                  <a:schemeClr val="dk1"/>
                </a:solidFill>
                <a:latin typeface="Livvic"/>
                <a:ea typeface="Livvic"/>
                <a:cs typeface="Livvic"/>
                <a:sym typeface="Livvic"/>
              </a:rPr>
              <a:t>STEP</a:t>
            </a:r>
            <a:r>
              <a:rPr lang="es" sz="1800" b="1" dirty="0" smtClean="0">
                <a:solidFill>
                  <a:schemeClr val="dk1"/>
                </a:solidFill>
                <a:latin typeface="Livvic"/>
                <a:ea typeface="Livvic"/>
                <a:cs typeface="Livvic"/>
                <a:sym typeface="Livvic"/>
              </a:rPr>
              <a:t> </a:t>
            </a:r>
            <a:r>
              <a:rPr lang="es" sz="1800" b="1" dirty="0">
                <a:solidFill>
                  <a:schemeClr val="dk1"/>
                </a:solidFill>
                <a:latin typeface="Livvic"/>
                <a:ea typeface="Livvic"/>
                <a:cs typeface="Livvic"/>
                <a:sym typeface="Livvic"/>
              </a:rPr>
              <a:t>3</a:t>
            </a:r>
            <a:endParaRPr sz="1800" b="1" dirty="0">
              <a:solidFill>
                <a:schemeClr val="dk1"/>
              </a:solidFill>
              <a:latin typeface="Livvic"/>
              <a:ea typeface="Livvic"/>
              <a:cs typeface="Livvic"/>
              <a:sym typeface="Livvic"/>
            </a:endParaRPr>
          </a:p>
        </p:txBody>
      </p:sp>
      <p:cxnSp>
        <p:nvCxnSpPr>
          <p:cNvPr id="60" name="Google Shape;477;p45"/>
          <p:cNvCxnSpPr/>
          <p:nvPr/>
        </p:nvCxnSpPr>
        <p:spPr>
          <a:xfrm rot="10800000">
            <a:off x="1044600" y="2581800"/>
            <a:ext cx="0" cy="2028300"/>
          </a:xfrm>
          <a:prstGeom prst="straightConnector1">
            <a:avLst/>
          </a:prstGeom>
          <a:noFill/>
          <a:ln w="19050" cap="flat" cmpd="sng">
            <a:solidFill>
              <a:schemeClr val="accent1"/>
            </a:solidFill>
            <a:prstDash val="solid"/>
            <a:round/>
            <a:headEnd type="none" w="med" len="med"/>
            <a:tailEnd type="none" w="med" len="med"/>
          </a:ln>
        </p:spPr>
      </p:cxnSp>
      <p:sp>
        <p:nvSpPr>
          <p:cNvPr id="61" name="Google Shape;478;p45"/>
          <p:cNvSpPr txBox="1"/>
          <p:nvPr/>
        </p:nvSpPr>
        <p:spPr>
          <a:xfrm>
            <a:off x="1047825" y="4191640"/>
            <a:ext cx="1851600" cy="641100"/>
          </a:xfrm>
          <a:prstGeom prst="rect">
            <a:avLst/>
          </a:prstGeom>
          <a:noFill/>
          <a:ln>
            <a:noFill/>
          </a:ln>
        </p:spPr>
        <p:txBody>
          <a:bodyPr spcFirstLastPara="1" wrap="square" lIns="91425" tIns="91425" rIns="91425" bIns="91425" anchor="t" anchorCtr="0">
            <a:noAutofit/>
          </a:bodyPr>
          <a:lstStyle/>
          <a:p>
            <a:pPr algn="ctr"/>
            <a:r>
              <a:rPr lang="en-US" sz="1600" b="1" dirty="0" smtClean="0">
                <a:solidFill>
                  <a:schemeClr val="tx1">
                    <a:lumMod val="85000"/>
                    <a:lumOff val="15000"/>
                  </a:schemeClr>
                </a:solidFill>
              </a:rPr>
              <a:t>Kick-off meeting</a:t>
            </a:r>
            <a:endParaRPr lang="en-US" sz="1600" b="1" dirty="0">
              <a:solidFill>
                <a:schemeClr val="tx1">
                  <a:lumMod val="85000"/>
                  <a:lumOff val="15000"/>
                </a:schemeClr>
              </a:solidFill>
            </a:endParaRPr>
          </a:p>
        </p:txBody>
      </p:sp>
      <p:sp>
        <p:nvSpPr>
          <p:cNvPr id="62" name="Google Shape;479;p45"/>
          <p:cNvSpPr txBox="1"/>
          <p:nvPr/>
        </p:nvSpPr>
        <p:spPr>
          <a:xfrm>
            <a:off x="1028775" y="3894953"/>
            <a:ext cx="1133400" cy="42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s" sz="1800" b="1" dirty="0" smtClean="0">
                <a:solidFill>
                  <a:schemeClr val="dk1"/>
                </a:solidFill>
                <a:latin typeface="Livvic"/>
                <a:ea typeface="Livvic"/>
                <a:cs typeface="Livvic"/>
                <a:sym typeface="Livvic"/>
              </a:rPr>
              <a:t>STEP 1  </a:t>
            </a:r>
            <a:endParaRPr sz="1800" b="1" dirty="0">
              <a:solidFill>
                <a:schemeClr val="dk1"/>
              </a:solidFill>
              <a:latin typeface="Livvic"/>
              <a:ea typeface="Livvic"/>
              <a:cs typeface="Livvic"/>
              <a:sym typeface="Livvic"/>
            </a:endParaRPr>
          </a:p>
        </p:txBody>
      </p:sp>
      <p:cxnSp>
        <p:nvCxnSpPr>
          <p:cNvPr id="63" name="Google Shape;480;p45"/>
          <p:cNvCxnSpPr/>
          <p:nvPr/>
        </p:nvCxnSpPr>
        <p:spPr>
          <a:xfrm rot="10800000">
            <a:off x="6835800" y="2581800"/>
            <a:ext cx="0" cy="2028300"/>
          </a:xfrm>
          <a:prstGeom prst="straightConnector1">
            <a:avLst/>
          </a:prstGeom>
          <a:noFill/>
          <a:ln w="19050" cap="flat" cmpd="sng">
            <a:solidFill>
              <a:schemeClr val="accent1"/>
            </a:solidFill>
            <a:prstDash val="solid"/>
            <a:round/>
            <a:headEnd type="none" w="med" len="med"/>
            <a:tailEnd type="none" w="med" len="med"/>
          </a:ln>
        </p:spPr>
      </p:cxnSp>
      <p:sp>
        <p:nvSpPr>
          <p:cNvPr id="64" name="Google Shape;482;p45"/>
          <p:cNvSpPr txBox="1"/>
          <p:nvPr/>
        </p:nvSpPr>
        <p:spPr>
          <a:xfrm>
            <a:off x="6839025" y="3894953"/>
            <a:ext cx="1133400" cy="42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s" sz="1800" b="1" dirty="0" smtClean="0">
                <a:solidFill>
                  <a:schemeClr val="dk1"/>
                </a:solidFill>
                <a:latin typeface="Livvic"/>
                <a:ea typeface="Livvic"/>
                <a:cs typeface="Livvic"/>
                <a:sym typeface="Livvic"/>
              </a:rPr>
              <a:t>STEP 5</a:t>
            </a:r>
            <a:endParaRPr sz="1800" b="1" dirty="0">
              <a:solidFill>
                <a:schemeClr val="dk1"/>
              </a:solidFill>
              <a:latin typeface="Livvic"/>
              <a:ea typeface="Livvic"/>
              <a:cs typeface="Livvic"/>
              <a:sym typeface="Livvic"/>
            </a:endParaRPr>
          </a:p>
        </p:txBody>
      </p:sp>
      <p:sp>
        <p:nvSpPr>
          <p:cNvPr id="65" name="Rectangle 64"/>
          <p:cNvSpPr/>
          <p:nvPr/>
        </p:nvSpPr>
        <p:spPr>
          <a:xfrm>
            <a:off x="7040951" y="4256036"/>
            <a:ext cx="1862947" cy="369332"/>
          </a:xfrm>
          <a:prstGeom prst="rect">
            <a:avLst/>
          </a:prstGeom>
        </p:spPr>
        <p:txBody>
          <a:bodyPr wrap="none">
            <a:spAutoFit/>
          </a:bodyPr>
          <a:lstStyle/>
          <a:p>
            <a:pPr algn="ctr"/>
            <a:r>
              <a:rPr lang="en-US" b="1" dirty="0" smtClean="0">
                <a:solidFill>
                  <a:schemeClr val="tx1">
                    <a:lumMod val="85000"/>
                    <a:lumOff val="15000"/>
                  </a:schemeClr>
                </a:solidFill>
              </a:rPr>
              <a:t>Analysis &amp;Results</a:t>
            </a:r>
            <a:endParaRPr lang="en-US" b="1" dirty="0">
              <a:solidFill>
                <a:schemeClr val="tx1">
                  <a:lumMod val="85000"/>
                  <a:lumOff val="15000"/>
                </a:schemeClr>
              </a:solidFill>
            </a:endParaRPr>
          </a:p>
        </p:txBody>
      </p:sp>
    </p:spTree>
    <p:extLst>
      <p:ext uri="{BB962C8B-B14F-4D97-AF65-F5344CB8AC3E}">
        <p14:creationId xmlns:p14="http://schemas.microsoft.com/office/powerpoint/2010/main" val="42076403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Google Shape;124;p24"/>
          <p:cNvSpPr/>
          <p:nvPr/>
        </p:nvSpPr>
        <p:spPr>
          <a:xfrm rot="5400000">
            <a:off x="5159384" y="-1641466"/>
            <a:ext cx="2343150" cy="5626081"/>
          </a:xfrm>
          <a:prstGeom prst="rect">
            <a:avLst/>
          </a:prstGeom>
          <a:solidFill>
            <a:srgbClr val="908269">
              <a:alpha val="861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124;p24"/>
          <p:cNvSpPr/>
          <p:nvPr/>
        </p:nvSpPr>
        <p:spPr>
          <a:xfrm rot="5400000">
            <a:off x="1511475" y="2997375"/>
            <a:ext cx="634650" cy="3657600"/>
          </a:xfrm>
          <a:prstGeom prst="rect">
            <a:avLst/>
          </a:prstGeom>
          <a:solidFill>
            <a:srgbClr val="908269">
              <a:alpha val="861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Rectangle 7"/>
          <p:cNvSpPr/>
          <p:nvPr/>
        </p:nvSpPr>
        <p:spPr>
          <a:xfrm>
            <a:off x="1066800" y="2647950"/>
            <a:ext cx="6011710" cy="707886"/>
          </a:xfrm>
          <a:prstGeom prst="rect">
            <a:avLst/>
          </a:prstGeom>
        </p:spPr>
        <p:txBody>
          <a:bodyPr wrap="none">
            <a:spAutoFit/>
          </a:bodyPr>
          <a:lstStyle/>
          <a:p>
            <a:r>
              <a:rPr lang="en-US" sz="4000" b="1" dirty="0" smtClean="0">
                <a:solidFill>
                  <a:schemeClr val="tx1">
                    <a:lumMod val="85000"/>
                    <a:lumOff val="15000"/>
                  </a:schemeClr>
                </a:solidFill>
              </a:rPr>
              <a:t>‘The Customer Comes First’</a:t>
            </a:r>
            <a:endParaRPr lang="en-US" sz="4000" dirty="0">
              <a:solidFill>
                <a:schemeClr val="tx1">
                  <a:lumMod val="85000"/>
                  <a:lumOff val="15000"/>
                </a:schemeClr>
              </a:solidFill>
            </a:endParaRPr>
          </a:p>
        </p:txBody>
      </p:sp>
      <p:sp>
        <p:nvSpPr>
          <p:cNvPr id="9" name="Google Shape;124;p24"/>
          <p:cNvSpPr/>
          <p:nvPr/>
        </p:nvSpPr>
        <p:spPr>
          <a:xfrm rot="5400000">
            <a:off x="119383" y="-122847"/>
            <a:ext cx="634650" cy="880345"/>
          </a:xfrm>
          <a:prstGeom prst="rect">
            <a:avLst/>
          </a:prstGeom>
          <a:solidFill>
            <a:srgbClr val="908269">
              <a:alpha val="861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24;p24"/>
          <p:cNvSpPr/>
          <p:nvPr/>
        </p:nvSpPr>
        <p:spPr>
          <a:xfrm rot="5400000">
            <a:off x="999729" y="511804"/>
            <a:ext cx="634650" cy="880345"/>
          </a:xfrm>
          <a:prstGeom prst="rect">
            <a:avLst/>
          </a:prstGeom>
          <a:solidFill>
            <a:srgbClr val="908269">
              <a:alpha val="861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24;p24"/>
          <p:cNvSpPr/>
          <p:nvPr/>
        </p:nvSpPr>
        <p:spPr>
          <a:xfrm rot="5400000">
            <a:off x="1880075" y="-122848"/>
            <a:ext cx="634650" cy="880345"/>
          </a:xfrm>
          <a:prstGeom prst="rect">
            <a:avLst/>
          </a:prstGeom>
          <a:solidFill>
            <a:srgbClr val="908269">
              <a:alpha val="861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4;p24"/>
          <p:cNvSpPr/>
          <p:nvPr/>
        </p:nvSpPr>
        <p:spPr>
          <a:xfrm rot="5400000">
            <a:off x="2760421" y="511803"/>
            <a:ext cx="634650" cy="880345"/>
          </a:xfrm>
          <a:prstGeom prst="rect">
            <a:avLst/>
          </a:prstGeom>
          <a:solidFill>
            <a:srgbClr val="908269">
              <a:alpha val="861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24;p24"/>
          <p:cNvSpPr/>
          <p:nvPr/>
        </p:nvSpPr>
        <p:spPr>
          <a:xfrm rot="5400000">
            <a:off x="4660793" y="4387334"/>
            <a:ext cx="634650" cy="880345"/>
          </a:xfrm>
          <a:prstGeom prst="rect">
            <a:avLst/>
          </a:prstGeom>
          <a:solidFill>
            <a:srgbClr val="908269">
              <a:alpha val="861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24;p24"/>
          <p:cNvSpPr/>
          <p:nvPr/>
        </p:nvSpPr>
        <p:spPr>
          <a:xfrm rot="5400000">
            <a:off x="6330822" y="4384271"/>
            <a:ext cx="634650" cy="880345"/>
          </a:xfrm>
          <a:prstGeom prst="rect">
            <a:avLst/>
          </a:prstGeom>
          <a:solidFill>
            <a:srgbClr val="908269">
              <a:alpha val="861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24;p24"/>
          <p:cNvSpPr/>
          <p:nvPr/>
        </p:nvSpPr>
        <p:spPr>
          <a:xfrm rot="5400000">
            <a:off x="8081702" y="4387335"/>
            <a:ext cx="634650" cy="880345"/>
          </a:xfrm>
          <a:prstGeom prst="rect">
            <a:avLst/>
          </a:prstGeom>
          <a:solidFill>
            <a:srgbClr val="908269">
              <a:alpha val="861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Rectangle 16"/>
          <p:cNvSpPr/>
          <p:nvPr/>
        </p:nvSpPr>
        <p:spPr>
          <a:xfrm>
            <a:off x="2971800" y="3355835"/>
            <a:ext cx="2743200" cy="307777"/>
          </a:xfrm>
          <a:prstGeom prst="rect">
            <a:avLst/>
          </a:prstGeom>
        </p:spPr>
        <p:txBody>
          <a:bodyPr wrap="square">
            <a:spAutoFit/>
          </a:bodyPr>
          <a:lstStyle/>
          <a:p>
            <a:r>
              <a:rPr lang="en-US" sz="1400" dirty="0" smtClean="0"/>
              <a:t>The Strategy of the Company</a:t>
            </a:r>
            <a:endParaRPr lang="en-US" sz="1400" dirty="0"/>
          </a:p>
        </p:txBody>
      </p:sp>
    </p:spTree>
    <p:extLst>
      <p:ext uri="{BB962C8B-B14F-4D97-AF65-F5344CB8AC3E}">
        <p14:creationId xmlns:p14="http://schemas.microsoft.com/office/powerpoint/2010/main" val="285077114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5400000">
            <a:off x="7201765" y="1495426"/>
            <a:ext cx="2514600" cy="857250"/>
          </a:xfrm>
        </p:spPr>
        <p:txBody>
          <a:bodyPr>
            <a:normAutofit fontScale="90000"/>
          </a:bodyPr>
          <a:lstStyle/>
          <a:p>
            <a:pPr algn="l"/>
            <a:r>
              <a:rPr lang="en-US" sz="3200" b="1" dirty="0" smtClean="0">
                <a:solidFill>
                  <a:schemeClr val="tx1">
                    <a:lumMod val="85000"/>
                    <a:lumOff val="15000"/>
                  </a:schemeClr>
                </a:solidFill>
              </a:rPr>
              <a:t>SERVICE CORE PROCESS</a:t>
            </a:r>
            <a:endParaRPr lang="en-US" sz="3200" b="1" dirty="0">
              <a:solidFill>
                <a:schemeClr val="tx1">
                  <a:lumMod val="85000"/>
                  <a:lumOff val="15000"/>
                </a:schemeClr>
              </a:solidFill>
            </a:endParaRPr>
          </a:p>
        </p:txBody>
      </p:sp>
      <p:sp>
        <p:nvSpPr>
          <p:cNvPr id="4" name="Google Shape;124;p24"/>
          <p:cNvSpPr/>
          <p:nvPr/>
        </p:nvSpPr>
        <p:spPr>
          <a:xfrm rot="5400000">
            <a:off x="849920" y="984075"/>
            <a:ext cx="634650" cy="762000"/>
          </a:xfrm>
          <a:prstGeom prst="rect">
            <a:avLst/>
          </a:prstGeom>
          <a:solidFill>
            <a:srgbClr val="908269">
              <a:alpha val="861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Google Shape;124;p24"/>
          <p:cNvSpPr/>
          <p:nvPr/>
        </p:nvSpPr>
        <p:spPr>
          <a:xfrm rot="5400000">
            <a:off x="4940475" y="984075"/>
            <a:ext cx="634650" cy="762000"/>
          </a:xfrm>
          <a:prstGeom prst="rect">
            <a:avLst/>
          </a:prstGeom>
          <a:solidFill>
            <a:srgbClr val="908269">
              <a:alpha val="861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124;p24"/>
          <p:cNvSpPr/>
          <p:nvPr/>
        </p:nvSpPr>
        <p:spPr>
          <a:xfrm rot="5400000">
            <a:off x="867237" y="3493480"/>
            <a:ext cx="634650" cy="762000"/>
          </a:xfrm>
          <a:prstGeom prst="rect">
            <a:avLst/>
          </a:prstGeom>
          <a:solidFill>
            <a:srgbClr val="908269">
              <a:alpha val="861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124;p24"/>
          <p:cNvSpPr/>
          <p:nvPr/>
        </p:nvSpPr>
        <p:spPr>
          <a:xfrm rot="5400000">
            <a:off x="4940475" y="2262034"/>
            <a:ext cx="634650" cy="762000"/>
          </a:xfrm>
          <a:prstGeom prst="rect">
            <a:avLst/>
          </a:prstGeom>
          <a:solidFill>
            <a:srgbClr val="908269">
              <a:alpha val="861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124;p24"/>
          <p:cNvSpPr/>
          <p:nvPr/>
        </p:nvSpPr>
        <p:spPr>
          <a:xfrm rot="5400000">
            <a:off x="4940475" y="3498675"/>
            <a:ext cx="634650" cy="762000"/>
          </a:xfrm>
          <a:prstGeom prst="rect">
            <a:avLst/>
          </a:prstGeom>
          <a:solidFill>
            <a:srgbClr val="908269">
              <a:alpha val="861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124;p24"/>
          <p:cNvSpPr/>
          <p:nvPr/>
        </p:nvSpPr>
        <p:spPr>
          <a:xfrm rot="5400000">
            <a:off x="2959275" y="3518530"/>
            <a:ext cx="634650" cy="762000"/>
          </a:xfrm>
          <a:prstGeom prst="rect">
            <a:avLst/>
          </a:prstGeom>
          <a:solidFill>
            <a:srgbClr val="908269">
              <a:alpha val="861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24;p24"/>
          <p:cNvSpPr/>
          <p:nvPr/>
        </p:nvSpPr>
        <p:spPr>
          <a:xfrm rot="5400000">
            <a:off x="849920" y="2262034"/>
            <a:ext cx="634650" cy="762000"/>
          </a:xfrm>
          <a:prstGeom prst="rect">
            <a:avLst/>
          </a:prstGeom>
          <a:solidFill>
            <a:srgbClr val="908269">
              <a:alpha val="861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Rectangle 11"/>
          <p:cNvSpPr/>
          <p:nvPr/>
        </p:nvSpPr>
        <p:spPr>
          <a:xfrm>
            <a:off x="1000858" y="1103465"/>
            <a:ext cx="367408" cy="523220"/>
          </a:xfrm>
          <a:prstGeom prst="rect">
            <a:avLst/>
          </a:prstGeom>
        </p:spPr>
        <p:txBody>
          <a:bodyPr wrap="none">
            <a:spAutoFit/>
          </a:bodyPr>
          <a:lstStyle/>
          <a:p>
            <a:pPr>
              <a:spcBef>
                <a:spcPts val="0"/>
              </a:spcBef>
            </a:pPr>
            <a:r>
              <a:rPr lang="en" sz="2800" b="1" dirty="0" smtClean="0">
                <a:solidFill>
                  <a:srgbClr val="FFFFFF"/>
                </a:solidFill>
              </a:rPr>
              <a:t>1</a:t>
            </a:r>
            <a:endParaRPr lang="en" sz="2800" b="1" dirty="0">
              <a:solidFill>
                <a:srgbClr val="FFFFFF"/>
              </a:solidFill>
            </a:endParaRPr>
          </a:p>
        </p:txBody>
      </p:sp>
      <p:sp>
        <p:nvSpPr>
          <p:cNvPr id="13" name="Rectangle 12"/>
          <p:cNvSpPr/>
          <p:nvPr/>
        </p:nvSpPr>
        <p:spPr>
          <a:xfrm>
            <a:off x="3092896" y="3637919"/>
            <a:ext cx="367408" cy="523220"/>
          </a:xfrm>
          <a:prstGeom prst="rect">
            <a:avLst/>
          </a:prstGeom>
        </p:spPr>
        <p:txBody>
          <a:bodyPr wrap="none">
            <a:spAutoFit/>
          </a:bodyPr>
          <a:lstStyle/>
          <a:p>
            <a:pPr>
              <a:spcBef>
                <a:spcPts val="0"/>
              </a:spcBef>
            </a:pPr>
            <a:r>
              <a:rPr lang="en" sz="2800" b="1" dirty="0" smtClean="0">
                <a:solidFill>
                  <a:srgbClr val="FFFFFF"/>
                </a:solidFill>
              </a:rPr>
              <a:t>4</a:t>
            </a:r>
            <a:endParaRPr lang="en" sz="2800" b="1" dirty="0">
              <a:solidFill>
                <a:srgbClr val="FFFFFF"/>
              </a:solidFill>
            </a:endParaRPr>
          </a:p>
        </p:txBody>
      </p:sp>
      <p:sp>
        <p:nvSpPr>
          <p:cNvPr id="14" name="Rectangle 13"/>
          <p:cNvSpPr/>
          <p:nvPr/>
        </p:nvSpPr>
        <p:spPr>
          <a:xfrm>
            <a:off x="1000858" y="3612870"/>
            <a:ext cx="367408" cy="523220"/>
          </a:xfrm>
          <a:prstGeom prst="rect">
            <a:avLst/>
          </a:prstGeom>
        </p:spPr>
        <p:txBody>
          <a:bodyPr wrap="none">
            <a:spAutoFit/>
          </a:bodyPr>
          <a:lstStyle/>
          <a:p>
            <a:pPr>
              <a:spcBef>
                <a:spcPts val="0"/>
              </a:spcBef>
            </a:pPr>
            <a:r>
              <a:rPr lang="en" sz="2800" b="1" dirty="0" smtClean="0">
                <a:solidFill>
                  <a:srgbClr val="FFFFFF"/>
                </a:solidFill>
              </a:rPr>
              <a:t>3</a:t>
            </a:r>
            <a:endParaRPr lang="en" sz="2800" b="1" dirty="0">
              <a:solidFill>
                <a:srgbClr val="FFFFFF"/>
              </a:solidFill>
            </a:endParaRPr>
          </a:p>
        </p:txBody>
      </p:sp>
      <p:sp>
        <p:nvSpPr>
          <p:cNvPr id="15" name="Rectangle 14"/>
          <p:cNvSpPr/>
          <p:nvPr/>
        </p:nvSpPr>
        <p:spPr>
          <a:xfrm>
            <a:off x="1458058" y="1560665"/>
            <a:ext cx="367408" cy="523220"/>
          </a:xfrm>
          <a:prstGeom prst="rect">
            <a:avLst/>
          </a:prstGeom>
        </p:spPr>
        <p:txBody>
          <a:bodyPr wrap="none">
            <a:spAutoFit/>
          </a:bodyPr>
          <a:lstStyle/>
          <a:p>
            <a:pPr>
              <a:spcBef>
                <a:spcPts val="0"/>
              </a:spcBef>
            </a:pPr>
            <a:r>
              <a:rPr lang="en" sz="2800" b="1" dirty="0" smtClean="0">
                <a:solidFill>
                  <a:srgbClr val="FFFFFF"/>
                </a:solidFill>
              </a:rPr>
              <a:t>1</a:t>
            </a:r>
            <a:endParaRPr lang="en" sz="2800" b="1" dirty="0">
              <a:solidFill>
                <a:srgbClr val="FFFFFF"/>
              </a:solidFill>
            </a:endParaRPr>
          </a:p>
        </p:txBody>
      </p:sp>
      <p:sp>
        <p:nvSpPr>
          <p:cNvPr id="16" name="Rectangle 15"/>
          <p:cNvSpPr/>
          <p:nvPr/>
        </p:nvSpPr>
        <p:spPr>
          <a:xfrm>
            <a:off x="1610458" y="1713065"/>
            <a:ext cx="367408" cy="523220"/>
          </a:xfrm>
          <a:prstGeom prst="rect">
            <a:avLst/>
          </a:prstGeom>
        </p:spPr>
        <p:txBody>
          <a:bodyPr wrap="none">
            <a:spAutoFit/>
          </a:bodyPr>
          <a:lstStyle/>
          <a:p>
            <a:pPr>
              <a:spcBef>
                <a:spcPts val="0"/>
              </a:spcBef>
            </a:pPr>
            <a:r>
              <a:rPr lang="en" sz="2800" b="1" dirty="0" smtClean="0">
                <a:solidFill>
                  <a:srgbClr val="FFFFFF"/>
                </a:solidFill>
              </a:rPr>
              <a:t>1</a:t>
            </a:r>
            <a:endParaRPr lang="en" sz="2800" b="1" dirty="0">
              <a:solidFill>
                <a:srgbClr val="FFFFFF"/>
              </a:solidFill>
            </a:endParaRPr>
          </a:p>
        </p:txBody>
      </p:sp>
      <p:sp>
        <p:nvSpPr>
          <p:cNvPr id="17" name="Rectangle 16"/>
          <p:cNvSpPr/>
          <p:nvPr/>
        </p:nvSpPr>
        <p:spPr>
          <a:xfrm>
            <a:off x="1000858" y="2381424"/>
            <a:ext cx="367408" cy="523220"/>
          </a:xfrm>
          <a:prstGeom prst="rect">
            <a:avLst/>
          </a:prstGeom>
        </p:spPr>
        <p:txBody>
          <a:bodyPr wrap="none">
            <a:spAutoFit/>
          </a:bodyPr>
          <a:lstStyle/>
          <a:p>
            <a:pPr>
              <a:spcBef>
                <a:spcPts val="0"/>
              </a:spcBef>
            </a:pPr>
            <a:r>
              <a:rPr lang="en" sz="2800" b="1" dirty="0">
                <a:solidFill>
                  <a:srgbClr val="FFFFFF"/>
                </a:solidFill>
              </a:rPr>
              <a:t>2</a:t>
            </a:r>
          </a:p>
        </p:txBody>
      </p:sp>
      <p:sp>
        <p:nvSpPr>
          <p:cNvPr id="18" name="Rectangle 17"/>
          <p:cNvSpPr/>
          <p:nvPr/>
        </p:nvSpPr>
        <p:spPr>
          <a:xfrm>
            <a:off x="5074096" y="3612870"/>
            <a:ext cx="367408" cy="523220"/>
          </a:xfrm>
          <a:prstGeom prst="rect">
            <a:avLst/>
          </a:prstGeom>
        </p:spPr>
        <p:txBody>
          <a:bodyPr wrap="none">
            <a:spAutoFit/>
          </a:bodyPr>
          <a:lstStyle/>
          <a:p>
            <a:pPr>
              <a:spcBef>
                <a:spcPts val="0"/>
              </a:spcBef>
            </a:pPr>
            <a:r>
              <a:rPr lang="en" sz="2800" b="1" dirty="0" smtClean="0">
                <a:solidFill>
                  <a:srgbClr val="FFFFFF"/>
                </a:solidFill>
              </a:rPr>
              <a:t>5</a:t>
            </a:r>
            <a:endParaRPr lang="en" sz="2800" b="1" dirty="0">
              <a:solidFill>
                <a:srgbClr val="FFFFFF"/>
              </a:solidFill>
            </a:endParaRPr>
          </a:p>
        </p:txBody>
      </p:sp>
      <p:sp>
        <p:nvSpPr>
          <p:cNvPr id="19" name="Rectangle 18"/>
          <p:cNvSpPr/>
          <p:nvPr/>
        </p:nvSpPr>
        <p:spPr>
          <a:xfrm>
            <a:off x="5073963" y="1103465"/>
            <a:ext cx="367408" cy="523220"/>
          </a:xfrm>
          <a:prstGeom prst="rect">
            <a:avLst/>
          </a:prstGeom>
        </p:spPr>
        <p:txBody>
          <a:bodyPr wrap="none">
            <a:spAutoFit/>
          </a:bodyPr>
          <a:lstStyle/>
          <a:p>
            <a:pPr>
              <a:spcBef>
                <a:spcPts val="0"/>
              </a:spcBef>
            </a:pPr>
            <a:r>
              <a:rPr lang="en" sz="2800" b="1" dirty="0" smtClean="0">
                <a:solidFill>
                  <a:srgbClr val="FFFFFF"/>
                </a:solidFill>
              </a:rPr>
              <a:t>7</a:t>
            </a:r>
            <a:endParaRPr lang="en" sz="2800" b="1" dirty="0">
              <a:solidFill>
                <a:srgbClr val="FFFFFF"/>
              </a:solidFill>
            </a:endParaRPr>
          </a:p>
        </p:txBody>
      </p:sp>
      <p:sp>
        <p:nvSpPr>
          <p:cNvPr id="20" name="Rectangle 19"/>
          <p:cNvSpPr/>
          <p:nvPr/>
        </p:nvSpPr>
        <p:spPr>
          <a:xfrm>
            <a:off x="5073963" y="2355658"/>
            <a:ext cx="367408" cy="523220"/>
          </a:xfrm>
          <a:prstGeom prst="rect">
            <a:avLst/>
          </a:prstGeom>
        </p:spPr>
        <p:txBody>
          <a:bodyPr wrap="none">
            <a:spAutoFit/>
          </a:bodyPr>
          <a:lstStyle/>
          <a:p>
            <a:pPr>
              <a:spcBef>
                <a:spcPts val="0"/>
              </a:spcBef>
            </a:pPr>
            <a:r>
              <a:rPr lang="en" sz="2800" b="1" dirty="0" smtClean="0">
                <a:solidFill>
                  <a:srgbClr val="FFFFFF"/>
                </a:solidFill>
              </a:rPr>
              <a:t>6</a:t>
            </a:r>
            <a:endParaRPr lang="en" sz="2800" b="1" dirty="0">
              <a:solidFill>
                <a:srgbClr val="FFFFFF"/>
              </a:solidFill>
            </a:endParaRPr>
          </a:p>
        </p:txBody>
      </p:sp>
      <p:cxnSp>
        <p:nvCxnSpPr>
          <p:cNvPr id="22" name="Straight Connector 21"/>
          <p:cNvCxnSpPr>
            <a:stCxn id="4" idx="3"/>
            <a:endCxn id="10" idx="1"/>
          </p:cNvCxnSpPr>
          <p:nvPr/>
        </p:nvCxnSpPr>
        <p:spPr>
          <a:xfrm>
            <a:off x="1167245" y="1682400"/>
            <a:ext cx="0" cy="643309"/>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1167245" y="2919041"/>
            <a:ext cx="0" cy="643309"/>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5257800" y="1682399"/>
            <a:ext cx="0" cy="643309"/>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5257667" y="2960359"/>
            <a:ext cx="0" cy="643309"/>
          </a:xfrm>
          <a:prstGeom prst="line">
            <a:avLst/>
          </a:prstGeom>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flipH="1">
            <a:off x="3657600" y="3924580"/>
            <a:ext cx="124344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a:stCxn id="5" idx="2"/>
          </p:cNvCxnSpPr>
          <p:nvPr/>
        </p:nvCxnSpPr>
        <p:spPr>
          <a:xfrm flipH="1">
            <a:off x="1548245" y="1365075"/>
            <a:ext cx="332855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flipH="1">
            <a:off x="1458058" y="3899530"/>
            <a:ext cx="1437672" cy="25050"/>
          </a:xfrm>
          <a:prstGeom prst="line">
            <a:avLst/>
          </a:prstGeom>
        </p:spPr>
        <p:style>
          <a:lnRef idx="1">
            <a:schemeClr val="accent1"/>
          </a:lnRef>
          <a:fillRef idx="0">
            <a:schemeClr val="accent1"/>
          </a:fillRef>
          <a:effectRef idx="0">
            <a:schemeClr val="accent1"/>
          </a:effectRef>
          <a:fontRef idx="minor">
            <a:schemeClr val="tx1"/>
          </a:fontRef>
        </p:style>
      </p:cxnSp>
      <p:sp>
        <p:nvSpPr>
          <p:cNvPr id="56" name="TextBox 55"/>
          <p:cNvSpPr txBox="1"/>
          <p:nvPr/>
        </p:nvSpPr>
        <p:spPr>
          <a:xfrm>
            <a:off x="609600" y="514350"/>
            <a:ext cx="1215866" cy="461665"/>
          </a:xfrm>
          <a:prstGeom prst="rect">
            <a:avLst/>
          </a:prstGeom>
          <a:noFill/>
        </p:spPr>
        <p:txBody>
          <a:bodyPr wrap="square" rtlCol="0">
            <a:spAutoFit/>
          </a:bodyPr>
          <a:lstStyle/>
          <a:p>
            <a:r>
              <a:rPr lang="en-US" sz="1200" dirty="0" smtClean="0"/>
              <a:t>Appointment Agreement </a:t>
            </a:r>
            <a:endParaRPr lang="en-US" sz="1200" dirty="0"/>
          </a:p>
        </p:txBody>
      </p:sp>
      <p:sp>
        <p:nvSpPr>
          <p:cNvPr id="57" name="TextBox 56"/>
          <p:cNvSpPr txBox="1"/>
          <p:nvPr/>
        </p:nvSpPr>
        <p:spPr>
          <a:xfrm>
            <a:off x="4101077" y="713417"/>
            <a:ext cx="1524000" cy="276999"/>
          </a:xfrm>
          <a:prstGeom prst="rect">
            <a:avLst/>
          </a:prstGeom>
          <a:noFill/>
        </p:spPr>
        <p:txBody>
          <a:bodyPr wrap="square" rtlCol="0">
            <a:spAutoFit/>
          </a:bodyPr>
          <a:lstStyle/>
          <a:p>
            <a:pPr algn="r"/>
            <a:r>
              <a:rPr lang="en-US" sz="1200" dirty="0" smtClean="0"/>
              <a:t>Rework </a:t>
            </a:r>
            <a:endParaRPr lang="en-US" sz="1200" dirty="0"/>
          </a:p>
        </p:txBody>
      </p:sp>
      <p:sp>
        <p:nvSpPr>
          <p:cNvPr id="58" name="TextBox 57"/>
          <p:cNvSpPr txBox="1"/>
          <p:nvPr/>
        </p:nvSpPr>
        <p:spPr>
          <a:xfrm>
            <a:off x="422562" y="4391478"/>
            <a:ext cx="1524000" cy="276999"/>
          </a:xfrm>
          <a:prstGeom prst="rect">
            <a:avLst/>
          </a:prstGeom>
          <a:noFill/>
        </p:spPr>
        <p:txBody>
          <a:bodyPr wrap="square" rtlCol="0">
            <a:spAutoFit/>
          </a:bodyPr>
          <a:lstStyle/>
          <a:p>
            <a:r>
              <a:rPr lang="en-US" sz="1200" dirty="0" smtClean="0"/>
              <a:t>Vehicle Reception </a:t>
            </a:r>
            <a:endParaRPr lang="en-US" sz="1200" dirty="0"/>
          </a:p>
        </p:txBody>
      </p:sp>
      <p:sp>
        <p:nvSpPr>
          <p:cNvPr id="59" name="TextBox 58"/>
          <p:cNvSpPr txBox="1"/>
          <p:nvPr/>
        </p:nvSpPr>
        <p:spPr>
          <a:xfrm>
            <a:off x="4565204" y="4299146"/>
            <a:ext cx="1752600" cy="646331"/>
          </a:xfrm>
          <a:prstGeom prst="rect">
            <a:avLst/>
          </a:prstGeom>
          <a:noFill/>
        </p:spPr>
        <p:txBody>
          <a:bodyPr wrap="square" rtlCol="0">
            <a:spAutoFit/>
          </a:bodyPr>
          <a:lstStyle/>
          <a:p>
            <a:r>
              <a:rPr lang="en-US" sz="1200" dirty="0" smtClean="0"/>
              <a:t>Quality Control Preparation for Vehicle return</a:t>
            </a:r>
            <a:endParaRPr lang="en-US" sz="1200" dirty="0"/>
          </a:p>
        </p:txBody>
      </p:sp>
      <p:sp>
        <p:nvSpPr>
          <p:cNvPr id="60" name="TextBox 59"/>
          <p:cNvSpPr txBox="1"/>
          <p:nvPr/>
        </p:nvSpPr>
        <p:spPr>
          <a:xfrm>
            <a:off x="2691246" y="2412201"/>
            <a:ext cx="2209800" cy="461665"/>
          </a:xfrm>
          <a:prstGeom prst="rect">
            <a:avLst/>
          </a:prstGeom>
          <a:noFill/>
        </p:spPr>
        <p:txBody>
          <a:bodyPr wrap="square" rtlCol="0">
            <a:spAutoFit/>
          </a:bodyPr>
          <a:lstStyle/>
          <a:p>
            <a:pPr algn="r"/>
            <a:r>
              <a:rPr lang="en-US" sz="1200" dirty="0" smtClean="0"/>
              <a:t>Vehicle Handover , Cost Settlement </a:t>
            </a:r>
            <a:endParaRPr lang="en-US" sz="1200" dirty="0"/>
          </a:p>
        </p:txBody>
      </p:sp>
      <p:sp>
        <p:nvSpPr>
          <p:cNvPr id="61" name="TextBox 60"/>
          <p:cNvSpPr txBox="1"/>
          <p:nvPr/>
        </p:nvSpPr>
        <p:spPr>
          <a:xfrm>
            <a:off x="2286000" y="4299146"/>
            <a:ext cx="2209800" cy="461665"/>
          </a:xfrm>
          <a:prstGeom prst="rect">
            <a:avLst/>
          </a:prstGeom>
          <a:noFill/>
        </p:spPr>
        <p:txBody>
          <a:bodyPr wrap="square" rtlCol="0">
            <a:spAutoFit/>
          </a:bodyPr>
          <a:lstStyle/>
          <a:p>
            <a:r>
              <a:rPr lang="en-US" sz="1200" dirty="0" smtClean="0"/>
              <a:t>Repair/Service: workshop Findings</a:t>
            </a:r>
            <a:endParaRPr lang="en-US" sz="1200" dirty="0"/>
          </a:p>
        </p:txBody>
      </p:sp>
      <p:sp>
        <p:nvSpPr>
          <p:cNvPr id="62" name="TextBox 61"/>
          <p:cNvSpPr txBox="1"/>
          <p:nvPr/>
        </p:nvSpPr>
        <p:spPr>
          <a:xfrm>
            <a:off x="1690119" y="2408596"/>
            <a:ext cx="1524000" cy="461665"/>
          </a:xfrm>
          <a:prstGeom prst="rect">
            <a:avLst/>
          </a:prstGeom>
          <a:noFill/>
        </p:spPr>
        <p:txBody>
          <a:bodyPr wrap="square" rtlCol="0">
            <a:spAutoFit/>
          </a:bodyPr>
          <a:lstStyle/>
          <a:p>
            <a:r>
              <a:rPr lang="en-US" sz="1200" dirty="0" smtClean="0"/>
              <a:t>Appointment Preparation</a:t>
            </a:r>
            <a:endParaRPr lang="en-US" sz="1200" dirty="0"/>
          </a:p>
        </p:txBody>
      </p:sp>
      <p:sp>
        <p:nvSpPr>
          <p:cNvPr id="63" name="Google Shape;124;p24"/>
          <p:cNvSpPr/>
          <p:nvPr/>
        </p:nvSpPr>
        <p:spPr>
          <a:xfrm rot="5400000">
            <a:off x="7548420" y="3786331"/>
            <a:ext cx="1971959" cy="762000"/>
          </a:xfrm>
          <a:prstGeom prst="rect">
            <a:avLst/>
          </a:prstGeom>
          <a:solidFill>
            <a:srgbClr val="908269">
              <a:alpha val="861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124;p24"/>
          <p:cNvSpPr/>
          <p:nvPr/>
        </p:nvSpPr>
        <p:spPr>
          <a:xfrm rot="5400000">
            <a:off x="8140875" y="-63675"/>
            <a:ext cx="634650" cy="762000"/>
          </a:xfrm>
          <a:prstGeom prst="rect">
            <a:avLst/>
          </a:prstGeom>
          <a:solidFill>
            <a:srgbClr val="908269">
              <a:alpha val="861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2991290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val="1058332625"/>
              </p:ext>
            </p:extLst>
          </p:nvPr>
        </p:nvGraphicFramePr>
        <p:xfrm>
          <a:off x="304800" y="285750"/>
          <a:ext cx="2819400" cy="4434078"/>
        </p:xfrm>
        <a:graphic>
          <a:graphicData uri="http://schemas.openxmlformats.org/drawingml/2006/table">
            <a:tbl>
              <a:tblPr firstRow="1" firstCol="1" bandRow="1">
                <a:tableStyleId>{5C22544A-7EE6-4342-B048-85BDC9FD1C3A}</a:tableStyleId>
              </a:tblPr>
              <a:tblGrid>
                <a:gridCol w="1420406"/>
                <a:gridCol w="1398994"/>
              </a:tblGrid>
              <a:tr h="129250">
                <a:tc gridSpan="2">
                  <a:txBody>
                    <a:bodyPr/>
                    <a:lstStyle/>
                    <a:p>
                      <a:pPr marL="68580" marR="0" algn="ctr">
                        <a:lnSpc>
                          <a:spcPct val="115000"/>
                        </a:lnSpc>
                        <a:spcBef>
                          <a:spcPts val="0"/>
                        </a:spcBef>
                        <a:spcAft>
                          <a:spcPts val="1000"/>
                        </a:spcAft>
                      </a:pPr>
                      <a:r>
                        <a:rPr lang="en-US" sz="1100" dirty="0">
                          <a:effectLst/>
                        </a:rPr>
                        <a:t>Hour :</a:t>
                      </a:r>
                      <a:endParaRPr lang="en-US" sz="1000" dirty="0">
                        <a:effectLst/>
                        <a:latin typeface="Calibri"/>
                        <a:ea typeface="Calibri"/>
                        <a:cs typeface="Arial"/>
                      </a:endParaRPr>
                    </a:p>
                  </a:txBody>
                  <a:tcPr marL="60352" marR="60352" marT="0" marB="0"/>
                </a:tc>
                <a:tc hMerge="1">
                  <a:txBody>
                    <a:bodyPr/>
                    <a:lstStyle/>
                    <a:p>
                      <a:endParaRPr lang="en-US"/>
                    </a:p>
                  </a:txBody>
                  <a:tcPr/>
                </a:tc>
              </a:tr>
              <a:tr h="387750">
                <a:tc>
                  <a:txBody>
                    <a:bodyPr/>
                    <a:lstStyle/>
                    <a:p>
                      <a:pPr marL="0" marR="0">
                        <a:lnSpc>
                          <a:spcPct val="115000"/>
                        </a:lnSpc>
                        <a:spcBef>
                          <a:spcPts val="0"/>
                        </a:spcBef>
                        <a:spcAft>
                          <a:spcPts val="0"/>
                        </a:spcAft>
                      </a:pPr>
                      <a:r>
                        <a:rPr lang="en-US" sz="1100">
                          <a:effectLst/>
                        </a:rPr>
                        <a:t>Name of the customer </a:t>
                      </a:r>
                      <a:endParaRPr lang="en-US" sz="1000">
                        <a:effectLst/>
                        <a:latin typeface="Calibri"/>
                        <a:ea typeface="Calibri"/>
                        <a:cs typeface="Arial"/>
                      </a:endParaRPr>
                    </a:p>
                  </a:txBody>
                  <a:tcPr marL="60352" marR="60352" marT="0" marB="0"/>
                </a:tc>
                <a:tc>
                  <a:txBody>
                    <a:bodyPr/>
                    <a:lstStyle/>
                    <a:p>
                      <a:pPr marL="0" marR="0">
                        <a:lnSpc>
                          <a:spcPct val="115000"/>
                        </a:lnSpc>
                        <a:spcBef>
                          <a:spcPts val="0"/>
                        </a:spcBef>
                        <a:spcAft>
                          <a:spcPts val="0"/>
                        </a:spcAft>
                      </a:pPr>
                      <a:r>
                        <a:rPr lang="en-US" sz="1100" dirty="0">
                          <a:effectLst/>
                        </a:rPr>
                        <a:t> </a:t>
                      </a:r>
                      <a:endParaRPr lang="en-US" sz="1000" dirty="0">
                        <a:effectLst/>
                      </a:endParaRPr>
                    </a:p>
                    <a:p>
                      <a:pPr marL="0" marR="0">
                        <a:lnSpc>
                          <a:spcPct val="115000"/>
                        </a:lnSpc>
                        <a:spcBef>
                          <a:spcPts val="0"/>
                        </a:spcBef>
                        <a:spcAft>
                          <a:spcPts val="0"/>
                        </a:spcAft>
                      </a:pPr>
                      <a:r>
                        <a:rPr lang="en-US" sz="1100" dirty="0">
                          <a:effectLst/>
                        </a:rPr>
                        <a:t> </a:t>
                      </a:r>
                      <a:endParaRPr lang="en-US" sz="1000" dirty="0">
                        <a:effectLst/>
                      </a:endParaRPr>
                    </a:p>
                    <a:p>
                      <a:pPr marL="0" marR="0">
                        <a:lnSpc>
                          <a:spcPct val="115000"/>
                        </a:lnSpc>
                        <a:spcBef>
                          <a:spcPts val="0"/>
                        </a:spcBef>
                        <a:spcAft>
                          <a:spcPts val="0"/>
                        </a:spcAft>
                      </a:pPr>
                      <a:r>
                        <a:rPr lang="en-US" sz="1100" dirty="0">
                          <a:effectLst/>
                        </a:rPr>
                        <a:t> </a:t>
                      </a:r>
                      <a:endParaRPr lang="en-US" sz="1000" dirty="0">
                        <a:effectLst/>
                        <a:latin typeface="Calibri"/>
                        <a:ea typeface="Calibri"/>
                        <a:cs typeface="Arial"/>
                      </a:endParaRPr>
                    </a:p>
                  </a:txBody>
                  <a:tcPr marL="60352" marR="60352" marT="0" marB="0"/>
                </a:tc>
              </a:tr>
              <a:tr h="387750">
                <a:tc>
                  <a:txBody>
                    <a:bodyPr/>
                    <a:lstStyle/>
                    <a:p>
                      <a:pPr marL="0" marR="0">
                        <a:lnSpc>
                          <a:spcPct val="115000"/>
                        </a:lnSpc>
                        <a:spcBef>
                          <a:spcPts val="0"/>
                        </a:spcBef>
                        <a:spcAft>
                          <a:spcPts val="0"/>
                        </a:spcAft>
                      </a:pPr>
                      <a:r>
                        <a:rPr lang="en-US" sz="1100">
                          <a:effectLst/>
                        </a:rPr>
                        <a:t>Car No. </a:t>
                      </a:r>
                      <a:endParaRPr lang="en-US" sz="1000">
                        <a:effectLst/>
                        <a:latin typeface="Calibri"/>
                        <a:ea typeface="Calibri"/>
                        <a:cs typeface="Arial"/>
                      </a:endParaRPr>
                    </a:p>
                  </a:txBody>
                  <a:tcPr marL="60352" marR="60352" marT="0" marB="0"/>
                </a:tc>
                <a:tc>
                  <a:txBody>
                    <a:bodyPr/>
                    <a:lstStyle/>
                    <a:p>
                      <a:pPr marL="0" marR="0">
                        <a:lnSpc>
                          <a:spcPct val="115000"/>
                        </a:lnSpc>
                        <a:spcBef>
                          <a:spcPts val="0"/>
                        </a:spcBef>
                        <a:spcAft>
                          <a:spcPts val="0"/>
                        </a:spcAft>
                      </a:pPr>
                      <a:r>
                        <a:rPr lang="en-US" sz="1100">
                          <a:effectLst/>
                        </a:rPr>
                        <a:t> </a:t>
                      </a:r>
                      <a:endParaRPr lang="en-US" sz="1000">
                        <a:effectLst/>
                      </a:endParaRPr>
                    </a:p>
                    <a:p>
                      <a:pPr marL="0" marR="0">
                        <a:lnSpc>
                          <a:spcPct val="115000"/>
                        </a:lnSpc>
                        <a:spcBef>
                          <a:spcPts val="0"/>
                        </a:spcBef>
                        <a:spcAft>
                          <a:spcPts val="0"/>
                        </a:spcAft>
                      </a:pPr>
                      <a:r>
                        <a:rPr lang="en-US" sz="1100">
                          <a:effectLst/>
                        </a:rPr>
                        <a:t> </a:t>
                      </a:r>
                      <a:endParaRPr lang="en-US" sz="1000">
                        <a:effectLst/>
                      </a:endParaRPr>
                    </a:p>
                    <a:p>
                      <a:pPr marL="0" marR="0">
                        <a:lnSpc>
                          <a:spcPct val="115000"/>
                        </a:lnSpc>
                        <a:spcBef>
                          <a:spcPts val="0"/>
                        </a:spcBef>
                        <a:spcAft>
                          <a:spcPts val="0"/>
                        </a:spcAft>
                      </a:pPr>
                      <a:r>
                        <a:rPr lang="en-US" sz="1100">
                          <a:effectLst/>
                        </a:rPr>
                        <a:t> </a:t>
                      </a:r>
                      <a:endParaRPr lang="en-US" sz="1000">
                        <a:effectLst/>
                        <a:latin typeface="Calibri"/>
                        <a:ea typeface="Calibri"/>
                        <a:cs typeface="Arial"/>
                      </a:endParaRPr>
                    </a:p>
                  </a:txBody>
                  <a:tcPr marL="60352" marR="60352" marT="0" marB="0"/>
                </a:tc>
              </a:tr>
              <a:tr h="387750">
                <a:tc>
                  <a:txBody>
                    <a:bodyPr/>
                    <a:lstStyle/>
                    <a:p>
                      <a:pPr marL="0" marR="0">
                        <a:lnSpc>
                          <a:spcPct val="115000"/>
                        </a:lnSpc>
                        <a:spcBef>
                          <a:spcPts val="0"/>
                        </a:spcBef>
                        <a:spcAft>
                          <a:spcPts val="0"/>
                        </a:spcAft>
                      </a:pPr>
                      <a:r>
                        <a:rPr lang="en-US" sz="1100">
                          <a:effectLst/>
                        </a:rPr>
                        <a:t>Vin No. </a:t>
                      </a:r>
                      <a:endParaRPr lang="en-US" sz="1000">
                        <a:effectLst/>
                        <a:latin typeface="Calibri"/>
                        <a:ea typeface="Calibri"/>
                        <a:cs typeface="Arial"/>
                      </a:endParaRPr>
                    </a:p>
                  </a:txBody>
                  <a:tcPr marL="60352" marR="60352" marT="0" marB="0"/>
                </a:tc>
                <a:tc>
                  <a:txBody>
                    <a:bodyPr/>
                    <a:lstStyle/>
                    <a:p>
                      <a:pPr marL="0" marR="0">
                        <a:lnSpc>
                          <a:spcPct val="115000"/>
                        </a:lnSpc>
                        <a:spcBef>
                          <a:spcPts val="0"/>
                        </a:spcBef>
                        <a:spcAft>
                          <a:spcPts val="0"/>
                        </a:spcAft>
                      </a:pPr>
                      <a:r>
                        <a:rPr lang="en-US" sz="1100">
                          <a:effectLst/>
                        </a:rPr>
                        <a:t> </a:t>
                      </a:r>
                      <a:endParaRPr lang="en-US" sz="1000">
                        <a:effectLst/>
                      </a:endParaRPr>
                    </a:p>
                    <a:p>
                      <a:pPr marL="0" marR="0">
                        <a:lnSpc>
                          <a:spcPct val="115000"/>
                        </a:lnSpc>
                        <a:spcBef>
                          <a:spcPts val="0"/>
                        </a:spcBef>
                        <a:spcAft>
                          <a:spcPts val="0"/>
                        </a:spcAft>
                      </a:pPr>
                      <a:r>
                        <a:rPr lang="en-US" sz="1100">
                          <a:effectLst/>
                        </a:rPr>
                        <a:t> </a:t>
                      </a:r>
                      <a:endParaRPr lang="en-US" sz="1000">
                        <a:effectLst/>
                      </a:endParaRPr>
                    </a:p>
                    <a:p>
                      <a:pPr marL="0" marR="0">
                        <a:lnSpc>
                          <a:spcPct val="115000"/>
                        </a:lnSpc>
                        <a:spcBef>
                          <a:spcPts val="0"/>
                        </a:spcBef>
                        <a:spcAft>
                          <a:spcPts val="0"/>
                        </a:spcAft>
                      </a:pPr>
                      <a:r>
                        <a:rPr lang="en-US" sz="1100">
                          <a:effectLst/>
                        </a:rPr>
                        <a:t> </a:t>
                      </a:r>
                      <a:endParaRPr lang="en-US" sz="1000">
                        <a:effectLst/>
                        <a:latin typeface="Calibri"/>
                        <a:ea typeface="Calibri"/>
                        <a:cs typeface="Arial"/>
                      </a:endParaRPr>
                    </a:p>
                  </a:txBody>
                  <a:tcPr marL="60352" marR="60352" marT="0" marB="0"/>
                </a:tc>
              </a:tr>
              <a:tr h="387750">
                <a:tc>
                  <a:txBody>
                    <a:bodyPr/>
                    <a:lstStyle/>
                    <a:p>
                      <a:pPr marL="0" marR="0">
                        <a:lnSpc>
                          <a:spcPct val="115000"/>
                        </a:lnSpc>
                        <a:spcBef>
                          <a:spcPts val="0"/>
                        </a:spcBef>
                        <a:spcAft>
                          <a:spcPts val="0"/>
                        </a:spcAft>
                      </a:pPr>
                      <a:r>
                        <a:rPr lang="en-US" sz="1100" dirty="0">
                          <a:effectLst/>
                        </a:rPr>
                        <a:t>Model </a:t>
                      </a:r>
                      <a:endParaRPr lang="en-US" sz="1000" dirty="0">
                        <a:effectLst/>
                      </a:endParaRPr>
                    </a:p>
                    <a:p>
                      <a:pPr marL="0" marR="0">
                        <a:lnSpc>
                          <a:spcPct val="115000"/>
                        </a:lnSpc>
                        <a:spcBef>
                          <a:spcPts val="0"/>
                        </a:spcBef>
                        <a:spcAft>
                          <a:spcPts val="0"/>
                        </a:spcAft>
                      </a:pPr>
                      <a:r>
                        <a:rPr lang="en-US" sz="1100" dirty="0">
                          <a:effectLst/>
                        </a:rPr>
                        <a:t> </a:t>
                      </a:r>
                      <a:endParaRPr lang="en-US" sz="1000" dirty="0">
                        <a:effectLst/>
                        <a:latin typeface="Calibri"/>
                        <a:ea typeface="Calibri"/>
                        <a:cs typeface="Arial"/>
                      </a:endParaRPr>
                    </a:p>
                  </a:txBody>
                  <a:tcPr marL="60352" marR="60352" marT="0" marB="0"/>
                </a:tc>
                <a:tc>
                  <a:txBody>
                    <a:bodyPr/>
                    <a:lstStyle/>
                    <a:p>
                      <a:pPr marL="0" marR="0">
                        <a:lnSpc>
                          <a:spcPct val="115000"/>
                        </a:lnSpc>
                        <a:spcBef>
                          <a:spcPts val="0"/>
                        </a:spcBef>
                        <a:spcAft>
                          <a:spcPts val="0"/>
                        </a:spcAft>
                      </a:pPr>
                      <a:r>
                        <a:rPr lang="en-US" sz="1100">
                          <a:effectLst/>
                        </a:rPr>
                        <a:t> </a:t>
                      </a:r>
                      <a:endParaRPr lang="en-US" sz="1000">
                        <a:effectLst/>
                      </a:endParaRPr>
                    </a:p>
                    <a:p>
                      <a:pPr marL="0" marR="0">
                        <a:lnSpc>
                          <a:spcPct val="115000"/>
                        </a:lnSpc>
                        <a:spcBef>
                          <a:spcPts val="0"/>
                        </a:spcBef>
                        <a:spcAft>
                          <a:spcPts val="0"/>
                        </a:spcAft>
                      </a:pPr>
                      <a:r>
                        <a:rPr lang="en-US" sz="1100">
                          <a:effectLst/>
                        </a:rPr>
                        <a:t> </a:t>
                      </a:r>
                      <a:endParaRPr lang="en-US" sz="1000">
                        <a:effectLst/>
                      </a:endParaRPr>
                    </a:p>
                    <a:p>
                      <a:pPr marL="0" marR="0">
                        <a:lnSpc>
                          <a:spcPct val="115000"/>
                        </a:lnSpc>
                        <a:spcBef>
                          <a:spcPts val="0"/>
                        </a:spcBef>
                        <a:spcAft>
                          <a:spcPts val="0"/>
                        </a:spcAft>
                      </a:pPr>
                      <a:r>
                        <a:rPr lang="en-US" sz="1100">
                          <a:effectLst/>
                        </a:rPr>
                        <a:t> </a:t>
                      </a:r>
                      <a:endParaRPr lang="en-US" sz="1000">
                        <a:effectLst/>
                        <a:latin typeface="Calibri"/>
                        <a:ea typeface="Calibri"/>
                        <a:cs typeface="Arial"/>
                      </a:endParaRPr>
                    </a:p>
                  </a:txBody>
                  <a:tcPr marL="60352" marR="60352" marT="0" marB="0"/>
                </a:tc>
              </a:tr>
              <a:tr h="387750">
                <a:tc>
                  <a:txBody>
                    <a:bodyPr/>
                    <a:lstStyle/>
                    <a:p>
                      <a:pPr marL="0" marR="0">
                        <a:lnSpc>
                          <a:spcPct val="115000"/>
                        </a:lnSpc>
                        <a:spcBef>
                          <a:spcPts val="0"/>
                        </a:spcBef>
                        <a:spcAft>
                          <a:spcPts val="0"/>
                        </a:spcAft>
                      </a:pPr>
                      <a:r>
                        <a:rPr lang="en-US" sz="1100" dirty="0">
                          <a:effectLst/>
                        </a:rPr>
                        <a:t>Mobile </a:t>
                      </a:r>
                      <a:endParaRPr lang="en-US" sz="1000" dirty="0">
                        <a:effectLst/>
                        <a:latin typeface="Calibri"/>
                        <a:ea typeface="Calibri"/>
                        <a:cs typeface="Arial"/>
                      </a:endParaRPr>
                    </a:p>
                  </a:txBody>
                  <a:tcPr marL="60352" marR="60352" marT="0" marB="0"/>
                </a:tc>
                <a:tc>
                  <a:txBody>
                    <a:bodyPr/>
                    <a:lstStyle/>
                    <a:p>
                      <a:pPr marL="0" marR="0">
                        <a:lnSpc>
                          <a:spcPct val="115000"/>
                        </a:lnSpc>
                        <a:spcBef>
                          <a:spcPts val="0"/>
                        </a:spcBef>
                        <a:spcAft>
                          <a:spcPts val="0"/>
                        </a:spcAft>
                      </a:pPr>
                      <a:r>
                        <a:rPr lang="en-US" sz="1100">
                          <a:effectLst/>
                        </a:rPr>
                        <a:t> </a:t>
                      </a:r>
                      <a:endParaRPr lang="en-US" sz="1000">
                        <a:effectLst/>
                      </a:endParaRPr>
                    </a:p>
                    <a:p>
                      <a:pPr marL="0" marR="0">
                        <a:lnSpc>
                          <a:spcPct val="115000"/>
                        </a:lnSpc>
                        <a:spcBef>
                          <a:spcPts val="0"/>
                        </a:spcBef>
                        <a:spcAft>
                          <a:spcPts val="0"/>
                        </a:spcAft>
                      </a:pPr>
                      <a:r>
                        <a:rPr lang="en-US" sz="1100">
                          <a:effectLst/>
                        </a:rPr>
                        <a:t> </a:t>
                      </a:r>
                      <a:endParaRPr lang="en-US" sz="1000">
                        <a:effectLst/>
                      </a:endParaRPr>
                    </a:p>
                    <a:p>
                      <a:pPr marL="0" marR="0">
                        <a:lnSpc>
                          <a:spcPct val="115000"/>
                        </a:lnSpc>
                        <a:spcBef>
                          <a:spcPts val="0"/>
                        </a:spcBef>
                        <a:spcAft>
                          <a:spcPts val="0"/>
                        </a:spcAft>
                      </a:pPr>
                      <a:r>
                        <a:rPr lang="en-US" sz="1100">
                          <a:effectLst/>
                        </a:rPr>
                        <a:t> </a:t>
                      </a:r>
                      <a:endParaRPr lang="en-US" sz="1000">
                        <a:effectLst/>
                        <a:latin typeface="Calibri"/>
                        <a:ea typeface="Calibri"/>
                        <a:cs typeface="Arial"/>
                      </a:endParaRPr>
                    </a:p>
                  </a:txBody>
                  <a:tcPr marL="60352" marR="60352" marT="0" marB="0"/>
                </a:tc>
              </a:tr>
              <a:tr h="387750">
                <a:tc>
                  <a:txBody>
                    <a:bodyPr/>
                    <a:lstStyle/>
                    <a:p>
                      <a:pPr marL="0" marR="0">
                        <a:lnSpc>
                          <a:spcPct val="115000"/>
                        </a:lnSpc>
                        <a:spcBef>
                          <a:spcPts val="0"/>
                        </a:spcBef>
                        <a:spcAft>
                          <a:spcPts val="0"/>
                        </a:spcAft>
                      </a:pPr>
                      <a:r>
                        <a:rPr lang="en-US" sz="1100">
                          <a:effectLst/>
                        </a:rPr>
                        <a:t>T.U</a:t>
                      </a:r>
                      <a:endParaRPr lang="en-US" sz="1000">
                        <a:effectLst/>
                      </a:endParaRPr>
                    </a:p>
                    <a:p>
                      <a:pPr marL="0" marR="0">
                        <a:lnSpc>
                          <a:spcPct val="115000"/>
                        </a:lnSpc>
                        <a:spcBef>
                          <a:spcPts val="0"/>
                        </a:spcBef>
                        <a:spcAft>
                          <a:spcPts val="0"/>
                        </a:spcAft>
                      </a:pPr>
                      <a:r>
                        <a:rPr lang="en-US" sz="1100">
                          <a:effectLst/>
                        </a:rPr>
                        <a:t> </a:t>
                      </a:r>
                      <a:endParaRPr lang="en-US" sz="1000">
                        <a:effectLst/>
                      </a:endParaRPr>
                    </a:p>
                    <a:p>
                      <a:pPr marL="0" marR="0">
                        <a:lnSpc>
                          <a:spcPct val="115000"/>
                        </a:lnSpc>
                        <a:spcBef>
                          <a:spcPts val="0"/>
                        </a:spcBef>
                        <a:spcAft>
                          <a:spcPts val="0"/>
                        </a:spcAft>
                      </a:pPr>
                      <a:r>
                        <a:rPr lang="en-US" sz="1100">
                          <a:effectLst/>
                        </a:rPr>
                        <a:t> </a:t>
                      </a:r>
                      <a:endParaRPr lang="en-US" sz="1000">
                        <a:effectLst/>
                        <a:latin typeface="Calibri"/>
                        <a:ea typeface="Calibri"/>
                        <a:cs typeface="Arial"/>
                      </a:endParaRPr>
                    </a:p>
                  </a:txBody>
                  <a:tcPr marL="60352" marR="60352" marT="0" marB="0"/>
                </a:tc>
                <a:tc>
                  <a:txBody>
                    <a:bodyPr/>
                    <a:lstStyle/>
                    <a:p>
                      <a:pPr marL="0" marR="0">
                        <a:lnSpc>
                          <a:spcPct val="115000"/>
                        </a:lnSpc>
                        <a:spcBef>
                          <a:spcPts val="0"/>
                        </a:spcBef>
                        <a:spcAft>
                          <a:spcPts val="0"/>
                        </a:spcAft>
                      </a:pPr>
                      <a:r>
                        <a:rPr lang="en-US" sz="1100" dirty="0">
                          <a:effectLst/>
                        </a:rPr>
                        <a:t> </a:t>
                      </a:r>
                      <a:endParaRPr lang="en-US" sz="1000" dirty="0">
                        <a:effectLst/>
                        <a:latin typeface="Calibri"/>
                        <a:ea typeface="Calibri"/>
                        <a:cs typeface="Arial"/>
                      </a:endParaRPr>
                    </a:p>
                  </a:txBody>
                  <a:tcPr marL="60352" marR="60352" marT="0" marB="0"/>
                </a:tc>
              </a:tr>
              <a:tr h="387750">
                <a:tc>
                  <a:txBody>
                    <a:bodyPr/>
                    <a:lstStyle/>
                    <a:p>
                      <a:pPr marL="0" marR="0">
                        <a:lnSpc>
                          <a:spcPct val="115000"/>
                        </a:lnSpc>
                        <a:spcBef>
                          <a:spcPts val="0"/>
                        </a:spcBef>
                        <a:spcAft>
                          <a:spcPts val="0"/>
                        </a:spcAft>
                      </a:pPr>
                      <a:r>
                        <a:rPr lang="en-US" sz="1100" dirty="0">
                          <a:effectLst/>
                        </a:rPr>
                        <a:t>The card </a:t>
                      </a:r>
                      <a:endParaRPr lang="en-US" sz="1000" dirty="0">
                        <a:effectLst/>
                      </a:endParaRPr>
                    </a:p>
                    <a:p>
                      <a:pPr marL="0" marR="0">
                        <a:lnSpc>
                          <a:spcPct val="115000"/>
                        </a:lnSpc>
                        <a:spcBef>
                          <a:spcPts val="0"/>
                        </a:spcBef>
                        <a:spcAft>
                          <a:spcPts val="0"/>
                        </a:spcAft>
                      </a:pPr>
                      <a:r>
                        <a:rPr lang="en-US" sz="1100" dirty="0">
                          <a:effectLst/>
                        </a:rPr>
                        <a:t> </a:t>
                      </a:r>
                      <a:endParaRPr lang="en-US" sz="1000" dirty="0">
                        <a:effectLst/>
                      </a:endParaRPr>
                    </a:p>
                    <a:p>
                      <a:pPr marL="0" marR="0">
                        <a:lnSpc>
                          <a:spcPct val="115000"/>
                        </a:lnSpc>
                        <a:spcBef>
                          <a:spcPts val="0"/>
                        </a:spcBef>
                        <a:spcAft>
                          <a:spcPts val="0"/>
                        </a:spcAft>
                      </a:pPr>
                      <a:r>
                        <a:rPr lang="en-US" sz="1100" dirty="0">
                          <a:effectLst/>
                        </a:rPr>
                        <a:t> </a:t>
                      </a:r>
                      <a:endParaRPr lang="en-US" sz="1000" dirty="0">
                        <a:effectLst/>
                        <a:latin typeface="Calibri"/>
                        <a:ea typeface="Calibri"/>
                        <a:cs typeface="Arial"/>
                      </a:endParaRPr>
                    </a:p>
                  </a:txBody>
                  <a:tcPr marL="60352" marR="60352" marT="0" marB="0"/>
                </a:tc>
                <a:tc>
                  <a:txBody>
                    <a:bodyPr/>
                    <a:lstStyle/>
                    <a:p>
                      <a:pPr marL="0" marR="0">
                        <a:lnSpc>
                          <a:spcPct val="115000"/>
                        </a:lnSpc>
                        <a:spcBef>
                          <a:spcPts val="0"/>
                        </a:spcBef>
                        <a:spcAft>
                          <a:spcPts val="0"/>
                        </a:spcAft>
                      </a:pPr>
                      <a:r>
                        <a:rPr lang="en-US" sz="1100">
                          <a:effectLst/>
                        </a:rPr>
                        <a:t> </a:t>
                      </a:r>
                      <a:endParaRPr lang="en-US" sz="1000">
                        <a:effectLst/>
                        <a:latin typeface="Calibri"/>
                        <a:ea typeface="Calibri"/>
                        <a:cs typeface="Arial"/>
                      </a:endParaRPr>
                    </a:p>
                  </a:txBody>
                  <a:tcPr marL="60352" marR="60352" marT="0" marB="0"/>
                </a:tc>
              </a:tr>
              <a:tr h="129250">
                <a:tc>
                  <a:txBody>
                    <a:bodyPr/>
                    <a:lstStyle/>
                    <a:p>
                      <a:pPr marL="0" marR="0">
                        <a:lnSpc>
                          <a:spcPct val="115000"/>
                        </a:lnSpc>
                        <a:spcBef>
                          <a:spcPts val="0"/>
                        </a:spcBef>
                        <a:spcAft>
                          <a:spcPts val="0"/>
                        </a:spcAft>
                      </a:pPr>
                      <a:r>
                        <a:rPr lang="en-US" sz="1100" dirty="0">
                          <a:effectLst/>
                        </a:rPr>
                        <a:t>Vehicle problem    </a:t>
                      </a:r>
                      <a:endParaRPr lang="en-US" sz="1000" dirty="0">
                        <a:effectLst/>
                        <a:latin typeface="Calibri"/>
                        <a:ea typeface="Calibri"/>
                        <a:cs typeface="Arial"/>
                      </a:endParaRPr>
                    </a:p>
                  </a:txBody>
                  <a:tcPr marL="60352" marR="60352" marT="0" marB="0"/>
                </a:tc>
                <a:tc>
                  <a:txBody>
                    <a:bodyPr/>
                    <a:lstStyle/>
                    <a:p>
                      <a:pPr marL="0" marR="0">
                        <a:lnSpc>
                          <a:spcPct val="115000"/>
                        </a:lnSpc>
                        <a:spcBef>
                          <a:spcPts val="0"/>
                        </a:spcBef>
                        <a:spcAft>
                          <a:spcPts val="0"/>
                        </a:spcAft>
                      </a:pPr>
                      <a:r>
                        <a:rPr lang="en-US" sz="1100" dirty="0">
                          <a:effectLst/>
                        </a:rPr>
                        <a:t> </a:t>
                      </a:r>
                      <a:endParaRPr lang="en-US" sz="1000" dirty="0">
                        <a:effectLst/>
                        <a:latin typeface="Calibri"/>
                        <a:ea typeface="Calibri"/>
                        <a:cs typeface="Arial"/>
                      </a:endParaRPr>
                    </a:p>
                  </a:txBody>
                  <a:tcPr marL="60352" marR="60352" marT="0" marB="0"/>
                </a:tc>
              </a:tr>
            </a:tbl>
          </a:graphicData>
        </a:graphic>
      </p:graphicFrame>
      <p:pic>
        <p:nvPicPr>
          <p:cNvPr id="7" name="Picture 3" descr="C:\Users\USER\Desktop\Graduantion project plan2\photos and figures\car checkin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09221" y="285750"/>
            <a:ext cx="2048466" cy="2948328"/>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C:\Users\USER\Desktop\Graduantion project plan2\photos and figures\customer sign.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21482" y="285750"/>
            <a:ext cx="2084560" cy="2948328"/>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p:cNvSpPr/>
          <p:nvPr/>
        </p:nvSpPr>
        <p:spPr>
          <a:xfrm>
            <a:off x="3440394" y="3486150"/>
            <a:ext cx="4572000" cy="646331"/>
          </a:xfrm>
          <a:prstGeom prst="rect">
            <a:avLst/>
          </a:prstGeom>
        </p:spPr>
        <p:txBody>
          <a:bodyPr>
            <a:spAutoFit/>
          </a:bodyPr>
          <a:lstStyle/>
          <a:p>
            <a:r>
              <a:rPr lang="en-US" b="1" dirty="0" smtClean="0">
                <a:solidFill>
                  <a:schemeClr val="tx1">
                    <a:lumMod val="85000"/>
                    <a:lumOff val="15000"/>
                  </a:schemeClr>
                </a:solidFill>
              </a:rPr>
              <a:t>Appointment agreement, information from customers</a:t>
            </a:r>
            <a:endParaRPr lang="en-US" dirty="0">
              <a:solidFill>
                <a:schemeClr val="tx1">
                  <a:lumMod val="85000"/>
                  <a:lumOff val="15000"/>
                </a:schemeClr>
              </a:solidFill>
            </a:endParaRPr>
          </a:p>
        </p:txBody>
      </p:sp>
      <p:sp>
        <p:nvSpPr>
          <p:cNvPr id="10" name="Google Shape;124;p24"/>
          <p:cNvSpPr/>
          <p:nvPr/>
        </p:nvSpPr>
        <p:spPr>
          <a:xfrm>
            <a:off x="7924800" y="5144"/>
            <a:ext cx="803459" cy="5143501"/>
          </a:xfrm>
          <a:prstGeom prst="rect">
            <a:avLst/>
          </a:prstGeom>
          <a:solidFill>
            <a:srgbClr val="908269">
              <a:alpha val="861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62349478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USER\Desktop\Graduantion project plan2\photos and figures\130272960_215141710135790_5308079770511882744_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403908"/>
            <a:ext cx="2971800" cy="4202975"/>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3657600" y="742950"/>
            <a:ext cx="4572000" cy="923330"/>
          </a:xfrm>
          <a:prstGeom prst="rect">
            <a:avLst/>
          </a:prstGeom>
        </p:spPr>
        <p:txBody>
          <a:bodyPr>
            <a:spAutoFit/>
          </a:bodyPr>
          <a:lstStyle/>
          <a:p>
            <a:r>
              <a:rPr lang="en-US" b="1" dirty="0" smtClean="0"/>
              <a:t>This job card contains all the information about the customer and his car and all the customer requirements and complains.</a:t>
            </a:r>
            <a:endParaRPr lang="en-US" b="1" dirty="0"/>
          </a:p>
        </p:txBody>
      </p:sp>
      <p:sp>
        <p:nvSpPr>
          <p:cNvPr id="6" name="Google Shape;124;p24"/>
          <p:cNvSpPr/>
          <p:nvPr/>
        </p:nvSpPr>
        <p:spPr>
          <a:xfrm>
            <a:off x="7924800" y="5144"/>
            <a:ext cx="803459" cy="5143501"/>
          </a:xfrm>
          <a:prstGeom prst="rect">
            <a:avLst/>
          </a:prstGeom>
          <a:solidFill>
            <a:srgbClr val="908269">
              <a:alpha val="861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82827864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245" y="666750"/>
            <a:ext cx="8229600" cy="228600"/>
          </a:xfrm>
        </p:spPr>
        <p:txBody>
          <a:bodyPr>
            <a:normAutofit fontScale="90000"/>
          </a:bodyPr>
          <a:lstStyle/>
          <a:p>
            <a:r>
              <a:rPr lang="en-US" b="1" dirty="0" smtClean="0">
                <a:solidFill>
                  <a:schemeClr val="tx1">
                    <a:lumMod val="85000"/>
                    <a:lumOff val="15000"/>
                  </a:schemeClr>
                </a:solidFill>
              </a:rPr>
              <a:t>Repair / Service: workshop findings</a:t>
            </a:r>
            <a:r>
              <a:rPr lang="en-US" dirty="0" smtClean="0">
                <a:solidFill>
                  <a:schemeClr val="tx1">
                    <a:lumMod val="85000"/>
                    <a:lumOff val="15000"/>
                  </a:schemeClr>
                </a:solidFill>
              </a:rPr>
              <a:t/>
            </a:r>
            <a:br>
              <a:rPr lang="en-US" dirty="0" smtClean="0">
                <a:solidFill>
                  <a:schemeClr val="tx1">
                    <a:lumMod val="85000"/>
                    <a:lumOff val="15000"/>
                  </a:schemeClr>
                </a:solidFill>
              </a:rPr>
            </a:br>
            <a:endParaRPr lang="en-US" dirty="0">
              <a:solidFill>
                <a:schemeClr val="tx1">
                  <a:lumMod val="85000"/>
                  <a:lumOff val="15000"/>
                </a:schemeClr>
              </a:solidFill>
            </a:endParaRPr>
          </a:p>
        </p:txBody>
      </p:sp>
      <p:sp>
        <p:nvSpPr>
          <p:cNvPr id="4" name="Rectangle 3"/>
          <p:cNvSpPr/>
          <p:nvPr/>
        </p:nvSpPr>
        <p:spPr>
          <a:xfrm>
            <a:off x="457200" y="1352550"/>
            <a:ext cx="4572000" cy="2862322"/>
          </a:xfrm>
          <a:prstGeom prst="rect">
            <a:avLst/>
          </a:prstGeom>
        </p:spPr>
        <p:txBody>
          <a:bodyPr>
            <a:spAutoFit/>
          </a:bodyPr>
          <a:lstStyle/>
          <a:p>
            <a:r>
              <a:rPr lang="en-US" b="1" dirty="0" smtClean="0"/>
              <a:t>1. Choose the job card </a:t>
            </a:r>
            <a:br>
              <a:rPr lang="en-US" b="1" dirty="0" smtClean="0"/>
            </a:br>
            <a:r>
              <a:rPr lang="en-US" b="1" dirty="0" smtClean="0"/>
              <a:t>2. Check the customer requirements </a:t>
            </a:r>
            <a:br>
              <a:rPr lang="en-US" b="1" dirty="0" smtClean="0"/>
            </a:br>
            <a:r>
              <a:rPr lang="en-US" b="1" dirty="0" smtClean="0"/>
              <a:t>3. Give the car to the right employee.</a:t>
            </a:r>
          </a:p>
          <a:p>
            <a:r>
              <a:rPr lang="en-US" b="1" dirty="0" smtClean="0"/>
              <a:t>4. The employee sign on the job card.</a:t>
            </a:r>
            <a:br>
              <a:rPr lang="en-US" b="1" dirty="0" smtClean="0"/>
            </a:br>
            <a:r>
              <a:rPr lang="en-US" b="1" dirty="0" smtClean="0"/>
              <a:t>5. Start fixing the car.</a:t>
            </a:r>
          </a:p>
          <a:p>
            <a:r>
              <a:rPr lang="en-US" b="1" dirty="0" smtClean="0"/>
              <a:t>6. Filling the final check list </a:t>
            </a:r>
            <a:br>
              <a:rPr lang="en-US" b="1" dirty="0" smtClean="0"/>
            </a:br>
            <a:r>
              <a:rPr lang="en-US" b="1" dirty="0" smtClean="0"/>
              <a:t>7. If there is any fail not solved, search on the reason </a:t>
            </a:r>
            <a:br>
              <a:rPr lang="en-US" b="1" dirty="0" smtClean="0"/>
            </a:br>
            <a:r>
              <a:rPr lang="en-US" b="1" dirty="0" smtClean="0"/>
              <a:t>8. Checking the car </a:t>
            </a:r>
            <a:br>
              <a:rPr lang="en-US" b="1" dirty="0" smtClean="0"/>
            </a:br>
            <a:r>
              <a:rPr lang="en-US" b="1" dirty="0" smtClean="0"/>
              <a:t>9. Back to the reception.</a:t>
            </a:r>
            <a:endParaRPr lang="en-US" b="1" dirty="0"/>
          </a:p>
        </p:txBody>
      </p:sp>
      <p:pic>
        <p:nvPicPr>
          <p:cNvPr id="5" name="Picture 2" descr="C:\Users\USER\Desktop\Graduantion project plan2\photos and figures\final check.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29200" y="1047750"/>
            <a:ext cx="2661443" cy="3676238"/>
          </a:xfrm>
          <a:prstGeom prst="rect">
            <a:avLst/>
          </a:prstGeom>
          <a:noFill/>
          <a:extLst>
            <a:ext uri="{909E8E84-426E-40DD-AFC4-6F175D3DCCD1}">
              <a14:hiddenFill xmlns:a14="http://schemas.microsoft.com/office/drawing/2010/main">
                <a:solidFill>
                  <a:srgbClr val="FFFFFF"/>
                </a:solidFill>
              </a14:hiddenFill>
            </a:ext>
          </a:extLst>
        </p:spPr>
      </p:pic>
      <p:sp>
        <p:nvSpPr>
          <p:cNvPr id="6" name="Google Shape;124;p24"/>
          <p:cNvSpPr/>
          <p:nvPr/>
        </p:nvSpPr>
        <p:spPr>
          <a:xfrm>
            <a:off x="8001000" y="-21834"/>
            <a:ext cx="803459" cy="5143501"/>
          </a:xfrm>
          <a:prstGeom prst="rect">
            <a:avLst/>
          </a:prstGeom>
          <a:solidFill>
            <a:srgbClr val="908269">
              <a:alpha val="861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5690815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5400000">
            <a:off x="6257925" y="2105025"/>
            <a:ext cx="4191000" cy="857250"/>
          </a:xfrm>
        </p:spPr>
        <p:txBody>
          <a:bodyPr>
            <a:noAutofit/>
          </a:bodyPr>
          <a:lstStyle/>
          <a:p>
            <a:pPr algn="l"/>
            <a:r>
              <a:rPr lang="en-US" sz="6000" b="1" dirty="0" smtClean="0">
                <a:solidFill>
                  <a:schemeClr val="tx1">
                    <a:lumMod val="85000"/>
                    <a:lumOff val="15000"/>
                  </a:schemeClr>
                </a:solidFill>
              </a:rPr>
              <a:t>Our Work…</a:t>
            </a:r>
            <a:endParaRPr lang="en-US" sz="6000" b="1" dirty="0">
              <a:solidFill>
                <a:schemeClr val="tx1">
                  <a:lumMod val="85000"/>
                  <a:lumOff val="15000"/>
                </a:schemeClr>
              </a:solidFill>
            </a:endParaRPr>
          </a:p>
        </p:txBody>
      </p:sp>
      <p:sp>
        <p:nvSpPr>
          <p:cNvPr id="5" name="Google Shape;124;p24"/>
          <p:cNvSpPr/>
          <p:nvPr/>
        </p:nvSpPr>
        <p:spPr>
          <a:xfrm>
            <a:off x="457200" y="-21835"/>
            <a:ext cx="2667000" cy="5143501"/>
          </a:xfrm>
          <a:prstGeom prst="rect">
            <a:avLst/>
          </a:prstGeom>
          <a:solidFill>
            <a:srgbClr val="908269">
              <a:alpha val="861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TextBox 6"/>
          <p:cNvSpPr txBox="1"/>
          <p:nvPr/>
        </p:nvSpPr>
        <p:spPr>
          <a:xfrm>
            <a:off x="3352800" y="886691"/>
            <a:ext cx="2971800" cy="1200329"/>
          </a:xfrm>
          <a:prstGeom prst="rect">
            <a:avLst/>
          </a:prstGeom>
          <a:noFill/>
        </p:spPr>
        <p:txBody>
          <a:bodyPr wrap="square" rtlCol="0">
            <a:spAutoFit/>
          </a:bodyPr>
          <a:lstStyle/>
          <a:p>
            <a:r>
              <a:rPr lang="en-US" dirty="0" smtClean="0"/>
              <a:t>Analyze the Questionnaire using SPSS program to determine the need to apply PDCA.</a:t>
            </a:r>
            <a:endParaRPr lang="en-US" dirty="0"/>
          </a:p>
        </p:txBody>
      </p:sp>
      <p:sp>
        <p:nvSpPr>
          <p:cNvPr id="8" name="TextBox 7"/>
          <p:cNvSpPr txBox="1"/>
          <p:nvPr/>
        </p:nvSpPr>
        <p:spPr>
          <a:xfrm>
            <a:off x="3262745" y="2612675"/>
            <a:ext cx="2971800" cy="369332"/>
          </a:xfrm>
          <a:prstGeom prst="rect">
            <a:avLst/>
          </a:prstGeom>
          <a:noFill/>
        </p:spPr>
        <p:txBody>
          <a:bodyPr wrap="square" rtlCol="0">
            <a:spAutoFit/>
          </a:bodyPr>
          <a:lstStyle/>
          <a:p>
            <a:r>
              <a:rPr lang="en-US" dirty="0" smtClean="0"/>
              <a:t>Find out the problems. </a:t>
            </a:r>
            <a:endParaRPr lang="en-US" dirty="0"/>
          </a:p>
        </p:txBody>
      </p:sp>
      <p:sp>
        <p:nvSpPr>
          <p:cNvPr id="9" name="TextBox 8"/>
          <p:cNvSpPr txBox="1"/>
          <p:nvPr/>
        </p:nvSpPr>
        <p:spPr>
          <a:xfrm>
            <a:off x="3276600" y="3485420"/>
            <a:ext cx="2971800" cy="923330"/>
          </a:xfrm>
          <a:prstGeom prst="rect">
            <a:avLst/>
          </a:prstGeom>
          <a:noFill/>
        </p:spPr>
        <p:txBody>
          <a:bodyPr wrap="square" rtlCol="0">
            <a:spAutoFit/>
          </a:bodyPr>
          <a:lstStyle/>
          <a:p>
            <a:r>
              <a:rPr lang="en-US" dirty="0" smtClean="0"/>
              <a:t>Integration between PDCA and Lean tools to solve the problems.</a:t>
            </a:r>
            <a:endParaRPr lang="en-US" dirty="0"/>
          </a:p>
        </p:txBody>
      </p:sp>
      <p:sp>
        <p:nvSpPr>
          <p:cNvPr id="10" name="TextBox 9"/>
          <p:cNvSpPr txBox="1"/>
          <p:nvPr/>
        </p:nvSpPr>
        <p:spPr>
          <a:xfrm>
            <a:off x="2438400" y="895350"/>
            <a:ext cx="685800" cy="584775"/>
          </a:xfrm>
          <a:prstGeom prst="rect">
            <a:avLst/>
          </a:prstGeom>
          <a:noFill/>
        </p:spPr>
        <p:txBody>
          <a:bodyPr wrap="square" rtlCol="0">
            <a:spAutoFit/>
          </a:bodyPr>
          <a:lstStyle/>
          <a:p>
            <a:r>
              <a:rPr lang="en-US" sz="3200" b="1" dirty="0" smtClean="0">
                <a:solidFill>
                  <a:schemeClr val="bg1"/>
                </a:solidFill>
              </a:rPr>
              <a:t>01</a:t>
            </a:r>
            <a:r>
              <a:rPr lang="en-US" b="1" dirty="0" smtClean="0">
                <a:solidFill>
                  <a:schemeClr val="bg1"/>
                </a:solidFill>
              </a:rPr>
              <a:t> </a:t>
            </a:r>
            <a:endParaRPr lang="en-US" b="1" dirty="0">
              <a:solidFill>
                <a:schemeClr val="bg1"/>
              </a:solidFill>
            </a:endParaRPr>
          </a:p>
        </p:txBody>
      </p:sp>
      <p:sp>
        <p:nvSpPr>
          <p:cNvPr id="11" name="TextBox 10"/>
          <p:cNvSpPr txBox="1"/>
          <p:nvPr/>
        </p:nvSpPr>
        <p:spPr>
          <a:xfrm>
            <a:off x="2254827" y="2504953"/>
            <a:ext cx="685800" cy="584775"/>
          </a:xfrm>
          <a:prstGeom prst="rect">
            <a:avLst/>
          </a:prstGeom>
          <a:noFill/>
        </p:spPr>
        <p:txBody>
          <a:bodyPr wrap="square" rtlCol="0">
            <a:spAutoFit/>
          </a:bodyPr>
          <a:lstStyle/>
          <a:p>
            <a:r>
              <a:rPr lang="en-US" sz="3200" b="1" dirty="0" smtClean="0">
                <a:solidFill>
                  <a:schemeClr val="bg1"/>
                </a:solidFill>
              </a:rPr>
              <a:t>02</a:t>
            </a:r>
            <a:r>
              <a:rPr lang="en-US" b="1" dirty="0" smtClean="0">
                <a:solidFill>
                  <a:schemeClr val="bg1"/>
                </a:solidFill>
              </a:rPr>
              <a:t> </a:t>
            </a:r>
            <a:endParaRPr lang="en-US" b="1" dirty="0">
              <a:solidFill>
                <a:schemeClr val="bg1"/>
              </a:solidFill>
            </a:endParaRPr>
          </a:p>
        </p:txBody>
      </p:sp>
      <p:sp>
        <p:nvSpPr>
          <p:cNvPr id="12" name="TextBox 11"/>
          <p:cNvSpPr txBox="1"/>
          <p:nvPr/>
        </p:nvSpPr>
        <p:spPr>
          <a:xfrm>
            <a:off x="2279072" y="3485420"/>
            <a:ext cx="685800" cy="584775"/>
          </a:xfrm>
          <a:prstGeom prst="rect">
            <a:avLst/>
          </a:prstGeom>
          <a:noFill/>
        </p:spPr>
        <p:txBody>
          <a:bodyPr wrap="square" rtlCol="0">
            <a:spAutoFit/>
          </a:bodyPr>
          <a:lstStyle/>
          <a:p>
            <a:r>
              <a:rPr lang="en-US" sz="3200" b="1" dirty="0" smtClean="0">
                <a:solidFill>
                  <a:schemeClr val="bg1"/>
                </a:solidFill>
              </a:rPr>
              <a:t>03</a:t>
            </a:r>
            <a:r>
              <a:rPr lang="en-US" b="1" dirty="0" smtClean="0">
                <a:solidFill>
                  <a:schemeClr val="bg1"/>
                </a:solidFill>
              </a:rPr>
              <a:t> </a:t>
            </a:r>
            <a:endParaRPr lang="en-US" b="1" dirty="0">
              <a:solidFill>
                <a:schemeClr val="bg1"/>
              </a:solidFill>
            </a:endParaRPr>
          </a:p>
        </p:txBody>
      </p:sp>
    </p:spTree>
    <p:extLst>
      <p:ext uri="{BB962C8B-B14F-4D97-AF65-F5344CB8AC3E}">
        <p14:creationId xmlns:p14="http://schemas.microsoft.com/office/powerpoint/2010/main" val="373444686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141;p26"/>
          <p:cNvSpPr txBox="1">
            <a:spLocks/>
          </p:cNvSpPr>
          <p:nvPr/>
        </p:nvSpPr>
        <p:spPr>
          <a:xfrm rot="5400000">
            <a:off x="6672869" y="1646270"/>
            <a:ext cx="2913300" cy="487500"/>
          </a:xfrm>
          <a:prstGeom prst="rect">
            <a:avLst/>
          </a:prstGeom>
        </p:spPr>
        <p:txBody>
          <a:bodyPr spcFirstLastPara="1" wrap="square" lIns="91425" tIns="91425" rIns="91425" bIns="91425" anchor="ctr" anchorCtr="0">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spcBef>
                <a:spcPts val="0"/>
              </a:spcBef>
            </a:pPr>
            <a:r>
              <a:rPr lang="en-US" sz="3600" b="1" dirty="0" smtClean="0"/>
              <a:t>TABLE OF CONTENTS</a:t>
            </a:r>
            <a:endParaRPr lang="en-US" sz="3600" b="1" dirty="0"/>
          </a:p>
        </p:txBody>
      </p:sp>
      <p:sp>
        <p:nvSpPr>
          <p:cNvPr id="7" name="Google Shape;145;p26"/>
          <p:cNvSpPr txBox="1">
            <a:spLocks/>
          </p:cNvSpPr>
          <p:nvPr/>
        </p:nvSpPr>
        <p:spPr>
          <a:xfrm>
            <a:off x="2023007" y="2323463"/>
            <a:ext cx="1573500" cy="577800"/>
          </a:xfrm>
          <a:prstGeom prst="rect">
            <a:avLst/>
          </a:prstGeom>
        </p:spPr>
        <p:txBody>
          <a:bodyPr spcFirstLastPara="1" wrap="square" lIns="91425" tIns="91425" rIns="91425" bIns="91425" anchor="ctr" anchorCtr="0">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spcBef>
                <a:spcPts val="0"/>
              </a:spcBef>
            </a:pPr>
            <a:r>
              <a:rPr lang="es" smtClean="0">
                <a:solidFill>
                  <a:schemeClr val="lt1"/>
                </a:solidFill>
              </a:rPr>
              <a:t>03</a:t>
            </a:r>
            <a:endParaRPr lang="es" dirty="0">
              <a:solidFill>
                <a:schemeClr val="lt1"/>
              </a:solidFill>
            </a:endParaRPr>
          </a:p>
        </p:txBody>
      </p:sp>
      <p:sp>
        <p:nvSpPr>
          <p:cNvPr id="9" name="Google Shape;148;p26"/>
          <p:cNvSpPr txBox="1">
            <a:spLocks/>
          </p:cNvSpPr>
          <p:nvPr/>
        </p:nvSpPr>
        <p:spPr>
          <a:xfrm>
            <a:off x="2023007" y="654113"/>
            <a:ext cx="1739100" cy="577800"/>
          </a:xfrm>
          <a:prstGeom prst="rect">
            <a:avLst/>
          </a:prstGeom>
        </p:spPr>
        <p:txBody>
          <a:bodyPr spcFirstLastPara="1" wrap="square" lIns="91425" tIns="91425" rIns="91425" bIns="91425" anchor="ctr" anchorCtr="0">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spcBef>
                <a:spcPts val="0"/>
              </a:spcBef>
            </a:pPr>
            <a:r>
              <a:rPr lang="es" smtClean="0">
                <a:solidFill>
                  <a:schemeClr val="lt1"/>
                </a:solidFill>
              </a:rPr>
              <a:t>01</a:t>
            </a:r>
            <a:endParaRPr lang="es" dirty="0">
              <a:solidFill>
                <a:schemeClr val="lt1"/>
              </a:solidFill>
            </a:endParaRPr>
          </a:p>
        </p:txBody>
      </p:sp>
      <p:sp>
        <p:nvSpPr>
          <p:cNvPr id="11" name="Google Shape;151;p26"/>
          <p:cNvSpPr txBox="1">
            <a:spLocks/>
          </p:cNvSpPr>
          <p:nvPr/>
        </p:nvSpPr>
        <p:spPr>
          <a:xfrm>
            <a:off x="2023007" y="1488788"/>
            <a:ext cx="1615200" cy="577800"/>
          </a:xfrm>
          <a:prstGeom prst="rect">
            <a:avLst/>
          </a:prstGeom>
        </p:spPr>
        <p:txBody>
          <a:bodyPr spcFirstLastPara="1" wrap="square" lIns="91425" tIns="91425" rIns="91425" bIns="91425" anchor="ctr" anchorCtr="0">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spcBef>
                <a:spcPts val="0"/>
              </a:spcBef>
            </a:pPr>
            <a:r>
              <a:rPr lang="es" smtClean="0">
                <a:solidFill>
                  <a:schemeClr val="lt1"/>
                </a:solidFill>
              </a:rPr>
              <a:t>02</a:t>
            </a:r>
            <a:endParaRPr lang="es" dirty="0">
              <a:solidFill>
                <a:schemeClr val="lt1"/>
              </a:solidFill>
            </a:endParaRPr>
          </a:p>
        </p:txBody>
      </p:sp>
      <p:sp>
        <p:nvSpPr>
          <p:cNvPr id="13" name="Google Shape;154;p26"/>
          <p:cNvSpPr txBox="1">
            <a:spLocks/>
          </p:cNvSpPr>
          <p:nvPr/>
        </p:nvSpPr>
        <p:spPr>
          <a:xfrm>
            <a:off x="2023007" y="3158138"/>
            <a:ext cx="1573500" cy="577800"/>
          </a:xfrm>
          <a:prstGeom prst="rect">
            <a:avLst/>
          </a:prstGeom>
        </p:spPr>
        <p:txBody>
          <a:bodyPr spcFirstLastPara="1" wrap="square" lIns="91425" tIns="91425" rIns="91425" bIns="91425" anchor="ctr" anchorCtr="0">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spcBef>
                <a:spcPts val="0"/>
              </a:spcBef>
            </a:pPr>
            <a:r>
              <a:rPr lang="es" smtClean="0">
                <a:solidFill>
                  <a:schemeClr val="lt1"/>
                </a:solidFill>
              </a:rPr>
              <a:t>04</a:t>
            </a:r>
            <a:endParaRPr lang="es">
              <a:solidFill>
                <a:schemeClr val="lt1"/>
              </a:solidFill>
            </a:endParaRPr>
          </a:p>
        </p:txBody>
      </p:sp>
      <p:sp>
        <p:nvSpPr>
          <p:cNvPr id="15" name="Google Shape;157;p26"/>
          <p:cNvSpPr txBox="1">
            <a:spLocks/>
          </p:cNvSpPr>
          <p:nvPr/>
        </p:nvSpPr>
        <p:spPr>
          <a:xfrm>
            <a:off x="2023007" y="3992813"/>
            <a:ext cx="1573500" cy="577800"/>
          </a:xfrm>
          <a:prstGeom prst="rect">
            <a:avLst/>
          </a:prstGeom>
        </p:spPr>
        <p:txBody>
          <a:bodyPr spcFirstLastPara="1" wrap="square" lIns="91425" tIns="91425" rIns="91425" bIns="91425" anchor="ctr" anchorCtr="0">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spcBef>
                <a:spcPts val="0"/>
              </a:spcBef>
            </a:pPr>
            <a:r>
              <a:rPr lang="es" smtClean="0">
                <a:solidFill>
                  <a:schemeClr val="lt1"/>
                </a:solidFill>
              </a:rPr>
              <a:t>05</a:t>
            </a:r>
            <a:endParaRPr lang="es">
              <a:solidFill>
                <a:schemeClr val="lt1"/>
              </a:solidFill>
            </a:endParaRPr>
          </a:p>
        </p:txBody>
      </p:sp>
      <p:sp>
        <p:nvSpPr>
          <p:cNvPr id="17" name="Google Shape;124;p24"/>
          <p:cNvSpPr/>
          <p:nvPr/>
        </p:nvSpPr>
        <p:spPr>
          <a:xfrm>
            <a:off x="187141" y="5144"/>
            <a:ext cx="3358800" cy="5143501"/>
          </a:xfrm>
          <a:prstGeom prst="rect">
            <a:avLst/>
          </a:prstGeom>
          <a:solidFill>
            <a:srgbClr val="908269">
              <a:alpha val="861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45;p26"/>
          <p:cNvSpPr txBox="1">
            <a:spLocks noGrp="1"/>
          </p:cNvSpPr>
          <p:nvPr>
            <p:ph type="title" idx="4294967295"/>
          </p:nvPr>
        </p:nvSpPr>
        <p:spPr>
          <a:xfrm>
            <a:off x="2164362" y="2034563"/>
            <a:ext cx="1573500" cy="577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s" b="1" dirty="0">
                <a:solidFill>
                  <a:schemeClr val="lt1"/>
                </a:solidFill>
              </a:rPr>
              <a:t>03</a:t>
            </a:r>
            <a:endParaRPr b="1" dirty="0">
              <a:solidFill>
                <a:schemeClr val="lt1"/>
              </a:solidFill>
            </a:endParaRPr>
          </a:p>
        </p:txBody>
      </p:sp>
      <p:sp>
        <p:nvSpPr>
          <p:cNvPr id="19" name="Google Shape;148;p26"/>
          <p:cNvSpPr txBox="1">
            <a:spLocks noGrp="1"/>
          </p:cNvSpPr>
          <p:nvPr>
            <p:ph type="title" idx="4294967295"/>
          </p:nvPr>
        </p:nvSpPr>
        <p:spPr>
          <a:xfrm>
            <a:off x="2133600" y="514350"/>
            <a:ext cx="1739100" cy="577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s" b="1" dirty="0">
                <a:solidFill>
                  <a:schemeClr val="lt1"/>
                </a:solidFill>
              </a:rPr>
              <a:t>01</a:t>
            </a:r>
            <a:endParaRPr b="1" dirty="0">
              <a:solidFill>
                <a:schemeClr val="lt1"/>
              </a:solidFill>
            </a:endParaRPr>
          </a:p>
        </p:txBody>
      </p:sp>
      <p:sp>
        <p:nvSpPr>
          <p:cNvPr id="20" name="Google Shape;151;p26"/>
          <p:cNvSpPr txBox="1">
            <a:spLocks noGrp="1"/>
          </p:cNvSpPr>
          <p:nvPr>
            <p:ph type="title" idx="4294967295"/>
          </p:nvPr>
        </p:nvSpPr>
        <p:spPr>
          <a:xfrm>
            <a:off x="2146907" y="1231913"/>
            <a:ext cx="1615200" cy="577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s" b="1" dirty="0">
                <a:solidFill>
                  <a:schemeClr val="lt1"/>
                </a:solidFill>
              </a:rPr>
              <a:t>02</a:t>
            </a:r>
            <a:endParaRPr b="1" dirty="0">
              <a:solidFill>
                <a:schemeClr val="lt1"/>
              </a:solidFill>
            </a:endParaRPr>
          </a:p>
        </p:txBody>
      </p:sp>
      <p:sp>
        <p:nvSpPr>
          <p:cNvPr id="21" name="Google Shape;154;p26"/>
          <p:cNvSpPr txBox="1">
            <a:spLocks noGrp="1"/>
          </p:cNvSpPr>
          <p:nvPr>
            <p:ph type="title" idx="4294967295"/>
          </p:nvPr>
        </p:nvSpPr>
        <p:spPr>
          <a:xfrm>
            <a:off x="2203209" y="2853652"/>
            <a:ext cx="1573500" cy="577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s" b="1" dirty="0">
                <a:solidFill>
                  <a:schemeClr val="lt1"/>
                </a:solidFill>
              </a:rPr>
              <a:t>04</a:t>
            </a:r>
            <a:endParaRPr b="1" dirty="0">
              <a:solidFill>
                <a:schemeClr val="lt1"/>
              </a:solidFill>
            </a:endParaRPr>
          </a:p>
        </p:txBody>
      </p:sp>
      <p:sp>
        <p:nvSpPr>
          <p:cNvPr id="22" name="Google Shape;157;p26"/>
          <p:cNvSpPr txBox="1">
            <a:spLocks noGrp="1"/>
          </p:cNvSpPr>
          <p:nvPr>
            <p:ph type="title" idx="4294967295"/>
          </p:nvPr>
        </p:nvSpPr>
        <p:spPr>
          <a:xfrm>
            <a:off x="2188607" y="3703913"/>
            <a:ext cx="1573500" cy="577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s" b="1" dirty="0">
                <a:solidFill>
                  <a:schemeClr val="lt1"/>
                </a:solidFill>
              </a:rPr>
              <a:t>05</a:t>
            </a:r>
            <a:endParaRPr b="1" dirty="0">
              <a:solidFill>
                <a:schemeClr val="lt1"/>
              </a:solidFill>
            </a:endParaRPr>
          </a:p>
        </p:txBody>
      </p:sp>
      <p:sp>
        <p:nvSpPr>
          <p:cNvPr id="23" name="Google Shape;157;p26"/>
          <p:cNvSpPr txBox="1">
            <a:spLocks noGrp="1"/>
          </p:cNvSpPr>
          <p:nvPr>
            <p:ph type="title" idx="4294967295"/>
          </p:nvPr>
        </p:nvSpPr>
        <p:spPr>
          <a:xfrm>
            <a:off x="2188607" y="4476750"/>
            <a:ext cx="1573500" cy="577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s" b="1" dirty="0" smtClean="0">
                <a:solidFill>
                  <a:schemeClr val="lt1"/>
                </a:solidFill>
              </a:rPr>
              <a:t>06</a:t>
            </a:r>
            <a:endParaRPr b="1" dirty="0">
              <a:solidFill>
                <a:schemeClr val="lt1"/>
              </a:solidFill>
            </a:endParaRPr>
          </a:p>
        </p:txBody>
      </p:sp>
      <p:sp>
        <p:nvSpPr>
          <p:cNvPr id="24" name="TextBox 23"/>
          <p:cNvSpPr txBox="1"/>
          <p:nvPr/>
        </p:nvSpPr>
        <p:spPr>
          <a:xfrm>
            <a:off x="3638206" y="663990"/>
            <a:ext cx="2514600" cy="369332"/>
          </a:xfrm>
          <a:prstGeom prst="rect">
            <a:avLst/>
          </a:prstGeom>
          <a:noFill/>
        </p:spPr>
        <p:txBody>
          <a:bodyPr wrap="square" rtlCol="0">
            <a:spAutoFit/>
          </a:bodyPr>
          <a:lstStyle/>
          <a:p>
            <a:r>
              <a:rPr lang="en-US" b="1" dirty="0" smtClean="0">
                <a:solidFill>
                  <a:schemeClr val="tx1">
                    <a:lumMod val="75000"/>
                    <a:lumOff val="25000"/>
                  </a:schemeClr>
                </a:solidFill>
                <a:latin typeface="Poppins" charset="0"/>
                <a:cs typeface="Poppins" charset="0"/>
              </a:rPr>
              <a:t>General Backgroud</a:t>
            </a:r>
            <a:endParaRPr lang="en-US" b="1" dirty="0">
              <a:solidFill>
                <a:schemeClr val="tx1">
                  <a:lumMod val="75000"/>
                  <a:lumOff val="25000"/>
                </a:schemeClr>
              </a:solidFill>
              <a:latin typeface="Poppins" charset="0"/>
              <a:cs typeface="Poppins" charset="0"/>
            </a:endParaRPr>
          </a:p>
        </p:txBody>
      </p:sp>
      <p:sp>
        <p:nvSpPr>
          <p:cNvPr id="25" name="TextBox 24"/>
          <p:cNvSpPr txBox="1"/>
          <p:nvPr/>
        </p:nvSpPr>
        <p:spPr>
          <a:xfrm>
            <a:off x="3638207" y="1413939"/>
            <a:ext cx="2514600" cy="369332"/>
          </a:xfrm>
          <a:prstGeom prst="rect">
            <a:avLst/>
          </a:prstGeom>
          <a:noFill/>
        </p:spPr>
        <p:txBody>
          <a:bodyPr wrap="square" rtlCol="0">
            <a:spAutoFit/>
          </a:bodyPr>
          <a:lstStyle/>
          <a:p>
            <a:r>
              <a:rPr lang="en-US" b="1" dirty="0" smtClean="0">
                <a:solidFill>
                  <a:schemeClr val="tx1">
                    <a:lumMod val="75000"/>
                    <a:lumOff val="25000"/>
                  </a:schemeClr>
                </a:solidFill>
                <a:latin typeface="Poppins" charset="0"/>
                <a:cs typeface="Poppins" charset="0"/>
              </a:rPr>
              <a:t>Problem Statement</a:t>
            </a:r>
            <a:endParaRPr lang="en-US" b="1" dirty="0">
              <a:solidFill>
                <a:schemeClr val="tx1">
                  <a:lumMod val="75000"/>
                  <a:lumOff val="25000"/>
                </a:schemeClr>
              </a:solidFill>
              <a:latin typeface="Poppins" charset="0"/>
              <a:cs typeface="Poppins" charset="0"/>
            </a:endParaRPr>
          </a:p>
        </p:txBody>
      </p:sp>
      <p:sp>
        <p:nvSpPr>
          <p:cNvPr id="26" name="TextBox 25"/>
          <p:cNvSpPr txBox="1"/>
          <p:nvPr/>
        </p:nvSpPr>
        <p:spPr>
          <a:xfrm>
            <a:off x="3638207" y="2166842"/>
            <a:ext cx="2514600" cy="369332"/>
          </a:xfrm>
          <a:prstGeom prst="rect">
            <a:avLst/>
          </a:prstGeom>
          <a:noFill/>
        </p:spPr>
        <p:txBody>
          <a:bodyPr wrap="square" rtlCol="0">
            <a:spAutoFit/>
          </a:bodyPr>
          <a:lstStyle/>
          <a:p>
            <a:r>
              <a:rPr lang="en-US" b="1" dirty="0" smtClean="0">
                <a:solidFill>
                  <a:schemeClr val="tx1">
                    <a:lumMod val="75000"/>
                    <a:lumOff val="25000"/>
                  </a:schemeClr>
                </a:solidFill>
                <a:latin typeface="Poppins" charset="0"/>
                <a:cs typeface="Poppins" charset="0"/>
              </a:rPr>
              <a:t>Objectives</a:t>
            </a:r>
            <a:endParaRPr lang="en-US" b="1" dirty="0">
              <a:solidFill>
                <a:schemeClr val="tx1">
                  <a:lumMod val="75000"/>
                  <a:lumOff val="25000"/>
                </a:schemeClr>
              </a:solidFill>
              <a:latin typeface="Poppins" charset="0"/>
              <a:cs typeface="Poppins" charset="0"/>
            </a:endParaRPr>
          </a:p>
        </p:txBody>
      </p:sp>
      <p:sp>
        <p:nvSpPr>
          <p:cNvPr id="27" name="TextBox 26"/>
          <p:cNvSpPr txBox="1"/>
          <p:nvPr/>
        </p:nvSpPr>
        <p:spPr>
          <a:xfrm>
            <a:off x="3638206" y="2901263"/>
            <a:ext cx="2514600" cy="369332"/>
          </a:xfrm>
          <a:prstGeom prst="rect">
            <a:avLst/>
          </a:prstGeom>
          <a:noFill/>
        </p:spPr>
        <p:txBody>
          <a:bodyPr wrap="square" rtlCol="0">
            <a:spAutoFit/>
          </a:bodyPr>
          <a:lstStyle/>
          <a:p>
            <a:r>
              <a:rPr lang="en-US" b="1" dirty="0" smtClean="0">
                <a:solidFill>
                  <a:schemeClr val="tx1">
                    <a:lumMod val="75000"/>
                    <a:lumOff val="25000"/>
                  </a:schemeClr>
                </a:solidFill>
                <a:latin typeface="Poppins" charset="0"/>
                <a:cs typeface="Poppins" charset="0"/>
              </a:rPr>
              <a:t>Methodology</a:t>
            </a:r>
            <a:endParaRPr lang="en-US" b="1" dirty="0">
              <a:solidFill>
                <a:schemeClr val="tx1">
                  <a:lumMod val="75000"/>
                  <a:lumOff val="25000"/>
                </a:schemeClr>
              </a:solidFill>
              <a:latin typeface="Poppins" charset="0"/>
              <a:cs typeface="Poppins" charset="0"/>
            </a:endParaRPr>
          </a:p>
        </p:txBody>
      </p:sp>
      <p:sp>
        <p:nvSpPr>
          <p:cNvPr id="28" name="TextBox 27"/>
          <p:cNvSpPr txBox="1"/>
          <p:nvPr/>
        </p:nvSpPr>
        <p:spPr>
          <a:xfrm>
            <a:off x="3545941" y="3808147"/>
            <a:ext cx="2514600" cy="369332"/>
          </a:xfrm>
          <a:prstGeom prst="rect">
            <a:avLst/>
          </a:prstGeom>
          <a:noFill/>
        </p:spPr>
        <p:txBody>
          <a:bodyPr wrap="square" rtlCol="0">
            <a:spAutoFit/>
          </a:bodyPr>
          <a:lstStyle/>
          <a:p>
            <a:endParaRPr lang="en-US" b="1" dirty="0">
              <a:latin typeface="Poppins" charset="0"/>
              <a:cs typeface="Poppins" charset="0"/>
            </a:endParaRPr>
          </a:p>
        </p:txBody>
      </p:sp>
      <p:sp>
        <p:nvSpPr>
          <p:cNvPr id="29" name="TextBox 28"/>
          <p:cNvSpPr txBox="1"/>
          <p:nvPr/>
        </p:nvSpPr>
        <p:spPr>
          <a:xfrm>
            <a:off x="3638207" y="3783103"/>
            <a:ext cx="2514600" cy="369332"/>
          </a:xfrm>
          <a:prstGeom prst="rect">
            <a:avLst/>
          </a:prstGeom>
          <a:noFill/>
        </p:spPr>
        <p:txBody>
          <a:bodyPr wrap="square" rtlCol="0">
            <a:spAutoFit/>
          </a:bodyPr>
          <a:lstStyle/>
          <a:p>
            <a:r>
              <a:rPr lang="en-US" b="1" dirty="0" smtClean="0">
                <a:solidFill>
                  <a:schemeClr val="tx1">
                    <a:lumMod val="75000"/>
                    <a:lumOff val="25000"/>
                  </a:schemeClr>
                </a:solidFill>
                <a:latin typeface="Poppins" charset="0"/>
                <a:cs typeface="Poppins" charset="0"/>
              </a:rPr>
              <a:t>Analysis and Results </a:t>
            </a:r>
            <a:endParaRPr lang="en-US" b="1" dirty="0">
              <a:solidFill>
                <a:schemeClr val="tx1">
                  <a:lumMod val="75000"/>
                  <a:lumOff val="25000"/>
                </a:schemeClr>
              </a:solidFill>
              <a:latin typeface="Poppins" charset="0"/>
              <a:cs typeface="Poppins" charset="0"/>
            </a:endParaRPr>
          </a:p>
        </p:txBody>
      </p:sp>
      <p:sp>
        <p:nvSpPr>
          <p:cNvPr id="31" name="TextBox 30"/>
          <p:cNvSpPr txBox="1"/>
          <p:nvPr/>
        </p:nvSpPr>
        <p:spPr>
          <a:xfrm>
            <a:off x="3638206" y="4561833"/>
            <a:ext cx="4247563" cy="369332"/>
          </a:xfrm>
          <a:prstGeom prst="rect">
            <a:avLst/>
          </a:prstGeom>
          <a:noFill/>
        </p:spPr>
        <p:txBody>
          <a:bodyPr wrap="square" rtlCol="0">
            <a:spAutoFit/>
          </a:bodyPr>
          <a:lstStyle/>
          <a:p>
            <a:r>
              <a:rPr lang="en-US" b="1" dirty="0" smtClean="0">
                <a:solidFill>
                  <a:schemeClr val="tx1">
                    <a:lumMod val="75000"/>
                    <a:lumOff val="25000"/>
                  </a:schemeClr>
                </a:solidFill>
                <a:latin typeface="Poppins" charset="0"/>
                <a:cs typeface="Poppins" charset="0"/>
              </a:rPr>
              <a:t>Discussion and Recommendations </a:t>
            </a:r>
            <a:endParaRPr lang="en-US" b="1" dirty="0">
              <a:solidFill>
                <a:schemeClr val="tx1">
                  <a:lumMod val="75000"/>
                  <a:lumOff val="25000"/>
                </a:schemeClr>
              </a:solidFill>
              <a:latin typeface="Poppins" charset="0"/>
              <a:cs typeface="Poppins" charset="0"/>
            </a:endParaRPr>
          </a:p>
        </p:txBody>
      </p:sp>
    </p:spTree>
    <p:extLst>
      <p:ext uri="{BB962C8B-B14F-4D97-AF65-F5344CB8AC3E}">
        <p14:creationId xmlns:p14="http://schemas.microsoft.com/office/powerpoint/2010/main" val="124131645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615725033"/>
              </p:ext>
            </p:extLst>
          </p:nvPr>
        </p:nvGraphicFramePr>
        <p:xfrm>
          <a:off x="1546611" y="1194863"/>
          <a:ext cx="5661660" cy="1419606"/>
        </p:xfrm>
        <a:graphic>
          <a:graphicData uri="http://schemas.openxmlformats.org/drawingml/2006/table">
            <a:tbl>
              <a:tblPr firstRow="1" firstCol="1" bandRow="1">
                <a:tableStyleId>{5C22544A-7EE6-4342-B048-85BDC9FD1C3A}</a:tableStyleId>
              </a:tblPr>
              <a:tblGrid>
                <a:gridCol w="1132205"/>
                <a:gridCol w="1132205"/>
                <a:gridCol w="1132205"/>
                <a:gridCol w="1132205"/>
                <a:gridCol w="1132840"/>
              </a:tblGrid>
              <a:tr h="527685">
                <a:tc>
                  <a:txBody>
                    <a:bodyPr/>
                    <a:lstStyle/>
                    <a:p>
                      <a:pPr marL="0" marR="0" algn="just">
                        <a:lnSpc>
                          <a:spcPct val="115000"/>
                        </a:lnSpc>
                        <a:spcBef>
                          <a:spcPts val="0"/>
                        </a:spcBef>
                        <a:spcAft>
                          <a:spcPts val="1000"/>
                        </a:spcAft>
                      </a:pPr>
                      <a:r>
                        <a:rPr lang="en-US" sz="1200" dirty="0">
                          <a:effectLst/>
                        </a:rPr>
                        <a:t> </a:t>
                      </a:r>
                      <a:endParaRPr lang="en-US" sz="1100" dirty="0">
                        <a:effectLst/>
                        <a:latin typeface="Calibri"/>
                        <a:ea typeface="Calibri"/>
                        <a:cs typeface="Arial"/>
                      </a:endParaRPr>
                    </a:p>
                  </a:txBody>
                  <a:tcPr marL="68580" marR="68580" marT="0" marB="0"/>
                </a:tc>
                <a:tc>
                  <a:txBody>
                    <a:bodyPr/>
                    <a:lstStyle/>
                    <a:p>
                      <a:pPr marL="0" marR="0" algn="ctr">
                        <a:lnSpc>
                          <a:spcPct val="115000"/>
                        </a:lnSpc>
                        <a:spcBef>
                          <a:spcPts val="0"/>
                        </a:spcBef>
                        <a:spcAft>
                          <a:spcPts val="1000"/>
                        </a:spcAft>
                      </a:pPr>
                      <a:r>
                        <a:rPr lang="en-US" sz="1200">
                          <a:effectLst/>
                        </a:rPr>
                        <a:t>No. of QQ Given</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1000"/>
                        </a:spcAft>
                      </a:pPr>
                      <a:r>
                        <a:rPr lang="en-US" sz="1200">
                          <a:effectLst/>
                        </a:rPr>
                        <a:t>No. of QQ recovered</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1000"/>
                        </a:spcAft>
                      </a:pPr>
                      <a:r>
                        <a:rPr lang="en-US" sz="1200">
                          <a:effectLst/>
                        </a:rPr>
                        <a:t>No. of QQ ready to analyze</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1000"/>
                        </a:spcAft>
                      </a:pPr>
                      <a:r>
                        <a:rPr lang="en-US" sz="1200">
                          <a:effectLst/>
                        </a:rPr>
                        <a:t>%</a:t>
                      </a:r>
                      <a:endParaRPr lang="en-US" sz="1100">
                        <a:effectLst/>
                        <a:latin typeface="Calibri"/>
                        <a:ea typeface="Calibri"/>
                        <a:cs typeface="Arial"/>
                      </a:endParaRPr>
                    </a:p>
                  </a:txBody>
                  <a:tcPr marL="68580" marR="68580" marT="0" marB="0"/>
                </a:tc>
              </a:tr>
              <a:tr h="262890">
                <a:tc>
                  <a:txBody>
                    <a:bodyPr/>
                    <a:lstStyle/>
                    <a:p>
                      <a:pPr marL="0" marR="0" algn="just">
                        <a:lnSpc>
                          <a:spcPct val="115000"/>
                        </a:lnSpc>
                        <a:spcBef>
                          <a:spcPts val="0"/>
                        </a:spcBef>
                        <a:spcAft>
                          <a:spcPts val="1000"/>
                        </a:spcAft>
                      </a:pPr>
                      <a:r>
                        <a:rPr lang="en-US" sz="1200">
                          <a:effectLst/>
                        </a:rPr>
                        <a:t>Administrative</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1000"/>
                        </a:spcAft>
                      </a:pPr>
                      <a:r>
                        <a:rPr lang="en-US" sz="1200">
                          <a:effectLst/>
                        </a:rPr>
                        <a:t>19</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1000"/>
                        </a:spcAft>
                      </a:pPr>
                      <a:r>
                        <a:rPr lang="en-US" sz="1200">
                          <a:effectLst/>
                        </a:rPr>
                        <a:t>18</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1000"/>
                        </a:spcAft>
                      </a:pPr>
                      <a:r>
                        <a:rPr lang="en-US" sz="1200">
                          <a:effectLst/>
                        </a:rPr>
                        <a:t>18</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1000"/>
                        </a:spcAft>
                      </a:pPr>
                      <a:r>
                        <a:rPr lang="en-US" sz="1200">
                          <a:effectLst/>
                        </a:rPr>
                        <a:t>54.50%</a:t>
                      </a:r>
                      <a:endParaRPr lang="en-US" sz="1100">
                        <a:effectLst/>
                        <a:latin typeface="Calibri"/>
                        <a:ea typeface="Calibri"/>
                        <a:cs typeface="Arial"/>
                      </a:endParaRPr>
                    </a:p>
                  </a:txBody>
                  <a:tcPr marL="68580" marR="68580" marT="0" marB="0"/>
                </a:tc>
              </a:tr>
              <a:tr h="262890">
                <a:tc>
                  <a:txBody>
                    <a:bodyPr/>
                    <a:lstStyle/>
                    <a:p>
                      <a:pPr marL="0" marR="0" algn="just">
                        <a:lnSpc>
                          <a:spcPct val="115000"/>
                        </a:lnSpc>
                        <a:spcBef>
                          <a:spcPts val="0"/>
                        </a:spcBef>
                        <a:spcAft>
                          <a:spcPts val="1000"/>
                        </a:spcAft>
                      </a:pPr>
                      <a:r>
                        <a:rPr lang="en-US" sz="1200">
                          <a:effectLst/>
                        </a:rPr>
                        <a:t>Technical </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1000"/>
                        </a:spcAft>
                      </a:pPr>
                      <a:r>
                        <a:rPr lang="en-US" sz="1200">
                          <a:effectLst/>
                        </a:rPr>
                        <a:t>19</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1000"/>
                        </a:spcAft>
                      </a:pPr>
                      <a:r>
                        <a:rPr lang="en-US" sz="1200">
                          <a:effectLst/>
                        </a:rPr>
                        <a:t>19</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1000"/>
                        </a:spcAft>
                      </a:pPr>
                      <a:r>
                        <a:rPr lang="en-US" sz="1200" dirty="0">
                          <a:effectLst/>
                        </a:rPr>
                        <a:t>15</a:t>
                      </a:r>
                      <a:endParaRPr lang="en-US" sz="1100" dirty="0">
                        <a:effectLst/>
                        <a:latin typeface="Calibri"/>
                        <a:ea typeface="Calibri"/>
                        <a:cs typeface="Arial"/>
                      </a:endParaRPr>
                    </a:p>
                  </a:txBody>
                  <a:tcPr marL="68580" marR="68580" marT="0" marB="0"/>
                </a:tc>
                <a:tc>
                  <a:txBody>
                    <a:bodyPr/>
                    <a:lstStyle/>
                    <a:p>
                      <a:pPr marL="0" marR="0" algn="ctr">
                        <a:lnSpc>
                          <a:spcPct val="115000"/>
                        </a:lnSpc>
                        <a:spcBef>
                          <a:spcPts val="0"/>
                        </a:spcBef>
                        <a:spcAft>
                          <a:spcPts val="1000"/>
                        </a:spcAft>
                      </a:pPr>
                      <a:r>
                        <a:rPr lang="en-US" sz="1200">
                          <a:effectLst/>
                        </a:rPr>
                        <a:t>45.50%</a:t>
                      </a:r>
                      <a:endParaRPr lang="en-US" sz="1100">
                        <a:effectLst/>
                        <a:latin typeface="Calibri"/>
                        <a:ea typeface="Calibri"/>
                        <a:cs typeface="Arial"/>
                      </a:endParaRPr>
                    </a:p>
                  </a:txBody>
                  <a:tcPr marL="68580" marR="68580" marT="0" marB="0"/>
                </a:tc>
              </a:tr>
              <a:tr h="262890">
                <a:tc>
                  <a:txBody>
                    <a:bodyPr/>
                    <a:lstStyle/>
                    <a:p>
                      <a:pPr marL="0" marR="0" algn="just">
                        <a:lnSpc>
                          <a:spcPct val="115000"/>
                        </a:lnSpc>
                        <a:spcBef>
                          <a:spcPts val="0"/>
                        </a:spcBef>
                        <a:spcAft>
                          <a:spcPts val="1000"/>
                        </a:spcAft>
                      </a:pPr>
                      <a:r>
                        <a:rPr lang="en-US" sz="1200">
                          <a:effectLst/>
                        </a:rPr>
                        <a:t>Total</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1000"/>
                        </a:spcAft>
                      </a:pPr>
                      <a:r>
                        <a:rPr lang="en-US" sz="1200">
                          <a:effectLst/>
                        </a:rPr>
                        <a:t>38</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1000"/>
                        </a:spcAft>
                      </a:pPr>
                      <a:r>
                        <a:rPr lang="en-US" sz="1200">
                          <a:effectLst/>
                        </a:rPr>
                        <a:t>37</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1000"/>
                        </a:spcAft>
                      </a:pPr>
                      <a:r>
                        <a:rPr lang="en-US" sz="1200">
                          <a:effectLst/>
                        </a:rPr>
                        <a:t>33</a:t>
                      </a:r>
                      <a:endParaRPr lang="en-US" sz="1100">
                        <a:effectLst/>
                        <a:latin typeface="Calibri"/>
                        <a:ea typeface="Calibri"/>
                        <a:cs typeface="Arial"/>
                      </a:endParaRPr>
                    </a:p>
                  </a:txBody>
                  <a:tcPr marL="68580" marR="68580" marT="0" marB="0"/>
                </a:tc>
                <a:tc>
                  <a:txBody>
                    <a:bodyPr/>
                    <a:lstStyle/>
                    <a:p>
                      <a:pPr marL="0" marR="0" algn="ctr">
                        <a:lnSpc>
                          <a:spcPct val="115000"/>
                        </a:lnSpc>
                        <a:spcBef>
                          <a:spcPts val="0"/>
                        </a:spcBef>
                        <a:spcAft>
                          <a:spcPts val="1000"/>
                        </a:spcAft>
                      </a:pPr>
                      <a:r>
                        <a:rPr lang="en-US" sz="1200" dirty="0">
                          <a:effectLst/>
                        </a:rPr>
                        <a:t>100%</a:t>
                      </a:r>
                      <a:endParaRPr lang="en-US" sz="1100" dirty="0">
                        <a:effectLst/>
                        <a:latin typeface="Calibri"/>
                        <a:ea typeface="Calibri"/>
                        <a:cs typeface="Arial"/>
                      </a:endParaRPr>
                    </a:p>
                  </a:txBody>
                  <a:tcPr marL="68580" marR="68580" marT="0" marB="0"/>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3019719928"/>
              </p:ext>
            </p:extLst>
          </p:nvPr>
        </p:nvGraphicFramePr>
        <p:xfrm>
          <a:off x="1600200" y="3409950"/>
          <a:ext cx="5623560" cy="385572"/>
        </p:xfrm>
        <a:graphic>
          <a:graphicData uri="http://schemas.openxmlformats.org/drawingml/2006/table">
            <a:tbl>
              <a:tblPr firstRow="1" firstCol="1" bandRow="1">
                <a:tableStyleId>{5C22544A-7EE6-4342-B048-85BDC9FD1C3A}</a:tableStyleId>
              </a:tblPr>
              <a:tblGrid>
                <a:gridCol w="1157605"/>
                <a:gridCol w="1116965"/>
                <a:gridCol w="1106170"/>
                <a:gridCol w="1131570"/>
                <a:gridCol w="1111250"/>
              </a:tblGrid>
              <a:tr h="0">
                <a:tc>
                  <a:txBody>
                    <a:bodyPr/>
                    <a:lstStyle/>
                    <a:p>
                      <a:pPr marL="0" marR="0">
                        <a:lnSpc>
                          <a:spcPct val="115000"/>
                        </a:lnSpc>
                        <a:spcBef>
                          <a:spcPts val="0"/>
                        </a:spcBef>
                        <a:spcAft>
                          <a:spcPts val="1000"/>
                        </a:spcAft>
                      </a:pPr>
                      <a:r>
                        <a:rPr lang="af-ZA" sz="1100">
                          <a:effectLst/>
                        </a:rPr>
                        <a:t>Variable</a:t>
                      </a:r>
                      <a:endParaRPr lang="en-US" sz="1100">
                        <a:effectLst/>
                        <a:latin typeface="Calibri"/>
                        <a:ea typeface="Calibri"/>
                        <a:cs typeface="Arial"/>
                      </a:endParaRPr>
                    </a:p>
                  </a:txBody>
                  <a:tcPr marL="68580" marR="68580" marT="0" marB="0"/>
                </a:tc>
                <a:tc>
                  <a:txBody>
                    <a:bodyPr/>
                    <a:lstStyle/>
                    <a:p>
                      <a:pPr marL="0" marR="0">
                        <a:lnSpc>
                          <a:spcPct val="115000"/>
                        </a:lnSpc>
                        <a:spcBef>
                          <a:spcPts val="0"/>
                        </a:spcBef>
                        <a:spcAft>
                          <a:spcPts val="1000"/>
                        </a:spcAft>
                      </a:pPr>
                      <a:r>
                        <a:rPr lang="af-ZA" sz="1100">
                          <a:effectLst/>
                        </a:rPr>
                        <a:t>Plan</a:t>
                      </a:r>
                      <a:endParaRPr lang="en-US" sz="1100">
                        <a:effectLst/>
                        <a:latin typeface="Calibri"/>
                        <a:ea typeface="Calibri"/>
                        <a:cs typeface="Arial"/>
                      </a:endParaRPr>
                    </a:p>
                  </a:txBody>
                  <a:tcPr marL="68580" marR="68580" marT="0" marB="0"/>
                </a:tc>
                <a:tc>
                  <a:txBody>
                    <a:bodyPr/>
                    <a:lstStyle/>
                    <a:p>
                      <a:pPr marL="0" marR="0">
                        <a:lnSpc>
                          <a:spcPct val="115000"/>
                        </a:lnSpc>
                        <a:spcBef>
                          <a:spcPts val="0"/>
                        </a:spcBef>
                        <a:spcAft>
                          <a:spcPts val="1000"/>
                        </a:spcAft>
                      </a:pPr>
                      <a:r>
                        <a:rPr lang="af-ZA" sz="1100">
                          <a:effectLst/>
                        </a:rPr>
                        <a:t>Do</a:t>
                      </a:r>
                      <a:endParaRPr lang="en-US" sz="1100">
                        <a:effectLst/>
                        <a:latin typeface="Calibri"/>
                        <a:ea typeface="Calibri"/>
                        <a:cs typeface="Arial"/>
                      </a:endParaRPr>
                    </a:p>
                  </a:txBody>
                  <a:tcPr marL="68580" marR="68580" marT="0" marB="0"/>
                </a:tc>
                <a:tc>
                  <a:txBody>
                    <a:bodyPr/>
                    <a:lstStyle/>
                    <a:p>
                      <a:pPr marL="0" marR="0">
                        <a:lnSpc>
                          <a:spcPct val="115000"/>
                        </a:lnSpc>
                        <a:spcBef>
                          <a:spcPts val="0"/>
                        </a:spcBef>
                        <a:spcAft>
                          <a:spcPts val="1000"/>
                        </a:spcAft>
                      </a:pPr>
                      <a:r>
                        <a:rPr lang="af-ZA" sz="1100">
                          <a:effectLst/>
                        </a:rPr>
                        <a:t>Check</a:t>
                      </a:r>
                      <a:endParaRPr lang="en-US" sz="1100">
                        <a:effectLst/>
                        <a:latin typeface="Calibri"/>
                        <a:ea typeface="Calibri"/>
                        <a:cs typeface="Arial"/>
                      </a:endParaRPr>
                    </a:p>
                  </a:txBody>
                  <a:tcPr marL="68580" marR="68580" marT="0" marB="0"/>
                </a:tc>
                <a:tc>
                  <a:txBody>
                    <a:bodyPr/>
                    <a:lstStyle/>
                    <a:p>
                      <a:pPr marL="0" marR="0">
                        <a:lnSpc>
                          <a:spcPct val="115000"/>
                        </a:lnSpc>
                        <a:spcBef>
                          <a:spcPts val="0"/>
                        </a:spcBef>
                        <a:spcAft>
                          <a:spcPts val="1000"/>
                        </a:spcAft>
                      </a:pPr>
                      <a:r>
                        <a:rPr lang="af-ZA" sz="1100">
                          <a:effectLst/>
                        </a:rPr>
                        <a:t>Act</a:t>
                      </a:r>
                      <a:endParaRPr lang="en-US" sz="1100">
                        <a:effectLst/>
                        <a:latin typeface="Calibri"/>
                        <a:ea typeface="Calibri"/>
                        <a:cs typeface="Arial"/>
                      </a:endParaRPr>
                    </a:p>
                  </a:txBody>
                  <a:tcPr marL="68580" marR="68580" marT="0" marB="0"/>
                </a:tc>
              </a:tr>
              <a:tr h="0">
                <a:tc>
                  <a:txBody>
                    <a:bodyPr/>
                    <a:lstStyle/>
                    <a:p>
                      <a:pPr marL="0" marR="0">
                        <a:lnSpc>
                          <a:spcPct val="115000"/>
                        </a:lnSpc>
                        <a:spcBef>
                          <a:spcPts val="0"/>
                        </a:spcBef>
                        <a:spcAft>
                          <a:spcPts val="1000"/>
                        </a:spcAft>
                      </a:pPr>
                      <a:r>
                        <a:rPr lang="af-ZA" sz="1100">
                          <a:effectLst/>
                        </a:rPr>
                        <a:t>No. of Questions</a:t>
                      </a:r>
                      <a:endParaRPr lang="en-US" sz="1100">
                        <a:effectLst/>
                        <a:latin typeface="Calibri"/>
                        <a:ea typeface="Calibri"/>
                        <a:cs typeface="Arial"/>
                      </a:endParaRPr>
                    </a:p>
                  </a:txBody>
                  <a:tcPr marL="68580" marR="68580" marT="0" marB="0"/>
                </a:tc>
                <a:tc>
                  <a:txBody>
                    <a:bodyPr/>
                    <a:lstStyle/>
                    <a:p>
                      <a:pPr marL="0" marR="0">
                        <a:lnSpc>
                          <a:spcPct val="115000"/>
                        </a:lnSpc>
                        <a:spcBef>
                          <a:spcPts val="0"/>
                        </a:spcBef>
                        <a:spcAft>
                          <a:spcPts val="1000"/>
                        </a:spcAft>
                      </a:pPr>
                      <a:r>
                        <a:rPr lang="af-ZA" sz="1100">
                          <a:effectLst/>
                        </a:rPr>
                        <a:t>5</a:t>
                      </a:r>
                      <a:endParaRPr lang="en-US" sz="1100">
                        <a:effectLst/>
                        <a:latin typeface="Calibri"/>
                        <a:ea typeface="Calibri"/>
                        <a:cs typeface="Arial"/>
                      </a:endParaRPr>
                    </a:p>
                  </a:txBody>
                  <a:tcPr marL="68580" marR="68580" marT="0" marB="0"/>
                </a:tc>
                <a:tc>
                  <a:txBody>
                    <a:bodyPr/>
                    <a:lstStyle/>
                    <a:p>
                      <a:pPr marL="0" marR="0">
                        <a:lnSpc>
                          <a:spcPct val="115000"/>
                        </a:lnSpc>
                        <a:spcBef>
                          <a:spcPts val="0"/>
                        </a:spcBef>
                        <a:spcAft>
                          <a:spcPts val="1000"/>
                        </a:spcAft>
                      </a:pPr>
                      <a:r>
                        <a:rPr lang="af-ZA" sz="1100">
                          <a:effectLst/>
                        </a:rPr>
                        <a:t>4</a:t>
                      </a:r>
                      <a:endParaRPr lang="en-US" sz="1100">
                        <a:effectLst/>
                        <a:latin typeface="Calibri"/>
                        <a:ea typeface="Calibri"/>
                        <a:cs typeface="Arial"/>
                      </a:endParaRPr>
                    </a:p>
                  </a:txBody>
                  <a:tcPr marL="68580" marR="68580" marT="0" marB="0"/>
                </a:tc>
                <a:tc>
                  <a:txBody>
                    <a:bodyPr/>
                    <a:lstStyle/>
                    <a:p>
                      <a:pPr marL="0" marR="0">
                        <a:lnSpc>
                          <a:spcPct val="115000"/>
                        </a:lnSpc>
                        <a:spcBef>
                          <a:spcPts val="0"/>
                        </a:spcBef>
                        <a:spcAft>
                          <a:spcPts val="1000"/>
                        </a:spcAft>
                      </a:pPr>
                      <a:r>
                        <a:rPr lang="af-ZA" sz="1100">
                          <a:effectLst/>
                        </a:rPr>
                        <a:t>4</a:t>
                      </a:r>
                      <a:endParaRPr lang="en-US" sz="1100">
                        <a:effectLst/>
                        <a:latin typeface="Calibri"/>
                        <a:ea typeface="Calibri"/>
                        <a:cs typeface="Arial"/>
                      </a:endParaRPr>
                    </a:p>
                  </a:txBody>
                  <a:tcPr marL="68580" marR="68580" marT="0" marB="0"/>
                </a:tc>
                <a:tc>
                  <a:txBody>
                    <a:bodyPr/>
                    <a:lstStyle/>
                    <a:p>
                      <a:pPr marL="0" marR="0">
                        <a:lnSpc>
                          <a:spcPct val="115000"/>
                        </a:lnSpc>
                        <a:spcBef>
                          <a:spcPts val="0"/>
                        </a:spcBef>
                        <a:spcAft>
                          <a:spcPts val="1000"/>
                        </a:spcAft>
                      </a:pPr>
                      <a:r>
                        <a:rPr lang="af-ZA" sz="1100" dirty="0">
                          <a:effectLst/>
                        </a:rPr>
                        <a:t>4</a:t>
                      </a:r>
                      <a:endParaRPr lang="en-US" sz="1100" dirty="0">
                        <a:effectLst/>
                        <a:latin typeface="Calibri"/>
                        <a:ea typeface="Calibri"/>
                        <a:cs typeface="Arial"/>
                      </a:endParaRPr>
                    </a:p>
                  </a:txBody>
                  <a:tcPr marL="68580" marR="68580" marT="0" marB="0"/>
                </a:tc>
              </a:tr>
            </a:tbl>
          </a:graphicData>
        </a:graphic>
      </p:graphicFrame>
      <p:sp>
        <p:nvSpPr>
          <p:cNvPr id="6" name="Rectangle 5"/>
          <p:cNvSpPr/>
          <p:nvPr/>
        </p:nvSpPr>
        <p:spPr>
          <a:xfrm>
            <a:off x="1447800" y="895350"/>
            <a:ext cx="4207167" cy="276999"/>
          </a:xfrm>
          <a:prstGeom prst="rect">
            <a:avLst/>
          </a:prstGeom>
        </p:spPr>
        <p:txBody>
          <a:bodyPr wrap="square">
            <a:spAutoFit/>
          </a:bodyPr>
          <a:lstStyle/>
          <a:p>
            <a:r>
              <a:rPr lang="en-US" sz="1200" dirty="0"/>
              <a:t>number of given and recovered Questionnaires</a:t>
            </a:r>
          </a:p>
        </p:txBody>
      </p:sp>
      <p:sp>
        <p:nvSpPr>
          <p:cNvPr id="7" name="Rectangle 6"/>
          <p:cNvSpPr/>
          <p:nvPr/>
        </p:nvSpPr>
        <p:spPr>
          <a:xfrm>
            <a:off x="1617518" y="3105150"/>
            <a:ext cx="2759923" cy="276999"/>
          </a:xfrm>
          <a:prstGeom prst="rect">
            <a:avLst/>
          </a:prstGeom>
        </p:spPr>
        <p:txBody>
          <a:bodyPr wrap="none">
            <a:spAutoFit/>
          </a:bodyPr>
          <a:lstStyle/>
          <a:p>
            <a:r>
              <a:rPr lang="en-US" sz="1200" dirty="0" smtClean="0"/>
              <a:t>Number </a:t>
            </a:r>
            <a:r>
              <a:rPr lang="en-US" sz="1200" dirty="0"/>
              <a:t>of Questions based on </a:t>
            </a:r>
            <a:r>
              <a:rPr lang="en-US" sz="1200" dirty="0" smtClean="0"/>
              <a:t>variables.</a:t>
            </a:r>
            <a:endParaRPr lang="en-US" sz="1200" dirty="0"/>
          </a:p>
        </p:txBody>
      </p:sp>
      <p:sp>
        <p:nvSpPr>
          <p:cNvPr id="8" name="Google Shape;124;p24"/>
          <p:cNvSpPr/>
          <p:nvPr/>
        </p:nvSpPr>
        <p:spPr>
          <a:xfrm>
            <a:off x="7848600" y="-1"/>
            <a:ext cx="762000" cy="5143501"/>
          </a:xfrm>
          <a:prstGeom prst="rect">
            <a:avLst/>
          </a:prstGeom>
          <a:solidFill>
            <a:srgbClr val="908269">
              <a:alpha val="861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Rectangle 8"/>
          <p:cNvSpPr/>
          <p:nvPr/>
        </p:nvSpPr>
        <p:spPr>
          <a:xfrm>
            <a:off x="1516477" y="3943350"/>
            <a:ext cx="5721927" cy="923330"/>
          </a:xfrm>
          <a:prstGeom prst="rect">
            <a:avLst/>
          </a:prstGeom>
        </p:spPr>
        <p:txBody>
          <a:bodyPr wrap="square">
            <a:spAutoFit/>
          </a:bodyPr>
          <a:lstStyle/>
          <a:p>
            <a:r>
              <a:rPr lang="en-US" dirty="0"/>
              <a:t>By applying </a:t>
            </a:r>
            <a:r>
              <a:rPr lang="en-US" b="1" dirty="0" err="1"/>
              <a:t>cronbach</a:t>
            </a:r>
            <a:r>
              <a:rPr lang="en-US" b="1" dirty="0"/>
              <a:t> alpha</a:t>
            </a:r>
            <a:r>
              <a:rPr lang="en-US" dirty="0"/>
              <a:t> in order to check the validity of the study tool (questionnaire).</a:t>
            </a:r>
          </a:p>
          <a:p>
            <a:r>
              <a:rPr lang="en-US" dirty="0"/>
              <a:t> Based on the answers and their analysis, it was found </a:t>
            </a:r>
            <a:r>
              <a:rPr lang="en-US" b="1" dirty="0"/>
              <a:t>0.8</a:t>
            </a:r>
            <a:r>
              <a:rPr lang="en-US" dirty="0"/>
              <a:t> </a:t>
            </a:r>
          </a:p>
        </p:txBody>
      </p:sp>
    </p:spTree>
    <p:extLst>
      <p:ext uri="{BB962C8B-B14F-4D97-AF65-F5344CB8AC3E}">
        <p14:creationId xmlns:p14="http://schemas.microsoft.com/office/powerpoint/2010/main" val="428013064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514350"/>
            <a:ext cx="8229600" cy="2286000"/>
          </a:xfrm>
        </p:spPr>
        <p:txBody>
          <a:bodyPr/>
          <a:lstStyle/>
          <a:p>
            <a:pPr marL="0" indent="0">
              <a:buNone/>
            </a:pPr>
            <a:r>
              <a:rPr lang="en-US" b="1" dirty="0" smtClean="0"/>
              <a:t>YES! </a:t>
            </a:r>
            <a:r>
              <a:rPr lang="en-US" dirty="0" smtClean="0"/>
              <a:t>The company seeks continuous improvement, but based on ideas and opinions, not on quality tools.</a:t>
            </a:r>
            <a:endParaRPr lang="en-US" dirty="0"/>
          </a:p>
          <a:p>
            <a:pPr marL="0" indent="0">
              <a:buNone/>
            </a:pPr>
            <a:r>
              <a:rPr lang="en-US" b="1" dirty="0" smtClean="0"/>
              <a:t>So, there is need to apply PDCA cycle.</a:t>
            </a:r>
            <a:endParaRPr lang="en-US" b="1" dirty="0"/>
          </a:p>
        </p:txBody>
      </p:sp>
      <p:sp>
        <p:nvSpPr>
          <p:cNvPr id="4" name="Google Shape;124;p24"/>
          <p:cNvSpPr/>
          <p:nvPr/>
        </p:nvSpPr>
        <p:spPr>
          <a:xfrm>
            <a:off x="8208818" y="-2"/>
            <a:ext cx="762000" cy="5143501"/>
          </a:xfrm>
          <a:prstGeom prst="rect">
            <a:avLst/>
          </a:prstGeom>
          <a:solidFill>
            <a:srgbClr val="908269">
              <a:alpha val="861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Google Shape;124;p24"/>
          <p:cNvSpPr/>
          <p:nvPr/>
        </p:nvSpPr>
        <p:spPr>
          <a:xfrm>
            <a:off x="7446818" y="4476750"/>
            <a:ext cx="762000" cy="666750"/>
          </a:xfrm>
          <a:prstGeom prst="rect">
            <a:avLst/>
          </a:prstGeom>
          <a:solidFill>
            <a:srgbClr val="908269">
              <a:alpha val="861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124;p24"/>
          <p:cNvSpPr/>
          <p:nvPr/>
        </p:nvSpPr>
        <p:spPr>
          <a:xfrm>
            <a:off x="6684818" y="3810000"/>
            <a:ext cx="762000" cy="666750"/>
          </a:xfrm>
          <a:prstGeom prst="rect">
            <a:avLst/>
          </a:prstGeom>
          <a:solidFill>
            <a:srgbClr val="908269">
              <a:alpha val="861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124;p24"/>
          <p:cNvSpPr/>
          <p:nvPr/>
        </p:nvSpPr>
        <p:spPr>
          <a:xfrm>
            <a:off x="4402281" y="4476749"/>
            <a:ext cx="762000" cy="666750"/>
          </a:xfrm>
          <a:prstGeom prst="rect">
            <a:avLst/>
          </a:prstGeom>
          <a:solidFill>
            <a:srgbClr val="908269">
              <a:alpha val="861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124;p24"/>
          <p:cNvSpPr/>
          <p:nvPr/>
        </p:nvSpPr>
        <p:spPr>
          <a:xfrm>
            <a:off x="5164281" y="3810000"/>
            <a:ext cx="762000" cy="666750"/>
          </a:xfrm>
          <a:prstGeom prst="rect">
            <a:avLst/>
          </a:prstGeom>
          <a:solidFill>
            <a:srgbClr val="908269">
              <a:alpha val="861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24;p24"/>
          <p:cNvSpPr/>
          <p:nvPr/>
        </p:nvSpPr>
        <p:spPr>
          <a:xfrm>
            <a:off x="5922818" y="4476750"/>
            <a:ext cx="762000" cy="666750"/>
          </a:xfrm>
          <a:prstGeom prst="rect">
            <a:avLst/>
          </a:prstGeom>
          <a:solidFill>
            <a:srgbClr val="908269">
              <a:alpha val="861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Title 1"/>
          <p:cNvSpPr>
            <a:spLocks noGrp="1"/>
          </p:cNvSpPr>
          <p:nvPr>
            <p:ph type="title"/>
          </p:nvPr>
        </p:nvSpPr>
        <p:spPr>
          <a:xfrm>
            <a:off x="6927" y="2800350"/>
            <a:ext cx="8229600" cy="857250"/>
          </a:xfrm>
        </p:spPr>
        <p:txBody>
          <a:bodyPr>
            <a:noAutofit/>
          </a:bodyPr>
          <a:lstStyle/>
          <a:p>
            <a:pPr algn="l"/>
            <a:r>
              <a:rPr lang="en-US" sz="3200" dirty="0" smtClean="0">
                <a:solidFill>
                  <a:schemeClr val="tx1">
                    <a:lumMod val="85000"/>
                    <a:lumOff val="15000"/>
                  </a:schemeClr>
                </a:solidFill>
              </a:rPr>
              <a:t>A Lean Audit Checklist has been done also to decide the importance of the </a:t>
            </a:r>
            <a:r>
              <a:rPr lang="en-US" sz="3200" dirty="0" smtClean="0">
                <a:solidFill>
                  <a:schemeClr val="tx1">
                    <a:lumMod val="85000"/>
                    <a:lumOff val="15000"/>
                  </a:schemeClr>
                </a:solidFill>
              </a:rPr>
              <a:t>application</a:t>
            </a:r>
            <a:br>
              <a:rPr lang="en-US" sz="3200" dirty="0" smtClean="0">
                <a:solidFill>
                  <a:schemeClr val="tx1">
                    <a:lumMod val="85000"/>
                    <a:lumOff val="15000"/>
                  </a:schemeClr>
                </a:solidFill>
              </a:rPr>
            </a:br>
            <a:r>
              <a:rPr lang="en-US" sz="3200" dirty="0" smtClean="0">
                <a:solidFill>
                  <a:schemeClr val="tx1">
                    <a:lumMod val="85000"/>
                    <a:lumOff val="15000"/>
                  </a:schemeClr>
                </a:solidFill>
              </a:rPr>
              <a:t>for Lean strategy.</a:t>
            </a:r>
            <a:endParaRPr lang="en-US" sz="3200" dirty="0">
              <a:solidFill>
                <a:schemeClr val="tx1">
                  <a:lumMod val="85000"/>
                  <a:lumOff val="15000"/>
                </a:schemeClr>
              </a:solidFill>
            </a:endParaRPr>
          </a:p>
        </p:txBody>
      </p:sp>
    </p:spTree>
    <p:extLst>
      <p:ext uri="{BB962C8B-B14F-4D97-AF65-F5344CB8AC3E}">
        <p14:creationId xmlns:p14="http://schemas.microsoft.com/office/powerpoint/2010/main" val="302152334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337;p38"/>
          <p:cNvSpPr/>
          <p:nvPr/>
        </p:nvSpPr>
        <p:spPr>
          <a:xfrm>
            <a:off x="720000" y="2275570"/>
            <a:ext cx="3135900" cy="1167900"/>
          </a:xfrm>
          <a:prstGeom prst="rect">
            <a:avLst/>
          </a:prstGeom>
          <a:solidFill>
            <a:srgbClr val="43434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5" name="Google Shape;338;p38"/>
          <p:cNvSpPr/>
          <p:nvPr/>
        </p:nvSpPr>
        <p:spPr>
          <a:xfrm>
            <a:off x="3511625" y="1100815"/>
            <a:ext cx="2887500" cy="775200"/>
          </a:xfrm>
          <a:prstGeom prst="rect">
            <a:avLst/>
          </a:prstGeom>
          <a:solidFill>
            <a:srgbClr val="43434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6" name="Google Shape;342;p38"/>
          <p:cNvSpPr/>
          <p:nvPr/>
        </p:nvSpPr>
        <p:spPr>
          <a:xfrm>
            <a:off x="3511625" y="2471920"/>
            <a:ext cx="2887500" cy="775200"/>
          </a:xfrm>
          <a:prstGeom prst="rect">
            <a:avLst/>
          </a:prstGeom>
          <a:solidFill>
            <a:srgbClr val="908269">
              <a:alpha val="73210"/>
            </a:srgbClr>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7" name="Google Shape;344;p38"/>
          <p:cNvSpPr/>
          <p:nvPr/>
        </p:nvSpPr>
        <p:spPr>
          <a:xfrm>
            <a:off x="3511625" y="3848739"/>
            <a:ext cx="2887500" cy="775200"/>
          </a:xfrm>
          <a:prstGeom prst="rect">
            <a:avLst/>
          </a:prstGeom>
          <a:solidFill>
            <a:srgbClr val="43434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8" name="Google Shape;346;p38"/>
          <p:cNvSpPr/>
          <p:nvPr/>
        </p:nvSpPr>
        <p:spPr>
          <a:xfrm>
            <a:off x="720000" y="902439"/>
            <a:ext cx="3135900" cy="1167900"/>
          </a:xfrm>
          <a:prstGeom prst="rect">
            <a:avLst/>
          </a:prstGeom>
          <a:solidFill>
            <a:srgbClr val="908269">
              <a:alpha val="61799"/>
            </a:srgbClr>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9" name="Google Shape;348;p38"/>
          <p:cNvSpPr/>
          <p:nvPr/>
        </p:nvSpPr>
        <p:spPr>
          <a:xfrm>
            <a:off x="720000" y="3648701"/>
            <a:ext cx="3135900" cy="1167900"/>
          </a:xfrm>
          <a:prstGeom prst="rect">
            <a:avLst/>
          </a:prstGeom>
          <a:solidFill>
            <a:srgbClr val="908269">
              <a:alpha val="61799"/>
            </a:srgbClr>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10" name="Rectangle 9"/>
          <p:cNvSpPr/>
          <p:nvPr/>
        </p:nvSpPr>
        <p:spPr>
          <a:xfrm rot="5400000">
            <a:off x="7321432" y="580147"/>
            <a:ext cx="1576072" cy="1015663"/>
          </a:xfrm>
          <a:prstGeom prst="rect">
            <a:avLst/>
          </a:prstGeom>
        </p:spPr>
        <p:txBody>
          <a:bodyPr wrap="none">
            <a:spAutoFit/>
          </a:bodyPr>
          <a:lstStyle/>
          <a:p>
            <a:r>
              <a:rPr lang="en-US" sz="6000" b="1" dirty="0" smtClean="0">
                <a:solidFill>
                  <a:schemeClr val="tx1">
                    <a:lumMod val="85000"/>
                    <a:lumOff val="15000"/>
                  </a:schemeClr>
                </a:solidFill>
              </a:rPr>
              <a:t>Plan</a:t>
            </a:r>
            <a:endParaRPr lang="en-US" b="1" dirty="0">
              <a:solidFill>
                <a:schemeClr val="tx1">
                  <a:lumMod val="85000"/>
                  <a:lumOff val="15000"/>
                </a:schemeClr>
              </a:solidFill>
            </a:endParaRPr>
          </a:p>
        </p:txBody>
      </p:sp>
      <p:sp>
        <p:nvSpPr>
          <p:cNvPr id="11" name="Rectangle 10"/>
          <p:cNvSpPr/>
          <p:nvPr/>
        </p:nvSpPr>
        <p:spPr>
          <a:xfrm>
            <a:off x="720000" y="399378"/>
            <a:ext cx="3891963" cy="369332"/>
          </a:xfrm>
          <a:prstGeom prst="rect">
            <a:avLst/>
          </a:prstGeom>
        </p:spPr>
        <p:txBody>
          <a:bodyPr wrap="none">
            <a:spAutoFit/>
          </a:bodyPr>
          <a:lstStyle/>
          <a:p>
            <a:r>
              <a:rPr lang="en-US" dirty="0" smtClean="0"/>
              <a:t>First, Key Areas where found which are:</a:t>
            </a:r>
            <a:endParaRPr lang="en-US" dirty="0"/>
          </a:p>
        </p:txBody>
      </p:sp>
      <p:sp>
        <p:nvSpPr>
          <p:cNvPr id="12" name="Rectangle 11"/>
          <p:cNvSpPr/>
          <p:nvPr/>
        </p:nvSpPr>
        <p:spPr>
          <a:xfrm>
            <a:off x="798197" y="1301723"/>
            <a:ext cx="2778261" cy="369332"/>
          </a:xfrm>
          <a:prstGeom prst="rect">
            <a:avLst/>
          </a:prstGeom>
        </p:spPr>
        <p:txBody>
          <a:bodyPr wrap="none">
            <a:spAutoFit/>
          </a:bodyPr>
          <a:lstStyle/>
          <a:p>
            <a:pPr lvl="0"/>
            <a:r>
              <a:rPr lang="en-US" b="1" dirty="0" smtClean="0"/>
              <a:t>Redundant motion of cars. </a:t>
            </a:r>
            <a:endParaRPr lang="en-US" b="1" dirty="0"/>
          </a:p>
        </p:txBody>
      </p:sp>
      <p:sp>
        <p:nvSpPr>
          <p:cNvPr id="13" name="Rectangle 12"/>
          <p:cNvSpPr/>
          <p:nvPr/>
        </p:nvSpPr>
        <p:spPr>
          <a:xfrm>
            <a:off x="1301956" y="2674854"/>
            <a:ext cx="1804405" cy="369332"/>
          </a:xfrm>
          <a:prstGeom prst="rect">
            <a:avLst/>
          </a:prstGeom>
        </p:spPr>
        <p:txBody>
          <a:bodyPr wrap="none">
            <a:spAutoFit/>
          </a:bodyPr>
          <a:lstStyle/>
          <a:p>
            <a:pPr lvl="0"/>
            <a:r>
              <a:rPr lang="en-US" b="1" dirty="0" smtClean="0"/>
              <a:t>Excess inventory.</a:t>
            </a:r>
            <a:endParaRPr lang="en-US" b="1" dirty="0"/>
          </a:p>
        </p:txBody>
      </p:sp>
      <p:sp>
        <p:nvSpPr>
          <p:cNvPr id="14" name="Rectangle 13"/>
          <p:cNvSpPr/>
          <p:nvPr/>
        </p:nvSpPr>
        <p:spPr>
          <a:xfrm>
            <a:off x="719998" y="3909485"/>
            <a:ext cx="2791625" cy="646331"/>
          </a:xfrm>
          <a:prstGeom prst="rect">
            <a:avLst/>
          </a:prstGeom>
        </p:spPr>
        <p:txBody>
          <a:bodyPr wrap="square">
            <a:spAutoFit/>
          </a:bodyPr>
          <a:lstStyle/>
          <a:p>
            <a:pPr lvl="0"/>
            <a:r>
              <a:rPr lang="en-US" b="1" dirty="0" smtClean="0"/>
              <a:t>Downtime due to spares shortfall.</a:t>
            </a:r>
            <a:endParaRPr lang="en-US" b="1" dirty="0"/>
          </a:p>
        </p:txBody>
      </p:sp>
      <p:sp>
        <p:nvSpPr>
          <p:cNvPr id="15" name="Rectangle 14"/>
          <p:cNvSpPr/>
          <p:nvPr/>
        </p:nvSpPr>
        <p:spPr>
          <a:xfrm>
            <a:off x="4038600" y="1303749"/>
            <a:ext cx="2128340" cy="369332"/>
          </a:xfrm>
          <a:prstGeom prst="rect">
            <a:avLst/>
          </a:prstGeom>
        </p:spPr>
        <p:txBody>
          <a:bodyPr wrap="none">
            <a:spAutoFit/>
          </a:bodyPr>
          <a:lstStyle/>
          <a:p>
            <a:r>
              <a:rPr lang="en-US" dirty="0" smtClean="0">
                <a:solidFill>
                  <a:schemeClr val="bg1"/>
                </a:solidFill>
              </a:rPr>
              <a:t>Root cause Analysis .</a:t>
            </a:r>
            <a:endParaRPr lang="en-US" dirty="0">
              <a:solidFill>
                <a:schemeClr val="bg1"/>
              </a:solidFill>
            </a:endParaRPr>
          </a:p>
        </p:txBody>
      </p:sp>
      <p:sp>
        <p:nvSpPr>
          <p:cNvPr id="16" name="Rectangle 15"/>
          <p:cNvSpPr/>
          <p:nvPr/>
        </p:nvSpPr>
        <p:spPr>
          <a:xfrm>
            <a:off x="4048991" y="2674854"/>
            <a:ext cx="2025426" cy="369332"/>
          </a:xfrm>
          <a:prstGeom prst="rect">
            <a:avLst/>
          </a:prstGeom>
        </p:spPr>
        <p:txBody>
          <a:bodyPr wrap="none">
            <a:spAutoFit/>
          </a:bodyPr>
          <a:lstStyle/>
          <a:p>
            <a:r>
              <a:rPr lang="en-US" dirty="0" smtClean="0">
                <a:solidFill>
                  <a:schemeClr val="bg1"/>
                </a:solidFill>
              </a:rPr>
              <a:t>Why-Why Analysis .</a:t>
            </a:r>
            <a:endParaRPr lang="en-US" dirty="0">
              <a:solidFill>
                <a:schemeClr val="bg1"/>
              </a:solidFill>
            </a:endParaRPr>
          </a:p>
        </p:txBody>
      </p:sp>
      <p:sp>
        <p:nvSpPr>
          <p:cNvPr id="17" name="Rectangle 16"/>
          <p:cNvSpPr/>
          <p:nvPr/>
        </p:nvSpPr>
        <p:spPr>
          <a:xfrm>
            <a:off x="4062846" y="4051673"/>
            <a:ext cx="2025426" cy="369332"/>
          </a:xfrm>
          <a:prstGeom prst="rect">
            <a:avLst/>
          </a:prstGeom>
        </p:spPr>
        <p:txBody>
          <a:bodyPr wrap="none">
            <a:spAutoFit/>
          </a:bodyPr>
          <a:lstStyle/>
          <a:p>
            <a:r>
              <a:rPr lang="en-US" dirty="0" smtClean="0">
                <a:solidFill>
                  <a:schemeClr val="bg1"/>
                </a:solidFill>
              </a:rPr>
              <a:t>Why-Why Analysis .</a:t>
            </a:r>
            <a:endParaRPr lang="en-US" dirty="0">
              <a:solidFill>
                <a:schemeClr val="bg1"/>
              </a:solidFill>
            </a:endParaRPr>
          </a:p>
        </p:txBody>
      </p:sp>
    </p:spTree>
    <p:extLst>
      <p:ext uri="{BB962C8B-B14F-4D97-AF65-F5344CB8AC3E}">
        <p14:creationId xmlns:p14="http://schemas.microsoft.com/office/powerpoint/2010/main" val="347022636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22293"/>
            <a:ext cx="5373687" cy="51392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5581505" y="1581150"/>
            <a:ext cx="3550227" cy="3416320"/>
          </a:xfrm>
          <a:prstGeom prst="rect">
            <a:avLst/>
          </a:prstGeom>
        </p:spPr>
        <p:txBody>
          <a:bodyPr wrap="square">
            <a:spAutoFit/>
          </a:bodyPr>
          <a:lstStyle/>
          <a:p>
            <a:r>
              <a:rPr lang="en-US" b="1" dirty="0" smtClean="0">
                <a:solidFill>
                  <a:schemeClr val="tx1">
                    <a:lumMod val="85000"/>
                    <a:lumOff val="15000"/>
                  </a:schemeClr>
                </a:solidFill>
              </a:rPr>
              <a:t>Based on it for Redundant Motion of Cars, Brainstorming and </a:t>
            </a:r>
            <a:r>
              <a:rPr lang="en-US" b="1" dirty="0" err="1" smtClean="0">
                <a:solidFill>
                  <a:schemeClr val="tx1">
                    <a:lumMod val="85000"/>
                    <a:lumOff val="15000"/>
                  </a:schemeClr>
                </a:solidFill>
              </a:rPr>
              <a:t>Gemba</a:t>
            </a:r>
            <a:r>
              <a:rPr lang="en-US" b="1" dirty="0" smtClean="0">
                <a:solidFill>
                  <a:schemeClr val="tx1">
                    <a:lumMod val="85000"/>
                    <a:lumOff val="15000"/>
                  </a:schemeClr>
                </a:solidFill>
              </a:rPr>
              <a:t> sessions were conducted which led to the discovery of two causes;</a:t>
            </a:r>
            <a:br>
              <a:rPr lang="en-US" b="1" dirty="0" smtClean="0">
                <a:solidFill>
                  <a:schemeClr val="tx1">
                    <a:lumMod val="85000"/>
                    <a:lumOff val="15000"/>
                  </a:schemeClr>
                </a:solidFill>
              </a:rPr>
            </a:br>
            <a:r>
              <a:rPr lang="en-US" b="1" dirty="0" smtClean="0">
                <a:solidFill>
                  <a:schemeClr val="tx1">
                    <a:lumMod val="85000"/>
                    <a:lumOff val="15000"/>
                  </a:schemeClr>
                </a:solidFill>
              </a:rPr>
              <a:t/>
            </a:r>
            <a:br>
              <a:rPr lang="en-US" b="1" dirty="0" smtClean="0">
                <a:solidFill>
                  <a:schemeClr val="tx1">
                    <a:lumMod val="85000"/>
                    <a:lumOff val="15000"/>
                  </a:schemeClr>
                </a:solidFill>
              </a:rPr>
            </a:br>
            <a:endParaRPr lang="en-US" b="1" dirty="0" smtClean="0">
              <a:solidFill>
                <a:schemeClr val="tx1">
                  <a:lumMod val="85000"/>
                  <a:lumOff val="15000"/>
                </a:schemeClr>
              </a:solidFill>
            </a:endParaRPr>
          </a:p>
          <a:p>
            <a:r>
              <a:rPr lang="en-US" b="1" dirty="0" smtClean="0">
                <a:solidFill>
                  <a:schemeClr val="tx1">
                    <a:lumMod val="85000"/>
                    <a:lumOff val="15000"/>
                  </a:schemeClr>
                </a:solidFill>
              </a:rPr>
              <a:t>1.Lack of Lean Awareness among the Workers.</a:t>
            </a:r>
          </a:p>
          <a:p>
            <a:r>
              <a:rPr lang="en-US" b="1" dirty="0" smtClean="0">
                <a:solidFill>
                  <a:schemeClr val="tx1">
                    <a:lumMod val="85000"/>
                    <a:lumOff val="15000"/>
                  </a:schemeClr>
                </a:solidFill>
              </a:rPr>
              <a:t>2.Clutter of Cars. </a:t>
            </a:r>
            <a:br>
              <a:rPr lang="en-US" b="1" dirty="0" smtClean="0">
                <a:solidFill>
                  <a:schemeClr val="tx1">
                    <a:lumMod val="85000"/>
                    <a:lumOff val="15000"/>
                  </a:schemeClr>
                </a:solidFill>
              </a:rPr>
            </a:br>
            <a:endParaRPr lang="en-US" b="1" dirty="0" smtClean="0">
              <a:solidFill>
                <a:schemeClr val="tx1">
                  <a:lumMod val="85000"/>
                  <a:lumOff val="15000"/>
                </a:schemeClr>
              </a:solidFill>
            </a:endParaRPr>
          </a:p>
          <a:p>
            <a:r>
              <a:rPr lang="en-US" b="1" dirty="0" smtClean="0">
                <a:solidFill>
                  <a:schemeClr val="tx1">
                    <a:lumMod val="85000"/>
                    <a:lumOff val="15000"/>
                  </a:schemeClr>
                </a:solidFill>
              </a:rPr>
              <a:t>These steps needed the use of the fish bone diagram</a:t>
            </a:r>
            <a:endParaRPr lang="en-US" b="1" dirty="0">
              <a:solidFill>
                <a:schemeClr val="tx1">
                  <a:lumMod val="85000"/>
                  <a:lumOff val="15000"/>
                </a:schemeClr>
              </a:solidFill>
            </a:endParaRPr>
          </a:p>
        </p:txBody>
      </p:sp>
    </p:spTree>
    <p:extLst>
      <p:ext uri="{BB962C8B-B14F-4D97-AF65-F5344CB8AC3E}">
        <p14:creationId xmlns:p14="http://schemas.microsoft.com/office/powerpoint/2010/main" val="136962698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457200" y="285750"/>
            <a:ext cx="4648200" cy="2398568"/>
          </a:xfrm>
          <a:prstGeom prst="rect">
            <a:avLst/>
          </a:prstGeom>
          <a:noFill/>
          <a:ln>
            <a:noFill/>
          </a:ln>
        </p:spPr>
      </p:pic>
      <p:pic>
        <p:nvPicPr>
          <p:cNvPr id="5" name="Picture 4"/>
          <p:cNvPicPr/>
          <p:nvPr/>
        </p:nvPicPr>
        <p:blipFill>
          <a:blip r:embed="rId3">
            <a:extLst>
              <a:ext uri="{28A0092B-C50C-407E-A947-70E740481C1C}">
                <a14:useLocalDpi xmlns:a14="http://schemas.microsoft.com/office/drawing/2010/main" val="0"/>
              </a:ext>
            </a:extLst>
          </a:blip>
          <a:srcRect/>
          <a:stretch>
            <a:fillRect/>
          </a:stretch>
        </p:blipFill>
        <p:spPr bwMode="auto">
          <a:xfrm>
            <a:off x="3352800" y="2760518"/>
            <a:ext cx="5105400" cy="2012373"/>
          </a:xfrm>
          <a:prstGeom prst="rect">
            <a:avLst/>
          </a:prstGeom>
          <a:noFill/>
          <a:ln>
            <a:noFill/>
          </a:ln>
        </p:spPr>
      </p:pic>
      <p:sp>
        <p:nvSpPr>
          <p:cNvPr id="6" name="Rectangle 5"/>
          <p:cNvSpPr/>
          <p:nvPr/>
        </p:nvSpPr>
        <p:spPr>
          <a:xfrm>
            <a:off x="3733800" y="4772891"/>
            <a:ext cx="2581156" cy="276999"/>
          </a:xfrm>
          <a:prstGeom prst="rect">
            <a:avLst/>
          </a:prstGeom>
        </p:spPr>
        <p:txBody>
          <a:bodyPr wrap="none">
            <a:spAutoFit/>
          </a:bodyPr>
          <a:lstStyle/>
          <a:p>
            <a:r>
              <a:rPr lang="en-US" sz="1200" b="1" dirty="0" smtClean="0"/>
              <a:t>Fish Bone Diagram for Clutter of Cars.</a:t>
            </a:r>
            <a:endParaRPr lang="en-US" sz="1200" b="1" dirty="0"/>
          </a:p>
        </p:txBody>
      </p:sp>
      <p:sp>
        <p:nvSpPr>
          <p:cNvPr id="7" name="Rectangle 6"/>
          <p:cNvSpPr/>
          <p:nvPr/>
        </p:nvSpPr>
        <p:spPr>
          <a:xfrm>
            <a:off x="457200" y="2719639"/>
            <a:ext cx="2895600" cy="461665"/>
          </a:xfrm>
          <a:prstGeom prst="rect">
            <a:avLst/>
          </a:prstGeom>
        </p:spPr>
        <p:txBody>
          <a:bodyPr wrap="square">
            <a:spAutoFit/>
          </a:bodyPr>
          <a:lstStyle/>
          <a:p>
            <a:r>
              <a:rPr lang="en-US" sz="1200" b="1" dirty="0" smtClean="0"/>
              <a:t>Fish Bone Diagram for Lack of Lean Awareness.</a:t>
            </a:r>
            <a:endParaRPr lang="en-US" sz="1200" b="1" dirty="0"/>
          </a:p>
        </p:txBody>
      </p:sp>
    </p:spTree>
    <p:extLst>
      <p:ext uri="{BB962C8B-B14F-4D97-AF65-F5344CB8AC3E}">
        <p14:creationId xmlns:p14="http://schemas.microsoft.com/office/powerpoint/2010/main" val="65927996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928255"/>
            <a:ext cx="6639654" cy="29168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Google Shape;124;p24"/>
          <p:cNvSpPr/>
          <p:nvPr/>
        </p:nvSpPr>
        <p:spPr>
          <a:xfrm>
            <a:off x="7924800" y="5144"/>
            <a:ext cx="803459" cy="5143501"/>
          </a:xfrm>
          <a:prstGeom prst="rect">
            <a:avLst/>
          </a:prstGeom>
          <a:solidFill>
            <a:srgbClr val="908269">
              <a:alpha val="861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Rectangle 5"/>
          <p:cNvSpPr/>
          <p:nvPr/>
        </p:nvSpPr>
        <p:spPr>
          <a:xfrm>
            <a:off x="202739" y="564303"/>
            <a:ext cx="7690888" cy="369332"/>
          </a:xfrm>
          <a:prstGeom prst="rect">
            <a:avLst/>
          </a:prstGeom>
        </p:spPr>
        <p:txBody>
          <a:bodyPr wrap="none">
            <a:spAutoFit/>
          </a:bodyPr>
          <a:lstStyle/>
          <a:p>
            <a:pPr marL="285750" indent="-285750">
              <a:buFont typeface="Wingdings" pitchFamily="2" charset="2"/>
              <a:buChar char="Ø"/>
            </a:pPr>
            <a:r>
              <a:rPr lang="en-US" dirty="0" smtClean="0"/>
              <a:t>Why-Why Analysis used as a technique to solve the Excess Inventory Problem</a:t>
            </a:r>
            <a:endParaRPr lang="en-US" dirty="0"/>
          </a:p>
        </p:txBody>
      </p:sp>
      <p:sp>
        <p:nvSpPr>
          <p:cNvPr id="7" name="Rectangle 6"/>
          <p:cNvSpPr/>
          <p:nvPr/>
        </p:nvSpPr>
        <p:spPr>
          <a:xfrm>
            <a:off x="838200" y="4019550"/>
            <a:ext cx="4572000" cy="646331"/>
          </a:xfrm>
          <a:prstGeom prst="rect">
            <a:avLst/>
          </a:prstGeom>
        </p:spPr>
        <p:txBody>
          <a:bodyPr>
            <a:spAutoFit/>
          </a:bodyPr>
          <a:lstStyle/>
          <a:p>
            <a:pPr lvl="1"/>
            <a:r>
              <a:rPr lang="en-US" dirty="0" smtClean="0"/>
              <a:t>-Space constraint at parking area </a:t>
            </a:r>
            <a:endParaRPr lang="en-US" sz="1600" dirty="0" smtClean="0"/>
          </a:p>
          <a:p>
            <a:pPr lvl="1"/>
            <a:r>
              <a:rPr lang="en-US" dirty="0" smtClean="0"/>
              <a:t>-Change in process lead time of the cars</a:t>
            </a:r>
            <a:endParaRPr lang="en-US" sz="1600" dirty="0"/>
          </a:p>
        </p:txBody>
      </p:sp>
    </p:spTree>
    <p:extLst>
      <p:ext uri="{BB962C8B-B14F-4D97-AF65-F5344CB8AC3E}">
        <p14:creationId xmlns:p14="http://schemas.microsoft.com/office/powerpoint/2010/main" val="208274182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124;p24"/>
          <p:cNvSpPr/>
          <p:nvPr/>
        </p:nvSpPr>
        <p:spPr>
          <a:xfrm>
            <a:off x="7924800" y="5144"/>
            <a:ext cx="803459" cy="5143501"/>
          </a:xfrm>
          <a:prstGeom prst="rect">
            <a:avLst/>
          </a:prstGeom>
          <a:solidFill>
            <a:srgbClr val="908269">
              <a:alpha val="861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5"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971550"/>
            <a:ext cx="6036845" cy="28898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5"/>
          <p:cNvSpPr/>
          <p:nvPr/>
        </p:nvSpPr>
        <p:spPr>
          <a:xfrm>
            <a:off x="1418222" y="438150"/>
            <a:ext cx="5181600" cy="646331"/>
          </a:xfrm>
          <a:prstGeom prst="rect">
            <a:avLst/>
          </a:prstGeom>
        </p:spPr>
        <p:txBody>
          <a:bodyPr wrap="square">
            <a:spAutoFit/>
          </a:bodyPr>
          <a:lstStyle/>
          <a:p>
            <a:pPr marL="285750" indent="-285750">
              <a:buFont typeface="Wingdings" pitchFamily="2" charset="2"/>
              <a:buChar char="Ø"/>
            </a:pPr>
            <a:r>
              <a:rPr lang="en-US" dirty="0" smtClean="0"/>
              <a:t>Why- Why Analysis was conducted to arrive at the solution for shortfall of spares</a:t>
            </a:r>
            <a:endParaRPr lang="en-US" dirty="0"/>
          </a:p>
        </p:txBody>
      </p:sp>
      <p:sp>
        <p:nvSpPr>
          <p:cNvPr id="7" name="Rectangle 6"/>
          <p:cNvSpPr/>
          <p:nvPr/>
        </p:nvSpPr>
        <p:spPr>
          <a:xfrm>
            <a:off x="351422" y="3714750"/>
            <a:ext cx="7315200" cy="1200329"/>
          </a:xfrm>
          <a:prstGeom prst="rect">
            <a:avLst/>
          </a:prstGeom>
        </p:spPr>
        <p:txBody>
          <a:bodyPr wrap="square">
            <a:spAutoFit/>
          </a:bodyPr>
          <a:lstStyle/>
          <a:p>
            <a:pPr marL="285750" indent="-285750">
              <a:buFont typeface="Wingdings" pitchFamily="2" charset="2"/>
              <a:buChar char="Ø"/>
            </a:pPr>
            <a:r>
              <a:rPr lang="en-US" dirty="0" smtClean="0"/>
              <a:t>the spares are not stockpiled in appropriate amounts. Also the damaged parts need to be checked for warranties, if any and suitable measures are to be taken to address the issue. This process consumes time, thus adding to the process lead time.</a:t>
            </a:r>
            <a:endParaRPr lang="en-US" dirty="0"/>
          </a:p>
        </p:txBody>
      </p:sp>
    </p:spTree>
    <p:extLst>
      <p:ext uri="{BB962C8B-B14F-4D97-AF65-F5344CB8AC3E}">
        <p14:creationId xmlns:p14="http://schemas.microsoft.com/office/powerpoint/2010/main" val="390320614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rot="5400000">
            <a:off x="7513792" y="580147"/>
            <a:ext cx="1191352" cy="1015663"/>
          </a:xfrm>
          <a:prstGeom prst="rect">
            <a:avLst/>
          </a:prstGeom>
        </p:spPr>
        <p:txBody>
          <a:bodyPr wrap="none">
            <a:spAutoFit/>
          </a:bodyPr>
          <a:lstStyle/>
          <a:p>
            <a:r>
              <a:rPr lang="en-US" sz="6000" b="1" dirty="0" smtClean="0">
                <a:solidFill>
                  <a:schemeClr val="tx1">
                    <a:lumMod val="85000"/>
                    <a:lumOff val="15000"/>
                  </a:schemeClr>
                </a:solidFill>
              </a:rPr>
              <a:t>DO</a:t>
            </a:r>
            <a:endParaRPr lang="en-US" b="1" dirty="0">
              <a:solidFill>
                <a:schemeClr val="tx1">
                  <a:lumMod val="85000"/>
                  <a:lumOff val="15000"/>
                </a:schemeClr>
              </a:solidFill>
            </a:endParaRPr>
          </a:p>
        </p:txBody>
      </p:sp>
      <p:sp>
        <p:nvSpPr>
          <p:cNvPr id="5" name="Rectangle 4"/>
          <p:cNvSpPr/>
          <p:nvPr/>
        </p:nvSpPr>
        <p:spPr>
          <a:xfrm>
            <a:off x="457200" y="536149"/>
            <a:ext cx="6781800" cy="923330"/>
          </a:xfrm>
          <a:prstGeom prst="rect">
            <a:avLst/>
          </a:prstGeom>
        </p:spPr>
        <p:txBody>
          <a:bodyPr wrap="square">
            <a:spAutoFit/>
          </a:bodyPr>
          <a:lstStyle/>
          <a:p>
            <a:r>
              <a:rPr lang="en-US" dirty="0" smtClean="0"/>
              <a:t>Prepare a </a:t>
            </a:r>
            <a:r>
              <a:rPr lang="en-US" b="1" dirty="0" smtClean="0"/>
              <a:t>Value Stream Mapping </a:t>
            </a:r>
            <a:r>
              <a:rPr lang="en-US" dirty="0" smtClean="0"/>
              <a:t>and current layout and to analyze the current state start with the application of 5S . It was applied on sample of  the concerned equipment's and the cars.</a:t>
            </a:r>
            <a:endParaRPr lang="en-US" dirty="0"/>
          </a:p>
        </p:txBody>
      </p:sp>
      <p:pic>
        <p:nvPicPr>
          <p:cNvPr id="6" name="Picture 5"/>
          <p:cNvPicPr/>
          <p:nvPr/>
        </p:nvPicPr>
        <p:blipFill>
          <a:blip r:embed="rId2">
            <a:extLst>
              <a:ext uri="{28A0092B-C50C-407E-A947-70E740481C1C}">
                <a14:useLocalDpi xmlns:a14="http://schemas.microsoft.com/office/drawing/2010/main" val="0"/>
              </a:ext>
            </a:extLst>
          </a:blip>
          <a:srcRect/>
          <a:stretch>
            <a:fillRect/>
          </a:stretch>
        </p:blipFill>
        <p:spPr bwMode="auto">
          <a:xfrm>
            <a:off x="712187" y="1809750"/>
            <a:ext cx="7880868" cy="2257039"/>
          </a:xfrm>
          <a:prstGeom prst="rect">
            <a:avLst/>
          </a:prstGeom>
          <a:noFill/>
          <a:ln>
            <a:noFill/>
          </a:ln>
        </p:spPr>
      </p:pic>
      <p:sp>
        <p:nvSpPr>
          <p:cNvPr id="7" name="Rectangle 6"/>
          <p:cNvSpPr/>
          <p:nvPr/>
        </p:nvSpPr>
        <p:spPr>
          <a:xfrm>
            <a:off x="609600" y="4171950"/>
            <a:ext cx="3246017" cy="307777"/>
          </a:xfrm>
          <a:prstGeom prst="rect">
            <a:avLst/>
          </a:prstGeom>
        </p:spPr>
        <p:txBody>
          <a:bodyPr wrap="none">
            <a:spAutoFit/>
          </a:bodyPr>
          <a:lstStyle/>
          <a:p>
            <a:r>
              <a:rPr lang="en-US" sz="1400" dirty="0" smtClean="0"/>
              <a:t>Value Stream Mapping - Current Scenario.</a:t>
            </a:r>
            <a:endParaRPr lang="en-US" sz="1400" dirty="0"/>
          </a:p>
        </p:txBody>
      </p:sp>
    </p:spTree>
    <p:extLst>
      <p:ext uri="{BB962C8B-B14F-4D97-AF65-F5344CB8AC3E}">
        <p14:creationId xmlns:p14="http://schemas.microsoft.com/office/powerpoint/2010/main" val="166335117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user\Desktop\frist.png"/>
          <p:cNvPicPr/>
          <p:nvPr/>
        </p:nvPicPr>
        <p:blipFill>
          <a:blip r:embed="rId2">
            <a:extLst>
              <a:ext uri="{28A0092B-C50C-407E-A947-70E740481C1C}">
                <a14:useLocalDpi xmlns:a14="http://schemas.microsoft.com/office/drawing/2010/main" val="0"/>
              </a:ext>
            </a:extLst>
          </a:blip>
          <a:srcRect/>
          <a:stretch>
            <a:fillRect/>
          </a:stretch>
        </p:blipFill>
        <p:spPr bwMode="auto">
          <a:xfrm>
            <a:off x="228600" y="398317"/>
            <a:ext cx="6019800" cy="4426524"/>
          </a:xfrm>
          <a:prstGeom prst="rect">
            <a:avLst/>
          </a:prstGeom>
          <a:noFill/>
          <a:ln>
            <a:noFill/>
          </a:ln>
        </p:spPr>
      </p:pic>
      <p:sp>
        <p:nvSpPr>
          <p:cNvPr id="5" name="Google Shape;124;p24"/>
          <p:cNvSpPr/>
          <p:nvPr/>
        </p:nvSpPr>
        <p:spPr>
          <a:xfrm>
            <a:off x="7924800" y="5144"/>
            <a:ext cx="803459" cy="5143501"/>
          </a:xfrm>
          <a:prstGeom prst="rect">
            <a:avLst/>
          </a:prstGeom>
          <a:solidFill>
            <a:srgbClr val="908269">
              <a:alpha val="861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Rectangle 5"/>
          <p:cNvSpPr/>
          <p:nvPr/>
        </p:nvSpPr>
        <p:spPr>
          <a:xfrm>
            <a:off x="685800" y="4824841"/>
            <a:ext cx="1314912" cy="307777"/>
          </a:xfrm>
          <a:prstGeom prst="rect">
            <a:avLst/>
          </a:prstGeom>
        </p:spPr>
        <p:txBody>
          <a:bodyPr wrap="none">
            <a:spAutoFit/>
          </a:bodyPr>
          <a:lstStyle/>
          <a:p>
            <a:r>
              <a:rPr lang="en-US" sz="1400" dirty="0" smtClean="0"/>
              <a:t>Current Layout.</a:t>
            </a:r>
            <a:endParaRPr lang="en-US" sz="1400" dirty="0"/>
          </a:p>
        </p:txBody>
      </p:sp>
    </p:spTree>
    <p:extLst>
      <p:ext uri="{BB962C8B-B14F-4D97-AF65-F5344CB8AC3E}">
        <p14:creationId xmlns:p14="http://schemas.microsoft.com/office/powerpoint/2010/main" val="249315491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descr="C:\Users\USER\Desktop\a392100e-2943-4f87-bbf1-aa85fd119c6f (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438150"/>
            <a:ext cx="4038600" cy="3028950"/>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C:\Users\USER\Desktop\1413bc84-cea3-4fe2-9a3d-7f74405cd713.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34000" y="133350"/>
            <a:ext cx="3314700" cy="4419600"/>
          </a:xfrm>
          <a:prstGeom prst="rect">
            <a:avLst/>
          </a:prstGeom>
          <a:noFill/>
          <a:extLst>
            <a:ext uri="{909E8E84-426E-40DD-AFC4-6F175D3DCCD1}">
              <a14:hiddenFill xmlns:a14="http://schemas.microsoft.com/office/drawing/2010/main">
                <a:solidFill>
                  <a:srgbClr val="FFFFFF"/>
                </a:solidFill>
              </a14:hiddenFill>
            </a:ext>
          </a:extLst>
        </p:spPr>
      </p:pic>
      <p:pic>
        <p:nvPicPr>
          <p:cNvPr id="4101" name="Picture 5" descr="C:\Users\USER\Desktop\24d2217a-8895-47fb-83e4-f24cbcd88afb.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476500" y="2326699"/>
            <a:ext cx="3581400" cy="26860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753540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123"/>
          <p:cNvPicPr>
            <a:picLocks noChangeAspect="1"/>
          </p:cNvPicPr>
          <p:nvPr/>
        </p:nvPicPr>
        <p:blipFill>
          <a:blip r:embed="rId2">
            <a:extLst>
              <a:ext uri="{BEBA8EAE-BF5A-486C-A8C5-ECC9F3942E4B}">
                <a14:imgProps xmlns:a14="http://schemas.microsoft.com/office/drawing/2010/main">
                  <a14:imgLayer r:embed="rId3">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2971800" y="1047750"/>
            <a:ext cx="6172200" cy="2895600"/>
          </a:xfrm>
          <a:prstGeom prst="rect">
            <a:avLst/>
          </a:prstGeom>
          <a:effectLst>
            <a:outerShdw blurRad="50800" dist="50800" dir="5400000" algn="ctr" rotWithShape="0">
              <a:srgbClr val="000000">
                <a:alpha val="0"/>
              </a:srgbClr>
            </a:outerShdw>
            <a:softEdge rad="0"/>
          </a:effectLst>
        </p:spPr>
      </p:pic>
      <p:sp>
        <p:nvSpPr>
          <p:cNvPr id="5" name="Google Shape;163;p27"/>
          <p:cNvSpPr/>
          <p:nvPr/>
        </p:nvSpPr>
        <p:spPr>
          <a:xfrm>
            <a:off x="2362200" y="1582595"/>
            <a:ext cx="1676400" cy="1988700"/>
          </a:xfrm>
          <a:prstGeom prst="rect">
            <a:avLst/>
          </a:prstGeom>
          <a:solidFill>
            <a:srgbClr val="CFC3AC">
              <a:alpha val="584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167;p27"/>
          <p:cNvSpPr/>
          <p:nvPr/>
        </p:nvSpPr>
        <p:spPr>
          <a:xfrm>
            <a:off x="0" y="1577400"/>
            <a:ext cx="362100" cy="1988700"/>
          </a:xfrm>
          <a:prstGeom prst="rect">
            <a:avLst/>
          </a:prstGeom>
          <a:solidFill>
            <a:srgbClr val="CFC3AC">
              <a:alpha val="584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164;p27"/>
          <p:cNvSpPr txBox="1">
            <a:spLocks/>
          </p:cNvSpPr>
          <p:nvPr/>
        </p:nvSpPr>
        <p:spPr>
          <a:xfrm flipH="1">
            <a:off x="341318" y="1986750"/>
            <a:ext cx="2020882" cy="1170000"/>
          </a:xfrm>
          <a:prstGeom prst="rect">
            <a:avLst/>
          </a:prstGeom>
        </p:spPr>
        <p:txBody>
          <a:bodyPr spcFirstLastPara="1" vert="horz" wrap="square" lIns="91425" tIns="91425" rIns="91425" bIns="91425" rtlCol="0" anchor="t" anchorCtr="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400" b="1" dirty="0" smtClean="0"/>
              <a:t>United Motor Trade Company (UMT), previously named as Jamal Omar Al </a:t>
            </a:r>
            <a:r>
              <a:rPr lang="en-US" sz="1400" b="1" dirty="0" err="1" smtClean="0"/>
              <a:t>Masri’s</a:t>
            </a:r>
            <a:r>
              <a:rPr lang="en-US" sz="1400" b="1" dirty="0" smtClean="0"/>
              <a:t> Company</a:t>
            </a:r>
          </a:p>
          <a:p>
            <a:pPr marL="0" indent="0" algn="r">
              <a:spcBef>
                <a:spcPts val="0"/>
              </a:spcBef>
              <a:buFont typeface="Arial" pitchFamily="34" charset="0"/>
              <a:buNone/>
            </a:pPr>
            <a:endParaRPr lang="en-US" dirty="0"/>
          </a:p>
        </p:txBody>
      </p:sp>
      <p:sp>
        <p:nvSpPr>
          <p:cNvPr id="8" name="Google Shape;165;p27"/>
          <p:cNvSpPr txBox="1">
            <a:spLocks noGrp="1"/>
          </p:cNvSpPr>
          <p:nvPr>
            <p:ph type="title"/>
          </p:nvPr>
        </p:nvSpPr>
        <p:spPr>
          <a:xfrm>
            <a:off x="0" y="895350"/>
            <a:ext cx="2820982" cy="8967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s" sz="3200" b="1" dirty="0"/>
              <a:t>OUR COMPANY</a:t>
            </a:r>
            <a:endParaRPr sz="3200" b="1" dirty="0"/>
          </a:p>
        </p:txBody>
      </p:sp>
      <p:sp>
        <p:nvSpPr>
          <p:cNvPr id="9" name="TextBox 8"/>
          <p:cNvSpPr txBox="1"/>
          <p:nvPr/>
        </p:nvSpPr>
        <p:spPr>
          <a:xfrm>
            <a:off x="0" y="3982951"/>
            <a:ext cx="4343400" cy="584775"/>
          </a:xfrm>
          <a:prstGeom prst="rect">
            <a:avLst/>
          </a:prstGeom>
          <a:noFill/>
        </p:spPr>
        <p:txBody>
          <a:bodyPr wrap="square" rtlCol="0">
            <a:spAutoFit/>
          </a:bodyPr>
          <a:lstStyle/>
          <a:p>
            <a:r>
              <a:rPr lang="en-US" sz="1600" dirty="0" smtClean="0">
                <a:solidFill>
                  <a:schemeClr val="tx1">
                    <a:lumMod val="95000"/>
                    <a:lumOff val="5000"/>
                  </a:schemeClr>
                </a:solidFill>
              </a:rPr>
              <a:t>*Which </a:t>
            </a:r>
            <a:r>
              <a:rPr lang="en-US" sz="1600" dirty="0">
                <a:solidFill>
                  <a:schemeClr val="tx1">
                    <a:lumMod val="95000"/>
                    <a:lumOff val="5000"/>
                  </a:schemeClr>
                </a:solidFill>
              </a:rPr>
              <a:t>was launched in Nablus City in the early 60s</a:t>
            </a:r>
          </a:p>
        </p:txBody>
      </p:sp>
      <p:sp>
        <p:nvSpPr>
          <p:cNvPr id="10" name="TextBox 9"/>
          <p:cNvSpPr txBox="1"/>
          <p:nvPr/>
        </p:nvSpPr>
        <p:spPr>
          <a:xfrm>
            <a:off x="4800600" y="3982589"/>
            <a:ext cx="4343400" cy="830997"/>
          </a:xfrm>
          <a:prstGeom prst="rect">
            <a:avLst/>
          </a:prstGeom>
          <a:noFill/>
        </p:spPr>
        <p:txBody>
          <a:bodyPr wrap="square" rtlCol="0">
            <a:spAutoFit/>
          </a:bodyPr>
          <a:lstStyle/>
          <a:p>
            <a:r>
              <a:rPr lang="en-US" sz="1600" dirty="0" smtClean="0">
                <a:solidFill>
                  <a:schemeClr val="tx1">
                    <a:lumMod val="95000"/>
                    <a:lumOff val="5000"/>
                  </a:schemeClr>
                </a:solidFill>
              </a:rPr>
              <a:t>*Recently has launched </a:t>
            </a:r>
            <a:r>
              <a:rPr lang="en-US" sz="1600" dirty="0">
                <a:solidFill>
                  <a:schemeClr val="tx1">
                    <a:lumMod val="95000"/>
                    <a:lumOff val="5000"/>
                  </a:schemeClr>
                </a:solidFill>
              </a:rPr>
              <a:t>one of its biggest and most modern branches in North Palestine, which rests </a:t>
            </a:r>
            <a:r>
              <a:rPr lang="en-US" sz="1600" dirty="0" smtClean="0">
                <a:solidFill>
                  <a:schemeClr val="tx1">
                    <a:lumMod val="95000"/>
                    <a:lumOff val="5000"/>
                  </a:schemeClr>
                </a:solidFill>
              </a:rPr>
              <a:t>on a </a:t>
            </a:r>
            <a:r>
              <a:rPr lang="en-US" sz="1600" dirty="0">
                <a:solidFill>
                  <a:schemeClr val="tx1">
                    <a:lumMod val="95000"/>
                    <a:lumOff val="5000"/>
                  </a:schemeClr>
                </a:solidFill>
              </a:rPr>
              <a:t>5,000 km2 area in Nablus City.</a:t>
            </a:r>
          </a:p>
        </p:txBody>
      </p:sp>
      <p:sp>
        <p:nvSpPr>
          <p:cNvPr id="11" name="TextBox 10"/>
          <p:cNvSpPr txBox="1"/>
          <p:nvPr/>
        </p:nvSpPr>
        <p:spPr>
          <a:xfrm>
            <a:off x="13855" y="4645595"/>
            <a:ext cx="3657600" cy="338554"/>
          </a:xfrm>
          <a:prstGeom prst="rect">
            <a:avLst/>
          </a:prstGeom>
          <a:noFill/>
        </p:spPr>
        <p:txBody>
          <a:bodyPr wrap="square" rtlCol="0">
            <a:spAutoFit/>
          </a:bodyPr>
          <a:lstStyle/>
          <a:p>
            <a:r>
              <a:rPr lang="en-US" sz="1600" dirty="0" smtClean="0">
                <a:solidFill>
                  <a:schemeClr val="tx1">
                    <a:lumMod val="95000"/>
                    <a:lumOff val="5000"/>
                  </a:schemeClr>
                </a:solidFill>
              </a:rPr>
              <a:t>*Has six </a:t>
            </a:r>
            <a:r>
              <a:rPr lang="en-US" sz="1600" dirty="0">
                <a:solidFill>
                  <a:schemeClr val="tx1">
                    <a:lumMod val="95000"/>
                    <a:lumOff val="5000"/>
                  </a:schemeClr>
                </a:solidFill>
              </a:rPr>
              <a:t>maintenance centers</a:t>
            </a:r>
          </a:p>
        </p:txBody>
      </p:sp>
    </p:spTree>
    <p:extLst>
      <p:ext uri="{BB962C8B-B14F-4D97-AF65-F5344CB8AC3E}">
        <p14:creationId xmlns:p14="http://schemas.microsoft.com/office/powerpoint/2010/main" val="56110370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rot="5400000">
            <a:off x="7415854" y="947097"/>
            <a:ext cx="1573379" cy="707886"/>
          </a:xfrm>
          <a:prstGeom prst="rect">
            <a:avLst/>
          </a:prstGeom>
        </p:spPr>
        <p:txBody>
          <a:bodyPr wrap="none">
            <a:spAutoFit/>
          </a:bodyPr>
          <a:lstStyle/>
          <a:p>
            <a:r>
              <a:rPr lang="en-US" sz="4000" b="1" dirty="0" smtClean="0">
                <a:solidFill>
                  <a:schemeClr val="tx1">
                    <a:lumMod val="85000"/>
                    <a:lumOff val="15000"/>
                  </a:schemeClr>
                </a:solidFill>
              </a:rPr>
              <a:t>CHECK</a:t>
            </a:r>
            <a:endParaRPr lang="en-US" sz="4000" dirty="0"/>
          </a:p>
        </p:txBody>
      </p:sp>
      <p:pic>
        <p:nvPicPr>
          <p:cNvPr id="5" name="Picture 4"/>
          <p:cNvPicPr/>
          <p:nvPr/>
        </p:nvPicPr>
        <p:blipFill>
          <a:blip r:embed="rId2">
            <a:extLst>
              <a:ext uri="{28A0092B-C50C-407E-A947-70E740481C1C}">
                <a14:useLocalDpi xmlns:a14="http://schemas.microsoft.com/office/drawing/2010/main" val="0"/>
              </a:ext>
            </a:extLst>
          </a:blip>
          <a:srcRect/>
          <a:stretch>
            <a:fillRect/>
          </a:stretch>
        </p:blipFill>
        <p:spPr bwMode="auto">
          <a:xfrm>
            <a:off x="228600" y="895350"/>
            <a:ext cx="7620000" cy="3200400"/>
          </a:xfrm>
          <a:prstGeom prst="rect">
            <a:avLst/>
          </a:prstGeom>
          <a:noFill/>
          <a:ln>
            <a:noFill/>
          </a:ln>
        </p:spPr>
      </p:pic>
      <p:sp>
        <p:nvSpPr>
          <p:cNvPr id="6" name="Rectangle 5"/>
          <p:cNvSpPr/>
          <p:nvPr/>
        </p:nvSpPr>
        <p:spPr>
          <a:xfrm>
            <a:off x="228600" y="4248150"/>
            <a:ext cx="3170740" cy="307777"/>
          </a:xfrm>
          <a:prstGeom prst="rect">
            <a:avLst/>
          </a:prstGeom>
        </p:spPr>
        <p:txBody>
          <a:bodyPr wrap="none">
            <a:spAutoFit/>
          </a:bodyPr>
          <a:lstStyle/>
          <a:p>
            <a:r>
              <a:rPr lang="en-US" sz="1400" dirty="0" smtClean="0"/>
              <a:t>Value Stream Mapping - Future Scenario.</a:t>
            </a:r>
            <a:endParaRPr lang="en-US" sz="1400" dirty="0"/>
          </a:p>
        </p:txBody>
      </p:sp>
    </p:spTree>
    <p:extLst>
      <p:ext uri="{BB962C8B-B14F-4D97-AF65-F5344CB8AC3E}">
        <p14:creationId xmlns:p14="http://schemas.microsoft.com/office/powerpoint/2010/main" val="380918515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user\Desktop\second.png"/>
          <p:cNvPicPr/>
          <p:nvPr/>
        </p:nvPicPr>
        <p:blipFill>
          <a:blip r:embed="rId2">
            <a:extLst>
              <a:ext uri="{28A0092B-C50C-407E-A947-70E740481C1C}">
                <a14:useLocalDpi xmlns:a14="http://schemas.microsoft.com/office/drawing/2010/main" val="0"/>
              </a:ext>
            </a:extLst>
          </a:blip>
          <a:srcRect/>
          <a:stretch>
            <a:fillRect/>
          </a:stretch>
        </p:blipFill>
        <p:spPr bwMode="auto">
          <a:xfrm>
            <a:off x="152400" y="423468"/>
            <a:ext cx="5022273" cy="4263285"/>
          </a:xfrm>
          <a:prstGeom prst="rect">
            <a:avLst/>
          </a:prstGeom>
          <a:noFill/>
          <a:ln>
            <a:noFill/>
          </a:ln>
        </p:spPr>
      </p:pic>
      <p:sp>
        <p:nvSpPr>
          <p:cNvPr id="5" name="Rectangle 4"/>
          <p:cNvSpPr/>
          <p:nvPr/>
        </p:nvSpPr>
        <p:spPr>
          <a:xfrm>
            <a:off x="5191991" y="1123950"/>
            <a:ext cx="4114800" cy="3416320"/>
          </a:xfrm>
          <a:prstGeom prst="rect">
            <a:avLst/>
          </a:prstGeom>
        </p:spPr>
        <p:txBody>
          <a:bodyPr wrap="square">
            <a:spAutoFit/>
          </a:bodyPr>
          <a:lstStyle/>
          <a:p>
            <a:r>
              <a:rPr lang="en-US" dirty="0" smtClean="0"/>
              <a:t>The new layout has all the vital changes that are required:</a:t>
            </a:r>
            <a:br>
              <a:rPr lang="en-US" dirty="0" smtClean="0"/>
            </a:br>
            <a:r>
              <a:rPr lang="en-US" dirty="0" smtClean="0"/>
              <a:t/>
            </a:r>
            <a:br>
              <a:rPr lang="en-US" dirty="0" smtClean="0"/>
            </a:br>
            <a:r>
              <a:rPr lang="en-US" dirty="0" smtClean="0"/>
              <a:t>*segregation of cars depend on the priorities , or the cars with major complications from minor complications.</a:t>
            </a:r>
            <a:br>
              <a:rPr lang="en-US" dirty="0" smtClean="0"/>
            </a:br>
            <a:r>
              <a:rPr lang="en-US" dirty="0" smtClean="0"/>
              <a:t> </a:t>
            </a:r>
            <a:br>
              <a:rPr lang="en-US" dirty="0" smtClean="0"/>
            </a:br>
            <a:r>
              <a:rPr lang="en-US" dirty="0" smtClean="0"/>
              <a:t>*Spares could be fetched in time for the ongoing process by intimating the supervisor, who fetches the spares instead of the technician so that downtime is reduced to minimum.</a:t>
            </a:r>
            <a:endParaRPr lang="en-US" dirty="0"/>
          </a:p>
        </p:txBody>
      </p:sp>
    </p:spTree>
    <p:extLst>
      <p:ext uri="{BB962C8B-B14F-4D97-AF65-F5344CB8AC3E}">
        <p14:creationId xmlns:p14="http://schemas.microsoft.com/office/powerpoint/2010/main" val="132954707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36418" y="514350"/>
            <a:ext cx="6096000" cy="2308324"/>
          </a:xfrm>
          <a:prstGeom prst="rect">
            <a:avLst/>
          </a:prstGeom>
        </p:spPr>
        <p:txBody>
          <a:bodyPr wrap="square">
            <a:spAutoFit/>
          </a:bodyPr>
          <a:lstStyle/>
          <a:p>
            <a:r>
              <a:rPr lang="en-US" sz="1600" dirty="0"/>
              <a:t>The changes that are anticipated with the incorporation of the revised layout are: </a:t>
            </a:r>
            <a:endParaRPr lang="en-US" sz="1400" dirty="0"/>
          </a:p>
          <a:p>
            <a:pPr marL="742950" lvl="1" indent="-285750">
              <a:buFont typeface="Wingdings" pitchFamily="2" charset="2"/>
              <a:buChar char="Ø"/>
            </a:pPr>
            <a:r>
              <a:rPr lang="en-US" sz="1600" dirty="0" smtClean="0"/>
              <a:t>Motion </a:t>
            </a:r>
            <a:r>
              <a:rPr lang="en-US" sz="1600" dirty="0"/>
              <a:t>of the cars within the plant can be brought under check. </a:t>
            </a:r>
            <a:endParaRPr lang="en-US" sz="1400" dirty="0"/>
          </a:p>
          <a:p>
            <a:pPr marL="742950" lvl="1" indent="-285750">
              <a:buFont typeface="Wingdings" pitchFamily="2" charset="2"/>
              <a:buChar char="Ø"/>
            </a:pPr>
            <a:r>
              <a:rPr lang="en-US" sz="1600" dirty="0" smtClean="0"/>
              <a:t>Increase </a:t>
            </a:r>
            <a:r>
              <a:rPr lang="en-US" sz="1600" dirty="0"/>
              <a:t>in productivity.</a:t>
            </a:r>
            <a:endParaRPr lang="en-US" sz="1400" dirty="0"/>
          </a:p>
          <a:p>
            <a:pPr marL="742950" lvl="1" indent="-285750">
              <a:buFont typeface="Wingdings" pitchFamily="2" charset="2"/>
              <a:buChar char="Ø"/>
            </a:pPr>
            <a:r>
              <a:rPr lang="en-US" sz="1600" dirty="0" smtClean="0"/>
              <a:t>Cars </a:t>
            </a:r>
            <a:r>
              <a:rPr lang="en-US" sz="1600" dirty="0"/>
              <a:t>with shorter lead times can be </a:t>
            </a:r>
            <a:r>
              <a:rPr lang="en-US" sz="1600" dirty="0" smtClean="0"/>
              <a:t>clearly </a:t>
            </a:r>
            <a:r>
              <a:rPr lang="en-US" sz="1600" dirty="0"/>
              <a:t>distinguished from those with longer lead times. </a:t>
            </a:r>
            <a:endParaRPr lang="en-US" sz="1400" dirty="0"/>
          </a:p>
          <a:p>
            <a:pPr marL="742950" lvl="1" indent="-285750">
              <a:buFont typeface="Wingdings" pitchFamily="2" charset="2"/>
              <a:buChar char="Ø"/>
            </a:pPr>
            <a:r>
              <a:rPr lang="en-US" sz="1600" dirty="0" smtClean="0"/>
              <a:t>Possible </a:t>
            </a:r>
            <a:r>
              <a:rPr lang="en-US" sz="1600" dirty="0"/>
              <a:t>elimination of night shift with sustained implementation of the suggested measures.</a:t>
            </a:r>
            <a:endParaRPr lang="en-US" sz="1400" dirty="0"/>
          </a:p>
        </p:txBody>
      </p:sp>
      <p:sp>
        <p:nvSpPr>
          <p:cNvPr id="5" name="Rectangle 4"/>
          <p:cNvSpPr/>
          <p:nvPr/>
        </p:nvSpPr>
        <p:spPr>
          <a:xfrm>
            <a:off x="436418" y="3333750"/>
            <a:ext cx="6248400" cy="1077218"/>
          </a:xfrm>
          <a:prstGeom prst="rect">
            <a:avLst/>
          </a:prstGeom>
        </p:spPr>
        <p:txBody>
          <a:bodyPr wrap="square">
            <a:spAutoFit/>
          </a:bodyPr>
          <a:lstStyle/>
          <a:p>
            <a:r>
              <a:rPr lang="en-US" sz="1600" dirty="0"/>
              <a:t>The new layout </a:t>
            </a:r>
            <a:r>
              <a:rPr lang="en-US" sz="1600" dirty="0" smtClean="0"/>
              <a:t>was </a:t>
            </a:r>
            <a:r>
              <a:rPr lang="en-US" sz="1600" dirty="0"/>
              <a:t>also developed in such a way that more floor area was available to do value added work. The new layout also brought down the unneeded cars on the floor area considerably. An estimated increase in productivity is provided in the next phase.</a:t>
            </a:r>
          </a:p>
        </p:txBody>
      </p:sp>
      <p:sp>
        <p:nvSpPr>
          <p:cNvPr id="6" name="Google Shape;124;p24"/>
          <p:cNvSpPr/>
          <p:nvPr/>
        </p:nvSpPr>
        <p:spPr>
          <a:xfrm>
            <a:off x="7848600" y="-1"/>
            <a:ext cx="762000" cy="5143501"/>
          </a:xfrm>
          <a:prstGeom prst="rect">
            <a:avLst/>
          </a:prstGeom>
          <a:solidFill>
            <a:srgbClr val="908269">
              <a:alpha val="861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60747240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rot="5400000">
            <a:off x="7607450" y="831700"/>
            <a:ext cx="1099340" cy="769441"/>
          </a:xfrm>
          <a:prstGeom prst="rect">
            <a:avLst/>
          </a:prstGeom>
        </p:spPr>
        <p:txBody>
          <a:bodyPr wrap="none">
            <a:spAutoFit/>
          </a:bodyPr>
          <a:lstStyle/>
          <a:p>
            <a:r>
              <a:rPr lang="en-US" sz="4400" b="1" dirty="0" smtClean="0">
                <a:solidFill>
                  <a:schemeClr val="tx1">
                    <a:lumMod val="85000"/>
                    <a:lumOff val="15000"/>
                  </a:schemeClr>
                </a:solidFill>
              </a:rPr>
              <a:t>ACT</a:t>
            </a:r>
            <a:endParaRPr lang="en-US" sz="4400" b="1" dirty="0">
              <a:solidFill>
                <a:schemeClr val="tx1">
                  <a:lumMod val="85000"/>
                  <a:lumOff val="15000"/>
                </a:schemeClr>
              </a:solidFill>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145" y="361950"/>
            <a:ext cx="5087937" cy="43431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Google Shape;124;p24"/>
          <p:cNvSpPr/>
          <p:nvPr/>
        </p:nvSpPr>
        <p:spPr>
          <a:xfrm>
            <a:off x="8402781" y="4485168"/>
            <a:ext cx="762000" cy="666750"/>
          </a:xfrm>
          <a:prstGeom prst="rect">
            <a:avLst/>
          </a:prstGeom>
          <a:solidFill>
            <a:srgbClr val="908269">
              <a:alpha val="861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124;p24"/>
          <p:cNvSpPr/>
          <p:nvPr/>
        </p:nvSpPr>
        <p:spPr>
          <a:xfrm>
            <a:off x="7640781" y="3818418"/>
            <a:ext cx="762000" cy="666750"/>
          </a:xfrm>
          <a:prstGeom prst="rect">
            <a:avLst/>
          </a:prstGeom>
          <a:solidFill>
            <a:srgbClr val="908269">
              <a:alpha val="861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124;p24"/>
          <p:cNvSpPr/>
          <p:nvPr/>
        </p:nvSpPr>
        <p:spPr>
          <a:xfrm>
            <a:off x="8437417" y="3151668"/>
            <a:ext cx="762000" cy="666750"/>
          </a:xfrm>
          <a:prstGeom prst="rect">
            <a:avLst/>
          </a:prstGeom>
          <a:solidFill>
            <a:srgbClr val="908269">
              <a:alpha val="861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124;p24"/>
          <p:cNvSpPr/>
          <p:nvPr/>
        </p:nvSpPr>
        <p:spPr>
          <a:xfrm>
            <a:off x="7675417" y="2484918"/>
            <a:ext cx="762000" cy="666750"/>
          </a:xfrm>
          <a:prstGeom prst="rect">
            <a:avLst/>
          </a:prstGeom>
          <a:solidFill>
            <a:srgbClr val="908269">
              <a:alpha val="861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24;p24"/>
          <p:cNvSpPr/>
          <p:nvPr/>
        </p:nvSpPr>
        <p:spPr>
          <a:xfrm>
            <a:off x="8406244" y="1818168"/>
            <a:ext cx="762000" cy="666750"/>
          </a:xfrm>
          <a:prstGeom prst="rect">
            <a:avLst/>
          </a:prstGeom>
          <a:solidFill>
            <a:srgbClr val="908269">
              <a:alpha val="861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75086128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rot="5400000">
            <a:off x="7272916" y="1318634"/>
            <a:ext cx="2040943" cy="584775"/>
          </a:xfrm>
          <a:prstGeom prst="rect">
            <a:avLst/>
          </a:prstGeom>
        </p:spPr>
        <p:txBody>
          <a:bodyPr wrap="none">
            <a:spAutoFit/>
          </a:bodyPr>
          <a:lstStyle/>
          <a:p>
            <a:r>
              <a:rPr lang="en-US" sz="3200" b="1" dirty="0" smtClean="0">
                <a:solidFill>
                  <a:schemeClr val="tx1">
                    <a:lumMod val="85000"/>
                    <a:lumOff val="15000"/>
                  </a:schemeClr>
                </a:solidFill>
              </a:rPr>
              <a:t>Conclusion</a:t>
            </a:r>
            <a:endParaRPr lang="en-US" sz="3200" b="1" dirty="0">
              <a:solidFill>
                <a:schemeClr val="tx1">
                  <a:lumMod val="85000"/>
                  <a:lumOff val="15000"/>
                </a:schemeClr>
              </a:solidFill>
            </a:endParaRPr>
          </a:p>
        </p:txBody>
      </p:sp>
      <p:sp>
        <p:nvSpPr>
          <p:cNvPr id="5" name="Google Shape;134;p25"/>
          <p:cNvSpPr/>
          <p:nvPr/>
        </p:nvSpPr>
        <p:spPr>
          <a:xfrm rot="-5400000" flipH="1">
            <a:off x="83000" y="-82950"/>
            <a:ext cx="548400" cy="714300"/>
          </a:xfrm>
          <a:prstGeom prst="rect">
            <a:avLst/>
          </a:prstGeom>
          <a:solidFill>
            <a:srgbClr val="908269"/>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6" name="Google Shape;135;p25"/>
          <p:cNvSpPr/>
          <p:nvPr/>
        </p:nvSpPr>
        <p:spPr>
          <a:xfrm rot="-5400000" flipH="1">
            <a:off x="7474475" y="3397650"/>
            <a:ext cx="891300" cy="2600400"/>
          </a:xfrm>
          <a:prstGeom prst="rect">
            <a:avLst/>
          </a:prstGeom>
          <a:solidFill>
            <a:srgbClr val="908269"/>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9" name="Rectangle 8"/>
          <p:cNvSpPr/>
          <p:nvPr/>
        </p:nvSpPr>
        <p:spPr>
          <a:xfrm>
            <a:off x="1066799" y="971550"/>
            <a:ext cx="5553125" cy="1200329"/>
          </a:xfrm>
          <a:prstGeom prst="rect">
            <a:avLst/>
          </a:prstGeom>
        </p:spPr>
        <p:txBody>
          <a:bodyPr wrap="square">
            <a:spAutoFit/>
          </a:bodyPr>
          <a:lstStyle/>
          <a:p>
            <a:pPr marL="342900" indent="-342900">
              <a:buFont typeface="Wingdings" pitchFamily="2" charset="2"/>
              <a:buChar char="v"/>
            </a:pPr>
            <a:r>
              <a:rPr lang="en-US" b="1" dirty="0" smtClean="0"/>
              <a:t>The Lean concepts can be applied to any type of industry. This research proves that Lean approach can be applied, and followed in any automobile service industry. </a:t>
            </a:r>
          </a:p>
        </p:txBody>
      </p:sp>
      <p:sp>
        <p:nvSpPr>
          <p:cNvPr id="10" name="Rectangle 9"/>
          <p:cNvSpPr/>
          <p:nvPr/>
        </p:nvSpPr>
        <p:spPr>
          <a:xfrm>
            <a:off x="1066800" y="2748895"/>
            <a:ext cx="6151418" cy="1477328"/>
          </a:xfrm>
          <a:prstGeom prst="rect">
            <a:avLst/>
          </a:prstGeom>
        </p:spPr>
        <p:txBody>
          <a:bodyPr wrap="square">
            <a:spAutoFit/>
          </a:bodyPr>
          <a:lstStyle/>
          <a:p>
            <a:pPr marL="342900" indent="-342900">
              <a:buFont typeface="Wingdings" pitchFamily="2" charset="2"/>
              <a:buChar char="v"/>
            </a:pPr>
            <a:r>
              <a:rPr lang="en-US" b="1" dirty="0" smtClean="0"/>
              <a:t>The research has resulted if the company encouraged to follow the recommendations given in reduced traffic of cars inside the plant. </a:t>
            </a:r>
            <a:br>
              <a:rPr lang="en-US" b="1" dirty="0" smtClean="0"/>
            </a:br>
            <a:r>
              <a:rPr lang="en-US" b="1" dirty="0" smtClean="0"/>
              <a:t>A comprehensive implementation of the suggestions would result in an increase of up to 4-5 cars per day.</a:t>
            </a:r>
            <a:endParaRPr lang="en-US" b="1" dirty="0"/>
          </a:p>
        </p:txBody>
      </p:sp>
    </p:spTree>
    <p:extLst>
      <p:ext uri="{BB962C8B-B14F-4D97-AF65-F5344CB8AC3E}">
        <p14:creationId xmlns:p14="http://schemas.microsoft.com/office/powerpoint/2010/main" val="6123626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rot="5400000">
            <a:off x="6387802" y="1822749"/>
            <a:ext cx="3872728" cy="646331"/>
          </a:xfrm>
          <a:prstGeom prst="rect">
            <a:avLst/>
          </a:prstGeom>
        </p:spPr>
        <p:txBody>
          <a:bodyPr wrap="none">
            <a:spAutoFit/>
          </a:bodyPr>
          <a:lstStyle/>
          <a:p>
            <a:pPr algn="ctr"/>
            <a:r>
              <a:rPr lang="en-US" sz="3600" b="1" dirty="0" smtClean="0">
                <a:solidFill>
                  <a:schemeClr val="tx1">
                    <a:lumMod val="85000"/>
                    <a:lumOff val="15000"/>
                  </a:schemeClr>
                </a:solidFill>
              </a:rPr>
              <a:t>Recommendations </a:t>
            </a:r>
            <a:endParaRPr lang="en-US" sz="3600" b="1" dirty="0">
              <a:solidFill>
                <a:schemeClr val="tx1">
                  <a:lumMod val="85000"/>
                  <a:lumOff val="15000"/>
                </a:schemeClr>
              </a:solidFill>
            </a:endParaRPr>
          </a:p>
        </p:txBody>
      </p:sp>
      <p:sp>
        <p:nvSpPr>
          <p:cNvPr id="6" name="Google Shape;434;p44"/>
          <p:cNvSpPr/>
          <p:nvPr/>
        </p:nvSpPr>
        <p:spPr>
          <a:xfrm rot="-5400000" flipH="1">
            <a:off x="5144952" y="154988"/>
            <a:ext cx="1552900" cy="2482796"/>
          </a:xfrm>
          <a:prstGeom prst="flowChartOffpageConnector">
            <a:avLst/>
          </a:prstGeom>
          <a:solidFill>
            <a:srgbClr val="43434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8" name="Google Shape;437;p44"/>
          <p:cNvSpPr/>
          <p:nvPr/>
        </p:nvSpPr>
        <p:spPr>
          <a:xfrm rot="5400000">
            <a:off x="2503447" y="118978"/>
            <a:ext cx="1555364" cy="2530650"/>
          </a:xfrm>
          <a:prstGeom prst="flowChartOffpageConnector">
            <a:avLst/>
          </a:prstGeom>
          <a:solidFill>
            <a:srgbClr val="43434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11" name="Google Shape;434;p44"/>
          <p:cNvSpPr/>
          <p:nvPr/>
        </p:nvSpPr>
        <p:spPr>
          <a:xfrm rot="-5400000" flipH="1">
            <a:off x="5189510" y="1844215"/>
            <a:ext cx="1552900" cy="2482796"/>
          </a:xfrm>
          <a:prstGeom prst="flowChartOffpageConnector">
            <a:avLst/>
          </a:prstGeom>
          <a:solidFill>
            <a:srgbClr val="43434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12" name="Google Shape;437;p44"/>
          <p:cNvSpPr/>
          <p:nvPr/>
        </p:nvSpPr>
        <p:spPr>
          <a:xfrm rot="5400000">
            <a:off x="2503447" y="1847497"/>
            <a:ext cx="1555364" cy="2530650"/>
          </a:xfrm>
          <a:prstGeom prst="flowChartOffpageConnector">
            <a:avLst/>
          </a:prstGeom>
          <a:solidFill>
            <a:srgbClr val="434343"/>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9" name="Google Shape;444;p44"/>
          <p:cNvSpPr/>
          <p:nvPr/>
        </p:nvSpPr>
        <p:spPr>
          <a:xfrm>
            <a:off x="4075521" y="1885318"/>
            <a:ext cx="1089056" cy="765752"/>
          </a:xfrm>
          <a:prstGeom prst="rect">
            <a:avLst/>
          </a:prstGeom>
          <a:solidFill>
            <a:srgbClr val="908269"/>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10" name="Google Shape;447;p44"/>
          <p:cNvSpPr/>
          <p:nvPr/>
        </p:nvSpPr>
        <p:spPr>
          <a:xfrm>
            <a:off x="4391297" y="1994594"/>
            <a:ext cx="457503" cy="547199"/>
          </a:xfrm>
          <a:custGeom>
            <a:avLst/>
            <a:gdLst/>
            <a:ahLst/>
            <a:cxnLst/>
            <a:rect l="l" t="t" r="r" b="b"/>
            <a:pathLst>
              <a:path w="11693" h="11693" extrusionOk="0">
                <a:moveTo>
                  <a:pt x="10252" y="584"/>
                </a:moveTo>
                <a:lnTo>
                  <a:pt x="10252" y="1263"/>
                </a:lnTo>
                <a:cubicBezTo>
                  <a:pt x="10252" y="1358"/>
                  <a:pt x="10323" y="1429"/>
                  <a:pt x="10406" y="1429"/>
                </a:cubicBezTo>
                <a:lnTo>
                  <a:pt x="11097" y="1429"/>
                </a:lnTo>
                <a:lnTo>
                  <a:pt x="9609" y="2918"/>
                </a:lnTo>
                <a:lnTo>
                  <a:pt x="9001" y="2918"/>
                </a:lnTo>
                <a:lnTo>
                  <a:pt x="9978" y="1941"/>
                </a:lnTo>
                <a:cubicBezTo>
                  <a:pt x="10037" y="1882"/>
                  <a:pt x="10037" y="1751"/>
                  <a:pt x="9978" y="1691"/>
                </a:cubicBezTo>
                <a:cubicBezTo>
                  <a:pt x="9948" y="1667"/>
                  <a:pt x="9903" y="1656"/>
                  <a:pt x="9859" y="1656"/>
                </a:cubicBezTo>
                <a:cubicBezTo>
                  <a:pt x="9814" y="1656"/>
                  <a:pt x="9769" y="1667"/>
                  <a:pt x="9740" y="1691"/>
                </a:cubicBezTo>
                <a:lnTo>
                  <a:pt x="8763" y="2679"/>
                </a:lnTo>
                <a:lnTo>
                  <a:pt x="8763" y="2072"/>
                </a:lnTo>
                <a:lnTo>
                  <a:pt x="10252" y="584"/>
                </a:lnTo>
                <a:close/>
                <a:moveTo>
                  <a:pt x="4739" y="2537"/>
                </a:moveTo>
                <a:cubicBezTo>
                  <a:pt x="5894" y="2537"/>
                  <a:pt x="6942" y="2977"/>
                  <a:pt x="7739" y="3703"/>
                </a:cubicBezTo>
                <a:lnTo>
                  <a:pt x="4620" y="6811"/>
                </a:lnTo>
                <a:cubicBezTo>
                  <a:pt x="4560" y="6870"/>
                  <a:pt x="4560" y="7001"/>
                  <a:pt x="4620" y="7049"/>
                </a:cubicBezTo>
                <a:cubicBezTo>
                  <a:pt x="4656" y="7085"/>
                  <a:pt x="4703" y="7097"/>
                  <a:pt x="4739" y="7097"/>
                </a:cubicBezTo>
                <a:cubicBezTo>
                  <a:pt x="4787" y="7097"/>
                  <a:pt x="4834" y="7085"/>
                  <a:pt x="4858" y="7049"/>
                </a:cubicBezTo>
                <a:lnTo>
                  <a:pt x="5632" y="6275"/>
                </a:lnTo>
                <a:cubicBezTo>
                  <a:pt x="5775" y="6478"/>
                  <a:pt x="5846" y="6692"/>
                  <a:pt x="5846" y="6930"/>
                </a:cubicBezTo>
                <a:cubicBezTo>
                  <a:pt x="5846" y="7549"/>
                  <a:pt x="5358" y="8037"/>
                  <a:pt x="4739" y="8037"/>
                </a:cubicBezTo>
                <a:cubicBezTo>
                  <a:pt x="4132" y="8037"/>
                  <a:pt x="3644" y="7549"/>
                  <a:pt x="3644" y="6930"/>
                </a:cubicBezTo>
                <a:cubicBezTo>
                  <a:pt x="3644" y="6323"/>
                  <a:pt x="4132" y="5835"/>
                  <a:pt x="4739" y="5835"/>
                </a:cubicBezTo>
                <a:cubicBezTo>
                  <a:pt x="4822" y="5835"/>
                  <a:pt x="4882" y="5835"/>
                  <a:pt x="4953" y="5847"/>
                </a:cubicBezTo>
                <a:cubicBezTo>
                  <a:pt x="4962" y="5848"/>
                  <a:pt x="4970" y="5848"/>
                  <a:pt x="4979" y="5848"/>
                </a:cubicBezTo>
                <a:cubicBezTo>
                  <a:pt x="5055" y="5848"/>
                  <a:pt x="5133" y="5801"/>
                  <a:pt x="5144" y="5716"/>
                </a:cubicBezTo>
                <a:cubicBezTo>
                  <a:pt x="5156" y="5620"/>
                  <a:pt x="5096" y="5537"/>
                  <a:pt x="5013" y="5525"/>
                </a:cubicBezTo>
                <a:cubicBezTo>
                  <a:pt x="4918" y="5513"/>
                  <a:pt x="4834" y="5489"/>
                  <a:pt x="4739" y="5489"/>
                </a:cubicBezTo>
                <a:cubicBezTo>
                  <a:pt x="3941" y="5489"/>
                  <a:pt x="3298" y="6144"/>
                  <a:pt x="3298" y="6942"/>
                </a:cubicBezTo>
                <a:cubicBezTo>
                  <a:pt x="3298" y="7740"/>
                  <a:pt x="3953" y="8383"/>
                  <a:pt x="4739" y="8383"/>
                </a:cubicBezTo>
                <a:cubicBezTo>
                  <a:pt x="5549" y="8383"/>
                  <a:pt x="6192" y="7728"/>
                  <a:pt x="6192" y="6942"/>
                </a:cubicBezTo>
                <a:cubicBezTo>
                  <a:pt x="6192" y="6609"/>
                  <a:pt x="6084" y="6299"/>
                  <a:pt x="5870" y="6049"/>
                </a:cubicBezTo>
                <a:lnTo>
                  <a:pt x="6406" y="5513"/>
                </a:lnTo>
                <a:cubicBezTo>
                  <a:pt x="6751" y="5906"/>
                  <a:pt x="6942" y="6418"/>
                  <a:pt x="6942" y="6942"/>
                </a:cubicBezTo>
                <a:cubicBezTo>
                  <a:pt x="6942" y="8156"/>
                  <a:pt x="5965" y="9133"/>
                  <a:pt x="4739" y="9133"/>
                </a:cubicBezTo>
                <a:cubicBezTo>
                  <a:pt x="3525" y="9133"/>
                  <a:pt x="2536" y="8156"/>
                  <a:pt x="2536" y="6942"/>
                </a:cubicBezTo>
                <a:cubicBezTo>
                  <a:pt x="2536" y="5716"/>
                  <a:pt x="3525" y="4739"/>
                  <a:pt x="4739" y="4739"/>
                </a:cubicBezTo>
                <a:cubicBezTo>
                  <a:pt x="5120" y="4739"/>
                  <a:pt x="5477" y="4823"/>
                  <a:pt x="5787" y="5001"/>
                </a:cubicBezTo>
                <a:cubicBezTo>
                  <a:pt x="5812" y="5016"/>
                  <a:pt x="5840" y="5022"/>
                  <a:pt x="5868" y="5022"/>
                </a:cubicBezTo>
                <a:cubicBezTo>
                  <a:pt x="5930" y="5022"/>
                  <a:pt x="5992" y="4988"/>
                  <a:pt x="6025" y="4930"/>
                </a:cubicBezTo>
                <a:cubicBezTo>
                  <a:pt x="6073" y="4834"/>
                  <a:pt x="6037" y="4739"/>
                  <a:pt x="5953" y="4692"/>
                </a:cubicBezTo>
                <a:cubicBezTo>
                  <a:pt x="5572" y="4501"/>
                  <a:pt x="5156" y="4370"/>
                  <a:pt x="4739" y="4370"/>
                </a:cubicBezTo>
                <a:cubicBezTo>
                  <a:pt x="3346" y="4370"/>
                  <a:pt x="2203" y="5525"/>
                  <a:pt x="2203" y="6918"/>
                </a:cubicBezTo>
                <a:cubicBezTo>
                  <a:pt x="2203" y="8323"/>
                  <a:pt x="3346" y="9466"/>
                  <a:pt x="4739" y="9466"/>
                </a:cubicBezTo>
                <a:cubicBezTo>
                  <a:pt x="6144" y="9466"/>
                  <a:pt x="7287" y="8323"/>
                  <a:pt x="7287" y="6918"/>
                </a:cubicBezTo>
                <a:cubicBezTo>
                  <a:pt x="7287" y="6299"/>
                  <a:pt x="7061" y="5716"/>
                  <a:pt x="6668" y="5239"/>
                </a:cubicBezTo>
                <a:lnTo>
                  <a:pt x="7204" y="4704"/>
                </a:lnTo>
                <a:cubicBezTo>
                  <a:pt x="7751" y="5311"/>
                  <a:pt x="8049" y="6085"/>
                  <a:pt x="8049" y="6918"/>
                </a:cubicBezTo>
                <a:cubicBezTo>
                  <a:pt x="8049" y="8740"/>
                  <a:pt x="6561" y="10228"/>
                  <a:pt x="4739" y="10228"/>
                </a:cubicBezTo>
                <a:cubicBezTo>
                  <a:pt x="2929" y="10228"/>
                  <a:pt x="1441" y="8740"/>
                  <a:pt x="1441" y="6918"/>
                </a:cubicBezTo>
                <a:cubicBezTo>
                  <a:pt x="1441" y="5108"/>
                  <a:pt x="2929" y="3620"/>
                  <a:pt x="4739" y="3620"/>
                </a:cubicBezTo>
                <a:cubicBezTo>
                  <a:pt x="5382" y="3620"/>
                  <a:pt x="5989" y="3799"/>
                  <a:pt x="6525" y="4132"/>
                </a:cubicBezTo>
                <a:cubicBezTo>
                  <a:pt x="6558" y="4151"/>
                  <a:pt x="6594" y="4161"/>
                  <a:pt x="6628" y="4161"/>
                </a:cubicBezTo>
                <a:cubicBezTo>
                  <a:pt x="6679" y="4161"/>
                  <a:pt x="6727" y="4139"/>
                  <a:pt x="6763" y="4096"/>
                </a:cubicBezTo>
                <a:cubicBezTo>
                  <a:pt x="6811" y="4025"/>
                  <a:pt x="6799" y="3918"/>
                  <a:pt x="6727" y="3858"/>
                </a:cubicBezTo>
                <a:cubicBezTo>
                  <a:pt x="6144" y="3477"/>
                  <a:pt x="5453" y="3275"/>
                  <a:pt x="4763" y="3275"/>
                </a:cubicBezTo>
                <a:cubicBezTo>
                  <a:pt x="2751" y="3275"/>
                  <a:pt x="1108" y="4918"/>
                  <a:pt x="1108" y="6918"/>
                </a:cubicBezTo>
                <a:cubicBezTo>
                  <a:pt x="1108" y="8930"/>
                  <a:pt x="2751" y="10573"/>
                  <a:pt x="4763" y="10573"/>
                </a:cubicBezTo>
                <a:cubicBezTo>
                  <a:pt x="6763" y="10573"/>
                  <a:pt x="8406" y="8930"/>
                  <a:pt x="8406" y="6918"/>
                </a:cubicBezTo>
                <a:cubicBezTo>
                  <a:pt x="8406" y="6013"/>
                  <a:pt x="8061" y="5132"/>
                  <a:pt x="7454" y="4465"/>
                </a:cubicBezTo>
                <a:lnTo>
                  <a:pt x="7989" y="3930"/>
                </a:lnTo>
                <a:cubicBezTo>
                  <a:pt x="8704" y="4739"/>
                  <a:pt x="9144" y="5775"/>
                  <a:pt x="9144" y="6942"/>
                </a:cubicBezTo>
                <a:cubicBezTo>
                  <a:pt x="9144" y="9359"/>
                  <a:pt x="7168" y="11347"/>
                  <a:pt x="4739" y="11347"/>
                </a:cubicBezTo>
                <a:cubicBezTo>
                  <a:pt x="2322" y="11347"/>
                  <a:pt x="334" y="9359"/>
                  <a:pt x="334" y="6942"/>
                </a:cubicBezTo>
                <a:cubicBezTo>
                  <a:pt x="334" y="4513"/>
                  <a:pt x="2322" y="2537"/>
                  <a:pt x="4739" y="2537"/>
                </a:cubicBezTo>
                <a:close/>
                <a:moveTo>
                  <a:pt x="10403" y="1"/>
                </a:moveTo>
                <a:cubicBezTo>
                  <a:pt x="10360" y="1"/>
                  <a:pt x="10315" y="16"/>
                  <a:pt x="10275" y="48"/>
                </a:cubicBezTo>
                <a:lnTo>
                  <a:pt x="8466" y="1882"/>
                </a:lnTo>
                <a:cubicBezTo>
                  <a:pt x="8430" y="1906"/>
                  <a:pt x="8418" y="1953"/>
                  <a:pt x="8418" y="1989"/>
                </a:cubicBezTo>
                <a:lnTo>
                  <a:pt x="8418" y="3025"/>
                </a:lnTo>
                <a:lnTo>
                  <a:pt x="7978" y="3465"/>
                </a:lnTo>
                <a:cubicBezTo>
                  <a:pt x="7120" y="2679"/>
                  <a:pt x="5989" y="2203"/>
                  <a:pt x="4739" y="2203"/>
                </a:cubicBezTo>
                <a:cubicBezTo>
                  <a:pt x="2120" y="2203"/>
                  <a:pt x="0" y="4334"/>
                  <a:pt x="0" y="6954"/>
                </a:cubicBezTo>
                <a:cubicBezTo>
                  <a:pt x="0" y="9573"/>
                  <a:pt x="2120" y="11692"/>
                  <a:pt x="4739" y="11692"/>
                </a:cubicBezTo>
                <a:cubicBezTo>
                  <a:pt x="7358" y="11692"/>
                  <a:pt x="9490" y="9573"/>
                  <a:pt x="9490" y="6954"/>
                </a:cubicBezTo>
                <a:cubicBezTo>
                  <a:pt x="9490" y="5704"/>
                  <a:pt x="9013" y="4573"/>
                  <a:pt x="8228" y="3715"/>
                </a:cubicBezTo>
                <a:lnTo>
                  <a:pt x="8668" y="3275"/>
                </a:lnTo>
                <a:lnTo>
                  <a:pt x="9704" y="3275"/>
                </a:lnTo>
                <a:cubicBezTo>
                  <a:pt x="9740" y="3275"/>
                  <a:pt x="9787" y="3263"/>
                  <a:pt x="9823" y="3227"/>
                </a:cubicBezTo>
                <a:lnTo>
                  <a:pt x="11645" y="1394"/>
                </a:lnTo>
                <a:cubicBezTo>
                  <a:pt x="11680" y="1346"/>
                  <a:pt x="11692" y="1263"/>
                  <a:pt x="11668" y="1203"/>
                </a:cubicBezTo>
                <a:cubicBezTo>
                  <a:pt x="11633" y="1144"/>
                  <a:pt x="11573" y="1096"/>
                  <a:pt x="11502" y="1096"/>
                </a:cubicBezTo>
                <a:lnTo>
                  <a:pt x="10573" y="1096"/>
                </a:lnTo>
                <a:lnTo>
                  <a:pt x="10573" y="179"/>
                </a:lnTo>
                <a:cubicBezTo>
                  <a:pt x="10573" y="108"/>
                  <a:pt x="10537" y="48"/>
                  <a:pt x="10466" y="12"/>
                </a:cubicBezTo>
                <a:cubicBezTo>
                  <a:pt x="10446" y="5"/>
                  <a:pt x="10425" y="1"/>
                  <a:pt x="10403" y="1"/>
                </a:cubicBezTo>
                <a:close/>
              </a:path>
            </a:pathLst>
          </a:custGeom>
          <a:solidFill>
            <a:srgbClr val="FFFFFF"/>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13" name="Rectangle 12"/>
          <p:cNvSpPr/>
          <p:nvPr/>
        </p:nvSpPr>
        <p:spPr>
          <a:xfrm>
            <a:off x="2514006" y="935360"/>
            <a:ext cx="1905000" cy="954107"/>
          </a:xfrm>
          <a:prstGeom prst="rect">
            <a:avLst/>
          </a:prstGeom>
        </p:spPr>
        <p:txBody>
          <a:bodyPr wrap="square">
            <a:spAutoFit/>
          </a:bodyPr>
          <a:lstStyle/>
          <a:p>
            <a:r>
              <a:rPr lang="en-US" sz="1400" dirty="0" smtClean="0">
                <a:solidFill>
                  <a:schemeClr val="bg1"/>
                </a:solidFill>
              </a:rPr>
              <a:t>Relying on Deming's quality model to ensure the quality of maintenance.</a:t>
            </a:r>
          </a:p>
        </p:txBody>
      </p:sp>
      <p:sp>
        <p:nvSpPr>
          <p:cNvPr id="14" name="Rectangle 13"/>
          <p:cNvSpPr/>
          <p:nvPr/>
        </p:nvSpPr>
        <p:spPr>
          <a:xfrm>
            <a:off x="4748807" y="633269"/>
            <a:ext cx="2438562" cy="1384995"/>
          </a:xfrm>
          <a:prstGeom prst="rect">
            <a:avLst/>
          </a:prstGeom>
        </p:spPr>
        <p:txBody>
          <a:bodyPr wrap="square">
            <a:spAutoFit/>
          </a:bodyPr>
          <a:lstStyle/>
          <a:p>
            <a:r>
              <a:rPr lang="en-US" sz="1400" dirty="0" smtClean="0">
                <a:solidFill>
                  <a:schemeClr val="bg1"/>
                </a:solidFill>
              </a:rPr>
              <a:t>Improving the company's maintenance management due to its importance in reducing faults and time wastage and making them to   minimum  </a:t>
            </a:r>
            <a:endParaRPr lang="en-US" sz="1400" dirty="0">
              <a:solidFill>
                <a:schemeClr val="bg1"/>
              </a:solidFill>
            </a:endParaRPr>
          </a:p>
        </p:txBody>
      </p:sp>
      <p:sp>
        <p:nvSpPr>
          <p:cNvPr id="15" name="Rectangle 14"/>
          <p:cNvSpPr/>
          <p:nvPr/>
        </p:nvSpPr>
        <p:spPr>
          <a:xfrm>
            <a:off x="2136460" y="2716281"/>
            <a:ext cx="2462807" cy="738664"/>
          </a:xfrm>
          <a:prstGeom prst="rect">
            <a:avLst/>
          </a:prstGeom>
        </p:spPr>
        <p:txBody>
          <a:bodyPr wrap="square">
            <a:spAutoFit/>
          </a:bodyPr>
          <a:lstStyle/>
          <a:p>
            <a:r>
              <a:rPr lang="en-US" sz="1400" dirty="0" smtClean="0">
                <a:solidFill>
                  <a:schemeClr val="bg1"/>
                </a:solidFill>
              </a:rPr>
              <a:t>Apply Lean thinking tools to improve their service quality in parallel PDCA cycle </a:t>
            </a:r>
            <a:endParaRPr lang="en-US" sz="1400" dirty="0">
              <a:solidFill>
                <a:schemeClr val="bg1"/>
              </a:solidFill>
            </a:endParaRPr>
          </a:p>
        </p:txBody>
      </p:sp>
      <p:sp>
        <p:nvSpPr>
          <p:cNvPr id="16" name="Rectangle 15"/>
          <p:cNvSpPr/>
          <p:nvPr/>
        </p:nvSpPr>
        <p:spPr>
          <a:xfrm>
            <a:off x="4759198" y="2635768"/>
            <a:ext cx="2260454" cy="954107"/>
          </a:xfrm>
          <a:prstGeom prst="rect">
            <a:avLst/>
          </a:prstGeom>
        </p:spPr>
        <p:txBody>
          <a:bodyPr wrap="square">
            <a:spAutoFit/>
          </a:bodyPr>
          <a:lstStyle/>
          <a:p>
            <a:r>
              <a:rPr lang="en-US" sz="1400" dirty="0" smtClean="0">
                <a:solidFill>
                  <a:schemeClr val="bg1"/>
                </a:solidFill>
              </a:rPr>
              <a:t>Motivating the employees of the UMT Company by increasing the material and moral incentives.</a:t>
            </a:r>
            <a:endParaRPr lang="en-US" sz="1400" dirty="0">
              <a:solidFill>
                <a:schemeClr val="bg1"/>
              </a:solidFill>
            </a:endParaRPr>
          </a:p>
        </p:txBody>
      </p:sp>
    </p:spTree>
    <p:extLst>
      <p:ext uri="{BB962C8B-B14F-4D97-AF65-F5344CB8AC3E}">
        <p14:creationId xmlns:p14="http://schemas.microsoft.com/office/powerpoint/2010/main" val="370651657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1" y="1200150"/>
            <a:ext cx="4616318" cy="3709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5181600" y="971550"/>
            <a:ext cx="3581400" cy="2585323"/>
          </a:xfrm>
          <a:prstGeom prst="rect">
            <a:avLst/>
          </a:prstGeom>
        </p:spPr>
        <p:txBody>
          <a:bodyPr wrap="square">
            <a:spAutoFit/>
          </a:bodyPr>
          <a:lstStyle/>
          <a:p>
            <a:r>
              <a:rPr lang="en-US" b="1" dirty="0" smtClean="0"/>
              <a:t>Build an online application serve the customers to book an appointment and add all the complains they faced in theirs automobiles needed to solve.</a:t>
            </a:r>
          </a:p>
          <a:p>
            <a:r>
              <a:rPr lang="en-US" b="1" dirty="0" smtClean="0"/>
              <a:t/>
            </a:r>
            <a:br>
              <a:rPr lang="en-US" b="1" dirty="0" smtClean="0"/>
            </a:br>
            <a:r>
              <a:rPr lang="en-US" b="1" dirty="0" smtClean="0"/>
              <a:t>That’s helps to reduce the time of opening the job card at the office by 20 minutes average. </a:t>
            </a:r>
            <a:endParaRPr lang="en-US" dirty="0"/>
          </a:p>
        </p:txBody>
      </p:sp>
    </p:spTree>
    <p:extLst>
      <p:ext uri="{BB962C8B-B14F-4D97-AF65-F5344CB8AC3E}">
        <p14:creationId xmlns:p14="http://schemas.microsoft.com/office/powerpoint/2010/main" val="107928520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USER\Desktop\valet-parking-3181514-2658933.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43600" y="1962150"/>
            <a:ext cx="2779931" cy="2779931"/>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578427" y="819150"/>
            <a:ext cx="4572000" cy="646331"/>
          </a:xfrm>
          <a:prstGeom prst="rect">
            <a:avLst/>
          </a:prstGeom>
        </p:spPr>
        <p:txBody>
          <a:bodyPr>
            <a:spAutoFit/>
          </a:bodyPr>
          <a:lstStyle/>
          <a:p>
            <a:pPr marL="285750" lvl="0" indent="-285750">
              <a:buFont typeface="Wingdings" pitchFamily="2" charset="2"/>
              <a:buChar char="v"/>
            </a:pPr>
            <a:r>
              <a:rPr lang="en-US" b="1" dirty="0" smtClean="0"/>
              <a:t>Recruit an employer for valet parking and inspections mission. </a:t>
            </a:r>
            <a:endParaRPr lang="en-US" b="1" dirty="0"/>
          </a:p>
        </p:txBody>
      </p:sp>
      <p:sp>
        <p:nvSpPr>
          <p:cNvPr id="6" name="Rectangle 5"/>
          <p:cNvSpPr/>
          <p:nvPr/>
        </p:nvSpPr>
        <p:spPr>
          <a:xfrm>
            <a:off x="557645" y="1809750"/>
            <a:ext cx="4572000" cy="1200329"/>
          </a:xfrm>
          <a:prstGeom prst="rect">
            <a:avLst/>
          </a:prstGeom>
        </p:spPr>
        <p:txBody>
          <a:bodyPr>
            <a:spAutoFit/>
          </a:bodyPr>
          <a:lstStyle/>
          <a:p>
            <a:pPr marL="285750" indent="-285750">
              <a:buFont typeface="Wingdings" pitchFamily="2" charset="2"/>
              <a:buChar char="v"/>
            </a:pPr>
            <a:r>
              <a:rPr lang="en-US" b="1" dirty="0" smtClean="0"/>
              <a:t>Keep in update with PDCA approach and lean manufacturing to stay in safe with high productivity.</a:t>
            </a:r>
            <a:br>
              <a:rPr lang="en-US" b="1" dirty="0" smtClean="0"/>
            </a:br>
            <a:endParaRPr lang="en-US" dirty="0"/>
          </a:p>
        </p:txBody>
      </p:sp>
      <p:sp>
        <p:nvSpPr>
          <p:cNvPr id="7" name="Rectangle 6"/>
          <p:cNvSpPr/>
          <p:nvPr/>
        </p:nvSpPr>
        <p:spPr>
          <a:xfrm>
            <a:off x="578427" y="3377045"/>
            <a:ext cx="4572000" cy="646331"/>
          </a:xfrm>
          <a:prstGeom prst="rect">
            <a:avLst/>
          </a:prstGeom>
        </p:spPr>
        <p:txBody>
          <a:bodyPr>
            <a:spAutoFit/>
          </a:bodyPr>
          <a:lstStyle/>
          <a:p>
            <a:pPr marL="285750" lvl="0" indent="-285750">
              <a:buFont typeface="Wingdings" pitchFamily="2" charset="2"/>
              <a:buChar char="v"/>
            </a:pPr>
            <a:r>
              <a:rPr lang="en-US" b="1" dirty="0" smtClean="0"/>
              <a:t>Try change and replace the lefts with ones that suits the technical.</a:t>
            </a:r>
            <a:endParaRPr lang="en-US" b="1" dirty="0"/>
          </a:p>
        </p:txBody>
      </p:sp>
    </p:spTree>
    <p:extLst>
      <p:ext uri="{BB962C8B-B14F-4D97-AF65-F5344CB8AC3E}">
        <p14:creationId xmlns:p14="http://schemas.microsoft.com/office/powerpoint/2010/main" val="349373200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573;p49"/>
          <p:cNvSpPr/>
          <p:nvPr/>
        </p:nvSpPr>
        <p:spPr>
          <a:xfrm rot="5400000">
            <a:off x="1428875" y="205200"/>
            <a:ext cx="3358800" cy="5026500"/>
          </a:xfrm>
          <a:prstGeom prst="rect">
            <a:avLst/>
          </a:prstGeom>
          <a:solidFill>
            <a:srgbClr val="908269">
              <a:alpha val="61799"/>
            </a:srgbClr>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5" name="Rectangle 4"/>
          <p:cNvSpPr/>
          <p:nvPr/>
        </p:nvSpPr>
        <p:spPr>
          <a:xfrm>
            <a:off x="1219200" y="1657350"/>
            <a:ext cx="3449278" cy="830997"/>
          </a:xfrm>
          <a:prstGeom prst="rect">
            <a:avLst/>
          </a:prstGeom>
        </p:spPr>
        <p:txBody>
          <a:bodyPr wrap="none">
            <a:spAutoFit/>
          </a:bodyPr>
          <a:lstStyle/>
          <a:p>
            <a:r>
              <a:rPr lang="es" sz="4800" b="1" dirty="0" smtClean="0">
                <a:solidFill>
                  <a:schemeClr val="lt1"/>
                </a:solidFill>
              </a:rPr>
              <a:t>THANK YOU!</a:t>
            </a:r>
            <a:endParaRPr lang="en-US" sz="4800" b="1" dirty="0"/>
          </a:p>
        </p:txBody>
      </p:sp>
      <p:sp>
        <p:nvSpPr>
          <p:cNvPr id="6" name="Rectangle 5"/>
          <p:cNvSpPr/>
          <p:nvPr/>
        </p:nvSpPr>
        <p:spPr>
          <a:xfrm>
            <a:off x="1318587" y="2571750"/>
            <a:ext cx="3349891" cy="369332"/>
          </a:xfrm>
          <a:prstGeom prst="rect">
            <a:avLst/>
          </a:prstGeom>
        </p:spPr>
        <p:txBody>
          <a:bodyPr wrap="none">
            <a:spAutoFit/>
          </a:bodyPr>
          <a:lstStyle/>
          <a:p>
            <a:pPr lvl="0">
              <a:buClr>
                <a:schemeClr val="dk1"/>
              </a:buClr>
              <a:buSzPts val="1100"/>
            </a:pPr>
            <a:r>
              <a:rPr lang="en-US" dirty="0" smtClean="0">
                <a:solidFill>
                  <a:schemeClr val="lt1"/>
                </a:solidFill>
              </a:rPr>
              <a:t>Does anyone have any questions?</a:t>
            </a:r>
            <a:endParaRPr lang="en-US" dirty="0">
              <a:solidFill>
                <a:schemeClr val="lt1"/>
              </a:solidFill>
            </a:endParaRPr>
          </a:p>
        </p:txBody>
      </p:sp>
      <p:sp>
        <p:nvSpPr>
          <p:cNvPr id="7" name="Google Shape;539;p47"/>
          <p:cNvSpPr/>
          <p:nvPr/>
        </p:nvSpPr>
        <p:spPr>
          <a:xfrm>
            <a:off x="6242400" y="0"/>
            <a:ext cx="664800" cy="5143500"/>
          </a:xfrm>
          <a:prstGeom prst="rect">
            <a:avLst/>
          </a:prstGeom>
          <a:solidFill>
            <a:srgbClr val="908269">
              <a:alpha val="732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539;p47"/>
          <p:cNvSpPr/>
          <p:nvPr/>
        </p:nvSpPr>
        <p:spPr>
          <a:xfrm>
            <a:off x="7239000" y="2825"/>
            <a:ext cx="664800" cy="5143500"/>
          </a:xfrm>
          <a:prstGeom prst="rect">
            <a:avLst/>
          </a:prstGeom>
          <a:solidFill>
            <a:srgbClr val="908269">
              <a:alpha val="732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9369065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539;p47"/>
          <p:cNvSpPr/>
          <p:nvPr/>
        </p:nvSpPr>
        <p:spPr>
          <a:xfrm>
            <a:off x="5885400" y="810700"/>
            <a:ext cx="1329600" cy="4370100"/>
          </a:xfrm>
          <a:prstGeom prst="rect">
            <a:avLst/>
          </a:prstGeom>
          <a:solidFill>
            <a:srgbClr val="908269">
              <a:alpha val="732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Google Shape;541;p47"/>
          <p:cNvSpPr/>
          <p:nvPr/>
        </p:nvSpPr>
        <p:spPr>
          <a:xfrm>
            <a:off x="0" y="0"/>
            <a:ext cx="1329600" cy="4370100"/>
          </a:xfrm>
          <a:prstGeom prst="rect">
            <a:avLst/>
          </a:prstGeom>
          <a:solidFill>
            <a:srgbClr val="908269">
              <a:alpha val="732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543;p47"/>
          <p:cNvSpPr txBox="1">
            <a:spLocks/>
          </p:cNvSpPr>
          <p:nvPr/>
        </p:nvSpPr>
        <p:spPr>
          <a:xfrm rot="5400000">
            <a:off x="7132275" y="1502275"/>
            <a:ext cx="2743200" cy="243750"/>
          </a:xfrm>
          <a:prstGeom prst="rect">
            <a:avLst/>
          </a:prstGeom>
        </p:spPr>
        <p:txBody>
          <a:bodyPr spcFirstLastPara="1" vert="horz" wrap="square" lIns="91425" tIns="91425" rIns="91425" bIns="91425" rtlCol="0" anchor="ctr" anchorCtr="0">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spcBef>
                <a:spcPts val="0"/>
              </a:spcBef>
            </a:pPr>
            <a:r>
              <a:rPr lang="en-US" b="1" dirty="0" smtClean="0">
                <a:solidFill>
                  <a:schemeClr val="tx1">
                    <a:lumMod val="85000"/>
                    <a:lumOff val="15000"/>
                  </a:schemeClr>
                </a:solidFill>
              </a:rPr>
              <a:t>Problem Statement </a:t>
            </a:r>
            <a:endParaRPr lang="en-US" b="1" dirty="0">
              <a:solidFill>
                <a:schemeClr val="tx1">
                  <a:lumMod val="85000"/>
                  <a:lumOff val="15000"/>
                </a:schemeClr>
              </a:solidFill>
            </a:endParaRPr>
          </a:p>
        </p:txBody>
      </p:sp>
      <p:sp>
        <p:nvSpPr>
          <p:cNvPr id="7" name="Google Shape;542;p47"/>
          <p:cNvSpPr/>
          <p:nvPr/>
        </p:nvSpPr>
        <p:spPr>
          <a:xfrm>
            <a:off x="720000" y="975325"/>
            <a:ext cx="2271300" cy="1165200"/>
          </a:xfrm>
          <a:prstGeom prst="rect">
            <a:avLst/>
          </a:prstGeom>
          <a:solidFill>
            <a:schemeClr val="tx1">
              <a:lumMod val="85000"/>
              <a:lumOff val="15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556;p47"/>
          <p:cNvSpPr txBox="1">
            <a:spLocks/>
          </p:cNvSpPr>
          <p:nvPr/>
        </p:nvSpPr>
        <p:spPr>
          <a:xfrm>
            <a:off x="1100400" y="1557925"/>
            <a:ext cx="1545136" cy="384900"/>
          </a:xfrm>
          <a:prstGeom prst="rect">
            <a:avLst/>
          </a:prstGeom>
        </p:spPr>
        <p:txBody>
          <a:bodyPr spcFirstLastPara="1" wrap="square" lIns="91425" tIns="91425" rIns="91425" bIns="91425" anchor="b" anchorCtr="0">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spcBef>
                <a:spcPts val="0"/>
              </a:spcBef>
            </a:pPr>
            <a:r>
              <a:rPr lang="en-US" sz="4000" b="1" dirty="0" smtClean="0">
                <a:solidFill>
                  <a:schemeClr val="lt1"/>
                </a:solidFill>
              </a:rPr>
              <a:t>1,474</a:t>
            </a:r>
            <a:endParaRPr lang="en-US" sz="4000" b="1" dirty="0">
              <a:solidFill>
                <a:schemeClr val="lt1"/>
              </a:solidFill>
            </a:endParaRPr>
          </a:p>
        </p:txBody>
      </p:sp>
      <p:sp>
        <p:nvSpPr>
          <p:cNvPr id="12" name="Google Shape;542;p47"/>
          <p:cNvSpPr/>
          <p:nvPr/>
        </p:nvSpPr>
        <p:spPr>
          <a:xfrm>
            <a:off x="4278900" y="1557925"/>
            <a:ext cx="2271300" cy="1165200"/>
          </a:xfrm>
          <a:prstGeom prst="rect">
            <a:avLst/>
          </a:prstGeom>
          <a:solidFill>
            <a:schemeClr val="tx1">
              <a:lumMod val="85000"/>
              <a:lumOff val="15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Rectangle 12"/>
          <p:cNvSpPr/>
          <p:nvPr/>
        </p:nvSpPr>
        <p:spPr>
          <a:xfrm>
            <a:off x="1329600" y="2257086"/>
            <a:ext cx="2743200" cy="738664"/>
          </a:xfrm>
          <a:prstGeom prst="rect">
            <a:avLst/>
          </a:prstGeom>
        </p:spPr>
        <p:txBody>
          <a:bodyPr wrap="square">
            <a:spAutoFit/>
          </a:bodyPr>
          <a:lstStyle/>
          <a:p>
            <a:r>
              <a:rPr lang="en-US" sz="1400" dirty="0" smtClean="0">
                <a:solidFill>
                  <a:schemeClr val="tx1">
                    <a:lumMod val="95000"/>
                    <a:lumOff val="5000"/>
                  </a:schemeClr>
                </a:solidFill>
              </a:rPr>
              <a:t>Vehicle Repair workshops and spare parts stores</a:t>
            </a:r>
          </a:p>
          <a:p>
            <a:r>
              <a:rPr lang="en-US" sz="1400" dirty="0" smtClean="0">
                <a:solidFill>
                  <a:schemeClr val="tx1">
                    <a:lumMod val="95000"/>
                    <a:lumOff val="5000"/>
                  </a:schemeClr>
                </a:solidFill>
              </a:rPr>
              <a:t>In Palestine </a:t>
            </a:r>
            <a:endParaRPr lang="en-US" sz="1400" dirty="0">
              <a:solidFill>
                <a:schemeClr val="tx1">
                  <a:lumMod val="95000"/>
                  <a:lumOff val="5000"/>
                </a:schemeClr>
              </a:solidFill>
            </a:endParaRPr>
          </a:p>
        </p:txBody>
      </p:sp>
      <p:sp>
        <p:nvSpPr>
          <p:cNvPr id="14" name="Google Shape;556;p47"/>
          <p:cNvSpPr txBox="1">
            <a:spLocks/>
          </p:cNvSpPr>
          <p:nvPr/>
        </p:nvSpPr>
        <p:spPr>
          <a:xfrm>
            <a:off x="4641982" y="2138070"/>
            <a:ext cx="1545136" cy="384900"/>
          </a:xfrm>
          <a:prstGeom prst="rect">
            <a:avLst/>
          </a:prstGeom>
        </p:spPr>
        <p:txBody>
          <a:bodyPr spcFirstLastPara="1" wrap="square" lIns="91425" tIns="91425" rIns="91425" bIns="91425" anchor="b" anchorCtr="0">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spcBef>
                <a:spcPts val="0"/>
              </a:spcBef>
            </a:pPr>
            <a:r>
              <a:rPr lang="en-US" sz="4000" b="1" dirty="0" smtClean="0">
                <a:solidFill>
                  <a:schemeClr val="lt1"/>
                </a:solidFill>
              </a:rPr>
              <a:t>80%</a:t>
            </a:r>
            <a:endParaRPr lang="en-US" sz="4000" b="1" dirty="0">
              <a:solidFill>
                <a:schemeClr val="lt1"/>
              </a:solidFill>
            </a:endParaRPr>
          </a:p>
        </p:txBody>
      </p:sp>
      <p:sp>
        <p:nvSpPr>
          <p:cNvPr id="15" name="Rectangle 14"/>
          <p:cNvSpPr/>
          <p:nvPr/>
        </p:nvSpPr>
        <p:spPr>
          <a:xfrm>
            <a:off x="3886199" y="2876550"/>
            <a:ext cx="1930391" cy="523220"/>
          </a:xfrm>
          <a:prstGeom prst="rect">
            <a:avLst/>
          </a:prstGeom>
        </p:spPr>
        <p:txBody>
          <a:bodyPr wrap="square">
            <a:spAutoFit/>
          </a:bodyPr>
          <a:lstStyle/>
          <a:p>
            <a:pPr algn="r"/>
            <a:r>
              <a:rPr lang="en-US" sz="1400" dirty="0" smtClean="0">
                <a:solidFill>
                  <a:schemeClr val="tx1">
                    <a:lumMod val="95000"/>
                    <a:lumOff val="5000"/>
                  </a:schemeClr>
                </a:solidFill>
              </a:rPr>
              <a:t>Have no background </a:t>
            </a:r>
            <a:br>
              <a:rPr lang="en-US" sz="1400" dirty="0" smtClean="0">
                <a:solidFill>
                  <a:schemeClr val="tx1">
                    <a:lumMod val="95000"/>
                    <a:lumOff val="5000"/>
                  </a:schemeClr>
                </a:solidFill>
              </a:rPr>
            </a:br>
            <a:r>
              <a:rPr lang="en-US" sz="1400" dirty="0" smtClean="0">
                <a:solidFill>
                  <a:schemeClr val="tx1">
                    <a:lumMod val="95000"/>
                    <a:lumOff val="5000"/>
                  </a:schemeClr>
                </a:solidFill>
              </a:rPr>
              <a:t>about Quality</a:t>
            </a:r>
            <a:endParaRPr lang="en-US" sz="1400" dirty="0">
              <a:solidFill>
                <a:schemeClr val="tx1">
                  <a:lumMod val="95000"/>
                  <a:lumOff val="5000"/>
                </a:schemeClr>
              </a:solidFill>
            </a:endParaRPr>
          </a:p>
        </p:txBody>
      </p:sp>
    </p:spTree>
    <p:extLst>
      <p:ext uri="{BB962C8B-B14F-4D97-AF65-F5344CB8AC3E}">
        <p14:creationId xmlns:p14="http://schemas.microsoft.com/office/powerpoint/2010/main" val="92168173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Google Shape;124;p24"/>
          <p:cNvSpPr/>
          <p:nvPr/>
        </p:nvSpPr>
        <p:spPr>
          <a:xfrm>
            <a:off x="187141" y="5144"/>
            <a:ext cx="3358800" cy="5143501"/>
          </a:xfrm>
          <a:prstGeom prst="rect">
            <a:avLst/>
          </a:prstGeom>
          <a:solidFill>
            <a:srgbClr val="908269">
              <a:alpha val="861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Rectangle 7"/>
          <p:cNvSpPr/>
          <p:nvPr/>
        </p:nvSpPr>
        <p:spPr>
          <a:xfrm>
            <a:off x="3810000" y="1504950"/>
            <a:ext cx="4572000" cy="2031325"/>
          </a:xfrm>
          <a:prstGeom prst="rect">
            <a:avLst/>
          </a:prstGeom>
        </p:spPr>
        <p:txBody>
          <a:bodyPr>
            <a:spAutoFit/>
          </a:bodyPr>
          <a:lstStyle/>
          <a:p>
            <a:r>
              <a:rPr lang="en-US" b="1" dirty="0" smtClean="0">
                <a:solidFill>
                  <a:schemeClr val="tx1">
                    <a:lumMod val="85000"/>
                    <a:lumOff val="15000"/>
                  </a:schemeClr>
                </a:solidFill>
              </a:rPr>
              <a:t>This Project sheds lights on the Quality of Auto Service in Palestine taking UMT as a case study.</a:t>
            </a:r>
          </a:p>
          <a:p>
            <a:r>
              <a:rPr lang="en-US" b="1" dirty="0" smtClean="0">
                <a:solidFill>
                  <a:schemeClr val="tx1">
                    <a:lumMod val="85000"/>
                    <a:lumOff val="15000"/>
                  </a:schemeClr>
                </a:solidFill>
              </a:rPr>
              <a:t/>
            </a:r>
            <a:br>
              <a:rPr lang="en-US" b="1" dirty="0" smtClean="0">
                <a:solidFill>
                  <a:schemeClr val="tx1">
                    <a:lumMod val="85000"/>
                    <a:lumOff val="15000"/>
                  </a:schemeClr>
                </a:solidFill>
              </a:rPr>
            </a:br>
            <a:r>
              <a:rPr lang="en-US" b="1" dirty="0" smtClean="0">
                <a:solidFill>
                  <a:schemeClr val="tx1">
                    <a:lumMod val="85000"/>
                    <a:lumOff val="15000"/>
                  </a:schemeClr>
                </a:solidFill>
              </a:rPr>
              <a:t>High quality gives:</a:t>
            </a:r>
            <a:br>
              <a:rPr lang="en-US" b="1" dirty="0" smtClean="0">
                <a:solidFill>
                  <a:schemeClr val="tx1">
                    <a:lumMod val="85000"/>
                    <a:lumOff val="15000"/>
                  </a:schemeClr>
                </a:solidFill>
              </a:rPr>
            </a:br>
            <a:r>
              <a:rPr lang="en-US" b="1" dirty="0" smtClean="0">
                <a:solidFill>
                  <a:schemeClr val="tx1">
                    <a:lumMod val="85000"/>
                    <a:lumOff val="15000"/>
                  </a:schemeClr>
                </a:solidFill>
              </a:rPr>
              <a:t> an Added value to the Company</a:t>
            </a:r>
            <a:br>
              <a:rPr lang="en-US" b="1" dirty="0" smtClean="0">
                <a:solidFill>
                  <a:schemeClr val="tx1">
                    <a:lumMod val="85000"/>
                    <a:lumOff val="15000"/>
                  </a:schemeClr>
                </a:solidFill>
              </a:rPr>
            </a:br>
            <a:r>
              <a:rPr lang="en-US" b="1" dirty="0" smtClean="0">
                <a:solidFill>
                  <a:schemeClr val="tx1">
                    <a:lumMod val="85000"/>
                    <a:lumOff val="15000"/>
                  </a:schemeClr>
                </a:solidFill>
              </a:rPr>
              <a:t> and customer satisfaction. </a:t>
            </a:r>
            <a:endParaRPr lang="en-US" b="1" dirty="0">
              <a:solidFill>
                <a:schemeClr val="tx1">
                  <a:lumMod val="85000"/>
                  <a:lumOff val="15000"/>
                </a:schemeClr>
              </a:solidFill>
            </a:endParaRPr>
          </a:p>
        </p:txBody>
      </p:sp>
    </p:spTree>
    <p:extLst>
      <p:ext uri="{BB962C8B-B14F-4D97-AF65-F5344CB8AC3E}">
        <p14:creationId xmlns:p14="http://schemas.microsoft.com/office/powerpoint/2010/main" val="24440589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541;p47"/>
          <p:cNvSpPr/>
          <p:nvPr/>
        </p:nvSpPr>
        <p:spPr>
          <a:xfrm>
            <a:off x="533400" y="1428750"/>
            <a:ext cx="1329600" cy="1813936"/>
          </a:xfrm>
          <a:prstGeom prst="rect">
            <a:avLst/>
          </a:prstGeom>
          <a:solidFill>
            <a:srgbClr val="908269">
              <a:alpha val="732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541;p47"/>
          <p:cNvSpPr/>
          <p:nvPr/>
        </p:nvSpPr>
        <p:spPr>
          <a:xfrm>
            <a:off x="7059335" y="1428750"/>
            <a:ext cx="1329600" cy="1813936"/>
          </a:xfrm>
          <a:prstGeom prst="rect">
            <a:avLst/>
          </a:prstGeom>
          <a:solidFill>
            <a:srgbClr val="908269">
              <a:alpha val="732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541;p47"/>
          <p:cNvSpPr/>
          <p:nvPr/>
        </p:nvSpPr>
        <p:spPr>
          <a:xfrm>
            <a:off x="3733800" y="1469809"/>
            <a:ext cx="1329600" cy="1813936"/>
          </a:xfrm>
          <a:prstGeom prst="rect">
            <a:avLst/>
          </a:prstGeom>
          <a:solidFill>
            <a:srgbClr val="908269">
              <a:alpha val="732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7" name="Google Shape;5391;p60"/>
          <p:cNvGrpSpPr/>
          <p:nvPr/>
        </p:nvGrpSpPr>
        <p:grpSpPr>
          <a:xfrm>
            <a:off x="4067834" y="1944472"/>
            <a:ext cx="661532" cy="691149"/>
            <a:chOff x="2185372" y="1957799"/>
            <a:chExt cx="366664" cy="366981"/>
          </a:xfrm>
        </p:grpSpPr>
        <p:sp>
          <p:nvSpPr>
            <p:cNvPr id="28" name="Google Shape;5392;p60"/>
            <p:cNvSpPr/>
            <p:nvPr/>
          </p:nvSpPr>
          <p:spPr>
            <a:xfrm>
              <a:off x="2228742" y="2000853"/>
              <a:ext cx="75082" cy="74226"/>
            </a:xfrm>
            <a:custGeom>
              <a:avLst/>
              <a:gdLst/>
              <a:ahLst/>
              <a:cxnLst/>
              <a:rect l="l" t="t" r="r" b="b"/>
              <a:pathLst>
                <a:path w="2370" h="2343" extrusionOk="0">
                  <a:moveTo>
                    <a:pt x="179" y="0"/>
                  </a:moveTo>
                  <a:cubicBezTo>
                    <a:pt x="135" y="0"/>
                    <a:pt x="90" y="15"/>
                    <a:pt x="60" y="45"/>
                  </a:cubicBezTo>
                  <a:cubicBezTo>
                    <a:pt x="1" y="104"/>
                    <a:pt x="1" y="223"/>
                    <a:pt x="60" y="283"/>
                  </a:cubicBezTo>
                  <a:lnTo>
                    <a:pt x="2072" y="2295"/>
                  </a:lnTo>
                  <a:cubicBezTo>
                    <a:pt x="2096" y="2331"/>
                    <a:pt x="2144" y="2343"/>
                    <a:pt x="2191" y="2343"/>
                  </a:cubicBezTo>
                  <a:cubicBezTo>
                    <a:pt x="2227" y="2343"/>
                    <a:pt x="2275" y="2331"/>
                    <a:pt x="2310" y="2295"/>
                  </a:cubicBezTo>
                  <a:cubicBezTo>
                    <a:pt x="2370" y="2235"/>
                    <a:pt x="2370" y="2116"/>
                    <a:pt x="2310" y="2057"/>
                  </a:cubicBezTo>
                  <a:lnTo>
                    <a:pt x="298" y="45"/>
                  </a:lnTo>
                  <a:cubicBezTo>
                    <a:pt x="269" y="15"/>
                    <a:pt x="224" y="0"/>
                    <a:pt x="179" y="0"/>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endParaRPr>
            </a:p>
          </p:txBody>
        </p:sp>
        <p:sp>
          <p:nvSpPr>
            <p:cNvPr id="29" name="Google Shape;5393;p60"/>
            <p:cNvSpPr/>
            <p:nvPr/>
          </p:nvSpPr>
          <p:spPr>
            <a:xfrm>
              <a:off x="2188001" y="2067159"/>
              <a:ext cx="98873" cy="35070"/>
            </a:xfrm>
            <a:custGeom>
              <a:avLst/>
              <a:gdLst/>
              <a:ahLst/>
              <a:cxnLst/>
              <a:rect l="l" t="t" r="r" b="b"/>
              <a:pathLst>
                <a:path w="3121" h="1107" extrusionOk="0">
                  <a:moveTo>
                    <a:pt x="188" y="1"/>
                  </a:moveTo>
                  <a:cubicBezTo>
                    <a:pt x="120" y="1"/>
                    <a:pt x="56" y="54"/>
                    <a:pt x="37" y="131"/>
                  </a:cubicBezTo>
                  <a:cubicBezTo>
                    <a:pt x="1" y="214"/>
                    <a:pt x="60" y="309"/>
                    <a:pt x="156" y="333"/>
                  </a:cubicBezTo>
                  <a:lnTo>
                    <a:pt x="2882" y="1107"/>
                  </a:lnTo>
                  <a:lnTo>
                    <a:pt x="2918" y="1107"/>
                  </a:lnTo>
                  <a:cubicBezTo>
                    <a:pt x="3001" y="1107"/>
                    <a:pt x="3073" y="1071"/>
                    <a:pt x="3085" y="988"/>
                  </a:cubicBezTo>
                  <a:cubicBezTo>
                    <a:pt x="3120" y="904"/>
                    <a:pt x="3061" y="809"/>
                    <a:pt x="2965" y="785"/>
                  </a:cubicBezTo>
                  <a:lnTo>
                    <a:pt x="239" y="11"/>
                  </a:lnTo>
                  <a:cubicBezTo>
                    <a:pt x="222" y="4"/>
                    <a:pt x="205" y="1"/>
                    <a:pt x="188" y="1"/>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endParaRPr>
            </a:p>
          </p:txBody>
        </p:sp>
        <p:sp>
          <p:nvSpPr>
            <p:cNvPr id="30" name="Google Shape;5394;p60"/>
            <p:cNvSpPr/>
            <p:nvPr/>
          </p:nvSpPr>
          <p:spPr>
            <a:xfrm>
              <a:off x="2185372" y="2119114"/>
              <a:ext cx="97733" cy="37066"/>
            </a:xfrm>
            <a:custGeom>
              <a:avLst/>
              <a:gdLst/>
              <a:ahLst/>
              <a:cxnLst/>
              <a:rect l="l" t="t" r="r" b="b"/>
              <a:pathLst>
                <a:path w="3085" h="1170" extrusionOk="0">
                  <a:moveTo>
                    <a:pt x="2872" y="1"/>
                  </a:moveTo>
                  <a:cubicBezTo>
                    <a:pt x="2863" y="1"/>
                    <a:pt x="2855" y="1"/>
                    <a:pt x="2846" y="3"/>
                  </a:cubicBezTo>
                  <a:lnTo>
                    <a:pt x="131" y="836"/>
                  </a:lnTo>
                  <a:cubicBezTo>
                    <a:pt x="48" y="872"/>
                    <a:pt x="0" y="955"/>
                    <a:pt x="12" y="1050"/>
                  </a:cubicBezTo>
                  <a:cubicBezTo>
                    <a:pt x="48" y="1122"/>
                    <a:pt x="108" y="1169"/>
                    <a:pt x="179" y="1169"/>
                  </a:cubicBezTo>
                  <a:cubicBezTo>
                    <a:pt x="191" y="1169"/>
                    <a:pt x="203" y="1169"/>
                    <a:pt x="227" y="1158"/>
                  </a:cubicBezTo>
                  <a:lnTo>
                    <a:pt x="2929" y="324"/>
                  </a:lnTo>
                  <a:cubicBezTo>
                    <a:pt x="3037" y="300"/>
                    <a:pt x="3084" y="217"/>
                    <a:pt x="3048" y="122"/>
                  </a:cubicBezTo>
                  <a:cubicBezTo>
                    <a:pt x="3027" y="47"/>
                    <a:pt x="2948" y="1"/>
                    <a:pt x="2872" y="1"/>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endParaRPr>
            </a:p>
          </p:txBody>
        </p:sp>
        <p:sp>
          <p:nvSpPr>
            <p:cNvPr id="31" name="Google Shape;5395;p60"/>
            <p:cNvSpPr/>
            <p:nvPr/>
          </p:nvSpPr>
          <p:spPr>
            <a:xfrm>
              <a:off x="2294763" y="1960587"/>
              <a:ext cx="36242" cy="97131"/>
            </a:xfrm>
            <a:custGeom>
              <a:avLst/>
              <a:gdLst/>
              <a:ahLst/>
              <a:cxnLst/>
              <a:rect l="l" t="t" r="r" b="b"/>
              <a:pathLst>
                <a:path w="1144" h="3066" extrusionOk="0">
                  <a:moveTo>
                    <a:pt x="185" y="1"/>
                  </a:moveTo>
                  <a:cubicBezTo>
                    <a:pt x="172" y="1"/>
                    <a:pt x="158" y="2"/>
                    <a:pt x="143" y="6"/>
                  </a:cubicBezTo>
                  <a:cubicBezTo>
                    <a:pt x="60" y="42"/>
                    <a:pt x="0" y="125"/>
                    <a:pt x="24" y="220"/>
                  </a:cubicBezTo>
                  <a:lnTo>
                    <a:pt x="798" y="2947"/>
                  </a:lnTo>
                  <a:cubicBezTo>
                    <a:pt x="822" y="3018"/>
                    <a:pt x="893" y="3066"/>
                    <a:pt x="965" y="3066"/>
                  </a:cubicBezTo>
                  <a:lnTo>
                    <a:pt x="1012" y="3066"/>
                  </a:lnTo>
                  <a:cubicBezTo>
                    <a:pt x="1096" y="3030"/>
                    <a:pt x="1143" y="2947"/>
                    <a:pt x="1131" y="2852"/>
                  </a:cubicBezTo>
                  <a:lnTo>
                    <a:pt x="357" y="125"/>
                  </a:lnTo>
                  <a:cubicBezTo>
                    <a:pt x="327" y="54"/>
                    <a:pt x="262" y="1"/>
                    <a:pt x="185" y="1"/>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endParaRPr>
            </a:p>
          </p:txBody>
        </p:sp>
        <p:sp>
          <p:nvSpPr>
            <p:cNvPr id="32" name="Google Shape;5396;p60"/>
            <p:cNvSpPr/>
            <p:nvPr/>
          </p:nvSpPr>
          <p:spPr>
            <a:xfrm>
              <a:off x="2346433" y="1957799"/>
              <a:ext cx="38491" cy="96909"/>
            </a:xfrm>
            <a:custGeom>
              <a:avLst/>
              <a:gdLst/>
              <a:ahLst/>
              <a:cxnLst/>
              <a:rect l="l" t="t" r="r" b="b"/>
              <a:pathLst>
                <a:path w="1215" h="3059" extrusionOk="0">
                  <a:moveTo>
                    <a:pt x="1021" y="0"/>
                  </a:moveTo>
                  <a:cubicBezTo>
                    <a:pt x="953" y="0"/>
                    <a:pt x="889" y="54"/>
                    <a:pt x="870" y="130"/>
                  </a:cubicBezTo>
                  <a:lnTo>
                    <a:pt x="36" y="2832"/>
                  </a:lnTo>
                  <a:cubicBezTo>
                    <a:pt x="0" y="2928"/>
                    <a:pt x="60" y="3011"/>
                    <a:pt x="155" y="3047"/>
                  </a:cubicBezTo>
                  <a:cubicBezTo>
                    <a:pt x="167" y="3047"/>
                    <a:pt x="179" y="3059"/>
                    <a:pt x="203" y="3059"/>
                  </a:cubicBezTo>
                  <a:cubicBezTo>
                    <a:pt x="274" y="3059"/>
                    <a:pt x="334" y="3011"/>
                    <a:pt x="358" y="2940"/>
                  </a:cubicBezTo>
                  <a:lnTo>
                    <a:pt x="1191" y="237"/>
                  </a:lnTo>
                  <a:cubicBezTo>
                    <a:pt x="1215" y="130"/>
                    <a:pt x="1167" y="23"/>
                    <a:pt x="1072" y="11"/>
                  </a:cubicBezTo>
                  <a:cubicBezTo>
                    <a:pt x="1055" y="4"/>
                    <a:pt x="1038" y="0"/>
                    <a:pt x="1021" y="0"/>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endParaRPr>
            </a:p>
          </p:txBody>
        </p:sp>
        <p:sp>
          <p:nvSpPr>
            <p:cNvPr id="33" name="Google Shape;5397;p60"/>
            <p:cNvSpPr/>
            <p:nvPr/>
          </p:nvSpPr>
          <p:spPr>
            <a:xfrm>
              <a:off x="2290993" y="2100391"/>
              <a:ext cx="37731" cy="121778"/>
            </a:xfrm>
            <a:custGeom>
              <a:avLst/>
              <a:gdLst/>
              <a:ahLst/>
              <a:cxnLst/>
              <a:rect l="l" t="t" r="r" b="b"/>
              <a:pathLst>
                <a:path w="1191" h="3844" extrusionOk="0">
                  <a:moveTo>
                    <a:pt x="721" y="1"/>
                  </a:moveTo>
                  <a:cubicBezTo>
                    <a:pt x="670" y="1"/>
                    <a:pt x="616" y="30"/>
                    <a:pt x="572" y="82"/>
                  </a:cubicBezTo>
                  <a:cubicBezTo>
                    <a:pt x="191" y="629"/>
                    <a:pt x="0" y="1296"/>
                    <a:pt x="60" y="1987"/>
                  </a:cubicBezTo>
                  <a:cubicBezTo>
                    <a:pt x="119" y="2665"/>
                    <a:pt x="417" y="3308"/>
                    <a:pt x="893" y="3796"/>
                  </a:cubicBezTo>
                  <a:cubicBezTo>
                    <a:pt x="917" y="3832"/>
                    <a:pt x="965" y="3844"/>
                    <a:pt x="1012" y="3844"/>
                  </a:cubicBezTo>
                  <a:cubicBezTo>
                    <a:pt x="1060" y="3844"/>
                    <a:pt x="1096" y="3832"/>
                    <a:pt x="1131" y="3796"/>
                  </a:cubicBezTo>
                  <a:cubicBezTo>
                    <a:pt x="1191" y="3725"/>
                    <a:pt x="1191" y="3618"/>
                    <a:pt x="1131" y="3546"/>
                  </a:cubicBezTo>
                  <a:cubicBezTo>
                    <a:pt x="250" y="2665"/>
                    <a:pt x="131" y="1284"/>
                    <a:pt x="857" y="272"/>
                  </a:cubicBezTo>
                  <a:cubicBezTo>
                    <a:pt x="917" y="201"/>
                    <a:pt x="893" y="94"/>
                    <a:pt x="810" y="34"/>
                  </a:cubicBezTo>
                  <a:cubicBezTo>
                    <a:pt x="783" y="12"/>
                    <a:pt x="752" y="1"/>
                    <a:pt x="721" y="1"/>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endParaRPr>
            </a:p>
          </p:txBody>
        </p:sp>
        <p:sp>
          <p:nvSpPr>
            <p:cNvPr id="34" name="Google Shape;5398;p60"/>
            <p:cNvSpPr/>
            <p:nvPr/>
          </p:nvSpPr>
          <p:spPr>
            <a:xfrm>
              <a:off x="2353592" y="2091362"/>
              <a:ext cx="68302" cy="20307"/>
            </a:xfrm>
            <a:custGeom>
              <a:avLst/>
              <a:gdLst/>
              <a:ahLst/>
              <a:cxnLst/>
              <a:rect l="l" t="t" r="r" b="b"/>
              <a:pathLst>
                <a:path w="2156" h="641" extrusionOk="0">
                  <a:moveTo>
                    <a:pt x="971" y="1"/>
                  </a:moveTo>
                  <a:cubicBezTo>
                    <a:pt x="708" y="1"/>
                    <a:pt x="417" y="59"/>
                    <a:pt x="120" y="224"/>
                  </a:cubicBezTo>
                  <a:cubicBezTo>
                    <a:pt x="24" y="271"/>
                    <a:pt x="1" y="379"/>
                    <a:pt x="60" y="462"/>
                  </a:cubicBezTo>
                  <a:cubicBezTo>
                    <a:pt x="90" y="522"/>
                    <a:pt x="144" y="554"/>
                    <a:pt x="201" y="554"/>
                  </a:cubicBezTo>
                  <a:cubicBezTo>
                    <a:pt x="234" y="554"/>
                    <a:pt x="268" y="543"/>
                    <a:pt x="298" y="521"/>
                  </a:cubicBezTo>
                  <a:cubicBezTo>
                    <a:pt x="537" y="391"/>
                    <a:pt x="771" y="345"/>
                    <a:pt x="982" y="345"/>
                  </a:cubicBezTo>
                  <a:cubicBezTo>
                    <a:pt x="1488" y="345"/>
                    <a:pt x="1869" y="608"/>
                    <a:pt x="1894" y="617"/>
                  </a:cubicBezTo>
                  <a:cubicBezTo>
                    <a:pt x="1918" y="629"/>
                    <a:pt x="1953" y="640"/>
                    <a:pt x="2001" y="640"/>
                  </a:cubicBezTo>
                  <a:cubicBezTo>
                    <a:pt x="2060" y="640"/>
                    <a:pt x="2096" y="617"/>
                    <a:pt x="2132" y="569"/>
                  </a:cubicBezTo>
                  <a:cubicBezTo>
                    <a:pt x="2156" y="498"/>
                    <a:pt x="2144" y="390"/>
                    <a:pt x="2072" y="331"/>
                  </a:cubicBezTo>
                  <a:cubicBezTo>
                    <a:pt x="2039" y="314"/>
                    <a:pt x="1581" y="1"/>
                    <a:pt x="971" y="1"/>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endParaRPr>
            </a:p>
          </p:txBody>
        </p:sp>
        <p:sp>
          <p:nvSpPr>
            <p:cNvPr id="35" name="Google Shape;5399;p60"/>
            <p:cNvSpPr/>
            <p:nvPr/>
          </p:nvSpPr>
          <p:spPr>
            <a:xfrm>
              <a:off x="2321532" y="2064434"/>
              <a:ext cx="230504" cy="260346"/>
            </a:xfrm>
            <a:custGeom>
              <a:avLst/>
              <a:gdLst/>
              <a:ahLst/>
              <a:cxnLst/>
              <a:rect l="l" t="t" r="r" b="b"/>
              <a:pathLst>
                <a:path w="7276" h="8218" extrusionOk="0">
                  <a:moveTo>
                    <a:pt x="3322" y="3038"/>
                  </a:moveTo>
                  <a:cubicBezTo>
                    <a:pt x="3394" y="3038"/>
                    <a:pt x="3489" y="3074"/>
                    <a:pt x="3549" y="3134"/>
                  </a:cubicBezTo>
                  <a:cubicBezTo>
                    <a:pt x="3668" y="3241"/>
                    <a:pt x="3668" y="3431"/>
                    <a:pt x="3525" y="3562"/>
                  </a:cubicBezTo>
                  <a:cubicBezTo>
                    <a:pt x="3465" y="3622"/>
                    <a:pt x="3388" y="3651"/>
                    <a:pt x="3311" y="3651"/>
                  </a:cubicBezTo>
                  <a:cubicBezTo>
                    <a:pt x="3233" y="3651"/>
                    <a:pt x="3156" y="3622"/>
                    <a:pt x="3096" y="3562"/>
                  </a:cubicBezTo>
                  <a:cubicBezTo>
                    <a:pt x="2977" y="3443"/>
                    <a:pt x="2977" y="3253"/>
                    <a:pt x="3096" y="3134"/>
                  </a:cubicBezTo>
                  <a:cubicBezTo>
                    <a:pt x="3156" y="3074"/>
                    <a:pt x="3227" y="3038"/>
                    <a:pt x="3322" y="3038"/>
                  </a:cubicBezTo>
                  <a:close/>
                  <a:moveTo>
                    <a:pt x="2441" y="3919"/>
                  </a:moveTo>
                  <a:cubicBezTo>
                    <a:pt x="2537" y="3919"/>
                    <a:pt x="2608" y="3955"/>
                    <a:pt x="2668" y="4015"/>
                  </a:cubicBezTo>
                  <a:cubicBezTo>
                    <a:pt x="2727" y="4074"/>
                    <a:pt x="2751" y="4146"/>
                    <a:pt x="2751" y="4229"/>
                  </a:cubicBezTo>
                  <a:cubicBezTo>
                    <a:pt x="2739" y="4312"/>
                    <a:pt x="2715" y="4384"/>
                    <a:pt x="2656" y="4443"/>
                  </a:cubicBezTo>
                  <a:cubicBezTo>
                    <a:pt x="2596" y="4503"/>
                    <a:pt x="2516" y="4533"/>
                    <a:pt x="2435" y="4533"/>
                  </a:cubicBezTo>
                  <a:cubicBezTo>
                    <a:pt x="2355" y="4533"/>
                    <a:pt x="2275" y="4503"/>
                    <a:pt x="2215" y="4443"/>
                  </a:cubicBezTo>
                  <a:cubicBezTo>
                    <a:pt x="2096" y="4324"/>
                    <a:pt x="2096" y="4134"/>
                    <a:pt x="2215" y="4015"/>
                  </a:cubicBezTo>
                  <a:cubicBezTo>
                    <a:pt x="2275" y="3955"/>
                    <a:pt x="2358" y="3919"/>
                    <a:pt x="2441" y="3919"/>
                  </a:cubicBezTo>
                  <a:close/>
                  <a:moveTo>
                    <a:pt x="6109" y="5062"/>
                  </a:moveTo>
                  <a:lnTo>
                    <a:pt x="6620" y="5586"/>
                  </a:lnTo>
                  <a:lnTo>
                    <a:pt x="4775" y="7432"/>
                  </a:lnTo>
                  <a:lnTo>
                    <a:pt x="4656" y="7551"/>
                  </a:lnTo>
                  <a:lnTo>
                    <a:pt x="4144" y="7027"/>
                  </a:lnTo>
                  <a:lnTo>
                    <a:pt x="4215" y="6955"/>
                  </a:lnTo>
                  <a:lnTo>
                    <a:pt x="4680" y="6491"/>
                  </a:lnTo>
                  <a:lnTo>
                    <a:pt x="5573" y="5598"/>
                  </a:lnTo>
                  <a:lnTo>
                    <a:pt x="6025" y="5146"/>
                  </a:lnTo>
                  <a:lnTo>
                    <a:pt x="6109" y="5062"/>
                  </a:lnTo>
                  <a:close/>
                  <a:moveTo>
                    <a:pt x="6644" y="6062"/>
                  </a:moveTo>
                  <a:lnTo>
                    <a:pt x="6668" y="6098"/>
                  </a:lnTo>
                  <a:cubicBezTo>
                    <a:pt x="6859" y="6289"/>
                    <a:pt x="6978" y="6551"/>
                    <a:pt x="6978" y="6836"/>
                  </a:cubicBezTo>
                  <a:cubicBezTo>
                    <a:pt x="6978" y="7122"/>
                    <a:pt x="6859" y="7384"/>
                    <a:pt x="6668" y="7586"/>
                  </a:cubicBezTo>
                  <a:cubicBezTo>
                    <a:pt x="6478" y="7777"/>
                    <a:pt x="6204" y="7896"/>
                    <a:pt x="5930" y="7896"/>
                  </a:cubicBezTo>
                  <a:cubicBezTo>
                    <a:pt x="5644" y="7896"/>
                    <a:pt x="5370" y="7789"/>
                    <a:pt x="5180" y="7586"/>
                  </a:cubicBezTo>
                  <a:lnTo>
                    <a:pt x="5156" y="7551"/>
                  </a:lnTo>
                  <a:lnTo>
                    <a:pt x="6644" y="6062"/>
                  </a:lnTo>
                  <a:close/>
                  <a:moveTo>
                    <a:pt x="1942" y="1"/>
                  </a:moveTo>
                  <a:cubicBezTo>
                    <a:pt x="1249" y="1"/>
                    <a:pt x="584" y="249"/>
                    <a:pt x="72" y="693"/>
                  </a:cubicBezTo>
                  <a:cubicBezTo>
                    <a:pt x="1" y="752"/>
                    <a:pt x="1" y="859"/>
                    <a:pt x="60" y="931"/>
                  </a:cubicBezTo>
                  <a:cubicBezTo>
                    <a:pt x="91" y="968"/>
                    <a:pt x="135" y="986"/>
                    <a:pt x="181" y="986"/>
                  </a:cubicBezTo>
                  <a:cubicBezTo>
                    <a:pt x="222" y="986"/>
                    <a:pt x="264" y="971"/>
                    <a:pt x="298" y="943"/>
                  </a:cubicBezTo>
                  <a:cubicBezTo>
                    <a:pt x="775" y="540"/>
                    <a:pt x="1365" y="340"/>
                    <a:pt x="1953" y="340"/>
                  </a:cubicBezTo>
                  <a:cubicBezTo>
                    <a:pt x="2601" y="340"/>
                    <a:pt x="3247" y="582"/>
                    <a:pt x="3739" y="1062"/>
                  </a:cubicBezTo>
                  <a:cubicBezTo>
                    <a:pt x="4144" y="1467"/>
                    <a:pt x="4406" y="1967"/>
                    <a:pt x="4477" y="2538"/>
                  </a:cubicBezTo>
                  <a:cubicBezTo>
                    <a:pt x="4620" y="3491"/>
                    <a:pt x="5013" y="4336"/>
                    <a:pt x="5668" y="5003"/>
                  </a:cubicBezTo>
                  <a:lnTo>
                    <a:pt x="5454" y="5229"/>
                  </a:lnTo>
                  <a:lnTo>
                    <a:pt x="3882" y="3669"/>
                  </a:lnTo>
                  <a:cubicBezTo>
                    <a:pt x="4037" y="3419"/>
                    <a:pt x="3989" y="3098"/>
                    <a:pt x="3787" y="2884"/>
                  </a:cubicBezTo>
                  <a:cubicBezTo>
                    <a:pt x="3656" y="2753"/>
                    <a:pt x="3486" y="2687"/>
                    <a:pt x="3318" y="2687"/>
                  </a:cubicBezTo>
                  <a:cubicBezTo>
                    <a:pt x="3150" y="2687"/>
                    <a:pt x="2983" y="2753"/>
                    <a:pt x="2858" y="2884"/>
                  </a:cubicBezTo>
                  <a:cubicBezTo>
                    <a:pt x="2656" y="3086"/>
                    <a:pt x="2608" y="3419"/>
                    <a:pt x="2751" y="3669"/>
                  </a:cubicBezTo>
                  <a:cubicBezTo>
                    <a:pt x="2656" y="3610"/>
                    <a:pt x="2549" y="3574"/>
                    <a:pt x="2429" y="3574"/>
                  </a:cubicBezTo>
                  <a:cubicBezTo>
                    <a:pt x="2251" y="3574"/>
                    <a:pt x="2084" y="3657"/>
                    <a:pt x="1965" y="3776"/>
                  </a:cubicBezTo>
                  <a:cubicBezTo>
                    <a:pt x="1715" y="4027"/>
                    <a:pt x="1715" y="4443"/>
                    <a:pt x="1965" y="4693"/>
                  </a:cubicBezTo>
                  <a:cubicBezTo>
                    <a:pt x="2096" y="4824"/>
                    <a:pt x="2263" y="4884"/>
                    <a:pt x="2429" y="4884"/>
                  </a:cubicBezTo>
                  <a:cubicBezTo>
                    <a:pt x="2537" y="4884"/>
                    <a:pt x="2656" y="4860"/>
                    <a:pt x="2739" y="4800"/>
                  </a:cubicBezTo>
                  <a:cubicBezTo>
                    <a:pt x="2834" y="4884"/>
                    <a:pt x="2906" y="4967"/>
                    <a:pt x="2989" y="5039"/>
                  </a:cubicBezTo>
                  <a:cubicBezTo>
                    <a:pt x="3025" y="5062"/>
                    <a:pt x="3072" y="5086"/>
                    <a:pt x="3108" y="5086"/>
                  </a:cubicBezTo>
                  <a:cubicBezTo>
                    <a:pt x="3156" y="5086"/>
                    <a:pt x="3203" y="5062"/>
                    <a:pt x="3227" y="5027"/>
                  </a:cubicBezTo>
                  <a:cubicBezTo>
                    <a:pt x="3287" y="4943"/>
                    <a:pt x="3287" y="4848"/>
                    <a:pt x="3215" y="4789"/>
                  </a:cubicBezTo>
                  <a:cubicBezTo>
                    <a:pt x="3144" y="4705"/>
                    <a:pt x="3049" y="4634"/>
                    <a:pt x="2977" y="4562"/>
                  </a:cubicBezTo>
                  <a:cubicBezTo>
                    <a:pt x="3037" y="4455"/>
                    <a:pt x="3072" y="4348"/>
                    <a:pt x="3072" y="4229"/>
                  </a:cubicBezTo>
                  <a:cubicBezTo>
                    <a:pt x="3072" y="4110"/>
                    <a:pt x="3037" y="3991"/>
                    <a:pt x="2977" y="3907"/>
                  </a:cubicBezTo>
                  <a:lnTo>
                    <a:pt x="2977" y="3907"/>
                  </a:lnTo>
                  <a:cubicBezTo>
                    <a:pt x="3084" y="3967"/>
                    <a:pt x="3203" y="3991"/>
                    <a:pt x="3311" y="3991"/>
                  </a:cubicBezTo>
                  <a:cubicBezTo>
                    <a:pt x="3430" y="3991"/>
                    <a:pt x="3525" y="3967"/>
                    <a:pt x="3632" y="3907"/>
                  </a:cubicBezTo>
                  <a:lnTo>
                    <a:pt x="5192" y="5467"/>
                  </a:lnTo>
                  <a:lnTo>
                    <a:pt x="4537" y="6122"/>
                  </a:lnTo>
                  <a:lnTo>
                    <a:pt x="3751" y="5336"/>
                  </a:lnTo>
                  <a:cubicBezTo>
                    <a:pt x="3721" y="5300"/>
                    <a:pt x="3677" y="5283"/>
                    <a:pt x="3632" y="5283"/>
                  </a:cubicBezTo>
                  <a:cubicBezTo>
                    <a:pt x="3587" y="5283"/>
                    <a:pt x="3543" y="5300"/>
                    <a:pt x="3513" y="5336"/>
                  </a:cubicBezTo>
                  <a:cubicBezTo>
                    <a:pt x="3442" y="5396"/>
                    <a:pt x="3442" y="5515"/>
                    <a:pt x="3513" y="5574"/>
                  </a:cubicBezTo>
                  <a:lnTo>
                    <a:pt x="4299" y="6360"/>
                  </a:lnTo>
                  <a:lnTo>
                    <a:pt x="4084" y="6586"/>
                  </a:lnTo>
                  <a:cubicBezTo>
                    <a:pt x="3394" y="5932"/>
                    <a:pt x="2537" y="5515"/>
                    <a:pt x="1620" y="5396"/>
                  </a:cubicBezTo>
                  <a:cubicBezTo>
                    <a:pt x="1286" y="5348"/>
                    <a:pt x="941" y="5229"/>
                    <a:pt x="644" y="5050"/>
                  </a:cubicBezTo>
                  <a:cubicBezTo>
                    <a:pt x="621" y="5035"/>
                    <a:pt x="595" y="5029"/>
                    <a:pt x="568" y="5029"/>
                  </a:cubicBezTo>
                  <a:cubicBezTo>
                    <a:pt x="510" y="5029"/>
                    <a:pt x="446" y="5061"/>
                    <a:pt x="405" y="5110"/>
                  </a:cubicBezTo>
                  <a:cubicBezTo>
                    <a:pt x="358" y="5181"/>
                    <a:pt x="394" y="5289"/>
                    <a:pt x="465" y="5348"/>
                  </a:cubicBezTo>
                  <a:cubicBezTo>
                    <a:pt x="810" y="5562"/>
                    <a:pt x="1179" y="5681"/>
                    <a:pt x="1560" y="5741"/>
                  </a:cubicBezTo>
                  <a:cubicBezTo>
                    <a:pt x="2394" y="5836"/>
                    <a:pt x="3191" y="6229"/>
                    <a:pt x="3823" y="6824"/>
                  </a:cubicBezTo>
                  <a:lnTo>
                    <a:pt x="3751" y="6896"/>
                  </a:lnTo>
                  <a:cubicBezTo>
                    <a:pt x="3692" y="6955"/>
                    <a:pt x="3692" y="7075"/>
                    <a:pt x="3751" y="7134"/>
                  </a:cubicBezTo>
                  <a:lnTo>
                    <a:pt x="4525" y="7908"/>
                  </a:lnTo>
                  <a:cubicBezTo>
                    <a:pt x="4561" y="7944"/>
                    <a:pt x="4596" y="7956"/>
                    <a:pt x="4644" y="7956"/>
                  </a:cubicBezTo>
                  <a:cubicBezTo>
                    <a:pt x="4692" y="7956"/>
                    <a:pt x="4739" y="7944"/>
                    <a:pt x="4763" y="7908"/>
                  </a:cubicBezTo>
                  <a:lnTo>
                    <a:pt x="4882" y="7789"/>
                  </a:lnTo>
                  <a:lnTo>
                    <a:pt x="4918" y="7825"/>
                  </a:lnTo>
                  <a:cubicBezTo>
                    <a:pt x="5180" y="8087"/>
                    <a:pt x="5525" y="8217"/>
                    <a:pt x="5894" y="8217"/>
                  </a:cubicBezTo>
                  <a:cubicBezTo>
                    <a:pt x="6263" y="8217"/>
                    <a:pt x="6620" y="8075"/>
                    <a:pt x="6882" y="7825"/>
                  </a:cubicBezTo>
                  <a:cubicBezTo>
                    <a:pt x="7144" y="7551"/>
                    <a:pt x="7275" y="7205"/>
                    <a:pt x="7275" y="6836"/>
                  </a:cubicBezTo>
                  <a:cubicBezTo>
                    <a:pt x="7275" y="6467"/>
                    <a:pt x="7180" y="6122"/>
                    <a:pt x="6906" y="5860"/>
                  </a:cubicBezTo>
                  <a:lnTo>
                    <a:pt x="6882" y="5824"/>
                  </a:lnTo>
                  <a:lnTo>
                    <a:pt x="6990" y="5705"/>
                  </a:lnTo>
                  <a:cubicBezTo>
                    <a:pt x="7049" y="5646"/>
                    <a:pt x="7049" y="5527"/>
                    <a:pt x="6990" y="5467"/>
                  </a:cubicBezTo>
                  <a:lnTo>
                    <a:pt x="6216" y="4693"/>
                  </a:lnTo>
                  <a:cubicBezTo>
                    <a:pt x="6192" y="4669"/>
                    <a:pt x="6144" y="4646"/>
                    <a:pt x="6097" y="4646"/>
                  </a:cubicBezTo>
                  <a:cubicBezTo>
                    <a:pt x="6061" y="4646"/>
                    <a:pt x="6013" y="4669"/>
                    <a:pt x="5989" y="4693"/>
                  </a:cubicBezTo>
                  <a:lnTo>
                    <a:pt x="5906" y="4765"/>
                  </a:lnTo>
                  <a:cubicBezTo>
                    <a:pt x="5311" y="4157"/>
                    <a:pt x="4942" y="3372"/>
                    <a:pt x="4823" y="2491"/>
                  </a:cubicBezTo>
                  <a:cubicBezTo>
                    <a:pt x="4739" y="1848"/>
                    <a:pt x="4454" y="1276"/>
                    <a:pt x="3977" y="824"/>
                  </a:cubicBezTo>
                  <a:cubicBezTo>
                    <a:pt x="3453" y="324"/>
                    <a:pt x="2775" y="26"/>
                    <a:pt x="2037" y="2"/>
                  </a:cubicBezTo>
                  <a:cubicBezTo>
                    <a:pt x="2005" y="1"/>
                    <a:pt x="1973" y="1"/>
                    <a:pt x="1942" y="1"/>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endParaRPr>
            </a:p>
          </p:txBody>
        </p:sp>
      </p:grpSp>
      <p:grpSp>
        <p:nvGrpSpPr>
          <p:cNvPr id="36" name="Google Shape;5391;p60"/>
          <p:cNvGrpSpPr/>
          <p:nvPr/>
        </p:nvGrpSpPr>
        <p:grpSpPr>
          <a:xfrm>
            <a:off x="867434" y="1944472"/>
            <a:ext cx="661532" cy="691149"/>
            <a:chOff x="2185372" y="1957799"/>
            <a:chExt cx="366664" cy="366981"/>
          </a:xfrm>
        </p:grpSpPr>
        <p:sp>
          <p:nvSpPr>
            <p:cNvPr id="37" name="Google Shape;5392;p60"/>
            <p:cNvSpPr/>
            <p:nvPr/>
          </p:nvSpPr>
          <p:spPr>
            <a:xfrm>
              <a:off x="2228742" y="2000853"/>
              <a:ext cx="75082" cy="74226"/>
            </a:xfrm>
            <a:custGeom>
              <a:avLst/>
              <a:gdLst/>
              <a:ahLst/>
              <a:cxnLst/>
              <a:rect l="l" t="t" r="r" b="b"/>
              <a:pathLst>
                <a:path w="2370" h="2343" extrusionOk="0">
                  <a:moveTo>
                    <a:pt x="179" y="0"/>
                  </a:moveTo>
                  <a:cubicBezTo>
                    <a:pt x="135" y="0"/>
                    <a:pt x="90" y="15"/>
                    <a:pt x="60" y="45"/>
                  </a:cubicBezTo>
                  <a:cubicBezTo>
                    <a:pt x="1" y="104"/>
                    <a:pt x="1" y="223"/>
                    <a:pt x="60" y="283"/>
                  </a:cubicBezTo>
                  <a:lnTo>
                    <a:pt x="2072" y="2295"/>
                  </a:lnTo>
                  <a:cubicBezTo>
                    <a:pt x="2096" y="2331"/>
                    <a:pt x="2144" y="2343"/>
                    <a:pt x="2191" y="2343"/>
                  </a:cubicBezTo>
                  <a:cubicBezTo>
                    <a:pt x="2227" y="2343"/>
                    <a:pt x="2275" y="2331"/>
                    <a:pt x="2310" y="2295"/>
                  </a:cubicBezTo>
                  <a:cubicBezTo>
                    <a:pt x="2370" y="2235"/>
                    <a:pt x="2370" y="2116"/>
                    <a:pt x="2310" y="2057"/>
                  </a:cubicBezTo>
                  <a:lnTo>
                    <a:pt x="298" y="45"/>
                  </a:lnTo>
                  <a:cubicBezTo>
                    <a:pt x="269" y="15"/>
                    <a:pt x="224" y="0"/>
                    <a:pt x="179" y="0"/>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endParaRPr>
            </a:p>
          </p:txBody>
        </p:sp>
        <p:sp>
          <p:nvSpPr>
            <p:cNvPr id="38" name="Google Shape;5393;p60"/>
            <p:cNvSpPr/>
            <p:nvPr/>
          </p:nvSpPr>
          <p:spPr>
            <a:xfrm>
              <a:off x="2188001" y="2067159"/>
              <a:ext cx="98873" cy="35070"/>
            </a:xfrm>
            <a:custGeom>
              <a:avLst/>
              <a:gdLst/>
              <a:ahLst/>
              <a:cxnLst/>
              <a:rect l="l" t="t" r="r" b="b"/>
              <a:pathLst>
                <a:path w="3121" h="1107" extrusionOk="0">
                  <a:moveTo>
                    <a:pt x="188" y="1"/>
                  </a:moveTo>
                  <a:cubicBezTo>
                    <a:pt x="120" y="1"/>
                    <a:pt x="56" y="54"/>
                    <a:pt x="37" y="131"/>
                  </a:cubicBezTo>
                  <a:cubicBezTo>
                    <a:pt x="1" y="214"/>
                    <a:pt x="60" y="309"/>
                    <a:pt x="156" y="333"/>
                  </a:cubicBezTo>
                  <a:lnTo>
                    <a:pt x="2882" y="1107"/>
                  </a:lnTo>
                  <a:lnTo>
                    <a:pt x="2918" y="1107"/>
                  </a:lnTo>
                  <a:cubicBezTo>
                    <a:pt x="3001" y="1107"/>
                    <a:pt x="3073" y="1071"/>
                    <a:pt x="3085" y="988"/>
                  </a:cubicBezTo>
                  <a:cubicBezTo>
                    <a:pt x="3120" y="904"/>
                    <a:pt x="3061" y="809"/>
                    <a:pt x="2965" y="785"/>
                  </a:cubicBezTo>
                  <a:lnTo>
                    <a:pt x="239" y="11"/>
                  </a:lnTo>
                  <a:cubicBezTo>
                    <a:pt x="222" y="4"/>
                    <a:pt x="205" y="1"/>
                    <a:pt x="188" y="1"/>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endParaRPr>
            </a:p>
          </p:txBody>
        </p:sp>
        <p:sp>
          <p:nvSpPr>
            <p:cNvPr id="39" name="Google Shape;5394;p60"/>
            <p:cNvSpPr/>
            <p:nvPr/>
          </p:nvSpPr>
          <p:spPr>
            <a:xfrm>
              <a:off x="2185372" y="2119114"/>
              <a:ext cx="97733" cy="37066"/>
            </a:xfrm>
            <a:custGeom>
              <a:avLst/>
              <a:gdLst/>
              <a:ahLst/>
              <a:cxnLst/>
              <a:rect l="l" t="t" r="r" b="b"/>
              <a:pathLst>
                <a:path w="3085" h="1170" extrusionOk="0">
                  <a:moveTo>
                    <a:pt x="2872" y="1"/>
                  </a:moveTo>
                  <a:cubicBezTo>
                    <a:pt x="2863" y="1"/>
                    <a:pt x="2855" y="1"/>
                    <a:pt x="2846" y="3"/>
                  </a:cubicBezTo>
                  <a:lnTo>
                    <a:pt x="131" y="836"/>
                  </a:lnTo>
                  <a:cubicBezTo>
                    <a:pt x="48" y="872"/>
                    <a:pt x="0" y="955"/>
                    <a:pt x="12" y="1050"/>
                  </a:cubicBezTo>
                  <a:cubicBezTo>
                    <a:pt x="48" y="1122"/>
                    <a:pt x="108" y="1169"/>
                    <a:pt x="179" y="1169"/>
                  </a:cubicBezTo>
                  <a:cubicBezTo>
                    <a:pt x="191" y="1169"/>
                    <a:pt x="203" y="1169"/>
                    <a:pt x="227" y="1158"/>
                  </a:cubicBezTo>
                  <a:lnTo>
                    <a:pt x="2929" y="324"/>
                  </a:lnTo>
                  <a:cubicBezTo>
                    <a:pt x="3037" y="300"/>
                    <a:pt x="3084" y="217"/>
                    <a:pt x="3048" y="122"/>
                  </a:cubicBezTo>
                  <a:cubicBezTo>
                    <a:pt x="3027" y="47"/>
                    <a:pt x="2948" y="1"/>
                    <a:pt x="2872" y="1"/>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endParaRPr>
            </a:p>
          </p:txBody>
        </p:sp>
        <p:sp>
          <p:nvSpPr>
            <p:cNvPr id="40" name="Google Shape;5395;p60"/>
            <p:cNvSpPr/>
            <p:nvPr/>
          </p:nvSpPr>
          <p:spPr>
            <a:xfrm>
              <a:off x="2294763" y="1960587"/>
              <a:ext cx="36242" cy="97131"/>
            </a:xfrm>
            <a:custGeom>
              <a:avLst/>
              <a:gdLst/>
              <a:ahLst/>
              <a:cxnLst/>
              <a:rect l="l" t="t" r="r" b="b"/>
              <a:pathLst>
                <a:path w="1144" h="3066" extrusionOk="0">
                  <a:moveTo>
                    <a:pt x="185" y="1"/>
                  </a:moveTo>
                  <a:cubicBezTo>
                    <a:pt x="172" y="1"/>
                    <a:pt x="158" y="2"/>
                    <a:pt x="143" y="6"/>
                  </a:cubicBezTo>
                  <a:cubicBezTo>
                    <a:pt x="60" y="42"/>
                    <a:pt x="0" y="125"/>
                    <a:pt x="24" y="220"/>
                  </a:cubicBezTo>
                  <a:lnTo>
                    <a:pt x="798" y="2947"/>
                  </a:lnTo>
                  <a:cubicBezTo>
                    <a:pt x="822" y="3018"/>
                    <a:pt x="893" y="3066"/>
                    <a:pt x="965" y="3066"/>
                  </a:cubicBezTo>
                  <a:lnTo>
                    <a:pt x="1012" y="3066"/>
                  </a:lnTo>
                  <a:cubicBezTo>
                    <a:pt x="1096" y="3030"/>
                    <a:pt x="1143" y="2947"/>
                    <a:pt x="1131" y="2852"/>
                  </a:cubicBezTo>
                  <a:lnTo>
                    <a:pt x="357" y="125"/>
                  </a:lnTo>
                  <a:cubicBezTo>
                    <a:pt x="327" y="54"/>
                    <a:pt x="262" y="1"/>
                    <a:pt x="185" y="1"/>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endParaRPr>
            </a:p>
          </p:txBody>
        </p:sp>
        <p:sp>
          <p:nvSpPr>
            <p:cNvPr id="41" name="Google Shape;5396;p60"/>
            <p:cNvSpPr/>
            <p:nvPr/>
          </p:nvSpPr>
          <p:spPr>
            <a:xfrm>
              <a:off x="2346433" y="1957799"/>
              <a:ext cx="38491" cy="96909"/>
            </a:xfrm>
            <a:custGeom>
              <a:avLst/>
              <a:gdLst/>
              <a:ahLst/>
              <a:cxnLst/>
              <a:rect l="l" t="t" r="r" b="b"/>
              <a:pathLst>
                <a:path w="1215" h="3059" extrusionOk="0">
                  <a:moveTo>
                    <a:pt x="1021" y="0"/>
                  </a:moveTo>
                  <a:cubicBezTo>
                    <a:pt x="953" y="0"/>
                    <a:pt x="889" y="54"/>
                    <a:pt x="870" y="130"/>
                  </a:cubicBezTo>
                  <a:lnTo>
                    <a:pt x="36" y="2832"/>
                  </a:lnTo>
                  <a:cubicBezTo>
                    <a:pt x="0" y="2928"/>
                    <a:pt x="60" y="3011"/>
                    <a:pt x="155" y="3047"/>
                  </a:cubicBezTo>
                  <a:cubicBezTo>
                    <a:pt x="167" y="3047"/>
                    <a:pt x="179" y="3059"/>
                    <a:pt x="203" y="3059"/>
                  </a:cubicBezTo>
                  <a:cubicBezTo>
                    <a:pt x="274" y="3059"/>
                    <a:pt x="334" y="3011"/>
                    <a:pt x="358" y="2940"/>
                  </a:cubicBezTo>
                  <a:lnTo>
                    <a:pt x="1191" y="237"/>
                  </a:lnTo>
                  <a:cubicBezTo>
                    <a:pt x="1215" y="130"/>
                    <a:pt x="1167" y="23"/>
                    <a:pt x="1072" y="11"/>
                  </a:cubicBezTo>
                  <a:cubicBezTo>
                    <a:pt x="1055" y="4"/>
                    <a:pt x="1038" y="0"/>
                    <a:pt x="1021" y="0"/>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endParaRPr>
            </a:p>
          </p:txBody>
        </p:sp>
        <p:sp>
          <p:nvSpPr>
            <p:cNvPr id="42" name="Google Shape;5397;p60"/>
            <p:cNvSpPr/>
            <p:nvPr/>
          </p:nvSpPr>
          <p:spPr>
            <a:xfrm>
              <a:off x="2290993" y="2100391"/>
              <a:ext cx="37731" cy="121778"/>
            </a:xfrm>
            <a:custGeom>
              <a:avLst/>
              <a:gdLst/>
              <a:ahLst/>
              <a:cxnLst/>
              <a:rect l="l" t="t" r="r" b="b"/>
              <a:pathLst>
                <a:path w="1191" h="3844" extrusionOk="0">
                  <a:moveTo>
                    <a:pt x="721" y="1"/>
                  </a:moveTo>
                  <a:cubicBezTo>
                    <a:pt x="670" y="1"/>
                    <a:pt x="616" y="30"/>
                    <a:pt x="572" y="82"/>
                  </a:cubicBezTo>
                  <a:cubicBezTo>
                    <a:pt x="191" y="629"/>
                    <a:pt x="0" y="1296"/>
                    <a:pt x="60" y="1987"/>
                  </a:cubicBezTo>
                  <a:cubicBezTo>
                    <a:pt x="119" y="2665"/>
                    <a:pt x="417" y="3308"/>
                    <a:pt x="893" y="3796"/>
                  </a:cubicBezTo>
                  <a:cubicBezTo>
                    <a:pt x="917" y="3832"/>
                    <a:pt x="965" y="3844"/>
                    <a:pt x="1012" y="3844"/>
                  </a:cubicBezTo>
                  <a:cubicBezTo>
                    <a:pt x="1060" y="3844"/>
                    <a:pt x="1096" y="3832"/>
                    <a:pt x="1131" y="3796"/>
                  </a:cubicBezTo>
                  <a:cubicBezTo>
                    <a:pt x="1191" y="3725"/>
                    <a:pt x="1191" y="3618"/>
                    <a:pt x="1131" y="3546"/>
                  </a:cubicBezTo>
                  <a:cubicBezTo>
                    <a:pt x="250" y="2665"/>
                    <a:pt x="131" y="1284"/>
                    <a:pt x="857" y="272"/>
                  </a:cubicBezTo>
                  <a:cubicBezTo>
                    <a:pt x="917" y="201"/>
                    <a:pt x="893" y="94"/>
                    <a:pt x="810" y="34"/>
                  </a:cubicBezTo>
                  <a:cubicBezTo>
                    <a:pt x="783" y="12"/>
                    <a:pt x="752" y="1"/>
                    <a:pt x="721" y="1"/>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endParaRPr>
            </a:p>
          </p:txBody>
        </p:sp>
        <p:sp>
          <p:nvSpPr>
            <p:cNvPr id="43" name="Google Shape;5398;p60"/>
            <p:cNvSpPr/>
            <p:nvPr/>
          </p:nvSpPr>
          <p:spPr>
            <a:xfrm>
              <a:off x="2353592" y="2091362"/>
              <a:ext cx="68302" cy="20307"/>
            </a:xfrm>
            <a:custGeom>
              <a:avLst/>
              <a:gdLst/>
              <a:ahLst/>
              <a:cxnLst/>
              <a:rect l="l" t="t" r="r" b="b"/>
              <a:pathLst>
                <a:path w="2156" h="641" extrusionOk="0">
                  <a:moveTo>
                    <a:pt x="971" y="1"/>
                  </a:moveTo>
                  <a:cubicBezTo>
                    <a:pt x="708" y="1"/>
                    <a:pt x="417" y="59"/>
                    <a:pt x="120" y="224"/>
                  </a:cubicBezTo>
                  <a:cubicBezTo>
                    <a:pt x="24" y="271"/>
                    <a:pt x="1" y="379"/>
                    <a:pt x="60" y="462"/>
                  </a:cubicBezTo>
                  <a:cubicBezTo>
                    <a:pt x="90" y="522"/>
                    <a:pt x="144" y="554"/>
                    <a:pt x="201" y="554"/>
                  </a:cubicBezTo>
                  <a:cubicBezTo>
                    <a:pt x="234" y="554"/>
                    <a:pt x="268" y="543"/>
                    <a:pt x="298" y="521"/>
                  </a:cubicBezTo>
                  <a:cubicBezTo>
                    <a:pt x="537" y="391"/>
                    <a:pt x="771" y="345"/>
                    <a:pt x="982" y="345"/>
                  </a:cubicBezTo>
                  <a:cubicBezTo>
                    <a:pt x="1488" y="345"/>
                    <a:pt x="1869" y="608"/>
                    <a:pt x="1894" y="617"/>
                  </a:cubicBezTo>
                  <a:cubicBezTo>
                    <a:pt x="1918" y="629"/>
                    <a:pt x="1953" y="640"/>
                    <a:pt x="2001" y="640"/>
                  </a:cubicBezTo>
                  <a:cubicBezTo>
                    <a:pt x="2060" y="640"/>
                    <a:pt x="2096" y="617"/>
                    <a:pt x="2132" y="569"/>
                  </a:cubicBezTo>
                  <a:cubicBezTo>
                    <a:pt x="2156" y="498"/>
                    <a:pt x="2144" y="390"/>
                    <a:pt x="2072" y="331"/>
                  </a:cubicBezTo>
                  <a:cubicBezTo>
                    <a:pt x="2039" y="314"/>
                    <a:pt x="1581" y="1"/>
                    <a:pt x="971" y="1"/>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endParaRPr>
            </a:p>
          </p:txBody>
        </p:sp>
        <p:sp>
          <p:nvSpPr>
            <p:cNvPr id="44" name="Google Shape;5399;p60"/>
            <p:cNvSpPr/>
            <p:nvPr/>
          </p:nvSpPr>
          <p:spPr>
            <a:xfrm>
              <a:off x="2321532" y="2064434"/>
              <a:ext cx="230504" cy="260346"/>
            </a:xfrm>
            <a:custGeom>
              <a:avLst/>
              <a:gdLst/>
              <a:ahLst/>
              <a:cxnLst/>
              <a:rect l="l" t="t" r="r" b="b"/>
              <a:pathLst>
                <a:path w="7276" h="8218" extrusionOk="0">
                  <a:moveTo>
                    <a:pt x="3322" y="3038"/>
                  </a:moveTo>
                  <a:cubicBezTo>
                    <a:pt x="3394" y="3038"/>
                    <a:pt x="3489" y="3074"/>
                    <a:pt x="3549" y="3134"/>
                  </a:cubicBezTo>
                  <a:cubicBezTo>
                    <a:pt x="3668" y="3241"/>
                    <a:pt x="3668" y="3431"/>
                    <a:pt x="3525" y="3562"/>
                  </a:cubicBezTo>
                  <a:cubicBezTo>
                    <a:pt x="3465" y="3622"/>
                    <a:pt x="3388" y="3651"/>
                    <a:pt x="3311" y="3651"/>
                  </a:cubicBezTo>
                  <a:cubicBezTo>
                    <a:pt x="3233" y="3651"/>
                    <a:pt x="3156" y="3622"/>
                    <a:pt x="3096" y="3562"/>
                  </a:cubicBezTo>
                  <a:cubicBezTo>
                    <a:pt x="2977" y="3443"/>
                    <a:pt x="2977" y="3253"/>
                    <a:pt x="3096" y="3134"/>
                  </a:cubicBezTo>
                  <a:cubicBezTo>
                    <a:pt x="3156" y="3074"/>
                    <a:pt x="3227" y="3038"/>
                    <a:pt x="3322" y="3038"/>
                  </a:cubicBezTo>
                  <a:close/>
                  <a:moveTo>
                    <a:pt x="2441" y="3919"/>
                  </a:moveTo>
                  <a:cubicBezTo>
                    <a:pt x="2537" y="3919"/>
                    <a:pt x="2608" y="3955"/>
                    <a:pt x="2668" y="4015"/>
                  </a:cubicBezTo>
                  <a:cubicBezTo>
                    <a:pt x="2727" y="4074"/>
                    <a:pt x="2751" y="4146"/>
                    <a:pt x="2751" y="4229"/>
                  </a:cubicBezTo>
                  <a:cubicBezTo>
                    <a:pt x="2739" y="4312"/>
                    <a:pt x="2715" y="4384"/>
                    <a:pt x="2656" y="4443"/>
                  </a:cubicBezTo>
                  <a:cubicBezTo>
                    <a:pt x="2596" y="4503"/>
                    <a:pt x="2516" y="4533"/>
                    <a:pt x="2435" y="4533"/>
                  </a:cubicBezTo>
                  <a:cubicBezTo>
                    <a:pt x="2355" y="4533"/>
                    <a:pt x="2275" y="4503"/>
                    <a:pt x="2215" y="4443"/>
                  </a:cubicBezTo>
                  <a:cubicBezTo>
                    <a:pt x="2096" y="4324"/>
                    <a:pt x="2096" y="4134"/>
                    <a:pt x="2215" y="4015"/>
                  </a:cubicBezTo>
                  <a:cubicBezTo>
                    <a:pt x="2275" y="3955"/>
                    <a:pt x="2358" y="3919"/>
                    <a:pt x="2441" y="3919"/>
                  </a:cubicBezTo>
                  <a:close/>
                  <a:moveTo>
                    <a:pt x="6109" y="5062"/>
                  </a:moveTo>
                  <a:lnTo>
                    <a:pt x="6620" y="5586"/>
                  </a:lnTo>
                  <a:lnTo>
                    <a:pt x="4775" y="7432"/>
                  </a:lnTo>
                  <a:lnTo>
                    <a:pt x="4656" y="7551"/>
                  </a:lnTo>
                  <a:lnTo>
                    <a:pt x="4144" y="7027"/>
                  </a:lnTo>
                  <a:lnTo>
                    <a:pt x="4215" y="6955"/>
                  </a:lnTo>
                  <a:lnTo>
                    <a:pt x="4680" y="6491"/>
                  </a:lnTo>
                  <a:lnTo>
                    <a:pt x="5573" y="5598"/>
                  </a:lnTo>
                  <a:lnTo>
                    <a:pt x="6025" y="5146"/>
                  </a:lnTo>
                  <a:lnTo>
                    <a:pt x="6109" y="5062"/>
                  </a:lnTo>
                  <a:close/>
                  <a:moveTo>
                    <a:pt x="6644" y="6062"/>
                  </a:moveTo>
                  <a:lnTo>
                    <a:pt x="6668" y="6098"/>
                  </a:lnTo>
                  <a:cubicBezTo>
                    <a:pt x="6859" y="6289"/>
                    <a:pt x="6978" y="6551"/>
                    <a:pt x="6978" y="6836"/>
                  </a:cubicBezTo>
                  <a:cubicBezTo>
                    <a:pt x="6978" y="7122"/>
                    <a:pt x="6859" y="7384"/>
                    <a:pt x="6668" y="7586"/>
                  </a:cubicBezTo>
                  <a:cubicBezTo>
                    <a:pt x="6478" y="7777"/>
                    <a:pt x="6204" y="7896"/>
                    <a:pt x="5930" y="7896"/>
                  </a:cubicBezTo>
                  <a:cubicBezTo>
                    <a:pt x="5644" y="7896"/>
                    <a:pt x="5370" y="7789"/>
                    <a:pt x="5180" y="7586"/>
                  </a:cubicBezTo>
                  <a:lnTo>
                    <a:pt x="5156" y="7551"/>
                  </a:lnTo>
                  <a:lnTo>
                    <a:pt x="6644" y="6062"/>
                  </a:lnTo>
                  <a:close/>
                  <a:moveTo>
                    <a:pt x="1942" y="1"/>
                  </a:moveTo>
                  <a:cubicBezTo>
                    <a:pt x="1249" y="1"/>
                    <a:pt x="584" y="249"/>
                    <a:pt x="72" y="693"/>
                  </a:cubicBezTo>
                  <a:cubicBezTo>
                    <a:pt x="1" y="752"/>
                    <a:pt x="1" y="859"/>
                    <a:pt x="60" y="931"/>
                  </a:cubicBezTo>
                  <a:cubicBezTo>
                    <a:pt x="91" y="968"/>
                    <a:pt x="135" y="986"/>
                    <a:pt x="181" y="986"/>
                  </a:cubicBezTo>
                  <a:cubicBezTo>
                    <a:pt x="222" y="986"/>
                    <a:pt x="264" y="971"/>
                    <a:pt x="298" y="943"/>
                  </a:cubicBezTo>
                  <a:cubicBezTo>
                    <a:pt x="775" y="540"/>
                    <a:pt x="1365" y="340"/>
                    <a:pt x="1953" y="340"/>
                  </a:cubicBezTo>
                  <a:cubicBezTo>
                    <a:pt x="2601" y="340"/>
                    <a:pt x="3247" y="582"/>
                    <a:pt x="3739" y="1062"/>
                  </a:cubicBezTo>
                  <a:cubicBezTo>
                    <a:pt x="4144" y="1467"/>
                    <a:pt x="4406" y="1967"/>
                    <a:pt x="4477" y="2538"/>
                  </a:cubicBezTo>
                  <a:cubicBezTo>
                    <a:pt x="4620" y="3491"/>
                    <a:pt x="5013" y="4336"/>
                    <a:pt x="5668" y="5003"/>
                  </a:cubicBezTo>
                  <a:lnTo>
                    <a:pt x="5454" y="5229"/>
                  </a:lnTo>
                  <a:lnTo>
                    <a:pt x="3882" y="3669"/>
                  </a:lnTo>
                  <a:cubicBezTo>
                    <a:pt x="4037" y="3419"/>
                    <a:pt x="3989" y="3098"/>
                    <a:pt x="3787" y="2884"/>
                  </a:cubicBezTo>
                  <a:cubicBezTo>
                    <a:pt x="3656" y="2753"/>
                    <a:pt x="3486" y="2687"/>
                    <a:pt x="3318" y="2687"/>
                  </a:cubicBezTo>
                  <a:cubicBezTo>
                    <a:pt x="3150" y="2687"/>
                    <a:pt x="2983" y="2753"/>
                    <a:pt x="2858" y="2884"/>
                  </a:cubicBezTo>
                  <a:cubicBezTo>
                    <a:pt x="2656" y="3086"/>
                    <a:pt x="2608" y="3419"/>
                    <a:pt x="2751" y="3669"/>
                  </a:cubicBezTo>
                  <a:cubicBezTo>
                    <a:pt x="2656" y="3610"/>
                    <a:pt x="2549" y="3574"/>
                    <a:pt x="2429" y="3574"/>
                  </a:cubicBezTo>
                  <a:cubicBezTo>
                    <a:pt x="2251" y="3574"/>
                    <a:pt x="2084" y="3657"/>
                    <a:pt x="1965" y="3776"/>
                  </a:cubicBezTo>
                  <a:cubicBezTo>
                    <a:pt x="1715" y="4027"/>
                    <a:pt x="1715" y="4443"/>
                    <a:pt x="1965" y="4693"/>
                  </a:cubicBezTo>
                  <a:cubicBezTo>
                    <a:pt x="2096" y="4824"/>
                    <a:pt x="2263" y="4884"/>
                    <a:pt x="2429" y="4884"/>
                  </a:cubicBezTo>
                  <a:cubicBezTo>
                    <a:pt x="2537" y="4884"/>
                    <a:pt x="2656" y="4860"/>
                    <a:pt x="2739" y="4800"/>
                  </a:cubicBezTo>
                  <a:cubicBezTo>
                    <a:pt x="2834" y="4884"/>
                    <a:pt x="2906" y="4967"/>
                    <a:pt x="2989" y="5039"/>
                  </a:cubicBezTo>
                  <a:cubicBezTo>
                    <a:pt x="3025" y="5062"/>
                    <a:pt x="3072" y="5086"/>
                    <a:pt x="3108" y="5086"/>
                  </a:cubicBezTo>
                  <a:cubicBezTo>
                    <a:pt x="3156" y="5086"/>
                    <a:pt x="3203" y="5062"/>
                    <a:pt x="3227" y="5027"/>
                  </a:cubicBezTo>
                  <a:cubicBezTo>
                    <a:pt x="3287" y="4943"/>
                    <a:pt x="3287" y="4848"/>
                    <a:pt x="3215" y="4789"/>
                  </a:cubicBezTo>
                  <a:cubicBezTo>
                    <a:pt x="3144" y="4705"/>
                    <a:pt x="3049" y="4634"/>
                    <a:pt x="2977" y="4562"/>
                  </a:cubicBezTo>
                  <a:cubicBezTo>
                    <a:pt x="3037" y="4455"/>
                    <a:pt x="3072" y="4348"/>
                    <a:pt x="3072" y="4229"/>
                  </a:cubicBezTo>
                  <a:cubicBezTo>
                    <a:pt x="3072" y="4110"/>
                    <a:pt x="3037" y="3991"/>
                    <a:pt x="2977" y="3907"/>
                  </a:cubicBezTo>
                  <a:lnTo>
                    <a:pt x="2977" y="3907"/>
                  </a:lnTo>
                  <a:cubicBezTo>
                    <a:pt x="3084" y="3967"/>
                    <a:pt x="3203" y="3991"/>
                    <a:pt x="3311" y="3991"/>
                  </a:cubicBezTo>
                  <a:cubicBezTo>
                    <a:pt x="3430" y="3991"/>
                    <a:pt x="3525" y="3967"/>
                    <a:pt x="3632" y="3907"/>
                  </a:cubicBezTo>
                  <a:lnTo>
                    <a:pt x="5192" y="5467"/>
                  </a:lnTo>
                  <a:lnTo>
                    <a:pt x="4537" y="6122"/>
                  </a:lnTo>
                  <a:lnTo>
                    <a:pt x="3751" y="5336"/>
                  </a:lnTo>
                  <a:cubicBezTo>
                    <a:pt x="3721" y="5300"/>
                    <a:pt x="3677" y="5283"/>
                    <a:pt x="3632" y="5283"/>
                  </a:cubicBezTo>
                  <a:cubicBezTo>
                    <a:pt x="3587" y="5283"/>
                    <a:pt x="3543" y="5300"/>
                    <a:pt x="3513" y="5336"/>
                  </a:cubicBezTo>
                  <a:cubicBezTo>
                    <a:pt x="3442" y="5396"/>
                    <a:pt x="3442" y="5515"/>
                    <a:pt x="3513" y="5574"/>
                  </a:cubicBezTo>
                  <a:lnTo>
                    <a:pt x="4299" y="6360"/>
                  </a:lnTo>
                  <a:lnTo>
                    <a:pt x="4084" y="6586"/>
                  </a:lnTo>
                  <a:cubicBezTo>
                    <a:pt x="3394" y="5932"/>
                    <a:pt x="2537" y="5515"/>
                    <a:pt x="1620" y="5396"/>
                  </a:cubicBezTo>
                  <a:cubicBezTo>
                    <a:pt x="1286" y="5348"/>
                    <a:pt x="941" y="5229"/>
                    <a:pt x="644" y="5050"/>
                  </a:cubicBezTo>
                  <a:cubicBezTo>
                    <a:pt x="621" y="5035"/>
                    <a:pt x="595" y="5029"/>
                    <a:pt x="568" y="5029"/>
                  </a:cubicBezTo>
                  <a:cubicBezTo>
                    <a:pt x="510" y="5029"/>
                    <a:pt x="446" y="5061"/>
                    <a:pt x="405" y="5110"/>
                  </a:cubicBezTo>
                  <a:cubicBezTo>
                    <a:pt x="358" y="5181"/>
                    <a:pt x="394" y="5289"/>
                    <a:pt x="465" y="5348"/>
                  </a:cubicBezTo>
                  <a:cubicBezTo>
                    <a:pt x="810" y="5562"/>
                    <a:pt x="1179" y="5681"/>
                    <a:pt x="1560" y="5741"/>
                  </a:cubicBezTo>
                  <a:cubicBezTo>
                    <a:pt x="2394" y="5836"/>
                    <a:pt x="3191" y="6229"/>
                    <a:pt x="3823" y="6824"/>
                  </a:cubicBezTo>
                  <a:lnTo>
                    <a:pt x="3751" y="6896"/>
                  </a:lnTo>
                  <a:cubicBezTo>
                    <a:pt x="3692" y="6955"/>
                    <a:pt x="3692" y="7075"/>
                    <a:pt x="3751" y="7134"/>
                  </a:cubicBezTo>
                  <a:lnTo>
                    <a:pt x="4525" y="7908"/>
                  </a:lnTo>
                  <a:cubicBezTo>
                    <a:pt x="4561" y="7944"/>
                    <a:pt x="4596" y="7956"/>
                    <a:pt x="4644" y="7956"/>
                  </a:cubicBezTo>
                  <a:cubicBezTo>
                    <a:pt x="4692" y="7956"/>
                    <a:pt x="4739" y="7944"/>
                    <a:pt x="4763" y="7908"/>
                  </a:cubicBezTo>
                  <a:lnTo>
                    <a:pt x="4882" y="7789"/>
                  </a:lnTo>
                  <a:lnTo>
                    <a:pt x="4918" y="7825"/>
                  </a:lnTo>
                  <a:cubicBezTo>
                    <a:pt x="5180" y="8087"/>
                    <a:pt x="5525" y="8217"/>
                    <a:pt x="5894" y="8217"/>
                  </a:cubicBezTo>
                  <a:cubicBezTo>
                    <a:pt x="6263" y="8217"/>
                    <a:pt x="6620" y="8075"/>
                    <a:pt x="6882" y="7825"/>
                  </a:cubicBezTo>
                  <a:cubicBezTo>
                    <a:pt x="7144" y="7551"/>
                    <a:pt x="7275" y="7205"/>
                    <a:pt x="7275" y="6836"/>
                  </a:cubicBezTo>
                  <a:cubicBezTo>
                    <a:pt x="7275" y="6467"/>
                    <a:pt x="7180" y="6122"/>
                    <a:pt x="6906" y="5860"/>
                  </a:cubicBezTo>
                  <a:lnTo>
                    <a:pt x="6882" y="5824"/>
                  </a:lnTo>
                  <a:lnTo>
                    <a:pt x="6990" y="5705"/>
                  </a:lnTo>
                  <a:cubicBezTo>
                    <a:pt x="7049" y="5646"/>
                    <a:pt x="7049" y="5527"/>
                    <a:pt x="6990" y="5467"/>
                  </a:cubicBezTo>
                  <a:lnTo>
                    <a:pt x="6216" y="4693"/>
                  </a:lnTo>
                  <a:cubicBezTo>
                    <a:pt x="6192" y="4669"/>
                    <a:pt x="6144" y="4646"/>
                    <a:pt x="6097" y="4646"/>
                  </a:cubicBezTo>
                  <a:cubicBezTo>
                    <a:pt x="6061" y="4646"/>
                    <a:pt x="6013" y="4669"/>
                    <a:pt x="5989" y="4693"/>
                  </a:cubicBezTo>
                  <a:lnTo>
                    <a:pt x="5906" y="4765"/>
                  </a:lnTo>
                  <a:cubicBezTo>
                    <a:pt x="5311" y="4157"/>
                    <a:pt x="4942" y="3372"/>
                    <a:pt x="4823" y="2491"/>
                  </a:cubicBezTo>
                  <a:cubicBezTo>
                    <a:pt x="4739" y="1848"/>
                    <a:pt x="4454" y="1276"/>
                    <a:pt x="3977" y="824"/>
                  </a:cubicBezTo>
                  <a:cubicBezTo>
                    <a:pt x="3453" y="324"/>
                    <a:pt x="2775" y="26"/>
                    <a:pt x="2037" y="2"/>
                  </a:cubicBezTo>
                  <a:cubicBezTo>
                    <a:pt x="2005" y="1"/>
                    <a:pt x="1973" y="1"/>
                    <a:pt x="1942" y="1"/>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endParaRPr>
            </a:p>
          </p:txBody>
        </p:sp>
      </p:grpSp>
      <p:grpSp>
        <p:nvGrpSpPr>
          <p:cNvPr id="45" name="Google Shape;5391;p60"/>
          <p:cNvGrpSpPr/>
          <p:nvPr/>
        </p:nvGrpSpPr>
        <p:grpSpPr>
          <a:xfrm>
            <a:off x="7420634" y="1937612"/>
            <a:ext cx="661532" cy="691149"/>
            <a:chOff x="2185372" y="1957799"/>
            <a:chExt cx="366664" cy="366981"/>
          </a:xfrm>
        </p:grpSpPr>
        <p:sp>
          <p:nvSpPr>
            <p:cNvPr id="46" name="Google Shape;5392;p60"/>
            <p:cNvSpPr/>
            <p:nvPr/>
          </p:nvSpPr>
          <p:spPr>
            <a:xfrm>
              <a:off x="2228742" y="2000853"/>
              <a:ext cx="75082" cy="74226"/>
            </a:xfrm>
            <a:custGeom>
              <a:avLst/>
              <a:gdLst/>
              <a:ahLst/>
              <a:cxnLst/>
              <a:rect l="l" t="t" r="r" b="b"/>
              <a:pathLst>
                <a:path w="2370" h="2343" extrusionOk="0">
                  <a:moveTo>
                    <a:pt x="179" y="0"/>
                  </a:moveTo>
                  <a:cubicBezTo>
                    <a:pt x="135" y="0"/>
                    <a:pt x="90" y="15"/>
                    <a:pt x="60" y="45"/>
                  </a:cubicBezTo>
                  <a:cubicBezTo>
                    <a:pt x="1" y="104"/>
                    <a:pt x="1" y="223"/>
                    <a:pt x="60" y="283"/>
                  </a:cubicBezTo>
                  <a:lnTo>
                    <a:pt x="2072" y="2295"/>
                  </a:lnTo>
                  <a:cubicBezTo>
                    <a:pt x="2096" y="2331"/>
                    <a:pt x="2144" y="2343"/>
                    <a:pt x="2191" y="2343"/>
                  </a:cubicBezTo>
                  <a:cubicBezTo>
                    <a:pt x="2227" y="2343"/>
                    <a:pt x="2275" y="2331"/>
                    <a:pt x="2310" y="2295"/>
                  </a:cubicBezTo>
                  <a:cubicBezTo>
                    <a:pt x="2370" y="2235"/>
                    <a:pt x="2370" y="2116"/>
                    <a:pt x="2310" y="2057"/>
                  </a:cubicBezTo>
                  <a:lnTo>
                    <a:pt x="298" y="45"/>
                  </a:lnTo>
                  <a:cubicBezTo>
                    <a:pt x="269" y="15"/>
                    <a:pt x="224" y="0"/>
                    <a:pt x="179" y="0"/>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5393;p60"/>
            <p:cNvSpPr/>
            <p:nvPr/>
          </p:nvSpPr>
          <p:spPr>
            <a:xfrm>
              <a:off x="2188001" y="2067159"/>
              <a:ext cx="98873" cy="35070"/>
            </a:xfrm>
            <a:custGeom>
              <a:avLst/>
              <a:gdLst/>
              <a:ahLst/>
              <a:cxnLst/>
              <a:rect l="l" t="t" r="r" b="b"/>
              <a:pathLst>
                <a:path w="3121" h="1107" extrusionOk="0">
                  <a:moveTo>
                    <a:pt x="188" y="1"/>
                  </a:moveTo>
                  <a:cubicBezTo>
                    <a:pt x="120" y="1"/>
                    <a:pt x="56" y="54"/>
                    <a:pt x="37" y="131"/>
                  </a:cubicBezTo>
                  <a:cubicBezTo>
                    <a:pt x="1" y="214"/>
                    <a:pt x="60" y="309"/>
                    <a:pt x="156" y="333"/>
                  </a:cubicBezTo>
                  <a:lnTo>
                    <a:pt x="2882" y="1107"/>
                  </a:lnTo>
                  <a:lnTo>
                    <a:pt x="2918" y="1107"/>
                  </a:lnTo>
                  <a:cubicBezTo>
                    <a:pt x="3001" y="1107"/>
                    <a:pt x="3073" y="1071"/>
                    <a:pt x="3085" y="988"/>
                  </a:cubicBezTo>
                  <a:cubicBezTo>
                    <a:pt x="3120" y="904"/>
                    <a:pt x="3061" y="809"/>
                    <a:pt x="2965" y="785"/>
                  </a:cubicBezTo>
                  <a:lnTo>
                    <a:pt x="239" y="11"/>
                  </a:lnTo>
                  <a:cubicBezTo>
                    <a:pt x="222" y="4"/>
                    <a:pt x="205" y="1"/>
                    <a:pt x="188" y="1"/>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5394;p60"/>
            <p:cNvSpPr/>
            <p:nvPr/>
          </p:nvSpPr>
          <p:spPr>
            <a:xfrm>
              <a:off x="2185372" y="2119114"/>
              <a:ext cx="97733" cy="37066"/>
            </a:xfrm>
            <a:custGeom>
              <a:avLst/>
              <a:gdLst/>
              <a:ahLst/>
              <a:cxnLst/>
              <a:rect l="l" t="t" r="r" b="b"/>
              <a:pathLst>
                <a:path w="3085" h="1170" extrusionOk="0">
                  <a:moveTo>
                    <a:pt x="2872" y="1"/>
                  </a:moveTo>
                  <a:cubicBezTo>
                    <a:pt x="2863" y="1"/>
                    <a:pt x="2855" y="1"/>
                    <a:pt x="2846" y="3"/>
                  </a:cubicBezTo>
                  <a:lnTo>
                    <a:pt x="131" y="836"/>
                  </a:lnTo>
                  <a:cubicBezTo>
                    <a:pt x="48" y="872"/>
                    <a:pt x="0" y="955"/>
                    <a:pt x="12" y="1050"/>
                  </a:cubicBezTo>
                  <a:cubicBezTo>
                    <a:pt x="48" y="1122"/>
                    <a:pt x="108" y="1169"/>
                    <a:pt x="179" y="1169"/>
                  </a:cubicBezTo>
                  <a:cubicBezTo>
                    <a:pt x="191" y="1169"/>
                    <a:pt x="203" y="1169"/>
                    <a:pt x="227" y="1158"/>
                  </a:cubicBezTo>
                  <a:lnTo>
                    <a:pt x="2929" y="324"/>
                  </a:lnTo>
                  <a:cubicBezTo>
                    <a:pt x="3037" y="300"/>
                    <a:pt x="3084" y="217"/>
                    <a:pt x="3048" y="122"/>
                  </a:cubicBezTo>
                  <a:cubicBezTo>
                    <a:pt x="3027" y="47"/>
                    <a:pt x="2948" y="1"/>
                    <a:pt x="2872" y="1"/>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5395;p60"/>
            <p:cNvSpPr/>
            <p:nvPr/>
          </p:nvSpPr>
          <p:spPr>
            <a:xfrm>
              <a:off x="2294763" y="1960587"/>
              <a:ext cx="36242" cy="97131"/>
            </a:xfrm>
            <a:custGeom>
              <a:avLst/>
              <a:gdLst/>
              <a:ahLst/>
              <a:cxnLst/>
              <a:rect l="l" t="t" r="r" b="b"/>
              <a:pathLst>
                <a:path w="1144" h="3066" extrusionOk="0">
                  <a:moveTo>
                    <a:pt x="185" y="1"/>
                  </a:moveTo>
                  <a:cubicBezTo>
                    <a:pt x="172" y="1"/>
                    <a:pt x="158" y="2"/>
                    <a:pt x="143" y="6"/>
                  </a:cubicBezTo>
                  <a:cubicBezTo>
                    <a:pt x="60" y="42"/>
                    <a:pt x="0" y="125"/>
                    <a:pt x="24" y="220"/>
                  </a:cubicBezTo>
                  <a:lnTo>
                    <a:pt x="798" y="2947"/>
                  </a:lnTo>
                  <a:cubicBezTo>
                    <a:pt x="822" y="3018"/>
                    <a:pt x="893" y="3066"/>
                    <a:pt x="965" y="3066"/>
                  </a:cubicBezTo>
                  <a:lnTo>
                    <a:pt x="1012" y="3066"/>
                  </a:lnTo>
                  <a:cubicBezTo>
                    <a:pt x="1096" y="3030"/>
                    <a:pt x="1143" y="2947"/>
                    <a:pt x="1131" y="2852"/>
                  </a:cubicBezTo>
                  <a:lnTo>
                    <a:pt x="357" y="125"/>
                  </a:lnTo>
                  <a:cubicBezTo>
                    <a:pt x="327" y="54"/>
                    <a:pt x="262" y="1"/>
                    <a:pt x="185" y="1"/>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396;p60"/>
            <p:cNvSpPr/>
            <p:nvPr/>
          </p:nvSpPr>
          <p:spPr>
            <a:xfrm>
              <a:off x="2346433" y="1957799"/>
              <a:ext cx="38491" cy="96909"/>
            </a:xfrm>
            <a:custGeom>
              <a:avLst/>
              <a:gdLst/>
              <a:ahLst/>
              <a:cxnLst/>
              <a:rect l="l" t="t" r="r" b="b"/>
              <a:pathLst>
                <a:path w="1215" h="3059" extrusionOk="0">
                  <a:moveTo>
                    <a:pt x="1021" y="0"/>
                  </a:moveTo>
                  <a:cubicBezTo>
                    <a:pt x="953" y="0"/>
                    <a:pt x="889" y="54"/>
                    <a:pt x="870" y="130"/>
                  </a:cubicBezTo>
                  <a:lnTo>
                    <a:pt x="36" y="2832"/>
                  </a:lnTo>
                  <a:cubicBezTo>
                    <a:pt x="0" y="2928"/>
                    <a:pt x="60" y="3011"/>
                    <a:pt x="155" y="3047"/>
                  </a:cubicBezTo>
                  <a:cubicBezTo>
                    <a:pt x="167" y="3047"/>
                    <a:pt x="179" y="3059"/>
                    <a:pt x="203" y="3059"/>
                  </a:cubicBezTo>
                  <a:cubicBezTo>
                    <a:pt x="274" y="3059"/>
                    <a:pt x="334" y="3011"/>
                    <a:pt x="358" y="2940"/>
                  </a:cubicBezTo>
                  <a:lnTo>
                    <a:pt x="1191" y="237"/>
                  </a:lnTo>
                  <a:cubicBezTo>
                    <a:pt x="1215" y="130"/>
                    <a:pt x="1167" y="23"/>
                    <a:pt x="1072" y="11"/>
                  </a:cubicBezTo>
                  <a:cubicBezTo>
                    <a:pt x="1055" y="4"/>
                    <a:pt x="1038" y="0"/>
                    <a:pt x="1021" y="0"/>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397;p60"/>
            <p:cNvSpPr/>
            <p:nvPr/>
          </p:nvSpPr>
          <p:spPr>
            <a:xfrm>
              <a:off x="2290993" y="2100391"/>
              <a:ext cx="37731" cy="121778"/>
            </a:xfrm>
            <a:custGeom>
              <a:avLst/>
              <a:gdLst/>
              <a:ahLst/>
              <a:cxnLst/>
              <a:rect l="l" t="t" r="r" b="b"/>
              <a:pathLst>
                <a:path w="1191" h="3844" extrusionOk="0">
                  <a:moveTo>
                    <a:pt x="721" y="1"/>
                  </a:moveTo>
                  <a:cubicBezTo>
                    <a:pt x="670" y="1"/>
                    <a:pt x="616" y="30"/>
                    <a:pt x="572" y="82"/>
                  </a:cubicBezTo>
                  <a:cubicBezTo>
                    <a:pt x="191" y="629"/>
                    <a:pt x="0" y="1296"/>
                    <a:pt x="60" y="1987"/>
                  </a:cubicBezTo>
                  <a:cubicBezTo>
                    <a:pt x="119" y="2665"/>
                    <a:pt x="417" y="3308"/>
                    <a:pt x="893" y="3796"/>
                  </a:cubicBezTo>
                  <a:cubicBezTo>
                    <a:pt x="917" y="3832"/>
                    <a:pt x="965" y="3844"/>
                    <a:pt x="1012" y="3844"/>
                  </a:cubicBezTo>
                  <a:cubicBezTo>
                    <a:pt x="1060" y="3844"/>
                    <a:pt x="1096" y="3832"/>
                    <a:pt x="1131" y="3796"/>
                  </a:cubicBezTo>
                  <a:cubicBezTo>
                    <a:pt x="1191" y="3725"/>
                    <a:pt x="1191" y="3618"/>
                    <a:pt x="1131" y="3546"/>
                  </a:cubicBezTo>
                  <a:cubicBezTo>
                    <a:pt x="250" y="2665"/>
                    <a:pt x="131" y="1284"/>
                    <a:pt x="857" y="272"/>
                  </a:cubicBezTo>
                  <a:cubicBezTo>
                    <a:pt x="917" y="201"/>
                    <a:pt x="893" y="94"/>
                    <a:pt x="810" y="34"/>
                  </a:cubicBezTo>
                  <a:cubicBezTo>
                    <a:pt x="783" y="12"/>
                    <a:pt x="752" y="1"/>
                    <a:pt x="721" y="1"/>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398;p60"/>
            <p:cNvSpPr/>
            <p:nvPr/>
          </p:nvSpPr>
          <p:spPr>
            <a:xfrm>
              <a:off x="2353592" y="2091362"/>
              <a:ext cx="68302" cy="20307"/>
            </a:xfrm>
            <a:custGeom>
              <a:avLst/>
              <a:gdLst/>
              <a:ahLst/>
              <a:cxnLst/>
              <a:rect l="l" t="t" r="r" b="b"/>
              <a:pathLst>
                <a:path w="2156" h="641" extrusionOk="0">
                  <a:moveTo>
                    <a:pt x="971" y="1"/>
                  </a:moveTo>
                  <a:cubicBezTo>
                    <a:pt x="708" y="1"/>
                    <a:pt x="417" y="59"/>
                    <a:pt x="120" y="224"/>
                  </a:cubicBezTo>
                  <a:cubicBezTo>
                    <a:pt x="24" y="271"/>
                    <a:pt x="1" y="379"/>
                    <a:pt x="60" y="462"/>
                  </a:cubicBezTo>
                  <a:cubicBezTo>
                    <a:pt x="90" y="522"/>
                    <a:pt x="144" y="554"/>
                    <a:pt x="201" y="554"/>
                  </a:cubicBezTo>
                  <a:cubicBezTo>
                    <a:pt x="234" y="554"/>
                    <a:pt x="268" y="543"/>
                    <a:pt x="298" y="521"/>
                  </a:cubicBezTo>
                  <a:cubicBezTo>
                    <a:pt x="537" y="391"/>
                    <a:pt x="771" y="345"/>
                    <a:pt x="982" y="345"/>
                  </a:cubicBezTo>
                  <a:cubicBezTo>
                    <a:pt x="1488" y="345"/>
                    <a:pt x="1869" y="608"/>
                    <a:pt x="1894" y="617"/>
                  </a:cubicBezTo>
                  <a:cubicBezTo>
                    <a:pt x="1918" y="629"/>
                    <a:pt x="1953" y="640"/>
                    <a:pt x="2001" y="640"/>
                  </a:cubicBezTo>
                  <a:cubicBezTo>
                    <a:pt x="2060" y="640"/>
                    <a:pt x="2096" y="617"/>
                    <a:pt x="2132" y="569"/>
                  </a:cubicBezTo>
                  <a:cubicBezTo>
                    <a:pt x="2156" y="498"/>
                    <a:pt x="2144" y="390"/>
                    <a:pt x="2072" y="331"/>
                  </a:cubicBezTo>
                  <a:cubicBezTo>
                    <a:pt x="2039" y="314"/>
                    <a:pt x="1581" y="1"/>
                    <a:pt x="971" y="1"/>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99;p60"/>
            <p:cNvSpPr/>
            <p:nvPr/>
          </p:nvSpPr>
          <p:spPr>
            <a:xfrm>
              <a:off x="2321532" y="2064434"/>
              <a:ext cx="230504" cy="260346"/>
            </a:xfrm>
            <a:custGeom>
              <a:avLst/>
              <a:gdLst/>
              <a:ahLst/>
              <a:cxnLst/>
              <a:rect l="l" t="t" r="r" b="b"/>
              <a:pathLst>
                <a:path w="7276" h="8218" extrusionOk="0">
                  <a:moveTo>
                    <a:pt x="3322" y="3038"/>
                  </a:moveTo>
                  <a:cubicBezTo>
                    <a:pt x="3394" y="3038"/>
                    <a:pt x="3489" y="3074"/>
                    <a:pt x="3549" y="3134"/>
                  </a:cubicBezTo>
                  <a:cubicBezTo>
                    <a:pt x="3668" y="3241"/>
                    <a:pt x="3668" y="3431"/>
                    <a:pt x="3525" y="3562"/>
                  </a:cubicBezTo>
                  <a:cubicBezTo>
                    <a:pt x="3465" y="3622"/>
                    <a:pt x="3388" y="3651"/>
                    <a:pt x="3311" y="3651"/>
                  </a:cubicBezTo>
                  <a:cubicBezTo>
                    <a:pt x="3233" y="3651"/>
                    <a:pt x="3156" y="3622"/>
                    <a:pt x="3096" y="3562"/>
                  </a:cubicBezTo>
                  <a:cubicBezTo>
                    <a:pt x="2977" y="3443"/>
                    <a:pt x="2977" y="3253"/>
                    <a:pt x="3096" y="3134"/>
                  </a:cubicBezTo>
                  <a:cubicBezTo>
                    <a:pt x="3156" y="3074"/>
                    <a:pt x="3227" y="3038"/>
                    <a:pt x="3322" y="3038"/>
                  </a:cubicBezTo>
                  <a:close/>
                  <a:moveTo>
                    <a:pt x="2441" y="3919"/>
                  </a:moveTo>
                  <a:cubicBezTo>
                    <a:pt x="2537" y="3919"/>
                    <a:pt x="2608" y="3955"/>
                    <a:pt x="2668" y="4015"/>
                  </a:cubicBezTo>
                  <a:cubicBezTo>
                    <a:pt x="2727" y="4074"/>
                    <a:pt x="2751" y="4146"/>
                    <a:pt x="2751" y="4229"/>
                  </a:cubicBezTo>
                  <a:cubicBezTo>
                    <a:pt x="2739" y="4312"/>
                    <a:pt x="2715" y="4384"/>
                    <a:pt x="2656" y="4443"/>
                  </a:cubicBezTo>
                  <a:cubicBezTo>
                    <a:pt x="2596" y="4503"/>
                    <a:pt x="2516" y="4533"/>
                    <a:pt x="2435" y="4533"/>
                  </a:cubicBezTo>
                  <a:cubicBezTo>
                    <a:pt x="2355" y="4533"/>
                    <a:pt x="2275" y="4503"/>
                    <a:pt x="2215" y="4443"/>
                  </a:cubicBezTo>
                  <a:cubicBezTo>
                    <a:pt x="2096" y="4324"/>
                    <a:pt x="2096" y="4134"/>
                    <a:pt x="2215" y="4015"/>
                  </a:cubicBezTo>
                  <a:cubicBezTo>
                    <a:pt x="2275" y="3955"/>
                    <a:pt x="2358" y="3919"/>
                    <a:pt x="2441" y="3919"/>
                  </a:cubicBezTo>
                  <a:close/>
                  <a:moveTo>
                    <a:pt x="6109" y="5062"/>
                  </a:moveTo>
                  <a:lnTo>
                    <a:pt x="6620" y="5586"/>
                  </a:lnTo>
                  <a:lnTo>
                    <a:pt x="4775" y="7432"/>
                  </a:lnTo>
                  <a:lnTo>
                    <a:pt x="4656" y="7551"/>
                  </a:lnTo>
                  <a:lnTo>
                    <a:pt x="4144" y="7027"/>
                  </a:lnTo>
                  <a:lnTo>
                    <a:pt x="4215" y="6955"/>
                  </a:lnTo>
                  <a:lnTo>
                    <a:pt x="4680" y="6491"/>
                  </a:lnTo>
                  <a:lnTo>
                    <a:pt x="5573" y="5598"/>
                  </a:lnTo>
                  <a:lnTo>
                    <a:pt x="6025" y="5146"/>
                  </a:lnTo>
                  <a:lnTo>
                    <a:pt x="6109" y="5062"/>
                  </a:lnTo>
                  <a:close/>
                  <a:moveTo>
                    <a:pt x="6644" y="6062"/>
                  </a:moveTo>
                  <a:lnTo>
                    <a:pt x="6668" y="6098"/>
                  </a:lnTo>
                  <a:cubicBezTo>
                    <a:pt x="6859" y="6289"/>
                    <a:pt x="6978" y="6551"/>
                    <a:pt x="6978" y="6836"/>
                  </a:cubicBezTo>
                  <a:cubicBezTo>
                    <a:pt x="6978" y="7122"/>
                    <a:pt x="6859" y="7384"/>
                    <a:pt x="6668" y="7586"/>
                  </a:cubicBezTo>
                  <a:cubicBezTo>
                    <a:pt x="6478" y="7777"/>
                    <a:pt x="6204" y="7896"/>
                    <a:pt x="5930" y="7896"/>
                  </a:cubicBezTo>
                  <a:cubicBezTo>
                    <a:pt x="5644" y="7896"/>
                    <a:pt x="5370" y="7789"/>
                    <a:pt x="5180" y="7586"/>
                  </a:cubicBezTo>
                  <a:lnTo>
                    <a:pt x="5156" y="7551"/>
                  </a:lnTo>
                  <a:lnTo>
                    <a:pt x="6644" y="6062"/>
                  </a:lnTo>
                  <a:close/>
                  <a:moveTo>
                    <a:pt x="1942" y="1"/>
                  </a:moveTo>
                  <a:cubicBezTo>
                    <a:pt x="1249" y="1"/>
                    <a:pt x="584" y="249"/>
                    <a:pt x="72" y="693"/>
                  </a:cubicBezTo>
                  <a:cubicBezTo>
                    <a:pt x="1" y="752"/>
                    <a:pt x="1" y="859"/>
                    <a:pt x="60" y="931"/>
                  </a:cubicBezTo>
                  <a:cubicBezTo>
                    <a:pt x="91" y="968"/>
                    <a:pt x="135" y="986"/>
                    <a:pt x="181" y="986"/>
                  </a:cubicBezTo>
                  <a:cubicBezTo>
                    <a:pt x="222" y="986"/>
                    <a:pt x="264" y="971"/>
                    <a:pt x="298" y="943"/>
                  </a:cubicBezTo>
                  <a:cubicBezTo>
                    <a:pt x="775" y="540"/>
                    <a:pt x="1365" y="340"/>
                    <a:pt x="1953" y="340"/>
                  </a:cubicBezTo>
                  <a:cubicBezTo>
                    <a:pt x="2601" y="340"/>
                    <a:pt x="3247" y="582"/>
                    <a:pt x="3739" y="1062"/>
                  </a:cubicBezTo>
                  <a:cubicBezTo>
                    <a:pt x="4144" y="1467"/>
                    <a:pt x="4406" y="1967"/>
                    <a:pt x="4477" y="2538"/>
                  </a:cubicBezTo>
                  <a:cubicBezTo>
                    <a:pt x="4620" y="3491"/>
                    <a:pt x="5013" y="4336"/>
                    <a:pt x="5668" y="5003"/>
                  </a:cubicBezTo>
                  <a:lnTo>
                    <a:pt x="5454" y="5229"/>
                  </a:lnTo>
                  <a:lnTo>
                    <a:pt x="3882" y="3669"/>
                  </a:lnTo>
                  <a:cubicBezTo>
                    <a:pt x="4037" y="3419"/>
                    <a:pt x="3989" y="3098"/>
                    <a:pt x="3787" y="2884"/>
                  </a:cubicBezTo>
                  <a:cubicBezTo>
                    <a:pt x="3656" y="2753"/>
                    <a:pt x="3486" y="2687"/>
                    <a:pt x="3318" y="2687"/>
                  </a:cubicBezTo>
                  <a:cubicBezTo>
                    <a:pt x="3150" y="2687"/>
                    <a:pt x="2983" y="2753"/>
                    <a:pt x="2858" y="2884"/>
                  </a:cubicBezTo>
                  <a:cubicBezTo>
                    <a:pt x="2656" y="3086"/>
                    <a:pt x="2608" y="3419"/>
                    <a:pt x="2751" y="3669"/>
                  </a:cubicBezTo>
                  <a:cubicBezTo>
                    <a:pt x="2656" y="3610"/>
                    <a:pt x="2549" y="3574"/>
                    <a:pt x="2429" y="3574"/>
                  </a:cubicBezTo>
                  <a:cubicBezTo>
                    <a:pt x="2251" y="3574"/>
                    <a:pt x="2084" y="3657"/>
                    <a:pt x="1965" y="3776"/>
                  </a:cubicBezTo>
                  <a:cubicBezTo>
                    <a:pt x="1715" y="4027"/>
                    <a:pt x="1715" y="4443"/>
                    <a:pt x="1965" y="4693"/>
                  </a:cubicBezTo>
                  <a:cubicBezTo>
                    <a:pt x="2096" y="4824"/>
                    <a:pt x="2263" y="4884"/>
                    <a:pt x="2429" y="4884"/>
                  </a:cubicBezTo>
                  <a:cubicBezTo>
                    <a:pt x="2537" y="4884"/>
                    <a:pt x="2656" y="4860"/>
                    <a:pt x="2739" y="4800"/>
                  </a:cubicBezTo>
                  <a:cubicBezTo>
                    <a:pt x="2834" y="4884"/>
                    <a:pt x="2906" y="4967"/>
                    <a:pt x="2989" y="5039"/>
                  </a:cubicBezTo>
                  <a:cubicBezTo>
                    <a:pt x="3025" y="5062"/>
                    <a:pt x="3072" y="5086"/>
                    <a:pt x="3108" y="5086"/>
                  </a:cubicBezTo>
                  <a:cubicBezTo>
                    <a:pt x="3156" y="5086"/>
                    <a:pt x="3203" y="5062"/>
                    <a:pt x="3227" y="5027"/>
                  </a:cubicBezTo>
                  <a:cubicBezTo>
                    <a:pt x="3287" y="4943"/>
                    <a:pt x="3287" y="4848"/>
                    <a:pt x="3215" y="4789"/>
                  </a:cubicBezTo>
                  <a:cubicBezTo>
                    <a:pt x="3144" y="4705"/>
                    <a:pt x="3049" y="4634"/>
                    <a:pt x="2977" y="4562"/>
                  </a:cubicBezTo>
                  <a:cubicBezTo>
                    <a:pt x="3037" y="4455"/>
                    <a:pt x="3072" y="4348"/>
                    <a:pt x="3072" y="4229"/>
                  </a:cubicBezTo>
                  <a:cubicBezTo>
                    <a:pt x="3072" y="4110"/>
                    <a:pt x="3037" y="3991"/>
                    <a:pt x="2977" y="3907"/>
                  </a:cubicBezTo>
                  <a:lnTo>
                    <a:pt x="2977" y="3907"/>
                  </a:lnTo>
                  <a:cubicBezTo>
                    <a:pt x="3084" y="3967"/>
                    <a:pt x="3203" y="3991"/>
                    <a:pt x="3311" y="3991"/>
                  </a:cubicBezTo>
                  <a:cubicBezTo>
                    <a:pt x="3430" y="3991"/>
                    <a:pt x="3525" y="3967"/>
                    <a:pt x="3632" y="3907"/>
                  </a:cubicBezTo>
                  <a:lnTo>
                    <a:pt x="5192" y="5467"/>
                  </a:lnTo>
                  <a:lnTo>
                    <a:pt x="4537" y="6122"/>
                  </a:lnTo>
                  <a:lnTo>
                    <a:pt x="3751" y="5336"/>
                  </a:lnTo>
                  <a:cubicBezTo>
                    <a:pt x="3721" y="5300"/>
                    <a:pt x="3677" y="5283"/>
                    <a:pt x="3632" y="5283"/>
                  </a:cubicBezTo>
                  <a:cubicBezTo>
                    <a:pt x="3587" y="5283"/>
                    <a:pt x="3543" y="5300"/>
                    <a:pt x="3513" y="5336"/>
                  </a:cubicBezTo>
                  <a:cubicBezTo>
                    <a:pt x="3442" y="5396"/>
                    <a:pt x="3442" y="5515"/>
                    <a:pt x="3513" y="5574"/>
                  </a:cubicBezTo>
                  <a:lnTo>
                    <a:pt x="4299" y="6360"/>
                  </a:lnTo>
                  <a:lnTo>
                    <a:pt x="4084" y="6586"/>
                  </a:lnTo>
                  <a:cubicBezTo>
                    <a:pt x="3394" y="5932"/>
                    <a:pt x="2537" y="5515"/>
                    <a:pt x="1620" y="5396"/>
                  </a:cubicBezTo>
                  <a:cubicBezTo>
                    <a:pt x="1286" y="5348"/>
                    <a:pt x="941" y="5229"/>
                    <a:pt x="644" y="5050"/>
                  </a:cubicBezTo>
                  <a:cubicBezTo>
                    <a:pt x="621" y="5035"/>
                    <a:pt x="595" y="5029"/>
                    <a:pt x="568" y="5029"/>
                  </a:cubicBezTo>
                  <a:cubicBezTo>
                    <a:pt x="510" y="5029"/>
                    <a:pt x="446" y="5061"/>
                    <a:pt x="405" y="5110"/>
                  </a:cubicBezTo>
                  <a:cubicBezTo>
                    <a:pt x="358" y="5181"/>
                    <a:pt x="394" y="5289"/>
                    <a:pt x="465" y="5348"/>
                  </a:cubicBezTo>
                  <a:cubicBezTo>
                    <a:pt x="810" y="5562"/>
                    <a:pt x="1179" y="5681"/>
                    <a:pt x="1560" y="5741"/>
                  </a:cubicBezTo>
                  <a:cubicBezTo>
                    <a:pt x="2394" y="5836"/>
                    <a:pt x="3191" y="6229"/>
                    <a:pt x="3823" y="6824"/>
                  </a:cubicBezTo>
                  <a:lnTo>
                    <a:pt x="3751" y="6896"/>
                  </a:lnTo>
                  <a:cubicBezTo>
                    <a:pt x="3692" y="6955"/>
                    <a:pt x="3692" y="7075"/>
                    <a:pt x="3751" y="7134"/>
                  </a:cubicBezTo>
                  <a:lnTo>
                    <a:pt x="4525" y="7908"/>
                  </a:lnTo>
                  <a:cubicBezTo>
                    <a:pt x="4561" y="7944"/>
                    <a:pt x="4596" y="7956"/>
                    <a:pt x="4644" y="7956"/>
                  </a:cubicBezTo>
                  <a:cubicBezTo>
                    <a:pt x="4692" y="7956"/>
                    <a:pt x="4739" y="7944"/>
                    <a:pt x="4763" y="7908"/>
                  </a:cubicBezTo>
                  <a:lnTo>
                    <a:pt x="4882" y="7789"/>
                  </a:lnTo>
                  <a:lnTo>
                    <a:pt x="4918" y="7825"/>
                  </a:lnTo>
                  <a:cubicBezTo>
                    <a:pt x="5180" y="8087"/>
                    <a:pt x="5525" y="8217"/>
                    <a:pt x="5894" y="8217"/>
                  </a:cubicBezTo>
                  <a:cubicBezTo>
                    <a:pt x="6263" y="8217"/>
                    <a:pt x="6620" y="8075"/>
                    <a:pt x="6882" y="7825"/>
                  </a:cubicBezTo>
                  <a:cubicBezTo>
                    <a:pt x="7144" y="7551"/>
                    <a:pt x="7275" y="7205"/>
                    <a:pt x="7275" y="6836"/>
                  </a:cubicBezTo>
                  <a:cubicBezTo>
                    <a:pt x="7275" y="6467"/>
                    <a:pt x="7180" y="6122"/>
                    <a:pt x="6906" y="5860"/>
                  </a:cubicBezTo>
                  <a:lnTo>
                    <a:pt x="6882" y="5824"/>
                  </a:lnTo>
                  <a:lnTo>
                    <a:pt x="6990" y="5705"/>
                  </a:lnTo>
                  <a:cubicBezTo>
                    <a:pt x="7049" y="5646"/>
                    <a:pt x="7049" y="5527"/>
                    <a:pt x="6990" y="5467"/>
                  </a:cubicBezTo>
                  <a:lnTo>
                    <a:pt x="6216" y="4693"/>
                  </a:lnTo>
                  <a:cubicBezTo>
                    <a:pt x="6192" y="4669"/>
                    <a:pt x="6144" y="4646"/>
                    <a:pt x="6097" y="4646"/>
                  </a:cubicBezTo>
                  <a:cubicBezTo>
                    <a:pt x="6061" y="4646"/>
                    <a:pt x="6013" y="4669"/>
                    <a:pt x="5989" y="4693"/>
                  </a:cubicBezTo>
                  <a:lnTo>
                    <a:pt x="5906" y="4765"/>
                  </a:lnTo>
                  <a:cubicBezTo>
                    <a:pt x="5311" y="4157"/>
                    <a:pt x="4942" y="3372"/>
                    <a:pt x="4823" y="2491"/>
                  </a:cubicBezTo>
                  <a:cubicBezTo>
                    <a:pt x="4739" y="1848"/>
                    <a:pt x="4454" y="1276"/>
                    <a:pt x="3977" y="824"/>
                  </a:cubicBezTo>
                  <a:cubicBezTo>
                    <a:pt x="3453" y="324"/>
                    <a:pt x="2775" y="26"/>
                    <a:pt x="2037" y="2"/>
                  </a:cubicBezTo>
                  <a:cubicBezTo>
                    <a:pt x="2005" y="1"/>
                    <a:pt x="1973" y="1"/>
                    <a:pt x="1942" y="1"/>
                  </a:cubicBezTo>
                  <a:close/>
                </a:path>
              </a:pathLst>
            </a:custGeom>
            <a:solidFill>
              <a:srgbClr val="657E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3" name="Rectangle 72"/>
          <p:cNvSpPr/>
          <p:nvPr/>
        </p:nvSpPr>
        <p:spPr>
          <a:xfrm>
            <a:off x="900971" y="2756416"/>
            <a:ext cx="594457" cy="369332"/>
          </a:xfrm>
          <a:prstGeom prst="rect">
            <a:avLst/>
          </a:prstGeom>
        </p:spPr>
        <p:txBody>
          <a:bodyPr wrap="none">
            <a:spAutoFit/>
          </a:bodyPr>
          <a:lstStyle/>
          <a:p>
            <a:pPr lvl="0" algn="r"/>
            <a:r>
              <a:rPr lang="en-US" b="1" dirty="0" smtClean="0">
                <a:solidFill>
                  <a:schemeClr val="dk1"/>
                </a:solidFill>
                <a:ea typeface="Poppins"/>
                <a:cs typeface="Poppins"/>
                <a:sym typeface="Poppins"/>
              </a:rPr>
              <a:t>First</a:t>
            </a:r>
            <a:endParaRPr lang="en-US" b="1" dirty="0">
              <a:solidFill>
                <a:schemeClr val="dk1"/>
              </a:solidFill>
              <a:ea typeface="Poppins"/>
              <a:cs typeface="Poppins"/>
              <a:sym typeface="Poppins"/>
            </a:endParaRPr>
          </a:p>
        </p:txBody>
      </p:sp>
      <p:sp>
        <p:nvSpPr>
          <p:cNvPr id="74" name="Rectangle 73"/>
          <p:cNvSpPr/>
          <p:nvPr/>
        </p:nvSpPr>
        <p:spPr>
          <a:xfrm>
            <a:off x="3955937" y="2756416"/>
            <a:ext cx="874407" cy="369332"/>
          </a:xfrm>
          <a:prstGeom prst="rect">
            <a:avLst/>
          </a:prstGeom>
        </p:spPr>
        <p:txBody>
          <a:bodyPr wrap="none">
            <a:spAutoFit/>
          </a:bodyPr>
          <a:lstStyle/>
          <a:p>
            <a:pPr lvl="0" algn="r"/>
            <a:r>
              <a:rPr lang="en-US" b="1" dirty="0" smtClean="0">
                <a:solidFill>
                  <a:schemeClr val="dk1"/>
                </a:solidFill>
                <a:ea typeface="Poppins"/>
                <a:cs typeface="Poppins"/>
                <a:sym typeface="Poppins"/>
              </a:rPr>
              <a:t>Second</a:t>
            </a:r>
            <a:endParaRPr lang="en-US" b="1" dirty="0">
              <a:solidFill>
                <a:schemeClr val="dk1"/>
              </a:solidFill>
              <a:ea typeface="Poppins"/>
              <a:cs typeface="Poppins"/>
              <a:sym typeface="Poppins"/>
            </a:endParaRPr>
          </a:p>
        </p:txBody>
      </p:sp>
      <p:sp>
        <p:nvSpPr>
          <p:cNvPr id="75" name="Rectangle 74"/>
          <p:cNvSpPr/>
          <p:nvPr/>
        </p:nvSpPr>
        <p:spPr>
          <a:xfrm>
            <a:off x="7368249" y="2759241"/>
            <a:ext cx="680379" cy="369332"/>
          </a:xfrm>
          <a:prstGeom prst="rect">
            <a:avLst/>
          </a:prstGeom>
        </p:spPr>
        <p:txBody>
          <a:bodyPr wrap="none">
            <a:spAutoFit/>
          </a:bodyPr>
          <a:lstStyle/>
          <a:p>
            <a:pPr lvl="0" algn="r"/>
            <a:r>
              <a:rPr lang="en-US" b="1" dirty="0" smtClean="0">
                <a:solidFill>
                  <a:schemeClr val="dk1"/>
                </a:solidFill>
                <a:ea typeface="Poppins"/>
                <a:cs typeface="Poppins"/>
                <a:sym typeface="Poppins"/>
              </a:rPr>
              <a:t>Third</a:t>
            </a:r>
            <a:endParaRPr lang="en-US" b="1" dirty="0">
              <a:solidFill>
                <a:schemeClr val="dk1"/>
              </a:solidFill>
              <a:ea typeface="Poppins"/>
              <a:cs typeface="Poppins"/>
              <a:sym typeface="Poppins"/>
            </a:endParaRPr>
          </a:p>
        </p:txBody>
      </p:sp>
      <p:sp>
        <p:nvSpPr>
          <p:cNvPr id="76" name="Rectangle 75"/>
          <p:cNvSpPr/>
          <p:nvPr/>
        </p:nvSpPr>
        <p:spPr>
          <a:xfrm rot="10800000" flipV="1">
            <a:off x="533400" y="3562350"/>
            <a:ext cx="2013045" cy="923330"/>
          </a:xfrm>
          <a:prstGeom prst="rect">
            <a:avLst/>
          </a:prstGeom>
        </p:spPr>
        <p:txBody>
          <a:bodyPr wrap="square">
            <a:spAutoFit/>
          </a:bodyPr>
          <a:lstStyle/>
          <a:p>
            <a:pPr lvl="0">
              <a:spcAft>
                <a:spcPts val="1600"/>
              </a:spcAft>
            </a:pPr>
            <a:r>
              <a:rPr lang="en-US" dirty="0" smtClean="0">
                <a:solidFill>
                  <a:schemeClr val="dk1"/>
                </a:solidFill>
                <a:latin typeface="Poppins"/>
                <a:ea typeface="Poppins"/>
                <a:cs typeface="Poppins"/>
                <a:sym typeface="Poppins"/>
              </a:rPr>
              <a:t>Added Value on Maintenance work?</a:t>
            </a:r>
            <a:endParaRPr lang="en-US" dirty="0">
              <a:solidFill>
                <a:schemeClr val="dk1"/>
              </a:solidFill>
              <a:latin typeface="Poppins"/>
              <a:ea typeface="Poppins"/>
              <a:cs typeface="Poppins"/>
              <a:sym typeface="Poppins"/>
            </a:endParaRPr>
          </a:p>
        </p:txBody>
      </p:sp>
      <p:sp>
        <p:nvSpPr>
          <p:cNvPr id="77" name="Rectangle 76"/>
          <p:cNvSpPr/>
          <p:nvPr/>
        </p:nvSpPr>
        <p:spPr>
          <a:xfrm>
            <a:off x="3651029" y="3549723"/>
            <a:ext cx="2156673" cy="646331"/>
          </a:xfrm>
          <a:prstGeom prst="rect">
            <a:avLst/>
          </a:prstGeom>
        </p:spPr>
        <p:txBody>
          <a:bodyPr wrap="square">
            <a:spAutoFit/>
          </a:bodyPr>
          <a:lstStyle/>
          <a:p>
            <a:pPr lvl="0">
              <a:spcAft>
                <a:spcPts val="1600"/>
              </a:spcAft>
            </a:pPr>
            <a:r>
              <a:rPr lang="en-US" dirty="0" smtClean="0">
                <a:solidFill>
                  <a:schemeClr val="dk1"/>
                </a:solidFill>
                <a:latin typeface="Poppins"/>
                <a:ea typeface="Poppins"/>
                <a:cs typeface="Poppins"/>
                <a:sym typeface="Poppins"/>
              </a:rPr>
              <a:t>Improving Maintenance? </a:t>
            </a:r>
            <a:endParaRPr lang="en-US" dirty="0">
              <a:solidFill>
                <a:schemeClr val="dk1"/>
              </a:solidFill>
              <a:latin typeface="Poppins"/>
              <a:ea typeface="Poppins"/>
              <a:cs typeface="Poppins"/>
              <a:sym typeface="Poppins"/>
            </a:endParaRPr>
          </a:p>
        </p:txBody>
      </p:sp>
      <p:sp>
        <p:nvSpPr>
          <p:cNvPr id="78" name="Rectangle 77"/>
          <p:cNvSpPr/>
          <p:nvPr/>
        </p:nvSpPr>
        <p:spPr>
          <a:xfrm>
            <a:off x="7048539" y="3549723"/>
            <a:ext cx="2000178" cy="923330"/>
          </a:xfrm>
          <a:prstGeom prst="rect">
            <a:avLst/>
          </a:prstGeom>
        </p:spPr>
        <p:txBody>
          <a:bodyPr wrap="square">
            <a:spAutoFit/>
          </a:bodyPr>
          <a:lstStyle/>
          <a:p>
            <a:pPr lvl="0">
              <a:spcAft>
                <a:spcPts val="1600"/>
              </a:spcAft>
            </a:pPr>
            <a:r>
              <a:rPr lang="en-US" dirty="0" smtClean="0">
                <a:solidFill>
                  <a:schemeClr val="dk1"/>
                </a:solidFill>
                <a:latin typeface="Poppins"/>
                <a:ea typeface="Poppins"/>
                <a:cs typeface="Poppins"/>
                <a:sym typeface="Poppins"/>
              </a:rPr>
              <a:t>Improving Service core Process?</a:t>
            </a:r>
            <a:endParaRPr lang="en-US" dirty="0">
              <a:solidFill>
                <a:schemeClr val="dk1"/>
              </a:solidFill>
              <a:latin typeface="Poppins"/>
              <a:ea typeface="Poppins"/>
              <a:cs typeface="Poppins"/>
              <a:sym typeface="Poppins"/>
            </a:endParaRPr>
          </a:p>
        </p:txBody>
      </p:sp>
    </p:spTree>
    <p:extLst>
      <p:ext uri="{BB962C8B-B14F-4D97-AF65-F5344CB8AC3E}">
        <p14:creationId xmlns:p14="http://schemas.microsoft.com/office/powerpoint/2010/main" val="13201136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Google Shape;124;p24"/>
          <p:cNvSpPr/>
          <p:nvPr/>
        </p:nvSpPr>
        <p:spPr>
          <a:xfrm>
            <a:off x="0" y="5143"/>
            <a:ext cx="3358800" cy="2571751"/>
          </a:xfrm>
          <a:prstGeom prst="rect">
            <a:avLst/>
          </a:prstGeom>
          <a:solidFill>
            <a:srgbClr val="908269">
              <a:alpha val="861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124;p24"/>
          <p:cNvSpPr/>
          <p:nvPr/>
        </p:nvSpPr>
        <p:spPr>
          <a:xfrm>
            <a:off x="3351873" y="2571749"/>
            <a:ext cx="3358800" cy="2571751"/>
          </a:xfrm>
          <a:prstGeom prst="rect">
            <a:avLst/>
          </a:prstGeom>
          <a:solidFill>
            <a:srgbClr val="908269">
              <a:alpha val="861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Rectangle 7"/>
          <p:cNvSpPr/>
          <p:nvPr/>
        </p:nvSpPr>
        <p:spPr>
          <a:xfrm rot="5400000">
            <a:off x="6979450" y="1258159"/>
            <a:ext cx="3174436" cy="1077218"/>
          </a:xfrm>
          <a:prstGeom prst="rect">
            <a:avLst/>
          </a:prstGeom>
        </p:spPr>
        <p:txBody>
          <a:bodyPr wrap="square">
            <a:spAutoFit/>
          </a:bodyPr>
          <a:lstStyle/>
          <a:p>
            <a:r>
              <a:rPr lang="es" sz="3200" b="1" dirty="0" smtClean="0">
                <a:solidFill>
                  <a:schemeClr val="tx1">
                    <a:lumMod val="85000"/>
                    <a:lumOff val="15000"/>
                  </a:schemeClr>
                </a:solidFill>
              </a:rPr>
              <a:t>WHAT WE ARE WORKING ON</a:t>
            </a:r>
            <a:endParaRPr lang="en-US" sz="3200" b="1" dirty="0">
              <a:solidFill>
                <a:schemeClr val="tx1">
                  <a:lumMod val="85000"/>
                  <a:lumOff val="15000"/>
                </a:schemeClr>
              </a:solidFill>
            </a:endParaRPr>
          </a:p>
        </p:txBody>
      </p:sp>
      <p:sp>
        <p:nvSpPr>
          <p:cNvPr id="9" name="Rectangle 8"/>
          <p:cNvSpPr/>
          <p:nvPr/>
        </p:nvSpPr>
        <p:spPr>
          <a:xfrm>
            <a:off x="110836" y="209550"/>
            <a:ext cx="3048000" cy="1815882"/>
          </a:xfrm>
          <a:prstGeom prst="rect">
            <a:avLst/>
          </a:prstGeom>
        </p:spPr>
        <p:txBody>
          <a:bodyPr wrap="square">
            <a:spAutoFit/>
          </a:bodyPr>
          <a:lstStyle/>
          <a:p>
            <a:pPr algn="just">
              <a:spcAft>
                <a:spcPts val="1600"/>
              </a:spcAft>
            </a:pPr>
            <a:r>
              <a:rPr lang="en-US" sz="1600" dirty="0" smtClean="0"/>
              <a:t>This project aims to identify challenges in an automobile service center at (UMT) and to determine optimal solutions to improve the overall performance by integration between </a:t>
            </a:r>
            <a:r>
              <a:rPr lang="en-US" sz="1600" b="1" dirty="0" smtClean="0"/>
              <a:t>PDCA </a:t>
            </a:r>
            <a:r>
              <a:rPr lang="en-US" sz="1600" dirty="0" smtClean="0"/>
              <a:t>cycle and </a:t>
            </a:r>
            <a:r>
              <a:rPr lang="en-US" sz="1600" b="1" dirty="0" smtClean="0"/>
              <a:t>lean</a:t>
            </a:r>
            <a:r>
              <a:rPr lang="en-US" sz="1600" dirty="0" smtClean="0"/>
              <a:t> tools.</a:t>
            </a:r>
            <a:endParaRPr lang="en-US" sz="1600" dirty="0"/>
          </a:p>
        </p:txBody>
      </p:sp>
      <p:sp>
        <p:nvSpPr>
          <p:cNvPr id="10" name="Rectangle 9"/>
          <p:cNvSpPr/>
          <p:nvPr/>
        </p:nvSpPr>
        <p:spPr>
          <a:xfrm>
            <a:off x="3581400" y="902047"/>
            <a:ext cx="3962400" cy="1200329"/>
          </a:xfrm>
          <a:prstGeom prst="rect">
            <a:avLst/>
          </a:prstGeom>
        </p:spPr>
        <p:txBody>
          <a:bodyPr wrap="square">
            <a:spAutoFit/>
          </a:bodyPr>
          <a:lstStyle/>
          <a:p>
            <a:pPr marL="285750" indent="-285750">
              <a:buFont typeface="Wingdings" pitchFamily="2" charset="2"/>
              <a:buChar char="v"/>
            </a:pPr>
            <a:r>
              <a:rPr lang="en-US" dirty="0" smtClean="0"/>
              <a:t>Identify the impact of the Deming Model implementation requirements PDCA in achieving added value for maintenance work. </a:t>
            </a:r>
            <a:endParaRPr lang="en-US" dirty="0"/>
          </a:p>
        </p:txBody>
      </p:sp>
      <p:sp>
        <p:nvSpPr>
          <p:cNvPr id="11" name="Rectangle 10"/>
          <p:cNvSpPr/>
          <p:nvPr/>
        </p:nvSpPr>
        <p:spPr>
          <a:xfrm>
            <a:off x="0" y="3310414"/>
            <a:ext cx="3505200" cy="1200329"/>
          </a:xfrm>
          <a:prstGeom prst="rect">
            <a:avLst/>
          </a:prstGeom>
        </p:spPr>
        <p:txBody>
          <a:bodyPr wrap="square">
            <a:spAutoFit/>
          </a:bodyPr>
          <a:lstStyle/>
          <a:p>
            <a:pPr marL="285750" indent="-285750">
              <a:buFont typeface="Wingdings" pitchFamily="2" charset="2"/>
              <a:buChar char="v"/>
            </a:pPr>
            <a:r>
              <a:rPr lang="en-US" dirty="0" smtClean="0"/>
              <a:t>Increase the productivity using Lean strategy; to reduce the wastage, non-value added activities.</a:t>
            </a:r>
            <a:endParaRPr lang="en-US" dirty="0"/>
          </a:p>
        </p:txBody>
      </p:sp>
      <p:sp>
        <p:nvSpPr>
          <p:cNvPr id="12" name="Rectangle 11"/>
          <p:cNvSpPr/>
          <p:nvPr/>
        </p:nvSpPr>
        <p:spPr>
          <a:xfrm>
            <a:off x="3491345" y="3257459"/>
            <a:ext cx="3581400" cy="1200329"/>
          </a:xfrm>
          <a:prstGeom prst="rect">
            <a:avLst/>
          </a:prstGeom>
        </p:spPr>
        <p:txBody>
          <a:bodyPr wrap="square">
            <a:spAutoFit/>
          </a:bodyPr>
          <a:lstStyle/>
          <a:p>
            <a:pPr marL="285750" indent="-285750">
              <a:buFont typeface="Wingdings" pitchFamily="2" charset="2"/>
              <a:buChar char="v"/>
            </a:pPr>
            <a:r>
              <a:rPr lang="en-US" dirty="0" smtClean="0"/>
              <a:t>Continuous improvement and adding value to the after sales department </a:t>
            </a:r>
          </a:p>
          <a:p>
            <a:endParaRPr lang="en-US" dirty="0"/>
          </a:p>
        </p:txBody>
      </p:sp>
    </p:spTree>
    <p:extLst>
      <p:ext uri="{BB962C8B-B14F-4D97-AF65-F5344CB8AC3E}">
        <p14:creationId xmlns:p14="http://schemas.microsoft.com/office/powerpoint/2010/main" val="101968068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452;p45"/>
          <p:cNvSpPr/>
          <p:nvPr/>
        </p:nvSpPr>
        <p:spPr>
          <a:xfrm>
            <a:off x="5334000" y="533400"/>
            <a:ext cx="352500" cy="954300"/>
          </a:xfrm>
          <a:prstGeom prst="rect">
            <a:avLst/>
          </a:prstGeom>
          <a:solidFill>
            <a:srgbClr val="CFC3AC">
              <a:alpha val="584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Google Shape;453;p45"/>
          <p:cNvSpPr/>
          <p:nvPr/>
        </p:nvSpPr>
        <p:spPr>
          <a:xfrm>
            <a:off x="2400300" y="533400"/>
            <a:ext cx="352500" cy="954300"/>
          </a:xfrm>
          <a:prstGeom prst="rect">
            <a:avLst/>
          </a:prstGeom>
          <a:solidFill>
            <a:srgbClr val="CFC3AC">
              <a:alpha val="584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454;p45"/>
          <p:cNvSpPr/>
          <p:nvPr/>
        </p:nvSpPr>
        <p:spPr>
          <a:xfrm>
            <a:off x="3889388" y="3657600"/>
            <a:ext cx="352500" cy="954300"/>
          </a:xfrm>
          <a:prstGeom prst="rect">
            <a:avLst/>
          </a:prstGeom>
          <a:solidFill>
            <a:srgbClr val="CFC3AC">
              <a:alpha val="584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455;p45"/>
          <p:cNvSpPr/>
          <p:nvPr/>
        </p:nvSpPr>
        <p:spPr>
          <a:xfrm>
            <a:off x="6718313" y="3657600"/>
            <a:ext cx="352500" cy="954300"/>
          </a:xfrm>
          <a:prstGeom prst="rect">
            <a:avLst/>
          </a:prstGeom>
          <a:solidFill>
            <a:srgbClr val="CFC3AC">
              <a:alpha val="584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456;p45"/>
          <p:cNvSpPr/>
          <p:nvPr/>
        </p:nvSpPr>
        <p:spPr>
          <a:xfrm>
            <a:off x="942975" y="3657600"/>
            <a:ext cx="352500" cy="954300"/>
          </a:xfrm>
          <a:prstGeom prst="rect">
            <a:avLst/>
          </a:prstGeom>
          <a:solidFill>
            <a:srgbClr val="CFC3AC">
              <a:alpha val="584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9" name="Google Shape;457;p45"/>
          <p:cNvCxnSpPr/>
          <p:nvPr/>
        </p:nvCxnSpPr>
        <p:spPr>
          <a:xfrm rot="10800000">
            <a:off x="2511450" y="533400"/>
            <a:ext cx="0" cy="2095500"/>
          </a:xfrm>
          <a:prstGeom prst="straightConnector1">
            <a:avLst/>
          </a:prstGeom>
          <a:noFill/>
          <a:ln w="19050" cap="flat" cmpd="sng">
            <a:solidFill>
              <a:schemeClr val="accent1"/>
            </a:solidFill>
            <a:prstDash val="solid"/>
            <a:round/>
            <a:headEnd type="none" w="med" len="med"/>
            <a:tailEnd type="none" w="med" len="med"/>
          </a:ln>
        </p:spPr>
      </p:cxnSp>
      <p:cxnSp>
        <p:nvCxnSpPr>
          <p:cNvPr id="10" name="Google Shape;458;p45"/>
          <p:cNvCxnSpPr/>
          <p:nvPr/>
        </p:nvCxnSpPr>
        <p:spPr>
          <a:xfrm rot="10800000">
            <a:off x="5426100" y="533400"/>
            <a:ext cx="0" cy="2095500"/>
          </a:xfrm>
          <a:prstGeom prst="straightConnector1">
            <a:avLst/>
          </a:prstGeom>
          <a:noFill/>
          <a:ln w="19050" cap="flat" cmpd="sng">
            <a:solidFill>
              <a:schemeClr val="accent1"/>
            </a:solidFill>
            <a:prstDash val="solid"/>
            <a:round/>
            <a:headEnd type="none" w="med" len="med"/>
            <a:tailEnd type="none" w="med" len="med"/>
          </a:ln>
        </p:spPr>
      </p:cxnSp>
      <p:sp>
        <p:nvSpPr>
          <p:cNvPr id="11" name="Google Shape;459;p45"/>
          <p:cNvSpPr txBox="1">
            <a:spLocks/>
          </p:cNvSpPr>
          <p:nvPr/>
        </p:nvSpPr>
        <p:spPr>
          <a:xfrm rot="5400000">
            <a:off x="6861237" y="1801739"/>
            <a:ext cx="3224226" cy="487500"/>
          </a:xfrm>
          <a:prstGeom prst="rect">
            <a:avLst/>
          </a:prstGeom>
        </p:spPr>
        <p:txBody>
          <a:bodyPr spcFirstLastPara="1" vert="horz" wrap="square" lIns="91425" tIns="91425" rIns="91425" bIns="91425" rtlCol="0" anchor="t" anchorCtr="0">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spcBef>
                <a:spcPts val="0"/>
              </a:spcBef>
            </a:pPr>
            <a:r>
              <a:rPr lang="en-US" sz="3600" b="1" dirty="0" smtClean="0">
                <a:solidFill>
                  <a:schemeClr val="tx1">
                    <a:lumMod val="85000"/>
                    <a:lumOff val="15000"/>
                  </a:schemeClr>
                </a:solidFill>
              </a:rPr>
              <a:t>Methodology</a:t>
            </a:r>
            <a:endParaRPr lang="en-US" sz="3600" b="1" dirty="0">
              <a:solidFill>
                <a:schemeClr val="tx1">
                  <a:lumMod val="85000"/>
                  <a:lumOff val="15000"/>
                </a:schemeClr>
              </a:solidFill>
            </a:endParaRPr>
          </a:p>
        </p:txBody>
      </p:sp>
      <p:sp>
        <p:nvSpPr>
          <p:cNvPr id="12" name="Google Shape;460;p45"/>
          <p:cNvSpPr txBox="1"/>
          <p:nvPr/>
        </p:nvSpPr>
        <p:spPr>
          <a:xfrm>
            <a:off x="2505150" y="705225"/>
            <a:ext cx="1851600" cy="679500"/>
          </a:xfrm>
          <a:prstGeom prst="rect">
            <a:avLst/>
          </a:prstGeom>
          <a:noFill/>
          <a:ln>
            <a:noFill/>
          </a:ln>
        </p:spPr>
        <p:txBody>
          <a:bodyPr spcFirstLastPara="1" wrap="square" lIns="91425" tIns="91425" rIns="91425" bIns="91425" anchor="t" anchorCtr="0">
            <a:noAutofit/>
          </a:bodyPr>
          <a:lstStyle/>
          <a:p>
            <a:pPr algn="ctr"/>
            <a:r>
              <a:rPr lang="en-US" sz="1600" b="1" dirty="0" smtClean="0">
                <a:solidFill>
                  <a:schemeClr val="tx1">
                    <a:lumMod val="85000"/>
                    <a:lumOff val="15000"/>
                  </a:schemeClr>
                </a:solidFill>
              </a:rPr>
              <a:t>System Understanding</a:t>
            </a:r>
            <a:endParaRPr lang="en-US" sz="1600" b="1" dirty="0">
              <a:solidFill>
                <a:schemeClr val="tx1">
                  <a:lumMod val="85000"/>
                  <a:lumOff val="15000"/>
                </a:schemeClr>
              </a:solidFill>
            </a:endParaRPr>
          </a:p>
        </p:txBody>
      </p:sp>
      <p:sp>
        <p:nvSpPr>
          <p:cNvPr id="13" name="Google Shape;461;p45"/>
          <p:cNvSpPr txBox="1"/>
          <p:nvPr/>
        </p:nvSpPr>
        <p:spPr>
          <a:xfrm>
            <a:off x="2486100" y="405075"/>
            <a:ext cx="1133400" cy="447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s" sz="1800" b="1" dirty="0" smtClean="0">
                <a:solidFill>
                  <a:schemeClr val="dk1"/>
                </a:solidFill>
                <a:latin typeface="Livvic"/>
                <a:ea typeface="Livvic"/>
                <a:cs typeface="Livvic"/>
                <a:sym typeface="Livvic"/>
              </a:rPr>
              <a:t>STEP 2</a:t>
            </a:r>
            <a:endParaRPr sz="1800" b="1" dirty="0">
              <a:solidFill>
                <a:schemeClr val="dk1"/>
              </a:solidFill>
              <a:latin typeface="Livvic"/>
              <a:ea typeface="Livvic"/>
              <a:cs typeface="Livvic"/>
              <a:sym typeface="Livvic"/>
            </a:endParaRPr>
          </a:p>
        </p:txBody>
      </p:sp>
      <p:grpSp>
        <p:nvGrpSpPr>
          <p:cNvPr id="14" name="Google Shape;462;p45"/>
          <p:cNvGrpSpPr/>
          <p:nvPr/>
        </p:nvGrpSpPr>
        <p:grpSpPr>
          <a:xfrm>
            <a:off x="942975" y="2460601"/>
            <a:ext cx="6001362" cy="222300"/>
            <a:chOff x="1464850" y="436376"/>
            <a:chExt cx="6001362" cy="222300"/>
          </a:xfrm>
        </p:grpSpPr>
        <p:sp>
          <p:nvSpPr>
            <p:cNvPr id="15" name="Google Shape;463;p45"/>
            <p:cNvSpPr/>
            <p:nvPr/>
          </p:nvSpPr>
          <p:spPr>
            <a:xfrm>
              <a:off x="1464850" y="436376"/>
              <a:ext cx="222300" cy="222300"/>
            </a:xfrm>
            <a:prstGeom prst="diamond">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464;p45"/>
            <p:cNvSpPr/>
            <p:nvPr/>
          </p:nvSpPr>
          <p:spPr>
            <a:xfrm>
              <a:off x="4410215" y="436376"/>
              <a:ext cx="222300" cy="222300"/>
            </a:xfrm>
            <a:prstGeom prst="diamond">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465;p45"/>
            <p:cNvSpPr/>
            <p:nvPr/>
          </p:nvSpPr>
          <p:spPr>
            <a:xfrm>
              <a:off x="7243912" y="436376"/>
              <a:ext cx="222300" cy="222300"/>
            </a:xfrm>
            <a:prstGeom prst="diamond">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466;p45"/>
            <p:cNvSpPr/>
            <p:nvPr/>
          </p:nvSpPr>
          <p:spPr>
            <a:xfrm>
              <a:off x="2920366" y="436376"/>
              <a:ext cx="222300" cy="222300"/>
            </a:xfrm>
            <a:prstGeom prst="diamond">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467;p45"/>
            <p:cNvSpPr/>
            <p:nvPr/>
          </p:nvSpPr>
          <p:spPr>
            <a:xfrm>
              <a:off x="5831847" y="436376"/>
              <a:ext cx="222300" cy="222300"/>
            </a:xfrm>
            <a:prstGeom prst="diamond">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0" name="Google Shape;468;p45"/>
            <p:cNvCxnSpPr/>
            <p:nvPr/>
          </p:nvCxnSpPr>
          <p:spPr>
            <a:xfrm>
              <a:off x="1798637" y="547513"/>
              <a:ext cx="988200" cy="0"/>
            </a:xfrm>
            <a:prstGeom prst="straightConnector1">
              <a:avLst/>
            </a:prstGeom>
            <a:noFill/>
            <a:ln w="19050" cap="flat" cmpd="sng">
              <a:solidFill>
                <a:schemeClr val="dk1"/>
              </a:solidFill>
              <a:prstDash val="solid"/>
              <a:round/>
              <a:headEnd type="none" w="med" len="med"/>
              <a:tailEnd type="none" w="med" len="med"/>
            </a:ln>
          </p:spPr>
        </p:cxnSp>
        <p:cxnSp>
          <p:nvCxnSpPr>
            <p:cNvPr id="21" name="Google Shape;469;p45"/>
            <p:cNvCxnSpPr/>
            <p:nvPr/>
          </p:nvCxnSpPr>
          <p:spPr>
            <a:xfrm>
              <a:off x="3276248" y="547513"/>
              <a:ext cx="988200" cy="0"/>
            </a:xfrm>
            <a:prstGeom prst="straightConnector1">
              <a:avLst/>
            </a:prstGeom>
            <a:noFill/>
            <a:ln w="19050" cap="flat" cmpd="sng">
              <a:solidFill>
                <a:schemeClr val="dk1"/>
              </a:solidFill>
              <a:prstDash val="solid"/>
              <a:round/>
              <a:headEnd type="none" w="med" len="med"/>
              <a:tailEnd type="none" w="med" len="med"/>
            </a:ln>
          </p:spPr>
        </p:cxnSp>
        <p:cxnSp>
          <p:nvCxnSpPr>
            <p:cNvPr id="22" name="Google Shape;470;p45"/>
            <p:cNvCxnSpPr/>
            <p:nvPr/>
          </p:nvCxnSpPr>
          <p:spPr>
            <a:xfrm>
              <a:off x="4753898" y="547513"/>
              <a:ext cx="988200" cy="0"/>
            </a:xfrm>
            <a:prstGeom prst="straightConnector1">
              <a:avLst/>
            </a:prstGeom>
            <a:noFill/>
            <a:ln w="19050" cap="flat" cmpd="sng">
              <a:solidFill>
                <a:schemeClr val="dk1"/>
              </a:solidFill>
              <a:prstDash val="solid"/>
              <a:round/>
              <a:headEnd type="none" w="med" len="med"/>
              <a:tailEnd type="none" w="med" len="med"/>
            </a:ln>
          </p:spPr>
        </p:cxnSp>
        <p:cxnSp>
          <p:nvCxnSpPr>
            <p:cNvPr id="23" name="Google Shape;471;p45"/>
            <p:cNvCxnSpPr/>
            <p:nvPr/>
          </p:nvCxnSpPr>
          <p:spPr>
            <a:xfrm>
              <a:off x="6143961" y="547513"/>
              <a:ext cx="988200" cy="0"/>
            </a:xfrm>
            <a:prstGeom prst="straightConnector1">
              <a:avLst/>
            </a:prstGeom>
            <a:noFill/>
            <a:ln w="19050" cap="flat" cmpd="sng">
              <a:solidFill>
                <a:schemeClr val="dk1"/>
              </a:solidFill>
              <a:prstDash val="solid"/>
              <a:round/>
              <a:headEnd type="none" w="med" len="med"/>
              <a:tailEnd type="none" w="med" len="med"/>
            </a:ln>
          </p:spPr>
        </p:cxnSp>
      </p:grpSp>
      <p:sp>
        <p:nvSpPr>
          <p:cNvPr id="24" name="Google Shape;472;p45"/>
          <p:cNvSpPr txBox="1"/>
          <p:nvPr/>
        </p:nvSpPr>
        <p:spPr>
          <a:xfrm>
            <a:off x="5419800" y="705225"/>
            <a:ext cx="1851600" cy="679500"/>
          </a:xfrm>
          <a:prstGeom prst="rect">
            <a:avLst/>
          </a:prstGeom>
          <a:noFill/>
          <a:ln>
            <a:noFill/>
          </a:ln>
        </p:spPr>
        <p:txBody>
          <a:bodyPr spcFirstLastPara="1" wrap="square" lIns="91425" tIns="91425" rIns="91425" bIns="91425" anchor="t" anchorCtr="0">
            <a:noAutofit/>
          </a:bodyPr>
          <a:lstStyle/>
          <a:p>
            <a:pPr algn="ctr"/>
            <a:r>
              <a:rPr lang="en-US" b="1" dirty="0" smtClean="0">
                <a:solidFill>
                  <a:schemeClr val="tx1">
                    <a:lumMod val="85000"/>
                    <a:lumOff val="15000"/>
                  </a:schemeClr>
                </a:solidFill>
              </a:rPr>
              <a:t>Tools Used</a:t>
            </a:r>
            <a:endParaRPr lang="en-US" b="1" dirty="0">
              <a:solidFill>
                <a:schemeClr val="tx1">
                  <a:lumMod val="85000"/>
                  <a:lumOff val="15000"/>
                </a:schemeClr>
              </a:solidFill>
            </a:endParaRPr>
          </a:p>
        </p:txBody>
      </p:sp>
      <p:sp>
        <p:nvSpPr>
          <p:cNvPr id="25" name="Google Shape;473;p45"/>
          <p:cNvSpPr txBox="1"/>
          <p:nvPr/>
        </p:nvSpPr>
        <p:spPr>
          <a:xfrm>
            <a:off x="5400750" y="405075"/>
            <a:ext cx="1133400" cy="447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s" sz="1800" b="1" dirty="0" smtClean="0">
                <a:solidFill>
                  <a:schemeClr val="dk1"/>
                </a:solidFill>
                <a:latin typeface="Livvic"/>
                <a:ea typeface="Livvic"/>
                <a:cs typeface="Livvic"/>
                <a:sym typeface="Livvic"/>
              </a:rPr>
              <a:t>STEP 4</a:t>
            </a:r>
            <a:endParaRPr sz="1800" b="1" dirty="0">
              <a:solidFill>
                <a:schemeClr val="dk1"/>
              </a:solidFill>
              <a:latin typeface="Livvic"/>
              <a:ea typeface="Livvic"/>
              <a:cs typeface="Livvic"/>
              <a:sym typeface="Livvic"/>
            </a:endParaRPr>
          </a:p>
        </p:txBody>
      </p:sp>
      <p:cxnSp>
        <p:nvCxnSpPr>
          <p:cNvPr id="26" name="Google Shape;474;p45"/>
          <p:cNvCxnSpPr/>
          <p:nvPr/>
        </p:nvCxnSpPr>
        <p:spPr>
          <a:xfrm rot="10800000">
            <a:off x="3987825" y="2581800"/>
            <a:ext cx="0" cy="2028300"/>
          </a:xfrm>
          <a:prstGeom prst="straightConnector1">
            <a:avLst/>
          </a:prstGeom>
          <a:noFill/>
          <a:ln w="19050" cap="flat" cmpd="sng">
            <a:solidFill>
              <a:schemeClr val="accent1"/>
            </a:solidFill>
            <a:prstDash val="solid"/>
            <a:round/>
            <a:headEnd type="none" w="med" len="med"/>
            <a:tailEnd type="none" w="med" len="med"/>
          </a:ln>
        </p:spPr>
      </p:cxnSp>
      <p:sp>
        <p:nvSpPr>
          <p:cNvPr id="27" name="Google Shape;475;p45"/>
          <p:cNvSpPr txBox="1"/>
          <p:nvPr/>
        </p:nvSpPr>
        <p:spPr>
          <a:xfrm>
            <a:off x="4019625" y="4191640"/>
            <a:ext cx="1851600" cy="641100"/>
          </a:xfrm>
          <a:prstGeom prst="rect">
            <a:avLst/>
          </a:prstGeom>
          <a:noFill/>
          <a:ln>
            <a:noFill/>
          </a:ln>
        </p:spPr>
        <p:txBody>
          <a:bodyPr spcFirstLastPara="1" wrap="square" lIns="91425" tIns="91425" rIns="91425" bIns="91425" anchor="t" anchorCtr="0">
            <a:noAutofit/>
          </a:bodyPr>
          <a:lstStyle/>
          <a:p>
            <a:pPr algn="ctr"/>
            <a:r>
              <a:rPr lang="en-US" sz="1600" b="1" dirty="0" smtClean="0">
                <a:solidFill>
                  <a:schemeClr val="tx1">
                    <a:lumMod val="85000"/>
                    <a:lumOff val="15000"/>
                  </a:schemeClr>
                </a:solidFill>
              </a:rPr>
              <a:t>Observation&amp; Data Collection</a:t>
            </a:r>
            <a:endParaRPr lang="en-US" sz="1600" b="1" dirty="0">
              <a:solidFill>
                <a:schemeClr val="tx1">
                  <a:lumMod val="85000"/>
                  <a:lumOff val="15000"/>
                </a:schemeClr>
              </a:solidFill>
            </a:endParaRPr>
          </a:p>
        </p:txBody>
      </p:sp>
      <p:sp>
        <p:nvSpPr>
          <p:cNvPr id="28" name="Google Shape;476;p45"/>
          <p:cNvSpPr txBox="1"/>
          <p:nvPr/>
        </p:nvSpPr>
        <p:spPr>
          <a:xfrm>
            <a:off x="4000575" y="3894953"/>
            <a:ext cx="1133400" cy="42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s" b="1" dirty="0" smtClean="0">
                <a:solidFill>
                  <a:schemeClr val="dk1"/>
                </a:solidFill>
                <a:latin typeface="Livvic"/>
                <a:ea typeface="Livvic"/>
                <a:cs typeface="Livvic"/>
                <a:sym typeface="Livvic"/>
              </a:rPr>
              <a:t>STEP</a:t>
            </a:r>
            <a:r>
              <a:rPr lang="es" sz="1800" b="1" dirty="0" smtClean="0">
                <a:solidFill>
                  <a:schemeClr val="dk1"/>
                </a:solidFill>
                <a:latin typeface="Livvic"/>
                <a:ea typeface="Livvic"/>
                <a:cs typeface="Livvic"/>
                <a:sym typeface="Livvic"/>
              </a:rPr>
              <a:t> </a:t>
            </a:r>
            <a:r>
              <a:rPr lang="es" sz="1800" b="1" dirty="0">
                <a:solidFill>
                  <a:schemeClr val="dk1"/>
                </a:solidFill>
                <a:latin typeface="Livvic"/>
                <a:ea typeface="Livvic"/>
                <a:cs typeface="Livvic"/>
                <a:sym typeface="Livvic"/>
              </a:rPr>
              <a:t>3</a:t>
            </a:r>
            <a:endParaRPr sz="1800" b="1" dirty="0">
              <a:solidFill>
                <a:schemeClr val="dk1"/>
              </a:solidFill>
              <a:latin typeface="Livvic"/>
              <a:ea typeface="Livvic"/>
              <a:cs typeface="Livvic"/>
              <a:sym typeface="Livvic"/>
            </a:endParaRPr>
          </a:p>
        </p:txBody>
      </p:sp>
      <p:cxnSp>
        <p:nvCxnSpPr>
          <p:cNvPr id="29" name="Google Shape;477;p45"/>
          <p:cNvCxnSpPr/>
          <p:nvPr/>
        </p:nvCxnSpPr>
        <p:spPr>
          <a:xfrm rot="10800000">
            <a:off x="1044600" y="2581800"/>
            <a:ext cx="0" cy="2028300"/>
          </a:xfrm>
          <a:prstGeom prst="straightConnector1">
            <a:avLst/>
          </a:prstGeom>
          <a:noFill/>
          <a:ln w="19050" cap="flat" cmpd="sng">
            <a:solidFill>
              <a:schemeClr val="accent1"/>
            </a:solidFill>
            <a:prstDash val="solid"/>
            <a:round/>
            <a:headEnd type="none" w="med" len="med"/>
            <a:tailEnd type="none" w="med" len="med"/>
          </a:ln>
        </p:spPr>
      </p:cxnSp>
      <p:sp>
        <p:nvSpPr>
          <p:cNvPr id="30" name="Google Shape;478;p45"/>
          <p:cNvSpPr txBox="1"/>
          <p:nvPr/>
        </p:nvSpPr>
        <p:spPr>
          <a:xfrm>
            <a:off x="1047825" y="4191640"/>
            <a:ext cx="1851600" cy="641100"/>
          </a:xfrm>
          <a:prstGeom prst="rect">
            <a:avLst/>
          </a:prstGeom>
          <a:noFill/>
          <a:ln>
            <a:noFill/>
          </a:ln>
        </p:spPr>
        <p:txBody>
          <a:bodyPr spcFirstLastPara="1" wrap="square" lIns="91425" tIns="91425" rIns="91425" bIns="91425" anchor="t" anchorCtr="0">
            <a:noAutofit/>
          </a:bodyPr>
          <a:lstStyle/>
          <a:p>
            <a:pPr algn="ctr"/>
            <a:r>
              <a:rPr lang="en-US" sz="1600" b="1" dirty="0" smtClean="0">
                <a:solidFill>
                  <a:schemeClr val="tx1">
                    <a:lumMod val="85000"/>
                    <a:lumOff val="15000"/>
                  </a:schemeClr>
                </a:solidFill>
              </a:rPr>
              <a:t>Kick-off meeting</a:t>
            </a:r>
            <a:endParaRPr lang="en-US" sz="1600" b="1" dirty="0">
              <a:solidFill>
                <a:schemeClr val="tx1">
                  <a:lumMod val="85000"/>
                  <a:lumOff val="15000"/>
                </a:schemeClr>
              </a:solidFill>
            </a:endParaRPr>
          </a:p>
        </p:txBody>
      </p:sp>
      <p:sp>
        <p:nvSpPr>
          <p:cNvPr id="31" name="Google Shape;479;p45"/>
          <p:cNvSpPr txBox="1"/>
          <p:nvPr/>
        </p:nvSpPr>
        <p:spPr>
          <a:xfrm>
            <a:off x="1028775" y="3894953"/>
            <a:ext cx="1133400" cy="42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s" sz="1800" b="1" dirty="0" smtClean="0">
                <a:solidFill>
                  <a:schemeClr val="dk1"/>
                </a:solidFill>
                <a:latin typeface="Livvic"/>
                <a:ea typeface="Livvic"/>
                <a:cs typeface="Livvic"/>
                <a:sym typeface="Livvic"/>
              </a:rPr>
              <a:t>STEP 1  </a:t>
            </a:r>
            <a:endParaRPr sz="1800" b="1" dirty="0">
              <a:solidFill>
                <a:schemeClr val="dk1"/>
              </a:solidFill>
              <a:latin typeface="Livvic"/>
              <a:ea typeface="Livvic"/>
              <a:cs typeface="Livvic"/>
              <a:sym typeface="Livvic"/>
            </a:endParaRPr>
          </a:p>
        </p:txBody>
      </p:sp>
      <p:cxnSp>
        <p:nvCxnSpPr>
          <p:cNvPr id="32" name="Google Shape;480;p45"/>
          <p:cNvCxnSpPr/>
          <p:nvPr/>
        </p:nvCxnSpPr>
        <p:spPr>
          <a:xfrm rot="10800000">
            <a:off x="6835800" y="2581800"/>
            <a:ext cx="0" cy="2028300"/>
          </a:xfrm>
          <a:prstGeom prst="straightConnector1">
            <a:avLst/>
          </a:prstGeom>
          <a:noFill/>
          <a:ln w="19050" cap="flat" cmpd="sng">
            <a:solidFill>
              <a:schemeClr val="accent1"/>
            </a:solidFill>
            <a:prstDash val="solid"/>
            <a:round/>
            <a:headEnd type="none" w="med" len="med"/>
            <a:tailEnd type="none" w="med" len="med"/>
          </a:ln>
        </p:spPr>
      </p:cxnSp>
      <p:sp>
        <p:nvSpPr>
          <p:cNvPr id="33" name="Google Shape;482;p45"/>
          <p:cNvSpPr txBox="1"/>
          <p:nvPr/>
        </p:nvSpPr>
        <p:spPr>
          <a:xfrm>
            <a:off x="6839025" y="3894953"/>
            <a:ext cx="1133400" cy="42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s" sz="1800" b="1" dirty="0" smtClean="0">
                <a:solidFill>
                  <a:schemeClr val="dk1"/>
                </a:solidFill>
                <a:latin typeface="Livvic"/>
                <a:ea typeface="Livvic"/>
                <a:cs typeface="Livvic"/>
                <a:sym typeface="Livvic"/>
              </a:rPr>
              <a:t>STEP 5</a:t>
            </a:r>
            <a:endParaRPr sz="1800" b="1" dirty="0">
              <a:solidFill>
                <a:schemeClr val="dk1"/>
              </a:solidFill>
              <a:latin typeface="Livvic"/>
              <a:ea typeface="Livvic"/>
              <a:cs typeface="Livvic"/>
              <a:sym typeface="Livvic"/>
            </a:endParaRPr>
          </a:p>
        </p:txBody>
      </p:sp>
      <p:sp>
        <p:nvSpPr>
          <p:cNvPr id="34" name="Rectangle 33"/>
          <p:cNvSpPr/>
          <p:nvPr/>
        </p:nvSpPr>
        <p:spPr>
          <a:xfrm>
            <a:off x="7040951" y="4256036"/>
            <a:ext cx="1862947" cy="369332"/>
          </a:xfrm>
          <a:prstGeom prst="rect">
            <a:avLst/>
          </a:prstGeom>
        </p:spPr>
        <p:txBody>
          <a:bodyPr wrap="none">
            <a:spAutoFit/>
          </a:bodyPr>
          <a:lstStyle/>
          <a:p>
            <a:pPr algn="ctr"/>
            <a:r>
              <a:rPr lang="en-US" b="1" dirty="0" smtClean="0">
                <a:solidFill>
                  <a:schemeClr val="tx1">
                    <a:lumMod val="85000"/>
                    <a:lumOff val="15000"/>
                  </a:schemeClr>
                </a:solidFill>
              </a:rPr>
              <a:t>Analysis &amp;Results</a:t>
            </a:r>
            <a:endParaRPr lang="en-US" b="1" dirty="0">
              <a:solidFill>
                <a:schemeClr val="tx1">
                  <a:lumMod val="85000"/>
                  <a:lumOff val="15000"/>
                </a:schemeClr>
              </a:solidFill>
            </a:endParaRPr>
          </a:p>
        </p:txBody>
      </p:sp>
    </p:spTree>
    <p:extLst>
      <p:ext uri="{BB962C8B-B14F-4D97-AF65-F5344CB8AC3E}">
        <p14:creationId xmlns:p14="http://schemas.microsoft.com/office/powerpoint/2010/main" val="289066260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Google Shape;456;p45"/>
          <p:cNvSpPr/>
          <p:nvPr/>
        </p:nvSpPr>
        <p:spPr>
          <a:xfrm>
            <a:off x="942975" y="3657600"/>
            <a:ext cx="352500" cy="954300"/>
          </a:xfrm>
          <a:prstGeom prst="rect">
            <a:avLst/>
          </a:prstGeom>
          <a:solidFill>
            <a:srgbClr val="CFC3AC">
              <a:alpha val="584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459;p45"/>
          <p:cNvSpPr txBox="1">
            <a:spLocks/>
          </p:cNvSpPr>
          <p:nvPr/>
        </p:nvSpPr>
        <p:spPr>
          <a:xfrm rot="5400000">
            <a:off x="6861237" y="1801739"/>
            <a:ext cx="3224226" cy="487500"/>
          </a:xfrm>
          <a:prstGeom prst="rect">
            <a:avLst/>
          </a:prstGeom>
        </p:spPr>
        <p:txBody>
          <a:bodyPr spcFirstLastPara="1" vert="horz" wrap="square" lIns="91425" tIns="91425" rIns="91425" bIns="91425" rtlCol="0" anchor="t" anchorCtr="0">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spcBef>
                <a:spcPts val="0"/>
              </a:spcBef>
            </a:pPr>
            <a:r>
              <a:rPr lang="en-US" sz="3600" b="1" dirty="0" smtClean="0">
                <a:solidFill>
                  <a:schemeClr val="tx1">
                    <a:lumMod val="85000"/>
                    <a:lumOff val="15000"/>
                  </a:schemeClr>
                </a:solidFill>
              </a:rPr>
              <a:t>Methodology</a:t>
            </a:r>
            <a:endParaRPr lang="en-US" sz="3600" b="1" dirty="0">
              <a:solidFill>
                <a:schemeClr val="tx1">
                  <a:lumMod val="85000"/>
                  <a:lumOff val="15000"/>
                </a:schemeClr>
              </a:solidFill>
            </a:endParaRPr>
          </a:p>
        </p:txBody>
      </p:sp>
      <p:grpSp>
        <p:nvGrpSpPr>
          <p:cNvPr id="14" name="Google Shape;462;p45"/>
          <p:cNvGrpSpPr/>
          <p:nvPr/>
        </p:nvGrpSpPr>
        <p:grpSpPr>
          <a:xfrm>
            <a:off x="942975" y="2460601"/>
            <a:ext cx="1677816" cy="222300"/>
            <a:chOff x="1464850" y="436376"/>
            <a:chExt cx="1677816" cy="222300"/>
          </a:xfrm>
        </p:grpSpPr>
        <p:sp>
          <p:nvSpPr>
            <p:cNvPr id="15" name="Google Shape;463;p45"/>
            <p:cNvSpPr/>
            <p:nvPr/>
          </p:nvSpPr>
          <p:spPr>
            <a:xfrm>
              <a:off x="1464850" y="436376"/>
              <a:ext cx="222300" cy="222300"/>
            </a:xfrm>
            <a:prstGeom prst="diamond">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466;p45"/>
            <p:cNvSpPr/>
            <p:nvPr/>
          </p:nvSpPr>
          <p:spPr>
            <a:xfrm>
              <a:off x="2920366" y="436376"/>
              <a:ext cx="222300" cy="222300"/>
            </a:xfrm>
            <a:prstGeom prst="diamond">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0" name="Google Shape;468;p45"/>
            <p:cNvCxnSpPr/>
            <p:nvPr/>
          </p:nvCxnSpPr>
          <p:spPr>
            <a:xfrm>
              <a:off x="1798637" y="547513"/>
              <a:ext cx="988200" cy="0"/>
            </a:xfrm>
            <a:prstGeom prst="straightConnector1">
              <a:avLst/>
            </a:prstGeom>
            <a:noFill/>
            <a:ln w="19050" cap="flat" cmpd="sng">
              <a:solidFill>
                <a:schemeClr val="dk1"/>
              </a:solidFill>
              <a:prstDash val="solid"/>
              <a:round/>
              <a:headEnd type="none" w="med" len="med"/>
              <a:tailEnd type="none" w="med" len="med"/>
            </a:ln>
          </p:spPr>
        </p:cxnSp>
      </p:grpSp>
      <p:cxnSp>
        <p:nvCxnSpPr>
          <p:cNvPr id="29" name="Google Shape;477;p45"/>
          <p:cNvCxnSpPr/>
          <p:nvPr/>
        </p:nvCxnSpPr>
        <p:spPr>
          <a:xfrm rot="10800000">
            <a:off x="1044600" y="2581800"/>
            <a:ext cx="0" cy="2028300"/>
          </a:xfrm>
          <a:prstGeom prst="straightConnector1">
            <a:avLst/>
          </a:prstGeom>
          <a:noFill/>
          <a:ln w="19050" cap="flat" cmpd="sng">
            <a:solidFill>
              <a:schemeClr val="accent1"/>
            </a:solidFill>
            <a:prstDash val="solid"/>
            <a:round/>
            <a:headEnd type="none" w="med" len="med"/>
            <a:tailEnd type="none" w="med" len="med"/>
          </a:ln>
        </p:spPr>
      </p:cxnSp>
      <p:sp>
        <p:nvSpPr>
          <p:cNvPr id="30" name="Google Shape;478;p45"/>
          <p:cNvSpPr txBox="1"/>
          <p:nvPr/>
        </p:nvSpPr>
        <p:spPr>
          <a:xfrm>
            <a:off x="1047825" y="4191640"/>
            <a:ext cx="1851600" cy="641100"/>
          </a:xfrm>
          <a:prstGeom prst="rect">
            <a:avLst/>
          </a:prstGeom>
          <a:noFill/>
          <a:ln>
            <a:noFill/>
          </a:ln>
        </p:spPr>
        <p:txBody>
          <a:bodyPr spcFirstLastPara="1" wrap="square" lIns="91425" tIns="91425" rIns="91425" bIns="91425" anchor="t" anchorCtr="0">
            <a:noAutofit/>
          </a:bodyPr>
          <a:lstStyle/>
          <a:p>
            <a:pPr algn="ctr"/>
            <a:r>
              <a:rPr lang="en-US" sz="1600" b="1" dirty="0" smtClean="0">
                <a:solidFill>
                  <a:schemeClr val="tx1">
                    <a:lumMod val="85000"/>
                    <a:lumOff val="15000"/>
                  </a:schemeClr>
                </a:solidFill>
              </a:rPr>
              <a:t>Kick-off meeting</a:t>
            </a:r>
            <a:endParaRPr lang="en-US" sz="1600" b="1" dirty="0">
              <a:solidFill>
                <a:schemeClr val="tx1">
                  <a:lumMod val="85000"/>
                  <a:lumOff val="15000"/>
                </a:schemeClr>
              </a:solidFill>
            </a:endParaRPr>
          </a:p>
        </p:txBody>
      </p:sp>
      <p:sp>
        <p:nvSpPr>
          <p:cNvPr id="31" name="Google Shape;479;p45"/>
          <p:cNvSpPr txBox="1"/>
          <p:nvPr/>
        </p:nvSpPr>
        <p:spPr>
          <a:xfrm>
            <a:off x="1028775" y="3894953"/>
            <a:ext cx="1133400" cy="42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s" sz="1800" b="1" dirty="0" smtClean="0">
                <a:solidFill>
                  <a:schemeClr val="dk1"/>
                </a:solidFill>
                <a:latin typeface="Livvic"/>
                <a:ea typeface="Livvic"/>
                <a:cs typeface="Livvic"/>
                <a:sym typeface="Livvic"/>
              </a:rPr>
              <a:t>STEP 1  </a:t>
            </a:r>
            <a:endParaRPr sz="1800" b="1" dirty="0">
              <a:solidFill>
                <a:schemeClr val="dk1"/>
              </a:solidFill>
              <a:latin typeface="Livvic"/>
              <a:ea typeface="Livvic"/>
              <a:cs typeface="Livvic"/>
              <a:sym typeface="Livvic"/>
            </a:endParaRPr>
          </a:p>
        </p:txBody>
      </p:sp>
      <p:sp>
        <p:nvSpPr>
          <p:cNvPr id="40" name="TextBox 39"/>
          <p:cNvSpPr txBox="1"/>
          <p:nvPr/>
        </p:nvSpPr>
        <p:spPr>
          <a:xfrm>
            <a:off x="997602" y="590550"/>
            <a:ext cx="6802103" cy="646331"/>
          </a:xfrm>
          <a:prstGeom prst="rect">
            <a:avLst/>
          </a:prstGeom>
          <a:noFill/>
        </p:spPr>
        <p:txBody>
          <a:bodyPr wrap="square" rtlCol="0">
            <a:spAutoFit/>
          </a:bodyPr>
          <a:lstStyle/>
          <a:p>
            <a:r>
              <a:rPr lang="en-US" dirty="0" smtClean="0"/>
              <a:t>Held with Eng. </a:t>
            </a:r>
            <a:r>
              <a:rPr lang="en-US" dirty="0" err="1" smtClean="0"/>
              <a:t>Moath</a:t>
            </a:r>
            <a:r>
              <a:rPr lang="en-US" dirty="0" smtClean="0"/>
              <a:t> Ibrahim the Service Manager at the Company to gain approval and making Interviews with employees and technicians.</a:t>
            </a:r>
            <a:endParaRPr lang="en-US" dirty="0"/>
          </a:p>
        </p:txBody>
      </p:sp>
      <p:sp>
        <p:nvSpPr>
          <p:cNvPr id="41" name="TextBox 40"/>
          <p:cNvSpPr txBox="1"/>
          <p:nvPr/>
        </p:nvSpPr>
        <p:spPr>
          <a:xfrm>
            <a:off x="1045803" y="1581150"/>
            <a:ext cx="6096000" cy="646331"/>
          </a:xfrm>
          <a:prstGeom prst="rect">
            <a:avLst/>
          </a:prstGeom>
          <a:noFill/>
        </p:spPr>
        <p:txBody>
          <a:bodyPr wrap="square" rtlCol="0">
            <a:spAutoFit/>
          </a:bodyPr>
          <a:lstStyle/>
          <a:p>
            <a:r>
              <a:rPr lang="en-US" dirty="0" smtClean="0"/>
              <a:t>We start visiting the company since September 2020 and based of these visiting we collect the data. </a:t>
            </a:r>
            <a:endParaRPr lang="en-US" dirty="0"/>
          </a:p>
        </p:txBody>
      </p:sp>
    </p:spTree>
    <p:extLst>
      <p:ext uri="{BB962C8B-B14F-4D97-AF65-F5344CB8AC3E}">
        <p14:creationId xmlns:p14="http://schemas.microsoft.com/office/powerpoint/2010/main" val="350651976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477</TotalTime>
  <Words>1205</Words>
  <Application>Microsoft Office PowerPoint</Application>
  <PresentationFormat>On-screen Show (16:9)</PresentationFormat>
  <Paragraphs>253</Paragraphs>
  <Slides>38</Slides>
  <Notes>0</Notes>
  <HiddenSlides>0</HiddenSlides>
  <MMClips>0</MMClips>
  <ScaleCrop>false</ScaleCrop>
  <HeadingPairs>
    <vt:vector size="4" baseType="variant">
      <vt:variant>
        <vt:lpstr>Theme</vt:lpstr>
      </vt:variant>
      <vt:variant>
        <vt:i4>1</vt:i4>
      </vt:variant>
      <vt:variant>
        <vt:lpstr>Slide Titles</vt:lpstr>
      </vt:variant>
      <vt:variant>
        <vt:i4>38</vt:i4>
      </vt:variant>
    </vt:vector>
  </HeadingPairs>
  <TitlesOfParts>
    <vt:vector size="39" baseType="lpstr">
      <vt:lpstr>Office Theme</vt:lpstr>
      <vt:lpstr>PowerPoint Presentation</vt:lpstr>
      <vt:lpstr>03</vt:lpstr>
      <vt:lpstr>OUR COMPANY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SERVICE CORE PROCESS</vt:lpstr>
      <vt:lpstr>PowerPoint Presentation</vt:lpstr>
      <vt:lpstr>PowerPoint Presentation</vt:lpstr>
      <vt:lpstr>Repair / Service: workshop findings </vt:lpstr>
      <vt:lpstr>Our Work…</vt:lpstr>
      <vt:lpstr>PowerPoint Presentation</vt:lpstr>
      <vt:lpstr>A Lean Audit Checklist has been done also to decide the importance of the application for Lean strategy.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USER</cp:lastModifiedBy>
  <cp:revision>56</cp:revision>
  <dcterms:created xsi:type="dcterms:W3CDTF">2021-06-03T15:23:51Z</dcterms:created>
  <dcterms:modified xsi:type="dcterms:W3CDTF">2021-06-05T20:18:04Z</dcterms:modified>
</cp:coreProperties>
</file>