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56" r:id="rId2"/>
    <p:sldId id="257" r:id="rId3"/>
    <p:sldId id="34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26" r:id="rId12"/>
    <p:sldId id="327" r:id="rId13"/>
    <p:sldId id="328" r:id="rId14"/>
    <p:sldId id="270" r:id="rId15"/>
    <p:sldId id="271" r:id="rId16"/>
    <p:sldId id="269" r:id="rId17"/>
    <p:sldId id="333" r:id="rId18"/>
    <p:sldId id="334" r:id="rId19"/>
    <p:sldId id="335" r:id="rId20"/>
    <p:sldId id="336" r:id="rId21"/>
    <p:sldId id="329" r:id="rId22"/>
    <p:sldId id="330" r:id="rId23"/>
    <p:sldId id="272" r:id="rId24"/>
    <p:sldId id="273" r:id="rId25"/>
    <p:sldId id="338" r:id="rId26"/>
    <p:sldId id="339" r:id="rId27"/>
    <p:sldId id="274" r:id="rId28"/>
    <p:sldId id="277" r:id="rId29"/>
    <p:sldId id="278" r:id="rId30"/>
    <p:sldId id="279" r:id="rId31"/>
    <p:sldId id="280" r:id="rId32"/>
    <p:sldId id="281" r:id="rId33"/>
    <p:sldId id="282" r:id="rId34"/>
    <p:sldId id="284" r:id="rId35"/>
    <p:sldId id="283" r:id="rId36"/>
    <p:sldId id="313" r:id="rId37"/>
    <p:sldId id="314" r:id="rId38"/>
    <p:sldId id="315" r:id="rId39"/>
    <p:sldId id="316" r:id="rId40"/>
    <p:sldId id="317" r:id="rId41"/>
    <p:sldId id="33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0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9" r:id="rId61"/>
    <p:sldId id="310" r:id="rId62"/>
    <p:sldId id="311" r:id="rId63"/>
    <p:sldId id="312" r:id="rId6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210D3-DAAA-4733-89E6-4419956FE216}" type="datetimeFigureOut">
              <a:rPr lang="ar-SA" smtClean="0"/>
              <a:pPr/>
              <a:t>26/06/1432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EC7DF-ABD4-4BA8-AEF9-D5230A37726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" y="42389"/>
            <a:ext cx="9135751" cy="67732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785926"/>
            <a:ext cx="7772400" cy="5286412"/>
          </a:xfrm>
        </p:spPr>
        <p:txBody>
          <a:bodyPr>
            <a:normAutofit/>
          </a:bodyPr>
          <a:lstStyle/>
          <a:p>
            <a:pPr algn="ctr"/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جامعة النجاح الوطنية </a:t>
            </a:r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/>
            </a:r>
            <a:b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</a:br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كلية الهندسة</a:t>
            </a:r>
            <a:b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</a:br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قسم هندسة البناء</a:t>
            </a:r>
            <a:b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</a:br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مشروع تخرج لدرجة البكالوريوس</a:t>
            </a:r>
            <a:b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</a:br>
            <a:r>
              <a:rPr lang="ar-SA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سكن </a:t>
            </a:r>
            <a:r>
              <a:rPr lang="ar-SA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طالبات نموذجي </a:t>
            </a:r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صديق للبيئة </a:t>
            </a:r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/>
            </a:r>
            <a:b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</a:br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>اشراف : د. معتصم بعباع</a:t>
            </a:r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  <a:latin typeface="Microsoft Uighur" pitchFamily="2" charset="-78"/>
                <a:cs typeface="Microsoft Uighur" pitchFamily="2" charset="-78"/>
              </a:rPr>
              <a:t/>
            </a:r>
            <a:br>
              <a:rPr lang="ar-SA" b="1" dirty="0" smtClean="0">
                <a:solidFill>
                  <a:schemeClr val="accent4">
                    <a:lumMod val="75000"/>
                  </a:schemeClr>
                </a:solidFill>
                <a:latin typeface="Microsoft Uighur" pitchFamily="2" charset="-78"/>
                <a:cs typeface="Microsoft Uighur" pitchFamily="2" charset="-78"/>
              </a:rPr>
            </a:br>
            <a:r>
              <a:rPr lang="ar-SA" b="1" dirty="0" smtClean="0">
                <a:solidFill>
                  <a:schemeClr val="accent4">
                    <a:lumMod val="75000"/>
                  </a:schemeClr>
                </a:solidFill>
                <a:latin typeface="BankGothic Lt BT" pitchFamily="34" charset="0"/>
              </a:rPr>
              <a:t/>
            </a:r>
            <a:br>
              <a:rPr lang="ar-SA" b="1" dirty="0" smtClean="0">
                <a:solidFill>
                  <a:schemeClr val="accent4">
                    <a:lumMod val="75000"/>
                  </a:schemeClr>
                </a:solidFill>
                <a:latin typeface="BankGothic Lt BT" pitchFamily="34" charset="0"/>
              </a:rPr>
            </a:br>
            <a:endParaRPr lang="ar-SA" b="1" dirty="0">
              <a:solidFill>
                <a:schemeClr val="accent4">
                  <a:lumMod val="75000"/>
                </a:schemeClr>
              </a:solidFill>
              <a:latin typeface="BankGothic Lt BT" pitchFamily="34" charset="0"/>
            </a:endParaRP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214290"/>
            <a:ext cx="2000264" cy="18194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61" y="5143512"/>
            <a:ext cx="2024913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solidFill>
                  <a:srgbClr val="002060"/>
                </a:solidFill>
              </a:rPr>
              <a:t>ايناس نائل القبج</a:t>
            </a:r>
          </a:p>
          <a:p>
            <a:r>
              <a:rPr lang="ar-SA" sz="2400" dirty="0" smtClean="0">
                <a:solidFill>
                  <a:srgbClr val="002060"/>
                </a:solidFill>
              </a:rPr>
              <a:t>رغد عفيف عبادي </a:t>
            </a:r>
          </a:p>
          <a:p>
            <a:r>
              <a:rPr lang="ar-SA" sz="2400" dirty="0" smtClean="0">
                <a:solidFill>
                  <a:srgbClr val="002060"/>
                </a:solidFill>
              </a:rPr>
              <a:t>هبة شكري الزبن</a:t>
            </a:r>
            <a:endParaRPr lang="ar-SA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 descr="top view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7818" y="285728"/>
            <a:ext cx="2753164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التصميم البيئي</a:t>
            </a:r>
            <a:endParaRPr lang="ar-SA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d city\Desktop\Sun's Path 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0"/>
            <a:ext cx="5000628" cy="3383091"/>
          </a:xfrm>
          <a:prstGeom prst="rect">
            <a:avLst/>
          </a:prstGeom>
          <a:noFill/>
        </p:spPr>
      </p:pic>
      <p:pic>
        <p:nvPicPr>
          <p:cNvPr id="1027" name="Picture 3" descr="C:\Users\cd city\Desktop\05changing-sun-sm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09950"/>
            <a:ext cx="5429250" cy="3448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d city\Desktop\summer_graphi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1681" y="142852"/>
            <a:ext cx="5529014" cy="3786214"/>
          </a:xfrm>
          <a:prstGeom prst="rect">
            <a:avLst/>
          </a:prstGeom>
          <a:noFill/>
        </p:spPr>
      </p:pic>
      <p:pic>
        <p:nvPicPr>
          <p:cNvPr id="2051" name="Picture 3" descr="C:\Users\cd city\Desktop\winter_graph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880696" cy="3429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86050" y="714356"/>
            <a:ext cx="1684931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summer</a:t>
            </a:r>
            <a:endParaRPr lang="ar-SA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20196" y="5715016"/>
            <a:ext cx="148063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winter</a:t>
            </a:r>
            <a:endParaRPr lang="ar-SA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كواسررر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d city\Desktop\كاسرات جنوبية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1927"/>
            <a:ext cx="9144000" cy="569607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71934" y="285728"/>
            <a:ext cx="4185279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كاسرات شمس للواجهة الجنوبية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d city\Desktop\كاسرات جانبية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9"/>
            <a:ext cx="9144000" cy="550070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29058" y="214290"/>
            <a:ext cx="4976539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كاسرات شمس للواجهتين الشرقية والغربية 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une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72264" y="500042"/>
            <a:ext cx="2180405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SA" sz="2400" b="1" dirty="0" smtClean="0"/>
              <a:t>النظام غير المعزول </a:t>
            </a:r>
            <a:endParaRPr lang="ar-SA" sz="2400" b="1" dirty="0"/>
          </a:p>
        </p:txBody>
      </p:sp>
      <p:pic>
        <p:nvPicPr>
          <p:cNvPr id="9" name="Picture 8" descr="wall without 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Content Placeholder 5" descr="wall 1without 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57884" y="428604"/>
            <a:ext cx="2399315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النظام المعزول </a:t>
            </a:r>
            <a:endParaRPr lang="ar-SA" sz="2400" b="1" dirty="0"/>
          </a:p>
        </p:txBody>
      </p:sp>
      <p:pic>
        <p:nvPicPr>
          <p:cNvPr id="8" name="Picture 7" descr="wall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85860"/>
            <a:ext cx="9143999" cy="5572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عرض المخططات المعمارية </a:t>
            </a:r>
            <a:endParaRPr lang="ar-SA" dirty="0"/>
          </a:p>
        </p:txBody>
      </p:sp>
      <p:pic>
        <p:nvPicPr>
          <p:cNvPr id="7" name="Picture 6" descr="الارض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714488"/>
            <a:ext cx="9144000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all 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144" y="620688"/>
            <a:ext cx="2490971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مقارنة اقتصادية</a:t>
            </a:r>
            <a:endParaRPr lang="ar-SA" sz="2400" b="1" dirty="0"/>
          </a:p>
        </p:txBody>
      </p:sp>
      <p:pic>
        <p:nvPicPr>
          <p:cNvPr id="5" name="Picture 4" descr="Untitlebb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285860"/>
            <a:ext cx="9144000" cy="536959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928794" y="6286520"/>
            <a:ext cx="114300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TextBox 7"/>
          <p:cNvSpPr txBox="1"/>
          <p:nvPr/>
        </p:nvSpPr>
        <p:spPr>
          <a:xfrm>
            <a:off x="1285852" y="428604"/>
            <a:ext cx="209544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2400" b="1" dirty="0" smtClean="0"/>
              <a:t>النظام غير المعزول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bb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071570"/>
            <a:ext cx="9144000" cy="58578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5852" y="428604"/>
            <a:ext cx="162736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2400" b="1" dirty="0" smtClean="0"/>
              <a:t>النظام المعزول</a:t>
            </a:r>
            <a:endParaRPr lang="ar-SA" sz="2400" b="1" dirty="0"/>
          </a:p>
        </p:txBody>
      </p:sp>
      <p:sp>
        <p:nvSpPr>
          <p:cNvPr id="6" name="Oval 5"/>
          <p:cNvSpPr/>
          <p:nvPr/>
        </p:nvSpPr>
        <p:spPr>
          <a:xfrm>
            <a:off x="3000364" y="6357958"/>
            <a:ext cx="1357322" cy="5000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comfprt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71546"/>
            <a:ext cx="9144000" cy="57864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0232" y="285728"/>
            <a:ext cx="6645181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مقدار الحمل الحراري شهريا للنظام غير المعزول </a:t>
            </a:r>
            <a:endParaRPr lang="ar-S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57974" y="5929330"/>
            <a:ext cx="114422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80000 KW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382" y="2000240"/>
            <a:ext cx="114422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5000 KW</a:t>
            </a:r>
            <a:endParaRPr lang="ar-SA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comfort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32"/>
            <a:ext cx="9143999" cy="60007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9124" y="285728"/>
            <a:ext cx="4113858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الحمل الحراري للنظام المعزول</a:t>
            </a:r>
            <a:endParaRPr lang="ar-S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72198" y="5857892"/>
            <a:ext cx="9743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6400KW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2571744"/>
            <a:ext cx="9743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3200KW</a:t>
            </a:r>
            <a:endParaRPr lang="ar-SA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34888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ar-SA" b="1" u="sng" dirty="0" smtClean="0"/>
              <a:t>معدل نسبة توفير الطاقة للتكييف في اليوم الواحد لشهر حزيران:</a:t>
            </a:r>
          </a:p>
          <a:p>
            <a:pPr rtl="0"/>
            <a:endParaRPr lang="en-US" dirty="0" smtClean="0"/>
          </a:p>
          <a:p>
            <a:pPr rtl="0"/>
            <a:r>
              <a:rPr lang="en-US" dirty="0" smtClean="0"/>
              <a:t> </a:t>
            </a:r>
            <a:r>
              <a:rPr lang="en-US" b="1" u="sng" dirty="0" smtClean="0">
                <a:solidFill>
                  <a:srgbClr val="FF0000"/>
                </a:solidFill>
              </a:rPr>
              <a:t>43.5 %  </a:t>
            </a:r>
            <a:r>
              <a:rPr lang="en-US" dirty="0" smtClean="0"/>
              <a:t> =  (270 – 153) / 270 *100%</a:t>
            </a:r>
          </a:p>
          <a:p>
            <a:pPr rtl="0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724128" y="2924944"/>
            <a:ext cx="792088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611560" y="4653136"/>
            <a:ext cx="81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u="sng" dirty="0" smtClean="0"/>
              <a:t>معدل نسبة توفير الطاقة للتدفئة في اليوم الواحد لشهر كانون اول:</a:t>
            </a:r>
          </a:p>
          <a:p>
            <a:r>
              <a:rPr lang="ar-SA" b="1" u="sng" dirty="0" smtClean="0"/>
              <a:t> </a:t>
            </a:r>
            <a:endParaRPr lang="en-US" dirty="0" smtClean="0"/>
          </a:p>
          <a:p>
            <a:r>
              <a:rPr lang="en-US" dirty="0" smtClean="0"/>
              <a:t>= (3800 -1200)/3800 *100%</a:t>
            </a:r>
            <a:r>
              <a:rPr lang="ar-SA" dirty="0" smtClean="0"/>
              <a:t> </a:t>
            </a:r>
            <a:r>
              <a:rPr lang="en-US" b="1" u="sng" dirty="0" smtClean="0">
                <a:solidFill>
                  <a:srgbClr val="FF0000"/>
                </a:solidFill>
              </a:rPr>
              <a:t>58 %   </a:t>
            </a:r>
            <a:endParaRPr lang="ar-SA" b="1" u="sng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292080" y="5229200"/>
            <a:ext cx="792088" cy="3600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4355976" y="3429000"/>
            <a:ext cx="10687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/>
              <a:t>45 %</a:t>
            </a:r>
            <a:endParaRPr lang="ar-SA" b="1" dirty="0"/>
          </a:p>
        </p:txBody>
      </p:sp>
      <p:sp>
        <p:nvSpPr>
          <p:cNvPr id="11" name="Rectangle 10"/>
          <p:cNvSpPr/>
          <p:nvPr/>
        </p:nvSpPr>
        <p:spPr>
          <a:xfrm>
            <a:off x="5508104" y="3429000"/>
            <a:ext cx="341987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/>
            <a:r>
              <a:rPr lang="ar-SA" b="1" u="sng" dirty="0" smtClean="0"/>
              <a:t>معدل نسبة توفير الطاقة الكلي للتكييف : </a:t>
            </a:r>
            <a:r>
              <a:rPr lang="ar-SA" b="1" dirty="0" smtClean="0"/>
              <a:t> = </a:t>
            </a:r>
            <a:endParaRPr lang="ar-SA" b="1" u="sng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5428334" y="5805264"/>
            <a:ext cx="333617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rtl="0"/>
            <a:r>
              <a:rPr lang="ar-SA" b="1" u="sng" dirty="0" smtClean="0"/>
              <a:t>معدل نسبة توفير الطاقة الكلي للتبريد: </a:t>
            </a:r>
            <a:r>
              <a:rPr lang="ar-SA" b="1" dirty="0" smtClean="0"/>
              <a:t> = </a:t>
            </a:r>
            <a:endParaRPr lang="ar-SA" b="1" u="sng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4499992" y="5805264"/>
            <a:ext cx="852737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/>
              <a:t>51% </a:t>
            </a:r>
            <a:endParaRPr lang="ar-SA" b="1" dirty="0"/>
          </a:p>
        </p:txBody>
      </p:sp>
      <p:sp>
        <p:nvSpPr>
          <p:cNvPr id="17" name="Left Brace 16"/>
          <p:cNvSpPr/>
          <p:nvPr/>
        </p:nvSpPr>
        <p:spPr>
          <a:xfrm>
            <a:off x="3347864" y="2492896"/>
            <a:ext cx="360040" cy="3528392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Rectangle 17"/>
          <p:cNvSpPr/>
          <p:nvPr/>
        </p:nvSpPr>
        <p:spPr>
          <a:xfrm>
            <a:off x="251520" y="3140968"/>
            <a:ext cx="2988840" cy="16619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SA" sz="2800" b="1" u="sng" dirty="0" smtClean="0"/>
              <a:t>معدل توفير الطاقة الكلي السنوي= </a:t>
            </a:r>
          </a:p>
          <a:p>
            <a:r>
              <a:rPr lang="ar-SA" b="1" u="sng" dirty="0" smtClean="0"/>
              <a:t> </a:t>
            </a:r>
          </a:p>
          <a:p>
            <a:pPr algn="ctr"/>
            <a:r>
              <a:rPr lang="en-US" sz="2800" b="1" u="sng" dirty="0" smtClean="0"/>
              <a:t>30 %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9592" y="620688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sz="2800" b="1" dirty="0" smtClean="0"/>
              <a:t>196029 </a:t>
            </a:r>
            <a:r>
              <a:rPr lang="ar-SA" sz="2800" b="1" dirty="0" smtClean="0"/>
              <a:t>التكلفة بوجود العازل = </a:t>
            </a:r>
            <a:endParaRPr lang="en-US" sz="2800" b="1" dirty="0" smtClean="0"/>
          </a:p>
          <a:p>
            <a:pPr rtl="0"/>
            <a:r>
              <a:rPr lang="en-US" sz="2800" b="1" dirty="0" smtClean="0"/>
              <a:t>168493 </a:t>
            </a:r>
            <a:r>
              <a:rPr lang="ar-SA" sz="2800" b="1" dirty="0" smtClean="0"/>
              <a:t>التكلفة بدون وجود العازل =</a:t>
            </a:r>
          </a:p>
          <a:p>
            <a:pPr rtl="0"/>
            <a:endParaRPr lang="ar-SA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971600" y="2967335"/>
            <a:ext cx="7488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ar-SA" sz="2800" b="1" dirty="0" smtClean="0"/>
              <a:t>التكلفة الاضافية نتيجة  لوجود العازل</a:t>
            </a:r>
          </a:p>
          <a:p>
            <a:pPr rtl="0"/>
            <a:r>
              <a:rPr lang="en-US" sz="2800" b="1" dirty="0" smtClean="0">
                <a:solidFill>
                  <a:srgbClr val="FF0000"/>
                </a:solidFill>
              </a:rPr>
              <a:t>14 %   </a:t>
            </a:r>
            <a:r>
              <a:rPr lang="en-US" sz="2800" b="1" dirty="0" smtClean="0"/>
              <a:t>=  196029 – 168493 ) / 196029 *100%</a:t>
            </a:r>
          </a:p>
          <a:p>
            <a:pPr rtl="0"/>
            <a:r>
              <a:rPr lang="ar-SA" sz="2800" b="1" dirty="0" smtClean="0"/>
              <a:t> نسبة التكلفة المبدئية من العزل اقل من نسبة التوفير في استهلاك الطاقة وهذا ممتاز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31772" y="0"/>
            <a:ext cx="3412228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 </a:t>
            </a:r>
            <a:r>
              <a:rPr lang="ar-SA" sz="3200" b="1" dirty="0" smtClean="0"/>
              <a:t>تصميم الانارة </a:t>
            </a:r>
            <a:endParaRPr lang="ar-SA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764704"/>
          <a:ext cx="9144000" cy="6093292"/>
        </p:xfrm>
        <a:graphic>
          <a:graphicData uri="http://schemas.openxmlformats.org/drawingml/2006/table">
            <a:tbl>
              <a:tblPr/>
              <a:tblGrid>
                <a:gridCol w="2311009"/>
                <a:gridCol w="3784991"/>
                <a:gridCol w="3048000"/>
              </a:tblGrid>
              <a:tr h="8704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Room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luminance </a:t>
                      </a: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needed at work plane (</a:t>
                      </a:r>
                      <a:r>
                        <a:rPr lang="en-GB" sz="18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lux</a:t>
                      </a: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work plane height (cm)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30570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43100" algn="l"/>
                        </a:tabLs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Bed room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43100" algn="l"/>
                        </a:tabLs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Studying </a:t>
                      </a:r>
                      <a:r>
                        <a:rPr lang="en-GB" sz="18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place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s</a:t>
                      </a:r>
                      <a:r>
                        <a:rPr lang="en-GB" sz="18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      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95475" algn="l"/>
                          <a:tab pos="1943100" algn="l"/>
                        </a:tabLs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,Bold"/>
                        </a:rPr>
                        <a:t>150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95475" algn="l"/>
                          <a:tab pos="1943100" algn="l"/>
                        </a:tabLs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,Bold"/>
                        </a:rPr>
                        <a:t>300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71525" algn="l"/>
                          <a:tab pos="985520" algn="ctr"/>
                          <a:tab pos="1895475" algn="l"/>
                          <a:tab pos="1943100" algn="l"/>
                        </a:tabLs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	</a:t>
                      </a:r>
                      <a:r>
                        <a:rPr lang="en-GB" sz="1800" b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,Bold"/>
                        </a:rPr>
                        <a:t>70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,Bold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kitchen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300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90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Bathroom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100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Meeting room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750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70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Corridors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100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Computer room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300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70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gymnasia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cafe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200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70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stairs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150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  <a:tr h="435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,Bold"/>
                        </a:rPr>
                        <a:t>Clinique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500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Arial,Bold"/>
                        </a:rPr>
                        <a:t>70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081" marR="66081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d room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50505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yscale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924944"/>
            <a:ext cx="5292080" cy="3933056"/>
          </a:xfrm>
          <a:prstGeom prst="rect">
            <a:avLst/>
          </a:prstGeom>
        </p:spPr>
      </p:pic>
      <p:pic>
        <p:nvPicPr>
          <p:cNvPr id="5" name="Picture 4" descr="image 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1920" y="0"/>
            <a:ext cx="5292079" cy="328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d city\Desktop\G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4348" y="1571612"/>
            <a:ext cx="8229600" cy="44291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0430" y="571480"/>
            <a:ext cx="2756499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الطابق الارضي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882047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rridoor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Armotec\Desktop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eting room 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pics\computer room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bby 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1219200"/>
          </a:xfrm>
        </p:spPr>
        <p:txBody>
          <a:bodyPr/>
          <a:lstStyle/>
          <a:p>
            <a:r>
              <a:rPr lang="en-US" dirty="0" smtClean="0"/>
              <a:t>Structural 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153400" cy="457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371600"/>
            <a:ext cx="6705600" cy="4915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 descr="2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9823" y="1729423"/>
            <a:ext cx="7064353" cy="36579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2222222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0"/>
            <a:ext cx="8610600" cy="655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Design Data: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l">
              <a:buNone/>
            </a:pPr>
            <a:r>
              <a:rPr lang="en-US" b="1" dirty="0" smtClean="0"/>
              <a:t>1.  Compressive </a:t>
            </a:r>
            <a:r>
              <a:rPr lang="en-US" b="1" dirty="0"/>
              <a:t>strength of concrete  </a:t>
            </a:r>
            <a:r>
              <a:rPr lang="en-US" b="1" dirty="0" err="1"/>
              <a:t>fc</a:t>
            </a:r>
            <a:r>
              <a:rPr lang="en-US" b="1" baseline="30000" dirty="0"/>
              <a:t>/</a:t>
            </a:r>
            <a:r>
              <a:rPr lang="en-US" b="1" dirty="0"/>
              <a:t> =280 kg/cm2</a:t>
            </a:r>
            <a:endParaRPr lang="en-US" dirty="0"/>
          </a:p>
          <a:p>
            <a:pPr algn="l">
              <a:buNone/>
            </a:pPr>
            <a:r>
              <a:rPr lang="en-US" b="1" dirty="0"/>
              <a:t>2</a:t>
            </a:r>
            <a:r>
              <a:rPr lang="en-US" b="1" dirty="0" smtClean="0"/>
              <a:t>.  Yielding </a:t>
            </a:r>
            <a:r>
              <a:rPr lang="en-US" b="1" dirty="0"/>
              <a:t>strength of steel </a:t>
            </a:r>
            <a:r>
              <a:rPr lang="en-US" b="1" dirty="0" err="1"/>
              <a:t>fy</a:t>
            </a:r>
            <a:r>
              <a:rPr lang="en-US" b="1" dirty="0"/>
              <a:t> = 4200 kg/cm2</a:t>
            </a:r>
            <a:endParaRPr lang="en-US" dirty="0"/>
          </a:p>
          <a:p>
            <a:pPr algn="l">
              <a:buNone/>
            </a:pPr>
            <a:r>
              <a:rPr lang="en-US" b="1" dirty="0"/>
              <a:t>3</a:t>
            </a:r>
            <a:r>
              <a:rPr lang="en-US" b="1" dirty="0" smtClean="0"/>
              <a:t>.   Modulus </a:t>
            </a:r>
            <a:r>
              <a:rPr lang="en-US" b="1" dirty="0"/>
              <a:t>of elasticity of concrete (</a:t>
            </a:r>
            <a:r>
              <a:rPr lang="en-US" b="1" dirty="0" err="1"/>
              <a:t>Ec</a:t>
            </a:r>
            <a:r>
              <a:rPr lang="en-US" b="1" dirty="0"/>
              <a:t>) and modulus </a:t>
            </a:r>
            <a:r>
              <a:rPr lang="en-US" b="1" dirty="0" smtClean="0"/>
              <a:t>          of </a:t>
            </a:r>
            <a:r>
              <a:rPr lang="en-US" b="1" dirty="0"/>
              <a:t>elasticity of steel (Es): </a:t>
            </a:r>
            <a:endParaRPr lang="en-US" dirty="0"/>
          </a:p>
          <a:p>
            <a:pPr algn="l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           </a:t>
            </a:r>
            <a:r>
              <a:rPr lang="en-US" b="1" dirty="0" err="1" smtClean="0"/>
              <a:t>Ec</a:t>
            </a:r>
            <a:r>
              <a:rPr lang="en-US" b="1" dirty="0" smtClean="0"/>
              <a:t> </a:t>
            </a:r>
            <a:r>
              <a:rPr lang="en-US" b="1" dirty="0"/>
              <a:t>= 252671.328 kg/cm2</a:t>
            </a:r>
            <a:endParaRPr lang="en-US" dirty="0"/>
          </a:p>
          <a:p>
            <a:pPr lvl="0" algn="l">
              <a:buNone/>
            </a:pPr>
            <a:r>
              <a:rPr lang="en-US" b="1" dirty="0" smtClean="0"/>
              <a:t>	                           Es = 2 x10</a:t>
            </a:r>
            <a:r>
              <a:rPr lang="en-US" b="1" baseline="30000" dirty="0" smtClean="0"/>
              <a:t>6</a:t>
            </a:r>
            <a:r>
              <a:rPr lang="en-US" b="1" dirty="0" smtClean="0"/>
              <a:t> kg/cm2.  </a:t>
            </a:r>
            <a:endParaRPr lang="en-US" dirty="0"/>
          </a:p>
          <a:p>
            <a:pPr algn="l">
              <a:buNone/>
            </a:pPr>
            <a:r>
              <a:rPr lang="en-US" b="1" dirty="0" smtClean="0"/>
              <a:t>4.  the </a:t>
            </a:r>
            <a:r>
              <a:rPr lang="en-US" b="1" dirty="0"/>
              <a:t>bearing capacity of soil = 2.5 </a:t>
            </a:r>
            <a:r>
              <a:rPr lang="en-US" b="1" dirty="0" smtClean="0"/>
              <a:t>kg/cm2.</a:t>
            </a:r>
            <a:endParaRPr lang="en-US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  <a:cs typeface="Arial" pitchFamily="34" charset="0"/>
            </a:endParaRPr>
          </a:p>
          <a:p>
            <a:pPr algn="l">
              <a:buNone/>
              <a:defRPr/>
            </a:pPr>
            <a:r>
              <a:rPr lang="en-US" b="1" dirty="0" smtClean="0"/>
              <a:t>      Reinforced </a:t>
            </a:r>
            <a:r>
              <a:rPr lang="en-US" b="1" dirty="0"/>
              <a:t>concrete = 2500 kg/m3.</a:t>
            </a:r>
          </a:p>
          <a:p>
            <a:pPr algn="l">
              <a:buNone/>
              <a:defRPr/>
            </a:pPr>
            <a:r>
              <a:rPr lang="en-US" b="1" dirty="0" smtClean="0"/>
              <a:t>      Hollow </a:t>
            </a:r>
            <a:r>
              <a:rPr lang="en-US" b="1" dirty="0"/>
              <a:t>block = 1000 kg/m3.</a:t>
            </a:r>
          </a:p>
          <a:p>
            <a:pPr algn="l">
              <a:buNone/>
            </a:pPr>
            <a:r>
              <a:rPr lang="en-US" b="1" dirty="0" smtClean="0"/>
              <a:t> </a:t>
            </a:r>
            <a:endParaRPr lang="en-US" dirty="0"/>
          </a:p>
          <a:p>
            <a:pPr algn="l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596" y="2643182"/>
            <a:ext cx="8143932" cy="37862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43240" y="1142984"/>
            <a:ext cx="2685068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الطابق الاول </a:t>
            </a:r>
            <a:endParaRPr lang="ar-SA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Nablus city in zone 2B where </a:t>
            </a:r>
            <a:r>
              <a:rPr lang="en-US" b="1" dirty="0" smtClean="0"/>
              <a:t>z=0.2</a:t>
            </a:r>
          </a:p>
          <a:p>
            <a:r>
              <a:rPr lang="en-US" b="1" dirty="0" smtClean="0"/>
              <a:t>Type of soil Sc</a:t>
            </a:r>
            <a:endParaRPr lang="en-US" dirty="0"/>
          </a:p>
          <a:p>
            <a:r>
              <a:rPr lang="en-US" b="1" dirty="0"/>
              <a:t>R=5.5    </a:t>
            </a:r>
            <a:r>
              <a:rPr lang="en-US" b="1" dirty="0" err="1"/>
              <a:t>Cv</a:t>
            </a:r>
            <a:r>
              <a:rPr lang="en-US" b="1" dirty="0"/>
              <a:t>=0.32             Ca=0.24     </a:t>
            </a:r>
            <a:r>
              <a:rPr lang="en-US" b="1" dirty="0" err="1" smtClean="0"/>
              <a:t>i</a:t>
            </a:r>
            <a:r>
              <a:rPr lang="en-US" b="1" dirty="0" smtClean="0"/>
              <a:t>=1</a:t>
            </a:r>
          </a:p>
          <a:p>
            <a:r>
              <a:rPr lang="en-US" b="1" dirty="0"/>
              <a:t>slab thickness=25cm</a:t>
            </a:r>
            <a:endParaRPr lang="en-US" dirty="0"/>
          </a:p>
          <a:p>
            <a:r>
              <a:rPr lang="en-US" b="1" dirty="0"/>
              <a:t>The live load = 0.3 Ton/m2 </a:t>
            </a:r>
            <a:endParaRPr lang="en-US" dirty="0"/>
          </a:p>
          <a:p>
            <a:r>
              <a:rPr lang="en-US" b="1" dirty="0"/>
              <a:t>Super imposed dead load =0.26 Ton/m2</a:t>
            </a:r>
            <a:endParaRPr lang="en-US" dirty="0"/>
          </a:p>
          <a:p>
            <a:r>
              <a:rPr lang="en-US" b="1" dirty="0" err="1"/>
              <a:t>Totala</a:t>
            </a:r>
            <a:r>
              <a:rPr lang="en-US" b="1" dirty="0"/>
              <a:t> area of slab=744.77m</a:t>
            </a:r>
            <a:r>
              <a:rPr lang="en-US" b="1" baseline="30000" dirty="0"/>
              <a:t>2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Checks:</a:t>
            </a:r>
            <a:endParaRPr lang="en-US" dirty="0"/>
          </a:p>
        </p:txBody>
      </p:sp>
      <p:pic>
        <p:nvPicPr>
          <p:cNvPr id="6" name="Content Placeholder 5" descr="987635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143000"/>
            <a:ext cx="8458200" cy="54101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Reinforcement detailing: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Content Placeholder 5" descr="2222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762000"/>
            <a:ext cx="8229600" cy="2865731"/>
          </a:xfrm>
        </p:spPr>
      </p:pic>
      <p:pic>
        <p:nvPicPr>
          <p:cNvPr id="7" name="Picture 6" descr="333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7600"/>
            <a:ext cx="8801863" cy="2880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989898989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457200"/>
            <a:ext cx="8001000" cy="853514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643050"/>
            <a:ext cx="66579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912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3333333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244675" cy="6629400"/>
          </a:xfrm>
        </p:spPr>
      </p:pic>
      <p:pic>
        <p:nvPicPr>
          <p:cNvPr id="5" name="Picture 4" descr="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0"/>
            <a:ext cx="2743200" cy="2514600"/>
          </a:xfrm>
          <a:prstGeom prst="rect">
            <a:avLst/>
          </a:prstGeom>
        </p:spPr>
      </p:pic>
      <p:pic>
        <p:nvPicPr>
          <p:cNvPr id="6" name="Picture 5" descr="8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981200"/>
            <a:ext cx="2610030" cy="2690014"/>
          </a:xfrm>
          <a:prstGeom prst="rect">
            <a:avLst/>
          </a:prstGeom>
        </p:spPr>
      </p:pic>
      <p:pic>
        <p:nvPicPr>
          <p:cNvPr id="7" name="Picture 6" descr="9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0" y="4191000"/>
            <a:ext cx="2728137" cy="2339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kjkhj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162800" cy="4114800"/>
          </a:xfrm>
        </p:spPr>
      </p:pic>
      <p:pic>
        <p:nvPicPr>
          <p:cNvPr id="5" name="Picture 4" descr="0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810000"/>
            <a:ext cx="4336143" cy="304800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4419600"/>
          <a:ext cx="3429000" cy="1981200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  <a:gridCol w="1143000"/>
              </a:tblGrid>
              <a:tr h="990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81600"/>
          </a:xfr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5181600"/>
          <a:ext cx="4343400" cy="1392936"/>
        </p:xfrm>
        <a:graphic>
          <a:graphicData uri="http://schemas.openxmlformats.org/drawingml/2006/table">
            <a:tbl>
              <a:tblPr/>
              <a:tblGrid>
                <a:gridCol w="1447800"/>
                <a:gridCol w="1447800"/>
                <a:gridCol w="1447800"/>
              </a:tblGrid>
              <a:tr h="6964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  <a:tr h="6964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4.8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111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عغف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3429000"/>
          </a:xfrm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5"/>
            <a:ext cx="9144000" cy="578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71802" y="500042"/>
            <a:ext cx="2685140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الواجهة الجنوبية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8" name="Rectangle 7"/>
          <p:cNvSpPr/>
          <p:nvPr/>
        </p:nvSpPr>
        <p:spPr>
          <a:xfrm>
            <a:off x="3357554" y="6215082"/>
            <a:ext cx="207170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SA" sz="4800" b="1" dirty="0" smtClean="0"/>
              <a:t>تصميم النظام الميكانيكي</a:t>
            </a:r>
            <a:endParaRPr lang="ar-SA" sz="4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28794" y="2928934"/>
            <a:ext cx="5205823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نظام تزويد المبنى بالمياه</a:t>
            </a:r>
            <a:endParaRPr lang="ar-SA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28794" y="3786190"/>
            <a:ext cx="5226382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نظام الصرف الصحي</a:t>
            </a:r>
            <a:endParaRPr lang="ar-S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28794" y="4714884"/>
            <a:ext cx="5190068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نظام التدفئة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500042"/>
            <a:ext cx="6429420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نظام تمديدات المياه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00101" y="1643050"/>
          <a:ext cx="6786609" cy="3500462"/>
        </p:xfrm>
        <a:graphic>
          <a:graphicData uri="http://schemas.openxmlformats.org/drawingml/2006/table">
            <a:tbl>
              <a:tblPr rtl="1"/>
              <a:tblGrid>
                <a:gridCol w="3248908"/>
                <a:gridCol w="1078458"/>
                <a:gridCol w="2459243"/>
              </a:tblGrid>
              <a:tr h="250032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water flow (gpm)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total (F.U)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Block(A)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75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240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(G,1,2,3,4,5,6) floor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عبااااااااااااااااااااادي\ihbyughuy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0"/>
            <a:ext cx="614366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عبااااااااااااااااااااادي\Untitled.pngyyyyyyyyyyyyyyyyyyyyyyyyyyyyyyy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71546"/>
            <a:ext cx="6696089" cy="4600575"/>
          </a:xfrm>
          <a:prstGeom prst="rect">
            <a:avLst/>
          </a:prstGeom>
          <a:noFill/>
        </p:spPr>
      </p:pic>
      <p:sp>
        <p:nvSpPr>
          <p:cNvPr id="4" name="شكل بيضاوي 3"/>
          <p:cNvSpPr/>
          <p:nvPr/>
        </p:nvSpPr>
        <p:spPr>
          <a:xfrm>
            <a:off x="5929322" y="3643314"/>
            <a:ext cx="1285884" cy="1000132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" name="رابط كسهم مستقيم 5"/>
          <p:cNvCxnSpPr/>
          <p:nvPr/>
        </p:nvCxnSpPr>
        <p:spPr>
          <a:xfrm rot="10800000" flipV="1">
            <a:off x="4143372" y="4572008"/>
            <a:ext cx="2357454" cy="14287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14282" y="571480"/>
            <a:ext cx="3571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GB" sz="2400" b="1" dirty="0" smtClean="0"/>
              <a:t>Block (A )- first floor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عبااااااااااااااااااااادي\trtrtrtrtrtrtrtrtrtrtr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9007" y="1714488"/>
            <a:ext cx="5219075" cy="3547253"/>
          </a:xfrm>
          <a:prstGeom prst="rect">
            <a:avLst/>
          </a:prstGeom>
          <a:noFill/>
        </p:spPr>
      </p:pic>
      <p:pic>
        <p:nvPicPr>
          <p:cNvPr id="3" name="صورة 2" descr="imagesCA23C45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4214818"/>
            <a:ext cx="2643182" cy="2643182"/>
          </a:xfrm>
          <a:prstGeom prst="rect">
            <a:avLst/>
          </a:prstGeom>
        </p:spPr>
      </p:pic>
      <p:cxnSp>
        <p:nvCxnSpPr>
          <p:cNvPr id="5" name="رابط كسهم مستقيم 4"/>
          <p:cNvCxnSpPr/>
          <p:nvPr/>
        </p:nvCxnSpPr>
        <p:spPr>
          <a:xfrm rot="16200000" flipH="1">
            <a:off x="5143504" y="4286256"/>
            <a:ext cx="1714512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6" name="صورة 5" descr="imagesCAGIQ8Z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96" y="428604"/>
            <a:ext cx="1429318" cy="3571900"/>
          </a:xfrm>
          <a:prstGeom prst="rect">
            <a:avLst/>
          </a:prstGeom>
        </p:spPr>
      </p:pic>
      <p:cxnSp>
        <p:nvCxnSpPr>
          <p:cNvPr id="8" name="رابط كسهم مستقيم 7"/>
          <p:cNvCxnSpPr/>
          <p:nvPr/>
        </p:nvCxnSpPr>
        <p:spPr>
          <a:xfrm rot="5400000" flipH="1" flipV="1">
            <a:off x="6679421" y="1393017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536149" y="2464587"/>
            <a:ext cx="1500198" cy="14287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2285984" y="1357298"/>
            <a:ext cx="1357322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49" name="Picture 1" descr="C:\Users\cd city\Desktop\kitchen sin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42918"/>
            <a:ext cx="1915884" cy="2857520"/>
          </a:xfrm>
          <a:prstGeom prst="rect">
            <a:avLst/>
          </a:prstGeom>
          <a:noFill/>
        </p:spPr>
      </p:pic>
      <p:pic>
        <p:nvPicPr>
          <p:cNvPr id="2050" name="Picture 2" descr="C:\Users\cd city\Desktop\show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4071942"/>
            <a:ext cx="1585910" cy="250030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143636" y="5786454"/>
            <a:ext cx="642942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WC</a:t>
            </a:r>
            <a:endParaRPr lang="ar-SA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00760" y="500042"/>
            <a:ext cx="1357322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Lavatory</a:t>
            </a:r>
            <a:endParaRPr lang="ar-SA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28860" y="714356"/>
            <a:ext cx="1571636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Kitchen sink</a:t>
            </a:r>
            <a:endParaRPr lang="ar-SA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14348" y="5357826"/>
            <a:ext cx="1357322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Shower</a:t>
            </a:r>
            <a:endParaRPr lang="ar-SA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42910" y="1643050"/>
          <a:ext cx="8001057" cy="3929090"/>
        </p:xfrm>
        <a:graphic>
          <a:graphicData uri="http://schemas.openxmlformats.org/drawingml/2006/table">
            <a:tbl>
              <a:tblPr rtl="1"/>
              <a:tblGrid>
                <a:gridCol w="1209521"/>
                <a:gridCol w="1166544"/>
                <a:gridCol w="1166544"/>
                <a:gridCol w="1166544"/>
                <a:gridCol w="809418"/>
                <a:gridCol w="809418"/>
                <a:gridCol w="1673068"/>
              </a:tblGrid>
              <a:tr h="245568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building drain diameter (for Block A)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floor drain diameter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Stack diameter for gray water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Stack diameter for black water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total (F.U) for gray water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total (F.U) for black water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Block(A)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340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5 '' (slope= 10mm/m)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2”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3”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4”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82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196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(G,1,2,3,4,5,6) floor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85918" y="642918"/>
            <a:ext cx="5286412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التمديدات الصحية </a:t>
            </a:r>
            <a:endParaRPr lang="ar-S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عبااااااااااااااااااااادي\kkkkkkkkkkkkkkkkkkkk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7166"/>
            <a:ext cx="5857916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d city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857232"/>
            <a:ext cx="6849431" cy="4715533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5000628" y="2857496"/>
            <a:ext cx="285752" cy="2857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`</a:t>
            </a:r>
            <a:endParaRPr lang="ar-SA" dirty="0"/>
          </a:p>
        </p:txBody>
      </p:sp>
      <p:cxnSp>
        <p:nvCxnSpPr>
          <p:cNvPr id="6" name="Straight Arrow Connector 5"/>
          <p:cNvCxnSpPr>
            <a:stCxn id="4" idx="0"/>
          </p:cNvCxnSpPr>
          <p:nvPr/>
        </p:nvCxnSpPr>
        <p:spPr>
          <a:xfrm rot="5400000" flipH="1" flipV="1">
            <a:off x="4536282" y="1321580"/>
            <a:ext cx="2143138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929190" y="3143248"/>
            <a:ext cx="285752" cy="21431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 rot="5400000">
            <a:off x="3505661" y="4035326"/>
            <a:ext cx="2174526" cy="7562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143636" y="214290"/>
            <a:ext cx="2786082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Stack for black water</a:t>
            </a:r>
          </a:p>
          <a:p>
            <a:pPr algn="ctr"/>
            <a:r>
              <a:rPr lang="en-US" sz="2000" b="1" dirty="0" smtClean="0"/>
              <a:t>4’’</a:t>
            </a:r>
            <a:endParaRPr lang="ar-SA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428728" y="5572140"/>
            <a:ext cx="250033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Stack for gray water</a:t>
            </a:r>
          </a:p>
          <a:p>
            <a:pPr algn="ctr"/>
            <a:r>
              <a:rPr lang="en-US" sz="2000" b="1" dirty="0" smtClean="0"/>
              <a:t>3’’</a:t>
            </a:r>
            <a:endParaRPr lang="ar-SA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عبااااااااااااااااااااادي\7777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71546"/>
            <a:ext cx="4876800" cy="4533900"/>
          </a:xfrm>
          <a:prstGeom prst="rect">
            <a:avLst/>
          </a:prstGeom>
          <a:noFill/>
        </p:spPr>
      </p:pic>
      <p:sp>
        <p:nvSpPr>
          <p:cNvPr id="6" name="شكل بيضاوي 5"/>
          <p:cNvSpPr/>
          <p:nvPr/>
        </p:nvSpPr>
        <p:spPr>
          <a:xfrm>
            <a:off x="1857356" y="3357562"/>
            <a:ext cx="2214578" cy="2357454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0" name="رابط كسهم مستقيم 9"/>
          <p:cNvCxnSpPr/>
          <p:nvPr/>
        </p:nvCxnSpPr>
        <p:spPr>
          <a:xfrm rot="5400000">
            <a:off x="1418265" y="5368289"/>
            <a:ext cx="845309" cy="824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28" name="Picture 4" descr="F:\صوررررررررررررررررررررررررر\imagesCAHIBI1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4000504"/>
            <a:ext cx="3188000" cy="2571744"/>
          </a:xfrm>
          <a:prstGeom prst="rect">
            <a:avLst/>
          </a:prstGeom>
          <a:noFill/>
        </p:spPr>
      </p:pic>
      <p:sp>
        <p:nvSpPr>
          <p:cNvPr id="14" name="شكل بيضاوي 13"/>
          <p:cNvSpPr/>
          <p:nvPr/>
        </p:nvSpPr>
        <p:spPr>
          <a:xfrm>
            <a:off x="5286380" y="2285992"/>
            <a:ext cx="474347" cy="57150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6" name="رابط كسهم مستقيم 15"/>
          <p:cNvCxnSpPr>
            <a:stCxn id="14" idx="6"/>
          </p:cNvCxnSpPr>
          <p:nvPr/>
        </p:nvCxnSpPr>
        <p:spPr>
          <a:xfrm>
            <a:off x="5760727" y="2571744"/>
            <a:ext cx="811537" cy="15716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6286512" y="3714752"/>
            <a:ext cx="22860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Radiator</a:t>
            </a:r>
            <a:endParaRPr lang="ar-SA" sz="2000" b="1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214282" y="500042"/>
            <a:ext cx="39290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Block(A) – first floor :</a:t>
            </a:r>
            <a:endParaRPr lang="ar-SA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929322" y="857232"/>
            <a:ext cx="2928958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تمديدات التدفئة </a:t>
            </a:r>
            <a:endParaRPr lang="ar-S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عبااااااااااااااااااااادي\888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428604"/>
            <a:ext cx="5857916" cy="5354501"/>
          </a:xfrm>
          <a:prstGeom prst="rect">
            <a:avLst/>
          </a:prstGeom>
          <a:noFill/>
        </p:spPr>
      </p:pic>
      <p:sp>
        <p:nvSpPr>
          <p:cNvPr id="5" name="شكل بيضاوي 4"/>
          <p:cNvSpPr/>
          <p:nvPr/>
        </p:nvSpPr>
        <p:spPr>
          <a:xfrm>
            <a:off x="2500298" y="1928802"/>
            <a:ext cx="428628" cy="1000132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7" name="رابط كسهم مستقيم 6"/>
          <p:cNvCxnSpPr>
            <a:stCxn id="5" idx="2"/>
            <a:endCxn id="5" idx="2"/>
          </p:cNvCxnSpPr>
          <p:nvPr/>
        </p:nvCxnSpPr>
        <p:spPr>
          <a:xfrm rot="10800000">
            <a:off x="2500298" y="2428868"/>
            <a:ext cx="15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rot="10800000" flipV="1">
            <a:off x="1928794" y="2500306"/>
            <a:ext cx="571504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شكل بيضاوي 11"/>
          <p:cNvSpPr/>
          <p:nvPr/>
        </p:nvSpPr>
        <p:spPr>
          <a:xfrm>
            <a:off x="2928926" y="4572008"/>
            <a:ext cx="1357322" cy="642942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4" name="رابط كسهم مستقيم 13"/>
          <p:cNvCxnSpPr/>
          <p:nvPr/>
        </p:nvCxnSpPr>
        <p:spPr>
          <a:xfrm rot="10800000" flipV="1">
            <a:off x="2857488" y="5214950"/>
            <a:ext cx="500066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شكل بيضاوي 16"/>
          <p:cNvSpPr/>
          <p:nvPr/>
        </p:nvSpPr>
        <p:spPr>
          <a:xfrm>
            <a:off x="5214942" y="4857760"/>
            <a:ext cx="1428760" cy="57150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6" name="رابط كسهم مستقيم 25"/>
          <p:cNvCxnSpPr/>
          <p:nvPr/>
        </p:nvCxnSpPr>
        <p:spPr>
          <a:xfrm rot="5400000">
            <a:off x="5250661" y="5393545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مربع نص 28"/>
          <p:cNvSpPr txBox="1"/>
          <p:nvPr/>
        </p:nvSpPr>
        <p:spPr>
          <a:xfrm>
            <a:off x="0" y="2071678"/>
            <a:ext cx="207170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 </a:t>
            </a:r>
            <a:r>
              <a:rPr lang="en-US" b="1" dirty="0" smtClean="0"/>
              <a:t>Qs = 796.6 watt</a:t>
            </a:r>
            <a:endParaRPr lang="ar-SA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214282" y="2428868"/>
            <a:ext cx="178595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Flow rate= .44   kg/s    </a:t>
            </a:r>
            <a:endParaRPr lang="ar-SA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1428728" y="5715016"/>
            <a:ext cx="20002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Qs=1104.4 watt</a:t>
            </a:r>
            <a:endParaRPr lang="ar-SA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1500166" y="6000768"/>
            <a:ext cx="21431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Flow rate=.61 Kg/s</a:t>
            </a:r>
            <a:endParaRPr lang="ar-SA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3929058" y="5715016"/>
            <a:ext cx="207170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Qs= 865.4 watt</a:t>
            </a:r>
            <a:endParaRPr lang="ar-SA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3857620" y="6000768"/>
            <a:ext cx="250033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Flow rate=.48 kg/s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66416" y="2020324"/>
            <a:ext cx="6211167" cy="368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28926" y="1428736"/>
            <a:ext cx="2714644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الواجهة الغربية 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772400" cy="1470025"/>
          </a:xfrm>
        </p:spPr>
        <p:txBody>
          <a:bodyPr/>
          <a:lstStyle/>
          <a:p>
            <a:r>
              <a:rPr lang="en-US" dirty="0" smtClean="0"/>
              <a:t>Fire fighting system: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886200"/>
            <a:ext cx="2362200" cy="175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L03353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514600"/>
            <a:ext cx="39624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Smoke detectors:</a:t>
            </a:r>
            <a:endParaRPr lang="en-US" dirty="0"/>
          </a:p>
        </p:txBody>
      </p:sp>
      <p:pic>
        <p:nvPicPr>
          <p:cNvPr id="4" name="Content Placeholder 3" descr="00000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371600"/>
            <a:ext cx="86868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re hos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3168" y="1958016"/>
            <a:ext cx="6957663" cy="3810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00000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14488"/>
            <a:ext cx="9143999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00364" y="1142984"/>
            <a:ext cx="2542191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الواجهة الشرقية 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ird View.bmp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Picture 3" descr="Eye View 2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</TotalTime>
  <Words>505</Words>
  <Application>Microsoft Office PowerPoint</Application>
  <PresentationFormat>On-screen Show (4:3)</PresentationFormat>
  <Paragraphs>163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جامعة النجاح الوطنية  كلية الهندسة قسم هندسة البناء مشروع تخرج لدرجة البكالوريوس سكن طالبات نموذجي صديق للبيئة  اشراف : د. معتصم بعباع  </vt:lpstr>
      <vt:lpstr>عرض المخططات المعمارية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Structural Design</vt:lpstr>
      <vt:lpstr>Slide 37</vt:lpstr>
      <vt:lpstr>Slide 38</vt:lpstr>
      <vt:lpstr>Design Data: </vt:lpstr>
      <vt:lpstr>Slide 40</vt:lpstr>
      <vt:lpstr>Slide 41</vt:lpstr>
      <vt:lpstr>Checks:</vt:lpstr>
      <vt:lpstr>Reinforcement detailing: </vt:lpstr>
      <vt:lpstr>Slide 44</vt:lpstr>
      <vt:lpstr>Slide 45</vt:lpstr>
      <vt:lpstr>Slide 46</vt:lpstr>
      <vt:lpstr>Slide 47</vt:lpstr>
      <vt:lpstr>Slide 48</vt:lpstr>
      <vt:lpstr>Slide 49</vt:lpstr>
      <vt:lpstr>تصميم النظام الميكانيكي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Fire fighting system:</vt:lpstr>
      <vt:lpstr>Smoke detectors:</vt:lpstr>
      <vt:lpstr>Slide 62</vt:lpstr>
      <vt:lpstr>Slide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النجاح الوطنية  كلية الهندسة قسم هندسة البناء مشروع تخرج لدرجة البكالوريوس سكن طالبات نموذجي</dc:title>
  <dc:creator>cd city</dc:creator>
  <cp:lastModifiedBy>cd city</cp:lastModifiedBy>
  <cp:revision>46</cp:revision>
  <dcterms:created xsi:type="dcterms:W3CDTF">2011-05-24T14:53:56Z</dcterms:created>
  <dcterms:modified xsi:type="dcterms:W3CDTF">2011-05-29T15:42:27Z</dcterms:modified>
</cp:coreProperties>
</file>