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s/slide56.xml" ContentType="application/vnd.openxmlformats-officedocument.presentationml.slide+xml"/>
  <Override PartName="/ppt/slides/slide5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Default Extension="gif" ContentType="image/gi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96" r:id="rId1"/>
  </p:sldMasterIdLst>
  <p:sldIdLst>
    <p:sldId id="256" r:id="rId2"/>
    <p:sldId id="257" r:id="rId3"/>
    <p:sldId id="340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326" r:id="rId12"/>
    <p:sldId id="327" r:id="rId13"/>
    <p:sldId id="328" r:id="rId14"/>
    <p:sldId id="270" r:id="rId15"/>
    <p:sldId id="271" r:id="rId16"/>
    <p:sldId id="269" r:id="rId17"/>
    <p:sldId id="333" r:id="rId18"/>
    <p:sldId id="334" r:id="rId19"/>
    <p:sldId id="335" r:id="rId20"/>
    <p:sldId id="336" r:id="rId21"/>
    <p:sldId id="329" r:id="rId22"/>
    <p:sldId id="330" r:id="rId23"/>
    <p:sldId id="272" r:id="rId24"/>
    <p:sldId id="273" r:id="rId25"/>
    <p:sldId id="338" r:id="rId26"/>
    <p:sldId id="339" r:id="rId27"/>
    <p:sldId id="274" r:id="rId28"/>
    <p:sldId id="277" r:id="rId29"/>
    <p:sldId id="278" r:id="rId30"/>
    <p:sldId id="279" r:id="rId31"/>
    <p:sldId id="280" r:id="rId32"/>
    <p:sldId id="281" r:id="rId33"/>
    <p:sldId id="282" r:id="rId34"/>
    <p:sldId id="284" r:id="rId35"/>
    <p:sldId id="283" r:id="rId36"/>
    <p:sldId id="313" r:id="rId37"/>
    <p:sldId id="314" r:id="rId38"/>
    <p:sldId id="315" r:id="rId39"/>
    <p:sldId id="316" r:id="rId40"/>
    <p:sldId id="317" r:id="rId41"/>
    <p:sldId id="337" r:id="rId42"/>
    <p:sldId id="318" r:id="rId43"/>
    <p:sldId id="319" r:id="rId44"/>
    <p:sldId id="320" r:id="rId45"/>
    <p:sldId id="321" r:id="rId46"/>
    <p:sldId id="322" r:id="rId47"/>
    <p:sldId id="323" r:id="rId48"/>
    <p:sldId id="324" r:id="rId49"/>
    <p:sldId id="325" r:id="rId50"/>
    <p:sldId id="308" r:id="rId51"/>
    <p:sldId id="299" r:id="rId52"/>
    <p:sldId id="300" r:id="rId53"/>
    <p:sldId id="301" r:id="rId54"/>
    <p:sldId id="302" r:id="rId55"/>
    <p:sldId id="303" r:id="rId56"/>
    <p:sldId id="304" r:id="rId57"/>
    <p:sldId id="305" r:id="rId58"/>
    <p:sldId id="306" r:id="rId59"/>
    <p:sldId id="307" r:id="rId60"/>
    <p:sldId id="309" r:id="rId61"/>
    <p:sldId id="310" r:id="rId62"/>
    <p:sldId id="311" r:id="rId63"/>
    <p:sldId id="312" r:id="rId64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0"/>
    <p:restoredTop sz="94660"/>
  </p:normalViewPr>
  <p:slideViewPr>
    <p:cSldViewPr>
      <p:cViewPr varScale="1">
        <p:scale>
          <a:sx n="67" d="100"/>
          <a:sy n="67" d="100"/>
        </p:scale>
        <p:origin x="-147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210D3-DAAA-4733-89E6-4419956FE216}" type="datetimeFigureOut">
              <a:rPr lang="ar-SA" smtClean="0"/>
              <a:pPr/>
              <a:t>26/06/1432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EC7DF-ABD4-4BA8-AEF9-D5230A37726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210D3-DAAA-4733-89E6-4419956FE216}" type="datetimeFigureOut">
              <a:rPr lang="ar-SA" smtClean="0"/>
              <a:pPr/>
              <a:t>26/06/1432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EC7DF-ABD4-4BA8-AEF9-D5230A37726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210D3-DAAA-4733-89E6-4419956FE216}" type="datetimeFigureOut">
              <a:rPr lang="ar-SA" smtClean="0"/>
              <a:pPr/>
              <a:t>26/06/1432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EC7DF-ABD4-4BA8-AEF9-D5230A37726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210D3-DAAA-4733-89E6-4419956FE216}" type="datetimeFigureOut">
              <a:rPr lang="ar-SA" smtClean="0"/>
              <a:pPr/>
              <a:t>26/06/1432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EC7DF-ABD4-4BA8-AEF9-D5230A37726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210D3-DAAA-4733-89E6-4419956FE216}" type="datetimeFigureOut">
              <a:rPr lang="ar-SA" smtClean="0"/>
              <a:pPr/>
              <a:t>26/06/1432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EC7DF-ABD4-4BA8-AEF9-D5230A37726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210D3-DAAA-4733-89E6-4419956FE216}" type="datetimeFigureOut">
              <a:rPr lang="ar-SA" smtClean="0"/>
              <a:pPr/>
              <a:t>26/06/1432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EC7DF-ABD4-4BA8-AEF9-D5230A37726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210D3-DAAA-4733-89E6-4419956FE216}" type="datetimeFigureOut">
              <a:rPr lang="ar-SA" smtClean="0"/>
              <a:pPr/>
              <a:t>26/06/1432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EC7DF-ABD4-4BA8-AEF9-D5230A37726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210D3-DAAA-4733-89E6-4419956FE216}" type="datetimeFigureOut">
              <a:rPr lang="ar-SA" smtClean="0"/>
              <a:pPr/>
              <a:t>26/06/1432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EC7DF-ABD4-4BA8-AEF9-D5230A37726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210D3-DAAA-4733-89E6-4419956FE216}" type="datetimeFigureOut">
              <a:rPr lang="ar-SA" smtClean="0"/>
              <a:pPr/>
              <a:t>26/06/1432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EC7DF-ABD4-4BA8-AEF9-D5230A37726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210D3-DAAA-4733-89E6-4419956FE216}" type="datetimeFigureOut">
              <a:rPr lang="ar-SA" smtClean="0"/>
              <a:pPr/>
              <a:t>26/06/1432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EC7DF-ABD4-4BA8-AEF9-D5230A37726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210D3-DAAA-4733-89E6-4419956FE216}" type="datetimeFigureOut">
              <a:rPr lang="ar-SA" smtClean="0"/>
              <a:pPr/>
              <a:t>26/06/1432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EC7DF-ABD4-4BA8-AEF9-D5230A37726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9210D3-DAAA-4733-89E6-4419956FE216}" type="datetimeFigureOut">
              <a:rPr lang="ar-SA" smtClean="0"/>
              <a:pPr/>
              <a:t>26/06/1432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CEC7DF-ABD4-4BA8-AEF9-D5230A37726F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2.jpeg"/><Relationship Id="rId5" Type="http://schemas.openxmlformats.org/officeDocument/2006/relationships/image" Target="../media/image61.jpeg"/><Relationship Id="rId4" Type="http://schemas.openxmlformats.org/officeDocument/2006/relationships/image" Target="../media/image60.jpeg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jpe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jpeg"/><Relationship Id="rId1" Type="http://schemas.openxmlformats.org/officeDocument/2006/relationships/slideLayout" Target="../slideLayouts/slideLayout1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gree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24" y="42389"/>
            <a:ext cx="9135751" cy="677322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85786" y="1785926"/>
            <a:ext cx="7772400" cy="5286412"/>
          </a:xfrm>
        </p:spPr>
        <p:txBody>
          <a:bodyPr>
            <a:normAutofit/>
          </a:bodyPr>
          <a:lstStyle/>
          <a:p>
            <a:pPr algn="ctr"/>
            <a:r>
              <a:rPr lang="ar-SA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Microsoft Uighur" pitchFamily="2" charset="-78"/>
                <a:cs typeface="Microsoft Uighur" pitchFamily="2" charset="-78"/>
              </a:rPr>
              <a:t>جامعة النجاح الوطنية </a:t>
            </a:r>
            <a:r>
              <a:rPr lang="ar-SA" sz="4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Microsoft Uighur" pitchFamily="2" charset="-78"/>
                <a:cs typeface="Microsoft Uighur" pitchFamily="2" charset="-78"/>
              </a:rPr>
              <a:t/>
            </a:r>
            <a:br>
              <a:rPr lang="ar-SA" sz="4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Microsoft Uighur" pitchFamily="2" charset="-78"/>
                <a:cs typeface="Microsoft Uighur" pitchFamily="2" charset="-78"/>
              </a:rPr>
            </a:br>
            <a:r>
              <a:rPr lang="ar-SA" sz="4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Microsoft Uighur" pitchFamily="2" charset="-78"/>
                <a:cs typeface="Microsoft Uighur" pitchFamily="2" charset="-78"/>
              </a:rPr>
              <a:t>كلية الهندسة</a:t>
            </a:r>
            <a:br>
              <a:rPr lang="ar-SA" sz="4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Microsoft Uighur" pitchFamily="2" charset="-78"/>
                <a:cs typeface="Microsoft Uighur" pitchFamily="2" charset="-78"/>
              </a:rPr>
            </a:br>
            <a:r>
              <a:rPr lang="ar-SA" sz="4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Microsoft Uighur" pitchFamily="2" charset="-78"/>
                <a:cs typeface="Microsoft Uighur" pitchFamily="2" charset="-78"/>
              </a:rPr>
              <a:t>قسم هندسة البناء</a:t>
            </a:r>
            <a:br>
              <a:rPr lang="ar-SA" sz="4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Microsoft Uighur" pitchFamily="2" charset="-78"/>
                <a:cs typeface="Microsoft Uighur" pitchFamily="2" charset="-78"/>
              </a:rPr>
            </a:br>
            <a:r>
              <a:rPr lang="ar-SA" sz="4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Microsoft Uighur" pitchFamily="2" charset="-78"/>
                <a:cs typeface="Microsoft Uighur" pitchFamily="2" charset="-78"/>
              </a:rPr>
              <a:t>مشروع تخرج لدرجة البكالوريوس</a:t>
            </a:r>
            <a:br>
              <a:rPr lang="ar-SA" sz="4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Microsoft Uighur" pitchFamily="2" charset="-78"/>
                <a:cs typeface="Microsoft Uighur" pitchFamily="2" charset="-78"/>
              </a:rPr>
            </a:br>
            <a:r>
              <a:rPr lang="ar-SA" sz="4000" b="1" smtClean="0">
                <a:solidFill>
                  <a:schemeClr val="tx1">
                    <a:lumMod val="95000"/>
                    <a:lumOff val="5000"/>
                  </a:schemeClr>
                </a:solidFill>
                <a:latin typeface="Microsoft Uighur" pitchFamily="2" charset="-78"/>
                <a:cs typeface="Microsoft Uighur" pitchFamily="2" charset="-78"/>
              </a:rPr>
              <a:t>سكن </a:t>
            </a:r>
            <a:r>
              <a:rPr lang="ar-SA" sz="4000" b="1" smtClean="0">
                <a:solidFill>
                  <a:schemeClr val="tx1">
                    <a:lumMod val="95000"/>
                    <a:lumOff val="5000"/>
                  </a:schemeClr>
                </a:solidFill>
                <a:latin typeface="Microsoft Uighur" pitchFamily="2" charset="-78"/>
                <a:cs typeface="Microsoft Uighur" pitchFamily="2" charset="-78"/>
              </a:rPr>
              <a:t>طالبات نموذجي </a:t>
            </a:r>
            <a:r>
              <a:rPr lang="ar-SA" sz="4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Microsoft Uighur" pitchFamily="2" charset="-78"/>
                <a:cs typeface="Microsoft Uighur" pitchFamily="2" charset="-78"/>
              </a:rPr>
              <a:t>صديق للبيئة </a:t>
            </a:r>
            <a:r>
              <a:rPr lang="ar-SA" sz="4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Microsoft Uighur" pitchFamily="2" charset="-78"/>
                <a:cs typeface="Microsoft Uighur" pitchFamily="2" charset="-78"/>
              </a:rPr>
              <a:t/>
            </a:r>
            <a:br>
              <a:rPr lang="ar-SA" sz="4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Microsoft Uighur" pitchFamily="2" charset="-78"/>
                <a:cs typeface="Microsoft Uighur" pitchFamily="2" charset="-78"/>
              </a:rPr>
            </a:br>
            <a:r>
              <a:rPr lang="ar-SA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Microsoft Uighur" pitchFamily="2" charset="-78"/>
                <a:cs typeface="Microsoft Uighur" pitchFamily="2" charset="-78"/>
              </a:rPr>
              <a:t>اشراف : د. معتصم بعباع</a:t>
            </a:r>
            <a:r>
              <a:rPr lang="ar-SA" b="1" dirty="0" smtClean="0">
                <a:solidFill>
                  <a:schemeClr val="accent4">
                    <a:lumMod val="75000"/>
                  </a:schemeClr>
                </a:solidFill>
                <a:latin typeface="Microsoft Uighur" pitchFamily="2" charset="-78"/>
                <a:cs typeface="Microsoft Uighur" pitchFamily="2" charset="-78"/>
              </a:rPr>
              <a:t/>
            </a:r>
            <a:br>
              <a:rPr lang="ar-SA" b="1" dirty="0" smtClean="0">
                <a:solidFill>
                  <a:schemeClr val="accent4">
                    <a:lumMod val="75000"/>
                  </a:schemeClr>
                </a:solidFill>
                <a:latin typeface="Microsoft Uighur" pitchFamily="2" charset="-78"/>
                <a:cs typeface="Microsoft Uighur" pitchFamily="2" charset="-78"/>
              </a:rPr>
            </a:br>
            <a:r>
              <a:rPr lang="ar-SA" b="1" dirty="0" smtClean="0">
                <a:solidFill>
                  <a:schemeClr val="accent4">
                    <a:lumMod val="75000"/>
                  </a:schemeClr>
                </a:solidFill>
                <a:latin typeface="BankGothic Lt BT" pitchFamily="34" charset="0"/>
              </a:rPr>
              <a:t/>
            </a:r>
            <a:br>
              <a:rPr lang="ar-SA" b="1" dirty="0" smtClean="0">
                <a:solidFill>
                  <a:schemeClr val="accent4">
                    <a:lumMod val="75000"/>
                  </a:schemeClr>
                </a:solidFill>
                <a:latin typeface="BankGothic Lt BT" pitchFamily="34" charset="0"/>
              </a:rPr>
            </a:br>
            <a:endParaRPr lang="ar-SA" b="1" dirty="0">
              <a:solidFill>
                <a:schemeClr val="accent4">
                  <a:lumMod val="75000"/>
                </a:schemeClr>
              </a:solidFill>
              <a:latin typeface="BankGothic Lt BT" pitchFamily="34" charset="0"/>
            </a:endParaRPr>
          </a:p>
        </p:txBody>
      </p:sp>
      <p:pic>
        <p:nvPicPr>
          <p:cNvPr id="4" name="Picture 3" descr="logo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357554" y="214290"/>
            <a:ext cx="2000264" cy="181946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60061" y="5143512"/>
            <a:ext cx="2024913" cy="1200329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400" dirty="0" smtClean="0">
                <a:solidFill>
                  <a:srgbClr val="002060"/>
                </a:solidFill>
              </a:rPr>
              <a:t>ايناس نائل القبج</a:t>
            </a:r>
          </a:p>
          <a:p>
            <a:r>
              <a:rPr lang="ar-SA" sz="2400" dirty="0" smtClean="0">
                <a:solidFill>
                  <a:srgbClr val="002060"/>
                </a:solidFill>
              </a:rPr>
              <a:t>رغد عفيف عبادي </a:t>
            </a:r>
          </a:p>
          <a:p>
            <a:r>
              <a:rPr lang="ar-SA" sz="2400" dirty="0" smtClean="0">
                <a:solidFill>
                  <a:srgbClr val="002060"/>
                </a:solidFill>
              </a:rPr>
              <a:t>هبة شكري الزبن</a:t>
            </a:r>
            <a:endParaRPr lang="ar-SA" sz="24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Picture 3" descr="top view.bmp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357818" y="285728"/>
            <a:ext cx="2753164" cy="52322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pPr algn="ctr"/>
            <a:r>
              <a:rPr lang="ar-SA" sz="2800" b="1" dirty="0" smtClean="0"/>
              <a:t>التصميم البيئي</a:t>
            </a:r>
            <a:endParaRPr lang="ar-SA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cd city\Desktop\Sun's Path sm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43372" y="0"/>
            <a:ext cx="5000628" cy="3383091"/>
          </a:xfrm>
          <a:prstGeom prst="rect">
            <a:avLst/>
          </a:prstGeom>
          <a:noFill/>
        </p:spPr>
      </p:pic>
      <p:pic>
        <p:nvPicPr>
          <p:cNvPr id="1027" name="Picture 3" descr="C:\Users\cd city\Desktop\05changing-sun-sm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3409950"/>
            <a:ext cx="5429250" cy="34480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cd city\Desktop\summer_graphic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51681" y="142852"/>
            <a:ext cx="5529014" cy="3786214"/>
          </a:xfrm>
          <a:prstGeom prst="rect">
            <a:avLst/>
          </a:prstGeom>
          <a:noFill/>
        </p:spPr>
      </p:pic>
      <p:pic>
        <p:nvPicPr>
          <p:cNvPr id="2051" name="Picture 3" descr="C:\Users\cd city\Desktop\winter_graphic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429000"/>
            <a:ext cx="4880696" cy="3429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786050" y="714356"/>
            <a:ext cx="1684931" cy="40011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sz="2000" b="1" dirty="0" smtClean="0"/>
              <a:t>summer</a:t>
            </a:r>
            <a:endParaRPr lang="ar-SA" sz="20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5020196" y="5715016"/>
            <a:ext cx="1480630" cy="40011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sz="2000" b="1" dirty="0" smtClean="0"/>
              <a:t>winter</a:t>
            </a:r>
            <a:endParaRPr lang="ar-SA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كواسررر.png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cd city\Desktop\كاسرات جنوبية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61927"/>
            <a:ext cx="9144000" cy="5696073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071934" y="285728"/>
            <a:ext cx="4185279" cy="461665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pPr algn="ctr"/>
            <a:r>
              <a:rPr lang="ar-SA" sz="2400" b="1" dirty="0" smtClean="0"/>
              <a:t>كاسرات شمس للواجهة الجنوبية</a:t>
            </a:r>
            <a:endParaRPr lang="ar-SA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cd city\Desktop\كاسرات جانبية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357299"/>
            <a:ext cx="9144000" cy="5500702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929058" y="214290"/>
            <a:ext cx="4976539" cy="461665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pPr algn="ctr"/>
            <a:r>
              <a:rPr lang="ar-SA" sz="2400" b="1" dirty="0" smtClean="0"/>
              <a:t>كاسرات شمس للواجهتين الشرقية والغربية </a:t>
            </a:r>
            <a:endParaRPr lang="ar-SA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june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6572264" y="500042"/>
            <a:ext cx="2180405" cy="461665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none" rtlCol="1">
            <a:spAutoFit/>
          </a:bodyPr>
          <a:lstStyle/>
          <a:p>
            <a:r>
              <a:rPr lang="ar-SA" sz="2400" b="1" dirty="0" smtClean="0"/>
              <a:t>النظام غير المعزول </a:t>
            </a:r>
            <a:endParaRPr lang="ar-SA" sz="2400" b="1" dirty="0"/>
          </a:p>
        </p:txBody>
      </p:sp>
      <p:pic>
        <p:nvPicPr>
          <p:cNvPr id="9" name="Picture 8" descr="wall without 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1214422"/>
            <a:ext cx="9144000" cy="564357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Content Placeholder 5" descr="wall 1without .pn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79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5857884" y="428604"/>
            <a:ext cx="2399315" cy="461665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pPr algn="ctr"/>
            <a:r>
              <a:rPr lang="ar-SA" sz="2400" b="1" dirty="0" smtClean="0"/>
              <a:t>النظام المعزول </a:t>
            </a:r>
            <a:endParaRPr lang="ar-SA" sz="2400" b="1" dirty="0"/>
          </a:p>
        </p:txBody>
      </p:sp>
      <p:pic>
        <p:nvPicPr>
          <p:cNvPr id="8" name="Picture 7" descr="wall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1285860"/>
            <a:ext cx="9143999" cy="557213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عرض المخططات المعمارية </a:t>
            </a:r>
            <a:endParaRPr lang="ar-SA" dirty="0"/>
          </a:p>
        </p:txBody>
      </p:sp>
      <p:pic>
        <p:nvPicPr>
          <p:cNvPr id="7" name="Picture 6" descr="الارض.png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1714488"/>
            <a:ext cx="9144000" cy="478634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wall 1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868144" y="620688"/>
            <a:ext cx="2490971" cy="461665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pPr algn="ctr"/>
            <a:r>
              <a:rPr lang="ar-SA" sz="2400" b="1" dirty="0" smtClean="0"/>
              <a:t>مقارنة اقتصادية</a:t>
            </a:r>
            <a:endParaRPr lang="ar-SA" sz="2400" b="1" dirty="0"/>
          </a:p>
        </p:txBody>
      </p:sp>
      <p:pic>
        <p:nvPicPr>
          <p:cNvPr id="5" name="Picture 4" descr="Untitlebbd.png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1285860"/>
            <a:ext cx="9144000" cy="5369596"/>
          </a:xfrm>
          <a:prstGeom prst="rect">
            <a:avLst/>
          </a:prstGeom>
        </p:spPr>
      </p:pic>
      <p:sp>
        <p:nvSpPr>
          <p:cNvPr id="6" name="Oval 5"/>
          <p:cNvSpPr/>
          <p:nvPr/>
        </p:nvSpPr>
        <p:spPr>
          <a:xfrm>
            <a:off x="1928794" y="6286520"/>
            <a:ext cx="1143008" cy="35719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" name="TextBox 7"/>
          <p:cNvSpPr txBox="1"/>
          <p:nvPr/>
        </p:nvSpPr>
        <p:spPr>
          <a:xfrm>
            <a:off x="1285852" y="428604"/>
            <a:ext cx="2095446" cy="46166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1">
            <a:spAutoFit/>
          </a:bodyPr>
          <a:lstStyle/>
          <a:p>
            <a:pPr algn="ctr"/>
            <a:r>
              <a:rPr lang="ar-SA" sz="2400" b="1" dirty="0" smtClean="0"/>
              <a:t>النظام غير المعزول</a:t>
            </a:r>
            <a:endParaRPr lang="ar-SA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Untitledbb.png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1071570"/>
            <a:ext cx="9144000" cy="585789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285852" y="428604"/>
            <a:ext cx="1627369" cy="46166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1">
            <a:spAutoFit/>
          </a:bodyPr>
          <a:lstStyle/>
          <a:p>
            <a:pPr algn="ctr"/>
            <a:r>
              <a:rPr lang="ar-SA" sz="2400" b="1" dirty="0" smtClean="0"/>
              <a:t>النظام المعزول</a:t>
            </a:r>
            <a:endParaRPr lang="ar-SA" sz="2400" b="1" dirty="0"/>
          </a:p>
        </p:txBody>
      </p:sp>
      <p:sp>
        <p:nvSpPr>
          <p:cNvPr id="6" name="Oval 5"/>
          <p:cNvSpPr/>
          <p:nvPr/>
        </p:nvSpPr>
        <p:spPr>
          <a:xfrm>
            <a:off x="3000364" y="6357958"/>
            <a:ext cx="1357322" cy="50004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discomfprt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1071546"/>
            <a:ext cx="9144000" cy="578645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000232" y="285728"/>
            <a:ext cx="6645181" cy="461665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pPr algn="ctr"/>
            <a:r>
              <a:rPr lang="ar-SA" sz="2400" b="1" dirty="0" smtClean="0"/>
              <a:t>مقدار الحمل الحراري شهريا للنظام غير المعزول </a:t>
            </a:r>
            <a:endParaRPr lang="ar-SA" sz="24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6557974" y="5929330"/>
            <a:ext cx="1144224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80000 KW</a:t>
            </a:r>
            <a:endParaRPr lang="ar-SA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057382" y="2000240"/>
            <a:ext cx="1144223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dirty="0" smtClean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5000 KW</a:t>
            </a:r>
            <a:endParaRPr lang="ar-SA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discomfort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857232"/>
            <a:ext cx="9143999" cy="600076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429124" y="285728"/>
            <a:ext cx="4113858" cy="461665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pPr algn="ctr"/>
            <a:r>
              <a:rPr lang="ar-SA" sz="2400" b="1" dirty="0" smtClean="0"/>
              <a:t>الحمل الحراري للنظام المعزول</a:t>
            </a:r>
            <a:endParaRPr lang="ar-SA" sz="24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6072198" y="5857892"/>
            <a:ext cx="974306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6400KW</a:t>
            </a:r>
            <a:endParaRPr lang="ar-SA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42910" y="2571744"/>
            <a:ext cx="974306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3200KW</a:t>
            </a:r>
            <a:endParaRPr lang="ar-SA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2348880"/>
            <a:ext cx="9144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rtl="0"/>
            <a:r>
              <a:rPr lang="ar-SA" b="1" u="sng" dirty="0" smtClean="0"/>
              <a:t>معدل نسبة توفير الطاقة للتكييف في اليوم الواحد لشهر حزيران:</a:t>
            </a:r>
          </a:p>
          <a:p>
            <a:pPr rtl="0"/>
            <a:endParaRPr lang="en-US" dirty="0" smtClean="0"/>
          </a:p>
          <a:p>
            <a:pPr rtl="0"/>
            <a:r>
              <a:rPr lang="en-US" dirty="0" smtClean="0"/>
              <a:t> </a:t>
            </a:r>
            <a:r>
              <a:rPr lang="en-US" b="1" u="sng" dirty="0" smtClean="0">
                <a:solidFill>
                  <a:srgbClr val="FF0000"/>
                </a:solidFill>
              </a:rPr>
              <a:t>43.5 %  </a:t>
            </a:r>
            <a:r>
              <a:rPr lang="en-US" dirty="0" smtClean="0"/>
              <a:t> =  (270 – 153) / 270 *100%</a:t>
            </a:r>
          </a:p>
          <a:p>
            <a:pPr rtl="0"/>
            <a:endParaRPr lang="en-US" dirty="0"/>
          </a:p>
        </p:txBody>
      </p:sp>
      <p:sp>
        <p:nvSpPr>
          <p:cNvPr id="6" name="Rounded Rectangle 5"/>
          <p:cNvSpPr/>
          <p:nvPr/>
        </p:nvSpPr>
        <p:spPr>
          <a:xfrm>
            <a:off x="5724128" y="2924944"/>
            <a:ext cx="792088" cy="360040"/>
          </a:xfrm>
          <a:prstGeom prst="round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7" name="Rectangle 6"/>
          <p:cNvSpPr/>
          <p:nvPr/>
        </p:nvSpPr>
        <p:spPr>
          <a:xfrm>
            <a:off x="611560" y="4653136"/>
            <a:ext cx="81724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b="1" u="sng" dirty="0" smtClean="0"/>
              <a:t>معدل نسبة توفير الطاقة للتدفئة في اليوم الواحد لشهر كانون اول:</a:t>
            </a:r>
          </a:p>
          <a:p>
            <a:r>
              <a:rPr lang="ar-SA" b="1" u="sng" dirty="0" smtClean="0"/>
              <a:t> </a:t>
            </a:r>
            <a:endParaRPr lang="en-US" dirty="0" smtClean="0"/>
          </a:p>
          <a:p>
            <a:r>
              <a:rPr lang="en-US" dirty="0" smtClean="0"/>
              <a:t>= (3800 -1200)/3800 *100%</a:t>
            </a:r>
            <a:r>
              <a:rPr lang="ar-SA" dirty="0" smtClean="0"/>
              <a:t> </a:t>
            </a:r>
            <a:r>
              <a:rPr lang="en-US" b="1" u="sng" dirty="0" smtClean="0">
                <a:solidFill>
                  <a:srgbClr val="FF0000"/>
                </a:solidFill>
              </a:rPr>
              <a:t>58 %   </a:t>
            </a:r>
            <a:endParaRPr lang="ar-SA" b="1" u="sng" dirty="0">
              <a:solidFill>
                <a:srgbClr val="FF0000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5292080" y="5229200"/>
            <a:ext cx="792088" cy="36004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9" name="Rectangle 8"/>
          <p:cNvSpPr/>
          <p:nvPr/>
        </p:nvSpPr>
        <p:spPr>
          <a:xfrm>
            <a:off x="4355976" y="3429000"/>
            <a:ext cx="1068761" cy="369332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US" b="1" dirty="0" smtClean="0"/>
              <a:t>45 %</a:t>
            </a:r>
            <a:endParaRPr lang="ar-SA" b="1" dirty="0"/>
          </a:p>
        </p:txBody>
      </p:sp>
      <p:sp>
        <p:nvSpPr>
          <p:cNvPr id="11" name="Rectangle 10"/>
          <p:cNvSpPr/>
          <p:nvPr/>
        </p:nvSpPr>
        <p:spPr>
          <a:xfrm>
            <a:off x="5508104" y="3429000"/>
            <a:ext cx="3419872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rtl="0"/>
            <a:r>
              <a:rPr lang="ar-SA" b="1" u="sng" dirty="0" smtClean="0"/>
              <a:t>معدل نسبة توفير الطاقة الكلي للتكييف : </a:t>
            </a:r>
            <a:r>
              <a:rPr lang="ar-SA" b="1" dirty="0" smtClean="0"/>
              <a:t> = </a:t>
            </a:r>
            <a:endParaRPr lang="ar-SA" b="1" u="sng" dirty="0" smtClean="0"/>
          </a:p>
        </p:txBody>
      </p:sp>
      <p:sp>
        <p:nvSpPr>
          <p:cNvPr id="12" name="Rectangle 11"/>
          <p:cNvSpPr/>
          <p:nvPr/>
        </p:nvSpPr>
        <p:spPr>
          <a:xfrm>
            <a:off x="5428334" y="5805264"/>
            <a:ext cx="3336170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rtl="0"/>
            <a:r>
              <a:rPr lang="ar-SA" b="1" u="sng" dirty="0" smtClean="0"/>
              <a:t>معدل نسبة توفير الطاقة الكلي للتبريد: </a:t>
            </a:r>
            <a:r>
              <a:rPr lang="ar-SA" b="1" dirty="0" smtClean="0"/>
              <a:t> = </a:t>
            </a:r>
            <a:endParaRPr lang="ar-SA" b="1" u="sng" dirty="0" smtClean="0"/>
          </a:p>
        </p:txBody>
      </p:sp>
      <p:sp>
        <p:nvSpPr>
          <p:cNvPr id="16" name="Rectangle 15"/>
          <p:cNvSpPr/>
          <p:nvPr/>
        </p:nvSpPr>
        <p:spPr>
          <a:xfrm>
            <a:off x="4499992" y="5805264"/>
            <a:ext cx="852737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US" b="1" dirty="0" smtClean="0"/>
              <a:t>51% </a:t>
            </a:r>
            <a:endParaRPr lang="ar-SA" b="1" dirty="0"/>
          </a:p>
        </p:txBody>
      </p:sp>
      <p:sp>
        <p:nvSpPr>
          <p:cNvPr id="17" name="Left Brace 16"/>
          <p:cNvSpPr/>
          <p:nvPr/>
        </p:nvSpPr>
        <p:spPr>
          <a:xfrm>
            <a:off x="3347864" y="2492896"/>
            <a:ext cx="360040" cy="3528392"/>
          </a:xfrm>
          <a:prstGeom prst="leftBrace">
            <a:avLst>
              <a:gd name="adj1" fmla="val 8333"/>
              <a:gd name="adj2" fmla="val 50000"/>
            </a:avLst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8" name="Rectangle 17"/>
          <p:cNvSpPr/>
          <p:nvPr/>
        </p:nvSpPr>
        <p:spPr>
          <a:xfrm>
            <a:off x="251520" y="3140968"/>
            <a:ext cx="2988840" cy="1661993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ar-SA" sz="2800" b="1" u="sng" dirty="0" smtClean="0"/>
              <a:t>معدل توفير الطاقة الكلي السنوي= </a:t>
            </a:r>
          </a:p>
          <a:p>
            <a:r>
              <a:rPr lang="ar-SA" b="1" u="sng" dirty="0" smtClean="0"/>
              <a:t> </a:t>
            </a:r>
          </a:p>
          <a:p>
            <a:pPr algn="ctr"/>
            <a:r>
              <a:rPr lang="en-US" sz="2800" b="1" u="sng" dirty="0" smtClean="0"/>
              <a:t>30 %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99592" y="620688"/>
            <a:ext cx="756084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rtl="0"/>
            <a:r>
              <a:rPr lang="en-US" sz="2800" b="1" dirty="0" smtClean="0"/>
              <a:t>196029 </a:t>
            </a:r>
            <a:r>
              <a:rPr lang="ar-SA" sz="2800" b="1" dirty="0" smtClean="0"/>
              <a:t>التكلفة بوجود العازل = </a:t>
            </a:r>
            <a:endParaRPr lang="en-US" sz="2800" b="1" dirty="0" smtClean="0"/>
          </a:p>
          <a:p>
            <a:pPr rtl="0"/>
            <a:r>
              <a:rPr lang="en-US" sz="2800" b="1" dirty="0" smtClean="0"/>
              <a:t>168493 </a:t>
            </a:r>
            <a:r>
              <a:rPr lang="ar-SA" sz="2800" b="1" dirty="0" smtClean="0"/>
              <a:t>التكلفة بدون وجود العازل =</a:t>
            </a:r>
          </a:p>
          <a:p>
            <a:pPr rtl="0"/>
            <a:endParaRPr lang="ar-SA" sz="2800" b="1" dirty="0"/>
          </a:p>
        </p:txBody>
      </p:sp>
      <p:sp>
        <p:nvSpPr>
          <p:cNvPr id="5" name="Rectangle 4"/>
          <p:cNvSpPr/>
          <p:nvPr/>
        </p:nvSpPr>
        <p:spPr>
          <a:xfrm>
            <a:off x="971600" y="2967335"/>
            <a:ext cx="748883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rtl="0"/>
            <a:r>
              <a:rPr lang="ar-SA" sz="2800" b="1" dirty="0" smtClean="0"/>
              <a:t>التكلفة الاضافية نتيجة  لوجود العازل</a:t>
            </a:r>
          </a:p>
          <a:p>
            <a:pPr rtl="0"/>
            <a:r>
              <a:rPr lang="en-US" sz="2800" b="1" dirty="0" smtClean="0">
                <a:solidFill>
                  <a:srgbClr val="FF0000"/>
                </a:solidFill>
              </a:rPr>
              <a:t>14 %   </a:t>
            </a:r>
            <a:r>
              <a:rPr lang="en-US" sz="2800" b="1" dirty="0" smtClean="0"/>
              <a:t>=  196029 – 168493 ) / 196029 *100%</a:t>
            </a:r>
          </a:p>
          <a:p>
            <a:pPr rtl="0"/>
            <a:r>
              <a:rPr lang="ar-SA" sz="2800" b="1" dirty="0" smtClean="0"/>
              <a:t> نسبة التكلفة المبدئية من العزل اقل من نسبة التوفير في استهلاك الطاقة وهذا ممتاز</a:t>
            </a:r>
            <a:endParaRPr lang="en-US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31772" y="0"/>
            <a:ext cx="3412228" cy="584775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pPr algn="ctr"/>
            <a:r>
              <a:rPr lang="ar-SA" dirty="0" smtClean="0"/>
              <a:t> </a:t>
            </a:r>
            <a:r>
              <a:rPr lang="ar-SA" sz="3200" b="1" dirty="0" smtClean="0"/>
              <a:t>تصميم الانارة </a:t>
            </a:r>
            <a:endParaRPr lang="ar-SA" sz="3200" b="1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0" y="764704"/>
          <a:ext cx="9144000" cy="6093292"/>
        </p:xfrm>
        <a:graphic>
          <a:graphicData uri="http://schemas.openxmlformats.org/drawingml/2006/table">
            <a:tbl>
              <a:tblPr/>
              <a:tblGrid>
                <a:gridCol w="2311009"/>
                <a:gridCol w="3784991"/>
                <a:gridCol w="3048000"/>
              </a:tblGrid>
              <a:tr h="870471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Arial,Bold"/>
                        </a:rPr>
                        <a:t>Room 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081" marR="66081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 smtClean="0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Arial,Bold"/>
                        </a:rPr>
                        <a:t>luminance </a:t>
                      </a:r>
                      <a:r>
                        <a:rPr lang="en-GB" sz="1800" b="1" dirty="0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Arial,Bold"/>
                        </a:rPr>
                        <a:t>needed at work plane (</a:t>
                      </a:r>
                      <a:r>
                        <a:rPr lang="en-GB" sz="1800" b="1" dirty="0" err="1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Arial,Bold"/>
                        </a:rPr>
                        <a:t>lux</a:t>
                      </a:r>
                      <a:r>
                        <a:rPr lang="en-GB" sz="1800" b="1" dirty="0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Arial,Bold"/>
                        </a:rPr>
                        <a:t>)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081" marR="66081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Arial,Bold"/>
                        </a:rPr>
                        <a:t>work plane height (cm)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081" marR="66081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</a:tr>
              <a:tr h="1305706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943100" algn="l"/>
                        </a:tabLst>
                      </a:pPr>
                      <a:r>
                        <a:rPr lang="en-GB" sz="1800" b="1" dirty="0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Arial,Bold"/>
                        </a:rPr>
                        <a:t>Bed room 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943100" algn="l"/>
                        </a:tabLst>
                      </a:pPr>
                      <a:r>
                        <a:rPr lang="en-GB" sz="1800" b="1" dirty="0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Arial,Bold"/>
                        </a:rPr>
                        <a:t>Studying </a:t>
                      </a:r>
                      <a:r>
                        <a:rPr lang="en-GB" sz="1800" b="1" dirty="0" smtClean="0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Arial,Bold"/>
                        </a:rPr>
                        <a:t>place</a:t>
                      </a:r>
                      <a:r>
                        <a:rPr lang="en-US" sz="1800" b="1" dirty="0" smtClean="0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Arial,Bold"/>
                        </a:rPr>
                        <a:t>s</a:t>
                      </a:r>
                      <a:r>
                        <a:rPr lang="en-GB" sz="1800" b="1" dirty="0" smtClean="0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Arial,Bold"/>
                        </a:rPr>
                        <a:t>       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081" marR="66081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895475" algn="l"/>
                          <a:tab pos="1943100" algn="l"/>
                        </a:tabLst>
                      </a:pPr>
                      <a:r>
                        <a:rPr lang="en-GB" sz="1800" b="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Arial,Bold"/>
                        </a:rPr>
                        <a:t>150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895475" algn="l"/>
                          <a:tab pos="1943100" algn="l"/>
                        </a:tabLst>
                      </a:pPr>
                      <a:r>
                        <a:rPr lang="en-GB" sz="1800" b="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Arial,Bold"/>
                        </a:rPr>
                        <a:t>300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081" marR="66081" marT="0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DDA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771525" algn="l"/>
                          <a:tab pos="985520" algn="ctr"/>
                          <a:tab pos="1895475" algn="l"/>
                          <a:tab pos="1943100" algn="l"/>
                        </a:tabLst>
                      </a:pPr>
                      <a:r>
                        <a:rPr lang="en-GB" sz="1800" b="1" dirty="0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Arial,Bold"/>
                        </a:rPr>
                        <a:t>	</a:t>
                      </a:r>
                      <a:r>
                        <a:rPr lang="en-GB" sz="1800" b="1" kern="1200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Arial,Bold"/>
                        </a:rPr>
                        <a:t>70</a:t>
                      </a:r>
                      <a:endParaRPr lang="en-US" sz="1800" b="1" kern="12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,Bold"/>
                      </a:endParaRPr>
                    </a:p>
                  </a:txBody>
                  <a:tcPr marL="66081" marR="66081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DDAC"/>
                    </a:solidFill>
                  </a:tcPr>
                </a:tc>
              </a:tr>
              <a:tr h="435235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Arial,Bold"/>
                        </a:rPr>
                        <a:t>kitchen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081" marR="66081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>
                          <a:latin typeface="Calibri"/>
                          <a:ea typeface="Calibri"/>
                          <a:cs typeface="Arial,Bold"/>
                        </a:rPr>
                        <a:t>300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081" marR="66081" marT="0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>
                          <a:latin typeface="Calibri"/>
                          <a:ea typeface="Calibri"/>
                          <a:cs typeface="Arial,Bold"/>
                        </a:rPr>
                        <a:t>90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081" marR="66081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</a:tr>
              <a:tr h="435235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Arial,Bold"/>
                        </a:rPr>
                        <a:t>Bathroom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081" marR="66081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>
                          <a:latin typeface="Calibri"/>
                          <a:ea typeface="Calibri"/>
                          <a:cs typeface="Arial,Bold"/>
                        </a:rPr>
                        <a:t>100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081" marR="66081" marT="0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DDA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>
                          <a:latin typeface="Calibri"/>
                          <a:ea typeface="Calibri"/>
                          <a:cs typeface="Arial,Bold"/>
                        </a:rPr>
                        <a:t>0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081" marR="66081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DDAC"/>
                    </a:solidFill>
                  </a:tcPr>
                </a:tc>
              </a:tr>
              <a:tr h="435235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Arial,Bold"/>
                        </a:rPr>
                        <a:t>Meeting room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081" marR="66081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>
                          <a:latin typeface="Calibri"/>
                          <a:ea typeface="Calibri"/>
                          <a:cs typeface="Arial,Bold"/>
                        </a:rPr>
                        <a:t>750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081" marR="66081" marT="0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>
                          <a:latin typeface="Calibri"/>
                          <a:ea typeface="Calibri"/>
                          <a:cs typeface="Arial,Bold"/>
                        </a:rPr>
                        <a:t>70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081" marR="66081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</a:tr>
              <a:tr h="435235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Arial,Bold"/>
                        </a:rPr>
                        <a:t>Corridors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081" marR="66081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>
                          <a:latin typeface="Calibri"/>
                          <a:ea typeface="Calibri"/>
                          <a:cs typeface="Arial,Bold"/>
                        </a:rPr>
                        <a:t>100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081" marR="66081" marT="0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DDA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>
                          <a:latin typeface="Calibri"/>
                          <a:ea typeface="Calibri"/>
                          <a:cs typeface="Arial,Bold"/>
                        </a:rPr>
                        <a:t>0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081" marR="66081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DDAC"/>
                    </a:solidFill>
                  </a:tcPr>
                </a:tc>
              </a:tr>
              <a:tr h="435235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Arial,Bold"/>
                        </a:rPr>
                        <a:t>Computer room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081" marR="66081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>
                          <a:latin typeface="Calibri"/>
                          <a:ea typeface="Calibri"/>
                          <a:cs typeface="Arial,Bold"/>
                        </a:rPr>
                        <a:t>300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081" marR="66081" marT="0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>
                          <a:latin typeface="Calibri"/>
                          <a:ea typeface="Calibri"/>
                          <a:cs typeface="Arial,Bold"/>
                        </a:rPr>
                        <a:t>70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081" marR="66081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</a:tr>
              <a:tr h="435235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Arial,Bold"/>
                        </a:rPr>
                        <a:t>gymnasia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081" marR="66081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>
                          <a:latin typeface="Calibri"/>
                          <a:ea typeface="Calibri"/>
                          <a:cs typeface="Arial,Bold"/>
                        </a:rPr>
                        <a:t>200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081" marR="66081" marT="0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DDA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>
                          <a:latin typeface="Calibri"/>
                          <a:ea typeface="Calibri"/>
                          <a:cs typeface="Arial,Bold"/>
                        </a:rPr>
                        <a:t>0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081" marR="66081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DDAC"/>
                    </a:solidFill>
                  </a:tcPr>
                </a:tc>
              </a:tr>
              <a:tr h="435235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Arial,Bold"/>
                        </a:rPr>
                        <a:t>cafe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081" marR="66081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>
                          <a:latin typeface="Calibri"/>
                          <a:ea typeface="Calibri"/>
                          <a:cs typeface="Arial,Bold"/>
                        </a:rPr>
                        <a:t>200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081" marR="66081" marT="0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>
                          <a:latin typeface="Calibri"/>
                          <a:ea typeface="Calibri"/>
                          <a:cs typeface="Arial,Bold"/>
                        </a:rPr>
                        <a:t>70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081" marR="66081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</a:tr>
              <a:tr h="435235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Arial,Bold"/>
                        </a:rPr>
                        <a:t>stairs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081" marR="66081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>
                          <a:latin typeface="Calibri"/>
                          <a:ea typeface="Calibri"/>
                          <a:cs typeface="Arial,Bold"/>
                        </a:rPr>
                        <a:t>150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081" marR="66081" marT="0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DDA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>
                          <a:latin typeface="Calibri"/>
                          <a:ea typeface="Calibri"/>
                          <a:cs typeface="Arial,Bold"/>
                        </a:rPr>
                        <a:t>0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081" marR="66081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DDAC"/>
                    </a:solidFill>
                  </a:tcPr>
                </a:tc>
              </a:tr>
              <a:tr h="435235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Arial,Bold"/>
                        </a:rPr>
                        <a:t>Clinique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081" marR="66081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>
                          <a:latin typeface="Calibri"/>
                          <a:ea typeface="Calibri"/>
                          <a:cs typeface="Arial,Bold"/>
                        </a:rPr>
                        <a:t>500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081" marR="66081" marT="0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>
                          <a:latin typeface="Calibri"/>
                          <a:ea typeface="Calibri"/>
                          <a:cs typeface="Arial,Bold"/>
                        </a:rPr>
                        <a:t>70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081" marR="66081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ed room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-180528" y="0"/>
            <a:ext cx="9505056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grayscale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" y="2924944"/>
            <a:ext cx="5292080" cy="3933056"/>
          </a:xfrm>
          <a:prstGeom prst="rect">
            <a:avLst/>
          </a:prstGeom>
        </p:spPr>
      </p:pic>
      <p:pic>
        <p:nvPicPr>
          <p:cNvPr id="5" name="Picture 4" descr="image 6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851920" y="0"/>
            <a:ext cx="5292079" cy="32849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cd city\Desktop\G0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714348" y="1571612"/>
            <a:ext cx="8229600" cy="442915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500430" y="571480"/>
            <a:ext cx="2756499" cy="461665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pPr algn="ctr"/>
            <a:r>
              <a:rPr lang="ar-SA" sz="2400" b="1" dirty="0" smtClean="0"/>
              <a:t>الطابق الارضي</a:t>
            </a:r>
            <a:endParaRPr lang="ar-SA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21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23528" y="0"/>
            <a:ext cx="8820472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orridoor2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C:\Users\Armotec\Desktop\Untitled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meeting room 1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D:\pics\computer room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lobby 1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1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152400"/>
            <a:ext cx="7772400" cy="1219200"/>
          </a:xfrm>
        </p:spPr>
        <p:txBody>
          <a:bodyPr/>
          <a:lstStyle/>
          <a:p>
            <a:r>
              <a:rPr lang="en-US" dirty="0" smtClean="0"/>
              <a:t>Structural Design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1371600"/>
            <a:ext cx="8153400" cy="4572000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4" name="Picture 3" descr="8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000" y="1371600"/>
            <a:ext cx="6705600" cy="491510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87362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pic>
        <p:nvPicPr>
          <p:cNvPr id="4" name="Content Placeholder 3" descr="21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39823" y="1729423"/>
            <a:ext cx="7064353" cy="365791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222222222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8600" y="0"/>
            <a:ext cx="8610600" cy="65532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Design Data: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676400"/>
            <a:ext cx="8229600" cy="4525963"/>
          </a:xfrm>
        </p:spPr>
        <p:txBody>
          <a:bodyPr>
            <a:normAutofit fontScale="85000" lnSpcReduction="10000"/>
          </a:bodyPr>
          <a:lstStyle/>
          <a:p>
            <a:pPr algn="l">
              <a:buNone/>
            </a:pPr>
            <a:r>
              <a:rPr lang="en-US" b="1" dirty="0" smtClean="0"/>
              <a:t>1.  Compressive </a:t>
            </a:r>
            <a:r>
              <a:rPr lang="en-US" b="1" dirty="0"/>
              <a:t>strength of concrete  </a:t>
            </a:r>
            <a:r>
              <a:rPr lang="en-US" b="1" dirty="0" err="1"/>
              <a:t>fc</a:t>
            </a:r>
            <a:r>
              <a:rPr lang="en-US" b="1" baseline="30000" dirty="0"/>
              <a:t>/</a:t>
            </a:r>
            <a:r>
              <a:rPr lang="en-US" b="1" dirty="0"/>
              <a:t> =280 kg/cm2</a:t>
            </a:r>
            <a:endParaRPr lang="en-US" dirty="0"/>
          </a:p>
          <a:p>
            <a:pPr algn="l">
              <a:buNone/>
            </a:pPr>
            <a:r>
              <a:rPr lang="en-US" b="1" dirty="0"/>
              <a:t>2</a:t>
            </a:r>
            <a:r>
              <a:rPr lang="en-US" b="1" dirty="0" smtClean="0"/>
              <a:t>.  Yielding </a:t>
            </a:r>
            <a:r>
              <a:rPr lang="en-US" b="1" dirty="0"/>
              <a:t>strength of steel </a:t>
            </a:r>
            <a:r>
              <a:rPr lang="en-US" b="1" dirty="0" err="1"/>
              <a:t>fy</a:t>
            </a:r>
            <a:r>
              <a:rPr lang="en-US" b="1" dirty="0"/>
              <a:t> = 4200 kg/cm2</a:t>
            </a:r>
            <a:endParaRPr lang="en-US" dirty="0"/>
          </a:p>
          <a:p>
            <a:pPr algn="l">
              <a:buNone/>
            </a:pPr>
            <a:r>
              <a:rPr lang="en-US" b="1" dirty="0"/>
              <a:t>3</a:t>
            </a:r>
            <a:r>
              <a:rPr lang="en-US" b="1" dirty="0" smtClean="0"/>
              <a:t>.   Modulus </a:t>
            </a:r>
            <a:r>
              <a:rPr lang="en-US" b="1" dirty="0"/>
              <a:t>of elasticity of concrete (</a:t>
            </a:r>
            <a:r>
              <a:rPr lang="en-US" b="1" dirty="0" err="1"/>
              <a:t>Ec</a:t>
            </a:r>
            <a:r>
              <a:rPr lang="en-US" b="1" dirty="0"/>
              <a:t>) and modulus </a:t>
            </a:r>
            <a:r>
              <a:rPr lang="en-US" b="1" dirty="0" smtClean="0"/>
              <a:t>          of </a:t>
            </a:r>
            <a:r>
              <a:rPr lang="en-US" b="1" dirty="0"/>
              <a:t>elasticity of steel (Es): </a:t>
            </a:r>
            <a:endParaRPr lang="en-US" dirty="0"/>
          </a:p>
          <a:p>
            <a:pPr algn="l">
              <a:buNone/>
            </a:pPr>
            <a:r>
              <a:rPr lang="en-US" b="1" dirty="0"/>
              <a:t> </a:t>
            </a:r>
            <a:r>
              <a:rPr lang="en-US" b="1" dirty="0" smtClean="0"/>
              <a:t>                          </a:t>
            </a:r>
            <a:r>
              <a:rPr lang="en-US" b="1" dirty="0" err="1" smtClean="0"/>
              <a:t>Ec</a:t>
            </a:r>
            <a:r>
              <a:rPr lang="en-US" b="1" dirty="0" smtClean="0"/>
              <a:t> </a:t>
            </a:r>
            <a:r>
              <a:rPr lang="en-US" b="1" dirty="0"/>
              <a:t>= 252671.328 kg/cm2</a:t>
            </a:r>
            <a:endParaRPr lang="en-US" dirty="0"/>
          </a:p>
          <a:p>
            <a:pPr lvl="0" algn="l">
              <a:buNone/>
            </a:pPr>
            <a:r>
              <a:rPr lang="en-US" b="1" dirty="0" smtClean="0"/>
              <a:t>	                           Es = 2 x10</a:t>
            </a:r>
            <a:r>
              <a:rPr lang="en-US" b="1" baseline="30000" dirty="0" smtClean="0"/>
              <a:t>6</a:t>
            </a:r>
            <a:r>
              <a:rPr lang="en-US" b="1" dirty="0" smtClean="0"/>
              <a:t> kg/cm2.  </a:t>
            </a:r>
            <a:endParaRPr lang="en-US" dirty="0"/>
          </a:p>
          <a:p>
            <a:pPr algn="l">
              <a:buNone/>
            </a:pPr>
            <a:r>
              <a:rPr lang="en-US" b="1" dirty="0" smtClean="0"/>
              <a:t>4.  the </a:t>
            </a:r>
            <a:r>
              <a:rPr lang="en-US" b="1" dirty="0"/>
              <a:t>bearing capacity of soil = 2.5 </a:t>
            </a:r>
            <a:r>
              <a:rPr lang="en-US" b="1" dirty="0" smtClean="0"/>
              <a:t>kg/cm2.</a:t>
            </a:r>
            <a:endParaRPr lang="en-US" dirty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lgerian" pitchFamily="82" charset="0"/>
              <a:cs typeface="Arial" pitchFamily="34" charset="0"/>
            </a:endParaRPr>
          </a:p>
          <a:p>
            <a:pPr algn="l">
              <a:buNone/>
              <a:defRPr/>
            </a:pPr>
            <a:r>
              <a:rPr lang="en-US" b="1" dirty="0" smtClean="0"/>
              <a:t>      Reinforced </a:t>
            </a:r>
            <a:r>
              <a:rPr lang="en-US" b="1" dirty="0"/>
              <a:t>concrete = 2500 kg/m3.</a:t>
            </a:r>
          </a:p>
          <a:p>
            <a:pPr algn="l">
              <a:buNone/>
              <a:defRPr/>
            </a:pPr>
            <a:r>
              <a:rPr lang="en-US" b="1" dirty="0" smtClean="0"/>
              <a:t>      Hollow </a:t>
            </a:r>
            <a:r>
              <a:rPr lang="en-US" b="1" dirty="0"/>
              <a:t>block = 1000 kg/m3.</a:t>
            </a:r>
          </a:p>
          <a:p>
            <a:pPr algn="l">
              <a:buNone/>
            </a:pPr>
            <a:r>
              <a:rPr lang="en-US" b="1" dirty="0" smtClean="0"/>
              <a:t> </a:t>
            </a:r>
            <a:endParaRPr lang="en-US" dirty="0"/>
          </a:p>
          <a:p>
            <a:pPr algn="l"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F1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28596" y="2643182"/>
            <a:ext cx="8143932" cy="378621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143240" y="1142984"/>
            <a:ext cx="2685068" cy="52322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pPr algn="ctr"/>
            <a:r>
              <a:rPr lang="ar-SA" sz="2800" b="1" dirty="0" smtClean="0"/>
              <a:t>الطابق الاول </a:t>
            </a:r>
            <a:endParaRPr lang="ar-SA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Nablus city in zone 2B where </a:t>
            </a:r>
            <a:r>
              <a:rPr lang="en-US" b="1" dirty="0" smtClean="0"/>
              <a:t>z=0.2</a:t>
            </a:r>
          </a:p>
          <a:p>
            <a:r>
              <a:rPr lang="en-US" b="1" dirty="0" smtClean="0"/>
              <a:t>Type of soil Sc</a:t>
            </a:r>
            <a:endParaRPr lang="en-US" dirty="0"/>
          </a:p>
          <a:p>
            <a:r>
              <a:rPr lang="en-US" b="1" dirty="0"/>
              <a:t>R=5.5    </a:t>
            </a:r>
            <a:r>
              <a:rPr lang="en-US" b="1" dirty="0" err="1"/>
              <a:t>Cv</a:t>
            </a:r>
            <a:r>
              <a:rPr lang="en-US" b="1" dirty="0"/>
              <a:t>=0.32             Ca=0.24     </a:t>
            </a:r>
            <a:r>
              <a:rPr lang="en-US" b="1" dirty="0" err="1" smtClean="0"/>
              <a:t>i</a:t>
            </a:r>
            <a:r>
              <a:rPr lang="en-US" b="1" dirty="0" smtClean="0"/>
              <a:t>=1</a:t>
            </a:r>
          </a:p>
          <a:p>
            <a:r>
              <a:rPr lang="en-US" b="1" dirty="0"/>
              <a:t>slab thickness=25cm</a:t>
            </a:r>
            <a:endParaRPr lang="en-US" dirty="0"/>
          </a:p>
          <a:p>
            <a:r>
              <a:rPr lang="en-US" b="1" dirty="0"/>
              <a:t>The live load = 0.3 Ton/m2 </a:t>
            </a:r>
            <a:endParaRPr lang="en-US" dirty="0"/>
          </a:p>
          <a:p>
            <a:r>
              <a:rPr lang="en-US" b="1" dirty="0"/>
              <a:t>Super imposed dead load =0.26 Ton/m2</a:t>
            </a:r>
            <a:endParaRPr lang="en-US" dirty="0"/>
          </a:p>
          <a:p>
            <a:r>
              <a:rPr lang="en-US" b="1" dirty="0" err="1"/>
              <a:t>Totala</a:t>
            </a:r>
            <a:r>
              <a:rPr lang="en-US" b="1" dirty="0"/>
              <a:t> area of slab=744.77m</a:t>
            </a:r>
            <a:r>
              <a:rPr lang="en-US" b="1" baseline="30000" dirty="0"/>
              <a:t>2</a:t>
            </a:r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2.png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Checks:</a:t>
            </a:r>
            <a:endParaRPr lang="en-US" dirty="0"/>
          </a:p>
        </p:txBody>
      </p:sp>
      <p:pic>
        <p:nvPicPr>
          <p:cNvPr id="6" name="Content Placeholder 5" descr="987635i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4800" y="1143000"/>
            <a:ext cx="8458200" cy="541019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Reinforcement detailing: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6" name="Content Placeholder 5" descr="22222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81000" y="762000"/>
            <a:ext cx="8229600" cy="2865731"/>
          </a:xfrm>
        </p:spPr>
      </p:pic>
      <p:pic>
        <p:nvPicPr>
          <p:cNvPr id="7" name="Picture 6" descr="33333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657600"/>
            <a:ext cx="8801863" cy="28806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Content Placeholder 3" descr="9898989898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09600" y="457200"/>
            <a:ext cx="8001000" cy="853514"/>
          </a:xfr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0100" y="1643050"/>
            <a:ext cx="6657975" cy="482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791200" cy="1143000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4" name="Content Placeholder 3" descr="33333333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4244675" cy="6629400"/>
          </a:xfrm>
        </p:spPr>
      </p:pic>
      <p:pic>
        <p:nvPicPr>
          <p:cNvPr id="5" name="Picture 4" descr="7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14800" y="0"/>
            <a:ext cx="2743200" cy="2514600"/>
          </a:xfrm>
          <a:prstGeom prst="rect">
            <a:avLst/>
          </a:prstGeom>
        </p:spPr>
      </p:pic>
      <p:pic>
        <p:nvPicPr>
          <p:cNvPr id="6" name="Picture 5" descr="88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24600" y="1981200"/>
            <a:ext cx="2610030" cy="2690014"/>
          </a:xfrm>
          <a:prstGeom prst="rect">
            <a:avLst/>
          </a:prstGeom>
        </p:spPr>
      </p:pic>
      <p:pic>
        <p:nvPicPr>
          <p:cNvPr id="7" name="Picture 6" descr="99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91000" y="4191000"/>
            <a:ext cx="2728137" cy="233949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Content Placeholder 3" descr="kjkhj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7162800" cy="4114800"/>
          </a:xfrm>
        </p:spPr>
      </p:pic>
      <p:pic>
        <p:nvPicPr>
          <p:cNvPr id="5" name="Picture 4" descr="0000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3810000"/>
            <a:ext cx="4336143" cy="3048000"/>
          </a:xfrm>
          <a:prstGeom prst="rect">
            <a:avLst/>
          </a:prstGeom>
        </p:spPr>
      </p:pic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685800" y="4419600"/>
          <a:ext cx="3429000" cy="1981200"/>
        </p:xfrm>
        <a:graphic>
          <a:graphicData uri="http://schemas.openxmlformats.org/drawingml/2006/table">
            <a:tbl>
              <a:tblPr/>
              <a:tblGrid>
                <a:gridCol w="1143000"/>
                <a:gridCol w="1143000"/>
                <a:gridCol w="1143000"/>
              </a:tblGrid>
              <a:tr h="9906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L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B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H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</a:tr>
              <a:tr h="990600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2.8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DDA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2.6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DDA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0.5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DDAC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fd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5181600"/>
          </a:xfrm>
        </p:spPr>
      </p:pic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381000" y="5181600"/>
          <a:ext cx="4343400" cy="1392936"/>
        </p:xfrm>
        <a:graphic>
          <a:graphicData uri="http://schemas.openxmlformats.org/drawingml/2006/table">
            <a:tbl>
              <a:tblPr/>
              <a:tblGrid>
                <a:gridCol w="1447800"/>
                <a:gridCol w="1447800"/>
                <a:gridCol w="1447800"/>
              </a:tblGrid>
              <a:tr h="69646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L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B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H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</a:tr>
              <a:tr h="696468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5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DDA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4.8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DDA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0.9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DDAC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1111111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عغف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"/>
            <a:ext cx="9144000" cy="3429000"/>
          </a:xfrm>
        </p:spPr>
      </p:pic>
      <p:pic>
        <p:nvPicPr>
          <p:cNvPr id="5" name="Picture 4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429000"/>
            <a:ext cx="9144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6" name="Picture 5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071545"/>
            <a:ext cx="9144000" cy="5786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3071802" y="500042"/>
            <a:ext cx="2685140" cy="461665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pPr algn="ctr"/>
            <a:r>
              <a:rPr lang="ar-SA" sz="2400" b="1" dirty="0" smtClean="0"/>
              <a:t>الواجهة الجنوبية</a:t>
            </a:r>
            <a:r>
              <a:rPr lang="ar-SA" dirty="0" smtClean="0"/>
              <a:t> </a:t>
            </a:r>
            <a:endParaRPr lang="ar-SA" dirty="0"/>
          </a:p>
        </p:txBody>
      </p:sp>
      <p:sp>
        <p:nvSpPr>
          <p:cNvPr id="8" name="Rectangle 7"/>
          <p:cNvSpPr/>
          <p:nvPr/>
        </p:nvSpPr>
        <p:spPr>
          <a:xfrm>
            <a:off x="3357554" y="6215082"/>
            <a:ext cx="2071702" cy="50006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0034" y="928670"/>
            <a:ext cx="8229600" cy="1143000"/>
          </a:xfr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ar-SA" sz="4800" b="1" dirty="0" smtClean="0"/>
              <a:t>تصميم النظام الميكانيكي</a:t>
            </a:r>
            <a:endParaRPr lang="ar-SA" sz="48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928794" y="2928934"/>
            <a:ext cx="5205823" cy="46166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ar-SA" sz="2400" b="1" dirty="0" smtClean="0"/>
              <a:t>نظام تزويد المبنى بالمياه</a:t>
            </a:r>
            <a:endParaRPr lang="ar-SA" sz="24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1928794" y="3786190"/>
            <a:ext cx="5226382" cy="46166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ar-SA" sz="2400" b="1" dirty="0" smtClean="0"/>
              <a:t>نظام الصرف الصحي</a:t>
            </a:r>
            <a:endParaRPr lang="ar-SA" sz="24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1928794" y="4714884"/>
            <a:ext cx="5190068" cy="46166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ar-SA" sz="2400" b="1" dirty="0" smtClean="0"/>
              <a:t>نظام التدفئة</a:t>
            </a:r>
            <a:endParaRPr lang="ar-SA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214414" y="500042"/>
            <a:ext cx="6429420" cy="584775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pPr algn="ctr"/>
            <a:r>
              <a:rPr lang="ar-SA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نظام تمديدات المياه</a:t>
            </a:r>
            <a:endParaRPr lang="ar-SA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000101" y="1643050"/>
          <a:ext cx="6786609" cy="3500462"/>
        </p:xfrm>
        <a:graphic>
          <a:graphicData uri="http://schemas.openxmlformats.org/drawingml/2006/table">
            <a:tbl>
              <a:tblPr rtl="1"/>
              <a:tblGrid>
                <a:gridCol w="3248908"/>
                <a:gridCol w="1078458"/>
                <a:gridCol w="2459243"/>
              </a:tblGrid>
              <a:tr h="2500329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water flow (gpm)</a:t>
                      </a:r>
                      <a:endParaRPr lang="en-US" sz="24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 total (F.U)</a:t>
                      </a:r>
                      <a:endParaRPr lang="en-US" sz="24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Block(A)</a:t>
                      </a:r>
                      <a:endParaRPr lang="en-US" sz="24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00133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75</a:t>
                      </a:r>
                      <a:endParaRPr lang="en-US" sz="24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240</a:t>
                      </a:r>
                      <a:endParaRPr lang="en-US" sz="24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(G,1,2,3,4,5,6) floor</a:t>
                      </a:r>
                      <a:endParaRPr lang="en-US" sz="24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F:\عبااااااااااااااااااااادي\ihbyughuyh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0"/>
            <a:ext cx="6143668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F:\عبااااااااااااااااااااادي\Untitled.pngyyyyyyyyyyyyyyyyyyyyyyyyyyyyyyyy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66" y="1071546"/>
            <a:ext cx="6696089" cy="4600575"/>
          </a:xfrm>
          <a:prstGeom prst="rect">
            <a:avLst/>
          </a:prstGeom>
          <a:noFill/>
        </p:spPr>
      </p:pic>
      <p:sp>
        <p:nvSpPr>
          <p:cNvPr id="4" name="شكل بيضاوي 3"/>
          <p:cNvSpPr/>
          <p:nvPr/>
        </p:nvSpPr>
        <p:spPr>
          <a:xfrm>
            <a:off x="5929322" y="3643314"/>
            <a:ext cx="1285884" cy="1000132"/>
          </a:xfrm>
          <a:prstGeom prst="ellipse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cxnSp>
        <p:nvCxnSpPr>
          <p:cNvPr id="6" name="رابط كسهم مستقيم 5"/>
          <p:cNvCxnSpPr/>
          <p:nvPr/>
        </p:nvCxnSpPr>
        <p:spPr>
          <a:xfrm rot="10800000" flipV="1">
            <a:off x="4143372" y="4572008"/>
            <a:ext cx="2357454" cy="142876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214282" y="571480"/>
            <a:ext cx="3571900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GB" sz="2400" b="1" dirty="0" smtClean="0"/>
              <a:t>Block (A )- first floor</a:t>
            </a:r>
            <a:endParaRPr lang="ar-SA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F:\عبااااااااااااااااااااادي\trtrtrtrtrtrtrtrtrtrtrt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39007" y="1714488"/>
            <a:ext cx="5219075" cy="3547253"/>
          </a:xfrm>
          <a:prstGeom prst="rect">
            <a:avLst/>
          </a:prstGeom>
          <a:noFill/>
        </p:spPr>
      </p:pic>
      <p:pic>
        <p:nvPicPr>
          <p:cNvPr id="3" name="صورة 2" descr="imagesCA23C45O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86512" y="4214818"/>
            <a:ext cx="2643182" cy="2643182"/>
          </a:xfrm>
          <a:prstGeom prst="rect">
            <a:avLst/>
          </a:prstGeom>
        </p:spPr>
      </p:pic>
      <p:cxnSp>
        <p:nvCxnSpPr>
          <p:cNvPr id="5" name="رابط كسهم مستقيم 4"/>
          <p:cNvCxnSpPr/>
          <p:nvPr/>
        </p:nvCxnSpPr>
        <p:spPr>
          <a:xfrm rot="16200000" flipH="1">
            <a:off x="5143504" y="4286256"/>
            <a:ext cx="1714512" cy="85725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pic>
        <p:nvPicPr>
          <p:cNvPr id="6" name="صورة 5" descr="imagesCAGIQ8ZT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72396" y="428604"/>
            <a:ext cx="1429318" cy="3571900"/>
          </a:xfrm>
          <a:prstGeom prst="rect">
            <a:avLst/>
          </a:prstGeom>
        </p:spPr>
      </p:pic>
      <p:cxnSp>
        <p:nvCxnSpPr>
          <p:cNvPr id="8" name="رابط كسهم مستقيم 7"/>
          <p:cNvCxnSpPr/>
          <p:nvPr/>
        </p:nvCxnSpPr>
        <p:spPr>
          <a:xfrm rot="5400000" flipH="1" flipV="1">
            <a:off x="6679421" y="1393017"/>
            <a:ext cx="785818" cy="71438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rot="5400000">
            <a:off x="3536149" y="2464587"/>
            <a:ext cx="1500198" cy="142876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rot="10800000">
            <a:off x="2285984" y="1357298"/>
            <a:ext cx="1357322" cy="85725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pic>
        <p:nvPicPr>
          <p:cNvPr id="2049" name="Picture 1" descr="C:\Users\cd city\Desktop\kitchen sink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4282" y="642918"/>
            <a:ext cx="1915884" cy="2857520"/>
          </a:xfrm>
          <a:prstGeom prst="rect">
            <a:avLst/>
          </a:prstGeom>
          <a:noFill/>
        </p:spPr>
      </p:pic>
      <p:pic>
        <p:nvPicPr>
          <p:cNvPr id="2050" name="Picture 2" descr="C:\Users\cd city\Desktop\shower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500298" y="4071942"/>
            <a:ext cx="1585910" cy="2500305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6143636" y="5786454"/>
            <a:ext cx="642942" cy="369332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b="1" dirty="0" smtClean="0"/>
              <a:t>WC</a:t>
            </a:r>
            <a:endParaRPr lang="ar-SA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6000760" y="500042"/>
            <a:ext cx="1357322" cy="40011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sz="2000" b="1" dirty="0" smtClean="0"/>
              <a:t>Lavatory</a:t>
            </a:r>
            <a:endParaRPr lang="ar-SA" sz="20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2428860" y="714356"/>
            <a:ext cx="1571636" cy="40011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sz="2000" b="1" dirty="0" smtClean="0"/>
              <a:t>Kitchen sink</a:t>
            </a:r>
            <a:endParaRPr lang="ar-SA" sz="20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714348" y="5357826"/>
            <a:ext cx="1357322" cy="40011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sz="2000" b="1" dirty="0" smtClean="0"/>
              <a:t>Shower</a:t>
            </a:r>
            <a:endParaRPr lang="ar-SA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642910" y="1643050"/>
          <a:ext cx="8001057" cy="3929090"/>
        </p:xfrm>
        <a:graphic>
          <a:graphicData uri="http://schemas.openxmlformats.org/drawingml/2006/table">
            <a:tbl>
              <a:tblPr rtl="1"/>
              <a:tblGrid>
                <a:gridCol w="1209521"/>
                <a:gridCol w="1166544"/>
                <a:gridCol w="1166544"/>
                <a:gridCol w="1166544"/>
                <a:gridCol w="809418"/>
                <a:gridCol w="809418"/>
                <a:gridCol w="1673068"/>
              </a:tblGrid>
              <a:tr h="2455682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building drain diameter (for Block A)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floor drain diameter 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Stack diameter for gray water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Stack diameter for black water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 total (F.U) for gray water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 total (F.U) for black water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Block(A)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73408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5 '' (slope= 10mm/m)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2”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3”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4”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82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196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(G,1,2,3,4,5,6) floor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785918" y="642918"/>
            <a:ext cx="5286412" cy="707886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pPr algn="ctr"/>
            <a:r>
              <a:rPr lang="ar-SA" sz="4000" b="1" dirty="0" smtClean="0"/>
              <a:t>التمديدات الصحية </a:t>
            </a:r>
            <a:endParaRPr lang="ar-SA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F:\عبااااااااااااااااااااادي\kkkkkkkkkkkkkkkkkkkkk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357166"/>
            <a:ext cx="5857916" cy="62151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cd city\Desktop\Untitled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857232"/>
            <a:ext cx="6849431" cy="4715533"/>
          </a:xfrm>
          <a:prstGeom prst="rect">
            <a:avLst/>
          </a:prstGeom>
          <a:noFill/>
        </p:spPr>
      </p:pic>
      <p:sp>
        <p:nvSpPr>
          <p:cNvPr id="4" name="Oval 3"/>
          <p:cNvSpPr/>
          <p:nvPr/>
        </p:nvSpPr>
        <p:spPr>
          <a:xfrm>
            <a:off x="5000628" y="2857496"/>
            <a:ext cx="285752" cy="28575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/>
              <a:t>`</a:t>
            </a:r>
            <a:endParaRPr lang="ar-SA" dirty="0"/>
          </a:p>
        </p:txBody>
      </p:sp>
      <p:cxnSp>
        <p:nvCxnSpPr>
          <p:cNvPr id="6" name="Straight Arrow Connector 5"/>
          <p:cNvCxnSpPr>
            <a:stCxn id="4" idx="0"/>
          </p:cNvCxnSpPr>
          <p:nvPr/>
        </p:nvCxnSpPr>
        <p:spPr>
          <a:xfrm rot="5400000" flipH="1" flipV="1">
            <a:off x="4536282" y="1321580"/>
            <a:ext cx="2143138" cy="92869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9" name="Oval 8"/>
          <p:cNvSpPr/>
          <p:nvPr/>
        </p:nvSpPr>
        <p:spPr>
          <a:xfrm>
            <a:off x="4929190" y="3143248"/>
            <a:ext cx="285752" cy="214314"/>
          </a:xfrm>
          <a:prstGeom prst="ellipse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cxnSp>
        <p:nvCxnSpPr>
          <p:cNvPr id="11" name="Straight Arrow Connector 10"/>
          <p:cNvCxnSpPr>
            <a:stCxn id="9" idx="3"/>
          </p:cNvCxnSpPr>
          <p:nvPr/>
        </p:nvCxnSpPr>
        <p:spPr>
          <a:xfrm rot="5400000">
            <a:off x="3505661" y="4035326"/>
            <a:ext cx="2174526" cy="756227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6143636" y="214290"/>
            <a:ext cx="2786082" cy="707886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sz="2000" b="1" dirty="0" smtClean="0"/>
              <a:t>Stack for black water</a:t>
            </a:r>
          </a:p>
          <a:p>
            <a:pPr algn="ctr"/>
            <a:r>
              <a:rPr lang="en-US" sz="2000" b="1" dirty="0" smtClean="0"/>
              <a:t>4’’</a:t>
            </a:r>
            <a:endParaRPr lang="ar-SA" sz="20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1428728" y="5572140"/>
            <a:ext cx="2500330" cy="707886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sz="2000" b="1" dirty="0" smtClean="0"/>
              <a:t>Stack for gray water</a:t>
            </a:r>
          </a:p>
          <a:p>
            <a:pPr algn="ctr"/>
            <a:r>
              <a:rPr lang="en-US" sz="2000" b="1" dirty="0" smtClean="0"/>
              <a:t>3’’</a:t>
            </a:r>
            <a:endParaRPr lang="ar-SA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عبااااااااااااااااااااادي\7777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1071546"/>
            <a:ext cx="4876800" cy="4533900"/>
          </a:xfrm>
          <a:prstGeom prst="rect">
            <a:avLst/>
          </a:prstGeom>
          <a:noFill/>
        </p:spPr>
      </p:pic>
      <p:sp>
        <p:nvSpPr>
          <p:cNvPr id="6" name="شكل بيضاوي 5"/>
          <p:cNvSpPr/>
          <p:nvPr/>
        </p:nvSpPr>
        <p:spPr>
          <a:xfrm>
            <a:off x="1857356" y="3357562"/>
            <a:ext cx="2214578" cy="2357454"/>
          </a:xfrm>
          <a:prstGeom prst="ellipse">
            <a:avLst/>
          </a:prstGeom>
          <a:noFill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cxnSp>
        <p:nvCxnSpPr>
          <p:cNvPr id="10" name="رابط كسهم مستقيم 9"/>
          <p:cNvCxnSpPr/>
          <p:nvPr/>
        </p:nvCxnSpPr>
        <p:spPr>
          <a:xfrm rot="5400000">
            <a:off x="1418265" y="5368289"/>
            <a:ext cx="845309" cy="82438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pic>
        <p:nvPicPr>
          <p:cNvPr id="1028" name="Picture 4" descr="F:\صوررررررررررررررررررررررررر\imagesCAHIBI1B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43570" y="4000504"/>
            <a:ext cx="3188000" cy="2571744"/>
          </a:xfrm>
          <a:prstGeom prst="rect">
            <a:avLst/>
          </a:prstGeom>
          <a:noFill/>
        </p:spPr>
      </p:pic>
      <p:sp>
        <p:nvSpPr>
          <p:cNvPr id="14" name="شكل بيضاوي 13"/>
          <p:cNvSpPr/>
          <p:nvPr/>
        </p:nvSpPr>
        <p:spPr>
          <a:xfrm>
            <a:off x="5286380" y="2285992"/>
            <a:ext cx="474347" cy="571504"/>
          </a:xfrm>
          <a:prstGeom prst="ellipse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cxnSp>
        <p:nvCxnSpPr>
          <p:cNvPr id="16" name="رابط كسهم مستقيم 15"/>
          <p:cNvCxnSpPr>
            <a:stCxn id="14" idx="6"/>
          </p:cNvCxnSpPr>
          <p:nvPr/>
        </p:nvCxnSpPr>
        <p:spPr>
          <a:xfrm>
            <a:off x="5760727" y="2571744"/>
            <a:ext cx="811537" cy="157163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8" name="مربع نص 17"/>
          <p:cNvSpPr txBox="1"/>
          <p:nvPr/>
        </p:nvSpPr>
        <p:spPr>
          <a:xfrm>
            <a:off x="6286512" y="3714752"/>
            <a:ext cx="2286016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000" b="1" dirty="0" smtClean="0"/>
              <a:t>Radiator</a:t>
            </a:r>
            <a:endParaRPr lang="ar-SA" sz="2000" b="1" dirty="0"/>
          </a:p>
        </p:txBody>
      </p:sp>
      <p:sp>
        <p:nvSpPr>
          <p:cNvPr id="20" name="مربع نص 19"/>
          <p:cNvSpPr txBox="1"/>
          <p:nvPr/>
        </p:nvSpPr>
        <p:spPr>
          <a:xfrm>
            <a:off x="214282" y="500042"/>
            <a:ext cx="3929090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400" b="1" dirty="0" smtClean="0"/>
              <a:t>Block(A) – first floor :</a:t>
            </a:r>
            <a:endParaRPr lang="ar-SA" sz="24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5929322" y="857232"/>
            <a:ext cx="2928958" cy="584775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pPr algn="ctr"/>
            <a:r>
              <a:rPr lang="ar-SA" sz="3200" b="1" dirty="0" smtClean="0"/>
              <a:t>تمديدات التدفئة </a:t>
            </a:r>
            <a:endParaRPr lang="ar-SA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F:\عبااااااااااااااااااااادي\888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71670" y="428604"/>
            <a:ext cx="5857916" cy="5354501"/>
          </a:xfrm>
          <a:prstGeom prst="rect">
            <a:avLst/>
          </a:prstGeom>
          <a:noFill/>
        </p:spPr>
      </p:pic>
      <p:sp>
        <p:nvSpPr>
          <p:cNvPr id="5" name="شكل بيضاوي 4"/>
          <p:cNvSpPr/>
          <p:nvPr/>
        </p:nvSpPr>
        <p:spPr>
          <a:xfrm>
            <a:off x="2500298" y="1928802"/>
            <a:ext cx="428628" cy="1000132"/>
          </a:xfrm>
          <a:prstGeom prst="ellipse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cxnSp>
        <p:nvCxnSpPr>
          <p:cNvPr id="7" name="رابط كسهم مستقيم 6"/>
          <p:cNvCxnSpPr>
            <a:stCxn id="5" idx="2"/>
            <a:endCxn id="5" idx="2"/>
          </p:cNvCxnSpPr>
          <p:nvPr/>
        </p:nvCxnSpPr>
        <p:spPr>
          <a:xfrm rot="10800000">
            <a:off x="2500298" y="2428868"/>
            <a:ext cx="158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رابط كسهم مستقيم 9"/>
          <p:cNvCxnSpPr/>
          <p:nvPr/>
        </p:nvCxnSpPr>
        <p:spPr>
          <a:xfrm rot="10800000" flipV="1">
            <a:off x="1928794" y="2500306"/>
            <a:ext cx="571504" cy="21431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2" name="شكل بيضاوي 11"/>
          <p:cNvSpPr/>
          <p:nvPr/>
        </p:nvSpPr>
        <p:spPr>
          <a:xfrm>
            <a:off x="2928926" y="4572008"/>
            <a:ext cx="1357322" cy="642942"/>
          </a:xfrm>
          <a:prstGeom prst="ellipse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cxnSp>
        <p:nvCxnSpPr>
          <p:cNvPr id="14" name="رابط كسهم مستقيم 13"/>
          <p:cNvCxnSpPr/>
          <p:nvPr/>
        </p:nvCxnSpPr>
        <p:spPr>
          <a:xfrm rot="10800000" flipV="1">
            <a:off x="2857488" y="5214950"/>
            <a:ext cx="500066" cy="42862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7" name="شكل بيضاوي 16"/>
          <p:cNvSpPr/>
          <p:nvPr/>
        </p:nvSpPr>
        <p:spPr>
          <a:xfrm>
            <a:off x="5214942" y="4857760"/>
            <a:ext cx="1428760" cy="571504"/>
          </a:xfrm>
          <a:prstGeom prst="ellipse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cxnSp>
        <p:nvCxnSpPr>
          <p:cNvPr id="26" name="رابط كسهم مستقيم 25"/>
          <p:cNvCxnSpPr/>
          <p:nvPr/>
        </p:nvCxnSpPr>
        <p:spPr>
          <a:xfrm rot="5400000">
            <a:off x="5250661" y="5393545"/>
            <a:ext cx="428628" cy="35719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29" name="مربع نص 28"/>
          <p:cNvSpPr txBox="1"/>
          <p:nvPr/>
        </p:nvSpPr>
        <p:spPr>
          <a:xfrm>
            <a:off x="0" y="2071678"/>
            <a:ext cx="2071702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dirty="0" smtClean="0"/>
              <a:t> </a:t>
            </a:r>
            <a:r>
              <a:rPr lang="en-US" b="1" dirty="0" smtClean="0"/>
              <a:t>Qs = 796.6 watt</a:t>
            </a:r>
            <a:endParaRPr lang="ar-SA" b="1" dirty="0"/>
          </a:p>
        </p:txBody>
      </p:sp>
      <p:sp>
        <p:nvSpPr>
          <p:cNvPr id="35" name="مربع نص 34"/>
          <p:cNvSpPr txBox="1"/>
          <p:nvPr/>
        </p:nvSpPr>
        <p:spPr>
          <a:xfrm>
            <a:off x="214282" y="2428868"/>
            <a:ext cx="1785950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b="1" dirty="0" smtClean="0"/>
              <a:t>Flow rate= .44   kg/s    </a:t>
            </a:r>
            <a:endParaRPr lang="ar-SA" b="1" dirty="0"/>
          </a:p>
        </p:txBody>
      </p:sp>
      <p:sp>
        <p:nvSpPr>
          <p:cNvPr id="37" name="مربع نص 36"/>
          <p:cNvSpPr txBox="1"/>
          <p:nvPr/>
        </p:nvSpPr>
        <p:spPr>
          <a:xfrm>
            <a:off x="1428728" y="5715016"/>
            <a:ext cx="2000264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b="1" dirty="0" smtClean="0"/>
              <a:t>Qs=1104.4 watt</a:t>
            </a:r>
            <a:endParaRPr lang="ar-SA" b="1" dirty="0"/>
          </a:p>
        </p:txBody>
      </p:sp>
      <p:sp>
        <p:nvSpPr>
          <p:cNvPr id="38" name="مربع نص 37"/>
          <p:cNvSpPr txBox="1"/>
          <p:nvPr/>
        </p:nvSpPr>
        <p:spPr>
          <a:xfrm>
            <a:off x="1500166" y="6000768"/>
            <a:ext cx="214314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b="1" dirty="0" smtClean="0"/>
              <a:t>Flow rate=.61 Kg/s</a:t>
            </a:r>
            <a:endParaRPr lang="ar-SA" b="1" dirty="0"/>
          </a:p>
        </p:txBody>
      </p:sp>
      <p:sp>
        <p:nvSpPr>
          <p:cNvPr id="39" name="مربع نص 38"/>
          <p:cNvSpPr txBox="1"/>
          <p:nvPr/>
        </p:nvSpPr>
        <p:spPr>
          <a:xfrm>
            <a:off x="3929058" y="5715016"/>
            <a:ext cx="2071702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b="1" dirty="0" smtClean="0"/>
              <a:t>Qs= 865.4 watt</a:t>
            </a:r>
            <a:endParaRPr lang="ar-SA" b="1" dirty="0"/>
          </a:p>
        </p:txBody>
      </p:sp>
      <p:sp>
        <p:nvSpPr>
          <p:cNvPr id="40" name="مربع نص 39"/>
          <p:cNvSpPr txBox="1"/>
          <p:nvPr/>
        </p:nvSpPr>
        <p:spPr>
          <a:xfrm>
            <a:off x="3857620" y="6000768"/>
            <a:ext cx="250033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b="1" dirty="0" smtClean="0"/>
              <a:t>Flow rate=.48 kg/s</a:t>
            </a:r>
            <a:endParaRPr lang="ar-SA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466416" y="2020324"/>
            <a:ext cx="6211167" cy="36857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928926" y="1428736"/>
            <a:ext cx="2714644" cy="461665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pPr algn="ctr"/>
            <a:r>
              <a:rPr lang="ar-SA" sz="2400" b="1" dirty="0" smtClean="0"/>
              <a:t>الواجهة الغربية </a:t>
            </a:r>
            <a:endParaRPr lang="ar-SA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838200"/>
            <a:ext cx="7772400" cy="1470025"/>
          </a:xfrm>
        </p:spPr>
        <p:txBody>
          <a:bodyPr/>
          <a:lstStyle/>
          <a:p>
            <a:r>
              <a:rPr lang="en-US" dirty="0" smtClean="0"/>
              <a:t>Fire fighting system: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0" y="3886200"/>
            <a:ext cx="2362200" cy="1752600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5" name="Picture 4" descr="L0335312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62200" y="2514600"/>
            <a:ext cx="3962400" cy="3200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Smoke detectors:</a:t>
            </a:r>
            <a:endParaRPr lang="en-US" dirty="0"/>
          </a:p>
        </p:txBody>
      </p:sp>
      <p:pic>
        <p:nvPicPr>
          <p:cNvPr id="4" name="Content Placeholder 3" descr="000000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8600" y="1371600"/>
            <a:ext cx="8686800" cy="52578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fire hose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93168" y="1958016"/>
            <a:ext cx="6957663" cy="381033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000000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1714488"/>
            <a:ext cx="9143999" cy="4572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3000364" y="1142984"/>
            <a:ext cx="2542191" cy="461665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pPr algn="ctr"/>
            <a:r>
              <a:rPr lang="ar-SA" sz="2400" b="1" dirty="0" smtClean="0"/>
              <a:t>الواجهة الشرقية </a:t>
            </a:r>
            <a:endParaRPr lang="ar-SA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Bird View.bmp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dirty="0"/>
          </a:p>
        </p:txBody>
      </p:sp>
      <p:pic>
        <p:nvPicPr>
          <p:cNvPr id="4" name="Picture 3" descr="Eye View 2.bmp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567</TotalTime>
  <Words>505</Words>
  <Application>Microsoft Office PowerPoint</Application>
  <PresentationFormat>On-screen Show (4:3)</PresentationFormat>
  <Paragraphs>163</Paragraphs>
  <Slides>63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63</vt:i4>
      </vt:variant>
    </vt:vector>
  </HeadingPairs>
  <TitlesOfParts>
    <vt:vector size="64" baseType="lpstr">
      <vt:lpstr>Office Theme</vt:lpstr>
      <vt:lpstr>جامعة النجاح الوطنية  كلية الهندسة قسم هندسة البناء مشروع تخرج لدرجة البكالوريوس سكن طالبات نموذجي صديق للبيئة  اشراف : د. معتصم بعباع  </vt:lpstr>
      <vt:lpstr>عرض المخططات المعمارية 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Structural Design</vt:lpstr>
      <vt:lpstr>Slide 37</vt:lpstr>
      <vt:lpstr>Slide 38</vt:lpstr>
      <vt:lpstr>Design Data: </vt:lpstr>
      <vt:lpstr>Slide 40</vt:lpstr>
      <vt:lpstr>Slide 41</vt:lpstr>
      <vt:lpstr>Checks:</vt:lpstr>
      <vt:lpstr>Reinforcement detailing: </vt:lpstr>
      <vt:lpstr>Slide 44</vt:lpstr>
      <vt:lpstr>Slide 45</vt:lpstr>
      <vt:lpstr>Slide 46</vt:lpstr>
      <vt:lpstr>Slide 47</vt:lpstr>
      <vt:lpstr>Slide 48</vt:lpstr>
      <vt:lpstr>Slide 49</vt:lpstr>
      <vt:lpstr>تصميم النظام الميكانيكي</vt:lpstr>
      <vt:lpstr>Slide 51</vt:lpstr>
      <vt:lpstr>Slide 52</vt:lpstr>
      <vt:lpstr>Slide 53</vt:lpstr>
      <vt:lpstr>Slide 54</vt:lpstr>
      <vt:lpstr>Slide 55</vt:lpstr>
      <vt:lpstr>Slide 56</vt:lpstr>
      <vt:lpstr>Slide 57</vt:lpstr>
      <vt:lpstr>Slide 58</vt:lpstr>
      <vt:lpstr>Slide 59</vt:lpstr>
      <vt:lpstr>Fire fighting system:</vt:lpstr>
      <vt:lpstr>Smoke detectors:</vt:lpstr>
      <vt:lpstr>Slide 62</vt:lpstr>
      <vt:lpstr>Slide 63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جامعة النجاح الوطنية  كلية الهندسة قسم هندسة البناء مشروع تخرج لدرجة البكالوريوس سكن طالبات نموذجي</dc:title>
  <dc:creator>cd city</dc:creator>
  <cp:lastModifiedBy>cd city</cp:lastModifiedBy>
  <cp:revision>46</cp:revision>
  <dcterms:created xsi:type="dcterms:W3CDTF">2011-05-24T14:53:56Z</dcterms:created>
  <dcterms:modified xsi:type="dcterms:W3CDTF">2011-05-29T15:42:27Z</dcterms:modified>
</cp:coreProperties>
</file>