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diagrams/quickStyle7.xml" ContentType="application/vnd.openxmlformats-officedocument.drawingml.diagramStyle+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51.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50"/>
  </p:notesMasterIdLst>
  <p:sldIdLst>
    <p:sldId id="256" r:id="rId2"/>
    <p:sldId id="260" r:id="rId3"/>
    <p:sldId id="257" r:id="rId4"/>
    <p:sldId id="258" r:id="rId5"/>
    <p:sldId id="259" r:id="rId6"/>
    <p:sldId id="261" r:id="rId7"/>
    <p:sldId id="262" r:id="rId8"/>
    <p:sldId id="329" r:id="rId9"/>
    <p:sldId id="272" r:id="rId10"/>
    <p:sldId id="317" r:id="rId11"/>
    <p:sldId id="316" r:id="rId12"/>
    <p:sldId id="274" r:id="rId13"/>
    <p:sldId id="283" r:id="rId14"/>
    <p:sldId id="279" r:id="rId15"/>
    <p:sldId id="281" r:id="rId16"/>
    <p:sldId id="282" r:id="rId17"/>
    <p:sldId id="280" r:id="rId18"/>
    <p:sldId id="285" r:id="rId19"/>
    <p:sldId id="284" r:id="rId20"/>
    <p:sldId id="286" r:id="rId21"/>
    <p:sldId id="288" r:id="rId22"/>
    <p:sldId id="289" r:id="rId23"/>
    <p:sldId id="290" r:id="rId24"/>
    <p:sldId id="295" r:id="rId25"/>
    <p:sldId id="302" r:id="rId26"/>
    <p:sldId id="301" r:id="rId27"/>
    <p:sldId id="296" r:id="rId28"/>
    <p:sldId id="318" r:id="rId29"/>
    <p:sldId id="328" r:id="rId30"/>
    <p:sldId id="298" r:id="rId31"/>
    <p:sldId id="297" r:id="rId32"/>
    <p:sldId id="303" r:id="rId33"/>
    <p:sldId id="320" r:id="rId34"/>
    <p:sldId id="305" r:id="rId35"/>
    <p:sldId id="306" r:id="rId36"/>
    <p:sldId id="307" r:id="rId37"/>
    <p:sldId id="308" r:id="rId38"/>
    <p:sldId id="309" r:id="rId39"/>
    <p:sldId id="314" r:id="rId40"/>
    <p:sldId id="322" r:id="rId41"/>
    <p:sldId id="323" r:id="rId42"/>
    <p:sldId id="324" r:id="rId43"/>
    <p:sldId id="310" r:id="rId44"/>
    <p:sldId id="267" r:id="rId45"/>
    <p:sldId id="268" r:id="rId46"/>
    <p:sldId id="291" r:id="rId47"/>
    <p:sldId id="315" r:id="rId48"/>
    <p:sldId id="294"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412" autoAdjust="0"/>
    <p:restoredTop sz="94671" autoAdjust="0"/>
  </p:normalViewPr>
  <p:slideViewPr>
    <p:cSldViewPr>
      <p:cViewPr varScale="1">
        <p:scale>
          <a:sx n="84" d="100"/>
          <a:sy n="84" d="100"/>
        </p:scale>
        <p:origin x="-1146" y="-84"/>
      </p:cViewPr>
      <p:guideLst>
        <p:guide orient="horz" pos="2160"/>
        <p:guide pos="2880"/>
      </p:guideLst>
    </p:cSldViewPr>
  </p:slideViewPr>
  <p:outlineViewPr>
    <p:cViewPr>
      <p:scale>
        <a:sx n="33" d="100"/>
        <a:sy n="33" d="100"/>
      </p:scale>
      <p:origin x="162" y="912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tx>
            <c:strRef>
              <c:f>Sheet1!$B$1</c:f>
              <c:strCache>
                <c:ptCount val="1"/>
                <c:pt idx="0">
                  <c:v>Series 1</c:v>
                </c:pt>
              </c:strCache>
            </c:strRef>
          </c:tx>
          <c:cat>
            <c:strRef>
              <c:f>Sheet1!$A$2:$A$7</c:f>
              <c:strCache>
                <c:ptCount val="6"/>
                <c:pt idx="0">
                  <c:v>Jenin</c:v>
                </c:pt>
                <c:pt idx="1">
                  <c:v>Tubas</c:v>
                </c:pt>
                <c:pt idx="2">
                  <c:v>Nablus</c:v>
                </c:pt>
                <c:pt idx="3">
                  <c:v>Tulkarm</c:v>
                </c:pt>
                <c:pt idx="4">
                  <c:v>Qalqilya</c:v>
                </c:pt>
                <c:pt idx="5">
                  <c:v>Salfit</c:v>
                </c:pt>
              </c:strCache>
            </c:strRef>
          </c:cat>
          <c:val>
            <c:numRef>
              <c:f>Sheet1!$B$2:$B$7</c:f>
              <c:numCache>
                <c:formatCode>General</c:formatCode>
                <c:ptCount val="6"/>
                <c:pt idx="0">
                  <c:v>53.27</c:v>
                </c:pt>
                <c:pt idx="1">
                  <c:v>14.81</c:v>
                </c:pt>
                <c:pt idx="2">
                  <c:v>81.069999999999993</c:v>
                </c:pt>
                <c:pt idx="3">
                  <c:v>49.5</c:v>
                </c:pt>
                <c:pt idx="4">
                  <c:v>18.5</c:v>
                </c:pt>
                <c:pt idx="5">
                  <c:v>7.3</c:v>
                </c:pt>
              </c:numCache>
            </c:numRef>
          </c:val>
        </c:ser>
        <c:dLbls/>
        <c:axId val="98810112"/>
        <c:axId val="92737536"/>
      </c:barChart>
      <c:catAx>
        <c:axId val="98810112"/>
        <c:scaling>
          <c:orientation val="minMax"/>
        </c:scaling>
        <c:axPos val="b"/>
        <c:tickLblPos val="nextTo"/>
        <c:crossAx val="92737536"/>
        <c:crosses val="autoZero"/>
        <c:auto val="1"/>
        <c:lblAlgn val="ctr"/>
        <c:lblOffset val="100"/>
      </c:catAx>
      <c:valAx>
        <c:axId val="92737536"/>
        <c:scaling>
          <c:orientation val="minMax"/>
          <c:max val="85"/>
          <c:min val="0"/>
        </c:scaling>
        <c:axPos val="l"/>
        <c:majorGridlines/>
        <c:numFmt formatCode="General" sourceLinked="1"/>
        <c:tickLblPos val="nextTo"/>
        <c:crossAx val="98810112"/>
        <c:crosses val="autoZero"/>
        <c:crossBetween val="between"/>
      </c:valAx>
    </c:plotArea>
    <c:plotVisOnly val="1"/>
    <c:dispBlanksAs val="gap"/>
  </c:chart>
  <c:txPr>
    <a:bodyPr/>
    <a:lstStyle/>
    <a:p>
      <a:pPr>
        <a:defRPr sz="1800"/>
      </a:pPr>
      <a:endParaRPr lang="en-US"/>
    </a:p>
  </c:txPr>
  <c:externalData r:id="rId1"/>
</c:chartSpace>
</file>

<file path=ppt/diagrams/_rels/data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diagrams/_rels/data6.xml.rels><?xml version="1.0" encoding="UTF-8" standalone="yes"?>
<Relationships xmlns="http://schemas.openxmlformats.org/package/2006/relationships"><Relationship Id="rId1" Type="http://schemas.openxmlformats.org/officeDocument/2006/relationships/image" Target="../media/image39.png"/></Relationships>
</file>

<file path=ppt/diagrams/_rels/data7.xml.rels><?xml version="1.0" encoding="UTF-8" standalone="yes"?>
<Relationships xmlns="http://schemas.openxmlformats.org/package/2006/relationships"><Relationship Id="rId1" Type="http://schemas.openxmlformats.org/officeDocument/2006/relationships/image" Target="../media/image40.png"/></Relationships>
</file>

<file path=ppt/diagrams/_rels/data8.xml.rels><?xml version="1.0" encoding="UTF-8" standalone="yes"?>
<Relationships xmlns="http://schemas.openxmlformats.org/package/2006/relationships"><Relationship Id="rId1" Type="http://schemas.openxmlformats.org/officeDocument/2006/relationships/image" Target="../media/image4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5E8198-15F8-4B6D-BA34-B428E5ADF57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8D71ECF4-9CCD-4892-92A7-95EE8AEFB3D4}">
      <dgm:prSet phldrT="[نص]"/>
      <dgm:spPr/>
      <dgm:t>
        <a:bodyPr/>
        <a:lstStyle/>
        <a:p>
          <a:r>
            <a:rPr lang="en-US" dirty="0" smtClean="0"/>
            <a:t>1</a:t>
          </a:r>
          <a:endParaRPr lang="en-US" dirty="0"/>
        </a:p>
      </dgm:t>
    </dgm:pt>
    <dgm:pt modelId="{6DF96F9B-1F23-430C-9947-C1322DC7F079}" type="parTrans" cxnId="{4E8E2280-2AB0-414A-A2FE-44A2581B554F}">
      <dgm:prSet/>
      <dgm:spPr/>
      <dgm:t>
        <a:bodyPr/>
        <a:lstStyle/>
        <a:p>
          <a:endParaRPr lang="en-US"/>
        </a:p>
      </dgm:t>
    </dgm:pt>
    <dgm:pt modelId="{328C9883-0ED3-478D-99AD-45CA54DEC563}" type="sibTrans" cxnId="{4E8E2280-2AB0-414A-A2FE-44A2581B554F}">
      <dgm:prSet/>
      <dgm:spPr/>
      <dgm:t>
        <a:bodyPr/>
        <a:lstStyle/>
        <a:p>
          <a:endParaRPr lang="en-US"/>
        </a:p>
      </dgm:t>
    </dgm:pt>
    <dgm:pt modelId="{37A709D5-0E32-435E-9BB2-388F01D04AED}">
      <dgm:prSet phldrT="[نص]"/>
      <dgm:spPr/>
      <dgm:t>
        <a:bodyPr/>
        <a:lstStyle/>
        <a:p>
          <a:r>
            <a:rPr lang="en-US" dirty="0" smtClean="0"/>
            <a:t>Data collection</a:t>
          </a:r>
          <a:endParaRPr lang="en-US" dirty="0"/>
        </a:p>
      </dgm:t>
    </dgm:pt>
    <dgm:pt modelId="{39301A5A-C52F-4814-A7E0-9817CB14B8E7}" type="parTrans" cxnId="{6C4A6DA1-1B14-4142-8E91-BFC73371C6C6}">
      <dgm:prSet/>
      <dgm:spPr/>
      <dgm:t>
        <a:bodyPr/>
        <a:lstStyle/>
        <a:p>
          <a:endParaRPr lang="en-US"/>
        </a:p>
      </dgm:t>
    </dgm:pt>
    <dgm:pt modelId="{F09B49D8-3DCB-4131-BC61-18744D71CC1B}" type="sibTrans" cxnId="{6C4A6DA1-1B14-4142-8E91-BFC73371C6C6}">
      <dgm:prSet/>
      <dgm:spPr/>
      <dgm:t>
        <a:bodyPr/>
        <a:lstStyle/>
        <a:p>
          <a:endParaRPr lang="en-US"/>
        </a:p>
      </dgm:t>
    </dgm:pt>
    <dgm:pt modelId="{1306848D-0180-4131-8BDF-966CDCD9C01E}">
      <dgm:prSet phldrT="[نص]"/>
      <dgm:spPr/>
      <dgm:t>
        <a:bodyPr/>
        <a:lstStyle/>
        <a:p>
          <a:r>
            <a:rPr lang="en-US" dirty="0" smtClean="0"/>
            <a:t>Power calculation</a:t>
          </a:r>
          <a:endParaRPr lang="en-US" dirty="0"/>
        </a:p>
      </dgm:t>
    </dgm:pt>
    <dgm:pt modelId="{C1E17D2A-6AD3-4CCC-9351-C68770528A5F}" type="parTrans" cxnId="{C6241964-D596-4DDC-AE3C-053B5C2AC405}">
      <dgm:prSet/>
      <dgm:spPr/>
      <dgm:t>
        <a:bodyPr/>
        <a:lstStyle/>
        <a:p>
          <a:endParaRPr lang="en-US"/>
        </a:p>
      </dgm:t>
    </dgm:pt>
    <dgm:pt modelId="{DCBA1EEF-F3A9-49B7-A9CA-03026B9ACFC7}" type="sibTrans" cxnId="{C6241964-D596-4DDC-AE3C-053B5C2AC405}">
      <dgm:prSet/>
      <dgm:spPr/>
      <dgm:t>
        <a:bodyPr/>
        <a:lstStyle/>
        <a:p>
          <a:endParaRPr lang="en-US"/>
        </a:p>
      </dgm:t>
    </dgm:pt>
    <dgm:pt modelId="{E4F0C737-42D9-4AB3-A796-036E696925FB}">
      <dgm:prSet phldrT="[نص]"/>
      <dgm:spPr/>
      <dgm:t>
        <a:bodyPr/>
        <a:lstStyle/>
        <a:p>
          <a:r>
            <a:rPr lang="en-US" dirty="0" smtClean="0"/>
            <a:t>2</a:t>
          </a:r>
          <a:endParaRPr lang="en-US" dirty="0"/>
        </a:p>
      </dgm:t>
    </dgm:pt>
    <dgm:pt modelId="{3C214323-5394-45C1-AC33-97CF89D36DF8}" type="parTrans" cxnId="{0F175B51-D54F-4C18-9915-42DC32F1FF73}">
      <dgm:prSet/>
      <dgm:spPr/>
      <dgm:t>
        <a:bodyPr/>
        <a:lstStyle/>
        <a:p>
          <a:endParaRPr lang="en-US"/>
        </a:p>
      </dgm:t>
    </dgm:pt>
    <dgm:pt modelId="{351BBDAF-D58E-44E2-BCA4-AD08BB57BC48}" type="sibTrans" cxnId="{0F175B51-D54F-4C18-9915-42DC32F1FF73}">
      <dgm:prSet/>
      <dgm:spPr/>
      <dgm:t>
        <a:bodyPr/>
        <a:lstStyle/>
        <a:p>
          <a:endParaRPr lang="en-US"/>
        </a:p>
      </dgm:t>
    </dgm:pt>
    <dgm:pt modelId="{EE1F61E0-E76B-4FD2-B762-8D15D27FE550}">
      <dgm:prSet phldrT="[نص]"/>
      <dgm:spPr/>
      <dgm:t>
        <a:bodyPr/>
        <a:lstStyle/>
        <a:p>
          <a:r>
            <a:rPr lang="en-US" dirty="0" smtClean="0"/>
            <a:t>Suggest configuration</a:t>
          </a:r>
          <a:endParaRPr lang="en-US" dirty="0"/>
        </a:p>
      </dgm:t>
    </dgm:pt>
    <dgm:pt modelId="{94CEBFE8-C0E3-4A60-AABA-A13214DF6216}" type="parTrans" cxnId="{3CF083CA-A800-4EFE-91B9-51807D1DCE5C}">
      <dgm:prSet/>
      <dgm:spPr/>
      <dgm:t>
        <a:bodyPr/>
        <a:lstStyle/>
        <a:p>
          <a:endParaRPr lang="en-US"/>
        </a:p>
      </dgm:t>
    </dgm:pt>
    <dgm:pt modelId="{2096AF3F-FBCF-44DA-808D-4223AE4A7203}" type="sibTrans" cxnId="{3CF083CA-A800-4EFE-91B9-51807D1DCE5C}">
      <dgm:prSet/>
      <dgm:spPr/>
      <dgm:t>
        <a:bodyPr/>
        <a:lstStyle/>
        <a:p>
          <a:endParaRPr lang="en-US"/>
        </a:p>
      </dgm:t>
    </dgm:pt>
    <dgm:pt modelId="{CDBA31CE-3CE6-4677-B788-81C606BEAB90}">
      <dgm:prSet phldrT="[نص]"/>
      <dgm:spPr/>
      <dgm:t>
        <a:bodyPr/>
        <a:lstStyle/>
        <a:p>
          <a:r>
            <a:rPr lang="en-US" dirty="0" smtClean="0"/>
            <a:t>3</a:t>
          </a:r>
          <a:endParaRPr lang="en-US" dirty="0"/>
        </a:p>
      </dgm:t>
    </dgm:pt>
    <dgm:pt modelId="{8DC2A2A4-AA36-4D0F-BEAA-BBE8CDFD1D3B}" type="parTrans" cxnId="{FA9C601B-61C6-4E09-B731-32923939FFB7}">
      <dgm:prSet/>
      <dgm:spPr/>
      <dgm:t>
        <a:bodyPr/>
        <a:lstStyle/>
        <a:p>
          <a:endParaRPr lang="en-US"/>
        </a:p>
      </dgm:t>
    </dgm:pt>
    <dgm:pt modelId="{87B5DDA3-84DD-40A7-9029-B0BA5305D199}" type="sibTrans" cxnId="{FA9C601B-61C6-4E09-B731-32923939FFB7}">
      <dgm:prSet/>
      <dgm:spPr/>
      <dgm:t>
        <a:bodyPr/>
        <a:lstStyle/>
        <a:p>
          <a:endParaRPr lang="en-US"/>
        </a:p>
      </dgm:t>
    </dgm:pt>
    <dgm:pt modelId="{9850B1D0-1DAC-4E09-9E77-07123657BAB2}">
      <dgm:prSet phldrT="[نص]"/>
      <dgm:spPr/>
      <dgm:t>
        <a:bodyPr/>
        <a:lstStyle/>
        <a:p>
          <a:r>
            <a:rPr lang="en-US" dirty="0" smtClean="0"/>
            <a:t>Select bests configurations</a:t>
          </a:r>
          <a:endParaRPr lang="en-US" dirty="0"/>
        </a:p>
      </dgm:t>
    </dgm:pt>
    <dgm:pt modelId="{89408D89-315D-4B8B-B36C-F39055FF1064}" type="parTrans" cxnId="{CA716C63-A7EC-410F-ABCB-65F67D136B02}">
      <dgm:prSet/>
      <dgm:spPr/>
      <dgm:t>
        <a:bodyPr/>
        <a:lstStyle/>
        <a:p>
          <a:endParaRPr lang="en-US"/>
        </a:p>
      </dgm:t>
    </dgm:pt>
    <dgm:pt modelId="{73766FFD-EDB5-4679-BCE7-5876BCCF7099}" type="sibTrans" cxnId="{CA716C63-A7EC-410F-ABCB-65F67D136B02}">
      <dgm:prSet/>
      <dgm:spPr/>
      <dgm:t>
        <a:bodyPr/>
        <a:lstStyle/>
        <a:p>
          <a:endParaRPr lang="en-US"/>
        </a:p>
      </dgm:t>
    </dgm:pt>
    <dgm:pt modelId="{7F3A9820-D849-4F03-A12F-A1CA03B1A782}">
      <dgm:prSet phldrT="[نص]"/>
      <dgm:spPr/>
      <dgm:t>
        <a:bodyPr/>
        <a:lstStyle/>
        <a:p>
          <a:r>
            <a:rPr lang="en-US" dirty="0" smtClean="0"/>
            <a:t>Select transmission lines</a:t>
          </a:r>
          <a:endParaRPr lang="en-US" dirty="0"/>
        </a:p>
      </dgm:t>
    </dgm:pt>
    <dgm:pt modelId="{F7B5978F-609E-47B4-AA27-A44843640687}" type="parTrans" cxnId="{86658763-0323-4C5C-8C2C-99D27EA70BCF}">
      <dgm:prSet/>
      <dgm:spPr/>
      <dgm:t>
        <a:bodyPr/>
        <a:lstStyle/>
        <a:p>
          <a:endParaRPr lang="en-US"/>
        </a:p>
      </dgm:t>
    </dgm:pt>
    <dgm:pt modelId="{7823645D-10FC-4356-A2C0-29706D6AA90F}" type="sibTrans" cxnId="{86658763-0323-4C5C-8C2C-99D27EA70BCF}">
      <dgm:prSet/>
      <dgm:spPr/>
      <dgm:t>
        <a:bodyPr/>
        <a:lstStyle/>
        <a:p>
          <a:endParaRPr lang="en-US"/>
        </a:p>
      </dgm:t>
    </dgm:pt>
    <dgm:pt modelId="{B0647970-5BD4-46F2-AB98-04584CB0681A}">
      <dgm:prSet phldrT="[نص]"/>
      <dgm:spPr/>
      <dgm:t>
        <a:bodyPr/>
        <a:lstStyle/>
        <a:p>
          <a:r>
            <a:rPr lang="en-US" dirty="0" smtClean="0"/>
            <a:t>Estimation of power and voltage level</a:t>
          </a:r>
          <a:endParaRPr lang="en-US" dirty="0"/>
        </a:p>
      </dgm:t>
    </dgm:pt>
    <dgm:pt modelId="{5EF98E69-B442-4A49-927E-1FF5920A6187}" type="sibTrans" cxnId="{D2458431-8E9E-4E1E-9052-F7F78543DCAA}">
      <dgm:prSet/>
      <dgm:spPr/>
      <dgm:t>
        <a:bodyPr/>
        <a:lstStyle/>
        <a:p>
          <a:endParaRPr lang="en-US"/>
        </a:p>
      </dgm:t>
    </dgm:pt>
    <dgm:pt modelId="{5AF3A928-9160-49FF-B2B5-176A3B4E2CCC}" type="parTrans" cxnId="{D2458431-8E9E-4E1E-9052-F7F78543DCAA}">
      <dgm:prSet/>
      <dgm:spPr/>
      <dgm:t>
        <a:bodyPr/>
        <a:lstStyle/>
        <a:p>
          <a:endParaRPr lang="en-US"/>
        </a:p>
      </dgm:t>
    </dgm:pt>
    <dgm:pt modelId="{E0A5882F-608B-49B3-A5B9-957DD5A271F6}" type="pres">
      <dgm:prSet presAssocID="{535E8198-15F8-4B6D-BA34-B428E5ADF570}" presName="linearFlow" presStyleCnt="0">
        <dgm:presLayoutVars>
          <dgm:dir/>
          <dgm:animLvl val="lvl"/>
          <dgm:resizeHandles val="exact"/>
        </dgm:presLayoutVars>
      </dgm:prSet>
      <dgm:spPr/>
      <dgm:t>
        <a:bodyPr/>
        <a:lstStyle/>
        <a:p>
          <a:endParaRPr lang="en-US"/>
        </a:p>
      </dgm:t>
    </dgm:pt>
    <dgm:pt modelId="{72B00A2E-FA5E-494B-86BA-1A660E7FACAB}" type="pres">
      <dgm:prSet presAssocID="{8D71ECF4-9CCD-4892-92A7-95EE8AEFB3D4}" presName="composite" presStyleCnt="0"/>
      <dgm:spPr/>
    </dgm:pt>
    <dgm:pt modelId="{BE40A709-CF8B-4ED8-8F46-779FC37F6C41}" type="pres">
      <dgm:prSet presAssocID="{8D71ECF4-9CCD-4892-92A7-95EE8AEFB3D4}" presName="parentText" presStyleLbl="alignNode1" presStyleIdx="0" presStyleCnt="3">
        <dgm:presLayoutVars>
          <dgm:chMax val="1"/>
          <dgm:bulletEnabled val="1"/>
        </dgm:presLayoutVars>
      </dgm:prSet>
      <dgm:spPr/>
      <dgm:t>
        <a:bodyPr/>
        <a:lstStyle/>
        <a:p>
          <a:endParaRPr lang="en-US"/>
        </a:p>
      </dgm:t>
    </dgm:pt>
    <dgm:pt modelId="{0ABE0637-4B70-42EC-B26F-C4A3C6E5E479}" type="pres">
      <dgm:prSet presAssocID="{8D71ECF4-9CCD-4892-92A7-95EE8AEFB3D4}" presName="descendantText" presStyleLbl="alignAcc1" presStyleIdx="0" presStyleCnt="3" custLinFactNeighborX="7013" custLinFactNeighborY="6669">
        <dgm:presLayoutVars>
          <dgm:bulletEnabled val="1"/>
        </dgm:presLayoutVars>
      </dgm:prSet>
      <dgm:spPr/>
      <dgm:t>
        <a:bodyPr/>
        <a:lstStyle/>
        <a:p>
          <a:endParaRPr lang="en-US"/>
        </a:p>
      </dgm:t>
    </dgm:pt>
    <dgm:pt modelId="{06625769-ED16-42C4-A1EA-517D815CDB79}" type="pres">
      <dgm:prSet presAssocID="{328C9883-0ED3-478D-99AD-45CA54DEC563}" presName="sp" presStyleCnt="0"/>
      <dgm:spPr/>
    </dgm:pt>
    <dgm:pt modelId="{9BC2B656-30A1-43A4-AD00-3A8B3151BBC9}" type="pres">
      <dgm:prSet presAssocID="{E4F0C737-42D9-4AB3-A796-036E696925FB}" presName="composite" presStyleCnt="0"/>
      <dgm:spPr/>
    </dgm:pt>
    <dgm:pt modelId="{8AC07552-3C48-4FAE-BF7C-27DC6CCC3F8B}" type="pres">
      <dgm:prSet presAssocID="{E4F0C737-42D9-4AB3-A796-036E696925FB}" presName="parentText" presStyleLbl="alignNode1" presStyleIdx="1" presStyleCnt="3">
        <dgm:presLayoutVars>
          <dgm:chMax val="1"/>
          <dgm:bulletEnabled val="1"/>
        </dgm:presLayoutVars>
      </dgm:prSet>
      <dgm:spPr/>
      <dgm:t>
        <a:bodyPr/>
        <a:lstStyle/>
        <a:p>
          <a:endParaRPr lang="en-US"/>
        </a:p>
      </dgm:t>
    </dgm:pt>
    <dgm:pt modelId="{24E6F6F2-B728-40B1-A5D4-450693228DE5}" type="pres">
      <dgm:prSet presAssocID="{E4F0C737-42D9-4AB3-A796-036E696925FB}" presName="descendantText" presStyleLbl="alignAcc1" presStyleIdx="1" presStyleCnt="3">
        <dgm:presLayoutVars>
          <dgm:bulletEnabled val="1"/>
        </dgm:presLayoutVars>
      </dgm:prSet>
      <dgm:spPr/>
      <dgm:t>
        <a:bodyPr/>
        <a:lstStyle/>
        <a:p>
          <a:endParaRPr lang="en-US"/>
        </a:p>
      </dgm:t>
    </dgm:pt>
    <dgm:pt modelId="{976726BA-C954-4A10-86D4-13FCA6D73A18}" type="pres">
      <dgm:prSet presAssocID="{351BBDAF-D58E-44E2-BCA4-AD08BB57BC48}" presName="sp" presStyleCnt="0"/>
      <dgm:spPr/>
    </dgm:pt>
    <dgm:pt modelId="{29C1609B-2EC3-4D34-BA92-BFB029AACC0F}" type="pres">
      <dgm:prSet presAssocID="{CDBA31CE-3CE6-4677-B788-81C606BEAB90}" presName="composite" presStyleCnt="0"/>
      <dgm:spPr/>
    </dgm:pt>
    <dgm:pt modelId="{090394CC-DDC2-4EA8-8B07-850223A30F2D}" type="pres">
      <dgm:prSet presAssocID="{CDBA31CE-3CE6-4677-B788-81C606BEAB90}" presName="parentText" presStyleLbl="alignNode1" presStyleIdx="2" presStyleCnt="3">
        <dgm:presLayoutVars>
          <dgm:chMax val="1"/>
          <dgm:bulletEnabled val="1"/>
        </dgm:presLayoutVars>
      </dgm:prSet>
      <dgm:spPr/>
      <dgm:t>
        <a:bodyPr/>
        <a:lstStyle/>
        <a:p>
          <a:endParaRPr lang="en-US"/>
        </a:p>
      </dgm:t>
    </dgm:pt>
    <dgm:pt modelId="{7E75BFD0-24DE-4DDA-9AD3-9C2F9E591EA5}" type="pres">
      <dgm:prSet presAssocID="{CDBA31CE-3CE6-4677-B788-81C606BEAB90}" presName="descendantText" presStyleLbl="alignAcc1" presStyleIdx="2" presStyleCnt="3">
        <dgm:presLayoutVars>
          <dgm:bulletEnabled val="1"/>
        </dgm:presLayoutVars>
      </dgm:prSet>
      <dgm:spPr/>
      <dgm:t>
        <a:bodyPr/>
        <a:lstStyle/>
        <a:p>
          <a:endParaRPr lang="en-US"/>
        </a:p>
      </dgm:t>
    </dgm:pt>
  </dgm:ptLst>
  <dgm:cxnLst>
    <dgm:cxn modelId="{0F175B51-D54F-4C18-9915-42DC32F1FF73}" srcId="{535E8198-15F8-4B6D-BA34-B428E5ADF570}" destId="{E4F0C737-42D9-4AB3-A796-036E696925FB}" srcOrd="1" destOrd="0" parTransId="{3C214323-5394-45C1-AC33-97CF89D36DF8}" sibTransId="{351BBDAF-D58E-44E2-BCA4-AD08BB57BC48}"/>
    <dgm:cxn modelId="{FA9C601B-61C6-4E09-B731-32923939FFB7}" srcId="{535E8198-15F8-4B6D-BA34-B428E5ADF570}" destId="{CDBA31CE-3CE6-4677-B788-81C606BEAB90}" srcOrd="2" destOrd="0" parTransId="{8DC2A2A4-AA36-4D0F-BEAA-BBE8CDFD1D3B}" sibTransId="{87B5DDA3-84DD-40A7-9029-B0BA5305D199}"/>
    <dgm:cxn modelId="{49592421-6405-440A-942C-FEF969C83A46}" type="presOf" srcId="{E4F0C737-42D9-4AB3-A796-036E696925FB}" destId="{8AC07552-3C48-4FAE-BF7C-27DC6CCC3F8B}" srcOrd="0" destOrd="0" presId="urn:microsoft.com/office/officeart/2005/8/layout/chevron2"/>
    <dgm:cxn modelId="{6C4A6DA1-1B14-4142-8E91-BFC73371C6C6}" srcId="{8D71ECF4-9CCD-4892-92A7-95EE8AEFB3D4}" destId="{37A709D5-0E32-435E-9BB2-388F01D04AED}" srcOrd="0" destOrd="0" parTransId="{39301A5A-C52F-4814-A7E0-9817CB14B8E7}" sibTransId="{F09B49D8-3DCB-4131-BC61-18744D71CC1B}"/>
    <dgm:cxn modelId="{4E8E2280-2AB0-414A-A2FE-44A2581B554F}" srcId="{535E8198-15F8-4B6D-BA34-B428E5ADF570}" destId="{8D71ECF4-9CCD-4892-92A7-95EE8AEFB3D4}" srcOrd="0" destOrd="0" parTransId="{6DF96F9B-1F23-430C-9947-C1322DC7F079}" sibTransId="{328C9883-0ED3-478D-99AD-45CA54DEC563}"/>
    <dgm:cxn modelId="{CA716C63-A7EC-410F-ABCB-65F67D136B02}" srcId="{CDBA31CE-3CE6-4677-B788-81C606BEAB90}" destId="{9850B1D0-1DAC-4E09-9E77-07123657BAB2}" srcOrd="0" destOrd="0" parTransId="{89408D89-315D-4B8B-B36C-F39055FF1064}" sibTransId="{73766FFD-EDB5-4679-BCE7-5876BCCF7099}"/>
    <dgm:cxn modelId="{FCF4A592-7E4F-4C4F-B997-9C3A1314C406}" type="presOf" srcId="{37A709D5-0E32-435E-9BB2-388F01D04AED}" destId="{0ABE0637-4B70-42EC-B26F-C4A3C6E5E479}" srcOrd="0" destOrd="0" presId="urn:microsoft.com/office/officeart/2005/8/layout/chevron2"/>
    <dgm:cxn modelId="{C4F39215-D2C7-475D-8280-A9280C9B084D}" type="presOf" srcId="{9850B1D0-1DAC-4E09-9E77-07123657BAB2}" destId="{7E75BFD0-24DE-4DDA-9AD3-9C2F9E591EA5}" srcOrd="0" destOrd="0" presId="urn:microsoft.com/office/officeart/2005/8/layout/chevron2"/>
    <dgm:cxn modelId="{FCFC46B0-D9E1-4A08-96A1-42376646A825}" type="presOf" srcId="{B0647970-5BD4-46F2-AB98-04584CB0681A}" destId="{24E6F6F2-B728-40B1-A5D4-450693228DE5}" srcOrd="0" destOrd="1" presId="urn:microsoft.com/office/officeart/2005/8/layout/chevron2"/>
    <dgm:cxn modelId="{39927515-D56C-4B0B-A979-37749798B850}" type="presOf" srcId="{535E8198-15F8-4B6D-BA34-B428E5ADF570}" destId="{E0A5882F-608B-49B3-A5B9-957DD5A271F6}" srcOrd="0" destOrd="0" presId="urn:microsoft.com/office/officeart/2005/8/layout/chevron2"/>
    <dgm:cxn modelId="{18355B94-403A-4499-9CF6-492947BB25C3}" type="presOf" srcId="{7F3A9820-D849-4F03-A12F-A1CA03B1A782}" destId="{7E75BFD0-24DE-4DDA-9AD3-9C2F9E591EA5}" srcOrd="0" destOrd="1" presId="urn:microsoft.com/office/officeart/2005/8/layout/chevron2"/>
    <dgm:cxn modelId="{C6241964-D596-4DDC-AE3C-053B5C2AC405}" srcId="{8D71ECF4-9CCD-4892-92A7-95EE8AEFB3D4}" destId="{1306848D-0180-4131-8BDF-966CDCD9C01E}" srcOrd="1" destOrd="0" parTransId="{C1E17D2A-6AD3-4CCC-9351-C68770528A5F}" sibTransId="{DCBA1EEF-F3A9-49B7-A9CA-03026B9ACFC7}"/>
    <dgm:cxn modelId="{D2458431-8E9E-4E1E-9052-F7F78543DCAA}" srcId="{E4F0C737-42D9-4AB3-A796-036E696925FB}" destId="{B0647970-5BD4-46F2-AB98-04584CB0681A}" srcOrd="1" destOrd="0" parTransId="{5AF3A928-9160-49FF-B2B5-176A3B4E2CCC}" sibTransId="{5EF98E69-B442-4A49-927E-1FF5920A6187}"/>
    <dgm:cxn modelId="{3CF083CA-A800-4EFE-91B9-51807D1DCE5C}" srcId="{E4F0C737-42D9-4AB3-A796-036E696925FB}" destId="{EE1F61E0-E76B-4FD2-B762-8D15D27FE550}" srcOrd="0" destOrd="0" parTransId="{94CEBFE8-C0E3-4A60-AABA-A13214DF6216}" sibTransId="{2096AF3F-FBCF-44DA-808D-4223AE4A7203}"/>
    <dgm:cxn modelId="{E50FA06E-CF08-41B6-A376-E355BD31AB7E}" type="presOf" srcId="{8D71ECF4-9CCD-4892-92A7-95EE8AEFB3D4}" destId="{BE40A709-CF8B-4ED8-8F46-779FC37F6C41}" srcOrd="0" destOrd="0" presId="urn:microsoft.com/office/officeart/2005/8/layout/chevron2"/>
    <dgm:cxn modelId="{1FA2F479-B2C3-4B91-8C29-7C4FA398D86E}" type="presOf" srcId="{EE1F61E0-E76B-4FD2-B762-8D15D27FE550}" destId="{24E6F6F2-B728-40B1-A5D4-450693228DE5}" srcOrd="0" destOrd="0" presId="urn:microsoft.com/office/officeart/2005/8/layout/chevron2"/>
    <dgm:cxn modelId="{3A858868-0D64-4D57-B04E-C7D998DD12AB}" type="presOf" srcId="{CDBA31CE-3CE6-4677-B788-81C606BEAB90}" destId="{090394CC-DDC2-4EA8-8B07-850223A30F2D}" srcOrd="0" destOrd="0" presId="urn:microsoft.com/office/officeart/2005/8/layout/chevron2"/>
    <dgm:cxn modelId="{B5C0ACA7-BE25-425F-BB05-3EFDB46ADD0F}" type="presOf" srcId="{1306848D-0180-4131-8BDF-966CDCD9C01E}" destId="{0ABE0637-4B70-42EC-B26F-C4A3C6E5E479}" srcOrd="0" destOrd="1" presId="urn:microsoft.com/office/officeart/2005/8/layout/chevron2"/>
    <dgm:cxn modelId="{86658763-0323-4C5C-8C2C-99D27EA70BCF}" srcId="{CDBA31CE-3CE6-4677-B788-81C606BEAB90}" destId="{7F3A9820-D849-4F03-A12F-A1CA03B1A782}" srcOrd="1" destOrd="0" parTransId="{F7B5978F-609E-47B4-AA27-A44843640687}" sibTransId="{7823645D-10FC-4356-A2C0-29706D6AA90F}"/>
    <dgm:cxn modelId="{DFEBF3E1-19E8-4AA4-9744-A02378D8D68A}" type="presParOf" srcId="{E0A5882F-608B-49B3-A5B9-957DD5A271F6}" destId="{72B00A2E-FA5E-494B-86BA-1A660E7FACAB}" srcOrd="0" destOrd="0" presId="urn:microsoft.com/office/officeart/2005/8/layout/chevron2"/>
    <dgm:cxn modelId="{649E9425-C540-407E-8F9F-7C5260163F5E}" type="presParOf" srcId="{72B00A2E-FA5E-494B-86BA-1A660E7FACAB}" destId="{BE40A709-CF8B-4ED8-8F46-779FC37F6C41}" srcOrd="0" destOrd="0" presId="urn:microsoft.com/office/officeart/2005/8/layout/chevron2"/>
    <dgm:cxn modelId="{A43AFD18-32D4-4439-8E2F-C81119139034}" type="presParOf" srcId="{72B00A2E-FA5E-494B-86BA-1A660E7FACAB}" destId="{0ABE0637-4B70-42EC-B26F-C4A3C6E5E479}" srcOrd="1" destOrd="0" presId="urn:microsoft.com/office/officeart/2005/8/layout/chevron2"/>
    <dgm:cxn modelId="{5B69A899-062E-4340-A591-D870ED8F8ABE}" type="presParOf" srcId="{E0A5882F-608B-49B3-A5B9-957DD5A271F6}" destId="{06625769-ED16-42C4-A1EA-517D815CDB79}" srcOrd="1" destOrd="0" presId="urn:microsoft.com/office/officeart/2005/8/layout/chevron2"/>
    <dgm:cxn modelId="{0F9266DC-DF35-4870-89CE-64C8023AD37A}" type="presParOf" srcId="{E0A5882F-608B-49B3-A5B9-957DD5A271F6}" destId="{9BC2B656-30A1-43A4-AD00-3A8B3151BBC9}" srcOrd="2" destOrd="0" presId="urn:microsoft.com/office/officeart/2005/8/layout/chevron2"/>
    <dgm:cxn modelId="{1025522B-155C-4EA9-A1D4-014860B167E1}" type="presParOf" srcId="{9BC2B656-30A1-43A4-AD00-3A8B3151BBC9}" destId="{8AC07552-3C48-4FAE-BF7C-27DC6CCC3F8B}" srcOrd="0" destOrd="0" presId="urn:microsoft.com/office/officeart/2005/8/layout/chevron2"/>
    <dgm:cxn modelId="{93174611-7522-49F9-8350-8755C4FC1C06}" type="presParOf" srcId="{9BC2B656-30A1-43A4-AD00-3A8B3151BBC9}" destId="{24E6F6F2-B728-40B1-A5D4-450693228DE5}" srcOrd="1" destOrd="0" presId="urn:microsoft.com/office/officeart/2005/8/layout/chevron2"/>
    <dgm:cxn modelId="{E5151609-1F9A-48E3-A8F3-20855A74EFCE}" type="presParOf" srcId="{E0A5882F-608B-49B3-A5B9-957DD5A271F6}" destId="{976726BA-C954-4A10-86D4-13FCA6D73A18}" srcOrd="3" destOrd="0" presId="urn:microsoft.com/office/officeart/2005/8/layout/chevron2"/>
    <dgm:cxn modelId="{E4845CCE-521C-4F5E-ADC4-2B12A063E69E}" type="presParOf" srcId="{E0A5882F-608B-49B3-A5B9-957DD5A271F6}" destId="{29C1609B-2EC3-4D34-BA92-BFB029AACC0F}" srcOrd="4" destOrd="0" presId="urn:microsoft.com/office/officeart/2005/8/layout/chevron2"/>
    <dgm:cxn modelId="{B4DBFE85-59EA-4834-B6A3-9DA23C9E23C2}" type="presParOf" srcId="{29C1609B-2EC3-4D34-BA92-BFB029AACC0F}" destId="{090394CC-DDC2-4EA8-8B07-850223A30F2D}" srcOrd="0" destOrd="0" presId="urn:microsoft.com/office/officeart/2005/8/layout/chevron2"/>
    <dgm:cxn modelId="{9702FDC1-44D9-482A-95FE-6B5B115C585B}" type="presParOf" srcId="{29C1609B-2EC3-4D34-BA92-BFB029AACC0F}" destId="{7E75BFD0-24DE-4DDA-9AD3-9C2F9E591EA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FEE461-1680-49B6-929B-FC275D35BF4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F7C05820-6856-44DC-9BEB-9BDE70E17841}">
      <dgm:prSet phldrT="[نص]"/>
      <dgm:spPr/>
      <dgm:t>
        <a:bodyPr/>
        <a:lstStyle/>
        <a:p>
          <a:r>
            <a:rPr lang="en-US" dirty="0" smtClean="0"/>
            <a:t>4</a:t>
          </a:r>
          <a:endParaRPr lang="en-US" dirty="0"/>
        </a:p>
      </dgm:t>
    </dgm:pt>
    <dgm:pt modelId="{611D0B75-4B8E-4373-A523-2AFFC4DA67B2}" type="parTrans" cxnId="{4C3CD115-4292-4B2B-8523-DF407A810E59}">
      <dgm:prSet/>
      <dgm:spPr/>
      <dgm:t>
        <a:bodyPr/>
        <a:lstStyle/>
        <a:p>
          <a:endParaRPr lang="en-US"/>
        </a:p>
      </dgm:t>
    </dgm:pt>
    <dgm:pt modelId="{FAA1D438-5727-477C-8F24-38E0875AADCA}" type="sibTrans" cxnId="{4C3CD115-4292-4B2B-8523-DF407A810E59}">
      <dgm:prSet/>
      <dgm:spPr/>
      <dgm:t>
        <a:bodyPr/>
        <a:lstStyle/>
        <a:p>
          <a:endParaRPr lang="en-US"/>
        </a:p>
      </dgm:t>
    </dgm:pt>
    <dgm:pt modelId="{7773EF8C-27F4-4123-9A33-00ACADBFC815}">
      <dgm:prSet phldrT="[نص]"/>
      <dgm:spPr/>
      <dgm:t>
        <a:bodyPr/>
        <a:lstStyle/>
        <a:p>
          <a:r>
            <a:rPr lang="en-US" dirty="0" smtClean="0"/>
            <a:t>Select transformers</a:t>
          </a:r>
          <a:endParaRPr lang="en-US" dirty="0"/>
        </a:p>
      </dgm:t>
    </dgm:pt>
    <dgm:pt modelId="{643EF26C-BB7D-428A-BC7B-9A4304CD2999}" type="parTrans" cxnId="{E987A75A-BE50-4B46-8523-C375DEE5A2CD}">
      <dgm:prSet/>
      <dgm:spPr/>
      <dgm:t>
        <a:bodyPr/>
        <a:lstStyle/>
        <a:p>
          <a:endParaRPr lang="en-US"/>
        </a:p>
      </dgm:t>
    </dgm:pt>
    <dgm:pt modelId="{CCA971FC-9A18-476A-B452-3C15C390491F}" type="sibTrans" cxnId="{E987A75A-BE50-4B46-8523-C375DEE5A2CD}">
      <dgm:prSet/>
      <dgm:spPr/>
      <dgm:t>
        <a:bodyPr/>
        <a:lstStyle/>
        <a:p>
          <a:endParaRPr lang="en-US"/>
        </a:p>
      </dgm:t>
    </dgm:pt>
    <dgm:pt modelId="{36496B83-D829-402E-8B70-62AB9DDF73AB}">
      <dgm:prSet phldrT="[نص]"/>
      <dgm:spPr/>
      <dgm:t>
        <a:bodyPr/>
        <a:lstStyle/>
        <a:p>
          <a:r>
            <a:rPr lang="en-US" dirty="0" smtClean="0"/>
            <a:t>5</a:t>
          </a:r>
          <a:endParaRPr lang="en-US" dirty="0"/>
        </a:p>
      </dgm:t>
    </dgm:pt>
    <dgm:pt modelId="{8508C2B4-2F89-4D0E-A2B7-E7CE4A4EBEF3}" type="parTrans" cxnId="{262B4B85-DAF6-407A-A577-E7AF599F0F18}">
      <dgm:prSet/>
      <dgm:spPr/>
      <dgm:t>
        <a:bodyPr/>
        <a:lstStyle/>
        <a:p>
          <a:endParaRPr lang="en-US"/>
        </a:p>
      </dgm:t>
    </dgm:pt>
    <dgm:pt modelId="{10F6DC4E-E397-482D-BFE6-06B73B449B5D}" type="sibTrans" cxnId="{262B4B85-DAF6-407A-A577-E7AF599F0F18}">
      <dgm:prSet/>
      <dgm:spPr/>
      <dgm:t>
        <a:bodyPr/>
        <a:lstStyle/>
        <a:p>
          <a:endParaRPr lang="en-US"/>
        </a:p>
      </dgm:t>
    </dgm:pt>
    <dgm:pt modelId="{91FD106C-243C-4137-A300-6CA746F51DCE}">
      <dgm:prSet phldrT="[نص]"/>
      <dgm:spPr/>
      <dgm:t>
        <a:bodyPr/>
        <a:lstStyle/>
        <a:p>
          <a:r>
            <a:rPr lang="en-US" dirty="0" smtClean="0"/>
            <a:t>Economical calculation</a:t>
          </a:r>
          <a:endParaRPr lang="en-US" dirty="0"/>
        </a:p>
      </dgm:t>
    </dgm:pt>
    <dgm:pt modelId="{64B0B432-EB78-48AC-8843-92E4A5D7D19E}" type="parTrans" cxnId="{893F3AAF-2C41-456B-A93D-AEC67B36CC48}">
      <dgm:prSet/>
      <dgm:spPr/>
      <dgm:t>
        <a:bodyPr/>
        <a:lstStyle/>
        <a:p>
          <a:endParaRPr lang="en-US"/>
        </a:p>
      </dgm:t>
    </dgm:pt>
    <dgm:pt modelId="{001A9CFE-36AB-44BC-8E1F-4ABE84494E38}" type="sibTrans" cxnId="{893F3AAF-2C41-456B-A93D-AEC67B36CC48}">
      <dgm:prSet/>
      <dgm:spPr/>
      <dgm:t>
        <a:bodyPr/>
        <a:lstStyle/>
        <a:p>
          <a:endParaRPr lang="en-US"/>
        </a:p>
      </dgm:t>
    </dgm:pt>
    <dgm:pt modelId="{51B631F6-FE46-40B2-8635-379D8F3985C2}">
      <dgm:prSet phldrT="[نص]"/>
      <dgm:spPr/>
      <dgm:t>
        <a:bodyPr/>
        <a:lstStyle/>
        <a:p>
          <a:r>
            <a:rPr lang="en-US" dirty="0" smtClean="0"/>
            <a:t>6</a:t>
          </a:r>
          <a:endParaRPr lang="en-US" dirty="0"/>
        </a:p>
      </dgm:t>
    </dgm:pt>
    <dgm:pt modelId="{18BF45FE-091F-4EC7-9D86-EBC457E27B92}" type="parTrans" cxnId="{EAC4AA50-B29C-4AE4-8EE3-B3D8A5E0CB20}">
      <dgm:prSet/>
      <dgm:spPr/>
      <dgm:t>
        <a:bodyPr/>
        <a:lstStyle/>
        <a:p>
          <a:endParaRPr lang="en-US"/>
        </a:p>
      </dgm:t>
    </dgm:pt>
    <dgm:pt modelId="{524E7EEB-09AF-473E-8D34-CD344CFD7FFC}" type="sibTrans" cxnId="{EAC4AA50-B29C-4AE4-8EE3-B3D8A5E0CB20}">
      <dgm:prSet/>
      <dgm:spPr/>
      <dgm:t>
        <a:bodyPr/>
        <a:lstStyle/>
        <a:p>
          <a:endParaRPr lang="en-US"/>
        </a:p>
      </dgm:t>
    </dgm:pt>
    <dgm:pt modelId="{38C6C799-9C38-442E-9FF8-A809A06FB028}">
      <dgm:prSet phldrT="[نص]"/>
      <dgm:spPr/>
      <dgm:t>
        <a:bodyPr/>
        <a:lstStyle/>
        <a:p>
          <a:r>
            <a:rPr lang="en-US" dirty="0" smtClean="0"/>
            <a:t>Future works</a:t>
          </a:r>
          <a:endParaRPr lang="en-US" dirty="0"/>
        </a:p>
      </dgm:t>
    </dgm:pt>
    <dgm:pt modelId="{B075762A-EFE0-4E93-B36F-BED2F46BB80B}" type="parTrans" cxnId="{DF8C08BD-5467-4873-901F-B09695E51955}">
      <dgm:prSet/>
      <dgm:spPr/>
      <dgm:t>
        <a:bodyPr/>
        <a:lstStyle/>
        <a:p>
          <a:endParaRPr lang="en-US"/>
        </a:p>
      </dgm:t>
    </dgm:pt>
    <dgm:pt modelId="{CA53168B-6D82-44BF-9DF2-70F524B8D937}" type="sibTrans" cxnId="{DF8C08BD-5467-4873-901F-B09695E51955}">
      <dgm:prSet/>
      <dgm:spPr/>
      <dgm:t>
        <a:bodyPr/>
        <a:lstStyle/>
        <a:p>
          <a:endParaRPr lang="en-US"/>
        </a:p>
      </dgm:t>
    </dgm:pt>
    <dgm:pt modelId="{892968BB-81BE-4459-978F-065430F103E0}">
      <dgm:prSet phldrT="[نص]"/>
      <dgm:spPr/>
      <dgm:t>
        <a:bodyPr/>
        <a:lstStyle/>
        <a:p>
          <a:r>
            <a:rPr lang="en-US" dirty="0" smtClean="0"/>
            <a:t>Switch gear</a:t>
          </a:r>
          <a:endParaRPr lang="en-US" dirty="0"/>
        </a:p>
      </dgm:t>
    </dgm:pt>
    <dgm:pt modelId="{F3EFB944-FE8A-4E83-92E4-2F21954C15DD}" type="parTrans" cxnId="{92E068AA-B337-428E-A131-E9B0FFD1FA2A}">
      <dgm:prSet/>
      <dgm:spPr/>
      <dgm:t>
        <a:bodyPr/>
        <a:lstStyle/>
        <a:p>
          <a:endParaRPr lang="en-US"/>
        </a:p>
      </dgm:t>
    </dgm:pt>
    <dgm:pt modelId="{C2A2949E-7C9A-4C70-B328-800207A90CF4}" type="sibTrans" cxnId="{92E068AA-B337-428E-A131-E9B0FFD1FA2A}">
      <dgm:prSet/>
      <dgm:spPr/>
      <dgm:t>
        <a:bodyPr/>
        <a:lstStyle/>
        <a:p>
          <a:endParaRPr lang="en-US"/>
        </a:p>
      </dgm:t>
    </dgm:pt>
    <dgm:pt modelId="{42AF0EBF-8C8A-4F7E-8834-401E05E1A367}">
      <dgm:prSet phldrT="[نص]"/>
      <dgm:spPr/>
      <dgm:t>
        <a:bodyPr/>
        <a:lstStyle/>
        <a:p>
          <a:r>
            <a:rPr lang="en-US" dirty="0" smtClean="0"/>
            <a:t>Load flow calculations</a:t>
          </a:r>
          <a:endParaRPr lang="en-US" dirty="0"/>
        </a:p>
      </dgm:t>
    </dgm:pt>
    <dgm:pt modelId="{86B31899-7BB9-4046-9B32-2B5F7EB97AE8}" type="parTrans" cxnId="{16450BDA-9F31-4E14-8192-FA6C69395680}">
      <dgm:prSet/>
      <dgm:spPr/>
      <dgm:t>
        <a:bodyPr/>
        <a:lstStyle/>
        <a:p>
          <a:endParaRPr lang="en-US"/>
        </a:p>
      </dgm:t>
    </dgm:pt>
    <dgm:pt modelId="{4522CD6C-6588-4EE4-8ECF-C315486BF6B0}" type="sibTrans" cxnId="{16450BDA-9F31-4E14-8192-FA6C69395680}">
      <dgm:prSet/>
      <dgm:spPr/>
      <dgm:t>
        <a:bodyPr/>
        <a:lstStyle/>
        <a:p>
          <a:endParaRPr lang="en-US"/>
        </a:p>
      </dgm:t>
    </dgm:pt>
    <dgm:pt modelId="{566367A4-4563-4146-B0AE-6CEC40E04BE6}">
      <dgm:prSet phldrT="[نص]"/>
      <dgm:spPr/>
      <dgm:t>
        <a:bodyPr/>
        <a:lstStyle/>
        <a:p>
          <a:r>
            <a:rPr lang="en-US" dirty="0" smtClean="0"/>
            <a:t>Conclusion</a:t>
          </a:r>
          <a:endParaRPr lang="en-US" dirty="0"/>
        </a:p>
      </dgm:t>
    </dgm:pt>
    <dgm:pt modelId="{6D49CE04-6BCC-41FF-BD30-73AB22010040}" type="parTrans" cxnId="{8AA5D4B3-20DF-4402-9AE3-8B4673E53C0D}">
      <dgm:prSet/>
      <dgm:spPr/>
      <dgm:t>
        <a:bodyPr/>
        <a:lstStyle/>
        <a:p>
          <a:endParaRPr lang="en-US"/>
        </a:p>
      </dgm:t>
    </dgm:pt>
    <dgm:pt modelId="{4805077B-8A33-4CC4-A31D-CD541179DA55}" type="sibTrans" cxnId="{8AA5D4B3-20DF-4402-9AE3-8B4673E53C0D}">
      <dgm:prSet/>
      <dgm:spPr/>
      <dgm:t>
        <a:bodyPr/>
        <a:lstStyle/>
        <a:p>
          <a:endParaRPr lang="en-US"/>
        </a:p>
      </dgm:t>
    </dgm:pt>
    <dgm:pt modelId="{58715BB2-B08B-492A-8423-5A5BE506717F}" type="pres">
      <dgm:prSet presAssocID="{2CFEE461-1680-49B6-929B-FC275D35BF42}" presName="linearFlow" presStyleCnt="0">
        <dgm:presLayoutVars>
          <dgm:dir/>
          <dgm:animLvl val="lvl"/>
          <dgm:resizeHandles val="exact"/>
        </dgm:presLayoutVars>
      </dgm:prSet>
      <dgm:spPr/>
      <dgm:t>
        <a:bodyPr/>
        <a:lstStyle/>
        <a:p>
          <a:endParaRPr lang="en-US"/>
        </a:p>
      </dgm:t>
    </dgm:pt>
    <dgm:pt modelId="{7C9C631C-AA5A-4165-84F1-ED6FBF9CC32F}" type="pres">
      <dgm:prSet presAssocID="{F7C05820-6856-44DC-9BEB-9BDE70E17841}" presName="composite" presStyleCnt="0"/>
      <dgm:spPr/>
    </dgm:pt>
    <dgm:pt modelId="{AC6DCE3B-5DF5-45A6-B957-3736FD70E955}" type="pres">
      <dgm:prSet presAssocID="{F7C05820-6856-44DC-9BEB-9BDE70E17841}" presName="parentText" presStyleLbl="alignNode1" presStyleIdx="0" presStyleCnt="3">
        <dgm:presLayoutVars>
          <dgm:chMax val="1"/>
          <dgm:bulletEnabled val="1"/>
        </dgm:presLayoutVars>
      </dgm:prSet>
      <dgm:spPr/>
      <dgm:t>
        <a:bodyPr/>
        <a:lstStyle/>
        <a:p>
          <a:endParaRPr lang="en-US"/>
        </a:p>
      </dgm:t>
    </dgm:pt>
    <dgm:pt modelId="{22F77356-F8C6-42E2-AF74-D79EBE6A958D}" type="pres">
      <dgm:prSet presAssocID="{F7C05820-6856-44DC-9BEB-9BDE70E17841}" presName="descendantText" presStyleLbl="alignAcc1" presStyleIdx="0" presStyleCnt="3">
        <dgm:presLayoutVars>
          <dgm:bulletEnabled val="1"/>
        </dgm:presLayoutVars>
      </dgm:prSet>
      <dgm:spPr/>
      <dgm:t>
        <a:bodyPr/>
        <a:lstStyle/>
        <a:p>
          <a:endParaRPr lang="en-US"/>
        </a:p>
      </dgm:t>
    </dgm:pt>
    <dgm:pt modelId="{4AD783BD-ACAB-4A1D-816D-A3A222446E38}" type="pres">
      <dgm:prSet presAssocID="{FAA1D438-5727-477C-8F24-38E0875AADCA}" presName="sp" presStyleCnt="0"/>
      <dgm:spPr/>
    </dgm:pt>
    <dgm:pt modelId="{2CEF587E-D7F1-4AE4-BA7B-AAFD5F0F978E}" type="pres">
      <dgm:prSet presAssocID="{36496B83-D829-402E-8B70-62AB9DDF73AB}" presName="composite" presStyleCnt="0"/>
      <dgm:spPr/>
    </dgm:pt>
    <dgm:pt modelId="{087BC255-365F-47DD-AD68-688CDC23B0B7}" type="pres">
      <dgm:prSet presAssocID="{36496B83-D829-402E-8B70-62AB9DDF73AB}" presName="parentText" presStyleLbl="alignNode1" presStyleIdx="1" presStyleCnt="3">
        <dgm:presLayoutVars>
          <dgm:chMax val="1"/>
          <dgm:bulletEnabled val="1"/>
        </dgm:presLayoutVars>
      </dgm:prSet>
      <dgm:spPr/>
      <dgm:t>
        <a:bodyPr/>
        <a:lstStyle/>
        <a:p>
          <a:endParaRPr lang="en-US"/>
        </a:p>
      </dgm:t>
    </dgm:pt>
    <dgm:pt modelId="{0CF5431F-51F9-4D9B-9D06-ED2149BFF8A2}" type="pres">
      <dgm:prSet presAssocID="{36496B83-D829-402E-8B70-62AB9DDF73AB}" presName="descendantText" presStyleLbl="alignAcc1" presStyleIdx="1" presStyleCnt="3">
        <dgm:presLayoutVars>
          <dgm:bulletEnabled val="1"/>
        </dgm:presLayoutVars>
      </dgm:prSet>
      <dgm:spPr/>
      <dgm:t>
        <a:bodyPr/>
        <a:lstStyle/>
        <a:p>
          <a:endParaRPr lang="en-US"/>
        </a:p>
      </dgm:t>
    </dgm:pt>
    <dgm:pt modelId="{25DCB6C5-0C86-432E-95B5-CDC3A6139C2E}" type="pres">
      <dgm:prSet presAssocID="{10F6DC4E-E397-482D-BFE6-06B73B449B5D}" presName="sp" presStyleCnt="0"/>
      <dgm:spPr/>
    </dgm:pt>
    <dgm:pt modelId="{5346C8E7-0911-4F77-BF70-CA26225D20DB}" type="pres">
      <dgm:prSet presAssocID="{51B631F6-FE46-40B2-8635-379D8F3985C2}" presName="composite" presStyleCnt="0"/>
      <dgm:spPr/>
    </dgm:pt>
    <dgm:pt modelId="{5DC20B2C-4E06-4F8B-A381-29FC2DA5B346}" type="pres">
      <dgm:prSet presAssocID="{51B631F6-FE46-40B2-8635-379D8F3985C2}" presName="parentText" presStyleLbl="alignNode1" presStyleIdx="2" presStyleCnt="3">
        <dgm:presLayoutVars>
          <dgm:chMax val="1"/>
          <dgm:bulletEnabled val="1"/>
        </dgm:presLayoutVars>
      </dgm:prSet>
      <dgm:spPr/>
      <dgm:t>
        <a:bodyPr/>
        <a:lstStyle/>
        <a:p>
          <a:endParaRPr lang="en-US"/>
        </a:p>
      </dgm:t>
    </dgm:pt>
    <dgm:pt modelId="{B0E9BC11-0D0D-4DB8-ACAD-AF01A2112AC7}" type="pres">
      <dgm:prSet presAssocID="{51B631F6-FE46-40B2-8635-379D8F3985C2}" presName="descendantText" presStyleLbl="alignAcc1" presStyleIdx="2" presStyleCnt="3">
        <dgm:presLayoutVars>
          <dgm:bulletEnabled val="1"/>
        </dgm:presLayoutVars>
      </dgm:prSet>
      <dgm:spPr/>
      <dgm:t>
        <a:bodyPr/>
        <a:lstStyle/>
        <a:p>
          <a:endParaRPr lang="en-US"/>
        </a:p>
      </dgm:t>
    </dgm:pt>
  </dgm:ptLst>
  <dgm:cxnLst>
    <dgm:cxn modelId="{DF8C08BD-5467-4873-901F-B09695E51955}" srcId="{51B631F6-FE46-40B2-8635-379D8F3985C2}" destId="{38C6C799-9C38-442E-9FF8-A809A06FB028}" srcOrd="1" destOrd="0" parTransId="{B075762A-EFE0-4E93-B36F-BED2F46BB80B}" sibTransId="{CA53168B-6D82-44BF-9DF2-70F524B8D937}"/>
    <dgm:cxn modelId="{E987A75A-BE50-4B46-8523-C375DEE5A2CD}" srcId="{F7C05820-6856-44DC-9BEB-9BDE70E17841}" destId="{7773EF8C-27F4-4123-9A33-00ACADBFC815}" srcOrd="0" destOrd="0" parTransId="{643EF26C-BB7D-428A-BC7B-9A4304CD2999}" sibTransId="{CCA971FC-9A18-476A-B452-3C15C390491F}"/>
    <dgm:cxn modelId="{90184C23-FA2B-4287-93EB-85F3C48DAE8D}" type="presOf" srcId="{566367A4-4563-4146-B0AE-6CEC40E04BE6}" destId="{B0E9BC11-0D0D-4DB8-ACAD-AF01A2112AC7}" srcOrd="0" destOrd="0" presId="urn:microsoft.com/office/officeart/2005/8/layout/chevron2"/>
    <dgm:cxn modelId="{0F01D8D3-3BA1-4388-8040-4EE1A624FB35}" type="presOf" srcId="{38C6C799-9C38-442E-9FF8-A809A06FB028}" destId="{B0E9BC11-0D0D-4DB8-ACAD-AF01A2112AC7}" srcOrd="0" destOrd="1" presId="urn:microsoft.com/office/officeart/2005/8/layout/chevron2"/>
    <dgm:cxn modelId="{262B4B85-DAF6-407A-A577-E7AF599F0F18}" srcId="{2CFEE461-1680-49B6-929B-FC275D35BF42}" destId="{36496B83-D829-402E-8B70-62AB9DDF73AB}" srcOrd="1" destOrd="0" parTransId="{8508C2B4-2F89-4D0E-A2B7-E7CE4A4EBEF3}" sibTransId="{10F6DC4E-E397-482D-BFE6-06B73B449B5D}"/>
    <dgm:cxn modelId="{31CDBFBB-44A2-4CAC-A681-5404E8726599}" type="presOf" srcId="{F7C05820-6856-44DC-9BEB-9BDE70E17841}" destId="{AC6DCE3B-5DF5-45A6-B957-3736FD70E955}" srcOrd="0" destOrd="0" presId="urn:microsoft.com/office/officeart/2005/8/layout/chevron2"/>
    <dgm:cxn modelId="{8AA5D4B3-20DF-4402-9AE3-8B4673E53C0D}" srcId="{51B631F6-FE46-40B2-8635-379D8F3985C2}" destId="{566367A4-4563-4146-B0AE-6CEC40E04BE6}" srcOrd="0" destOrd="0" parTransId="{6D49CE04-6BCC-41FF-BD30-73AB22010040}" sibTransId="{4805077B-8A33-4CC4-A31D-CD541179DA55}"/>
    <dgm:cxn modelId="{B0EFDAE9-4EB1-4571-9E69-01944E8C0DFC}" type="presOf" srcId="{892968BB-81BE-4459-978F-065430F103E0}" destId="{22F77356-F8C6-42E2-AF74-D79EBE6A958D}" srcOrd="0" destOrd="1" presId="urn:microsoft.com/office/officeart/2005/8/layout/chevron2"/>
    <dgm:cxn modelId="{4C3CD115-4292-4B2B-8523-DF407A810E59}" srcId="{2CFEE461-1680-49B6-929B-FC275D35BF42}" destId="{F7C05820-6856-44DC-9BEB-9BDE70E17841}" srcOrd="0" destOrd="0" parTransId="{611D0B75-4B8E-4373-A523-2AFFC4DA67B2}" sibTransId="{FAA1D438-5727-477C-8F24-38E0875AADCA}"/>
    <dgm:cxn modelId="{893F3AAF-2C41-456B-A93D-AEC67B36CC48}" srcId="{36496B83-D829-402E-8B70-62AB9DDF73AB}" destId="{91FD106C-243C-4137-A300-6CA746F51DCE}" srcOrd="0" destOrd="0" parTransId="{64B0B432-EB78-48AC-8843-92E4A5D7D19E}" sibTransId="{001A9CFE-36AB-44BC-8E1F-4ABE84494E38}"/>
    <dgm:cxn modelId="{C10F3EBB-4C17-460A-99A7-226CB261692E}" type="presOf" srcId="{91FD106C-243C-4137-A300-6CA746F51DCE}" destId="{0CF5431F-51F9-4D9B-9D06-ED2149BFF8A2}" srcOrd="0" destOrd="0" presId="urn:microsoft.com/office/officeart/2005/8/layout/chevron2"/>
    <dgm:cxn modelId="{2AD7CEE5-5646-4B4D-BBB8-F3F08F308522}" type="presOf" srcId="{42AF0EBF-8C8A-4F7E-8834-401E05E1A367}" destId="{0CF5431F-51F9-4D9B-9D06-ED2149BFF8A2}" srcOrd="0" destOrd="1" presId="urn:microsoft.com/office/officeart/2005/8/layout/chevron2"/>
    <dgm:cxn modelId="{B0B4762E-97CD-46E9-9D5E-7784A18DBAAF}" type="presOf" srcId="{51B631F6-FE46-40B2-8635-379D8F3985C2}" destId="{5DC20B2C-4E06-4F8B-A381-29FC2DA5B346}" srcOrd="0" destOrd="0" presId="urn:microsoft.com/office/officeart/2005/8/layout/chevron2"/>
    <dgm:cxn modelId="{EAC4AA50-B29C-4AE4-8EE3-B3D8A5E0CB20}" srcId="{2CFEE461-1680-49B6-929B-FC275D35BF42}" destId="{51B631F6-FE46-40B2-8635-379D8F3985C2}" srcOrd="2" destOrd="0" parTransId="{18BF45FE-091F-4EC7-9D86-EBC457E27B92}" sibTransId="{524E7EEB-09AF-473E-8D34-CD344CFD7FFC}"/>
    <dgm:cxn modelId="{8619FE69-9114-4569-8531-1B9B3871E063}" type="presOf" srcId="{2CFEE461-1680-49B6-929B-FC275D35BF42}" destId="{58715BB2-B08B-492A-8423-5A5BE506717F}" srcOrd="0" destOrd="0" presId="urn:microsoft.com/office/officeart/2005/8/layout/chevron2"/>
    <dgm:cxn modelId="{92E068AA-B337-428E-A131-E9B0FFD1FA2A}" srcId="{F7C05820-6856-44DC-9BEB-9BDE70E17841}" destId="{892968BB-81BE-4459-978F-065430F103E0}" srcOrd="1" destOrd="0" parTransId="{F3EFB944-FE8A-4E83-92E4-2F21954C15DD}" sibTransId="{C2A2949E-7C9A-4C70-B328-800207A90CF4}"/>
    <dgm:cxn modelId="{D46C6BE6-E5AD-4A3D-96DB-91EC492F552C}" type="presOf" srcId="{7773EF8C-27F4-4123-9A33-00ACADBFC815}" destId="{22F77356-F8C6-42E2-AF74-D79EBE6A958D}" srcOrd="0" destOrd="0" presId="urn:microsoft.com/office/officeart/2005/8/layout/chevron2"/>
    <dgm:cxn modelId="{61B57248-3597-48F1-B3B3-7084624D609B}" type="presOf" srcId="{36496B83-D829-402E-8B70-62AB9DDF73AB}" destId="{087BC255-365F-47DD-AD68-688CDC23B0B7}" srcOrd="0" destOrd="0" presId="urn:microsoft.com/office/officeart/2005/8/layout/chevron2"/>
    <dgm:cxn modelId="{16450BDA-9F31-4E14-8192-FA6C69395680}" srcId="{36496B83-D829-402E-8B70-62AB9DDF73AB}" destId="{42AF0EBF-8C8A-4F7E-8834-401E05E1A367}" srcOrd="1" destOrd="0" parTransId="{86B31899-7BB9-4046-9B32-2B5F7EB97AE8}" sibTransId="{4522CD6C-6588-4EE4-8ECF-C315486BF6B0}"/>
    <dgm:cxn modelId="{88F83740-8870-48A7-9409-C27660A0C88C}" type="presParOf" srcId="{58715BB2-B08B-492A-8423-5A5BE506717F}" destId="{7C9C631C-AA5A-4165-84F1-ED6FBF9CC32F}" srcOrd="0" destOrd="0" presId="urn:microsoft.com/office/officeart/2005/8/layout/chevron2"/>
    <dgm:cxn modelId="{09A032EA-79F4-4245-8E00-220577B94EE2}" type="presParOf" srcId="{7C9C631C-AA5A-4165-84F1-ED6FBF9CC32F}" destId="{AC6DCE3B-5DF5-45A6-B957-3736FD70E955}" srcOrd="0" destOrd="0" presId="urn:microsoft.com/office/officeart/2005/8/layout/chevron2"/>
    <dgm:cxn modelId="{C95ACAD3-7CF8-40E8-8854-DD79E5677028}" type="presParOf" srcId="{7C9C631C-AA5A-4165-84F1-ED6FBF9CC32F}" destId="{22F77356-F8C6-42E2-AF74-D79EBE6A958D}" srcOrd="1" destOrd="0" presId="urn:microsoft.com/office/officeart/2005/8/layout/chevron2"/>
    <dgm:cxn modelId="{7D994852-1A30-4527-858B-D9875D6CF70B}" type="presParOf" srcId="{58715BB2-B08B-492A-8423-5A5BE506717F}" destId="{4AD783BD-ACAB-4A1D-816D-A3A222446E38}" srcOrd="1" destOrd="0" presId="urn:microsoft.com/office/officeart/2005/8/layout/chevron2"/>
    <dgm:cxn modelId="{475F94C6-5E7A-4AA1-9365-5C963CA18831}" type="presParOf" srcId="{58715BB2-B08B-492A-8423-5A5BE506717F}" destId="{2CEF587E-D7F1-4AE4-BA7B-AAFD5F0F978E}" srcOrd="2" destOrd="0" presId="urn:microsoft.com/office/officeart/2005/8/layout/chevron2"/>
    <dgm:cxn modelId="{D27515E4-290D-453E-A1EE-7D00615285CB}" type="presParOf" srcId="{2CEF587E-D7F1-4AE4-BA7B-AAFD5F0F978E}" destId="{087BC255-365F-47DD-AD68-688CDC23B0B7}" srcOrd="0" destOrd="0" presId="urn:microsoft.com/office/officeart/2005/8/layout/chevron2"/>
    <dgm:cxn modelId="{FBCEC768-AB57-45DD-BDCD-8297D113524A}" type="presParOf" srcId="{2CEF587E-D7F1-4AE4-BA7B-AAFD5F0F978E}" destId="{0CF5431F-51F9-4D9B-9D06-ED2149BFF8A2}" srcOrd="1" destOrd="0" presId="urn:microsoft.com/office/officeart/2005/8/layout/chevron2"/>
    <dgm:cxn modelId="{96C7BE79-7C66-49BF-BD88-EBE5E9F92038}" type="presParOf" srcId="{58715BB2-B08B-492A-8423-5A5BE506717F}" destId="{25DCB6C5-0C86-432E-95B5-CDC3A6139C2E}" srcOrd="3" destOrd="0" presId="urn:microsoft.com/office/officeart/2005/8/layout/chevron2"/>
    <dgm:cxn modelId="{B436F4D8-B1B4-45F9-B4DB-9B86A0EC699F}" type="presParOf" srcId="{58715BB2-B08B-492A-8423-5A5BE506717F}" destId="{5346C8E7-0911-4F77-BF70-CA26225D20DB}" srcOrd="4" destOrd="0" presId="urn:microsoft.com/office/officeart/2005/8/layout/chevron2"/>
    <dgm:cxn modelId="{FAFA2271-2D46-436F-A5E1-A8E0D07E42B0}" type="presParOf" srcId="{5346C8E7-0911-4F77-BF70-CA26225D20DB}" destId="{5DC20B2C-4E06-4F8B-A381-29FC2DA5B346}" srcOrd="0" destOrd="0" presId="urn:microsoft.com/office/officeart/2005/8/layout/chevron2"/>
    <dgm:cxn modelId="{7CCE1B7B-CB82-4E27-9E58-F22A78084058}" type="presParOf" srcId="{5346C8E7-0911-4F77-BF70-CA26225D20DB}" destId="{B0E9BC11-0D0D-4DB8-ACAD-AF01A2112AC7}"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A85E9C-5D81-4BD4-A37C-EB525B3164B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58981F6-D570-4C54-9FEE-CA83E4FCD122}">
      <dgm:prSet custT="1"/>
      <dgm:spPr/>
      <dgm:t>
        <a:bodyPr/>
        <a:lstStyle/>
        <a:p>
          <a:pPr rtl="0"/>
          <a:r>
            <a:rPr lang="en-US" sz="2600" b="0" dirty="0" smtClean="0"/>
            <a:t>Reduce energy cost ($/kwh) which Facilitate investment and industrial and urban development.</a:t>
          </a:r>
          <a:endParaRPr lang="en-US" sz="2600" b="0" dirty="0"/>
        </a:p>
      </dgm:t>
    </dgm:pt>
    <dgm:pt modelId="{7B2467BD-A3E2-4027-B86C-4F0B5B21F557}" type="parTrans" cxnId="{9C80A811-1388-4997-B70A-3536CA87B00E}">
      <dgm:prSet/>
      <dgm:spPr/>
      <dgm:t>
        <a:bodyPr/>
        <a:lstStyle/>
        <a:p>
          <a:endParaRPr lang="en-US"/>
        </a:p>
      </dgm:t>
    </dgm:pt>
    <dgm:pt modelId="{48C812B1-B2CE-4228-BF1E-6239CE279FC9}" type="sibTrans" cxnId="{9C80A811-1388-4997-B70A-3536CA87B00E}">
      <dgm:prSet/>
      <dgm:spPr/>
      <dgm:t>
        <a:bodyPr/>
        <a:lstStyle/>
        <a:p>
          <a:endParaRPr lang="en-US"/>
        </a:p>
      </dgm:t>
    </dgm:pt>
    <dgm:pt modelId="{7B0A4C4C-C314-4626-AA74-BC9CC697D3A9}">
      <dgm:prSet custT="1"/>
      <dgm:spPr/>
      <dgm:t>
        <a:bodyPr/>
        <a:lstStyle/>
        <a:p>
          <a:pPr rtl="0"/>
          <a:r>
            <a:rPr lang="en-US" sz="2600" b="0" dirty="0" smtClean="0"/>
            <a:t>Reduce maintenance cost .</a:t>
          </a:r>
          <a:endParaRPr lang="en-US" sz="2600" b="0" dirty="0"/>
        </a:p>
      </dgm:t>
    </dgm:pt>
    <dgm:pt modelId="{6AC8710E-35F2-4F50-888D-AD87A8AC66FA}" type="parTrans" cxnId="{80C4D201-E853-4EC1-96AF-6E24A9E7A13B}">
      <dgm:prSet/>
      <dgm:spPr/>
      <dgm:t>
        <a:bodyPr/>
        <a:lstStyle/>
        <a:p>
          <a:endParaRPr lang="en-US"/>
        </a:p>
      </dgm:t>
    </dgm:pt>
    <dgm:pt modelId="{EBA64F76-EB67-4B06-ADE6-36DCF6A236BF}" type="sibTrans" cxnId="{80C4D201-E853-4EC1-96AF-6E24A9E7A13B}">
      <dgm:prSet/>
      <dgm:spPr/>
      <dgm:t>
        <a:bodyPr/>
        <a:lstStyle/>
        <a:p>
          <a:endParaRPr lang="en-US"/>
        </a:p>
      </dgm:t>
    </dgm:pt>
    <dgm:pt modelId="{BB2DB402-2C88-4FF9-A2CB-6D60F03ACAEE}">
      <dgm:prSet custT="1"/>
      <dgm:spPr/>
      <dgm:t>
        <a:bodyPr/>
        <a:lstStyle/>
        <a:p>
          <a:pPr rtl="0"/>
          <a:r>
            <a:rPr lang="en-US" sz="2600" b="0" dirty="0" smtClean="0"/>
            <a:t>Increase the expansion possibility.</a:t>
          </a:r>
          <a:endParaRPr lang="en-US" sz="2600" b="0" dirty="0"/>
        </a:p>
      </dgm:t>
    </dgm:pt>
    <dgm:pt modelId="{7F76E716-AA9E-412A-8F4D-D72AD4EB0469}" type="parTrans" cxnId="{512DAB12-17FF-4873-8226-513DB53C5EFA}">
      <dgm:prSet/>
      <dgm:spPr/>
      <dgm:t>
        <a:bodyPr/>
        <a:lstStyle/>
        <a:p>
          <a:endParaRPr lang="en-US"/>
        </a:p>
      </dgm:t>
    </dgm:pt>
    <dgm:pt modelId="{0B20D089-CE34-4A56-8543-6A415FF093E3}" type="sibTrans" cxnId="{512DAB12-17FF-4873-8226-513DB53C5EFA}">
      <dgm:prSet/>
      <dgm:spPr/>
      <dgm:t>
        <a:bodyPr/>
        <a:lstStyle/>
        <a:p>
          <a:endParaRPr lang="en-US"/>
        </a:p>
      </dgm:t>
    </dgm:pt>
    <dgm:pt modelId="{7C188641-6F68-4F62-99A0-3794E1018B1B}">
      <dgm:prSet custT="1"/>
      <dgm:spPr/>
      <dgm:t>
        <a:bodyPr/>
        <a:lstStyle/>
        <a:p>
          <a:pPr rtl="0"/>
          <a:r>
            <a:rPr lang="en-US" sz="2600" b="0" dirty="0" smtClean="0"/>
            <a:t>Reduce the installed capacity of the network due to diversity factor between cites.</a:t>
          </a:r>
          <a:endParaRPr lang="en-US" sz="2600" b="0" dirty="0"/>
        </a:p>
      </dgm:t>
    </dgm:pt>
    <dgm:pt modelId="{5B2010F2-590C-4853-A3DD-FE46E94B3880}" type="parTrans" cxnId="{05DB36D0-27C6-44E1-BC52-06F31DD75F5F}">
      <dgm:prSet/>
      <dgm:spPr/>
      <dgm:t>
        <a:bodyPr/>
        <a:lstStyle/>
        <a:p>
          <a:endParaRPr lang="en-US"/>
        </a:p>
      </dgm:t>
    </dgm:pt>
    <dgm:pt modelId="{AA1434CA-42F8-4944-96D5-CB0952745D9F}" type="sibTrans" cxnId="{05DB36D0-27C6-44E1-BC52-06F31DD75F5F}">
      <dgm:prSet/>
      <dgm:spPr/>
      <dgm:t>
        <a:bodyPr/>
        <a:lstStyle/>
        <a:p>
          <a:endParaRPr lang="en-US"/>
        </a:p>
      </dgm:t>
    </dgm:pt>
    <dgm:pt modelId="{549BB5DE-13B7-4AEB-B683-2A47DEFBD7C6}">
      <dgm:prSet custT="1"/>
      <dgm:spPr/>
      <dgm:t>
        <a:bodyPr/>
        <a:lstStyle/>
        <a:p>
          <a:pPr rtl="0"/>
          <a:r>
            <a:rPr lang="en-US" sz="2600" b="0" dirty="0" smtClean="0"/>
            <a:t>Encourage investments in generation sectors.</a:t>
          </a:r>
          <a:endParaRPr lang="en-US" sz="2600" b="0" dirty="0"/>
        </a:p>
      </dgm:t>
    </dgm:pt>
    <dgm:pt modelId="{7E2531CD-630D-4F5B-AB6C-4F7F91656D72}" type="parTrans" cxnId="{406F3CBC-4D16-41B2-ADEE-94FCAB0AF46A}">
      <dgm:prSet/>
      <dgm:spPr/>
      <dgm:t>
        <a:bodyPr/>
        <a:lstStyle/>
        <a:p>
          <a:endParaRPr lang="en-US"/>
        </a:p>
      </dgm:t>
    </dgm:pt>
    <dgm:pt modelId="{C323A5D5-35C1-415B-ABB2-8B836EC3839E}" type="sibTrans" cxnId="{406F3CBC-4D16-41B2-ADEE-94FCAB0AF46A}">
      <dgm:prSet/>
      <dgm:spPr/>
      <dgm:t>
        <a:bodyPr/>
        <a:lstStyle/>
        <a:p>
          <a:endParaRPr lang="en-US"/>
        </a:p>
      </dgm:t>
    </dgm:pt>
    <dgm:pt modelId="{88C03AD2-8E1A-48CD-878F-C7CD6AC5ED71}">
      <dgm:prSet custT="1"/>
      <dgm:spPr/>
      <dgm:t>
        <a:bodyPr/>
        <a:lstStyle/>
        <a:p>
          <a:pPr rtl="0"/>
          <a:r>
            <a:rPr lang="en-US" sz="2600" b="0" dirty="0" smtClean="0"/>
            <a:t>Use other sources to satisfy the increasing demand.</a:t>
          </a:r>
          <a:endParaRPr lang="en-US" sz="2600" b="0" dirty="0"/>
        </a:p>
      </dgm:t>
    </dgm:pt>
    <dgm:pt modelId="{D8474D57-26C7-4049-8E11-FBBDFC5E4970}" type="parTrans" cxnId="{E1850A7A-1D7C-43D1-BC49-A2451A6FAE14}">
      <dgm:prSet/>
      <dgm:spPr/>
      <dgm:t>
        <a:bodyPr/>
        <a:lstStyle/>
        <a:p>
          <a:endParaRPr lang="en-US"/>
        </a:p>
      </dgm:t>
    </dgm:pt>
    <dgm:pt modelId="{A4B4136B-1DE2-4648-A31E-4341117BB1AA}" type="sibTrans" cxnId="{E1850A7A-1D7C-43D1-BC49-A2451A6FAE14}">
      <dgm:prSet/>
      <dgm:spPr/>
      <dgm:t>
        <a:bodyPr/>
        <a:lstStyle/>
        <a:p>
          <a:endParaRPr lang="en-US"/>
        </a:p>
      </dgm:t>
    </dgm:pt>
    <dgm:pt modelId="{087B7DE6-9C97-4A12-90D8-38934972D9DE}" type="pres">
      <dgm:prSet presAssocID="{8FA85E9C-5D81-4BD4-A37C-EB525B3164BD}" presName="linear" presStyleCnt="0">
        <dgm:presLayoutVars>
          <dgm:animLvl val="lvl"/>
          <dgm:resizeHandles val="exact"/>
        </dgm:presLayoutVars>
      </dgm:prSet>
      <dgm:spPr/>
      <dgm:t>
        <a:bodyPr/>
        <a:lstStyle/>
        <a:p>
          <a:endParaRPr lang="en-US"/>
        </a:p>
      </dgm:t>
    </dgm:pt>
    <dgm:pt modelId="{BF550495-5CBC-463B-A3AA-ECFF8EFF895E}" type="pres">
      <dgm:prSet presAssocID="{F58981F6-D570-4C54-9FEE-CA83E4FCD122}" presName="parentText" presStyleLbl="node1" presStyleIdx="0" presStyleCnt="6" custScaleY="109626">
        <dgm:presLayoutVars>
          <dgm:chMax val="0"/>
          <dgm:bulletEnabled val="1"/>
        </dgm:presLayoutVars>
      </dgm:prSet>
      <dgm:spPr/>
      <dgm:t>
        <a:bodyPr/>
        <a:lstStyle/>
        <a:p>
          <a:endParaRPr lang="en-US"/>
        </a:p>
      </dgm:t>
    </dgm:pt>
    <dgm:pt modelId="{38619D56-5AF4-40D5-A86D-6345159D31D8}" type="pres">
      <dgm:prSet presAssocID="{48C812B1-B2CE-4228-BF1E-6239CE279FC9}" presName="spacer" presStyleCnt="0"/>
      <dgm:spPr/>
    </dgm:pt>
    <dgm:pt modelId="{A9EAA7DF-7052-41EF-BDCE-229D5427569E}" type="pres">
      <dgm:prSet presAssocID="{7B0A4C4C-C314-4626-AA74-BC9CC697D3A9}" presName="parentText" presStyleLbl="node1" presStyleIdx="1" presStyleCnt="6" custScaleY="79823">
        <dgm:presLayoutVars>
          <dgm:chMax val="0"/>
          <dgm:bulletEnabled val="1"/>
        </dgm:presLayoutVars>
      </dgm:prSet>
      <dgm:spPr/>
      <dgm:t>
        <a:bodyPr/>
        <a:lstStyle/>
        <a:p>
          <a:endParaRPr lang="en-US"/>
        </a:p>
      </dgm:t>
    </dgm:pt>
    <dgm:pt modelId="{5F56DED8-B73B-4B00-9295-370698B93B41}" type="pres">
      <dgm:prSet presAssocID="{EBA64F76-EB67-4B06-ADE6-36DCF6A236BF}" presName="spacer" presStyleCnt="0"/>
      <dgm:spPr/>
    </dgm:pt>
    <dgm:pt modelId="{23190610-5FE0-4629-A1ED-657FA9AE3BD8}" type="pres">
      <dgm:prSet presAssocID="{BB2DB402-2C88-4FF9-A2CB-6D60F03ACAEE}" presName="parentText" presStyleLbl="node1" presStyleIdx="2" presStyleCnt="6" custScaleY="85469">
        <dgm:presLayoutVars>
          <dgm:chMax val="0"/>
          <dgm:bulletEnabled val="1"/>
        </dgm:presLayoutVars>
      </dgm:prSet>
      <dgm:spPr/>
      <dgm:t>
        <a:bodyPr/>
        <a:lstStyle/>
        <a:p>
          <a:endParaRPr lang="en-US"/>
        </a:p>
      </dgm:t>
    </dgm:pt>
    <dgm:pt modelId="{76A33E72-2F76-4D9F-9F75-ACFED5D4FC58}" type="pres">
      <dgm:prSet presAssocID="{0B20D089-CE34-4A56-8543-6A415FF093E3}" presName="spacer" presStyleCnt="0"/>
      <dgm:spPr/>
    </dgm:pt>
    <dgm:pt modelId="{5BBC2FDD-041A-41AA-98AC-10367225DF9E}" type="pres">
      <dgm:prSet presAssocID="{7C188641-6F68-4F62-99A0-3794E1018B1B}" presName="parentText" presStyleLbl="node1" presStyleIdx="3" presStyleCnt="6" custScaleY="117861">
        <dgm:presLayoutVars>
          <dgm:chMax val="0"/>
          <dgm:bulletEnabled val="1"/>
        </dgm:presLayoutVars>
      </dgm:prSet>
      <dgm:spPr/>
      <dgm:t>
        <a:bodyPr/>
        <a:lstStyle/>
        <a:p>
          <a:endParaRPr lang="en-US"/>
        </a:p>
      </dgm:t>
    </dgm:pt>
    <dgm:pt modelId="{E5FBA3AF-6200-4C4B-A7DE-E3536F0EA3EB}" type="pres">
      <dgm:prSet presAssocID="{AA1434CA-42F8-4944-96D5-CB0952745D9F}" presName="spacer" presStyleCnt="0"/>
      <dgm:spPr/>
    </dgm:pt>
    <dgm:pt modelId="{A3766FAE-926F-4080-9837-58910450F9EA}" type="pres">
      <dgm:prSet presAssocID="{549BB5DE-13B7-4AEB-B683-2A47DEFBD7C6}" presName="parentText" presStyleLbl="node1" presStyleIdx="4" presStyleCnt="6" custScaleY="83849">
        <dgm:presLayoutVars>
          <dgm:chMax val="0"/>
          <dgm:bulletEnabled val="1"/>
        </dgm:presLayoutVars>
      </dgm:prSet>
      <dgm:spPr/>
      <dgm:t>
        <a:bodyPr/>
        <a:lstStyle/>
        <a:p>
          <a:endParaRPr lang="en-US"/>
        </a:p>
      </dgm:t>
    </dgm:pt>
    <dgm:pt modelId="{ECDCE19C-55EB-4D98-BD2A-57889F2D3F80}" type="pres">
      <dgm:prSet presAssocID="{C323A5D5-35C1-415B-ABB2-8B836EC3839E}" presName="spacer" presStyleCnt="0"/>
      <dgm:spPr/>
    </dgm:pt>
    <dgm:pt modelId="{E37AF7EB-C8BC-4775-BCDA-B6FE93657937}" type="pres">
      <dgm:prSet presAssocID="{88C03AD2-8E1A-48CD-878F-C7CD6AC5ED71}" presName="parentText" presStyleLbl="node1" presStyleIdx="5" presStyleCnt="6">
        <dgm:presLayoutVars>
          <dgm:chMax val="0"/>
          <dgm:bulletEnabled val="1"/>
        </dgm:presLayoutVars>
      </dgm:prSet>
      <dgm:spPr/>
      <dgm:t>
        <a:bodyPr/>
        <a:lstStyle/>
        <a:p>
          <a:endParaRPr lang="en-US"/>
        </a:p>
      </dgm:t>
    </dgm:pt>
  </dgm:ptLst>
  <dgm:cxnLst>
    <dgm:cxn modelId="{14236205-AD0A-4296-8AA2-AA5BCDDF29B4}" type="presOf" srcId="{BB2DB402-2C88-4FF9-A2CB-6D60F03ACAEE}" destId="{23190610-5FE0-4629-A1ED-657FA9AE3BD8}" srcOrd="0" destOrd="0" presId="urn:microsoft.com/office/officeart/2005/8/layout/vList2"/>
    <dgm:cxn modelId="{DE9640DB-D14D-4A42-90CB-4193E5366C08}" type="presOf" srcId="{F58981F6-D570-4C54-9FEE-CA83E4FCD122}" destId="{BF550495-5CBC-463B-A3AA-ECFF8EFF895E}" srcOrd="0" destOrd="0" presId="urn:microsoft.com/office/officeart/2005/8/layout/vList2"/>
    <dgm:cxn modelId="{80C4D201-E853-4EC1-96AF-6E24A9E7A13B}" srcId="{8FA85E9C-5D81-4BD4-A37C-EB525B3164BD}" destId="{7B0A4C4C-C314-4626-AA74-BC9CC697D3A9}" srcOrd="1" destOrd="0" parTransId="{6AC8710E-35F2-4F50-888D-AD87A8AC66FA}" sibTransId="{EBA64F76-EB67-4B06-ADE6-36DCF6A236BF}"/>
    <dgm:cxn modelId="{406F3CBC-4D16-41B2-ADEE-94FCAB0AF46A}" srcId="{8FA85E9C-5D81-4BD4-A37C-EB525B3164BD}" destId="{549BB5DE-13B7-4AEB-B683-2A47DEFBD7C6}" srcOrd="4" destOrd="0" parTransId="{7E2531CD-630D-4F5B-AB6C-4F7F91656D72}" sibTransId="{C323A5D5-35C1-415B-ABB2-8B836EC3839E}"/>
    <dgm:cxn modelId="{652A23D1-1B57-49AD-B3FF-1305F1BF7897}" type="presOf" srcId="{7C188641-6F68-4F62-99A0-3794E1018B1B}" destId="{5BBC2FDD-041A-41AA-98AC-10367225DF9E}" srcOrd="0" destOrd="0" presId="urn:microsoft.com/office/officeart/2005/8/layout/vList2"/>
    <dgm:cxn modelId="{05DB36D0-27C6-44E1-BC52-06F31DD75F5F}" srcId="{8FA85E9C-5D81-4BD4-A37C-EB525B3164BD}" destId="{7C188641-6F68-4F62-99A0-3794E1018B1B}" srcOrd="3" destOrd="0" parTransId="{5B2010F2-590C-4853-A3DD-FE46E94B3880}" sibTransId="{AA1434CA-42F8-4944-96D5-CB0952745D9F}"/>
    <dgm:cxn modelId="{A25F2790-A714-4D0C-8608-FEA1B1D5F0A4}" type="presOf" srcId="{88C03AD2-8E1A-48CD-878F-C7CD6AC5ED71}" destId="{E37AF7EB-C8BC-4775-BCDA-B6FE93657937}" srcOrd="0" destOrd="0" presId="urn:microsoft.com/office/officeart/2005/8/layout/vList2"/>
    <dgm:cxn modelId="{E49F6AD0-4C56-4BFE-B2CE-A4752BD09F13}" type="presOf" srcId="{8FA85E9C-5D81-4BD4-A37C-EB525B3164BD}" destId="{087B7DE6-9C97-4A12-90D8-38934972D9DE}" srcOrd="0" destOrd="0" presId="urn:microsoft.com/office/officeart/2005/8/layout/vList2"/>
    <dgm:cxn modelId="{3B470B35-9D4D-488B-8172-FBF2DC436340}" type="presOf" srcId="{7B0A4C4C-C314-4626-AA74-BC9CC697D3A9}" destId="{A9EAA7DF-7052-41EF-BDCE-229D5427569E}" srcOrd="0" destOrd="0" presId="urn:microsoft.com/office/officeart/2005/8/layout/vList2"/>
    <dgm:cxn modelId="{E1850A7A-1D7C-43D1-BC49-A2451A6FAE14}" srcId="{8FA85E9C-5D81-4BD4-A37C-EB525B3164BD}" destId="{88C03AD2-8E1A-48CD-878F-C7CD6AC5ED71}" srcOrd="5" destOrd="0" parTransId="{D8474D57-26C7-4049-8E11-FBBDFC5E4970}" sibTransId="{A4B4136B-1DE2-4648-A31E-4341117BB1AA}"/>
    <dgm:cxn modelId="{512DAB12-17FF-4873-8226-513DB53C5EFA}" srcId="{8FA85E9C-5D81-4BD4-A37C-EB525B3164BD}" destId="{BB2DB402-2C88-4FF9-A2CB-6D60F03ACAEE}" srcOrd="2" destOrd="0" parTransId="{7F76E716-AA9E-412A-8F4D-D72AD4EB0469}" sibTransId="{0B20D089-CE34-4A56-8543-6A415FF093E3}"/>
    <dgm:cxn modelId="{23F3D6B2-4E26-4223-81A0-5847E30A892A}" type="presOf" srcId="{549BB5DE-13B7-4AEB-B683-2A47DEFBD7C6}" destId="{A3766FAE-926F-4080-9837-58910450F9EA}" srcOrd="0" destOrd="0" presId="urn:microsoft.com/office/officeart/2005/8/layout/vList2"/>
    <dgm:cxn modelId="{9C80A811-1388-4997-B70A-3536CA87B00E}" srcId="{8FA85E9C-5D81-4BD4-A37C-EB525B3164BD}" destId="{F58981F6-D570-4C54-9FEE-CA83E4FCD122}" srcOrd="0" destOrd="0" parTransId="{7B2467BD-A3E2-4027-B86C-4F0B5B21F557}" sibTransId="{48C812B1-B2CE-4228-BF1E-6239CE279FC9}"/>
    <dgm:cxn modelId="{25C4ECCF-E8AD-448D-94BE-22906B87566D}" type="presParOf" srcId="{087B7DE6-9C97-4A12-90D8-38934972D9DE}" destId="{BF550495-5CBC-463B-A3AA-ECFF8EFF895E}" srcOrd="0" destOrd="0" presId="urn:microsoft.com/office/officeart/2005/8/layout/vList2"/>
    <dgm:cxn modelId="{85BE35BB-FE6C-4435-A0BB-F692B350B232}" type="presParOf" srcId="{087B7DE6-9C97-4A12-90D8-38934972D9DE}" destId="{38619D56-5AF4-40D5-A86D-6345159D31D8}" srcOrd="1" destOrd="0" presId="urn:microsoft.com/office/officeart/2005/8/layout/vList2"/>
    <dgm:cxn modelId="{BD50A74D-1E60-4438-9868-7131C26FADAE}" type="presParOf" srcId="{087B7DE6-9C97-4A12-90D8-38934972D9DE}" destId="{A9EAA7DF-7052-41EF-BDCE-229D5427569E}" srcOrd="2" destOrd="0" presId="urn:microsoft.com/office/officeart/2005/8/layout/vList2"/>
    <dgm:cxn modelId="{E4E2817C-BDC4-4435-AC5A-F7142C850296}" type="presParOf" srcId="{087B7DE6-9C97-4A12-90D8-38934972D9DE}" destId="{5F56DED8-B73B-4B00-9295-370698B93B41}" srcOrd="3" destOrd="0" presId="urn:microsoft.com/office/officeart/2005/8/layout/vList2"/>
    <dgm:cxn modelId="{088FAC72-1FD2-42BE-BBC1-2CA3B90BCB2C}" type="presParOf" srcId="{087B7DE6-9C97-4A12-90D8-38934972D9DE}" destId="{23190610-5FE0-4629-A1ED-657FA9AE3BD8}" srcOrd="4" destOrd="0" presId="urn:microsoft.com/office/officeart/2005/8/layout/vList2"/>
    <dgm:cxn modelId="{3BC5A4CC-5897-4BF7-BD55-EFB49F0B073A}" type="presParOf" srcId="{087B7DE6-9C97-4A12-90D8-38934972D9DE}" destId="{76A33E72-2F76-4D9F-9F75-ACFED5D4FC58}" srcOrd="5" destOrd="0" presId="urn:microsoft.com/office/officeart/2005/8/layout/vList2"/>
    <dgm:cxn modelId="{135EEBA7-9BDF-4F77-84AF-7F1A31A3E1A3}" type="presParOf" srcId="{087B7DE6-9C97-4A12-90D8-38934972D9DE}" destId="{5BBC2FDD-041A-41AA-98AC-10367225DF9E}" srcOrd="6" destOrd="0" presId="urn:microsoft.com/office/officeart/2005/8/layout/vList2"/>
    <dgm:cxn modelId="{7AF2F2A4-25EF-4F3A-A6CB-2322889D9DF7}" type="presParOf" srcId="{087B7DE6-9C97-4A12-90D8-38934972D9DE}" destId="{E5FBA3AF-6200-4C4B-A7DE-E3536F0EA3EB}" srcOrd="7" destOrd="0" presId="urn:microsoft.com/office/officeart/2005/8/layout/vList2"/>
    <dgm:cxn modelId="{5738D155-F7D5-433F-9FBE-8D7B59253C63}" type="presParOf" srcId="{087B7DE6-9C97-4A12-90D8-38934972D9DE}" destId="{A3766FAE-926F-4080-9837-58910450F9EA}" srcOrd="8" destOrd="0" presId="urn:microsoft.com/office/officeart/2005/8/layout/vList2"/>
    <dgm:cxn modelId="{578A8203-113B-46B5-BA7F-E48B44B7CEC6}" type="presParOf" srcId="{087B7DE6-9C97-4A12-90D8-38934972D9DE}" destId="{ECDCE19C-55EB-4D98-BD2A-57889F2D3F80}" srcOrd="9" destOrd="0" presId="urn:microsoft.com/office/officeart/2005/8/layout/vList2"/>
    <dgm:cxn modelId="{51E2E710-BD1B-42C7-BB86-DB2B41DF3703}" type="presParOf" srcId="{087B7DE6-9C97-4A12-90D8-38934972D9DE}" destId="{E37AF7EB-C8BC-4775-BCDA-B6FE93657937}"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FFED07-9EB9-410F-AB9E-CDC7AF40AC33}"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n-US"/>
        </a:p>
      </dgm:t>
    </dgm:pt>
    <dgm:pt modelId="{003A6809-D76E-4ADC-B012-A840A0F8ED32}">
      <dgm:prSet custT="1"/>
      <dgm:spPr/>
      <dgm:t>
        <a:bodyPr/>
        <a:lstStyle/>
        <a:p>
          <a:pPr rtl="0"/>
          <a:r>
            <a:rPr lang="en-US" sz="2600" dirty="0" smtClean="0"/>
            <a:t>Maximum load flow study</a:t>
          </a:r>
          <a:endParaRPr lang="en-US" sz="2600" dirty="0"/>
        </a:p>
      </dgm:t>
    </dgm:pt>
    <dgm:pt modelId="{C1D0D4AD-BC14-40D6-AB84-A9C58C0E409E}" type="parTrans" cxnId="{1CD81993-35EB-494B-85DF-54AD57F41207}">
      <dgm:prSet/>
      <dgm:spPr/>
      <dgm:t>
        <a:bodyPr/>
        <a:lstStyle/>
        <a:p>
          <a:endParaRPr lang="en-US"/>
        </a:p>
      </dgm:t>
    </dgm:pt>
    <dgm:pt modelId="{D5809A3C-5CE2-427D-B15B-A8F91911AD1D}" type="sibTrans" cxnId="{1CD81993-35EB-494B-85DF-54AD57F41207}">
      <dgm:prSet/>
      <dgm:spPr/>
      <dgm:t>
        <a:bodyPr/>
        <a:lstStyle/>
        <a:p>
          <a:endParaRPr lang="en-US"/>
        </a:p>
      </dgm:t>
    </dgm:pt>
    <dgm:pt modelId="{5154AB11-3DBE-4777-AA3D-0EA8B5D6C275}">
      <dgm:prSet custT="1"/>
      <dgm:spPr/>
      <dgm:t>
        <a:bodyPr/>
        <a:lstStyle/>
        <a:p>
          <a:pPr rtl="0"/>
          <a:r>
            <a:rPr lang="en-US" sz="2600" dirty="0" smtClean="0"/>
            <a:t>Minimum load flow study</a:t>
          </a:r>
          <a:endParaRPr lang="en-US" sz="2600" dirty="0"/>
        </a:p>
      </dgm:t>
    </dgm:pt>
    <dgm:pt modelId="{370F39D4-B5EB-4DC5-A5C1-DB494FFE85D0}" type="parTrans" cxnId="{5B70A167-85D6-4D33-A742-38786E06680E}">
      <dgm:prSet/>
      <dgm:spPr/>
      <dgm:t>
        <a:bodyPr/>
        <a:lstStyle/>
        <a:p>
          <a:endParaRPr lang="en-US"/>
        </a:p>
      </dgm:t>
    </dgm:pt>
    <dgm:pt modelId="{155E0F5E-781B-4CE2-AA70-2F0424909859}" type="sibTrans" cxnId="{5B70A167-85D6-4D33-A742-38786E06680E}">
      <dgm:prSet/>
      <dgm:spPr/>
      <dgm:t>
        <a:bodyPr/>
        <a:lstStyle/>
        <a:p>
          <a:endParaRPr lang="en-US"/>
        </a:p>
      </dgm:t>
    </dgm:pt>
    <dgm:pt modelId="{D17BCEFC-4863-481E-9EE7-01215E8D690D}">
      <dgm:prSet custT="1"/>
      <dgm:spPr/>
      <dgm:t>
        <a:bodyPr/>
        <a:lstStyle/>
        <a:p>
          <a:pPr rtl="0"/>
          <a:r>
            <a:rPr lang="en-US" sz="2600" dirty="0" smtClean="0"/>
            <a:t>After fault state </a:t>
          </a:r>
          <a:endParaRPr lang="en-US" sz="2600" dirty="0"/>
        </a:p>
      </dgm:t>
    </dgm:pt>
    <dgm:pt modelId="{FBDF833C-603A-4EEC-9E8C-48C5B9795DE8}" type="parTrans" cxnId="{FFCB25C2-9F58-421D-833E-B098214F2901}">
      <dgm:prSet/>
      <dgm:spPr/>
      <dgm:t>
        <a:bodyPr/>
        <a:lstStyle/>
        <a:p>
          <a:endParaRPr lang="en-US"/>
        </a:p>
      </dgm:t>
    </dgm:pt>
    <dgm:pt modelId="{CA5D9E5C-6E78-42F7-884B-9A30523DCC3C}" type="sibTrans" cxnId="{FFCB25C2-9F58-421D-833E-B098214F2901}">
      <dgm:prSet/>
      <dgm:spPr/>
      <dgm:t>
        <a:bodyPr/>
        <a:lstStyle/>
        <a:p>
          <a:endParaRPr lang="en-US"/>
        </a:p>
      </dgm:t>
    </dgm:pt>
    <dgm:pt modelId="{E52B1847-913B-423C-BB6B-FE8EC3F9CA33}">
      <dgm:prSet custT="1"/>
      <dgm:spPr/>
      <dgm:t>
        <a:bodyPr/>
        <a:lstStyle/>
        <a:p>
          <a:pPr rtl="0"/>
          <a:r>
            <a:rPr lang="en-US" sz="2600" dirty="0" smtClean="0"/>
            <a:t>Load forecasting study</a:t>
          </a:r>
          <a:endParaRPr lang="en-US" sz="2600" dirty="0"/>
        </a:p>
      </dgm:t>
    </dgm:pt>
    <dgm:pt modelId="{DB1408BF-664F-422F-9997-45A4E0FF7AB0}" type="parTrans" cxnId="{327904E6-71C6-4302-8119-931ECC8E437F}">
      <dgm:prSet/>
      <dgm:spPr/>
      <dgm:t>
        <a:bodyPr/>
        <a:lstStyle/>
        <a:p>
          <a:endParaRPr lang="en-US"/>
        </a:p>
      </dgm:t>
    </dgm:pt>
    <dgm:pt modelId="{0FBB4AB7-1B8C-4F16-9F51-DD994717C32F}" type="sibTrans" cxnId="{327904E6-71C6-4302-8119-931ECC8E437F}">
      <dgm:prSet/>
      <dgm:spPr/>
      <dgm:t>
        <a:bodyPr/>
        <a:lstStyle/>
        <a:p>
          <a:endParaRPr lang="en-US"/>
        </a:p>
      </dgm:t>
    </dgm:pt>
    <dgm:pt modelId="{A14673E2-5D3B-4126-AA7D-BDF91B351044}">
      <dgm:prSet custT="1"/>
      <dgm:spPr/>
      <dgm:t>
        <a:bodyPr/>
        <a:lstStyle/>
        <a:p>
          <a:pPr rtl="0"/>
          <a:r>
            <a:rPr lang="en-US" sz="2600" dirty="0" smtClean="0"/>
            <a:t>The problem of lack in generation</a:t>
          </a:r>
          <a:endParaRPr lang="en-US" sz="2600" dirty="0"/>
        </a:p>
      </dgm:t>
    </dgm:pt>
    <dgm:pt modelId="{C3A97C34-C886-46B0-AF8C-5C46B71A929E}" type="parTrans" cxnId="{FC7C562F-933D-4CCD-B300-682E509D9520}">
      <dgm:prSet/>
      <dgm:spPr/>
      <dgm:t>
        <a:bodyPr/>
        <a:lstStyle/>
        <a:p>
          <a:endParaRPr lang="en-US"/>
        </a:p>
      </dgm:t>
    </dgm:pt>
    <dgm:pt modelId="{9DC97F86-2E85-4634-B930-B29E37B5E79A}" type="sibTrans" cxnId="{FC7C562F-933D-4CCD-B300-682E509D9520}">
      <dgm:prSet/>
      <dgm:spPr/>
      <dgm:t>
        <a:bodyPr/>
        <a:lstStyle/>
        <a:p>
          <a:endParaRPr lang="en-US"/>
        </a:p>
      </dgm:t>
    </dgm:pt>
    <dgm:pt modelId="{28076741-0021-490D-A564-D5F6A80001C0}" type="pres">
      <dgm:prSet presAssocID="{D8FFED07-9EB9-410F-AB9E-CDC7AF40AC33}" presName="Name0" presStyleCnt="0">
        <dgm:presLayoutVars>
          <dgm:dir/>
          <dgm:animLvl val="lvl"/>
          <dgm:resizeHandles val="exact"/>
        </dgm:presLayoutVars>
      </dgm:prSet>
      <dgm:spPr/>
      <dgm:t>
        <a:bodyPr/>
        <a:lstStyle/>
        <a:p>
          <a:endParaRPr lang="en-US"/>
        </a:p>
      </dgm:t>
    </dgm:pt>
    <dgm:pt modelId="{C4C03B83-5892-4443-8BEE-DABB4FD6BDAB}" type="pres">
      <dgm:prSet presAssocID="{A14673E2-5D3B-4126-AA7D-BDF91B351044}" presName="boxAndChildren" presStyleCnt="0"/>
      <dgm:spPr/>
    </dgm:pt>
    <dgm:pt modelId="{67576A44-DBE5-4AC2-8019-40198AB94A18}" type="pres">
      <dgm:prSet presAssocID="{A14673E2-5D3B-4126-AA7D-BDF91B351044}" presName="parentTextBox" presStyleLbl="node1" presStyleIdx="0" presStyleCnt="5"/>
      <dgm:spPr/>
      <dgm:t>
        <a:bodyPr/>
        <a:lstStyle/>
        <a:p>
          <a:endParaRPr lang="en-US"/>
        </a:p>
      </dgm:t>
    </dgm:pt>
    <dgm:pt modelId="{2307085A-EF50-4D3F-8BDA-4A194BC4FF4E}" type="pres">
      <dgm:prSet presAssocID="{0FBB4AB7-1B8C-4F16-9F51-DD994717C32F}" presName="sp" presStyleCnt="0"/>
      <dgm:spPr/>
    </dgm:pt>
    <dgm:pt modelId="{2018EF19-B650-476B-BF16-C71BBB3E6E21}" type="pres">
      <dgm:prSet presAssocID="{E52B1847-913B-423C-BB6B-FE8EC3F9CA33}" presName="arrowAndChildren" presStyleCnt="0"/>
      <dgm:spPr/>
    </dgm:pt>
    <dgm:pt modelId="{0ECEC686-05CA-4833-B46C-81852E82611C}" type="pres">
      <dgm:prSet presAssocID="{E52B1847-913B-423C-BB6B-FE8EC3F9CA33}" presName="parentTextArrow" presStyleLbl="node1" presStyleIdx="1" presStyleCnt="5"/>
      <dgm:spPr/>
      <dgm:t>
        <a:bodyPr/>
        <a:lstStyle/>
        <a:p>
          <a:endParaRPr lang="en-US"/>
        </a:p>
      </dgm:t>
    </dgm:pt>
    <dgm:pt modelId="{11FC6847-938D-4105-8723-66AEF07FCFCB}" type="pres">
      <dgm:prSet presAssocID="{CA5D9E5C-6E78-42F7-884B-9A30523DCC3C}" presName="sp" presStyleCnt="0"/>
      <dgm:spPr/>
    </dgm:pt>
    <dgm:pt modelId="{A45031CD-3254-49B0-8F8D-346A42DCC4A9}" type="pres">
      <dgm:prSet presAssocID="{D17BCEFC-4863-481E-9EE7-01215E8D690D}" presName="arrowAndChildren" presStyleCnt="0"/>
      <dgm:spPr/>
    </dgm:pt>
    <dgm:pt modelId="{9D4101E5-5FB2-4AE7-BD73-426B69AC7BFB}" type="pres">
      <dgm:prSet presAssocID="{D17BCEFC-4863-481E-9EE7-01215E8D690D}" presName="parentTextArrow" presStyleLbl="node1" presStyleIdx="2" presStyleCnt="5"/>
      <dgm:spPr/>
      <dgm:t>
        <a:bodyPr/>
        <a:lstStyle/>
        <a:p>
          <a:endParaRPr lang="en-US"/>
        </a:p>
      </dgm:t>
    </dgm:pt>
    <dgm:pt modelId="{4F78679E-7C52-41A2-A0D6-6E5A34B8A27A}" type="pres">
      <dgm:prSet presAssocID="{155E0F5E-781B-4CE2-AA70-2F0424909859}" presName="sp" presStyleCnt="0"/>
      <dgm:spPr/>
    </dgm:pt>
    <dgm:pt modelId="{F25BF981-FC88-43D0-AFCA-D011DF6F8AC2}" type="pres">
      <dgm:prSet presAssocID="{5154AB11-3DBE-4777-AA3D-0EA8B5D6C275}" presName="arrowAndChildren" presStyleCnt="0"/>
      <dgm:spPr/>
    </dgm:pt>
    <dgm:pt modelId="{5754880B-0C8B-4D98-A28F-8FA64F978FCB}" type="pres">
      <dgm:prSet presAssocID="{5154AB11-3DBE-4777-AA3D-0EA8B5D6C275}" presName="parentTextArrow" presStyleLbl="node1" presStyleIdx="3" presStyleCnt="5"/>
      <dgm:spPr/>
      <dgm:t>
        <a:bodyPr/>
        <a:lstStyle/>
        <a:p>
          <a:endParaRPr lang="en-US"/>
        </a:p>
      </dgm:t>
    </dgm:pt>
    <dgm:pt modelId="{0F44177C-B899-420B-9A06-F7F887BE7F27}" type="pres">
      <dgm:prSet presAssocID="{D5809A3C-5CE2-427D-B15B-A8F91911AD1D}" presName="sp" presStyleCnt="0"/>
      <dgm:spPr/>
    </dgm:pt>
    <dgm:pt modelId="{F959157F-7BCA-4D9B-8DA5-B5D11FCE54E7}" type="pres">
      <dgm:prSet presAssocID="{003A6809-D76E-4ADC-B012-A840A0F8ED32}" presName="arrowAndChildren" presStyleCnt="0"/>
      <dgm:spPr/>
    </dgm:pt>
    <dgm:pt modelId="{298DDD0A-F329-41E8-B828-D3A41E56FE60}" type="pres">
      <dgm:prSet presAssocID="{003A6809-D76E-4ADC-B012-A840A0F8ED32}" presName="parentTextArrow" presStyleLbl="node1" presStyleIdx="4" presStyleCnt="5"/>
      <dgm:spPr/>
      <dgm:t>
        <a:bodyPr/>
        <a:lstStyle/>
        <a:p>
          <a:endParaRPr lang="en-US"/>
        </a:p>
      </dgm:t>
    </dgm:pt>
  </dgm:ptLst>
  <dgm:cxnLst>
    <dgm:cxn modelId="{1CD81993-35EB-494B-85DF-54AD57F41207}" srcId="{D8FFED07-9EB9-410F-AB9E-CDC7AF40AC33}" destId="{003A6809-D76E-4ADC-B012-A840A0F8ED32}" srcOrd="0" destOrd="0" parTransId="{C1D0D4AD-BC14-40D6-AB84-A9C58C0E409E}" sibTransId="{D5809A3C-5CE2-427D-B15B-A8F91911AD1D}"/>
    <dgm:cxn modelId="{FFCB25C2-9F58-421D-833E-B098214F2901}" srcId="{D8FFED07-9EB9-410F-AB9E-CDC7AF40AC33}" destId="{D17BCEFC-4863-481E-9EE7-01215E8D690D}" srcOrd="2" destOrd="0" parTransId="{FBDF833C-603A-4EEC-9E8C-48C5B9795DE8}" sibTransId="{CA5D9E5C-6E78-42F7-884B-9A30523DCC3C}"/>
    <dgm:cxn modelId="{3B17DE42-A73D-4028-AD63-A431364DBDFF}" type="presOf" srcId="{D8FFED07-9EB9-410F-AB9E-CDC7AF40AC33}" destId="{28076741-0021-490D-A564-D5F6A80001C0}" srcOrd="0" destOrd="0" presId="urn:microsoft.com/office/officeart/2005/8/layout/process4"/>
    <dgm:cxn modelId="{5B70A167-85D6-4D33-A742-38786E06680E}" srcId="{D8FFED07-9EB9-410F-AB9E-CDC7AF40AC33}" destId="{5154AB11-3DBE-4777-AA3D-0EA8B5D6C275}" srcOrd="1" destOrd="0" parTransId="{370F39D4-B5EB-4DC5-A5C1-DB494FFE85D0}" sibTransId="{155E0F5E-781B-4CE2-AA70-2F0424909859}"/>
    <dgm:cxn modelId="{59C6D005-8959-450C-95AF-C872DE99DF25}" type="presOf" srcId="{003A6809-D76E-4ADC-B012-A840A0F8ED32}" destId="{298DDD0A-F329-41E8-B828-D3A41E56FE60}" srcOrd="0" destOrd="0" presId="urn:microsoft.com/office/officeart/2005/8/layout/process4"/>
    <dgm:cxn modelId="{D3356203-4AC5-47B0-81FF-35F33907B722}" type="presOf" srcId="{E52B1847-913B-423C-BB6B-FE8EC3F9CA33}" destId="{0ECEC686-05CA-4833-B46C-81852E82611C}" srcOrd="0" destOrd="0" presId="urn:microsoft.com/office/officeart/2005/8/layout/process4"/>
    <dgm:cxn modelId="{07691211-8568-4477-8ACE-451C7300CC50}" type="presOf" srcId="{A14673E2-5D3B-4126-AA7D-BDF91B351044}" destId="{67576A44-DBE5-4AC2-8019-40198AB94A18}" srcOrd="0" destOrd="0" presId="urn:microsoft.com/office/officeart/2005/8/layout/process4"/>
    <dgm:cxn modelId="{9E572125-06DE-4B78-874C-03404DA05F98}" type="presOf" srcId="{5154AB11-3DBE-4777-AA3D-0EA8B5D6C275}" destId="{5754880B-0C8B-4D98-A28F-8FA64F978FCB}" srcOrd="0" destOrd="0" presId="urn:microsoft.com/office/officeart/2005/8/layout/process4"/>
    <dgm:cxn modelId="{95B2545D-DB06-49DF-8FB8-9998D7E0C793}" type="presOf" srcId="{D17BCEFC-4863-481E-9EE7-01215E8D690D}" destId="{9D4101E5-5FB2-4AE7-BD73-426B69AC7BFB}" srcOrd="0" destOrd="0" presId="urn:microsoft.com/office/officeart/2005/8/layout/process4"/>
    <dgm:cxn modelId="{327904E6-71C6-4302-8119-931ECC8E437F}" srcId="{D8FFED07-9EB9-410F-AB9E-CDC7AF40AC33}" destId="{E52B1847-913B-423C-BB6B-FE8EC3F9CA33}" srcOrd="3" destOrd="0" parTransId="{DB1408BF-664F-422F-9997-45A4E0FF7AB0}" sibTransId="{0FBB4AB7-1B8C-4F16-9F51-DD994717C32F}"/>
    <dgm:cxn modelId="{FC7C562F-933D-4CCD-B300-682E509D9520}" srcId="{D8FFED07-9EB9-410F-AB9E-CDC7AF40AC33}" destId="{A14673E2-5D3B-4126-AA7D-BDF91B351044}" srcOrd="4" destOrd="0" parTransId="{C3A97C34-C886-46B0-AF8C-5C46B71A929E}" sibTransId="{9DC97F86-2E85-4634-B930-B29E37B5E79A}"/>
    <dgm:cxn modelId="{5A9E4951-DD89-449F-B834-05B095915F33}" type="presParOf" srcId="{28076741-0021-490D-A564-D5F6A80001C0}" destId="{C4C03B83-5892-4443-8BEE-DABB4FD6BDAB}" srcOrd="0" destOrd="0" presId="urn:microsoft.com/office/officeart/2005/8/layout/process4"/>
    <dgm:cxn modelId="{9EE48D0A-EC91-42B4-9A54-BF8F0CFA50F0}" type="presParOf" srcId="{C4C03B83-5892-4443-8BEE-DABB4FD6BDAB}" destId="{67576A44-DBE5-4AC2-8019-40198AB94A18}" srcOrd="0" destOrd="0" presId="urn:microsoft.com/office/officeart/2005/8/layout/process4"/>
    <dgm:cxn modelId="{CDDACA00-1099-4938-B570-5283E0352E89}" type="presParOf" srcId="{28076741-0021-490D-A564-D5F6A80001C0}" destId="{2307085A-EF50-4D3F-8BDA-4A194BC4FF4E}" srcOrd="1" destOrd="0" presId="urn:microsoft.com/office/officeart/2005/8/layout/process4"/>
    <dgm:cxn modelId="{F224FB91-F9A0-4469-AB0F-B40A0A9C3445}" type="presParOf" srcId="{28076741-0021-490D-A564-D5F6A80001C0}" destId="{2018EF19-B650-476B-BF16-C71BBB3E6E21}" srcOrd="2" destOrd="0" presId="urn:microsoft.com/office/officeart/2005/8/layout/process4"/>
    <dgm:cxn modelId="{27CE9E8C-EE47-4EC9-9DDB-AF37548FC92B}" type="presParOf" srcId="{2018EF19-B650-476B-BF16-C71BBB3E6E21}" destId="{0ECEC686-05CA-4833-B46C-81852E82611C}" srcOrd="0" destOrd="0" presId="urn:microsoft.com/office/officeart/2005/8/layout/process4"/>
    <dgm:cxn modelId="{8B7DDACA-E1F5-4935-9C90-7A8E6F48817D}" type="presParOf" srcId="{28076741-0021-490D-A564-D5F6A80001C0}" destId="{11FC6847-938D-4105-8723-66AEF07FCFCB}" srcOrd="3" destOrd="0" presId="urn:microsoft.com/office/officeart/2005/8/layout/process4"/>
    <dgm:cxn modelId="{D18B9958-6A97-407E-B1DB-A6F1AA06F44D}" type="presParOf" srcId="{28076741-0021-490D-A564-D5F6A80001C0}" destId="{A45031CD-3254-49B0-8F8D-346A42DCC4A9}" srcOrd="4" destOrd="0" presId="urn:microsoft.com/office/officeart/2005/8/layout/process4"/>
    <dgm:cxn modelId="{D820BE9B-B9E1-4B30-86E5-6075410B3BF6}" type="presParOf" srcId="{A45031CD-3254-49B0-8F8D-346A42DCC4A9}" destId="{9D4101E5-5FB2-4AE7-BD73-426B69AC7BFB}" srcOrd="0" destOrd="0" presId="urn:microsoft.com/office/officeart/2005/8/layout/process4"/>
    <dgm:cxn modelId="{31846F31-BC66-4FDA-BCD0-8779F2358D59}" type="presParOf" srcId="{28076741-0021-490D-A564-D5F6A80001C0}" destId="{4F78679E-7C52-41A2-A0D6-6E5A34B8A27A}" srcOrd="5" destOrd="0" presId="urn:microsoft.com/office/officeart/2005/8/layout/process4"/>
    <dgm:cxn modelId="{C688F735-3F74-46EC-BBBE-13BAD37BCACA}" type="presParOf" srcId="{28076741-0021-490D-A564-D5F6A80001C0}" destId="{F25BF981-FC88-43D0-AFCA-D011DF6F8AC2}" srcOrd="6" destOrd="0" presId="urn:microsoft.com/office/officeart/2005/8/layout/process4"/>
    <dgm:cxn modelId="{F2FB1D6A-3388-4703-8711-F560BBC3F7A1}" type="presParOf" srcId="{F25BF981-FC88-43D0-AFCA-D011DF6F8AC2}" destId="{5754880B-0C8B-4D98-A28F-8FA64F978FCB}" srcOrd="0" destOrd="0" presId="urn:microsoft.com/office/officeart/2005/8/layout/process4"/>
    <dgm:cxn modelId="{746517F9-EA31-4174-A003-D0E0920D20A4}" type="presParOf" srcId="{28076741-0021-490D-A564-D5F6A80001C0}" destId="{0F44177C-B899-420B-9A06-F7F887BE7F27}" srcOrd="7" destOrd="0" presId="urn:microsoft.com/office/officeart/2005/8/layout/process4"/>
    <dgm:cxn modelId="{99F77CE7-49A9-4E24-AF92-2052CDD24FAE}" type="presParOf" srcId="{28076741-0021-490D-A564-D5F6A80001C0}" destId="{F959157F-7BCA-4D9B-8DA5-B5D11FCE54E7}" srcOrd="8" destOrd="0" presId="urn:microsoft.com/office/officeart/2005/8/layout/process4"/>
    <dgm:cxn modelId="{FB1C6701-D0C1-40B7-BDB4-69827750C31A}" type="presParOf" srcId="{F959157F-7BCA-4D9B-8DA5-B5D11FCE54E7}" destId="{298DDD0A-F329-41E8-B828-D3A41E56FE60}"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B0AB0D7-4D56-493E-B29F-0B11B457A526}"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1EA86601-7582-4843-9822-FDF17EC6B389}">
      <dgm:prSet custT="1"/>
      <dgm:spPr/>
      <dgm:t>
        <a:bodyPr/>
        <a:lstStyle/>
        <a:p>
          <a:pPr rtl="0"/>
          <a:r>
            <a:rPr lang="en-US" sz="2800" b="1" dirty="0" smtClean="0"/>
            <a:t>Al-Jalama is swing bus</a:t>
          </a:r>
          <a:endParaRPr lang="en-US" sz="2800" b="1" dirty="0"/>
        </a:p>
      </dgm:t>
    </dgm:pt>
    <dgm:pt modelId="{2C581EFC-33C3-4C9B-A0AE-7E7E10101DFA}" type="parTrans" cxnId="{A7A0D306-0498-48AE-BD2F-93A54026A6F1}">
      <dgm:prSet/>
      <dgm:spPr/>
      <dgm:t>
        <a:bodyPr/>
        <a:lstStyle/>
        <a:p>
          <a:endParaRPr lang="en-US"/>
        </a:p>
      </dgm:t>
    </dgm:pt>
    <dgm:pt modelId="{524C9591-DD03-4746-957F-2003C024C8CF}" type="sibTrans" cxnId="{A7A0D306-0498-48AE-BD2F-93A54026A6F1}">
      <dgm:prSet/>
      <dgm:spPr/>
      <dgm:t>
        <a:bodyPr/>
        <a:lstStyle/>
        <a:p>
          <a:endParaRPr lang="en-US"/>
        </a:p>
      </dgm:t>
    </dgm:pt>
    <dgm:pt modelId="{1547E3AF-4319-4D18-A33C-D78EBCFA95D0}">
      <dgm:prSet custT="1"/>
      <dgm:spPr/>
      <dgm:t>
        <a:bodyPr/>
        <a:lstStyle/>
        <a:p>
          <a:pPr rtl="0"/>
          <a:r>
            <a:rPr lang="en-US" sz="2800" b="1" dirty="0" smtClean="0"/>
            <a:t>Sara is swing bus</a:t>
          </a:r>
          <a:endParaRPr lang="en-US" sz="2800" b="1" dirty="0"/>
        </a:p>
      </dgm:t>
    </dgm:pt>
    <dgm:pt modelId="{07AF7AAA-2228-43C2-B414-56331D78B97B}" type="parTrans" cxnId="{5151F377-AA18-45AF-AC24-8E407556C9A2}">
      <dgm:prSet/>
      <dgm:spPr/>
      <dgm:t>
        <a:bodyPr/>
        <a:lstStyle/>
        <a:p>
          <a:endParaRPr lang="en-US"/>
        </a:p>
      </dgm:t>
    </dgm:pt>
    <dgm:pt modelId="{A12C0F4E-9C2A-4EBC-9F26-7CFB680C0AC3}" type="sibTrans" cxnId="{5151F377-AA18-45AF-AC24-8E407556C9A2}">
      <dgm:prSet/>
      <dgm:spPr/>
      <dgm:t>
        <a:bodyPr/>
        <a:lstStyle/>
        <a:p>
          <a:endParaRPr lang="en-US"/>
        </a:p>
      </dgm:t>
    </dgm:pt>
    <dgm:pt modelId="{E140748D-7BD4-40DC-B076-4C84C42D18B0}">
      <dgm:prSet custT="1"/>
      <dgm:spPr/>
      <dgm:t>
        <a:bodyPr/>
        <a:lstStyle/>
        <a:p>
          <a:pPr rtl="0"/>
          <a:r>
            <a:rPr lang="en-US" sz="2800" b="1" dirty="0" smtClean="0"/>
            <a:t>2 connection points</a:t>
          </a:r>
          <a:endParaRPr lang="en-US" sz="2800" b="1" dirty="0"/>
        </a:p>
      </dgm:t>
    </dgm:pt>
    <dgm:pt modelId="{67C3F1D7-C17D-4B95-BF81-4AE2CA22AC25}" type="parTrans" cxnId="{1073A96C-6FD4-4F67-8C55-B1A986276366}">
      <dgm:prSet/>
      <dgm:spPr/>
      <dgm:t>
        <a:bodyPr/>
        <a:lstStyle/>
        <a:p>
          <a:endParaRPr lang="en-US"/>
        </a:p>
      </dgm:t>
    </dgm:pt>
    <dgm:pt modelId="{87E1F4F3-79B2-4363-83F8-32CF8D9F532F}" type="sibTrans" cxnId="{1073A96C-6FD4-4F67-8C55-B1A986276366}">
      <dgm:prSet/>
      <dgm:spPr/>
      <dgm:t>
        <a:bodyPr/>
        <a:lstStyle/>
        <a:p>
          <a:endParaRPr lang="en-US"/>
        </a:p>
      </dgm:t>
    </dgm:pt>
    <dgm:pt modelId="{257228D5-9723-4E38-A4FB-2D8BACF93257}">
      <dgm:prSet custT="1"/>
      <dgm:spPr>
        <a:blipFill rotWithShape="1">
          <a:blip xmlns:r="http://schemas.openxmlformats.org/officeDocument/2006/relationships" r:embed="rId1"/>
          <a:stretch>
            <a:fillRect/>
          </a:stretch>
        </a:blipFill>
      </dgm:spPr>
      <dgm:t>
        <a:bodyPr/>
        <a:lstStyle/>
        <a:p>
          <a:r>
            <a:rPr lang="en-US">
              <a:noFill/>
            </a:rPr>
            <a:t> </a:t>
          </a:r>
        </a:p>
      </dgm:t>
    </dgm:pt>
    <dgm:pt modelId="{030A2402-A384-415D-A1A4-8B7DE7F361D3}" type="parTrans" cxnId="{63DAFE62-8CA2-46FF-B53B-311C7C11C844}">
      <dgm:prSet/>
      <dgm:spPr/>
      <dgm:t>
        <a:bodyPr/>
        <a:lstStyle/>
        <a:p>
          <a:endParaRPr lang="en-US"/>
        </a:p>
      </dgm:t>
    </dgm:pt>
    <dgm:pt modelId="{6E16DD42-E8F0-41F8-95AC-78028637DF9F}" type="sibTrans" cxnId="{63DAFE62-8CA2-46FF-B53B-311C7C11C844}">
      <dgm:prSet/>
      <dgm:spPr/>
      <dgm:t>
        <a:bodyPr/>
        <a:lstStyle/>
        <a:p>
          <a:endParaRPr lang="en-US"/>
        </a:p>
      </dgm:t>
    </dgm:pt>
    <dgm:pt modelId="{51005B80-3FAD-4568-9BB4-C80313F42DB8}">
      <dgm:prSet custT="1"/>
      <dgm:spPr>
        <a:blipFill rotWithShape="1">
          <a:blip xmlns:r="http://schemas.openxmlformats.org/officeDocument/2006/relationships" r:embed="rId2"/>
          <a:stretch>
            <a:fillRect/>
          </a:stretch>
        </a:blipFill>
      </dgm:spPr>
      <dgm:t>
        <a:bodyPr/>
        <a:lstStyle/>
        <a:p>
          <a:r>
            <a:rPr lang="en-US">
              <a:noFill/>
            </a:rPr>
            <a:t> </a:t>
          </a:r>
        </a:p>
      </dgm:t>
    </dgm:pt>
    <dgm:pt modelId="{EFB51A66-2914-47AA-8370-D72855A95B3A}" type="parTrans" cxnId="{F1522E30-80E2-48FC-B2AF-0FE03C4A2014}">
      <dgm:prSet/>
      <dgm:spPr/>
      <dgm:t>
        <a:bodyPr/>
        <a:lstStyle/>
        <a:p>
          <a:endParaRPr lang="en-US"/>
        </a:p>
      </dgm:t>
    </dgm:pt>
    <dgm:pt modelId="{FDD0570C-290E-4A6C-B321-326884A64991}" type="sibTrans" cxnId="{F1522E30-80E2-48FC-B2AF-0FE03C4A2014}">
      <dgm:prSet/>
      <dgm:spPr/>
      <dgm:t>
        <a:bodyPr/>
        <a:lstStyle/>
        <a:p>
          <a:endParaRPr lang="en-US"/>
        </a:p>
      </dgm:t>
    </dgm:pt>
    <dgm:pt modelId="{F43EF41C-A477-4042-8148-6905FEA81C6E}">
      <dgm:prSet custT="1"/>
      <dgm:spPr>
        <a:blipFill rotWithShape="1">
          <a:blip xmlns:r="http://schemas.openxmlformats.org/officeDocument/2006/relationships" r:embed="rId3"/>
          <a:stretch>
            <a:fillRect/>
          </a:stretch>
        </a:blipFill>
      </dgm:spPr>
      <dgm:t>
        <a:bodyPr/>
        <a:lstStyle/>
        <a:p>
          <a:r>
            <a:rPr lang="en-US">
              <a:noFill/>
            </a:rPr>
            <a:t> </a:t>
          </a:r>
        </a:p>
      </dgm:t>
    </dgm:pt>
    <dgm:pt modelId="{FB4DB535-2721-4287-8782-A822D1722BB2}" type="parTrans" cxnId="{01F31671-D8B7-4BB9-95FF-423C026FB5F4}">
      <dgm:prSet/>
      <dgm:spPr/>
      <dgm:t>
        <a:bodyPr/>
        <a:lstStyle/>
        <a:p>
          <a:endParaRPr lang="en-US"/>
        </a:p>
      </dgm:t>
    </dgm:pt>
    <dgm:pt modelId="{6C21C7D0-696F-4779-89F7-90061D7F98E9}" type="sibTrans" cxnId="{01F31671-D8B7-4BB9-95FF-423C026FB5F4}">
      <dgm:prSet/>
      <dgm:spPr/>
      <dgm:t>
        <a:bodyPr/>
        <a:lstStyle/>
        <a:p>
          <a:endParaRPr lang="en-US"/>
        </a:p>
      </dgm:t>
    </dgm:pt>
    <dgm:pt modelId="{DE05BBC0-116C-488D-9051-826B8FA7CA60}" type="pres">
      <dgm:prSet presAssocID="{0B0AB0D7-4D56-493E-B29F-0B11B457A526}" presName="Name0" presStyleCnt="0">
        <dgm:presLayoutVars>
          <dgm:dir/>
          <dgm:animLvl val="lvl"/>
          <dgm:resizeHandles val="exact"/>
        </dgm:presLayoutVars>
      </dgm:prSet>
      <dgm:spPr/>
      <dgm:t>
        <a:bodyPr/>
        <a:lstStyle/>
        <a:p>
          <a:endParaRPr lang="en-US"/>
        </a:p>
      </dgm:t>
    </dgm:pt>
    <dgm:pt modelId="{15550100-03CC-4AFB-B7AC-BA44A9F353E5}" type="pres">
      <dgm:prSet presAssocID="{E140748D-7BD4-40DC-B076-4C84C42D18B0}" presName="boxAndChildren" presStyleCnt="0"/>
      <dgm:spPr/>
    </dgm:pt>
    <dgm:pt modelId="{FD654EF0-F0BE-48EC-BA34-67CCB4220B1E}" type="pres">
      <dgm:prSet presAssocID="{E140748D-7BD4-40DC-B076-4C84C42D18B0}" presName="parentTextBox" presStyleLbl="node1" presStyleIdx="0" presStyleCnt="3"/>
      <dgm:spPr/>
      <dgm:t>
        <a:bodyPr/>
        <a:lstStyle/>
        <a:p>
          <a:endParaRPr lang="en-US"/>
        </a:p>
      </dgm:t>
    </dgm:pt>
    <dgm:pt modelId="{C24ACC14-8C3D-49D5-A53B-CC453D793FAA}" type="pres">
      <dgm:prSet presAssocID="{E140748D-7BD4-40DC-B076-4C84C42D18B0}" presName="entireBox" presStyleLbl="node1" presStyleIdx="0" presStyleCnt="3"/>
      <dgm:spPr/>
      <dgm:t>
        <a:bodyPr/>
        <a:lstStyle/>
        <a:p>
          <a:endParaRPr lang="en-US"/>
        </a:p>
      </dgm:t>
    </dgm:pt>
    <dgm:pt modelId="{0CCAFFFA-9749-484D-B3E2-EF69046C5670}" type="pres">
      <dgm:prSet presAssocID="{E140748D-7BD4-40DC-B076-4C84C42D18B0}" presName="descendantBox" presStyleCnt="0"/>
      <dgm:spPr/>
    </dgm:pt>
    <dgm:pt modelId="{0A75CC05-9264-4625-B481-7A6122FC67B9}" type="pres">
      <dgm:prSet presAssocID="{F43EF41C-A477-4042-8148-6905FEA81C6E}" presName="childTextBox" presStyleLbl="fgAccFollowNode1" presStyleIdx="0" presStyleCnt="3">
        <dgm:presLayoutVars>
          <dgm:bulletEnabled val="1"/>
        </dgm:presLayoutVars>
      </dgm:prSet>
      <dgm:spPr/>
      <dgm:t>
        <a:bodyPr/>
        <a:lstStyle/>
        <a:p>
          <a:endParaRPr lang="en-US"/>
        </a:p>
      </dgm:t>
    </dgm:pt>
    <dgm:pt modelId="{802EC1BF-ABCC-4EB6-BDAD-E88108705209}" type="pres">
      <dgm:prSet presAssocID="{A12C0F4E-9C2A-4EBC-9F26-7CFB680C0AC3}" presName="sp" presStyleCnt="0"/>
      <dgm:spPr/>
    </dgm:pt>
    <dgm:pt modelId="{82E181B0-9FAC-4960-9BAA-2D6E448E5690}" type="pres">
      <dgm:prSet presAssocID="{1547E3AF-4319-4D18-A33C-D78EBCFA95D0}" presName="arrowAndChildren" presStyleCnt="0"/>
      <dgm:spPr/>
    </dgm:pt>
    <dgm:pt modelId="{1DB1BF03-7705-4AF1-964F-F095236CB679}" type="pres">
      <dgm:prSet presAssocID="{1547E3AF-4319-4D18-A33C-D78EBCFA95D0}" presName="parentTextArrow" presStyleLbl="node1" presStyleIdx="0" presStyleCnt="3"/>
      <dgm:spPr/>
      <dgm:t>
        <a:bodyPr/>
        <a:lstStyle/>
        <a:p>
          <a:endParaRPr lang="en-US"/>
        </a:p>
      </dgm:t>
    </dgm:pt>
    <dgm:pt modelId="{49E1DD4E-CB20-4FAE-BE13-538293293FC3}" type="pres">
      <dgm:prSet presAssocID="{1547E3AF-4319-4D18-A33C-D78EBCFA95D0}" presName="arrow" presStyleLbl="node1" presStyleIdx="1" presStyleCnt="3"/>
      <dgm:spPr/>
      <dgm:t>
        <a:bodyPr/>
        <a:lstStyle/>
        <a:p>
          <a:endParaRPr lang="en-US"/>
        </a:p>
      </dgm:t>
    </dgm:pt>
    <dgm:pt modelId="{552846DF-7A66-4A25-9BCF-4AF5D0EEAB91}" type="pres">
      <dgm:prSet presAssocID="{1547E3AF-4319-4D18-A33C-D78EBCFA95D0}" presName="descendantArrow" presStyleCnt="0"/>
      <dgm:spPr/>
    </dgm:pt>
    <dgm:pt modelId="{B2DD8BF1-112D-4FCC-B371-3B4359D13617}" type="pres">
      <dgm:prSet presAssocID="{51005B80-3FAD-4568-9BB4-C80313F42DB8}" presName="childTextArrow" presStyleLbl="fgAccFollowNode1" presStyleIdx="1" presStyleCnt="3">
        <dgm:presLayoutVars>
          <dgm:bulletEnabled val="1"/>
        </dgm:presLayoutVars>
      </dgm:prSet>
      <dgm:spPr/>
      <dgm:t>
        <a:bodyPr/>
        <a:lstStyle/>
        <a:p>
          <a:endParaRPr lang="en-US"/>
        </a:p>
      </dgm:t>
    </dgm:pt>
    <dgm:pt modelId="{BAA9C1B0-2CFA-46A8-8DB7-3CD352726381}" type="pres">
      <dgm:prSet presAssocID="{524C9591-DD03-4746-957F-2003C024C8CF}" presName="sp" presStyleCnt="0"/>
      <dgm:spPr/>
    </dgm:pt>
    <dgm:pt modelId="{C888D35D-B8C7-40D2-8CB5-D69540D44AB5}" type="pres">
      <dgm:prSet presAssocID="{1EA86601-7582-4843-9822-FDF17EC6B389}" presName="arrowAndChildren" presStyleCnt="0"/>
      <dgm:spPr/>
    </dgm:pt>
    <dgm:pt modelId="{6CADDF98-60BD-4A71-94F1-9C493703107D}" type="pres">
      <dgm:prSet presAssocID="{1EA86601-7582-4843-9822-FDF17EC6B389}" presName="parentTextArrow" presStyleLbl="node1" presStyleIdx="1" presStyleCnt="3"/>
      <dgm:spPr/>
      <dgm:t>
        <a:bodyPr/>
        <a:lstStyle/>
        <a:p>
          <a:endParaRPr lang="en-US"/>
        </a:p>
      </dgm:t>
    </dgm:pt>
    <dgm:pt modelId="{482219C7-AA0C-4211-8A15-4F230A5984F3}" type="pres">
      <dgm:prSet presAssocID="{1EA86601-7582-4843-9822-FDF17EC6B389}" presName="arrow" presStyleLbl="node1" presStyleIdx="2" presStyleCnt="3"/>
      <dgm:spPr/>
      <dgm:t>
        <a:bodyPr/>
        <a:lstStyle/>
        <a:p>
          <a:endParaRPr lang="en-US"/>
        </a:p>
      </dgm:t>
    </dgm:pt>
    <dgm:pt modelId="{FF5594E5-791E-4098-B055-CE6658BD5C23}" type="pres">
      <dgm:prSet presAssocID="{1EA86601-7582-4843-9822-FDF17EC6B389}" presName="descendantArrow" presStyleCnt="0"/>
      <dgm:spPr/>
    </dgm:pt>
    <dgm:pt modelId="{E1357749-E0FE-42AE-80AA-52A838B3388A}" type="pres">
      <dgm:prSet presAssocID="{257228D5-9723-4E38-A4FB-2D8BACF93257}" presName="childTextArrow" presStyleLbl="fgAccFollowNode1" presStyleIdx="2" presStyleCnt="3">
        <dgm:presLayoutVars>
          <dgm:bulletEnabled val="1"/>
        </dgm:presLayoutVars>
      </dgm:prSet>
      <dgm:spPr/>
      <dgm:t>
        <a:bodyPr/>
        <a:lstStyle/>
        <a:p>
          <a:endParaRPr lang="en-US"/>
        </a:p>
      </dgm:t>
    </dgm:pt>
  </dgm:ptLst>
  <dgm:cxnLst>
    <dgm:cxn modelId="{A7A0D306-0498-48AE-BD2F-93A54026A6F1}" srcId="{0B0AB0D7-4D56-493E-B29F-0B11B457A526}" destId="{1EA86601-7582-4843-9822-FDF17EC6B389}" srcOrd="0" destOrd="0" parTransId="{2C581EFC-33C3-4C9B-A0AE-7E7E10101DFA}" sibTransId="{524C9591-DD03-4746-957F-2003C024C8CF}"/>
    <dgm:cxn modelId="{4FEE7BF0-CBB9-4DA4-BF8E-060F5FA43976}" type="presOf" srcId="{E140748D-7BD4-40DC-B076-4C84C42D18B0}" destId="{C24ACC14-8C3D-49D5-A53B-CC453D793FAA}" srcOrd="1" destOrd="0" presId="urn:microsoft.com/office/officeart/2005/8/layout/process4"/>
    <dgm:cxn modelId="{01F31671-D8B7-4BB9-95FF-423C026FB5F4}" srcId="{E140748D-7BD4-40DC-B076-4C84C42D18B0}" destId="{F43EF41C-A477-4042-8148-6905FEA81C6E}" srcOrd="0" destOrd="0" parTransId="{FB4DB535-2721-4287-8782-A822D1722BB2}" sibTransId="{6C21C7D0-696F-4779-89F7-90061D7F98E9}"/>
    <dgm:cxn modelId="{9A887E97-0784-4BF1-AF38-B57FF2CAE81B}" type="presOf" srcId="{51005B80-3FAD-4568-9BB4-C80313F42DB8}" destId="{B2DD8BF1-112D-4FCC-B371-3B4359D13617}" srcOrd="0" destOrd="0" presId="urn:microsoft.com/office/officeart/2005/8/layout/process4"/>
    <dgm:cxn modelId="{13F7DC49-F575-4DBD-AC10-DF3BBF0633F1}" type="presOf" srcId="{1EA86601-7582-4843-9822-FDF17EC6B389}" destId="{6CADDF98-60BD-4A71-94F1-9C493703107D}" srcOrd="0" destOrd="0" presId="urn:microsoft.com/office/officeart/2005/8/layout/process4"/>
    <dgm:cxn modelId="{5151F377-AA18-45AF-AC24-8E407556C9A2}" srcId="{0B0AB0D7-4D56-493E-B29F-0B11B457A526}" destId="{1547E3AF-4319-4D18-A33C-D78EBCFA95D0}" srcOrd="1" destOrd="0" parTransId="{07AF7AAA-2228-43C2-B414-56331D78B97B}" sibTransId="{A12C0F4E-9C2A-4EBC-9F26-7CFB680C0AC3}"/>
    <dgm:cxn modelId="{308FA7FA-B29C-492A-950E-C3FDC6CD0E2E}" type="presOf" srcId="{1547E3AF-4319-4D18-A33C-D78EBCFA95D0}" destId="{49E1DD4E-CB20-4FAE-BE13-538293293FC3}" srcOrd="1" destOrd="0" presId="urn:microsoft.com/office/officeart/2005/8/layout/process4"/>
    <dgm:cxn modelId="{F1522E30-80E2-48FC-B2AF-0FE03C4A2014}" srcId="{1547E3AF-4319-4D18-A33C-D78EBCFA95D0}" destId="{51005B80-3FAD-4568-9BB4-C80313F42DB8}" srcOrd="0" destOrd="0" parTransId="{EFB51A66-2914-47AA-8370-D72855A95B3A}" sibTransId="{FDD0570C-290E-4A6C-B321-326884A64991}"/>
    <dgm:cxn modelId="{90BE7B7A-4F81-46BD-A9F8-757813855998}" type="presOf" srcId="{1547E3AF-4319-4D18-A33C-D78EBCFA95D0}" destId="{1DB1BF03-7705-4AF1-964F-F095236CB679}" srcOrd="0" destOrd="0" presId="urn:microsoft.com/office/officeart/2005/8/layout/process4"/>
    <dgm:cxn modelId="{1073A96C-6FD4-4F67-8C55-B1A986276366}" srcId="{0B0AB0D7-4D56-493E-B29F-0B11B457A526}" destId="{E140748D-7BD4-40DC-B076-4C84C42D18B0}" srcOrd="2" destOrd="0" parTransId="{67C3F1D7-C17D-4B95-BF81-4AE2CA22AC25}" sibTransId="{87E1F4F3-79B2-4363-83F8-32CF8D9F532F}"/>
    <dgm:cxn modelId="{63DAFE62-8CA2-46FF-B53B-311C7C11C844}" srcId="{1EA86601-7582-4843-9822-FDF17EC6B389}" destId="{257228D5-9723-4E38-A4FB-2D8BACF93257}" srcOrd="0" destOrd="0" parTransId="{030A2402-A384-415D-A1A4-8B7DE7F361D3}" sibTransId="{6E16DD42-E8F0-41F8-95AC-78028637DF9F}"/>
    <dgm:cxn modelId="{8C16730F-F135-4ADC-86E0-F69B133167B2}" type="presOf" srcId="{F43EF41C-A477-4042-8148-6905FEA81C6E}" destId="{0A75CC05-9264-4625-B481-7A6122FC67B9}" srcOrd="0" destOrd="0" presId="urn:microsoft.com/office/officeart/2005/8/layout/process4"/>
    <dgm:cxn modelId="{01EBBF48-58DF-46CA-BFDA-33D75A01C2A9}" type="presOf" srcId="{257228D5-9723-4E38-A4FB-2D8BACF93257}" destId="{E1357749-E0FE-42AE-80AA-52A838B3388A}" srcOrd="0" destOrd="0" presId="urn:microsoft.com/office/officeart/2005/8/layout/process4"/>
    <dgm:cxn modelId="{A8141097-E9DF-4054-A5CE-4B7274B49BCA}" type="presOf" srcId="{0B0AB0D7-4D56-493E-B29F-0B11B457A526}" destId="{DE05BBC0-116C-488D-9051-826B8FA7CA60}" srcOrd="0" destOrd="0" presId="urn:microsoft.com/office/officeart/2005/8/layout/process4"/>
    <dgm:cxn modelId="{5A3D8B58-EEF2-49DD-A00B-74DC4DAF870A}" type="presOf" srcId="{E140748D-7BD4-40DC-B076-4C84C42D18B0}" destId="{FD654EF0-F0BE-48EC-BA34-67CCB4220B1E}" srcOrd="0" destOrd="0" presId="urn:microsoft.com/office/officeart/2005/8/layout/process4"/>
    <dgm:cxn modelId="{6D754867-3CA7-4650-A074-E635F6BC9A4B}" type="presOf" srcId="{1EA86601-7582-4843-9822-FDF17EC6B389}" destId="{482219C7-AA0C-4211-8A15-4F230A5984F3}" srcOrd="1" destOrd="0" presId="urn:microsoft.com/office/officeart/2005/8/layout/process4"/>
    <dgm:cxn modelId="{38E74A76-5FE6-403F-9724-B22A40FAD01D}" type="presParOf" srcId="{DE05BBC0-116C-488D-9051-826B8FA7CA60}" destId="{15550100-03CC-4AFB-B7AC-BA44A9F353E5}" srcOrd="0" destOrd="0" presId="urn:microsoft.com/office/officeart/2005/8/layout/process4"/>
    <dgm:cxn modelId="{C2D5E6C0-1C34-40DE-9F9D-5EA131795D6B}" type="presParOf" srcId="{15550100-03CC-4AFB-B7AC-BA44A9F353E5}" destId="{FD654EF0-F0BE-48EC-BA34-67CCB4220B1E}" srcOrd="0" destOrd="0" presId="urn:microsoft.com/office/officeart/2005/8/layout/process4"/>
    <dgm:cxn modelId="{EB08D0E6-83CB-49E1-A2D7-1457BCEB5B66}" type="presParOf" srcId="{15550100-03CC-4AFB-B7AC-BA44A9F353E5}" destId="{C24ACC14-8C3D-49D5-A53B-CC453D793FAA}" srcOrd="1" destOrd="0" presId="urn:microsoft.com/office/officeart/2005/8/layout/process4"/>
    <dgm:cxn modelId="{26D4E455-6090-4B15-9565-F7DC96FBB2D4}" type="presParOf" srcId="{15550100-03CC-4AFB-B7AC-BA44A9F353E5}" destId="{0CCAFFFA-9749-484D-B3E2-EF69046C5670}" srcOrd="2" destOrd="0" presId="urn:microsoft.com/office/officeart/2005/8/layout/process4"/>
    <dgm:cxn modelId="{4C3F3E19-EC22-41B6-BC48-2BAA54370C3E}" type="presParOf" srcId="{0CCAFFFA-9749-484D-B3E2-EF69046C5670}" destId="{0A75CC05-9264-4625-B481-7A6122FC67B9}" srcOrd="0" destOrd="0" presId="urn:microsoft.com/office/officeart/2005/8/layout/process4"/>
    <dgm:cxn modelId="{38DC0AE8-B064-4FD7-831A-40E4C8246F34}" type="presParOf" srcId="{DE05BBC0-116C-488D-9051-826B8FA7CA60}" destId="{802EC1BF-ABCC-4EB6-BDAD-E88108705209}" srcOrd="1" destOrd="0" presId="urn:microsoft.com/office/officeart/2005/8/layout/process4"/>
    <dgm:cxn modelId="{D386EC1C-BB08-49E1-B48E-53001D28C87E}" type="presParOf" srcId="{DE05BBC0-116C-488D-9051-826B8FA7CA60}" destId="{82E181B0-9FAC-4960-9BAA-2D6E448E5690}" srcOrd="2" destOrd="0" presId="urn:microsoft.com/office/officeart/2005/8/layout/process4"/>
    <dgm:cxn modelId="{58E5E912-FD59-4C37-AB82-99E6CA4B9BE4}" type="presParOf" srcId="{82E181B0-9FAC-4960-9BAA-2D6E448E5690}" destId="{1DB1BF03-7705-4AF1-964F-F095236CB679}" srcOrd="0" destOrd="0" presId="urn:microsoft.com/office/officeart/2005/8/layout/process4"/>
    <dgm:cxn modelId="{56B1A70D-1869-4F7B-89E0-8417AF48A752}" type="presParOf" srcId="{82E181B0-9FAC-4960-9BAA-2D6E448E5690}" destId="{49E1DD4E-CB20-4FAE-BE13-538293293FC3}" srcOrd="1" destOrd="0" presId="urn:microsoft.com/office/officeart/2005/8/layout/process4"/>
    <dgm:cxn modelId="{5C42BE66-A33B-4108-86EB-951FABE21835}" type="presParOf" srcId="{82E181B0-9FAC-4960-9BAA-2D6E448E5690}" destId="{552846DF-7A66-4A25-9BCF-4AF5D0EEAB91}" srcOrd="2" destOrd="0" presId="urn:microsoft.com/office/officeart/2005/8/layout/process4"/>
    <dgm:cxn modelId="{150B06B2-A20B-435D-8295-206F4DE592B5}" type="presParOf" srcId="{552846DF-7A66-4A25-9BCF-4AF5D0EEAB91}" destId="{B2DD8BF1-112D-4FCC-B371-3B4359D13617}" srcOrd="0" destOrd="0" presId="urn:microsoft.com/office/officeart/2005/8/layout/process4"/>
    <dgm:cxn modelId="{6264EF05-77E5-4C10-B75F-0C0F5B6CD9C5}" type="presParOf" srcId="{DE05BBC0-116C-488D-9051-826B8FA7CA60}" destId="{BAA9C1B0-2CFA-46A8-8DB7-3CD352726381}" srcOrd="3" destOrd="0" presId="urn:microsoft.com/office/officeart/2005/8/layout/process4"/>
    <dgm:cxn modelId="{20046C2B-42E9-4899-BF13-F46A41714C83}" type="presParOf" srcId="{DE05BBC0-116C-488D-9051-826B8FA7CA60}" destId="{C888D35D-B8C7-40D2-8CB5-D69540D44AB5}" srcOrd="4" destOrd="0" presId="urn:microsoft.com/office/officeart/2005/8/layout/process4"/>
    <dgm:cxn modelId="{FF62E62B-CB59-4D84-959F-B15A494F2175}" type="presParOf" srcId="{C888D35D-B8C7-40D2-8CB5-D69540D44AB5}" destId="{6CADDF98-60BD-4A71-94F1-9C493703107D}" srcOrd="0" destOrd="0" presId="urn:microsoft.com/office/officeart/2005/8/layout/process4"/>
    <dgm:cxn modelId="{82788548-6298-4162-95BC-16DEF8149B59}" type="presParOf" srcId="{C888D35D-B8C7-40D2-8CB5-D69540D44AB5}" destId="{482219C7-AA0C-4211-8A15-4F230A5984F3}" srcOrd="1" destOrd="0" presId="urn:microsoft.com/office/officeart/2005/8/layout/process4"/>
    <dgm:cxn modelId="{5F1033F2-F9FA-49E2-81BC-3F9A8E36922A}" type="presParOf" srcId="{C888D35D-B8C7-40D2-8CB5-D69540D44AB5}" destId="{FF5594E5-791E-4098-B055-CE6658BD5C23}" srcOrd="2" destOrd="0" presId="urn:microsoft.com/office/officeart/2005/8/layout/process4"/>
    <dgm:cxn modelId="{32F3D9EE-8617-47AD-9096-0A2A042AD4BC}" type="presParOf" srcId="{FF5594E5-791E-4098-B055-CE6658BD5C23}" destId="{E1357749-E0FE-42AE-80AA-52A838B3388A}"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0B0AB0D7-4D56-493E-B29F-0B11B457A526}"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1EA86601-7582-4843-9822-FDF17EC6B389}">
      <dgm:prSet custT="1"/>
      <dgm:spPr/>
      <dgm:t>
        <a:bodyPr/>
        <a:lstStyle/>
        <a:p>
          <a:pPr rtl="0"/>
          <a:r>
            <a:rPr lang="en-US" sz="2800" b="1" dirty="0" smtClean="0"/>
            <a:t>Al-Jalama is swing bus</a:t>
          </a:r>
          <a:endParaRPr lang="en-US" sz="2800" b="1" dirty="0"/>
        </a:p>
      </dgm:t>
    </dgm:pt>
    <dgm:pt modelId="{2C581EFC-33C3-4C9B-A0AE-7E7E10101DFA}" type="parTrans" cxnId="{A7A0D306-0498-48AE-BD2F-93A54026A6F1}">
      <dgm:prSet/>
      <dgm:spPr/>
      <dgm:t>
        <a:bodyPr/>
        <a:lstStyle/>
        <a:p>
          <a:endParaRPr lang="en-US"/>
        </a:p>
      </dgm:t>
    </dgm:pt>
    <dgm:pt modelId="{524C9591-DD03-4746-957F-2003C024C8CF}" type="sibTrans" cxnId="{A7A0D306-0498-48AE-BD2F-93A54026A6F1}">
      <dgm:prSet/>
      <dgm:spPr/>
      <dgm:t>
        <a:bodyPr/>
        <a:lstStyle/>
        <a:p>
          <a:endParaRPr lang="en-US"/>
        </a:p>
      </dgm:t>
    </dgm:pt>
    <dgm:pt modelId="{1547E3AF-4319-4D18-A33C-D78EBCFA95D0}">
      <dgm:prSet custT="1"/>
      <dgm:spPr/>
      <dgm:t>
        <a:bodyPr/>
        <a:lstStyle/>
        <a:p>
          <a:pPr rtl="0"/>
          <a:r>
            <a:rPr lang="en-US" sz="2800" b="1" dirty="0" smtClean="0"/>
            <a:t>Sara is swing bus</a:t>
          </a:r>
          <a:endParaRPr lang="en-US" sz="2800" b="1" dirty="0"/>
        </a:p>
      </dgm:t>
    </dgm:pt>
    <dgm:pt modelId="{07AF7AAA-2228-43C2-B414-56331D78B97B}" type="parTrans" cxnId="{5151F377-AA18-45AF-AC24-8E407556C9A2}">
      <dgm:prSet/>
      <dgm:spPr/>
      <dgm:t>
        <a:bodyPr/>
        <a:lstStyle/>
        <a:p>
          <a:endParaRPr lang="en-US"/>
        </a:p>
      </dgm:t>
    </dgm:pt>
    <dgm:pt modelId="{A12C0F4E-9C2A-4EBC-9F26-7CFB680C0AC3}" type="sibTrans" cxnId="{5151F377-AA18-45AF-AC24-8E407556C9A2}">
      <dgm:prSet/>
      <dgm:spPr/>
      <dgm:t>
        <a:bodyPr/>
        <a:lstStyle/>
        <a:p>
          <a:endParaRPr lang="en-US"/>
        </a:p>
      </dgm:t>
    </dgm:pt>
    <dgm:pt modelId="{E140748D-7BD4-40DC-B076-4C84C42D18B0}">
      <dgm:prSet custT="1"/>
      <dgm:spPr/>
      <dgm:t>
        <a:bodyPr/>
        <a:lstStyle/>
        <a:p>
          <a:pPr rtl="0"/>
          <a:r>
            <a:rPr lang="en-US" sz="2800" b="1" dirty="0" smtClean="0"/>
            <a:t>2 connection points</a:t>
          </a:r>
          <a:endParaRPr lang="en-US" sz="2800" b="1" dirty="0"/>
        </a:p>
      </dgm:t>
    </dgm:pt>
    <dgm:pt modelId="{67C3F1D7-C17D-4B95-BF81-4AE2CA22AC25}" type="parTrans" cxnId="{1073A96C-6FD4-4F67-8C55-B1A986276366}">
      <dgm:prSet/>
      <dgm:spPr/>
      <dgm:t>
        <a:bodyPr/>
        <a:lstStyle/>
        <a:p>
          <a:endParaRPr lang="en-US"/>
        </a:p>
      </dgm:t>
    </dgm:pt>
    <dgm:pt modelId="{87E1F4F3-79B2-4363-83F8-32CF8D9F532F}" type="sibTrans" cxnId="{1073A96C-6FD4-4F67-8C55-B1A986276366}">
      <dgm:prSet/>
      <dgm:spPr/>
      <dgm:t>
        <a:bodyPr/>
        <a:lstStyle/>
        <a:p>
          <a:endParaRPr lang="en-US"/>
        </a:p>
      </dgm:t>
    </dgm:pt>
    <mc:AlternateContent xmlns:mc="http://schemas.openxmlformats.org/markup-compatibility/2006" xmlns:a14="http://schemas.microsoft.com/office/drawing/2010/main">
      <mc:Choice Requires="a14">
        <dgm:pt modelId="{257228D5-9723-4E38-A4FB-2D8BACF93257}">
          <dgm:prSet custT="1"/>
          <dgm:spPr/>
          <dgm:t>
            <a:bodyPr/>
            <a:lstStyle/>
            <a:p>
              <a:pPr/>
              <a14:m>
                <m:oMathPara xmlns:m="http://schemas.openxmlformats.org/officeDocument/2006/math">
                  <m:oMathParaPr>
                    <m:jc m:val="center"/>
                  </m:oMathParaPr>
                  <m:oMath xmlns:m="http://schemas.openxmlformats.org/officeDocument/2006/math">
                    <m:r>
                      <a:rPr lang="en-US" sz="2700" i="1" smtClean="0">
                        <a:latin typeface="Cambria Math"/>
                        <a:ea typeface="Cambria Math"/>
                      </a:rPr>
                      <m:t>∆</m:t>
                    </m:r>
                    <m:r>
                      <a:rPr lang="en-US" sz="2700" b="0" i="1" smtClean="0">
                        <a:latin typeface="Cambria Math"/>
                        <a:ea typeface="Cambria Math"/>
                      </a:rPr>
                      <m:t>𝑃</m:t>
                    </m:r>
                    <m:r>
                      <a:rPr lang="en-US" sz="2700" b="0" i="1" smtClean="0">
                        <a:latin typeface="Cambria Math"/>
                        <a:ea typeface="Cambria Math"/>
                      </a:rPr>
                      <m:t>=1.03% , </m:t>
                    </m:r>
                    <m:r>
                      <a:rPr lang="en-US" sz="2700" b="0" i="1" smtClean="0">
                        <a:latin typeface="Cambria Math"/>
                        <a:ea typeface="Cambria Math"/>
                      </a:rPr>
                      <m:t>𝑤𝑖𝑡h</m:t>
                    </m:r>
                    <m:r>
                      <a:rPr lang="en-US" sz="2700" b="0" i="1" smtClean="0">
                        <a:latin typeface="Cambria Math"/>
                        <a:ea typeface="Cambria Math"/>
                      </a:rPr>
                      <m:t> ∆</m:t>
                    </m:r>
                    <m:sSub>
                      <m:sSubPr>
                        <m:ctrlPr>
                          <a:rPr lang="en-US" sz="2700" b="0" i="1" smtClean="0">
                            <a:latin typeface="Cambria Math"/>
                            <a:ea typeface="Cambria Math"/>
                          </a:rPr>
                        </m:ctrlPr>
                      </m:sSubPr>
                      <m:e>
                        <m:r>
                          <a:rPr lang="en-US" sz="2700" b="0" i="1" smtClean="0">
                            <a:latin typeface="Cambria Math"/>
                            <a:ea typeface="Cambria Math"/>
                          </a:rPr>
                          <m:t>𝑉</m:t>
                        </m:r>
                      </m:e>
                      <m:sub>
                        <m:r>
                          <a:rPr lang="en-US" sz="2700" b="0" i="1" smtClean="0">
                            <a:latin typeface="Cambria Math"/>
                            <a:ea typeface="Cambria Math"/>
                          </a:rPr>
                          <m:t>𝑚𝑎𝑥</m:t>
                        </m:r>
                      </m:sub>
                    </m:sSub>
                    <m:r>
                      <a:rPr lang="en-US" sz="2700" b="0" i="1" smtClean="0">
                        <a:latin typeface="Cambria Math"/>
                        <a:ea typeface="Cambria Math"/>
                      </a:rPr>
                      <m:t>=5.4% </m:t>
                    </m:r>
                  </m:oMath>
                </m:oMathPara>
              </a14:m>
              <a:endParaRPr lang="en-US" sz="2700" dirty="0"/>
            </a:p>
          </dgm:t>
        </dgm:pt>
      </mc:Choice>
      <mc:Fallback xmlns="">
        <dgm:pt modelId="{257228D5-9723-4E38-A4FB-2D8BACF93257}">
          <dgm:prSet custT="1"/>
          <dgm:spPr/>
          <dgm:t>
            <a:bodyPr/>
            <a:lstStyle/>
            <a:p>
              <a:pPr/>
              <a:r>
                <a:rPr lang="en-US" sz="2700" i="0" smtClean="0">
                  <a:latin typeface="Cambria Math"/>
                  <a:ea typeface="Cambria Math"/>
                </a:rPr>
                <a:t>∆</a:t>
              </a:r>
              <a:r>
                <a:rPr lang="en-US" sz="2700" b="0" i="0" smtClean="0">
                  <a:latin typeface="Cambria Math"/>
                  <a:ea typeface="Cambria Math"/>
                </a:rPr>
                <a:t>𝑃=1.03% , 𝑤𝑖𝑡ℎ ∆𝑉_𝑚𝑎𝑥=5.4% </a:t>
              </a:r>
              <a:endParaRPr lang="en-US" sz="2700" dirty="0"/>
            </a:p>
          </dgm:t>
        </dgm:pt>
      </mc:Fallback>
    </mc:AlternateContent>
    <dgm:pt modelId="{030A2402-A384-415D-A1A4-8B7DE7F361D3}" type="parTrans" cxnId="{63DAFE62-8CA2-46FF-B53B-311C7C11C844}">
      <dgm:prSet/>
      <dgm:spPr/>
      <dgm:t>
        <a:bodyPr/>
        <a:lstStyle/>
        <a:p>
          <a:endParaRPr lang="en-US"/>
        </a:p>
      </dgm:t>
    </dgm:pt>
    <dgm:pt modelId="{6E16DD42-E8F0-41F8-95AC-78028637DF9F}" type="sibTrans" cxnId="{63DAFE62-8CA2-46FF-B53B-311C7C11C844}">
      <dgm:prSet/>
      <dgm:spPr/>
      <dgm:t>
        <a:bodyPr/>
        <a:lstStyle/>
        <a:p>
          <a:endParaRPr lang="en-US"/>
        </a:p>
      </dgm:t>
    </dgm:pt>
    <mc:AlternateContent xmlns:mc="http://schemas.openxmlformats.org/markup-compatibility/2006" xmlns:a14="http://schemas.microsoft.com/office/drawing/2010/main">
      <mc:Choice Requires="a14">
        <dgm:pt modelId="{51005B80-3FAD-4568-9BB4-C80313F42DB8}">
          <dgm:prSet custT="1"/>
          <dgm:spPr/>
          <dgm:t>
            <a:bodyPr/>
            <a:lstStyle/>
            <a:p>
              <a:pPr/>
              <a14:m>
                <m:oMathPara xmlns:m="http://schemas.openxmlformats.org/officeDocument/2006/math">
                  <m:oMathParaPr>
                    <m:jc m:val="centerGroup"/>
                  </m:oMathParaPr>
                  <m:oMath xmlns:m="http://schemas.openxmlformats.org/officeDocument/2006/math">
                    <m:r>
                      <a:rPr lang="en-US" sz="2700" i="1" smtClean="0">
                        <a:latin typeface="Cambria Math"/>
                        <a:ea typeface="Cambria Math"/>
                      </a:rPr>
                      <m:t>∆</m:t>
                    </m:r>
                    <m:r>
                      <a:rPr lang="en-US" sz="2700" i="1" smtClean="0">
                        <a:latin typeface="Cambria Math"/>
                        <a:ea typeface="Cambria Math"/>
                      </a:rPr>
                      <m:t>𝑃</m:t>
                    </m:r>
                    <m:r>
                      <a:rPr lang="en-US" sz="2700" i="1" smtClean="0">
                        <a:latin typeface="Cambria Math"/>
                        <a:ea typeface="Cambria Math"/>
                      </a:rPr>
                      <m:t>=1.13% , </m:t>
                    </m:r>
                    <m:r>
                      <a:rPr lang="en-US" sz="2700" i="1" smtClean="0">
                        <a:latin typeface="Cambria Math"/>
                        <a:ea typeface="Cambria Math"/>
                      </a:rPr>
                      <m:t>𝑤𝑖𝑡h</m:t>
                    </m:r>
                    <m:r>
                      <a:rPr lang="en-US" sz="2700" i="1" smtClean="0">
                        <a:latin typeface="Cambria Math"/>
                        <a:ea typeface="Cambria Math"/>
                      </a:rPr>
                      <m:t> ∆</m:t>
                    </m:r>
                    <m:sSub>
                      <m:sSubPr>
                        <m:ctrlPr>
                          <a:rPr lang="en-US" sz="2700" i="1">
                            <a:latin typeface="Cambria Math"/>
                            <a:ea typeface="Cambria Math"/>
                          </a:rPr>
                        </m:ctrlPr>
                      </m:sSubPr>
                      <m:e>
                        <m:r>
                          <a:rPr lang="en-US" sz="2700" i="1">
                            <a:latin typeface="Cambria Math"/>
                            <a:ea typeface="Cambria Math"/>
                          </a:rPr>
                          <m:t>𝑉</m:t>
                        </m:r>
                      </m:e>
                      <m:sub>
                        <m:r>
                          <a:rPr lang="en-US" sz="2700" i="1">
                            <a:latin typeface="Cambria Math"/>
                            <a:ea typeface="Cambria Math"/>
                          </a:rPr>
                          <m:t>𝑚𝑎𝑥</m:t>
                        </m:r>
                      </m:sub>
                    </m:sSub>
                    <m:r>
                      <a:rPr lang="en-US" sz="2700" i="1">
                        <a:latin typeface="Cambria Math"/>
                        <a:ea typeface="Cambria Math"/>
                      </a:rPr>
                      <m:t>=5.</m:t>
                    </m:r>
                    <m:r>
                      <a:rPr lang="en-US" sz="2700" b="0" i="1" smtClean="0">
                        <a:latin typeface="Cambria Math"/>
                        <a:ea typeface="Cambria Math"/>
                      </a:rPr>
                      <m:t>5</m:t>
                    </m:r>
                    <m:r>
                      <a:rPr lang="en-US" sz="2700" i="1">
                        <a:latin typeface="Cambria Math"/>
                        <a:ea typeface="Cambria Math"/>
                      </a:rPr>
                      <m:t>%</m:t>
                    </m:r>
                  </m:oMath>
                </m:oMathPara>
              </a14:m>
              <a:endParaRPr lang="en-US" sz="2700" dirty="0"/>
            </a:p>
          </dgm:t>
        </dgm:pt>
      </mc:Choice>
      <mc:Fallback xmlns="">
        <dgm:pt modelId="{51005B80-3FAD-4568-9BB4-C80313F42DB8}">
          <dgm:prSet custT="1"/>
          <dgm:spPr/>
          <dgm:t>
            <a:bodyPr/>
            <a:lstStyle/>
            <a:p>
              <a:r>
                <a:rPr lang="en-US" sz="2700" i="0" smtClean="0">
                  <a:latin typeface="Cambria Math"/>
                  <a:ea typeface="Cambria Math"/>
                </a:rPr>
                <a:t>∆𝑃=1.13% , 𝑤𝑖𝑡ℎ ∆</a:t>
              </a:r>
              <a:r>
                <a:rPr lang="en-US" sz="2700" i="0">
                  <a:latin typeface="Cambria Math"/>
                  <a:ea typeface="Cambria Math"/>
                </a:rPr>
                <a:t>𝑉_𝑚𝑎𝑥=5.</a:t>
              </a:r>
              <a:r>
                <a:rPr lang="en-US" sz="2700" b="0" i="0" smtClean="0">
                  <a:latin typeface="Cambria Math"/>
                  <a:ea typeface="Cambria Math"/>
                </a:rPr>
                <a:t>5</a:t>
              </a:r>
              <a:r>
                <a:rPr lang="en-US" sz="2700" i="0">
                  <a:latin typeface="Cambria Math"/>
                  <a:ea typeface="Cambria Math"/>
                </a:rPr>
                <a:t>%</a:t>
              </a:r>
              <a:endParaRPr lang="en-US" sz="2700" dirty="0"/>
            </a:p>
          </dgm:t>
        </dgm:pt>
      </mc:Fallback>
    </mc:AlternateContent>
    <dgm:pt modelId="{EFB51A66-2914-47AA-8370-D72855A95B3A}" type="parTrans" cxnId="{F1522E30-80E2-48FC-B2AF-0FE03C4A2014}">
      <dgm:prSet/>
      <dgm:spPr/>
      <dgm:t>
        <a:bodyPr/>
        <a:lstStyle/>
        <a:p>
          <a:endParaRPr lang="en-US"/>
        </a:p>
      </dgm:t>
    </dgm:pt>
    <dgm:pt modelId="{FDD0570C-290E-4A6C-B321-326884A64991}" type="sibTrans" cxnId="{F1522E30-80E2-48FC-B2AF-0FE03C4A2014}">
      <dgm:prSet/>
      <dgm:spPr/>
      <dgm:t>
        <a:bodyPr/>
        <a:lstStyle/>
        <a:p>
          <a:endParaRPr lang="en-US"/>
        </a:p>
      </dgm:t>
    </dgm:pt>
    <mc:AlternateContent xmlns:mc="http://schemas.openxmlformats.org/markup-compatibility/2006" xmlns:a14="http://schemas.microsoft.com/office/drawing/2010/main">
      <mc:Choice Requires="a14">
        <dgm:pt modelId="{F43EF41C-A477-4042-8148-6905FEA81C6E}">
          <dgm:prSet custT="1"/>
          <dgm:spPr/>
          <dgm:t>
            <a:bodyPr/>
            <a:lstStyle/>
            <a:p>
              <a:pPr/>
              <a14:m>
                <m:oMathPara xmlns:m="http://schemas.openxmlformats.org/officeDocument/2006/math">
                  <m:oMathParaPr>
                    <m:jc m:val="centerGroup"/>
                  </m:oMathParaPr>
                  <m:oMath xmlns:m="http://schemas.openxmlformats.org/officeDocument/2006/math">
                    <m:r>
                      <a:rPr lang="en-US" sz="2700" i="1" smtClean="0">
                        <a:latin typeface="Cambria Math"/>
                        <a:ea typeface="Cambria Math"/>
                      </a:rPr>
                      <m:t>∆</m:t>
                    </m:r>
                    <m:r>
                      <a:rPr lang="en-US" sz="2700" i="1" smtClean="0">
                        <a:latin typeface="Cambria Math"/>
                        <a:ea typeface="Cambria Math"/>
                      </a:rPr>
                      <m:t>𝑃</m:t>
                    </m:r>
                    <m:r>
                      <a:rPr lang="en-US" sz="2700" i="1" smtClean="0">
                        <a:latin typeface="Cambria Math"/>
                        <a:ea typeface="Cambria Math"/>
                      </a:rPr>
                      <m:t>=0.92% , </m:t>
                    </m:r>
                    <m:r>
                      <a:rPr lang="en-US" sz="2700" i="1" smtClean="0">
                        <a:latin typeface="Cambria Math"/>
                        <a:ea typeface="Cambria Math"/>
                      </a:rPr>
                      <m:t>𝑤𝑖𝑡h</m:t>
                    </m:r>
                    <m:r>
                      <a:rPr lang="en-US" sz="2700" i="1" smtClean="0">
                        <a:latin typeface="Cambria Math"/>
                        <a:ea typeface="Cambria Math"/>
                      </a:rPr>
                      <m:t> ∆</m:t>
                    </m:r>
                    <m:sSub>
                      <m:sSubPr>
                        <m:ctrlPr>
                          <a:rPr lang="en-US" sz="2700" i="1" smtClean="0">
                            <a:latin typeface="Cambria Math"/>
                            <a:ea typeface="Cambria Math"/>
                          </a:rPr>
                        </m:ctrlPr>
                      </m:sSubPr>
                      <m:e>
                        <m:r>
                          <a:rPr lang="en-US" sz="2700" i="1">
                            <a:latin typeface="Cambria Math"/>
                            <a:ea typeface="Cambria Math"/>
                          </a:rPr>
                          <m:t>𝑉</m:t>
                        </m:r>
                      </m:e>
                      <m:sub>
                        <m:r>
                          <a:rPr lang="en-US" sz="2700" i="1">
                            <a:latin typeface="Cambria Math"/>
                            <a:ea typeface="Cambria Math"/>
                          </a:rPr>
                          <m:t>𝑚𝑎𝑥</m:t>
                        </m:r>
                      </m:sub>
                    </m:sSub>
                    <m:r>
                      <a:rPr lang="en-US" sz="2700" i="1" smtClean="0">
                        <a:latin typeface="Cambria Math"/>
                        <a:ea typeface="Cambria Math"/>
                      </a:rPr>
                      <m:t>=5.</m:t>
                    </m:r>
                    <m:r>
                      <a:rPr lang="en-US" sz="2700" b="0" i="1" smtClean="0">
                        <a:latin typeface="Cambria Math"/>
                        <a:ea typeface="Cambria Math"/>
                      </a:rPr>
                      <m:t>35</m:t>
                    </m:r>
                    <m:r>
                      <a:rPr lang="en-US" sz="2700" i="1" smtClean="0">
                        <a:latin typeface="Cambria Math"/>
                        <a:ea typeface="Cambria Math"/>
                      </a:rPr>
                      <m:t>%</m:t>
                    </m:r>
                  </m:oMath>
                </m:oMathPara>
              </a14:m>
              <a:endParaRPr lang="en-US" sz="2700" dirty="0"/>
            </a:p>
          </dgm:t>
        </dgm:pt>
      </mc:Choice>
      <mc:Fallback xmlns="">
        <dgm:pt modelId="{F43EF41C-A477-4042-8148-6905FEA81C6E}">
          <dgm:prSet custT="1"/>
          <dgm:spPr/>
          <dgm:t>
            <a:bodyPr/>
            <a:lstStyle/>
            <a:p>
              <a:r>
                <a:rPr lang="en-US" sz="2700" i="0" smtClean="0">
                  <a:latin typeface="Cambria Math"/>
                  <a:ea typeface="Cambria Math"/>
                </a:rPr>
                <a:t>∆𝑃=0.92% , 𝑤𝑖𝑡ℎ ∆</a:t>
              </a:r>
              <a:r>
                <a:rPr lang="en-US" sz="2700" i="0">
                  <a:latin typeface="Cambria Math"/>
                  <a:ea typeface="Cambria Math"/>
                </a:rPr>
                <a:t>𝑉</a:t>
              </a:r>
              <a:r>
                <a:rPr lang="en-US" sz="2700" i="0" smtClean="0">
                  <a:latin typeface="Cambria Math"/>
                  <a:ea typeface="Cambria Math"/>
                </a:rPr>
                <a:t>_</a:t>
              </a:r>
              <a:r>
                <a:rPr lang="en-US" sz="2700" i="0">
                  <a:latin typeface="Cambria Math"/>
                  <a:ea typeface="Cambria Math"/>
                </a:rPr>
                <a:t>𝑚𝑎𝑥</a:t>
              </a:r>
              <a:r>
                <a:rPr lang="en-US" sz="2700" i="0" smtClean="0">
                  <a:latin typeface="Cambria Math"/>
                  <a:ea typeface="Cambria Math"/>
                </a:rPr>
                <a:t>=5.</a:t>
              </a:r>
              <a:r>
                <a:rPr lang="en-US" sz="2700" b="0" i="0" smtClean="0">
                  <a:latin typeface="Cambria Math"/>
                  <a:ea typeface="Cambria Math"/>
                </a:rPr>
                <a:t>35</a:t>
              </a:r>
              <a:r>
                <a:rPr lang="en-US" sz="2700" i="0" smtClean="0">
                  <a:latin typeface="Cambria Math"/>
                  <a:ea typeface="Cambria Math"/>
                </a:rPr>
                <a:t>%</a:t>
              </a:r>
              <a:endParaRPr lang="en-US" sz="2700" dirty="0"/>
            </a:p>
          </dgm:t>
        </dgm:pt>
      </mc:Fallback>
    </mc:AlternateContent>
    <dgm:pt modelId="{FB4DB535-2721-4287-8782-A822D1722BB2}" type="parTrans" cxnId="{01F31671-D8B7-4BB9-95FF-423C026FB5F4}">
      <dgm:prSet/>
      <dgm:spPr/>
      <dgm:t>
        <a:bodyPr/>
        <a:lstStyle/>
        <a:p>
          <a:endParaRPr lang="en-US"/>
        </a:p>
      </dgm:t>
    </dgm:pt>
    <dgm:pt modelId="{6C21C7D0-696F-4779-89F7-90061D7F98E9}" type="sibTrans" cxnId="{01F31671-D8B7-4BB9-95FF-423C026FB5F4}">
      <dgm:prSet/>
      <dgm:spPr/>
      <dgm:t>
        <a:bodyPr/>
        <a:lstStyle/>
        <a:p>
          <a:endParaRPr lang="en-US"/>
        </a:p>
      </dgm:t>
    </dgm:pt>
    <dgm:pt modelId="{DE05BBC0-116C-488D-9051-826B8FA7CA60}" type="pres">
      <dgm:prSet presAssocID="{0B0AB0D7-4D56-493E-B29F-0B11B457A526}" presName="Name0" presStyleCnt="0">
        <dgm:presLayoutVars>
          <dgm:dir/>
          <dgm:animLvl val="lvl"/>
          <dgm:resizeHandles val="exact"/>
        </dgm:presLayoutVars>
      </dgm:prSet>
      <dgm:spPr/>
      <dgm:t>
        <a:bodyPr/>
        <a:lstStyle/>
        <a:p>
          <a:endParaRPr lang="en-US"/>
        </a:p>
      </dgm:t>
    </dgm:pt>
    <dgm:pt modelId="{15550100-03CC-4AFB-B7AC-BA44A9F353E5}" type="pres">
      <dgm:prSet presAssocID="{E140748D-7BD4-40DC-B076-4C84C42D18B0}" presName="boxAndChildren" presStyleCnt="0"/>
      <dgm:spPr/>
    </dgm:pt>
    <dgm:pt modelId="{FD654EF0-F0BE-48EC-BA34-67CCB4220B1E}" type="pres">
      <dgm:prSet presAssocID="{E140748D-7BD4-40DC-B076-4C84C42D18B0}" presName="parentTextBox" presStyleLbl="node1" presStyleIdx="0" presStyleCnt="3"/>
      <dgm:spPr/>
      <dgm:t>
        <a:bodyPr/>
        <a:lstStyle/>
        <a:p>
          <a:endParaRPr lang="en-US"/>
        </a:p>
      </dgm:t>
    </dgm:pt>
    <dgm:pt modelId="{C24ACC14-8C3D-49D5-A53B-CC453D793FAA}" type="pres">
      <dgm:prSet presAssocID="{E140748D-7BD4-40DC-B076-4C84C42D18B0}" presName="entireBox" presStyleLbl="node1" presStyleIdx="0" presStyleCnt="3"/>
      <dgm:spPr/>
      <dgm:t>
        <a:bodyPr/>
        <a:lstStyle/>
        <a:p>
          <a:endParaRPr lang="en-US"/>
        </a:p>
      </dgm:t>
    </dgm:pt>
    <dgm:pt modelId="{0CCAFFFA-9749-484D-B3E2-EF69046C5670}" type="pres">
      <dgm:prSet presAssocID="{E140748D-7BD4-40DC-B076-4C84C42D18B0}" presName="descendantBox" presStyleCnt="0"/>
      <dgm:spPr/>
    </dgm:pt>
    <dgm:pt modelId="{0A75CC05-9264-4625-B481-7A6122FC67B9}" type="pres">
      <dgm:prSet presAssocID="{F43EF41C-A477-4042-8148-6905FEA81C6E}" presName="childTextBox" presStyleLbl="fgAccFollowNode1" presStyleIdx="0" presStyleCnt="3">
        <dgm:presLayoutVars>
          <dgm:bulletEnabled val="1"/>
        </dgm:presLayoutVars>
      </dgm:prSet>
      <dgm:spPr/>
      <dgm:t>
        <a:bodyPr/>
        <a:lstStyle/>
        <a:p>
          <a:endParaRPr lang="en-US"/>
        </a:p>
      </dgm:t>
    </dgm:pt>
    <dgm:pt modelId="{802EC1BF-ABCC-4EB6-BDAD-E88108705209}" type="pres">
      <dgm:prSet presAssocID="{A12C0F4E-9C2A-4EBC-9F26-7CFB680C0AC3}" presName="sp" presStyleCnt="0"/>
      <dgm:spPr/>
    </dgm:pt>
    <dgm:pt modelId="{82E181B0-9FAC-4960-9BAA-2D6E448E5690}" type="pres">
      <dgm:prSet presAssocID="{1547E3AF-4319-4D18-A33C-D78EBCFA95D0}" presName="arrowAndChildren" presStyleCnt="0"/>
      <dgm:spPr/>
    </dgm:pt>
    <dgm:pt modelId="{1DB1BF03-7705-4AF1-964F-F095236CB679}" type="pres">
      <dgm:prSet presAssocID="{1547E3AF-4319-4D18-A33C-D78EBCFA95D0}" presName="parentTextArrow" presStyleLbl="node1" presStyleIdx="0" presStyleCnt="3"/>
      <dgm:spPr/>
      <dgm:t>
        <a:bodyPr/>
        <a:lstStyle/>
        <a:p>
          <a:endParaRPr lang="en-US"/>
        </a:p>
      </dgm:t>
    </dgm:pt>
    <dgm:pt modelId="{49E1DD4E-CB20-4FAE-BE13-538293293FC3}" type="pres">
      <dgm:prSet presAssocID="{1547E3AF-4319-4D18-A33C-D78EBCFA95D0}" presName="arrow" presStyleLbl="node1" presStyleIdx="1" presStyleCnt="3"/>
      <dgm:spPr/>
      <dgm:t>
        <a:bodyPr/>
        <a:lstStyle/>
        <a:p>
          <a:endParaRPr lang="en-US"/>
        </a:p>
      </dgm:t>
    </dgm:pt>
    <dgm:pt modelId="{552846DF-7A66-4A25-9BCF-4AF5D0EEAB91}" type="pres">
      <dgm:prSet presAssocID="{1547E3AF-4319-4D18-A33C-D78EBCFA95D0}" presName="descendantArrow" presStyleCnt="0"/>
      <dgm:spPr/>
    </dgm:pt>
    <dgm:pt modelId="{B2DD8BF1-112D-4FCC-B371-3B4359D13617}" type="pres">
      <dgm:prSet presAssocID="{51005B80-3FAD-4568-9BB4-C80313F42DB8}" presName="childTextArrow" presStyleLbl="fgAccFollowNode1" presStyleIdx="1" presStyleCnt="3">
        <dgm:presLayoutVars>
          <dgm:bulletEnabled val="1"/>
        </dgm:presLayoutVars>
      </dgm:prSet>
      <dgm:spPr/>
      <dgm:t>
        <a:bodyPr/>
        <a:lstStyle/>
        <a:p>
          <a:endParaRPr lang="en-US"/>
        </a:p>
      </dgm:t>
    </dgm:pt>
    <dgm:pt modelId="{BAA9C1B0-2CFA-46A8-8DB7-3CD352726381}" type="pres">
      <dgm:prSet presAssocID="{524C9591-DD03-4746-957F-2003C024C8CF}" presName="sp" presStyleCnt="0"/>
      <dgm:spPr/>
    </dgm:pt>
    <dgm:pt modelId="{C888D35D-B8C7-40D2-8CB5-D69540D44AB5}" type="pres">
      <dgm:prSet presAssocID="{1EA86601-7582-4843-9822-FDF17EC6B389}" presName="arrowAndChildren" presStyleCnt="0"/>
      <dgm:spPr/>
    </dgm:pt>
    <dgm:pt modelId="{6CADDF98-60BD-4A71-94F1-9C493703107D}" type="pres">
      <dgm:prSet presAssocID="{1EA86601-7582-4843-9822-FDF17EC6B389}" presName="parentTextArrow" presStyleLbl="node1" presStyleIdx="1" presStyleCnt="3"/>
      <dgm:spPr/>
      <dgm:t>
        <a:bodyPr/>
        <a:lstStyle/>
        <a:p>
          <a:endParaRPr lang="en-US"/>
        </a:p>
      </dgm:t>
    </dgm:pt>
    <dgm:pt modelId="{482219C7-AA0C-4211-8A15-4F230A5984F3}" type="pres">
      <dgm:prSet presAssocID="{1EA86601-7582-4843-9822-FDF17EC6B389}" presName="arrow" presStyleLbl="node1" presStyleIdx="2" presStyleCnt="3"/>
      <dgm:spPr/>
      <dgm:t>
        <a:bodyPr/>
        <a:lstStyle/>
        <a:p>
          <a:endParaRPr lang="en-US"/>
        </a:p>
      </dgm:t>
    </dgm:pt>
    <dgm:pt modelId="{FF5594E5-791E-4098-B055-CE6658BD5C23}" type="pres">
      <dgm:prSet presAssocID="{1EA86601-7582-4843-9822-FDF17EC6B389}" presName="descendantArrow" presStyleCnt="0"/>
      <dgm:spPr/>
    </dgm:pt>
    <dgm:pt modelId="{E1357749-E0FE-42AE-80AA-52A838B3388A}" type="pres">
      <dgm:prSet presAssocID="{257228D5-9723-4E38-A4FB-2D8BACF93257}" presName="childTextArrow" presStyleLbl="fgAccFollowNode1" presStyleIdx="2" presStyleCnt="3">
        <dgm:presLayoutVars>
          <dgm:bulletEnabled val="1"/>
        </dgm:presLayoutVars>
      </dgm:prSet>
      <dgm:spPr/>
      <dgm:t>
        <a:bodyPr/>
        <a:lstStyle/>
        <a:p>
          <a:endParaRPr lang="en-US"/>
        </a:p>
      </dgm:t>
    </dgm:pt>
  </dgm:ptLst>
  <dgm:cxnLst>
    <dgm:cxn modelId="{90BE7B7A-4F81-46BD-A9F8-757813855998}" type="presOf" srcId="{1547E3AF-4319-4D18-A33C-D78EBCFA95D0}" destId="{1DB1BF03-7705-4AF1-964F-F095236CB679}" srcOrd="0" destOrd="0" presId="urn:microsoft.com/office/officeart/2005/8/layout/process4"/>
    <dgm:cxn modelId="{8C16730F-F135-4ADC-86E0-F69B133167B2}" type="presOf" srcId="{F43EF41C-A477-4042-8148-6905FEA81C6E}" destId="{0A75CC05-9264-4625-B481-7A6122FC67B9}" srcOrd="0" destOrd="0" presId="urn:microsoft.com/office/officeart/2005/8/layout/process4"/>
    <dgm:cxn modelId="{01F31671-D8B7-4BB9-95FF-423C026FB5F4}" srcId="{E140748D-7BD4-40DC-B076-4C84C42D18B0}" destId="{F43EF41C-A477-4042-8148-6905FEA81C6E}" srcOrd="0" destOrd="0" parTransId="{FB4DB535-2721-4287-8782-A822D1722BB2}" sibTransId="{6C21C7D0-696F-4779-89F7-90061D7F98E9}"/>
    <dgm:cxn modelId="{A7A0D306-0498-48AE-BD2F-93A54026A6F1}" srcId="{0B0AB0D7-4D56-493E-B29F-0B11B457A526}" destId="{1EA86601-7582-4843-9822-FDF17EC6B389}" srcOrd="0" destOrd="0" parTransId="{2C581EFC-33C3-4C9B-A0AE-7E7E10101DFA}" sibTransId="{524C9591-DD03-4746-957F-2003C024C8CF}"/>
    <dgm:cxn modelId="{4FEE7BF0-CBB9-4DA4-BF8E-060F5FA43976}" type="presOf" srcId="{E140748D-7BD4-40DC-B076-4C84C42D18B0}" destId="{C24ACC14-8C3D-49D5-A53B-CC453D793FAA}" srcOrd="1" destOrd="0" presId="urn:microsoft.com/office/officeart/2005/8/layout/process4"/>
    <dgm:cxn modelId="{63DAFE62-8CA2-46FF-B53B-311C7C11C844}" srcId="{1EA86601-7582-4843-9822-FDF17EC6B389}" destId="{257228D5-9723-4E38-A4FB-2D8BACF93257}" srcOrd="0" destOrd="0" parTransId="{030A2402-A384-415D-A1A4-8B7DE7F361D3}" sibTransId="{6E16DD42-E8F0-41F8-95AC-78028637DF9F}"/>
    <dgm:cxn modelId="{A8141097-E9DF-4054-A5CE-4B7274B49BCA}" type="presOf" srcId="{0B0AB0D7-4D56-493E-B29F-0B11B457A526}" destId="{DE05BBC0-116C-488D-9051-826B8FA7CA60}" srcOrd="0" destOrd="0" presId="urn:microsoft.com/office/officeart/2005/8/layout/process4"/>
    <dgm:cxn modelId="{1073A96C-6FD4-4F67-8C55-B1A986276366}" srcId="{0B0AB0D7-4D56-493E-B29F-0B11B457A526}" destId="{E140748D-7BD4-40DC-B076-4C84C42D18B0}" srcOrd="2" destOrd="0" parTransId="{67C3F1D7-C17D-4B95-BF81-4AE2CA22AC25}" sibTransId="{87E1F4F3-79B2-4363-83F8-32CF8D9F532F}"/>
    <dgm:cxn modelId="{308FA7FA-B29C-492A-950E-C3FDC6CD0E2E}" type="presOf" srcId="{1547E3AF-4319-4D18-A33C-D78EBCFA95D0}" destId="{49E1DD4E-CB20-4FAE-BE13-538293293FC3}" srcOrd="1" destOrd="0" presId="urn:microsoft.com/office/officeart/2005/8/layout/process4"/>
    <dgm:cxn modelId="{01EBBF48-58DF-46CA-BFDA-33D75A01C2A9}" type="presOf" srcId="{257228D5-9723-4E38-A4FB-2D8BACF93257}" destId="{E1357749-E0FE-42AE-80AA-52A838B3388A}" srcOrd="0" destOrd="0" presId="urn:microsoft.com/office/officeart/2005/8/layout/process4"/>
    <dgm:cxn modelId="{5A3D8B58-EEF2-49DD-A00B-74DC4DAF870A}" type="presOf" srcId="{E140748D-7BD4-40DC-B076-4C84C42D18B0}" destId="{FD654EF0-F0BE-48EC-BA34-67CCB4220B1E}" srcOrd="0" destOrd="0" presId="urn:microsoft.com/office/officeart/2005/8/layout/process4"/>
    <dgm:cxn modelId="{6D754867-3CA7-4650-A074-E635F6BC9A4B}" type="presOf" srcId="{1EA86601-7582-4843-9822-FDF17EC6B389}" destId="{482219C7-AA0C-4211-8A15-4F230A5984F3}" srcOrd="1" destOrd="0" presId="urn:microsoft.com/office/officeart/2005/8/layout/process4"/>
    <dgm:cxn modelId="{9A887E97-0784-4BF1-AF38-B57FF2CAE81B}" type="presOf" srcId="{51005B80-3FAD-4568-9BB4-C80313F42DB8}" destId="{B2DD8BF1-112D-4FCC-B371-3B4359D13617}" srcOrd="0" destOrd="0" presId="urn:microsoft.com/office/officeart/2005/8/layout/process4"/>
    <dgm:cxn modelId="{F1522E30-80E2-48FC-B2AF-0FE03C4A2014}" srcId="{1547E3AF-4319-4D18-A33C-D78EBCFA95D0}" destId="{51005B80-3FAD-4568-9BB4-C80313F42DB8}" srcOrd="0" destOrd="0" parTransId="{EFB51A66-2914-47AA-8370-D72855A95B3A}" sibTransId="{FDD0570C-290E-4A6C-B321-326884A64991}"/>
    <dgm:cxn modelId="{13F7DC49-F575-4DBD-AC10-DF3BBF0633F1}" type="presOf" srcId="{1EA86601-7582-4843-9822-FDF17EC6B389}" destId="{6CADDF98-60BD-4A71-94F1-9C493703107D}" srcOrd="0" destOrd="0" presId="urn:microsoft.com/office/officeart/2005/8/layout/process4"/>
    <dgm:cxn modelId="{5151F377-AA18-45AF-AC24-8E407556C9A2}" srcId="{0B0AB0D7-4D56-493E-B29F-0B11B457A526}" destId="{1547E3AF-4319-4D18-A33C-D78EBCFA95D0}" srcOrd="1" destOrd="0" parTransId="{07AF7AAA-2228-43C2-B414-56331D78B97B}" sibTransId="{A12C0F4E-9C2A-4EBC-9F26-7CFB680C0AC3}"/>
    <dgm:cxn modelId="{38E74A76-5FE6-403F-9724-B22A40FAD01D}" type="presParOf" srcId="{DE05BBC0-116C-488D-9051-826B8FA7CA60}" destId="{15550100-03CC-4AFB-B7AC-BA44A9F353E5}" srcOrd="0" destOrd="0" presId="urn:microsoft.com/office/officeart/2005/8/layout/process4"/>
    <dgm:cxn modelId="{C2D5E6C0-1C34-40DE-9F9D-5EA131795D6B}" type="presParOf" srcId="{15550100-03CC-4AFB-B7AC-BA44A9F353E5}" destId="{FD654EF0-F0BE-48EC-BA34-67CCB4220B1E}" srcOrd="0" destOrd="0" presId="urn:microsoft.com/office/officeart/2005/8/layout/process4"/>
    <dgm:cxn modelId="{EB08D0E6-83CB-49E1-A2D7-1457BCEB5B66}" type="presParOf" srcId="{15550100-03CC-4AFB-B7AC-BA44A9F353E5}" destId="{C24ACC14-8C3D-49D5-A53B-CC453D793FAA}" srcOrd="1" destOrd="0" presId="urn:microsoft.com/office/officeart/2005/8/layout/process4"/>
    <dgm:cxn modelId="{26D4E455-6090-4B15-9565-F7DC96FBB2D4}" type="presParOf" srcId="{15550100-03CC-4AFB-B7AC-BA44A9F353E5}" destId="{0CCAFFFA-9749-484D-B3E2-EF69046C5670}" srcOrd="2" destOrd="0" presId="urn:microsoft.com/office/officeart/2005/8/layout/process4"/>
    <dgm:cxn modelId="{4C3F3E19-EC22-41B6-BC48-2BAA54370C3E}" type="presParOf" srcId="{0CCAFFFA-9749-484D-B3E2-EF69046C5670}" destId="{0A75CC05-9264-4625-B481-7A6122FC67B9}" srcOrd="0" destOrd="0" presId="urn:microsoft.com/office/officeart/2005/8/layout/process4"/>
    <dgm:cxn modelId="{38DC0AE8-B064-4FD7-831A-40E4C8246F34}" type="presParOf" srcId="{DE05BBC0-116C-488D-9051-826B8FA7CA60}" destId="{802EC1BF-ABCC-4EB6-BDAD-E88108705209}" srcOrd="1" destOrd="0" presId="urn:microsoft.com/office/officeart/2005/8/layout/process4"/>
    <dgm:cxn modelId="{D386EC1C-BB08-49E1-B48E-53001D28C87E}" type="presParOf" srcId="{DE05BBC0-116C-488D-9051-826B8FA7CA60}" destId="{82E181B0-9FAC-4960-9BAA-2D6E448E5690}" srcOrd="2" destOrd="0" presId="urn:microsoft.com/office/officeart/2005/8/layout/process4"/>
    <dgm:cxn modelId="{58E5E912-FD59-4C37-AB82-99E6CA4B9BE4}" type="presParOf" srcId="{82E181B0-9FAC-4960-9BAA-2D6E448E5690}" destId="{1DB1BF03-7705-4AF1-964F-F095236CB679}" srcOrd="0" destOrd="0" presId="urn:microsoft.com/office/officeart/2005/8/layout/process4"/>
    <dgm:cxn modelId="{56B1A70D-1869-4F7B-89E0-8417AF48A752}" type="presParOf" srcId="{82E181B0-9FAC-4960-9BAA-2D6E448E5690}" destId="{49E1DD4E-CB20-4FAE-BE13-538293293FC3}" srcOrd="1" destOrd="0" presId="urn:microsoft.com/office/officeart/2005/8/layout/process4"/>
    <dgm:cxn modelId="{5C42BE66-A33B-4108-86EB-951FABE21835}" type="presParOf" srcId="{82E181B0-9FAC-4960-9BAA-2D6E448E5690}" destId="{552846DF-7A66-4A25-9BCF-4AF5D0EEAB91}" srcOrd="2" destOrd="0" presId="urn:microsoft.com/office/officeart/2005/8/layout/process4"/>
    <dgm:cxn modelId="{150B06B2-A20B-435D-8295-206F4DE592B5}" type="presParOf" srcId="{552846DF-7A66-4A25-9BCF-4AF5D0EEAB91}" destId="{B2DD8BF1-112D-4FCC-B371-3B4359D13617}" srcOrd="0" destOrd="0" presId="urn:microsoft.com/office/officeart/2005/8/layout/process4"/>
    <dgm:cxn modelId="{6264EF05-77E5-4C10-B75F-0C0F5B6CD9C5}" type="presParOf" srcId="{DE05BBC0-116C-488D-9051-826B8FA7CA60}" destId="{BAA9C1B0-2CFA-46A8-8DB7-3CD352726381}" srcOrd="3" destOrd="0" presId="urn:microsoft.com/office/officeart/2005/8/layout/process4"/>
    <dgm:cxn modelId="{20046C2B-42E9-4899-BF13-F46A41714C83}" type="presParOf" srcId="{DE05BBC0-116C-488D-9051-826B8FA7CA60}" destId="{C888D35D-B8C7-40D2-8CB5-D69540D44AB5}" srcOrd="4" destOrd="0" presId="urn:microsoft.com/office/officeart/2005/8/layout/process4"/>
    <dgm:cxn modelId="{FF62E62B-CB59-4D84-959F-B15A494F2175}" type="presParOf" srcId="{C888D35D-B8C7-40D2-8CB5-D69540D44AB5}" destId="{6CADDF98-60BD-4A71-94F1-9C493703107D}" srcOrd="0" destOrd="0" presId="urn:microsoft.com/office/officeart/2005/8/layout/process4"/>
    <dgm:cxn modelId="{82788548-6298-4162-95BC-16DEF8149B59}" type="presParOf" srcId="{C888D35D-B8C7-40D2-8CB5-D69540D44AB5}" destId="{482219C7-AA0C-4211-8A15-4F230A5984F3}" srcOrd="1" destOrd="0" presId="urn:microsoft.com/office/officeart/2005/8/layout/process4"/>
    <dgm:cxn modelId="{5F1033F2-F9FA-49E2-81BC-3F9A8E36922A}" type="presParOf" srcId="{C888D35D-B8C7-40D2-8CB5-D69540D44AB5}" destId="{FF5594E5-791E-4098-B055-CE6658BD5C23}" srcOrd="2" destOrd="0" presId="urn:microsoft.com/office/officeart/2005/8/layout/process4"/>
    <dgm:cxn modelId="{32F3D9EE-8617-47AD-9096-0A2A042AD4BC}" type="presParOf" srcId="{FF5594E5-791E-4098-B055-CE6658BD5C23}" destId="{E1357749-E0FE-42AE-80AA-52A838B3388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6DC3DE9-E59E-4D4E-A453-C4E4E3C5823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5494A19-BFA6-4719-A40F-2E27DB3C707C}">
      <dgm:prSet custT="1"/>
      <dgm:spPr/>
      <dgm:t>
        <a:bodyPr/>
        <a:lstStyle/>
        <a:p>
          <a:pPr rtl="0"/>
          <a:r>
            <a:rPr lang="en-US" sz="2800" b="1" dirty="0" smtClean="0"/>
            <a:t>Scenario I: Sara increased by 50MW</a:t>
          </a:r>
          <a:endParaRPr lang="en-US" sz="2800" b="1" dirty="0"/>
        </a:p>
      </dgm:t>
    </dgm:pt>
    <dgm:pt modelId="{25FDF03A-1D1B-4DAC-8A3A-CFF9055D2E32}" type="parTrans" cxnId="{6ED1BA60-B8DD-4DD0-8CF4-C60C6EC46244}">
      <dgm:prSet/>
      <dgm:spPr/>
      <dgm:t>
        <a:bodyPr/>
        <a:lstStyle/>
        <a:p>
          <a:endParaRPr lang="en-US"/>
        </a:p>
      </dgm:t>
    </dgm:pt>
    <dgm:pt modelId="{CE5F5B2C-D047-4E4F-89FA-A382BEC343AE}" type="sibTrans" cxnId="{6ED1BA60-B8DD-4DD0-8CF4-C60C6EC46244}">
      <dgm:prSet/>
      <dgm:spPr/>
      <dgm:t>
        <a:bodyPr/>
        <a:lstStyle/>
        <a:p>
          <a:endParaRPr lang="en-US"/>
        </a:p>
      </dgm:t>
    </dgm:pt>
    <dgm:pt modelId="{AF92142E-1BD5-496D-90ED-EF9FE285583E}">
      <dgm:prSet custT="1"/>
      <dgm:spPr>
        <a:blipFill rotWithShape="1">
          <a:blip xmlns:r="http://schemas.openxmlformats.org/officeDocument/2006/relationships" r:embed="rId1"/>
          <a:stretch>
            <a:fillRect/>
          </a:stretch>
        </a:blipFill>
      </dgm:spPr>
      <dgm:t>
        <a:bodyPr/>
        <a:lstStyle/>
        <a:p>
          <a:r>
            <a:rPr lang="en-US">
              <a:noFill/>
            </a:rPr>
            <a:t> </a:t>
          </a:r>
        </a:p>
      </dgm:t>
    </dgm:pt>
    <dgm:pt modelId="{460724CC-1832-4AB5-87F7-33D0989680D9}" type="parTrans" cxnId="{15DB42DF-352B-416A-98EA-1EC895CE2B04}">
      <dgm:prSet/>
      <dgm:spPr/>
      <dgm:t>
        <a:bodyPr/>
        <a:lstStyle/>
        <a:p>
          <a:endParaRPr lang="en-US"/>
        </a:p>
      </dgm:t>
    </dgm:pt>
    <dgm:pt modelId="{0BD6CAC0-188D-443F-8CFB-F2A39A7AF2C3}" type="sibTrans" cxnId="{15DB42DF-352B-416A-98EA-1EC895CE2B04}">
      <dgm:prSet/>
      <dgm:spPr/>
      <dgm:t>
        <a:bodyPr/>
        <a:lstStyle/>
        <a:p>
          <a:endParaRPr lang="en-US"/>
        </a:p>
      </dgm:t>
    </dgm:pt>
    <dgm:pt modelId="{30B738A3-7A6B-4A9D-90A2-549CA40CF151}">
      <dgm:prSet custT="1"/>
      <dgm:spPr/>
      <dgm:t>
        <a:bodyPr/>
        <a:lstStyle/>
        <a:p>
          <a:r>
            <a:rPr lang="en-US">
              <a:noFill/>
            </a:rPr>
            <a:t> </a:t>
          </a:r>
        </a:p>
      </dgm:t>
    </dgm:pt>
    <dgm:pt modelId="{3F0FBC8F-F0C3-4C87-8CAB-FFBC4FE69F0A}" type="parTrans" cxnId="{51341C2A-C6C8-4630-9096-949F2888674D}">
      <dgm:prSet/>
      <dgm:spPr/>
      <dgm:t>
        <a:bodyPr/>
        <a:lstStyle/>
        <a:p>
          <a:endParaRPr lang="en-US"/>
        </a:p>
      </dgm:t>
    </dgm:pt>
    <dgm:pt modelId="{0EDDF4E2-076E-4C4F-A076-87BB8EE5FBAA}" type="sibTrans" cxnId="{51341C2A-C6C8-4630-9096-949F2888674D}">
      <dgm:prSet/>
      <dgm:spPr/>
      <dgm:t>
        <a:bodyPr/>
        <a:lstStyle/>
        <a:p>
          <a:endParaRPr lang="en-US"/>
        </a:p>
      </dgm:t>
    </dgm:pt>
    <dgm:pt modelId="{E4F01C7D-5D40-40D1-817A-29BAD4DDE596}">
      <dgm:prSet custT="1"/>
      <dgm:spPr/>
      <dgm:t>
        <a:bodyPr/>
        <a:lstStyle/>
        <a:p>
          <a:r>
            <a:rPr lang="en-US">
              <a:noFill/>
            </a:rPr>
            <a:t> </a:t>
          </a:r>
        </a:p>
      </dgm:t>
    </dgm:pt>
    <dgm:pt modelId="{4DD04A25-8E14-4BF3-BC98-A87BF3D45B40}" type="parTrans" cxnId="{F615AD1A-B597-4DD1-A463-502DA6053D7E}">
      <dgm:prSet/>
      <dgm:spPr/>
      <dgm:t>
        <a:bodyPr/>
        <a:lstStyle/>
        <a:p>
          <a:endParaRPr lang="en-US"/>
        </a:p>
      </dgm:t>
    </dgm:pt>
    <dgm:pt modelId="{5F667978-5180-4EC7-A3C4-8DFBA18BAA56}" type="sibTrans" cxnId="{F615AD1A-B597-4DD1-A463-502DA6053D7E}">
      <dgm:prSet/>
      <dgm:spPr/>
      <dgm:t>
        <a:bodyPr/>
        <a:lstStyle/>
        <a:p>
          <a:endParaRPr lang="en-US"/>
        </a:p>
      </dgm:t>
    </dgm:pt>
    <dgm:pt modelId="{0CA9FB16-C1CD-48A9-ADA0-F7D59F25120D}">
      <dgm:prSet custT="1"/>
      <dgm:spPr/>
      <dgm:t>
        <a:bodyPr/>
        <a:lstStyle/>
        <a:p>
          <a:r>
            <a:rPr lang="en-US">
              <a:noFill/>
            </a:rPr>
            <a:t> </a:t>
          </a:r>
        </a:p>
      </dgm:t>
    </dgm:pt>
    <dgm:pt modelId="{0E214824-EA75-49F0-8AEA-9679627700D8}" type="sibTrans" cxnId="{860A1B3E-882F-4975-8532-9B31A12D1852}">
      <dgm:prSet/>
      <dgm:spPr/>
      <dgm:t>
        <a:bodyPr/>
        <a:lstStyle/>
        <a:p>
          <a:endParaRPr lang="en-US"/>
        </a:p>
      </dgm:t>
    </dgm:pt>
    <dgm:pt modelId="{1416F1B1-7AE1-4780-B799-CDB16683713A}" type="parTrans" cxnId="{860A1B3E-882F-4975-8532-9B31A12D1852}">
      <dgm:prSet/>
      <dgm:spPr/>
      <dgm:t>
        <a:bodyPr/>
        <a:lstStyle/>
        <a:p>
          <a:endParaRPr lang="en-US"/>
        </a:p>
      </dgm:t>
    </dgm:pt>
    <dgm:pt modelId="{232B8297-7BB4-4F23-A45B-4B37A0F58E52}" type="pres">
      <dgm:prSet presAssocID="{16DC3DE9-E59E-4D4E-A453-C4E4E3C58237}" presName="linear" presStyleCnt="0">
        <dgm:presLayoutVars>
          <dgm:dir/>
          <dgm:animLvl val="lvl"/>
          <dgm:resizeHandles val="exact"/>
        </dgm:presLayoutVars>
      </dgm:prSet>
      <dgm:spPr/>
      <dgm:t>
        <a:bodyPr/>
        <a:lstStyle/>
        <a:p>
          <a:endParaRPr lang="en-US"/>
        </a:p>
      </dgm:t>
    </dgm:pt>
    <dgm:pt modelId="{5400F4AA-93B0-4A50-85EB-182A81CFEA2E}" type="pres">
      <dgm:prSet presAssocID="{75494A19-BFA6-4719-A40F-2E27DB3C707C}" presName="parentLin" presStyleCnt="0"/>
      <dgm:spPr/>
    </dgm:pt>
    <dgm:pt modelId="{DCDC3FFB-1805-4C80-8657-F86FBB960BF5}" type="pres">
      <dgm:prSet presAssocID="{75494A19-BFA6-4719-A40F-2E27DB3C707C}" presName="parentLeftMargin" presStyleLbl="node1" presStyleIdx="0" presStyleCnt="1"/>
      <dgm:spPr/>
      <dgm:t>
        <a:bodyPr/>
        <a:lstStyle/>
        <a:p>
          <a:endParaRPr lang="en-US"/>
        </a:p>
      </dgm:t>
    </dgm:pt>
    <dgm:pt modelId="{06C085BB-7CDE-440D-8A5C-8B72E6E30659}" type="pres">
      <dgm:prSet presAssocID="{75494A19-BFA6-4719-A40F-2E27DB3C707C}" presName="parentText" presStyleLbl="node1" presStyleIdx="0" presStyleCnt="1" custScaleX="124683" custScaleY="48161" custLinFactNeighborY="-18269">
        <dgm:presLayoutVars>
          <dgm:chMax val="0"/>
          <dgm:bulletEnabled val="1"/>
        </dgm:presLayoutVars>
      </dgm:prSet>
      <dgm:spPr/>
      <dgm:t>
        <a:bodyPr/>
        <a:lstStyle/>
        <a:p>
          <a:endParaRPr lang="en-US"/>
        </a:p>
      </dgm:t>
    </dgm:pt>
    <dgm:pt modelId="{D153E56E-B7D9-4A9B-A02F-10D5C9A62BC2}" type="pres">
      <dgm:prSet presAssocID="{75494A19-BFA6-4719-A40F-2E27DB3C707C}" presName="negativeSpace" presStyleCnt="0"/>
      <dgm:spPr/>
    </dgm:pt>
    <dgm:pt modelId="{EA1E492D-3EE4-432A-AB49-54B0E524F79C}" type="pres">
      <dgm:prSet presAssocID="{75494A19-BFA6-4719-A40F-2E27DB3C707C}" presName="childText" presStyleLbl="conFgAcc1" presStyleIdx="0" presStyleCnt="1" custScaleY="97066" custLinFactNeighborY="35681">
        <dgm:presLayoutVars>
          <dgm:bulletEnabled val="1"/>
        </dgm:presLayoutVars>
      </dgm:prSet>
      <dgm:spPr/>
      <dgm:t>
        <a:bodyPr/>
        <a:lstStyle/>
        <a:p>
          <a:endParaRPr lang="en-US"/>
        </a:p>
      </dgm:t>
    </dgm:pt>
  </dgm:ptLst>
  <dgm:cxnLst>
    <dgm:cxn modelId="{4D346C63-7246-462C-9DB9-3B9CE35CA0EE}" type="presOf" srcId="{16DC3DE9-E59E-4D4E-A453-C4E4E3C58237}" destId="{232B8297-7BB4-4F23-A45B-4B37A0F58E52}" srcOrd="0" destOrd="0" presId="urn:microsoft.com/office/officeart/2005/8/layout/list1"/>
    <dgm:cxn modelId="{57A77E7B-FC07-46BD-8C74-7DF0CC47C3E5}" type="presOf" srcId="{75494A19-BFA6-4719-A40F-2E27DB3C707C}" destId="{06C085BB-7CDE-440D-8A5C-8B72E6E30659}" srcOrd="1" destOrd="0" presId="urn:microsoft.com/office/officeart/2005/8/layout/list1"/>
    <dgm:cxn modelId="{0C367DB4-F9DC-4968-A425-1CB9EF42CBF4}" type="presOf" srcId="{75494A19-BFA6-4719-A40F-2E27DB3C707C}" destId="{DCDC3FFB-1805-4C80-8657-F86FBB960BF5}" srcOrd="0" destOrd="0" presId="urn:microsoft.com/office/officeart/2005/8/layout/list1"/>
    <dgm:cxn modelId="{6ED1BA60-B8DD-4DD0-8CF4-C60C6EC46244}" srcId="{16DC3DE9-E59E-4D4E-A453-C4E4E3C58237}" destId="{75494A19-BFA6-4719-A40F-2E27DB3C707C}" srcOrd="0" destOrd="0" parTransId="{25FDF03A-1D1B-4DAC-8A3A-CFF9055D2E32}" sibTransId="{CE5F5B2C-D047-4E4F-89FA-A382BEC343AE}"/>
    <dgm:cxn modelId="{860A1B3E-882F-4975-8532-9B31A12D1852}" srcId="{75494A19-BFA6-4719-A40F-2E27DB3C707C}" destId="{0CA9FB16-C1CD-48A9-ADA0-F7D59F25120D}" srcOrd="2" destOrd="0" parTransId="{1416F1B1-7AE1-4780-B799-CDB16683713A}" sibTransId="{0E214824-EA75-49F0-8AEA-9679627700D8}"/>
    <dgm:cxn modelId="{392E01F0-E765-4A0D-9269-A291CFF46DFC}" type="presOf" srcId="{30B738A3-7A6B-4A9D-90A2-549CA40CF151}" destId="{EA1E492D-3EE4-432A-AB49-54B0E524F79C}" srcOrd="0" destOrd="1" presId="urn:microsoft.com/office/officeart/2005/8/layout/list1"/>
    <dgm:cxn modelId="{88AFC6C8-781A-4F9A-99BD-BB9E20E9062F}" type="presOf" srcId="{0CA9FB16-C1CD-48A9-ADA0-F7D59F25120D}" destId="{EA1E492D-3EE4-432A-AB49-54B0E524F79C}" srcOrd="0" destOrd="2" presId="urn:microsoft.com/office/officeart/2005/8/layout/list1"/>
    <dgm:cxn modelId="{15DB42DF-352B-416A-98EA-1EC895CE2B04}" srcId="{75494A19-BFA6-4719-A40F-2E27DB3C707C}" destId="{AF92142E-1BD5-496D-90ED-EF9FE285583E}" srcOrd="0" destOrd="0" parTransId="{460724CC-1832-4AB5-87F7-33D0989680D9}" sibTransId="{0BD6CAC0-188D-443F-8CFB-F2A39A7AF2C3}"/>
    <dgm:cxn modelId="{F615AD1A-B597-4DD1-A463-502DA6053D7E}" srcId="{75494A19-BFA6-4719-A40F-2E27DB3C707C}" destId="{E4F01C7D-5D40-40D1-817A-29BAD4DDE596}" srcOrd="3" destOrd="0" parTransId="{4DD04A25-8E14-4BF3-BC98-A87BF3D45B40}" sibTransId="{5F667978-5180-4EC7-A3C4-8DFBA18BAA56}"/>
    <dgm:cxn modelId="{0738705F-DAAF-4F94-AFC8-F6D811866B4B}" type="presOf" srcId="{E4F01C7D-5D40-40D1-817A-29BAD4DDE596}" destId="{EA1E492D-3EE4-432A-AB49-54B0E524F79C}" srcOrd="0" destOrd="3" presId="urn:microsoft.com/office/officeart/2005/8/layout/list1"/>
    <dgm:cxn modelId="{51341C2A-C6C8-4630-9096-949F2888674D}" srcId="{75494A19-BFA6-4719-A40F-2E27DB3C707C}" destId="{30B738A3-7A6B-4A9D-90A2-549CA40CF151}" srcOrd="1" destOrd="0" parTransId="{3F0FBC8F-F0C3-4C87-8CAB-FFBC4FE69F0A}" sibTransId="{0EDDF4E2-076E-4C4F-A076-87BB8EE5FBAA}"/>
    <dgm:cxn modelId="{C5B15FE6-7A48-4503-A2F9-AE0735CED12A}" type="presOf" srcId="{AF92142E-1BD5-496D-90ED-EF9FE285583E}" destId="{EA1E492D-3EE4-432A-AB49-54B0E524F79C}" srcOrd="0" destOrd="0" presId="urn:microsoft.com/office/officeart/2005/8/layout/list1"/>
    <dgm:cxn modelId="{4DBA0920-1655-49D6-9D62-7BA85A4ED5B5}" type="presParOf" srcId="{232B8297-7BB4-4F23-A45B-4B37A0F58E52}" destId="{5400F4AA-93B0-4A50-85EB-182A81CFEA2E}" srcOrd="0" destOrd="0" presId="urn:microsoft.com/office/officeart/2005/8/layout/list1"/>
    <dgm:cxn modelId="{4A422DCE-54A1-4353-9058-4FE75BAFA5CF}" type="presParOf" srcId="{5400F4AA-93B0-4A50-85EB-182A81CFEA2E}" destId="{DCDC3FFB-1805-4C80-8657-F86FBB960BF5}" srcOrd="0" destOrd="0" presId="urn:microsoft.com/office/officeart/2005/8/layout/list1"/>
    <dgm:cxn modelId="{C2BC0749-0689-4FD2-8409-0DA1E693219C}" type="presParOf" srcId="{5400F4AA-93B0-4A50-85EB-182A81CFEA2E}" destId="{06C085BB-7CDE-440D-8A5C-8B72E6E30659}" srcOrd="1" destOrd="0" presId="urn:microsoft.com/office/officeart/2005/8/layout/list1"/>
    <dgm:cxn modelId="{51371421-7CF4-44EB-B992-7EE94EECC856}" type="presParOf" srcId="{232B8297-7BB4-4F23-A45B-4B37A0F58E52}" destId="{D153E56E-B7D9-4A9B-A02F-10D5C9A62BC2}" srcOrd="1" destOrd="0" presId="urn:microsoft.com/office/officeart/2005/8/layout/list1"/>
    <dgm:cxn modelId="{D5AEBFD8-79B9-4264-B8BD-04AF4F95F4FD}" type="presParOf" srcId="{232B8297-7BB4-4F23-A45B-4B37A0F58E52}" destId="{EA1E492D-3EE4-432A-AB49-54B0E524F79C}"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6DC3DE9-E59E-4D4E-A453-C4E4E3C5823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5494A19-BFA6-4719-A40F-2E27DB3C707C}">
      <dgm:prSet custT="1"/>
      <dgm:spPr/>
      <dgm:t>
        <a:bodyPr/>
        <a:lstStyle/>
        <a:p>
          <a:pPr rtl="0"/>
          <a:r>
            <a:rPr lang="en-US" sz="2800" dirty="0" smtClean="0"/>
            <a:t>Scenario II: Al-Jalama station </a:t>
          </a:r>
          <a:endParaRPr lang="en-US" sz="2800" b="1" dirty="0"/>
        </a:p>
      </dgm:t>
    </dgm:pt>
    <dgm:pt modelId="{25FDF03A-1D1B-4DAC-8A3A-CFF9055D2E32}" type="parTrans" cxnId="{6ED1BA60-B8DD-4DD0-8CF4-C60C6EC46244}">
      <dgm:prSet/>
      <dgm:spPr/>
      <dgm:t>
        <a:bodyPr/>
        <a:lstStyle/>
        <a:p>
          <a:endParaRPr lang="en-US"/>
        </a:p>
      </dgm:t>
    </dgm:pt>
    <dgm:pt modelId="{CE5F5B2C-D047-4E4F-89FA-A382BEC343AE}" type="sibTrans" cxnId="{6ED1BA60-B8DD-4DD0-8CF4-C60C6EC46244}">
      <dgm:prSet/>
      <dgm:spPr/>
      <dgm:t>
        <a:bodyPr/>
        <a:lstStyle/>
        <a:p>
          <a:endParaRPr lang="en-US"/>
        </a:p>
      </dgm:t>
    </dgm:pt>
    <dgm:pt modelId="{AF92142E-1BD5-496D-90ED-EF9FE285583E}">
      <dgm:prSet custT="1"/>
      <dgm:spPr>
        <a:blipFill rotWithShape="1">
          <a:blip xmlns:r="http://schemas.openxmlformats.org/officeDocument/2006/relationships" r:embed="rId1"/>
          <a:stretch>
            <a:fillRect/>
          </a:stretch>
        </a:blipFill>
      </dgm:spPr>
      <dgm:t>
        <a:bodyPr/>
        <a:lstStyle/>
        <a:p>
          <a:r>
            <a:rPr lang="en-US">
              <a:noFill/>
            </a:rPr>
            <a:t> </a:t>
          </a:r>
        </a:p>
      </dgm:t>
    </dgm:pt>
    <dgm:pt modelId="{460724CC-1832-4AB5-87F7-33D0989680D9}" type="parTrans" cxnId="{15DB42DF-352B-416A-98EA-1EC895CE2B04}">
      <dgm:prSet/>
      <dgm:spPr/>
      <dgm:t>
        <a:bodyPr/>
        <a:lstStyle/>
        <a:p>
          <a:endParaRPr lang="en-US"/>
        </a:p>
      </dgm:t>
    </dgm:pt>
    <dgm:pt modelId="{0BD6CAC0-188D-443F-8CFB-F2A39A7AF2C3}" type="sibTrans" cxnId="{15DB42DF-352B-416A-98EA-1EC895CE2B04}">
      <dgm:prSet/>
      <dgm:spPr/>
      <dgm:t>
        <a:bodyPr/>
        <a:lstStyle/>
        <a:p>
          <a:endParaRPr lang="en-US"/>
        </a:p>
      </dgm:t>
    </dgm:pt>
    <dgm:pt modelId="{2B45BC9B-D71A-43B6-8C08-64BD98D41C49}">
      <dgm:prSet custT="1"/>
      <dgm:spPr/>
      <dgm:t>
        <a:bodyPr/>
        <a:lstStyle/>
        <a:p>
          <a:r>
            <a:rPr lang="en-US">
              <a:noFill/>
            </a:rPr>
            <a:t> </a:t>
          </a:r>
        </a:p>
      </dgm:t>
    </dgm:pt>
    <dgm:pt modelId="{D5AD56D7-BCC0-4620-9AAD-81519F0B4322}" type="parTrans" cxnId="{85945BC9-0A5A-4F4A-B32B-2D34581017DF}">
      <dgm:prSet/>
      <dgm:spPr/>
      <dgm:t>
        <a:bodyPr/>
        <a:lstStyle/>
        <a:p>
          <a:endParaRPr lang="en-US"/>
        </a:p>
      </dgm:t>
    </dgm:pt>
    <dgm:pt modelId="{B53D022C-157C-4A4D-A155-6B0AA0BBC6DF}" type="sibTrans" cxnId="{85945BC9-0A5A-4F4A-B32B-2D34581017DF}">
      <dgm:prSet/>
      <dgm:spPr/>
      <dgm:t>
        <a:bodyPr/>
        <a:lstStyle/>
        <a:p>
          <a:endParaRPr lang="en-US"/>
        </a:p>
      </dgm:t>
    </dgm:pt>
    <dgm:pt modelId="{FEC6A1E6-1D12-4C7D-96E3-8C684F067E5F}">
      <dgm:prSet custT="1"/>
      <dgm:spPr/>
      <dgm:t>
        <a:bodyPr/>
        <a:lstStyle/>
        <a:p>
          <a:r>
            <a:rPr lang="en-US">
              <a:noFill/>
            </a:rPr>
            <a:t> </a:t>
          </a:r>
        </a:p>
      </dgm:t>
    </dgm:pt>
    <dgm:pt modelId="{990D57A1-6287-476E-B094-C597D1619FAA}" type="parTrans" cxnId="{69B87ACE-BD36-4D5C-9F57-8258C1F470AF}">
      <dgm:prSet/>
      <dgm:spPr/>
      <dgm:t>
        <a:bodyPr/>
        <a:lstStyle/>
        <a:p>
          <a:endParaRPr lang="en-US"/>
        </a:p>
      </dgm:t>
    </dgm:pt>
    <dgm:pt modelId="{CF39CD3D-B96D-429F-9141-09E4337E3292}" type="sibTrans" cxnId="{69B87ACE-BD36-4D5C-9F57-8258C1F470AF}">
      <dgm:prSet/>
      <dgm:spPr/>
      <dgm:t>
        <a:bodyPr/>
        <a:lstStyle/>
        <a:p>
          <a:endParaRPr lang="en-US"/>
        </a:p>
      </dgm:t>
    </dgm:pt>
    <dgm:pt modelId="{A4D9821D-A138-484B-96DE-9E5214A3EE5C}">
      <dgm:prSet custT="1"/>
      <dgm:spPr/>
      <dgm:t>
        <a:bodyPr/>
        <a:lstStyle/>
        <a:p>
          <a:r>
            <a:rPr lang="en-US">
              <a:noFill/>
            </a:rPr>
            <a:t> </a:t>
          </a:r>
        </a:p>
      </dgm:t>
    </dgm:pt>
    <dgm:pt modelId="{6E955BC5-FA51-4BDD-AE1A-07E68779E1C9}" type="parTrans" cxnId="{30FE2A4A-C734-4DEC-AF9E-BF963C16D06D}">
      <dgm:prSet/>
      <dgm:spPr/>
      <dgm:t>
        <a:bodyPr/>
        <a:lstStyle/>
        <a:p>
          <a:endParaRPr lang="en-US"/>
        </a:p>
      </dgm:t>
    </dgm:pt>
    <dgm:pt modelId="{21F33997-9AC0-48B4-B30D-1087ABC87DF3}" type="sibTrans" cxnId="{30FE2A4A-C734-4DEC-AF9E-BF963C16D06D}">
      <dgm:prSet/>
      <dgm:spPr/>
      <dgm:t>
        <a:bodyPr/>
        <a:lstStyle/>
        <a:p>
          <a:endParaRPr lang="en-US"/>
        </a:p>
      </dgm:t>
    </dgm:pt>
    <dgm:pt modelId="{232B8297-7BB4-4F23-A45B-4B37A0F58E52}" type="pres">
      <dgm:prSet presAssocID="{16DC3DE9-E59E-4D4E-A453-C4E4E3C58237}" presName="linear" presStyleCnt="0">
        <dgm:presLayoutVars>
          <dgm:dir/>
          <dgm:animLvl val="lvl"/>
          <dgm:resizeHandles val="exact"/>
        </dgm:presLayoutVars>
      </dgm:prSet>
      <dgm:spPr/>
      <dgm:t>
        <a:bodyPr/>
        <a:lstStyle/>
        <a:p>
          <a:endParaRPr lang="en-US"/>
        </a:p>
      </dgm:t>
    </dgm:pt>
    <dgm:pt modelId="{5400F4AA-93B0-4A50-85EB-182A81CFEA2E}" type="pres">
      <dgm:prSet presAssocID="{75494A19-BFA6-4719-A40F-2E27DB3C707C}" presName="parentLin" presStyleCnt="0"/>
      <dgm:spPr/>
    </dgm:pt>
    <dgm:pt modelId="{DCDC3FFB-1805-4C80-8657-F86FBB960BF5}" type="pres">
      <dgm:prSet presAssocID="{75494A19-BFA6-4719-A40F-2E27DB3C707C}" presName="parentLeftMargin" presStyleLbl="node1" presStyleIdx="0" presStyleCnt="1"/>
      <dgm:spPr/>
      <dgm:t>
        <a:bodyPr/>
        <a:lstStyle/>
        <a:p>
          <a:endParaRPr lang="en-US"/>
        </a:p>
      </dgm:t>
    </dgm:pt>
    <dgm:pt modelId="{06C085BB-7CDE-440D-8A5C-8B72E6E30659}" type="pres">
      <dgm:prSet presAssocID="{75494A19-BFA6-4719-A40F-2E27DB3C707C}" presName="parentText" presStyleLbl="node1" presStyleIdx="0" presStyleCnt="1" custScaleX="115000" custScaleY="44650" custLinFactNeighborY="-21565">
        <dgm:presLayoutVars>
          <dgm:chMax val="0"/>
          <dgm:bulletEnabled val="1"/>
        </dgm:presLayoutVars>
      </dgm:prSet>
      <dgm:spPr/>
      <dgm:t>
        <a:bodyPr/>
        <a:lstStyle/>
        <a:p>
          <a:endParaRPr lang="en-US"/>
        </a:p>
      </dgm:t>
    </dgm:pt>
    <dgm:pt modelId="{D153E56E-B7D9-4A9B-A02F-10D5C9A62BC2}" type="pres">
      <dgm:prSet presAssocID="{75494A19-BFA6-4719-A40F-2E27DB3C707C}" presName="negativeSpace" presStyleCnt="0"/>
      <dgm:spPr/>
    </dgm:pt>
    <dgm:pt modelId="{EA1E492D-3EE4-432A-AB49-54B0E524F79C}" type="pres">
      <dgm:prSet presAssocID="{75494A19-BFA6-4719-A40F-2E27DB3C707C}" presName="childText" presStyleLbl="conFgAcc1" presStyleIdx="0" presStyleCnt="1" custScaleY="105455" custLinFactNeighborY="20477">
        <dgm:presLayoutVars>
          <dgm:bulletEnabled val="1"/>
        </dgm:presLayoutVars>
      </dgm:prSet>
      <dgm:spPr/>
      <dgm:t>
        <a:bodyPr/>
        <a:lstStyle/>
        <a:p>
          <a:endParaRPr lang="en-US"/>
        </a:p>
      </dgm:t>
    </dgm:pt>
  </dgm:ptLst>
  <dgm:cxnLst>
    <dgm:cxn modelId="{FD27B770-4FF7-46DA-8924-BA5123F7BBCA}" type="presOf" srcId="{75494A19-BFA6-4719-A40F-2E27DB3C707C}" destId="{06C085BB-7CDE-440D-8A5C-8B72E6E30659}" srcOrd="1" destOrd="0" presId="urn:microsoft.com/office/officeart/2005/8/layout/list1"/>
    <dgm:cxn modelId="{69B87ACE-BD36-4D5C-9F57-8258C1F470AF}" srcId="{75494A19-BFA6-4719-A40F-2E27DB3C707C}" destId="{FEC6A1E6-1D12-4C7D-96E3-8C684F067E5F}" srcOrd="2" destOrd="0" parTransId="{990D57A1-6287-476E-B094-C597D1619FAA}" sibTransId="{CF39CD3D-B96D-429F-9141-09E4337E3292}"/>
    <dgm:cxn modelId="{2CDFD033-7211-4781-B089-F4BC1FCDB801}" type="presOf" srcId="{16DC3DE9-E59E-4D4E-A453-C4E4E3C58237}" destId="{232B8297-7BB4-4F23-A45B-4B37A0F58E52}" srcOrd="0" destOrd="0" presId="urn:microsoft.com/office/officeart/2005/8/layout/list1"/>
    <dgm:cxn modelId="{6ED1BA60-B8DD-4DD0-8CF4-C60C6EC46244}" srcId="{16DC3DE9-E59E-4D4E-A453-C4E4E3C58237}" destId="{75494A19-BFA6-4719-A40F-2E27DB3C707C}" srcOrd="0" destOrd="0" parTransId="{25FDF03A-1D1B-4DAC-8A3A-CFF9055D2E32}" sibTransId="{CE5F5B2C-D047-4E4F-89FA-A382BEC343AE}"/>
    <dgm:cxn modelId="{30FE2A4A-C734-4DEC-AF9E-BF963C16D06D}" srcId="{75494A19-BFA6-4719-A40F-2E27DB3C707C}" destId="{A4D9821D-A138-484B-96DE-9E5214A3EE5C}" srcOrd="3" destOrd="0" parTransId="{6E955BC5-FA51-4BDD-AE1A-07E68779E1C9}" sibTransId="{21F33997-9AC0-48B4-B30D-1087ABC87DF3}"/>
    <dgm:cxn modelId="{AAE905A5-5A12-4CB1-95BF-70330D57D3C2}" type="presOf" srcId="{A4D9821D-A138-484B-96DE-9E5214A3EE5C}" destId="{EA1E492D-3EE4-432A-AB49-54B0E524F79C}" srcOrd="0" destOrd="3" presId="urn:microsoft.com/office/officeart/2005/8/layout/list1"/>
    <dgm:cxn modelId="{FD2F79F0-5616-48F2-822D-14F9BE2513AF}" type="presOf" srcId="{AF92142E-1BD5-496D-90ED-EF9FE285583E}" destId="{EA1E492D-3EE4-432A-AB49-54B0E524F79C}" srcOrd="0" destOrd="0" presId="urn:microsoft.com/office/officeart/2005/8/layout/list1"/>
    <dgm:cxn modelId="{BBDFDF40-C970-483E-BCF1-65A50F5A4F6C}" type="presOf" srcId="{75494A19-BFA6-4719-A40F-2E27DB3C707C}" destId="{DCDC3FFB-1805-4C80-8657-F86FBB960BF5}" srcOrd="0" destOrd="0" presId="urn:microsoft.com/office/officeart/2005/8/layout/list1"/>
    <dgm:cxn modelId="{15DB42DF-352B-416A-98EA-1EC895CE2B04}" srcId="{75494A19-BFA6-4719-A40F-2E27DB3C707C}" destId="{AF92142E-1BD5-496D-90ED-EF9FE285583E}" srcOrd="0" destOrd="0" parTransId="{460724CC-1832-4AB5-87F7-33D0989680D9}" sibTransId="{0BD6CAC0-188D-443F-8CFB-F2A39A7AF2C3}"/>
    <dgm:cxn modelId="{85945BC9-0A5A-4F4A-B32B-2D34581017DF}" srcId="{75494A19-BFA6-4719-A40F-2E27DB3C707C}" destId="{2B45BC9B-D71A-43B6-8C08-64BD98D41C49}" srcOrd="1" destOrd="0" parTransId="{D5AD56D7-BCC0-4620-9AAD-81519F0B4322}" sibTransId="{B53D022C-157C-4A4D-A155-6B0AA0BBC6DF}"/>
    <dgm:cxn modelId="{D10F1FDA-578C-4F8F-8AC9-CA27A3812065}" type="presOf" srcId="{2B45BC9B-D71A-43B6-8C08-64BD98D41C49}" destId="{EA1E492D-3EE4-432A-AB49-54B0E524F79C}" srcOrd="0" destOrd="1" presId="urn:microsoft.com/office/officeart/2005/8/layout/list1"/>
    <dgm:cxn modelId="{08D12710-D5AC-438A-B554-F84407689DE9}" type="presOf" srcId="{FEC6A1E6-1D12-4C7D-96E3-8C684F067E5F}" destId="{EA1E492D-3EE4-432A-AB49-54B0E524F79C}" srcOrd="0" destOrd="2" presId="urn:microsoft.com/office/officeart/2005/8/layout/list1"/>
    <dgm:cxn modelId="{6FB9AB52-9654-4972-9192-CD1E634BCA06}" type="presParOf" srcId="{232B8297-7BB4-4F23-A45B-4B37A0F58E52}" destId="{5400F4AA-93B0-4A50-85EB-182A81CFEA2E}" srcOrd="0" destOrd="0" presId="urn:microsoft.com/office/officeart/2005/8/layout/list1"/>
    <dgm:cxn modelId="{3B7BE22F-D378-4107-95CA-9CB3F21D96C5}" type="presParOf" srcId="{5400F4AA-93B0-4A50-85EB-182A81CFEA2E}" destId="{DCDC3FFB-1805-4C80-8657-F86FBB960BF5}" srcOrd="0" destOrd="0" presId="urn:microsoft.com/office/officeart/2005/8/layout/list1"/>
    <dgm:cxn modelId="{279DB52E-5C58-41B2-87E7-8BAD58ED10A5}" type="presParOf" srcId="{5400F4AA-93B0-4A50-85EB-182A81CFEA2E}" destId="{06C085BB-7CDE-440D-8A5C-8B72E6E30659}" srcOrd="1" destOrd="0" presId="urn:microsoft.com/office/officeart/2005/8/layout/list1"/>
    <dgm:cxn modelId="{2BA43FFE-CB86-4FD3-8CC3-CCE594C09C26}" type="presParOf" srcId="{232B8297-7BB4-4F23-A45B-4B37A0F58E52}" destId="{D153E56E-B7D9-4A9B-A02F-10D5C9A62BC2}" srcOrd="1" destOrd="0" presId="urn:microsoft.com/office/officeart/2005/8/layout/list1"/>
    <dgm:cxn modelId="{939F76C7-C0BF-461D-B29E-0AECE7D1DECB}" type="presParOf" srcId="{232B8297-7BB4-4F23-A45B-4B37A0F58E52}" destId="{EA1E492D-3EE4-432A-AB49-54B0E524F79C}"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6DC3DE9-E59E-4D4E-A453-C4E4E3C5823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5494A19-BFA6-4719-A40F-2E27DB3C707C}">
      <dgm:prSet custT="1"/>
      <dgm:spPr/>
      <dgm:t>
        <a:bodyPr/>
        <a:lstStyle/>
        <a:p>
          <a:pPr rtl="0"/>
          <a:r>
            <a:rPr lang="en-US" sz="2500" b="1" dirty="0" smtClean="0"/>
            <a:t>Scenario III: Tulkarm-Qalqilya connection point </a:t>
          </a:r>
          <a:endParaRPr lang="en-US" sz="2500" b="1" dirty="0"/>
        </a:p>
      </dgm:t>
    </dgm:pt>
    <dgm:pt modelId="{25FDF03A-1D1B-4DAC-8A3A-CFF9055D2E32}" type="parTrans" cxnId="{6ED1BA60-B8DD-4DD0-8CF4-C60C6EC46244}">
      <dgm:prSet/>
      <dgm:spPr/>
      <dgm:t>
        <a:bodyPr/>
        <a:lstStyle/>
        <a:p>
          <a:endParaRPr lang="en-US"/>
        </a:p>
      </dgm:t>
    </dgm:pt>
    <dgm:pt modelId="{CE5F5B2C-D047-4E4F-89FA-A382BEC343AE}" type="sibTrans" cxnId="{6ED1BA60-B8DD-4DD0-8CF4-C60C6EC46244}">
      <dgm:prSet/>
      <dgm:spPr/>
      <dgm:t>
        <a:bodyPr/>
        <a:lstStyle/>
        <a:p>
          <a:endParaRPr lang="en-US"/>
        </a:p>
      </dgm:t>
    </dgm:pt>
    <dgm:pt modelId="{AF92142E-1BD5-496D-90ED-EF9FE285583E}">
      <dgm:prSet custT="1"/>
      <dgm:spPr>
        <a:blipFill rotWithShape="1">
          <a:blip xmlns:r="http://schemas.openxmlformats.org/officeDocument/2006/relationships" r:embed="rId1"/>
          <a:stretch>
            <a:fillRect/>
          </a:stretch>
        </a:blipFill>
      </dgm:spPr>
      <dgm:t>
        <a:bodyPr/>
        <a:lstStyle/>
        <a:p>
          <a:r>
            <a:rPr lang="en-US">
              <a:noFill/>
            </a:rPr>
            <a:t> </a:t>
          </a:r>
        </a:p>
      </dgm:t>
    </dgm:pt>
    <dgm:pt modelId="{460724CC-1832-4AB5-87F7-33D0989680D9}" type="parTrans" cxnId="{15DB42DF-352B-416A-98EA-1EC895CE2B04}">
      <dgm:prSet/>
      <dgm:spPr/>
      <dgm:t>
        <a:bodyPr/>
        <a:lstStyle/>
        <a:p>
          <a:endParaRPr lang="en-US"/>
        </a:p>
      </dgm:t>
    </dgm:pt>
    <dgm:pt modelId="{0BD6CAC0-188D-443F-8CFB-F2A39A7AF2C3}" type="sibTrans" cxnId="{15DB42DF-352B-416A-98EA-1EC895CE2B04}">
      <dgm:prSet/>
      <dgm:spPr/>
      <dgm:t>
        <a:bodyPr/>
        <a:lstStyle/>
        <a:p>
          <a:endParaRPr lang="en-US"/>
        </a:p>
      </dgm:t>
    </dgm:pt>
    <dgm:pt modelId="{30B738A3-7A6B-4A9D-90A2-549CA40CF151}">
      <dgm:prSet custT="1"/>
      <dgm:spPr/>
      <dgm:t>
        <a:bodyPr/>
        <a:lstStyle/>
        <a:p>
          <a:r>
            <a:rPr lang="en-US">
              <a:noFill/>
            </a:rPr>
            <a:t> </a:t>
          </a:r>
        </a:p>
      </dgm:t>
    </dgm:pt>
    <dgm:pt modelId="{3F0FBC8F-F0C3-4C87-8CAB-FFBC4FE69F0A}" type="parTrans" cxnId="{51341C2A-C6C8-4630-9096-949F2888674D}">
      <dgm:prSet/>
      <dgm:spPr/>
      <dgm:t>
        <a:bodyPr/>
        <a:lstStyle/>
        <a:p>
          <a:endParaRPr lang="en-US"/>
        </a:p>
      </dgm:t>
    </dgm:pt>
    <dgm:pt modelId="{0EDDF4E2-076E-4C4F-A076-87BB8EE5FBAA}" type="sibTrans" cxnId="{51341C2A-C6C8-4630-9096-949F2888674D}">
      <dgm:prSet/>
      <dgm:spPr/>
      <dgm:t>
        <a:bodyPr/>
        <a:lstStyle/>
        <a:p>
          <a:endParaRPr lang="en-US"/>
        </a:p>
      </dgm:t>
    </dgm:pt>
    <dgm:pt modelId="{E4F01C7D-5D40-40D1-817A-29BAD4DDE596}">
      <dgm:prSet custT="1"/>
      <dgm:spPr/>
      <dgm:t>
        <a:bodyPr/>
        <a:lstStyle/>
        <a:p>
          <a:r>
            <a:rPr lang="en-US">
              <a:noFill/>
            </a:rPr>
            <a:t> </a:t>
          </a:r>
        </a:p>
      </dgm:t>
    </dgm:pt>
    <dgm:pt modelId="{4DD04A25-8E14-4BF3-BC98-A87BF3D45B40}" type="parTrans" cxnId="{F615AD1A-B597-4DD1-A463-502DA6053D7E}">
      <dgm:prSet/>
      <dgm:spPr/>
      <dgm:t>
        <a:bodyPr/>
        <a:lstStyle/>
        <a:p>
          <a:endParaRPr lang="en-US"/>
        </a:p>
      </dgm:t>
    </dgm:pt>
    <dgm:pt modelId="{5F667978-5180-4EC7-A3C4-8DFBA18BAA56}" type="sibTrans" cxnId="{F615AD1A-B597-4DD1-A463-502DA6053D7E}">
      <dgm:prSet/>
      <dgm:spPr/>
      <dgm:t>
        <a:bodyPr/>
        <a:lstStyle/>
        <a:p>
          <a:endParaRPr lang="en-US"/>
        </a:p>
      </dgm:t>
    </dgm:pt>
    <dgm:pt modelId="{0CA9FB16-C1CD-48A9-ADA0-F7D59F25120D}">
      <dgm:prSet custT="1"/>
      <dgm:spPr/>
      <dgm:t>
        <a:bodyPr/>
        <a:lstStyle/>
        <a:p>
          <a:r>
            <a:rPr lang="en-US">
              <a:noFill/>
            </a:rPr>
            <a:t> </a:t>
          </a:r>
        </a:p>
      </dgm:t>
    </dgm:pt>
    <dgm:pt modelId="{0E214824-EA75-49F0-8AEA-9679627700D8}" type="sibTrans" cxnId="{860A1B3E-882F-4975-8532-9B31A12D1852}">
      <dgm:prSet/>
      <dgm:spPr/>
      <dgm:t>
        <a:bodyPr/>
        <a:lstStyle/>
        <a:p>
          <a:endParaRPr lang="en-US"/>
        </a:p>
      </dgm:t>
    </dgm:pt>
    <dgm:pt modelId="{1416F1B1-7AE1-4780-B799-CDB16683713A}" type="parTrans" cxnId="{860A1B3E-882F-4975-8532-9B31A12D1852}">
      <dgm:prSet/>
      <dgm:spPr/>
      <dgm:t>
        <a:bodyPr/>
        <a:lstStyle/>
        <a:p>
          <a:endParaRPr lang="en-US"/>
        </a:p>
      </dgm:t>
    </dgm:pt>
    <dgm:pt modelId="{232B8297-7BB4-4F23-A45B-4B37A0F58E52}" type="pres">
      <dgm:prSet presAssocID="{16DC3DE9-E59E-4D4E-A453-C4E4E3C58237}" presName="linear" presStyleCnt="0">
        <dgm:presLayoutVars>
          <dgm:dir/>
          <dgm:animLvl val="lvl"/>
          <dgm:resizeHandles val="exact"/>
        </dgm:presLayoutVars>
      </dgm:prSet>
      <dgm:spPr/>
      <dgm:t>
        <a:bodyPr/>
        <a:lstStyle/>
        <a:p>
          <a:endParaRPr lang="en-US"/>
        </a:p>
      </dgm:t>
    </dgm:pt>
    <dgm:pt modelId="{5400F4AA-93B0-4A50-85EB-182A81CFEA2E}" type="pres">
      <dgm:prSet presAssocID="{75494A19-BFA6-4719-A40F-2E27DB3C707C}" presName="parentLin" presStyleCnt="0"/>
      <dgm:spPr/>
    </dgm:pt>
    <dgm:pt modelId="{DCDC3FFB-1805-4C80-8657-F86FBB960BF5}" type="pres">
      <dgm:prSet presAssocID="{75494A19-BFA6-4719-A40F-2E27DB3C707C}" presName="parentLeftMargin" presStyleLbl="node1" presStyleIdx="0" presStyleCnt="1"/>
      <dgm:spPr/>
      <dgm:t>
        <a:bodyPr/>
        <a:lstStyle/>
        <a:p>
          <a:endParaRPr lang="en-US"/>
        </a:p>
      </dgm:t>
    </dgm:pt>
    <dgm:pt modelId="{06C085BB-7CDE-440D-8A5C-8B72E6E30659}" type="pres">
      <dgm:prSet presAssocID="{75494A19-BFA6-4719-A40F-2E27DB3C707C}" presName="parentText" presStyleLbl="node1" presStyleIdx="0" presStyleCnt="1" custScaleX="136062" custScaleY="37083" custLinFactNeighborX="-45707" custLinFactNeighborY="-21478">
        <dgm:presLayoutVars>
          <dgm:chMax val="0"/>
          <dgm:bulletEnabled val="1"/>
        </dgm:presLayoutVars>
      </dgm:prSet>
      <dgm:spPr/>
      <dgm:t>
        <a:bodyPr/>
        <a:lstStyle/>
        <a:p>
          <a:endParaRPr lang="en-US"/>
        </a:p>
      </dgm:t>
    </dgm:pt>
    <dgm:pt modelId="{D153E56E-B7D9-4A9B-A02F-10D5C9A62BC2}" type="pres">
      <dgm:prSet presAssocID="{75494A19-BFA6-4719-A40F-2E27DB3C707C}" presName="negativeSpace" presStyleCnt="0"/>
      <dgm:spPr/>
    </dgm:pt>
    <dgm:pt modelId="{EA1E492D-3EE4-432A-AB49-54B0E524F79C}" type="pres">
      <dgm:prSet presAssocID="{75494A19-BFA6-4719-A40F-2E27DB3C707C}" presName="childText" presStyleLbl="conFgAcc1" presStyleIdx="0" presStyleCnt="1" custScaleY="105455" custLinFactNeighborY="11957">
        <dgm:presLayoutVars>
          <dgm:bulletEnabled val="1"/>
        </dgm:presLayoutVars>
      </dgm:prSet>
      <dgm:spPr/>
      <dgm:t>
        <a:bodyPr/>
        <a:lstStyle/>
        <a:p>
          <a:endParaRPr lang="en-US"/>
        </a:p>
      </dgm:t>
    </dgm:pt>
  </dgm:ptLst>
  <dgm:cxnLst>
    <dgm:cxn modelId="{B690313E-41F7-49E8-9514-0A3DE9C9703A}" type="presOf" srcId="{0CA9FB16-C1CD-48A9-ADA0-F7D59F25120D}" destId="{EA1E492D-3EE4-432A-AB49-54B0E524F79C}" srcOrd="0" destOrd="2" presId="urn:microsoft.com/office/officeart/2005/8/layout/list1"/>
    <dgm:cxn modelId="{2AAD1BDE-B476-43E5-9A12-4832F27F4BBE}" type="presOf" srcId="{30B738A3-7A6B-4A9D-90A2-549CA40CF151}" destId="{EA1E492D-3EE4-432A-AB49-54B0E524F79C}" srcOrd="0" destOrd="1" presId="urn:microsoft.com/office/officeart/2005/8/layout/list1"/>
    <dgm:cxn modelId="{B16E3499-6E0D-4CE0-8F01-6C9AA44455ED}" type="presOf" srcId="{E4F01C7D-5D40-40D1-817A-29BAD4DDE596}" destId="{EA1E492D-3EE4-432A-AB49-54B0E524F79C}" srcOrd="0" destOrd="3" presId="urn:microsoft.com/office/officeart/2005/8/layout/list1"/>
    <dgm:cxn modelId="{16F217B3-84A4-49DD-806F-1BABB7CF4373}" type="presOf" srcId="{75494A19-BFA6-4719-A40F-2E27DB3C707C}" destId="{DCDC3FFB-1805-4C80-8657-F86FBB960BF5}" srcOrd="0" destOrd="0" presId="urn:microsoft.com/office/officeart/2005/8/layout/list1"/>
    <dgm:cxn modelId="{6ED1BA60-B8DD-4DD0-8CF4-C60C6EC46244}" srcId="{16DC3DE9-E59E-4D4E-A453-C4E4E3C58237}" destId="{75494A19-BFA6-4719-A40F-2E27DB3C707C}" srcOrd="0" destOrd="0" parTransId="{25FDF03A-1D1B-4DAC-8A3A-CFF9055D2E32}" sibTransId="{CE5F5B2C-D047-4E4F-89FA-A382BEC343AE}"/>
    <dgm:cxn modelId="{860A1B3E-882F-4975-8532-9B31A12D1852}" srcId="{75494A19-BFA6-4719-A40F-2E27DB3C707C}" destId="{0CA9FB16-C1CD-48A9-ADA0-F7D59F25120D}" srcOrd="2" destOrd="0" parTransId="{1416F1B1-7AE1-4780-B799-CDB16683713A}" sibTransId="{0E214824-EA75-49F0-8AEA-9679627700D8}"/>
    <dgm:cxn modelId="{CC769EA5-B69C-44AB-9226-5C73B6E92C91}" type="presOf" srcId="{16DC3DE9-E59E-4D4E-A453-C4E4E3C58237}" destId="{232B8297-7BB4-4F23-A45B-4B37A0F58E52}" srcOrd="0" destOrd="0" presId="urn:microsoft.com/office/officeart/2005/8/layout/list1"/>
    <dgm:cxn modelId="{15DB42DF-352B-416A-98EA-1EC895CE2B04}" srcId="{75494A19-BFA6-4719-A40F-2E27DB3C707C}" destId="{AF92142E-1BD5-496D-90ED-EF9FE285583E}" srcOrd="0" destOrd="0" parTransId="{460724CC-1832-4AB5-87F7-33D0989680D9}" sibTransId="{0BD6CAC0-188D-443F-8CFB-F2A39A7AF2C3}"/>
    <dgm:cxn modelId="{805BD8C7-B9F4-4A3A-AF26-9E78C6C99140}" type="presOf" srcId="{75494A19-BFA6-4719-A40F-2E27DB3C707C}" destId="{06C085BB-7CDE-440D-8A5C-8B72E6E30659}" srcOrd="1" destOrd="0" presId="urn:microsoft.com/office/officeart/2005/8/layout/list1"/>
    <dgm:cxn modelId="{F615AD1A-B597-4DD1-A463-502DA6053D7E}" srcId="{75494A19-BFA6-4719-A40F-2E27DB3C707C}" destId="{E4F01C7D-5D40-40D1-817A-29BAD4DDE596}" srcOrd="3" destOrd="0" parTransId="{4DD04A25-8E14-4BF3-BC98-A87BF3D45B40}" sibTransId="{5F667978-5180-4EC7-A3C4-8DFBA18BAA56}"/>
    <dgm:cxn modelId="{11D8E244-3645-4E29-910F-C73AAB9A630C}" type="presOf" srcId="{AF92142E-1BD5-496D-90ED-EF9FE285583E}" destId="{EA1E492D-3EE4-432A-AB49-54B0E524F79C}" srcOrd="0" destOrd="0" presId="urn:microsoft.com/office/officeart/2005/8/layout/list1"/>
    <dgm:cxn modelId="{51341C2A-C6C8-4630-9096-949F2888674D}" srcId="{75494A19-BFA6-4719-A40F-2E27DB3C707C}" destId="{30B738A3-7A6B-4A9D-90A2-549CA40CF151}" srcOrd="1" destOrd="0" parTransId="{3F0FBC8F-F0C3-4C87-8CAB-FFBC4FE69F0A}" sibTransId="{0EDDF4E2-076E-4C4F-A076-87BB8EE5FBAA}"/>
    <dgm:cxn modelId="{8C57CC69-3446-4364-92EE-05DF52A14341}" type="presParOf" srcId="{232B8297-7BB4-4F23-A45B-4B37A0F58E52}" destId="{5400F4AA-93B0-4A50-85EB-182A81CFEA2E}" srcOrd="0" destOrd="0" presId="urn:microsoft.com/office/officeart/2005/8/layout/list1"/>
    <dgm:cxn modelId="{EC0AF1DB-AA58-4ECD-A4B6-0D7C3E106199}" type="presParOf" srcId="{5400F4AA-93B0-4A50-85EB-182A81CFEA2E}" destId="{DCDC3FFB-1805-4C80-8657-F86FBB960BF5}" srcOrd="0" destOrd="0" presId="urn:microsoft.com/office/officeart/2005/8/layout/list1"/>
    <dgm:cxn modelId="{BA33E905-E79F-4CA4-9E66-D59EF59B44CD}" type="presParOf" srcId="{5400F4AA-93B0-4A50-85EB-182A81CFEA2E}" destId="{06C085BB-7CDE-440D-8A5C-8B72E6E30659}" srcOrd="1" destOrd="0" presId="urn:microsoft.com/office/officeart/2005/8/layout/list1"/>
    <dgm:cxn modelId="{216AAC67-6B44-4E3E-BACB-D192D8340CA2}" type="presParOf" srcId="{232B8297-7BB4-4F23-A45B-4B37A0F58E52}" destId="{D153E56E-B7D9-4A9B-A02F-10D5C9A62BC2}" srcOrd="1" destOrd="0" presId="urn:microsoft.com/office/officeart/2005/8/layout/list1"/>
    <dgm:cxn modelId="{01CBD47F-BEC7-4BBA-A3A2-719827335702}" type="presParOf" srcId="{232B8297-7BB4-4F23-A45B-4B37A0F58E52}" destId="{EA1E492D-3EE4-432A-AB49-54B0E524F79C}"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40A709-CF8B-4ED8-8F46-779FC37F6C41}">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1</a:t>
          </a:r>
          <a:endParaRPr lang="en-US" sz="2500" kern="1200" dirty="0"/>
        </a:p>
      </dsp:txBody>
      <dsp:txXfrm rot="-5400000">
        <a:off x="1" y="573596"/>
        <a:ext cx="1146297" cy="491270"/>
      </dsp:txXfrm>
    </dsp:sp>
    <dsp:sp modelId="{0ABE0637-4B70-42EC-B26F-C4A3C6E5E479}">
      <dsp:nvSpPr>
        <dsp:cNvPr id="0" name=""/>
        <dsp:cNvSpPr/>
      </dsp:nvSpPr>
      <dsp:spPr>
        <a:xfrm rot="5400000">
          <a:off x="4155739" y="-2938008"/>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Data collection</a:t>
          </a:r>
          <a:endParaRPr lang="en-US" sz="2400" kern="1200" dirty="0"/>
        </a:p>
        <a:p>
          <a:pPr marL="228600" lvl="1" indent="-228600" algn="l" defTabSz="1066800">
            <a:lnSpc>
              <a:spcPct val="90000"/>
            </a:lnSpc>
            <a:spcBef>
              <a:spcPct val="0"/>
            </a:spcBef>
            <a:spcAft>
              <a:spcPct val="15000"/>
            </a:spcAft>
            <a:buChar char="••"/>
          </a:pPr>
          <a:r>
            <a:rPr lang="en-US" sz="2400" kern="1200" dirty="0" smtClean="0"/>
            <a:t>Power calculation</a:t>
          </a:r>
          <a:endParaRPr lang="en-US" sz="2400" kern="1200" dirty="0"/>
        </a:p>
      </dsp:txBody>
      <dsp:txXfrm rot="-5400000">
        <a:off x="1146298" y="123394"/>
        <a:ext cx="7031341" cy="960496"/>
      </dsp:txXfrm>
    </dsp:sp>
    <dsp:sp modelId="{8AC07552-3C48-4FAE-BF7C-27DC6CCC3F8B}">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2</a:t>
          </a:r>
          <a:endParaRPr lang="en-US" sz="2500" kern="1200" dirty="0"/>
        </a:p>
      </dsp:txBody>
      <dsp:txXfrm rot="-5400000">
        <a:off x="1" y="2017346"/>
        <a:ext cx="1146297" cy="491270"/>
      </dsp:txXfrm>
    </dsp:sp>
    <dsp:sp modelId="{24E6F6F2-B728-40B1-A5D4-450693228DE5}">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Suggest configuration</a:t>
          </a:r>
          <a:endParaRPr lang="en-US" sz="2400" kern="1200" dirty="0"/>
        </a:p>
        <a:p>
          <a:pPr marL="228600" lvl="1" indent="-228600" algn="l" defTabSz="1066800">
            <a:lnSpc>
              <a:spcPct val="90000"/>
            </a:lnSpc>
            <a:spcBef>
              <a:spcPct val="0"/>
            </a:spcBef>
            <a:spcAft>
              <a:spcPct val="15000"/>
            </a:spcAft>
            <a:buChar char="••"/>
          </a:pPr>
          <a:r>
            <a:rPr lang="en-US" sz="2400" kern="1200" dirty="0" smtClean="0"/>
            <a:t>Estimation of power and voltage level</a:t>
          </a:r>
          <a:endParaRPr lang="en-US" sz="2400" kern="1200" dirty="0"/>
        </a:p>
      </dsp:txBody>
      <dsp:txXfrm rot="-5400000">
        <a:off x="1146298" y="1496158"/>
        <a:ext cx="7031341" cy="960496"/>
      </dsp:txXfrm>
    </dsp:sp>
    <dsp:sp modelId="{090394CC-DDC2-4EA8-8B07-850223A30F2D}">
      <dsp:nvSpPr>
        <dsp:cNvPr id="0" name=""/>
        <dsp:cNvSpPr/>
      </dsp:nvSpPr>
      <dsp:spPr>
        <a:xfrm rot="5400000">
          <a:off x="-245635" y="3133581"/>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3</a:t>
          </a:r>
          <a:endParaRPr lang="en-US" sz="2500" kern="1200" dirty="0"/>
        </a:p>
      </dsp:txBody>
      <dsp:txXfrm rot="-5400000">
        <a:off x="1" y="3461095"/>
        <a:ext cx="1146297" cy="491270"/>
      </dsp:txXfrm>
    </dsp:sp>
    <dsp:sp modelId="{7E75BFD0-24DE-4DDA-9AD3-9C2F9E591EA5}">
      <dsp:nvSpPr>
        <dsp:cNvPr id="0" name=""/>
        <dsp:cNvSpPr/>
      </dsp:nvSpPr>
      <dsp:spPr>
        <a:xfrm rot="5400000">
          <a:off x="4155739" y="-121495"/>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Select bests configurations</a:t>
          </a:r>
          <a:endParaRPr lang="en-US" sz="2400" kern="1200" dirty="0"/>
        </a:p>
        <a:p>
          <a:pPr marL="228600" lvl="1" indent="-228600" algn="l" defTabSz="1066800">
            <a:lnSpc>
              <a:spcPct val="90000"/>
            </a:lnSpc>
            <a:spcBef>
              <a:spcPct val="0"/>
            </a:spcBef>
            <a:spcAft>
              <a:spcPct val="15000"/>
            </a:spcAft>
            <a:buChar char="••"/>
          </a:pPr>
          <a:r>
            <a:rPr lang="en-US" sz="2400" kern="1200" dirty="0" smtClean="0"/>
            <a:t>Select transmission lines</a:t>
          </a:r>
          <a:endParaRPr lang="en-US" sz="2400" kern="1200" dirty="0"/>
        </a:p>
      </dsp:txBody>
      <dsp:txXfrm rot="-5400000">
        <a:off x="1146298" y="2939907"/>
        <a:ext cx="7031341" cy="9604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DCE3B-5DF5-45A6-B957-3736FD70E955}">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4</a:t>
          </a:r>
          <a:endParaRPr lang="en-US" sz="2500" kern="1200" dirty="0"/>
        </a:p>
      </dsp:txBody>
      <dsp:txXfrm rot="-5400000">
        <a:off x="1" y="573596"/>
        <a:ext cx="1146297" cy="491270"/>
      </dsp:txXfrm>
    </dsp:sp>
    <dsp:sp modelId="{22F77356-F8C6-42E2-AF74-D79EBE6A958D}">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Select transformers</a:t>
          </a:r>
          <a:endParaRPr lang="en-US" sz="2400" kern="1200" dirty="0"/>
        </a:p>
        <a:p>
          <a:pPr marL="228600" lvl="1" indent="-228600" algn="l" defTabSz="1066800">
            <a:lnSpc>
              <a:spcPct val="90000"/>
            </a:lnSpc>
            <a:spcBef>
              <a:spcPct val="0"/>
            </a:spcBef>
            <a:spcAft>
              <a:spcPct val="15000"/>
            </a:spcAft>
            <a:buChar char="••"/>
          </a:pPr>
          <a:r>
            <a:rPr lang="en-US" sz="2400" kern="1200" dirty="0" smtClean="0"/>
            <a:t>Switch gear</a:t>
          </a:r>
          <a:endParaRPr lang="en-US" sz="2400" kern="1200" dirty="0"/>
        </a:p>
      </dsp:txBody>
      <dsp:txXfrm rot="-5400000">
        <a:off x="1146298" y="52408"/>
        <a:ext cx="7031341" cy="960496"/>
      </dsp:txXfrm>
    </dsp:sp>
    <dsp:sp modelId="{087BC255-365F-47DD-AD68-688CDC23B0B7}">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5</a:t>
          </a:r>
          <a:endParaRPr lang="en-US" sz="2500" kern="1200" dirty="0"/>
        </a:p>
      </dsp:txBody>
      <dsp:txXfrm rot="-5400000">
        <a:off x="1" y="2017346"/>
        <a:ext cx="1146297" cy="491270"/>
      </dsp:txXfrm>
    </dsp:sp>
    <dsp:sp modelId="{0CF5431F-51F9-4D9B-9D06-ED2149BFF8A2}">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Economical calculation</a:t>
          </a:r>
          <a:endParaRPr lang="en-US" sz="2400" kern="1200" dirty="0"/>
        </a:p>
        <a:p>
          <a:pPr marL="228600" lvl="1" indent="-228600" algn="l" defTabSz="1066800">
            <a:lnSpc>
              <a:spcPct val="90000"/>
            </a:lnSpc>
            <a:spcBef>
              <a:spcPct val="0"/>
            </a:spcBef>
            <a:spcAft>
              <a:spcPct val="15000"/>
            </a:spcAft>
            <a:buChar char="••"/>
          </a:pPr>
          <a:r>
            <a:rPr lang="en-US" sz="2400" kern="1200" dirty="0" smtClean="0"/>
            <a:t>Load flow calculations</a:t>
          </a:r>
          <a:endParaRPr lang="en-US" sz="2400" kern="1200" dirty="0"/>
        </a:p>
      </dsp:txBody>
      <dsp:txXfrm rot="-5400000">
        <a:off x="1146298" y="1496158"/>
        <a:ext cx="7031341" cy="960496"/>
      </dsp:txXfrm>
    </dsp:sp>
    <dsp:sp modelId="{5DC20B2C-4E06-4F8B-A381-29FC2DA5B346}">
      <dsp:nvSpPr>
        <dsp:cNvPr id="0" name=""/>
        <dsp:cNvSpPr/>
      </dsp:nvSpPr>
      <dsp:spPr>
        <a:xfrm rot="5400000">
          <a:off x="-245635" y="3133581"/>
          <a:ext cx="1637567" cy="114629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t>6</a:t>
          </a:r>
          <a:endParaRPr lang="en-US" sz="2500" kern="1200" dirty="0"/>
        </a:p>
      </dsp:txBody>
      <dsp:txXfrm rot="-5400000">
        <a:off x="1" y="3461095"/>
        <a:ext cx="1146297" cy="491270"/>
      </dsp:txXfrm>
    </dsp:sp>
    <dsp:sp modelId="{B0E9BC11-0D0D-4DB8-ACAD-AF01A2112AC7}">
      <dsp:nvSpPr>
        <dsp:cNvPr id="0" name=""/>
        <dsp:cNvSpPr/>
      </dsp:nvSpPr>
      <dsp:spPr>
        <a:xfrm rot="5400000">
          <a:off x="4155739" y="-121495"/>
          <a:ext cx="1064418" cy="7083302"/>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Conclusion</a:t>
          </a:r>
          <a:endParaRPr lang="en-US" sz="2400" kern="1200" dirty="0"/>
        </a:p>
        <a:p>
          <a:pPr marL="228600" lvl="1" indent="-228600" algn="l" defTabSz="1066800">
            <a:lnSpc>
              <a:spcPct val="90000"/>
            </a:lnSpc>
            <a:spcBef>
              <a:spcPct val="0"/>
            </a:spcBef>
            <a:spcAft>
              <a:spcPct val="15000"/>
            </a:spcAft>
            <a:buChar char="••"/>
          </a:pPr>
          <a:r>
            <a:rPr lang="en-US" sz="2400" kern="1200" dirty="0" smtClean="0"/>
            <a:t>Future works</a:t>
          </a:r>
          <a:endParaRPr lang="en-US" sz="2400" kern="1200" dirty="0"/>
        </a:p>
      </dsp:txBody>
      <dsp:txXfrm rot="-5400000">
        <a:off x="1146298" y="2939907"/>
        <a:ext cx="7031341" cy="9604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550495-5CBC-463B-A3AA-ECFF8EFF895E}">
      <dsp:nvSpPr>
        <dsp:cNvPr id="0" name=""/>
        <dsp:cNvSpPr/>
      </dsp:nvSpPr>
      <dsp:spPr>
        <a:xfrm>
          <a:off x="0" y="69"/>
          <a:ext cx="8496944" cy="100619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t>Reduce energy cost ($/kwh) which Facilitate investment and industrial and urban development.</a:t>
          </a:r>
          <a:endParaRPr lang="en-US" sz="2600" b="0" kern="1200" dirty="0"/>
        </a:p>
      </dsp:txBody>
      <dsp:txXfrm>
        <a:off x="49118" y="49187"/>
        <a:ext cx="8398708" cy="907956"/>
      </dsp:txXfrm>
    </dsp:sp>
    <dsp:sp modelId="{A9EAA7DF-7052-41EF-BDCE-229D5427569E}">
      <dsp:nvSpPr>
        <dsp:cNvPr id="0" name=""/>
        <dsp:cNvSpPr/>
      </dsp:nvSpPr>
      <dsp:spPr>
        <a:xfrm>
          <a:off x="0" y="1013446"/>
          <a:ext cx="8496944" cy="73264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t>Reduce maintenance cost .</a:t>
          </a:r>
          <a:endParaRPr lang="en-US" sz="2600" b="0" kern="1200" dirty="0"/>
        </a:p>
      </dsp:txBody>
      <dsp:txXfrm>
        <a:off x="35765" y="1049211"/>
        <a:ext cx="8425414" cy="661117"/>
      </dsp:txXfrm>
    </dsp:sp>
    <dsp:sp modelId="{23190610-5FE0-4629-A1ED-657FA9AE3BD8}">
      <dsp:nvSpPr>
        <dsp:cNvPr id="0" name=""/>
        <dsp:cNvSpPr/>
      </dsp:nvSpPr>
      <dsp:spPr>
        <a:xfrm>
          <a:off x="0" y="1753280"/>
          <a:ext cx="8496944" cy="78446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t>Increase the expansion possibility.</a:t>
          </a:r>
          <a:endParaRPr lang="en-US" sz="2600" b="0" kern="1200" dirty="0"/>
        </a:p>
      </dsp:txBody>
      <dsp:txXfrm>
        <a:off x="38295" y="1791575"/>
        <a:ext cx="8420354" cy="707879"/>
      </dsp:txXfrm>
    </dsp:sp>
    <dsp:sp modelId="{5BBC2FDD-041A-41AA-98AC-10367225DF9E}">
      <dsp:nvSpPr>
        <dsp:cNvPr id="0" name=""/>
        <dsp:cNvSpPr/>
      </dsp:nvSpPr>
      <dsp:spPr>
        <a:xfrm>
          <a:off x="0" y="2544934"/>
          <a:ext cx="8496944" cy="1081776"/>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t>Reduce the installed capacity of the network due to diversity factor between cites.</a:t>
          </a:r>
          <a:endParaRPr lang="en-US" sz="2600" b="0" kern="1200" dirty="0"/>
        </a:p>
      </dsp:txBody>
      <dsp:txXfrm>
        <a:off x="52808" y="2597742"/>
        <a:ext cx="8391328" cy="976160"/>
      </dsp:txXfrm>
    </dsp:sp>
    <dsp:sp modelId="{A3766FAE-926F-4080-9837-58910450F9EA}">
      <dsp:nvSpPr>
        <dsp:cNvPr id="0" name=""/>
        <dsp:cNvSpPr/>
      </dsp:nvSpPr>
      <dsp:spPr>
        <a:xfrm>
          <a:off x="0" y="3633896"/>
          <a:ext cx="8496944" cy="76960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t>Encourage investments in generation sectors.</a:t>
          </a:r>
          <a:endParaRPr lang="en-US" sz="2600" b="0" kern="1200" dirty="0"/>
        </a:p>
      </dsp:txBody>
      <dsp:txXfrm>
        <a:off x="37569" y="3671465"/>
        <a:ext cx="8421806" cy="694462"/>
      </dsp:txXfrm>
    </dsp:sp>
    <dsp:sp modelId="{E37AF7EB-C8BC-4775-BCDA-B6FE93657937}">
      <dsp:nvSpPr>
        <dsp:cNvPr id="0" name=""/>
        <dsp:cNvSpPr/>
      </dsp:nvSpPr>
      <dsp:spPr>
        <a:xfrm>
          <a:off x="0" y="4410681"/>
          <a:ext cx="8496944" cy="91784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0" kern="1200" dirty="0" smtClean="0"/>
            <a:t>Use other sources to satisfy the increasing demand.</a:t>
          </a:r>
          <a:endParaRPr lang="en-US" sz="2600" b="0" kern="1200" dirty="0"/>
        </a:p>
      </dsp:txBody>
      <dsp:txXfrm>
        <a:off x="44805" y="4455486"/>
        <a:ext cx="8407334" cy="8282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576A44-DBE5-4AC2-8019-40198AB94A18}">
      <dsp:nvSpPr>
        <dsp:cNvPr id="0" name=""/>
        <dsp:cNvSpPr/>
      </dsp:nvSpPr>
      <dsp:spPr>
        <a:xfrm>
          <a:off x="0" y="4389920"/>
          <a:ext cx="8147248" cy="720203"/>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kern="1200" dirty="0" smtClean="0"/>
            <a:t>The problem of lack in generation</a:t>
          </a:r>
          <a:endParaRPr lang="en-US" sz="2600" kern="1200" dirty="0"/>
        </a:p>
      </dsp:txBody>
      <dsp:txXfrm>
        <a:off x="0" y="4389920"/>
        <a:ext cx="8147248" cy="720203"/>
      </dsp:txXfrm>
    </dsp:sp>
    <dsp:sp modelId="{0ECEC686-05CA-4833-B46C-81852E82611C}">
      <dsp:nvSpPr>
        <dsp:cNvPr id="0" name=""/>
        <dsp:cNvSpPr/>
      </dsp:nvSpPr>
      <dsp:spPr>
        <a:xfrm rot="10800000">
          <a:off x="0" y="3293051"/>
          <a:ext cx="8147248" cy="1107672"/>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kern="1200" dirty="0" smtClean="0"/>
            <a:t>Load forecasting study</a:t>
          </a:r>
          <a:endParaRPr lang="en-US" sz="2600" kern="1200" dirty="0"/>
        </a:p>
      </dsp:txBody>
      <dsp:txXfrm rot="10800000">
        <a:off x="0" y="3293051"/>
        <a:ext cx="8147248" cy="719732"/>
      </dsp:txXfrm>
    </dsp:sp>
    <dsp:sp modelId="{9D4101E5-5FB2-4AE7-BD73-426B69AC7BFB}">
      <dsp:nvSpPr>
        <dsp:cNvPr id="0" name=""/>
        <dsp:cNvSpPr/>
      </dsp:nvSpPr>
      <dsp:spPr>
        <a:xfrm rot="10800000">
          <a:off x="0" y="2196182"/>
          <a:ext cx="8147248" cy="1107672"/>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kern="1200" dirty="0" smtClean="0"/>
            <a:t>After fault state </a:t>
          </a:r>
          <a:endParaRPr lang="en-US" sz="2600" kern="1200" dirty="0"/>
        </a:p>
      </dsp:txBody>
      <dsp:txXfrm rot="10800000">
        <a:off x="0" y="2196182"/>
        <a:ext cx="8147248" cy="719732"/>
      </dsp:txXfrm>
    </dsp:sp>
    <dsp:sp modelId="{5754880B-0C8B-4D98-A28F-8FA64F978FCB}">
      <dsp:nvSpPr>
        <dsp:cNvPr id="0" name=""/>
        <dsp:cNvSpPr/>
      </dsp:nvSpPr>
      <dsp:spPr>
        <a:xfrm rot="10800000">
          <a:off x="0" y="1099313"/>
          <a:ext cx="8147248" cy="1107672"/>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kern="1200" dirty="0" smtClean="0"/>
            <a:t>Minimum load flow study</a:t>
          </a:r>
          <a:endParaRPr lang="en-US" sz="2600" kern="1200" dirty="0"/>
        </a:p>
      </dsp:txBody>
      <dsp:txXfrm rot="10800000">
        <a:off x="0" y="1099313"/>
        <a:ext cx="8147248" cy="719732"/>
      </dsp:txXfrm>
    </dsp:sp>
    <dsp:sp modelId="{298DDD0A-F329-41E8-B828-D3A41E56FE60}">
      <dsp:nvSpPr>
        <dsp:cNvPr id="0" name=""/>
        <dsp:cNvSpPr/>
      </dsp:nvSpPr>
      <dsp:spPr>
        <a:xfrm rot="10800000">
          <a:off x="0" y="2443"/>
          <a:ext cx="8147248" cy="1107672"/>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kern="1200" dirty="0" smtClean="0"/>
            <a:t>Maximum load flow study</a:t>
          </a:r>
          <a:endParaRPr lang="en-US" sz="2600" kern="1200" dirty="0"/>
        </a:p>
      </dsp:txBody>
      <dsp:txXfrm rot="10800000">
        <a:off x="0" y="2443"/>
        <a:ext cx="8147248" cy="7197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4ACC14-8C3D-49D5-A53B-CC453D793FAA}">
      <dsp:nvSpPr>
        <dsp:cNvPr id="0" name=""/>
        <dsp:cNvSpPr/>
      </dsp:nvSpPr>
      <dsp:spPr>
        <a:xfrm>
          <a:off x="0" y="3796897"/>
          <a:ext cx="8219256" cy="1246226"/>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n-US" sz="2800" b="1" kern="1200" dirty="0" smtClean="0"/>
            <a:t>2 connection points</a:t>
          </a:r>
          <a:endParaRPr lang="en-US" sz="2800" b="1" kern="1200" dirty="0"/>
        </a:p>
      </dsp:txBody>
      <dsp:txXfrm>
        <a:off x="0" y="3796897"/>
        <a:ext cx="8219256" cy="672962"/>
      </dsp:txXfrm>
    </dsp:sp>
    <dsp:sp modelId="{0A75CC05-9264-4625-B481-7A6122FC67B9}">
      <dsp:nvSpPr>
        <dsp:cNvPr id="0" name=""/>
        <dsp:cNvSpPr/>
      </dsp:nvSpPr>
      <dsp:spPr>
        <a:xfrm>
          <a:off x="0" y="4444935"/>
          <a:ext cx="8219256" cy="573264"/>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34290" rIns="192024" bIns="34290" numCol="1" spcCol="1270" anchor="ctr" anchorCtr="0">
          <a:noAutofit/>
        </a:bodyPr>
        <a:lstStyle/>
        <a:p>
          <a:pPr lvl="0" algn="ctr" defTabSz="120015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US" sz="2700" i="1" kern="1200" smtClean="0">
                    <a:latin typeface="Cambria Math"/>
                    <a:ea typeface="Cambria Math"/>
                  </a:rPr>
                  <m:t>∆</m:t>
                </m:r>
                <m:r>
                  <a:rPr lang="en-US" sz="2700" i="1" kern="1200" smtClean="0">
                    <a:latin typeface="Cambria Math"/>
                    <a:ea typeface="Cambria Math"/>
                  </a:rPr>
                  <m:t>𝑃</m:t>
                </m:r>
                <m:r>
                  <a:rPr lang="en-US" sz="2700" i="1" kern="1200" smtClean="0">
                    <a:latin typeface="Cambria Math"/>
                    <a:ea typeface="Cambria Math"/>
                  </a:rPr>
                  <m:t>=0.92% , </m:t>
                </m:r>
                <m:r>
                  <a:rPr lang="en-US" sz="2700" i="1" kern="1200" smtClean="0">
                    <a:latin typeface="Cambria Math"/>
                    <a:ea typeface="Cambria Math"/>
                  </a:rPr>
                  <m:t>𝑤𝑖𝑡h</m:t>
                </m:r>
                <m:r>
                  <a:rPr lang="en-US" sz="2700" i="1" kern="1200" smtClean="0">
                    <a:latin typeface="Cambria Math"/>
                    <a:ea typeface="Cambria Math"/>
                  </a:rPr>
                  <m:t> ∆</m:t>
                </m:r>
                <m:sSub>
                  <m:sSubPr>
                    <m:ctrlPr>
                      <a:rPr lang="en-US" sz="2700" i="1" kern="1200" smtClean="0">
                        <a:latin typeface="Cambria Math"/>
                        <a:ea typeface="Cambria Math"/>
                      </a:rPr>
                    </m:ctrlPr>
                  </m:sSubPr>
                  <m:e>
                    <m:r>
                      <a:rPr lang="en-US" sz="2700" i="1" kern="1200">
                        <a:latin typeface="Cambria Math"/>
                        <a:ea typeface="Cambria Math"/>
                      </a:rPr>
                      <m:t>𝑉</m:t>
                    </m:r>
                  </m:e>
                  <m:sub>
                    <m:r>
                      <a:rPr lang="en-US" sz="2700" i="1" kern="1200">
                        <a:latin typeface="Cambria Math"/>
                        <a:ea typeface="Cambria Math"/>
                      </a:rPr>
                      <m:t>𝑚𝑎𝑥</m:t>
                    </m:r>
                  </m:sub>
                </m:sSub>
                <m:r>
                  <a:rPr lang="en-US" sz="2700" i="1" kern="1200" smtClean="0">
                    <a:latin typeface="Cambria Math"/>
                    <a:ea typeface="Cambria Math"/>
                  </a:rPr>
                  <m:t>=5.</m:t>
                </m:r>
                <m:r>
                  <a:rPr lang="en-US" sz="2700" b="0" i="1" kern="1200" smtClean="0">
                    <a:latin typeface="Cambria Math"/>
                    <a:ea typeface="Cambria Math"/>
                  </a:rPr>
                  <m:t>35</m:t>
                </m:r>
                <m:r>
                  <a:rPr lang="en-US" sz="2700" i="1" kern="1200" smtClean="0">
                    <a:latin typeface="Cambria Math"/>
                    <a:ea typeface="Cambria Math"/>
                  </a:rPr>
                  <m:t>%</m:t>
                </m:r>
              </m:oMath>
            </m:oMathPara>
          </a14:m>
          <a:endParaRPr lang="en-US" sz="2700" kern="1200" dirty="0"/>
        </a:p>
      </dsp:txBody>
      <dsp:txXfrm>
        <a:off x="0" y="4444935"/>
        <a:ext cx="8219256" cy="573264"/>
      </dsp:txXfrm>
    </dsp:sp>
    <dsp:sp modelId="{49E1DD4E-CB20-4FAE-BE13-538293293FC3}">
      <dsp:nvSpPr>
        <dsp:cNvPr id="0" name=""/>
        <dsp:cNvSpPr/>
      </dsp:nvSpPr>
      <dsp:spPr>
        <a:xfrm rot="10800000">
          <a:off x="0" y="1898894"/>
          <a:ext cx="8219256" cy="1916696"/>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n-US" sz="2800" b="1" kern="1200" dirty="0" smtClean="0"/>
            <a:t>Sara is swing bus</a:t>
          </a:r>
          <a:endParaRPr lang="en-US" sz="2800" b="1" kern="1200" dirty="0"/>
        </a:p>
      </dsp:txBody>
      <dsp:txXfrm rot="-10800000">
        <a:off x="0" y="1898894"/>
        <a:ext cx="8219256" cy="672760"/>
      </dsp:txXfrm>
    </dsp:sp>
    <dsp:sp modelId="{B2DD8BF1-112D-4FCC-B371-3B4359D13617}">
      <dsp:nvSpPr>
        <dsp:cNvPr id="0" name=""/>
        <dsp:cNvSpPr/>
      </dsp:nvSpPr>
      <dsp:spPr>
        <a:xfrm>
          <a:off x="0" y="2571655"/>
          <a:ext cx="8219256" cy="573092"/>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34290" rIns="192024" bIns="34290" numCol="1" spcCol="1270" anchor="ctr" anchorCtr="0">
          <a:noAutofit/>
        </a:bodyPr>
        <a:lstStyle/>
        <a:p>
          <a:pPr lvl="0" algn="ctr" defTabSz="120015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US" sz="2700" i="1" kern="1200" smtClean="0">
                    <a:latin typeface="Cambria Math"/>
                    <a:ea typeface="Cambria Math"/>
                  </a:rPr>
                  <m:t>∆</m:t>
                </m:r>
                <m:r>
                  <a:rPr lang="en-US" sz="2700" i="1" kern="1200" smtClean="0">
                    <a:latin typeface="Cambria Math"/>
                    <a:ea typeface="Cambria Math"/>
                  </a:rPr>
                  <m:t>𝑃</m:t>
                </m:r>
                <m:r>
                  <a:rPr lang="en-US" sz="2700" i="1" kern="1200" smtClean="0">
                    <a:latin typeface="Cambria Math"/>
                    <a:ea typeface="Cambria Math"/>
                  </a:rPr>
                  <m:t>=1.13% , </m:t>
                </m:r>
                <m:r>
                  <a:rPr lang="en-US" sz="2700" i="1" kern="1200" smtClean="0">
                    <a:latin typeface="Cambria Math"/>
                    <a:ea typeface="Cambria Math"/>
                  </a:rPr>
                  <m:t>𝑤𝑖𝑡h</m:t>
                </m:r>
                <m:r>
                  <a:rPr lang="en-US" sz="2700" i="1" kern="1200" smtClean="0">
                    <a:latin typeface="Cambria Math"/>
                    <a:ea typeface="Cambria Math"/>
                  </a:rPr>
                  <m:t> ∆</m:t>
                </m:r>
                <m:sSub>
                  <m:sSubPr>
                    <m:ctrlPr>
                      <a:rPr lang="en-US" sz="2700" i="1" kern="1200">
                        <a:latin typeface="Cambria Math"/>
                        <a:ea typeface="Cambria Math"/>
                      </a:rPr>
                    </m:ctrlPr>
                  </m:sSubPr>
                  <m:e>
                    <m:r>
                      <a:rPr lang="en-US" sz="2700" i="1" kern="1200">
                        <a:latin typeface="Cambria Math"/>
                        <a:ea typeface="Cambria Math"/>
                      </a:rPr>
                      <m:t>𝑉</m:t>
                    </m:r>
                  </m:e>
                  <m:sub>
                    <m:r>
                      <a:rPr lang="en-US" sz="2700" i="1" kern="1200">
                        <a:latin typeface="Cambria Math"/>
                        <a:ea typeface="Cambria Math"/>
                      </a:rPr>
                      <m:t>𝑚𝑎𝑥</m:t>
                    </m:r>
                  </m:sub>
                </m:sSub>
                <m:r>
                  <a:rPr lang="en-US" sz="2700" i="1" kern="1200">
                    <a:latin typeface="Cambria Math"/>
                    <a:ea typeface="Cambria Math"/>
                  </a:rPr>
                  <m:t>=5.</m:t>
                </m:r>
                <m:r>
                  <a:rPr lang="en-US" sz="2700" b="0" i="1" kern="1200" smtClean="0">
                    <a:latin typeface="Cambria Math"/>
                    <a:ea typeface="Cambria Math"/>
                  </a:rPr>
                  <m:t>5</m:t>
                </m:r>
                <m:r>
                  <a:rPr lang="en-US" sz="2700" i="1" kern="1200">
                    <a:latin typeface="Cambria Math"/>
                    <a:ea typeface="Cambria Math"/>
                  </a:rPr>
                  <m:t>%</m:t>
                </m:r>
              </m:oMath>
            </m:oMathPara>
          </a14:m>
          <a:endParaRPr lang="en-US" sz="2700" kern="1200" dirty="0"/>
        </a:p>
      </dsp:txBody>
      <dsp:txXfrm>
        <a:off x="0" y="2571655"/>
        <a:ext cx="8219256" cy="573092"/>
      </dsp:txXfrm>
    </dsp:sp>
    <dsp:sp modelId="{482219C7-AA0C-4211-8A15-4F230A5984F3}">
      <dsp:nvSpPr>
        <dsp:cNvPr id="0" name=""/>
        <dsp:cNvSpPr/>
      </dsp:nvSpPr>
      <dsp:spPr>
        <a:xfrm rot="10800000">
          <a:off x="0" y="891"/>
          <a:ext cx="8219256" cy="1916696"/>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en-US" sz="2800" b="1" kern="1200" dirty="0" smtClean="0"/>
            <a:t>Al-Jalama is swing bus</a:t>
          </a:r>
          <a:endParaRPr lang="en-US" sz="2800" b="1" kern="1200" dirty="0"/>
        </a:p>
      </dsp:txBody>
      <dsp:txXfrm rot="-10800000">
        <a:off x="0" y="891"/>
        <a:ext cx="8219256" cy="672760"/>
      </dsp:txXfrm>
    </dsp:sp>
    <dsp:sp modelId="{E1357749-E0FE-42AE-80AA-52A838B3388A}">
      <dsp:nvSpPr>
        <dsp:cNvPr id="0" name=""/>
        <dsp:cNvSpPr/>
      </dsp:nvSpPr>
      <dsp:spPr>
        <a:xfrm>
          <a:off x="0" y="673652"/>
          <a:ext cx="8219256" cy="573092"/>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34290" rIns="192024" bIns="34290" numCol="1" spcCol="1270" anchor="ctr" anchorCtr="0">
          <a:noAutofit/>
        </a:bodyPr>
        <a:lstStyle/>
        <a:p>
          <a:pPr lvl="0" algn="ctr" defTabSz="1200150">
            <a:lnSpc>
              <a:spcPct val="90000"/>
            </a:lnSpc>
            <a:spcBef>
              <a:spcPct val="0"/>
            </a:spcBef>
            <a:spcAft>
              <a:spcPct val="35000"/>
            </a:spcAft>
          </a:pPr>
          <a14:m xmlns:a14="http://schemas.microsoft.com/office/drawing/2010/main">
            <m:oMathPara xmlns:m="http://schemas.openxmlformats.org/officeDocument/2006/math">
              <m:oMathParaPr>
                <m:jc m:val="center"/>
              </m:oMathParaPr>
              <m:oMath xmlns:m="http://schemas.openxmlformats.org/officeDocument/2006/math">
                <m:r>
                  <a:rPr lang="en-US" sz="2700" i="1" kern="1200" smtClean="0">
                    <a:latin typeface="Cambria Math"/>
                    <a:ea typeface="Cambria Math"/>
                  </a:rPr>
                  <m:t>∆</m:t>
                </m:r>
                <m:r>
                  <a:rPr lang="en-US" sz="2700" b="0" i="1" kern="1200" smtClean="0">
                    <a:latin typeface="Cambria Math"/>
                    <a:ea typeface="Cambria Math"/>
                  </a:rPr>
                  <m:t>𝑃</m:t>
                </m:r>
                <m:r>
                  <a:rPr lang="en-US" sz="2700" b="0" i="1" kern="1200" smtClean="0">
                    <a:latin typeface="Cambria Math"/>
                    <a:ea typeface="Cambria Math"/>
                  </a:rPr>
                  <m:t>=1.03% , </m:t>
                </m:r>
                <m:r>
                  <a:rPr lang="en-US" sz="2700" b="0" i="1" kern="1200" smtClean="0">
                    <a:latin typeface="Cambria Math"/>
                    <a:ea typeface="Cambria Math"/>
                  </a:rPr>
                  <m:t>𝑤𝑖𝑡h</m:t>
                </m:r>
                <m:r>
                  <a:rPr lang="en-US" sz="2700" b="0" i="1" kern="1200" smtClean="0">
                    <a:latin typeface="Cambria Math"/>
                    <a:ea typeface="Cambria Math"/>
                  </a:rPr>
                  <m:t> ∆</m:t>
                </m:r>
                <m:sSub>
                  <m:sSubPr>
                    <m:ctrlPr>
                      <a:rPr lang="en-US" sz="2700" b="0" i="1" kern="1200" smtClean="0">
                        <a:latin typeface="Cambria Math"/>
                        <a:ea typeface="Cambria Math"/>
                      </a:rPr>
                    </m:ctrlPr>
                  </m:sSubPr>
                  <m:e>
                    <m:r>
                      <a:rPr lang="en-US" sz="2700" b="0" i="1" kern="1200" smtClean="0">
                        <a:latin typeface="Cambria Math"/>
                        <a:ea typeface="Cambria Math"/>
                      </a:rPr>
                      <m:t>𝑉</m:t>
                    </m:r>
                  </m:e>
                  <m:sub>
                    <m:r>
                      <a:rPr lang="en-US" sz="2700" b="0" i="1" kern="1200" smtClean="0">
                        <a:latin typeface="Cambria Math"/>
                        <a:ea typeface="Cambria Math"/>
                      </a:rPr>
                      <m:t>𝑚𝑎𝑥</m:t>
                    </m:r>
                  </m:sub>
                </m:sSub>
                <m:r>
                  <a:rPr lang="en-US" sz="2700" b="0" i="1" kern="1200" smtClean="0">
                    <a:latin typeface="Cambria Math"/>
                    <a:ea typeface="Cambria Math"/>
                  </a:rPr>
                  <m:t>=5.4% </m:t>
                </m:r>
              </m:oMath>
            </m:oMathPara>
          </a14:m>
          <a:endParaRPr lang="en-US" sz="2700" kern="1200" dirty="0"/>
        </a:p>
      </dsp:txBody>
      <dsp:txXfrm>
        <a:off x="0" y="673652"/>
        <a:ext cx="8219256" cy="5730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E492D-3EE4-432A-AB49-54B0E524F79C}">
      <dsp:nvSpPr>
        <dsp:cNvPr id="0" name=""/>
        <dsp:cNvSpPr/>
      </dsp:nvSpPr>
      <dsp:spPr>
        <a:xfrm>
          <a:off x="0" y="420983"/>
          <a:ext cx="8229600" cy="4401428"/>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520700" rIns="638708" bIns="184912"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smtClean="0"/>
            <a:t>No extra cost in the network</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Voltage drop problem can solved by tap changer</a:t>
          </a:r>
          <a:endParaRPr lang="en-US" sz="2600" kern="1200" dirty="0"/>
        </a:p>
        <a:p>
          <a:pPr marL="228600" lvl="1" indent="-228600" algn="l" defTabSz="1155700" rtl="0">
            <a:lnSpc>
              <a:spcPct val="90000"/>
            </a:lnSpc>
            <a:spcBef>
              <a:spcPct val="0"/>
            </a:spcBef>
            <a:spcAft>
              <a:spcPct val="15000"/>
            </a:spcAft>
            <a:buChar char="••"/>
          </a:pPr>
          <a14:m xmlns:a14="http://schemas.microsoft.com/office/drawing/2010/main">
            <m:oMath xmlns:m="http://schemas.openxmlformats.org/officeDocument/2006/math">
              <m:r>
                <a:rPr lang="en-US" sz="2600" kern="1200" smtClean="0">
                  <a:latin typeface="Cambria Math"/>
                </a:rPr>
                <m:t>∆</m:t>
              </m:r>
              <m:r>
                <m:rPr>
                  <m:sty m:val="p"/>
                </m:rPr>
                <a:rPr lang="en-US" sz="2600" kern="1200" smtClean="0">
                  <a:latin typeface="Cambria Math"/>
                </a:rPr>
                <m:t>P</m:t>
              </m:r>
              <m:r>
                <a:rPr lang="en-US" sz="2600" kern="1200" smtClean="0">
                  <a:latin typeface="Cambria Math"/>
                </a:rPr>
                <m:t>=1.36%</m:t>
              </m:r>
            </m:oMath>
          </a14:m>
          <a:r>
            <a:rPr lang="en-US" sz="2600" kern="1200" dirty="0" smtClean="0"/>
            <a:t> </a:t>
          </a:r>
          <a14:m xmlns:a14="http://schemas.microsoft.com/office/drawing/2010/main">
            <m:oMath xmlns:m="http://schemas.openxmlformats.org/officeDocument/2006/math">
              <m:r>
                <m:rPr>
                  <m:sty m:val="p"/>
                </m:rPr>
                <a:rPr lang="en-US" sz="2600" kern="1200">
                  <a:latin typeface="Cambria Math"/>
                </a:rPr>
                <m:t>after</m:t>
              </m:r>
              <m:r>
                <a:rPr lang="en-US" sz="2600" kern="1200">
                  <a:latin typeface="Cambria Math"/>
                </a:rPr>
                <m:t> </m:t>
              </m:r>
              <m:r>
                <m:rPr>
                  <m:sty m:val="p"/>
                </m:rPr>
                <a:rPr lang="en-US" sz="2600" kern="1200">
                  <a:latin typeface="Cambria Math"/>
                </a:rPr>
                <m:t>improvements</m:t>
              </m:r>
            </m:oMath>
          </a14:m>
          <a:endParaRPr lang="en-US" sz="2600" kern="1200" dirty="0"/>
        </a:p>
        <a:p>
          <a:pPr marL="228600" lvl="1" indent="-228600" algn="l" defTabSz="1155700" rtl="0">
            <a:lnSpc>
              <a:spcPct val="90000"/>
            </a:lnSpc>
            <a:spcBef>
              <a:spcPct val="0"/>
            </a:spcBef>
            <a:spcAft>
              <a:spcPct val="15000"/>
            </a:spcAft>
            <a:buChar char="••"/>
          </a:pPr>
          <a:r>
            <a:rPr lang="en-US" sz="2600" kern="1200" dirty="0" smtClean="0"/>
            <a:t>Similar scenario by NEDCO, 45 MW transformer will be added to 3*45 MW transformers exiting at Sara by 2016. </a:t>
          </a:r>
          <a:endParaRPr lang="en-US" sz="2600" kern="1200" dirty="0"/>
        </a:p>
      </dsp:txBody>
      <dsp:txXfrm>
        <a:off x="0" y="420983"/>
        <a:ext cx="8229600" cy="4401428"/>
      </dsp:txXfrm>
    </dsp:sp>
    <dsp:sp modelId="{06C085BB-7CDE-440D-8A5C-8B72E6E30659}">
      <dsp:nvSpPr>
        <dsp:cNvPr id="0" name=""/>
        <dsp:cNvSpPr/>
      </dsp:nvSpPr>
      <dsp:spPr>
        <a:xfrm>
          <a:off x="411480" y="2124"/>
          <a:ext cx="6624828" cy="78785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rtl="0">
            <a:lnSpc>
              <a:spcPct val="90000"/>
            </a:lnSpc>
            <a:spcBef>
              <a:spcPct val="0"/>
            </a:spcBef>
            <a:spcAft>
              <a:spcPct val="35000"/>
            </a:spcAft>
          </a:pPr>
          <a:r>
            <a:rPr lang="en-US" sz="2800" b="1" kern="1200" dirty="0" smtClean="0"/>
            <a:t>Scenario I: Sara increased by 50MW</a:t>
          </a:r>
          <a:endParaRPr lang="en-US" sz="2800" b="1" kern="1200" dirty="0"/>
        </a:p>
      </dsp:txBody>
      <dsp:txXfrm>
        <a:off x="449940" y="40584"/>
        <a:ext cx="6547908" cy="7109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E492D-3EE4-432A-AB49-54B0E524F79C}">
      <dsp:nvSpPr>
        <dsp:cNvPr id="0" name=""/>
        <dsp:cNvSpPr/>
      </dsp:nvSpPr>
      <dsp:spPr>
        <a:xfrm>
          <a:off x="0" y="414299"/>
          <a:ext cx="8219256" cy="4813335"/>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7906" tIns="479044" rIns="637906" bIns="184912"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smtClean="0"/>
            <a:t>Station instead of Al-Jalama connection point with capacity of 200 MW. </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Voltage drop problem can solved by tap changer</a:t>
          </a:r>
          <a:endParaRPr lang="en-US" sz="2600" kern="1200" dirty="0"/>
        </a:p>
        <a:p>
          <a:pPr marL="228600" lvl="1" indent="-228600" algn="l" defTabSz="1155700" rtl="0">
            <a:lnSpc>
              <a:spcPct val="90000"/>
            </a:lnSpc>
            <a:spcBef>
              <a:spcPct val="0"/>
            </a:spcBef>
            <a:spcAft>
              <a:spcPct val="15000"/>
            </a:spcAft>
            <a:buChar char="••"/>
          </a:pPr>
          <a14:m xmlns:a14="http://schemas.microsoft.com/office/drawing/2010/main">
            <m:oMath xmlns:m="http://schemas.openxmlformats.org/officeDocument/2006/math">
              <m:r>
                <a:rPr lang="en-US" sz="2600" kern="1200" smtClean="0">
                  <a:latin typeface="Cambria Math"/>
                </a:rPr>
                <m:t>∆</m:t>
              </m:r>
              <m:r>
                <a:rPr lang="en-US" sz="2600" kern="1200" smtClean="0">
                  <a:latin typeface="Cambria Math"/>
                </a:rPr>
                <m:t>𝑃</m:t>
              </m:r>
              <m:r>
                <a:rPr lang="en-US" sz="2600" kern="1200" smtClean="0">
                  <a:latin typeface="Cambria Math"/>
                </a:rPr>
                <m:t>=1.44%</m:t>
              </m:r>
            </m:oMath>
          </a14:m>
          <a:r>
            <a:rPr lang="en-US" sz="2600" kern="1200" dirty="0"/>
            <a:t> </a:t>
          </a:r>
          <a14:m xmlns:a14="http://schemas.microsoft.com/office/drawing/2010/main">
            <m:oMath xmlns:m="http://schemas.openxmlformats.org/officeDocument/2006/math">
              <m:r>
                <a:rPr lang="en-US" sz="2600" kern="1200">
                  <a:latin typeface="Cambria Math"/>
                </a:rPr>
                <m:t>𝑎𝑓𝑡𝑒𝑟</m:t>
              </m:r>
              <m:r>
                <a:rPr lang="en-US" sz="2600" kern="1200">
                  <a:latin typeface="Cambria Math"/>
                </a:rPr>
                <m:t> </m:t>
              </m:r>
              <m:r>
                <a:rPr lang="en-US" sz="2600" kern="1200">
                  <a:latin typeface="Cambria Math"/>
                </a:rPr>
                <m:t>𝑖𝑚𝑝𝑟𝑜𝑣𝑒𝑚𝑒𝑛𝑡𝑠</m:t>
              </m:r>
            </m:oMath>
          </a14:m>
          <a:endParaRPr lang="en-US" sz="2600" kern="1200" dirty="0"/>
        </a:p>
        <a:p>
          <a:pPr marL="228600" lvl="1" indent="-228600" algn="l" defTabSz="1155700" rtl="0">
            <a:lnSpc>
              <a:spcPct val="90000"/>
            </a:lnSpc>
            <a:spcBef>
              <a:spcPct val="0"/>
            </a:spcBef>
            <a:spcAft>
              <a:spcPct val="15000"/>
            </a:spcAft>
            <a:buChar char="••"/>
          </a:pPr>
          <a:r>
            <a:rPr lang="en-US" sz="2600" kern="1200" dirty="0" smtClean="0"/>
            <a:t>Similar scenario by NEDCO, 200 MW gas station will be established near the industrial area of Al-Jalama by 2020.</a:t>
          </a:r>
          <a:endParaRPr lang="en-US" sz="2600" kern="1200" dirty="0"/>
        </a:p>
      </dsp:txBody>
      <dsp:txXfrm>
        <a:off x="0" y="414299"/>
        <a:ext cx="8219256" cy="4813335"/>
      </dsp:txXfrm>
    </dsp:sp>
    <dsp:sp modelId="{06C085BB-7CDE-440D-8A5C-8B72E6E30659}">
      <dsp:nvSpPr>
        <dsp:cNvPr id="0" name=""/>
        <dsp:cNvSpPr/>
      </dsp:nvSpPr>
      <dsp:spPr>
        <a:xfrm>
          <a:off x="410962" y="28949"/>
          <a:ext cx="6616501" cy="72483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468" tIns="0" rIns="217468" bIns="0" numCol="1" spcCol="1270" anchor="ctr" anchorCtr="0">
          <a:noAutofit/>
        </a:bodyPr>
        <a:lstStyle/>
        <a:p>
          <a:pPr lvl="0" algn="l" defTabSz="1244600" rtl="0">
            <a:lnSpc>
              <a:spcPct val="90000"/>
            </a:lnSpc>
            <a:spcBef>
              <a:spcPct val="0"/>
            </a:spcBef>
            <a:spcAft>
              <a:spcPct val="35000"/>
            </a:spcAft>
          </a:pPr>
          <a:r>
            <a:rPr lang="en-US" sz="2800" kern="1200" dirty="0" smtClean="0"/>
            <a:t>Scenario II: Al-Jalama station </a:t>
          </a:r>
          <a:endParaRPr lang="en-US" sz="2800" b="1" kern="1200" dirty="0"/>
        </a:p>
      </dsp:txBody>
      <dsp:txXfrm>
        <a:off x="446345" y="64332"/>
        <a:ext cx="6545735" cy="6540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E492D-3EE4-432A-AB49-54B0E524F79C}">
      <dsp:nvSpPr>
        <dsp:cNvPr id="0" name=""/>
        <dsp:cNvSpPr/>
      </dsp:nvSpPr>
      <dsp:spPr>
        <a:xfrm>
          <a:off x="0" y="420983"/>
          <a:ext cx="8363272" cy="4401428"/>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9083" tIns="520700" rIns="649083" bIns="184912"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smtClean="0"/>
            <a:t>New connection point at mid-way between Qalqilya and Tulkarm, with 90 MW capacity.</a:t>
          </a:r>
          <a:endParaRPr lang="en-US" sz="2600" kern="1200" dirty="0"/>
        </a:p>
        <a:p>
          <a:pPr marL="228600" lvl="1" indent="-228600" algn="l" defTabSz="1155700" rtl="0">
            <a:lnSpc>
              <a:spcPct val="90000"/>
            </a:lnSpc>
            <a:spcBef>
              <a:spcPct val="0"/>
            </a:spcBef>
            <a:spcAft>
              <a:spcPct val="15000"/>
            </a:spcAft>
            <a:buChar char="••"/>
          </a:pPr>
          <a:r>
            <a:rPr lang="en-US" sz="2600" kern="1200" dirty="0" smtClean="0"/>
            <a:t>Voltage drop solved by tap changer</a:t>
          </a:r>
          <a:endParaRPr lang="en-US" sz="2600" kern="1200" dirty="0"/>
        </a:p>
        <a:p>
          <a:pPr marL="228600" lvl="1" indent="-228600" algn="l" defTabSz="1155700" rtl="0">
            <a:lnSpc>
              <a:spcPct val="90000"/>
            </a:lnSpc>
            <a:spcBef>
              <a:spcPct val="0"/>
            </a:spcBef>
            <a:spcAft>
              <a:spcPct val="15000"/>
            </a:spcAft>
            <a:buChar char="••"/>
          </a:pPr>
          <a14:m xmlns:a14="http://schemas.microsoft.com/office/drawing/2010/main">
            <m:oMath xmlns:m="http://schemas.openxmlformats.org/officeDocument/2006/math">
              <m:r>
                <a:rPr lang="en-US" sz="2600" kern="1200" smtClean="0">
                  <a:latin typeface="Cambria Math"/>
                </a:rPr>
                <m:t>∆</m:t>
              </m:r>
              <m:r>
                <m:rPr>
                  <m:sty m:val="p"/>
                </m:rPr>
                <a:rPr lang="en-US" sz="2600" kern="1200" smtClean="0">
                  <a:latin typeface="Cambria Math"/>
                </a:rPr>
                <m:t>P</m:t>
              </m:r>
              <m:r>
                <a:rPr lang="en-US" sz="2600" kern="1200" smtClean="0">
                  <a:latin typeface="Cambria Math"/>
                </a:rPr>
                <m:t>=0.79%</m:t>
              </m:r>
            </m:oMath>
          </a14:m>
          <a:r>
            <a:rPr lang="en-US" sz="2600" kern="1200" dirty="0" smtClean="0"/>
            <a:t> </a:t>
          </a:r>
          <a14:m xmlns:a14="http://schemas.microsoft.com/office/drawing/2010/main">
            <m:oMath xmlns:m="http://schemas.openxmlformats.org/officeDocument/2006/math">
              <m:r>
                <m:rPr>
                  <m:sty m:val="p"/>
                </m:rPr>
                <a:rPr lang="en-US" sz="2600" kern="1200">
                  <a:latin typeface="Cambria Math"/>
                </a:rPr>
                <m:t>after</m:t>
              </m:r>
              <m:r>
                <a:rPr lang="en-US" sz="2600" kern="1200">
                  <a:latin typeface="Cambria Math"/>
                </a:rPr>
                <m:t> </m:t>
              </m:r>
              <m:r>
                <m:rPr>
                  <m:sty m:val="p"/>
                </m:rPr>
                <a:rPr lang="en-US" sz="2600" kern="1200">
                  <a:latin typeface="Cambria Math"/>
                </a:rPr>
                <m:t>improvements</m:t>
              </m:r>
            </m:oMath>
          </a14:m>
          <a:endParaRPr lang="en-US" sz="2600" kern="1200" dirty="0"/>
        </a:p>
        <a:p>
          <a:pPr marL="228600" lvl="1" indent="-228600" algn="l" defTabSz="1155700" rtl="0">
            <a:lnSpc>
              <a:spcPct val="90000"/>
            </a:lnSpc>
            <a:spcBef>
              <a:spcPct val="0"/>
            </a:spcBef>
            <a:spcAft>
              <a:spcPct val="15000"/>
            </a:spcAft>
            <a:buChar char="••"/>
          </a:pPr>
          <a:r>
            <a:rPr lang="en-US" sz="2600" kern="1200" dirty="0" smtClean="0"/>
            <a:t>Similar scenario by NEDCO, new connection point by 2014 at same place.</a:t>
          </a:r>
          <a:endParaRPr lang="en-US" sz="2600" kern="1200" dirty="0"/>
        </a:p>
      </dsp:txBody>
      <dsp:txXfrm>
        <a:off x="0" y="420983"/>
        <a:ext cx="8363272" cy="4401428"/>
      </dsp:txXfrm>
    </dsp:sp>
    <dsp:sp modelId="{06C085BB-7CDE-440D-8A5C-8B72E6E30659}">
      <dsp:nvSpPr>
        <dsp:cNvPr id="0" name=""/>
        <dsp:cNvSpPr/>
      </dsp:nvSpPr>
      <dsp:spPr>
        <a:xfrm>
          <a:off x="226368" y="2124"/>
          <a:ext cx="7942128" cy="78785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278" tIns="0" rIns="221278" bIns="0" numCol="1" spcCol="1270" anchor="ctr" anchorCtr="0">
          <a:noAutofit/>
        </a:bodyPr>
        <a:lstStyle/>
        <a:p>
          <a:pPr lvl="0" algn="l" defTabSz="1111250" rtl="0">
            <a:lnSpc>
              <a:spcPct val="90000"/>
            </a:lnSpc>
            <a:spcBef>
              <a:spcPct val="0"/>
            </a:spcBef>
            <a:spcAft>
              <a:spcPct val="35000"/>
            </a:spcAft>
          </a:pPr>
          <a:r>
            <a:rPr lang="en-US" sz="2500" b="1" kern="1200" dirty="0" smtClean="0"/>
            <a:t>Scenario III: Tulkarm-Qalqilya connection point </a:t>
          </a:r>
          <a:endParaRPr lang="en-US" sz="2500" b="1" kern="1200" dirty="0"/>
        </a:p>
      </dsp:txBody>
      <dsp:txXfrm>
        <a:off x="264828" y="40584"/>
        <a:ext cx="7865208" cy="71093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CBA031-BA70-4DBB-A3D6-28F9B0C1805E}" type="datetimeFigureOut">
              <a:rPr lang="en-US" smtClean="0"/>
              <a:pPr/>
              <a:t>5/16/2013</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F58247-B4C1-4C99-AC1B-28E72D9957CC}" type="slidenum">
              <a:rPr lang="en-US" smtClean="0"/>
              <a:pPr/>
              <a:t>‹#›</a:t>
            </a:fld>
            <a:endParaRPr lang="en-US"/>
          </a:p>
        </p:txBody>
      </p:sp>
    </p:spTree>
    <p:extLst>
      <p:ext uri="{BB962C8B-B14F-4D97-AF65-F5344CB8AC3E}">
        <p14:creationId xmlns:p14="http://schemas.microsoft.com/office/powerpoint/2010/main" xmlns="" val="235431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1B8ABB09-4A1D-463E-8065-109CC2B7EFAA}" type="datetimeFigureOut">
              <a:rPr lang="ar-SA" smtClean="0"/>
              <a:pPr/>
              <a:t>07/07/1434</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07/07/1434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1B8ABB09-4A1D-463E-8065-109CC2B7EFAA}" type="datetimeFigureOut">
              <a:rPr lang="ar-SA" smtClean="0"/>
              <a:pPr/>
              <a:t>07/07/1434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1B8ABB09-4A1D-463E-8065-109CC2B7EFAA}" type="datetimeFigureOut">
              <a:rPr lang="ar-SA" smtClean="0"/>
              <a:pPr/>
              <a:t>07/07/1434</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34F065-1154-456A-91E3-76DE8E75E17B}"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8ABB09-4A1D-463E-8065-109CC2B7EFAA}" type="datetimeFigureOut">
              <a:rPr lang="ar-SA" smtClean="0"/>
              <a:pPr/>
              <a:t>07/07/1434</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5.xml"/><Relationship Id="rId7" Type="http://schemas.openxmlformats.org/officeDocument/2006/relationships/diagramLayout" Target="../diagrams/layout5.xml"/><Relationship Id="rId2" Type="http://schemas.openxmlformats.org/officeDocument/2006/relationships/diagramData" Target="../diagrams/data51.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diagramColors" Target="../diagrams/colors5.xml"/><Relationship Id="rId10" Type="http://schemas.microsoft.com/office/2007/relationships/diagramDrawing" Target="../diagrams/drawing5.xml"/><Relationship Id="rId4" Type="http://schemas.openxmlformats.org/officeDocument/2006/relationships/diagramQuickStyle" Target="../diagrams/quickStyle5.xml"/><Relationship Id="rId9" Type="http://schemas.openxmlformats.org/officeDocument/2006/relationships/diagramColors" Target="../diagrams/colors5.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692696"/>
            <a:ext cx="7772400" cy="2673642"/>
          </a:xfrm>
        </p:spPr>
        <p:txBody>
          <a:bodyPr>
            <a:normAutofit fontScale="90000"/>
          </a:bodyPr>
          <a:lstStyle/>
          <a:p>
            <a:pPr algn="ctr" rtl="1"/>
            <a:r>
              <a:rPr lang="en-US" dirty="0" smtClean="0"/>
              <a:t>DESIGN OF</a:t>
            </a:r>
            <a:br>
              <a:rPr lang="en-US" dirty="0" smtClean="0"/>
            </a:br>
            <a:r>
              <a:rPr lang="en-US" dirty="0" smtClean="0"/>
              <a:t>NORTHERN ELECTRICAL TRANSMISSION NETWORK</a:t>
            </a:r>
            <a:br>
              <a:rPr lang="en-US" dirty="0" smtClean="0"/>
            </a:br>
            <a:r>
              <a:rPr lang="en-US" dirty="0" smtClean="0"/>
              <a:t>IN WEST BANK</a:t>
            </a:r>
            <a:endParaRPr lang="en-US" dirty="0"/>
          </a:p>
        </p:txBody>
      </p:sp>
      <p:sp>
        <p:nvSpPr>
          <p:cNvPr id="3" name="عنوان فرعي 2"/>
          <p:cNvSpPr>
            <a:spLocks noGrp="1"/>
          </p:cNvSpPr>
          <p:nvPr>
            <p:ph type="subTitle" idx="1"/>
          </p:nvPr>
        </p:nvSpPr>
        <p:spPr>
          <a:xfrm>
            <a:off x="611560" y="3789040"/>
            <a:ext cx="7772400" cy="2520280"/>
          </a:xfrm>
        </p:spPr>
        <p:txBody>
          <a:bodyPr>
            <a:normAutofit fontScale="55000" lnSpcReduction="20000"/>
          </a:bodyPr>
          <a:lstStyle/>
          <a:p>
            <a:pPr algn="ctr"/>
            <a:r>
              <a:rPr lang="en-US" dirty="0" smtClean="0"/>
              <a:t>By </a:t>
            </a:r>
          </a:p>
          <a:p>
            <a:pPr algn="ctr"/>
            <a:r>
              <a:rPr lang="en-US" sz="4400" b="1" dirty="0" smtClean="0">
                <a:latin typeface="Times New Roman" pitchFamily="18" charset="0"/>
                <a:cs typeface="Times New Roman" pitchFamily="18" charset="0"/>
              </a:rPr>
              <a:t>Rabei Hendyeh</a:t>
            </a:r>
          </a:p>
          <a:p>
            <a:pPr algn="ctr"/>
            <a:r>
              <a:rPr lang="en-US" sz="4400" b="1" dirty="0" smtClean="0">
                <a:latin typeface="Times New Roman" pitchFamily="18" charset="0"/>
                <a:cs typeface="Times New Roman" pitchFamily="18" charset="0"/>
              </a:rPr>
              <a:t>Hamza Hinnawi</a:t>
            </a:r>
          </a:p>
          <a:p>
            <a:pPr algn="ctr"/>
            <a:r>
              <a:rPr lang="en-US" sz="4400" b="1" dirty="0" smtClean="0">
                <a:latin typeface="Times New Roman" pitchFamily="18" charset="0"/>
                <a:cs typeface="Times New Roman" pitchFamily="18" charset="0"/>
              </a:rPr>
              <a:t>Mohammed </a:t>
            </a:r>
            <a:r>
              <a:rPr lang="en-US" sz="4400" b="1" dirty="0" err="1" smtClean="0">
                <a:latin typeface="Times New Roman" pitchFamily="18" charset="0"/>
                <a:cs typeface="Times New Roman" pitchFamily="18" charset="0"/>
              </a:rPr>
              <a:t>Burghal</a:t>
            </a:r>
            <a:r>
              <a:rPr lang="en-US" dirty="0" smtClean="0"/>
              <a:t> </a:t>
            </a:r>
          </a:p>
          <a:p>
            <a:pPr algn="ctr"/>
            <a:endParaRPr lang="en-US" dirty="0" smtClean="0"/>
          </a:p>
          <a:p>
            <a:pPr algn="ctr"/>
            <a:endParaRPr lang="en-US" dirty="0"/>
          </a:p>
          <a:p>
            <a:pPr algn="ctr"/>
            <a:r>
              <a:rPr lang="en-US" dirty="0">
                <a:solidFill>
                  <a:schemeClr val="tx1"/>
                </a:solidFill>
              </a:rPr>
              <a:t>Supervised by</a:t>
            </a:r>
            <a:r>
              <a:rPr lang="en-US" dirty="0"/>
              <a:t>:</a:t>
            </a:r>
          </a:p>
          <a:p>
            <a:pPr algn="ctr"/>
            <a:r>
              <a:rPr lang="en-US" sz="4400" b="1" dirty="0">
                <a:solidFill>
                  <a:schemeClr val="tx1"/>
                </a:solidFill>
                <a:latin typeface="Times New Roman" pitchFamily="18" charset="0"/>
                <a:cs typeface="Times New Roman" pitchFamily="18" charset="0"/>
              </a:rPr>
              <a:t>Dr. Maher </a:t>
            </a:r>
            <a:r>
              <a:rPr lang="en-US" sz="4400" b="1" dirty="0" err="1">
                <a:solidFill>
                  <a:schemeClr val="tx1"/>
                </a:solidFill>
                <a:latin typeface="Times New Roman" pitchFamily="18" charset="0"/>
                <a:cs typeface="Times New Roman" pitchFamily="18" charset="0"/>
              </a:rPr>
              <a:t>Khmmash</a:t>
            </a:r>
            <a:endParaRPr lang="en-US" sz="44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779686"/>
          </a:xfrm>
        </p:spPr>
        <p:txBody>
          <a:bodyPr>
            <a:noAutofit/>
          </a:bodyPr>
          <a:lstStyle/>
          <a:p>
            <a:r>
              <a:rPr lang="en-US" sz="3500" dirty="0"/>
              <a:t>Balance of active and reactive </a:t>
            </a:r>
            <a:r>
              <a:rPr lang="en-US" sz="3500" dirty="0" smtClean="0"/>
              <a:t>power</a:t>
            </a:r>
            <a:endParaRPr lang="en-US" sz="3500" dirty="0"/>
          </a:p>
        </p:txBody>
      </p:sp>
      <p:sp>
        <p:nvSpPr>
          <p:cNvPr id="3" name="Text Placeholder 2"/>
          <p:cNvSpPr>
            <a:spLocks noGrp="1"/>
          </p:cNvSpPr>
          <p:nvPr>
            <p:ph type="body" idx="1"/>
          </p:nvPr>
        </p:nvSpPr>
        <p:spPr>
          <a:xfrm>
            <a:off x="467544" y="1124744"/>
            <a:ext cx="7992888" cy="582960"/>
          </a:xfrm>
        </p:spPr>
        <p:txBody>
          <a:bodyPr/>
          <a:lstStyle/>
          <a:p>
            <a:pPr algn="ctr"/>
            <a:r>
              <a:rPr lang="en-US" b="1" dirty="0"/>
              <a:t>Balance of real </a:t>
            </a:r>
            <a:r>
              <a:rPr lang="en-US" b="1" dirty="0" smtClean="0"/>
              <a:t>power</a:t>
            </a:r>
            <a:endParaRPr lang="en-US" dirty="0"/>
          </a:p>
        </p:txBody>
      </p:sp>
      <p:sp>
        <p:nvSpPr>
          <p:cNvPr id="4" name="Text Placeholder 3"/>
          <p:cNvSpPr>
            <a:spLocks noGrp="1"/>
          </p:cNvSpPr>
          <p:nvPr>
            <p:ph type="body" sz="half" idx="3"/>
          </p:nvPr>
        </p:nvSpPr>
        <p:spPr>
          <a:xfrm>
            <a:off x="467544" y="3278088"/>
            <a:ext cx="7992888" cy="582960"/>
          </a:xfrm>
        </p:spPr>
        <p:txBody>
          <a:bodyPr/>
          <a:lstStyle/>
          <a:p>
            <a:pPr algn="ctr"/>
            <a:r>
              <a:rPr lang="en-US" b="1" dirty="0"/>
              <a:t>Balance of reactive </a:t>
            </a:r>
            <a:r>
              <a:rPr lang="en-US" b="1" dirty="0" smtClean="0"/>
              <a:t>power</a:t>
            </a:r>
            <a:endParaRPr lang="en-US" dirty="0"/>
          </a:p>
        </p:txBody>
      </p:sp>
      <mc:AlternateContent xmlns:mc="http://schemas.openxmlformats.org/markup-compatibility/2006">
        <mc:Choice xmlns:a14="http://schemas.microsoft.com/office/drawing/2010/main" xmlns="" Requires="a14">
          <p:sp>
            <p:nvSpPr>
              <p:cNvPr id="5" name="Content Placeholder 4"/>
              <p:cNvSpPr>
                <a:spLocks noGrp="1"/>
              </p:cNvSpPr>
              <p:nvPr>
                <p:ph sz="quarter" idx="2"/>
              </p:nvPr>
            </p:nvSpPr>
            <p:spPr>
              <a:xfrm>
                <a:off x="467544" y="1772816"/>
                <a:ext cx="8280920" cy="1368152"/>
              </a:xfrm>
            </p:spPr>
            <p:txBody>
              <a:bodyPr>
                <a:noAutofit/>
              </a:bodyPr>
              <a:lstStyle/>
              <a:p>
                <a14:m>
                  <m:oMath xmlns:m="http://schemas.openxmlformats.org/officeDocument/2006/math">
                    <m:r>
                      <a:rPr lang="en-US" sz="2600" i="1" smtClean="0">
                        <a:latin typeface="Cambria Math"/>
                      </a:rPr>
                      <m:t>∑</m:t>
                    </m:r>
                    <m:sSub>
                      <m:sSubPr>
                        <m:ctrlPr>
                          <a:rPr lang="en-US" sz="2600" i="1">
                            <a:latin typeface="Cambria Math"/>
                          </a:rPr>
                        </m:ctrlPr>
                      </m:sSubPr>
                      <m:e>
                        <m:r>
                          <a:rPr lang="en-US" sz="2600" i="1">
                            <a:latin typeface="Cambria Math"/>
                          </a:rPr>
                          <m:t>𝑃</m:t>
                        </m:r>
                        <m:r>
                          <a:rPr lang="en-US" sz="2600" i="1">
                            <a:latin typeface="Cambria Math"/>
                          </a:rPr>
                          <m:t> </m:t>
                        </m:r>
                      </m:e>
                      <m:sub>
                        <m:r>
                          <a:rPr lang="en-US" sz="2600" i="1">
                            <a:latin typeface="Cambria Math"/>
                          </a:rPr>
                          <m:t>𝐺</m:t>
                        </m:r>
                      </m:sub>
                    </m:sSub>
                    <m:r>
                      <a:rPr lang="en-US" sz="2600" i="1">
                        <a:latin typeface="Cambria Math"/>
                      </a:rPr>
                      <m:t>=∑</m:t>
                    </m:r>
                    <m:sSub>
                      <m:sSubPr>
                        <m:ctrlPr>
                          <a:rPr lang="en-US" sz="2600" i="1">
                            <a:latin typeface="Cambria Math"/>
                          </a:rPr>
                        </m:ctrlPr>
                      </m:sSubPr>
                      <m:e>
                        <m:r>
                          <a:rPr lang="en-US" sz="2600" i="1">
                            <a:latin typeface="Cambria Math"/>
                          </a:rPr>
                          <m:t>𝑃</m:t>
                        </m:r>
                      </m:e>
                      <m:sub>
                        <m:r>
                          <a:rPr lang="en-US" sz="2600" i="1">
                            <a:latin typeface="Cambria Math"/>
                          </a:rPr>
                          <m:t>𝑙𝑜𝑎𝑑</m:t>
                        </m:r>
                      </m:sub>
                    </m:sSub>
                    <m:r>
                      <a:rPr lang="en-US" sz="2600" i="1">
                        <a:latin typeface="Cambria Math"/>
                      </a:rPr>
                      <m:t>+∆</m:t>
                    </m:r>
                    <m:sSub>
                      <m:sSubPr>
                        <m:ctrlPr>
                          <a:rPr lang="en-US" sz="2600" i="1">
                            <a:latin typeface="Cambria Math"/>
                          </a:rPr>
                        </m:ctrlPr>
                      </m:sSubPr>
                      <m:e>
                        <m:r>
                          <a:rPr lang="en-US" sz="2600" i="1">
                            <a:latin typeface="Cambria Math"/>
                          </a:rPr>
                          <m:t>𝑃</m:t>
                        </m:r>
                      </m:e>
                      <m:sub>
                        <m:r>
                          <a:rPr lang="en-US" sz="2600" i="1">
                            <a:latin typeface="Cambria Math"/>
                          </a:rPr>
                          <m:t>𝑙𝑜𝑠𝑠𝑒𝑠</m:t>
                        </m:r>
                      </m:sub>
                    </m:sSub>
                  </m:oMath>
                </a14:m>
                <a:endParaRPr lang="en-US" sz="2600" i="1" dirty="0" smtClean="0"/>
              </a:p>
              <a:p>
                <a14:m>
                  <m:oMath xmlns:m="http://schemas.openxmlformats.org/officeDocument/2006/math">
                    <m:r>
                      <a:rPr lang="en-US" sz="2600" b="0" i="1" smtClean="0">
                        <a:latin typeface="Cambria Math"/>
                      </a:rPr>
                      <m:t>           </m:t>
                    </m:r>
                    <m:r>
                      <a:rPr lang="en-US" sz="2600" i="1">
                        <a:latin typeface="Cambria Math"/>
                      </a:rPr>
                      <m:t>=0.9</m:t>
                    </m:r>
                    <m:sSub>
                      <m:sSubPr>
                        <m:ctrlPr>
                          <a:rPr lang="en-US" sz="2600" i="1">
                            <a:latin typeface="Cambria Math"/>
                          </a:rPr>
                        </m:ctrlPr>
                      </m:sSubPr>
                      <m:e>
                        <m:r>
                          <a:rPr lang="en-US" sz="2600" i="1">
                            <a:latin typeface="Cambria Math"/>
                          </a:rPr>
                          <m:t>𝑃</m:t>
                        </m:r>
                      </m:e>
                      <m:sub>
                        <m:r>
                          <a:rPr lang="en-US" sz="2600" i="1">
                            <a:latin typeface="Cambria Math"/>
                          </a:rPr>
                          <m:t>𝑚𝑎𝑥</m:t>
                        </m:r>
                      </m:sub>
                    </m:sSub>
                    <m:r>
                      <a:rPr lang="en-US" sz="2600" i="1">
                        <a:latin typeface="Cambria Math"/>
                      </a:rPr>
                      <m:t>+0.05</m:t>
                    </m:r>
                    <m:sSub>
                      <m:sSubPr>
                        <m:ctrlPr>
                          <a:rPr lang="en-US" sz="2600" i="1">
                            <a:latin typeface="Cambria Math"/>
                          </a:rPr>
                        </m:ctrlPr>
                      </m:sSubPr>
                      <m:e>
                        <m:r>
                          <a:rPr lang="en-US" sz="2600" i="1">
                            <a:latin typeface="Cambria Math"/>
                          </a:rPr>
                          <m:t>𝑃</m:t>
                        </m:r>
                      </m:e>
                      <m:sub>
                        <m:r>
                          <a:rPr lang="en-US" sz="2600" i="1">
                            <a:latin typeface="Cambria Math"/>
                          </a:rPr>
                          <m:t>𝑚𝑎𝑥</m:t>
                        </m:r>
                      </m:sub>
                    </m:sSub>
                    <m:r>
                      <a:rPr lang="en-US" sz="2600" i="1">
                        <a:latin typeface="Cambria Math"/>
                      </a:rPr>
                      <m:t> </m:t>
                    </m:r>
                  </m:oMath>
                </a14:m>
                <a:endParaRPr lang="en-US" sz="2600" dirty="0"/>
              </a:p>
              <a:p>
                <a14:m>
                  <m:oMath xmlns:m="http://schemas.openxmlformats.org/officeDocument/2006/math">
                    <m:sSub>
                      <m:sSubPr>
                        <m:ctrlPr>
                          <a:rPr lang="en-US" sz="2600" i="1">
                            <a:latin typeface="Cambria Math"/>
                          </a:rPr>
                        </m:ctrlPr>
                      </m:sSubPr>
                      <m:e>
                        <m:r>
                          <a:rPr lang="en-US" sz="2600" i="1">
                            <a:latin typeface="Cambria Math"/>
                          </a:rPr>
                          <m:t>𝑃</m:t>
                        </m:r>
                        <m:r>
                          <a:rPr lang="en-US" sz="2600" i="1">
                            <a:latin typeface="Cambria Math"/>
                          </a:rPr>
                          <m:t> </m:t>
                        </m:r>
                      </m:e>
                      <m:sub>
                        <m:r>
                          <a:rPr lang="en-US" sz="2600" i="1">
                            <a:latin typeface="Cambria Math"/>
                          </a:rPr>
                          <m:t>𝐺</m:t>
                        </m:r>
                      </m:sub>
                    </m:sSub>
                    <m:r>
                      <a:rPr lang="en-US" sz="2600" i="1">
                        <a:latin typeface="Cambria Math"/>
                      </a:rPr>
                      <m:t>=1.</m:t>
                    </m:r>
                    <m:r>
                      <a:rPr lang="en-US" sz="2600" b="0" i="1" smtClean="0">
                        <a:latin typeface="Cambria Math"/>
                      </a:rPr>
                      <m:t>4</m:t>
                    </m:r>
                    <m:r>
                      <a:rPr lang="en-US" sz="2600" i="1">
                        <a:latin typeface="Cambria Math"/>
                      </a:rPr>
                      <m:t>∗∑</m:t>
                    </m:r>
                    <m:sSub>
                      <m:sSubPr>
                        <m:ctrlPr>
                          <a:rPr lang="en-US" sz="2600" i="1">
                            <a:latin typeface="Cambria Math"/>
                          </a:rPr>
                        </m:ctrlPr>
                      </m:sSubPr>
                      <m:e>
                        <m:r>
                          <a:rPr lang="en-US" sz="2600" i="1">
                            <a:latin typeface="Cambria Math"/>
                          </a:rPr>
                          <m:t>𝑃</m:t>
                        </m:r>
                        <m:r>
                          <a:rPr lang="en-US" sz="2600" i="1">
                            <a:latin typeface="Cambria Math"/>
                          </a:rPr>
                          <m:t> </m:t>
                        </m:r>
                      </m:e>
                      <m:sub>
                        <m:r>
                          <a:rPr lang="en-US" sz="2600" i="1">
                            <a:latin typeface="Cambria Math"/>
                          </a:rPr>
                          <m:t>𝐺</m:t>
                        </m:r>
                      </m:sub>
                    </m:sSub>
                    <m:r>
                      <a:rPr lang="en-US" sz="2600" b="0" i="1" smtClean="0">
                        <a:latin typeface="Cambria Math"/>
                      </a:rPr>
                      <m:t>=</m:t>
                    </m:r>
                    <m:r>
                      <a:rPr lang="en-US" sz="2600" b="1" i="1" smtClean="0">
                        <a:latin typeface="Cambria Math"/>
                      </a:rPr>
                      <m:t>𝟑𝟎𝟎</m:t>
                    </m:r>
                    <m:r>
                      <a:rPr lang="en-US" sz="2600" b="0" i="1" smtClean="0">
                        <a:latin typeface="Cambria Math"/>
                      </a:rPr>
                      <m:t> </m:t>
                    </m:r>
                    <m:r>
                      <a:rPr lang="en-US" sz="2600" i="1">
                        <a:latin typeface="Cambria Math"/>
                      </a:rPr>
                      <m:t>𝑀𝑊</m:t>
                    </m:r>
                  </m:oMath>
                </a14:m>
                <a:endParaRPr lang="en-US" sz="2600" dirty="0"/>
              </a:p>
            </p:txBody>
          </p:sp>
        </mc:Choice>
        <mc:Fallback>
          <p:sp>
            <p:nvSpPr>
              <p:cNvPr id="5" name="Content Placeholder 4"/>
              <p:cNvSpPr>
                <a:spLocks noGrp="1" noRot="1" noChangeAspect="1" noMove="1" noResize="1" noEditPoints="1" noAdjustHandles="1" noChangeArrowheads="1" noChangeShapeType="1" noTextEdit="1"/>
              </p:cNvSpPr>
              <p:nvPr>
                <p:ph sz="quarter" idx="2"/>
              </p:nvPr>
            </p:nvSpPr>
            <p:spPr>
              <a:xfrm>
                <a:off x="467544" y="1772816"/>
                <a:ext cx="8280920" cy="1368152"/>
              </a:xfrm>
              <a:blipFill rotWithShape="1">
                <a:blip r:embed="rId2"/>
                <a:stretch>
                  <a:fillRect b="-580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6" name="Content Placeholder 5"/>
              <p:cNvSpPr>
                <a:spLocks noGrp="1"/>
              </p:cNvSpPr>
              <p:nvPr>
                <p:ph sz="quarter" idx="4"/>
              </p:nvPr>
            </p:nvSpPr>
            <p:spPr>
              <a:xfrm>
                <a:off x="467544" y="3933056"/>
                <a:ext cx="8280920" cy="2376264"/>
              </a:xfrm>
            </p:spPr>
            <p:txBody>
              <a:bodyPr>
                <a:noAutofit/>
              </a:bodyPr>
              <a:lstStyle/>
              <a:p>
                <a14:m>
                  <m:oMath xmlns:m="http://schemas.openxmlformats.org/officeDocument/2006/math">
                    <m:sSub>
                      <m:sSubPr>
                        <m:ctrlPr>
                          <a:rPr lang="en-US" sz="2600" i="1">
                            <a:latin typeface="Cambria Math"/>
                          </a:rPr>
                        </m:ctrlPr>
                      </m:sSubPr>
                      <m:e>
                        <m:r>
                          <a:rPr lang="en-US" sz="2600" i="1">
                            <a:latin typeface="Cambria Math"/>
                          </a:rPr>
                          <m:t>𝑄</m:t>
                        </m:r>
                      </m:e>
                      <m:sub>
                        <m:r>
                          <a:rPr lang="en-US" sz="2600" i="1">
                            <a:latin typeface="Cambria Math"/>
                          </a:rPr>
                          <m:t>𝐺</m:t>
                        </m:r>
                      </m:sub>
                    </m:sSub>
                    <m:r>
                      <a:rPr lang="en-US" sz="2600" i="1">
                        <a:latin typeface="Cambria Math"/>
                      </a:rPr>
                      <m:t>+</m:t>
                    </m:r>
                    <m:sSub>
                      <m:sSubPr>
                        <m:ctrlPr>
                          <a:rPr lang="en-US" sz="2600" i="1" strike="sngStrike">
                            <a:latin typeface="Cambria Math"/>
                          </a:rPr>
                        </m:ctrlPr>
                      </m:sSubPr>
                      <m:e>
                        <m:r>
                          <a:rPr lang="en-US" sz="2600" i="1" strike="sngStrike">
                            <a:latin typeface="Cambria Math"/>
                          </a:rPr>
                          <m:t>𝑄</m:t>
                        </m:r>
                      </m:e>
                      <m:sub>
                        <m:r>
                          <a:rPr lang="en-US" sz="2600" i="1">
                            <a:latin typeface="Cambria Math"/>
                          </a:rPr>
                          <m:t>𝑇</m:t>
                        </m:r>
                        <m:r>
                          <a:rPr lang="en-US" sz="2600" i="1">
                            <a:latin typeface="Cambria Math"/>
                          </a:rPr>
                          <m:t>.</m:t>
                        </m:r>
                        <m:r>
                          <a:rPr lang="en-US" sz="2600" i="1">
                            <a:latin typeface="Cambria Math"/>
                          </a:rPr>
                          <m:t>𝐿</m:t>
                        </m:r>
                      </m:sub>
                    </m:sSub>
                    <m:r>
                      <a:rPr lang="en-US" sz="2600" i="1">
                        <a:latin typeface="Cambria Math"/>
                      </a:rPr>
                      <m:t>+</m:t>
                    </m:r>
                    <m:sSub>
                      <m:sSubPr>
                        <m:ctrlPr>
                          <a:rPr lang="en-US" sz="2600" i="1">
                            <a:latin typeface="Cambria Math"/>
                          </a:rPr>
                        </m:ctrlPr>
                      </m:sSubPr>
                      <m:e>
                        <m:r>
                          <a:rPr lang="en-US" sz="2600" i="1">
                            <a:latin typeface="Cambria Math"/>
                          </a:rPr>
                          <m:t>𝑄</m:t>
                        </m:r>
                      </m:e>
                      <m:sub>
                        <m:r>
                          <a:rPr lang="en-US" sz="2600" i="1">
                            <a:latin typeface="Cambria Math"/>
                          </a:rPr>
                          <m:t>𝑅𝑃𝑆</m:t>
                        </m:r>
                      </m:sub>
                    </m:sSub>
                    <m:r>
                      <a:rPr lang="en-US" sz="2600" i="1">
                        <a:latin typeface="Cambria Math"/>
                      </a:rPr>
                      <m:t>=</m:t>
                    </m:r>
                    <m:sSub>
                      <m:sSubPr>
                        <m:ctrlPr>
                          <a:rPr lang="en-US" sz="2600" i="1">
                            <a:latin typeface="Cambria Math"/>
                          </a:rPr>
                        </m:ctrlPr>
                      </m:sSubPr>
                      <m:e>
                        <m:r>
                          <a:rPr lang="en-US" sz="2600" i="1">
                            <a:latin typeface="Cambria Math"/>
                          </a:rPr>
                          <m:t>𝑄</m:t>
                        </m:r>
                      </m:e>
                      <m:sub>
                        <m:r>
                          <a:rPr lang="en-US" sz="2600" i="1">
                            <a:latin typeface="Cambria Math"/>
                          </a:rPr>
                          <m:t>𝑙𝑜𝑎𝑑</m:t>
                        </m:r>
                      </m:sub>
                    </m:sSub>
                    <m:r>
                      <a:rPr lang="en-US" sz="2600" i="1">
                        <a:latin typeface="Cambria Math"/>
                      </a:rPr>
                      <m:t>+</m:t>
                    </m:r>
                    <m:sSub>
                      <m:sSubPr>
                        <m:ctrlPr>
                          <a:rPr lang="en-US" sz="2600" i="1">
                            <a:latin typeface="Cambria Math"/>
                          </a:rPr>
                        </m:ctrlPr>
                      </m:sSubPr>
                      <m:e>
                        <m:r>
                          <a:rPr lang="en-US" sz="2600" i="1">
                            <a:latin typeface="Cambria Math"/>
                          </a:rPr>
                          <m:t>𝑄</m:t>
                        </m:r>
                      </m:e>
                      <m:sub>
                        <m:r>
                          <a:rPr lang="en-US" sz="2600" i="1">
                            <a:latin typeface="Cambria Math"/>
                          </a:rPr>
                          <m:t>𝑇𝑅</m:t>
                        </m:r>
                      </m:sub>
                    </m:sSub>
                    <m:r>
                      <a:rPr lang="en-US" sz="2600" i="1">
                        <a:latin typeface="Cambria Math"/>
                      </a:rPr>
                      <m:t>+</m:t>
                    </m:r>
                    <m:sSub>
                      <m:sSubPr>
                        <m:ctrlPr>
                          <a:rPr lang="en-US" sz="2600" i="1" strike="sngStrike">
                            <a:latin typeface="Cambria Math"/>
                          </a:rPr>
                        </m:ctrlPr>
                      </m:sSubPr>
                      <m:e>
                        <m:r>
                          <a:rPr lang="en-US" sz="2600" i="1" strike="sngStrike">
                            <a:latin typeface="Cambria Math"/>
                          </a:rPr>
                          <m:t>𝑄</m:t>
                        </m:r>
                      </m:e>
                      <m:sub>
                        <m:r>
                          <a:rPr lang="en-US" sz="2600" i="1">
                            <a:latin typeface="Cambria Math"/>
                          </a:rPr>
                          <m:t>∆</m:t>
                        </m:r>
                        <m:r>
                          <a:rPr lang="en-US" sz="2600" i="1">
                            <a:latin typeface="Cambria Math"/>
                          </a:rPr>
                          <m:t>𝑇</m:t>
                        </m:r>
                        <m:r>
                          <a:rPr lang="en-US" sz="2600" i="1">
                            <a:latin typeface="Cambria Math"/>
                          </a:rPr>
                          <m:t>.</m:t>
                        </m:r>
                        <m:r>
                          <a:rPr lang="en-US" sz="2600" i="1">
                            <a:latin typeface="Cambria Math"/>
                          </a:rPr>
                          <m:t>𝐿</m:t>
                        </m:r>
                      </m:sub>
                    </m:sSub>
                  </m:oMath>
                </a14:m>
                <a:endParaRPr lang="en-US" sz="2600" dirty="0"/>
              </a:p>
              <a:p>
                <a14:m>
                  <m:oMath xmlns:m="http://schemas.openxmlformats.org/officeDocument/2006/math">
                    <m:sSub>
                      <m:sSubPr>
                        <m:ctrlPr>
                          <a:rPr lang="en-US" sz="2600" i="1">
                            <a:latin typeface="Cambria Math"/>
                          </a:rPr>
                        </m:ctrlPr>
                      </m:sSubPr>
                      <m:e>
                        <m:r>
                          <a:rPr lang="en-US" sz="2600" i="1">
                            <a:latin typeface="Cambria Math"/>
                          </a:rPr>
                          <m:t>𝑄</m:t>
                        </m:r>
                      </m:e>
                      <m:sub>
                        <m:r>
                          <a:rPr lang="en-US" sz="2600" i="1">
                            <a:latin typeface="Cambria Math"/>
                          </a:rPr>
                          <m:t>𝐺</m:t>
                        </m:r>
                      </m:sub>
                    </m:sSub>
                    <m:r>
                      <a:rPr lang="en-US" sz="2600" i="1">
                        <a:latin typeface="Cambria Math"/>
                      </a:rPr>
                      <m:t>=</m:t>
                    </m:r>
                    <m:sSub>
                      <m:sSubPr>
                        <m:ctrlPr>
                          <a:rPr lang="en-US" sz="2600" i="1">
                            <a:latin typeface="Cambria Math"/>
                          </a:rPr>
                        </m:ctrlPr>
                      </m:sSubPr>
                      <m:e>
                        <m:r>
                          <a:rPr lang="en-US" sz="2600" i="1">
                            <a:latin typeface="Cambria Math"/>
                          </a:rPr>
                          <m:t>𝑃</m:t>
                        </m:r>
                      </m:e>
                      <m:sub>
                        <m:r>
                          <a:rPr lang="en-US" sz="2600" i="1">
                            <a:latin typeface="Cambria Math"/>
                          </a:rPr>
                          <m:t>𝐺</m:t>
                        </m:r>
                      </m:sub>
                    </m:sSub>
                    <m:r>
                      <a:rPr lang="en-US" sz="2600" i="1">
                        <a:latin typeface="Cambria Math"/>
                      </a:rPr>
                      <m:t>∗</m:t>
                    </m:r>
                    <m:r>
                      <m:rPr>
                        <m:sty m:val="p"/>
                      </m:rPr>
                      <a:rPr lang="en-US" sz="2600">
                        <a:latin typeface="Cambria Math"/>
                      </a:rPr>
                      <m:t>tan</m:t>
                    </m:r>
                    <m:r>
                      <a:rPr lang="en-US" sz="2600">
                        <a:latin typeface="Cambria Math"/>
                      </a:rPr>
                      <m:t>⁡</m:t>
                    </m:r>
                    <m:r>
                      <a:rPr lang="en-US" sz="2600" i="1">
                        <a:latin typeface="Cambria Math"/>
                      </a:rPr>
                      <m:t>(</m:t>
                    </m:r>
                    <m:sSup>
                      <m:sSupPr>
                        <m:ctrlPr>
                          <a:rPr lang="en-US" sz="2600" i="1">
                            <a:latin typeface="Cambria Math"/>
                          </a:rPr>
                        </m:ctrlPr>
                      </m:sSupPr>
                      <m:e>
                        <m:r>
                          <a:rPr lang="en-US" sz="2600" i="1">
                            <a:latin typeface="Cambria Math"/>
                          </a:rPr>
                          <m:t>𝑐𝑜𝑠</m:t>
                        </m:r>
                      </m:e>
                      <m:sup>
                        <m:r>
                          <a:rPr lang="en-US" sz="2600" i="1">
                            <a:latin typeface="Cambria Math"/>
                          </a:rPr>
                          <m:t>−1</m:t>
                        </m:r>
                      </m:sup>
                    </m:sSup>
                    <m:d>
                      <m:dPr>
                        <m:ctrlPr>
                          <a:rPr lang="en-US" sz="2600" i="1">
                            <a:latin typeface="Cambria Math"/>
                          </a:rPr>
                        </m:ctrlPr>
                      </m:dPr>
                      <m:e>
                        <m:r>
                          <a:rPr lang="en-US" sz="2600" i="1">
                            <a:latin typeface="Cambria Math"/>
                          </a:rPr>
                          <m:t>𝑃𝐹</m:t>
                        </m:r>
                      </m:e>
                    </m:d>
                    <m:r>
                      <a:rPr lang="en-US" sz="2600" i="1">
                        <a:latin typeface="Cambria Math"/>
                      </a:rPr>
                      <m:t>)</m:t>
                    </m:r>
                  </m:oMath>
                </a14:m>
                <a:endParaRPr lang="en-US" sz="2600" dirty="0"/>
              </a:p>
              <a:p>
                <a14:m>
                  <m:oMath xmlns:m="http://schemas.openxmlformats.org/officeDocument/2006/math">
                    <m:sSub>
                      <m:sSubPr>
                        <m:ctrlPr>
                          <a:rPr lang="en-US" sz="2600" i="1">
                            <a:latin typeface="Cambria Math"/>
                          </a:rPr>
                        </m:ctrlPr>
                      </m:sSubPr>
                      <m:e>
                        <m:r>
                          <a:rPr lang="en-US" sz="2600" i="1">
                            <a:latin typeface="Cambria Math"/>
                          </a:rPr>
                          <m:t>𝑄</m:t>
                        </m:r>
                      </m:e>
                      <m:sub>
                        <m:r>
                          <a:rPr lang="en-US" sz="2600" i="1">
                            <a:latin typeface="Cambria Math"/>
                          </a:rPr>
                          <m:t>𝑙𝑜𝑎𝑑</m:t>
                        </m:r>
                      </m:sub>
                    </m:sSub>
                    <m:r>
                      <a:rPr lang="en-US" sz="2600" i="1">
                        <a:latin typeface="Cambria Math"/>
                      </a:rPr>
                      <m:t>= 0.9∗</m:t>
                    </m:r>
                    <m:sSub>
                      <m:sSubPr>
                        <m:ctrlPr>
                          <a:rPr lang="en-US" sz="2600" i="1">
                            <a:latin typeface="Cambria Math"/>
                          </a:rPr>
                        </m:ctrlPr>
                      </m:sSubPr>
                      <m:e>
                        <m:r>
                          <a:rPr lang="en-US" sz="2600" i="1">
                            <a:latin typeface="Cambria Math"/>
                          </a:rPr>
                          <m:t>𝑄</m:t>
                        </m:r>
                      </m:e>
                      <m:sub>
                        <m:r>
                          <a:rPr lang="en-US" sz="2600" i="1">
                            <a:latin typeface="Cambria Math"/>
                          </a:rPr>
                          <m:t>𝑚𝑎𝑥</m:t>
                        </m:r>
                      </m:sub>
                    </m:sSub>
                  </m:oMath>
                </a14:m>
                <a:endParaRPr lang="en-US" sz="2600" dirty="0"/>
              </a:p>
              <a:p>
                <a:r>
                  <a:rPr lang="en-US" sz="2600" dirty="0"/>
                  <a:t/>
                </a:r>
                <a14:m>
                  <m:oMath xmlns:m="http://schemas.openxmlformats.org/officeDocument/2006/math">
                    <m:sSub>
                      <m:sSubPr>
                        <m:ctrlPr>
                          <a:rPr lang="en-US" sz="2600" i="1">
                            <a:latin typeface="Cambria Math"/>
                          </a:rPr>
                        </m:ctrlPr>
                      </m:sSubPr>
                      <m:e>
                        <m:r>
                          <a:rPr lang="en-US" sz="2600" i="1">
                            <a:latin typeface="Cambria Math"/>
                          </a:rPr>
                          <m:t>𝑄</m:t>
                        </m:r>
                      </m:e>
                      <m:sub>
                        <m:r>
                          <a:rPr lang="en-US" sz="2600" i="1">
                            <a:latin typeface="Cambria Math"/>
                          </a:rPr>
                          <m:t>𝑇𝑅</m:t>
                        </m:r>
                      </m:sub>
                    </m:sSub>
                    <m:r>
                      <a:rPr lang="en-US" sz="2600" i="1">
                        <a:latin typeface="Cambria Math"/>
                      </a:rPr>
                      <m:t>=</m:t>
                    </m:r>
                    <m:nary>
                      <m:naryPr>
                        <m:chr m:val="∑"/>
                        <m:limLoc m:val="undOvr"/>
                        <m:ctrlPr>
                          <a:rPr lang="en-US" sz="2600" i="1">
                            <a:latin typeface="Cambria Math"/>
                          </a:rPr>
                        </m:ctrlPr>
                      </m:naryPr>
                      <m:sub>
                        <m:r>
                          <a:rPr lang="en-US" sz="2600" i="1">
                            <a:latin typeface="Cambria Math"/>
                          </a:rPr>
                          <m:t>𝑖</m:t>
                        </m:r>
                        <m:r>
                          <a:rPr lang="en-US" sz="2600" i="1">
                            <a:latin typeface="Cambria Math"/>
                          </a:rPr>
                          <m:t>=1</m:t>
                        </m:r>
                      </m:sub>
                      <m:sup>
                        <m:r>
                          <a:rPr lang="en-US" sz="2600" i="1">
                            <a:latin typeface="Cambria Math"/>
                          </a:rPr>
                          <m:t>6</m:t>
                        </m:r>
                      </m:sup>
                      <m:e>
                        <m:r>
                          <a:rPr lang="en-US" sz="2600" i="1">
                            <a:latin typeface="Cambria Math"/>
                          </a:rPr>
                          <m:t>0.1∗</m:t>
                        </m:r>
                        <m:r>
                          <a:rPr lang="en-US" sz="2600" i="1">
                            <a:latin typeface="Cambria Math"/>
                          </a:rPr>
                          <m:t>𝑀</m:t>
                        </m:r>
                        <m:r>
                          <a:rPr lang="en-US" sz="2600" i="1">
                            <a:latin typeface="Cambria Math"/>
                          </a:rPr>
                          <m:t>∗</m:t>
                        </m:r>
                        <m:sSub>
                          <m:sSubPr>
                            <m:ctrlPr>
                              <a:rPr lang="en-US" sz="2600" i="1">
                                <a:latin typeface="Cambria Math"/>
                              </a:rPr>
                            </m:ctrlPr>
                          </m:sSubPr>
                          <m:e>
                            <m:r>
                              <a:rPr lang="en-US" sz="2600" i="1">
                                <a:latin typeface="Cambria Math"/>
                              </a:rPr>
                              <m:t>𝑆</m:t>
                            </m:r>
                          </m:e>
                          <m:sub>
                            <m:r>
                              <a:rPr lang="en-US" sz="2600" i="1">
                                <a:latin typeface="Cambria Math"/>
                              </a:rPr>
                              <m:t>𝑖</m:t>
                            </m:r>
                          </m:sub>
                        </m:sSub>
                        <m:r>
                          <a:rPr lang="en-US" sz="2600" i="1">
                            <a:latin typeface="Cambria Math"/>
                          </a:rPr>
                          <m:t> </m:t>
                        </m:r>
                      </m:e>
                    </m:nary>
                  </m:oMath>
                </a14:m>
                <a:endParaRPr lang="en-US" sz="2600" dirty="0"/>
              </a:p>
              <a:p>
                <a14:m>
                  <m:oMath xmlns:m="http://schemas.openxmlformats.org/officeDocument/2006/math">
                    <m:sSub>
                      <m:sSubPr>
                        <m:ctrlPr>
                          <a:rPr lang="en-US" sz="2600" i="1">
                            <a:latin typeface="Cambria Math"/>
                          </a:rPr>
                        </m:ctrlPr>
                      </m:sSubPr>
                      <m:e>
                        <m:r>
                          <a:rPr lang="en-US" sz="2600" i="1">
                            <a:latin typeface="Cambria Math"/>
                          </a:rPr>
                          <m:t>𝑄</m:t>
                        </m:r>
                      </m:e>
                      <m:sub>
                        <m:r>
                          <a:rPr lang="en-US" sz="2600" i="1">
                            <a:latin typeface="Cambria Math"/>
                          </a:rPr>
                          <m:t>𝑅𝑃𝑆</m:t>
                        </m:r>
                      </m:sub>
                    </m:sSub>
                    <m:r>
                      <a:rPr lang="en-US" sz="2600" i="1">
                        <a:latin typeface="Cambria Math"/>
                      </a:rPr>
                      <m:t>=</m:t>
                    </m:r>
                    <m:r>
                      <a:rPr lang="en-US" sz="2600" b="1" i="1">
                        <a:latin typeface="Cambria Math"/>
                      </a:rPr>
                      <m:t>𝟓𝟕</m:t>
                    </m:r>
                    <m:r>
                      <a:rPr lang="en-US" sz="2600" b="1" i="1">
                        <a:latin typeface="Cambria Math"/>
                      </a:rPr>
                      <m:t>.</m:t>
                    </m:r>
                    <m:r>
                      <a:rPr lang="en-US" sz="2600" b="1" i="1">
                        <a:latin typeface="Cambria Math"/>
                      </a:rPr>
                      <m:t>𝟕𝟏</m:t>
                    </m:r>
                    <m:r>
                      <a:rPr lang="en-US" sz="2600" i="1">
                        <a:latin typeface="Cambria Math"/>
                      </a:rPr>
                      <m:t>  </m:t>
                    </m:r>
                    <m:r>
                      <a:rPr lang="en-US" sz="2600" i="1">
                        <a:latin typeface="Cambria Math"/>
                      </a:rPr>
                      <m:t>𝑀𝑉𝐴𝑅</m:t>
                    </m:r>
                  </m:oMath>
                </a14:m>
                <a:endParaRPr lang="en-US" sz="2600" dirty="0"/>
              </a:p>
            </p:txBody>
          </p:sp>
        </mc:Choice>
        <mc:Fallback>
          <p:sp>
            <p:nvSpPr>
              <p:cNvPr id="6" name="Content Placeholder 5"/>
              <p:cNvSpPr>
                <a:spLocks noGrp="1" noRot="1" noChangeAspect="1" noMove="1" noResize="1" noEditPoints="1" noAdjustHandles="1" noChangeArrowheads="1" noChangeShapeType="1" noTextEdit="1"/>
              </p:cNvSpPr>
              <p:nvPr>
                <p:ph sz="quarter" idx="4"/>
              </p:nvPr>
            </p:nvSpPr>
            <p:spPr>
              <a:xfrm>
                <a:off x="467544" y="3933056"/>
                <a:ext cx="8280920" cy="2376264"/>
              </a:xfrm>
              <a:blipFill rotWithShape="1">
                <a:blip r:embed="rId3"/>
                <a:stretch>
                  <a:fillRect b="-11795"/>
                </a:stretch>
              </a:blipFill>
            </p:spPr>
            <p:txBody>
              <a:bodyPr/>
              <a:lstStyle/>
              <a:p>
                <a:r>
                  <a:rPr lang="en-US">
                    <a:noFill/>
                  </a:rPr>
                  <a:t> </a:t>
                </a:r>
              </a:p>
            </p:txBody>
          </p:sp>
        </mc:Fallback>
      </mc:AlternateContent>
    </p:spTree>
    <p:extLst>
      <p:ext uri="{BB962C8B-B14F-4D97-AF65-F5344CB8AC3E}">
        <p14:creationId xmlns:p14="http://schemas.microsoft.com/office/powerpoint/2010/main" xmlns="" val="28723717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8" name="Content Placeholder 7"/>
              <p:cNvSpPr>
                <a:spLocks noGrp="1"/>
              </p:cNvSpPr>
              <p:nvPr>
                <p:ph idx="1"/>
              </p:nvPr>
            </p:nvSpPr>
            <p:spPr>
              <a:xfrm>
                <a:off x="457200" y="1772816"/>
                <a:ext cx="8229600" cy="3387831"/>
              </a:xfrm>
            </p:spPr>
            <p:txBody>
              <a:bodyPr/>
              <a:lstStyle/>
              <a:p>
                <a:r>
                  <a:rPr lang="en-US" dirty="0" smtClean="0"/>
                  <a:t>PF shouldn’t be &lt; 0.92 at IEC side to avoid penalties.</a:t>
                </a:r>
              </a:p>
              <a:p>
                <a:r>
                  <a:rPr lang="en-US" dirty="0" smtClean="0"/>
                  <a:t>First step to improve PF is installing capacitors at cities.</a:t>
                </a:r>
              </a:p>
              <a:p>
                <a14:m>
                  <m:oMath xmlns:m="http://schemas.openxmlformats.org/officeDocument/2006/math">
                    <m:sSub>
                      <m:sSubPr>
                        <m:ctrlPr>
                          <a:rPr lang="en-US" i="1" smtClean="0">
                            <a:latin typeface="Cambria Math"/>
                          </a:rPr>
                        </m:ctrlPr>
                      </m:sSubPr>
                      <m:e>
                        <m:r>
                          <a:rPr lang="en-US" b="0" i="1" smtClean="0">
                            <a:latin typeface="Cambria Math"/>
                          </a:rPr>
                          <m:t>𝑄</m:t>
                        </m:r>
                      </m:e>
                      <m:sub>
                        <m:r>
                          <a:rPr lang="en-US" b="0" i="1" smtClean="0">
                            <a:latin typeface="Cambria Math"/>
                          </a:rPr>
                          <m:t>𝐶</m:t>
                        </m:r>
                      </m:sub>
                    </m:sSub>
                    <m:r>
                      <a:rPr lang="en-US" b="0" i="1" smtClean="0">
                        <a:latin typeface="Cambria Math"/>
                      </a:rPr>
                      <m:t>=</m:t>
                    </m:r>
                    <m:sSub>
                      <m:sSubPr>
                        <m:ctrlPr>
                          <a:rPr lang="en-US" b="0" i="1" smtClean="0">
                            <a:latin typeface="Cambria Math"/>
                          </a:rPr>
                        </m:ctrlPr>
                      </m:sSubPr>
                      <m:e>
                        <m:r>
                          <a:rPr lang="en-US" b="0" i="1" smtClean="0">
                            <a:latin typeface="Cambria Math"/>
                          </a:rPr>
                          <m:t>𝑄</m:t>
                        </m:r>
                      </m:e>
                      <m:sub>
                        <m:r>
                          <a:rPr lang="en-US" b="0" i="1" smtClean="0">
                            <a:latin typeface="Cambria Math"/>
                          </a:rPr>
                          <m:t>𝑜𝑙𝑑</m:t>
                        </m:r>
                      </m:sub>
                    </m:sSub>
                    <m:r>
                      <a:rPr lang="en-US" b="0" i="1" smtClean="0">
                        <a:latin typeface="Cambria Math"/>
                      </a:rPr>
                      <m:t>−</m:t>
                    </m:r>
                    <m:sSub>
                      <m:sSubPr>
                        <m:ctrlPr>
                          <a:rPr lang="en-US" b="0" i="1" smtClean="0">
                            <a:latin typeface="Cambria Math"/>
                          </a:rPr>
                        </m:ctrlPr>
                      </m:sSubPr>
                      <m:e>
                        <m:r>
                          <a:rPr lang="en-US" b="0" i="1" smtClean="0">
                            <a:latin typeface="Cambria Math"/>
                          </a:rPr>
                          <m:t>𝑄</m:t>
                        </m:r>
                      </m:e>
                      <m:sub>
                        <m:r>
                          <a:rPr lang="en-US" b="0" i="1" smtClean="0">
                            <a:latin typeface="Cambria Math"/>
                          </a:rPr>
                          <m:t>𝑛𝑒𝑤</m:t>
                        </m:r>
                      </m:sub>
                    </m:sSub>
                  </m:oMath>
                </a14:m>
                <a:endParaRPr lang="en-US" b="0" dirty="0" smtClean="0"/>
              </a:p>
              <a:p>
                <a14:m>
                  <m:oMath xmlns:m="http://schemas.openxmlformats.org/officeDocument/2006/math">
                    <m:sSub>
                      <m:sSubPr>
                        <m:ctrlPr>
                          <a:rPr lang="en-US" sz="2600" i="1" smtClean="0">
                            <a:latin typeface="Cambria Math"/>
                          </a:rPr>
                        </m:ctrlPr>
                      </m:sSubPr>
                      <m:e>
                        <m:r>
                          <a:rPr lang="en-US" sz="2600" b="0" i="1" smtClean="0">
                            <a:latin typeface="Cambria Math"/>
                          </a:rPr>
                          <m:t>𝑄</m:t>
                        </m:r>
                      </m:e>
                      <m:sub>
                        <m:r>
                          <a:rPr lang="en-US" sz="2600" b="0" i="1" smtClean="0">
                            <a:latin typeface="Cambria Math"/>
                          </a:rPr>
                          <m:t>𝐶</m:t>
                        </m:r>
                      </m:sub>
                    </m:sSub>
                    <m:r>
                      <a:rPr lang="en-US" sz="2600" b="0" i="1" smtClean="0">
                        <a:latin typeface="Cambria Math"/>
                      </a:rPr>
                      <m:t>=</m:t>
                    </m:r>
                    <m:r>
                      <a:rPr lang="en-US" sz="2600" b="0" i="1" smtClean="0">
                        <a:latin typeface="Cambria Math"/>
                      </a:rPr>
                      <m:t>𝑃</m:t>
                    </m:r>
                    <m:r>
                      <a:rPr lang="en-US" sz="2600" b="0" i="1" smtClean="0">
                        <a:latin typeface="Cambria Math"/>
                      </a:rPr>
                      <m:t>∗</m:t>
                    </m:r>
                    <m:func>
                      <m:funcPr>
                        <m:ctrlPr>
                          <a:rPr lang="en-US" sz="2600" b="0" i="1" smtClean="0">
                            <a:latin typeface="Cambria Math"/>
                          </a:rPr>
                        </m:ctrlPr>
                      </m:funcPr>
                      <m:fName>
                        <m:r>
                          <m:rPr>
                            <m:sty m:val="p"/>
                          </m:rPr>
                          <a:rPr lang="en-US" sz="2600" b="0" i="0" smtClean="0">
                            <a:latin typeface="Cambria Math"/>
                          </a:rPr>
                          <m:t>tan</m:t>
                        </m:r>
                      </m:fName>
                      <m:e>
                        <m:r>
                          <a:rPr lang="en-US" sz="2600" b="0" i="1" smtClean="0">
                            <a:latin typeface="Cambria Math"/>
                          </a:rPr>
                          <m:t>(</m:t>
                        </m:r>
                        <m:sSup>
                          <m:sSupPr>
                            <m:ctrlPr>
                              <a:rPr lang="en-US" sz="2600" b="0" i="1" smtClean="0">
                                <a:latin typeface="Cambria Math"/>
                              </a:rPr>
                            </m:ctrlPr>
                          </m:sSupPr>
                          <m:e>
                            <m:r>
                              <a:rPr lang="en-US" sz="2600" b="0" i="1" smtClean="0">
                                <a:latin typeface="Cambria Math"/>
                              </a:rPr>
                              <m:t>𝑐𝑜𝑠</m:t>
                            </m:r>
                          </m:e>
                          <m:sup>
                            <m:r>
                              <a:rPr lang="en-US" sz="2600" b="0" i="1" smtClean="0">
                                <a:latin typeface="Cambria Math"/>
                              </a:rPr>
                              <m:t>−1</m:t>
                            </m:r>
                          </m:sup>
                        </m:sSup>
                        <m:d>
                          <m:dPr>
                            <m:ctrlPr>
                              <a:rPr lang="en-US" sz="2600" b="0" i="1" smtClean="0">
                                <a:latin typeface="Cambria Math"/>
                              </a:rPr>
                            </m:ctrlPr>
                          </m:dPr>
                          <m:e>
                            <m:sSub>
                              <m:sSubPr>
                                <m:ctrlPr>
                                  <a:rPr lang="en-US" sz="2600" b="0" i="1" smtClean="0">
                                    <a:latin typeface="Cambria Math"/>
                                  </a:rPr>
                                </m:ctrlPr>
                              </m:sSubPr>
                              <m:e>
                                <m:r>
                                  <a:rPr lang="en-US" sz="2600" b="0" i="1" smtClean="0">
                                    <a:latin typeface="Cambria Math"/>
                                  </a:rPr>
                                  <m:t>𝑃𝐹</m:t>
                                </m:r>
                              </m:e>
                              <m:sub>
                                <m:r>
                                  <a:rPr lang="en-US" sz="2600" b="0" i="1" smtClean="0">
                                    <a:latin typeface="Cambria Math"/>
                                  </a:rPr>
                                  <m:t>𝑜𝑙𝑑</m:t>
                                </m:r>
                              </m:sub>
                            </m:sSub>
                          </m:e>
                        </m:d>
                        <m:r>
                          <a:rPr lang="en-US" sz="2600" b="0" i="1" smtClean="0">
                            <a:latin typeface="Cambria Math"/>
                          </a:rPr>
                          <m:t>)</m:t>
                        </m:r>
                      </m:e>
                    </m:func>
                    <m:r>
                      <a:rPr lang="en-US" sz="2600" b="0" i="1" smtClean="0">
                        <a:latin typeface="Cambria Math"/>
                      </a:rPr>
                      <m:t>−</m:t>
                    </m:r>
                    <m:func>
                      <m:funcPr>
                        <m:ctrlPr>
                          <a:rPr lang="en-US" sz="2600" b="0" i="1" smtClean="0">
                            <a:latin typeface="Cambria Math"/>
                          </a:rPr>
                        </m:ctrlPr>
                      </m:funcPr>
                      <m:fName>
                        <m:r>
                          <m:rPr>
                            <m:sty m:val="p"/>
                          </m:rPr>
                          <a:rPr lang="en-US" sz="2600" b="0" i="0" smtClean="0">
                            <a:latin typeface="Cambria Math"/>
                          </a:rPr>
                          <m:t>P</m:t>
                        </m:r>
                        <m:r>
                          <a:rPr lang="en-US" sz="2600" b="0" i="0" smtClean="0">
                            <a:latin typeface="Cambria Math"/>
                          </a:rPr>
                          <m:t>∗</m:t>
                        </m:r>
                        <m:r>
                          <m:rPr>
                            <m:sty m:val="p"/>
                          </m:rPr>
                          <a:rPr lang="en-US" sz="2600" b="0" i="0" smtClean="0">
                            <a:latin typeface="Cambria Math"/>
                          </a:rPr>
                          <m:t>tan</m:t>
                        </m:r>
                      </m:fName>
                      <m:e>
                        <m:r>
                          <a:rPr lang="en-US" sz="2600" b="0" i="1" smtClean="0">
                            <a:latin typeface="Cambria Math"/>
                          </a:rPr>
                          <m:t>(</m:t>
                        </m:r>
                        <m:sSup>
                          <m:sSupPr>
                            <m:ctrlPr>
                              <a:rPr lang="en-US" sz="2600" b="0" i="1" smtClean="0">
                                <a:latin typeface="Cambria Math"/>
                              </a:rPr>
                            </m:ctrlPr>
                          </m:sSupPr>
                          <m:e>
                            <m:r>
                              <a:rPr lang="en-US" sz="2600" b="0" i="1" smtClean="0">
                                <a:latin typeface="Cambria Math"/>
                              </a:rPr>
                              <m:t>𝑐𝑜𝑠</m:t>
                            </m:r>
                          </m:e>
                          <m:sup>
                            <m:r>
                              <a:rPr lang="en-US" sz="2600" b="0" i="1" smtClean="0">
                                <a:latin typeface="Cambria Math"/>
                              </a:rPr>
                              <m:t>−1</m:t>
                            </m:r>
                          </m:sup>
                        </m:sSup>
                        <m:d>
                          <m:dPr>
                            <m:ctrlPr>
                              <a:rPr lang="en-US" sz="2600" b="0" i="1" smtClean="0">
                                <a:latin typeface="Cambria Math"/>
                              </a:rPr>
                            </m:ctrlPr>
                          </m:dPr>
                          <m:e>
                            <m:sSub>
                              <m:sSubPr>
                                <m:ctrlPr>
                                  <a:rPr lang="en-US" sz="2600" b="0" i="1" smtClean="0">
                                    <a:latin typeface="Cambria Math"/>
                                  </a:rPr>
                                </m:ctrlPr>
                              </m:sSubPr>
                              <m:e>
                                <m:r>
                                  <a:rPr lang="en-US" sz="2600" b="0" i="1" smtClean="0">
                                    <a:latin typeface="Cambria Math"/>
                                  </a:rPr>
                                  <m:t>𝑃𝐹</m:t>
                                </m:r>
                              </m:e>
                              <m:sub>
                                <m:r>
                                  <a:rPr lang="en-US" sz="2600" b="0" i="1" smtClean="0">
                                    <a:latin typeface="Cambria Math"/>
                                  </a:rPr>
                                  <m:t>𝑛𝑒𝑤</m:t>
                                </m:r>
                              </m:sub>
                            </m:sSub>
                          </m:e>
                        </m:d>
                        <m:r>
                          <a:rPr lang="en-US" sz="2600" b="0" i="1" smtClean="0">
                            <a:latin typeface="Cambria Math"/>
                          </a:rPr>
                          <m:t>)</m:t>
                        </m:r>
                      </m:e>
                    </m:func>
                  </m:oMath>
                </a14:m>
                <a:endParaRPr lang="en-US" sz="2600" dirty="0" smtClean="0"/>
              </a:p>
              <a:p>
                <a:r>
                  <a:rPr lang="en-US" sz="2600" dirty="0" smtClean="0"/>
                  <a:t>PF≈0.92 at all cities</a:t>
                </a:r>
                <a:endParaRPr lang="en-US" sz="2600" dirty="0"/>
              </a:p>
            </p:txBody>
          </p:sp>
        </mc:Choice>
        <mc:Fallback>
          <p:sp>
            <p:nvSpPr>
              <p:cNvPr id="8" name="Content Placeholder 7"/>
              <p:cNvSpPr>
                <a:spLocks noGrp="1" noRot="1" noChangeAspect="1" noMove="1" noResize="1" noEditPoints="1" noAdjustHandles="1" noChangeArrowheads="1" noChangeShapeType="1" noTextEdit="1"/>
              </p:cNvSpPr>
              <p:nvPr>
                <p:ph idx="1"/>
              </p:nvPr>
            </p:nvSpPr>
            <p:spPr>
              <a:xfrm>
                <a:off x="457200" y="1772816"/>
                <a:ext cx="8229600" cy="3387831"/>
              </a:xfrm>
              <a:blipFill rotWithShape="1">
                <a:blip r:embed="rId2"/>
                <a:stretch>
                  <a:fillRect t="-1619"/>
                </a:stretch>
              </a:blipFill>
            </p:spPr>
            <p:txBody>
              <a:bodyPr/>
              <a:lstStyle/>
              <a:p>
                <a:r>
                  <a:rPr lang="en-US">
                    <a:noFill/>
                  </a:rPr>
                  <a:t> </a:t>
                </a:r>
              </a:p>
            </p:txBody>
          </p:sp>
        </mc:Fallback>
      </mc:AlternateContent>
      <p:sp>
        <p:nvSpPr>
          <p:cNvPr id="7" name="Title 6"/>
          <p:cNvSpPr>
            <a:spLocks noGrp="1"/>
          </p:cNvSpPr>
          <p:nvPr>
            <p:ph type="title"/>
          </p:nvPr>
        </p:nvSpPr>
        <p:spPr/>
        <p:txBody>
          <a:bodyPr/>
          <a:lstStyle/>
          <a:p>
            <a:r>
              <a:rPr lang="en-US" dirty="0"/>
              <a:t>Power factor correction</a:t>
            </a:r>
          </a:p>
        </p:txBody>
      </p:sp>
    </p:spTree>
    <p:extLst>
      <p:ext uri="{BB962C8B-B14F-4D97-AF65-F5344CB8AC3E}">
        <p14:creationId xmlns:p14="http://schemas.microsoft.com/office/powerpoint/2010/main" xmlns="" val="36546950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500733200"/>
              </p:ext>
            </p:extLst>
          </p:nvPr>
        </p:nvGraphicFramePr>
        <p:xfrm>
          <a:off x="457200" y="1412770"/>
          <a:ext cx="8229600" cy="4680526"/>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891692">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city </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Q </a:t>
                      </a:r>
                      <a:r>
                        <a:rPr lang="en-US" sz="1800" b="1" baseline="-25000" dirty="0">
                          <a:solidFill>
                            <a:srgbClr val="000000"/>
                          </a:solidFill>
                          <a:latin typeface="Times New Roman"/>
                          <a:ea typeface="Times New Roman"/>
                          <a:cs typeface="Arial"/>
                        </a:rPr>
                        <a:t>old </a:t>
                      </a:r>
                      <a:r>
                        <a:rPr lang="en-US" sz="1800" b="1" dirty="0">
                          <a:solidFill>
                            <a:srgbClr val="000000"/>
                          </a:solidFill>
                          <a:latin typeface="Times New Roman"/>
                          <a:ea typeface="Times New Roman"/>
                          <a:cs typeface="Arial"/>
                        </a:rPr>
                        <a:t>(</a:t>
                      </a:r>
                      <a:r>
                        <a:rPr lang="en-US" sz="1800" b="1" dirty="0" smtClean="0">
                          <a:solidFill>
                            <a:srgbClr val="000000"/>
                          </a:solidFill>
                          <a:latin typeface="Times New Roman"/>
                          <a:ea typeface="Times New Roman"/>
                          <a:cs typeface="Arial"/>
                        </a:rPr>
                        <a:t>MVAR</a:t>
                      </a:r>
                      <a:r>
                        <a:rPr lang="en-US" sz="1800" b="1" dirty="0">
                          <a:solidFill>
                            <a:srgbClr val="000000"/>
                          </a:solidFill>
                          <a:latin typeface="Times New Roman"/>
                          <a:ea typeface="Times New Roman"/>
                          <a:cs typeface="Arial"/>
                        </a:rPr>
                        <a:t>)</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Arial"/>
                        </a:rPr>
                        <a:t>PF old</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Qc (MVAR)</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Arial"/>
                        </a:rPr>
                        <a:t>Q new (MVAR)</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PF new</a:t>
                      </a:r>
                      <a:endParaRPr lang="en-US" sz="1800" dirty="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Jenin</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39.95</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0.8</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18</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21.95</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0.92</a:t>
                      </a:r>
                      <a:endParaRPr lang="en-US" sz="180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Arial"/>
                        </a:rPr>
                        <a:t>Tubas</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9.18</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0.85</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3</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6.18</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0.92</a:t>
                      </a:r>
                      <a:endParaRPr lang="en-US" sz="180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Arial"/>
                        </a:rPr>
                        <a:t>Nablus</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50.24</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0.85</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15</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35.24</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a:solidFill>
                            <a:srgbClr val="000000"/>
                          </a:solidFill>
                          <a:latin typeface="Times New Roman"/>
                          <a:ea typeface="Times New Roman"/>
                          <a:cs typeface="Arial"/>
                        </a:rPr>
                        <a:t>0.92</a:t>
                      </a:r>
                      <a:endParaRPr lang="en-US" sz="180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Tulkarm</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37.13</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0.8</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15</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22.13</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0.91</a:t>
                      </a:r>
                      <a:endParaRPr lang="en-US" sz="180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Qalqilya</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13.88</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0.8</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6</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7.88</a:t>
                      </a:r>
                      <a:endParaRPr lang="en-US" sz="180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0.92</a:t>
                      </a:r>
                      <a:endParaRPr lang="en-US" sz="180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Salfit</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4.52</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0.85</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0</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solidFill>
                            <a:srgbClr val="000000"/>
                          </a:solidFill>
                          <a:latin typeface="Times New Roman"/>
                          <a:ea typeface="Times New Roman"/>
                          <a:cs typeface="Arial"/>
                        </a:rPr>
                        <a:t>4.52</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solidFill>
                            <a:srgbClr val="000000"/>
                          </a:solidFill>
                          <a:latin typeface="Times New Roman"/>
                          <a:ea typeface="Times New Roman"/>
                          <a:cs typeface="Arial"/>
                        </a:rPr>
                        <a:t>0.85</a:t>
                      </a:r>
                      <a:endParaRPr lang="en-US" sz="1800">
                        <a:latin typeface="Calibri"/>
                        <a:ea typeface="Calibri"/>
                        <a:cs typeface="Arial"/>
                      </a:endParaRPr>
                    </a:p>
                  </a:txBody>
                  <a:tcPr marL="68580" marR="68580" marT="0" marB="0" anchor="ctr"/>
                </a:tc>
              </a:tr>
              <a:tr h="541262">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North total</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154.9</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0.823</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57.00</a:t>
                      </a:r>
                      <a:endParaRPr lang="en-US" sz="2000" b="1"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97.9</a:t>
                      </a:r>
                      <a:endParaRPr lang="en-US" sz="1800" dirty="0">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b="1" dirty="0">
                          <a:solidFill>
                            <a:srgbClr val="000000"/>
                          </a:solidFill>
                          <a:latin typeface="Times New Roman"/>
                          <a:ea typeface="Times New Roman"/>
                          <a:cs typeface="Arial"/>
                        </a:rPr>
                        <a:t>0.917</a:t>
                      </a:r>
                      <a:endParaRPr lang="en-US" sz="1800" dirty="0">
                        <a:latin typeface="Calibri"/>
                        <a:ea typeface="Calibri"/>
                        <a:cs typeface="Arial"/>
                      </a:endParaRPr>
                    </a:p>
                  </a:txBody>
                  <a:tcPr marL="68580" marR="68580" marT="0" marB="0" anchor="ctr"/>
                </a:tc>
              </a:tr>
            </a:tbl>
          </a:graphicData>
        </a:graphic>
      </p:graphicFrame>
      <p:sp>
        <p:nvSpPr>
          <p:cNvPr id="3" name="عنوان 2"/>
          <p:cNvSpPr>
            <a:spLocks noGrp="1"/>
          </p:cNvSpPr>
          <p:nvPr>
            <p:ph type="title"/>
          </p:nvPr>
        </p:nvSpPr>
        <p:spPr>
          <a:xfrm>
            <a:off x="457200" y="274638"/>
            <a:ext cx="8229600" cy="850106"/>
          </a:xfrm>
        </p:spPr>
        <p:txBody>
          <a:bodyPr>
            <a:normAutofit/>
          </a:bodyPr>
          <a:lstStyle/>
          <a:p>
            <a:r>
              <a:rPr lang="en-US" sz="2600" dirty="0" smtClean="0">
                <a:latin typeface="Times New Roman" pitchFamily="18" charset="0"/>
                <a:cs typeface="Times New Roman" pitchFamily="18" charset="0"/>
              </a:rPr>
              <a:t>The following table shows Qc needed to improve the PF </a:t>
            </a:r>
            <a:endParaRPr lang="en-US"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132856"/>
            <a:ext cx="8229600" cy="3874435"/>
          </a:xfrm>
        </p:spPr>
        <p:txBody>
          <a:bodyPr/>
          <a:lstStyle/>
          <a:p>
            <a:r>
              <a:rPr lang="en-US" dirty="0" smtClean="0"/>
              <a:t>We involved in our configurations the following criteria :</a:t>
            </a:r>
          </a:p>
          <a:p>
            <a:endParaRPr lang="en-US" sz="1000" dirty="0" smtClean="0"/>
          </a:p>
          <a:p>
            <a:pPr>
              <a:buNone/>
            </a:pPr>
            <a:r>
              <a:rPr lang="en-US" dirty="0" smtClean="0"/>
              <a:t>1. Achieve minimum distance between cities</a:t>
            </a:r>
          </a:p>
          <a:p>
            <a:pPr>
              <a:buNone/>
            </a:pPr>
            <a:r>
              <a:rPr lang="en-US" dirty="0" smtClean="0"/>
              <a:t>2. Ensure delivering the load from 2 different sources to increase the reliability of the system </a:t>
            </a:r>
          </a:p>
          <a:p>
            <a:pPr>
              <a:buNone/>
            </a:pPr>
            <a:endParaRPr lang="en-US" dirty="0"/>
          </a:p>
        </p:txBody>
      </p:sp>
      <p:sp>
        <p:nvSpPr>
          <p:cNvPr id="3" name="عنوان 2"/>
          <p:cNvSpPr>
            <a:spLocks noGrp="1"/>
          </p:cNvSpPr>
          <p:nvPr>
            <p:ph type="title"/>
          </p:nvPr>
        </p:nvSpPr>
        <p:spPr>
          <a:xfrm>
            <a:off x="467544" y="620688"/>
            <a:ext cx="8229600" cy="1143000"/>
          </a:xfrm>
        </p:spPr>
        <p:txBody>
          <a:bodyPr/>
          <a:lstStyle/>
          <a:p>
            <a:r>
              <a:rPr lang="en-US" dirty="0" smtClean="0"/>
              <a:t>Configurations suggestion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nvPr>
        </p:nvGraphicFramePr>
        <p:xfrm>
          <a:off x="0" y="0"/>
          <a:ext cx="9144000" cy="6858000"/>
        </p:xfrm>
        <a:graphic>
          <a:graphicData uri="http://schemas.openxmlformats.org/drawingml/2006/table">
            <a:tbl>
              <a:tblPr firstRow="1" bandRow="1">
                <a:tableStyleId>{5C22544A-7EE6-4342-B048-85BDC9FD1C3A}</a:tableStyleId>
              </a:tblPr>
              <a:tblGrid>
                <a:gridCol w="4572000"/>
                <a:gridCol w="4572000"/>
              </a:tblGrid>
              <a:tr h="3472049">
                <a:tc>
                  <a:txBody>
                    <a:bodyPr/>
                    <a:lstStyle/>
                    <a:p>
                      <a:endParaRPr lang="en-US" dirty="0"/>
                    </a:p>
                  </a:txBody>
                  <a:tcPr/>
                </a:tc>
                <a:tc>
                  <a:txBody>
                    <a:bodyPr/>
                    <a:lstStyle/>
                    <a:p>
                      <a:endParaRPr lang="en-US" dirty="0"/>
                    </a:p>
                  </a:txBody>
                  <a:tcPr/>
                </a:tc>
              </a:tr>
              <a:tr h="3385951">
                <a:tc>
                  <a:txBody>
                    <a:bodyPr/>
                    <a:lstStyle/>
                    <a:p>
                      <a:endParaRPr lang="en-US" dirty="0"/>
                    </a:p>
                  </a:txBody>
                  <a:tcPr/>
                </a:tc>
                <a:tc>
                  <a:txBody>
                    <a:bodyPr/>
                    <a:lstStyle/>
                    <a:p>
                      <a:endParaRPr lang="en-US" dirty="0"/>
                    </a:p>
                  </a:txBody>
                  <a:tcPr/>
                </a:tc>
              </a:tr>
            </a:tbl>
          </a:graphicData>
        </a:graphic>
      </p:graphicFrame>
      <p:pic>
        <p:nvPicPr>
          <p:cNvPr id="10" name="Picture 3"/>
          <p:cNvPicPr>
            <a:picLocks noChangeAspect="1" noChangeArrowheads="1"/>
          </p:cNvPicPr>
          <p:nvPr/>
        </p:nvPicPr>
        <p:blipFill>
          <a:blip r:embed="rId2" cstate="print"/>
          <a:srcRect/>
          <a:stretch>
            <a:fillRect/>
          </a:stretch>
        </p:blipFill>
        <p:spPr bwMode="auto">
          <a:xfrm>
            <a:off x="179512" y="188640"/>
            <a:ext cx="4176464" cy="3096344"/>
          </a:xfrm>
          <a:prstGeom prst="rect">
            <a:avLst/>
          </a:prstGeom>
          <a:noFill/>
          <a:ln w="9525">
            <a:noFill/>
            <a:miter lim="800000"/>
            <a:headEnd/>
            <a:tailEnd/>
          </a:ln>
        </p:spPr>
      </p:pic>
      <p:pic>
        <p:nvPicPr>
          <p:cNvPr id="11" name="Picture 4"/>
          <p:cNvPicPr>
            <a:picLocks noChangeAspect="1" noChangeArrowheads="1"/>
          </p:cNvPicPr>
          <p:nvPr/>
        </p:nvPicPr>
        <p:blipFill>
          <a:blip r:embed="rId3" cstate="print"/>
          <a:srcRect/>
          <a:stretch>
            <a:fillRect/>
          </a:stretch>
        </p:blipFill>
        <p:spPr bwMode="auto">
          <a:xfrm>
            <a:off x="4788024" y="188640"/>
            <a:ext cx="4176464" cy="3096344"/>
          </a:xfrm>
          <a:prstGeom prst="rect">
            <a:avLst/>
          </a:prstGeom>
          <a:noFill/>
          <a:ln w="9525">
            <a:noFill/>
            <a:miter lim="800000"/>
            <a:headEnd/>
            <a:tailEnd/>
          </a:ln>
        </p:spPr>
      </p:pic>
      <p:pic>
        <p:nvPicPr>
          <p:cNvPr id="12" name="Picture 5"/>
          <p:cNvPicPr>
            <a:picLocks noChangeAspect="1" noChangeArrowheads="1"/>
          </p:cNvPicPr>
          <p:nvPr/>
        </p:nvPicPr>
        <p:blipFill>
          <a:blip r:embed="rId4" cstate="print"/>
          <a:srcRect/>
          <a:stretch>
            <a:fillRect/>
          </a:stretch>
        </p:blipFill>
        <p:spPr bwMode="auto">
          <a:xfrm>
            <a:off x="179512" y="3717032"/>
            <a:ext cx="4176464" cy="2952328"/>
          </a:xfrm>
          <a:prstGeom prst="rect">
            <a:avLst/>
          </a:prstGeom>
          <a:noFill/>
          <a:ln w="9525">
            <a:noFill/>
            <a:miter lim="800000"/>
            <a:headEnd/>
            <a:tailEnd/>
          </a:ln>
        </p:spPr>
      </p:pic>
      <p:pic>
        <p:nvPicPr>
          <p:cNvPr id="13" name="Picture 6"/>
          <p:cNvPicPr>
            <a:picLocks noChangeAspect="1" noChangeArrowheads="1"/>
          </p:cNvPicPr>
          <p:nvPr/>
        </p:nvPicPr>
        <p:blipFill>
          <a:blip r:embed="rId5" cstate="print"/>
          <a:srcRect/>
          <a:stretch>
            <a:fillRect/>
          </a:stretch>
        </p:blipFill>
        <p:spPr bwMode="auto">
          <a:xfrm>
            <a:off x="4788024" y="3717032"/>
            <a:ext cx="4176464"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nvPr>
        </p:nvGraphicFramePr>
        <p:xfrm>
          <a:off x="0" y="0"/>
          <a:ext cx="9144000" cy="6858000"/>
        </p:xfrm>
        <a:graphic>
          <a:graphicData uri="http://schemas.openxmlformats.org/drawingml/2006/table">
            <a:tbl>
              <a:tblPr firstRow="1" bandRow="1">
                <a:tableStyleId>{5C22544A-7EE6-4342-B048-85BDC9FD1C3A}</a:tableStyleId>
              </a:tblPr>
              <a:tblGrid>
                <a:gridCol w="4572000"/>
                <a:gridCol w="4572000"/>
              </a:tblGrid>
              <a:tr h="3472049">
                <a:tc>
                  <a:txBody>
                    <a:bodyPr/>
                    <a:lstStyle/>
                    <a:p>
                      <a:endParaRPr lang="en-US" dirty="0"/>
                    </a:p>
                  </a:txBody>
                  <a:tcPr/>
                </a:tc>
                <a:tc>
                  <a:txBody>
                    <a:bodyPr/>
                    <a:lstStyle/>
                    <a:p>
                      <a:endParaRPr lang="en-US" dirty="0"/>
                    </a:p>
                  </a:txBody>
                  <a:tcPr/>
                </a:tc>
              </a:tr>
              <a:tr h="3385951">
                <a:tc>
                  <a:txBody>
                    <a:bodyPr/>
                    <a:lstStyle/>
                    <a:p>
                      <a:endParaRPr lang="en-US" dirty="0"/>
                    </a:p>
                  </a:txBody>
                  <a:tcPr/>
                </a:tc>
                <a:tc>
                  <a:txBody>
                    <a:bodyPr/>
                    <a:lstStyle/>
                    <a:p>
                      <a:endParaRPr lang="en-US" dirty="0"/>
                    </a:p>
                  </a:txBody>
                  <a:tcPr/>
                </a:tc>
              </a:tr>
            </a:tbl>
          </a:graphicData>
        </a:graphic>
      </p:graphicFrame>
      <p:pic>
        <p:nvPicPr>
          <p:cNvPr id="3" name="Picture 2"/>
          <p:cNvPicPr>
            <a:picLocks noChangeAspect="1" noChangeArrowheads="1"/>
          </p:cNvPicPr>
          <p:nvPr/>
        </p:nvPicPr>
        <p:blipFill>
          <a:blip r:embed="rId2" cstate="print"/>
          <a:srcRect/>
          <a:stretch>
            <a:fillRect/>
          </a:stretch>
        </p:blipFill>
        <p:spPr bwMode="auto">
          <a:xfrm>
            <a:off x="179512" y="188640"/>
            <a:ext cx="4211960" cy="3140967"/>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4788024" y="188640"/>
            <a:ext cx="4211960" cy="3096344"/>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179512" y="3645024"/>
            <a:ext cx="4211960" cy="3068960"/>
          </a:xfrm>
          <a:prstGeom prst="rect">
            <a:avLst/>
          </a:prstGeom>
          <a:noFill/>
          <a:ln w="9525">
            <a:noFill/>
            <a:miter lim="800000"/>
            <a:headEnd/>
            <a:tailEnd/>
          </a:ln>
        </p:spPr>
      </p:pic>
      <p:pic>
        <p:nvPicPr>
          <p:cNvPr id="6" name="Picture 5"/>
          <p:cNvPicPr>
            <a:picLocks noChangeAspect="1" noChangeArrowheads="1"/>
          </p:cNvPicPr>
          <p:nvPr/>
        </p:nvPicPr>
        <p:blipFill>
          <a:blip r:embed="rId5" cstate="print"/>
          <a:srcRect/>
          <a:stretch>
            <a:fillRect/>
          </a:stretch>
        </p:blipFill>
        <p:spPr bwMode="auto">
          <a:xfrm>
            <a:off x="4788024" y="3645024"/>
            <a:ext cx="4176464" cy="30689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nvPr>
        </p:nvGraphicFramePr>
        <p:xfrm>
          <a:off x="0" y="0"/>
          <a:ext cx="9144000" cy="6858000"/>
        </p:xfrm>
        <a:graphic>
          <a:graphicData uri="http://schemas.openxmlformats.org/drawingml/2006/table">
            <a:tbl>
              <a:tblPr firstRow="1" bandRow="1">
                <a:tableStyleId>{5C22544A-7EE6-4342-B048-85BDC9FD1C3A}</a:tableStyleId>
              </a:tblPr>
              <a:tblGrid>
                <a:gridCol w="4572000"/>
                <a:gridCol w="4572000"/>
              </a:tblGrid>
              <a:tr h="3472049">
                <a:tc>
                  <a:txBody>
                    <a:bodyPr/>
                    <a:lstStyle/>
                    <a:p>
                      <a:endParaRPr lang="en-US" dirty="0"/>
                    </a:p>
                  </a:txBody>
                  <a:tcPr/>
                </a:tc>
                <a:tc>
                  <a:txBody>
                    <a:bodyPr/>
                    <a:lstStyle/>
                    <a:p>
                      <a:endParaRPr lang="en-US" dirty="0"/>
                    </a:p>
                  </a:txBody>
                  <a:tcPr/>
                </a:tc>
              </a:tr>
              <a:tr h="3385951">
                <a:tc>
                  <a:txBody>
                    <a:bodyPr/>
                    <a:lstStyle/>
                    <a:p>
                      <a:endParaRPr lang="en-US" dirty="0"/>
                    </a:p>
                  </a:txBody>
                  <a:tcPr/>
                </a:tc>
                <a:tc>
                  <a:txBody>
                    <a:bodyPr/>
                    <a:lstStyle/>
                    <a:p>
                      <a:endParaRPr lang="en-US" dirty="0"/>
                    </a:p>
                  </a:txBody>
                  <a:tcPr/>
                </a:tc>
              </a:tr>
            </a:tbl>
          </a:graphicData>
        </a:graphic>
      </p:graphicFrame>
      <p:pic>
        <p:nvPicPr>
          <p:cNvPr id="3" name="Picture 2"/>
          <p:cNvPicPr>
            <a:picLocks noChangeAspect="1" noChangeArrowheads="1"/>
          </p:cNvPicPr>
          <p:nvPr/>
        </p:nvPicPr>
        <p:blipFill>
          <a:blip r:embed="rId2" cstate="print"/>
          <a:srcRect/>
          <a:stretch>
            <a:fillRect/>
          </a:stretch>
        </p:blipFill>
        <p:spPr bwMode="auto">
          <a:xfrm>
            <a:off x="144016" y="188640"/>
            <a:ext cx="4211960" cy="3096344"/>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4788024" y="144016"/>
            <a:ext cx="4211960" cy="3140968"/>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179512" y="3645024"/>
            <a:ext cx="4176464" cy="3024336"/>
          </a:xfrm>
          <a:prstGeom prst="rect">
            <a:avLst/>
          </a:prstGeom>
          <a:noFill/>
          <a:ln w="9525">
            <a:noFill/>
            <a:miter lim="800000"/>
            <a:headEnd/>
            <a:tailEnd/>
          </a:ln>
        </p:spPr>
      </p:pic>
      <p:pic>
        <p:nvPicPr>
          <p:cNvPr id="6" name="Picture 5"/>
          <p:cNvPicPr>
            <a:picLocks noChangeAspect="1" noChangeArrowheads="1"/>
          </p:cNvPicPr>
          <p:nvPr/>
        </p:nvPicPr>
        <p:blipFill>
          <a:blip r:embed="rId5" cstate="print"/>
          <a:srcRect/>
          <a:stretch>
            <a:fillRect/>
          </a:stretch>
        </p:blipFill>
        <p:spPr bwMode="auto">
          <a:xfrm>
            <a:off x="4788024" y="3645024"/>
            <a:ext cx="4211960" cy="29969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779686"/>
          </a:xfrm>
        </p:spPr>
        <p:txBody>
          <a:bodyPr>
            <a:noAutofit/>
          </a:bodyPr>
          <a:lstStyle/>
          <a:p>
            <a:pPr lvl="0"/>
            <a:r>
              <a:rPr lang="en-US" sz="3400" dirty="0" smtClean="0"/>
              <a:t>Estimation of power and voltage level</a:t>
            </a:r>
            <a:endParaRPr lang="en-US" sz="3400" dirty="0"/>
          </a:p>
        </p:txBody>
      </p:sp>
      <p:sp>
        <p:nvSpPr>
          <p:cNvPr id="3" name="عنصر نائب للنص 2"/>
          <p:cNvSpPr>
            <a:spLocks noGrp="1"/>
          </p:cNvSpPr>
          <p:nvPr>
            <p:ph type="body" idx="1"/>
          </p:nvPr>
        </p:nvSpPr>
        <p:spPr>
          <a:xfrm>
            <a:off x="539552" y="1124744"/>
            <a:ext cx="7776864" cy="648072"/>
          </a:xfrm>
        </p:spPr>
        <p:txBody>
          <a:bodyPr>
            <a:noAutofit/>
          </a:bodyPr>
          <a:lstStyle/>
          <a:p>
            <a:pPr algn="ctr"/>
            <a:r>
              <a:rPr lang="en-US" sz="2800" b="1" dirty="0" smtClean="0"/>
              <a:t>Real &amp; reactive power calculations</a:t>
            </a:r>
            <a:endParaRPr lang="en-US" sz="2800" b="1" dirty="0"/>
          </a:p>
        </p:txBody>
      </p:sp>
      <p:pic>
        <p:nvPicPr>
          <p:cNvPr id="1027" name="Picture 3"/>
          <p:cNvPicPr>
            <a:picLocks noGrp="1" noChangeAspect="1" noChangeArrowheads="1"/>
          </p:cNvPicPr>
          <p:nvPr>
            <p:ph sz="quarter" idx="2"/>
          </p:nvPr>
        </p:nvPicPr>
        <p:blipFill>
          <a:blip r:embed="rId2" cstate="print"/>
          <a:srcRect/>
          <a:stretch>
            <a:fillRect/>
          </a:stretch>
        </p:blipFill>
        <p:spPr bwMode="auto">
          <a:xfrm>
            <a:off x="539552" y="1844824"/>
            <a:ext cx="7776864" cy="44644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sz="half" idx="3"/>
          </p:nvPr>
        </p:nvSpPr>
        <p:spPr>
          <a:xfrm>
            <a:off x="1187624" y="404664"/>
            <a:ext cx="6120680" cy="762000"/>
          </a:xfrm>
        </p:spPr>
        <p:txBody>
          <a:bodyPr>
            <a:normAutofit/>
          </a:bodyPr>
          <a:lstStyle/>
          <a:p>
            <a:pPr algn="ctr"/>
            <a:r>
              <a:rPr lang="en-US" sz="2800" b="1" dirty="0" smtClean="0"/>
              <a:t>Voltage calculations</a:t>
            </a:r>
            <a:endParaRPr lang="en-US" sz="2800" b="1" dirty="0"/>
          </a:p>
        </p:txBody>
      </p:sp>
      <p:pic>
        <p:nvPicPr>
          <p:cNvPr id="1026" name="Picture 2"/>
          <p:cNvPicPr>
            <a:picLocks noGrp="1" noChangeAspect="1" noChangeArrowheads="1"/>
          </p:cNvPicPr>
          <p:nvPr>
            <p:ph sz="quarter" idx="4"/>
          </p:nvPr>
        </p:nvPicPr>
        <p:blipFill>
          <a:blip r:embed="rId2" cstate="print"/>
          <a:srcRect/>
          <a:stretch>
            <a:fillRect/>
          </a:stretch>
        </p:blipFill>
        <p:spPr bwMode="auto">
          <a:xfrm>
            <a:off x="1115616" y="1340768"/>
            <a:ext cx="6203032"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p:cNvSpPr>
            <a:spLocks noGrp="1"/>
          </p:cNvSpPr>
          <p:nvPr>
            <p:ph idx="1"/>
          </p:nvPr>
        </p:nvSpPr>
        <p:spPr>
          <a:xfrm>
            <a:off x="467544" y="1426773"/>
            <a:ext cx="8229600" cy="4810539"/>
          </a:xfrm>
        </p:spPr>
        <p:txBody>
          <a:bodyPr>
            <a:normAutofit/>
          </a:bodyPr>
          <a:lstStyle/>
          <a:p>
            <a:r>
              <a:rPr lang="en-US" dirty="0" smtClean="0"/>
              <a:t>After satisfying technical issues, the criteria of primary choosing of best configurations depends on economical issues like :</a:t>
            </a:r>
          </a:p>
          <a:p>
            <a:pPr>
              <a:buNone/>
            </a:pPr>
            <a:r>
              <a:rPr lang="en-US" dirty="0" smtClean="0"/>
              <a:t>1_ The number of 3-winding transformers </a:t>
            </a:r>
          </a:p>
          <a:p>
            <a:pPr>
              <a:buNone/>
            </a:pPr>
            <a:r>
              <a:rPr lang="en-US" dirty="0" smtClean="0"/>
              <a:t>2_ T.L’s lengths </a:t>
            </a:r>
          </a:p>
          <a:p>
            <a:pPr>
              <a:buNone/>
            </a:pPr>
            <a:r>
              <a:rPr lang="en-US" dirty="0" smtClean="0"/>
              <a:t>3_ The number of 2-winding transformers</a:t>
            </a:r>
          </a:p>
          <a:p>
            <a:pPr>
              <a:buNone/>
            </a:pPr>
            <a:endParaRPr lang="en-US" sz="1000" dirty="0" smtClean="0"/>
          </a:p>
          <a:p>
            <a:r>
              <a:rPr lang="en-US" dirty="0" smtClean="0"/>
              <a:t>We chose configurations </a:t>
            </a:r>
            <a:r>
              <a:rPr lang="en-US" b="1" i="1" dirty="0" smtClean="0"/>
              <a:t>4&amp;6</a:t>
            </a:r>
            <a:r>
              <a:rPr lang="en-US" dirty="0" smtClean="0"/>
              <a:t> for redial design and configurations </a:t>
            </a:r>
            <a:r>
              <a:rPr lang="en-US" b="1" i="1" dirty="0" smtClean="0"/>
              <a:t>8&amp;9</a:t>
            </a:r>
            <a:r>
              <a:rPr lang="en-US" dirty="0" smtClean="0"/>
              <a:t> for ring designs .</a:t>
            </a:r>
          </a:p>
          <a:p>
            <a:endParaRPr lang="en-US" dirty="0"/>
          </a:p>
        </p:txBody>
      </p:sp>
      <p:sp>
        <p:nvSpPr>
          <p:cNvPr id="7" name="عنوان 6"/>
          <p:cNvSpPr>
            <a:spLocks noGrp="1"/>
          </p:cNvSpPr>
          <p:nvPr>
            <p:ph type="title"/>
          </p:nvPr>
        </p:nvSpPr>
        <p:spPr>
          <a:xfrm>
            <a:off x="467544" y="346646"/>
            <a:ext cx="8229600" cy="922114"/>
          </a:xfrm>
        </p:spPr>
        <p:txBody>
          <a:bodyPr>
            <a:normAutofit/>
          </a:bodyPr>
          <a:lstStyle/>
          <a:p>
            <a:pPr lvl="0" algn="ctr"/>
            <a:r>
              <a:rPr lang="en-US" b="0" dirty="0" smtClean="0"/>
              <a:t>B</a:t>
            </a:r>
            <a:r>
              <a:rPr lang="en-US" dirty="0" smtClean="0"/>
              <a:t>est configurations selection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algn="just"/>
            <a:r>
              <a:rPr lang="en-US" dirty="0" smtClean="0"/>
              <a:t>Our project is to design transmission network in the Northern West Bank, we will use high voltage such as 161 kV which is taken directly from IEC. So that we can skip some of huge transformers in the network which are very costly.</a:t>
            </a:r>
          </a:p>
          <a:p>
            <a:pPr algn="just"/>
            <a:r>
              <a:rPr lang="en-US" dirty="0"/>
              <a:t>W</a:t>
            </a:r>
            <a:r>
              <a:rPr lang="en-US" dirty="0" smtClean="0"/>
              <a:t>e have 2 connection points, Sara and Al-</a:t>
            </a:r>
            <a:r>
              <a:rPr lang="en-US" dirty="0" err="1" smtClean="0"/>
              <a:t>Jalamah</a:t>
            </a:r>
            <a:r>
              <a:rPr lang="en-US" dirty="0" smtClean="0"/>
              <a:t> which is swing bus</a:t>
            </a:r>
            <a:r>
              <a:rPr lang="en-US" dirty="0"/>
              <a:t>, with </a:t>
            </a:r>
            <a:r>
              <a:rPr lang="en-US" sz="2800" b="1" dirty="0"/>
              <a:t>135 MW capacity for each </a:t>
            </a:r>
            <a:r>
              <a:rPr lang="en-US" dirty="0" smtClean="0"/>
              <a:t>one. So our project is to make the best configuration technically and economically to perform our network.</a:t>
            </a:r>
            <a:endParaRPr lang="en-US" dirty="0"/>
          </a:p>
        </p:txBody>
      </p:sp>
      <p:sp>
        <p:nvSpPr>
          <p:cNvPr id="3" name="عنوان 2"/>
          <p:cNvSpPr>
            <a:spLocks noGrp="1"/>
          </p:cNvSpPr>
          <p:nvPr>
            <p:ph type="title"/>
          </p:nvPr>
        </p:nvSpPr>
        <p:spPr/>
        <p:txBody>
          <a:bodyPr/>
          <a:lstStyle/>
          <a:p>
            <a:pPr algn="ctr"/>
            <a:r>
              <a:rPr lang="en-US" dirty="0"/>
              <a:t>I</a:t>
            </a:r>
            <a:r>
              <a:rPr lang="en-US" dirty="0" smtClean="0"/>
              <a:t>ntroduction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3313570087"/>
              </p:ext>
            </p:extLst>
          </p:nvPr>
        </p:nvGraphicFramePr>
        <p:xfrm>
          <a:off x="457200" y="867031"/>
          <a:ext cx="8229600" cy="599097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877680">
                <a:tc>
                  <a:txBody>
                    <a:bodyPr/>
                    <a:lstStyle/>
                    <a:p>
                      <a:pPr marL="0" marR="0" algn="ctr" rtl="0">
                        <a:lnSpc>
                          <a:spcPct val="115000"/>
                        </a:lnSpc>
                        <a:spcBef>
                          <a:spcPts val="0"/>
                        </a:spcBef>
                        <a:spcAft>
                          <a:spcPts val="0"/>
                        </a:spcAft>
                      </a:pPr>
                      <a:r>
                        <a:rPr lang="en-US" sz="1600" b="1" dirty="0" smtClean="0">
                          <a:solidFill>
                            <a:srgbClr val="000000"/>
                          </a:solidFill>
                          <a:latin typeface="Cambria"/>
                          <a:ea typeface="Times New Roman"/>
                          <a:cs typeface="Times New Roman"/>
                        </a:rPr>
                        <a:t>Network number </a:t>
                      </a:r>
                      <a:endParaRPr lang="en-US" sz="1600" b="1"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Cambria"/>
                          <a:ea typeface="Times New Roman"/>
                          <a:cs typeface="Times New Roman"/>
                        </a:rPr>
                        <a:t>length </a:t>
                      </a:r>
                      <a:r>
                        <a:rPr lang="en-US" sz="1600" b="1" dirty="0" smtClean="0">
                          <a:solidFill>
                            <a:srgbClr val="000000"/>
                          </a:solidFill>
                          <a:latin typeface="Cambria"/>
                          <a:ea typeface="Times New Roman"/>
                          <a:cs typeface="Times New Roman"/>
                        </a:rPr>
                        <a:t>of T.L’s (km</a:t>
                      </a:r>
                      <a:r>
                        <a:rPr lang="en-US" sz="1600" b="1" dirty="0">
                          <a:solidFill>
                            <a:srgbClr val="000000"/>
                          </a:solidFill>
                          <a:latin typeface="Cambria"/>
                          <a:ea typeface="Times New Roman"/>
                          <a:cs typeface="Times New Roman"/>
                        </a:rPr>
                        <a:t>)</a:t>
                      </a:r>
                      <a:endParaRPr lang="en-US" sz="1600" b="1"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Cambria"/>
                          <a:ea typeface="Times New Roman"/>
                          <a:cs typeface="Times New Roman"/>
                        </a:rPr>
                        <a:t>voltage </a:t>
                      </a:r>
                      <a:r>
                        <a:rPr lang="en-US" sz="1600" b="1" dirty="0" smtClean="0">
                          <a:solidFill>
                            <a:srgbClr val="000000"/>
                          </a:solidFill>
                          <a:latin typeface="Cambria"/>
                          <a:ea typeface="Times New Roman"/>
                          <a:cs typeface="Times New Roman"/>
                        </a:rPr>
                        <a:t> levels (kv</a:t>
                      </a:r>
                      <a:r>
                        <a:rPr lang="en-US" sz="1600" b="1" dirty="0">
                          <a:solidFill>
                            <a:srgbClr val="000000"/>
                          </a:solidFill>
                          <a:latin typeface="Cambria"/>
                          <a:ea typeface="Times New Roman"/>
                          <a:cs typeface="Times New Roman"/>
                        </a:rPr>
                        <a:t>)</a:t>
                      </a:r>
                      <a:endParaRPr lang="en-US" sz="1600" b="1"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Cambria"/>
                          <a:ea typeface="Times New Roman"/>
                          <a:cs typeface="Times New Roman"/>
                        </a:rPr>
                        <a:t>number of 2-winding </a:t>
                      </a:r>
                      <a:r>
                        <a:rPr lang="en-US" sz="1600" b="1" dirty="0" smtClean="0">
                          <a:solidFill>
                            <a:srgbClr val="000000"/>
                          </a:solidFill>
                          <a:latin typeface="Cambria"/>
                          <a:ea typeface="Times New Roman"/>
                          <a:cs typeface="Times New Roman"/>
                        </a:rPr>
                        <a:t>transformer</a:t>
                      </a:r>
                      <a:endParaRPr lang="en-US" sz="1600" b="1"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Cambria"/>
                          <a:ea typeface="Times New Roman"/>
                          <a:cs typeface="Times New Roman"/>
                        </a:rPr>
                        <a:t>number of 3-winding </a:t>
                      </a:r>
                      <a:r>
                        <a:rPr lang="en-US" sz="1600" b="1" dirty="0" smtClean="0">
                          <a:solidFill>
                            <a:srgbClr val="000000"/>
                          </a:solidFill>
                          <a:latin typeface="Cambria"/>
                          <a:ea typeface="Times New Roman"/>
                          <a:cs typeface="Times New Roman"/>
                        </a:rPr>
                        <a:t>transformer</a:t>
                      </a:r>
                      <a:endParaRPr lang="en-US" sz="1600" b="1" dirty="0">
                        <a:latin typeface="Calibri"/>
                        <a:ea typeface="Calibri"/>
                        <a:cs typeface="Arial"/>
                      </a:endParaRPr>
                    </a:p>
                  </a:txBody>
                  <a:tcPr marL="68580" marR="68580"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Cambria"/>
                          <a:ea typeface="Times New Roman"/>
                          <a:cs typeface="Times New Roman"/>
                        </a:rPr>
                        <a:t>ratio of  3-winding transformer</a:t>
                      </a:r>
                      <a:endParaRPr lang="en-US" sz="1600" b="1" dirty="0" smtClean="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276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3</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3</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161/66/33</a:t>
                      </a:r>
                      <a:endParaRPr lang="en-US" sz="1600" b="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2</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294</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6</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a:solidFill>
                            <a:srgbClr val="000000"/>
                          </a:solidFill>
                          <a:latin typeface="Cambria"/>
                          <a:ea typeface="Times New Roman"/>
                          <a:cs typeface="Times New Roman"/>
                        </a:rPr>
                        <a:t>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161/66/33 </a:t>
                      </a:r>
                      <a:endParaRPr lang="en-US" sz="1600" b="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3</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296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161,66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4</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a:solidFill>
                            <a:srgbClr val="000000"/>
                          </a:solidFill>
                          <a:latin typeface="Cambria"/>
                          <a:ea typeface="Times New Roman"/>
                          <a:cs typeface="Times New Roman"/>
                        </a:rPr>
                        <a:t>2</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161/66/33 </a:t>
                      </a:r>
                      <a:endParaRPr lang="en-US" sz="1600" b="0">
                        <a:latin typeface="Calibri"/>
                        <a:ea typeface="Calibri"/>
                        <a:cs typeface="Arial"/>
                      </a:endParaRPr>
                    </a:p>
                  </a:txBody>
                  <a:tcPr marL="68580" marR="68580" marT="0" marB="0" anchor="ctr"/>
                </a:tc>
              </a:tr>
              <a:tr h="578688">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4</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dirty="0">
                          <a:solidFill>
                            <a:srgbClr val="000000"/>
                          </a:solidFill>
                          <a:latin typeface="Cambria"/>
                          <a:ea typeface="Times New Roman"/>
                          <a:cs typeface="Times New Roman"/>
                        </a:rPr>
                        <a:t>270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161,66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4</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a:solidFill>
                            <a:srgbClr val="000000"/>
                          </a:solidFill>
                          <a:latin typeface="Cambria"/>
                          <a:ea typeface="Times New Roman"/>
                          <a:cs typeface="Times New Roman"/>
                        </a:rPr>
                        <a:t>2</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161/66/33 161/66/22</a:t>
                      </a:r>
                      <a:endParaRPr lang="en-US" sz="1600" b="0">
                        <a:latin typeface="Calibri"/>
                        <a:ea typeface="Calibri"/>
                        <a:cs typeface="Arial"/>
                      </a:endParaRPr>
                    </a:p>
                  </a:txBody>
                  <a:tcPr marL="68580" marR="68580" marT="0" marB="0" anchor="ctr"/>
                </a:tc>
              </a:tr>
              <a:tr h="578688">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5</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dirty="0">
                          <a:solidFill>
                            <a:srgbClr val="000000"/>
                          </a:solidFill>
                          <a:latin typeface="Cambria"/>
                          <a:ea typeface="Times New Roman"/>
                          <a:cs typeface="Times New Roman"/>
                        </a:rPr>
                        <a:t>260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161,66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5</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dirty="0">
                          <a:solidFill>
                            <a:srgbClr val="000000"/>
                          </a:solidFill>
                          <a:latin typeface="Cambria"/>
                          <a:ea typeface="Times New Roman"/>
                          <a:cs typeface="Times New Roman"/>
                        </a:rPr>
                        <a:t>2</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161/66/33 161/66/22</a:t>
                      </a:r>
                      <a:endParaRPr lang="en-US" sz="1600" b="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6</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314</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161,66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7</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a:solidFill>
                            <a:srgbClr val="000000"/>
                          </a:solidFill>
                          <a:latin typeface="Cambria"/>
                          <a:ea typeface="Times New Roman"/>
                          <a:cs typeface="Times New Roman"/>
                        </a:rPr>
                        <a:t>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 161/66/33 </a:t>
                      </a:r>
                      <a:endParaRPr lang="en-US" sz="1600" b="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7</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250</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161,66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5</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2</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161/66/33</a:t>
                      </a:r>
                      <a:endParaRPr lang="en-US" sz="1600" b="0" dirty="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8</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225</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a:t>
                      </a:r>
                      <a:endParaRPr lang="en-US" sz="1600" b="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9</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a:solidFill>
                            <a:srgbClr val="000000"/>
                          </a:solidFill>
                          <a:latin typeface="Cambria"/>
                          <a:ea typeface="Times New Roman"/>
                          <a:cs typeface="Times New Roman"/>
                        </a:rPr>
                        <a:t>168</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a:t>
                      </a:r>
                      <a:endParaRPr lang="en-US" sz="1600" b="0" dirty="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10</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222</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6</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a:t>
                      </a:r>
                      <a:endParaRPr lang="en-US" sz="1600" b="0" dirty="0">
                        <a:latin typeface="Calibri"/>
                        <a:ea typeface="Calibri"/>
                        <a:cs typeface="Arial"/>
                      </a:endParaRPr>
                    </a:p>
                  </a:txBody>
                  <a:tcPr marL="68580" marR="68580" marT="0" marB="0" anchor="ctr"/>
                </a:tc>
              </a:tr>
              <a:tr h="407486">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a:solidFill>
                            <a:srgbClr val="000000"/>
                          </a:solidFill>
                          <a:latin typeface="Cambria"/>
                          <a:ea typeface="Times New Roman"/>
                          <a:cs typeface="Times New Roman"/>
                        </a:rPr>
                        <a:t>209</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161</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a:solidFill>
                            <a:srgbClr val="000000"/>
                          </a:solidFill>
                          <a:latin typeface="Cambria"/>
                          <a:ea typeface="Times New Roman"/>
                          <a:cs typeface="Times New Roman"/>
                        </a:rPr>
                        <a:t>6</a:t>
                      </a:r>
                      <a:endParaRPr lang="en-US" sz="1600" b="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a:t>
                      </a:r>
                      <a:endParaRPr lang="en-US" sz="1600" b="0" dirty="0">
                        <a:latin typeface="Calibri"/>
                        <a:ea typeface="Calibri"/>
                        <a:cs typeface="Arial"/>
                      </a:endParaRPr>
                    </a:p>
                  </a:txBody>
                  <a:tcPr marL="68580" marR="68580" marT="0" marB="0" anchor="ctr"/>
                </a:tc>
              </a:tr>
              <a:tr h="288540">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12</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dirty="0">
                          <a:solidFill>
                            <a:srgbClr val="000000"/>
                          </a:solidFill>
                          <a:latin typeface="Cambria"/>
                          <a:ea typeface="Times New Roman"/>
                          <a:cs typeface="Times New Roman"/>
                        </a:rPr>
                        <a:t>170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i="1" dirty="0">
                          <a:solidFill>
                            <a:srgbClr val="000000"/>
                          </a:solidFill>
                          <a:latin typeface="Cambria"/>
                          <a:ea typeface="Times New Roman"/>
                          <a:cs typeface="Times New Roman"/>
                        </a:rPr>
                        <a:t>161,66</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7</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0</a:t>
                      </a:r>
                      <a:endParaRPr lang="en-US" sz="1600" b="0" dirty="0">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1600" b="0" dirty="0">
                          <a:solidFill>
                            <a:srgbClr val="000000"/>
                          </a:solidFill>
                          <a:latin typeface="Cambria"/>
                          <a:ea typeface="Times New Roman"/>
                          <a:cs typeface="Times New Roman"/>
                        </a:rPr>
                        <a:t>-</a:t>
                      </a:r>
                      <a:endParaRPr lang="en-US" sz="1600" b="0" dirty="0">
                        <a:latin typeface="Calibri"/>
                        <a:ea typeface="Calibri"/>
                        <a:cs typeface="Arial"/>
                      </a:endParaRPr>
                    </a:p>
                  </a:txBody>
                  <a:tcPr marL="68580" marR="68580" marT="0" marB="0" anchor="ctr"/>
                </a:tc>
              </a:tr>
            </a:tbl>
          </a:graphicData>
        </a:graphic>
      </p:graphicFrame>
      <p:sp>
        <p:nvSpPr>
          <p:cNvPr id="3" name="عنوان 2"/>
          <p:cNvSpPr>
            <a:spLocks noGrp="1"/>
          </p:cNvSpPr>
          <p:nvPr>
            <p:ph type="title"/>
          </p:nvPr>
        </p:nvSpPr>
        <p:spPr>
          <a:xfrm>
            <a:off x="457200" y="274638"/>
            <a:ext cx="8229600" cy="562074"/>
          </a:xfrm>
        </p:spPr>
        <p:txBody>
          <a:bodyPr>
            <a:normAutofit/>
          </a:bodyPr>
          <a:lstStyle/>
          <a:p>
            <a:r>
              <a:rPr lang="en-US" sz="2000" dirty="0" smtClean="0"/>
              <a:t>The following table summarize the previous 12 configurations  </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extLst>
              <p:ext uri="{D42A27DB-BD31-4B8C-83A1-F6EECF244321}">
                <p14:modId xmlns:p14="http://schemas.microsoft.com/office/powerpoint/2010/main" xmlns="" val="603138761"/>
              </p:ext>
            </p:extLst>
          </p:nvPr>
        </p:nvGraphicFramePr>
        <p:xfrm>
          <a:off x="0" y="908720"/>
          <a:ext cx="9144000" cy="5949280"/>
        </p:xfrm>
        <a:graphic>
          <a:graphicData uri="http://schemas.openxmlformats.org/drawingml/2006/table">
            <a:tbl>
              <a:tblPr firstRow="1" bandRow="1">
                <a:tableStyleId>{5C22544A-7EE6-4342-B048-85BDC9FD1C3A}</a:tableStyleId>
              </a:tblPr>
              <a:tblGrid>
                <a:gridCol w="4572000"/>
                <a:gridCol w="4572000"/>
              </a:tblGrid>
              <a:tr h="2928905">
                <a:tc>
                  <a:txBody>
                    <a:bodyPr/>
                    <a:lstStyle/>
                    <a:p>
                      <a:endParaRPr lang="en-US" dirty="0"/>
                    </a:p>
                  </a:txBody>
                  <a:tcPr marL="85657" marR="85657"/>
                </a:tc>
                <a:tc>
                  <a:txBody>
                    <a:bodyPr/>
                    <a:lstStyle/>
                    <a:p>
                      <a:endParaRPr lang="en-US" dirty="0"/>
                    </a:p>
                  </a:txBody>
                  <a:tcPr marL="85657" marR="85657"/>
                </a:tc>
              </a:tr>
              <a:tr h="3020375">
                <a:tc>
                  <a:txBody>
                    <a:bodyPr/>
                    <a:lstStyle/>
                    <a:p>
                      <a:endParaRPr lang="en-US" dirty="0"/>
                    </a:p>
                  </a:txBody>
                  <a:tcPr marL="85657" marR="85657"/>
                </a:tc>
                <a:tc>
                  <a:txBody>
                    <a:bodyPr/>
                    <a:lstStyle/>
                    <a:p>
                      <a:endParaRPr lang="en-US" dirty="0"/>
                    </a:p>
                  </a:txBody>
                  <a:tcPr marL="85657" marR="85657"/>
                </a:tc>
              </a:tr>
            </a:tbl>
          </a:graphicData>
        </a:graphic>
      </p:graphicFrame>
      <p:sp>
        <p:nvSpPr>
          <p:cNvPr id="7" name="عنوان 6"/>
          <p:cNvSpPr>
            <a:spLocks noGrp="1"/>
          </p:cNvSpPr>
          <p:nvPr>
            <p:ph type="title"/>
          </p:nvPr>
        </p:nvSpPr>
        <p:spPr>
          <a:xfrm>
            <a:off x="457200" y="274638"/>
            <a:ext cx="8229600" cy="562074"/>
          </a:xfrm>
        </p:spPr>
        <p:txBody>
          <a:bodyPr>
            <a:normAutofit/>
          </a:bodyPr>
          <a:lstStyle/>
          <a:p>
            <a:pPr algn="ctr"/>
            <a:r>
              <a:rPr lang="en-US" sz="2400" dirty="0" smtClean="0"/>
              <a:t>The following table shows the chosen configurations</a:t>
            </a:r>
            <a:endParaRPr lang="en-US" sz="2400" dirty="0"/>
          </a:p>
        </p:txBody>
      </p:sp>
      <p:pic>
        <p:nvPicPr>
          <p:cNvPr id="13" name="Picture 6"/>
          <p:cNvPicPr>
            <a:picLocks noChangeAspect="1" noChangeArrowheads="1"/>
          </p:cNvPicPr>
          <p:nvPr/>
        </p:nvPicPr>
        <p:blipFill>
          <a:blip r:embed="rId2" cstate="print"/>
          <a:srcRect/>
          <a:stretch>
            <a:fillRect/>
          </a:stretch>
        </p:blipFill>
        <p:spPr bwMode="auto">
          <a:xfrm>
            <a:off x="179512" y="980728"/>
            <a:ext cx="4320480" cy="2736304"/>
          </a:xfrm>
          <a:prstGeom prst="rect">
            <a:avLst/>
          </a:prstGeom>
          <a:noFill/>
          <a:ln w="9525">
            <a:noFill/>
            <a:miter lim="800000"/>
            <a:headEnd/>
            <a:tailEnd/>
          </a:ln>
        </p:spPr>
      </p:pic>
      <p:pic>
        <p:nvPicPr>
          <p:cNvPr id="9" name="Picture 3"/>
          <p:cNvPicPr>
            <a:picLocks noChangeAspect="1" noChangeArrowheads="1"/>
          </p:cNvPicPr>
          <p:nvPr/>
        </p:nvPicPr>
        <p:blipFill>
          <a:blip r:embed="rId3" cstate="print"/>
          <a:srcRect/>
          <a:stretch>
            <a:fillRect/>
          </a:stretch>
        </p:blipFill>
        <p:spPr bwMode="auto">
          <a:xfrm>
            <a:off x="4644008" y="980728"/>
            <a:ext cx="4320480" cy="2736304"/>
          </a:xfrm>
          <a:prstGeom prst="rect">
            <a:avLst/>
          </a:prstGeom>
          <a:noFill/>
          <a:ln w="9525">
            <a:noFill/>
            <a:miter lim="800000"/>
            <a:headEnd/>
            <a:tailEnd/>
          </a:ln>
        </p:spPr>
      </p:pic>
      <p:pic>
        <p:nvPicPr>
          <p:cNvPr id="14" name="Picture 5"/>
          <p:cNvPicPr>
            <a:picLocks noChangeAspect="1" noChangeArrowheads="1"/>
          </p:cNvPicPr>
          <p:nvPr/>
        </p:nvPicPr>
        <p:blipFill>
          <a:blip r:embed="rId4" cstate="print"/>
          <a:srcRect/>
          <a:stretch>
            <a:fillRect/>
          </a:stretch>
        </p:blipFill>
        <p:spPr bwMode="auto">
          <a:xfrm>
            <a:off x="179512" y="3888432"/>
            <a:ext cx="4320480" cy="2852936"/>
          </a:xfrm>
          <a:prstGeom prst="rect">
            <a:avLst/>
          </a:prstGeom>
          <a:noFill/>
          <a:ln w="9525">
            <a:noFill/>
            <a:miter lim="800000"/>
            <a:headEnd/>
            <a:tailEnd/>
          </a:ln>
        </p:spPr>
      </p:pic>
      <p:pic>
        <p:nvPicPr>
          <p:cNvPr id="15" name="Picture 2"/>
          <p:cNvPicPr>
            <a:picLocks noChangeAspect="1" noChangeArrowheads="1"/>
          </p:cNvPicPr>
          <p:nvPr/>
        </p:nvPicPr>
        <p:blipFill>
          <a:blip r:embed="rId5" cstate="print"/>
          <a:srcRect/>
          <a:stretch>
            <a:fillRect/>
          </a:stretch>
        </p:blipFill>
        <p:spPr bwMode="auto">
          <a:xfrm>
            <a:off x="4644008" y="3933056"/>
            <a:ext cx="4320480"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274638"/>
            <a:ext cx="8229600" cy="922114"/>
          </a:xfrm>
        </p:spPr>
        <p:txBody>
          <a:bodyPr>
            <a:normAutofit/>
          </a:bodyPr>
          <a:lstStyle/>
          <a:p>
            <a:pPr lvl="0"/>
            <a:r>
              <a:rPr lang="en-US" dirty="0" smtClean="0"/>
              <a:t>Selection of transmission lines</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67544" y="1196752"/>
            <a:ext cx="7920880" cy="4752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en-US" dirty="0" smtClean="0"/>
              <a:t>The rating depends on loads are fed.</a:t>
            </a:r>
          </a:p>
          <a:p>
            <a:r>
              <a:rPr lang="en-US" dirty="0" smtClean="0"/>
              <a:t> For reliability, 2 transformers at each substation</a:t>
            </a:r>
          </a:p>
          <a:p>
            <a:r>
              <a:rPr lang="en-US" dirty="0" smtClean="0"/>
              <a:t>Load factor=70% for maximum efficiency</a:t>
            </a:r>
          </a:p>
          <a:p>
            <a:r>
              <a:rPr lang="en-US" dirty="0" smtClean="0"/>
              <a:t>S</a:t>
            </a:r>
            <a:r>
              <a:rPr lang="en-US" baseline="-25000" dirty="0" smtClean="0"/>
              <a:t>transformer </a:t>
            </a:r>
            <a:r>
              <a:rPr lang="en-US" dirty="0" smtClean="0"/>
              <a:t> ≥ S</a:t>
            </a:r>
            <a:r>
              <a:rPr lang="en-US" baseline="-25000" dirty="0" smtClean="0"/>
              <a:t>calculated</a:t>
            </a:r>
          </a:p>
          <a:p>
            <a:pPr>
              <a:buNone/>
            </a:pPr>
            <a:r>
              <a:rPr lang="en-US" sz="1000" baseline="-25000" dirty="0" smtClean="0"/>
              <a:t> </a:t>
            </a:r>
            <a:endParaRPr lang="en-US" sz="1000" dirty="0" smtClean="0"/>
          </a:p>
          <a:p>
            <a:r>
              <a:rPr lang="en-US" dirty="0" smtClean="0"/>
              <a:t>We pick the transformer rating from standard tables at  a given voltage ratio , these tables may differ from manufacturer to another .</a:t>
            </a:r>
          </a:p>
          <a:p>
            <a:endParaRPr lang="en-US" dirty="0"/>
          </a:p>
        </p:txBody>
      </p:sp>
      <p:sp>
        <p:nvSpPr>
          <p:cNvPr id="3" name="عنوان 2"/>
          <p:cNvSpPr>
            <a:spLocks noGrp="1"/>
          </p:cNvSpPr>
          <p:nvPr>
            <p:ph type="title"/>
          </p:nvPr>
        </p:nvSpPr>
        <p:spPr/>
        <p:txBody>
          <a:bodyPr>
            <a:normAutofit/>
          </a:bodyPr>
          <a:lstStyle/>
          <a:p>
            <a:pPr lvl="0"/>
            <a:r>
              <a:rPr lang="en-US" dirty="0" smtClean="0"/>
              <a:t>Selection of transformers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Switch gear is an important device which contains bus-bars, transformers, measuring and protection devices.</a:t>
            </a:r>
          </a:p>
          <a:p>
            <a:r>
              <a:rPr lang="en-US" dirty="0" smtClean="0"/>
              <a:t>Selection depends on </a:t>
            </a:r>
          </a:p>
          <a:p>
            <a:pPr marL="624078" indent="-514350">
              <a:buFont typeface="+mj-lt"/>
              <a:buAutoNum type="arabicPeriod"/>
            </a:pPr>
            <a:r>
              <a:rPr lang="en-US" dirty="0" smtClean="0"/>
              <a:t>Voltage level</a:t>
            </a:r>
          </a:p>
          <a:p>
            <a:pPr marL="624078" indent="-514350">
              <a:buFont typeface="+mj-lt"/>
              <a:buAutoNum type="arabicPeriod"/>
            </a:pPr>
            <a:r>
              <a:rPr lang="en-US" dirty="0" smtClean="0"/>
              <a:t>Number of lines </a:t>
            </a:r>
          </a:p>
          <a:p>
            <a:pPr marL="624078" indent="-514350">
              <a:buFont typeface="+mj-lt"/>
              <a:buAutoNum type="arabicPeriod"/>
            </a:pPr>
            <a:r>
              <a:rPr lang="en-US" dirty="0" smtClean="0"/>
              <a:t>Location of substation </a:t>
            </a:r>
          </a:p>
          <a:p>
            <a:pPr marL="624078" indent="-514350">
              <a:buFont typeface="+mj-lt"/>
              <a:buAutoNum type="arabicPeriod"/>
            </a:pPr>
            <a:r>
              <a:rPr lang="en-US" dirty="0" smtClean="0"/>
              <a:t>Possibility of expansion</a:t>
            </a:r>
          </a:p>
          <a:p>
            <a:r>
              <a:rPr lang="en-US" dirty="0" smtClean="0"/>
              <a:t>All switch gears are outdoor ones.</a:t>
            </a:r>
            <a:endParaRPr lang="en-US" dirty="0"/>
          </a:p>
        </p:txBody>
      </p:sp>
      <p:sp>
        <p:nvSpPr>
          <p:cNvPr id="3" name="Title 2"/>
          <p:cNvSpPr>
            <a:spLocks noGrp="1"/>
          </p:cNvSpPr>
          <p:nvPr>
            <p:ph type="title"/>
          </p:nvPr>
        </p:nvSpPr>
        <p:spPr/>
        <p:txBody>
          <a:bodyPr/>
          <a:lstStyle/>
          <a:p>
            <a:r>
              <a:rPr lang="en-US" dirty="0" smtClean="0"/>
              <a:t>Selection of switch gears</a:t>
            </a:r>
            <a:endParaRPr lang="en-US" dirty="0"/>
          </a:p>
        </p:txBody>
      </p:sp>
    </p:spTree>
    <p:extLst>
      <p:ext uri="{BB962C8B-B14F-4D97-AF65-F5344CB8AC3E}">
        <p14:creationId xmlns:p14="http://schemas.microsoft.com/office/powerpoint/2010/main" xmlns="" val="1788725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344859297"/>
              </p:ext>
            </p:extLst>
          </p:nvPr>
        </p:nvGraphicFramePr>
        <p:xfrm>
          <a:off x="457200" y="1196976"/>
          <a:ext cx="8229600" cy="5246488"/>
        </p:xfrm>
        <a:graphic>
          <a:graphicData uri="http://schemas.openxmlformats.org/drawingml/2006/table">
            <a:tbl>
              <a:tblPr firstRow="1" bandRow="1">
                <a:tableStyleId>{5C22544A-7EE6-4342-B048-85BDC9FD1C3A}</a:tableStyleId>
              </a:tblPr>
              <a:tblGrid>
                <a:gridCol w="1162472"/>
                <a:gridCol w="3312368"/>
                <a:gridCol w="3754760"/>
              </a:tblGrid>
              <a:tr h="503832">
                <a:tc>
                  <a:txBody>
                    <a:bodyPr/>
                    <a:lstStyle/>
                    <a:p>
                      <a:pPr algn="ctr"/>
                      <a:r>
                        <a:rPr lang="en-US" sz="2200" dirty="0" smtClean="0"/>
                        <a:t>Type</a:t>
                      </a:r>
                      <a:endParaRPr lang="en-US" sz="2200" dirty="0"/>
                    </a:p>
                  </a:txBody>
                  <a:tcPr/>
                </a:tc>
                <a:tc>
                  <a:txBody>
                    <a:bodyPr/>
                    <a:lstStyle/>
                    <a:p>
                      <a:pPr algn="ctr"/>
                      <a:r>
                        <a:rPr lang="en-US" sz="2200" dirty="0" smtClean="0"/>
                        <a:t>Figure</a:t>
                      </a:r>
                      <a:endParaRPr lang="en-US" sz="2200" dirty="0"/>
                    </a:p>
                  </a:txBody>
                  <a:tcPr/>
                </a:tc>
                <a:tc>
                  <a:txBody>
                    <a:bodyPr/>
                    <a:lstStyle/>
                    <a:p>
                      <a:pPr algn="ctr"/>
                      <a:r>
                        <a:rPr lang="en-US" sz="2200" dirty="0" smtClean="0"/>
                        <a:t>Properties</a:t>
                      </a:r>
                      <a:endParaRPr lang="en-US" sz="2200" dirty="0"/>
                    </a:p>
                  </a:txBody>
                  <a:tcPr/>
                </a:tc>
              </a:tr>
              <a:tr h="2304256">
                <a:tc>
                  <a:txBody>
                    <a:bodyPr/>
                    <a:lstStyle/>
                    <a:p>
                      <a:pPr algn="ctr"/>
                      <a:r>
                        <a:rPr lang="en-US" sz="2200" dirty="0" smtClean="0"/>
                        <a:t>4</a:t>
                      </a:r>
                      <a:endParaRPr lang="en-US" sz="2200" dirty="0"/>
                    </a:p>
                  </a:txBody>
                  <a:tcPr/>
                </a:tc>
                <a:tc>
                  <a:txBody>
                    <a:bodyPr/>
                    <a:lstStyle/>
                    <a:p>
                      <a:pPr algn="ctr"/>
                      <a:endParaRPr lang="en-US" sz="2200" dirty="0"/>
                    </a:p>
                  </a:txBody>
                  <a:tcPr/>
                </a:tc>
                <a:tc>
                  <a:txBody>
                    <a:bodyPr/>
                    <a:lstStyle/>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Used at terminals of the network.</a:t>
                      </a:r>
                    </a:p>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Two inputs and two outputs</a:t>
                      </a:r>
                    </a:p>
                    <a:p>
                      <a:pPr marL="285750" indent="-285750" algn="l">
                        <a:buFont typeface="Arial" pitchFamily="34" charset="0"/>
                        <a:buChar char="•"/>
                      </a:pPr>
                      <a:r>
                        <a:rPr kumimoji="0" lang="en-US" sz="2200" kern="1200" dirty="0" smtClean="0">
                          <a:solidFill>
                            <a:schemeClr val="dk1"/>
                          </a:solidFill>
                          <a:effectLst/>
                          <a:latin typeface="+mn-lt"/>
                          <a:ea typeface="+mn-ea"/>
                          <a:cs typeface="+mn-cs"/>
                        </a:rPr>
                        <a:t>From 35-220 kV</a:t>
                      </a:r>
                      <a:endParaRPr lang="en-US" sz="2200" dirty="0"/>
                    </a:p>
                  </a:txBody>
                  <a:tcPr/>
                </a:tc>
              </a:tr>
              <a:tr h="2304256">
                <a:tc>
                  <a:txBody>
                    <a:bodyPr/>
                    <a:lstStyle/>
                    <a:p>
                      <a:pPr algn="ctr"/>
                      <a:r>
                        <a:rPr lang="en-US" sz="2200" dirty="0" smtClean="0"/>
                        <a:t>5</a:t>
                      </a:r>
                      <a:endParaRPr lang="en-US" sz="2200" dirty="0"/>
                    </a:p>
                  </a:txBody>
                  <a:tcPr/>
                </a:tc>
                <a:tc>
                  <a:txBody>
                    <a:bodyPr/>
                    <a:lstStyle/>
                    <a:p>
                      <a:pPr algn="ctr"/>
                      <a:endParaRPr lang="en-US" sz="2200" dirty="0"/>
                    </a:p>
                  </a:txBody>
                  <a:tcPr/>
                </a:tc>
                <a:tc>
                  <a:txBody>
                    <a:bodyPr/>
                    <a:lstStyle/>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Used at terminals of the network.</a:t>
                      </a:r>
                    </a:p>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Two inputs and two outputs.</a:t>
                      </a:r>
                    </a:p>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More safety with extra C.B.</a:t>
                      </a:r>
                    </a:p>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From 35-220 kV</a:t>
                      </a:r>
                    </a:p>
                  </a:txBody>
                  <a:tcPr/>
                </a:tc>
              </a:tr>
            </a:tbl>
          </a:graphicData>
        </a:graphic>
      </p:graphicFrame>
      <p:sp>
        <p:nvSpPr>
          <p:cNvPr id="3" name="Title 2"/>
          <p:cNvSpPr>
            <a:spLocks noGrp="1"/>
          </p:cNvSpPr>
          <p:nvPr>
            <p:ph type="title"/>
          </p:nvPr>
        </p:nvSpPr>
        <p:spPr>
          <a:xfrm>
            <a:off x="467544" y="260648"/>
            <a:ext cx="8229600" cy="864096"/>
          </a:xfrm>
        </p:spPr>
        <p:txBody>
          <a:bodyPr>
            <a:normAutofit/>
          </a:bodyPr>
          <a:lstStyle/>
          <a:p>
            <a:r>
              <a:rPr lang="en-US" sz="2600" dirty="0" smtClean="0"/>
              <a:t>This table illustrate types of switch gears used:</a:t>
            </a:r>
            <a:endParaRPr lang="en-US" sz="26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79712" y="1772816"/>
            <a:ext cx="2592288" cy="20882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79712" y="4077072"/>
            <a:ext cx="2592288" cy="20882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925567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695920170"/>
              </p:ext>
            </p:extLst>
          </p:nvPr>
        </p:nvGraphicFramePr>
        <p:xfrm>
          <a:off x="107504" y="260648"/>
          <a:ext cx="8928992" cy="6274598"/>
        </p:xfrm>
        <a:graphic>
          <a:graphicData uri="http://schemas.openxmlformats.org/drawingml/2006/table">
            <a:tbl>
              <a:tblPr firstRow="1" bandRow="1">
                <a:tableStyleId>{5C22544A-7EE6-4342-B048-85BDC9FD1C3A}</a:tableStyleId>
              </a:tblPr>
              <a:tblGrid>
                <a:gridCol w="1105010"/>
                <a:gridCol w="3750124"/>
                <a:gridCol w="4073858"/>
              </a:tblGrid>
              <a:tr h="416818">
                <a:tc>
                  <a:txBody>
                    <a:bodyPr/>
                    <a:lstStyle/>
                    <a:p>
                      <a:pPr algn="ctr"/>
                      <a:r>
                        <a:rPr lang="en-US" sz="2200" dirty="0" smtClean="0"/>
                        <a:t>Type</a:t>
                      </a:r>
                      <a:endParaRPr lang="en-US" sz="2200" dirty="0"/>
                    </a:p>
                  </a:txBody>
                  <a:tcPr/>
                </a:tc>
                <a:tc>
                  <a:txBody>
                    <a:bodyPr/>
                    <a:lstStyle/>
                    <a:p>
                      <a:pPr algn="ctr"/>
                      <a:r>
                        <a:rPr lang="en-US" sz="2200" dirty="0" smtClean="0"/>
                        <a:t>Figure</a:t>
                      </a:r>
                      <a:endParaRPr lang="en-US" sz="2200" dirty="0"/>
                    </a:p>
                  </a:txBody>
                  <a:tcPr/>
                </a:tc>
                <a:tc>
                  <a:txBody>
                    <a:bodyPr/>
                    <a:lstStyle/>
                    <a:p>
                      <a:pPr algn="ctr"/>
                      <a:r>
                        <a:rPr lang="en-US" sz="2200" dirty="0" smtClean="0"/>
                        <a:t>Properties</a:t>
                      </a:r>
                      <a:endParaRPr lang="en-US" sz="2200" dirty="0"/>
                    </a:p>
                  </a:txBody>
                  <a:tcPr/>
                </a:tc>
              </a:tr>
              <a:tr h="2700085">
                <a:tc>
                  <a:txBody>
                    <a:bodyPr/>
                    <a:lstStyle/>
                    <a:p>
                      <a:pPr algn="ctr"/>
                      <a:r>
                        <a:rPr lang="en-US" sz="2200" dirty="0" smtClean="0"/>
                        <a:t>11</a:t>
                      </a:r>
                      <a:endParaRPr lang="en-US" sz="2200" dirty="0"/>
                    </a:p>
                  </a:txBody>
                  <a:tcPr/>
                </a:tc>
                <a:tc>
                  <a:txBody>
                    <a:bodyPr/>
                    <a:lstStyle/>
                    <a:p>
                      <a:pPr algn="ctr"/>
                      <a:endParaRPr lang="en-US" sz="2200" dirty="0"/>
                    </a:p>
                  </a:txBody>
                  <a:tcPr/>
                </a:tc>
                <a:tc>
                  <a:txBody>
                    <a:bodyPr/>
                    <a:lstStyle/>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Used at the middle of the network.</a:t>
                      </a:r>
                    </a:p>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From 2-4 inputs and outputs.</a:t>
                      </a:r>
                    </a:p>
                    <a:p>
                      <a:pPr marL="285750" indent="-285750" algn="l">
                        <a:buFont typeface="Arial" pitchFamily="34" charset="0"/>
                        <a:buChar char="•"/>
                      </a:pPr>
                      <a:r>
                        <a:rPr kumimoji="0" lang="en-US" sz="2200" kern="1200" dirty="0" smtClean="0">
                          <a:solidFill>
                            <a:schemeClr val="dk1"/>
                          </a:solidFill>
                          <a:effectLst/>
                          <a:latin typeface="+mn-lt"/>
                          <a:ea typeface="+mn-ea"/>
                          <a:cs typeface="+mn-cs"/>
                        </a:rPr>
                        <a:t>From 66-220 kV</a:t>
                      </a:r>
                      <a:endParaRPr lang="en-US" sz="2200" dirty="0" smtClean="0"/>
                    </a:p>
                    <a:p>
                      <a:pPr algn="l"/>
                      <a:endParaRPr lang="en-US" sz="2200" dirty="0"/>
                    </a:p>
                  </a:txBody>
                  <a:tcPr/>
                </a:tc>
              </a:tr>
              <a:tr h="3147793">
                <a:tc>
                  <a:txBody>
                    <a:bodyPr/>
                    <a:lstStyle/>
                    <a:p>
                      <a:pPr algn="ctr"/>
                      <a:r>
                        <a:rPr lang="en-US" sz="2200" dirty="0" smtClean="0"/>
                        <a:t>12</a:t>
                      </a:r>
                      <a:endParaRPr lang="en-US" sz="2200" dirty="0"/>
                    </a:p>
                  </a:txBody>
                  <a:tcPr/>
                </a:tc>
                <a:tc>
                  <a:txBody>
                    <a:bodyPr/>
                    <a:lstStyle/>
                    <a:p>
                      <a:pPr algn="ctr"/>
                      <a:endParaRPr lang="en-US" sz="2200" dirty="0"/>
                    </a:p>
                  </a:txBody>
                  <a:tcPr/>
                </a:tc>
                <a:tc>
                  <a:txBody>
                    <a:bodyPr/>
                    <a:lstStyle/>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Used at the middle of the network.</a:t>
                      </a:r>
                    </a:p>
                    <a:p>
                      <a:pPr marL="285750" lvl="0" indent="-285750" algn="l" rtl="0">
                        <a:buFont typeface="Arial" pitchFamily="34" charset="0"/>
                        <a:buChar char="•"/>
                      </a:pPr>
                      <a:r>
                        <a:rPr kumimoji="0" lang="en-US" sz="2200" kern="1200" dirty="0" smtClean="0">
                          <a:solidFill>
                            <a:schemeClr val="dk1"/>
                          </a:solidFill>
                          <a:effectLst/>
                          <a:latin typeface="+mn-lt"/>
                          <a:ea typeface="+mn-ea"/>
                          <a:cs typeface="+mn-cs"/>
                        </a:rPr>
                        <a:t>From 4-16 inputs and outputs.</a:t>
                      </a:r>
                    </a:p>
                    <a:p>
                      <a:pPr marL="285750" indent="-285750" algn="l">
                        <a:buFont typeface="Arial" pitchFamily="34" charset="0"/>
                        <a:buChar char="•"/>
                      </a:pPr>
                      <a:r>
                        <a:rPr kumimoji="0" lang="en-US" sz="2200" kern="1200" dirty="0" smtClean="0">
                          <a:solidFill>
                            <a:schemeClr val="dk1"/>
                          </a:solidFill>
                          <a:effectLst/>
                          <a:latin typeface="+mn-lt"/>
                          <a:ea typeface="+mn-ea"/>
                          <a:cs typeface="+mn-cs"/>
                        </a:rPr>
                        <a:t>From 66-220 kV.</a:t>
                      </a:r>
                      <a:endParaRPr lang="en-US" sz="2200" dirty="0" smtClean="0"/>
                    </a:p>
                    <a:p>
                      <a:pPr algn="l"/>
                      <a:endParaRPr lang="en-US" sz="2200" dirty="0"/>
                    </a:p>
                  </a:txBody>
                  <a:tcPr/>
                </a:tc>
              </a:tr>
            </a:tbl>
          </a:graphicData>
        </a:graphic>
      </p:graphicFrame>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75656" y="692696"/>
            <a:ext cx="3312368" cy="2592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95431" y="3448007"/>
            <a:ext cx="3272817" cy="2952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653213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Content Placeholder 1"/>
              <p:cNvSpPr>
                <a:spLocks noGrp="1"/>
              </p:cNvSpPr>
              <p:nvPr>
                <p:ph idx="1"/>
              </p:nvPr>
            </p:nvSpPr>
            <p:spPr/>
            <p:txBody>
              <a:bodyPr>
                <a:normAutofit/>
              </a:bodyPr>
              <a:lstStyle/>
              <a:p>
                <a14:m>
                  <m:oMath xmlns:m="http://schemas.openxmlformats.org/officeDocument/2006/math">
                    <m:r>
                      <a:rPr lang="en-US" b="0" i="1" smtClean="0">
                        <a:latin typeface="Cambria Math"/>
                      </a:rPr>
                      <m:t>𝑇𝑜𝑡𝑎𝑙</m:t>
                    </m:r>
                    <m:r>
                      <a:rPr lang="en-US" b="0" i="1" smtClean="0">
                        <a:latin typeface="Cambria Math"/>
                      </a:rPr>
                      <m:t> </m:t>
                    </m:r>
                    <m:r>
                      <a:rPr lang="en-US" b="0" i="1" smtClean="0">
                        <a:latin typeface="Cambria Math"/>
                      </a:rPr>
                      <m:t>𝑒𝑥𝑝𝑒𝑛𝑠𝑒𝑠</m:t>
                    </m:r>
                    <m:r>
                      <a:rPr lang="en-US" b="0" i="1" smtClean="0">
                        <a:latin typeface="Cambria Math"/>
                      </a:rPr>
                      <m:t> </m:t>
                    </m:r>
                    <m:r>
                      <a:rPr lang="en-US" b="0" i="1" smtClean="0">
                        <a:latin typeface="Cambria Math"/>
                      </a:rPr>
                      <m:t>𝑝𝑒𝑟</m:t>
                    </m:r>
                    <m:r>
                      <a:rPr lang="en-US" b="0" i="1" smtClean="0">
                        <a:latin typeface="Cambria Math"/>
                      </a:rPr>
                      <m:t> </m:t>
                    </m:r>
                    <m:r>
                      <a:rPr lang="en-US" b="0" i="1" smtClean="0">
                        <a:latin typeface="Cambria Math"/>
                      </a:rPr>
                      <m:t>𝑦𝑒𝑎𝑟</m:t>
                    </m:r>
                    <m:r>
                      <a:rPr lang="en-US" b="0" i="1" smtClean="0">
                        <a:latin typeface="Cambria Math"/>
                      </a:rPr>
                      <m:t>=</m:t>
                    </m:r>
                    <m:r>
                      <a:rPr lang="en-US" b="0" i="1" smtClean="0">
                        <a:latin typeface="Cambria Math"/>
                      </a:rPr>
                      <m:t>𝐶𝑎𝑝𝑖𝑡𝑎𝑙</m:t>
                    </m:r>
                    <m:r>
                      <a:rPr lang="en-US" b="0" i="1" smtClean="0">
                        <a:latin typeface="Cambria Math"/>
                      </a:rPr>
                      <m:t> </m:t>
                    </m:r>
                    <m:r>
                      <a:rPr lang="en-US" b="0" i="1" smtClean="0">
                        <a:latin typeface="Cambria Math"/>
                      </a:rPr>
                      <m:t>𝑐𝑜𝑠𝑡</m:t>
                    </m:r>
                    <m:r>
                      <a:rPr lang="en-US" b="0" i="1" smtClean="0">
                        <a:latin typeface="Cambria Math"/>
                      </a:rPr>
                      <m:t>∗</m:t>
                    </m:r>
                    <m:r>
                      <a:rPr lang="en-US" b="0" i="1" smtClean="0">
                        <a:latin typeface="Cambria Math"/>
                      </a:rPr>
                      <m:t>𝑑𝑒𝑝𝑟𝑒𝑐𝑖𝑎𝑡𝑖𝑜𝑛</m:t>
                    </m:r>
                    <m:r>
                      <a:rPr lang="en-US" b="0" i="1" smtClean="0">
                        <a:latin typeface="Cambria Math"/>
                      </a:rPr>
                      <m:t> </m:t>
                    </m:r>
                    <m:r>
                      <a:rPr lang="en-US" b="0" i="1" smtClean="0">
                        <a:latin typeface="Cambria Math"/>
                      </a:rPr>
                      <m:t>𝑓𝑎𝑐𝑡𝑜𝑟</m:t>
                    </m:r>
                    <m:r>
                      <a:rPr lang="en-US" b="0" i="1" smtClean="0">
                        <a:latin typeface="Cambria Math"/>
                      </a:rPr>
                      <m:t>+</m:t>
                    </m:r>
                    <m:r>
                      <a:rPr lang="en-US" b="0" i="1" smtClean="0">
                        <a:latin typeface="Cambria Math"/>
                      </a:rPr>
                      <m:t>𝐴𝑛𝑛𝑢𝑎𝑙</m:t>
                    </m:r>
                    <m:r>
                      <a:rPr lang="en-US" b="0" i="1" smtClean="0">
                        <a:latin typeface="Cambria Math"/>
                      </a:rPr>
                      <m:t> </m:t>
                    </m:r>
                    <m:r>
                      <a:rPr lang="en-US" b="0" i="1" smtClean="0">
                        <a:latin typeface="Cambria Math"/>
                      </a:rPr>
                      <m:t>𝑟𝑢𝑛𝑛𝑖𝑛𝑔</m:t>
                    </m:r>
                    <m:r>
                      <a:rPr lang="en-US" b="0" i="1" smtClean="0">
                        <a:latin typeface="Cambria Math"/>
                      </a:rPr>
                      <m:t> </m:t>
                    </m:r>
                    <m:r>
                      <a:rPr lang="en-US" b="0" i="1" smtClean="0">
                        <a:latin typeface="Cambria Math"/>
                      </a:rPr>
                      <m:t>𝑐𝑜𝑠𝑡</m:t>
                    </m:r>
                  </m:oMath>
                </a14:m>
                <a:endParaRPr lang="en-US" b="0" dirty="0" smtClean="0"/>
              </a:p>
              <a:p>
                <a:r>
                  <a:rPr lang="en-US" dirty="0" smtClean="0"/>
                  <a:t>Where depreciation factor = 0.12 </a:t>
                </a:r>
                <a:endParaRPr lang="en-US" b="0" dirty="0" smtClean="0"/>
              </a:p>
              <a:p>
                <a:endParaRPr lang="en-US" sz="1400" i="1" dirty="0" smtClean="0">
                  <a:latin typeface="Cambria Math"/>
                </a:endParaRPr>
              </a:p>
              <a:p>
                <a14:m>
                  <m:oMath xmlns:m="http://schemas.openxmlformats.org/officeDocument/2006/math">
                    <m:r>
                      <a:rPr lang="en-US" i="1">
                        <a:latin typeface="Cambria Math"/>
                      </a:rPr>
                      <m:t>𝐶𝑎𝑝𝑖𝑡𝑎𝑙</m:t>
                    </m:r>
                    <m:r>
                      <a:rPr lang="en-US" i="1">
                        <a:latin typeface="Cambria Math"/>
                      </a:rPr>
                      <m:t> </m:t>
                    </m:r>
                    <m:r>
                      <a:rPr lang="en-US" i="1">
                        <a:latin typeface="Cambria Math"/>
                      </a:rPr>
                      <m:t>𝑐𝑜𝑠𝑡</m:t>
                    </m:r>
                    <m:r>
                      <a:rPr lang="en-US" i="1">
                        <a:latin typeface="Cambria Math"/>
                      </a:rPr>
                      <m:t>=</m:t>
                    </m:r>
                    <m:r>
                      <a:rPr lang="en-US" i="1">
                        <a:latin typeface="Cambria Math"/>
                      </a:rPr>
                      <m:t>𝑐𝑜𝑠𝑡</m:t>
                    </m:r>
                    <m:r>
                      <a:rPr lang="en-US" i="1">
                        <a:latin typeface="Cambria Math"/>
                      </a:rPr>
                      <m:t> </m:t>
                    </m:r>
                    <m:r>
                      <a:rPr lang="en-US" i="1">
                        <a:latin typeface="Cambria Math"/>
                      </a:rPr>
                      <m:t>𝑜𝑓</m:t>
                    </m:r>
                    <m:r>
                      <a:rPr lang="en-US" i="1">
                        <a:latin typeface="Cambria Math"/>
                      </a:rPr>
                      <m:t> </m:t>
                    </m:r>
                    <m:r>
                      <a:rPr lang="en-US" i="1">
                        <a:latin typeface="Cambria Math"/>
                      </a:rPr>
                      <m:t>𝑡𝑟𝑎𝑛𝑠𝑓𝑜𝑟𝑚𝑒𝑟𝑠</m:t>
                    </m:r>
                    <m:r>
                      <a:rPr lang="en-US" i="1">
                        <a:latin typeface="Cambria Math"/>
                      </a:rPr>
                      <m:t>+</m:t>
                    </m:r>
                    <m:r>
                      <a:rPr lang="en-US" i="1">
                        <a:latin typeface="Cambria Math"/>
                      </a:rPr>
                      <m:t>𝑐𝑜𝑠𝑡</m:t>
                    </m:r>
                    <m:r>
                      <a:rPr lang="en-US" i="1">
                        <a:latin typeface="Cambria Math"/>
                      </a:rPr>
                      <m:t> </m:t>
                    </m:r>
                    <m:r>
                      <a:rPr lang="en-US" i="1">
                        <a:latin typeface="Cambria Math"/>
                      </a:rPr>
                      <m:t>𝑜𝑓</m:t>
                    </m:r>
                    <m:r>
                      <a:rPr lang="en-US" i="1">
                        <a:latin typeface="Cambria Math"/>
                      </a:rPr>
                      <m:t> </m:t>
                    </m:r>
                    <m:r>
                      <a:rPr lang="en-US" i="1">
                        <a:latin typeface="Cambria Math"/>
                      </a:rPr>
                      <m:t>𝑇</m:t>
                    </m:r>
                    <m:r>
                      <a:rPr lang="en-US" i="1">
                        <a:latin typeface="Cambria Math"/>
                      </a:rPr>
                      <m:t>.</m:t>
                    </m:r>
                    <m:r>
                      <a:rPr lang="en-US" i="1">
                        <a:latin typeface="Cambria Math"/>
                      </a:rPr>
                      <m:t>𝐿</m:t>
                    </m:r>
                    <m:r>
                      <a:rPr lang="en-US" b="0" i="1" smtClean="0">
                        <a:latin typeface="Cambria Math"/>
                      </a:rPr>
                      <m:t>+</m:t>
                    </m:r>
                    <m:r>
                      <a:rPr lang="en-US" b="0" i="1" smtClean="0">
                        <a:latin typeface="Cambria Math"/>
                      </a:rPr>
                      <m:t>𝑐𝑜𝑠𝑡</m:t>
                    </m:r>
                    <m:r>
                      <a:rPr lang="en-US" b="0" i="1" smtClean="0">
                        <a:latin typeface="Cambria Math"/>
                      </a:rPr>
                      <m:t> </m:t>
                    </m:r>
                    <m:r>
                      <a:rPr lang="en-US" b="0" i="1" smtClean="0">
                        <a:latin typeface="Cambria Math"/>
                      </a:rPr>
                      <m:t>𝑜𝑓</m:t>
                    </m:r>
                    <m:r>
                      <a:rPr lang="en-US" b="0" i="1" smtClean="0">
                        <a:latin typeface="Cambria Math"/>
                      </a:rPr>
                      <m:t> </m:t>
                    </m:r>
                    <m:r>
                      <a:rPr lang="en-US" b="0" i="1" smtClean="0">
                        <a:latin typeface="Cambria Math"/>
                      </a:rPr>
                      <m:t>𝑠𝑤𝑖𝑡𝑐h</m:t>
                    </m:r>
                    <m:r>
                      <a:rPr lang="en-US" b="0" i="1" smtClean="0">
                        <a:latin typeface="Cambria Math"/>
                      </a:rPr>
                      <m:t> </m:t>
                    </m:r>
                    <m:r>
                      <a:rPr lang="en-US" b="0" i="1" smtClean="0">
                        <a:latin typeface="Cambria Math"/>
                      </a:rPr>
                      <m:t>𝑔𝑒𝑎𝑟</m:t>
                    </m:r>
                  </m:oMath>
                </a14:m>
                <a:endParaRPr lang="en-US" b="0" i="1" dirty="0" smtClean="0">
                  <a:latin typeface="Cambria Math"/>
                </a:endParaRPr>
              </a:p>
              <a:p>
                <a:endParaRPr lang="en-US" sz="1400" b="0" i="1" dirty="0" smtClean="0">
                  <a:latin typeface="Cambria Math"/>
                </a:endParaRPr>
              </a:p>
              <a:p>
                <a14:m>
                  <m:oMath xmlns:m="http://schemas.openxmlformats.org/officeDocument/2006/math">
                    <m:r>
                      <a:rPr lang="en-US" i="1">
                        <a:latin typeface="Cambria Math"/>
                      </a:rPr>
                      <m:t>𝑅𝑢𝑛𝑛𝑖𝑛𝑔</m:t>
                    </m:r>
                    <m:r>
                      <a:rPr lang="en-US" i="1">
                        <a:latin typeface="Cambria Math"/>
                      </a:rPr>
                      <m:t> </m:t>
                    </m:r>
                    <m:r>
                      <a:rPr lang="en-US" i="1">
                        <a:latin typeface="Cambria Math"/>
                      </a:rPr>
                      <m:t>𝑐𝑜𝑠𝑡</m:t>
                    </m:r>
                    <m:r>
                      <a:rPr lang="en-US" i="1">
                        <a:latin typeface="Cambria Math"/>
                      </a:rPr>
                      <m:t>=</m:t>
                    </m:r>
                    <m:r>
                      <m:rPr>
                        <m:nor/>
                      </m:rPr>
                      <a:rPr lang="en-US" i="1" dirty="0">
                        <a:latin typeface="Cambria Math"/>
                      </a:rPr>
                      <m:t>T</m:t>
                    </m:r>
                    <m:r>
                      <m:rPr>
                        <m:nor/>
                      </m:rPr>
                      <a:rPr lang="en-US" i="1" dirty="0">
                        <a:latin typeface="Cambria Math"/>
                      </a:rPr>
                      <m:t>.</m:t>
                    </m:r>
                    <m:r>
                      <m:rPr>
                        <m:nor/>
                      </m:rPr>
                      <a:rPr lang="en-US" i="1" dirty="0">
                        <a:latin typeface="Cambria Math"/>
                      </a:rPr>
                      <m:t>L</m:t>
                    </m:r>
                    <m:r>
                      <m:rPr>
                        <m:nor/>
                      </m:rPr>
                      <a:rPr lang="en-US" b="0" i="1" dirty="0" smtClean="0">
                        <a:latin typeface="Cambria Math"/>
                      </a:rPr>
                      <m:t> </m:t>
                    </m:r>
                    <m:r>
                      <m:rPr>
                        <m:nor/>
                      </m:rPr>
                      <a:rPr lang="en-US" i="1" dirty="0">
                        <a:latin typeface="Cambria Math"/>
                      </a:rPr>
                      <m:t>running</m:t>
                    </m:r>
                    <m:r>
                      <m:rPr>
                        <m:nor/>
                      </m:rPr>
                      <a:rPr lang="en-US" i="1" dirty="0">
                        <a:latin typeface="Cambria Math"/>
                      </a:rPr>
                      <m:t> </m:t>
                    </m:r>
                    <m:r>
                      <m:rPr>
                        <m:nor/>
                      </m:rPr>
                      <a:rPr lang="en-US" i="1" dirty="0">
                        <a:latin typeface="Cambria Math"/>
                      </a:rPr>
                      <m:t>cost</m:t>
                    </m:r>
                    <m:r>
                      <m:rPr>
                        <m:nor/>
                      </m:rPr>
                      <a:rPr lang="en-US" i="1" dirty="0">
                        <a:latin typeface="Cambria Math"/>
                      </a:rPr>
                      <m:t> + </m:t>
                    </m:r>
                    <m:r>
                      <m:rPr>
                        <m:nor/>
                      </m:rPr>
                      <a:rPr lang="en-US" i="1" dirty="0">
                        <a:latin typeface="Cambria Math"/>
                      </a:rPr>
                      <m:t>substations</m:t>
                    </m:r>
                    <m:r>
                      <m:rPr>
                        <m:nor/>
                      </m:rPr>
                      <a:rPr lang="en-US" i="1" dirty="0">
                        <a:latin typeface="Cambria Math"/>
                      </a:rPr>
                      <m:t> </m:t>
                    </m:r>
                    <m:r>
                      <m:rPr>
                        <m:nor/>
                      </m:rPr>
                      <a:rPr lang="en-US" i="1" dirty="0">
                        <a:latin typeface="Cambria Math"/>
                      </a:rPr>
                      <m:t>running</m:t>
                    </m:r>
                    <m:r>
                      <m:rPr>
                        <m:nor/>
                      </m:rPr>
                      <a:rPr lang="en-US" i="1" dirty="0">
                        <a:latin typeface="Cambria Math"/>
                      </a:rPr>
                      <m:t> </m:t>
                    </m:r>
                    <m:r>
                      <m:rPr>
                        <m:nor/>
                      </m:rPr>
                      <a:rPr lang="en-US" i="1" dirty="0">
                        <a:latin typeface="Cambria Math"/>
                      </a:rPr>
                      <m:t>cost</m:t>
                    </m:r>
                    <m:r>
                      <m:rPr>
                        <m:nor/>
                      </m:rPr>
                      <a:rPr lang="en-US" i="1" dirty="0">
                        <a:latin typeface="Cambria Math"/>
                      </a:rPr>
                      <m:t> + </m:t>
                    </m:r>
                    <m:r>
                      <m:rPr>
                        <m:nor/>
                      </m:rPr>
                      <a:rPr lang="en-US" i="1" dirty="0">
                        <a:latin typeface="Cambria Math"/>
                      </a:rPr>
                      <m:t>losses</m:t>
                    </m:r>
                    <m:r>
                      <m:rPr>
                        <m:nor/>
                      </m:rPr>
                      <a:rPr lang="en-US" i="1" dirty="0">
                        <a:latin typeface="Cambria Math"/>
                      </a:rPr>
                      <m:t> </m:t>
                    </m:r>
                    <m:r>
                      <m:rPr>
                        <m:nor/>
                      </m:rPr>
                      <a:rPr lang="en-US" i="1" dirty="0">
                        <a:latin typeface="Cambria Math"/>
                      </a:rPr>
                      <m:t>running</m:t>
                    </m:r>
                    <m:r>
                      <m:rPr>
                        <m:nor/>
                      </m:rPr>
                      <a:rPr lang="en-US" i="1" dirty="0">
                        <a:latin typeface="Cambria Math"/>
                      </a:rPr>
                      <m:t> </m:t>
                    </m:r>
                    <m:r>
                      <m:rPr>
                        <m:nor/>
                      </m:rPr>
                      <a:rPr lang="en-US" i="1" dirty="0">
                        <a:latin typeface="Cambria Math"/>
                      </a:rPr>
                      <m:t>cost</m:t>
                    </m:r>
                    <m:r>
                      <m:rPr>
                        <m:nor/>
                      </m:rPr>
                      <a:rPr lang="en-US" i="1" dirty="0">
                        <a:latin typeface="Cambria Math"/>
                      </a:rPr>
                      <m:t>  </m:t>
                    </m:r>
                  </m:oMath>
                </a14:m>
                <a:endParaRPr lang="en-US" i="1" dirty="0">
                  <a:latin typeface="Cambria Math"/>
                </a:endParaRPr>
              </a:p>
              <a:p>
                <a:pPr marL="109728" indent="0">
                  <a:buNone/>
                </a:pPr>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smtClean="0"/>
              <a:t>Economical calculations</a:t>
            </a:r>
            <a:endParaRPr lang="en-US" dirty="0"/>
          </a:p>
        </p:txBody>
      </p:sp>
    </p:spTree>
    <p:extLst>
      <p:ext uri="{BB962C8B-B14F-4D97-AF65-F5344CB8AC3E}">
        <p14:creationId xmlns:p14="http://schemas.microsoft.com/office/powerpoint/2010/main" xmlns="" val="42147588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802265938"/>
              </p:ext>
            </p:extLst>
          </p:nvPr>
        </p:nvGraphicFramePr>
        <p:xfrm>
          <a:off x="457200" y="1481138"/>
          <a:ext cx="8363272" cy="5120640"/>
        </p:xfrm>
        <a:graphic>
          <a:graphicData uri="http://schemas.openxmlformats.org/drawingml/2006/table">
            <a:tbl>
              <a:tblPr firstRow="1" bandRow="1">
                <a:tableStyleId>{5C22544A-7EE6-4342-B048-85BDC9FD1C3A}</a:tableStyleId>
              </a:tblPr>
              <a:tblGrid>
                <a:gridCol w="2242592"/>
                <a:gridCol w="6120680"/>
              </a:tblGrid>
              <a:tr h="435694">
                <a:tc>
                  <a:txBody>
                    <a:bodyPr/>
                    <a:lstStyle/>
                    <a:p>
                      <a:pPr algn="ctr"/>
                      <a:r>
                        <a:rPr lang="en-US" sz="2400" b="1" dirty="0" smtClean="0"/>
                        <a:t>element</a:t>
                      </a:r>
                      <a:endParaRPr lang="en-US" sz="2400" b="1" dirty="0"/>
                    </a:p>
                  </a:txBody>
                  <a:tcPr/>
                </a:tc>
                <a:tc>
                  <a:txBody>
                    <a:bodyPr/>
                    <a:lstStyle/>
                    <a:p>
                      <a:r>
                        <a:rPr lang="en-US" sz="2400" b="1" dirty="0" smtClean="0"/>
                        <a:t>Capital</a:t>
                      </a:r>
                      <a:r>
                        <a:rPr lang="en-US" sz="2400" b="1" baseline="0" dirty="0" smtClean="0"/>
                        <a:t> cost depends on:</a:t>
                      </a:r>
                      <a:endParaRPr lang="en-US" sz="2400" b="1" dirty="0"/>
                    </a:p>
                  </a:txBody>
                  <a:tcPr/>
                </a:tc>
              </a:tr>
              <a:tr h="1045028">
                <a:tc>
                  <a:txBody>
                    <a:bodyPr/>
                    <a:lstStyle/>
                    <a:p>
                      <a:pPr algn="ctr"/>
                      <a:r>
                        <a:rPr lang="en-US" sz="2400" b="1" dirty="0" smtClean="0"/>
                        <a:t>transformer</a:t>
                      </a:r>
                      <a:endParaRPr lang="en-US" sz="2400" dirty="0"/>
                    </a:p>
                  </a:txBody>
                  <a:tcPr/>
                </a:tc>
                <a:tc>
                  <a:txBody>
                    <a:bodyPr/>
                    <a:lstStyle/>
                    <a:p>
                      <a:pPr marL="880110" lvl="1" indent="-514350">
                        <a:buFont typeface="Arial" pitchFamily="34" charset="0"/>
                        <a:buChar char="•"/>
                      </a:pPr>
                      <a:r>
                        <a:rPr lang="en-US" sz="2400" dirty="0" smtClean="0"/>
                        <a:t>The rated capacity in MVA</a:t>
                      </a:r>
                    </a:p>
                    <a:p>
                      <a:pPr marL="880110" lvl="1" indent="-514350">
                        <a:buFont typeface="Arial" pitchFamily="34" charset="0"/>
                        <a:buChar char="•"/>
                      </a:pPr>
                      <a:r>
                        <a:rPr lang="en-US" sz="2400" dirty="0" smtClean="0"/>
                        <a:t>The rated voltage in kV</a:t>
                      </a:r>
                    </a:p>
                    <a:p>
                      <a:pPr marL="880110" lvl="1" indent="-514350">
                        <a:buFont typeface="Arial" pitchFamily="34" charset="0"/>
                        <a:buChar char="•"/>
                      </a:pPr>
                      <a:r>
                        <a:rPr lang="en-US" sz="2400" dirty="0" smtClean="0"/>
                        <a:t>The type of transformer either 2 or 3 winding</a:t>
                      </a:r>
                    </a:p>
                  </a:txBody>
                  <a:tcPr/>
                </a:tc>
              </a:tr>
              <a:tr h="1045028">
                <a:tc>
                  <a:txBody>
                    <a:bodyPr/>
                    <a:lstStyle/>
                    <a:p>
                      <a:pPr algn="ctr"/>
                      <a:r>
                        <a:rPr lang="en-US" sz="2400" b="1" dirty="0" smtClean="0"/>
                        <a:t>T.L</a:t>
                      </a:r>
                      <a:r>
                        <a:rPr lang="en-US" sz="2400" dirty="0" smtClean="0"/>
                        <a:t> </a:t>
                      </a:r>
                      <a:endParaRPr lang="en-US" sz="2400" dirty="0"/>
                    </a:p>
                  </a:txBody>
                  <a:tcPr/>
                </a:tc>
                <a:tc>
                  <a:txBody>
                    <a:bodyPr/>
                    <a:lstStyle/>
                    <a:p>
                      <a:pPr marL="880110" lvl="1" indent="-514350">
                        <a:buFont typeface="Arial" pitchFamily="34" charset="0"/>
                        <a:buChar char="•"/>
                      </a:pPr>
                      <a:r>
                        <a:rPr lang="en-US" sz="2400" dirty="0" smtClean="0"/>
                        <a:t>Length</a:t>
                      </a:r>
                    </a:p>
                    <a:p>
                      <a:pPr marL="880110" lvl="1" indent="-514350">
                        <a:buFont typeface="Arial" pitchFamily="34" charset="0"/>
                        <a:buChar char="•"/>
                      </a:pPr>
                      <a:r>
                        <a:rPr lang="en-US" sz="2400" dirty="0" smtClean="0"/>
                        <a:t>Cross sectional area</a:t>
                      </a:r>
                    </a:p>
                    <a:p>
                      <a:pPr marL="880110" lvl="1" indent="-514350">
                        <a:buFont typeface="Arial" pitchFamily="34" charset="0"/>
                        <a:buChar char="•"/>
                      </a:pPr>
                      <a:r>
                        <a:rPr lang="en-US" sz="2400" dirty="0" smtClean="0"/>
                        <a:t>The operating voltage</a:t>
                      </a:r>
                    </a:p>
                  </a:txBody>
                  <a:tcPr/>
                </a:tc>
              </a:tr>
              <a:tr h="1045028">
                <a:tc>
                  <a:txBody>
                    <a:bodyPr/>
                    <a:lstStyle/>
                    <a:p>
                      <a:pPr algn="ctr"/>
                      <a:r>
                        <a:rPr lang="en-US" sz="2400" b="1" dirty="0" smtClean="0"/>
                        <a:t>switch gear </a:t>
                      </a:r>
                      <a:endParaRPr lang="en-US" sz="2400" dirty="0"/>
                    </a:p>
                  </a:txBody>
                  <a:tcPr/>
                </a:tc>
                <a:tc>
                  <a:txBody>
                    <a:bodyPr/>
                    <a:lstStyle/>
                    <a:p>
                      <a:pPr marL="822960" lvl="1" indent="-457200">
                        <a:buFont typeface="Arial" pitchFamily="34" charset="0"/>
                        <a:buChar char="•"/>
                      </a:pPr>
                      <a:r>
                        <a:rPr lang="en-US" sz="2400" dirty="0" smtClean="0"/>
                        <a:t>Its type</a:t>
                      </a:r>
                    </a:p>
                    <a:p>
                      <a:pPr marL="822960" lvl="1" indent="-457200">
                        <a:buFont typeface="Arial" pitchFamily="34" charset="0"/>
                        <a:buChar char="•"/>
                      </a:pPr>
                      <a:r>
                        <a:rPr lang="en-US" sz="2400" dirty="0" smtClean="0"/>
                        <a:t>Number of C.B’s</a:t>
                      </a:r>
                    </a:p>
                    <a:p>
                      <a:pPr marL="822960" lvl="1" indent="-457200">
                        <a:buFont typeface="Arial" pitchFamily="34" charset="0"/>
                        <a:buChar char="•"/>
                      </a:pPr>
                      <a:r>
                        <a:rPr lang="en-US" sz="2400" dirty="0" smtClean="0"/>
                        <a:t>Operating voltage</a:t>
                      </a:r>
                    </a:p>
                    <a:p>
                      <a:pPr marL="822960" lvl="1" indent="-457200">
                        <a:buFont typeface="Arial" pitchFamily="34" charset="0"/>
                        <a:buChar char="•"/>
                      </a:pPr>
                      <a:r>
                        <a:rPr lang="en-US" sz="2400" dirty="0" smtClean="0"/>
                        <a:t>Number of switch gear in each design </a:t>
                      </a:r>
                    </a:p>
                  </a:txBody>
                  <a:tcPr/>
                </a:tc>
              </a:tr>
            </a:tbl>
          </a:graphicData>
        </a:graphic>
      </p:graphicFrame>
      <p:sp>
        <p:nvSpPr>
          <p:cNvPr id="3" name="Title 2"/>
          <p:cNvSpPr>
            <a:spLocks noGrp="1"/>
          </p:cNvSpPr>
          <p:nvPr>
            <p:ph type="title"/>
          </p:nvPr>
        </p:nvSpPr>
        <p:spPr/>
        <p:txBody>
          <a:bodyPr/>
          <a:lstStyle/>
          <a:p>
            <a:r>
              <a:rPr lang="en-US" dirty="0"/>
              <a:t>Capital cost</a:t>
            </a:r>
          </a:p>
        </p:txBody>
      </p:sp>
    </p:spTree>
    <p:extLst>
      <p:ext uri="{BB962C8B-B14F-4D97-AF65-F5344CB8AC3E}">
        <p14:creationId xmlns:p14="http://schemas.microsoft.com/office/powerpoint/2010/main" xmlns="" val="41458648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graphicFrame>
            <p:nvGraphicFramePr>
              <p:cNvPr id="4" name="Content Placeholder 3"/>
              <p:cNvGraphicFramePr>
                <a:graphicFrameLocks noGrp="1"/>
              </p:cNvGraphicFramePr>
              <p:nvPr>
                <p:ph idx="1"/>
                <p:extLst>
                  <p:ext uri="{D42A27DB-BD31-4B8C-83A1-F6EECF244321}">
                    <p14:modId xmlns:p14="http://schemas.microsoft.com/office/powerpoint/2010/main" val="704887590"/>
                  </p:ext>
                </p:extLst>
              </p:nvPr>
            </p:nvGraphicFramePr>
            <p:xfrm>
              <a:off x="457200" y="1412776"/>
              <a:ext cx="8229600" cy="4479987"/>
            </p:xfrm>
            <a:graphic>
              <a:graphicData uri="http://schemas.openxmlformats.org/drawingml/2006/table">
                <a:tbl>
                  <a:tblPr firstRow="1" bandRow="1">
                    <a:tableStyleId>{5C22544A-7EE6-4342-B048-85BDC9FD1C3A}</a:tableStyleId>
                  </a:tblPr>
                  <a:tblGrid>
                    <a:gridCol w="1954560"/>
                    <a:gridCol w="627504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dirty="0" smtClean="0"/>
                            <a:t>element</a:t>
                          </a:r>
                        </a:p>
                      </a:txBody>
                      <a:tcPr/>
                    </a:tc>
                    <a:tc>
                      <a:txBody>
                        <a:bodyPr/>
                        <a:lstStyle/>
                        <a:p>
                          <a:pPr algn="ctr"/>
                          <a:r>
                            <a:rPr lang="en-US" sz="2600" dirty="0" smtClean="0"/>
                            <a:t>Running</a:t>
                          </a:r>
                          <a:r>
                            <a:rPr lang="en-US" sz="2600" baseline="0" dirty="0" smtClean="0"/>
                            <a:t/>
                          </a:r>
                          <a:r>
                            <a:rPr lang="en-US" sz="2600" dirty="0" smtClean="0"/>
                            <a:t>cost calculations</a:t>
                          </a:r>
                          <a:endParaRPr lang="en-US" sz="2600" dirty="0"/>
                        </a:p>
                      </a:txBody>
                      <a:tcPr/>
                    </a:tc>
                  </a:tr>
                  <a:tr h="524078">
                    <a:tc>
                      <a:txBody>
                        <a:bodyPr/>
                        <a:lstStyle/>
                        <a:p>
                          <a:pPr algn="ctr"/>
                          <a:r>
                            <a:rPr lang="en-US" sz="2600" b="1" dirty="0" smtClean="0"/>
                            <a:t>T.L</a:t>
                          </a:r>
                          <a:endParaRPr lang="en-US" sz="2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en-US" sz="2600" b="1" i="1" smtClean="0">
                                        <a:latin typeface="Cambria Math"/>
                                      </a:rPr>
                                    </m:ctrlPr>
                                  </m:sSubPr>
                                  <m:e>
                                    <m:r>
                                      <a:rPr lang="en-US" sz="2600" b="1" i="1">
                                        <a:latin typeface="Cambria Math"/>
                                      </a:rPr>
                                      <m:t>𝑰</m:t>
                                    </m:r>
                                  </m:e>
                                  <m:sub>
                                    <m:r>
                                      <a:rPr lang="en-US" sz="2600" b="1" i="1">
                                        <a:latin typeface="Cambria Math"/>
                                      </a:rPr>
                                      <m:t>𝑻</m:t>
                                    </m:r>
                                    <m:r>
                                      <a:rPr lang="en-US" sz="2600" b="1" i="1">
                                        <a:latin typeface="Cambria Math"/>
                                      </a:rPr>
                                      <m:t>.</m:t>
                                    </m:r>
                                    <m:r>
                                      <a:rPr lang="en-US" sz="2600" b="1" i="1">
                                        <a:latin typeface="Cambria Math"/>
                                      </a:rPr>
                                      <m:t>𝑳</m:t>
                                    </m:r>
                                  </m:sub>
                                </m:sSub>
                                <m:r>
                                  <a:rPr lang="en-US" sz="2600" b="1" i="1">
                                    <a:latin typeface="Cambria Math"/>
                                  </a:rPr>
                                  <m:t>=</m:t>
                                </m:r>
                                <m:r>
                                  <a:rPr lang="en-US" sz="2600" b="1" i="1">
                                    <a:latin typeface="Cambria Math"/>
                                  </a:rPr>
                                  <m:t>𝟐</m:t>
                                </m:r>
                                <m:r>
                                  <a:rPr lang="en-US" sz="2600" b="1" i="1">
                                    <a:latin typeface="Cambria Math"/>
                                  </a:rPr>
                                  <m:t>.</m:t>
                                </m:r>
                                <m:r>
                                  <a:rPr lang="en-US" sz="2600" b="1" i="1">
                                    <a:latin typeface="Cambria Math"/>
                                  </a:rPr>
                                  <m:t>𝟖</m:t>
                                </m:r>
                                <m:r>
                                  <a:rPr lang="en-US" sz="2600" b="1" i="1">
                                    <a:latin typeface="Cambria Math"/>
                                  </a:rPr>
                                  <m:t>%</m:t>
                                </m:r>
                                <m:sSub>
                                  <m:sSubPr>
                                    <m:ctrlPr>
                                      <a:rPr lang="en-US" sz="2600" b="1" i="1">
                                        <a:latin typeface="Cambria Math"/>
                                      </a:rPr>
                                    </m:ctrlPr>
                                  </m:sSubPr>
                                  <m:e>
                                    <m:r>
                                      <a:rPr lang="en-US" sz="2600" b="1" i="1">
                                        <a:latin typeface="Cambria Math"/>
                                      </a:rPr>
                                      <m:t>𝑲</m:t>
                                    </m:r>
                                  </m:e>
                                  <m:sub>
                                    <m:r>
                                      <a:rPr lang="en-US" sz="2600" b="1" i="1">
                                        <a:latin typeface="Cambria Math"/>
                                      </a:rPr>
                                      <m:t>𝑻</m:t>
                                    </m:r>
                                    <m:r>
                                      <a:rPr lang="en-US" sz="2600" b="1" i="1">
                                        <a:latin typeface="Cambria Math"/>
                                      </a:rPr>
                                      <m:t>.</m:t>
                                    </m:r>
                                    <m:r>
                                      <a:rPr lang="en-US" sz="2600" b="1" i="1">
                                        <a:latin typeface="Cambria Math"/>
                                      </a:rPr>
                                      <m:t>𝑳</m:t>
                                    </m:r>
                                  </m:sub>
                                </m:sSub>
                              </m:oMath>
                            </m:oMathPara>
                          </a14:m>
                          <a:endParaRPr lang="en-US" sz="2600" b="1" dirty="0" smtClean="0"/>
                        </a:p>
                      </a:txBody>
                      <a:tcPr/>
                    </a:tc>
                  </a:tr>
                  <a:tr h="1008112">
                    <a:tc>
                      <a:txBody>
                        <a:bodyPr/>
                        <a:lstStyle/>
                        <a:p>
                          <a:pPr algn="ctr"/>
                          <a:r>
                            <a:rPr lang="en-US" sz="2600" b="1" dirty="0" smtClean="0"/>
                            <a:t>Substation</a:t>
                          </a:r>
                          <a:endParaRPr lang="en-US" sz="2600" dirty="0"/>
                        </a:p>
                      </a:txBody>
                      <a:tcPr/>
                    </a:tc>
                    <a:tc>
                      <a:txBody>
                        <a:bodyPr/>
                        <a:lstStyle/>
                        <a:p>
                          <a:pPr algn="ctr"/>
                          <a14:m>
                            <m:oMath xmlns:m="http://schemas.openxmlformats.org/officeDocument/2006/math">
                              <m:sSub>
                                <m:sSubPr>
                                  <m:ctrlPr>
                                    <a:rPr lang="en-US" sz="2600" b="1" i="1" smtClean="0">
                                      <a:latin typeface="Cambria Math"/>
                                    </a:rPr>
                                  </m:ctrlPr>
                                </m:sSubPr>
                                <m:e>
                                  <m:r>
                                    <a:rPr lang="en-US" sz="2600" b="1" i="1">
                                      <a:latin typeface="Cambria Math"/>
                                    </a:rPr>
                                    <m:t>𝑰</m:t>
                                  </m:r>
                                </m:e>
                                <m:sub>
                                  <m:r>
                                    <a:rPr lang="en-US" sz="2600" b="1" i="1">
                                      <a:latin typeface="Cambria Math"/>
                                    </a:rPr>
                                    <m:t>𝒔𝒖𝒃</m:t>
                                  </m:r>
                                </m:sub>
                              </m:sSub>
                              <m:r>
                                <a:rPr lang="en-US" sz="2600" b="1" i="1">
                                  <a:latin typeface="Cambria Math"/>
                                </a:rPr>
                                <m:t>=</m:t>
                              </m:r>
                              <m:r>
                                <a:rPr lang="en-US" sz="2600" b="1" i="1">
                                  <a:latin typeface="Cambria Math"/>
                                </a:rPr>
                                <m:t>𝟕</m:t>
                              </m:r>
                              <m:r>
                                <a:rPr lang="en-US" sz="2600" b="1" i="1">
                                  <a:latin typeface="Cambria Math"/>
                                </a:rPr>
                                <m:t>.</m:t>
                              </m:r>
                              <m:r>
                                <a:rPr lang="en-US" sz="2600" b="1" i="1">
                                  <a:latin typeface="Cambria Math"/>
                                </a:rPr>
                                <m:t>𝟖</m:t>
                              </m:r>
                              <m:r>
                                <a:rPr lang="en-US" sz="2600" b="1" i="1">
                                  <a:latin typeface="Cambria Math"/>
                                </a:rPr>
                                <m:t>%</m:t>
                              </m:r>
                              <m:sSub>
                                <m:sSubPr>
                                  <m:ctrlPr>
                                    <a:rPr lang="en-US" sz="2600" b="1" i="1">
                                      <a:latin typeface="Cambria Math"/>
                                    </a:rPr>
                                  </m:ctrlPr>
                                </m:sSubPr>
                                <m:e>
                                  <m:r>
                                    <a:rPr lang="en-US" sz="2600" b="1" i="1">
                                      <a:latin typeface="Cambria Math"/>
                                    </a:rPr>
                                    <m:t>𝑲</m:t>
                                  </m:r>
                                </m:e>
                                <m:sub>
                                  <m:r>
                                    <a:rPr lang="en-US" sz="2600" b="1" i="1">
                                      <a:latin typeface="Cambria Math"/>
                                    </a:rPr>
                                    <m:t>𝒔𝒖𝒃</m:t>
                                  </m:r>
                                  <m:r>
                                    <a:rPr lang="en-US" sz="2600" b="1" i="1">
                                      <a:latin typeface="Cambria Math"/>
                                    </a:rPr>
                                    <m:t> </m:t>
                                  </m:r>
                                </m:sub>
                              </m:sSub>
                            </m:oMath>
                          </a14:m>
                          <a:r>
                            <a:rPr lang="en-US" sz="2600" dirty="0" smtClean="0"/>
                            <a:t/>
                          </a:r>
                          <a:r>
                            <a:rPr lang="en-US" sz="2600" dirty="0"/>
                            <a:t>at 161 kV</a:t>
                          </a:r>
                          <a:endParaRPr lang="en-US" sz="2600" dirty="0" smtClean="0"/>
                        </a:p>
                        <a:p>
                          <a:pPr algn="ctr"/>
                          <a14:m>
                            <m:oMath xmlns:m="http://schemas.openxmlformats.org/officeDocument/2006/math">
                              <m:sSub>
                                <m:sSubPr>
                                  <m:ctrlPr>
                                    <a:rPr lang="en-US" sz="2600" b="1" i="1">
                                      <a:latin typeface="Cambria Math"/>
                                    </a:rPr>
                                  </m:ctrlPr>
                                </m:sSubPr>
                                <m:e>
                                  <m:r>
                                    <a:rPr lang="en-US" sz="2600" b="1" i="1">
                                      <a:latin typeface="Cambria Math"/>
                                    </a:rPr>
                                    <m:t>𝑰</m:t>
                                  </m:r>
                                </m:e>
                                <m:sub>
                                  <m:r>
                                    <a:rPr lang="en-US" sz="2600" b="1" i="1">
                                      <a:latin typeface="Cambria Math"/>
                                    </a:rPr>
                                    <m:t>𝒔𝒖𝒃</m:t>
                                  </m:r>
                                </m:sub>
                              </m:sSub>
                              <m:r>
                                <a:rPr lang="en-US" sz="2600" b="1" i="1">
                                  <a:latin typeface="Cambria Math"/>
                                </a:rPr>
                                <m:t>=</m:t>
                              </m:r>
                              <m:r>
                                <a:rPr lang="en-US" sz="2600" b="1" i="1">
                                  <a:latin typeface="Cambria Math"/>
                                </a:rPr>
                                <m:t>𝟖</m:t>
                              </m:r>
                              <m:r>
                                <a:rPr lang="en-US" sz="2600" b="1" i="1">
                                  <a:latin typeface="Cambria Math"/>
                                </a:rPr>
                                <m:t>.</m:t>
                              </m:r>
                              <m:r>
                                <a:rPr lang="en-US" sz="2600" b="1" i="1">
                                  <a:latin typeface="Cambria Math"/>
                                </a:rPr>
                                <m:t>𝟖</m:t>
                              </m:r>
                              <m:r>
                                <a:rPr lang="en-US" sz="2600" b="1" i="1">
                                  <a:latin typeface="Cambria Math"/>
                                </a:rPr>
                                <m:t>%</m:t>
                              </m:r>
                              <m:sSub>
                                <m:sSubPr>
                                  <m:ctrlPr>
                                    <a:rPr lang="en-US" sz="2600" b="1" i="1">
                                      <a:latin typeface="Cambria Math"/>
                                    </a:rPr>
                                  </m:ctrlPr>
                                </m:sSubPr>
                                <m:e>
                                  <m:r>
                                    <a:rPr lang="en-US" sz="2600" b="1" i="1">
                                      <a:latin typeface="Cambria Math"/>
                                    </a:rPr>
                                    <m:t>𝑲</m:t>
                                  </m:r>
                                </m:e>
                                <m:sub>
                                  <m:r>
                                    <a:rPr lang="en-US" sz="2600" b="1" i="1">
                                      <a:latin typeface="Cambria Math"/>
                                    </a:rPr>
                                    <m:t>𝒔𝒖𝒃</m:t>
                                  </m:r>
                                </m:sub>
                              </m:sSub>
                              <m:r>
                                <a:rPr lang="en-US" sz="2600" b="1" i="1">
                                  <a:latin typeface="Cambria Math"/>
                                </a:rPr>
                                <m:t> </m:t>
                              </m:r>
                            </m:oMath>
                          </a14:m>
                          <a:r>
                            <a:rPr lang="en-US" sz="2600" dirty="0" smtClean="0"/>
                            <a:t> at </a:t>
                          </a:r>
                          <a:r>
                            <a:rPr lang="en-US" sz="2600" dirty="0"/>
                            <a:t>66 </a:t>
                          </a:r>
                          <a:r>
                            <a:rPr lang="en-US" sz="2600" dirty="0" smtClean="0"/>
                            <a:t>kV</a:t>
                          </a:r>
                        </a:p>
                      </a:txBody>
                      <a:tcPr/>
                    </a:tc>
                  </a:tr>
                  <a:tr h="370840">
                    <a:tc>
                      <a:txBody>
                        <a:bodyPr/>
                        <a:lstStyle/>
                        <a:p>
                          <a:pPr algn="ctr"/>
                          <a:r>
                            <a:rPr lang="en-US" sz="2600" b="1" dirty="0" smtClean="0"/>
                            <a:t>Losses </a:t>
                          </a:r>
                          <a:endParaRPr lang="en-US" sz="2600" dirty="0"/>
                        </a:p>
                      </a:txBody>
                      <a:tcPr/>
                    </a:tc>
                    <a:tc>
                      <a:txBody>
                        <a:bodyPr/>
                        <a:lstStyle/>
                        <a:p>
                          <a:pPr algn="l"/>
                          <a14:m>
                            <m:oMathPara xmlns:m="http://schemas.openxmlformats.org/officeDocument/2006/math">
                              <m:oMathParaPr>
                                <m:jc m:val="centerGroup"/>
                              </m:oMathParaPr>
                              <m:oMath xmlns:m="http://schemas.openxmlformats.org/officeDocument/2006/math">
                                <m:sSub>
                                  <m:sSubPr>
                                    <m:ctrlPr>
                                      <a:rPr lang="en-US" sz="2600" b="1" i="1" smtClean="0">
                                        <a:latin typeface="Cambria Math"/>
                                      </a:rPr>
                                    </m:ctrlPr>
                                  </m:sSubPr>
                                  <m:e>
                                    <m:r>
                                      <a:rPr lang="en-US" sz="2600" b="1" i="1">
                                        <a:latin typeface="Cambria Math"/>
                                      </a:rPr>
                                      <m:t>𝒁</m:t>
                                    </m:r>
                                  </m:e>
                                  <m:sub>
                                    <m:r>
                                      <a:rPr lang="en-US" sz="2600" b="1" i="1">
                                        <a:latin typeface="Cambria Math"/>
                                      </a:rPr>
                                      <m:t>𝒍𝒐𝒔𝒔𝒆𝒔</m:t>
                                    </m:r>
                                  </m:sub>
                                </m:sSub>
                                <m:r>
                                  <a:rPr lang="en-US" sz="2600" b="1" i="1">
                                    <a:latin typeface="Cambria Math"/>
                                  </a:rPr>
                                  <m:t>=</m:t>
                                </m:r>
                                <m:sSub>
                                  <m:sSubPr>
                                    <m:ctrlPr>
                                      <a:rPr lang="en-US" sz="2600" b="1" i="1">
                                        <a:latin typeface="Cambria Math"/>
                                      </a:rPr>
                                    </m:ctrlPr>
                                  </m:sSubPr>
                                  <m:e>
                                    <m:r>
                                      <a:rPr lang="en-US" sz="2600" b="1" i="1">
                                        <a:latin typeface="Cambria Math"/>
                                      </a:rPr>
                                      <m:t>𝒁</m:t>
                                    </m:r>
                                  </m:e>
                                  <m:sub>
                                    <m:r>
                                      <a:rPr lang="en-US" sz="2600" b="1" i="1">
                                        <a:latin typeface="Cambria Math"/>
                                      </a:rPr>
                                      <m:t>𝟏</m:t>
                                    </m:r>
                                  </m:sub>
                                </m:sSub>
                                <m:d>
                                  <m:dPr>
                                    <m:ctrlPr>
                                      <a:rPr lang="en-US" sz="2600" b="1" i="1" smtClean="0">
                                        <a:latin typeface="Cambria Math"/>
                                      </a:rPr>
                                    </m:ctrlPr>
                                  </m:dPr>
                                  <m:e>
                                    <m:sSub>
                                      <m:sSubPr>
                                        <m:ctrlPr>
                                          <a:rPr lang="en-US" sz="2600" b="1" i="1">
                                            <a:latin typeface="Cambria Math"/>
                                          </a:rPr>
                                        </m:ctrlPr>
                                      </m:sSubPr>
                                      <m:e>
                                        <m:r>
                                          <a:rPr lang="en-US" sz="2600" b="1" i="1">
                                            <a:latin typeface="Cambria Math"/>
                                          </a:rPr>
                                          <m:t>∆</m:t>
                                        </m:r>
                                        <m:r>
                                          <a:rPr lang="en-US" sz="2600" b="1" i="1">
                                            <a:latin typeface="Cambria Math"/>
                                          </a:rPr>
                                          <m:t>𝑾</m:t>
                                        </m:r>
                                      </m:e>
                                      <m:sub>
                                        <m:r>
                                          <a:rPr lang="en-US" sz="2600" b="1" i="1">
                                            <a:latin typeface="Cambria Math"/>
                                          </a:rPr>
                                          <m:t>𝟏</m:t>
                                        </m:r>
                                      </m:sub>
                                    </m:sSub>
                                    <m:r>
                                      <a:rPr lang="en-US" sz="2600" b="1" i="1">
                                        <a:latin typeface="Cambria Math"/>
                                      </a:rPr>
                                      <m:t>+</m:t>
                                    </m:r>
                                    <m:sSub>
                                      <m:sSubPr>
                                        <m:ctrlPr>
                                          <a:rPr lang="en-US" sz="2600" b="1" i="1">
                                            <a:latin typeface="Cambria Math"/>
                                          </a:rPr>
                                        </m:ctrlPr>
                                      </m:sSubPr>
                                      <m:e>
                                        <m:r>
                                          <a:rPr lang="en-US" sz="2600" b="1" i="1">
                                            <a:latin typeface="Cambria Math"/>
                                          </a:rPr>
                                          <m:t>∆</m:t>
                                        </m:r>
                                        <m:r>
                                          <a:rPr lang="en-US" sz="2600" b="1" i="1">
                                            <a:latin typeface="Cambria Math"/>
                                          </a:rPr>
                                          <m:t>𝑾</m:t>
                                        </m:r>
                                      </m:e>
                                      <m:sub>
                                        <m:r>
                                          <a:rPr lang="en-US" sz="2600" b="1" i="1">
                                            <a:latin typeface="Cambria Math"/>
                                          </a:rPr>
                                          <m:t>𝟏𝟏</m:t>
                                        </m:r>
                                      </m:sub>
                                    </m:sSub>
                                  </m:e>
                                </m:d>
                              </m:oMath>
                            </m:oMathPara>
                          </a14:m>
                          <a:endParaRPr lang="en-US" sz="2600" b="1" dirty="0" smtClean="0"/>
                        </a:p>
                        <a:p>
                          <a:pPr algn="l"/>
                          <a:endParaRPr lang="en-US" sz="1400" dirty="0" smtClean="0"/>
                        </a:p>
                        <a:p>
                          <a:pPr algn="l"/>
                          <a14:m>
                            <m:oMath xmlns:m="http://schemas.openxmlformats.org/officeDocument/2006/math">
                              <m:sSub>
                                <m:sSubPr>
                                  <m:ctrlPr>
                                    <a:rPr lang="en-US" sz="2600" i="1">
                                      <a:latin typeface="Cambria Math"/>
                                    </a:rPr>
                                  </m:ctrlPr>
                                </m:sSubPr>
                                <m:e>
                                  <m:r>
                                    <a:rPr lang="en-US" sz="2600" i="1">
                                      <a:latin typeface="Cambria Math"/>
                                    </a:rPr>
                                    <m:t>𝑍</m:t>
                                  </m:r>
                                </m:e>
                                <m:sub>
                                  <m:r>
                                    <a:rPr lang="en-US" sz="2600" i="1">
                                      <a:latin typeface="Cambria Math"/>
                                    </a:rPr>
                                    <m:t>1</m:t>
                                  </m:r>
                                </m:sub>
                              </m:sSub>
                              <m:r>
                                <a:rPr lang="en-US" sz="2600" i="1">
                                  <a:latin typeface="Cambria Math"/>
                                </a:rPr>
                                <m:t>=16</m:t>
                              </m:r>
                              <m:f>
                                <m:fPr>
                                  <m:ctrlPr>
                                    <a:rPr lang="en-US" sz="2600" i="1">
                                      <a:latin typeface="Cambria Math"/>
                                    </a:rPr>
                                  </m:ctrlPr>
                                </m:fPr>
                                <m:num>
                                  <m:r>
                                    <a:rPr lang="en-US" sz="2600" i="1">
                                      <a:latin typeface="Cambria Math"/>
                                    </a:rPr>
                                    <m:t>𝑅𝑢𝑏𝑙𝑒</m:t>
                                  </m:r>
                                </m:num>
                                <m:den>
                                  <m:r>
                                    <a:rPr lang="en-US" sz="2600" i="1">
                                      <a:latin typeface="Cambria Math"/>
                                    </a:rPr>
                                    <m:t>𝑀𝑊𝐻</m:t>
                                  </m:r>
                                </m:den>
                              </m:f>
                            </m:oMath>
                          </a14:m>
                          <a:r>
                            <a:rPr lang="en-US" sz="2600" dirty="0" smtClean="0"/>
                            <a:t/>
                          </a:r>
                        </a:p>
                        <a:p>
                          <a:pPr algn="l"/>
                          <a:r>
                            <a:rPr lang="en-US" sz="2600" dirty="0" smtClean="0"/>
                            <a:t>∆</a:t>
                          </a:r>
                          <a:r>
                            <a:rPr lang="en-US" sz="2600" dirty="0"/>
                            <a:t>W</a:t>
                          </a:r>
                          <a:r>
                            <a:rPr lang="en-US" sz="2600" baseline="-25000" dirty="0"/>
                            <a:t>1</a:t>
                          </a:r>
                          <a:r>
                            <a:rPr lang="en-US" sz="2600" dirty="0"/>
                            <a:t>: Variable losses</a:t>
                          </a:r>
                        </a:p>
                        <a:p>
                          <a:pPr algn="l"/>
                          <a:r>
                            <a:rPr lang="en-US" sz="2600" dirty="0"/>
                            <a:t>∆W</a:t>
                          </a:r>
                          <a:r>
                            <a:rPr lang="en-US" sz="2600" baseline="-25000" dirty="0"/>
                            <a:t>11</a:t>
                          </a:r>
                          <a:r>
                            <a:rPr lang="en-US" sz="2600" dirty="0"/>
                            <a:t>: Constant losses in the excitation branch of </a:t>
                          </a:r>
                          <a:r>
                            <a:rPr lang="en-US" sz="2600" dirty="0" smtClean="0"/>
                            <a:t>transformers</a:t>
                          </a:r>
                        </a:p>
                      </a:txBody>
                      <a:tcPr/>
                    </a:tc>
                  </a:tr>
                </a:tbl>
              </a:graphicData>
            </a:graphic>
          </p:graphicFrame>
        </mc:Choice>
        <mc:Fallback>
          <p:graphicFrame>
            <p:nvGraphicFramePr>
              <p:cNvPr id="4" name="Content Placeholder 3"/>
              <p:cNvGraphicFramePr>
                <a:graphicFrameLocks noGrp="1"/>
              </p:cNvGraphicFramePr>
              <p:nvPr>
                <p:ph idx="1"/>
                <p:extLst>
                  <p:ext uri="{D42A27DB-BD31-4B8C-83A1-F6EECF244321}">
                    <p14:modId xmlns:p14="http://schemas.microsoft.com/office/powerpoint/2010/main" xmlns="" xmlns:a14="http://schemas.microsoft.com/office/drawing/2010/main" val="704887590"/>
                  </p:ext>
                </p:extLst>
              </p:nvPr>
            </p:nvGraphicFramePr>
            <p:xfrm>
              <a:off x="457200" y="1412776"/>
              <a:ext cx="8229600" cy="4479987"/>
            </p:xfrm>
            <a:graphic>
              <a:graphicData uri="http://schemas.openxmlformats.org/drawingml/2006/table">
                <a:tbl>
                  <a:tblPr firstRow="1" bandRow="1">
                    <a:tableStyleId>{5C22544A-7EE6-4342-B048-85BDC9FD1C3A}</a:tableStyleId>
                  </a:tblPr>
                  <a:tblGrid>
                    <a:gridCol w="1954560"/>
                    <a:gridCol w="6275040"/>
                  </a:tblGrid>
                  <a:tr h="4876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dirty="0" smtClean="0"/>
                            <a:t>element</a:t>
                          </a:r>
                        </a:p>
                      </a:txBody>
                      <a:tcPr/>
                    </a:tc>
                    <a:tc>
                      <a:txBody>
                        <a:bodyPr/>
                        <a:lstStyle/>
                        <a:p>
                          <a:pPr algn="ctr"/>
                          <a:r>
                            <a:rPr lang="en-US" sz="2600" dirty="0" smtClean="0"/>
                            <a:t>Runningcost calculations</a:t>
                          </a:r>
                          <a:endParaRPr lang="en-US" sz="2600" dirty="0"/>
                        </a:p>
                      </a:txBody>
                      <a:tcPr/>
                    </a:tc>
                  </a:tr>
                  <a:tr h="524078">
                    <a:tc>
                      <a:txBody>
                        <a:bodyPr/>
                        <a:lstStyle/>
                        <a:p>
                          <a:pPr algn="ctr"/>
                          <a:r>
                            <a:rPr lang="en-US" sz="2600" b="1" dirty="0" smtClean="0"/>
                            <a:t>T.L</a:t>
                          </a:r>
                          <a:endParaRPr lang="en-US" sz="2600" dirty="0"/>
                        </a:p>
                      </a:txBody>
                      <a:tcPr/>
                    </a:tc>
                    <a:tc>
                      <a:txBody>
                        <a:bodyPr/>
                        <a:lstStyle/>
                        <a:p>
                          <a:endParaRPr lang="en-US"/>
                        </a:p>
                      </a:txBody>
                      <a:tcPr>
                        <a:blipFill rotWithShape="1">
                          <a:blip r:embed="rId2"/>
                          <a:stretch>
                            <a:fillRect l="-31195" t="-103488" b="-690698"/>
                          </a:stretch>
                        </a:blipFill>
                      </a:tcPr>
                    </a:tc>
                  </a:tr>
                  <a:tr h="1008112">
                    <a:tc>
                      <a:txBody>
                        <a:bodyPr/>
                        <a:lstStyle/>
                        <a:p>
                          <a:pPr algn="ctr"/>
                          <a:r>
                            <a:rPr lang="en-US" sz="2600" b="1" dirty="0" smtClean="0"/>
                            <a:t>Substation</a:t>
                          </a:r>
                          <a:endParaRPr lang="en-US" sz="2600" dirty="0"/>
                        </a:p>
                      </a:txBody>
                      <a:tcPr/>
                    </a:tc>
                    <a:tc>
                      <a:txBody>
                        <a:bodyPr/>
                        <a:lstStyle/>
                        <a:p>
                          <a:endParaRPr lang="en-US"/>
                        </a:p>
                      </a:txBody>
                      <a:tcPr>
                        <a:blipFill rotWithShape="1">
                          <a:blip r:embed="rId2"/>
                          <a:stretch>
                            <a:fillRect l="-31195" t="-106061" b="-260000"/>
                          </a:stretch>
                        </a:blipFill>
                      </a:tcPr>
                    </a:tc>
                  </a:tr>
                  <a:tr h="2460117">
                    <a:tc>
                      <a:txBody>
                        <a:bodyPr/>
                        <a:lstStyle/>
                        <a:p>
                          <a:pPr algn="ctr"/>
                          <a:r>
                            <a:rPr lang="en-US" sz="2600" b="1" dirty="0" smtClean="0"/>
                            <a:t>Losses </a:t>
                          </a:r>
                          <a:endParaRPr lang="en-US" sz="2600" dirty="0"/>
                        </a:p>
                      </a:txBody>
                      <a:tcPr/>
                    </a:tc>
                    <a:tc>
                      <a:txBody>
                        <a:bodyPr/>
                        <a:lstStyle/>
                        <a:p>
                          <a:endParaRPr lang="en-US"/>
                        </a:p>
                      </a:txBody>
                      <a:tcPr>
                        <a:blipFill rotWithShape="1">
                          <a:blip r:embed="rId2"/>
                          <a:stretch>
                            <a:fillRect l="-31195" t="-84158" b="-6188"/>
                          </a:stretch>
                        </a:blipFill>
                      </a:tcPr>
                    </a:tc>
                  </a:tr>
                </a:tbl>
              </a:graphicData>
            </a:graphic>
          </p:graphicFrame>
        </mc:Fallback>
      </mc:AlternateContent>
      <p:sp>
        <p:nvSpPr>
          <p:cNvPr id="3" name="Title 2"/>
          <p:cNvSpPr>
            <a:spLocks noGrp="1"/>
          </p:cNvSpPr>
          <p:nvPr>
            <p:ph type="title"/>
          </p:nvPr>
        </p:nvSpPr>
        <p:spPr/>
        <p:txBody>
          <a:bodyPr/>
          <a:lstStyle/>
          <a:p>
            <a:r>
              <a:rPr lang="en-US" dirty="0"/>
              <a:t>Running cost</a:t>
            </a:r>
          </a:p>
        </p:txBody>
      </p:sp>
    </p:spTree>
    <p:extLst>
      <p:ext uri="{BB962C8B-B14F-4D97-AF65-F5344CB8AC3E}">
        <p14:creationId xmlns:p14="http://schemas.microsoft.com/office/powerpoint/2010/main" xmlns="" val="1500038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972596994"/>
              </p:ext>
            </p:extLst>
          </p:nvPr>
        </p:nvGraphicFramePr>
        <p:xfrm>
          <a:off x="428596" y="1495326"/>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2"/>
          <p:cNvSpPr>
            <a:spLocks noGrp="1"/>
          </p:cNvSpPr>
          <p:nvPr>
            <p:ph type="title"/>
          </p:nvPr>
        </p:nvSpPr>
        <p:spPr>
          <a:xfrm>
            <a:off x="457200" y="274638"/>
            <a:ext cx="8229600" cy="994122"/>
          </a:xfrm>
        </p:spPr>
        <p:txBody>
          <a:bodyPr/>
          <a:lstStyle/>
          <a:p>
            <a:r>
              <a:rPr lang="en-US" dirty="0" smtClean="0"/>
              <a:t>Methodology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Running cost</a:t>
            </a:r>
            <a:endParaRPr lang="en-US" dirty="0"/>
          </a:p>
        </p:txBody>
      </p:sp>
      <p:sp>
        <p:nvSpPr>
          <p:cNvPr id="4" name="Text Placeholder 3"/>
          <p:cNvSpPr>
            <a:spLocks noGrp="1"/>
          </p:cNvSpPr>
          <p:nvPr>
            <p:ph type="body" idx="1"/>
          </p:nvPr>
        </p:nvSpPr>
        <p:spPr>
          <a:xfrm>
            <a:off x="457200" y="1370856"/>
            <a:ext cx="4040188" cy="762000"/>
          </a:xfrm>
        </p:spPr>
        <p:txBody>
          <a:bodyPr/>
          <a:lstStyle/>
          <a:p>
            <a:r>
              <a:rPr lang="en-US" b="1" dirty="0"/>
              <a:t>Constant losses (∆W</a:t>
            </a:r>
            <a:r>
              <a:rPr lang="en-US" b="1" baseline="-25000" dirty="0"/>
              <a:t>11</a:t>
            </a:r>
            <a:r>
              <a:rPr lang="en-US" b="1" dirty="0" smtClean="0"/>
              <a:t>)</a:t>
            </a:r>
            <a:endParaRPr lang="en-US" b="1" dirty="0"/>
          </a:p>
        </p:txBody>
      </p:sp>
      <p:sp>
        <p:nvSpPr>
          <p:cNvPr id="5" name="Text Placeholder 4"/>
          <p:cNvSpPr>
            <a:spLocks noGrp="1"/>
          </p:cNvSpPr>
          <p:nvPr>
            <p:ph type="body" sz="half" idx="3"/>
          </p:nvPr>
        </p:nvSpPr>
        <p:spPr>
          <a:xfrm>
            <a:off x="4645026" y="1370856"/>
            <a:ext cx="4041775" cy="762000"/>
          </a:xfrm>
        </p:spPr>
        <p:txBody>
          <a:bodyPr/>
          <a:lstStyle/>
          <a:p>
            <a:r>
              <a:rPr lang="en-US" b="1" dirty="0"/>
              <a:t>variable losses (∆W</a:t>
            </a:r>
            <a:r>
              <a:rPr lang="en-US" b="1" baseline="-25000" dirty="0"/>
              <a:t>1</a:t>
            </a:r>
            <a:r>
              <a:rPr lang="en-US" b="1" dirty="0"/>
              <a:t>)</a:t>
            </a:r>
          </a:p>
        </p:txBody>
      </p:sp>
      <mc:AlternateContent xmlns:mc="http://schemas.openxmlformats.org/markup-compatibility/2006">
        <mc:Choice xmlns:a14="http://schemas.microsoft.com/office/drawing/2010/main" xmlns="" Requires="a14">
          <p:sp>
            <p:nvSpPr>
              <p:cNvPr id="2" name="Content Placeholder 1"/>
              <p:cNvSpPr>
                <a:spLocks noGrp="1"/>
              </p:cNvSpPr>
              <p:nvPr>
                <p:ph sz="quarter" idx="2"/>
              </p:nvPr>
            </p:nvSpPr>
            <p:spPr>
              <a:xfrm>
                <a:off x="457200" y="2380398"/>
                <a:ext cx="4114800" cy="3280850"/>
              </a:xfrm>
            </p:spPr>
            <p:txBody>
              <a:bodyPr>
                <a:normAutofit/>
              </a:bodyPr>
              <a:lstStyle/>
              <a:p>
                <a14:m>
                  <m:oMath xmlns:m="http://schemas.openxmlformats.org/officeDocument/2006/math">
                    <m:sSub>
                      <m:sSubPr>
                        <m:ctrlPr>
                          <a:rPr lang="en-US" sz="2600" b="1" i="1" smtClean="0">
                            <a:latin typeface="Cambria Math"/>
                          </a:rPr>
                        </m:ctrlPr>
                      </m:sSubPr>
                      <m:e>
                        <m:r>
                          <a:rPr lang="en-US" sz="2600" b="1" i="1">
                            <a:latin typeface="Cambria Math"/>
                          </a:rPr>
                          <m:t>∆</m:t>
                        </m:r>
                        <m:r>
                          <a:rPr lang="en-US" sz="2600" b="1" i="1">
                            <a:latin typeface="Cambria Math"/>
                          </a:rPr>
                          <m:t>𝑾</m:t>
                        </m:r>
                      </m:e>
                      <m:sub>
                        <m:r>
                          <a:rPr lang="en-US" sz="2600" b="1" i="1">
                            <a:latin typeface="Cambria Math"/>
                          </a:rPr>
                          <m:t>𝟏𝟏</m:t>
                        </m:r>
                      </m:sub>
                    </m:sSub>
                    <m:r>
                      <a:rPr lang="en-US" sz="2600" b="1" i="1">
                        <a:latin typeface="Cambria Math"/>
                      </a:rPr>
                      <m:t>=</m:t>
                    </m:r>
                    <m:r>
                      <a:rPr lang="en-US" sz="2600" b="1" i="1">
                        <a:latin typeface="Cambria Math"/>
                      </a:rPr>
                      <m:t>𝑻</m:t>
                    </m:r>
                    <m:nary>
                      <m:naryPr>
                        <m:chr m:val="∑"/>
                        <m:limLoc m:val="undOvr"/>
                        <m:subHide m:val="on"/>
                        <m:supHide m:val="on"/>
                        <m:ctrlPr>
                          <a:rPr lang="en-US" sz="2600" b="1" i="1">
                            <a:latin typeface="Cambria Math"/>
                          </a:rPr>
                        </m:ctrlPr>
                      </m:naryPr>
                      <m:sub/>
                      <m:sup/>
                      <m:e>
                        <m:sSub>
                          <m:sSubPr>
                            <m:ctrlPr>
                              <a:rPr lang="en-US" sz="2600" b="1" i="1">
                                <a:latin typeface="Cambria Math"/>
                              </a:rPr>
                            </m:ctrlPr>
                          </m:sSubPr>
                          <m:e>
                            <m:r>
                              <a:rPr lang="en-US" sz="2600" b="1" i="1">
                                <a:latin typeface="Cambria Math"/>
                              </a:rPr>
                              <m:t>∆</m:t>
                            </m:r>
                            <m:r>
                              <a:rPr lang="en-US" sz="2600" b="1" i="1">
                                <a:latin typeface="Cambria Math"/>
                              </a:rPr>
                              <m:t>𝑷</m:t>
                            </m:r>
                          </m:e>
                          <m:sub>
                            <m:r>
                              <a:rPr lang="en-US" sz="2600" b="1" i="1">
                                <a:latin typeface="Cambria Math"/>
                              </a:rPr>
                              <m:t>𝑶</m:t>
                            </m:r>
                            <m:r>
                              <a:rPr lang="en-US" sz="2600" b="1" i="1">
                                <a:latin typeface="Cambria Math"/>
                              </a:rPr>
                              <m:t>.</m:t>
                            </m:r>
                            <m:r>
                              <a:rPr lang="en-US" sz="2600" b="1" i="1">
                                <a:latin typeface="Cambria Math"/>
                              </a:rPr>
                              <m:t>𝑪</m:t>
                            </m:r>
                          </m:sub>
                        </m:sSub>
                        <m:r>
                          <a:rPr lang="en-US" sz="2600" b="1" i="1">
                            <a:latin typeface="Cambria Math"/>
                          </a:rPr>
                          <m:t>  </m:t>
                        </m:r>
                        <m:r>
                          <a:rPr lang="en-US" sz="2600" b="1" i="1">
                            <a:latin typeface="Cambria Math"/>
                          </a:rPr>
                          <m:t>𝑴𝑾</m:t>
                        </m:r>
                      </m:e>
                    </m:nary>
                  </m:oMath>
                </a14:m>
                <a:endParaRPr lang="en-US" sz="2600" b="1" dirty="0"/>
              </a:p>
              <a:p>
                <a:endParaRPr lang="en-US" sz="1800" dirty="0" smtClean="0"/>
              </a:p>
              <a:p>
                <a:r>
                  <a:rPr lang="en-US" sz="2600" b="1" dirty="0" smtClean="0"/>
                  <a:t>T</a:t>
                </a:r>
                <a:r>
                  <a:rPr lang="en-US" sz="2600" dirty="0"/>
                  <a:t>: time of operation (equal 8760 hour</a:t>
                </a:r>
                <a:r>
                  <a:rPr lang="en-US" sz="2600" dirty="0" smtClean="0"/>
                  <a:t>)</a:t>
                </a:r>
              </a:p>
              <a:p>
                <a:endParaRPr lang="en-US" sz="1400" dirty="0"/>
              </a:p>
              <a:p>
                <a:r>
                  <a:rPr lang="en-US" sz="2600" b="1" dirty="0"/>
                  <a:t>∆P</a:t>
                </a:r>
                <a:r>
                  <a:rPr lang="en-US" sz="2600" b="1" baseline="-25000" dirty="0"/>
                  <a:t>O.C</a:t>
                </a:r>
                <a:r>
                  <a:rPr lang="en-US" sz="2600" dirty="0"/>
                  <a:t>: losses in excitation branch</a:t>
                </a:r>
              </a:p>
              <a:p>
                <a:endParaRPr lang="en-US" dirty="0" smtClean="0"/>
              </a:p>
              <a:p>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sz="quarter" idx="2"/>
              </p:nvPr>
            </p:nvSpPr>
            <p:spPr>
              <a:xfrm>
                <a:off x="457200" y="2380398"/>
                <a:ext cx="4114800" cy="3280850"/>
              </a:xfrm>
              <a:blipFill rotWithShape="1">
                <a:blip r:embed="rId2"/>
                <a:stretch>
                  <a:fillRect t="-1985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6" name="Content Placeholder 5"/>
              <p:cNvSpPr>
                <a:spLocks noGrp="1"/>
              </p:cNvSpPr>
              <p:nvPr>
                <p:ph sz="quarter" idx="4"/>
              </p:nvPr>
            </p:nvSpPr>
            <p:spPr>
              <a:xfrm>
                <a:off x="4645025" y="2308390"/>
                <a:ext cx="4175447" cy="3640890"/>
              </a:xfrm>
            </p:spPr>
            <p:txBody>
              <a:bodyPr>
                <a:normAutofit/>
              </a:bodyPr>
              <a:lstStyle/>
              <a:p>
                <a14:m>
                  <m:oMath xmlns:m="http://schemas.openxmlformats.org/officeDocument/2006/math">
                    <m:sSub>
                      <m:sSubPr>
                        <m:ctrlPr>
                          <a:rPr lang="en-US" sz="2600" b="1" i="1">
                            <a:latin typeface="Cambria Math"/>
                          </a:rPr>
                        </m:ctrlPr>
                      </m:sSubPr>
                      <m:e>
                        <m:r>
                          <a:rPr lang="en-US" sz="2600" b="1" i="1">
                            <a:latin typeface="Cambria Math"/>
                          </a:rPr>
                          <m:t>∆</m:t>
                        </m:r>
                        <m:r>
                          <a:rPr lang="en-US" sz="2600" b="1" i="1">
                            <a:latin typeface="Cambria Math"/>
                          </a:rPr>
                          <m:t>𝑾</m:t>
                        </m:r>
                      </m:e>
                      <m:sub>
                        <m:r>
                          <a:rPr lang="en-US" sz="2600" b="1" i="1">
                            <a:latin typeface="Cambria Math"/>
                          </a:rPr>
                          <m:t>𝟏</m:t>
                        </m:r>
                      </m:sub>
                    </m:sSub>
                    <m:r>
                      <a:rPr lang="en-US" sz="2600" b="1" i="1">
                        <a:latin typeface="Cambria Math"/>
                      </a:rPr>
                      <m:t>=</m:t>
                    </m:r>
                    <m:r>
                      <a:rPr lang="en-US" sz="2600" b="1" i="1">
                        <a:latin typeface="Cambria Math"/>
                      </a:rPr>
                      <m:t>𝝉</m:t>
                    </m:r>
                    <m:d>
                      <m:dPr>
                        <m:ctrlPr>
                          <a:rPr lang="en-US" sz="2600" b="1" i="1">
                            <a:latin typeface="Cambria Math"/>
                          </a:rPr>
                        </m:ctrlPr>
                      </m:dPr>
                      <m:e>
                        <m:nary>
                          <m:naryPr>
                            <m:chr m:val="∑"/>
                            <m:limLoc m:val="undOvr"/>
                            <m:subHide m:val="on"/>
                            <m:supHide m:val="on"/>
                            <m:ctrlPr>
                              <a:rPr lang="en-US" sz="2600" b="1" i="1">
                                <a:latin typeface="Cambria Math"/>
                              </a:rPr>
                            </m:ctrlPr>
                          </m:naryPr>
                          <m:sub/>
                          <m:sup/>
                          <m:e>
                            <m:sSub>
                              <m:sSubPr>
                                <m:ctrlPr>
                                  <a:rPr lang="en-US" sz="2600" b="1" i="1">
                                    <a:latin typeface="Cambria Math"/>
                                  </a:rPr>
                                </m:ctrlPr>
                              </m:sSubPr>
                              <m:e>
                                <m:r>
                                  <a:rPr lang="en-US" sz="2600" b="1" i="1">
                                    <a:latin typeface="Cambria Math"/>
                                  </a:rPr>
                                  <m:t>∆</m:t>
                                </m:r>
                                <m:r>
                                  <a:rPr lang="en-US" sz="2600" b="1" i="1">
                                    <a:latin typeface="Cambria Math"/>
                                  </a:rPr>
                                  <m:t>𝑷</m:t>
                                </m:r>
                              </m:e>
                              <m:sub>
                                <m:r>
                                  <a:rPr lang="en-US" sz="2600" b="1" i="1">
                                    <a:latin typeface="Cambria Math"/>
                                  </a:rPr>
                                  <m:t>𝑻</m:t>
                                </m:r>
                              </m:sub>
                            </m:sSub>
                          </m:e>
                        </m:nary>
                        <m:r>
                          <a:rPr lang="en-US" sz="2600" b="1" i="1">
                            <a:latin typeface="Cambria Math"/>
                          </a:rPr>
                          <m:t>+</m:t>
                        </m:r>
                        <m:nary>
                          <m:naryPr>
                            <m:chr m:val="∑"/>
                            <m:limLoc m:val="undOvr"/>
                            <m:subHide m:val="on"/>
                            <m:supHide m:val="on"/>
                            <m:ctrlPr>
                              <a:rPr lang="en-US" sz="2600" b="1" i="1">
                                <a:latin typeface="Cambria Math"/>
                              </a:rPr>
                            </m:ctrlPr>
                          </m:naryPr>
                          <m:sub/>
                          <m:sup/>
                          <m:e>
                            <m:sSub>
                              <m:sSubPr>
                                <m:ctrlPr>
                                  <a:rPr lang="en-US" sz="2600" b="1" i="1">
                                    <a:latin typeface="Cambria Math"/>
                                  </a:rPr>
                                </m:ctrlPr>
                              </m:sSubPr>
                              <m:e>
                                <m:r>
                                  <a:rPr lang="en-US" sz="2600" b="1" i="1">
                                    <a:latin typeface="Cambria Math"/>
                                  </a:rPr>
                                  <m:t>∆</m:t>
                                </m:r>
                                <m:r>
                                  <a:rPr lang="en-US" sz="2600" b="1" i="1">
                                    <a:latin typeface="Cambria Math"/>
                                  </a:rPr>
                                  <m:t>𝑷</m:t>
                                </m:r>
                              </m:e>
                              <m:sub>
                                <m:r>
                                  <a:rPr lang="en-US" sz="2600" b="1" i="1">
                                    <a:latin typeface="Cambria Math"/>
                                  </a:rPr>
                                  <m:t>𝑳</m:t>
                                </m:r>
                              </m:sub>
                            </m:sSub>
                          </m:e>
                        </m:nary>
                      </m:e>
                    </m:d>
                  </m:oMath>
                </a14:m>
                <a:endParaRPr lang="en-US" sz="2600" b="1" dirty="0"/>
              </a:p>
              <a:p>
                <a:endParaRPr lang="en-US" sz="1800" dirty="0" smtClean="0"/>
              </a:p>
              <a:p>
                <a:r>
                  <a:rPr lang="en-US" sz="2600" b="1" dirty="0" smtClean="0"/>
                  <a:t>∆</a:t>
                </a:r>
                <a:r>
                  <a:rPr lang="en-US" sz="2600" b="1" dirty="0"/>
                  <a:t>P</a:t>
                </a:r>
                <a:r>
                  <a:rPr lang="en-US" sz="2600" b="1" baseline="-25000" dirty="0"/>
                  <a:t>T</a:t>
                </a:r>
                <a:r>
                  <a:rPr lang="en-US" sz="2600" dirty="0"/>
                  <a:t>: Total variable transformer </a:t>
                </a:r>
                <a:r>
                  <a:rPr lang="en-US" sz="2600" dirty="0" smtClean="0"/>
                  <a:t>losses</a:t>
                </a:r>
              </a:p>
              <a:p>
                <a:endParaRPr lang="en-US" sz="1400" dirty="0"/>
              </a:p>
              <a:p>
                <a:r>
                  <a:rPr lang="en-US" sz="2600" b="1" dirty="0"/>
                  <a:t>∆P</a:t>
                </a:r>
                <a:r>
                  <a:rPr lang="en-US" sz="2600" b="1" baseline="-25000" dirty="0"/>
                  <a:t>L</a:t>
                </a:r>
                <a:r>
                  <a:rPr lang="en-US" sz="2600" dirty="0"/>
                  <a:t>: Total variable conductor </a:t>
                </a:r>
                <a:r>
                  <a:rPr lang="en-US" sz="2600" dirty="0" smtClean="0"/>
                  <a:t>losses</a:t>
                </a:r>
              </a:p>
              <a:p>
                <a:endParaRPr lang="en-US" sz="1500" dirty="0"/>
              </a:p>
              <a:p>
                <a:r>
                  <a:rPr lang="en-US" sz="2600" b="1" dirty="0"/>
                  <a:t>τ</a:t>
                </a:r>
                <a:r>
                  <a:rPr lang="en-US" sz="2600" dirty="0"/>
                  <a:t>: Time of losses=3411 hour</a:t>
                </a:r>
              </a:p>
              <a:p>
                <a:endParaRPr lang="en-US" dirty="0"/>
              </a:p>
            </p:txBody>
          </p:sp>
        </mc:Choice>
        <mc:Fallback>
          <p:sp>
            <p:nvSpPr>
              <p:cNvPr id="6" name="Content Placeholder 5"/>
              <p:cNvSpPr>
                <a:spLocks noGrp="1" noRot="1" noChangeAspect="1" noMove="1" noResize="1" noEditPoints="1" noAdjustHandles="1" noChangeArrowheads="1" noChangeShapeType="1" noTextEdit="1"/>
              </p:cNvSpPr>
              <p:nvPr>
                <p:ph sz="quarter" idx="4"/>
              </p:nvPr>
            </p:nvSpPr>
            <p:spPr>
              <a:xfrm>
                <a:off x="4645025" y="2308390"/>
                <a:ext cx="4175447" cy="3640890"/>
              </a:xfrm>
              <a:blipFill rotWithShape="1">
                <a:blip r:embed="rId3"/>
                <a:stretch>
                  <a:fillRect t="-17923" r="-7737" b="-2680"/>
                </a:stretch>
              </a:blipFill>
            </p:spPr>
            <p:txBody>
              <a:bodyPr/>
              <a:lstStyle/>
              <a:p>
                <a:r>
                  <a:rPr lang="en-US">
                    <a:noFill/>
                  </a:rPr>
                  <a:t> </a:t>
                </a:r>
              </a:p>
            </p:txBody>
          </p:sp>
        </mc:Fallback>
      </mc:AlternateContent>
    </p:spTree>
    <p:extLst>
      <p:ext uri="{BB962C8B-B14F-4D97-AF65-F5344CB8AC3E}">
        <p14:creationId xmlns:p14="http://schemas.microsoft.com/office/powerpoint/2010/main" xmlns="" val="13306501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739383218"/>
              </p:ext>
            </p:extLst>
          </p:nvPr>
        </p:nvGraphicFramePr>
        <p:xfrm>
          <a:off x="457200" y="2066211"/>
          <a:ext cx="8228618" cy="2586925"/>
        </p:xfrm>
        <a:graphic>
          <a:graphicData uri="http://schemas.openxmlformats.org/drawingml/2006/table">
            <a:tbl>
              <a:tblPr firstRow="1" firstCol="1" bandRow="1">
                <a:tableStyleId>{5C22544A-7EE6-4342-B048-85BDC9FD1C3A}</a:tableStyleId>
              </a:tblPr>
              <a:tblGrid>
                <a:gridCol w="2828452"/>
                <a:gridCol w="5400166"/>
              </a:tblGrid>
              <a:tr h="517385">
                <a:tc>
                  <a:txBody>
                    <a:bodyPr/>
                    <a:lstStyle/>
                    <a:p>
                      <a:pPr marL="0" marR="0" algn="ctr" rtl="0">
                        <a:lnSpc>
                          <a:spcPct val="115000"/>
                        </a:lnSpc>
                        <a:spcBef>
                          <a:spcPts val="0"/>
                        </a:spcBef>
                        <a:spcAft>
                          <a:spcPts val="0"/>
                        </a:spcAft>
                      </a:pPr>
                      <a:r>
                        <a:rPr lang="en-US" sz="2200" b="1" dirty="0">
                          <a:effectLst/>
                        </a:rPr>
                        <a:t>Design</a:t>
                      </a:r>
                      <a:endParaRPr lang="en-US" sz="2200" b="1" dirty="0">
                        <a:effectLst/>
                        <a:latin typeface="Calibri"/>
                        <a:ea typeface="Calibri"/>
                        <a:cs typeface="Arial"/>
                      </a:endParaRPr>
                    </a:p>
                  </a:txBody>
                  <a:tcPr marL="121172" marR="121172" marT="0" marB="0" anchor="ctr"/>
                </a:tc>
                <a:tc>
                  <a:txBody>
                    <a:bodyPr/>
                    <a:lstStyle/>
                    <a:p>
                      <a:pPr marL="0" marR="0" algn="ctr" rtl="0">
                        <a:lnSpc>
                          <a:spcPct val="115000"/>
                        </a:lnSpc>
                        <a:spcBef>
                          <a:spcPts val="0"/>
                        </a:spcBef>
                        <a:spcAft>
                          <a:spcPts val="0"/>
                        </a:spcAft>
                      </a:pPr>
                      <a:r>
                        <a:rPr lang="en-US" sz="2200" b="1" dirty="0">
                          <a:effectLst/>
                        </a:rPr>
                        <a:t>Total cost (Ruble)</a:t>
                      </a:r>
                      <a:endParaRPr lang="en-US" sz="2200" b="1" dirty="0">
                        <a:effectLst/>
                        <a:latin typeface="Calibri"/>
                        <a:ea typeface="Calibri"/>
                        <a:cs typeface="Arial"/>
                      </a:endParaRPr>
                    </a:p>
                  </a:txBody>
                  <a:tcPr marL="121172" marR="121172" marT="0" marB="0" anchor="ctr"/>
                </a:tc>
              </a:tr>
              <a:tr h="517385">
                <a:tc>
                  <a:txBody>
                    <a:bodyPr/>
                    <a:lstStyle/>
                    <a:p>
                      <a:pPr marL="0" marR="0" algn="ctr" rtl="0">
                        <a:lnSpc>
                          <a:spcPct val="115000"/>
                        </a:lnSpc>
                        <a:spcBef>
                          <a:spcPts val="0"/>
                        </a:spcBef>
                        <a:spcAft>
                          <a:spcPts val="0"/>
                        </a:spcAft>
                      </a:pPr>
                      <a:r>
                        <a:rPr lang="en-US" sz="2200" b="1">
                          <a:effectLst/>
                        </a:rPr>
                        <a:t>4</a:t>
                      </a:r>
                      <a:endParaRPr lang="en-US" sz="2200" b="1">
                        <a:effectLst/>
                        <a:latin typeface="Calibri"/>
                        <a:ea typeface="Calibri"/>
                        <a:cs typeface="Arial"/>
                      </a:endParaRPr>
                    </a:p>
                  </a:txBody>
                  <a:tcPr marL="121172" marR="121172" marT="0" marB="0" anchor="ctr"/>
                </a:tc>
                <a:tc>
                  <a:txBody>
                    <a:bodyPr/>
                    <a:lstStyle/>
                    <a:p>
                      <a:pPr marL="0" marR="0" algn="ctr" rtl="0">
                        <a:lnSpc>
                          <a:spcPct val="115000"/>
                        </a:lnSpc>
                        <a:spcBef>
                          <a:spcPts val="0"/>
                        </a:spcBef>
                        <a:spcAft>
                          <a:spcPts val="0"/>
                        </a:spcAft>
                      </a:pPr>
                      <a:r>
                        <a:rPr lang="en-US" sz="2200" b="1">
                          <a:effectLst/>
                        </a:rPr>
                        <a:t>1744669</a:t>
                      </a:r>
                      <a:endParaRPr lang="en-US" sz="2200" b="1">
                        <a:effectLst/>
                        <a:latin typeface="Calibri"/>
                        <a:ea typeface="Calibri"/>
                        <a:cs typeface="Arial"/>
                      </a:endParaRPr>
                    </a:p>
                  </a:txBody>
                  <a:tcPr marL="121172" marR="121172" marT="0" marB="0" anchor="ctr"/>
                </a:tc>
              </a:tr>
              <a:tr h="517385">
                <a:tc>
                  <a:txBody>
                    <a:bodyPr/>
                    <a:lstStyle/>
                    <a:p>
                      <a:pPr marL="0" marR="0" algn="ctr" rtl="0">
                        <a:lnSpc>
                          <a:spcPct val="115000"/>
                        </a:lnSpc>
                        <a:spcBef>
                          <a:spcPts val="0"/>
                        </a:spcBef>
                        <a:spcAft>
                          <a:spcPts val="0"/>
                        </a:spcAft>
                      </a:pPr>
                      <a:r>
                        <a:rPr lang="en-US" sz="2200" b="1">
                          <a:effectLst/>
                        </a:rPr>
                        <a:t>6</a:t>
                      </a:r>
                      <a:endParaRPr lang="en-US" sz="2200" b="1">
                        <a:effectLst/>
                        <a:latin typeface="Calibri"/>
                        <a:ea typeface="Calibri"/>
                        <a:cs typeface="Arial"/>
                      </a:endParaRPr>
                    </a:p>
                  </a:txBody>
                  <a:tcPr marL="121172" marR="121172" marT="0" marB="0" anchor="ctr"/>
                </a:tc>
                <a:tc>
                  <a:txBody>
                    <a:bodyPr/>
                    <a:lstStyle/>
                    <a:p>
                      <a:pPr marL="0" marR="0" algn="ctr" rtl="0">
                        <a:lnSpc>
                          <a:spcPct val="115000"/>
                        </a:lnSpc>
                        <a:spcBef>
                          <a:spcPts val="0"/>
                        </a:spcBef>
                        <a:spcAft>
                          <a:spcPts val="0"/>
                        </a:spcAft>
                      </a:pPr>
                      <a:r>
                        <a:rPr lang="en-US" sz="2200" b="1">
                          <a:effectLst/>
                        </a:rPr>
                        <a:t>1731369</a:t>
                      </a:r>
                      <a:endParaRPr lang="en-US" sz="2200" b="1">
                        <a:effectLst/>
                        <a:latin typeface="Calibri"/>
                        <a:ea typeface="Calibri"/>
                        <a:cs typeface="Arial"/>
                      </a:endParaRPr>
                    </a:p>
                  </a:txBody>
                  <a:tcPr marL="121172" marR="121172" marT="0" marB="0" anchor="ctr"/>
                </a:tc>
              </a:tr>
              <a:tr h="517385">
                <a:tc>
                  <a:txBody>
                    <a:bodyPr/>
                    <a:lstStyle/>
                    <a:p>
                      <a:pPr marL="0" marR="0" algn="ctr" rtl="0">
                        <a:lnSpc>
                          <a:spcPct val="115000"/>
                        </a:lnSpc>
                        <a:spcBef>
                          <a:spcPts val="0"/>
                        </a:spcBef>
                        <a:spcAft>
                          <a:spcPts val="0"/>
                        </a:spcAft>
                      </a:pPr>
                      <a:r>
                        <a:rPr lang="en-US" sz="2200" b="1">
                          <a:effectLst/>
                        </a:rPr>
                        <a:t>8</a:t>
                      </a:r>
                      <a:endParaRPr lang="en-US" sz="2200" b="1">
                        <a:effectLst/>
                        <a:latin typeface="Calibri"/>
                        <a:ea typeface="Calibri"/>
                        <a:cs typeface="Arial"/>
                      </a:endParaRPr>
                    </a:p>
                  </a:txBody>
                  <a:tcPr marL="121172" marR="121172" marT="0" marB="0" anchor="ctr"/>
                </a:tc>
                <a:tc>
                  <a:txBody>
                    <a:bodyPr/>
                    <a:lstStyle/>
                    <a:p>
                      <a:pPr marL="0" marR="0" algn="ctr" rtl="0">
                        <a:lnSpc>
                          <a:spcPct val="115000"/>
                        </a:lnSpc>
                        <a:spcBef>
                          <a:spcPts val="0"/>
                        </a:spcBef>
                        <a:spcAft>
                          <a:spcPts val="0"/>
                        </a:spcAft>
                      </a:pPr>
                      <a:r>
                        <a:rPr lang="en-US" sz="2200" b="1">
                          <a:effectLst/>
                        </a:rPr>
                        <a:t>1443459</a:t>
                      </a:r>
                      <a:endParaRPr lang="en-US" sz="2200" b="1">
                        <a:effectLst/>
                        <a:latin typeface="Calibri"/>
                        <a:ea typeface="Calibri"/>
                        <a:cs typeface="Arial"/>
                      </a:endParaRPr>
                    </a:p>
                  </a:txBody>
                  <a:tcPr marL="121172" marR="121172" marT="0" marB="0" anchor="ctr"/>
                </a:tc>
              </a:tr>
              <a:tr h="517385">
                <a:tc>
                  <a:txBody>
                    <a:bodyPr/>
                    <a:lstStyle/>
                    <a:p>
                      <a:pPr marL="0" marR="0" algn="ctr" rtl="0">
                        <a:lnSpc>
                          <a:spcPct val="115000"/>
                        </a:lnSpc>
                        <a:spcBef>
                          <a:spcPts val="0"/>
                        </a:spcBef>
                        <a:spcAft>
                          <a:spcPts val="0"/>
                        </a:spcAft>
                      </a:pPr>
                      <a:r>
                        <a:rPr lang="en-US" sz="2200" b="1" u="sng" dirty="0">
                          <a:effectLst/>
                        </a:rPr>
                        <a:t>9</a:t>
                      </a:r>
                      <a:endParaRPr lang="en-US" sz="2200" b="1" dirty="0">
                        <a:effectLst/>
                        <a:latin typeface="Calibri"/>
                        <a:ea typeface="Calibri"/>
                        <a:cs typeface="Arial"/>
                      </a:endParaRPr>
                    </a:p>
                  </a:txBody>
                  <a:tcPr marL="121172" marR="121172" marT="0" marB="0" anchor="ctr"/>
                </a:tc>
                <a:tc>
                  <a:txBody>
                    <a:bodyPr/>
                    <a:lstStyle/>
                    <a:p>
                      <a:pPr marL="0" marR="0" algn="ctr" rtl="0">
                        <a:lnSpc>
                          <a:spcPct val="115000"/>
                        </a:lnSpc>
                        <a:spcBef>
                          <a:spcPts val="0"/>
                        </a:spcBef>
                        <a:spcAft>
                          <a:spcPts val="0"/>
                        </a:spcAft>
                      </a:pPr>
                      <a:r>
                        <a:rPr lang="en-US" sz="2200" b="1" u="sng" dirty="0">
                          <a:effectLst/>
                        </a:rPr>
                        <a:t>1209958</a:t>
                      </a:r>
                      <a:endParaRPr lang="en-US" sz="2200" b="1" dirty="0">
                        <a:effectLst/>
                        <a:latin typeface="Calibri"/>
                        <a:ea typeface="Calibri"/>
                        <a:cs typeface="Arial"/>
                      </a:endParaRPr>
                    </a:p>
                  </a:txBody>
                  <a:tcPr marL="121172" marR="121172" marT="0" marB="0" anchor="ctr"/>
                </a:tc>
              </a:tr>
            </a:tbl>
          </a:graphicData>
        </a:graphic>
      </p:graphicFrame>
      <p:sp>
        <p:nvSpPr>
          <p:cNvPr id="3" name="Title 2"/>
          <p:cNvSpPr>
            <a:spLocks noGrp="1"/>
          </p:cNvSpPr>
          <p:nvPr>
            <p:ph type="title"/>
          </p:nvPr>
        </p:nvSpPr>
        <p:spPr/>
        <p:txBody>
          <a:bodyPr>
            <a:normAutofit fontScale="90000"/>
          </a:bodyPr>
          <a:lstStyle/>
          <a:p>
            <a:r>
              <a:rPr lang="en-US" dirty="0"/>
              <a:t>T</a:t>
            </a:r>
            <a:r>
              <a:rPr lang="en-US" dirty="0" smtClean="0"/>
              <a:t>otal annual expenses for each configuration</a:t>
            </a:r>
            <a:endParaRPr lang="en-US" dirty="0"/>
          </a:p>
        </p:txBody>
      </p:sp>
    </p:spTree>
    <p:extLst>
      <p:ext uri="{BB962C8B-B14F-4D97-AF65-F5344CB8AC3E}">
        <p14:creationId xmlns:p14="http://schemas.microsoft.com/office/powerpoint/2010/main" xmlns="" val="22754885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332656"/>
            <a:ext cx="8229600" cy="1066130"/>
          </a:xfrm>
        </p:spPr>
        <p:txBody>
          <a:bodyPr>
            <a:noAutofit/>
          </a:bodyPr>
          <a:lstStyle/>
          <a:p>
            <a:r>
              <a:rPr lang="en-US" sz="2400" dirty="0">
                <a:solidFill>
                  <a:schemeClr val="tx1"/>
                </a:solidFill>
                <a:latin typeface="+mn-lt"/>
                <a:ea typeface="+mn-ea"/>
                <a:cs typeface="+mn-cs"/>
              </a:rPr>
              <a:t>As we have seen in previous table it’s obvious that </a:t>
            </a:r>
            <a:r>
              <a:rPr lang="en-US" sz="2400" dirty="0" smtClean="0">
                <a:solidFill>
                  <a:schemeClr val="tx1"/>
                </a:solidFill>
                <a:latin typeface="+mn-lt"/>
                <a:ea typeface="+mn-ea"/>
                <a:cs typeface="+mn-cs"/>
              </a:rPr>
              <a:t>Fig. </a:t>
            </a:r>
            <a:r>
              <a:rPr lang="en-US" sz="2400" dirty="0">
                <a:solidFill>
                  <a:schemeClr val="tx1"/>
                </a:solidFill>
                <a:latin typeface="+mn-lt"/>
                <a:ea typeface="+mn-ea"/>
                <a:cs typeface="+mn-cs"/>
              </a:rPr>
              <a:t>9 has the min. annual expenses, so we chose it.</a:t>
            </a:r>
          </a:p>
        </p:txBody>
      </p:sp>
      <p:pic>
        <p:nvPicPr>
          <p:cNvPr id="4" name="Picture 2"/>
          <p:cNvPicPr>
            <a:picLocks noGrp="1" noChangeAspect="1" noChangeArrowheads="1"/>
          </p:cNvPicPr>
          <p:nvPr>
            <p:ph idx="1"/>
          </p:nvPr>
        </p:nvPicPr>
        <p:blipFill>
          <a:blip r:embed="rId2" cstate="print"/>
          <a:srcRect/>
          <a:stretch>
            <a:fillRect/>
          </a:stretch>
        </p:blipFill>
        <p:spPr bwMode="auto">
          <a:xfrm>
            <a:off x="755576" y="1639342"/>
            <a:ext cx="7632847" cy="4525962"/>
          </a:xfrm>
          <a:prstGeom prst="rect">
            <a:avLst/>
          </a:prstGeom>
          <a:noFill/>
          <a:ln w="9525">
            <a:noFill/>
            <a:miter lim="800000"/>
            <a:headEnd/>
            <a:tailEnd/>
          </a:ln>
        </p:spPr>
      </p:pic>
    </p:spTree>
    <p:extLst>
      <p:ext uri="{BB962C8B-B14F-4D97-AF65-F5344CB8AC3E}">
        <p14:creationId xmlns:p14="http://schemas.microsoft.com/office/powerpoint/2010/main" xmlns="" val="34489409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901018109"/>
              </p:ext>
            </p:extLst>
          </p:nvPr>
        </p:nvGraphicFramePr>
        <p:xfrm>
          <a:off x="457200" y="1340768"/>
          <a:ext cx="814724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a:t>Load flow study</a:t>
            </a:r>
          </a:p>
        </p:txBody>
      </p:sp>
    </p:spTree>
    <p:extLst>
      <p:ext uri="{BB962C8B-B14F-4D97-AF65-F5344CB8AC3E}">
        <p14:creationId xmlns:p14="http://schemas.microsoft.com/office/powerpoint/2010/main" xmlns="" val="33641075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graphicFrame>
            <p:nvGraphicFramePr>
              <p:cNvPr id="7" name="Content Placeholder 6"/>
              <p:cNvGraphicFramePr>
                <a:graphicFrameLocks noGrp="1"/>
              </p:cNvGraphicFramePr>
              <p:nvPr>
                <p:ph idx="1"/>
                <p:extLst>
                  <p:ext uri="{D42A27DB-BD31-4B8C-83A1-F6EECF244321}">
                    <p14:modId xmlns:p14="http://schemas.microsoft.com/office/powerpoint/2010/main" val="4279436722"/>
                  </p:ext>
                </p:extLst>
              </p:nvPr>
            </p:nvGraphicFramePr>
            <p:xfrm>
              <a:off x="457200" y="1481328"/>
              <a:ext cx="8219256" cy="5044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p:graphicFrame>
            <p:nvGraphicFramePr>
              <p:cNvPr id="7" name="Content Placeholder 6"/>
              <p:cNvGraphicFramePr>
                <a:graphicFrameLocks noGrp="1"/>
              </p:cNvGraphicFramePr>
              <p:nvPr>
                <p:ph idx="1"/>
                <p:extLst>
                  <p:ext uri="{D42A27DB-BD31-4B8C-83A1-F6EECF244321}">
                    <p14:modId xmlns:p14="http://schemas.microsoft.com/office/powerpoint/2010/main" xmlns="" xmlns:a14="http://schemas.microsoft.com/office/drawing/2010/main" val="4279436722"/>
                  </p:ext>
                </p:extLst>
              </p:nvPr>
            </p:nvGraphicFramePr>
            <p:xfrm>
              <a:off x="457200" y="1481328"/>
              <a:ext cx="8219256" cy="50440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mc:Fallback>
      </mc:AlternateContent>
      <p:sp>
        <p:nvSpPr>
          <p:cNvPr id="3" name="Title 2"/>
          <p:cNvSpPr>
            <a:spLocks noGrp="1"/>
          </p:cNvSpPr>
          <p:nvPr>
            <p:ph type="title"/>
          </p:nvPr>
        </p:nvSpPr>
        <p:spPr/>
        <p:txBody>
          <a:bodyPr/>
          <a:lstStyle/>
          <a:p>
            <a:r>
              <a:rPr lang="en-US" dirty="0" smtClean="0"/>
              <a:t>1. Max. load flow study</a:t>
            </a:r>
            <a:endParaRPr lang="en-US" dirty="0"/>
          </a:p>
        </p:txBody>
      </p:sp>
    </p:spTree>
    <p:extLst>
      <p:ext uri="{BB962C8B-B14F-4D97-AF65-F5344CB8AC3E}">
        <p14:creationId xmlns:p14="http://schemas.microsoft.com/office/powerpoint/2010/main" xmlns="" val="12116262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Improving max</a:t>
            </a:r>
            <a:r>
              <a:rPr lang="en-US" dirty="0"/>
              <a:t>. load </a:t>
            </a:r>
            <a:r>
              <a:rPr lang="en-US" dirty="0" smtClean="0"/>
              <a:t>state</a:t>
            </a:r>
            <a:endParaRPr lang="en-US" dirty="0"/>
          </a:p>
        </p:txBody>
      </p:sp>
      <p:sp>
        <p:nvSpPr>
          <p:cNvPr id="4" name="Text Placeholder 3"/>
          <p:cNvSpPr>
            <a:spLocks noGrp="1"/>
          </p:cNvSpPr>
          <p:nvPr>
            <p:ph type="body" idx="1"/>
          </p:nvPr>
        </p:nvSpPr>
        <p:spPr>
          <a:xfrm>
            <a:off x="457200" y="1226840"/>
            <a:ext cx="8003232" cy="545976"/>
          </a:xfrm>
        </p:spPr>
        <p:txBody>
          <a:bodyPr>
            <a:normAutofit/>
          </a:bodyPr>
          <a:lstStyle/>
          <a:p>
            <a:pPr lvl="0" algn="ctr"/>
            <a:r>
              <a:rPr lang="en-US" sz="2800" b="1" dirty="0"/>
              <a:t>PF </a:t>
            </a:r>
            <a:r>
              <a:rPr lang="en-US" sz="2800" b="1" dirty="0" smtClean="0"/>
              <a:t>improvement</a:t>
            </a:r>
            <a:endParaRPr lang="en-US" sz="2800" b="1" dirty="0"/>
          </a:p>
        </p:txBody>
      </p:sp>
      <p:sp>
        <p:nvSpPr>
          <p:cNvPr id="5" name="Text Placeholder 4"/>
          <p:cNvSpPr>
            <a:spLocks noGrp="1"/>
          </p:cNvSpPr>
          <p:nvPr>
            <p:ph type="body" sz="half" idx="3"/>
          </p:nvPr>
        </p:nvSpPr>
        <p:spPr>
          <a:xfrm>
            <a:off x="467544" y="4149080"/>
            <a:ext cx="7992888" cy="648072"/>
          </a:xfrm>
        </p:spPr>
        <p:txBody>
          <a:bodyPr>
            <a:normAutofit/>
          </a:bodyPr>
          <a:lstStyle/>
          <a:p>
            <a:pPr algn="ctr"/>
            <a:r>
              <a:rPr lang="en-US" sz="2800" b="1" dirty="0"/>
              <a:t>Voltage improvement</a:t>
            </a:r>
            <a:endParaRPr lang="en-US" sz="2800" dirty="0"/>
          </a:p>
        </p:txBody>
      </p:sp>
      <mc:AlternateContent xmlns:mc="http://schemas.openxmlformats.org/markup-compatibility/2006">
        <mc:Choice xmlns:a14="http://schemas.microsoft.com/office/drawing/2010/main" xmlns="" Requires="a14">
          <p:sp>
            <p:nvSpPr>
              <p:cNvPr id="2" name="Content Placeholder 1"/>
              <p:cNvSpPr>
                <a:spLocks noGrp="1"/>
              </p:cNvSpPr>
              <p:nvPr>
                <p:ph sz="quarter" idx="2"/>
              </p:nvPr>
            </p:nvSpPr>
            <p:spPr>
              <a:xfrm>
                <a:off x="457200" y="3212976"/>
                <a:ext cx="8003232" cy="792087"/>
              </a:xfrm>
            </p:spPr>
            <p:txBody>
              <a:bodyPr>
                <a:normAutofit/>
              </a:bodyPr>
              <a:lstStyle/>
              <a:p>
                <a14:m>
                  <m:oMath xmlns:m="http://schemas.openxmlformats.org/officeDocument/2006/math">
                    <m:r>
                      <m:rPr>
                        <m:sty m:val="p"/>
                      </m:rPr>
                      <a:rPr lang="en-US">
                        <a:latin typeface="Cambria Math"/>
                      </a:rPr>
                      <m:t>S</m:t>
                    </m:r>
                    <m:r>
                      <a:rPr lang="en-US">
                        <a:latin typeface="Cambria Math"/>
                      </a:rPr>
                      <m:t>.</m:t>
                    </m:r>
                    <m:r>
                      <m:rPr>
                        <m:sty m:val="p"/>
                      </m:rPr>
                      <a:rPr lang="en-US">
                        <a:latin typeface="Cambria Math"/>
                      </a:rPr>
                      <m:t>P</m:t>
                    </m:r>
                    <m:r>
                      <a:rPr lang="en-US">
                        <a:latin typeface="Cambria Math"/>
                      </a:rPr>
                      <m:t>.</m:t>
                    </m:r>
                    <m:r>
                      <m:rPr>
                        <m:sty m:val="p"/>
                      </m:rPr>
                      <a:rPr lang="en-US">
                        <a:latin typeface="Cambria Math"/>
                      </a:rPr>
                      <m:t>B</m:t>
                    </m:r>
                    <m:r>
                      <a:rPr lang="en-US">
                        <a:latin typeface="Cambria Math"/>
                      </a:rPr>
                      <m:t>.</m:t>
                    </m:r>
                    <m:r>
                      <m:rPr>
                        <m:sty m:val="p"/>
                      </m:rPr>
                      <a:rPr lang="en-US">
                        <a:latin typeface="Cambria Math"/>
                      </a:rPr>
                      <m:t>P</m:t>
                    </m:r>
                    <m:r>
                      <a:rPr lang="en-US">
                        <a:latin typeface="Cambria Math"/>
                      </a:rPr>
                      <m:t>=</m:t>
                    </m:r>
                    <m:f>
                      <m:fPr>
                        <m:ctrlPr>
                          <a:rPr lang="en-US" i="1">
                            <a:latin typeface="Cambria Math"/>
                          </a:rPr>
                        </m:ctrlPr>
                      </m:fPr>
                      <m:num>
                        <m:r>
                          <m:rPr>
                            <m:sty m:val="p"/>
                          </m:rPr>
                          <a:rPr lang="en-US">
                            <a:latin typeface="Cambria Math"/>
                          </a:rPr>
                          <m:t>Investment</m:t>
                        </m:r>
                      </m:num>
                      <m:den>
                        <m:r>
                          <m:rPr>
                            <m:sty m:val="p"/>
                          </m:rPr>
                          <a:rPr lang="en-US">
                            <a:latin typeface="Cambria Math"/>
                          </a:rPr>
                          <m:t>Saving</m:t>
                        </m:r>
                        <m:r>
                          <a:rPr lang="en-US">
                            <a:latin typeface="Cambria Math"/>
                          </a:rPr>
                          <m:t> (</m:t>
                        </m:r>
                        <m:r>
                          <m:rPr>
                            <m:sty m:val="p"/>
                          </m:rPr>
                          <a:rPr lang="en-US">
                            <a:latin typeface="Cambria Math"/>
                          </a:rPr>
                          <m:t>years</m:t>
                        </m:r>
                        <m:r>
                          <a:rPr lang="en-US">
                            <a:latin typeface="Cambria Math"/>
                          </a:rPr>
                          <m:t>)</m:t>
                        </m:r>
                      </m:den>
                    </m:f>
                    <m:r>
                      <a:rPr lang="en-US">
                        <a:latin typeface="Cambria Math"/>
                      </a:rPr>
                      <m:t>=</m:t>
                    </m:r>
                    <m:r>
                      <a:rPr lang="en-US" b="0" i="1">
                        <a:latin typeface="Cambria Math"/>
                      </a:rPr>
                      <m:t>139</m:t>
                    </m:r>
                    <m:r>
                      <a:rPr lang="en-US" b="0">
                        <a:latin typeface="Cambria Math"/>
                      </a:rPr>
                      <m:t> </m:t>
                    </m:r>
                    <m:r>
                      <a:rPr lang="en-US" b="0" i="1">
                        <a:latin typeface="Cambria Math"/>
                      </a:rPr>
                      <m:t>𝑑𝑎𝑦𝑠</m:t>
                    </m:r>
                  </m:oMath>
                </a14:m>
                <a:endParaRPr lang="en-US" dirty="0" smtClean="0"/>
              </a:p>
            </p:txBody>
          </p:sp>
        </mc:Choice>
        <mc:Fallback>
          <p:sp>
            <p:nvSpPr>
              <p:cNvPr id="2" name="Content Placeholder 1"/>
              <p:cNvSpPr>
                <a:spLocks noGrp="1" noRot="1" noChangeAspect="1" noMove="1" noResize="1" noEditPoints="1" noAdjustHandles="1" noChangeArrowheads="1" noChangeShapeType="1" noTextEdit="1"/>
              </p:cNvSpPr>
              <p:nvPr>
                <p:ph sz="quarter" idx="2"/>
              </p:nvPr>
            </p:nvSpPr>
            <p:spPr>
              <a:xfrm>
                <a:off x="457200" y="3212976"/>
                <a:ext cx="8003232" cy="792087"/>
              </a:xfrm>
              <a:blipFill rotWithShape="1">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6" name="Content Placeholder 5"/>
              <p:cNvSpPr>
                <a:spLocks noGrp="1"/>
              </p:cNvSpPr>
              <p:nvPr>
                <p:ph sz="quarter" idx="4"/>
              </p:nvPr>
            </p:nvSpPr>
            <p:spPr>
              <a:xfrm>
                <a:off x="539552" y="4856319"/>
                <a:ext cx="7920880" cy="1380993"/>
              </a:xfrm>
            </p:spPr>
            <p:txBody>
              <a:bodyPr/>
              <a:lstStyle/>
              <a:p>
                <a:pPr lvl="0"/>
                <a14:m>
                  <m:oMath xmlns:m="http://schemas.openxmlformats.org/officeDocument/2006/math">
                    <m:d>
                      <m:dPr>
                        <m:ctrlPr>
                          <a:rPr lang="en-US" i="1">
                            <a:latin typeface="Cambria Math"/>
                          </a:rPr>
                        </m:ctrlPr>
                      </m:dPr>
                      <m:e>
                        <m:r>
                          <a:rPr lang="en-US" i="1">
                            <a:latin typeface="Cambria Math"/>
                          </a:rPr>
                          <m:t>1.05</m:t>
                        </m:r>
                        <m:sSub>
                          <m:sSubPr>
                            <m:ctrlPr>
                              <a:rPr lang="en-US" i="1">
                                <a:latin typeface="Cambria Math"/>
                              </a:rPr>
                            </m:ctrlPr>
                          </m:sSubPr>
                          <m:e>
                            <m:r>
                              <a:rPr lang="en-US" i="1">
                                <a:latin typeface="Cambria Math"/>
                              </a:rPr>
                              <m:t>𝑉</m:t>
                            </m:r>
                          </m:e>
                          <m:sub>
                            <m:r>
                              <a:rPr lang="en-US" i="1">
                                <a:latin typeface="Cambria Math"/>
                              </a:rPr>
                              <m:t>𝑛𝑜𝑚</m:t>
                            </m:r>
                          </m:sub>
                        </m:sSub>
                        <m:r>
                          <a:rPr lang="en-US" i="1">
                            <a:latin typeface="Cambria Math"/>
                          </a:rPr>
                          <m:t>≤</m:t>
                        </m:r>
                        <m:r>
                          <a:rPr lang="en-US" i="1">
                            <a:latin typeface="Cambria Math"/>
                          </a:rPr>
                          <m:t>𝑉</m:t>
                        </m:r>
                        <m:r>
                          <a:rPr lang="en-US" i="1">
                            <a:latin typeface="Cambria Math"/>
                          </a:rPr>
                          <m:t>≤1.1</m:t>
                        </m:r>
                        <m:sSub>
                          <m:sSubPr>
                            <m:ctrlPr>
                              <a:rPr lang="en-US" i="1">
                                <a:latin typeface="Cambria Math"/>
                              </a:rPr>
                            </m:ctrlPr>
                          </m:sSubPr>
                          <m:e>
                            <m:r>
                              <a:rPr lang="en-US" i="1">
                                <a:latin typeface="Cambria Math"/>
                              </a:rPr>
                              <m:t>𝑉</m:t>
                            </m:r>
                          </m:e>
                          <m:sub>
                            <m:r>
                              <a:rPr lang="en-US" i="1">
                                <a:latin typeface="Cambria Math"/>
                              </a:rPr>
                              <m:t>𝑛𝑜𝑚</m:t>
                            </m:r>
                          </m:sub>
                        </m:sSub>
                      </m:e>
                    </m:d>
                  </m:oMath>
                </a14:m>
                <a:r>
                  <a:rPr lang="en-US" dirty="0"/>
                  <a:t>, done by increasing tap changing </a:t>
                </a:r>
              </a:p>
              <a:p>
                <a14:m>
                  <m:oMath xmlns:m="http://schemas.openxmlformats.org/officeDocument/2006/math">
                    <m:r>
                      <a:rPr lang="en-US" i="1">
                        <a:latin typeface="Cambria Math"/>
                        <a:ea typeface="Cambria Math"/>
                      </a:rPr>
                      <m:t>∆</m:t>
                    </m:r>
                    <m:r>
                      <a:rPr lang="en-US" i="1">
                        <a:latin typeface="Cambria Math"/>
                        <a:ea typeface="Cambria Math"/>
                      </a:rPr>
                      <m:t>𝑃</m:t>
                    </m:r>
                    <m:r>
                      <a:rPr lang="en-US" i="1">
                        <a:latin typeface="Cambria Math"/>
                        <a:ea typeface="Cambria Math"/>
                      </a:rPr>
                      <m:t>=0.87%</m:t>
                    </m:r>
                  </m:oMath>
                </a14:m>
                <a:r>
                  <a:rPr lang="en-US" dirty="0" smtClean="0"/>
                  <a:t> after improvement</a:t>
                </a:r>
                <a:endParaRPr lang="en-US" dirty="0"/>
              </a:p>
            </p:txBody>
          </p:sp>
        </mc:Choice>
        <mc:Fallback>
          <p:sp>
            <p:nvSpPr>
              <p:cNvPr id="6" name="Content Placeholder 5"/>
              <p:cNvSpPr>
                <a:spLocks noGrp="1" noRot="1" noChangeAspect="1" noMove="1" noResize="1" noEditPoints="1" noAdjustHandles="1" noChangeArrowheads="1" noChangeShapeType="1" noTextEdit="1"/>
              </p:cNvSpPr>
              <p:nvPr>
                <p:ph sz="quarter" idx="4"/>
              </p:nvPr>
            </p:nvSpPr>
            <p:spPr>
              <a:xfrm>
                <a:off x="539552" y="4856319"/>
                <a:ext cx="7920880" cy="1380993"/>
              </a:xfrm>
              <a:blipFill rotWithShape="1">
                <a:blip r:embed="rId3"/>
                <a:stretch>
                  <a:fillRect t="-3097"/>
                </a:stretch>
              </a:blipFill>
            </p:spPr>
            <p:txBody>
              <a:bodyPr/>
              <a:lstStyle/>
              <a:p>
                <a:r>
                  <a:rPr lang="en-US">
                    <a:noFill/>
                  </a:rPr>
                  <a:t> </a:t>
                </a:r>
              </a:p>
            </p:txBody>
          </p:sp>
        </mc:Fallback>
      </mc:AlternateContent>
      <p:graphicFrame>
        <p:nvGraphicFramePr>
          <p:cNvPr id="7" name="Table 6"/>
          <p:cNvGraphicFramePr>
            <a:graphicFrameLocks noGrp="1"/>
          </p:cNvGraphicFramePr>
          <p:nvPr>
            <p:extLst>
              <p:ext uri="{D42A27DB-BD31-4B8C-83A1-F6EECF244321}">
                <p14:modId xmlns:p14="http://schemas.microsoft.com/office/powerpoint/2010/main" xmlns="" val="412159478"/>
              </p:ext>
            </p:extLst>
          </p:nvPr>
        </p:nvGraphicFramePr>
        <p:xfrm>
          <a:off x="467544" y="1916832"/>
          <a:ext cx="3744416" cy="1275200"/>
        </p:xfrm>
        <a:graphic>
          <a:graphicData uri="http://schemas.openxmlformats.org/drawingml/2006/table">
            <a:tbl>
              <a:tblPr firstRow="1" firstCol="1" bandRow="1">
                <a:tableStyleId>{00A15C55-8517-42AA-B614-E9B94910E393}</a:tableStyleId>
              </a:tblPr>
              <a:tblGrid>
                <a:gridCol w="702078"/>
                <a:gridCol w="1170130"/>
                <a:gridCol w="936104"/>
                <a:gridCol w="936104"/>
              </a:tblGrid>
              <a:tr h="504056">
                <a:tc>
                  <a:txBody>
                    <a:bodyPr/>
                    <a:lstStyle/>
                    <a:p>
                      <a:pPr marL="0" marR="0" algn="ctr" rtl="0">
                        <a:lnSpc>
                          <a:spcPct val="115000"/>
                        </a:lnSpc>
                        <a:spcBef>
                          <a:spcPts val="0"/>
                        </a:spcBef>
                        <a:spcAft>
                          <a:spcPts val="0"/>
                        </a:spcAft>
                      </a:pPr>
                      <a:r>
                        <a:rPr lang="en-US" sz="2200" dirty="0">
                          <a:effectLst/>
                        </a:rPr>
                        <a:t>Bus</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City</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smtClean="0">
                          <a:effectLst/>
                        </a:rPr>
                        <a:t>V </a:t>
                      </a:r>
                      <a:r>
                        <a:rPr lang="en-US" sz="2200" dirty="0">
                          <a:effectLst/>
                        </a:rPr>
                        <a:t>(kV)</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smtClean="0">
                          <a:effectLst/>
                        </a:rPr>
                        <a:t>MVAR</a:t>
                      </a:r>
                      <a:endParaRPr lang="en-US" sz="2200" dirty="0">
                        <a:effectLst/>
                        <a:latin typeface="Calibri"/>
                        <a:ea typeface="Calibri"/>
                        <a:cs typeface="Arial"/>
                      </a:endParaRPr>
                    </a:p>
                  </a:txBody>
                  <a:tcPr marL="68580" marR="68580" marT="0" marB="0" anchor="ctr"/>
                </a:tc>
              </a:tr>
              <a:tr h="374883">
                <a:tc>
                  <a:txBody>
                    <a:bodyPr/>
                    <a:lstStyle/>
                    <a:p>
                      <a:pPr marL="0" marR="0" algn="ctr" rtl="0">
                        <a:lnSpc>
                          <a:spcPct val="115000"/>
                        </a:lnSpc>
                        <a:spcBef>
                          <a:spcPts val="0"/>
                        </a:spcBef>
                        <a:spcAft>
                          <a:spcPts val="0"/>
                        </a:spcAft>
                      </a:pPr>
                      <a:r>
                        <a:rPr lang="en-US" sz="2200">
                          <a:effectLst/>
                        </a:rPr>
                        <a:t>1</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a:effectLst/>
                        </a:rPr>
                        <a:t>Jenin</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a:effectLst/>
                        </a:rPr>
                        <a:t>33</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3</a:t>
                      </a:r>
                      <a:endParaRPr lang="en-US" sz="2200" dirty="0">
                        <a:effectLst/>
                        <a:latin typeface="Calibri"/>
                        <a:ea typeface="Calibri"/>
                        <a:cs typeface="Arial"/>
                      </a:endParaRPr>
                    </a:p>
                  </a:txBody>
                  <a:tcPr marL="68580" marR="68580" marT="0" marB="0" anchor="ctr"/>
                </a:tc>
              </a:tr>
              <a:tr h="374883">
                <a:tc>
                  <a:txBody>
                    <a:bodyPr/>
                    <a:lstStyle/>
                    <a:p>
                      <a:pPr marL="0" marR="0" algn="ctr" rtl="0">
                        <a:lnSpc>
                          <a:spcPct val="115000"/>
                        </a:lnSpc>
                        <a:spcBef>
                          <a:spcPts val="0"/>
                        </a:spcBef>
                        <a:spcAft>
                          <a:spcPts val="0"/>
                        </a:spcAft>
                      </a:pPr>
                      <a:r>
                        <a:rPr lang="en-US" sz="2200">
                          <a:effectLst/>
                        </a:rPr>
                        <a:t>3</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a:effectLst/>
                        </a:rPr>
                        <a:t>Nablus</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a:effectLst/>
                        </a:rPr>
                        <a:t>33</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9</a:t>
                      </a:r>
                      <a:endParaRPr lang="en-US" sz="2200" dirty="0">
                        <a:effectLst/>
                        <a:latin typeface="Calibri"/>
                        <a:ea typeface="Calibri"/>
                        <a:cs typeface="Arial"/>
                      </a:endParaRPr>
                    </a:p>
                  </a:txBody>
                  <a:tcPr marL="68580" marR="68580" marT="0" marB="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xmlns="" val="2453975763"/>
              </p:ext>
            </p:extLst>
          </p:nvPr>
        </p:nvGraphicFramePr>
        <p:xfrm>
          <a:off x="4355975" y="1916832"/>
          <a:ext cx="4104457" cy="1296145"/>
        </p:xfrm>
        <a:graphic>
          <a:graphicData uri="http://schemas.openxmlformats.org/drawingml/2006/table">
            <a:tbl>
              <a:tblPr firstRow="1" firstCol="1" bandRow="1">
                <a:tableStyleId>{00A15C55-8517-42AA-B614-E9B94910E393}</a:tableStyleId>
              </a:tblPr>
              <a:tblGrid>
                <a:gridCol w="1824203"/>
                <a:gridCol w="1140127"/>
                <a:gridCol w="1140127"/>
              </a:tblGrid>
              <a:tr h="512335">
                <a:tc>
                  <a:txBody>
                    <a:bodyPr/>
                    <a:lstStyle/>
                    <a:p>
                      <a:pPr marL="0" marR="0" algn="ctr" rtl="0">
                        <a:lnSpc>
                          <a:spcPct val="115000"/>
                        </a:lnSpc>
                        <a:spcBef>
                          <a:spcPts val="0"/>
                        </a:spcBef>
                        <a:spcAft>
                          <a:spcPts val="0"/>
                        </a:spcAft>
                      </a:pPr>
                      <a:r>
                        <a:rPr lang="en-US" sz="2200" dirty="0" smtClean="0">
                          <a:effectLst/>
                        </a:rPr>
                        <a:t>Main SP’s</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PF </a:t>
                      </a:r>
                      <a:r>
                        <a:rPr lang="en-US" sz="2200" dirty="0" smtClean="0">
                          <a:effectLst/>
                        </a:rPr>
                        <a:t>old</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PF </a:t>
                      </a:r>
                      <a:r>
                        <a:rPr lang="en-US" sz="2200" dirty="0" smtClean="0">
                          <a:effectLst/>
                        </a:rPr>
                        <a:t>new</a:t>
                      </a:r>
                      <a:endParaRPr lang="en-US" sz="2200" dirty="0">
                        <a:effectLst/>
                        <a:latin typeface="Calibri"/>
                        <a:ea typeface="Calibri"/>
                        <a:cs typeface="Arial"/>
                      </a:endParaRPr>
                    </a:p>
                  </a:txBody>
                  <a:tcPr marL="68580" marR="68580" marT="0" marB="0" anchor="ctr"/>
                </a:tc>
              </a:tr>
              <a:tr h="391905">
                <a:tc>
                  <a:txBody>
                    <a:bodyPr/>
                    <a:lstStyle/>
                    <a:p>
                      <a:pPr marL="0" marR="0" algn="ctr" rtl="0">
                        <a:lnSpc>
                          <a:spcPct val="115000"/>
                        </a:lnSpc>
                        <a:spcBef>
                          <a:spcPts val="0"/>
                        </a:spcBef>
                        <a:spcAft>
                          <a:spcPts val="0"/>
                        </a:spcAft>
                      </a:pPr>
                      <a:r>
                        <a:rPr lang="en-US" sz="2200" dirty="0">
                          <a:effectLst/>
                        </a:rPr>
                        <a:t>Sara</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a:effectLst/>
                        </a:rPr>
                        <a:t>89.9</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92.38</a:t>
                      </a:r>
                      <a:endParaRPr lang="en-US" sz="2200" dirty="0">
                        <a:effectLst/>
                        <a:latin typeface="Calibri"/>
                        <a:ea typeface="Calibri"/>
                        <a:cs typeface="Arial"/>
                      </a:endParaRPr>
                    </a:p>
                  </a:txBody>
                  <a:tcPr marL="68580" marR="68580" marT="0" marB="0" anchor="ctr"/>
                </a:tc>
              </a:tr>
              <a:tr h="391905">
                <a:tc>
                  <a:txBody>
                    <a:bodyPr/>
                    <a:lstStyle/>
                    <a:p>
                      <a:pPr marL="0" marR="0" algn="ctr" rtl="0">
                        <a:lnSpc>
                          <a:spcPct val="115000"/>
                        </a:lnSpc>
                        <a:spcBef>
                          <a:spcPts val="0"/>
                        </a:spcBef>
                        <a:spcAft>
                          <a:spcPts val="0"/>
                        </a:spcAft>
                      </a:pPr>
                      <a:r>
                        <a:rPr lang="en-US" sz="2200" dirty="0">
                          <a:effectLst/>
                        </a:rPr>
                        <a:t>Al-</a:t>
                      </a:r>
                      <a:r>
                        <a:rPr lang="en-US" sz="2200" dirty="0" err="1">
                          <a:effectLst/>
                        </a:rPr>
                        <a:t>Jalama</a:t>
                      </a:r>
                      <a:endParaRPr lang="en-US" sz="2200" dirty="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a:effectLst/>
                        </a:rPr>
                        <a:t>91.72</a:t>
                      </a:r>
                      <a:endParaRPr lang="en-US" sz="2200">
                        <a:effectLst/>
                        <a:latin typeface="Calibri"/>
                        <a:ea typeface="Calibri"/>
                        <a:cs typeface="Arial"/>
                      </a:endParaRPr>
                    </a:p>
                  </a:txBody>
                  <a:tcPr marL="68580" marR="68580" marT="0" marB="0" anchor="ctr"/>
                </a:tc>
                <a:tc>
                  <a:txBody>
                    <a:bodyPr/>
                    <a:lstStyle/>
                    <a:p>
                      <a:pPr marL="0" marR="0" algn="ctr" rtl="0">
                        <a:lnSpc>
                          <a:spcPct val="115000"/>
                        </a:lnSpc>
                        <a:spcBef>
                          <a:spcPts val="0"/>
                        </a:spcBef>
                        <a:spcAft>
                          <a:spcPts val="0"/>
                        </a:spcAft>
                      </a:pPr>
                      <a:r>
                        <a:rPr lang="en-US" sz="2200" dirty="0">
                          <a:effectLst/>
                        </a:rPr>
                        <a:t>92.79</a:t>
                      </a:r>
                      <a:endParaRPr lang="en-US" sz="22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xmlns="" val="29935865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Content Placeholder 1"/>
              <p:cNvSpPr>
                <a:spLocks noGrp="1"/>
              </p:cNvSpPr>
              <p:nvPr>
                <p:ph idx="1"/>
              </p:nvPr>
            </p:nvSpPr>
            <p:spPr>
              <a:xfrm>
                <a:off x="457200" y="1985385"/>
                <a:ext cx="8229600" cy="3099799"/>
              </a:xfrm>
            </p:spPr>
            <p:txBody>
              <a:bodyPr/>
              <a:lstStyle/>
              <a:p>
                <a14:m>
                  <m:oMath xmlns:m="http://schemas.openxmlformats.org/officeDocument/2006/math">
                    <m:sSub>
                      <m:sSubPr>
                        <m:ctrlPr>
                          <a:rPr lang="en-US" sz="2800" i="1" smtClean="0">
                            <a:latin typeface="Cambria Math"/>
                          </a:rPr>
                        </m:ctrlPr>
                      </m:sSubPr>
                      <m:e>
                        <m:r>
                          <a:rPr lang="en-US" sz="2800" i="1">
                            <a:latin typeface="Cambria Math"/>
                          </a:rPr>
                          <m:t>𝑃</m:t>
                        </m:r>
                      </m:e>
                      <m:sub>
                        <m:r>
                          <a:rPr lang="en-US" sz="2800" b="0" i="1" smtClean="0">
                            <a:latin typeface="Cambria Math"/>
                          </a:rPr>
                          <m:t>𝑚𝑖𝑛</m:t>
                        </m:r>
                      </m:sub>
                    </m:sSub>
                    <m:r>
                      <a:rPr lang="en-US" sz="2800" i="1">
                        <a:latin typeface="Cambria Math"/>
                      </a:rPr>
                      <m:t>=</m:t>
                    </m:r>
                    <m:r>
                      <a:rPr lang="en-US" sz="2800" b="0" i="1" smtClean="0">
                        <a:latin typeface="Cambria Math"/>
                      </a:rPr>
                      <m:t>50</m:t>
                    </m:r>
                    <m:r>
                      <a:rPr lang="en-US" sz="2800" i="1">
                        <a:latin typeface="Cambria Math"/>
                      </a:rPr>
                      <m:t>%</m:t>
                    </m:r>
                    <m:sSub>
                      <m:sSubPr>
                        <m:ctrlPr>
                          <a:rPr lang="en-US" sz="2800" i="1">
                            <a:latin typeface="Cambria Math"/>
                          </a:rPr>
                        </m:ctrlPr>
                      </m:sSubPr>
                      <m:e>
                        <m:r>
                          <a:rPr lang="en-US" sz="2800" i="1">
                            <a:latin typeface="Cambria Math"/>
                          </a:rPr>
                          <m:t>𝑃</m:t>
                        </m:r>
                      </m:e>
                      <m:sub>
                        <m:r>
                          <a:rPr lang="en-US" sz="2800" i="1">
                            <a:latin typeface="Cambria Math"/>
                          </a:rPr>
                          <m:t>𝑟𝑎𝑡𝑒𝑑</m:t>
                        </m:r>
                      </m:sub>
                    </m:sSub>
                  </m:oMath>
                </a14:m>
                <a:endParaRPr lang="en-US" sz="2800" dirty="0" smtClean="0"/>
              </a:p>
              <a:p>
                <a14:m>
                  <m:oMath xmlns:m="http://schemas.openxmlformats.org/officeDocument/2006/math">
                    <m:r>
                      <a:rPr lang="en-US" sz="2800" b="0" i="1" smtClean="0">
                        <a:latin typeface="Cambria Math"/>
                      </a:rPr>
                      <m:t>𝑃𝐹</m:t>
                    </m:r>
                    <m:r>
                      <a:rPr lang="en-US" sz="2800" b="0" i="1" smtClean="0">
                        <a:latin typeface="Cambria Math"/>
                        <a:ea typeface="Cambria Math"/>
                      </a:rPr>
                      <m:t>≥0.92</m:t>
                    </m:r>
                  </m:oMath>
                </a14:m>
                <a:r>
                  <a:rPr lang="en-US" sz="2800" dirty="0" smtClean="0"/>
                  <a:t> at connection points, no need for capacitors</a:t>
                </a:r>
                <a:endParaRPr lang="en-US" sz="2800" dirty="0"/>
              </a:p>
              <a:p>
                <a14:m>
                  <m:oMath xmlns:m="http://schemas.openxmlformats.org/officeDocument/2006/math">
                    <m:sSub>
                      <m:sSubPr>
                        <m:ctrlPr>
                          <a:rPr lang="en-US" sz="2800" i="1" smtClean="0">
                            <a:latin typeface="Cambria Math"/>
                          </a:rPr>
                        </m:ctrlPr>
                      </m:sSubPr>
                      <m:e>
                        <m:r>
                          <a:rPr lang="en-US" sz="2800" b="0" i="1" smtClean="0">
                            <a:latin typeface="Cambria Math"/>
                          </a:rPr>
                          <m:t>𝑉</m:t>
                        </m:r>
                      </m:e>
                      <m:sub>
                        <m:r>
                          <a:rPr lang="en-US" sz="2800" b="0" i="1" smtClean="0">
                            <a:latin typeface="Cambria Math"/>
                          </a:rPr>
                          <m:t>𝑐𝑖𝑡𝑖𝑒𝑠</m:t>
                        </m:r>
                      </m:sub>
                    </m:sSub>
                    <m:r>
                      <a:rPr lang="en-US" sz="2800" i="1" smtClean="0">
                        <a:latin typeface="Cambria Math"/>
                        <a:ea typeface="Cambria Math"/>
                      </a:rPr>
                      <m:t>≥</m:t>
                    </m:r>
                    <m:sSub>
                      <m:sSubPr>
                        <m:ctrlPr>
                          <a:rPr lang="en-US" sz="2800" i="1" smtClean="0">
                            <a:latin typeface="Cambria Math"/>
                            <a:ea typeface="Cambria Math"/>
                          </a:rPr>
                        </m:ctrlPr>
                      </m:sSubPr>
                      <m:e>
                        <m:r>
                          <a:rPr lang="en-US" sz="2800" b="0" i="1" smtClean="0">
                            <a:latin typeface="Cambria Math"/>
                            <a:ea typeface="Cambria Math"/>
                          </a:rPr>
                          <m:t>𝑉</m:t>
                        </m:r>
                      </m:e>
                      <m:sub>
                        <m:r>
                          <a:rPr lang="en-US" sz="2800" b="0" i="1" smtClean="0">
                            <a:latin typeface="Cambria Math"/>
                            <a:ea typeface="Cambria Math"/>
                          </a:rPr>
                          <m:t>𝑛𝑜𝑚𝑖𝑛𝑎𝑙</m:t>
                        </m:r>
                      </m:sub>
                    </m:sSub>
                  </m:oMath>
                </a14:m>
                <a:r>
                  <a:rPr lang="en-US" sz="2800" dirty="0" smtClean="0"/>
                  <a:t> , done by increasing the tap changing</a:t>
                </a:r>
              </a:p>
              <a:p>
                <a14:m>
                  <m:oMath xmlns:m="http://schemas.openxmlformats.org/officeDocument/2006/math">
                    <m:r>
                      <a:rPr lang="en-US" sz="2800" i="1" smtClean="0">
                        <a:latin typeface="Cambria Math"/>
                        <a:ea typeface="Cambria Math"/>
                      </a:rPr>
                      <m:t>∆</m:t>
                    </m:r>
                    <m:r>
                      <a:rPr lang="en-US" sz="2800" b="0" i="1" smtClean="0">
                        <a:latin typeface="Cambria Math"/>
                        <a:ea typeface="Cambria Math"/>
                      </a:rPr>
                      <m:t>𝑃</m:t>
                    </m:r>
                    <m:r>
                      <a:rPr lang="en-US" sz="2800" b="0" i="1" smtClean="0">
                        <a:latin typeface="Cambria Math"/>
                        <a:ea typeface="Cambria Math"/>
                      </a:rPr>
                      <m:t>=0.43%</m:t>
                    </m:r>
                  </m:oMath>
                </a14:m>
                <a:endParaRPr lang="en-US" sz="2800" b="0" dirty="0" smtClean="0">
                  <a:ea typeface="Cambria Math"/>
                </a:endParaRPr>
              </a:p>
              <a:p>
                <a:endParaRPr lang="en-US" dirty="0" smtClean="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457200" y="1985385"/>
                <a:ext cx="8229600" cy="3099799"/>
              </a:xfrm>
              <a:blipFill rotWithShape="1">
                <a:blip r:embed="rId2"/>
                <a:stretch>
                  <a:fillRect r="-1481"/>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smtClean="0"/>
              <a:t>2. Min. load flow study</a:t>
            </a:r>
            <a:endParaRPr lang="en-US" dirty="0"/>
          </a:p>
        </p:txBody>
      </p:sp>
    </p:spTree>
    <p:extLst>
      <p:ext uri="{BB962C8B-B14F-4D97-AF65-F5344CB8AC3E}">
        <p14:creationId xmlns:p14="http://schemas.microsoft.com/office/powerpoint/2010/main" xmlns="" val="4911939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aim to reach V</a:t>
            </a:r>
            <a:r>
              <a:rPr lang="en-US" baseline="-25000" dirty="0" smtClean="0"/>
              <a:t>nom</a:t>
            </a:r>
            <a:r>
              <a:rPr lang="en-US" dirty="0" smtClean="0"/>
              <a:t> at loads.</a:t>
            </a:r>
          </a:p>
          <a:p>
            <a:endParaRPr lang="en-US" dirty="0" smtClean="0"/>
          </a:p>
        </p:txBody>
      </p:sp>
      <p:sp>
        <p:nvSpPr>
          <p:cNvPr id="3" name="Title 2"/>
          <p:cNvSpPr>
            <a:spLocks noGrp="1"/>
          </p:cNvSpPr>
          <p:nvPr>
            <p:ph type="title"/>
          </p:nvPr>
        </p:nvSpPr>
        <p:spPr/>
        <p:txBody>
          <a:bodyPr/>
          <a:lstStyle/>
          <a:p>
            <a:r>
              <a:rPr lang="en-US" dirty="0" smtClean="0"/>
              <a:t>3. After fault state</a:t>
            </a:r>
            <a:endParaRPr lang="en-US" dirty="0"/>
          </a:p>
        </p:txBody>
      </p:sp>
      <mc:AlternateContent xmlns:mc="http://schemas.openxmlformats.org/markup-compatibility/2006">
        <mc:Choice xmlns:a14="http://schemas.microsoft.com/office/drawing/2010/main" xmlns="" Requires="a14">
          <p:graphicFrame>
            <p:nvGraphicFramePr>
              <p:cNvPr id="5" name="Table 4"/>
              <p:cNvGraphicFramePr>
                <a:graphicFrameLocks noGrp="1"/>
              </p:cNvGraphicFramePr>
              <p:nvPr>
                <p:extLst>
                  <p:ext uri="{D42A27DB-BD31-4B8C-83A1-F6EECF244321}">
                    <p14:modId xmlns:p14="http://schemas.microsoft.com/office/powerpoint/2010/main" val="1044719117"/>
                  </p:ext>
                </p:extLst>
              </p:nvPr>
            </p:nvGraphicFramePr>
            <p:xfrm>
              <a:off x="755576" y="2132856"/>
              <a:ext cx="7488831" cy="3600400"/>
            </p:xfrm>
            <a:graphic>
              <a:graphicData uri="http://schemas.openxmlformats.org/drawingml/2006/table">
                <a:tbl>
                  <a:tblPr firstRow="1" bandRow="1">
                    <a:tableStyleId>{5C22544A-7EE6-4342-B048-85BDC9FD1C3A}</a:tableStyleId>
                  </a:tblPr>
                  <a:tblGrid>
                    <a:gridCol w="1944216"/>
                    <a:gridCol w="3048338"/>
                    <a:gridCol w="2496277"/>
                  </a:tblGrid>
                  <a:tr h="1008112">
                    <a:tc>
                      <a:txBody>
                        <a:bodyPr/>
                        <a:lstStyle/>
                        <a:p>
                          <a:pPr algn="ctr"/>
                          <a:r>
                            <a:rPr lang="en-US" sz="2600" dirty="0" smtClean="0"/>
                            <a:t>Fault</a:t>
                          </a:r>
                          <a:r>
                            <a:rPr lang="en-US" sz="2600" baseline="0" dirty="0" smtClean="0"/>
                            <a:t/>
                          </a:r>
                          <a:endParaRPr lang="en-US" sz="2600" dirty="0"/>
                        </a:p>
                      </a:txBody>
                      <a:tcPr/>
                    </a:tc>
                    <a:tc>
                      <a:txBody>
                        <a:bodyPr/>
                        <a:lstStyle/>
                        <a:p>
                          <a:pPr algn="ctr"/>
                          <a14:m>
                            <m:oMathPara xmlns:m="http://schemas.openxmlformats.org/officeDocument/2006/math">
                              <m:oMathParaPr>
                                <m:jc m:val="centerGroup"/>
                              </m:oMathParaPr>
                              <m:oMath xmlns:m="http://schemas.openxmlformats.org/officeDocument/2006/math">
                                <m:r>
                                  <a:rPr lang="en-US" sz="2600" i="1" smtClean="0">
                                    <a:latin typeface="Cambria Math"/>
                                    <a:ea typeface="Cambria Math"/>
                                  </a:rPr>
                                  <m:t>∆</m:t>
                                </m:r>
                                <m:sSub>
                                  <m:sSubPr>
                                    <m:ctrlPr>
                                      <a:rPr lang="en-US" sz="2600" i="1" smtClean="0">
                                        <a:latin typeface="Cambria Math"/>
                                        <a:ea typeface="Cambria Math"/>
                                      </a:rPr>
                                    </m:ctrlPr>
                                  </m:sSubPr>
                                  <m:e>
                                    <m:r>
                                      <a:rPr lang="en-US" sz="2600" b="1" i="1" smtClean="0">
                                        <a:latin typeface="Cambria Math"/>
                                        <a:ea typeface="Cambria Math"/>
                                      </a:rPr>
                                      <m:t>𝑽</m:t>
                                    </m:r>
                                  </m:e>
                                  <m:sub>
                                    <m:r>
                                      <a:rPr lang="en-US" sz="2600" b="1" i="1" smtClean="0">
                                        <a:latin typeface="Cambria Math"/>
                                        <a:ea typeface="Cambria Math"/>
                                      </a:rPr>
                                      <m:t>𝒎𝒂𝒙</m:t>
                                    </m:r>
                                  </m:sub>
                                </m:sSub>
                                <m:r>
                                  <a:rPr lang="en-US" sz="2600" b="1" i="1" smtClean="0">
                                    <a:latin typeface="Cambria Math"/>
                                    <a:ea typeface="Cambria Math"/>
                                  </a:rPr>
                                  <m:t> </m:t>
                                </m:r>
                                <m:r>
                                  <a:rPr lang="en-US" sz="2600" b="1" i="1" smtClean="0">
                                    <a:latin typeface="Cambria Math"/>
                                    <a:ea typeface="Cambria Math"/>
                                  </a:rPr>
                                  <m:t>𝒃𝒆𝒇𝒐𝒓𝒆</m:t>
                                </m:r>
                              </m:oMath>
                            </m:oMathPara>
                          </a14:m>
                          <a:endParaRPr lang="en-US" sz="2600" b="1" i="1" dirty="0" smtClean="0">
                            <a:latin typeface="Cambria Math"/>
                            <a:ea typeface="Cambria Math"/>
                          </a:endParaRPr>
                        </a:p>
                        <a:p>
                          <a:pPr algn="ctr"/>
                          <a14:m>
                            <m:oMathPara xmlns:m="http://schemas.openxmlformats.org/officeDocument/2006/math">
                              <m:oMathParaPr>
                                <m:jc m:val="centerGroup"/>
                              </m:oMathParaPr>
                              <m:oMath xmlns:m="http://schemas.openxmlformats.org/officeDocument/2006/math">
                                <m:r>
                                  <a:rPr lang="en-US" sz="2600" b="1" i="1" smtClean="0">
                                    <a:latin typeface="Cambria Math"/>
                                    <a:ea typeface="Cambria Math"/>
                                  </a:rPr>
                                  <m:t> </m:t>
                                </m:r>
                                <m:r>
                                  <a:rPr lang="en-US" sz="2600" b="1" i="1" smtClean="0">
                                    <a:latin typeface="Cambria Math"/>
                                    <a:ea typeface="Cambria Math"/>
                                  </a:rPr>
                                  <m:t>𝒊𝒎𝒑𝒓𝒐𝒗𝒆𝒎𝒆𝒏𝒕</m:t>
                                </m:r>
                              </m:oMath>
                            </m:oMathPara>
                          </a14:m>
                          <a:endParaRPr lang="en-US" sz="2600" dirty="0"/>
                        </a:p>
                      </a:txBody>
                      <a:tcPr/>
                    </a:tc>
                    <a:tc>
                      <a:txBody>
                        <a:bodyPr/>
                        <a:lstStyle/>
                        <a:p>
                          <a:pPr algn="ctr"/>
                          <a:r>
                            <a:rPr lang="el-GR" sz="2600" dirty="0" smtClean="0"/>
                            <a:t>Δ</a:t>
                          </a:r>
                          <a:r>
                            <a:rPr lang="en-US" sz="2600" dirty="0" smtClean="0"/>
                            <a:t>P after improvement</a:t>
                          </a:r>
                          <a:endParaRPr lang="en-US" sz="2600" dirty="0"/>
                        </a:p>
                      </a:txBody>
                      <a:tcPr/>
                    </a:tc>
                  </a:tr>
                  <a:tr h="864096">
                    <a:tc>
                      <a:txBody>
                        <a:bodyPr/>
                        <a:lstStyle/>
                        <a:p>
                          <a:pPr algn="ctr"/>
                          <a:r>
                            <a:rPr lang="en-US" sz="2600" dirty="0" smtClean="0"/>
                            <a:t>3-7</a:t>
                          </a:r>
                          <a:endParaRPr lang="en-US" sz="2600" dirty="0"/>
                        </a:p>
                      </a:txBody>
                      <a:tcPr/>
                    </a:tc>
                    <a:tc>
                      <a:txBody>
                        <a:bodyPr/>
                        <a:lstStyle/>
                        <a:p>
                          <a:pPr algn="ctr"/>
                          <a:r>
                            <a:rPr lang="en-US" sz="2600" dirty="0" smtClean="0"/>
                            <a:t>5.6% at Salfit</a:t>
                          </a:r>
                          <a:endParaRPr lang="en-US" sz="2600" dirty="0"/>
                        </a:p>
                      </a:txBody>
                      <a:tcPr/>
                    </a:tc>
                    <a:tc>
                      <a:txBody>
                        <a:bodyPr/>
                        <a:lstStyle/>
                        <a:p>
                          <a:pPr algn="ctr"/>
                          <a:r>
                            <a:rPr lang="en-US" sz="2600" dirty="0" smtClean="0"/>
                            <a:t>1.04%</a:t>
                          </a:r>
                          <a:endParaRPr lang="en-US" sz="2600" dirty="0"/>
                        </a:p>
                      </a:txBody>
                      <a:tcPr/>
                    </a:tc>
                  </a:tr>
                  <a:tr h="864096">
                    <a:tc>
                      <a:txBody>
                        <a:bodyPr/>
                        <a:lstStyle/>
                        <a:p>
                          <a:pPr algn="ctr"/>
                          <a:r>
                            <a:rPr lang="en-US" sz="2600" dirty="0" smtClean="0"/>
                            <a:t>8-1</a:t>
                          </a:r>
                          <a:endParaRPr lang="en-US" sz="2600" dirty="0"/>
                        </a:p>
                      </a:txBody>
                      <a:tcPr/>
                    </a:tc>
                    <a:tc>
                      <a:txBody>
                        <a:bodyPr/>
                        <a:lstStyle/>
                        <a:p>
                          <a:pPr algn="ctr"/>
                          <a:r>
                            <a:rPr lang="en-US" sz="2600" dirty="0" smtClean="0"/>
                            <a:t>5.45% at Salfit</a:t>
                          </a:r>
                          <a:endParaRPr lang="en-US" sz="2600" dirty="0"/>
                        </a:p>
                      </a:txBody>
                      <a:tcPr/>
                    </a:tc>
                    <a:tc>
                      <a:txBody>
                        <a:bodyPr/>
                        <a:lstStyle/>
                        <a:p>
                          <a:pPr algn="ctr"/>
                          <a:r>
                            <a:rPr lang="en-US" sz="2600" dirty="0" smtClean="0"/>
                            <a:t>0.97%</a:t>
                          </a:r>
                          <a:endParaRPr lang="en-US" sz="2600" dirty="0"/>
                        </a:p>
                      </a:txBody>
                      <a:tcPr/>
                    </a:tc>
                  </a:tr>
                  <a:tr h="864096">
                    <a:tc>
                      <a:txBody>
                        <a:bodyPr/>
                        <a:lstStyle/>
                        <a:p>
                          <a:pPr algn="ctr"/>
                          <a:r>
                            <a:rPr lang="en-US" sz="2600" dirty="0" smtClean="0"/>
                            <a:t>1-4</a:t>
                          </a:r>
                          <a:endParaRPr lang="en-US" sz="2600" dirty="0"/>
                        </a:p>
                      </a:txBody>
                      <a:tcPr/>
                    </a:tc>
                    <a:tc>
                      <a:txBody>
                        <a:bodyPr/>
                        <a:lstStyle/>
                        <a:p>
                          <a:pPr algn="ctr"/>
                          <a:r>
                            <a:rPr lang="en-US" sz="2600" dirty="0" smtClean="0"/>
                            <a:t>11.5% at Tulkarm</a:t>
                          </a:r>
                          <a:endParaRPr lang="en-US" sz="2600" dirty="0"/>
                        </a:p>
                      </a:txBody>
                      <a:tcPr/>
                    </a:tc>
                    <a:tc>
                      <a:txBody>
                        <a:bodyPr/>
                        <a:lstStyle/>
                        <a:p>
                          <a:pPr algn="ctr"/>
                          <a:r>
                            <a:rPr lang="en-US" sz="2600" dirty="0" smtClean="0"/>
                            <a:t>2.39%</a:t>
                          </a:r>
                          <a:endParaRPr lang="en-US" sz="2600" dirty="0"/>
                        </a:p>
                      </a:txBody>
                      <a:tcPr/>
                    </a:tc>
                  </a:tr>
                </a:tbl>
              </a:graphicData>
            </a:graphic>
          </p:graphicFrame>
        </mc:Choice>
        <mc:Fallback>
          <p:graphicFrame>
            <p:nvGraphicFramePr>
              <p:cNvPr id="5" name="Table 4"/>
              <p:cNvGraphicFramePr>
                <a:graphicFrameLocks noGrp="1"/>
              </p:cNvGraphicFramePr>
              <p:nvPr>
                <p:extLst>
                  <p:ext uri="{D42A27DB-BD31-4B8C-83A1-F6EECF244321}">
                    <p14:modId xmlns:p14="http://schemas.microsoft.com/office/powerpoint/2010/main" xmlns="" xmlns:a14="http://schemas.microsoft.com/office/drawing/2010/main" val="1044719117"/>
                  </p:ext>
                </p:extLst>
              </p:nvPr>
            </p:nvGraphicFramePr>
            <p:xfrm>
              <a:off x="755576" y="2132856"/>
              <a:ext cx="7488831" cy="3600400"/>
            </p:xfrm>
            <a:graphic>
              <a:graphicData uri="http://schemas.openxmlformats.org/drawingml/2006/table">
                <a:tbl>
                  <a:tblPr firstRow="1" bandRow="1">
                    <a:tableStyleId>{5C22544A-7EE6-4342-B048-85BDC9FD1C3A}</a:tableStyleId>
                  </a:tblPr>
                  <a:tblGrid>
                    <a:gridCol w="1944216"/>
                    <a:gridCol w="3048338"/>
                    <a:gridCol w="2496277"/>
                  </a:tblGrid>
                  <a:tr h="1008112">
                    <a:tc>
                      <a:txBody>
                        <a:bodyPr/>
                        <a:lstStyle/>
                        <a:p>
                          <a:pPr algn="ctr"/>
                          <a:r>
                            <a:rPr lang="en-US" sz="2600" dirty="0" smtClean="0"/>
                            <a:t>Fault</a:t>
                          </a:r>
                          <a:endParaRPr lang="en-US" sz="2600" dirty="0"/>
                        </a:p>
                      </a:txBody>
                      <a:tcPr/>
                    </a:tc>
                    <a:tc>
                      <a:txBody>
                        <a:bodyPr/>
                        <a:lstStyle/>
                        <a:p>
                          <a:endParaRPr lang="en-US"/>
                        </a:p>
                      </a:txBody>
                      <a:tcPr>
                        <a:blipFill rotWithShape="1">
                          <a:blip r:embed="rId2"/>
                          <a:stretch>
                            <a:fillRect l="-64000" t="-5455" r="-82000" b="-258182"/>
                          </a:stretch>
                        </a:blipFill>
                      </a:tcPr>
                    </a:tc>
                    <a:tc>
                      <a:txBody>
                        <a:bodyPr/>
                        <a:lstStyle/>
                        <a:p>
                          <a:pPr algn="ctr"/>
                          <a:r>
                            <a:rPr lang="el-GR" sz="2600" dirty="0" smtClean="0"/>
                            <a:t>Δ</a:t>
                          </a:r>
                          <a:r>
                            <a:rPr lang="en-US" sz="2600" dirty="0" smtClean="0"/>
                            <a:t>P after improvement</a:t>
                          </a:r>
                          <a:endParaRPr lang="en-US" sz="2600" dirty="0"/>
                        </a:p>
                      </a:txBody>
                      <a:tcPr/>
                    </a:tc>
                  </a:tr>
                  <a:tr h="864096">
                    <a:tc>
                      <a:txBody>
                        <a:bodyPr/>
                        <a:lstStyle/>
                        <a:p>
                          <a:pPr algn="ctr"/>
                          <a:r>
                            <a:rPr lang="en-US" sz="2600" dirty="0" smtClean="0"/>
                            <a:t>3-7</a:t>
                          </a:r>
                          <a:endParaRPr lang="en-US" sz="2600" dirty="0"/>
                        </a:p>
                      </a:txBody>
                      <a:tcPr/>
                    </a:tc>
                    <a:tc>
                      <a:txBody>
                        <a:bodyPr/>
                        <a:lstStyle/>
                        <a:p>
                          <a:pPr algn="ctr"/>
                          <a:r>
                            <a:rPr lang="en-US" sz="2600" dirty="0" smtClean="0"/>
                            <a:t>5.6% at Salfit</a:t>
                          </a:r>
                          <a:endParaRPr lang="en-US" sz="2600" dirty="0"/>
                        </a:p>
                      </a:txBody>
                      <a:tcPr/>
                    </a:tc>
                    <a:tc>
                      <a:txBody>
                        <a:bodyPr/>
                        <a:lstStyle/>
                        <a:p>
                          <a:pPr algn="ctr"/>
                          <a:r>
                            <a:rPr lang="en-US" sz="2600" dirty="0" smtClean="0"/>
                            <a:t>1.04%</a:t>
                          </a:r>
                          <a:endParaRPr lang="en-US" sz="2600" dirty="0"/>
                        </a:p>
                      </a:txBody>
                      <a:tcPr/>
                    </a:tc>
                  </a:tr>
                  <a:tr h="864096">
                    <a:tc>
                      <a:txBody>
                        <a:bodyPr/>
                        <a:lstStyle/>
                        <a:p>
                          <a:pPr algn="ctr"/>
                          <a:r>
                            <a:rPr lang="en-US" sz="2600" dirty="0" smtClean="0"/>
                            <a:t>8-1</a:t>
                          </a:r>
                          <a:endParaRPr lang="en-US" sz="2600" dirty="0"/>
                        </a:p>
                      </a:txBody>
                      <a:tcPr/>
                    </a:tc>
                    <a:tc>
                      <a:txBody>
                        <a:bodyPr/>
                        <a:lstStyle/>
                        <a:p>
                          <a:pPr algn="ctr"/>
                          <a:r>
                            <a:rPr lang="en-US" sz="2600" dirty="0" smtClean="0"/>
                            <a:t>5.45% at Salfit</a:t>
                          </a:r>
                          <a:endParaRPr lang="en-US" sz="2600" dirty="0"/>
                        </a:p>
                      </a:txBody>
                      <a:tcPr/>
                    </a:tc>
                    <a:tc>
                      <a:txBody>
                        <a:bodyPr/>
                        <a:lstStyle/>
                        <a:p>
                          <a:pPr algn="ctr"/>
                          <a:r>
                            <a:rPr lang="en-US" sz="2600" dirty="0" smtClean="0"/>
                            <a:t>0.97%</a:t>
                          </a:r>
                          <a:endParaRPr lang="en-US" sz="2600" dirty="0"/>
                        </a:p>
                      </a:txBody>
                      <a:tcPr/>
                    </a:tc>
                  </a:tr>
                  <a:tr h="864096">
                    <a:tc>
                      <a:txBody>
                        <a:bodyPr/>
                        <a:lstStyle/>
                        <a:p>
                          <a:pPr algn="ctr"/>
                          <a:r>
                            <a:rPr lang="en-US" sz="2600" dirty="0" smtClean="0"/>
                            <a:t>1-4</a:t>
                          </a:r>
                          <a:endParaRPr lang="en-US" sz="2600" dirty="0"/>
                        </a:p>
                      </a:txBody>
                      <a:tcPr/>
                    </a:tc>
                    <a:tc>
                      <a:txBody>
                        <a:bodyPr/>
                        <a:lstStyle/>
                        <a:p>
                          <a:pPr algn="ctr"/>
                          <a:r>
                            <a:rPr lang="en-US" sz="2600" dirty="0" smtClean="0"/>
                            <a:t>11.5% at Tulkarm</a:t>
                          </a:r>
                          <a:endParaRPr lang="en-US" sz="2600" dirty="0"/>
                        </a:p>
                      </a:txBody>
                      <a:tcPr/>
                    </a:tc>
                    <a:tc>
                      <a:txBody>
                        <a:bodyPr/>
                        <a:lstStyle/>
                        <a:p>
                          <a:pPr algn="ctr"/>
                          <a:r>
                            <a:rPr lang="en-US" sz="2600" dirty="0" smtClean="0"/>
                            <a:t>2.39%</a:t>
                          </a:r>
                          <a:endParaRPr lang="en-US" sz="2600" dirty="0"/>
                        </a:p>
                      </a:txBody>
                      <a:tcPr/>
                    </a:tc>
                  </a:tr>
                </a:tbl>
              </a:graphicData>
            </a:graphic>
          </p:graphicFrame>
        </mc:Fallback>
      </mc:AlternateContent>
    </p:spTree>
    <p:extLst>
      <p:ext uri="{BB962C8B-B14F-4D97-AF65-F5344CB8AC3E}">
        <p14:creationId xmlns:p14="http://schemas.microsoft.com/office/powerpoint/2010/main" xmlns="" val="34666757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586" y="10525"/>
            <a:ext cx="9135414" cy="68474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6635056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Content Placeholder 1"/>
              <p:cNvSpPr>
                <a:spLocks noGrp="1"/>
              </p:cNvSpPr>
              <p:nvPr>
                <p:ph idx="1"/>
              </p:nvPr>
            </p:nvSpPr>
            <p:spPr/>
            <p:txBody>
              <a:bodyPr/>
              <a:lstStyle/>
              <a:p>
                <a:r>
                  <a:rPr lang="en-US" dirty="0" smtClean="0"/>
                  <a:t>With annual </a:t>
                </a:r>
                <a:r>
                  <a:rPr lang="en-US" dirty="0"/>
                  <a:t>expansion factor = 7%, for 5 years, loads </a:t>
                </a:r>
                <a:r>
                  <a:rPr lang="en-US" dirty="0" smtClean="0"/>
                  <a:t>will increase </a:t>
                </a:r>
                <a:r>
                  <a:rPr lang="en-US" dirty="0"/>
                  <a:t>by 40</a:t>
                </a:r>
                <a:r>
                  <a:rPr lang="en-US" dirty="0" smtClean="0"/>
                  <a:t>%.</a:t>
                </a:r>
              </a:p>
              <a:p>
                <a:r>
                  <a:rPr lang="en-US" dirty="0" smtClean="0"/>
                  <a:t>Elements can withstand increasing the load for 5 years </a:t>
                </a:r>
                <a:endParaRPr lang="en-US" dirty="0"/>
              </a:p>
              <a:p>
                <a:r>
                  <a:rPr lang="en-US" b="1" dirty="0" smtClean="0"/>
                  <a:t>Problems:</a:t>
                </a:r>
              </a:p>
              <a:p>
                <a:pPr marL="624078" indent="-514350">
                  <a:buFont typeface="+mj-lt"/>
                  <a:buAutoNum type="arabicPeriod"/>
                </a:pPr>
                <a:r>
                  <a:rPr lang="en-US" dirty="0" smtClean="0"/>
                  <a:t>Small voltage drop, solved by tap changer</a:t>
                </a:r>
              </a:p>
              <a:p>
                <a:pPr marL="624078" indent="-514350">
                  <a:buFont typeface="+mj-lt"/>
                  <a:buAutoNum type="arabicPeriod"/>
                </a:pPr>
                <a14:m>
                  <m:oMath xmlns:m="http://schemas.openxmlformats.org/officeDocument/2006/math">
                    <m:r>
                      <a:rPr lang="en-US" i="1" smtClean="0">
                        <a:latin typeface="Cambria Math"/>
                        <a:ea typeface="Cambria Math"/>
                      </a:rPr>
                      <m:t>∆</m:t>
                    </m:r>
                    <m:r>
                      <a:rPr lang="en-US" b="0" i="1" smtClean="0">
                        <a:latin typeface="Cambria Math"/>
                        <a:ea typeface="Cambria Math"/>
                      </a:rPr>
                      <m:t>𝑃</m:t>
                    </m:r>
                    <m:r>
                      <a:rPr lang="en-US" b="0" i="1" smtClean="0">
                        <a:latin typeface="Cambria Math"/>
                        <a:ea typeface="Cambria Math"/>
                      </a:rPr>
                      <m:t>=1.3%</m:t>
                    </m:r>
                  </m:oMath>
                </a14:m>
                <a:r>
                  <a:rPr lang="en-US" dirty="0" smtClean="0"/>
                  <a:t> after improvement</a:t>
                </a:r>
              </a:p>
              <a:p>
                <a:pPr marL="624078" indent="-514350">
                  <a:buFont typeface="+mj-lt"/>
                  <a:buAutoNum type="arabicPeriod"/>
                </a:pPr>
                <a14:m>
                  <m:oMath xmlns:m="http://schemas.openxmlformats.org/officeDocument/2006/math">
                    <m:sSub>
                      <m:sSubPr>
                        <m:ctrlPr>
                          <a:rPr lang="en-US" i="1" smtClean="0">
                            <a:latin typeface="Cambria Math"/>
                          </a:rPr>
                        </m:ctrlPr>
                      </m:sSubPr>
                      <m:e>
                        <m:r>
                          <a:rPr lang="en-US" b="0" i="1" smtClean="0">
                            <a:latin typeface="Cambria Math"/>
                          </a:rPr>
                          <m:t>𝑃</m:t>
                        </m:r>
                      </m:e>
                      <m:sub>
                        <m:r>
                          <a:rPr lang="en-US" b="0" i="1" smtClean="0">
                            <a:latin typeface="Cambria Math"/>
                          </a:rPr>
                          <m:t>𝐺</m:t>
                        </m:r>
                      </m:sub>
                    </m:sSub>
                    <m:r>
                      <a:rPr lang="en-US" b="0" i="1" smtClean="0">
                        <a:latin typeface="Cambria Math"/>
                      </a:rPr>
                      <m:t>=318 </m:t>
                    </m:r>
                    <m:r>
                      <a:rPr lang="en-US" b="0" i="1" smtClean="0">
                        <a:latin typeface="Cambria Math"/>
                      </a:rPr>
                      <m:t>𝑀𝑊</m:t>
                    </m:r>
                  </m:oMath>
                </a14:m>
                <a:r>
                  <a:rPr lang="en-US" dirty="0" smtClean="0"/>
                  <a:t>by 2018, with (2*135)MW full capacity. There’s 48 MW lack of power supplied.</a:t>
                </a:r>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2"/>
                <a:stretch>
                  <a:fillRect t="-1213" b="-2022"/>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smtClean="0"/>
              <a:t>4. Load forecasting study</a:t>
            </a:r>
            <a:endParaRPr lang="en-US" dirty="0"/>
          </a:p>
        </p:txBody>
      </p:sp>
    </p:spTree>
    <p:extLst>
      <p:ext uri="{BB962C8B-B14F-4D97-AF65-F5344CB8AC3E}">
        <p14:creationId xmlns:p14="http://schemas.microsoft.com/office/powerpoint/2010/main" xmlns="" val="2236203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029428083"/>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a:t>Methodology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50106"/>
          </a:xfrm>
        </p:spPr>
        <p:txBody>
          <a:bodyPr>
            <a:normAutofit/>
          </a:bodyPr>
          <a:lstStyle/>
          <a:p>
            <a:r>
              <a:rPr lang="en-US" sz="3000" dirty="0"/>
              <a:t>5. The problem of lack in generation power</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xmlns:a14="http://schemas.microsoft.com/office/drawing/2010/main" xmlns:mc="http://schemas.openxmlformats.org/markup-compatibility/2006" val="2690335961"/>
              </p:ext>
            </p:extLst>
          </p:nvPr>
        </p:nvGraphicFramePr>
        <p:xfrm>
          <a:off x="457200" y="1268760"/>
          <a:ext cx="8229600" cy="4751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290749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50106"/>
          </a:xfrm>
        </p:spPr>
        <p:txBody>
          <a:bodyPr>
            <a:normAutofit/>
          </a:bodyPr>
          <a:lstStyle/>
          <a:p>
            <a:r>
              <a:rPr lang="en-US" sz="3000" dirty="0"/>
              <a:t>5. The problem of lack in generation power</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xmlns:a14="http://schemas.microsoft.com/office/drawing/2010/main" xmlns:mc="http://schemas.openxmlformats.org/markup-compatibility/2006" val="3766720013"/>
              </p:ext>
            </p:extLst>
          </p:nvPr>
        </p:nvGraphicFramePr>
        <p:xfrm>
          <a:off x="457200" y="1124744"/>
          <a:ext cx="821925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32049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50106"/>
          </a:xfrm>
        </p:spPr>
        <p:txBody>
          <a:bodyPr>
            <a:normAutofit/>
          </a:bodyPr>
          <a:lstStyle/>
          <a:p>
            <a:r>
              <a:rPr lang="en-US" sz="3000" dirty="0"/>
              <a:t>5. The problem of lack in generation power</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xmlns:a14="http://schemas.microsoft.com/office/drawing/2010/main" xmlns:mc="http://schemas.openxmlformats.org/markup-compatibility/2006" val="1231884919"/>
              </p:ext>
            </p:extLst>
          </p:nvPr>
        </p:nvGraphicFramePr>
        <p:xfrm>
          <a:off x="457200" y="1268760"/>
          <a:ext cx="8363272" cy="4979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5712586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8089261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67544" y="1484784"/>
            <a:ext cx="8229600" cy="4525963"/>
          </a:xfrm>
        </p:spPr>
        <p:txBody>
          <a:bodyPr>
            <a:normAutofit fontScale="92500" lnSpcReduction="10000"/>
          </a:bodyPr>
          <a:lstStyle/>
          <a:p>
            <a:pPr algn="just"/>
            <a:r>
              <a:rPr lang="en-US" dirty="0" smtClean="0"/>
              <a:t>The present grids suffer from fragmentation, high losses, low reliability, high energy prices, low maintenance, and disability to handle the future demand. </a:t>
            </a:r>
          </a:p>
          <a:p>
            <a:pPr algn="just"/>
            <a:r>
              <a:rPr lang="en-US" dirty="0" smtClean="0"/>
              <a:t>In order to achieve electricity independency from IEC side the first step is build an unified transmission structure, then give chance for investments in generation sector .</a:t>
            </a:r>
          </a:p>
          <a:p>
            <a:r>
              <a:rPr lang="en-US" dirty="0"/>
              <a:t>In our design we followed technical and economical issues to create a transmission network </a:t>
            </a:r>
            <a:r>
              <a:rPr lang="en-US" dirty="0" smtClean="0"/>
              <a:t>to </a:t>
            </a:r>
            <a:r>
              <a:rPr lang="en-US" dirty="0"/>
              <a:t>achieve min. losses, reliability and efficiency of delivered power. </a:t>
            </a:r>
          </a:p>
        </p:txBody>
      </p:sp>
      <p:sp>
        <p:nvSpPr>
          <p:cNvPr id="3" name="عنوان 2"/>
          <p:cNvSpPr>
            <a:spLocks noGrp="1"/>
          </p:cNvSpPr>
          <p:nvPr>
            <p:ph type="title"/>
          </p:nvPr>
        </p:nvSpPr>
        <p:spPr/>
        <p:txBody>
          <a:bodyPr/>
          <a:lstStyle/>
          <a:p>
            <a:r>
              <a:rPr lang="en-US" dirty="0" smtClean="0"/>
              <a:t>Conclusion </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just"/>
            <a:r>
              <a:rPr lang="en-US" dirty="0" smtClean="0"/>
              <a:t>Technical issues like voltage level, PF are satisfied. Moreover losses ≤1%.</a:t>
            </a:r>
          </a:p>
          <a:p>
            <a:pPr algn="just"/>
            <a:r>
              <a:rPr lang="en-US" dirty="0" smtClean="0"/>
              <a:t>Age of network is 5 years. To cover supply gap; best scenario to create new connection point between Tulkarm-Qalqilya by 2016. </a:t>
            </a:r>
          </a:p>
          <a:p>
            <a:pPr algn="just"/>
            <a:r>
              <a:rPr lang="en-US" dirty="0" smtClean="0"/>
              <a:t>Al-Jalama station can be replaced by its connection point by 2020.</a:t>
            </a:r>
          </a:p>
          <a:p>
            <a:pPr marL="109728" indent="0" algn="just">
              <a:buNone/>
            </a:pPr>
            <a:r>
              <a:rPr lang="en-US" dirty="0" smtClean="0"/>
              <a:t>  </a:t>
            </a:r>
          </a:p>
        </p:txBody>
      </p:sp>
      <p:sp>
        <p:nvSpPr>
          <p:cNvPr id="3" name="Title 2"/>
          <p:cNvSpPr>
            <a:spLocks noGrp="1"/>
          </p:cNvSpPr>
          <p:nvPr>
            <p:ph type="title"/>
          </p:nvPr>
        </p:nvSpPr>
        <p:spPr/>
        <p:txBody>
          <a:bodyPr/>
          <a:lstStyle/>
          <a:p>
            <a:r>
              <a:rPr lang="en-US" dirty="0" smtClean="0"/>
              <a:t>Conclusion</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normAutofit/>
          </a:bodyPr>
          <a:lstStyle/>
          <a:p>
            <a:r>
              <a:rPr lang="en-US" dirty="0" smtClean="0"/>
              <a:t>Protection system can be done</a:t>
            </a:r>
          </a:p>
          <a:p>
            <a:r>
              <a:rPr lang="en-US" dirty="0" smtClean="0"/>
              <a:t>A connection to the transmission networks of middle and south of West Bank can be done, to create a uniform transmission system for whole West Bank. This connection can easily be done at Salfit substation or Sarra substation .</a:t>
            </a:r>
            <a:endParaRPr lang="en-US" dirty="0"/>
          </a:p>
        </p:txBody>
      </p:sp>
      <p:sp>
        <p:nvSpPr>
          <p:cNvPr id="3" name="Title 2"/>
          <p:cNvSpPr>
            <a:spLocks noGrp="1"/>
          </p:cNvSpPr>
          <p:nvPr>
            <p:ph type="title"/>
          </p:nvPr>
        </p:nvSpPr>
        <p:spPr/>
        <p:txBody>
          <a:bodyPr/>
          <a:lstStyle/>
          <a:p>
            <a:r>
              <a:rPr lang="en-US" dirty="0" smtClean="0"/>
              <a:t>Future work</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5" descr="west bank electricity"/>
          <p:cNvPicPr>
            <a:picLocks noChangeAspect="1" noChangeArrowheads="1"/>
          </p:cNvPicPr>
          <p:nvPr/>
        </p:nvPicPr>
        <p:blipFill>
          <a:blip r:embed="rId2" cstate="print"/>
          <a:srcRect/>
          <a:stretch>
            <a:fillRect/>
          </a:stretch>
        </p:blipFill>
        <p:spPr>
          <a:xfrm>
            <a:off x="971600" y="0"/>
            <a:ext cx="7344816" cy="6858000"/>
          </a:xfrm>
          <a:prstGeom prst="rect">
            <a:avLst/>
          </a:prstGeom>
          <a:noFill/>
        </p:spPr>
      </p:pic>
    </p:spTree>
    <p:extLst>
      <p:ext uri="{BB962C8B-B14F-4D97-AF65-F5344CB8AC3E}">
        <p14:creationId xmlns:p14="http://schemas.microsoft.com/office/powerpoint/2010/main" xmlns="" val="686560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ellenfinkelstein.com/powerpointtips/images/powerpiont_tip_thank_you_at_end.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just"/>
            <a:r>
              <a:rPr lang="en-US" dirty="0" smtClean="0"/>
              <a:t>The cities of west bank is fed by several small connection points from IEC side distributed around main cities at 33 kv or fed directly from Israel at 161 kv like</a:t>
            </a:r>
            <a:r>
              <a:rPr lang="en-US" b="1" dirty="0" smtClean="0"/>
              <a:t> </a:t>
            </a:r>
            <a:r>
              <a:rPr lang="en-US" dirty="0" smtClean="0"/>
              <a:t>Tulqarem and Qalqilya or fed form near settlements for more than 125 SPS feeding 130 MVA especially for villages .</a:t>
            </a:r>
          </a:p>
          <a:p>
            <a:pPr algn="just"/>
            <a:r>
              <a:rPr lang="en-US" b="1" dirty="0" smtClean="0"/>
              <a:t>Tulqarem</a:t>
            </a:r>
            <a:r>
              <a:rPr lang="en-US" dirty="0" smtClean="0"/>
              <a:t> and </a:t>
            </a:r>
            <a:r>
              <a:rPr lang="en-US" b="1" dirty="0" smtClean="0"/>
              <a:t>Qalqilya</a:t>
            </a:r>
            <a:r>
              <a:rPr lang="en-US" dirty="0" smtClean="0"/>
              <a:t> regions have </a:t>
            </a:r>
            <a:r>
              <a:rPr lang="en-US" b="1" dirty="0" smtClean="0"/>
              <a:t>22KV</a:t>
            </a:r>
            <a:r>
              <a:rPr lang="en-US" dirty="0" smtClean="0"/>
              <a:t> systems, and the Northern electrical systems are operated at 33KV.</a:t>
            </a:r>
          </a:p>
          <a:p>
            <a:endParaRPr lang="en-US" dirty="0" smtClean="0"/>
          </a:p>
          <a:p>
            <a:endParaRPr lang="en-US" dirty="0"/>
          </a:p>
        </p:txBody>
      </p:sp>
      <p:sp>
        <p:nvSpPr>
          <p:cNvPr id="3" name="عنوان 2"/>
          <p:cNvSpPr>
            <a:spLocks noGrp="1"/>
          </p:cNvSpPr>
          <p:nvPr>
            <p:ph type="title"/>
          </p:nvPr>
        </p:nvSpPr>
        <p:spPr/>
        <p:txBody>
          <a:bodyPr/>
          <a:lstStyle/>
          <a:p>
            <a:r>
              <a:rPr lang="en-US" dirty="0" smtClean="0"/>
              <a:t>Current situation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612805714"/>
              </p:ext>
            </p:extLst>
          </p:nvPr>
        </p:nvGraphicFramePr>
        <p:xfrm>
          <a:off x="323528" y="1268760"/>
          <a:ext cx="8496944"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2"/>
          <p:cNvSpPr>
            <a:spLocks noGrp="1"/>
          </p:cNvSpPr>
          <p:nvPr>
            <p:ph type="title"/>
          </p:nvPr>
        </p:nvSpPr>
        <p:spPr/>
        <p:txBody>
          <a:bodyPr/>
          <a:lstStyle/>
          <a:p>
            <a:r>
              <a:rPr lang="en-US" dirty="0" smtClean="0"/>
              <a:t>Importance of the project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39552" y="620688"/>
            <a:ext cx="3240360" cy="1416050"/>
          </a:xfrm>
        </p:spPr>
        <p:txBody>
          <a:bodyPr>
            <a:normAutofit/>
          </a:bodyPr>
          <a:lstStyle/>
          <a:p>
            <a:pPr lvl="0" algn="ctr"/>
            <a:r>
              <a:rPr lang="en-US" dirty="0" smtClean="0"/>
              <a:t>Data collection</a:t>
            </a:r>
            <a:endParaRPr lang="en-US" dirty="0"/>
          </a:p>
        </p:txBody>
      </p:sp>
      <p:sp>
        <p:nvSpPr>
          <p:cNvPr id="7" name="عنصر نائب للمحتوى 6"/>
          <p:cNvSpPr>
            <a:spLocks noGrp="1"/>
          </p:cNvSpPr>
          <p:nvPr>
            <p:ph sz="quarter" idx="2"/>
          </p:nvPr>
        </p:nvSpPr>
        <p:spPr>
          <a:xfrm>
            <a:off x="683568" y="2060848"/>
            <a:ext cx="2952328" cy="3941763"/>
          </a:xfrm>
        </p:spPr>
        <p:txBody>
          <a:bodyPr>
            <a:normAutofit/>
          </a:bodyPr>
          <a:lstStyle/>
          <a:p>
            <a:r>
              <a:rPr lang="en-US" dirty="0" smtClean="0"/>
              <a:t>There are 6 cities in the North. Nablus is the main city and it is at the center of the loads . The following data is provided from NEDCO.</a:t>
            </a:r>
            <a:endParaRPr lang="en-US" dirty="0"/>
          </a:p>
        </p:txBody>
      </p:sp>
      <p:pic>
        <p:nvPicPr>
          <p:cNvPr id="10" name="عنصر نائب للمحتوى 9" descr="west"/>
          <p:cNvPicPr>
            <a:picLocks noGrp="1"/>
          </p:cNvPicPr>
          <p:nvPr>
            <p:ph sz="quarter" idx="4"/>
          </p:nvPr>
        </p:nvPicPr>
        <p:blipFill>
          <a:blip r:embed="rId2" cstate="print"/>
          <a:stretch>
            <a:fillRect/>
          </a:stretch>
        </p:blipFill>
        <p:spPr bwMode="auto">
          <a:xfrm>
            <a:off x="3779912" y="0"/>
            <a:ext cx="5364089" cy="6857999"/>
          </a:xfrm>
          <a:prstGeom prst="rect">
            <a:avLst/>
          </a:prstGeom>
          <a:noFill/>
          <a:ln w="38100" cap="sq">
            <a:solidFill>
              <a:srgbClr val="000000"/>
            </a:solidFill>
            <a:miter lim="800000"/>
            <a:headEnd/>
            <a:tailEnd/>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p:txBody>
          <a:bodyPr>
            <a:normAutofit/>
          </a:bodyPr>
          <a:lstStyle/>
          <a:p>
            <a:r>
              <a:rPr lang="en-US" sz="2600" dirty="0" smtClean="0"/>
              <a:t>The following table shows cities loads for 2012</a:t>
            </a:r>
            <a:endParaRPr lang="en-US" sz="2600" dirty="0"/>
          </a:p>
        </p:txBody>
      </p:sp>
      <p:graphicFrame>
        <p:nvGraphicFramePr>
          <p:cNvPr id="7" name="عنصر نائب للمحتوى 6"/>
          <p:cNvGraphicFramePr>
            <a:graphicFrameLocks noGrp="1"/>
          </p:cNvGraphicFramePr>
          <p:nvPr>
            <p:ph sz="quarter" idx="2"/>
          </p:nvPr>
        </p:nvGraphicFramePr>
        <p:xfrm>
          <a:off x="457200" y="1444625"/>
          <a:ext cx="4040060" cy="4504656"/>
        </p:xfrm>
        <a:graphic>
          <a:graphicData uri="http://schemas.openxmlformats.org/drawingml/2006/table">
            <a:tbl>
              <a:tblPr firstRow="1" bandRow="1">
                <a:tableStyleId>{5C22544A-7EE6-4342-B048-85BDC9FD1C3A}</a:tableStyleId>
              </a:tblPr>
              <a:tblGrid>
                <a:gridCol w="1010015"/>
                <a:gridCol w="1010015"/>
                <a:gridCol w="1010015"/>
                <a:gridCol w="1010015"/>
              </a:tblGrid>
              <a:tr h="529192">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number</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city </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P  (M W)</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PF </a:t>
                      </a:r>
                      <a:endParaRPr lang="en-US" sz="1600" dirty="0">
                        <a:latin typeface="Calibri"/>
                        <a:ea typeface="Calibri"/>
                        <a:cs typeface="Arial"/>
                      </a:endParaRPr>
                    </a:p>
                  </a:txBody>
                  <a:tcPr marL="71065" marR="71065" marT="0" marB="0" anchor="ctr"/>
                </a:tc>
              </a:tr>
              <a:tr h="529192">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1</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Jenin</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53.27</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0.8</a:t>
                      </a:r>
                      <a:endParaRPr lang="en-US" sz="1600" dirty="0">
                        <a:latin typeface="Calibri"/>
                        <a:ea typeface="Calibri"/>
                        <a:cs typeface="Arial"/>
                      </a:endParaRPr>
                    </a:p>
                  </a:txBody>
                  <a:tcPr marL="71065" marR="71065" marT="0" marB="0" anchor="ctr"/>
                </a:tc>
              </a:tr>
              <a:tr h="529192">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2</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Tubas</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14.81</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0.85</a:t>
                      </a:r>
                      <a:endParaRPr lang="en-US" sz="1600" dirty="0">
                        <a:latin typeface="Calibri"/>
                        <a:ea typeface="Calibri"/>
                        <a:cs typeface="Arial"/>
                      </a:endParaRPr>
                    </a:p>
                  </a:txBody>
                  <a:tcPr marL="71065" marR="71065" marT="0" marB="0" anchor="ctr"/>
                </a:tc>
              </a:tr>
              <a:tr h="529192">
                <a:tc>
                  <a:txBody>
                    <a:bodyPr/>
                    <a:lstStyle/>
                    <a:p>
                      <a:pPr marL="0" marR="0" algn="ctr" rtl="0">
                        <a:lnSpc>
                          <a:spcPct val="115000"/>
                        </a:lnSpc>
                        <a:spcBef>
                          <a:spcPts val="0"/>
                        </a:spcBef>
                        <a:spcAft>
                          <a:spcPts val="0"/>
                        </a:spcAft>
                      </a:pPr>
                      <a:r>
                        <a:rPr lang="en-US" sz="1600">
                          <a:solidFill>
                            <a:srgbClr val="000000"/>
                          </a:solidFill>
                          <a:latin typeface="Times New Roman"/>
                          <a:ea typeface="Times New Roman"/>
                          <a:cs typeface="Arial"/>
                        </a:rPr>
                        <a:t>3</a:t>
                      </a:r>
                      <a:endParaRPr lang="en-US" sz="160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Nablus</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81.07</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0.85</a:t>
                      </a:r>
                      <a:endParaRPr lang="en-US" sz="1600" dirty="0">
                        <a:latin typeface="Calibri"/>
                        <a:ea typeface="Calibri"/>
                        <a:cs typeface="Arial"/>
                      </a:endParaRPr>
                    </a:p>
                  </a:txBody>
                  <a:tcPr marL="71065" marR="71065" marT="0" marB="0" anchor="ctr"/>
                </a:tc>
              </a:tr>
              <a:tr h="529192">
                <a:tc>
                  <a:txBody>
                    <a:bodyPr/>
                    <a:lstStyle/>
                    <a:p>
                      <a:pPr marL="0" marR="0" algn="ctr" rtl="0">
                        <a:lnSpc>
                          <a:spcPct val="115000"/>
                        </a:lnSpc>
                        <a:spcBef>
                          <a:spcPts val="0"/>
                        </a:spcBef>
                        <a:spcAft>
                          <a:spcPts val="0"/>
                        </a:spcAft>
                      </a:pPr>
                      <a:r>
                        <a:rPr lang="en-US" sz="1600">
                          <a:solidFill>
                            <a:srgbClr val="000000"/>
                          </a:solidFill>
                          <a:latin typeface="Times New Roman"/>
                          <a:ea typeface="Times New Roman"/>
                          <a:cs typeface="Arial"/>
                        </a:rPr>
                        <a:t>4</a:t>
                      </a:r>
                      <a:endParaRPr lang="en-US" sz="160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Tulkarm</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49.5</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0.8</a:t>
                      </a:r>
                      <a:endParaRPr lang="en-US" sz="1600" dirty="0">
                        <a:latin typeface="Calibri"/>
                        <a:ea typeface="Calibri"/>
                        <a:cs typeface="Arial"/>
                      </a:endParaRPr>
                    </a:p>
                  </a:txBody>
                  <a:tcPr marL="71065" marR="71065" marT="0" marB="0" anchor="ctr"/>
                </a:tc>
              </a:tr>
              <a:tr h="529192">
                <a:tc>
                  <a:txBody>
                    <a:bodyPr/>
                    <a:lstStyle/>
                    <a:p>
                      <a:pPr marL="0" marR="0" algn="ctr" rtl="0">
                        <a:lnSpc>
                          <a:spcPct val="115000"/>
                        </a:lnSpc>
                        <a:spcBef>
                          <a:spcPts val="0"/>
                        </a:spcBef>
                        <a:spcAft>
                          <a:spcPts val="0"/>
                        </a:spcAft>
                      </a:pPr>
                      <a:r>
                        <a:rPr lang="en-US" sz="1600">
                          <a:solidFill>
                            <a:srgbClr val="000000"/>
                          </a:solidFill>
                          <a:latin typeface="Times New Roman"/>
                          <a:ea typeface="Times New Roman"/>
                          <a:cs typeface="Arial"/>
                        </a:rPr>
                        <a:t>5</a:t>
                      </a:r>
                      <a:endParaRPr lang="en-US" sz="160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Qalqilya</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18.5</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0.8</a:t>
                      </a:r>
                      <a:endParaRPr lang="en-US" sz="1600" dirty="0">
                        <a:latin typeface="Calibri"/>
                        <a:ea typeface="Calibri"/>
                        <a:cs typeface="Arial"/>
                      </a:endParaRPr>
                    </a:p>
                  </a:txBody>
                  <a:tcPr marL="71065" marR="71065" marT="0" marB="0" anchor="ctr"/>
                </a:tc>
              </a:tr>
              <a:tr h="529192">
                <a:tc>
                  <a:txBody>
                    <a:bodyPr/>
                    <a:lstStyle/>
                    <a:p>
                      <a:pPr marL="0" marR="0" algn="ctr" rtl="0">
                        <a:lnSpc>
                          <a:spcPct val="115000"/>
                        </a:lnSpc>
                        <a:spcBef>
                          <a:spcPts val="0"/>
                        </a:spcBef>
                        <a:spcAft>
                          <a:spcPts val="0"/>
                        </a:spcAft>
                      </a:pPr>
                      <a:r>
                        <a:rPr lang="en-US" sz="1600">
                          <a:solidFill>
                            <a:srgbClr val="000000"/>
                          </a:solidFill>
                          <a:latin typeface="Times New Roman"/>
                          <a:ea typeface="Times New Roman"/>
                          <a:cs typeface="Arial"/>
                        </a:rPr>
                        <a:t>6</a:t>
                      </a:r>
                      <a:endParaRPr lang="en-US" sz="160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Salfit</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7.3</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a:ea typeface="Times New Roman"/>
                          <a:cs typeface="Arial"/>
                        </a:rPr>
                        <a:t>0.85</a:t>
                      </a:r>
                      <a:endParaRPr lang="en-US" sz="1600" dirty="0">
                        <a:latin typeface="Calibri"/>
                        <a:ea typeface="Calibri"/>
                        <a:cs typeface="Arial"/>
                      </a:endParaRPr>
                    </a:p>
                  </a:txBody>
                  <a:tcPr marL="71065" marR="71065" marT="0" marB="0" anchor="ctr"/>
                </a:tc>
              </a:tr>
              <a:tr h="800312">
                <a:tc>
                  <a:txBody>
                    <a:bodyPr/>
                    <a:lstStyle/>
                    <a:p>
                      <a:pPr marL="0" marR="0" algn="ctr" rtl="0">
                        <a:lnSpc>
                          <a:spcPct val="115000"/>
                        </a:lnSpc>
                        <a:spcBef>
                          <a:spcPts val="0"/>
                        </a:spcBef>
                        <a:spcAft>
                          <a:spcPts val="0"/>
                        </a:spcAft>
                      </a:pPr>
                      <a:r>
                        <a:rPr lang="en-US" sz="1600">
                          <a:solidFill>
                            <a:srgbClr val="000000"/>
                          </a:solidFill>
                          <a:latin typeface="Times New Roman"/>
                          <a:ea typeface="Times New Roman"/>
                          <a:cs typeface="Arial"/>
                        </a:rPr>
                        <a:t> </a:t>
                      </a:r>
                      <a:endParaRPr lang="en-US" sz="160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a:ea typeface="Times New Roman"/>
                          <a:cs typeface="Arial"/>
                        </a:rPr>
                        <a:t>North total</a:t>
                      </a:r>
                      <a:endParaRPr lang="en-US" sz="160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224.45</a:t>
                      </a:r>
                      <a:endParaRPr lang="en-US" sz="1600" dirty="0">
                        <a:latin typeface="Calibri"/>
                        <a:ea typeface="Calibri"/>
                        <a:cs typeface="Arial"/>
                      </a:endParaRPr>
                    </a:p>
                  </a:txBody>
                  <a:tcPr marL="71065" marR="71065"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a:ea typeface="Times New Roman"/>
                          <a:cs typeface="Arial"/>
                        </a:rPr>
                        <a:t>0.823</a:t>
                      </a:r>
                      <a:endParaRPr lang="en-US" sz="1600" dirty="0">
                        <a:latin typeface="Calibri"/>
                        <a:ea typeface="Calibri"/>
                        <a:cs typeface="Arial"/>
                      </a:endParaRPr>
                    </a:p>
                  </a:txBody>
                  <a:tcPr marL="71065" marR="71065" marT="0" marB="0" anchor="ctr"/>
                </a:tc>
              </a:tr>
            </a:tbl>
          </a:graphicData>
        </a:graphic>
      </p:graphicFrame>
      <p:graphicFrame>
        <p:nvGraphicFramePr>
          <p:cNvPr id="3" name="Content Placeholder 2"/>
          <p:cNvGraphicFramePr>
            <a:graphicFrameLocks noGrp="1"/>
          </p:cNvGraphicFramePr>
          <p:nvPr>
            <p:ph sz="quarter" idx="4"/>
            <p:extLst>
              <p:ext uri="{D42A27DB-BD31-4B8C-83A1-F6EECF244321}">
                <p14:modId xmlns:p14="http://schemas.microsoft.com/office/powerpoint/2010/main" xmlns="" val="1827292490"/>
              </p:ext>
            </p:extLst>
          </p:nvPr>
        </p:nvGraphicFramePr>
        <p:xfrm>
          <a:off x="4645025" y="1444625"/>
          <a:ext cx="4175447" cy="46486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6025895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500" dirty="0" smtClean="0"/>
              <a:t>The following table shows distances between cities </a:t>
            </a:r>
            <a:endParaRPr lang="en-US" sz="2500" dirty="0"/>
          </a:p>
        </p:txBody>
      </p:sp>
      <p:graphicFrame>
        <p:nvGraphicFramePr>
          <p:cNvPr id="7" name="عنصر نائب للمحتوى 6"/>
          <p:cNvGraphicFramePr>
            <a:graphicFrameLocks noGrp="1"/>
          </p:cNvGraphicFramePr>
          <p:nvPr>
            <p:ph sz="quarter" idx="2"/>
          </p:nvPr>
        </p:nvGraphicFramePr>
        <p:xfrm>
          <a:off x="457200" y="1444626"/>
          <a:ext cx="4040188" cy="4864696"/>
        </p:xfrm>
        <a:graphic>
          <a:graphicData uri="http://schemas.openxmlformats.org/drawingml/2006/table">
            <a:tbl>
              <a:tblPr firstRow="1" bandRow="1">
                <a:tableStyleId>{5C22544A-7EE6-4342-B048-85BDC9FD1C3A}</a:tableStyleId>
              </a:tblPr>
              <a:tblGrid>
                <a:gridCol w="1010047"/>
                <a:gridCol w="1010047"/>
                <a:gridCol w="1010047"/>
                <a:gridCol w="1010047"/>
              </a:tblGrid>
              <a:tr h="605254">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cities</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distance (km)</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cities</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distance (km)</a:t>
                      </a:r>
                      <a:endParaRPr lang="en-US" sz="1600" dirty="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1--2</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29</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7--1</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42</a:t>
                      </a:r>
                      <a:endParaRPr lang="en-US" sz="160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2--3</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20</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7--5</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20</a:t>
                      </a:r>
                      <a:endParaRPr lang="en-US" sz="1600" dirty="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1--4</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28</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7--6</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15</a:t>
                      </a:r>
                      <a:endParaRPr lang="en-US" sz="160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4--5</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25</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7--3</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a:t>
                      </a:r>
                      <a:endParaRPr lang="en-US" sz="160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5--6</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20</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8--1</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a:t>
                      </a:r>
                      <a:endParaRPr lang="en-US" sz="160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3--6</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20</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8--2</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33</a:t>
                      </a:r>
                      <a:endParaRPr lang="en-US" sz="160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1--3</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38</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8--4</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34</a:t>
                      </a:r>
                      <a:endParaRPr lang="en-US" sz="1600" dirty="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3--4</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25</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2--4</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34</a:t>
                      </a:r>
                      <a:endParaRPr lang="en-US" sz="1600" dirty="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1--6</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50</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6--4</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35</a:t>
                      </a:r>
                      <a:endParaRPr lang="en-US" sz="1600" dirty="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3--5</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28</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1--5</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45</a:t>
                      </a:r>
                      <a:endParaRPr lang="en-US" sz="1600" dirty="0">
                        <a:latin typeface="Times New Roman" pitchFamily="18" charset="0"/>
                        <a:ea typeface="Calibri"/>
                        <a:cs typeface="Times New Roman" pitchFamily="18" charset="0"/>
                      </a:endParaRPr>
                    </a:p>
                  </a:txBody>
                  <a:tcPr marL="68580" marR="68580" marT="0" marB="0" anchor="ctr"/>
                </a:tc>
              </a:tr>
              <a:tr h="387222">
                <a:tc>
                  <a:txBody>
                    <a:bodyPr/>
                    <a:lstStyle/>
                    <a:p>
                      <a:pPr marL="0" marR="0" algn="ctr" rtl="0">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2--6</a:t>
                      </a:r>
                      <a:endParaRPr lang="en-US" sz="160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40</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7--4</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gn="ctr" rtl="0">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18</a:t>
                      </a:r>
                      <a:endParaRPr lang="en-US" sz="1600" dirty="0">
                        <a:latin typeface="Times New Roman" pitchFamily="18" charset="0"/>
                        <a:ea typeface="Calibri"/>
                        <a:cs typeface="Times New Roman" pitchFamily="18" charset="0"/>
                      </a:endParaRPr>
                    </a:p>
                  </a:txBody>
                  <a:tcPr marL="68580" marR="68580" marT="0" marB="0" anchor="ctr"/>
                </a:tc>
              </a:tr>
            </a:tbl>
          </a:graphicData>
        </a:graphic>
      </p:graphicFrame>
      <p:pic>
        <p:nvPicPr>
          <p:cNvPr id="1027" name="Picture 3"/>
          <p:cNvPicPr>
            <a:picLocks noGrp="1" noChangeAspect="1" noChangeArrowheads="1"/>
          </p:cNvPicPr>
          <p:nvPr>
            <p:ph sz="quarter" idx="4"/>
          </p:nvPr>
        </p:nvPicPr>
        <p:blipFill>
          <a:blip r:embed="rId2" cstate="print"/>
          <a:srcRect/>
          <a:stretch>
            <a:fillRect/>
          </a:stretch>
        </p:blipFill>
        <p:spPr bwMode="auto">
          <a:xfrm>
            <a:off x="4499993" y="1484784"/>
            <a:ext cx="4186808"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1298</TotalTime>
  <Words>1425</Words>
  <Application>Microsoft Office PowerPoint</Application>
  <PresentationFormat>عرض على الشاشة (3:4)‏</PresentationFormat>
  <Paragraphs>444</Paragraphs>
  <Slides>48</Slides>
  <Notes>0</Notes>
  <HiddenSlides>0</HiddenSlides>
  <MMClips>0</MMClips>
  <ScaleCrop>false</ScaleCrop>
  <HeadingPairs>
    <vt:vector size="4" baseType="variant">
      <vt:variant>
        <vt:lpstr>سمة</vt:lpstr>
      </vt:variant>
      <vt:variant>
        <vt:i4>1</vt:i4>
      </vt:variant>
      <vt:variant>
        <vt:lpstr>عناوين الشرائح</vt:lpstr>
      </vt:variant>
      <vt:variant>
        <vt:i4>48</vt:i4>
      </vt:variant>
    </vt:vector>
  </HeadingPairs>
  <TitlesOfParts>
    <vt:vector size="49" baseType="lpstr">
      <vt:lpstr>ملتقى</vt:lpstr>
      <vt:lpstr>DESIGN OF NORTHERN ELECTRICAL TRANSMISSION NETWORK IN WEST BANK</vt:lpstr>
      <vt:lpstr>Introduction</vt:lpstr>
      <vt:lpstr>Methodology </vt:lpstr>
      <vt:lpstr>Methodology</vt:lpstr>
      <vt:lpstr>Current situation </vt:lpstr>
      <vt:lpstr>Importance of the project</vt:lpstr>
      <vt:lpstr>Data collection</vt:lpstr>
      <vt:lpstr>The following table shows cities loads for 2012</vt:lpstr>
      <vt:lpstr>The following table shows distances between cities </vt:lpstr>
      <vt:lpstr>Balance of active and reactive power</vt:lpstr>
      <vt:lpstr>Power factor correction</vt:lpstr>
      <vt:lpstr>The following table shows Qc needed to improve the PF </vt:lpstr>
      <vt:lpstr>Configurations suggestion </vt:lpstr>
      <vt:lpstr>الشريحة 14</vt:lpstr>
      <vt:lpstr>الشريحة 15</vt:lpstr>
      <vt:lpstr>الشريحة 16</vt:lpstr>
      <vt:lpstr>Estimation of power and voltage level</vt:lpstr>
      <vt:lpstr>الشريحة 18</vt:lpstr>
      <vt:lpstr>Best configurations selection</vt:lpstr>
      <vt:lpstr>The following table summarize the previous 12 configurations  </vt:lpstr>
      <vt:lpstr>The following table shows the chosen configurations</vt:lpstr>
      <vt:lpstr>Selection of transmission lines</vt:lpstr>
      <vt:lpstr>Selection of transformers</vt:lpstr>
      <vt:lpstr>Selection of switch gears</vt:lpstr>
      <vt:lpstr>This table illustrate types of switch gears used:</vt:lpstr>
      <vt:lpstr>الشريحة 26</vt:lpstr>
      <vt:lpstr>Economical calculations</vt:lpstr>
      <vt:lpstr>Capital cost</vt:lpstr>
      <vt:lpstr>Running cost</vt:lpstr>
      <vt:lpstr>Running cost</vt:lpstr>
      <vt:lpstr>Total annual expenses for each configuration</vt:lpstr>
      <vt:lpstr>As we have seen in previous table it’s obvious that Fig. 9 has the min. annual expenses, so we chose it.</vt:lpstr>
      <vt:lpstr>Load flow study</vt:lpstr>
      <vt:lpstr>1. Max. load flow study</vt:lpstr>
      <vt:lpstr>Improving max. load state</vt:lpstr>
      <vt:lpstr>2. Min. load flow study</vt:lpstr>
      <vt:lpstr>3. After fault state</vt:lpstr>
      <vt:lpstr>الشريحة 38</vt:lpstr>
      <vt:lpstr>4. Load forecasting study</vt:lpstr>
      <vt:lpstr>5. The problem of lack in generation power</vt:lpstr>
      <vt:lpstr>5. The problem of lack in generation power</vt:lpstr>
      <vt:lpstr>5. The problem of lack in generation power</vt:lpstr>
      <vt:lpstr>الشريحة 43</vt:lpstr>
      <vt:lpstr>Conclusion </vt:lpstr>
      <vt:lpstr>Conclusion</vt:lpstr>
      <vt:lpstr>Future work</vt:lpstr>
      <vt:lpstr>الشريحة 47</vt:lpstr>
      <vt:lpstr>الشريحة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NORTHERN ELECTRICAL TRANSMISSION NETWORK IN WEST BANK</dc:title>
  <dc:creator>Allah_al7ami</dc:creator>
  <cp:lastModifiedBy>diamond</cp:lastModifiedBy>
  <cp:revision>386</cp:revision>
  <dcterms:created xsi:type="dcterms:W3CDTF">2013-01-03T10:21:40Z</dcterms:created>
  <dcterms:modified xsi:type="dcterms:W3CDTF">2013-05-16T10:22:14Z</dcterms:modified>
</cp:coreProperties>
</file>