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9" r:id="rId4"/>
    <p:sldId id="280" r:id="rId5"/>
    <p:sldId id="258" r:id="rId6"/>
    <p:sldId id="259" r:id="rId7"/>
    <p:sldId id="260" r:id="rId8"/>
    <p:sldId id="274" r:id="rId9"/>
    <p:sldId id="261" r:id="rId10"/>
    <p:sldId id="273" r:id="rId11"/>
    <p:sldId id="262" r:id="rId12"/>
    <p:sldId id="275" r:id="rId13"/>
    <p:sldId id="263" r:id="rId14"/>
    <p:sldId id="276" r:id="rId15"/>
    <p:sldId id="264" r:id="rId16"/>
    <p:sldId id="266" r:id="rId17"/>
    <p:sldId id="278" r:id="rId18"/>
    <p:sldId id="271" r:id="rId19"/>
    <p:sldId id="277" r:id="rId20"/>
    <p:sldId id="267" r:id="rId21"/>
    <p:sldId id="268"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8" r:id="rId36"/>
    <p:sldId id="294" r:id="rId37"/>
    <p:sldId id="297" r:id="rId38"/>
    <p:sldId id="269" r:id="rId39"/>
  </p:sldIdLst>
  <p:sldSz cx="12192000" cy="7315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4">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98" autoAdjust="0"/>
    <p:restoredTop sz="94660"/>
  </p:normalViewPr>
  <p:slideViewPr>
    <p:cSldViewPr snapToGrid="0">
      <p:cViewPr varScale="1">
        <p:scale>
          <a:sx n="82" d="100"/>
          <a:sy n="82" d="100"/>
        </p:scale>
        <p:origin x="547" y="101"/>
      </p:cViewPr>
      <p:guideLst>
        <p:guide orient="horz" pos="230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97187"/>
            <a:ext cx="9144000" cy="2546773"/>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842174"/>
            <a:ext cx="9144000" cy="176614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140E96-1A79-465E-AAF7-83E11F3C7D8F}" type="datetimeFigureOut">
              <a:rPr lang="en-US" smtClean="0"/>
              <a:t>8/12/2023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1476749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140E96-1A79-465E-AAF7-83E11F3C7D8F}" type="datetimeFigureOut">
              <a:rPr lang="en-US" smtClean="0"/>
              <a:t>8/12/2023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3392444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89467"/>
            <a:ext cx="2628900" cy="619929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89467"/>
            <a:ext cx="7734300" cy="61992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140E96-1A79-465E-AAF7-83E11F3C7D8F}" type="datetimeFigureOut">
              <a:rPr lang="en-US" smtClean="0"/>
              <a:t>8/12/2023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378445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140E96-1A79-465E-AAF7-83E11F3C7D8F}" type="datetimeFigureOut">
              <a:rPr lang="en-US" smtClean="0"/>
              <a:t>8/12/2023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3450816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823721"/>
            <a:ext cx="10515600" cy="3042919"/>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895428"/>
            <a:ext cx="10515600" cy="160019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140E96-1A79-465E-AAF7-83E11F3C7D8F}" type="datetimeFigureOut">
              <a:rPr lang="en-US" smtClean="0"/>
              <a:t>8/12/2023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1010930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947333"/>
            <a:ext cx="5181600" cy="46414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947333"/>
            <a:ext cx="5181600" cy="46414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140E96-1A79-465E-AAF7-83E11F3C7D8F}" type="datetimeFigureOut">
              <a:rPr lang="en-US" smtClean="0"/>
              <a:t>8/12/2023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2508757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89467"/>
            <a:ext cx="10515600" cy="14139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793241"/>
            <a:ext cx="5157787" cy="8788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672080"/>
            <a:ext cx="5157787" cy="3930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793241"/>
            <a:ext cx="5183188" cy="87883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672080"/>
            <a:ext cx="5183188" cy="3930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140E96-1A79-465E-AAF7-83E11F3C7D8F}" type="datetimeFigureOut">
              <a:rPr lang="en-US" smtClean="0"/>
              <a:t>8/12/2023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2125565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140E96-1A79-465E-AAF7-83E11F3C7D8F}" type="datetimeFigureOut">
              <a:rPr lang="en-US" smtClean="0"/>
              <a:t>8/12/2023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517596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40E96-1A79-465E-AAF7-83E11F3C7D8F}" type="datetimeFigureOut">
              <a:rPr lang="en-US" smtClean="0"/>
              <a:t>8/12/2023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3317294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87680"/>
            <a:ext cx="3932237" cy="170688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1053254"/>
            <a:ext cx="6172200" cy="519853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9" y="2194560"/>
            <a:ext cx="3932237" cy="406569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140E96-1A79-465E-AAF7-83E11F3C7D8F}" type="datetimeFigureOut">
              <a:rPr lang="en-US" smtClean="0"/>
              <a:t>8/12/2023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325145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87680"/>
            <a:ext cx="3932237" cy="170688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053254"/>
            <a:ext cx="6172200" cy="51985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9" y="2194560"/>
            <a:ext cx="3932237" cy="406569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140E96-1A79-465E-AAF7-83E11F3C7D8F}" type="datetimeFigureOut">
              <a:rPr lang="en-US" smtClean="0"/>
              <a:t>8/12/2023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492F03-57EA-4FDA-9C14-B230F333D638}" type="slidenum">
              <a:rPr lang="en-US" smtClean="0"/>
              <a:t>‹#›</a:t>
            </a:fld>
            <a:endParaRPr lang="en-US"/>
          </a:p>
        </p:txBody>
      </p:sp>
    </p:spTree>
    <p:extLst>
      <p:ext uri="{BB962C8B-B14F-4D97-AF65-F5344CB8AC3E}">
        <p14:creationId xmlns:p14="http://schemas.microsoft.com/office/powerpoint/2010/main" val="1642144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89467"/>
            <a:ext cx="10515600" cy="14139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947333"/>
            <a:ext cx="10515600" cy="46414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780107"/>
            <a:ext cx="2743200" cy="389467"/>
          </a:xfrm>
          <a:prstGeom prst="rect">
            <a:avLst/>
          </a:prstGeom>
        </p:spPr>
        <p:txBody>
          <a:bodyPr vert="horz" lIns="91440" tIns="45720" rIns="91440" bIns="45720" rtlCol="0" anchor="ctr"/>
          <a:lstStyle>
            <a:lvl1pPr algn="l">
              <a:defRPr sz="1200">
                <a:solidFill>
                  <a:schemeClr val="tx1">
                    <a:tint val="75000"/>
                  </a:schemeClr>
                </a:solidFill>
              </a:defRPr>
            </a:lvl1pPr>
          </a:lstStyle>
          <a:p>
            <a:fld id="{CE140E96-1A79-465E-AAF7-83E11F3C7D8F}" type="datetimeFigureOut">
              <a:rPr lang="en-US" smtClean="0"/>
              <a:t>8/12/2023</a:t>
            </a:fld>
            <a:endParaRPr lang="en-US"/>
          </a:p>
        </p:txBody>
      </p:sp>
      <p:sp>
        <p:nvSpPr>
          <p:cNvPr id="5" name="Footer Placeholder 4"/>
          <p:cNvSpPr>
            <a:spLocks noGrp="1"/>
          </p:cNvSpPr>
          <p:nvPr>
            <p:ph type="ftr" sz="quarter" idx="3"/>
          </p:nvPr>
        </p:nvSpPr>
        <p:spPr>
          <a:xfrm>
            <a:off x="4038600" y="6780107"/>
            <a:ext cx="4114800" cy="38946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780107"/>
            <a:ext cx="2743200" cy="389467"/>
          </a:xfrm>
          <a:prstGeom prst="rect">
            <a:avLst/>
          </a:prstGeom>
        </p:spPr>
        <p:txBody>
          <a:bodyPr vert="horz" lIns="91440" tIns="45720" rIns="91440" bIns="45720" rtlCol="0" anchor="ctr"/>
          <a:lstStyle>
            <a:lvl1pPr algn="r">
              <a:defRPr sz="1200">
                <a:solidFill>
                  <a:schemeClr val="tx1">
                    <a:tint val="75000"/>
                  </a:schemeClr>
                </a:solidFill>
              </a:defRPr>
            </a:lvl1pPr>
          </a:lstStyle>
          <a:p>
            <a:fld id="{10492F03-57EA-4FDA-9C14-B230F333D638}" type="slidenum">
              <a:rPr lang="en-US" smtClean="0"/>
              <a:t>‹#›</a:t>
            </a:fld>
            <a:endParaRPr lang="en-US"/>
          </a:p>
        </p:txBody>
      </p:sp>
    </p:spTree>
    <p:extLst>
      <p:ext uri="{BB962C8B-B14F-4D97-AF65-F5344CB8AC3E}">
        <p14:creationId xmlns:p14="http://schemas.microsoft.com/office/powerpoint/2010/main" val="25339040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West_Bank"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76114F3-449A-208E-B6B6-15299742CDA4}"/>
              </a:ext>
            </a:extLst>
          </p:cNvPr>
          <p:cNvPicPr>
            <a:picLocks noChangeAspect="1"/>
          </p:cNvPicPr>
          <p:nvPr/>
        </p:nvPicPr>
        <p:blipFill>
          <a:blip r:embed="rId2"/>
          <a:stretch>
            <a:fillRect/>
          </a:stretch>
        </p:blipFill>
        <p:spPr>
          <a:xfrm>
            <a:off x="5010005" y="81203"/>
            <a:ext cx="2171989" cy="1723285"/>
          </a:xfrm>
          <a:prstGeom prst="rect">
            <a:avLst/>
          </a:prstGeom>
        </p:spPr>
      </p:pic>
      <p:sp>
        <p:nvSpPr>
          <p:cNvPr id="10" name="TextBox 9">
            <a:extLst>
              <a:ext uri="{FF2B5EF4-FFF2-40B4-BE49-F238E27FC236}">
                <a16:creationId xmlns="" xmlns:a16="http://schemas.microsoft.com/office/drawing/2014/main" id="{ECFCC0CB-A29D-C613-0067-E188A2A10500}"/>
              </a:ext>
            </a:extLst>
          </p:cNvPr>
          <p:cNvSpPr txBox="1"/>
          <p:nvPr/>
        </p:nvSpPr>
        <p:spPr>
          <a:xfrm>
            <a:off x="2844800" y="1857892"/>
            <a:ext cx="6502400" cy="977191"/>
          </a:xfrm>
          <a:prstGeom prst="rect">
            <a:avLst/>
          </a:prstGeom>
          <a:noFill/>
        </p:spPr>
        <p:txBody>
          <a:bodyPr wrap="square">
            <a:spAutoFit/>
          </a:bodyPr>
          <a:lstStyle/>
          <a:p>
            <a:pPr algn="ctr">
              <a:lnSpc>
                <a:spcPts val="2335"/>
              </a:lnSpc>
            </a:pPr>
            <a:r>
              <a:rPr lang="en-US" sz="1920" b="1" spc="-17" dirty="0">
                <a:latin typeface="Aileron Heavy Bold"/>
              </a:rPr>
              <a:t>An-Najah National University</a:t>
            </a:r>
          </a:p>
          <a:p>
            <a:pPr algn="ctr">
              <a:lnSpc>
                <a:spcPts val="2335"/>
              </a:lnSpc>
            </a:pPr>
            <a:r>
              <a:rPr lang="en-US" sz="1920" b="1" spc="-17" dirty="0">
                <a:latin typeface="Aileron Heavy Bold"/>
              </a:rPr>
              <a:t>Faculty of Engineering &amp; Information Technology</a:t>
            </a:r>
          </a:p>
          <a:p>
            <a:pPr algn="ctr">
              <a:lnSpc>
                <a:spcPts val="2335"/>
              </a:lnSpc>
            </a:pPr>
            <a:r>
              <a:rPr lang="en-US" sz="1920" b="1" spc="-17" dirty="0">
                <a:latin typeface="Aileron Heavy Bold"/>
              </a:rPr>
              <a:t>Graduation </a:t>
            </a:r>
            <a:r>
              <a:rPr lang="en-US" sz="1920" b="1" spc="-17">
                <a:latin typeface="Aileron Heavy Bold"/>
              </a:rPr>
              <a:t>Project </a:t>
            </a:r>
            <a:endParaRPr lang="en-US" sz="1920" b="1" spc="-17" dirty="0">
              <a:latin typeface="Aileron Heavy Bold"/>
            </a:endParaRPr>
          </a:p>
        </p:txBody>
      </p:sp>
      <p:sp>
        <p:nvSpPr>
          <p:cNvPr id="12" name="TextBox 11">
            <a:extLst>
              <a:ext uri="{FF2B5EF4-FFF2-40B4-BE49-F238E27FC236}">
                <a16:creationId xmlns="" xmlns:a16="http://schemas.microsoft.com/office/drawing/2014/main" id="{2059B405-A582-6E14-BEDE-D7D2D64BDA5A}"/>
              </a:ext>
            </a:extLst>
          </p:cNvPr>
          <p:cNvSpPr txBox="1"/>
          <p:nvPr/>
        </p:nvSpPr>
        <p:spPr>
          <a:xfrm>
            <a:off x="-548640" y="2888487"/>
            <a:ext cx="12740640" cy="460895"/>
          </a:xfrm>
          <a:prstGeom prst="rect">
            <a:avLst/>
          </a:prstGeom>
          <a:noFill/>
        </p:spPr>
        <p:txBody>
          <a:bodyPr wrap="square">
            <a:spAutoFit/>
          </a:bodyPr>
          <a:lstStyle/>
          <a:p>
            <a:pPr marL="1069543" marR="837210" algn="ctr">
              <a:lnSpc>
                <a:spcPct val="107000"/>
              </a:lnSpc>
            </a:pPr>
            <a:r>
              <a:rPr lang="en-US" sz="2400" b="1" dirty="0">
                <a:solidFill>
                  <a:srgbClr val="C00000"/>
                </a:solidFill>
                <a:latin typeface="Times New Roman" panose="02020603050405020304" pitchFamily="18" charset="0"/>
                <a:ea typeface="Times New Roman" panose="02020603050405020304" pitchFamily="18" charset="0"/>
              </a:rPr>
              <a:t>Hydraulic Modeling of the Water Supply Network in Yasid Village</a:t>
            </a:r>
            <a:endParaRPr lang="en-US" dirty="0">
              <a:solidFill>
                <a:srgbClr val="C00000"/>
              </a:solidFill>
              <a:latin typeface="Times New Roman" panose="02020603050405020304" pitchFamily="18" charset="0"/>
              <a:ea typeface="Times New Roman" panose="02020603050405020304" pitchFamily="18" charset="0"/>
            </a:endParaRPr>
          </a:p>
        </p:txBody>
      </p:sp>
      <p:sp>
        <p:nvSpPr>
          <p:cNvPr id="18" name="TextBox 17">
            <a:extLst>
              <a:ext uri="{FF2B5EF4-FFF2-40B4-BE49-F238E27FC236}">
                <a16:creationId xmlns="" xmlns:a16="http://schemas.microsoft.com/office/drawing/2014/main" id="{C93493B8-1C03-6ED1-3C86-733FA36DB5E1}"/>
              </a:ext>
            </a:extLst>
          </p:cNvPr>
          <p:cNvSpPr txBox="1"/>
          <p:nvPr/>
        </p:nvSpPr>
        <p:spPr>
          <a:xfrm>
            <a:off x="2510505" y="3748485"/>
            <a:ext cx="6372664" cy="2216119"/>
          </a:xfrm>
          <a:prstGeom prst="rect">
            <a:avLst/>
          </a:prstGeom>
          <a:noFill/>
        </p:spPr>
        <p:txBody>
          <a:bodyPr wrap="square">
            <a:spAutoFit/>
          </a:bodyPr>
          <a:lstStyle/>
          <a:p>
            <a:pPr algn="ctr">
              <a:lnSpc>
                <a:spcPts val="2498"/>
              </a:lnSpc>
            </a:pPr>
            <a:r>
              <a:rPr lang="en-US" sz="2133" b="1" spc="-17" dirty="0">
                <a:solidFill>
                  <a:srgbClr val="FFC000"/>
                </a:solidFill>
                <a:latin typeface="Aileron Heavy"/>
              </a:rPr>
              <a:t>     By:</a:t>
            </a:r>
          </a:p>
          <a:p>
            <a:pPr marL="2612556" marR="1726577" indent="-218108" algn="ctr">
              <a:lnSpc>
                <a:spcPct val="157000"/>
              </a:lnSpc>
            </a:pPr>
            <a:r>
              <a:rPr lang="en-US" sz="1920" b="1" dirty="0">
                <a:latin typeface="Times New Roman" panose="02020603050405020304" pitchFamily="18" charset="0"/>
                <a:ea typeface="Times New Roman" panose="02020603050405020304" pitchFamily="18" charset="0"/>
              </a:rPr>
              <a:t>Anas Thaher </a:t>
            </a:r>
          </a:p>
          <a:p>
            <a:pPr marL="2612556" marR="1726577" indent="-218108" algn="ctr">
              <a:lnSpc>
                <a:spcPct val="157000"/>
              </a:lnSpc>
            </a:pPr>
            <a:r>
              <a:rPr lang="en-US" sz="1920" b="1" dirty="0">
                <a:latin typeface="Times New Roman" panose="02020603050405020304" pitchFamily="18" charset="0"/>
                <a:ea typeface="Times New Roman" panose="02020603050405020304" pitchFamily="18" charset="0"/>
              </a:rPr>
              <a:t>Qusai Hamdan </a:t>
            </a:r>
          </a:p>
          <a:p>
            <a:pPr marL="2612556" marR="1726577" indent="-218108" algn="ctr">
              <a:lnSpc>
                <a:spcPct val="157000"/>
              </a:lnSpc>
            </a:pPr>
            <a:r>
              <a:rPr lang="en-US" sz="1920" b="1" dirty="0">
                <a:latin typeface="Times New Roman" panose="02020603050405020304" pitchFamily="18" charset="0"/>
                <a:ea typeface="Times New Roman" panose="02020603050405020304" pitchFamily="18" charset="0"/>
              </a:rPr>
              <a:t>Yahya Abo Saleh </a:t>
            </a:r>
          </a:p>
          <a:p>
            <a:pPr marL="2612556" marR="1726577" indent="-218108" algn="ctr">
              <a:lnSpc>
                <a:spcPct val="157000"/>
              </a:lnSpc>
            </a:pPr>
            <a:r>
              <a:rPr lang="en-US" sz="1920" b="1" dirty="0">
                <a:latin typeface="Times New Roman" panose="02020603050405020304" pitchFamily="18" charset="0"/>
                <a:ea typeface="Times New Roman" panose="02020603050405020304" pitchFamily="18" charset="0"/>
              </a:rPr>
              <a:t>Qusai Abo Murad</a:t>
            </a:r>
            <a:endParaRPr lang="en-US" sz="2133" b="1" spc="-17" dirty="0">
              <a:solidFill>
                <a:srgbClr val="FFC000"/>
              </a:solidFill>
              <a:latin typeface="Aileron Heavy"/>
            </a:endParaRPr>
          </a:p>
        </p:txBody>
      </p:sp>
      <p:sp>
        <p:nvSpPr>
          <p:cNvPr id="20" name="TextBox 19">
            <a:extLst>
              <a:ext uri="{FF2B5EF4-FFF2-40B4-BE49-F238E27FC236}">
                <a16:creationId xmlns="" xmlns:a16="http://schemas.microsoft.com/office/drawing/2014/main" id="{15506534-8133-5F74-EDEA-97923EEEE87A}"/>
              </a:ext>
            </a:extLst>
          </p:cNvPr>
          <p:cNvSpPr txBox="1"/>
          <p:nvPr/>
        </p:nvSpPr>
        <p:spPr>
          <a:xfrm>
            <a:off x="2635348" y="6022538"/>
            <a:ext cx="6372664" cy="1292662"/>
          </a:xfrm>
          <a:prstGeom prst="rect">
            <a:avLst/>
          </a:prstGeom>
          <a:noFill/>
        </p:spPr>
        <p:txBody>
          <a:bodyPr wrap="square">
            <a:spAutoFit/>
          </a:bodyPr>
          <a:lstStyle/>
          <a:p>
            <a:pPr algn="ctr">
              <a:lnSpc>
                <a:spcPts val="2498"/>
              </a:lnSpc>
            </a:pPr>
            <a:r>
              <a:rPr lang="en-US" sz="2000" b="1" spc="-16" dirty="0">
                <a:solidFill>
                  <a:srgbClr val="FFC000"/>
                </a:solidFill>
                <a:latin typeface="Aileron Heavy Bold"/>
              </a:rPr>
              <a:t>Supervisor</a:t>
            </a:r>
            <a:r>
              <a:rPr lang="en-US" sz="1800" b="1" spc="-16" dirty="0">
                <a:solidFill>
                  <a:srgbClr val="FFC000"/>
                </a:solidFill>
                <a:latin typeface="Aileron Heavy Bold"/>
              </a:rPr>
              <a:t>:</a:t>
            </a:r>
          </a:p>
          <a:p>
            <a:pPr algn="ctr">
              <a:lnSpc>
                <a:spcPts val="2498"/>
              </a:lnSpc>
            </a:pPr>
            <a:endParaRPr lang="en-US" sz="1800" b="1" spc="-16" dirty="0">
              <a:solidFill>
                <a:srgbClr val="FFC000"/>
              </a:solidFill>
              <a:latin typeface="Aileron Heavy Bold"/>
            </a:endParaRPr>
          </a:p>
          <a:p>
            <a:pPr algn="ctr">
              <a:lnSpc>
                <a:spcPts val="2170"/>
              </a:lnSpc>
            </a:pPr>
            <a:r>
              <a:rPr lang="en-US" sz="1800" b="1" spc="-16" dirty="0">
                <a:latin typeface="Aileron Heavy"/>
              </a:rPr>
              <a:t> Dr. Hafez Shaheen </a:t>
            </a:r>
          </a:p>
          <a:p>
            <a:endParaRPr lang="en-US" dirty="0"/>
          </a:p>
        </p:txBody>
      </p:sp>
      <p:grpSp>
        <p:nvGrpSpPr>
          <p:cNvPr id="21" name="Group 4">
            <a:extLst>
              <a:ext uri="{FF2B5EF4-FFF2-40B4-BE49-F238E27FC236}">
                <a16:creationId xmlns="" xmlns:a16="http://schemas.microsoft.com/office/drawing/2014/main" id="{8785D1B3-5913-D33D-0988-42DAE960752A}"/>
              </a:ext>
            </a:extLst>
          </p:cNvPr>
          <p:cNvGrpSpPr/>
          <p:nvPr/>
        </p:nvGrpSpPr>
        <p:grpSpPr>
          <a:xfrm>
            <a:off x="11633200" y="-1"/>
            <a:ext cx="558800" cy="7315199"/>
            <a:chOff x="0" y="82673"/>
            <a:chExt cx="628169" cy="3630239"/>
          </a:xfrm>
          <a:solidFill>
            <a:srgbClr val="FF0000"/>
          </a:solidFill>
        </p:grpSpPr>
        <p:sp>
          <p:nvSpPr>
            <p:cNvPr id="22" name="Freeform 5">
              <a:extLst>
                <a:ext uri="{FF2B5EF4-FFF2-40B4-BE49-F238E27FC236}">
                  <a16:creationId xmlns="" xmlns:a16="http://schemas.microsoft.com/office/drawing/2014/main" id="{3F34BAD9-414D-F60D-7E93-51E97AF6199E}"/>
                </a:ext>
              </a:extLst>
            </p:cNvPr>
            <p:cNvSpPr/>
            <p:nvPr/>
          </p:nvSpPr>
          <p:spPr>
            <a:xfrm>
              <a:off x="0" y="82673"/>
              <a:ext cx="628169" cy="3630239"/>
            </a:xfrm>
            <a:custGeom>
              <a:avLst/>
              <a:gdLst/>
              <a:ahLst/>
              <a:cxnLst/>
              <a:rect l="l" t="t" r="r" b="b"/>
              <a:pathLst>
                <a:path w="628169" h="3480856">
                  <a:moveTo>
                    <a:pt x="0" y="0"/>
                  </a:moveTo>
                  <a:lnTo>
                    <a:pt x="628169" y="0"/>
                  </a:lnTo>
                  <a:lnTo>
                    <a:pt x="628169" y="3480856"/>
                  </a:lnTo>
                  <a:lnTo>
                    <a:pt x="0" y="3480856"/>
                  </a:lnTo>
                  <a:close/>
                </a:path>
              </a:pathLst>
            </a:custGeom>
            <a:grpFill/>
            <a:ln>
              <a:noFill/>
            </a:ln>
          </p:spPr>
          <p:style>
            <a:lnRef idx="0">
              <a:scrgbClr r="0" g="0" b="0"/>
            </a:lnRef>
            <a:fillRef idx="0">
              <a:scrgbClr r="0" g="0" b="0"/>
            </a:fillRef>
            <a:effectRef idx="0">
              <a:scrgbClr r="0" g="0" b="0"/>
            </a:effectRef>
            <a:fontRef idx="minor">
              <a:schemeClr val="lt1"/>
            </a:fontRef>
          </p:style>
          <p:txBody>
            <a:bodyPr/>
            <a:lstStyle/>
            <a:p>
              <a:endParaRPr lang="en-US" dirty="0">
                <a:solidFill>
                  <a:schemeClr val="tx1"/>
                </a:solidFill>
              </a:endParaRPr>
            </a:p>
          </p:txBody>
        </p:sp>
      </p:grpSp>
      <p:grpSp>
        <p:nvGrpSpPr>
          <p:cNvPr id="23" name="Group 4">
            <a:extLst>
              <a:ext uri="{FF2B5EF4-FFF2-40B4-BE49-F238E27FC236}">
                <a16:creationId xmlns="" xmlns:a16="http://schemas.microsoft.com/office/drawing/2014/main" id="{241115EF-EE72-8115-CDDB-525EA7D45D74}"/>
              </a:ext>
            </a:extLst>
          </p:cNvPr>
          <p:cNvGrpSpPr/>
          <p:nvPr/>
        </p:nvGrpSpPr>
        <p:grpSpPr>
          <a:xfrm>
            <a:off x="-7942" y="0"/>
            <a:ext cx="558800" cy="7315200"/>
            <a:chOff x="0" y="0"/>
            <a:chExt cx="628169" cy="3480856"/>
          </a:xfrm>
          <a:solidFill>
            <a:srgbClr val="FF0000"/>
          </a:solidFill>
        </p:grpSpPr>
        <p:sp>
          <p:nvSpPr>
            <p:cNvPr id="24" name="Freeform 5">
              <a:extLst>
                <a:ext uri="{FF2B5EF4-FFF2-40B4-BE49-F238E27FC236}">
                  <a16:creationId xmlns="" xmlns:a16="http://schemas.microsoft.com/office/drawing/2014/main" id="{EC1A79D0-FAAC-956C-004D-9734F2ACD917}"/>
                </a:ext>
              </a:extLst>
            </p:cNvPr>
            <p:cNvSpPr/>
            <p:nvPr/>
          </p:nvSpPr>
          <p:spPr>
            <a:xfrm>
              <a:off x="0" y="0"/>
              <a:ext cx="628169" cy="3480856"/>
            </a:xfrm>
            <a:custGeom>
              <a:avLst/>
              <a:gdLst/>
              <a:ahLst/>
              <a:cxnLst/>
              <a:rect l="l" t="t" r="r" b="b"/>
              <a:pathLst>
                <a:path w="628169" h="3480856">
                  <a:moveTo>
                    <a:pt x="0" y="0"/>
                  </a:moveTo>
                  <a:lnTo>
                    <a:pt x="628169" y="0"/>
                  </a:lnTo>
                  <a:lnTo>
                    <a:pt x="628169" y="3480856"/>
                  </a:lnTo>
                  <a:lnTo>
                    <a:pt x="0" y="3480856"/>
                  </a:lnTo>
                  <a:close/>
                </a:path>
              </a:pathLst>
            </a:custGeom>
            <a:grpFill/>
            <a:ln>
              <a:noFill/>
            </a:ln>
          </p:spPr>
          <p:style>
            <a:lnRef idx="0">
              <a:scrgbClr r="0" g="0" b="0"/>
            </a:lnRef>
            <a:fillRef idx="0">
              <a:scrgbClr r="0" g="0" b="0"/>
            </a:fillRef>
            <a:effectRef idx="0">
              <a:scrgbClr r="0" g="0" b="0"/>
            </a:effectRef>
            <a:fontRef idx="minor">
              <a:schemeClr val="lt1"/>
            </a:fontRef>
          </p:style>
          <p:txBody>
            <a:bodyPr/>
            <a:lstStyle/>
            <a:p>
              <a:endParaRPr lang="en-US" dirty="0"/>
            </a:p>
          </p:txBody>
        </p:sp>
      </p:grpSp>
    </p:spTree>
    <p:extLst>
      <p:ext uri="{BB962C8B-B14F-4D97-AF65-F5344CB8AC3E}">
        <p14:creationId xmlns:p14="http://schemas.microsoft.com/office/powerpoint/2010/main" val="2926423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000" b="-6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838E1EF8-E9CA-C1B2-A430-279A30E022B5}"/>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Arial" panose="020B0604020202020204" pitchFamily="34" charset="0"/>
              </a:rPr>
              <a:t>Conveyance Lines</a:t>
            </a:r>
            <a:endParaRPr lang="en-US" sz="6000" b="1" dirty="0">
              <a:solidFill>
                <a:schemeClr val="bg1"/>
              </a:solidFill>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B9B4227C-465B-0E10-8CF4-F1B0352DDDD4}"/>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04D6529A-EF18-4A82-FA72-24043EA5292E}"/>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07CA1265-8DF0-0B90-879A-8361915A6C85}"/>
              </a:ext>
            </a:extLst>
          </p:cNvPr>
          <p:cNvSpPr txBox="1"/>
          <p:nvPr/>
        </p:nvSpPr>
        <p:spPr>
          <a:xfrm>
            <a:off x="808803" y="1389301"/>
            <a:ext cx="9129675"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t>Characteristics of conveyance lines in The YVWSS Zone</a:t>
            </a:r>
          </a:p>
        </p:txBody>
      </p:sp>
      <p:graphicFrame>
        <p:nvGraphicFramePr>
          <p:cNvPr id="9" name="Content Placeholder 3">
            <a:extLst>
              <a:ext uri="{FF2B5EF4-FFF2-40B4-BE49-F238E27FC236}">
                <a16:creationId xmlns="" xmlns:a16="http://schemas.microsoft.com/office/drawing/2014/main" id="{C1D4421A-D271-C21E-E5FD-2308A319612D}"/>
              </a:ext>
            </a:extLst>
          </p:cNvPr>
          <p:cNvGraphicFramePr>
            <a:graphicFrameLocks noGrp="1"/>
          </p:cNvGraphicFramePr>
          <p:nvPr>
            <p:ph idx="1"/>
            <p:extLst>
              <p:ext uri="{D42A27DB-BD31-4B8C-83A1-F6EECF244321}">
                <p14:modId xmlns:p14="http://schemas.microsoft.com/office/powerpoint/2010/main" val="4206768039"/>
              </p:ext>
            </p:extLst>
          </p:nvPr>
        </p:nvGraphicFramePr>
        <p:xfrm>
          <a:off x="2020291" y="3014851"/>
          <a:ext cx="8892548" cy="3314126"/>
        </p:xfrm>
        <a:graphic>
          <a:graphicData uri="http://schemas.openxmlformats.org/drawingml/2006/table">
            <a:tbl>
              <a:tblPr firstRow="1" firstCol="1" lastRow="1" lastCol="1" bandRow="1" bandCol="1"/>
              <a:tblGrid>
                <a:gridCol w="839216">
                  <a:extLst>
                    <a:ext uri="{9D8B030D-6E8A-4147-A177-3AD203B41FA5}">
                      <a16:colId xmlns="" xmlns:a16="http://schemas.microsoft.com/office/drawing/2014/main" val="20000"/>
                    </a:ext>
                  </a:extLst>
                </a:gridCol>
                <a:gridCol w="1531571">
                  <a:extLst>
                    <a:ext uri="{9D8B030D-6E8A-4147-A177-3AD203B41FA5}">
                      <a16:colId xmlns="" xmlns:a16="http://schemas.microsoft.com/office/drawing/2014/main" val="20001"/>
                    </a:ext>
                  </a:extLst>
                </a:gridCol>
                <a:gridCol w="1533668">
                  <a:extLst>
                    <a:ext uri="{9D8B030D-6E8A-4147-A177-3AD203B41FA5}">
                      <a16:colId xmlns="" xmlns:a16="http://schemas.microsoft.com/office/drawing/2014/main" val="20002"/>
                    </a:ext>
                  </a:extLst>
                </a:gridCol>
                <a:gridCol w="1178050">
                  <a:extLst>
                    <a:ext uri="{9D8B030D-6E8A-4147-A177-3AD203B41FA5}">
                      <a16:colId xmlns="" xmlns:a16="http://schemas.microsoft.com/office/drawing/2014/main" val="20003"/>
                    </a:ext>
                  </a:extLst>
                </a:gridCol>
                <a:gridCol w="1123501">
                  <a:extLst>
                    <a:ext uri="{9D8B030D-6E8A-4147-A177-3AD203B41FA5}">
                      <a16:colId xmlns="" xmlns:a16="http://schemas.microsoft.com/office/drawing/2014/main" val="20004"/>
                    </a:ext>
                  </a:extLst>
                </a:gridCol>
                <a:gridCol w="1245187">
                  <a:extLst>
                    <a:ext uri="{9D8B030D-6E8A-4147-A177-3AD203B41FA5}">
                      <a16:colId xmlns="" xmlns:a16="http://schemas.microsoft.com/office/drawing/2014/main" val="20005"/>
                    </a:ext>
                  </a:extLst>
                </a:gridCol>
                <a:gridCol w="1441355">
                  <a:extLst>
                    <a:ext uri="{9D8B030D-6E8A-4147-A177-3AD203B41FA5}">
                      <a16:colId xmlns="" xmlns:a16="http://schemas.microsoft.com/office/drawing/2014/main" val="20006"/>
                    </a:ext>
                  </a:extLst>
                </a:gridCol>
              </a:tblGrid>
              <a:tr h="627759">
                <a:tc>
                  <a:txBody>
                    <a:bodyPr/>
                    <a:lstStyle/>
                    <a:p>
                      <a:pPr marR="27940" algn="ctr">
                        <a:spcBef>
                          <a:spcPts val="595"/>
                        </a:spcBef>
                        <a:spcAft>
                          <a:spcPts val="0"/>
                        </a:spcAft>
                      </a:pPr>
                      <a:r>
                        <a:rPr lang="en-US" b="1" dirty="0"/>
                        <a:t>No.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595"/>
                        </a:spcBef>
                        <a:spcAft>
                          <a:spcPts val="0"/>
                        </a:spcAft>
                      </a:pPr>
                      <a:r>
                        <a:rPr lang="en-US" b="1" dirty="0"/>
                        <a:t>From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595"/>
                        </a:spcBef>
                        <a:spcAft>
                          <a:spcPts val="0"/>
                        </a:spcAft>
                      </a:pPr>
                      <a:r>
                        <a:rPr lang="en-US" b="1" dirty="0"/>
                        <a:t>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ts val="1035"/>
                        </a:lnSpc>
                        <a:spcAft>
                          <a:spcPts val="0"/>
                        </a:spcAft>
                      </a:pPr>
                      <a:endParaRPr lang="en-US" b="1" dirty="0"/>
                    </a:p>
                    <a:p>
                      <a:pPr marR="27940" algn="ctr">
                        <a:lnSpc>
                          <a:spcPts val="1035"/>
                        </a:lnSpc>
                        <a:spcAft>
                          <a:spcPts val="0"/>
                        </a:spcAft>
                      </a:pPr>
                      <a:r>
                        <a:rPr lang="en-US" b="1" dirty="0"/>
                        <a:t>Diameter</a:t>
                      </a:r>
                    </a:p>
                    <a:p>
                      <a:pPr marR="27940" algn="ctr">
                        <a:spcBef>
                          <a:spcPts val="150"/>
                        </a:spcBef>
                        <a:spcAft>
                          <a:spcPts val="0"/>
                        </a:spcAft>
                      </a:pPr>
                      <a:r>
                        <a:rPr lang="en-US" b="1" dirty="0"/>
                        <a:t>(in)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ts val="1035"/>
                        </a:lnSpc>
                        <a:spcAft>
                          <a:spcPts val="0"/>
                        </a:spcAft>
                      </a:pPr>
                      <a:endParaRPr lang="en-US" b="1" dirty="0"/>
                    </a:p>
                    <a:p>
                      <a:pPr marR="27940" algn="ctr">
                        <a:lnSpc>
                          <a:spcPts val="1035"/>
                        </a:lnSpc>
                        <a:spcAft>
                          <a:spcPts val="0"/>
                        </a:spcAft>
                      </a:pPr>
                      <a:r>
                        <a:rPr lang="en-US" b="1" dirty="0"/>
                        <a:t>Material</a:t>
                      </a:r>
                    </a:p>
                    <a:p>
                      <a:pPr marR="27940" algn="ctr">
                        <a:spcBef>
                          <a:spcPts val="150"/>
                        </a:spcBef>
                        <a:spcAft>
                          <a:spcPts val="0"/>
                        </a:spcAft>
                      </a:pPr>
                      <a:r>
                        <a:rPr lang="en-US" b="1" dirty="0"/>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ts val="1035"/>
                        </a:lnSpc>
                        <a:spcAft>
                          <a:spcPts val="0"/>
                        </a:spcAft>
                      </a:pPr>
                      <a:endParaRPr lang="en-US" b="1" dirty="0"/>
                    </a:p>
                    <a:p>
                      <a:pPr marR="27940" algn="ctr">
                        <a:lnSpc>
                          <a:spcPts val="1035"/>
                        </a:lnSpc>
                        <a:spcAft>
                          <a:spcPts val="0"/>
                        </a:spcAft>
                      </a:pPr>
                      <a:r>
                        <a:rPr lang="en-US" b="1" dirty="0"/>
                        <a:t>Length</a:t>
                      </a:r>
                    </a:p>
                    <a:p>
                      <a:pPr marR="27940" algn="ctr">
                        <a:spcBef>
                          <a:spcPts val="150"/>
                        </a:spcBef>
                        <a:spcAft>
                          <a:spcPts val="0"/>
                        </a:spcAft>
                      </a:pPr>
                      <a:r>
                        <a:rPr lang="en-US" b="1" dirty="0"/>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ts val="1035"/>
                        </a:lnSpc>
                        <a:spcAft>
                          <a:spcPts val="0"/>
                        </a:spcAft>
                      </a:pPr>
                      <a:endParaRPr lang="en-US" b="1" dirty="0"/>
                    </a:p>
                    <a:p>
                      <a:pPr marR="27940" algn="ctr">
                        <a:lnSpc>
                          <a:spcPts val="1035"/>
                        </a:lnSpc>
                        <a:spcAft>
                          <a:spcPts val="0"/>
                        </a:spcAft>
                      </a:pPr>
                      <a:r>
                        <a:rPr lang="en-US" b="1" dirty="0"/>
                        <a:t>Date of</a:t>
                      </a:r>
                    </a:p>
                    <a:p>
                      <a:pPr marR="27940" algn="ctr">
                        <a:spcBef>
                          <a:spcPts val="150"/>
                        </a:spcBef>
                        <a:spcAft>
                          <a:spcPts val="0"/>
                        </a:spcAft>
                      </a:pPr>
                      <a:r>
                        <a:rPr lang="en-US" b="1" dirty="0"/>
                        <a:t>Construction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164209">
                <a:tc>
                  <a:txBody>
                    <a:bodyPr/>
                    <a:lstStyle/>
                    <a:p>
                      <a:pPr marR="27940" algn="ctr">
                        <a:spcAft>
                          <a:spcPts val="0"/>
                        </a:spcAft>
                      </a:pPr>
                      <a:r>
                        <a:rPr lang="en-US" b="1" dirty="0"/>
                        <a:t> </a:t>
                      </a:r>
                    </a:p>
                    <a:p>
                      <a:pPr marR="27940" algn="ctr">
                        <a:spcAft>
                          <a:spcPts val="0"/>
                        </a:spcAft>
                      </a:pPr>
                      <a:r>
                        <a:rPr lang="en-US" b="1" dirty="0"/>
                        <a:t>L1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9525" marR="27940" algn="ctr">
                        <a:lnSpc>
                          <a:spcPct val="113000"/>
                        </a:lnSpc>
                        <a:spcBef>
                          <a:spcPts val="755"/>
                        </a:spcBef>
                        <a:spcAft>
                          <a:spcPts val="0"/>
                        </a:spcAft>
                      </a:pPr>
                      <a:r>
                        <a:rPr lang="en-US" b="1" dirty="0" err="1"/>
                        <a:t>Theeb</a:t>
                      </a:r>
                      <a:r>
                        <a:rPr lang="en-US" b="1" dirty="0"/>
                        <a:t> </a:t>
                      </a:r>
                      <a:r>
                        <a:rPr lang="en-US" b="1" dirty="0" err="1"/>
                        <a:t>Mashqi</a:t>
                      </a:r>
                      <a:endParaRPr lang="en-US" b="1" dirty="0"/>
                    </a:p>
                    <a:p>
                      <a:pPr marL="99695" marR="27940" algn="ctr">
                        <a:lnSpc>
                          <a:spcPct val="113000"/>
                        </a:lnSpc>
                        <a:spcBef>
                          <a:spcPts val="755"/>
                        </a:spcBef>
                        <a:spcAft>
                          <a:spcPts val="0"/>
                        </a:spcAft>
                      </a:pPr>
                      <a:r>
                        <a:rPr lang="en-US" b="1" dirty="0"/>
                        <a:t>well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5"/>
                        </a:spcBef>
                        <a:spcAft>
                          <a:spcPts val="0"/>
                        </a:spcAft>
                      </a:pPr>
                      <a:r>
                        <a:rPr lang="en-US" b="1" dirty="0"/>
                        <a:t>Storage</a:t>
                      </a:r>
                    </a:p>
                    <a:p>
                      <a:pPr marR="27940" algn="ctr">
                        <a:spcBef>
                          <a:spcPts val="5"/>
                        </a:spcBef>
                        <a:spcAft>
                          <a:spcPts val="0"/>
                        </a:spcAft>
                      </a:pPr>
                      <a:r>
                        <a:rPr lang="en-US" b="1" dirty="0"/>
                        <a:t>Tank</a:t>
                      </a:r>
                      <a:r>
                        <a:rPr lang="en-US" b="1" i="0" dirty="0"/>
                        <a:t> I</a:t>
                      </a:r>
                    </a:p>
                    <a:p>
                      <a:pPr marR="27940" algn="ctr">
                        <a:spcBef>
                          <a:spcPts val="5"/>
                        </a:spcBef>
                        <a:spcAft>
                          <a:spcPts val="0"/>
                        </a:spcAft>
                      </a:pPr>
                      <a:r>
                        <a:rPr lang="ar-SA" b="1" dirty="0"/>
                        <a:t> </a:t>
                      </a:r>
                      <a:endParaRPr lang="en-US" b="1"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rtl="0">
                        <a:spcBef>
                          <a:spcPts val="65"/>
                        </a:spcBef>
                        <a:spcAft>
                          <a:spcPts val="0"/>
                        </a:spcAft>
                      </a:pPr>
                      <a:endParaRPr lang="en-US" b="1" dirty="0"/>
                    </a:p>
                    <a:p>
                      <a:pPr marR="27940" algn="ctr" rtl="0">
                        <a:spcBef>
                          <a:spcPts val="65"/>
                        </a:spcBef>
                        <a:spcAft>
                          <a:spcPts val="0"/>
                        </a:spcAft>
                      </a:pPr>
                      <a:r>
                        <a:rPr lang="en-US" b="1" dirty="0"/>
                        <a:t>4</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HDPE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70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 </a:t>
                      </a:r>
                    </a:p>
                    <a:p>
                      <a:pPr marR="27940" algn="ctr">
                        <a:spcAft>
                          <a:spcPts val="0"/>
                        </a:spcAft>
                      </a:pPr>
                      <a:r>
                        <a:rPr lang="en-US" b="1" dirty="0"/>
                        <a:t>2020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r h="761079">
                <a:tc>
                  <a:txBody>
                    <a:bodyPr/>
                    <a:lstStyle/>
                    <a:p>
                      <a:pPr marR="27940" algn="ctr">
                        <a:spcAft>
                          <a:spcPts val="0"/>
                        </a:spcAft>
                      </a:pPr>
                      <a:r>
                        <a:rPr lang="en-US" b="1"/>
                        <a:t> </a:t>
                      </a:r>
                    </a:p>
                    <a:p>
                      <a:pPr marR="27940" algn="ctr">
                        <a:spcAft>
                          <a:spcPts val="0"/>
                        </a:spcAft>
                      </a:pPr>
                      <a:r>
                        <a:rPr lang="en-US" b="1"/>
                        <a:t>L2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5"/>
                        </a:spcBef>
                        <a:spcAft>
                          <a:spcPts val="0"/>
                        </a:spcAft>
                      </a:pPr>
                      <a:r>
                        <a:rPr lang="en-US" b="1" dirty="0"/>
                        <a:t>Storage</a:t>
                      </a:r>
                    </a:p>
                    <a:p>
                      <a:pPr marR="27940" algn="ctr">
                        <a:spcBef>
                          <a:spcPts val="5"/>
                        </a:spcBef>
                        <a:spcAft>
                          <a:spcPts val="0"/>
                        </a:spcAft>
                      </a:pPr>
                      <a:r>
                        <a:rPr lang="en-US" b="1" dirty="0"/>
                        <a:t>Tank 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ct val="115000"/>
                        </a:lnSpc>
                        <a:spcBef>
                          <a:spcPts val="440"/>
                        </a:spcBef>
                        <a:spcAft>
                          <a:spcPts val="0"/>
                        </a:spcAft>
                      </a:pPr>
                      <a:r>
                        <a:rPr lang="en-US" b="1" dirty="0"/>
                        <a:t>Storage </a:t>
                      </a:r>
                    </a:p>
                    <a:p>
                      <a:pPr marR="27940" algn="ctr">
                        <a:lnSpc>
                          <a:spcPct val="115000"/>
                        </a:lnSpc>
                        <a:spcBef>
                          <a:spcPts val="440"/>
                        </a:spcBef>
                        <a:spcAft>
                          <a:spcPts val="0"/>
                        </a:spcAft>
                      </a:pPr>
                      <a:r>
                        <a:rPr lang="en-US" b="1" dirty="0"/>
                        <a:t>Tank II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5"/>
                        </a:spcBef>
                        <a:spcAft>
                          <a:spcPts val="0"/>
                        </a:spcAft>
                      </a:pPr>
                      <a:r>
                        <a:rPr lang="en-US" b="1" dirty="0"/>
                        <a:t> </a:t>
                      </a:r>
                    </a:p>
                    <a:p>
                      <a:pPr marR="27940" algn="ctr">
                        <a:spcBef>
                          <a:spcPts val="5"/>
                        </a:spcBef>
                        <a:spcAft>
                          <a:spcPts val="0"/>
                        </a:spcAft>
                      </a:pPr>
                      <a:r>
                        <a:rPr lang="en-US" b="1" dirty="0"/>
                        <a:t>4</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 </a:t>
                      </a:r>
                    </a:p>
                    <a:p>
                      <a:pPr marR="27940" algn="ctr">
                        <a:spcAft>
                          <a:spcPts val="0"/>
                        </a:spcAft>
                      </a:pPr>
                      <a:r>
                        <a:rPr lang="en-US" b="1" dirty="0"/>
                        <a:t> ductile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 </a:t>
                      </a:r>
                    </a:p>
                    <a:p>
                      <a:pPr marR="27940" algn="ctr">
                        <a:spcAft>
                          <a:spcPts val="0"/>
                        </a:spcAft>
                      </a:pPr>
                      <a:r>
                        <a:rPr lang="en-US" b="1" dirty="0"/>
                        <a:t> 3500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r>
                        <a:rPr lang="en-US" b="1" dirty="0"/>
                        <a:t> </a:t>
                      </a:r>
                    </a:p>
                    <a:p>
                      <a:pPr marR="27940" algn="ctr">
                        <a:spcAft>
                          <a:spcPts val="0"/>
                        </a:spcAft>
                      </a:pPr>
                      <a:r>
                        <a:rPr lang="en-US" b="1" dirty="0"/>
                        <a:t>2008</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2"/>
                  </a:ext>
                </a:extLst>
              </a:tr>
              <a:tr h="761079">
                <a:tc>
                  <a:txBody>
                    <a:bodyPr/>
                    <a:lstStyle/>
                    <a:p>
                      <a:pPr marR="27940" algn="ctr">
                        <a:spcBef>
                          <a:spcPts val="10"/>
                        </a:spcBef>
                        <a:spcAft>
                          <a:spcPts val="0"/>
                        </a:spcAft>
                      </a:pPr>
                      <a:r>
                        <a:rPr lang="en-US" b="1"/>
                        <a:t> </a:t>
                      </a:r>
                    </a:p>
                    <a:p>
                      <a:pPr marR="27940" algn="ctr">
                        <a:spcAft>
                          <a:spcPts val="0"/>
                        </a:spcAft>
                      </a:pPr>
                      <a:r>
                        <a:rPr lang="en-US" b="1"/>
                        <a:t>L3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695"/>
                        </a:spcBef>
                        <a:spcAft>
                          <a:spcPts val="0"/>
                        </a:spcAft>
                      </a:pPr>
                      <a:r>
                        <a:rPr lang="en-US" b="1" dirty="0"/>
                        <a:t>Storage </a:t>
                      </a:r>
                    </a:p>
                    <a:p>
                      <a:pPr marR="27940" algn="ctr">
                        <a:spcBef>
                          <a:spcPts val="695"/>
                        </a:spcBef>
                        <a:spcAft>
                          <a:spcPts val="0"/>
                        </a:spcAft>
                      </a:pPr>
                      <a:r>
                        <a:rPr lang="en-US" b="1" dirty="0"/>
                        <a:t>Tank II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lnSpc>
                          <a:spcPct val="115000"/>
                        </a:lnSpc>
                        <a:spcBef>
                          <a:spcPts val="440"/>
                        </a:spcBef>
                        <a:spcAft>
                          <a:spcPts val="0"/>
                        </a:spcAft>
                      </a:pPr>
                      <a:r>
                        <a:rPr lang="en-US" b="1" dirty="0"/>
                        <a:t>Elevated Tank</a:t>
                      </a:r>
                    </a:p>
                    <a:p>
                      <a:pPr marR="27940" algn="ctr">
                        <a:lnSpc>
                          <a:spcPct val="115000"/>
                        </a:lnSpc>
                        <a:spcBef>
                          <a:spcPts val="440"/>
                        </a:spcBef>
                        <a:spcAft>
                          <a:spcPts val="0"/>
                        </a:spcAft>
                      </a:pPr>
                      <a:r>
                        <a:rPr lang="en-US" b="1" dirty="0"/>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27940" lvl="0" indent="0" algn="ctr" defTabSz="914400" rtl="1" eaLnBrk="1" fontAlgn="auto" latinLnBrk="0" hangingPunct="1">
                        <a:lnSpc>
                          <a:spcPct val="100000"/>
                        </a:lnSpc>
                        <a:spcBef>
                          <a:spcPts val="15"/>
                        </a:spcBef>
                        <a:spcAft>
                          <a:spcPts val="0"/>
                        </a:spcAft>
                        <a:buClrTx/>
                        <a:buSzTx/>
                        <a:buFontTx/>
                        <a:buNone/>
                        <a:tabLst/>
                        <a:defRPr/>
                      </a:pPr>
                      <a:endParaRPr lang="en-US" b="1" dirty="0"/>
                    </a:p>
                    <a:p>
                      <a:pPr marR="27940" algn="ctr" rtl="1">
                        <a:spcBef>
                          <a:spcPts val="15"/>
                        </a:spcBef>
                        <a:spcAft>
                          <a:spcPts val="0"/>
                        </a:spcAft>
                      </a:pPr>
                      <a:r>
                        <a:rPr lang="en-US" b="1" dirty="0"/>
                        <a:t>4</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endParaRPr lang="en-US" b="1" dirty="0"/>
                    </a:p>
                    <a:p>
                      <a:pPr marR="27940" algn="ctr">
                        <a:spcAft>
                          <a:spcPts val="0"/>
                        </a:spcAft>
                      </a:pPr>
                      <a:r>
                        <a:rPr lang="en-US" b="1" dirty="0"/>
                        <a:t>ductile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Aft>
                          <a:spcPts val="0"/>
                        </a:spcAft>
                      </a:pPr>
                      <a:endParaRPr lang="en-US" b="1" dirty="0"/>
                    </a:p>
                    <a:p>
                      <a:pPr marR="27940" algn="ctr">
                        <a:spcAft>
                          <a:spcPts val="0"/>
                        </a:spcAft>
                      </a:pPr>
                      <a:r>
                        <a:rPr lang="en-US" b="1" dirty="0"/>
                        <a:t>1500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7940" algn="ctr">
                        <a:spcBef>
                          <a:spcPts val="10"/>
                        </a:spcBef>
                        <a:spcAft>
                          <a:spcPts val="0"/>
                        </a:spcAft>
                      </a:pPr>
                      <a:r>
                        <a:rPr lang="en-US" b="1" dirty="0"/>
                        <a:t> </a:t>
                      </a:r>
                    </a:p>
                    <a:p>
                      <a:pPr marR="27940" algn="ctr">
                        <a:spcAft>
                          <a:spcPts val="0"/>
                        </a:spcAft>
                      </a:pPr>
                      <a:r>
                        <a:rPr lang="en-US" b="1" dirty="0"/>
                        <a:t>2013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788729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13000" b="-13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50FB5F3F-8BA0-D682-7EA3-0C930D3ED514}"/>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Arial" panose="020B0604020202020204" pitchFamily="34" charset="0"/>
              </a:rPr>
              <a:t>Storage Facilities in the YVWSS System </a:t>
            </a:r>
          </a:p>
        </p:txBody>
      </p:sp>
      <p:sp>
        <p:nvSpPr>
          <p:cNvPr id="5" name="Diamond 4">
            <a:extLst>
              <a:ext uri="{FF2B5EF4-FFF2-40B4-BE49-F238E27FC236}">
                <a16:creationId xmlns="" xmlns:a16="http://schemas.microsoft.com/office/drawing/2014/main" id="{1A348634-03C8-C936-8407-F1D632AA015D}"/>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FBB87FA4-2639-CCF0-8E0B-94E10FF28E0E}"/>
              </a:ext>
            </a:extLst>
          </p:cNvPr>
          <p:cNvSpPr/>
          <p:nvPr/>
        </p:nvSpPr>
        <p:spPr>
          <a:xfrm>
            <a:off x="21014"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a:extLst>
              <a:ext uri="{FF2B5EF4-FFF2-40B4-BE49-F238E27FC236}">
                <a16:creationId xmlns="" xmlns:a16="http://schemas.microsoft.com/office/drawing/2014/main" id="{243FE2C5-EE9C-FA8C-3657-75ECF76D71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5261" y="928466"/>
            <a:ext cx="6136738" cy="5809959"/>
          </a:xfrm>
          <a:prstGeom prst="rect">
            <a:avLst/>
          </a:prstGeom>
        </p:spPr>
      </p:pic>
      <p:sp>
        <p:nvSpPr>
          <p:cNvPr id="10" name="TextBox 9">
            <a:extLst>
              <a:ext uri="{FF2B5EF4-FFF2-40B4-BE49-F238E27FC236}">
                <a16:creationId xmlns="" xmlns:a16="http://schemas.microsoft.com/office/drawing/2014/main" id="{22AA4861-662D-7AB4-9E36-130B6F6124EB}"/>
              </a:ext>
            </a:extLst>
          </p:cNvPr>
          <p:cNvSpPr txBox="1"/>
          <p:nvPr/>
        </p:nvSpPr>
        <p:spPr>
          <a:xfrm>
            <a:off x="21014" y="928466"/>
            <a:ext cx="6105378" cy="1200329"/>
          </a:xfrm>
          <a:prstGeom prst="rect">
            <a:avLst/>
          </a:prstGeom>
          <a:noFill/>
        </p:spPr>
        <p:txBody>
          <a:bodyPr wrap="square">
            <a:spAutoFit/>
          </a:bodyPr>
          <a:lstStyle/>
          <a:p>
            <a:pPr marL="342900" indent="-342900">
              <a:buFont typeface="Wingdings" panose="05000000000000000000" pitchFamily="2" charset="2"/>
              <a:buChar char="v"/>
            </a:pPr>
            <a:r>
              <a:rPr lang="en-US" sz="2400" b="1" dirty="0"/>
              <a:t>In Yasid, there are three water tanks with different capacities, heights, and different functions . </a:t>
            </a:r>
          </a:p>
        </p:txBody>
      </p:sp>
      <p:sp>
        <p:nvSpPr>
          <p:cNvPr id="12" name="TextBox 11">
            <a:extLst>
              <a:ext uri="{FF2B5EF4-FFF2-40B4-BE49-F238E27FC236}">
                <a16:creationId xmlns="" xmlns:a16="http://schemas.microsoft.com/office/drawing/2014/main" id="{A6B63186-6AE0-855B-EC72-F7F3A346CBE9}"/>
              </a:ext>
            </a:extLst>
          </p:cNvPr>
          <p:cNvSpPr txBox="1"/>
          <p:nvPr/>
        </p:nvSpPr>
        <p:spPr>
          <a:xfrm>
            <a:off x="21014" y="2875057"/>
            <a:ext cx="6140546" cy="1846659"/>
          </a:xfrm>
          <a:prstGeom prst="rect">
            <a:avLst/>
          </a:prstGeom>
          <a:noFill/>
        </p:spPr>
        <p:txBody>
          <a:bodyPr wrap="square">
            <a:spAutoFit/>
          </a:bodyPr>
          <a:lstStyle/>
          <a:p>
            <a:pPr marL="285750" indent="-285750">
              <a:buFont typeface="Wingdings" panose="05000000000000000000" pitchFamily="2" charset="2"/>
              <a:buChar char="Ø"/>
            </a:pPr>
            <a:r>
              <a:rPr lang="en-US" sz="2400" b="1" dirty="0">
                <a:effectLst/>
                <a:ea typeface="Times New Roman" panose="02020603050405020304" pitchFamily="18" charset="0"/>
              </a:rPr>
              <a:t>Storage</a:t>
            </a:r>
            <a:r>
              <a:rPr lang="en-US" sz="2400" b="1" spc="-5" dirty="0">
                <a:effectLst/>
                <a:ea typeface="Times New Roman" panose="02020603050405020304" pitchFamily="18" charset="0"/>
              </a:rPr>
              <a:t> </a:t>
            </a:r>
            <a:r>
              <a:rPr lang="en-US" sz="2400" b="1" dirty="0">
                <a:effectLst/>
                <a:ea typeface="Times New Roman" panose="02020603050405020304" pitchFamily="18" charset="0"/>
              </a:rPr>
              <a:t>tank(I) in Al-</a:t>
            </a:r>
            <a:r>
              <a:rPr lang="en-US" sz="2400" b="1" dirty="0" err="1">
                <a:effectLst/>
                <a:ea typeface="Times New Roman" panose="02020603050405020304" pitchFamily="18" charset="0"/>
              </a:rPr>
              <a:t>Far’a</a:t>
            </a:r>
            <a:r>
              <a:rPr lang="en-US" sz="2400" b="1" dirty="0">
                <a:ea typeface="Times New Roman" panose="02020603050405020304" pitchFamily="18" charset="0"/>
              </a:rPr>
              <a:t>.</a:t>
            </a:r>
            <a:endParaRPr lang="en-US" sz="2400" b="1" dirty="0">
              <a:effectLst/>
              <a:ea typeface="Times New Roman" panose="02020603050405020304" pitchFamily="18" charset="0"/>
            </a:endParaRPr>
          </a:p>
          <a:p>
            <a:pPr marL="285750" indent="-285750">
              <a:buFont typeface="Wingdings" panose="05000000000000000000" pitchFamily="2" charset="2"/>
              <a:buChar char="Ø"/>
            </a:pPr>
            <a:r>
              <a:rPr lang="en-US" sz="2400" b="1" dirty="0">
                <a:effectLst/>
                <a:ea typeface="Times New Roman" panose="02020603050405020304" pitchFamily="18" charset="0"/>
              </a:rPr>
              <a:t>Storage tank(II) connected to the booster station and was a purification facilities</a:t>
            </a:r>
            <a:r>
              <a:rPr lang="en-US" sz="2400" b="1" dirty="0">
                <a:ea typeface="Times New Roman" panose="02020603050405020304" pitchFamily="18" charset="0"/>
              </a:rPr>
              <a:t>. </a:t>
            </a:r>
          </a:p>
          <a:p>
            <a:pPr marL="285750" indent="-285750">
              <a:buFont typeface="Wingdings" panose="05000000000000000000" pitchFamily="2" charset="2"/>
              <a:buChar char="Ø"/>
            </a:pPr>
            <a:r>
              <a:rPr lang="en-US" sz="2400" b="1" dirty="0">
                <a:ea typeface="Times New Roman" panose="02020603050405020304" pitchFamily="18" charset="0"/>
              </a:rPr>
              <a:t>Elevated tank</a:t>
            </a:r>
            <a:r>
              <a:rPr lang="en-US" sz="2400" b="1" dirty="0">
                <a:effectLst/>
                <a:ea typeface="Times New Roman" panose="02020603050405020304" pitchFamily="18" charset="0"/>
              </a:rPr>
              <a:t> in Yasid village.</a:t>
            </a:r>
          </a:p>
          <a:p>
            <a:pPr marL="285750" indent="-285750">
              <a:buFont typeface="Wingdings" panose="05000000000000000000" pitchFamily="2" charset="2"/>
              <a:buChar char="Ø"/>
            </a:pPr>
            <a:endParaRPr lang="en-US" sz="1800" b="1" dirty="0">
              <a:effectLst/>
              <a:latin typeface="HP Simplified Hans" panose="020B0500000000000000" pitchFamily="34" charset="-122"/>
              <a:ea typeface="HP Simplified Hans" panose="020B0500000000000000" pitchFamily="34" charset="-122"/>
            </a:endParaRPr>
          </a:p>
        </p:txBody>
      </p:sp>
      <p:sp>
        <p:nvSpPr>
          <p:cNvPr id="14" name="TextBox 13">
            <a:extLst>
              <a:ext uri="{FF2B5EF4-FFF2-40B4-BE49-F238E27FC236}">
                <a16:creationId xmlns="" xmlns:a16="http://schemas.microsoft.com/office/drawing/2014/main" id="{20C92F79-DCB2-A403-3D8F-E27C787D75CB}"/>
              </a:ext>
            </a:extLst>
          </p:cNvPr>
          <p:cNvSpPr txBox="1"/>
          <p:nvPr/>
        </p:nvSpPr>
        <p:spPr>
          <a:xfrm>
            <a:off x="-85285" y="5311063"/>
            <a:ext cx="6140546" cy="830997"/>
          </a:xfrm>
          <a:prstGeom prst="rect">
            <a:avLst/>
          </a:prstGeom>
          <a:noFill/>
        </p:spPr>
        <p:txBody>
          <a:bodyPr wrap="square">
            <a:spAutoFit/>
          </a:bodyPr>
          <a:lstStyle/>
          <a:p>
            <a:pPr marL="342900" indent="-342900">
              <a:buFont typeface="Wingdings" panose="05000000000000000000" pitchFamily="2" charset="2"/>
              <a:buChar char="v"/>
            </a:pPr>
            <a:r>
              <a:rPr lang="en-US" sz="2400" b="1" dirty="0">
                <a:ea typeface="HP Simplified Hans" panose="020B0500000000000000" pitchFamily="34" charset="-122"/>
              </a:rPr>
              <a:t>The capacity of these  storage facilities is 400 , 150 , 350 </a:t>
            </a:r>
            <a:r>
              <a:rPr lang="en-US" sz="2400" b="1" dirty="0"/>
              <a:t>m</a:t>
            </a:r>
            <a:r>
              <a:rPr lang="en-US" sz="2400" b="1" baseline="30000" dirty="0"/>
              <a:t>3   </a:t>
            </a:r>
            <a:r>
              <a:rPr lang="en-US" sz="2400" b="1" dirty="0">
                <a:ea typeface="HP Simplified Hans" panose="020B0500000000000000" pitchFamily="34" charset="-122"/>
              </a:rPr>
              <a:t>respectively </a:t>
            </a:r>
            <a:r>
              <a:rPr lang="en-US" sz="2400" b="1" dirty="0">
                <a:latin typeface="HP Simplified Hans" panose="020B0500000000000000" pitchFamily="34" charset="-122"/>
                <a:ea typeface="HP Simplified Hans" panose="020B0500000000000000" pitchFamily="34" charset="-122"/>
              </a:rPr>
              <a:t>.</a:t>
            </a:r>
          </a:p>
        </p:txBody>
      </p:sp>
    </p:spTree>
    <p:extLst>
      <p:ext uri="{BB962C8B-B14F-4D97-AF65-F5344CB8AC3E}">
        <p14:creationId xmlns:p14="http://schemas.microsoft.com/office/powerpoint/2010/main" val="15766770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13000" b="-13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113B7999-A211-B2F9-1D99-B6B06BE0E0FD}"/>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Arial" panose="020B0604020202020204" pitchFamily="34" charset="0"/>
              </a:rPr>
              <a:t>Storage Facilities in the YVWSS System </a:t>
            </a:r>
          </a:p>
        </p:txBody>
      </p:sp>
      <p:sp>
        <p:nvSpPr>
          <p:cNvPr id="5" name="Diamond 4">
            <a:extLst>
              <a:ext uri="{FF2B5EF4-FFF2-40B4-BE49-F238E27FC236}">
                <a16:creationId xmlns="" xmlns:a16="http://schemas.microsoft.com/office/drawing/2014/main" id="{78359245-3FD4-3061-95F6-72CF55BF660A}"/>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98450BEF-4CB9-9116-D14D-92E0953FBD8E}"/>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9D43D354-EA0F-D3D4-3D5E-CFC571E1A193}"/>
              </a:ext>
            </a:extLst>
          </p:cNvPr>
          <p:cNvSpPr txBox="1"/>
          <p:nvPr/>
        </p:nvSpPr>
        <p:spPr>
          <a:xfrm>
            <a:off x="808803" y="1164449"/>
            <a:ext cx="9444469"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cs typeface="Times New Roman" panose="02020603050405020304" pitchFamily="18" charset="0"/>
              </a:rPr>
              <a:t>Characteristics of Reservoirs and Tanks YVWSS Zone</a:t>
            </a:r>
            <a:endParaRPr lang="en-US" sz="2800" b="1" dirty="0"/>
          </a:p>
        </p:txBody>
      </p:sp>
      <p:graphicFrame>
        <p:nvGraphicFramePr>
          <p:cNvPr id="9" name="Content Placeholder 3">
            <a:extLst>
              <a:ext uri="{FF2B5EF4-FFF2-40B4-BE49-F238E27FC236}">
                <a16:creationId xmlns="" xmlns:a16="http://schemas.microsoft.com/office/drawing/2014/main" id="{577C185B-5C83-34FB-FD18-468EB792E414}"/>
              </a:ext>
            </a:extLst>
          </p:cNvPr>
          <p:cNvGraphicFramePr>
            <a:graphicFrameLocks noGrp="1"/>
          </p:cNvGraphicFramePr>
          <p:nvPr>
            <p:ph idx="1"/>
            <p:extLst>
              <p:ext uri="{D42A27DB-BD31-4B8C-83A1-F6EECF244321}">
                <p14:modId xmlns:p14="http://schemas.microsoft.com/office/powerpoint/2010/main" val="3086874930"/>
              </p:ext>
            </p:extLst>
          </p:nvPr>
        </p:nvGraphicFramePr>
        <p:xfrm>
          <a:off x="1373765" y="2657319"/>
          <a:ext cx="9444469" cy="4088255"/>
        </p:xfrm>
        <a:graphic>
          <a:graphicData uri="http://schemas.openxmlformats.org/drawingml/2006/table">
            <a:tbl>
              <a:tblPr firstRow="1" firstCol="1" lastRow="1" lastCol="1" bandRow="1" bandCol="1"/>
              <a:tblGrid>
                <a:gridCol w="794150">
                  <a:extLst>
                    <a:ext uri="{9D8B030D-6E8A-4147-A177-3AD203B41FA5}">
                      <a16:colId xmlns="" xmlns:a16="http://schemas.microsoft.com/office/drawing/2014/main" val="20000"/>
                    </a:ext>
                  </a:extLst>
                </a:gridCol>
                <a:gridCol w="1438002">
                  <a:extLst>
                    <a:ext uri="{9D8B030D-6E8A-4147-A177-3AD203B41FA5}">
                      <a16:colId xmlns="" xmlns:a16="http://schemas.microsoft.com/office/drawing/2014/main" val="20001"/>
                    </a:ext>
                  </a:extLst>
                </a:gridCol>
                <a:gridCol w="1440912">
                  <a:extLst>
                    <a:ext uri="{9D8B030D-6E8A-4147-A177-3AD203B41FA5}">
                      <a16:colId xmlns="" xmlns:a16="http://schemas.microsoft.com/office/drawing/2014/main" val="20002"/>
                    </a:ext>
                  </a:extLst>
                </a:gridCol>
                <a:gridCol w="1108320">
                  <a:extLst>
                    <a:ext uri="{9D8B030D-6E8A-4147-A177-3AD203B41FA5}">
                      <a16:colId xmlns="" xmlns:a16="http://schemas.microsoft.com/office/drawing/2014/main" val="20003"/>
                    </a:ext>
                  </a:extLst>
                </a:gridCol>
                <a:gridCol w="1056927">
                  <a:extLst>
                    <a:ext uri="{9D8B030D-6E8A-4147-A177-3AD203B41FA5}">
                      <a16:colId xmlns="" xmlns:a16="http://schemas.microsoft.com/office/drawing/2014/main" val="20004"/>
                    </a:ext>
                  </a:extLst>
                </a:gridCol>
                <a:gridCol w="1171347">
                  <a:extLst>
                    <a:ext uri="{9D8B030D-6E8A-4147-A177-3AD203B41FA5}">
                      <a16:colId xmlns="" xmlns:a16="http://schemas.microsoft.com/office/drawing/2014/main" val="20005"/>
                    </a:ext>
                  </a:extLst>
                </a:gridCol>
                <a:gridCol w="1195292">
                  <a:extLst>
                    <a:ext uri="{9D8B030D-6E8A-4147-A177-3AD203B41FA5}">
                      <a16:colId xmlns="" xmlns:a16="http://schemas.microsoft.com/office/drawing/2014/main" val="20006"/>
                    </a:ext>
                  </a:extLst>
                </a:gridCol>
                <a:gridCol w="1239519">
                  <a:extLst>
                    <a:ext uri="{9D8B030D-6E8A-4147-A177-3AD203B41FA5}">
                      <a16:colId xmlns="" xmlns:a16="http://schemas.microsoft.com/office/drawing/2014/main" val="20007"/>
                    </a:ext>
                  </a:extLst>
                </a:gridCol>
              </a:tblGrid>
              <a:tr h="763870">
                <a:tc>
                  <a:txBody>
                    <a:bodyPr/>
                    <a:lstStyle/>
                    <a:p>
                      <a:pPr marR="85725" algn="r">
                        <a:spcBef>
                          <a:spcPts val="595"/>
                        </a:spcBef>
                        <a:spcAft>
                          <a:spcPts val="0"/>
                        </a:spcAft>
                      </a:pPr>
                      <a:endParaRPr lang="en-US" sz="1600" b="1" dirty="0">
                        <a:effectLst/>
                        <a:latin typeface="+mn-lt"/>
                        <a:ea typeface="Times New Roman" panose="02020603050405020304" pitchFamily="18" charset="0"/>
                        <a:cs typeface="Arial" panose="020B0604020202020204" pitchFamily="34" charset="0"/>
                      </a:endParaRPr>
                    </a:p>
                    <a:p>
                      <a:pPr marR="85725" algn="r">
                        <a:spcBef>
                          <a:spcPts val="595"/>
                        </a:spcBef>
                        <a:spcAft>
                          <a:spcPts val="0"/>
                        </a:spcAft>
                      </a:pPr>
                      <a:r>
                        <a:rPr lang="en-US" sz="1600" b="1" dirty="0">
                          <a:effectLst/>
                          <a:latin typeface="+mn-lt"/>
                          <a:ea typeface="Times New Roman" panose="02020603050405020304" pitchFamily="18" charset="0"/>
                          <a:cs typeface="Arial" panose="020B0604020202020204" pitchFamily="34" charset="0"/>
                        </a:rPr>
                        <a:t>No.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307340" algn="ctr">
                        <a:spcBef>
                          <a:spcPts val="595"/>
                        </a:spcBef>
                        <a:spcAft>
                          <a:spcPts val="0"/>
                        </a:spcAft>
                      </a:pPr>
                      <a:endParaRPr lang="en-US" sz="1600" b="1" dirty="0">
                        <a:effectLst/>
                        <a:latin typeface="+mn-lt"/>
                        <a:ea typeface="Times New Roman" panose="02020603050405020304" pitchFamily="18" charset="0"/>
                        <a:cs typeface="Arial" panose="020B0604020202020204" pitchFamily="34" charset="0"/>
                      </a:endParaRPr>
                    </a:p>
                    <a:p>
                      <a:pPr marR="307340" algn="ctr">
                        <a:spcBef>
                          <a:spcPts val="595"/>
                        </a:spcBef>
                        <a:spcAft>
                          <a:spcPts val="0"/>
                        </a:spcAft>
                      </a:pPr>
                      <a:r>
                        <a:rPr lang="en-US" sz="1600" b="1" dirty="0">
                          <a:effectLst/>
                          <a:latin typeface="+mn-lt"/>
                          <a:ea typeface="Times New Roman" panose="02020603050405020304" pitchFamily="18" charset="0"/>
                          <a:cs typeface="Arial" panose="020B0604020202020204" pitchFamily="34" charset="0"/>
                        </a:rPr>
                        <a:t>Name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595"/>
                        </a:spcBef>
                        <a:spcAft>
                          <a:spcPts val="0"/>
                        </a:spcAft>
                      </a:pPr>
                      <a:endParaRPr lang="en-US" sz="1600" b="1" dirty="0">
                        <a:effectLst/>
                        <a:latin typeface="+mn-lt"/>
                        <a:ea typeface="Times New Roman" panose="02020603050405020304" pitchFamily="18" charset="0"/>
                        <a:cs typeface="Arial" panose="020B0604020202020204" pitchFamily="34" charset="0"/>
                      </a:endParaRPr>
                    </a:p>
                    <a:p>
                      <a:pPr algn="ctr">
                        <a:spcBef>
                          <a:spcPts val="595"/>
                        </a:spcBef>
                        <a:spcAft>
                          <a:spcPts val="0"/>
                        </a:spcAft>
                      </a:pPr>
                      <a:r>
                        <a:rPr lang="en-US" sz="1600" b="1" dirty="0">
                          <a:effectLst/>
                          <a:latin typeface="+mn-lt"/>
                          <a:ea typeface="Times New Roman" panose="02020603050405020304" pitchFamily="18" charset="0"/>
                          <a:cs typeface="Arial" panose="020B0604020202020204" pitchFamily="34" charset="0"/>
                        </a:rPr>
                        <a:t>Location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ts val="1035"/>
                        </a:lnSpc>
                        <a:spcAft>
                          <a:spcPts val="0"/>
                        </a:spcAft>
                      </a:pPr>
                      <a:endParaRPr lang="en-US" sz="1600" b="1" dirty="0">
                        <a:effectLst/>
                        <a:latin typeface="+mn-lt"/>
                        <a:ea typeface="Times New Roman" panose="02020603050405020304" pitchFamily="18" charset="0"/>
                        <a:cs typeface="Arial" panose="020B0604020202020204" pitchFamily="34" charset="0"/>
                      </a:endParaRPr>
                    </a:p>
                    <a:p>
                      <a:pPr algn="ctr">
                        <a:lnSpc>
                          <a:spcPts val="1035"/>
                        </a:lnSpc>
                        <a:spcAft>
                          <a:spcPts val="0"/>
                        </a:spcAft>
                      </a:pPr>
                      <a:r>
                        <a:rPr lang="en-US" sz="1600" b="1" dirty="0">
                          <a:effectLst/>
                          <a:latin typeface="+mn-lt"/>
                          <a:ea typeface="Times New Roman" panose="02020603050405020304" pitchFamily="18" charset="0"/>
                          <a:cs typeface="Arial" panose="020B0604020202020204" pitchFamily="34" charset="0"/>
                        </a:rPr>
                        <a:t>Elevation*</a:t>
                      </a:r>
                    </a:p>
                    <a:p>
                      <a:pPr algn="ctr">
                        <a:spcBef>
                          <a:spcPts val="150"/>
                        </a:spcBef>
                        <a:spcAft>
                          <a:spcPts val="0"/>
                        </a:spcAft>
                      </a:pPr>
                      <a:r>
                        <a:rPr lang="en-US" sz="1600" b="1" dirty="0">
                          <a:effectLst/>
                          <a:latin typeface="+mn-lt"/>
                          <a:ea typeface="Times New Roman" panose="02020603050405020304" pitchFamily="18" charset="0"/>
                          <a:cs typeface="Arial" panose="020B060402020202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64135" algn="ctr">
                        <a:spcBef>
                          <a:spcPts val="595"/>
                        </a:spcBef>
                        <a:spcAft>
                          <a:spcPts val="0"/>
                        </a:spcAft>
                      </a:pPr>
                      <a:endParaRPr lang="en-US" sz="1600" b="1" dirty="0">
                        <a:effectLst/>
                        <a:latin typeface="+mn-lt"/>
                        <a:ea typeface="Times New Roman" panose="02020603050405020304" pitchFamily="18" charset="0"/>
                        <a:cs typeface="Arial" panose="020B0604020202020204" pitchFamily="34" charset="0"/>
                      </a:endParaRPr>
                    </a:p>
                    <a:p>
                      <a:pPr marR="64135" algn="ctr">
                        <a:spcBef>
                          <a:spcPts val="595"/>
                        </a:spcBef>
                        <a:spcAft>
                          <a:spcPts val="0"/>
                        </a:spcAft>
                      </a:pPr>
                      <a:r>
                        <a:rPr lang="en-US" sz="1600" b="1" dirty="0">
                          <a:effectLst/>
                          <a:latin typeface="+mn-lt"/>
                          <a:ea typeface="Times New Roman" panose="02020603050405020304" pitchFamily="18" charset="0"/>
                          <a:cs typeface="Arial" panose="020B0604020202020204" pitchFamily="34" charset="0"/>
                        </a:rPr>
                        <a:t>Height</a:t>
                      </a:r>
                      <a:r>
                        <a:rPr lang="en-US" sz="1600" b="1" spc="-55"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161290" algn="ctr">
                        <a:lnSpc>
                          <a:spcPts val="1035"/>
                        </a:lnSpc>
                        <a:spcAft>
                          <a:spcPts val="0"/>
                        </a:spcAft>
                      </a:pPr>
                      <a:endParaRPr lang="en-US" sz="1600" b="1" dirty="0">
                        <a:effectLst/>
                        <a:latin typeface="+mn-lt"/>
                        <a:ea typeface="Times New Roman" panose="02020603050405020304" pitchFamily="18" charset="0"/>
                        <a:cs typeface="Arial" panose="020B0604020202020204" pitchFamily="34" charset="0"/>
                      </a:endParaRPr>
                    </a:p>
                    <a:p>
                      <a:pPr marR="161290" algn="ctr">
                        <a:lnSpc>
                          <a:spcPts val="1035"/>
                        </a:lnSpc>
                        <a:spcAft>
                          <a:spcPts val="0"/>
                        </a:spcAft>
                      </a:pPr>
                      <a:r>
                        <a:rPr lang="en-US" sz="1600" b="1" dirty="0">
                          <a:effectLst/>
                          <a:latin typeface="+mn-lt"/>
                          <a:ea typeface="Times New Roman" panose="02020603050405020304" pitchFamily="18" charset="0"/>
                          <a:cs typeface="Arial" panose="020B0604020202020204" pitchFamily="34" charset="0"/>
                        </a:rPr>
                        <a:t>Capacity</a:t>
                      </a:r>
                    </a:p>
                    <a:p>
                      <a:pPr marR="218440" algn="ctr">
                        <a:spcBef>
                          <a:spcPts val="150"/>
                        </a:spcBef>
                        <a:spcAft>
                          <a:spcPts val="0"/>
                        </a:spcAft>
                      </a:pPr>
                      <a:r>
                        <a:rPr lang="en-US" sz="1600" b="1" dirty="0">
                          <a:effectLst/>
                          <a:latin typeface="+mn-lt"/>
                          <a:ea typeface="Times New Roman" panose="02020603050405020304" pitchFamily="18" charset="0"/>
                          <a:cs typeface="Arial" panose="020B0604020202020204" pitchFamily="34" charset="0"/>
                        </a:rPr>
                        <a:t>(m</a:t>
                      </a:r>
                      <a:r>
                        <a:rPr lang="en-US" sz="1600" b="1" baseline="30000" dirty="0">
                          <a:effectLst/>
                          <a:latin typeface="+mn-lt"/>
                          <a:ea typeface="Times New Roman" panose="02020603050405020304" pitchFamily="18" charset="0"/>
                          <a:cs typeface="Arial" panose="020B0604020202020204" pitchFamily="34" charset="0"/>
                        </a:rPr>
                        <a:t>3</a:t>
                      </a:r>
                      <a:r>
                        <a:rPr lang="en-US" sz="1600" b="1" dirty="0">
                          <a:effectLst/>
                          <a:latin typeface="+mn-lt"/>
                          <a:ea typeface="Times New Roman" panose="02020603050405020304" pitchFamily="18" charset="0"/>
                          <a:cs typeface="Arial" panose="020B0604020202020204" pitchFamily="34" charset="0"/>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58420" algn="ctr">
                        <a:lnSpc>
                          <a:spcPts val="1035"/>
                        </a:lnSpc>
                        <a:spcAft>
                          <a:spcPts val="0"/>
                        </a:spcAft>
                      </a:pPr>
                      <a:endParaRPr lang="en-US" sz="1600" b="1" dirty="0">
                        <a:effectLst/>
                        <a:latin typeface="+mn-lt"/>
                        <a:ea typeface="Times New Roman" panose="02020603050405020304" pitchFamily="18" charset="0"/>
                        <a:cs typeface="Arial" panose="020B0604020202020204" pitchFamily="34" charset="0"/>
                      </a:endParaRPr>
                    </a:p>
                    <a:p>
                      <a:pPr marR="58420" algn="ctr">
                        <a:lnSpc>
                          <a:spcPts val="1035"/>
                        </a:lnSpc>
                        <a:spcAft>
                          <a:spcPts val="0"/>
                        </a:spcAft>
                      </a:pPr>
                      <a:r>
                        <a:rPr lang="en-US" sz="1600" b="1" dirty="0">
                          <a:effectLst/>
                          <a:latin typeface="+mn-lt"/>
                          <a:ea typeface="Times New Roman" panose="02020603050405020304" pitchFamily="18" charset="0"/>
                          <a:cs typeface="Arial" panose="020B0604020202020204" pitchFamily="34" charset="0"/>
                        </a:rPr>
                        <a:t>Operation</a:t>
                      </a:r>
                    </a:p>
                    <a:p>
                      <a:pPr marR="111125" algn="ctr">
                        <a:spcBef>
                          <a:spcPts val="150"/>
                        </a:spcBef>
                        <a:spcAft>
                          <a:spcPts val="0"/>
                        </a:spcAft>
                      </a:pPr>
                      <a:r>
                        <a:rPr lang="en-US" sz="1600" b="1" dirty="0">
                          <a:effectLst/>
                          <a:latin typeface="+mn-lt"/>
                          <a:ea typeface="Times New Roman" panose="02020603050405020304" pitchFamily="18" charset="0"/>
                          <a:cs typeface="Arial" panose="020B0604020202020204" pitchFamily="34" charset="0"/>
                        </a:rPr>
                        <a:t>Mode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ts val="1035"/>
                        </a:lnSpc>
                        <a:spcAft>
                          <a:spcPts val="0"/>
                        </a:spcAft>
                      </a:pPr>
                      <a:endParaRPr lang="en-US" sz="1600" b="1" dirty="0">
                        <a:effectLst/>
                        <a:latin typeface="+mn-lt"/>
                        <a:ea typeface="Times New Roman" panose="02020603050405020304" pitchFamily="18" charset="0"/>
                        <a:cs typeface="Arial" panose="020B0604020202020204" pitchFamily="34" charset="0"/>
                      </a:endParaRPr>
                    </a:p>
                    <a:p>
                      <a:pPr algn="ctr">
                        <a:lnSpc>
                          <a:spcPts val="1035"/>
                        </a:lnSpc>
                        <a:spcAft>
                          <a:spcPts val="0"/>
                        </a:spcAft>
                      </a:pPr>
                      <a:r>
                        <a:rPr lang="en-US" sz="1600" b="1" dirty="0">
                          <a:effectLst/>
                          <a:latin typeface="+mn-lt"/>
                          <a:ea typeface="Times New Roman" panose="02020603050405020304" pitchFamily="18" charset="0"/>
                          <a:cs typeface="Arial" panose="020B0604020202020204" pitchFamily="34" charset="0"/>
                        </a:rPr>
                        <a:t>Date</a:t>
                      </a:r>
                      <a:r>
                        <a:rPr lang="en-US" sz="1600" b="1" spc="-5"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of</a:t>
                      </a:r>
                    </a:p>
                    <a:p>
                      <a:pPr algn="ctr">
                        <a:spcBef>
                          <a:spcPts val="150"/>
                        </a:spcBef>
                        <a:spcAft>
                          <a:spcPts val="0"/>
                        </a:spcAft>
                      </a:pPr>
                      <a:r>
                        <a:rPr lang="en-US" sz="1600" b="1" dirty="0">
                          <a:effectLst/>
                          <a:latin typeface="+mn-lt"/>
                          <a:ea typeface="Times New Roman" panose="02020603050405020304" pitchFamily="18" charset="0"/>
                          <a:cs typeface="Arial" panose="020B0604020202020204" pitchFamily="34" charset="0"/>
                        </a:rPr>
                        <a:t>Construction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074899">
                <a:tc>
                  <a:txBody>
                    <a:bodyPr/>
                    <a:lstStyle/>
                    <a:p>
                      <a:pP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marR="93345" algn="ctr">
                        <a:spcAft>
                          <a:spcPts val="0"/>
                        </a:spcAft>
                      </a:pPr>
                      <a:r>
                        <a:rPr lang="en-US" sz="1600" b="1">
                          <a:effectLst/>
                          <a:latin typeface="+mn-lt"/>
                          <a:ea typeface="Times New Roman" panose="02020603050405020304" pitchFamily="18" charset="0"/>
                          <a:cs typeface="Arial" panose="020B0604020202020204" pitchFamily="34" charset="0"/>
                        </a:rPr>
                        <a:t>   T1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171450" algn="ctr">
                        <a:lnSpc>
                          <a:spcPct val="115000"/>
                        </a:lnSpc>
                        <a:spcBef>
                          <a:spcPts val="740"/>
                        </a:spcBef>
                        <a:spcAft>
                          <a:spcPts val="0"/>
                        </a:spcAft>
                      </a:pPr>
                      <a:endParaRPr lang="en-US" sz="1600" b="1" spc="-5" dirty="0">
                        <a:effectLst/>
                        <a:latin typeface="+mn-lt"/>
                        <a:ea typeface="Times New Roman" panose="02020603050405020304" pitchFamily="18" charset="0"/>
                        <a:cs typeface="Arial" panose="020B0604020202020204" pitchFamily="34" charset="0"/>
                      </a:endParaRPr>
                    </a:p>
                    <a:p>
                      <a:pPr marR="171450" algn="ctr">
                        <a:lnSpc>
                          <a:spcPct val="115000"/>
                        </a:lnSpc>
                        <a:spcBef>
                          <a:spcPts val="740"/>
                        </a:spcBef>
                        <a:spcAft>
                          <a:spcPts val="0"/>
                        </a:spcAft>
                      </a:pPr>
                      <a:r>
                        <a:rPr lang="en-US" sz="1600" b="1" spc="-5" dirty="0">
                          <a:effectLst/>
                          <a:latin typeface="+mn-lt"/>
                          <a:ea typeface="Times New Roman" panose="02020603050405020304" pitchFamily="18" charset="0"/>
                          <a:cs typeface="Arial" panose="020B0604020202020204" pitchFamily="34" charset="0"/>
                        </a:rPr>
                        <a:t>Storage </a:t>
                      </a:r>
                      <a:r>
                        <a:rPr lang="en-US" sz="1600" b="1" dirty="0">
                          <a:effectLst/>
                          <a:latin typeface="+mn-lt"/>
                          <a:ea typeface="Times New Roman" panose="02020603050405020304" pitchFamily="18" charset="0"/>
                          <a:cs typeface="Arial" panose="020B0604020202020204" pitchFamily="34" charset="0"/>
                        </a:rPr>
                        <a:t>tank 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p>
                      <a:pPr algn="ctr">
                        <a:spcBef>
                          <a:spcPts val="5"/>
                        </a:spcBef>
                        <a:spcAft>
                          <a:spcPts val="0"/>
                        </a:spcAft>
                      </a:pPr>
                      <a:r>
                        <a:rPr lang="en-US" sz="1600" b="1" i="0" dirty="0">
                          <a:effectLst/>
                          <a:latin typeface="+mn-lt"/>
                          <a:ea typeface="Times New Roman" panose="02020603050405020304" pitchFamily="18" charset="0"/>
                          <a:cs typeface="Times New Roman" panose="02020603050405020304" pitchFamily="18" charset="0"/>
                        </a:rPr>
                        <a:t>Al-</a:t>
                      </a:r>
                      <a:r>
                        <a:rPr lang="en-US" sz="1600" b="1" i="0" dirty="0" err="1">
                          <a:effectLst/>
                          <a:latin typeface="+mn-lt"/>
                          <a:ea typeface="Times New Roman" panose="02020603050405020304" pitchFamily="18" charset="0"/>
                          <a:cs typeface="Times New Roman" panose="02020603050405020304" pitchFamily="18" charset="0"/>
                        </a:rPr>
                        <a:t>Far’a</a:t>
                      </a:r>
                      <a:r>
                        <a:rPr lang="en-US" sz="1600" b="1" i="0" dirty="0">
                          <a:effectLst/>
                          <a:latin typeface="+mn-lt"/>
                          <a:ea typeface="Times New Roman" panose="02020603050405020304" pitchFamily="18" charset="0"/>
                          <a:cs typeface="Times New Roman" panose="02020603050405020304" pitchFamily="18" charset="0"/>
                        </a:rPr>
                        <a:t> village</a:t>
                      </a:r>
                      <a:endParaRPr lang="en-US" sz="1600" b="1" i="0" dirty="0">
                        <a:effectLst/>
                        <a:latin typeface="+mn-lt"/>
                        <a:ea typeface="Times New Roman" panose="02020603050405020304" pitchFamily="18" charset="0"/>
                        <a:cs typeface="Arial" panose="020B0604020202020204" pitchFamily="34" charset="0"/>
                      </a:endParaRPr>
                    </a:p>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54635" algn="ctr">
                        <a:spcBef>
                          <a:spcPts val="50"/>
                        </a:spcBef>
                        <a:spcAft>
                          <a:spcPts val="0"/>
                        </a:spcAft>
                      </a:pPr>
                      <a:r>
                        <a:rPr lang="en-US" sz="1600" b="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algn="ctr">
                        <a:spcAft>
                          <a:spcPts val="0"/>
                        </a:spcAft>
                      </a:pPr>
                      <a:r>
                        <a:rPr lang="en-US" sz="1600" b="1">
                          <a:effectLst/>
                          <a:latin typeface="+mn-lt"/>
                          <a:ea typeface="Times New Roman" panose="02020603050405020304" pitchFamily="18" charset="0"/>
                          <a:cs typeface="Times New Roman" panose="02020603050405020304" pitchFamily="18" charset="0"/>
                        </a:rPr>
                        <a:t>290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marR="64135" algn="ctr">
                        <a:spcAft>
                          <a:spcPts val="0"/>
                        </a:spcAft>
                      </a:pPr>
                      <a:r>
                        <a:rPr lang="en-US" sz="1600" b="1" dirty="0">
                          <a:effectLst/>
                          <a:latin typeface="+mn-lt"/>
                          <a:ea typeface="Times New Roman" panose="02020603050405020304" pitchFamily="18" charset="0"/>
                          <a:cs typeface="Times New Roman" panose="02020603050405020304" pitchFamily="18" charset="0"/>
                        </a:rPr>
                        <a:t>3</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algn="ctr">
                        <a:spcAft>
                          <a:spcPts val="0"/>
                        </a:spcAft>
                      </a:pPr>
                      <a:r>
                        <a:rPr lang="en-US" sz="1600" b="1">
                          <a:effectLst/>
                          <a:latin typeface="+mn-lt"/>
                          <a:ea typeface="Times New Roman" panose="02020603050405020304" pitchFamily="18" charset="0"/>
                          <a:cs typeface="Times New Roman" panose="02020603050405020304" pitchFamily="18" charset="0"/>
                        </a:rPr>
                        <a:t>400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5"/>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algn="ctr">
                        <a:spcAft>
                          <a:spcPts val="0"/>
                        </a:spcAft>
                      </a:pPr>
                      <a:r>
                        <a:rPr lang="en-US" sz="1600" b="1" dirty="0">
                          <a:effectLst/>
                          <a:latin typeface="+mn-lt"/>
                          <a:ea typeface="Times New Roman" panose="02020603050405020304" pitchFamily="18" charset="0"/>
                          <a:cs typeface="Times New Roman" panose="02020603050405020304" pitchFamily="18" charset="0"/>
                        </a:rPr>
                        <a:t>Storage</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marR="312420" algn="ctr">
                        <a:spcAft>
                          <a:spcPts val="0"/>
                        </a:spcAft>
                      </a:pPr>
                      <a:r>
                        <a:rPr lang="en-US" sz="1600" b="1">
                          <a:effectLst/>
                          <a:latin typeface="+mn-lt"/>
                          <a:ea typeface="Times New Roman" panose="02020603050405020304" pitchFamily="18" charset="0"/>
                          <a:cs typeface="Times New Roman" panose="02020603050405020304" pitchFamily="18" charset="0"/>
                        </a:rPr>
                        <a:t>2010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r h="1074899">
                <a:tc>
                  <a:txBody>
                    <a:bodyPr/>
                    <a:lstStyle/>
                    <a:p>
                      <a:pPr>
                        <a:spcBef>
                          <a:spcPts val="10"/>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marR="93345" algn="ctr">
                        <a:spcAft>
                          <a:spcPts val="0"/>
                        </a:spcAft>
                      </a:pPr>
                      <a:r>
                        <a:rPr lang="en-US" sz="1600" b="1">
                          <a:effectLst/>
                          <a:latin typeface="+mn-lt"/>
                          <a:ea typeface="Times New Roman" panose="02020603050405020304" pitchFamily="18" charset="0"/>
                          <a:cs typeface="Arial" panose="020B0604020202020204" pitchFamily="34" charset="0"/>
                        </a:rPr>
                        <a:t>    T2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169545" algn="ctr">
                        <a:lnSpc>
                          <a:spcPct val="115000"/>
                        </a:lnSpc>
                        <a:spcBef>
                          <a:spcPts val="695"/>
                        </a:spcBef>
                        <a:spcAft>
                          <a:spcPts val="0"/>
                        </a:spcAft>
                      </a:pPr>
                      <a:endParaRPr lang="en-US" sz="1600" b="1" dirty="0">
                        <a:effectLst/>
                        <a:latin typeface="+mn-lt"/>
                        <a:ea typeface="Times New Roman" panose="02020603050405020304" pitchFamily="18" charset="0"/>
                        <a:cs typeface="Arial" panose="020B0604020202020204" pitchFamily="34" charset="0"/>
                      </a:endParaRPr>
                    </a:p>
                    <a:p>
                      <a:pPr marR="169545" algn="ctr">
                        <a:lnSpc>
                          <a:spcPct val="115000"/>
                        </a:lnSpc>
                        <a:spcBef>
                          <a:spcPts val="695"/>
                        </a:spcBef>
                        <a:spcAft>
                          <a:spcPts val="0"/>
                        </a:spcAft>
                      </a:pPr>
                      <a:r>
                        <a:rPr lang="en-US" sz="1600" b="1" dirty="0">
                          <a:effectLst/>
                          <a:latin typeface="+mn-lt"/>
                          <a:ea typeface="Times New Roman" panose="02020603050405020304" pitchFamily="18" charset="0"/>
                          <a:cs typeface="Arial" panose="020B0604020202020204" pitchFamily="34" charset="0"/>
                        </a:rPr>
                        <a:t>Storage tank II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p>
                      <a:pPr algn="ctr">
                        <a:spcBef>
                          <a:spcPts val="5"/>
                        </a:spcBef>
                        <a:spcAft>
                          <a:spcPts val="0"/>
                        </a:spcAft>
                      </a:pPr>
                      <a:r>
                        <a:rPr lang="en-US" sz="1600" b="1" i="0" dirty="0">
                          <a:effectLst/>
                          <a:latin typeface="+mn-lt"/>
                          <a:ea typeface="Times New Roman" panose="02020603050405020304" pitchFamily="18" charset="0"/>
                          <a:cs typeface="Times New Roman" panose="02020603050405020304" pitchFamily="18" charset="0"/>
                        </a:rPr>
                        <a:t>Yasid village</a:t>
                      </a:r>
                      <a:endParaRPr lang="en-US" sz="1600" b="1" i="0" dirty="0">
                        <a:effectLst/>
                        <a:latin typeface="+mn-lt"/>
                        <a:ea typeface="Times New Roman" panose="02020603050405020304" pitchFamily="18" charset="0"/>
                        <a:cs typeface="Arial" panose="020B0604020202020204" pitchFamily="34" charset="0"/>
                      </a:endParaRPr>
                    </a:p>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54635" algn="ctr">
                        <a:spcBef>
                          <a:spcPts val="5"/>
                        </a:spcBef>
                        <a:spcAft>
                          <a:spcPts val="0"/>
                        </a:spcAft>
                      </a:pPr>
                      <a:r>
                        <a:rPr lang="en-US" sz="1600" b="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algn="ctr">
                        <a:spcAft>
                          <a:spcPts val="0"/>
                        </a:spcAft>
                      </a:pPr>
                      <a:r>
                        <a:rPr lang="en-US" sz="1600" b="1" dirty="0">
                          <a:effectLst/>
                          <a:latin typeface="+mn-lt"/>
                          <a:ea typeface="Times New Roman" panose="02020603050405020304" pitchFamily="18" charset="0"/>
                          <a:cs typeface="Times New Roman" panose="02020603050405020304" pitchFamily="18" charset="0"/>
                        </a:rPr>
                        <a:t>600</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10"/>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algn="ctr">
                        <a:spcAft>
                          <a:spcPts val="0"/>
                        </a:spcAft>
                      </a:pPr>
                      <a:r>
                        <a:rPr lang="en-US" sz="1600" b="1" dirty="0">
                          <a:effectLst/>
                          <a:latin typeface="+mn-lt"/>
                          <a:ea typeface="Times New Roman" panose="02020603050405020304" pitchFamily="18" charset="0"/>
                          <a:cs typeface="Times New Roman" panose="02020603050405020304" pitchFamily="18" charset="0"/>
                        </a:rPr>
                        <a:t>4</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10"/>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algn="ctr">
                        <a:spcAft>
                          <a:spcPts val="0"/>
                        </a:spcAft>
                      </a:pPr>
                      <a:r>
                        <a:rPr lang="en-US" sz="1600" b="1" dirty="0">
                          <a:effectLst/>
                          <a:latin typeface="+mn-lt"/>
                          <a:ea typeface="Times New Roman" panose="02020603050405020304" pitchFamily="18" charset="0"/>
                          <a:cs typeface="Times New Roman" panose="02020603050405020304" pitchFamily="18" charset="0"/>
                        </a:rPr>
                        <a:t>150</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20"/>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algn="ctr">
                        <a:spcAft>
                          <a:spcPts val="0"/>
                        </a:spcAft>
                      </a:pPr>
                      <a:r>
                        <a:rPr lang="en-US" sz="1600" b="1" dirty="0">
                          <a:effectLst/>
                          <a:latin typeface="+mn-lt"/>
                          <a:ea typeface="Times New Roman" panose="02020603050405020304" pitchFamily="18" charset="0"/>
                          <a:cs typeface="Times New Roman" panose="02020603050405020304" pitchFamily="18" charset="0"/>
                        </a:rPr>
                        <a:t>Service</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10"/>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marR="312420" algn="ctr">
                        <a:spcAft>
                          <a:spcPts val="0"/>
                        </a:spcAft>
                      </a:pPr>
                      <a:r>
                        <a:rPr lang="en-US" sz="1600" b="1" dirty="0">
                          <a:effectLst/>
                          <a:latin typeface="+mn-lt"/>
                          <a:ea typeface="Times New Roman" panose="02020603050405020304" pitchFamily="18" charset="0"/>
                          <a:cs typeface="Times New Roman" panose="02020603050405020304" pitchFamily="18" charset="0"/>
                        </a:rPr>
                        <a:t>2010</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2"/>
                  </a:ext>
                </a:extLst>
              </a:tr>
              <a:tr h="1174587">
                <a:tc>
                  <a:txBody>
                    <a:bodyPr/>
                    <a:lstStyle/>
                    <a:p>
                      <a:pP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marR="96520" algn="ctr">
                        <a:spcAft>
                          <a:spcPts val="0"/>
                        </a:spcAft>
                      </a:pPr>
                      <a:r>
                        <a:rPr lang="en-US" sz="1600" b="1">
                          <a:effectLst/>
                          <a:latin typeface="+mn-lt"/>
                          <a:ea typeface="Times New Roman" panose="02020603050405020304" pitchFamily="18" charset="0"/>
                          <a:cs typeface="Arial" panose="020B0604020202020204" pitchFamily="34" charset="0"/>
                        </a:rPr>
                        <a:t>T3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27330" algn="ctr">
                        <a:lnSpc>
                          <a:spcPts val="1150"/>
                        </a:lnSpc>
                        <a:spcBef>
                          <a:spcPts val="40"/>
                        </a:spcBef>
                        <a:spcAft>
                          <a:spcPts val="0"/>
                        </a:spcAft>
                      </a:pPr>
                      <a:r>
                        <a:rPr lang="en-US" sz="1600" b="1" dirty="0">
                          <a:effectLst/>
                          <a:latin typeface="+mn-lt"/>
                          <a:ea typeface="Times New Roman" panose="02020603050405020304" pitchFamily="18" charset="0"/>
                          <a:cs typeface="Arial" panose="020B0604020202020204" pitchFamily="34" charset="0"/>
                        </a:rPr>
                        <a:t> </a:t>
                      </a:r>
                    </a:p>
                    <a:p>
                      <a:pPr algn="ctr">
                        <a:spcAft>
                          <a:spcPts val="0"/>
                        </a:spcAft>
                      </a:pPr>
                      <a:r>
                        <a:rPr lang="en-US" sz="1600" b="1" dirty="0">
                          <a:effectLst/>
                          <a:latin typeface="+mn-lt"/>
                          <a:ea typeface="Times New Roman" panose="02020603050405020304" pitchFamily="18" charset="0"/>
                          <a:cs typeface="Arial" panose="020B0604020202020204" pitchFamily="34" charset="0"/>
                        </a:rPr>
                        <a:t>Elevated Tank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p>
                      <a:pPr algn="ctr">
                        <a:spcBef>
                          <a:spcPts val="5"/>
                        </a:spcBef>
                        <a:spcAft>
                          <a:spcPts val="0"/>
                        </a:spcAft>
                      </a:pPr>
                      <a:r>
                        <a:rPr lang="en-US" sz="1600" b="1" i="0" dirty="0">
                          <a:effectLst/>
                          <a:latin typeface="+mn-lt"/>
                          <a:ea typeface="Times New Roman" panose="02020603050405020304" pitchFamily="18" charset="0"/>
                          <a:cs typeface="Times New Roman" panose="02020603050405020304" pitchFamily="18" charset="0"/>
                        </a:rPr>
                        <a:t>Yasid village</a:t>
                      </a:r>
                      <a:endParaRPr lang="en-US" sz="1600" b="1" i="0" dirty="0">
                        <a:effectLst/>
                        <a:latin typeface="+mn-lt"/>
                        <a:ea typeface="Times New Roman" panose="02020603050405020304" pitchFamily="18" charset="0"/>
                        <a:cs typeface="Arial" panose="020B0604020202020204" pitchFamily="34" charset="0"/>
                      </a:endParaRPr>
                    </a:p>
                    <a:p>
                      <a:pPr algn="ctr">
                        <a:spcAft>
                          <a:spcPts val="0"/>
                        </a:spcAft>
                      </a:pPr>
                      <a:r>
                        <a:rPr lang="en-US" sz="1600" b="1" i="0" dirty="0">
                          <a:effectLst/>
                          <a:latin typeface="+mn-lt"/>
                          <a:ea typeface="Times New Roman" panose="02020603050405020304" pitchFamily="18" charset="0"/>
                          <a:cs typeface="Times New Roman" panose="02020603050405020304" pitchFamily="18" charset="0"/>
                        </a:rPr>
                        <a:t> </a:t>
                      </a:r>
                      <a:endParaRPr lang="en-US" sz="1600" b="1" i="0"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R="254635" algn="ctr">
                        <a:spcBef>
                          <a:spcPts val="415"/>
                        </a:spcBef>
                        <a:spcAft>
                          <a:spcPts val="0"/>
                        </a:spcAft>
                      </a:pPr>
                      <a:r>
                        <a:rPr lang="en-US" sz="1600" b="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algn="ctr">
                        <a:spcAft>
                          <a:spcPts val="0"/>
                        </a:spcAft>
                      </a:pPr>
                      <a:r>
                        <a:rPr lang="en-US" sz="1600" b="1">
                          <a:effectLst/>
                          <a:latin typeface="+mn-lt"/>
                          <a:ea typeface="Times New Roman" panose="02020603050405020304" pitchFamily="18" charset="0"/>
                          <a:cs typeface="Times New Roman" panose="02020603050405020304" pitchFamily="18" charset="0"/>
                        </a:rPr>
                        <a:t>710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algn="ctr">
                        <a:spcAft>
                          <a:spcPts val="0"/>
                        </a:spcAft>
                      </a:pPr>
                      <a:r>
                        <a:rPr lang="en-US" sz="1600" b="1">
                          <a:effectLst/>
                          <a:latin typeface="+mn-lt"/>
                          <a:ea typeface="Times New Roman" panose="02020603050405020304" pitchFamily="18" charset="0"/>
                          <a:cs typeface="Times New Roman" panose="02020603050405020304" pitchFamily="18" charset="0"/>
                        </a:rPr>
                        <a:t>4.10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a:effectLst/>
                          <a:latin typeface="+mn-lt"/>
                          <a:ea typeface="Times New Roman" panose="02020603050405020304" pitchFamily="18" charset="0"/>
                          <a:cs typeface="Times New Roman" panose="02020603050405020304" pitchFamily="18" charset="0"/>
                        </a:rPr>
                        <a:t> </a:t>
                      </a:r>
                      <a:endParaRPr lang="en-US" sz="1600" b="1">
                        <a:effectLst/>
                        <a:latin typeface="+mn-lt"/>
                        <a:ea typeface="Times New Roman" panose="02020603050405020304" pitchFamily="18" charset="0"/>
                        <a:cs typeface="Arial" panose="020B0604020202020204" pitchFamily="34" charset="0"/>
                      </a:endParaRPr>
                    </a:p>
                    <a:p>
                      <a:pPr algn="ctr">
                        <a:spcAft>
                          <a:spcPts val="0"/>
                        </a:spcAft>
                      </a:pPr>
                      <a:r>
                        <a:rPr lang="en-US" sz="1600" b="1">
                          <a:effectLst/>
                          <a:latin typeface="+mn-lt"/>
                          <a:ea typeface="Times New Roman" panose="02020603050405020304" pitchFamily="18" charset="0"/>
                          <a:cs typeface="Times New Roman" panose="02020603050405020304" pitchFamily="18" charset="0"/>
                        </a:rPr>
                        <a:t>350</a:t>
                      </a:r>
                      <a:endParaRPr lang="en-US" sz="16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marR="122555" algn="ctr">
                        <a:spcAft>
                          <a:spcPts val="0"/>
                        </a:spcAft>
                      </a:pPr>
                      <a:r>
                        <a:rPr lang="en-US" sz="1600" b="1" dirty="0">
                          <a:effectLst/>
                          <a:latin typeface="+mn-lt"/>
                          <a:ea typeface="Times New Roman" panose="02020603050405020304" pitchFamily="18" charset="0"/>
                          <a:cs typeface="Times New Roman" panose="02020603050405020304" pitchFamily="18" charset="0"/>
                        </a:rPr>
                        <a:t>Distribution </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Bef>
                          <a:spcPts val="45"/>
                        </a:spcBef>
                        <a:spcAft>
                          <a:spcPts val="0"/>
                        </a:spcAft>
                      </a:pPr>
                      <a:r>
                        <a:rPr lang="en-US" sz="1600" b="1" i="1" dirty="0">
                          <a:effectLst/>
                          <a:latin typeface="+mn-lt"/>
                          <a:ea typeface="Times New Roman" panose="02020603050405020304" pitchFamily="18" charset="0"/>
                          <a:cs typeface="Times New Roman" panose="02020603050405020304" pitchFamily="18" charset="0"/>
                        </a:rPr>
                        <a:t> </a:t>
                      </a:r>
                      <a:endParaRPr lang="en-US" sz="1600" b="1" dirty="0">
                        <a:effectLst/>
                        <a:latin typeface="+mn-lt"/>
                        <a:ea typeface="Times New Roman" panose="02020603050405020304" pitchFamily="18" charset="0"/>
                        <a:cs typeface="Arial" panose="020B0604020202020204" pitchFamily="34" charset="0"/>
                      </a:endParaRPr>
                    </a:p>
                    <a:p>
                      <a:pPr marR="312420" algn="ctr">
                        <a:spcAft>
                          <a:spcPts val="0"/>
                        </a:spcAft>
                      </a:pPr>
                      <a:r>
                        <a:rPr lang="en-US" sz="1600" b="1" dirty="0">
                          <a:effectLst/>
                          <a:latin typeface="+mn-lt"/>
                          <a:ea typeface="Times New Roman" panose="02020603050405020304" pitchFamily="18" charset="0"/>
                          <a:cs typeface="Times New Roman" panose="02020603050405020304" pitchFamily="18" charset="0"/>
                        </a:rPr>
                        <a:t>2013</a:t>
                      </a:r>
                      <a:endParaRPr lang="en-US" sz="16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090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61000" b="-61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59A45448-80A6-DBE7-F915-1ED961552CD0}"/>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latin typeface="HP Simplified Hans" panose="020B0500000000000000" pitchFamily="34" charset="-122"/>
                <a:ea typeface="HP Simplified Hans" panose="020B0500000000000000" pitchFamily="34" charset="-122"/>
                <a:cs typeface="Arial" panose="020B0604020202020204" pitchFamily="34" charset="0"/>
              </a:rPr>
              <a:t>	Main Pumping and Booster Stations </a:t>
            </a:r>
          </a:p>
        </p:txBody>
      </p:sp>
      <p:sp>
        <p:nvSpPr>
          <p:cNvPr id="5" name="Diamond 4">
            <a:extLst>
              <a:ext uri="{FF2B5EF4-FFF2-40B4-BE49-F238E27FC236}">
                <a16:creationId xmlns="" xmlns:a16="http://schemas.microsoft.com/office/drawing/2014/main" id="{59D2713E-AF47-2CF8-7C44-A2986F1A7AA1}"/>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DD2FFB15-3498-FDF9-1ACA-5CC882A75233}"/>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FBF6C765-0A36-839B-57AC-AED0A63B3257}"/>
              </a:ext>
            </a:extLst>
          </p:cNvPr>
          <p:cNvSpPr txBox="1"/>
          <p:nvPr/>
        </p:nvSpPr>
        <p:spPr>
          <a:xfrm>
            <a:off x="425416" y="830386"/>
            <a:ext cx="11766582" cy="954107"/>
          </a:xfrm>
          <a:prstGeom prst="rect">
            <a:avLst/>
          </a:prstGeom>
          <a:noFill/>
        </p:spPr>
        <p:txBody>
          <a:bodyPr wrap="square">
            <a:spAutoFit/>
          </a:bodyPr>
          <a:lstStyle/>
          <a:p>
            <a:pPr marL="342900" indent="-342900">
              <a:buFont typeface="Wingdings" panose="05000000000000000000" pitchFamily="2" charset="2"/>
              <a:buChar char="v"/>
            </a:pPr>
            <a:r>
              <a:rPr lang="en-US" sz="2800" b="1" dirty="0"/>
              <a:t>Main pump station, which  mainly pumps water from the well to the storage tank I  located near the well . </a:t>
            </a:r>
          </a:p>
        </p:txBody>
      </p:sp>
      <p:sp>
        <p:nvSpPr>
          <p:cNvPr id="10" name="TextBox 9">
            <a:extLst>
              <a:ext uri="{FF2B5EF4-FFF2-40B4-BE49-F238E27FC236}">
                <a16:creationId xmlns="" xmlns:a16="http://schemas.microsoft.com/office/drawing/2014/main" id="{90FA7163-729A-1E4E-660B-3C4F08D6F533}"/>
              </a:ext>
            </a:extLst>
          </p:cNvPr>
          <p:cNvSpPr txBox="1"/>
          <p:nvPr/>
        </p:nvSpPr>
        <p:spPr>
          <a:xfrm>
            <a:off x="425415" y="2183061"/>
            <a:ext cx="11602461" cy="954107"/>
          </a:xfrm>
          <a:prstGeom prst="rect">
            <a:avLst/>
          </a:prstGeom>
          <a:noFill/>
        </p:spPr>
        <p:txBody>
          <a:bodyPr wrap="square">
            <a:spAutoFit/>
          </a:bodyPr>
          <a:lstStyle/>
          <a:p>
            <a:pPr marL="342900" indent="-342900">
              <a:buClr>
                <a:schemeClr val="tx1"/>
              </a:buClr>
              <a:buFont typeface="Wingdings" panose="05000000000000000000" pitchFamily="2" charset="2"/>
              <a:buChar char="v"/>
            </a:pPr>
            <a:r>
              <a:rPr lang="en-US" sz="2800" b="1" dirty="0">
                <a:ea typeface="HP Simplified Hans" panose="020B0500000000000000" pitchFamily="34" charset="-122"/>
              </a:rPr>
              <a:t>Two b</a:t>
            </a:r>
            <a:r>
              <a:rPr lang="en-US" sz="2800" b="1" dirty="0">
                <a:effectLst/>
                <a:ea typeface="HP Simplified Hans" panose="020B0500000000000000" pitchFamily="34" charset="-122"/>
              </a:rPr>
              <a:t>oosters working alternate, which  mainly pump water to the elevated water tank. </a:t>
            </a:r>
            <a:endParaRPr lang="en-US" sz="2800" b="1" dirty="0">
              <a:ea typeface="HP Simplified Hans" panose="020B0500000000000000" pitchFamily="34" charset="-122"/>
            </a:endParaRPr>
          </a:p>
        </p:txBody>
      </p:sp>
      <p:sp>
        <p:nvSpPr>
          <p:cNvPr id="11" name="Rectangle 10">
            <a:extLst>
              <a:ext uri="{FF2B5EF4-FFF2-40B4-BE49-F238E27FC236}">
                <a16:creationId xmlns="" xmlns:a16="http://schemas.microsoft.com/office/drawing/2014/main" id="{8C8D0C28-0FF3-2CAF-4225-15FC56E61DEC}"/>
              </a:ext>
            </a:extLst>
          </p:cNvPr>
          <p:cNvSpPr/>
          <p:nvPr/>
        </p:nvSpPr>
        <p:spPr>
          <a:xfrm>
            <a:off x="703385" y="3995225"/>
            <a:ext cx="4206240" cy="29964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2" name="Rectangle 11">
            <a:extLst>
              <a:ext uri="{FF2B5EF4-FFF2-40B4-BE49-F238E27FC236}">
                <a16:creationId xmlns="" xmlns:a16="http://schemas.microsoft.com/office/drawing/2014/main" id="{E81576E9-3A86-2332-2541-43C8A0E53007}"/>
              </a:ext>
            </a:extLst>
          </p:cNvPr>
          <p:cNvSpPr/>
          <p:nvPr/>
        </p:nvSpPr>
        <p:spPr>
          <a:xfrm>
            <a:off x="6904892" y="3951681"/>
            <a:ext cx="4206240" cy="2996418"/>
          </a:xfrm>
          <a:prstGeom prst="rect">
            <a:avLst/>
          </a:prstGeom>
          <a:solidFill>
            <a:schemeClr val="accent2">
              <a:lumMod val="60000"/>
              <a:lumOff val="4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4" name="TextBox 13">
            <a:extLst>
              <a:ext uri="{FF2B5EF4-FFF2-40B4-BE49-F238E27FC236}">
                <a16:creationId xmlns="" xmlns:a16="http://schemas.microsoft.com/office/drawing/2014/main" id="{21E5BDB3-64B4-3F6E-24AB-70CAF244AD65}"/>
              </a:ext>
            </a:extLst>
          </p:cNvPr>
          <p:cNvSpPr txBox="1"/>
          <p:nvPr/>
        </p:nvSpPr>
        <p:spPr>
          <a:xfrm>
            <a:off x="703385" y="3995225"/>
            <a:ext cx="4403187" cy="2677656"/>
          </a:xfrm>
          <a:prstGeom prst="rect">
            <a:avLst/>
          </a:prstGeom>
          <a:noFill/>
        </p:spPr>
        <p:txBody>
          <a:bodyPr wrap="square">
            <a:spAutoFit/>
          </a:bodyPr>
          <a:lstStyle/>
          <a:p>
            <a:endParaRPr lang="en-US" sz="2400" b="1" dirty="0"/>
          </a:p>
          <a:p>
            <a:r>
              <a:rPr lang="en-US" sz="2400" b="1" dirty="0"/>
              <a:t>There is one main pump station:</a:t>
            </a:r>
          </a:p>
          <a:p>
            <a:endParaRPr lang="en-US" sz="2400" b="1" dirty="0"/>
          </a:p>
          <a:p>
            <a:pPr marL="342900" indent="-342900">
              <a:buFont typeface="Wingdings" panose="05000000000000000000" pitchFamily="2" charset="2"/>
              <a:buChar char="Ø"/>
            </a:pPr>
            <a:r>
              <a:rPr lang="en-US" sz="2400" b="1" dirty="0"/>
              <a:t> </a:t>
            </a:r>
            <a:r>
              <a:rPr lang="en-US" sz="2400" b="1" dirty="0" err="1"/>
              <a:t>Theeb</a:t>
            </a:r>
            <a:r>
              <a:rPr lang="en-US" sz="2400" b="1" dirty="0"/>
              <a:t> </a:t>
            </a:r>
            <a:r>
              <a:rPr lang="en-US" sz="2400" b="1" dirty="0" err="1"/>
              <a:t>Mashaqi</a:t>
            </a:r>
            <a:r>
              <a:rPr lang="en-US" sz="2400" b="1" dirty="0"/>
              <a:t> main pump station </a:t>
            </a:r>
          </a:p>
          <a:p>
            <a:endParaRPr lang="en-US" sz="2400" b="1" dirty="0"/>
          </a:p>
          <a:p>
            <a:endParaRPr lang="en-US" sz="2400" b="1" dirty="0"/>
          </a:p>
        </p:txBody>
      </p:sp>
      <p:sp>
        <p:nvSpPr>
          <p:cNvPr id="16" name="TextBox 15">
            <a:extLst>
              <a:ext uri="{FF2B5EF4-FFF2-40B4-BE49-F238E27FC236}">
                <a16:creationId xmlns="" xmlns:a16="http://schemas.microsoft.com/office/drawing/2014/main" id="{3FE56754-BCE5-920F-0B3E-0D4AC99D1679}"/>
              </a:ext>
            </a:extLst>
          </p:cNvPr>
          <p:cNvSpPr txBox="1"/>
          <p:nvPr/>
        </p:nvSpPr>
        <p:spPr>
          <a:xfrm>
            <a:off x="6904892" y="3995225"/>
            <a:ext cx="4206240" cy="1569660"/>
          </a:xfrm>
          <a:prstGeom prst="rect">
            <a:avLst/>
          </a:prstGeom>
          <a:noFill/>
        </p:spPr>
        <p:txBody>
          <a:bodyPr wrap="square">
            <a:spAutoFit/>
          </a:bodyPr>
          <a:lstStyle/>
          <a:p>
            <a:endParaRPr lang="en-US" sz="2400" b="1" dirty="0"/>
          </a:p>
          <a:p>
            <a:pPr marL="342900" indent="-342900">
              <a:buFont typeface="Wingdings" panose="05000000000000000000" pitchFamily="2" charset="2"/>
              <a:buChar char="Ø"/>
            </a:pPr>
            <a:r>
              <a:rPr lang="en-US" sz="2400" b="1" dirty="0"/>
              <a:t>Yasid booster pump station</a:t>
            </a:r>
          </a:p>
          <a:p>
            <a:r>
              <a:rPr lang="en-US" sz="2400" b="1" dirty="0"/>
              <a:t>which includes two boosters</a:t>
            </a:r>
          </a:p>
          <a:p>
            <a:endParaRPr lang="en-US" sz="2400" b="1" dirty="0"/>
          </a:p>
        </p:txBody>
      </p:sp>
      <p:sp>
        <p:nvSpPr>
          <p:cNvPr id="19" name="Arrow: Down 18">
            <a:extLst>
              <a:ext uri="{FF2B5EF4-FFF2-40B4-BE49-F238E27FC236}">
                <a16:creationId xmlns="" xmlns:a16="http://schemas.microsoft.com/office/drawing/2014/main" id="{5AD3F953-F85A-E997-5243-859243B1FE67}"/>
              </a:ext>
            </a:extLst>
          </p:cNvPr>
          <p:cNvSpPr/>
          <p:nvPr/>
        </p:nvSpPr>
        <p:spPr>
          <a:xfrm>
            <a:off x="8825132" y="2968053"/>
            <a:ext cx="365760" cy="110504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0" name="Arrow: Down 19">
            <a:extLst>
              <a:ext uri="{FF2B5EF4-FFF2-40B4-BE49-F238E27FC236}">
                <a16:creationId xmlns="" xmlns:a16="http://schemas.microsoft.com/office/drawing/2014/main" id="{73C13641-7869-61F7-B3C3-6DE06696BE2B}"/>
              </a:ext>
            </a:extLst>
          </p:cNvPr>
          <p:cNvSpPr/>
          <p:nvPr/>
        </p:nvSpPr>
        <p:spPr>
          <a:xfrm>
            <a:off x="2420346" y="3137168"/>
            <a:ext cx="4846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96603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1000" b="-61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7487C2DD-CE36-F885-FA33-DA918FBC10DC}"/>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latin typeface="HP Simplified Hans" panose="020B0500000000000000" pitchFamily="34" charset="-122"/>
                <a:ea typeface="HP Simplified Hans" panose="020B0500000000000000" pitchFamily="34" charset="-122"/>
                <a:cs typeface="Arial" panose="020B0604020202020204" pitchFamily="34" charset="0"/>
              </a:rPr>
              <a:t>	Main Pumping and Booster Stations </a:t>
            </a:r>
          </a:p>
        </p:txBody>
      </p:sp>
      <p:sp>
        <p:nvSpPr>
          <p:cNvPr id="5" name="Diamond 4">
            <a:extLst>
              <a:ext uri="{FF2B5EF4-FFF2-40B4-BE49-F238E27FC236}">
                <a16:creationId xmlns="" xmlns:a16="http://schemas.microsoft.com/office/drawing/2014/main" id="{FC837B4D-F126-1AE7-17E9-69ABED58939B}"/>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6A34FEBE-9440-4579-B95C-5596F00BC562}"/>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544DDFDC-810D-507E-D347-8BB2E236CEB7}"/>
              </a:ext>
            </a:extLst>
          </p:cNvPr>
          <p:cNvSpPr txBox="1"/>
          <p:nvPr/>
        </p:nvSpPr>
        <p:spPr>
          <a:xfrm>
            <a:off x="766776" y="857868"/>
            <a:ext cx="6108490"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cs typeface="Times New Roman" panose="02020603050405020304" pitchFamily="18" charset="0"/>
              </a:rPr>
              <a:t>Yasid Main Pump station</a:t>
            </a:r>
            <a:r>
              <a:rPr lang="en-US" sz="2800" b="1" dirty="0"/>
              <a:t>.</a:t>
            </a:r>
          </a:p>
        </p:txBody>
      </p:sp>
      <p:graphicFrame>
        <p:nvGraphicFramePr>
          <p:cNvPr id="10" name="Content Placeholder 4">
            <a:extLst>
              <a:ext uri="{FF2B5EF4-FFF2-40B4-BE49-F238E27FC236}">
                <a16:creationId xmlns="" xmlns:a16="http://schemas.microsoft.com/office/drawing/2014/main" id="{3E08AC5C-43C7-0E09-56BD-57FD45353840}"/>
              </a:ext>
            </a:extLst>
          </p:cNvPr>
          <p:cNvGraphicFramePr>
            <a:graphicFrameLocks noGrp="1"/>
          </p:cNvGraphicFramePr>
          <p:nvPr>
            <p:ph idx="1"/>
            <p:extLst>
              <p:ext uri="{D42A27DB-BD31-4B8C-83A1-F6EECF244321}">
                <p14:modId xmlns:p14="http://schemas.microsoft.com/office/powerpoint/2010/main" val="4192380757"/>
              </p:ext>
            </p:extLst>
          </p:nvPr>
        </p:nvGraphicFramePr>
        <p:xfrm>
          <a:off x="5006715" y="1557481"/>
          <a:ext cx="6956840" cy="1828800"/>
        </p:xfrm>
        <a:graphic>
          <a:graphicData uri="http://schemas.openxmlformats.org/drawingml/2006/table">
            <a:tbl>
              <a:tblPr firstRow="1" firstCol="1" lastRow="1" lastCol="1" bandRow="1" bandCol="1"/>
              <a:tblGrid>
                <a:gridCol w="692512">
                  <a:extLst>
                    <a:ext uri="{9D8B030D-6E8A-4147-A177-3AD203B41FA5}">
                      <a16:colId xmlns="" xmlns:a16="http://schemas.microsoft.com/office/drawing/2014/main" val="20000"/>
                    </a:ext>
                  </a:extLst>
                </a:gridCol>
                <a:gridCol w="1170031">
                  <a:extLst>
                    <a:ext uri="{9D8B030D-6E8A-4147-A177-3AD203B41FA5}">
                      <a16:colId xmlns="" xmlns:a16="http://schemas.microsoft.com/office/drawing/2014/main" val="20001"/>
                    </a:ext>
                  </a:extLst>
                </a:gridCol>
                <a:gridCol w="1210440">
                  <a:extLst>
                    <a:ext uri="{9D8B030D-6E8A-4147-A177-3AD203B41FA5}">
                      <a16:colId xmlns="" xmlns:a16="http://schemas.microsoft.com/office/drawing/2014/main" val="20003"/>
                    </a:ext>
                  </a:extLst>
                </a:gridCol>
                <a:gridCol w="1489495">
                  <a:extLst>
                    <a:ext uri="{9D8B030D-6E8A-4147-A177-3AD203B41FA5}">
                      <a16:colId xmlns="" xmlns:a16="http://schemas.microsoft.com/office/drawing/2014/main" val="20004"/>
                    </a:ext>
                  </a:extLst>
                </a:gridCol>
                <a:gridCol w="779075">
                  <a:extLst>
                    <a:ext uri="{9D8B030D-6E8A-4147-A177-3AD203B41FA5}">
                      <a16:colId xmlns="" xmlns:a16="http://schemas.microsoft.com/office/drawing/2014/main" val="20005"/>
                    </a:ext>
                  </a:extLst>
                </a:gridCol>
                <a:gridCol w="799852">
                  <a:extLst>
                    <a:ext uri="{9D8B030D-6E8A-4147-A177-3AD203B41FA5}">
                      <a16:colId xmlns="" xmlns:a16="http://schemas.microsoft.com/office/drawing/2014/main" val="20006"/>
                    </a:ext>
                  </a:extLst>
                </a:gridCol>
                <a:gridCol w="815435">
                  <a:extLst>
                    <a:ext uri="{9D8B030D-6E8A-4147-A177-3AD203B41FA5}">
                      <a16:colId xmlns="" xmlns:a16="http://schemas.microsoft.com/office/drawing/2014/main" val="20007"/>
                    </a:ext>
                  </a:extLst>
                </a:gridCol>
              </a:tblGrid>
              <a:tr h="512802">
                <a:tc>
                  <a:txBody>
                    <a:bodyPr/>
                    <a:lstStyle/>
                    <a:p>
                      <a:pPr marL="37465" marR="90170" algn="ctr">
                        <a:spcBef>
                          <a:spcPts val="390"/>
                        </a:spcBef>
                        <a:spcAft>
                          <a:spcPts val="0"/>
                        </a:spcAft>
                      </a:pPr>
                      <a:r>
                        <a:rPr lang="en-US" sz="1800" b="1" dirty="0">
                          <a:effectLst/>
                          <a:latin typeface="+mn-lt"/>
                          <a:ea typeface="Times New Roman" panose="02020603050405020304" pitchFamily="18" charset="0"/>
                          <a:cs typeface="Arial" panose="020B0604020202020204" pitchFamily="34" charset="0"/>
                        </a:rPr>
                        <a:t>Pump</a:t>
                      </a:r>
                      <a:r>
                        <a:rPr lang="en-US" sz="1800" b="1" spc="-285" dirty="0">
                          <a:effectLst/>
                          <a:latin typeface="+mn-lt"/>
                          <a:ea typeface="Times New Roman" panose="02020603050405020304" pitchFamily="18" charset="0"/>
                          <a:cs typeface="Arial" panose="020B0604020202020204" pitchFamily="34" charset="0"/>
                        </a:rPr>
                        <a:t> </a:t>
                      </a:r>
                      <a:r>
                        <a:rPr lang="en-US" sz="1800" b="1" dirty="0">
                          <a:effectLst/>
                          <a:latin typeface="+mn-lt"/>
                          <a:ea typeface="Times New Roman" panose="02020603050405020304" pitchFamily="18" charset="0"/>
                          <a:cs typeface="Arial" panose="020B0604020202020204" pitchFamily="34" charset="0"/>
                        </a:rPr>
                        <a:t>NO.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800" b="1" dirty="0">
                          <a:effectLst/>
                          <a:latin typeface="+mn-lt"/>
                          <a:ea typeface="Times New Roman" panose="02020603050405020304" pitchFamily="18" charset="0"/>
                          <a:cs typeface="Arial" panose="020B0604020202020204" pitchFamily="34" charset="0"/>
                        </a:rPr>
                        <a:t>Location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800" b="1" dirty="0">
                          <a:effectLst/>
                          <a:latin typeface="+mn-lt"/>
                          <a:ea typeface="Times New Roman" panose="02020603050405020304" pitchFamily="18" charset="0"/>
                          <a:cs typeface="Arial" panose="020B0604020202020204" pitchFamily="34" charset="0"/>
                        </a:rPr>
                        <a:t>Impeller</a:t>
                      </a:r>
                      <a:r>
                        <a:rPr lang="en-US" sz="1800" b="1" spc="-10" dirty="0">
                          <a:effectLst/>
                          <a:latin typeface="+mn-lt"/>
                          <a:ea typeface="Times New Roman" panose="02020603050405020304" pitchFamily="18" charset="0"/>
                          <a:cs typeface="Arial" panose="020B0604020202020204" pitchFamily="34" charset="0"/>
                        </a:rPr>
                        <a:t> </a:t>
                      </a:r>
                      <a:r>
                        <a:rPr lang="en-US" sz="1800" b="1" dirty="0">
                          <a:effectLst/>
                          <a:latin typeface="+mn-lt"/>
                          <a:ea typeface="Times New Roman" panose="02020603050405020304" pitchFamily="18" charset="0"/>
                          <a:cs typeface="Arial" panose="020B0604020202020204" pitchFamily="34" charset="0"/>
                        </a:rPr>
                        <a:t>type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90"/>
                        </a:spcBef>
                        <a:spcAft>
                          <a:spcPts val="0"/>
                        </a:spcAft>
                      </a:pPr>
                      <a:r>
                        <a:rPr lang="en-US" sz="1800" b="1" dirty="0">
                          <a:effectLst/>
                          <a:latin typeface="+mn-lt"/>
                          <a:ea typeface="Times New Roman" panose="02020603050405020304" pitchFamily="18" charset="0"/>
                          <a:cs typeface="Arial" panose="020B0604020202020204" pitchFamily="34" charset="0"/>
                        </a:rPr>
                        <a:t>Placement</a:t>
                      </a:r>
                      <a:r>
                        <a:rPr lang="en-US" sz="1800" b="1" spc="5" dirty="0">
                          <a:effectLst/>
                          <a:latin typeface="+mn-lt"/>
                          <a:ea typeface="Times New Roman" panose="02020603050405020304" pitchFamily="18" charset="0"/>
                          <a:cs typeface="Arial" panose="020B0604020202020204" pitchFamily="34" charset="0"/>
                        </a:rPr>
                        <a:t> </a:t>
                      </a:r>
                      <a:r>
                        <a:rPr lang="en-US" sz="1800" b="1" spc="-5" dirty="0">
                          <a:effectLst/>
                          <a:latin typeface="+mn-lt"/>
                          <a:ea typeface="Times New Roman" panose="02020603050405020304" pitchFamily="18" charset="0"/>
                          <a:cs typeface="Arial" panose="020B0604020202020204" pitchFamily="34" charset="0"/>
                        </a:rPr>
                        <a:t>configuration</a:t>
                      </a:r>
                      <a:endParaRPr lang="en-US" sz="18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90"/>
                        </a:spcBef>
                        <a:spcAft>
                          <a:spcPts val="0"/>
                        </a:spcAft>
                      </a:pPr>
                      <a:r>
                        <a:rPr lang="en-US" sz="1800" b="1">
                          <a:effectLst/>
                          <a:latin typeface="+mn-lt"/>
                          <a:ea typeface="Times New Roman" panose="02020603050405020304" pitchFamily="18" charset="0"/>
                          <a:cs typeface="Arial" panose="020B0604020202020204" pitchFamily="34" charset="0"/>
                        </a:rPr>
                        <a:t>Flow</a:t>
                      </a:r>
                      <a:r>
                        <a:rPr lang="en-US" sz="1800" b="1" spc="-290">
                          <a:effectLst/>
                          <a:latin typeface="+mn-lt"/>
                          <a:ea typeface="Times New Roman" panose="02020603050405020304" pitchFamily="18" charset="0"/>
                          <a:cs typeface="Arial" panose="020B0604020202020204" pitchFamily="34" charset="0"/>
                        </a:rPr>
                        <a:t> </a:t>
                      </a:r>
                      <a:r>
                        <a:rPr lang="en-US" sz="1800" b="1">
                          <a:effectLst/>
                          <a:latin typeface="+mn-lt"/>
                          <a:ea typeface="Times New Roman" panose="02020603050405020304" pitchFamily="18" charset="0"/>
                          <a:cs typeface="Arial" panose="020B0604020202020204" pitchFamily="34" charset="0"/>
                        </a:rPr>
                        <a:t>m</a:t>
                      </a:r>
                      <a:r>
                        <a:rPr lang="en-US" sz="1800" b="1" baseline="30000">
                          <a:effectLst/>
                          <a:latin typeface="+mn-lt"/>
                          <a:ea typeface="Times New Roman" panose="02020603050405020304" pitchFamily="18" charset="0"/>
                          <a:cs typeface="Arial" panose="020B0604020202020204" pitchFamily="34" charset="0"/>
                        </a:rPr>
                        <a:t>3</a:t>
                      </a:r>
                      <a:r>
                        <a:rPr lang="en-US" sz="1800" b="1">
                          <a:effectLst/>
                          <a:latin typeface="+mn-lt"/>
                          <a:ea typeface="Times New Roman" panose="02020603050405020304" pitchFamily="18" charset="0"/>
                          <a:cs typeface="Arial" panose="020B0604020202020204" pitchFamily="34" charset="0"/>
                        </a:rPr>
                        <a:t>/h</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800" b="1">
                          <a:effectLst/>
                          <a:latin typeface="+mn-lt"/>
                          <a:ea typeface="Times New Roman" panose="02020603050405020304" pitchFamily="18" charset="0"/>
                          <a:cs typeface="Arial" panose="020B0604020202020204" pitchFamily="34" charset="0"/>
                        </a:rPr>
                        <a:t>Elevation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lnSpc>
                          <a:spcPts val="1375"/>
                        </a:lnSpc>
                        <a:spcAft>
                          <a:spcPts val="0"/>
                        </a:spcAft>
                      </a:pPr>
                      <a:endParaRPr lang="en-US" sz="1800" b="1" dirty="0">
                        <a:effectLst/>
                        <a:latin typeface="+mn-lt"/>
                        <a:ea typeface="Times New Roman" panose="02020603050405020304" pitchFamily="18" charset="0"/>
                        <a:cs typeface="Arial" panose="020B0604020202020204" pitchFamily="34" charset="0"/>
                      </a:endParaRPr>
                    </a:p>
                    <a:p>
                      <a:pPr marL="37465" marR="90170" algn="ctr">
                        <a:lnSpc>
                          <a:spcPts val="1375"/>
                        </a:lnSpc>
                        <a:spcAft>
                          <a:spcPts val="0"/>
                        </a:spcAft>
                      </a:pPr>
                      <a:r>
                        <a:rPr lang="en-US" sz="1800" b="1" dirty="0">
                          <a:effectLst/>
                          <a:latin typeface="+mn-lt"/>
                          <a:ea typeface="Times New Roman" panose="02020603050405020304" pitchFamily="18" charset="0"/>
                          <a:cs typeface="Arial" panose="020B0604020202020204" pitchFamily="34" charset="0"/>
                        </a:rPr>
                        <a:t>Head</a:t>
                      </a:r>
                    </a:p>
                    <a:p>
                      <a:pPr marL="37465" marR="90170" algn="ctr">
                        <a:spcBef>
                          <a:spcPts val="790"/>
                        </a:spcBef>
                        <a:spcAft>
                          <a:spcPts val="0"/>
                        </a:spcAft>
                      </a:pPr>
                      <a:r>
                        <a:rPr lang="en-US" sz="1800" b="1" dirty="0">
                          <a:effectLst/>
                          <a:latin typeface="+mn-lt"/>
                          <a:ea typeface="Times New Roman" panose="02020603050405020304" pitchFamily="18" charset="0"/>
                          <a:cs typeface="Arial" panose="020B060402020202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016195">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dirty="0">
                          <a:effectLst/>
                          <a:latin typeface="+mn-lt"/>
                          <a:ea typeface="Times New Roman" panose="02020603050405020304" pitchFamily="18" charset="0"/>
                          <a:cs typeface="Arial" panose="020B0604020202020204" pitchFamily="34" charset="0"/>
                        </a:rPr>
                        <a:t>B1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lvl="0" indent="0" algn="ctr" defTabSz="914400" rtl="0" eaLnBrk="1" fontAlgn="auto" latinLnBrk="0" hangingPunct="1">
                        <a:lnSpc>
                          <a:spcPct val="100000"/>
                        </a:lnSpc>
                        <a:spcBef>
                          <a:spcPts val="0"/>
                        </a:spcBef>
                        <a:spcAft>
                          <a:spcPts val="0"/>
                        </a:spcAft>
                        <a:buClrTx/>
                        <a:buSzTx/>
                        <a:buFontTx/>
                        <a:buNone/>
                        <a:tabLst/>
                        <a:defRPr/>
                      </a:pPr>
                      <a:endParaRPr lang="en-US" sz="1800" b="1" dirty="0">
                        <a:effectLst/>
                        <a:latin typeface="+mn-lt"/>
                        <a:ea typeface="Times New Roman" panose="02020603050405020304" pitchFamily="18" charset="0"/>
                        <a:cs typeface="Arial" panose="020B0604020202020204" pitchFamily="34" charset="0"/>
                      </a:endParaRPr>
                    </a:p>
                    <a:p>
                      <a:pPr marL="37465" marR="90170" lvl="0" indent="0" algn="ctr" defTabSz="914400" rtl="0" eaLnBrk="1" fontAlgn="auto" latinLnBrk="0" hangingPunct="1">
                        <a:lnSpc>
                          <a:spcPct val="100000"/>
                        </a:lnSpc>
                        <a:spcBef>
                          <a:spcPts val="0"/>
                        </a:spcBef>
                        <a:spcAft>
                          <a:spcPts val="0"/>
                        </a:spcAft>
                        <a:buClrTx/>
                        <a:buSzTx/>
                        <a:buFontTx/>
                        <a:buNone/>
                        <a:tabLst/>
                        <a:defRPr/>
                      </a:pPr>
                      <a:r>
                        <a:rPr lang="en-US" sz="1800" b="1" spc="-5" dirty="0">
                          <a:effectLst/>
                          <a:latin typeface="+mn-lt"/>
                          <a:ea typeface="Times New Roman" panose="02020603050405020304" pitchFamily="18" charset="0"/>
                          <a:cs typeface="Arial" panose="020B0604020202020204" pitchFamily="34" charset="0"/>
                        </a:rPr>
                        <a:t>Storage T</a:t>
                      </a:r>
                      <a:r>
                        <a:rPr lang="en-US" sz="1800" b="1" dirty="0">
                          <a:effectLst/>
                          <a:latin typeface="+mn-lt"/>
                          <a:ea typeface="Times New Roman" panose="02020603050405020304" pitchFamily="18" charset="0"/>
                          <a:cs typeface="Arial" panose="020B0604020202020204" pitchFamily="34" charset="0"/>
                        </a:rPr>
                        <a:t>ank I</a:t>
                      </a:r>
                      <a:endParaRPr lang="en-US" sz="2400" b="1" dirty="0">
                        <a:effectLst/>
                        <a:latin typeface="+mn-lt"/>
                        <a:ea typeface="Times New Roman" panose="02020603050405020304" pitchFamily="18" charset="0"/>
                        <a:cs typeface="Arial" panose="020B0604020202020204" pitchFamily="34" charset="0"/>
                      </a:endParaRPr>
                    </a:p>
                    <a:p>
                      <a:pPr marL="37465" marR="90170" lvl="0" indent="0" algn="ctr" defTabSz="914400" rtl="0" eaLnBrk="1" fontAlgn="auto" latinLnBrk="0" hangingPunct="1">
                        <a:lnSpc>
                          <a:spcPct val="100000"/>
                        </a:lnSpc>
                        <a:spcBef>
                          <a:spcPts val="0"/>
                        </a:spcBef>
                        <a:spcAft>
                          <a:spcPts val="0"/>
                        </a:spcAft>
                        <a:buClrTx/>
                        <a:buSzTx/>
                        <a:buFontTx/>
                        <a:buNone/>
                        <a:tabLst/>
                        <a:defRPr/>
                      </a:pPr>
                      <a:endParaRPr lang="en-US" sz="18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dirty="0">
                          <a:effectLst/>
                          <a:latin typeface="+mn-lt"/>
                          <a:ea typeface="Times New Roman" panose="02020603050405020304" pitchFamily="18" charset="0"/>
                          <a:cs typeface="Arial" panose="020B0604020202020204" pitchFamily="34" charset="0"/>
                        </a:rPr>
                        <a:t>Centrifugal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dirty="0">
                          <a:effectLst/>
                          <a:latin typeface="+mn-lt"/>
                          <a:ea typeface="Times New Roman" panose="02020603050405020304" pitchFamily="18" charset="0"/>
                          <a:cs typeface="Arial" panose="020B0604020202020204" pitchFamily="34" charset="0"/>
                        </a:rPr>
                        <a:t>    vertical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kern="1200" dirty="0">
                          <a:solidFill>
                            <a:schemeClr val="tx1"/>
                          </a:solidFill>
                          <a:effectLst/>
                          <a:latin typeface="+mn-lt"/>
                          <a:ea typeface="+mn-ea"/>
                          <a:cs typeface="+mn-cs"/>
                        </a:rPr>
                        <a:t>45</a:t>
                      </a:r>
                      <a:endParaRPr lang="en-US" sz="18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kern="1200" dirty="0">
                          <a:solidFill>
                            <a:schemeClr val="tx1"/>
                          </a:solidFill>
                          <a:effectLst/>
                          <a:latin typeface="+mn-lt"/>
                          <a:ea typeface="+mn-ea"/>
                          <a:cs typeface="+mn-cs"/>
                        </a:rPr>
                        <a:t>300 </a:t>
                      </a:r>
                      <a:endParaRPr lang="en-US" sz="18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800" b="1" i="1" dirty="0">
                          <a:effectLst/>
                          <a:latin typeface="+mn-lt"/>
                          <a:ea typeface="Times New Roman" panose="02020603050405020304" pitchFamily="18" charset="0"/>
                          <a:cs typeface="Times New Roman" panose="02020603050405020304" pitchFamily="18" charset="0"/>
                        </a:rPr>
                        <a:t> </a:t>
                      </a:r>
                      <a:endParaRPr lang="en-US" sz="18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800" b="1" kern="1200" dirty="0">
                          <a:solidFill>
                            <a:schemeClr val="tx1"/>
                          </a:solidFill>
                          <a:effectLst/>
                          <a:latin typeface="+mn-lt"/>
                          <a:ea typeface="+mn-ea"/>
                          <a:cs typeface="+mn-cs"/>
                        </a:rPr>
                        <a:t>400 </a:t>
                      </a:r>
                      <a:endParaRPr lang="en-US" sz="18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bl>
          </a:graphicData>
        </a:graphic>
      </p:graphicFrame>
      <p:sp>
        <p:nvSpPr>
          <p:cNvPr id="12" name="TextBox 11">
            <a:extLst>
              <a:ext uri="{FF2B5EF4-FFF2-40B4-BE49-F238E27FC236}">
                <a16:creationId xmlns="" xmlns:a16="http://schemas.microsoft.com/office/drawing/2014/main" id="{27F77FAF-4A54-38F0-F836-82FA374926FE}"/>
              </a:ext>
            </a:extLst>
          </p:cNvPr>
          <p:cNvSpPr txBox="1"/>
          <p:nvPr/>
        </p:nvSpPr>
        <p:spPr>
          <a:xfrm>
            <a:off x="766776" y="3891289"/>
            <a:ext cx="6108490"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cs typeface="Times New Roman" panose="02020603050405020304" pitchFamily="18" charset="0"/>
              </a:rPr>
              <a:t>Yasid  Booster Pump Station</a:t>
            </a:r>
            <a:endParaRPr lang="en-US" sz="2800" b="1" dirty="0"/>
          </a:p>
        </p:txBody>
      </p:sp>
      <p:graphicFrame>
        <p:nvGraphicFramePr>
          <p:cNvPr id="13" name="Content Placeholder 3">
            <a:extLst>
              <a:ext uri="{FF2B5EF4-FFF2-40B4-BE49-F238E27FC236}">
                <a16:creationId xmlns="" xmlns:a16="http://schemas.microsoft.com/office/drawing/2014/main" id="{4031CBC7-D308-5685-39D5-6CB82E7642AA}"/>
              </a:ext>
            </a:extLst>
          </p:cNvPr>
          <p:cNvGraphicFramePr>
            <a:graphicFrameLocks/>
          </p:cNvGraphicFramePr>
          <p:nvPr>
            <p:extLst>
              <p:ext uri="{D42A27DB-BD31-4B8C-83A1-F6EECF244321}">
                <p14:modId xmlns:p14="http://schemas.microsoft.com/office/powerpoint/2010/main" val="3022180884"/>
              </p:ext>
            </p:extLst>
          </p:nvPr>
        </p:nvGraphicFramePr>
        <p:xfrm>
          <a:off x="4287187" y="4486563"/>
          <a:ext cx="7676368" cy="2667001"/>
        </p:xfrm>
        <a:graphic>
          <a:graphicData uri="http://schemas.openxmlformats.org/drawingml/2006/table">
            <a:tbl>
              <a:tblPr firstRow="1" firstCol="1" lastRow="1" lastCol="1" bandRow="1" bandCol="1"/>
              <a:tblGrid>
                <a:gridCol w="764498">
                  <a:extLst>
                    <a:ext uri="{9D8B030D-6E8A-4147-A177-3AD203B41FA5}">
                      <a16:colId xmlns="" xmlns:a16="http://schemas.microsoft.com/office/drawing/2014/main" val="20000"/>
                    </a:ext>
                  </a:extLst>
                </a:gridCol>
                <a:gridCol w="1154243">
                  <a:extLst>
                    <a:ext uri="{9D8B030D-6E8A-4147-A177-3AD203B41FA5}">
                      <a16:colId xmlns="" xmlns:a16="http://schemas.microsoft.com/office/drawing/2014/main" val="20001"/>
                    </a:ext>
                  </a:extLst>
                </a:gridCol>
                <a:gridCol w="956711">
                  <a:extLst>
                    <a:ext uri="{9D8B030D-6E8A-4147-A177-3AD203B41FA5}">
                      <a16:colId xmlns="" xmlns:a16="http://schemas.microsoft.com/office/drawing/2014/main" val="20002"/>
                    </a:ext>
                  </a:extLst>
                </a:gridCol>
                <a:gridCol w="1096941">
                  <a:extLst>
                    <a:ext uri="{9D8B030D-6E8A-4147-A177-3AD203B41FA5}">
                      <a16:colId xmlns="" xmlns:a16="http://schemas.microsoft.com/office/drawing/2014/main" val="20003"/>
                    </a:ext>
                  </a:extLst>
                </a:gridCol>
                <a:gridCol w="1447503">
                  <a:extLst>
                    <a:ext uri="{9D8B030D-6E8A-4147-A177-3AD203B41FA5}">
                      <a16:colId xmlns="" xmlns:a16="http://schemas.microsoft.com/office/drawing/2014/main" val="20004"/>
                    </a:ext>
                  </a:extLst>
                </a:gridCol>
                <a:gridCol w="734210">
                  <a:extLst>
                    <a:ext uri="{9D8B030D-6E8A-4147-A177-3AD203B41FA5}">
                      <a16:colId xmlns="" xmlns:a16="http://schemas.microsoft.com/office/drawing/2014/main" val="20005"/>
                    </a:ext>
                  </a:extLst>
                </a:gridCol>
                <a:gridCol w="753789">
                  <a:extLst>
                    <a:ext uri="{9D8B030D-6E8A-4147-A177-3AD203B41FA5}">
                      <a16:colId xmlns="" xmlns:a16="http://schemas.microsoft.com/office/drawing/2014/main" val="20006"/>
                    </a:ext>
                  </a:extLst>
                </a:gridCol>
                <a:gridCol w="768473">
                  <a:extLst>
                    <a:ext uri="{9D8B030D-6E8A-4147-A177-3AD203B41FA5}">
                      <a16:colId xmlns="" xmlns:a16="http://schemas.microsoft.com/office/drawing/2014/main" val="20007"/>
                    </a:ext>
                  </a:extLst>
                </a:gridCol>
              </a:tblGrid>
              <a:tr h="731031">
                <a:tc>
                  <a:txBody>
                    <a:bodyPr/>
                    <a:lstStyle/>
                    <a:p>
                      <a:pPr marL="37465" marR="90170" algn="ctr">
                        <a:spcBef>
                          <a:spcPts val="390"/>
                        </a:spcBef>
                        <a:spcAft>
                          <a:spcPts val="0"/>
                        </a:spcAft>
                      </a:pPr>
                      <a:r>
                        <a:rPr lang="en-US" sz="1600" b="1" dirty="0">
                          <a:effectLst/>
                          <a:latin typeface="+mn-lt"/>
                          <a:ea typeface="Times New Roman" panose="02020603050405020304" pitchFamily="18" charset="0"/>
                          <a:cs typeface="Arial" panose="020B0604020202020204" pitchFamily="34" charset="0"/>
                        </a:rPr>
                        <a:t>Pump</a:t>
                      </a:r>
                      <a:r>
                        <a:rPr lang="en-US" sz="1600" b="1" spc="-285"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NO.</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600" b="1" dirty="0">
                          <a:effectLst/>
                          <a:latin typeface="+mn-lt"/>
                          <a:ea typeface="Times New Roman" panose="02020603050405020304" pitchFamily="18" charset="0"/>
                          <a:cs typeface="Arial" panose="020B0604020202020204" pitchFamily="34" charset="0"/>
                        </a:rPr>
                        <a:t>Location</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600" b="1" dirty="0">
                          <a:effectLst/>
                          <a:latin typeface="+mn-lt"/>
                          <a:ea typeface="Times New Roman" panose="02020603050405020304" pitchFamily="18" charset="0"/>
                          <a:cs typeface="Arial" panose="020B0604020202020204" pitchFamily="34" charset="0"/>
                        </a:rPr>
                        <a:t>Status</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600" b="1" dirty="0">
                          <a:effectLst/>
                          <a:latin typeface="+mn-lt"/>
                          <a:ea typeface="Times New Roman" panose="02020603050405020304" pitchFamily="18" charset="0"/>
                          <a:cs typeface="Arial" panose="020B0604020202020204" pitchFamily="34" charset="0"/>
                        </a:rPr>
                        <a:t>Impeller</a:t>
                      </a:r>
                      <a:r>
                        <a:rPr lang="en-US" sz="1600" b="1" spc="-10"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type</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90"/>
                        </a:spcBef>
                        <a:spcAft>
                          <a:spcPts val="0"/>
                        </a:spcAft>
                      </a:pPr>
                      <a:r>
                        <a:rPr lang="en-US" sz="1600" b="1" dirty="0">
                          <a:effectLst/>
                          <a:latin typeface="+mn-lt"/>
                          <a:ea typeface="Times New Roman" panose="02020603050405020304" pitchFamily="18" charset="0"/>
                          <a:cs typeface="Arial" panose="020B0604020202020204" pitchFamily="34" charset="0"/>
                        </a:rPr>
                        <a:t>Placement</a:t>
                      </a:r>
                      <a:r>
                        <a:rPr lang="en-US" sz="1600" b="1" spc="5" dirty="0">
                          <a:effectLst/>
                          <a:latin typeface="+mn-lt"/>
                          <a:ea typeface="Times New Roman" panose="02020603050405020304" pitchFamily="18" charset="0"/>
                          <a:cs typeface="Arial" panose="020B0604020202020204" pitchFamily="34" charset="0"/>
                        </a:rPr>
                        <a:t> </a:t>
                      </a:r>
                      <a:r>
                        <a:rPr lang="en-US" sz="1600" b="1" spc="-5" dirty="0">
                          <a:effectLst/>
                          <a:latin typeface="+mn-lt"/>
                          <a:ea typeface="Times New Roman" panose="02020603050405020304" pitchFamily="18" charset="0"/>
                          <a:cs typeface="Arial" panose="020B0604020202020204" pitchFamily="34" charset="0"/>
                        </a:rPr>
                        <a:t>configuration</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90"/>
                        </a:spcBef>
                        <a:spcAft>
                          <a:spcPts val="0"/>
                        </a:spcAft>
                      </a:pPr>
                      <a:r>
                        <a:rPr lang="en-US" sz="1600" b="1">
                          <a:effectLst/>
                          <a:latin typeface="+mn-lt"/>
                          <a:ea typeface="Times New Roman" panose="02020603050405020304" pitchFamily="18" charset="0"/>
                          <a:cs typeface="Arial" panose="020B0604020202020204" pitchFamily="34" charset="0"/>
                        </a:rPr>
                        <a:t>Flow</a:t>
                      </a:r>
                      <a:r>
                        <a:rPr lang="en-US" sz="1600" b="1" spc="-290">
                          <a:effectLst/>
                          <a:latin typeface="+mn-lt"/>
                          <a:ea typeface="Times New Roman" panose="02020603050405020304" pitchFamily="18" charset="0"/>
                          <a:cs typeface="Arial" panose="020B0604020202020204" pitchFamily="34" charset="0"/>
                        </a:rPr>
                        <a:t> </a:t>
                      </a:r>
                      <a:r>
                        <a:rPr lang="en-US" sz="1600" b="1">
                          <a:effectLst/>
                          <a:latin typeface="+mn-lt"/>
                          <a:ea typeface="Times New Roman" panose="02020603050405020304" pitchFamily="18" charset="0"/>
                          <a:cs typeface="Arial" panose="020B0604020202020204" pitchFamily="34" charset="0"/>
                        </a:rPr>
                        <a:t>m</a:t>
                      </a:r>
                      <a:r>
                        <a:rPr lang="en-US" sz="1600" b="1" baseline="30000">
                          <a:effectLst/>
                          <a:latin typeface="+mn-lt"/>
                          <a:ea typeface="Times New Roman" panose="02020603050405020304" pitchFamily="18" charset="0"/>
                          <a:cs typeface="Arial" panose="020B0604020202020204" pitchFamily="34" charset="0"/>
                        </a:rPr>
                        <a:t>3</a:t>
                      </a:r>
                      <a:r>
                        <a:rPr lang="en-US" sz="1600" b="1">
                          <a:effectLst/>
                          <a:latin typeface="+mn-lt"/>
                          <a:ea typeface="Times New Roman" panose="02020603050405020304" pitchFamily="18" charset="0"/>
                          <a:cs typeface="Arial" panose="020B0604020202020204" pitchFamily="34" charset="0"/>
                        </a:rPr>
                        <a:t>/h</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1085"/>
                        </a:spcBef>
                        <a:spcAft>
                          <a:spcPts val="0"/>
                        </a:spcAft>
                      </a:pPr>
                      <a:r>
                        <a:rPr lang="en-US" sz="1600" b="1">
                          <a:effectLst/>
                          <a:latin typeface="+mn-lt"/>
                          <a:ea typeface="Times New Roman" panose="02020603050405020304" pitchFamily="18" charset="0"/>
                          <a:cs typeface="Arial" panose="020B0604020202020204" pitchFamily="34" charset="0"/>
                        </a:rPr>
                        <a:t>Elevation</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lnSpc>
                          <a:spcPts val="1375"/>
                        </a:lnSpc>
                        <a:spcAft>
                          <a:spcPts val="0"/>
                        </a:spcAft>
                      </a:pPr>
                      <a:endParaRPr lang="en-US" sz="1600" b="1" dirty="0">
                        <a:effectLst/>
                        <a:latin typeface="+mn-lt"/>
                        <a:ea typeface="Times New Roman" panose="02020603050405020304" pitchFamily="18" charset="0"/>
                        <a:cs typeface="Arial" panose="020B0604020202020204" pitchFamily="34" charset="0"/>
                      </a:endParaRPr>
                    </a:p>
                    <a:p>
                      <a:pPr marL="37465" marR="90170" algn="ctr">
                        <a:lnSpc>
                          <a:spcPts val="1375"/>
                        </a:lnSpc>
                        <a:spcAft>
                          <a:spcPts val="0"/>
                        </a:spcAft>
                      </a:pPr>
                      <a:r>
                        <a:rPr lang="en-US" sz="1600" b="1" dirty="0">
                          <a:effectLst/>
                          <a:latin typeface="+mn-lt"/>
                          <a:ea typeface="Times New Roman" panose="02020603050405020304" pitchFamily="18" charset="0"/>
                          <a:cs typeface="Arial" panose="020B0604020202020204" pitchFamily="34" charset="0"/>
                        </a:rPr>
                        <a:t>Head</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790"/>
                        </a:spcBef>
                        <a:spcAft>
                          <a:spcPts val="0"/>
                        </a:spcAft>
                      </a:pPr>
                      <a:r>
                        <a:rPr lang="en-US" sz="1600" b="1" dirty="0">
                          <a:effectLst/>
                          <a:latin typeface="+mn-lt"/>
                          <a:ea typeface="Times New Roman" panose="02020603050405020304" pitchFamily="18" charset="0"/>
                          <a:cs typeface="Arial" panose="020B0604020202020204" pitchFamily="34" charset="0"/>
                        </a:rPr>
                        <a:t>(m)</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967985">
                <a:tc>
                  <a:txBody>
                    <a:bodyPr/>
                    <a:lstStyle/>
                    <a:p>
                      <a:pPr marL="37465" marR="90170" algn="ctr">
                        <a:spcBef>
                          <a:spcPts val="30"/>
                        </a:spcBef>
                        <a:spcAft>
                          <a:spcPts val="0"/>
                        </a:spcAft>
                      </a:pPr>
                      <a:r>
                        <a:rPr lang="en-US" sz="1400" b="1" i="1">
                          <a:effectLst/>
                          <a:latin typeface="+mn-lt"/>
                          <a:ea typeface="Times New Roman" panose="02020603050405020304" pitchFamily="18" charset="0"/>
                          <a:cs typeface="Times New Roman" panose="02020603050405020304" pitchFamily="18" charset="0"/>
                        </a:rPr>
                        <a:t> </a:t>
                      </a:r>
                      <a:endParaRPr lang="en-US" sz="1400" b="1">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600" b="1">
                          <a:effectLst/>
                          <a:latin typeface="+mn-lt"/>
                          <a:ea typeface="Times New Roman" panose="02020603050405020304" pitchFamily="18" charset="0"/>
                          <a:cs typeface="Arial" panose="020B0604020202020204" pitchFamily="34" charset="0"/>
                        </a:rPr>
                        <a:t>B1</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Yasid </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Booster</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Station</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690"/>
                        </a:spcBef>
                        <a:spcAft>
                          <a:spcPts val="0"/>
                        </a:spcAft>
                      </a:pPr>
                      <a:r>
                        <a:rPr lang="en-US" sz="1600" b="1" dirty="0">
                          <a:effectLst/>
                          <a:latin typeface="+mn-lt"/>
                          <a:ea typeface="Times New Roman" panose="02020603050405020304" pitchFamily="18" charset="0"/>
                          <a:cs typeface="Arial" panose="020B0604020202020204" pitchFamily="34" charset="0"/>
                        </a:rPr>
                        <a:t>Working </a:t>
                      </a:r>
                      <a:r>
                        <a:rPr lang="en-US" sz="1600" b="1" spc="-290"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Alternate</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600" b="1" dirty="0">
                          <a:effectLst/>
                          <a:latin typeface="+mn-lt"/>
                          <a:ea typeface="Times New Roman" panose="02020603050405020304" pitchFamily="18" charset="0"/>
                          <a:cs typeface="Arial" panose="020B0604020202020204" pitchFamily="34" charset="0"/>
                        </a:rPr>
                        <a:t>Centrifugal</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05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600" b="1" dirty="0">
                          <a:effectLst/>
                          <a:latin typeface="+mn-lt"/>
                          <a:ea typeface="Times New Roman" panose="02020603050405020304" pitchFamily="18" charset="0"/>
                          <a:cs typeface="Arial" panose="020B0604020202020204" pitchFamily="34" charset="0"/>
                        </a:rPr>
                        <a:t>    Horizontal</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600" b="1" dirty="0">
                          <a:effectLst/>
                          <a:latin typeface="+mn-lt"/>
                          <a:ea typeface="Times New Roman" panose="02020603050405020304" pitchFamily="18" charset="0"/>
                          <a:cs typeface="Arial" panose="020B0604020202020204" pitchFamily="34" charset="0"/>
                        </a:rPr>
                        <a:t>20</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600" b="1" dirty="0">
                          <a:effectLst/>
                          <a:latin typeface="+mn-lt"/>
                          <a:ea typeface="Times New Roman" panose="02020603050405020304" pitchFamily="18" charset="0"/>
                          <a:cs typeface="Arial" panose="020B0604020202020204" pitchFamily="34" charset="0"/>
                        </a:rPr>
                        <a:t>600</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Bef>
                          <a:spcPts val="5"/>
                        </a:spcBef>
                        <a:spcAft>
                          <a:spcPts val="0"/>
                        </a:spcAft>
                      </a:pPr>
                      <a:r>
                        <a:rPr lang="en-US" sz="1400" b="1" dirty="0">
                          <a:effectLst/>
                          <a:latin typeface="+mn-lt"/>
                          <a:ea typeface="Times New Roman" panose="02020603050405020304" pitchFamily="18" charset="0"/>
                          <a:cs typeface="Arial" panose="020B0604020202020204" pitchFamily="34" charset="0"/>
                        </a:rPr>
                        <a:t>133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r h="967985">
                <a:tc>
                  <a:txBody>
                    <a:bodyPr/>
                    <a:lstStyle/>
                    <a:p>
                      <a:pPr marL="37465" marR="90170" algn="ctr">
                        <a:spcBef>
                          <a:spcPts val="30"/>
                        </a:spcBef>
                        <a:spcAft>
                          <a:spcPts val="0"/>
                        </a:spcAft>
                      </a:pPr>
                      <a:r>
                        <a:rPr lang="en-US" sz="1400" b="1" i="1">
                          <a:effectLst/>
                          <a:latin typeface="+mn-lt"/>
                          <a:ea typeface="Times New Roman" panose="02020603050405020304" pitchFamily="18" charset="0"/>
                          <a:cs typeface="Times New Roman" panose="02020603050405020304" pitchFamily="18" charset="0"/>
                        </a:rPr>
                        <a:t> </a:t>
                      </a:r>
                      <a:endParaRPr lang="en-US" sz="1400" b="1">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a:effectLst/>
                          <a:latin typeface="+mn-lt"/>
                          <a:ea typeface="Times New Roman" panose="02020603050405020304" pitchFamily="18" charset="0"/>
                          <a:cs typeface="Arial" panose="020B0604020202020204" pitchFamily="34" charset="0"/>
                        </a:rPr>
                        <a:t>B2</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Yasid</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Booster</a:t>
                      </a:r>
                      <a:r>
                        <a:rPr lang="en-US" sz="1600" b="1" spc="5" dirty="0">
                          <a:effectLst/>
                          <a:latin typeface="+mn-lt"/>
                          <a:ea typeface="Times New Roman" panose="02020603050405020304" pitchFamily="18" charset="0"/>
                          <a:cs typeface="Arial" panose="020B0604020202020204" pitchFamily="34" charset="0"/>
                        </a:rPr>
                        <a:t> </a:t>
                      </a:r>
                      <a:r>
                        <a:rPr lang="en-US" sz="1600" b="1" dirty="0">
                          <a:effectLst/>
                          <a:latin typeface="+mn-lt"/>
                          <a:ea typeface="Times New Roman" panose="02020603050405020304" pitchFamily="18" charset="0"/>
                          <a:cs typeface="Arial" panose="020B0604020202020204" pitchFamily="34" charset="0"/>
                        </a:rPr>
                        <a:t>Station</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675"/>
                        </a:spcBef>
                        <a:spcAft>
                          <a:spcPts val="0"/>
                        </a:spcAft>
                      </a:pPr>
                      <a:r>
                        <a:rPr lang="en-US" sz="1600" b="1">
                          <a:effectLst/>
                          <a:latin typeface="+mn-lt"/>
                          <a:ea typeface="Times New Roman" panose="02020603050405020304" pitchFamily="18" charset="0"/>
                          <a:cs typeface="Arial" panose="020B0604020202020204" pitchFamily="34" charset="0"/>
                        </a:rPr>
                        <a:t>Working Alternate</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a:effectLst/>
                          <a:latin typeface="+mn-lt"/>
                          <a:ea typeface="Times New Roman" panose="02020603050405020304" pitchFamily="18" charset="0"/>
                          <a:cs typeface="Times New Roman" panose="02020603050405020304" pitchFamily="18" charset="0"/>
                        </a:rPr>
                        <a:t> </a:t>
                      </a:r>
                      <a:endParaRPr lang="en-US" sz="1400" b="1">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a:effectLst/>
                          <a:latin typeface="+mn-lt"/>
                          <a:ea typeface="Times New Roman" panose="02020603050405020304" pitchFamily="18" charset="0"/>
                          <a:cs typeface="Arial" panose="020B0604020202020204" pitchFamily="34" charset="0"/>
                        </a:rPr>
                        <a:t>Centrifugal</a:t>
                      </a:r>
                      <a:endParaRPr lang="en-US" sz="1400" b="1">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05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   Horizontal</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20</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600" b="1" dirty="0">
                          <a:effectLst/>
                          <a:latin typeface="+mn-lt"/>
                          <a:ea typeface="Times New Roman" panose="02020603050405020304" pitchFamily="18" charset="0"/>
                          <a:cs typeface="Arial" panose="020B0604020202020204" pitchFamily="34" charset="0"/>
                        </a:rPr>
                        <a:t>600</a:t>
                      </a:r>
                      <a:endParaRPr lang="en-US" sz="1400" b="1" dirty="0">
                        <a:effectLst/>
                        <a:latin typeface="+mn-lt"/>
                        <a:ea typeface="Times New Roman" panose="02020603050405020304" pitchFamily="18"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37465" marR="90170" algn="ctr">
                        <a:spcBef>
                          <a:spcPts val="30"/>
                        </a:spcBef>
                        <a:spcAft>
                          <a:spcPts val="0"/>
                        </a:spcAft>
                      </a:pPr>
                      <a:r>
                        <a:rPr lang="en-US" sz="1400" b="1" i="1" dirty="0">
                          <a:effectLst/>
                          <a:latin typeface="+mn-lt"/>
                          <a:ea typeface="Times New Roman" panose="02020603050405020304" pitchFamily="18" charset="0"/>
                          <a:cs typeface="Times New Roman" panose="02020603050405020304" pitchFamily="18" charset="0"/>
                        </a:rPr>
                        <a:t> </a:t>
                      </a:r>
                      <a:endParaRPr lang="en-US" sz="1400" b="1" dirty="0">
                        <a:effectLst/>
                        <a:latin typeface="+mn-lt"/>
                        <a:ea typeface="Times New Roman" panose="02020603050405020304" pitchFamily="18" charset="0"/>
                        <a:cs typeface="Arial" panose="020B0604020202020204" pitchFamily="34" charset="0"/>
                      </a:endParaRPr>
                    </a:p>
                    <a:p>
                      <a:pPr marL="37465" marR="90170" algn="ctr">
                        <a:spcAft>
                          <a:spcPts val="0"/>
                        </a:spcAft>
                      </a:pPr>
                      <a:r>
                        <a:rPr lang="en-US" sz="1400" b="1" dirty="0">
                          <a:effectLst/>
                          <a:latin typeface="+mn-lt"/>
                          <a:ea typeface="Times New Roman" panose="02020603050405020304" pitchFamily="18" charset="0"/>
                          <a:cs typeface="Arial" panose="020B0604020202020204" pitchFamily="34" charset="0"/>
                        </a:rPr>
                        <a:t>133</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99734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518BFB1E-DEB1-08FB-1BDC-6898B4640337}"/>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a:solidFill>
                  <a:schemeClr val="bg1"/>
                </a:solidFill>
                <a:latin typeface="HP Simplified Hans" panose="020B0500000000000000" pitchFamily="34" charset="-122"/>
                <a:ea typeface="HP Simplified Hans" panose="020B0500000000000000" pitchFamily="34" charset="-122"/>
                <a:cs typeface="Arial" panose="020B0604020202020204" pitchFamily="34" charset="0"/>
              </a:rPr>
              <a:t>Water Networks</a:t>
            </a:r>
            <a:endParaRPr lang="en-US" sz="6000" b="1" dirty="0">
              <a:solidFill>
                <a:schemeClr val="bg1"/>
              </a:solidFill>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65716CCD-650B-A272-B731-D4FF2298F132}"/>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DBE90C3E-0356-11C5-7BD4-61A25EA5F520}"/>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Oval 6">
            <a:extLst>
              <a:ext uri="{FF2B5EF4-FFF2-40B4-BE49-F238E27FC236}">
                <a16:creationId xmlns="" xmlns:a16="http://schemas.microsoft.com/office/drawing/2014/main" id="{B2826A60-74D8-88CE-DAFA-3BB0081E4B06}"/>
              </a:ext>
            </a:extLst>
          </p:cNvPr>
          <p:cNvSpPr/>
          <p:nvPr/>
        </p:nvSpPr>
        <p:spPr>
          <a:xfrm>
            <a:off x="191694" y="818540"/>
            <a:ext cx="5390640" cy="2264898"/>
          </a:xfrm>
          <a:prstGeom prst="ellipse">
            <a:avLst/>
          </a:prstGeom>
          <a:solidFill>
            <a:schemeClr val="accent1">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dirty="0">
                <a:solidFill>
                  <a:schemeClr val="tx1"/>
                </a:solidFill>
              </a:rPr>
              <a:t>Water Network that is under the operation of YVWSS:</a:t>
            </a:r>
          </a:p>
          <a:p>
            <a:pPr marL="342900" indent="-342900" algn="ctr">
              <a:buFont typeface="Wingdings" panose="05000000000000000000" pitchFamily="2" charset="2"/>
              <a:buChar char="ü"/>
            </a:pPr>
            <a:r>
              <a:rPr lang="en-US" sz="2400" b="1" dirty="0">
                <a:solidFill>
                  <a:schemeClr val="tx1"/>
                </a:solidFill>
              </a:rPr>
              <a:t>Yasid water network.</a:t>
            </a:r>
          </a:p>
        </p:txBody>
      </p:sp>
      <p:sp>
        <p:nvSpPr>
          <p:cNvPr id="9" name="Oval 8">
            <a:extLst>
              <a:ext uri="{FF2B5EF4-FFF2-40B4-BE49-F238E27FC236}">
                <a16:creationId xmlns="" xmlns:a16="http://schemas.microsoft.com/office/drawing/2014/main" id="{7DDE5EF1-62DB-0D0C-9BFD-CCA8FF4E2DE4}"/>
              </a:ext>
            </a:extLst>
          </p:cNvPr>
          <p:cNvSpPr/>
          <p:nvPr/>
        </p:nvSpPr>
        <p:spPr>
          <a:xfrm>
            <a:off x="5714059" y="548638"/>
            <a:ext cx="5909649" cy="3379418"/>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342900" indent="-342900" algn="ctr">
              <a:buFont typeface="Wingdings" pitchFamily="2" charset="2"/>
              <a:buChar char="ü"/>
            </a:pPr>
            <a:r>
              <a:rPr lang="en-US" sz="2000" b="1" dirty="0">
                <a:solidFill>
                  <a:schemeClr val="tx1"/>
                </a:solidFill>
              </a:rPr>
              <a:t>The total length of the network is about </a:t>
            </a:r>
            <a:r>
              <a:rPr lang="en-US" sz="2000" b="1" dirty="0" smtClean="0">
                <a:solidFill>
                  <a:schemeClr val="tx1"/>
                </a:solidFill>
              </a:rPr>
              <a:t>14 Km </a:t>
            </a:r>
            <a:endParaRPr lang="en-US" sz="2000" b="1" dirty="0">
              <a:solidFill>
                <a:schemeClr val="tx1"/>
              </a:solidFill>
            </a:endParaRPr>
          </a:p>
          <a:p>
            <a:pPr algn="ctr"/>
            <a:endParaRPr lang="en-US" sz="2400" b="1" dirty="0">
              <a:solidFill>
                <a:schemeClr val="tx1"/>
              </a:solidFill>
              <a:sym typeface="Wingdings" pitchFamily="2" charset="2"/>
            </a:endParaRPr>
          </a:p>
          <a:p>
            <a:pPr algn="ctr"/>
            <a:endParaRPr lang="en-US" sz="2400" b="1" dirty="0">
              <a:solidFill>
                <a:schemeClr val="tx1"/>
              </a:solidFill>
            </a:endParaRPr>
          </a:p>
        </p:txBody>
      </p:sp>
      <p:sp>
        <p:nvSpPr>
          <p:cNvPr id="11" name="Oval 10">
            <a:extLst>
              <a:ext uri="{FF2B5EF4-FFF2-40B4-BE49-F238E27FC236}">
                <a16:creationId xmlns="" xmlns:a16="http://schemas.microsoft.com/office/drawing/2014/main" id="{E4355831-87BF-5DDA-C67F-A2347A4AF6D1}"/>
              </a:ext>
            </a:extLst>
          </p:cNvPr>
          <p:cNvSpPr/>
          <p:nvPr/>
        </p:nvSpPr>
        <p:spPr>
          <a:xfrm>
            <a:off x="91007" y="3519480"/>
            <a:ext cx="7060601" cy="229244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342900" indent="-342900" algn="ctr">
              <a:buFont typeface="Wingdings" panose="05000000000000000000" pitchFamily="2" charset="2"/>
              <a:buChar char="ü"/>
            </a:pPr>
            <a:r>
              <a:rPr lang="en-US" sz="2400" b="1" dirty="0">
                <a:solidFill>
                  <a:schemeClr val="tx1"/>
                </a:solidFill>
                <a:ea typeface="HP Simplified Hans" panose="020B0500000000000000" pitchFamily="34" charset="-122"/>
              </a:rPr>
              <a:t>M</a:t>
            </a:r>
            <a:r>
              <a:rPr lang="en-US" sz="2400" b="1" dirty="0">
                <a:solidFill>
                  <a:schemeClr val="tx1"/>
                </a:solidFill>
                <a:effectLst/>
                <a:ea typeface="HP Simplified Hans" panose="020B0500000000000000" pitchFamily="34" charset="-122"/>
              </a:rPr>
              <a:t>ain pipes (4 inch) are made of  steel or ductile iron .</a:t>
            </a:r>
            <a:endParaRPr lang="en-US" sz="2400" b="1" dirty="0">
              <a:solidFill>
                <a:schemeClr val="tx1"/>
              </a:solidFill>
              <a:ea typeface="HP Simplified Hans" panose="020B0500000000000000" pitchFamily="34" charset="-122"/>
            </a:endParaRPr>
          </a:p>
        </p:txBody>
      </p:sp>
      <p:sp>
        <p:nvSpPr>
          <p:cNvPr id="10" name="Oval 6">
            <a:extLst>
              <a:ext uri="{FF2B5EF4-FFF2-40B4-BE49-F238E27FC236}">
                <a16:creationId xmlns="" xmlns:a16="http://schemas.microsoft.com/office/drawing/2014/main" id="{B2826A60-74D8-88CE-DAFA-3BB0081E4B06}"/>
              </a:ext>
            </a:extLst>
          </p:cNvPr>
          <p:cNvSpPr/>
          <p:nvPr/>
        </p:nvSpPr>
        <p:spPr>
          <a:xfrm>
            <a:off x="6478337" y="4982338"/>
            <a:ext cx="4773637" cy="1886226"/>
          </a:xfrm>
          <a:prstGeom prst="ellipse">
            <a:avLst/>
          </a:prstGeom>
          <a:solidFill>
            <a:srgbClr val="92D05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342900" indent="-342900">
              <a:buFont typeface="Wingdings" panose="05000000000000000000" pitchFamily="2" charset="2"/>
              <a:buChar char="ü"/>
            </a:pPr>
            <a:r>
              <a:rPr lang="en-US" sz="2400" b="1" dirty="0">
                <a:solidFill>
                  <a:schemeClr val="tx1"/>
                </a:solidFill>
              </a:rPr>
              <a:t>Distribution pipes (3, 2, 1, 0.5) inches are made of </a:t>
            </a:r>
            <a:r>
              <a:rPr lang="en-US" sz="2400" b="1" dirty="0" smtClean="0">
                <a:solidFill>
                  <a:schemeClr val="tx1"/>
                </a:solidFill>
              </a:rPr>
              <a:t>Ductile Iron</a:t>
            </a:r>
            <a:r>
              <a:rPr lang="en-US" sz="2400" b="1" dirty="0" smtClean="0">
                <a:solidFill>
                  <a:schemeClr val="tx1"/>
                </a:solidFill>
              </a:rPr>
              <a:t> </a:t>
            </a:r>
            <a:r>
              <a:rPr lang="en-US" sz="2400" b="1" dirty="0">
                <a:solidFill>
                  <a:schemeClr val="tx1"/>
                </a:solidFill>
              </a:rPr>
              <a:t>.</a:t>
            </a:r>
          </a:p>
        </p:txBody>
      </p:sp>
      <p:graphicFrame>
        <p:nvGraphicFramePr>
          <p:cNvPr id="2" name="جدول 1"/>
          <p:cNvGraphicFramePr>
            <a:graphicFrameLocks noGrp="1"/>
          </p:cNvGraphicFramePr>
          <p:nvPr>
            <p:extLst>
              <p:ext uri="{D42A27DB-BD31-4B8C-83A1-F6EECF244321}">
                <p14:modId xmlns:p14="http://schemas.microsoft.com/office/powerpoint/2010/main" val="3993806881"/>
              </p:ext>
            </p:extLst>
          </p:nvPr>
        </p:nvGraphicFramePr>
        <p:xfrm>
          <a:off x="6466114" y="2238347"/>
          <a:ext cx="4404049" cy="1097280"/>
        </p:xfrm>
        <a:graphic>
          <a:graphicData uri="http://schemas.openxmlformats.org/drawingml/2006/table">
            <a:tbl>
              <a:tblPr rtl="1" firstRow="1" bandRow="1">
                <a:tableStyleId>{5C22544A-7EE6-4342-B048-85BDC9FD1C3A}</a:tableStyleId>
              </a:tblPr>
              <a:tblGrid>
                <a:gridCol w="2090016">
                  <a:extLst>
                    <a:ext uri="{9D8B030D-6E8A-4147-A177-3AD203B41FA5}">
                      <a16:colId xmlns="" xmlns:a16="http://schemas.microsoft.com/office/drawing/2014/main" val="20000"/>
                    </a:ext>
                  </a:extLst>
                </a:gridCol>
                <a:gridCol w="2314033">
                  <a:extLst>
                    <a:ext uri="{9D8B030D-6E8A-4147-A177-3AD203B41FA5}">
                      <a16:colId xmlns="" xmlns:a16="http://schemas.microsoft.com/office/drawing/2014/main" val="20001"/>
                    </a:ext>
                  </a:extLst>
                </a:gridCol>
              </a:tblGrid>
              <a:tr h="994250">
                <a:tc>
                  <a:txBody>
                    <a:bodyPr/>
                    <a:lstStyle/>
                    <a:p>
                      <a:pPr marL="342900" indent="-342900" algn="ctr">
                        <a:buFont typeface="Arial" pitchFamily="34" charset="0"/>
                        <a:buChar char="•"/>
                      </a:pPr>
                      <a:r>
                        <a:rPr lang="en-US" sz="1600" b="1" dirty="0">
                          <a:solidFill>
                            <a:schemeClr val="tx1"/>
                          </a:solidFill>
                          <a:sym typeface="Wingdings" pitchFamily="2" charset="2"/>
                        </a:rPr>
                        <a:t>Main</a:t>
                      </a:r>
                      <a:r>
                        <a:rPr lang="en-US" sz="1600" b="1" baseline="0" dirty="0">
                          <a:solidFill>
                            <a:schemeClr val="tx1"/>
                          </a:solidFill>
                          <a:sym typeface="Wingdings" pitchFamily="2" charset="2"/>
                        </a:rPr>
                        <a:t> </a:t>
                      </a:r>
                      <a:r>
                        <a:rPr lang="en-US" sz="1600" b="1" dirty="0">
                          <a:solidFill>
                            <a:schemeClr val="tx1"/>
                          </a:solidFill>
                          <a:sym typeface="Wingdings" pitchFamily="2" charset="2"/>
                        </a:rPr>
                        <a:t>connection:</a:t>
                      </a:r>
                    </a:p>
                    <a:p>
                      <a:pPr algn="ctr"/>
                      <a:r>
                        <a:rPr lang="en-US" sz="1600" b="1" dirty="0">
                          <a:solidFill>
                            <a:schemeClr val="tx1"/>
                          </a:solidFill>
                          <a:sym typeface="Wingdings" pitchFamily="2" charset="2"/>
                        </a:rPr>
                        <a:t>2 inches  3000 m</a:t>
                      </a:r>
                    </a:p>
                    <a:p>
                      <a:pPr algn="ctr"/>
                      <a:r>
                        <a:rPr lang="en-US" sz="1600" b="1" dirty="0">
                          <a:solidFill>
                            <a:schemeClr val="tx1"/>
                          </a:solidFill>
                          <a:sym typeface="Wingdings" pitchFamily="2" charset="2"/>
                        </a:rPr>
                        <a:t>3 inches  5000 m</a:t>
                      </a:r>
                    </a:p>
                  </a:txBody>
                  <a:tcPr>
                    <a:solidFill>
                      <a:srgbClr val="FFC000"/>
                    </a:solidFill>
                  </a:tcPr>
                </a:tc>
                <a:tc>
                  <a:txBody>
                    <a:bodyPr/>
                    <a:lstStyle/>
                    <a:p>
                      <a:pPr marL="342900" indent="-342900" algn="ctr">
                        <a:buFont typeface="Arial" pitchFamily="34" charset="0"/>
                        <a:buChar char="•"/>
                      </a:pPr>
                      <a:r>
                        <a:rPr lang="en-US" sz="1600" b="1" dirty="0">
                          <a:solidFill>
                            <a:schemeClr val="tx1"/>
                          </a:solidFill>
                        </a:rPr>
                        <a:t>house connection:</a:t>
                      </a:r>
                    </a:p>
                    <a:p>
                      <a:pPr algn="ctr"/>
                      <a:r>
                        <a:rPr lang="en-US" sz="1600" b="1" dirty="0">
                          <a:solidFill>
                            <a:schemeClr val="tx1"/>
                          </a:solidFill>
                        </a:rPr>
                        <a:t>0.5 inch </a:t>
                      </a:r>
                      <a:r>
                        <a:rPr lang="en-US" sz="1600" b="1" dirty="0">
                          <a:solidFill>
                            <a:schemeClr val="tx1"/>
                          </a:solidFill>
                          <a:sym typeface="Wingdings" pitchFamily="2" charset="2"/>
                        </a:rPr>
                        <a:t> 4000 m</a:t>
                      </a:r>
                    </a:p>
                    <a:p>
                      <a:pPr algn="ctr"/>
                      <a:r>
                        <a:rPr lang="en-US" sz="1600" b="1" dirty="0">
                          <a:solidFill>
                            <a:schemeClr val="tx1"/>
                          </a:solidFill>
                          <a:sym typeface="Wingdings" pitchFamily="2" charset="2"/>
                        </a:rPr>
                        <a:t>1 inch  2000 m</a:t>
                      </a:r>
                    </a:p>
                    <a:p>
                      <a:pPr rtl="1"/>
                      <a:endParaRPr lang="ar-SA" dirty="0"/>
                    </a:p>
                  </a:txBody>
                  <a:tcPr>
                    <a:solidFill>
                      <a:srgbClr val="FFC000"/>
                    </a:solidFill>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24870841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1884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5000" b="-5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E1C5DD88-2FE3-A268-26B2-285E04B4E1FB}"/>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a:solidFill>
                  <a:schemeClr val="bg1"/>
                </a:solidFill>
                <a:latin typeface="HP Simplified Hans" panose="020B0500000000000000" pitchFamily="34" charset="-122"/>
                <a:ea typeface="HP Simplified Hans" panose="020B0500000000000000" pitchFamily="34" charset="-122"/>
                <a:cs typeface="Arial" panose="020B0604020202020204" pitchFamily="34" charset="0"/>
              </a:rPr>
              <a:t>Water Networks</a:t>
            </a:r>
            <a:endParaRPr lang="en-US" sz="6000" b="1" dirty="0">
              <a:solidFill>
                <a:schemeClr val="bg1"/>
              </a:solidFill>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C6126A06-500D-7E0D-770E-9F5FDA2DB104}"/>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5EFEC9C9-C1A8-27E8-8551-C3B8A4BA9C47}"/>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62C4A905-8CF9-EDDA-638C-ECEFA32CF695}"/>
              </a:ext>
            </a:extLst>
          </p:cNvPr>
          <p:cNvSpPr txBox="1"/>
          <p:nvPr/>
        </p:nvSpPr>
        <p:spPr>
          <a:xfrm>
            <a:off x="766775" y="1246894"/>
            <a:ext cx="9756320" cy="523220"/>
          </a:xfrm>
          <a:prstGeom prst="rect">
            <a:avLst/>
          </a:prstGeom>
          <a:noFill/>
        </p:spPr>
        <p:txBody>
          <a:bodyPr wrap="square">
            <a:spAutoFit/>
          </a:bodyPr>
          <a:lstStyle/>
          <a:p>
            <a:pPr marL="457200" indent="-457200">
              <a:buFont typeface="Wingdings" panose="05000000000000000000" pitchFamily="2" charset="2"/>
              <a:buChar char="q"/>
            </a:pPr>
            <a:r>
              <a:rPr lang="en-US" sz="2800" b="1" dirty="0"/>
              <a:t>Problems experienced by the Yasid water network include:</a:t>
            </a:r>
          </a:p>
        </p:txBody>
      </p:sp>
      <p:sp>
        <p:nvSpPr>
          <p:cNvPr id="10" name="TextBox 9">
            <a:extLst>
              <a:ext uri="{FF2B5EF4-FFF2-40B4-BE49-F238E27FC236}">
                <a16:creationId xmlns="" xmlns:a16="http://schemas.microsoft.com/office/drawing/2014/main" id="{522168C5-4512-A4DB-261B-1A7B2134083D}"/>
              </a:ext>
            </a:extLst>
          </p:cNvPr>
          <p:cNvSpPr txBox="1"/>
          <p:nvPr/>
        </p:nvSpPr>
        <p:spPr>
          <a:xfrm>
            <a:off x="766775" y="1988917"/>
            <a:ext cx="11105435" cy="5262979"/>
          </a:xfrm>
          <a:prstGeom prst="rect">
            <a:avLst/>
          </a:prstGeom>
          <a:noFill/>
        </p:spPr>
        <p:txBody>
          <a:bodyPr wrap="square">
            <a:spAutoFit/>
          </a:bodyPr>
          <a:lstStyle/>
          <a:p>
            <a:pPr marL="342900" indent="-342900">
              <a:buFont typeface="Wingdings" panose="05000000000000000000" pitchFamily="2" charset="2"/>
              <a:buChar char="v"/>
            </a:pPr>
            <a:r>
              <a:rPr lang="en-US" sz="2400" b="1" dirty="0"/>
              <a:t>After the establishment of the network, the residential area of Yasid expanded to include areas at high elevation that are more than the height of the elevated water tank distributed and feeding the network, which led to the difficulty of delivering water to these areas and the need for adding pumps.</a:t>
            </a:r>
          </a:p>
          <a:p>
            <a:pPr marL="342900" indent="-342900">
              <a:buFont typeface="Wingdings" panose="05000000000000000000" pitchFamily="2" charset="2"/>
              <a:buChar char="v"/>
            </a:pPr>
            <a:endParaRPr lang="en-US" sz="2400" b="1" dirty="0"/>
          </a:p>
          <a:p>
            <a:pPr marL="342900" indent="-342900">
              <a:buFont typeface="Wingdings" panose="05000000000000000000" pitchFamily="2" charset="2"/>
              <a:buChar char="v"/>
            </a:pPr>
            <a:r>
              <a:rPr lang="en-US" sz="2400" b="1" dirty="0"/>
              <a:t>A noticeable increase in the water loss, which amounts to 30%, due to leaks and malfunctions in the network, or due to illegal theft of water.</a:t>
            </a:r>
          </a:p>
          <a:p>
            <a:pPr marL="342900" indent="-342900">
              <a:buFont typeface="Wingdings" panose="05000000000000000000" pitchFamily="2" charset="2"/>
              <a:buChar char="v"/>
            </a:pPr>
            <a:endParaRPr lang="en-US" sz="2400" b="1" dirty="0"/>
          </a:p>
          <a:p>
            <a:pPr marL="342900" indent="-342900">
              <a:buFont typeface="Wingdings" panose="05000000000000000000" pitchFamily="2" charset="2"/>
              <a:buChar char="v"/>
            </a:pPr>
            <a:r>
              <a:rPr lang="en-US" sz="2400" b="1" dirty="0"/>
              <a:t>Excessive use of mechanical meters, which leads to the accumulation of debts and non-payment of bills on time.</a:t>
            </a:r>
          </a:p>
          <a:p>
            <a:pPr marL="342900" indent="-342900">
              <a:buFont typeface="Wingdings" panose="05000000000000000000" pitchFamily="2" charset="2"/>
              <a:buChar char="v"/>
            </a:pPr>
            <a:endParaRPr lang="en-US" sz="2400" b="1" dirty="0"/>
          </a:p>
          <a:p>
            <a:pPr marL="285750" indent="-285750">
              <a:buFont typeface="Wingdings" panose="05000000000000000000" pitchFamily="2" charset="2"/>
              <a:buChar char="v"/>
            </a:pPr>
            <a:r>
              <a:rPr lang="en-US" sz="2400" b="1" dirty="0"/>
              <a:t>The large number of local losses due to the structure of the network in which there are many elbows of water, this leads to a great burden on the pumps and the need for higher electrical energy to operate them.</a:t>
            </a:r>
          </a:p>
        </p:txBody>
      </p:sp>
    </p:spTree>
    <p:extLst>
      <p:ext uri="{BB962C8B-B14F-4D97-AF65-F5344CB8AC3E}">
        <p14:creationId xmlns:p14="http://schemas.microsoft.com/office/powerpoint/2010/main" val="34361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29B160A2-343B-D242-BD7D-11D066D4F46B}"/>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NON-REVENUE WATER</a:t>
            </a:r>
            <a:r>
              <a:rPr kumimoji="0" lang="ar-SA" sz="2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 </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(NRW) :</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8C24792D-0BC1-1364-7996-22DBAD9CD8F3}"/>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28DF88B4-AC1B-6680-5807-25DE9AB74F5E}"/>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مستطيل مستدير الزوايا 1"/>
          <p:cNvSpPr/>
          <p:nvPr/>
        </p:nvSpPr>
        <p:spPr>
          <a:xfrm>
            <a:off x="383388" y="1146219"/>
            <a:ext cx="3686336" cy="117197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tx1"/>
                </a:solidFill>
              </a:rPr>
              <a:t>Defined as the difference between system input volume and billed authorized consumption.</a:t>
            </a:r>
            <a:endParaRPr lang="ar-SA"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8794" y="1008308"/>
            <a:ext cx="60483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شكل بيضاوي 13"/>
          <p:cNvSpPr/>
          <p:nvPr/>
        </p:nvSpPr>
        <p:spPr>
          <a:xfrm>
            <a:off x="0" y="2743201"/>
            <a:ext cx="4758946" cy="18416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600" b="1" dirty="0">
                <a:solidFill>
                  <a:schemeClr val="tx1"/>
                </a:solidFill>
              </a:rPr>
              <a:t>In 2022 </a:t>
            </a:r>
          </a:p>
          <a:p>
            <a:pPr algn="ctr"/>
            <a:r>
              <a:rPr lang="en-US" sz="1600" b="1" dirty="0">
                <a:solidFill>
                  <a:schemeClr val="tx1"/>
                </a:solidFill>
              </a:rPr>
              <a:t>System Input volume = 164250 m</a:t>
            </a:r>
            <a:r>
              <a:rPr lang="en-US" sz="1600" b="1" baseline="30000" dirty="0">
                <a:solidFill>
                  <a:schemeClr val="tx1"/>
                </a:solidFill>
              </a:rPr>
              <a:t>3</a:t>
            </a:r>
          </a:p>
          <a:p>
            <a:pPr algn="ctr"/>
            <a:r>
              <a:rPr lang="en-US" sz="1600" b="1" dirty="0">
                <a:solidFill>
                  <a:schemeClr val="tx1"/>
                </a:solidFill>
              </a:rPr>
              <a:t> Revenue water = 115632 m</a:t>
            </a:r>
            <a:r>
              <a:rPr lang="en-US" sz="1600" baseline="30000" dirty="0">
                <a:solidFill>
                  <a:schemeClr val="tx1"/>
                </a:solidFill>
              </a:rPr>
              <a:t>3</a:t>
            </a:r>
            <a:endParaRPr lang="ar-SA" sz="1600" b="1" dirty="0">
              <a:solidFill>
                <a:schemeClr val="tx1"/>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8946" y="2592344"/>
            <a:ext cx="6105525"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مربع نص 14"/>
          <p:cNvSpPr txBox="1"/>
          <p:nvPr/>
        </p:nvSpPr>
        <p:spPr>
          <a:xfrm>
            <a:off x="5411596" y="4275723"/>
            <a:ext cx="4800225" cy="646331"/>
          </a:xfrm>
          <a:prstGeom prst="rect">
            <a:avLst/>
          </a:prstGeom>
          <a:noFill/>
        </p:spPr>
        <p:txBody>
          <a:bodyPr wrap="none" rtlCol="1">
            <a:spAutoFit/>
          </a:bodyPr>
          <a:lstStyle/>
          <a:p>
            <a:r>
              <a:rPr lang="en-US" b="1" dirty="0"/>
              <a:t>NRW = 48618 m</a:t>
            </a:r>
            <a:r>
              <a:rPr lang="en-US" b="1" baseline="30000" dirty="0"/>
              <a:t>3 </a:t>
            </a:r>
            <a:r>
              <a:rPr lang="en-US" b="1" dirty="0">
                <a:sym typeface="Wingdings" pitchFamily="2" charset="2"/>
              </a:rPr>
              <a:t> 30% </a:t>
            </a:r>
            <a:r>
              <a:rPr lang="en-US" dirty="0">
                <a:sym typeface="Wingdings" pitchFamily="2" charset="2"/>
              </a:rPr>
              <a:t>of total water supplied  </a:t>
            </a:r>
          </a:p>
          <a:p>
            <a:endParaRPr lang="ar-SA" dirty="0"/>
          </a:p>
        </p:txBody>
      </p:sp>
      <p:sp>
        <p:nvSpPr>
          <p:cNvPr id="16" name="مستطيل 15"/>
          <p:cNvSpPr/>
          <p:nvPr/>
        </p:nvSpPr>
        <p:spPr>
          <a:xfrm>
            <a:off x="1711763" y="6361474"/>
            <a:ext cx="8500058" cy="8359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b="1" i="1" dirty="0">
                <a:solidFill>
                  <a:schemeClr val="tx1"/>
                </a:solidFill>
              </a:rPr>
              <a:t>That means YVWSS loss about 340,000 NIS in potential revenue of water in year 2022</a:t>
            </a:r>
            <a:endParaRPr lang="en-US" dirty="0">
              <a:solidFill>
                <a:schemeClr val="tx1"/>
              </a:solidFill>
            </a:endParaRPr>
          </a:p>
        </p:txBody>
      </p:sp>
      <p:sp>
        <p:nvSpPr>
          <p:cNvPr id="7" name="TextBox 6">
            <a:extLst>
              <a:ext uri="{FF2B5EF4-FFF2-40B4-BE49-F238E27FC236}">
                <a16:creationId xmlns="" xmlns:a16="http://schemas.microsoft.com/office/drawing/2014/main" id="{2103BB4B-D582-3745-A20E-28092E7F1015}"/>
              </a:ext>
            </a:extLst>
          </p:cNvPr>
          <p:cNvSpPr txBox="1"/>
          <p:nvPr/>
        </p:nvSpPr>
        <p:spPr>
          <a:xfrm>
            <a:off x="3041754" y="5802315"/>
            <a:ext cx="6108490" cy="369332"/>
          </a:xfrm>
          <a:prstGeom prst="rect">
            <a:avLst/>
          </a:prstGeom>
          <a:noFill/>
        </p:spPr>
        <p:txBody>
          <a:bodyPr wrap="square">
            <a:spAutoFit/>
          </a:bodyPr>
          <a:lstStyle/>
          <a:p>
            <a:r>
              <a:rPr lang="en-US" dirty="0">
                <a:latin typeface="Times New Roman" panose="02020603050405020304" pitchFamily="18" charset="0"/>
                <a:ea typeface="Times New Roman" panose="02020603050405020304" pitchFamily="18" charset="0"/>
              </a:rPr>
              <a:t>T</a:t>
            </a:r>
            <a:r>
              <a:rPr lang="en-US" sz="1800" dirty="0">
                <a:effectLst/>
                <a:latin typeface="Times New Roman" panose="02020603050405020304" pitchFamily="18" charset="0"/>
                <a:ea typeface="Times New Roman" panose="02020603050405020304" pitchFamily="18" charset="0"/>
              </a:rPr>
              <a:t>he</a:t>
            </a:r>
            <a:r>
              <a:rPr lang="en-US" sz="1800" spc="-4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average</a:t>
            </a:r>
            <a:r>
              <a:rPr lang="en-US" sz="1800" spc="-1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selling</a:t>
            </a:r>
            <a:r>
              <a:rPr lang="en-US" sz="1800" spc="-3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price</a:t>
            </a:r>
            <a:r>
              <a:rPr lang="en-US" sz="1800" spc="-3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of</a:t>
            </a:r>
            <a:r>
              <a:rPr lang="en-US" sz="1800" spc="-2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water</a:t>
            </a:r>
            <a:r>
              <a:rPr lang="en-US" sz="1800" spc="-4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in</a:t>
            </a:r>
            <a:r>
              <a:rPr lang="en-US" sz="1800" spc="-30" dirty="0">
                <a:effectLst/>
                <a:latin typeface="Times New Roman" panose="02020603050405020304" pitchFamily="18" charset="0"/>
                <a:ea typeface="Times New Roman" panose="02020603050405020304" pitchFamily="18" charset="0"/>
              </a:rPr>
              <a:t> Y</a:t>
            </a:r>
            <a:r>
              <a:rPr lang="en-US" sz="1800" dirty="0">
                <a:effectLst/>
                <a:latin typeface="Times New Roman" panose="02020603050405020304" pitchFamily="18" charset="0"/>
                <a:ea typeface="Times New Roman" panose="02020603050405020304" pitchFamily="18" charset="0"/>
              </a:rPr>
              <a:t>asid</a:t>
            </a:r>
            <a:r>
              <a:rPr lang="en-US" sz="1800" spc="-1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(about 7</a:t>
            </a:r>
            <a:r>
              <a:rPr lang="en-US" sz="1800" spc="-3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NIS</a:t>
            </a:r>
            <a:r>
              <a:rPr lang="en-US" sz="1800" spc="-26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/m</a:t>
            </a:r>
            <a:r>
              <a:rPr lang="en-US" sz="1800" baseline="30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a:t>
            </a:r>
            <a:endParaRPr lang="en-US" dirty="0"/>
          </a:p>
        </p:txBody>
      </p:sp>
      <p:graphicFrame>
        <p:nvGraphicFramePr>
          <p:cNvPr id="8" name="Table 7">
            <a:extLst>
              <a:ext uri="{FF2B5EF4-FFF2-40B4-BE49-F238E27FC236}">
                <a16:creationId xmlns="" xmlns:a16="http://schemas.microsoft.com/office/drawing/2014/main" id="{472B0B52-4A56-3BEC-F648-40D4C225118D}"/>
              </a:ext>
            </a:extLst>
          </p:cNvPr>
          <p:cNvGraphicFramePr>
            <a:graphicFrameLocks noGrp="1"/>
          </p:cNvGraphicFramePr>
          <p:nvPr>
            <p:extLst>
              <p:ext uri="{D42A27DB-BD31-4B8C-83A1-F6EECF244321}">
                <p14:modId xmlns:p14="http://schemas.microsoft.com/office/powerpoint/2010/main" val="591562264"/>
              </p:ext>
            </p:extLst>
          </p:nvPr>
        </p:nvGraphicFramePr>
        <p:xfrm>
          <a:off x="2827694" y="4917178"/>
          <a:ext cx="6536610" cy="718010"/>
        </p:xfrm>
        <a:graphic>
          <a:graphicData uri="http://schemas.openxmlformats.org/drawingml/2006/table">
            <a:tbl>
              <a:tblPr firstRow="1" firstCol="1" bandRow="1"/>
              <a:tblGrid>
                <a:gridCol w="1307322">
                  <a:extLst>
                    <a:ext uri="{9D8B030D-6E8A-4147-A177-3AD203B41FA5}">
                      <a16:colId xmlns="" xmlns:a16="http://schemas.microsoft.com/office/drawing/2014/main" val="2923563491"/>
                    </a:ext>
                  </a:extLst>
                </a:gridCol>
                <a:gridCol w="1307322">
                  <a:extLst>
                    <a:ext uri="{9D8B030D-6E8A-4147-A177-3AD203B41FA5}">
                      <a16:colId xmlns="" xmlns:a16="http://schemas.microsoft.com/office/drawing/2014/main" val="3973995066"/>
                    </a:ext>
                  </a:extLst>
                </a:gridCol>
                <a:gridCol w="1307322">
                  <a:extLst>
                    <a:ext uri="{9D8B030D-6E8A-4147-A177-3AD203B41FA5}">
                      <a16:colId xmlns="" xmlns:a16="http://schemas.microsoft.com/office/drawing/2014/main" val="3638268143"/>
                    </a:ext>
                  </a:extLst>
                </a:gridCol>
                <a:gridCol w="1307322">
                  <a:extLst>
                    <a:ext uri="{9D8B030D-6E8A-4147-A177-3AD203B41FA5}">
                      <a16:colId xmlns="" xmlns:a16="http://schemas.microsoft.com/office/drawing/2014/main" val="1707754370"/>
                    </a:ext>
                  </a:extLst>
                </a:gridCol>
                <a:gridCol w="1307322">
                  <a:extLst>
                    <a:ext uri="{9D8B030D-6E8A-4147-A177-3AD203B41FA5}">
                      <a16:colId xmlns="" xmlns:a16="http://schemas.microsoft.com/office/drawing/2014/main" val="256345719"/>
                    </a:ext>
                  </a:extLst>
                </a:gridCol>
              </a:tblGrid>
              <a:tr h="359005">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Water (m</a:t>
                      </a:r>
                      <a:r>
                        <a:rPr lang="en-US" sz="1600" baseline="30000" dirty="0">
                          <a:effectLst/>
                          <a:latin typeface="Calibri" panose="020F0502020204030204" pitchFamily="34" charset="0"/>
                          <a:ea typeface="Calibri" panose="020F0502020204030204" pitchFamily="34" charset="0"/>
                          <a:cs typeface="Arial" panose="020B0604020202020204" pitchFamily="34" charset="0"/>
                        </a:rPr>
                        <a:t>3</a:t>
                      </a:r>
                      <a:r>
                        <a:rPr lang="en-US" sz="1600" dirty="0">
                          <a:effectLst/>
                          <a:latin typeface="Calibri" panose="020F0502020204030204" pitchFamily="34" charset="0"/>
                          <a:ea typeface="Calibri" panose="020F0502020204030204" pitchFamily="34" charset="0"/>
                          <a:cs typeface="Arial" panose="020B0604020202020204" pitchFamily="34"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10-19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20-29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30 and more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462240032"/>
                  </a:ext>
                </a:extLst>
              </a:tr>
              <a:tr h="359005">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Price (NIS)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558210833"/>
                  </a:ext>
                </a:extLst>
              </a:tr>
            </a:tbl>
          </a:graphicData>
        </a:graphic>
      </p:graphicFrame>
    </p:spTree>
    <p:extLst>
      <p:ext uri="{BB962C8B-B14F-4D97-AF65-F5344CB8AC3E}">
        <p14:creationId xmlns:p14="http://schemas.microsoft.com/office/powerpoint/2010/main" val="17761857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20779DDC-B6C3-68A8-3751-DE03E55F3068}"/>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NON-REVENUE WATER</a:t>
            </a:r>
            <a:r>
              <a:rPr kumimoji="0" lang="ar-SA" sz="2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 </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(NRW) causes:</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14AA0882-DEAE-6E73-14C1-787DC4DA9625}"/>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6D779662-EB04-723A-218F-B0D2720F8684}"/>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image63.jpeg">
            <a:extLst>
              <a:ext uri="{FF2B5EF4-FFF2-40B4-BE49-F238E27FC236}">
                <a16:creationId xmlns="" xmlns:a16="http://schemas.microsoft.com/office/drawing/2014/main" id="{DFE8B818-0460-8499-4019-70507A4D6877}"/>
              </a:ext>
            </a:extLst>
          </p:cNvPr>
          <p:cNvPicPr>
            <a:picLocks noChangeAspect="1"/>
          </p:cNvPicPr>
          <p:nvPr/>
        </p:nvPicPr>
        <p:blipFill>
          <a:blip r:embed="rId2" cstate="print"/>
          <a:stretch>
            <a:fillRect/>
          </a:stretch>
        </p:blipFill>
        <p:spPr>
          <a:xfrm>
            <a:off x="2368445" y="1650895"/>
            <a:ext cx="6835515" cy="5664305"/>
          </a:xfrm>
          <a:prstGeom prst="rect">
            <a:avLst/>
          </a:prstGeom>
        </p:spPr>
      </p:pic>
      <p:sp>
        <p:nvSpPr>
          <p:cNvPr id="9" name="TextBox 8">
            <a:extLst>
              <a:ext uri="{FF2B5EF4-FFF2-40B4-BE49-F238E27FC236}">
                <a16:creationId xmlns="" xmlns:a16="http://schemas.microsoft.com/office/drawing/2014/main" id="{B17787B4-630B-21B6-7847-DE44DD43AB99}"/>
              </a:ext>
            </a:extLst>
          </p:cNvPr>
          <p:cNvSpPr txBox="1"/>
          <p:nvPr/>
        </p:nvSpPr>
        <p:spPr>
          <a:xfrm>
            <a:off x="191694" y="977189"/>
            <a:ext cx="11186300" cy="523220"/>
          </a:xfrm>
          <a:prstGeom prst="rect">
            <a:avLst/>
          </a:prstGeom>
          <a:noFill/>
        </p:spPr>
        <p:txBody>
          <a:bodyPr wrap="square">
            <a:spAutoFit/>
          </a:bodyPr>
          <a:lstStyle/>
          <a:p>
            <a:r>
              <a:rPr lang="en-US" sz="2800" b="1" dirty="0">
                <a:effectLst/>
                <a:latin typeface="Times New Roman" panose="02020603050405020304" pitchFamily="18" charset="0"/>
                <a:ea typeface="Times New Roman" panose="02020603050405020304" pitchFamily="18" charset="0"/>
              </a:rPr>
              <a:t>International Water Association (IWA) standard water Balance </a:t>
            </a:r>
            <a:endParaRPr lang="en-US" sz="2800" b="1" dirty="0"/>
          </a:p>
        </p:txBody>
      </p:sp>
    </p:spTree>
    <p:extLst>
      <p:ext uri="{BB962C8B-B14F-4D97-AF65-F5344CB8AC3E}">
        <p14:creationId xmlns:p14="http://schemas.microsoft.com/office/powerpoint/2010/main" val="290665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 xmlns:a16="http://schemas.microsoft.com/office/drawing/2014/main" id="{5DE4DD6A-9984-75C8-EF48-D6CFE8DE0B3D}"/>
              </a:ext>
            </a:extLst>
          </p:cNvPr>
          <p:cNvSpPr/>
          <p:nvPr/>
        </p:nvSpPr>
        <p:spPr>
          <a:xfrm>
            <a:off x="1599028" y="70334"/>
            <a:ext cx="9425354" cy="12520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t>Objective</a:t>
            </a:r>
          </a:p>
        </p:txBody>
      </p:sp>
      <p:sp>
        <p:nvSpPr>
          <p:cNvPr id="16" name="Arrow: Right 15">
            <a:extLst>
              <a:ext uri="{FF2B5EF4-FFF2-40B4-BE49-F238E27FC236}">
                <a16:creationId xmlns="" xmlns:a16="http://schemas.microsoft.com/office/drawing/2014/main" id="{9DE8EE56-A6C9-BF1E-EB1B-D030CBBA7029}"/>
              </a:ext>
            </a:extLst>
          </p:cNvPr>
          <p:cNvSpPr/>
          <p:nvPr/>
        </p:nvSpPr>
        <p:spPr>
          <a:xfrm>
            <a:off x="0" y="457194"/>
            <a:ext cx="1599028" cy="506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 xmlns:a16="http://schemas.microsoft.com/office/drawing/2014/main" id="{80B5ADD7-BE39-BB9A-0451-CCF4741714A5}"/>
              </a:ext>
            </a:extLst>
          </p:cNvPr>
          <p:cNvSpPr/>
          <p:nvPr/>
        </p:nvSpPr>
        <p:spPr>
          <a:xfrm>
            <a:off x="0" y="2797710"/>
            <a:ext cx="1599028" cy="506437"/>
          </a:xfrm>
          <a:prstGeom prst="righ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 xmlns:a16="http://schemas.microsoft.com/office/drawing/2014/main" id="{E8A5F590-7806-1CB7-633D-153FC8ED55D3}"/>
              </a:ext>
            </a:extLst>
          </p:cNvPr>
          <p:cNvSpPr/>
          <p:nvPr/>
        </p:nvSpPr>
        <p:spPr>
          <a:xfrm>
            <a:off x="1599028" y="4779500"/>
            <a:ext cx="9425354" cy="1744395"/>
          </a:xfrm>
          <a:prstGeom prst="roundRect">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600" dirty="0">
                <a:solidFill>
                  <a:schemeClr val="tx1"/>
                </a:solidFill>
              </a:rPr>
              <a:t>Hydraulic analysis of the water network to meet the requirements for the next 30 years .</a:t>
            </a:r>
          </a:p>
        </p:txBody>
      </p:sp>
      <p:sp>
        <p:nvSpPr>
          <p:cNvPr id="20" name="Rectangle: Rounded Corners 19">
            <a:extLst>
              <a:ext uri="{FF2B5EF4-FFF2-40B4-BE49-F238E27FC236}">
                <a16:creationId xmlns="" xmlns:a16="http://schemas.microsoft.com/office/drawing/2014/main" id="{FAC47C6A-B86D-AA32-31B0-829011002550}"/>
              </a:ext>
            </a:extLst>
          </p:cNvPr>
          <p:cNvSpPr/>
          <p:nvPr/>
        </p:nvSpPr>
        <p:spPr>
          <a:xfrm>
            <a:off x="1599028" y="2178732"/>
            <a:ext cx="9425354" cy="1744395"/>
          </a:xfrm>
          <a:prstGeom prst="roundRect">
            <a:avLst/>
          </a:prstGeom>
          <a:solidFill>
            <a:schemeClr val="accent2">
              <a:lumMod val="40000"/>
              <a:lumOff val="6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a:solidFill>
                  <a:schemeClr val="tx1"/>
                </a:solidFill>
              </a:rPr>
              <a:t>Collecting data on the population census, population growth rate and urban sprawl areas.</a:t>
            </a:r>
          </a:p>
        </p:txBody>
      </p:sp>
      <p:sp>
        <p:nvSpPr>
          <p:cNvPr id="22" name="Arrow: Right 21">
            <a:extLst>
              <a:ext uri="{FF2B5EF4-FFF2-40B4-BE49-F238E27FC236}">
                <a16:creationId xmlns="" xmlns:a16="http://schemas.microsoft.com/office/drawing/2014/main" id="{40959CF3-C6EF-CBC1-D8DF-0B13BF4B76E3}"/>
              </a:ext>
            </a:extLst>
          </p:cNvPr>
          <p:cNvSpPr/>
          <p:nvPr/>
        </p:nvSpPr>
        <p:spPr>
          <a:xfrm>
            <a:off x="0" y="5398478"/>
            <a:ext cx="1599028" cy="506437"/>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 xmlns:a16="http://schemas.microsoft.com/office/drawing/2014/main" id="{AC35F8B4-321C-41AC-584F-27E8A12C3057}"/>
              </a:ext>
            </a:extLst>
          </p:cNvPr>
          <p:cNvSpPr/>
          <p:nvPr/>
        </p:nvSpPr>
        <p:spPr>
          <a:xfrm>
            <a:off x="11619914" y="0"/>
            <a:ext cx="572086" cy="73152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4" name="Rectangle 23">
            <a:extLst>
              <a:ext uri="{FF2B5EF4-FFF2-40B4-BE49-F238E27FC236}">
                <a16:creationId xmlns="" xmlns:a16="http://schemas.microsoft.com/office/drawing/2014/main" id="{464E2886-C9D4-E499-D7B2-C01898A6B084}"/>
              </a:ext>
            </a:extLst>
          </p:cNvPr>
          <p:cNvSpPr/>
          <p:nvPr/>
        </p:nvSpPr>
        <p:spPr>
          <a:xfrm>
            <a:off x="11075964" y="0"/>
            <a:ext cx="572086" cy="7315200"/>
          </a:xfrm>
          <a:prstGeom prst="rect">
            <a:avLst/>
          </a:prstGeom>
          <a:solidFill>
            <a:schemeClr val="bg1">
              <a:lumMod val="50000"/>
            </a:schemeClr>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70563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29B160A2-343B-D242-BD7D-11D066D4F46B}"/>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NON-REVENUE WATER</a:t>
            </a:r>
            <a:r>
              <a:rPr kumimoji="0" lang="ar-SA" sz="2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 </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(NRW) causes:</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8C24792D-0BC1-1364-7996-22DBAD9CD8F3}"/>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28DF88B4-AC1B-6680-5807-25DE9AB74F5E}"/>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a:extLst>
              <a:ext uri="{FF2B5EF4-FFF2-40B4-BE49-F238E27FC236}">
                <a16:creationId xmlns="" xmlns:a16="http://schemas.microsoft.com/office/drawing/2014/main" id="{B63B4F1C-140C-0126-FF3C-1DB9EE5764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3279" y="696351"/>
            <a:ext cx="4441875" cy="5922498"/>
          </a:xfrm>
          <a:prstGeom prst="rect">
            <a:avLst/>
          </a:prstGeom>
        </p:spPr>
      </p:pic>
      <p:sp>
        <p:nvSpPr>
          <p:cNvPr id="10" name="TextBox 9">
            <a:extLst>
              <a:ext uri="{FF2B5EF4-FFF2-40B4-BE49-F238E27FC236}">
                <a16:creationId xmlns="" xmlns:a16="http://schemas.microsoft.com/office/drawing/2014/main" id="{71755AAA-4328-D2FC-7E59-7341890FD4D2}"/>
              </a:ext>
            </a:extLst>
          </p:cNvPr>
          <p:cNvSpPr txBox="1"/>
          <p:nvPr/>
        </p:nvSpPr>
        <p:spPr>
          <a:xfrm>
            <a:off x="7315200" y="6766561"/>
            <a:ext cx="4319954" cy="369332"/>
          </a:xfrm>
          <a:prstGeom prst="rect">
            <a:avLst/>
          </a:prstGeom>
          <a:noFill/>
        </p:spPr>
        <p:txBody>
          <a:bodyPr wrap="square">
            <a:spAutoFit/>
          </a:bodyPr>
          <a:lstStyle/>
          <a:p>
            <a:r>
              <a:rPr lang="en-US" dirty="0"/>
              <a:t>Physical losses (Leakage in Conveyance line)</a:t>
            </a:r>
          </a:p>
        </p:txBody>
      </p:sp>
      <p:pic>
        <p:nvPicPr>
          <p:cNvPr id="3" name="Picture 2">
            <a:extLst>
              <a:ext uri="{FF2B5EF4-FFF2-40B4-BE49-F238E27FC236}">
                <a16:creationId xmlns="" xmlns:a16="http://schemas.microsoft.com/office/drawing/2014/main" id="{D1EBB737-2B58-7AC3-1941-C4989FE829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775" y="696351"/>
            <a:ext cx="4231947" cy="5922498"/>
          </a:xfrm>
          <a:prstGeom prst="rect">
            <a:avLst/>
          </a:prstGeom>
        </p:spPr>
      </p:pic>
      <p:sp>
        <p:nvSpPr>
          <p:cNvPr id="9" name="TextBox 8">
            <a:extLst>
              <a:ext uri="{FF2B5EF4-FFF2-40B4-BE49-F238E27FC236}">
                <a16:creationId xmlns="" xmlns:a16="http://schemas.microsoft.com/office/drawing/2014/main" id="{8A81A8A0-3337-EE30-8601-C36B47CFCA9A}"/>
              </a:ext>
            </a:extLst>
          </p:cNvPr>
          <p:cNvSpPr txBox="1"/>
          <p:nvPr/>
        </p:nvSpPr>
        <p:spPr>
          <a:xfrm>
            <a:off x="766775" y="6743674"/>
            <a:ext cx="5718431" cy="369332"/>
          </a:xfrm>
          <a:prstGeom prst="rect">
            <a:avLst/>
          </a:prstGeom>
          <a:noFill/>
        </p:spPr>
        <p:txBody>
          <a:bodyPr wrap="square">
            <a:spAutoFit/>
          </a:bodyPr>
          <a:lstStyle/>
          <a:p>
            <a:r>
              <a:rPr lang="en-US" dirty="0"/>
              <a:t>Apparent losses (unauthorized consumption)  </a:t>
            </a:r>
          </a:p>
        </p:txBody>
      </p:sp>
    </p:spTree>
    <p:extLst>
      <p:ext uri="{BB962C8B-B14F-4D97-AF65-F5344CB8AC3E}">
        <p14:creationId xmlns:p14="http://schemas.microsoft.com/office/powerpoint/2010/main" val="3808076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8C1E994E-3AA0-7493-62B6-1F2CC6400270}"/>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NON-REVENUE WATER</a:t>
            </a:r>
            <a:r>
              <a:rPr kumimoji="0" lang="ar-SA" sz="28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 </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(NRW) :</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29636AD3-6550-A34E-4E7A-220CBEE8C694}"/>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346D8AAF-20E8-866C-1324-5BD12E725807}"/>
              </a:ext>
            </a:extLst>
          </p:cNvPr>
          <p:cNvSpPr/>
          <p:nvPr/>
        </p:nvSpPr>
        <p:spPr>
          <a:xfrm>
            <a:off x="0" y="422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TextBox 2">
            <a:extLst>
              <a:ext uri="{FF2B5EF4-FFF2-40B4-BE49-F238E27FC236}">
                <a16:creationId xmlns="" xmlns:a16="http://schemas.microsoft.com/office/drawing/2014/main" id="{E1D2942B-F473-0A3E-C438-E3AD2DF0FF4B}"/>
              </a:ext>
            </a:extLst>
          </p:cNvPr>
          <p:cNvSpPr txBox="1"/>
          <p:nvPr/>
        </p:nvSpPr>
        <p:spPr>
          <a:xfrm>
            <a:off x="766775" y="1198336"/>
            <a:ext cx="11210365" cy="523220"/>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Examples of IWA Standard Water Balance components from YVWSS</a:t>
            </a:r>
            <a:endParaRPr lang="en-US" sz="2800" b="1" dirty="0"/>
          </a:p>
        </p:txBody>
      </p:sp>
      <p:graphicFrame>
        <p:nvGraphicFramePr>
          <p:cNvPr id="7" name="Content Placeholder 3">
            <a:extLst>
              <a:ext uri="{FF2B5EF4-FFF2-40B4-BE49-F238E27FC236}">
                <a16:creationId xmlns="" xmlns:a16="http://schemas.microsoft.com/office/drawing/2014/main" id="{7A6FB586-E160-66F7-F240-5E8CF99B99E6}"/>
              </a:ext>
            </a:extLst>
          </p:cNvPr>
          <p:cNvGraphicFramePr>
            <a:graphicFrameLocks noGrp="1"/>
          </p:cNvGraphicFramePr>
          <p:nvPr>
            <p:ph idx="1"/>
            <p:extLst>
              <p:ext uri="{D42A27DB-BD31-4B8C-83A1-F6EECF244321}">
                <p14:modId xmlns:p14="http://schemas.microsoft.com/office/powerpoint/2010/main" val="1704860742"/>
              </p:ext>
            </p:extLst>
          </p:nvPr>
        </p:nvGraphicFramePr>
        <p:xfrm>
          <a:off x="766775" y="2024166"/>
          <a:ext cx="10822899" cy="5006012"/>
        </p:xfrm>
        <a:graphic>
          <a:graphicData uri="http://schemas.openxmlformats.org/drawingml/2006/table">
            <a:tbl>
              <a:tblPr firstRow="1" firstCol="1" bandRow="1"/>
              <a:tblGrid>
                <a:gridCol w="1901390">
                  <a:extLst>
                    <a:ext uri="{9D8B030D-6E8A-4147-A177-3AD203B41FA5}">
                      <a16:colId xmlns="" xmlns:a16="http://schemas.microsoft.com/office/drawing/2014/main" val="20000"/>
                    </a:ext>
                  </a:extLst>
                </a:gridCol>
                <a:gridCol w="2012365">
                  <a:extLst>
                    <a:ext uri="{9D8B030D-6E8A-4147-A177-3AD203B41FA5}">
                      <a16:colId xmlns="" xmlns:a16="http://schemas.microsoft.com/office/drawing/2014/main" val="20001"/>
                    </a:ext>
                  </a:extLst>
                </a:gridCol>
                <a:gridCol w="1561483">
                  <a:extLst>
                    <a:ext uri="{9D8B030D-6E8A-4147-A177-3AD203B41FA5}">
                      <a16:colId xmlns="" xmlns:a16="http://schemas.microsoft.com/office/drawing/2014/main" val="20002"/>
                    </a:ext>
                  </a:extLst>
                </a:gridCol>
                <a:gridCol w="3049565">
                  <a:extLst>
                    <a:ext uri="{9D8B030D-6E8A-4147-A177-3AD203B41FA5}">
                      <a16:colId xmlns="" xmlns:a16="http://schemas.microsoft.com/office/drawing/2014/main" val="20003"/>
                    </a:ext>
                  </a:extLst>
                </a:gridCol>
                <a:gridCol w="2298096">
                  <a:extLst>
                    <a:ext uri="{9D8B030D-6E8A-4147-A177-3AD203B41FA5}">
                      <a16:colId xmlns="" xmlns:a16="http://schemas.microsoft.com/office/drawing/2014/main" val="20004"/>
                    </a:ext>
                  </a:extLst>
                </a:gridCol>
              </a:tblGrid>
              <a:tr h="362821">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Billed Author.Cons. (BAC)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Billed meterd (BMC)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Revenue Water (RW)</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0"/>
                  </a:ext>
                </a:extLst>
              </a:tr>
              <a:tr h="241881">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الاستهلاك المصرح به المفوتر</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115632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70.4%</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المياه المحاسب عليها</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1"/>
                  </a:ext>
                </a:extLst>
              </a:tr>
              <a:tr h="241881">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1D1500"/>
                          </a:solidFill>
                          <a:effectLst/>
                          <a:latin typeface="Times New Roman" panose="02020603050405020304" pitchFamily="18" charset="0"/>
                          <a:ea typeface="Times New Roman" panose="02020603050405020304" pitchFamily="18" charset="0"/>
                          <a:cs typeface="Times New Roman" panose="02020603050405020304" pitchFamily="18" charset="0"/>
                        </a:rPr>
                        <a:t>Authorized Consumption (AC)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115632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Billed Unmetered (BUC)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115632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2"/>
                  </a:ext>
                </a:extLst>
              </a:tr>
              <a:tr h="241881">
                <a:tc>
                  <a:txBody>
                    <a:bodyPr/>
                    <a:lstStyle/>
                    <a:p>
                      <a:pPr algn="ctr">
                        <a:spcAft>
                          <a:spcPts val="0"/>
                        </a:spcAft>
                      </a:pPr>
                      <a:r>
                        <a:rPr lang="en-US" sz="1200" b="1">
                          <a:solidFill>
                            <a:srgbClr val="080900"/>
                          </a:solidFill>
                          <a:effectLst/>
                          <a:latin typeface="Times New Roman" panose="02020603050405020304" pitchFamily="18" charset="0"/>
                          <a:ea typeface="Times New Roman" panose="02020603050405020304" pitchFamily="18" charset="0"/>
                          <a:cs typeface="Times New Roman" panose="02020603050405020304" pitchFamily="18" charset="0"/>
                        </a:rPr>
                        <a:t>System Input Volume (SIV)</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403B00"/>
                          </a:solidFill>
                          <a:effectLst/>
                          <a:latin typeface="Times New Roman" panose="02020603050405020304" pitchFamily="18" charset="0"/>
                          <a:ea typeface="Times New Roman" panose="02020603050405020304" pitchFamily="18" charset="0"/>
                          <a:cs typeface="Times New Roman" panose="02020603050405020304" pitchFamily="18" charset="0"/>
                        </a:rPr>
                        <a:t>الاستهلاك المصرح به</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70.40%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0.00%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70.40%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41881">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Unbilled Author. Cons. (UAC)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Unbilled metered (UMC)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4"/>
                  </a:ext>
                </a:extLst>
              </a:tr>
              <a:tr h="241881">
                <a:tc>
                  <a:txBody>
                    <a:bodyPr/>
                    <a:lstStyle/>
                    <a:p>
                      <a:pPr algn="ctr">
                        <a:spcAft>
                          <a:spcPts val="0"/>
                        </a:spcAft>
                      </a:pPr>
                      <a:r>
                        <a:rPr lang="ar-SA"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كمية المياه المدخلة للنظام المائي</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115,632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الاستهلاك المصرح به غير المفوتر</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0.00%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5"/>
                  </a:ext>
                </a:extLst>
              </a:tr>
              <a:tr h="241881">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70.40%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Unbilled Unmetered (UUC)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Non-Revenue Water (NRW)</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6"/>
                  </a:ext>
                </a:extLst>
              </a:tr>
              <a:tr h="196528">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164,250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0.00%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المياه غير المحاسب عليها</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7"/>
                  </a:ext>
                </a:extLst>
              </a:tr>
              <a:tr h="241881">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1A1E00"/>
                          </a:solidFill>
                          <a:effectLst/>
                          <a:latin typeface="Times New Roman" panose="02020603050405020304" pitchFamily="18" charset="0"/>
                          <a:ea typeface="Times New Roman" panose="02020603050405020304" pitchFamily="18" charset="0"/>
                          <a:cs typeface="Times New Roman" panose="02020603050405020304" pitchFamily="18" charset="0"/>
                        </a:rPr>
                        <a:t>Apparent Losses (AL)</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Unauthorized Consumption (UC)</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8"/>
                  </a:ext>
                </a:extLst>
              </a:tr>
              <a:tr h="241881">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Losses (WL)</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232500"/>
                          </a:solidFill>
                          <a:effectLst/>
                          <a:latin typeface="Times New Roman" panose="02020603050405020304" pitchFamily="18" charset="0"/>
                          <a:ea typeface="Times New Roman" panose="02020603050405020304" pitchFamily="18" charset="0"/>
                          <a:cs typeface="Times New Roman" panose="02020603050405020304" pitchFamily="18" charset="0"/>
                        </a:rPr>
                        <a:t>الفاقد التجاري (الظاهري)</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40.75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1.37%</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48618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09"/>
                  </a:ext>
                </a:extLst>
              </a:tr>
              <a:tr h="187962">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الفاقد الكلي</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2975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Metering Inaccuracies (MI)</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29.60%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0"/>
                  </a:ext>
                </a:extLst>
              </a:tr>
              <a:tr h="196528">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6.12%</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2934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4.75%</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1"/>
                  </a:ext>
                </a:extLst>
              </a:tr>
              <a:tr h="483762">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48618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252700"/>
                          </a:solidFill>
                          <a:effectLst/>
                          <a:latin typeface="Times New Roman" panose="02020603050405020304" pitchFamily="18" charset="0"/>
                          <a:ea typeface="Times New Roman" panose="02020603050405020304" pitchFamily="18" charset="0"/>
                          <a:cs typeface="Times New Roman" panose="02020603050405020304" pitchFamily="18" charset="0"/>
                        </a:rPr>
                        <a:t>Real Losses (RL)</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Leakage and Overflows at Utility's Storage</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2"/>
                  </a:ext>
                </a:extLst>
              </a:tr>
              <a:tr h="133035">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29.60%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ar-SA" sz="1200" b="1">
                          <a:solidFill>
                            <a:srgbClr val="514700"/>
                          </a:solidFill>
                          <a:effectLst/>
                          <a:latin typeface="Times New Roman" panose="02020603050405020304" pitchFamily="18" charset="0"/>
                          <a:ea typeface="Times New Roman" panose="02020603050405020304" pitchFamily="18" charset="0"/>
                          <a:cs typeface="Times New Roman" panose="02020603050405020304" pitchFamily="18" charset="0"/>
                        </a:rPr>
                        <a:t>الفاقد الحقيقي (تسرب)</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0.00%</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3"/>
                  </a:ext>
                </a:extLst>
              </a:tr>
              <a:tr h="659126">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45643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Leakage on Transmission Mains/Distribution Pipes and Service Connections up to point of Customer metering</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4"/>
                  </a:ext>
                </a:extLst>
              </a:tr>
              <a:tr h="196528">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23.48%</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45643 m</a:t>
                      </a:r>
                      <a:r>
                        <a:rPr lang="en-US" sz="1200" baseline="30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23.48%</a:t>
                      </a:r>
                      <a:endParaRPr lang="en-US" sz="1400">
                        <a:effectLst/>
                        <a:latin typeface="Times New Roman" panose="02020603050405020304" pitchFamily="18" charset="0"/>
                        <a:ea typeface="Times New Roman" panose="02020603050405020304" pitchFamily="18"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endParaRPr lang="en-US" sz="1400" dirty="0">
                        <a:effectLst/>
                        <a:latin typeface="Calibri" panose="020F0502020204030204" pitchFamily="34" charset="0"/>
                        <a:cs typeface="Arial" panose="020B0604020202020204" pitchFamily="34" charset="0"/>
                      </a:endParaRPr>
                    </a:p>
                  </a:txBody>
                  <a:tcPr marL="54423" marR="54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bl>
          </a:graphicData>
        </a:graphic>
      </p:graphicFrame>
    </p:spTree>
    <p:extLst>
      <p:ext uri="{BB962C8B-B14F-4D97-AF65-F5344CB8AC3E}">
        <p14:creationId xmlns:p14="http://schemas.microsoft.com/office/powerpoint/2010/main" val="1066449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F3237A26-0401-D1A0-A2E2-4705852CC151}"/>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rPr>
              <a:t>Theories and principles</a:t>
            </a:r>
            <a:endParaRPr kumimoji="0" lang="en-US" sz="60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3D83D056-9801-2883-0E0B-1284B179956B}"/>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808CB3DC-CB10-A991-2072-6C9BA3C94CEE}"/>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FC55589E-BF20-E1EA-E4EA-CFCE7206DCB3}"/>
              </a:ext>
            </a:extLst>
          </p:cNvPr>
          <p:cNvSpPr txBox="1"/>
          <p:nvPr/>
        </p:nvSpPr>
        <p:spPr>
          <a:xfrm>
            <a:off x="575082" y="2334521"/>
            <a:ext cx="6113206" cy="669542"/>
          </a:xfrm>
          <a:prstGeom prst="rect">
            <a:avLst/>
          </a:prstGeom>
          <a:noFill/>
        </p:spPr>
        <p:txBody>
          <a:bodyPr wrap="square">
            <a:spAutoFit/>
          </a:bodyPr>
          <a:lstStyle/>
          <a:p>
            <a:pPr algn="just">
              <a:lnSpc>
                <a:spcPct val="150000"/>
              </a:lnSpc>
              <a:spcAft>
                <a:spcPts val="600"/>
              </a:spcAft>
            </a:pPr>
            <a:r>
              <a:rPr lang="en-US" sz="2800" dirty="0">
                <a:solidFill>
                  <a:srgbClr val="000000"/>
                </a:solidFill>
                <a:latin typeface="Times New Roman"/>
                <a:ea typeface="Calibri"/>
                <a:cs typeface="Arial"/>
              </a:rPr>
              <a:t>Q1 + Q2 = Q3 + demand </a:t>
            </a:r>
            <a:endParaRPr lang="en-US" sz="2800" dirty="0">
              <a:solidFill>
                <a:srgbClr val="000000"/>
              </a:solidFill>
              <a:effectLst/>
              <a:latin typeface="Calibri"/>
              <a:ea typeface="Calibri"/>
              <a:cs typeface="Arial"/>
            </a:endParaRPr>
          </a:p>
        </p:txBody>
      </p:sp>
      <p:sp>
        <p:nvSpPr>
          <p:cNvPr id="10" name="TextBox 9">
            <a:extLst>
              <a:ext uri="{FF2B5EF4-FFF2-40B4-BE49-F238E27FC236}">
                <a16:creationId xmlns="" xmlns:a16="http://schemas.microsoft.com/office/drawing/2014/main" id="{B3E1AD1A-8E80-27F2-6756-832503AAAB59}"/>
              </a:ext>
            </a:extLst>
          </p:cNvPr>
          <p:cNvSpPr txBox="1"/>
          <p:nvPr/>
        </p:nvSpPr>
        <p:spPr>
          <a:xfrm>
            <a:off x="575082" y="1522737"/>
            <a:ext cx="6113206" cy="584775"/>
          </a:xfrm>
          <a:prstGeom prst="rect">
            <a:avLst/>
          </a:prstGeom>
          <a:noFill/>
        </p:spPr>
        <p:txBody>
          <a:bodyPr wrap="square">
            <a:spAutoFit/>
          </a:bodyPr>
          <a:lstStyle/>
          <a:p>
            <a:pPr marL="457200" indent="-457200" algn="l" rtl="0">
              <a:buFont typeface="Arial" panose="020B0604020202020204" pitchFamily="34" charset="0"/>
              <a:buChar char="•"/>
            </a:pPr>
            <a:r>
              <a:rPr lang="en-US" sz="3200" dirty="0">
                <a:solidFill>
                  <a:srgbClr val="000000"/>
                </a:solidFill>
                <a:latin typeface="Times New Roman"/>
                <a:ea typeface="Calibri"/>
              </a:rPr>
              <a:t>continuity: </a:t>
            </a:r>
          </a:p>
        </p:txBody>
      </p:sp>
      <p:pic>
        <p:nvPicPr>
          <p:cNvPr id="11" name="صورة 5" descr="C:\Users\Horizon\Desktop\ccccccccc.JPG">
            <a:extLst>
              <a:ext uri="{FF2B5EF4-FFF2-40B4-BE49-F238E27FC236}">
                <a16:creationId xmlns="" xmlns:a16="http://schemas.microsoft.com/office/drawing/2014/main" id="{9E4B323B-ECF0-FE0E-5445-75558B0E54F7}"/>
              </a:ext>
            </a:extLst>
          </p:cNvPr>
          <p:cNvPicPr/>
          <p:nvPr/>
        </p:nvPicPr>
        <p:blipFill>
          <a:blip r:embed="rId2" cstate="print"/>
          <a:srcRect/>
          <a:stretch>
            <a:fillRect/>
          </a:stretch>
        </p:blipFill>
        <p:spPr bwMode="auto">
          <a:xfrm>
            <a:off x="7729032" y="1630115"/>
            <a:ext cx="3600400" cy="18722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TextBox 12">
            <a:extLst>
              <a:ext uri="{FF2B5EF4-FFF2-40B4-BE49-F238E27FC236}">
                <a16:creationId xmlns="" xmlns:a16="http://schemas.microsoft.com/office/drawing/2014/main" id="{F9D87A0B-A935-BB18-57F8-DA554E440BB3}"/>
              </a:ext>
            </a:extLst>
          </p:cNvPr>
          <p:cNvSpPr txBox="1"/>
          <p:nvPr/>
        </p:nvSpPr>
        <p:spPr>
          <a:xfrm>
            <a:off x="766776" y="4623308"/>
            <a:ext cx="6113206" cy="523220"/>
          </a:xfrm>
          <a:prstGeom prst="rect">
            <a:avLst/>
          </a:prstGeom>
          <a:noFill/>
        </p:spPr>
        <p:txBody>
          <a:bodyPr wrap="square">
            <a:spAutoFit/>
          </a:bodyPr>
          <a:lstStyle/>
          <a:p>
            <a:pPr marL="457200" indent="-457200" algn="l" rtl="0">
              <a:buFont typeface="Arial" panose="020B0604020202020204" pitchFamily="34" charset="0"/>
              <a:buChar char="•"/>
            </a:pPr>
            <a:r>
              <a:rPr lang="en-US" sz="2800" dirty="0">
                <a:solidFill>
                  <a:srgbClr val="000000"/>
                </a:solidFill>
                <a:latin typeface="Times New Roman"/>
                <a:ea typeface="Calibri"/>
              </a:rPr>
              <a:t>Energy conservation: </a:t>
            </a:r>
          </a:p>
        </p:txBody>
      </p:sp>
      <p:sp>
        <p:nvSpPr>
          <p:cNvPr id="15" name="TextBox 14">
            <a:extLst>
              <a:ext uri="{FF2B5EF4-FFF2-40B4-BE49-F238E27FC236}">
                <a16:creationId xmlns="" xmlns:a16="http://schemas.microsoft.com/office/drawing/2014/main" id="{1CF3C2D7-A636-335E-F6E9-C91EA9FE9372}"/>
              </a:ext>
            </a:extLst>
          </p:cNvPr>
          <p:cNvSpPr txBox="1"/>
          <p:nvPr/>
        </p:nvSpPr>
        <p:spPr>
          <a:xfrm>
            <a:off x="1286797" y="5459583"/>
            <a:ext cx="6113206" cy="523220"/>
          </a:xfrm>
          <a:prstGeom prst="rect">
            <a:avLst/>
          </a:prstGeom>
          <a:noFill/>
        </p:spPr>
        <p:txBody>
          <a:bodyPr wrap="square">
            <a:spAutoFit/>
          </a:bodyPr>
          <a:lstStyle/>
          <a:p>
            <a:pPr marL="0" indent="0" algn="l" rtl="0">
              <a:buNone/>
            </a:pPr>
            <a:r>
              <a:rPr lang="en-US" sz="2800" dirty="0">
                <a:solidFill>
                  <a:srgbClr val="000000"/>
                </a:solidFill>
                <a:latin typeface="Times New Roman"/>
              </a:rPr>
              <a:t>hf2+hf3=hf4+hf1</a:t>
            </a:r>
            <a:endParaRPr lang="ar-SA" sz="2800" dirty="0"/>
          </a:p>
        </p:txBody>
      </p:sp>
      <p:pic>
        <p:nvPicPr>
          <p:cNvPr id="16" name="صورة 8" descr="C:\Users\Horizon\Desktop\Captbure.JPG">
            <a:extLst>
              <a:ext uri="{FF2B5EF4-FFF2-40B4-BE49-F238E27FC236}">
                <a16:creationId xmlns="" xmlns:a16="http://schemas.microsoft.com/office/drawing/2014/main" id="{C2A51043-1407-CC4F-886F-EE5A4C6F11BE}"/>
              </a:ext>
            </a:extLst>
          </p:cNvPr>
          <p:cNvPicPr/>
          <p:nvPr/>
        </p:nvPicPr>
        <p:blipFill>
          <a:blip r:embed="rId3" cstate="print"/>
          <a:srcRect/>
          <a:stretch>
            <a:fillRect/>
          </a:stretch>
        </p:blipFill>
        <p:spPr bwMode="auto">
          <a:xfrm>
            <a:off x="8736267" y="4506847"/>
            <a:ext cx="2376289" cy="190547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395711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smConfetti">
          <a:fgClr>
            <a:schemeClr val="accent1"/>
          </a:fgClr>
          <a:bgClr>
            <a:schemeClr val="bg1"/>
          </a:bgClr>
        </a:patt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EF3F4A95-CC48-2295-1FBD-96D882DAA6E2}"/>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Theories and principles</a:t>
            </a:r>
          </a:p>
        </p:txBody>
      </p:sp>
      <p:sp>
        <p:nvSpPr>
          <p:cNvPr id="5" name="Diamond 4">
            <a:extLst>
              <a:ext uri="{FF2B5EF4-FFF2-40B4-BE49-F238E27FC236}">
                <a16:creationId xmlns="" xmlns:a16="http://schemas.microsoft.com/office/drawing/2014/main" id="{C4DC25DB-471A-F4D2-E76D-A98F8ECCB413}"/>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BC317557-7B20-10A6-107C-BEFBFCB3D440}"/>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 xmlns:a16="http://schemas.microsoft.com/office/drawing/2014/main" id="{3282BC75-8418-352E-F37D-EF77D2E95D80}"/>
                  </a:ext>
                </a:extLst>
              </p:cNvPr>
              <p:cNvSpPr txBox="1"/>
              <p:nvPr/>
            </p:nvSpPr>
            <p:spPr>
              <a:xfrm>
                <a:off x="766776" y="1347929"/>
                <a:ext cx="8948585" cy="2862643"/>
              </a:xfrm>
              <a:prstGeom prst="rect">
                <a:avLst/>
              </a:prstGeom>
              <a:solidFill>
                <a:schemeClr val="accent1">
                  <a:lumMod val="40000"/>
                  <a:lumOff val="60000"/>
                </a:schemeClr>
              </a:solidFill>
            </p:spPr>
            <p:txBody>
              <a:bodyPr wrap="square">
                <a:spAutoFit/>
              </a:bodyPr>
              <a:lstStyle/>
              <a:p>
                <a:pPr marL="285750" indent="-285750">
                  <a:buFont typeface="Wingdings" panose="05000000000000000000" pitchFamily="2" charset="2"/>
                  <a:buChar char="q"/>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Equations used in WaterCAD</a:t>
                </a:r>
              </a:p>
              <a:p>
                <a:pPr marL="0" lvl="0" indent="0" algn="l" rtl="0">
                  <a:lnSpc>
                    <a:spcPct val="115000"/>
                  </a:lnSpc>
                  <a:spcBef>
                    <a:spcPts val="0"/>
                  </a:spcBef>
                  <a:spcAft>
                    <a:spcPts val="1000"/>
                  </a:spcAft>
                  <a:buClr>
                    <a:srgbClr val="F3A447"/>
                  </a:buClr>
                  <a:buNone/>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1) </a:t>
                </a:r>
                <a:r>
                  <a:rPr lang="en-US" sz="2400" dirty="0">
                    <a:solidFill>
                      <a:srgbClr val="000000"/>
                    </a:solidFill>
                    <a:latin typeface="Times New Roman"/>
                    <a:ea typeface="Calibri"/>
                  </a:rPr>
                  <a:t>Darcy-</a:t>
                </a:r>
                <a:r>
                  <a:rPr lang="en-US" sz="2400" dirty="0" err="1">
                    <a:solidFill>
                      <a:srgbClr val="000000"/>
                    </a:solidFill>
                    <a:latin typeface="Times New Roman"/>
                    <a:ea typeface="Calibri"/>
                  </a:rPr>
                  <a:t>Weisbach</a:t>
                </a:r>
                <a:r>
                  <a:rPr lang="en-US" sz="2400" dirty="0">
                    <a:solidFill>
                      <a:srgbClr val="000000"/>
                    </a:solidFill>
                    <a:latin typeface="Times New Roman"/>
                    <a:ea typeface="Calibri"/>
                  </a:rPr>
                  <a:t> equation.        </a:t>
                </a:r>
                <a:r>
                  <a:rPr lang="en-US" sz="2400" dirty="0" err="1">
                    <a:solidFill>
                      <a:srgbClr val="000000"/>
                    </a:solidFill>
                    <a:latin typeface="Times New Roman"/>
                    <a:ea typeface="Calibri"/>
                  </a:rPr>
                  <a:t>hf</a:t>
                </a:r>
                <a:r>
                  <a:rPr lang="en-US" sz="2400" dirty="0">
                    <a:solidFill>
                      <a:srgbClr val="000000"/>
                    </a:solidFill>
                    <a:latin typeface="Times New Roman"/>
                    <a:ea typeface="Calibri"/>
                  </a:rPr>
                  <a:t> =</a:t>
                </a:r>
                <a14:m>
                  <m:oMath xmlns:m="http://schemas.openxmlformats.org/officeDocument/2006/math">
                    <m:r>
                      <a:rPr lang="en-US" sz="2400" i="1">
                        <a:solidFill>
                          <a:srgbClr val="000000"/>
                        </a:solidFill>
                        <a:effectLst/>
                        <a:latin typeface="Cambria Math"/>
                        <a:ea typeface="Calibri"/>
                        <a:cs typeface="Times New Roman"/>
                      </a:rPr>
                      <m:t>𝑓</m:t>
                    </m:r>
                    <m:r>
                      <a:rPr lang="en-US" sz="2400" i="1">
                        <a:solidFill>
                          <a:srgbClr val="000000"/>
                        </a:solidFill>
                        <a:effectLst/>
                        <a:latin typeface="Cambria Math"/>
                        <a:ea typeface="Calibri"/>
                        <a:cs typeface="Times New Roman"/>
                      </a:rPr>
                      <m:t> </m:t>
                    </m:r>
                    <m:f>
                      <m:fPr>
                        <m:ctrlPr>
                          <a:rPr lang="en-US" sz="2400" i="1">
                            <a:effectLst/>
                            <a:latin typeface="Cambria Math" panose="02040503050406030204" pitchFamily="18" charset="0"/>
                            <a:cs typeface="Times New Roman"/>
                          </a:rPr>
                        </m:ctrlPr>
                      </m:fPr>
                      <m:num>
                        <m:r>
                          <a:rPr lang="en-US" sz="2400" i="1">
                            <a:solidFill>
                              <a:srgbClr val="000000"/>
                            </a:solidFill>
                            <a:effectLst/>
                            <a:latin typeface="Cambria Math"/>
                            <a:ea typeface="Calibri"/>
                            <a:cs typeface="Times New Roman"/>
                          </a:rPr>
                          <m:t>𝐿</m:t>
                        </m:r>
                        <m:r>
                          <a:rPr lang="en-US" sz="2400" i="1">
                            <a:solidFill>
                              <a:srgbClr val="000000"/>
                            </a:solidFill>
                            <a:effectLst/>
                            <a:latin typeface="Cambria Math"/>
                            <a:ea typeface="Calibri"/>
                            <a:cs typeface="Times New Roman"/>
                          </a:rPr>
                          <m:t> </m:t>
                        </m:r>
                        <m:sSup>
                          <m:sSupPr>
                            <m:ctrlPr>
                              <a:rPr lang="en-US" sz="2400" i="1">
                                <a:effectLst/>
                                <a:latin typeface="Cambria Math" panose="02040503050406030204" pitchFamily="18" charset="0"/>
                                <a:cs typeface="Times New Roman"/>
                              </a:rPr>
                            </m:ctrlPr>
                          </m:sSupPr>
                          <m:e>
                            <m:r>
                              <a:rPr lang="en-US" sz="2400" i="1">
                                <a:solidFill>
                                  <a:srgbClr val="000000"/>
                                </a:solidFill>
                                <a:effectLst/>
                                <a:latin typeface="Cambria Math"/>
                                <a:ea typeface="Calibri"/>
                                <a:cs typeface="Times New Roman"/>
                              </a:rPr>
                              <m:t>𝑉</m:t>
                            </m:r>
                          </m:e>
                          <m:sup>
                            <m:r>
                              <a:rPr lang="en-US" sz="2400" i="1">
                                <a:solidFill>
                                  <a:srgbClr val="000000"/>
                                </a:solidFill>
                                <a:effectLst/>
                                <a:latin typeface="Cambria Math"/>
                                <a:ea typeface="Calibri"/>
                                <a:cs typeface="Times New Roman"/>
                              </a:rPr>
                              <m:t>2</m:t>
                            </m:r>
                          </m:sup>
                        </m:sSup>
                      </m:num>
                      <m:den>
                        <m:r>
                          <a:rPr lang="en-US" sz="2400" i="1">
                            <a:solidFill>
                              <a:srgbClr val="000000"/>
                            </a:solidFill>
                            <a:effectLst/>
                            <a:latin typeface="Cambria Math"/>
                            <a:ea typeface="Calibri"/>
                            <a:cs typeface="Times New Roman"/>
                          </a:rPr>
                          <m:t>𝐷</m:t>
                        </m:r>
                        <m:r>
                          <a:rPr lang="en-US" sz="2400" i="1">
                            <a:solidFill>
                              <a:srgbClr val="000000"/>
                            </a:solidFill>
                            <a:effectLst/>
                            <a:latin typeface="Cambria Math"/>
                            <a:ea typeface="Calibri"/>
                            <a:cs typeface="Times New Roman"/>
                          </a:rPr>
                          <m:t> </m:t>
                        </m:r>
                        <m:r>
                          <a:rPr lang="en-US" sz="2400" i="1">
                            <a:solidFill>
                              <a:srgbClr val="000000"/>
                            </a:solidFill>
                            <a:effectLst/>
                            <a:latin typeface="Cambria Math"/>
                            <a:ea typeface="Calibri"/>
                            <a:cs typeface="Times New Roman"/>
                          </a:rPr>
                          <m:t>2</m:t>
                        </m:r>
                        <m:r>
                          <a:rPr lang="en-US" sz="2400" i="1">
                            <a:solidFill>
                              <a:srgbClr val="000000"/>
                            </a:solidFill>
                            <a:effectLst/>
                            <a:latin typeface="Cambria Math"/>
                            <a:ea typeface="Calibri"/>
                            <a:cs typeface="Times New Roman"/>
                          </a:rPr>
                          <m:t>𝑔</m:t>
                        </m:r>
                        <m:r>
                          <a:rPr lang="en-US" sz="2400" i="1">
                            <a:solidFill>
                              <a:srgbClr val="000000"/>
                            </a:solidFill>
                            <a:effectLst/>
                            <a:latin typeface="Cambria Math"/>
                            <a:ea typeface="Calibri"/>
                            <a:cs typeface="Times New Roman"/>
                          </a:rPr>
                          <m:t> </m:t>
                        </m:r>
                      </m:den>
                    </m:f>
                  </m:oMath>
                </a14:m>
                <a:r>
                  <a:rPr lang="en-US" sz="2400" dirty="0">
                    <a:solidFill>
                      <a:srgbClr val="000000"/>
                    </a:solidFill>
                    <a:effectLst/>
                    <a:latin typeface="Times New Roman"/>
                    <a:ea typeface="Calibri"/>
                  </a:rPr>
                  <a:t> </a:t>
                </a:r>
              </a:p>
              <a:p>
                <a:pPr marL="0" lvl="0" indent="0" algn="l" rtl="0">
                  <a:lnSpc>
                    <a:spcPct val="115000"/>
                  </a:lnSpc>
                  <a:spcBef>
                    <a:spcPts val="0"/>
                  </a:spcBef>
                  <a:spcAft>
                    <a:spcPts val="1000"/>
                  </a:spcAft>
                  <a:buClr>
                    <a:srgbClr val="F3A447"/>
                  </a:buClr>
                  <a:buNone/>
                </a:pPr>
                <a:r>
                  <a:rPr lang="en-US" sz="2400" dirty="0">
                    <a:solidFill>
                      <a:srgbClr val="000000"/>
                    </a:solidFill>
                    <a:latin typeface="Times New Roman"/>
                  </a:rPr>
                  <a:t>      2) Hazen William equation           </a:t>
                </a:r>
                <a:r>
                  <a:rPr lang="en-US" sz="2400" dirty="0" err="1">
                    <a:solidFill>
                      <a:srgbClr val="000000"/>
                    </a:solidFill>
                    <a:latin typeface="Times New Roman"/>
                    <a:ea typeface="Calibri"/>
                  </a:rPr>
                  <a:t>hf</a:t>
                </a:r>
                <a:r>
                  <a:rPr lang="en-US" sz="2400" dirty="0">
                    <a:solidFill>
                      <a:srgbClr val="000000"/>
                    </a:solidFill>
                    <a:latin typeface="Times New Roman"/>
                    <a:ea typeface="Calibri"/>
                  </a:rPr>
                  <a:t> = </a:t>
                </a:r>
                <a14:m>
                  <m:oMath xmlns:m="http://schemas.openxmlformats.org/officeDocument/2006/math">
                    <m:f>
                      <m:fPr>
                        <m:ctrlPr>
                          <a:rPr lang="en-US" sz="2400" i="1">
                            <a:effectLst/>
                            <a:latin typeface="Cambria Math" panose="02040503050406030204" pitchFamily="18" charset="0"/>
                            <a:cs typeface="Times New Roman"/>
                          </a:rPr>
                        </m:ctrlPr>
                      </m:fPr>
                      <m:num>
                        <m:r>
                          <a:rPr lang="en-US" sz="2400" i="1">
                            <a:solidFill>
                              <a:srgbClr val="000000"/>
                            </a:solidFill>
                            <a:effectLst/>
                            <a:latin typeface="Cambria Math"/>
                            <a:ea typeface="Calibri"/>
                            <a:cs typeface="Times New Roman"/>
                          </a:rPr>
                          <m:t>6</m:t>
                        </m:r>
                        <m:r>
                          <a:rPr lang="en-US" sz="2400" i="1">
                            <a:solidFill>
                              <a:srgbClr val="000000"/>
                            </a:solidFill>
                            <a:effectLst/>
                            <a:latin typeface="Cambria Math"/>
                            <a:ea typeface="Calibri"/>
                            <a:cs typeface="Times New Roman"/>
                          </a:rPr>
                          <m:t>.</m:t>
                        </m:r>
                        <m:r>
                          <a:rPr lang="en-US" sz="2400" i="1">
                            <a:solidFill>
                              <a:srgbClr val="000000"/>
                            </a:solidFill>
                            <a:effectLst/>
                            <a:latin typeface="Cambria Math"/>
                            <a:ea typeface="Calibri"/>
                            <a:cs typeface="Times New Roman"/>
                          </a:rPr>
                          <m:t>79</m:t>
                        </m:r>
                        <m:r>
                          <a:rPr lang="en-US" sz="2400" i="1">
                            <a:solidFill>
                              <a:srgbClr val="000000"/>
                            </a:solidFill>
                            <a:effectLst/>
                            <a:latin typeface="Cambria Math"/>
                            <a:ea typeface="Calibri"/>
                            <a:cs typeface="Times New Roman"/>
                          </a:rPr>
                          <m:t> </m:t>
                        </m:r>
                        <m:r>
                          <a:rPr lang="en-US" sz="2400" i="1">
                            <a:solidFill>
                              <a:srgbClr val="000000"/>
                            </a:solidFill>
                            <a:effectLst/>
                            <a:latin typeface="Cambria Math"/>
                            <a:ea typeface="Calibri"/>
                            <a:cs typeface="Times New Roman"/>
                          </a:rPr>
                          <m:t>𝐿</m:t>
                        </m:r>
                      </m:num>
                      <m:den>
                        <m:sSup>
                          <m:sSupPr>
                            <m:ctrlPr>
                              <a:rPr lang="en-US" sz="2400" i="1">
                                <a:effectLst/>
                                <a:latin typeface="Cambria Math" panose="02040503050406030204" pitchFamily="18" charset="0"/>
                                <a:cs typeface="Times New Roman"/>
                              </a:rPr>
                            </m:ctrlPr>
                          </m:sSupPr>
                          <m:e>
                            <m:r>
                              <a:rPr lang="en-US" sz="2400" i="1">
                                <a:solidFill>
                                  <a:srgbClr val="000000"/>
                                </a:solidFill>
                                <a:effectLst/>
                                <a:latin typeface="Cambria Math"/>
                                <a:ea typeface="Calibri"/>
                                <a:cs typeface="Times New Roman"/>
                              </a:rPr>
                              <m:t>𝐷</m:t>
                            </m:r>
                          </m:e>
                          <m:sup>
                            <m:r>
                              <a:rPr lang="en-US" sz="2400" i="1">
                                <a:solidFill>
                                  <a:srgbClr val="000000"/>
                                </a:solidFill>
                                <a:effectLst/>
                                <a:latin typeface="Cambria Math"/>
                                <a:ea typeface="Calibri"/>
                                <a:cs typeface="Times New Roman"/>
                              </a:rPr>
                              <m:t>1</m:t>
                            </m:r>
                            <m:r>
                              <a:rPr lang="en-US" sz="2400" i="1">
                                <a:solidFill>
                                  <a:srgbClr val="000000"/>
                                </a:solidFill>
                                <a:effectLst/>
                                <a:latin typeface="Cambria Math"/>
                                <a:ea typeface="Calibri"/>
                                <a:cs typeface="Times New Roman"/>
                              </a:rPr>
                              <m:t>.</m:t>
                            </m:r>
                            <m:r>
                              <a:rPr lang="en-US" sz="2400" i="1">
                                <a:solidFill>
                                  <a:srgbClr val="000000"/>
                                </a:solidFill>
                                <a:effectLst/>
                                <a:latin typeface="Cambria Math"/>
                                <a:ea typeface="Calibri"/>
                                <a:cs typeface="Times New Roman"/>
                              </a:rPr>
                              <m:t>16</m:t>
                            </m:r>
                          </m:sup>
                        </m:sSup>
                      </m:den>
                    </m:f>
                    <m:sSup>
                      <m:sSupPr>
                        <m:ctrlPr>
                          <a:rPr lang="en-US" sz="2400" i="1">
                            <a:effectLst/>
                            <a:latin typeface="Cambria Math" panose="02040503050406030204" pitchFamily="18" charset="0"/>
                            <a:cs typeface="Times New Roman"/>
                          </a:rPr>
                        </m:ctrlPr>
                      </m:sSupPr>
                      <m:e>
                        <m:r>
                          <a:rPr lang="en-US" sz="2400" i="1">
                            <a:solidFill>
                              <a:srgbClr val="000000"/>
                            </a:solidFill>
                            <a:effectLst/>
                            <a:latin typeface="Cambria Math"/>
                            <a:ea typeface="Calibri"/>
                            <a:cs typeface="Times New Roman"/>
                          </a:rPr>
                          <m:t>(</m:t>
                        </m:r>
                        <m:f>
                          <m:fPr>
                            <m:ctrlPr>
                              <a:rPr lang="en-US" sz="2400" i="1">
                                <a:effectLst/>
                                <a:latin typeface="Cambria Math" panose="02040503050406030204" pitchFamily="18" charset="0"/>
                                <a:cs typeface="Times New Roman"/>
                              </a:rPr>
                            </m:ctrlPr>
                          </m:fPr>
                          <m:num>
                            <m:r>
                              <a:rPr lang="en-US" sz="2400" i="1">
                                <a:solidFill>
                                  <a:srgbClr val="000000"/>
                                </a:solidFill>
                                <a:effectLst/>
                                <a:latin typeface="Cambria Math"/>
                                <a:ea typeface="Calibri"/>
                                <a:cs typeface="Times New Roman"/>
                              </a:rPr>
                              <m:t>𝑉</m:t>
                            </m:r>
                          </m:num>
                          <m:den>
                            <m:r>
                              <a:rPr lang="en-US" sz="2400" i="1">
                                <a:solidFill>
                                  <a:srgbClr val="000000"/>
                                </a:solidFill>
                                <a:effectLst/>
                                <a:latin typeface="Cambria Math"/>
                                <a:ea typeface="Calibri"/>
                                <a:cs typeface="Times New Roman"/>
                              </a:rPr>
                              <m:t>𝐶</m:t>
                            </m:r>
                          </m:den>
                        </m:f>
                        <m:r>
                          <a:rPr lang="en-US" sz="2400" i="1">
                            <a:solidFill>
                              <a:srgbClr val="000000"/>
                            </a:solidFill>
                            <a:effectLst/>
                            <a:latin typeface="Cambria Math"/>
                            <a:ea typeface="Calibri"/>
                            <a:cs typeface="Times New Roman"/>
                          </a:rPr>
                          <m:t>)</m:t>
                        </m:r>
                      </m:e>
                      <m:sup>
                        <m:r>
                          <a:rPr lang="en-US" sz="2400" i="1">
                            <a:solidFill>
                              <a:srgbClr val="000000"/>
                            </a:solidFill>
                            <a:effectLst/>
                            <a:latin typeface="Cambria Math"/>
                            <a:ea typeface="Calibri"/>
                            <a:cs typeface="Times New Roman"/>
                          </a:rPr>
                          <m:t>1</m:t>
                        </m:r>
                        <m:r>
                          <a:rPr lang="en-US" sz="2400" i="1">
                            <a:solidFill>
                              <a:srgbClr val="000000"/>
                            </a:solidFill>
                            <a:effectLst/>
                            <a:latin typeface="Cambria Math"/>
                            <a:ea typeface="Calibri"/>
                            <a:cs typeface="Times New Roman"/>
                          </a:rPr>
                          <m:t>.</m:t>
                        </m:r>
                        <m:r>
                          <a:rPr lang="en-US" sz="2400" i="1">
                            <a:solidFill>
                              <a:srgbClr val="000000"/>
                            </a:solidFill>
                            <a:effectLst/>
                            <a:latin typeface="Cambria Math"/>
                            <a:ea typeface="Calibri"/>
                            <a:cs typeface="Times New Roman"/>
                          </a:rPr>
                          <m:t>85</m:t>
                        </m:r>
                      </m:sup>
                    </m:sSup>
                  </m:oMath>
                </a14:m>
                <a:r>
                  <a:rPr lang="en-US" sz="2400" dirty="0">
                    <a:solidFill>
                      <a:srgbClr val="000000"/>
                    </a:solidFill>
                    <a:latin typeface="Times New Roman"/>
                  </a:rPr>
                  <a:t>(</a:t>
                </a:r>
                <a:r>
                  <a:rPr lang="en-US" sz="2400" dirty="0">
                    <a:solidFill>
                      <a:srgbClr val="000000"/>
                    </a:solidFill>
                    <a:latin typeface="Times New Roman"/>
                    <a:ea typeface="Calibri"/>
                  </a:rPr>
                  <a:t>Metric Unit)</a:t>
                </a:r>
              </a:p>
              <a:p>
                <a:pPr marL="0" lvl="0" indent="0" algn="l" rtl="0">
                  <a:lnSpc>
                    <a:spcPct val="115000"/>
                  </a:lnSpc>
                  <a:spcBef>
                    <a:spcPts val="0"/>
                  </a:spcBef>
                  <a:spcAft>
                    <a:spcPts val="1000"/>
                  </a:spcAft>
                  <a:buClr>
                    <a:srgbClr val="F3A447"/>
                  </a:buClr>
                  <a:buNone/>
                </a:pPr>
                <a:r>
                  <a:rPr lang="en-US" sz="2400" dirty="0">
                    <a:solidFill>
                      <a:srgbClr val="000000"/>
                    </a:solidFill>
                    <a:latin typeface="Times New Roman"/>
                    <a:ea typeface="Calibri"/>
                  </a:rPr>
                  <a:t> </a:t>
                </a:r>
                <a:endParaRPr lang="en-US" sz="2400" dirty="0">
                  <a:solidFill>
                    <a:srgbClr val="000000"/>
                  </a:solidFill>
                  <a:effectLst/>
                  <a:latin typeface="Times New Roman"/>
                  <a:ea typeface="Calibri"/>
                </a:endParaRPr>
              </a:p>
              <a:p>
                <a:pPr marL="285750" indent="-285750">
                  <a:buFont typeface="Wingdings" panose="05000000000000000000" pitchFamily="2" charset="2"/>
                  <a:buChar char="q"/>
                </a:pPr>
                <a:endParaRPr lang="en-US" dirty="0"/>
              </a:p>
            </p:txBody>
          </p:sp>
        </mc:Choice>
        <mc:Fallback xmlns="">
          <p:sp>
            <p:nvSpPr>
              <p:cNvPr id="12" name="TextBox 11">
                <a:extLst>
                  <a:ext uri="{FF2B5EF4-FFF2-40B4-BE49-F238E27FC236}">
                    <a16:creationId xmlns:a16="http://schemas.microsoft.com/office/drawing/2014/main" id="{3282BC75-8418-352E-F37D-EF77D2E95D80}"/>
                  </a:ext>
                </a:extLst>
              </p:cNvPr>
              <p:cNvSpPr txBox="1">
                <a:spLocks noRot="1" noChangeAspect="1" noMove="1" noResize="1" noEditPoints="1" noAdjustHandles="1" noChangeArrowheads="1" noChangeShapeType="1" noTextEdit="1"/>
              </p:cNvSpPr>
              <p:nvPr/>
            </p:nvSpPr>
            <p:spPr>
              <a:xfrm>
                <a:off x="766776" y="1347929"/>
                <a:ext cx="8948585" cy="2862643"/>
              </a:xfrm>
              <a:prstGeom prst="rect">
                <a:avLst/>
              </a:prstGeom>
              <a:blipFill>
                <a:blip r:embed="rId2"/>
                <a:stretch>
                  <a:fillRect l="-954" t="-1702"/>
                </a:stretch>
              </a:blipFill>
            </p:spPr>
            <p:txBody>
              <a:bodyPr/>
              <a:lstStyle/>
              <a:p>
                <a:r>
                  <a:rPr lang="en-US">
                    <a:noFill/>
                  </a:rPr>
                  <a:t> </a:t>
                </a:r>
              </a:p>
            </p:txBody>
          </p:sp>
        </mc:Fallback>
      </mc:AlternateContent>
      <p:pic>
        <p:nvPicPr>
          <p:cNvPr id="13" name="Picture 8">
            <a:extLst>
              <a:ext uri="{FF2B5EF4-FFF2-40B4-BE49-F238E27FC236}">
                <a16:creationId xmlns="" xmlns:a16="http://schemas.microsoft.com/office/drawing/2014/main" id="{E877654D-5E80-AD4D-EAFA-13180FC71C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379" y="4624380"/>
            <a:ext cx="5879998" cy="201622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5" name="TextBox 14">
            <a:extLst>
              <a:ext uri="{FF2B5EF4-FFF2-40B4-BE49-F238E27FC236}">
                <a16:creationId xmlns="" xmlns:a16="http://schemas.microsoft.com/office/drawing/2014/main" id="{77C1B30B-8576-2DD1-BC24-E8208EAA5FA1}"/>
              </a:ext>
            </a:extLst>
          </p:cNvPr>
          <p:cNvSpPr txBox="1"/>
          <p:nvPr/>
        </p:nvSpPr>
        <p:spPr>
          <a:xfrm>
            <a:off x="1330775" y="6640604"/>
            <a:ext cx="6113206" cy="483017"/>
          </a:xfrm>
          <a:prstGeom prst="rect">
            <a:avLst/>
          </a:prstGeom>
          <a:solidFill>
            <a:srgbClr val="FFFFFF">
              <a:shade val="85000"/>
            </a:srgbClr>
          </a:solidFill>
        </p:spPr>
        <p:txBody>
          <a:bodyPr wrap="square">
            <a:spAutoFit/>
          </a:bodyPr>
          <a:lstStyle/>
          <a:p>
            <a:pPr marL="0" marR="0" lvl="0" indent="0" algn="l" defTabSz="914400" rtl="0" eaLnBrk="1" fontAlgn="auto" latinLnBrk="0" hangingPunct="1">
              <a:lnSpc>
                <a:spcPct val="115000"/>
              </a:lnSpc>
              <a:spcBef>
                <a:spcPts val="0"/>
              </a:spcBef>
              <a:spcAft>
                <a:spcPts val="1000"/>
              </a:spcAft>
              <a:buClr>
                <a:srgbClr val="F3A447"/>
              </a:buClr>
              <a:buSzPct val="85000"/>
              <a:buFont typeface="Wingdings 2"/>
              <a:buNone/>
              <a:tabLst/>
              <a:defRPr/>
            </a:pPr>
            <a:r>
              <a:rPr kumimoji="0" lang="en-US" sz="2400" b="0" i="0" u="none" strike="noStrike" kern="1200" cap="none" spc="0" normalizeH="0" baseline="0" noProof="0" dirty="0">
                <a:ln>
                  <a:noFill/>
                </a:ln>
                <a:solidFill>
                  <a:srgbClr val="809EC2">
                    <a:lumMod val="75000"/>
                  </a:srgbClr>
                </a:solidFill>
                <a:effectLst/>
                <a:uLnTx/>
                <a:uFillTx/>
                <a:latin typeface="Times New Roman"/>
                <a:ea typeface="Calibri"/>
                <a:cs typeface="+mn-cs"/>
              </a:rPr>
              <a:t>In our project we used Hazen-William equation </a:t>
            </a:r>
            <a:endParaRPr kumimoji="0" lang="ar-SA" sz="2400" b="0" i="0" u="none" strike="noStrike" kern="1200" cap="none" spc="0" normalizeH="0" baseline="0" noProof="0" dirty="0">
              <a:ln>
                <a:noFill/>
              </a:ln>
              <a:solidFill>
                <a:srgbClr val="809EC2">
                  <a:lumMod val="75000"/>
                </a:srgbClr>
              </a:solidFill>
              <a:effectLst/>
              <a:uLnTx/>
              <a:uFillTx/>
              <a:latin typeface="Constantia"/>
              <a:ea typeface="+mn-ea"/>
              <a:cs typeface="Times New Roman" panose="02020603050405020304" pitchFamily="18" charset="0"/>
            </a:endParaRPr>
          </a:p>
        </p:txBody>
      </p:sp>
    </p:spTree>
    <p:extLst>
      <p:ext uri="{BB962C8B-B14F-4D97-AF65-F5344CB8AC3E}">
        <p14:creationId xmlns:p14="http://schemas.microsoft.com/office/powerpoint/2010/main" val="1712451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B08265D3-FF79-F8CF-EF31-7A2667F25541}"/>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strike="noStrike" kern="1200" cap="none" spc="0" normalizeH="0" baseline="0" noProof="0" dirty="0">
                <a:ln>
                  <a:noFill/>
                </a:ln>
                <a:solidFill>
                  <a:schemeClr val="bg1"/>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Criteria’s that we considered in the project</a:t>
            </a:r>
          </a:p>
        </p:txBody>
      </p:sp>
      <p:sp>
        <p:nvSpPr>
          <p:cNvPr id="5" name="Diamond 4">
            <a:extLst>
              <a:ext uri="{FF2B5EF4-FFF2-40B4-BE49-F238E27FC236}">
                <a16:creationId xmlns="" xmlns:a16="http://schemas.microsoft.com/office/drawing/2014/main" id="{E8A1AD9A-6EBE-E344-F3FF-B45320121FB0}"/>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9F355E08-DD72-2841-EE6B-DA2226AFED06}"/>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2DCF0428-E1FE-BAA2-D10F-FDAA73663818}"/>
              </a:ext>
            </a:extLst>
          </p:cNvPr>
          <p:cNvSpPr txBox="1"/>
          <p:nvPr/>
        </p:nvSpPr>
        <p:spPr>
          <a:xfrm>
            <a:off x="903338" y="1277139"/>
            <a:ext cx="9140314" cy="1461939"/>
          </a:xfrm>
          <a:prstGeom prst="rect">
            <a:avLst/>
          </a:prstGeom>
          <a:noFill/>
        </p:spPr>
        <p:txBody>
          <a:bodyPr wrap="square">
            <a:spAutoFit/>
          </a:bodyPr>
          <a:lstStyle/>
          <a:p>
            <a:pPr marL="285750" indent="-285750" algn="l" rtl="0">
              <a:lnSpc>
                <a:spcPct val="150000"/>
              </a:lnSpc>
              <a:spcAft>
                <a:spcPts val="600"/>
              </a:spcAft>
              <a:buFont typeface="Wingdings" panose="05000000000000000000" pitchFamily="2" charset="2"/>
              <a:buChar char="§"/>
            </a:pPr>
            <a:r>
              <a:rPr lang="en-US" sz="2800" dirty="0">
                <a:solidFill>
                  <a:srgbClr val="000000"/>
                </a:solidFill>
                <a:latin typeface="Times New Roman"/>
                <a:ea typeface="Calibri"/>
                <a:cs typeface="Arial"/>
              </a:rPr>
              <a:t>Average pressure between ( 20 – 100 ) m H2O</a:t>
            </a:r>
            <a:endParaRPr lang="en-US" sz="2800" dirty="0">
              <a:solidFill>
                <a:srgbClr val="000000"/>
              </a:solidFill>
              <a:latin typeface="Calibri"/>
              <a:ea typeface="Calibri"/>
              <a:cs typeface="Arial"/>
            </a:endParaRPr>
          </a:p>
          <a:p>
            <a:pPr marL="285750" indent="-285750" algn="l" rtl="0">
              <a:lnSpc>
                <a:spcPct val="150000"/>
              </a:lnSpc>
              <a:spcAft>
                <a:spcPts val="600"/>
              </a:spcAft>
              <a:buFont typeface="Wingdings" panose="05000000000000000000" pitchFamily="2" charset="2"/>
              <a:buChar char="§"/>
            </a:pPr>
            <a:r>
              <a:rPr lang="en-US" sz="2800" dirty="0">
                <a:solidFill>
                  <a:srgbClr val="000000"/>
                </a:solidFill>
                <a:latin typeface="Times New Roman"/>
                <a:ea typeface="Calibri"/>
                <a:cs typeface="Arial"/>
              </a:rPr>
              <a:t>Average velocity between ( </a:t>
            </a:r>
            <a:r>
              <a:rPr lang="en-US" sz="2800" dirty="0" smtClean="0">
                <a:solidFill>
                  <a:srgbClr val="000000"/>
                </a:solidFill>
                <a:latin typeface="Times New Roman"/>
                <a:ea typeface="Calibri"/>
                <a:cs typeface="Arial"/>
              </a:rPr>
              <a:t>0.3 </a:t>
            </a:r>
            <a:r>
              <a:rPr lang="en-US" sz="2800" dirty="0">
                <a:solidFill>
                  <a:srgbClr val="000000"/>
                </a:solidFill>
                <a:latin typeface="Times New Roman"/>
                <a:ea typeface="Calibri"/>
                <a:cs typeface="Arial"/>
              </a:rPr>
              <a:t>– 3.0 )m/s</a:t>
            </a:r>
            <a:endParaRPr lang="en-US" sz="2800" dirty="0">
              <a:solidFill>
                <a:srgbClr val="000000"/>
              </a:solidFill>
              <a:latin typeface="Calibri"/>
              <a:ea typeface="Calibri"/>
              <a:cs typeface="Arial"/>
            </a:endParaRPr>
          </a:p>
        </p:txBody>
      </p:sp>
      <p:pic>
        <p:nvPicPr>
          <p:cNvPr id="9" name="Picture 4" descr="Image result for ‫قياس سرعة لمياه‬‎">
            <a:extLst>
              <a:ext uri="{FF2B5EF4-FFF2-40B4-BE49-F238E27FC236}">
                <a16:creationId xmlns="" xmlns:a16="http://schemas.microsoft.com/office/drawing/2014/main" id="{AFEBF019-DD8E-2592-8190-2DE29F3494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4930" y="3657600"/>
            <a:ext cx="3687435" cy="280831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10" name="Picture 2" descr="Image result for ‫قياس ضغط المياه‬‎">
            <a:extLst>
              <a:ext uri="{FF2B5EF4-FFF2-40B4-BE49-F238E27FC236}">
                <a16:creationId xmlns="" xmlns:a16="http://schemas.microsoft.com/office/drawing/2014/main" id="{A98F71D7-E5B0-052D-1109-879A782BC9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0727" y="3513584"/>
            <a:ext cx="3096344" cy="309634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274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8664F9DE-F77B-DE49-C594-54C1F77B2B3E}"/>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Design alternatives </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BD4CEED1-3FC8-7F8D-E2C9-4EA6419EFD73}"/>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4D14C6E3-ADA3-1182-9613-1E6B0AE276C8}"/>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4DCA7EE6-1962-1F61-F049-9F9F8C4A17FC}"/>
              </a:ext>
            </a:extLst>
          </p:cNvPr>
          <p:cNvSpPr txBox="1"/>
          <p:nvPr/>
        </p:nvSpPr>
        <p:spPr>
          <a:xfrm>
            <a:off x="408040" y="1118518"/>
            <a:ext cx="11017185" cy="5693866"/>
          </a:xfrm>
          <a:prstGeom prst="rect">
            <a:avLst/>
          </a:prstGeom>
          <a:noFill/>
        </p:spPr>
        <p:txBody>
          <a:bodyPr wrap="square">
            <a:spAutoFit/>
          </a:bodyPr>
          <a:lstStyle/>
          <a:p>
            <a:pPr marL="285750" indent="-285750" algn="l" rtl="0">
              <a:lnSpc>
                <a:spcPct val="150000"/>
              </a:lnSpc>
              <a:spcAft>
                <a:spcPts val="600"/>
              </a:spcAft>
              <a:buFont typeface="Arial" panose="020B0604020202020204" pitchFamily="34" charset="0"/>
              <a:buChar char="•"/>
            </a:pPr>
            <a:r>
              <a:rPr lang="en-US" sz="2400" dirty="0">
                <a:solidFill>
                  <a:srgbClr val="000000"/>
                </a:solidFill>
                <a:latin typeface="Times New Roman"/>
                <a:ea typeface="Calibri"/>
                <a:cs typeface="Arial"/>
              </a:rPr>
              <a:t>Finding the demand of nodes:</a:t>
            </a:r>
            <a:endParaRPr lang="en-US" sz="2400" dirty="0">
              <a:solidFill>
                <a:srgbClr val="000000"/>
              </a:solidFill>
              <a:latin typeface="Calibri"/>
              <a:ea typeface="Calibri"/>
              <a:cs typeface="Arial"/>
            </a:endParaRPr>
          </a:p>
          <a:p>
            <a:pPr algn="l" rtl="0">
              <a:lnSpc>
                <a:spcPct val="150000"/>
              </a:lnSpc>
              <a:spcAft>
                <a:spcPts val="600"/>
              </a:spcAft>
            </a:pPr>
            <a:r>
              <a:rPr lang="en-US" sz="2400" dirty="0">
                <a:solidFill>
                  <a:srgbClr val="000000"/>
                </a:solidFill>
                <a:latin typeface="Times New Roman"/>
                <a:ea typeface="Calibri"/>
                <a:cs typeface="Arial"/>
              </a:rPr>
              <a:t>1- Thiessen polygon method.</a:t>
            </a:r>
            <a:endParaRPr lang="en-US" sz="2400" dirty="0">
              <a:solidFill>
                <a:srgbClr val="000000"/>
              </a:solidFill>
              <a:latin typeface="Calibri"/>
              <a:ea typeface="Calibri"/>
              <a:cs typeface="Arial"/>
            </a:endParaRPr>
          </a:p>
          <a:p>
            <a:pPr algn="l" rtl="0">
              <a:lnSpc>
                <a:spcPct val="150000"/>
              </a:lnSpc>
              <a:spcAft>
                <a:spcPts val="600"/>
              </a:spcAft>
            </a:pPr>
            <a:r>
              <a:rPr lang="en-US" sz="2400" dirty="0">
                <a:solidFill>
                  <a:srgbClr val="000000"/>
                </a:solidFill>
                <a:latin typeface="Times New Roman"/>
                <a:ea typeface="Calibri"/>
                <a:cs typeface="Arial"/>
              </a:rPr>
              <a:t>2- Manual method.</a:t>
            </a:r>
            <a:endParaRPr lang="en-US" sz="2400" dirty="0">
              <a:solidFill>
                <a:srgbClr val="000000"/>
              </a:solidFill>
              <a:latin typeface="Calibri"/>
              <a:ea typeface="Calibri"/>
              <a:cs typeface="Arial"/>
            </a:endParaRPr>
          </a:p>
          <a:p>
            <a:pPr marL="285750" indent="-285750" algn="l" rtl="0">
              <a:lnSpc>
                <a:spcPct val="150000"/>
              </a:lnSpc>
              <a:spcAft>
                <a:spcPts val="600"/>
              </a:spcAft>
              <a:buFont typeface="Arial" panose="020B0604020202020204" pitchFamily="34" charset="0"/>
              <a:buChar char="•"/>
            </a:pPr>
            <a:r>
              <a:rPr lang="en-US" sz="2400" dirty="0">
                <a:solidFill>
                  <a:srgbClr val="000000"/>
                </a:solidFill>
                <a:latin typeface="Times New Roman"/>
                <a:ea typeface="Calibri"/>
                <a:cs typeface="Arial"/>
              </a:rPr>
              <a:t>Type of network:</a:t>
            </a:r>
            <a:endParaRPr lang="en-US" sz="2400" dirty="0">
              <a:solidFill>
                <a:srgbClr val="000000"/>
              </a:solidFill>
              <a:latin typeface="Calibri"/>
              <a:ea typeface="Calibri"/>
              <a:cs typeface="Arial"/>
            </a:endParaRPr>
          </a:p>
          <a:p>
            <a:pPr algn="l" rtl="0">
              <a:lnSpc>
                <a:spcPct val="150000"/>
              </a:lnSpc>
              <a:spcAft>
                <a:spcPts val="600"/>
              </a:spcAft>
            </a:pPr>
            <a:r>
              <a:rPr lang="en-US" sz="2400" dirty="0">
                <a:solidFill>
                  <a:srgbClr val="000000"/>
                </a:solidFill>
                <a:latin typeface="Times New Roman"/>
                <a:ea typeface="Calibri"/>
                <a:cs typeface="Arial"/>
              </a:rPr>
              <a:t>1- Branched.</a:t>
            </a:r>
            <a:endParaRPr lang="en-US" sz="2400" dirty="0">
              <a:solidFill>
                <a:srgbClr val="000000"/>
              </a:solidFill>
              <a:latin typeface="Calibri"/>
              <a:ea typeface="Calibri"/>
              <a:cs typeface="Arial"/>
            </a:endParaRPr>
          </a:p>
          <a:p>
            <a:pPr algn="l" rtl="0">
              <a:lnSpc>
                <a:spcPct val="150000"/>
              </a:lnSpc>
              <a:spcAft>
                <a:spcPts val="600"/>
              </a:spcAft>
            </a:pPr>
            <a:r>
              <a:rPr lang="en-US" sz="2400" dirty="0">
                <a:solidFill>
                  <a:srgbClr val="000000"/>
                </a:solidFill>
                <a:latin typeface="Times New Roman"/>
                <a:ea typeface="Calibri"/>
                <a:cs typeface="Arial"/>
              </a:rPr>
              <a:t>2- Looped</a:t>
            </a:r>
            <a:endParaRPr lang="en-US" sz="2400" dirty="0">
              <a:solidFill>
                <a:srgbClr val="000000"/>
              </a:solidFill>
              <a:latin typeface="Calibri"/>
              <a:ea typeface="Calibri"/>
              <a:cs typeface="Arial"/>
            </a:endParaRPr>
          </a:p>
          <a:p>
            <a:pPr algn="l" rtl="0">
              <a:lnSpc>
                <a:spcPct val="150000"/>
              </a:lnSpc>
              <a:spcAft>
                <a:spcPts val="600"/>
              </a:spcAft>
              <a:tabLst>
                <a:tab pos="4364990" algn="l"/>
              </a:tabLst>
            </a:pPr>
            <a:r>
              <a:rPr lang="en-US" sz="2400" dirty="0">
                <a:solidFill>
                  <a:srgbClr val="000000"/>
                </a:solidFill>
                <a:latin typeface="Times New Roman"/>
                <a:ea typeface="Calibri"/>
                <a:cs typeface="Arial"/>
              </a:rPr>
              <a:t>3- Combination of both.	</a:t>
            </a:r>
            <a:endParaRPr lang="en-US" sz="2400" dirty="0">
              <a:solidFill>
                <a:srgbClr val="000000"/>
              </a:solidFill>
              <a:latin typeface="Calibri"/>
              <a:ea typeface="Calibri"/>
              <a:cs typeface="Arial"/>
            </a:endParaRPr>
          </a:p>
          <a:p>
            <a:pPr marL="285750" indent="-285750" algn="l" rtl="0">
              <a:lnSpc>
                <a:spcPct val="150000"/>
              </a:lnSpc>
              <a:spcAft>
                <a:spcPts val="600"/>
              </a:spcAft>
              <a:buFont typeface="Arial" panose="020B0604020202020204" pitchFamily="34" charset="0"/>
              <a:buChar char="•"/>
            </a:pPr>
            <a:endParaRPr lang="en-US" sz="2400" dirty="0">
              <a:solidFill>
                <a:schemeClr val="accent6">
                  <a:lumMod val="75000"/>
                </a:schemeClr>
              </a:solidFill>
              <a:latin typeface="Times New Roman"/>
              <a:ea typeface="Calibri"/>
              <a:cs typeface="Arial"/>
            </a:endParaRPr>
          </a:p>
          <a:p>
            <a:pPr marL="285750" indent="-285750" algn="l" rtl="0">
              <a:lnSpc>
                <a:spcPct val="150000"/>
              </a:lnSpc>
              <a:spcAft>
                <a:spcPts val="600"/>
              </a:spcAft>
              <a:buFont typeface="Arial" panose="020B0604020202020204" pitchFamily="34" charset="0"/>
              <a:buChar char="•"/>
            </a:pPr>
            <a:r>
              <a:rPr lang="en-US" sz="2400" dirty="0">
                <a:solidFill>
                  <a:schemeClr val="accent1"/>
                </a:solidFill>
                <a:latin typeface="Times New Roman"/>
                <a:ea typeface="Calibri"/>
                <a:cs typeface="Arial"/>
              </a:rPr>
              <a:t>In our design we use a </a:t>
            </a:r>
            <a:r>
              <a:rPr lang="en-US" sz="2400" dirty="0" smtClean="0">
                <a:solidFill>
                  <a:schemeClr val="accent1"/>
                </a:solidFill>
                <a:latin typeface="Times New Roman"/>
                <a:ea typeface="Calibri"/>
                <a:cs typeface="Arial"/>
              </a:rPr>
              <a:t>branched system.</a:t>
            </a:r>
            <a:endParaRPr lang="en-US" sz="2400" dirty="0">
              <a:solidFill>
                <a:schemeClr val="accent1"/>
              </a:solidFill>
            </a:endParaRPr>
          </a:p>
        </p:txBody>
      </p:sp>
      <p:pic>
        <p:nvPicPr>
          <p:cNvPr id="9" name="Picture 2">
            <a:extLst>
              <a:ext uri="{FF2B5EF4-FFF2-40B4-BE49-F238E27FC236}">
                <a16:creationId xmlns="" xmlns:a16="http://schemas.microsoft.com/office/drawing/2014/main" id="{D3FBB218-1926-08E0-1AA8-3DDF307B78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3074" y="1973925"/>
            <a:ext cx="4481557" cy="3613174"/>
          </a:xfrm>
          <a:prstGeom prst="rect">
            <a:avLst/>
          </a:prstGeom>
          <a:pattFill prst="pct10">
            <a:fgClr>
              <a:schemeClr val="accent1"/>
            </a:fgClr>
            <a:bgClr>
              <a:schemeClr val="bg1"/>
            </a:bgClr>
          </a:pattFill>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307885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alphaModFix amt="30000"/>
          </a:blip>
          <a:tile tx="0" ty="0" sx="100000" sy="100000" flip="none" algn="tl"/>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C3B05669-7544-BF32-AEA7-65C2A78DAB9D}"/>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Design</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B87C2584-D534-82FC-EB83-541722F57C87}"/>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34484F0E-3620-E543-46EF-E2AB403DE19B}"/>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000BB19A-3D1A-42D7-2049-3E9D6BC2FBDA}"/>
              </a:ext>
            </a:extLst>
          </p:cNvPr>
          <p:cNvSpPr txBox="1"/>
          <p:nvPr/>
        </p:nvSpPr>
        <p:spPr>
          <a:xfrm>
            <a:off x="932835" y="1908669"/>
            <a:ext cx="6662584" cy="2914053"/>
          </a:xfrm>
          <a:prstGeom prst="rect">
            <a:avLst/>
          </a:prstGeom>
          <a:solidFill>
            <a:schemeClr val="accent2">
              <a:lumMod val="20000"/>
              <a:lumOff val="80000"/>
            </a:schemeClr>
          </a:solidFill>
        </p:spPr>
        <p:txBody>
          <a:bodyPr wrap="square">
            <a:spAutoFit/>
          </a:bodyPr>
          <a:lstStyle/>
          <a:p>
            <a:pPr marL="285750" indent="-285750">
              <a:buFont typeface="Wingdings" panose="05000000000000000000" pitchFamily="2" charset="2"/>
              <a:buChar char="q"/>
            </a:pPr>
            <a:r>
              <a:rPr lang="en-US" sz="3600" dirty="0"/>
              <a:t>Preparation of data .</a:t>
            </a:r>
          </a:p>
          <a:p>
            <a:pPr marL="285750" indent="-285750">
              <a:buFont typeface="Wingdings" panose="05000000000000000000" pitchFamily="2" charset="2"/>
              <a:buChar char="q"/>
            </a:pPr>
            <a:endParaRPr lang="en-US" sz="3600" dirty="0"/>
          </a:p>
          <a:p>
            <a:pPr marL="285750" indent="-285750">
              <a:buFont typeface="Wingdings" panose="05000000000000000000" pitchFamily="2" charset="2"/>
              <a:buChar char="q"/>
            </a:pPr>
            <a:r>
              <a:rPr lang="en-US" sz="3600" dirty="0"/>
              <a:t>Demand forecasting. </a:t>
            </a:r>
          </a:p>
          <a:p>
            <a:pPr marL="285750" indent="-285750">
              <a:buFont typeface="Wingdings" panose="05000000000000000000" pitchFamily="2" charset="2"/>
              <a:buChar char="q"/>
            </a:pPr>
            <a:endParaRPr lang="en-US" sz="3600" dirty="0"/>
          </a:p>
          <a:p>
            <a:pPr marL="285750" indent="-285750">
              <a:buFont typeface="Wingdings" panose="05000000000000000000" pitchFamily="2" charset="2"/>
              <a:buChar char="q"/>
            </a:pPr>
            <a:r>
              <a:rPr lang="en-US" sz="3600" dirty="0"/>
              <a:t>Design modeling.</a:t>
            </a:r>
          </a:p>
        </p:txBody>
      </p:sp>
    </p:spTree>
    <p:extLst>
      <p:ext uri="{BB962C8B-B14F-4D97-AF65-F5344CB8AC3E}">
        <p14:creationId xmlns:p14="http://schemas.microsoft.com/office/powerpoint/2010/main" val="9528849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F001197A-78DE-6435-844A-F5317C2E64A8}"/>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POPULATION</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C14B2808-CE37-BC10-C69A-06673C471C17}"/>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F4104214-250C-7593-28FD-F6C934405510}"/>
              </a:ext>
            </a:extLst>
          </p:cNvPr>
          <p:cNvSpPr/>
          <p:nvPr/>
        </p:nvSpPr>
        <p:spPr>
          <a:xfrm>
            <a:off x="-14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 xmlns:a16="http://schemas.microsoft.com/office/drawing/2014/main" id="{61D9D0F5-E803-6567-137F-F3A15CF747CE}"/>
              </a:ext>
            </a:extLst>
          </p:cNvPr>
          <p:cNvGraphicFramePr>
            <a:graphicFrameLocks noGrp="1"/>
          </p:cNvGraphicFramePr>
          <p:nvPr>
            <p:extLst>
              <p:ext uri="{D42A27DB-BD31-4B8C-83A1-F6EECF244321}">
                <p14:modId xmlns:p14="http://schemas.microsoft.com/office/powerpoint/2010/main" val="2894145985"/>
              </p:ext>
            </p:extLst>
          </p:nvPr>
        </p:nvGraphicFramePr>
        <p:xfrm>
          <a:off x="383248" y="2593297"/>
          <a:ext cx="11406997" cy="2818152"/>
        </p:xfrm>
        <a:graphic>
          <a:graphicData uri="http://schemas.openxmlformats.org/drawingml/2006/table">
            <a:tbl>
              <a:tblPr firstRow="1" firstCol="1" bandRow="1"/>
              <a:tblGrid>
                <a:gridCol w="941692">
                  <a:extLst>
                    <a:ext uri="{9D8B030D-6E8A-4147-A177-3AD203B41FA5}">
                      <a16:colId xmlns="" xmlns:a16="http://schemas.microsoft.com/office/drawing/2014/main" val="563138366"/>
                    </a:ext>
                  </a:extLst>
                </a:gridCol>
                <a:gridCol w="1048385">
                  <a:extLst>
                    <a:ext uri="{9D8B030D-6E8A-4147-A177-3AD203B41FA5}">
                      <a16:colId xmlns="" xmlns:a16="http://schemas.microsoft.com/office/drawing/2014/main" val="3062798094"/>
                    </a:ext>
                  </a:extLst>
                </a:gridCol>
                <a:gridCol w="941692">
                  <a:extLst>
                    <a:ext uri="{9D8B030D-6E8A-4147-A177-3AD203B41FA5}">
                      <a16:colId xmlns="" xmlns:a16="http://schemas.microsoft.com/office/drawing/2014/main" val="2942361113"/>
                    </a:ext>
                  </a:extLst>
                </a:gridCol>
                <a:gridCol w="941692">
                  <a:extLst>
                    <a:ext uri="{9D8B030D-6E8A-4147-A177-3AD203B41FA5}">
                      <a16:colId xmlns="" xmlns:a16="http://schemas.microsoft.com/office/drawing/2014/main" val="496920313"/>
                    </a:ext>
                  </a:extLst>
                </a:gridCol>
                <a:gridCol w="941692">
                  <a:extLst>
                    <a:ext uri="{9D8B030D-6E8A-4147-A177-3AD203B41FA5}">
                      <a16:colId xmlns="" xmlns:a16="http://schemas.microsoft.com/office/drawing/2014/main" val="2543373986"/>
                    </a:ext>
                  </a:extLst>
                </a:gridCol>
                <a:gridCol w="941692">
                  <a:extLst>
                    <a:ext uri="{9D8B030D-6E8A-4147-A177-3AD203B41FA5}">
                      <a16:colId xmlns="" xmlns:a16="http://schemas.microsoft.com/office/drawing/2014/main" val="2570118933"/>
                    </a:ext>
                  </a:extLst>
                </a:gridCol>
                <a:gridCol w="941692">
                  <a:extLst>
                    <a:ext uri="{9D8B030D-6E8A-4147-A177-3AD203B41FA5}">
                      <a16:colId xmlns="" xmlns:a16="http://schemas.microsoft.com/office/drawing/2014/main" val="1645424815"/>
                    </a:ext>
                  </a:extLst>
                </a:gridCol>
                <a:gridCol w="941692">
                  <a:extLst>
                    <a:ext uri="{9D8B030D-6E8A-4147-A177-3AD203B41FA5}">
                      <a16:colId xmlns="" xmlns:a16="http://schemas.microsoft.com/office/drawing/2014/main" val="2272794936"/>
                    </a:ext>
                  </a:extLst>
                </a:gridCol>
                <a:gridCol w="941692">
                  <a:extLst>
                    <a:ext uri="{9D8B030D-6E8A-4147-A177-3AD203B41FA5}">
                      <a16:colId xmlns="" xmlns:a16="http://schemas.microsoft.com/office/drawing/2014/main" val="3209828263"/>
                    </a:ext>
                  </a:extLst>
                </a:gridCol>
                <a:gridCol w="941692">
                  <a:extLst>
                    <a:ext uri="{9D8B030D-6E8A-4147-A177-3AD203B41FA5}">
                      <a16:colId xmlns="" xmlns:a16="http://schemas.microsoft.com/office/drawing/2014/main" val="4224346735"/>
                    </a:ext>
                  </a:extLst>
                </a:gridCol>
                <a:gridCol w="941692">
                  <a:extLst>
                    <a:ext uri="{9D8B030D-6E8A-4147-A177-3AD203B41FA5}">
                      <a16:colId xmlns="" xmlns:a16="http://schemas.microsoft.com/office/drawing/2014/main" val="657498369"/>
                    </a:ext>
                  </a:extLst>
                </a:gridCol>
                <a:gridCol w="941692">
                  <a:extLst>
                    <a:ext uri="{9D8B030D-6E8A-4147-A177-3AD203B41FA5}">
                      <a16:colId xmlns="" xmlns:a16="http://schemas.microsoft.com/office/drawing/2014/main" val="622774548"/>
                    </a:ext>
                  </a:extLst>
                </a:gridCol>
              </a:tblGrid>
              <a:tr h="1409076">
                <a:tc>
                  <a:txBody>
                    <a:bodyPr/>
                    <a:lstStyle/>
                    <a:p>
                      <a:pPr marL="0" marR="0" algn="ctr">
                        <a:spcBef>
                          <a:spcPts val="0"/>
                        </a:spcBef>
                        <a:spcAft>
                          <a:spcPts val="0"/>
                        </a:spcAft>
                      </a:pPr>
                      <a:r>
                        <a:rPr lang="en-US" sz="2000" b="1" dirty="0">
                          <a:solidFill>
                            <a:srgbClr val="000000"/>
                          </a:solidFill>
                          <a:effectLst/>
                          <a:latin typeface="Droid Arabic Kufi"/>
                          <a:ea typeface="Times New Roman" panose="02020603050405020304" pitchFamily="18" charset="0"/>
                          <a:cs typeface="Calibri" panose="020F0502020204030204" pitchFamily="34" charset="0"/>
                        </a:rPr>
                        <a:t>Name</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Code</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rtl="0">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2017</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rtl="0">
                        <a:spcBef>
                          <a:spcPts val="0"/>
                        </a:spcBef>
                        <a:spcAft>
                          <a:spcPts val="0"/>
                        </a:spcAft>
                      </a:pPr>
                      <a:r>
                        <a:rPr lang="en-US" sz="2000" b="1" dirty="0" smtClean="0">
                          <a:solidFill>
                            <a:srgbClr val="000000"/>
                          </a:solidFill>
                          <a:effectLst/>
                          <a:latin typeface="Droid Arabic Kufi"/>
                          <a:ea typeface="Times New Roman" panose="02020603050405020304" pitchFamily="18" charset="0"/>
                          <a:cs typeface="Calibri" panose="020F0502020204030204" pitchFamily="34" charset="0"/>
                        </a:rPr>
                        <a:t>2018</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dirty="0">
                          <a:solidFill>
                            <a:srgbClr val="000000"/>
                          </a:solidFill>
                          <a:effectLst/>
                          <a:latin typeface="Droid Arabic Kufi"/>
                          <a:ea typeface="Times New Roman" panose="02020603050405020304" pitchFamily="18" charset="0"/>
                          <a:cs typeface="Calibri" panose="020F0502020204030204" pitchFamily="34" charset="0"/>
                        </a:rPr>
                        <a:t>2019</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2020</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2021</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2022</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a:solidFill>
                            <a:srgbClr val="000000"/>
                          </a:solidFill>
                          <a:effectLst/>
                          <a:latin typeface="Droid Arabic Kufi"/>
                          <a:ea typeface="Times New Roman" panose="02020603050405020304" pitchFamily="18" charset="0"/>
                          <a:cs typeface="Calibri" panose="020F0502020204030204" pitchFamily="34" charset="0"/>
                        </a:rPr>
                        <a:t>2023</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defTabSz="914400" rtl="0" eaLnBrk="1" latinLnBrk="0" hangingPunct="1">
                        <a:spcBef>
                          <a:spcPts val="0"/>
                        </a:spcBef>
                        <a:spcAft>
                          <a:spcPts val="0"/>
                        </a:spcAft>
                      </a:pPr>
                      <a:r>
                        <a:rPr lang="en-US" sz="2000" b="1" kern="1200" dirty="0" smtClean="0">
                          <a:solidFill>
                            <a:srgbClr val="000000"/>
                          </a:solidFill>
                          <a:effectLst/>
                          <a:latin typeface="Droid Arabic Kufi"/>
                          <a:ea typeface="Times New Roman" panose="02020603050405020304" pitchFamily="18" charset="0"/>
                          <a:cs typeface="Calibri" panose="020F0502020204030204" pitchFamily="34" charset="0"/>
                        </a:rPr>
                        <a:t>2033</a:t>
                      </a:r>
                      <a:endParaRPr lang="en-US" sz="2000" b="1" kern="1200" dirty="0">
                        <a:solidFill>
                          <a:srgbClr val="000000"/>
                        </a:solidFill>
                        <a:effectLst/>
                        <a:latin typeface="Droid Arabic Kufi"/>
                        <a:ea typeface="Times New Roman" panose="02020603050405020304" pitchFamily="18" charset="0"/>
                        <a:cs typeface="Calibri" panose="020F050202020403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defTabSz="914400" rtl="0" eaLnBrk="1" latinLnBrk="0" hangingPunct="1">
                        <a:spcBef>
                          <a:spcPts val="0"/>
                        </a:spcBef>
                        <a:spcAft>
                          <a:spcPts val="0"/>
                        </a:spcAft>
                      </a:pPr>
                      <a:r>
                        <a:rPr lang="en-US" sz="2000" b="1" kern="1200" dirty="0" smtClean="0">
                          <a:solidFill>
                            <a:srgbClr val="000000"/>
                          </a:solidFill>
                          <a:effectLst/>
                          <a:latin typeface="Droid Arabic Kufi"/>
                          <a:ea typeface="Times New Roman" panose="02020603050405020304" pitchFamily="18" charset="0"/>
                          <a:cs typeface="Calibri" panose="020F0502020204030204" pitchFamily="34" charset="0"/>
                        </a:rPr>
                        <a:t>2043</a:t>
                      </a:r>
                      <a:endParaRPr lang="en-US" sz="2000" b="1" kern="1200" dirty="0">
                        <a:solidFill>
                          <a:srgbClr val="000000"/>
                        </a:solidFill>
                        <a:effectLst/>
                        <a:latin typeface="Droid Arabic Kufi"/>
                        <a:ea typeface="Times New Roman" panose="02020603050405020304" pitchFamily="18" charset="0"/>
                        <a:cs typeface="Calibri" panose="020F050202020403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b="1" dirty="0" smtClean="0">
                          <a:solidFill>
                            <a:srgbClr val="000000"/>
                          </a:solidFill>
                          <a:effectLst/>
                          <a:latin typeface="Droid Arabic Kufi"/>
                          <a:ea typeface="Times New Roman" panose="02020603050405020304" pitchFamily="18" charset="0"/>
                          <a:cs typeface="Calibri" panose="020F0502020204030204" pitchFamily="34" charset="0"/>
                        </a:rPr>
                        <a:t>2053</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extLst>
                  <a:ext uri="{0D108BD9-81ED-4DB2-BD59-A6C34878D82A}">
                    <a16:rowId xmlns="" xmlns:a16="http://schemas.microsoft.com/office/drawing/2014/main" val="3623790903"/>
                  </a:ext>
                </a:extLst>
              </a:tr>
              <a:tr h="1409076">
                <a:tc>
                  <a:txBody>
                    <a:bodyPr/>
                    <a:lstStyle/>
                    <a:p>
                      <a:pPr marL="0" marR="0" algn="ctr">
                        <a:spcBef>
                          <a:spcPts val="0"/>
                        </a:spcBef>
                        <a:spcAft>
                          <a:spcPts val="0"/>
                        </a:spcAft>
                      </a:pPr>
                      <a:r>
                        <a:rPr lang="en-US" sz="2000" b="1" dirty="0">
                          <a:solidFill>
                            <a:srgbClr val="000000"/>
                          </a:solidFill>
                          <a:effectLst/>
                          <a:latin typeface="Droid Arabic Kufi"/>
                          <a:ea typeface="Times New Roman" panose="02020603050405020304" pitchFamily="18" charset="0"/>
                          <a:cs typeface="Calibri" panose="020F0502020204030204" pitchFamily="34" charset="0"/>
                        </a:rPr>
                        <a:t>Yasid</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14B3E1"/>
                    </a:solidFill>
                  </a:tcPr>
                </a:tc>
                <a:tc>
                  <a:txBody>
                    <a:bodyPr/>
                    <a:lstStyle/>
                    <a:p>
                      <a:pPr marL="0" marR="0" algn="ctr">
                        <a:spcBef>
                          <a:spcPts val="0"/>
                        </a:spcBef>
                        <a:spcAft>
                          <a:spcPts val="0"/>
                        </a:spcAft>
                      </a:pPr>
                      <a:r>
                        <a:rPr lang="en-US" sz="2000" dirty="0">
                          <a:solidFill>
                            <a:srgbClr val="000000"/>
                          </a:solidFill>
                          <a:effectLst/>
                          <a:latin typeface="Droid Arabic Kufi"/>
                          <a:ea typeface="Times New Roman" panose="02020603050405020304" pitchFamily="18" charset="0"/>
                          <a:cs typeface="Calibri" panose="020F0502020204030204" pitchFamily="34" charset="0"/>
                        </a:rPr>
                        <a:t>150695</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rtl="0">
                        <a:spcBef>
                          <a:spcPts val="0"/>
                        </a:spcBef>
                        <a:spcAft>
                          <a:spcPts val="0"/>
                        </a:spcAft>
                      </a:pPr>
                      <a:r>
                        <a:rPr lang="en-US" sz="2000" dirty="0">
                          <a:solidFill>
                            <a:srgbClr val="000000"/>
                          </a:solidFill>
                          <a:effectLst/>
                          <a:latin typeface="Droid Arabic Kufi"/>
                          <a:ea typeface="Times New Roman" panose="02020603050405020304" pitchFamily="18" charset="0"/>
                          <a:cs typeface="Calibri" panose="020F0502020204030204" pitchFamily="34" charset="0"/>
                        </a:rPr>
                        <a:t>2483</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2531</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2580</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2630</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2681</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2732</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a:solidFill>
                            <a:srgbClr val="000000"/>
                          </a:solidFill>
                          <a:effectLst/>
                          <a:latin typeface="Droid Arabic Kufi"/>
                          <a:ea typeface="Times New Roman" panose="02020603050405020304" pitchFamily="18" charset="0"/>
                          <a:cs typeface="Calibri" panose="020F0502020204030204" pitchFamily="34" charset="0"/>
                        </a:rPr>
                        <a:t>2784</a:t>
                      </a:r>
                      <a:endParaRPr lang="en-US" sz="36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dirty="0" smtClean="0">
                          <a:solidFill>
                            <a:srgbClr val="000000"/>
                          </a:solidFill>
                          <a:effectLst/>
                          <a:latin typeface="Droid Arabic Kufi"/>
                          <a:ea typeface="Times New Roman" panose="02020603050405020304" pitchFamily="18" charset="0"/>
                          <a:cs typeface="Calibri" panose="020F0502020204030204" pitchFamily="34" charset="0"/>
                        </a:rPr>
                        <a:t>3370</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dirty="0" smtClean="0">
                          <a:solidFill>
                            <a:srgbClr val="000000"/>
                          </a:solidFill>
                          <a:effectLst/>
                          <a:latin typeface="Droid Arabic Kufi"/>
                          <a:ea typeface="Times New Roman" panose="02020603050405020304" pitchFamily="18" charset="0"/>
                          <a:cs typeface="Calibri" panose="020F0502020204030204" pitchFamily="34" charset="0"/>
                        </a:rPr>
                        <a:t>4080</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tc>
                  <a:txBody>
                    <a:bodyPr/>
                    <a:lstStyle/>
                    <a:p>
                      <a:pPr marL="0" marR="0" algn="ctr">
                        <a:spcBef>
                          <a:spcPts val="0"/>
                        </a:spcBef>
                        <a:spcAft>
                          <a:spcPts val="0"/>
                        </a:spcAft>
                      </a:pPr>
                      <a:r>
                        <a:rPr lang="en-US" sz="2000" dirty="0" smtClean="0">
                          <a:solidFill>
                            <a:srgbClr val="000000"/>
                          </a:solidFill>
                          <a:effectLst/>
                          <a:latin typeface="Droid Arabic Kufi"/>
                          <a:ea typeface="Times New Roman" panose="02020603050405020304" pitchFamily="18" charset="0"/>
                          <a:cs typeface="Calibri" panose="020F0502020204030204" pitchFamily="34" charset="0"/>
                        </a:rPr>
                        <a:t>4848</a:t>
                      </a:r>
                      <a:endParaRPr lang="en-US" sz="3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solidFill>
                      <a:srgbClr val="ECECEC"/>
                    </a:solidFill>
                  </a:tcPr>
                </a:tc>
                <a:extLst>
                  <a:ext uri="{0D108BD9-81ED-4DB2-BD59-A6C34878D82A}">
                    <a16:rowId xmlns="" xmlns:a16="http://schemas.microsoft.com/office/drawing/2014/main" val="1840490235"/>
                  </a:ext>
                </a:extLst>
              </a:tr>
            </a:tbl>
          </a:graphicData>
        </a:graphic>
      </p:graphicFrame>
      <p:sp>
        <p:nvSpPr>
          <p:cNvPr id="3" name="Rectangle 2"/>
          <p:cNvSpPr/>
          <p:nvPr/>
        </p:nvSpPr>
        <p:spPr>
          <a:xfrm>
            <a:off x="3453993" y="1896061"/>
            <a:ext cx="5284011" cy="461665"/>
          </a:xfrm>
          <a:prstGeom prst="rect">
            <a:avLst/>
          </a:prstGeom>
        </p:spPr>
        <p:txBody>
          <a:bodyPr wrap="none">
            <a:spAutoFit/>
          </a:bodyPr>
          <a:lstStyle/>
          <a:p>
            <a:pPr algn="ctr"/>
            <a:r>
              <a:rPr lang="en-US" sz="2400" dirty="0"/>
              <a:t>Yasid Population for the years </a:t>
            </a:r>
            <a:r>
              <a:rPr lang="en-US" sz="2400" dirty="0" smtClean="0"/>
              <a:t>2017-2053</a:t>
            </a:r>
            <a:endParaRPr lang="en-US" sz="2400" dirty="0"/>
          </a:p>
        </p:txBody>
      </p:sp>
    </p:spTree>
    <p:extLst>
      <p:ext uri="{BB962C8B-B14F-4D97-AF65-F5344CB8AC3E}">
        <p14:creationId xmlns:p14="http://schemas.microsoft.com/office/powerpoint/2010/main" val="41475218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4D7B2C07-8B9A-D934-9A27-C3A2E6E8E8CE}"/>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PREPARATION OF DATA </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E3782FB1-37F2-DEEC-3BA1-2F823BD00BA6}"/>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C9D3984C-241E-9EB6-08E9-E0452698F378}"/>
              </a:ext>
            </a:extLst>
          </p:cNvPr>
          <p:cNvSpPr/>
          <p:nvPr/>
        </p:nvSpPr>
        <p:spPr>
          <a:xfrm>
            <a:off x="0" y="5876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a:srcRect l="5347" r="5347"/>
          <a:stretch/>
        </p:blipFill>
        <p:spPr>
          <a:xfrm>
            <a:off x="150725" y="616708"/>
            <a:ext cx="12041274" cy="6698492"/>
          </a:xfrm>
          <a:prstGeom prst="rect">
            <a:avLst/>
          </a:prstGeom>
        </p:spPr>
      </p:pic>
    </p:spTree>
    <p:extLst>
      <p:ext uri="{BB962C8B-B14F-4D97-AF65-F5344CB8AC3E}">
        <p14:creationId xmlns:p14="http://schemas.microsoft.com/office/powerpoint/2010/main" val="36974241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AF88888A-27E1-BDE5-399D-8627F8B11C8D}"/>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PREPARATION OF DATA </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756CBADC-921D-1CDB-6390-8F9FE274787D}"/>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8286B595-DDF9-7828-379C-C78BF25CB2FB}"/>
              </a:ext>
            </a:extLst>
          </p:cNvPr>
          <p:cNvSpPr/>
          <p:nvPr/>
        </p:nvSpPr>
        <p:spPr>
          <a:xfrm>
            <a:off x="0" y="63757"/>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02D7D021-22F8-DA33-BAB1-5E11C9965532}"/>
              </a:ext>
            </a:extLst>
          </p:cNvPr>
          <p:cNvSpPr txBox="1"/>
          <p:nvPr/>
        </p:nvSpPr>
        <p:spPr>
          <a:xfrm>
            <a:off x="1080320" y="1460455"/>
            <a:ext cx="10305435" cy="4031873"/>
          </a:xfrm>
          <a:prstGeom prst="rect">
            <a:avLst/>
          </a:prstGeom>
          <a:noFill/>
        </p:spPr>
        <p:txBody>
          <a:bodyPr wrap="square">
            <a:spAutoFit/>
          </a:bodyPr>
          <a:lstStyle/>
          <a:p>
            <a:pPr marL="457200" indent="-457200">
              <a:buFont typeface="Arial" panose="020B0604020202020204" pitchFamily="34" charset="0"/>
              <a:buChar char="•"/>
            </a:pPr>
            <a:r>
              <a:rPr lang="en-US" sz="3200" dirty="0"/>
              <a:t>Population forecasting using constant growth rate  equation</a:t>
            </a:r>
          </a:p>
          <a:p>
            <a:r>
              <a:rPr lang="en-US" sz="3200" dirty="0"/>
              <a:t>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ar-SA" sz="3200" dirty="0"/>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Growth rate =  </a:t>
            </a:r>
            <a:r>
              <a:rPr lang="en-US" sz="3200" dirty="0"/>
              <a:t>0.0193</a:t>
            </a:r>
            <a:endParaRPr lang="en-US" sz="3200" dirty="0"/>
          </a:p>
          <a:p>
            <a:pPr marL="457200" indent="-457200">
              <a:buFont typeface="Arial" panose="020B0604020202020204" pitchFamily="34" charset="0"/>
              <a:buChar char="•"/>
            </a:pPr>
            <a:r>
              <a:rPr lang="en-US" sz="3200" dirty="0"/>
              <a:t>Future population ( </a:t>
            </a:r>
            <a:r>
              <a:rPr lang="en-US" sz="3200" dirty="0"/>
              <a:t>2053 </a:t>
            </a:r>
            <a:r>
              <a:rPr lang="en-US" sz="3200" dirty="0"/>
              <a:t>) = </a:t>
            </a:r>
            <a:r>
              <a:rPr lang="en-US" sz="3200" dirty="0"/>
              <a:t>4848 </a:t>
            </a:r>
            <a:r>
              <a:rPr lang="en-US" sz="3200" dirty="0"/>
              <a:t>capita </a:t>
            </a:r>
          </a:p>
        </p:txBody>
      </p:sp>
      <p:pic>
        <p:nvPicPr>
          <p:cNvPr id="11" name="Content Placeholder 3">
            <a:extLst>
              <a:ext uri="{FF2B5EF4-FFF2-40B4-BE49-F238E27FC236}">
                <a16:creationId xmlns="" xmlns:a16="http://schemas.microsoft.com/office/drawing/2014/main" id="{60A7E43B-5A65-4975-890D-0401ACC5181A}"/>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0538" y="2819259"/>
            <a:ext cx="4114800" cy="533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593829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5" name="Rectangle: Rounded Corners 4">
            <a:extLst>
              <a:ext uri="{FF2B5EF4-FFF2-40B4-BE49-F238E27FC236}">
                <a16:creationId xmlns="" xmlns:a16="http://schemas.microsoft.com/office/drawing/2014/main" id="{EDFD7F49-C1C8-F710-7092-53859F453E58}"/>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chemeClr val="bg1"/>
                </a:solidFill>
                <a:effectLst>
                  <a:outerShdw blurRad="38100" dist="38100" dir="2700000" algn="tl">
                    <a:srgbClr val="000000">
                      <a:alpha val="43137"/>
                    </a:srgbClr>
                  </a:outerShdw>
                </a:effectLst>
              </a:rPr>
              <a:t>METHODOLOGY</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6" name="Diamond 5">
            <a:extLst>
              <a:ext uri="{FF2B5EF4-FFF2-40B4-BE49-F238E27FC236}">
                <a16:creationId xmlns="" xmlns:a16="http://schemas.microsoft.com/office/drawing/2014/main" id="{C4ED96FE-3A11-7A4A-87FF-6D03FD914712}"/>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Diamond 6">
            <a:extLst>
              <a:ext uri="{FF2B5EF4-FFF2-40B4-BE49-F238E27FC236}">
                <a16:creationId xmlns="" xmlns:a16="http://schemas.microsoft.com/office/drawing/2014/main" id="{DB109DA7-0833-52CF-681F-831F948D839A}"/>
              </a:ext>
            </a:extLst>
          </p:cNvPr>
          <p:cNvSpPr/>
          <p:nvPr/>
        </p:nvSpPr>
        <p:spPr>
          <a:xfrm>
            <a:off x="7121" y="5275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TextBox 10">
            <a:extLst>
              <a:ext uri="{FF2B5EF4-FFF2-40B4-BE49-F238E27FC236}">
                <a16:creationId xmlns="" xmlns:a16="http://schemas.microsoft.com/office/drawing/2014/main" id="{07C91E7A-9F3C-C951-442F-4D60EDA02A37}"/>
              </a:ext>
            </a:extLst>
          </p:cNvPr>
          <p:cNvSpPr txBox="1"/>
          <p:nvPr/>
        </p:nvSpPr>
        <p:spPr>
          <a:xfrm>
            <a:off x="1097280" y="1645809"/>
            <a:ext cx="8848578" cy="2554545"/>
          </a:xfrm>
          <a:prstGeom prst="rect">
            <a:avLst/>
          </a:prstGeom>
          <a:noFill/>
        </p:spPr>
        <p:txBody>
          <a:bodyPr wrap="square">
            <a:spAutoFit/>
          </a:bodyPr>
          <a:lstStyle/>
          <a:p>
            <a:pPr marL="285750" indent="-285750">
              <a:buFont typeface="Wingdings" panose="05000000000000000000" pitchFamily="2" charset="2"/>
              <a:buChar char="q"/>
            </a:pPr>
            <a:r>
              <a:rPr lang="en-US" sz="3200" dirty="0"/>
              <a:t>Data collection .</a:t>
            </a:r>
          </a:p>
          <a:p>
            <a:pPr marL="285750" indent="-285750">
              <a:buFont typeface="Wingdings" panose="05000000000000000000" pitchFamily="2" charset="2"/>
              <a:buChar char="q"/>
            </a:pPr>
            <a:endParaRPr lang="en-US" sz="3200" dirty="0"/>
          </a:p>
          <a:p>
            <a:pPr marL="285750" indent="-285750">
              <a:buFont typeface="Wingdings" panose="05000000000000000000" pitchFamily="2" charset="2"/>
              <a:buChar char="q"/>
            </a:pPr>
            <a:r>
              <a:rPr lang="en-US" sz="3200" dirty="0"/>
              <a:t>Theories and principles</a:t>
            </a:r>
          </a:p>
          <a:p>
            <a:pPr marL="285750" indent="-285750">
              <a:buFont typeface="Wingdings" panose="05000000000000000000" pitchFamily="2" charset="2"/>
              <a:buChar char="q"/>
            </a:pPr>
            <a:endParaRPr lang="en-US" sz="3200" dirty="0"/>
          </a:p>
          <a:p>
            <a:pPr marL="285750" indent="-285750">
              <a:buFont typeface="Wingdings" panose="05000000000000000000" pitchFamily="2" charset="2"/>
              <a:buChar char="q"/>
            </a:pPr>
            <a:r>
              <a:rPr lang="en-US" sz="3200" dirty="0"/>
              <a:t>Design by Water CAD .</a:t>
            </a:r>
          </a:p>
        </p:txBody>
      </p:sp>
    </p:spTree>
    <p:extLst>
      <p:ext uri="{BB962C8B-B14F-4D97-AF65-F5344CB8AC3E}">
        <p14:creationId xmlns:p14="http://schemas.microsoft.com/office/powerpoint/2010/main" val="21799870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C6ED7C2F-0E1F-B2B5-AF5A-AD80D7955F5B}"/>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PREPARATION OF DATA </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13F28FA0-677A-42CD-A3FA-3FEE3F092597}"/>
              </a:ext>
            </a:extLst>
          </p:cNvPr>
          <p:cNvSpPr/>
          <p:nvPr/>
        </p:nvSpPr>
        <p:spPr>
          <a:xfrm>
            <a:off x="0"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896BD355-8E79-286E-7F13-A8F72C8FAF61}"/>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6DDA34FC-8994-0E65-0C74-197A9DE12A58}"/>
              </a:ext>
            </a:extLst>
          </p:cNvPr>
          <p:cNvSpPr txBox="1"/>
          <p:nvPr/>
        </p:nvSpPr>
        <p:spPr>
          <a:xfrm>
            <a:off x="385054" y="883738"/>
            <a:ext cx="10890455" cy="5016758"/>
          </a:xfrm>
          <a:prstGeom prst="rect">
            <a:avLst/>
          </a:prstGeom>
          <a:noFill/>
        </p:spPr>
        <p:txBody>
          <a:bodyPr wrap="square">
            <a:spAutoFit/>
          </a:bodyPr>
          <a:lstStyle/>
          <a:p>
            <a:pPr marL="457200" indent="-457200">
              <a:lnSpc>
                <a:spcPct val="200000"/>
              </a:lnSpc>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Calculating average daily flow :</a:t>
            </a:r>
          </a:p>
          <a:p>
            <a:pPr marL="457200" indent="-457200">
              <a:lnSpc>
                <a:spcPct val="200000"/>
              </a:lnSpc>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Assume that consumption per capita is equal to </a:t>
            </a:r>
            <a:r>
              <a:rPr lang="en-US" sz="3200" dirty="0" smtClean="0">
                <a:latin typeface="Times New Roman" panose="02020603050405020304" pitchFamily="18" charset="0"/>
                <a:cs typeface="Times New Roman" panose="02020603050405020304" pitchFamily="18" charset="0"/>
              </a:rPr>
              <a:t>120 </a:t>
            </a:r>
            <a:r>
              <a:rPr lang="en-US" sz="3200" dirty="0">
                <a:latin typeface="Times New Roman" panose="02020603050405020304" pitchFamily="18" charset="0"/>
                <a:cs typeface="Times New Roman" panose="02020603050405020304" pitchFamily="18" charset="0"/>
              </a:rPr>
              <a:t>L/d</a:t>
            </a:r>
          </a:p>
          <a:p>
            <a:pPr marL="457200" indent="-457200">
              <a:lnSpc>
                <a:spcPct val="200000"/>
              </a:lnSpc>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Assume maximum daily factor is equal 1</a:t>
            </a:r>
          </a:p>
          <a:p>
            <a:pPr marL="457200" indent="-457200">
              <a:lnSpc>
                <a:spcPct val="200000"/>
              </a:lnSpc>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Assume </a:t>
            </a:r>
            <a:r>
              <a:rPr lang="en-US" sz="3200" dirty="0" smtClean="0">
                <a:latin typeface="Times New Roman" panose="02020603050405020304" pitchFamily="18" charset="0"/>
                <a:cs typeface="Times New Roman" panose="02020603050405020304" pitchFamily="18" charset="0"/>
              </a:rPr>
              <a:t>Peak hourly </a:t>
            </a:r>
            <a:r>
              <a:rPr lang="en-US" sz="3200" dirty="0">
                <a:latin typeface="Times New Roman" panose="02020603050405020304" pitchFamily="18" charset="0"/>
                <a:cs typeface="Times New Roman" panose="02020603050405020304" pitchFamily="18" charset="0"/>
              </a:rPr>
              <a:t>factor equal  2.3</a:t>
            </a:r>
          </a:p>
          <a:p>
            <a:pPr marL="457200" indent="-457200">
              <a:lnSpc>
                <a:spcPct val="200000"/>
              </a:lnSpc>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Q </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1338 </a:t>
            </a:r>
            <a:r>
              <a:rPr lang="en-US" sz="3200" dirty="0" smtClean="0">
                <a:latin typeface="Times New Roman" panose="02020603050405020304" pitchFamily="18" charset="0"/>
                <a:cs typeface="Times New Roman" panose="02020603050405020304" pitchFamily="18" charset="0"/>
              </a:rPr>
              <a:t>m</a:t>
            </a:r>
            <a:r>
              <a:rPr lang="en-US" sz="3200" baseline="30000" dirty="0" smtClean="0">
                <a:latin typeface="Times New Roman" panose="02020603050405020304" pitchFamily="18" charset="0"/>
                <a:cs typeface="Times New Roman" panose="02020603050405020304" pitchFamily="18" charset="0"/>
              </a:rPr>
              <a:t>3</a:t>
            </a:r>
            <a:r>
              <a:rPr lang="en-US" sz="3200" dirty="0" smtClean="0">
                <a:latin typeface="Times New Roman" panose="02020603050405020304" pitchFamily="18" charset="0"/>
                <a:cs typeface="Times New Roman" panose="02020603050405020304" pitchFamily="18" charset="0"/>
              </a:rPr>
              <a:t>/day</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85864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389C4D59-603F-72C5-8075-94EA81D0B3D9}"/>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Demand Forecasting: </a:t>
            </a:r>
          </a:p>
        </p:txBody>
      </p:sp>
      <p:sp>
        <p:nvSpPr>
          <p:cNvPr id="5" name="Diamond 4">
            <a:extLst>
              <a:ext uri="{FF2B5EF4-FFF2-40B4-BE49-F238E27FC236}">
                <a16:creationId xmlns="" xmlns:a16="http://schemas.microsoft.com/office/drawing/2014/main" id="{DF82C408-3410-420C-9647-D4C8B9E14F24}"/>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60161F87-D2C8-D494-D3E7-B04833D3F40A}"/>
              </a:ext>
            </a:extLst>
          </p:cNvPr>
          <p:cNvSpPr/>
          <p:nvPr/>
        </p:nvSpPr>
        <p:spPr>
          <a:xfrm>
            <a:off x="29357"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77FC20B8-6CC8-EDAA-8BBA-60E030DA7A4A}"/>
              </a:ext>
            </a:extLst>
          </p:cNvPr>
          <p:cNvSpPr txBox="1"/>
          <p:nvPr/>
        </p:nvSpPr>
        <p:spPr>
          <a:xfrm>
            <a:off x="575082" y="1868480"/>
            <a:ext cx="9424220" cy="2232021"/>
          </a:xfrm>
          <a:prstGeom prst="rect">
            <a:avLst/>
          </a:prstGeom>
          <a:noFill/>
        </p:spPr>
        <p:txBody>
          <a:bodyPr wrap="square">
            <a:spAutoFit/>
          </a:bodyPr>
          <a:lstStyle/>
          <a:p>
            <a:pPr marL="457200" indent="-457200">
              <a:lnSpc>
                <a:spcPct val="150000"/>
              </a:lnSpc>
              <a:buFont typeface="Arial" panose="020B0604020202020204" pitchFamily="34" charset="0"/>
              <a:buChar char="•"/>
            </a:pPr>
            <a:r>
              <a:rPr lang="en-US" sz="3200" dirty="0"/>
              <a:t>We calculate the demand for each node by distribute average daily demand using Thiessen Polygon for demand area.</a:t>
            </a:r>
          </a:p>
        </p:txBody>
      </p:sp>
    </p:spTree>
    <p:extLst>
      <p:ext uri="{BB962C8B-B14F-4D97-AF65-F5344CB8AC3E}">
        <p14:creationId xmlns:p14="http://schemas.microsoft.com/office/powerpoint/2010/main" val="9136593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C250B0CC-25C9-9F3A-80C8-766A61247E6D}"/>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Demand Forecasting: </a:t>
            </a:r>
          </a:p>
        </p:txBody>
      </p:sp>
      <p:sp>
        <p:nvSpPr>
          <p:cNvPr id="5" name="Diamond 4">
            <a:extLst>
              <a:ext uri="{FF2B5EF4-FFF2-40B4-BE49-F238E27FC236}">
                <a16:creationId xmlns="" xmlns:a16="http://schemas.microsoft.com/office/drawing/2014/main" id="{A2AAB107-EA81-35C6-3597-2A436F3BF122}"/>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E9767359-7459-0398-A9E0-8CF53040AD25}"/>
              </a:ext>
            </a:extLst>
          </p:cNvPr>
          <p:cNvSpPr/>
          <p:nvPr/>
        </p:nvSpPr>
        <p:spPr>
          <a:xfrm>
            <a:off x="0"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0" y="616708"/>
            <a:ext cx="6240026" cy="6615836"/>
          </a:xfrm>
          <a:prstGeom prst="rect">
            <a:avLst/>
          </a:prstGeom>
        </p:spPr>
      </p:pic>
      <p:pic>
        <p:nvPicPr>
          <p:cNvPr id="8" name="Picture 7"/>
          <p:cNvPicPr>
            <a:picLocks noChangeAspect="1"/>
          </p:cNvPicPr>
          <p:nvPr/>
        </p:nvPicPr>
        <p:blipFill>
          <a:blip r:embed="rId3"/>
          <a:stretch>
            <a:fillRect/>
          </a:stretch>
        </p:blipFill>
        <p:spPr>
          <a:xfrm>
            <a:off x="6511332" y="844062"/>
            <a:ext cx="5680667" cy="6388482"/>
          </a:xfrm>
          <a:prstGeom prst="rect">
            <a:avLst/>
          </a:prstGeom>
        </p:spPr>
      </p:pic>
    </p:spTree>
    <p:extLst>
      <p:ext uri="{BB962C8B-B14F-4D97-AF65-F5344CB8AC3E}">
        <p14:creationId xmlns:p14="http://schemas.microsoft.com/office/powerpoint/2010/main" val="20675855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DB18505A-CB77-60DB-684F-7FFEA8A739E4}"/>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Design modeling</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1B5946CA-CBA4-7A32-CA5F-76E95DAB81BB}"/>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42EDF572-6721-7270-E0FB-647C4D310DB0}"/>
              </a:ext>
            </a:extLst>
          </p:cNvPr>
          <p:cNvSpPr/>
          <p:nvPr/>
        </p:nvSpPr>
        <p:spPr>
          <a:xfrm>
            <a:off x="-140" y="7351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140" y="616708"/>
            <a:ext cx="12192139" cy="6698492"/>
          </a:xfrm>
          <a:prstGeom prst="rect">
            <a:avLst/>
          </a:prstGeom>
        </p:spPr>
      </p:pic>
    </p:spTree>
    <p:extLst>
      <p:ext uri="{BB962C8B-B14F-4D97-AF65-F5344CB8AC3E}">
        <p14:creationId xmlns:p14="http://schemas.microsoft.com/office/powerpoint/2010/main" val="9311229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2B9B583C-F631-1BE7-46A4-E5F849D5E599}"/>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Quantities</a:t>
            </a:r>
          </a:p>
        </p:txBody>
      </p:sp>
      <p:sp>
        <p:nvSpPr>
          <p:cNvPr id="5" name="Diamond 4">
            <a:extLst>
              <a:ext uri="{FF2B5EF4-FFF2-40B4-BE49-F238E27FC236}">
                <a16:creationId xmlns="" xmlns:a16="http://schemas.microsoft.com/office/drawing/2014/main" id="{63D66B59-42C4-4C51-13EC-1FBD2238AF29}"/>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13AF352E-2636-C82C-1AE1-9E8635126CCD}"/>
              </a:ext>
            </a:extLst>
          </p:cNvPr>
          <p:cNvSpPr/>
          <p:nvPr/>
        </p:nvSpPr>
        <p:spPr>
          <a:xfrm>
            <a:off x="-140"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Rectangle 1"/>
          <p:cNvSpPr/>
          <p:nvPr/>
        </p:nvSpPr>
        <p:spPr>
          <a:xfrm>
            <a:off x="217713" y="755780"/>
            <a:ext cx="11756572" cy="892552"/>
          </a:xfrm>
          <a:prstGeom prst="rect">
            <a:avLst/>
          </a:prstGeom>
        </p:spPr>
        <p:txBody>
          <a:bodyPr wrap="square">
            <a:spAutoFit/>
          </a:bodyPr>
          <a:lstStyle/>
          <a:p>
            <a:r>
              <a:rPr lang="en-US" sz="2800" dirty="0"/>
              <a:t>Total length of pipelines </a:t>
            </a:r>
            <a:r>
              <a:rPr lang="en-US" sz="2800" b="1" dirty="0"/>
              <a:t>= 13551 </a:t>
            </a:r>
            <a:r>
              <a:rPr lang="en-US" sz="2800" b="1" dirty="0" smtClean="0"/>
              <a:t>m</a:t>
            </a:r>
          </a:p>
          <a:p>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806107485"/>
              </p:ext>
            </p:extLst>
          </p:nvPr>
        </p:nvGraphicFramePr>
        <p:xfrm>
          <a:off x="191553" y="1648332"/>
          <a:ext cx="6538325" cy="3948599"/>
        </p:xfrm>
        <a:graphic>
          <a:graphicData uri="http://schemas.openxmlformats.org/drawingml/2006/table">
            <a:tbl>
              <a:tblPr firstRow="1" firstCol="1" bandRow="1">
                <a:tableStyleId>{5C22544A-7EE6-4342-B048-85BDC9FD1C3A}</a:tableStyleId>
              </a:tblPr>
              <a:tblGrid>
                <a:gridCol w="2158075"/>
                <a:gridCol w="2108218"/>
                <a:gridCol w="2272032"/>
              </a:tblGrid>
              <a:tr h="811954">
                <a:tc>
                  <a:txBody>
                    <a:bodyPr/>
                    <a:lstStyle/>
                    <a:p>
                      <a:pPr algn="ctr">
                        <a:lnSpc>
                          <a:spcPct val="150000"/>
                        </a:lnSpc>
                        <a:spcAft>
                          <a:spcPts val="0"/>
                        </a:spcAft>
                      </a:pPr>
                      <a:r>
                        <a:rPr lang="en-US" sz="1200" dirty="0">
                          <a:effectLst/>
                        </a:rPr>
                        <a:t>Resources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quantity / 1m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Total quantities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11954">
                <a:tc>
                  <a:txBody>
                    <a:bodyPr/>
                    <a:lstStyle/>
                    <a:p>
                      <a:pPr algn="ctr">
                        <a:lnSpc>
                          <a:spcPct val="150000"/>
                        </a:lnSpc>
                        <a:spcAft>
                          <a:spcPts val="0"/>
                        </a:spcAft>
                      </a:pPr>
                      <a:r>
                        <a:rPr lang="en-US" sz="1200">
                          <a:effectLst/>
                        </a:rPr>
                        <a:t>Excavation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0.42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5691.42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11954">
                <a:tc>
                  <a:txBody>
                    <a:bodyPr/>
                    <a:lstStyle/>
                    <a:p>
                      <a:pPr algn="ctr">
                        <a:lnSpc>
                          <a:spcPct val="150000"/>
                        </a:lnSpc>
                        <a:spcAft>
                          <a:spcPts val="0"/>
                        </a:spcAft>
                      </a:pPr>
                      <a:r>
                        <a:rPr lang="en-US" sz="1200">
                          <a:effectLst/>
                        </a:rPr>
                        <a:t>sand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0.18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2439.18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11954">
                <a:tc>
                  <a:txBody>
                    <a:bodyPr/>
                    <a:lstStyle/>
                    <a:p>
                      <a:pPr algn="ctr">
                        <a:lnSpc>
                          <a:spcPct val="150000"/>
                        </a:lnSpc>
                        <a:spcAft>
                          <a:spcPts val="0"/>
                        </a:spcAft>
                      </a:pPr>
                      <a:r>
                        <a:rPr lang="en-US" sz="1200">
                          <a:effectLst/>
                        </a:rPr>
                        <a:t>Agg.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0.24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3252.24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700783">
                <a:tc>
                  <a:txBody>
                    <a:bodyPr/>
                    <a:lstStyle/>
                    <a:p>
                      <a:pPr algn="ctr">
                        <a:lnSpc>
                          <a:spcPct val="150000"/>
                        </a:lnSpc>
                        <a:spcAft>
                          <a:spcPts val="0"/>
                        </a:spcAft>
                      </a:pPr>
                      <a:r>
                        <a:rPr lang="en-US" sz="1200" dirty="0" smtClean="0">
                          <a:effectLst/>
                          <a:latin typeface="Times New Roman" panose="02020603050405020304" pitchFamily="18" charset="0"/>
                          <a:ea typeface="Times New Roman" panose="02020603050405020304" pitchFamily="18" charset="0"/>
                          <a:cs typeface="Arial" panose="020B0604020202020204" pitchFamily="34" charset="0"/>
                        </a:rPr>
                        <a:t>Reinstatement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0.03 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406.53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bl>
          </a:graphicData>
        </a:graphic>
      </p:graphicFrame>
      <p:pic>
        <p:nvPicPr>
          <p:cNvPr id="7" name="Picture 6"/>
          <p:cNvPicPr>
            <a:picLocks noChangeAspect="1"/>
          </p:cNvPicPr>
          <p:nvPr/>
        </p:nvPicPr>
        <p:blipFill>
          <a:blip r:embed="rId2"/>
          <a:stretch>
            <a:fillRect/>
          </a:stretch>
        </p:blipFill>
        <p:spPr>
          <a:xfrm>
            <a:off x="6729879" y="1648332"/>
            <a:ext cx="4915326" cy="3800746"/>
          </a:xfrm>
          <a:prstGeom prst="rect">
            <a:avLst/>
          </a:prstGeom>
        </p:spPr>
      </p:pic>
      <p:sp>
        <p:nvSpPr>
          <p:cNvPr id="8" name="Rectangle 7"/>
          <p:cNvSpPr/>
          <p:nvPr/>
        </p:nvSpPr>
        <p:spPr>
          <a:xfrm>
            <a:off x="7656443" y="5449078"/>
            <a:ext cx="2675220" cy="369332"/>
          </a:xfrm>
          <a:prstGeom prst="rect">
            <a:avLst/>
          </a:prstGeom>
        </p:spPr>
        <p:txBody>
          <a:bodyPr wrap="none">
            <a:spAutoFit/>
          </a:bodyPr>
          <a:lstStyle/>
          <a:p>
            <a:r>
              <a:rPr lang="en-US" dirty="0"/>
              <a:t>cross section of the </a:t>
            </a:r>
            <a:r>
              <a:rPr lang="en-US" dirty="0" smtClean="0"/>
              <a:t>trench</a:t>
            </a:r>
            <a:endParaRPr lang="en-US" dirty="0"/>
          </a:p>
        </p:txBody>
      </p:sp>
    </p:spTree>
    <p:extLst>
      <p:ext uri="{BB962C8B-B14F-4D97-AF65-F5344CB8AC3E}">
        <p14:creationId xmlns:p14="http://schemas.microsoft.com/office/powerpoint/2010/main" val="13136140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9D3D8461-FE2E-79B8-EDF9-95BDAD4D96DC}"/>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Costs estimate</a:t>
            </a:r>
          </a:p>
        </p:txBody>
      </p:sp>
      <p:sp>
        <p:nvSpPr>
          <p:cNvPr id="5" name="Diamond 4">
            <a:extLst>
              <a:ext uri="{FF2B5EF4-FFF2-40B4-BE49-F238E27FC236}">
                <a16:creationId xmlns="" xmlns:a16="http://schemas.microsoft.com/office/drawing/2014/main" id="{BEF58F72-56A7-0F41-4D80-0C8007298F4E}"/>
              </a:ext>
            </a:extLst>
          </p:cNvPr>
          <p:cNvSpPr/>
          <p:nvPr/>
        </p:nvSpPr>
        <p:spPr>
          <a:xfrm>
            <a:off x="6614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BEF58F72-56A7-0F41-4D80-0C8007298F4E}"/>
              </a:ext>
            </a:extLst>
          </p:cNvPr>
          <p:cNvSpPr/>
          <p:nvPr/>
        </p:nvSpPr>
        <p:spPr>
          <a:xfrm>
            <a:off x="449536"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936300263"/>
              </p:ext>
            </p:extLst>
          </p:nvPr>
        </p:nvGraphicFramePr>
        <p:xfrm>
          <a:off x="832923" y="874208"/>
          <a:ext cx="10260456" cy="6069202"/>
        </p:xfrm>
        <a:graphic>
          <a:graphicData uri="http://schemas.openxmlformats.org/drawingml/2006/table">
            <a:tbl>
              <a:tblPr firstRow="1" firstCol="1" bandRow="1">
                <a:tableStyleId>{5C22544A-7EE6-4342-B048-85BDC9FD1C3A}</a:tableStyleId>
              </a:tblPr>
              <a:tblGrid>
                <a:gridCol w="2347561"/>
                <a:gridCol w="1315288"/>
                <a:gridCol w="1700114"/>
                <a:gridCol w="2347561"/>
                <a:gridCol w="2549932"/>
              </a:tblGrid>
              <a:tr h="856863">
                <a:tc>
                  <a:txBody>
                    <a:bodyPr/>
                    <a:lstStyle/>
                    <a:p>
                      <a:pPr algn="ctr">
                        <a:lnSpc>
                          <a:spcPct val="150000"/>
                        </a:lnSpc>
                        <a:spcAft>
                          <a:spcPts val="0"/>
                        </a:spcAft>
                      </a:pPr>
                      <a:r>
                        <a:rPr lang="en-US" sz="1200" dirty="0">
                          <a:effectLst/>
                        </a:rPr>
                        <a:t>Resources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Units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Price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quantity / 1m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Total quantities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928024">
                <a:tc>
                  <a:txBody>
                    <a:bodyPr/>
                    <a:lstStyle/>
                    <a:p>
                      <a:pPr algn="ctr">
                        <a:lnSpc>
                          <a:spcPct val="150000"/>
                        </a:lnSpc>
                        <a:spcAft>
                          <a:spcPts val="0"/>
                        </a:spcAft>
                      </a:pPr>
                      <a:r>
                        <a:rPr lang="en-US" sz="1200">
                          <a:effectLst/>
                        </a:rPr>
                        <a:t>Excavation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0.42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5691.42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56863">
                <a:tc>
                  <a:txBody>
                    <a:bodyPr/>
                    <a:lstStyle/>
                    <a:p>
                      <a:pPr algn="ctr">
                        <a:lnSpc>
                          <a:spcPct val="150000"/>
                        </a:lnSpc>
                        <a:spcAft>
                          <a:spcPts val="0"/>
                        </a:spcAft>
                      </a:pPr>
                      <a:r>
                        <a:rPr lang="en-US" sz="1200">
                          <a:effectLst/>
                        </a:rPr>
                        <a:t>sand</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27</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0.18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2439.18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56863">
                <a:tc>
                  <a:txBody>
                    <a:bodyPr/>
                    <a:lstStyle/>
                    <a:p>
                      <a:pPr algn="ctr">
                        <a:lnSpc>
                          <a:spcPct val="150000"/>
                        </a:lnSpc>
                        <a:spcAft>
                          <a:spcPts val="0"/>
                        </a:spcAft>
                      </a:pPr>
                      <a:r>
                        <a:rPr lang="en-US" sz="1200">
                          <a:effectLst/>
                        </a:rPr>
                        <a:t>Agg.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18</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0.24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3252.24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56863">
                <a:tc>
                  <a:txBody>
                    <a:bodyPr/>
                    <a:lstStyle/>
                    <a:p>
                      <a:pPr algn="ctr">
                        <a:lnSpc>
                          <a:spcPct val="150000"/>
                        </a:lnSpc>
                        <a:spcAft>
                          <a:spcPts val="0"/>
                        </a:spcAft>
                      </a:pPr>
                      <a:r>
                        <a:rPr lang="en-US" sz="1200" dirty="0" smtClean="0">
                          <a:effectLst/>
                          <a:latin typeface="Times New Roman" panose="02020603050405020304" pitchFamily="18" charset="0"/>
                          <a:ea typeface="Times New Roman" panose="02020603050405020304" pitchFamily="18" charset="0"/>
                          <a:cs typeface="Arial" panose="020B0604020202020204" pitchFamily="34" charset="0"/>
                        </a:rPr>
                        <a:t>Reinstatement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smtClean="0">
                          <a:effectLst/>
                        </a:rPr>
                        <a:t>m</a:t>
                      </a:r>
                      <a:r>
                        <a:rPr lang="en-US" sz="1200" baseline="30000" dirty="0" smtClean="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smtClean="0">
                          <a:effectLst/>
                        </a:rPr>
                        <a:t>175</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0.03 m</a:t>
                      </a:r>
                      <a:r>
                        <a:rPr lang="en-US" sz="1200" baseline="30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406.53 </a:t>
                      </a:r>
                      <a:r>
                        <a:rPr lang="en-US" sz="1200" dirty="0">
                          <a:effectLst/>
                        </a:rPr>
                        <a:t>m</a:t>
                      </a:r>
                      <a:r>
                        <a:rPr lang="en-US" sz="1200" baseline="30000" dirty="0">
                          <a:effectLst/>
                        </a:rPr>
                        <a:t>3</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56863">
                <a:tc>
                  <a:txBody>
                    <a:bodyPr/>
                    <a:lstStyle/>
                    <a:p>
                      <a:pPr algn="ctr">
                        <a:lnSpc>
                          <a:spcPct val="150000"/>
                        </a:lnSpc>
                        <a:spcAft>
                          <a:spcPts val="0"/>
                        </a:spcAft>
                      </a:pPr>
                      <a:r>
                        <a:rPr lang="en-US" sz="1200">
                          <a:effectLst/>
                        </a:rPr>
                        <a:t>labor</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27</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1 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365877 </a:t>
                      </a:r>
                      <a:r>
                        <a:rPr lang="en-US" sz="1200" dirty="0">
                          <a:effectLst/>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856863">
                <a:tc>
                  <a:txBody>
                    <a:bodyPr/>
                    <a:lstStyle/>
                    <a:p>
                      <a:pPr algn="ctr">
                        <a:lnSpc>
                          <a:spcPct val="150000"/>
                        </a:lnSpc>
                        <a:spcAft>
                          <a:spcPts val="0"/>
                        </a:spcAft>
                      </a:pPr>
                      <a:r>
                        <a:rPr lang="en-US" sz="1200" dirty="0">
                          <a:effectLst/>
                        </a:rPr>
                        <a:t>pipe</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dirty="0">
                          <a:effectLst/>
                        </a:rPr>
                        <a:t>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32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r>
                        <a:rPr lang="en-US" sz="1200">
                          <a:effectLst/>
                        </a:rPr>
                        <a:t>1 m</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ctr">
                        <a:lnSpc>
                          <a:spcPct val="150000"/>
                        </a:lnSpc>
                        <a:spcAft>
                          <a:spcPts val="0"/>
                        </a:spcAft>
                      </a:pPr>
                      <a:endParaRPr lang="en-US" sz="1200" dirty="0" smtClean="0">
                        <a:effectLst/>
                      </a:endParaRPr>
                    </a:p>
                    <a:p>
                      <a:pPr algn="ctr">
                        <a:lnSpc>
                          <a:spcPct val="150000"/>
                        </a:lnSpc>
                        <a:spcAft>
                          <a:spcPts val="0"/>
                        </a:spcAft>
                      </a:pPr>
                      <a:r>
                        <a:rPr lang="en-US" sz="1200" dirty="0" smtClean="0">
                          <a:effectLst/>
                        </a:rPr>
                        <a:t>13551 </a:t>
                      </a:r>
                      <a:r>
                        <a:rPr lang="en-US" sz="1200" dirty="0">
                          <a:effectLst/>
                        </a:rPr>
                        <a:t>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408678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9D3D8461-FE2E-79B8-EDF9-95BDAD4D96DC}"/>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Costs estimate</a:t>
            </a:r>
          </a:p>
        </p:txBody>
      </p:sp>
      <p:sp>
        <p:nvSpPr>
          <p:cNvPr id="5" name="Diamond 4">
            <a:extLst>
              <a:ext uri="{FF2B5EF4-FFF2-40B4-BE49-F238E27FC236}">
                <a16:creationId xmlns="" xmlns:a16="http://schemas.microsoft.com/office/drawing/2014/main" id="{BEF58F72-56A7-0F41-4D80-0C8007298F4E}"/>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69ACF40F-CC1D-5579-99BF-E2A1102531CC}"/>
              </a:ext>
            </a:extLst>
          </p:cNvPr>
          <p:cNvSpPr/>
          <p:nvPr/>
        </p:nvSpPr>
        <p:spPr>
          <a:xfrm>
            <a:off x="-14889" y="5876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6DDA34FC-8994-0E65-0C74-197A9DE12A58}"/>
              </a:ext>
            </a:extLst>
          </p:cNvPr>
          <p:cNvSpPr txBox="1"/>
          <p:nvPr/>
        </p:nvSpPr>
        <p:spPr>
          <a:xfrm>
            <a:off x="500437" y="902400"/>
            <a:ext cx="10890455" cy="584775"/>
          </a:xfrm>
          <a:prstGeom prst="rect">
            <a:avLst/>
          </a:prstGeom>
          <a:noFill/>
        </p:spPr>
        <p:txBody>
          <a:bodyPr wrap="square">
            <a:spAutoFit/>
          </a:bodyPr>
          <a:lstStyle/>
          <a:p>
            <a:endParaRPr lang="en-US" sz="3200" dirty="0">
              <a:solidFill>
                <a:srgbClr val="FF0000"/>
              </a:solidFill>
            </a:endParaRPr>
          </a:p>
        </p:txBody>
      </p:sp>
      <p:sp>
        <p:nvSpPr>
          <p:cNvPr id="8" name="TextBox 7">
            <a:extLst>
              <a:ext uri="{FF2B5EF4-FFF2-40B4-BE49-F238E27FC236}">
                <a16:creationId xmlns="" xmlns:a16="http://schemas.microsoft.com/office/drawing/2014/main" id="{6DDA34FC-8994-0E65-0C74-197A9DE12A58}"/>
              </a:ext>
            </a:extLst>
          </p:cNvPr>
          <p:cNvSpPr txBox="1"/>
          <p:nvPr/>
        </p:nvSpPr>
        <p:spPr>
          <a:xfrm>
            <a:off x="424977" y="692148"/>
            <a:ext cx="11238783" cy="5016758"/>
          </a:xfrm>
          <a:prstGeom prst="rect">
            <a:avLst/>
          </a:prstGeom>
          <a:noFill/>
        </p:spPr>
        <p:txBody>
          <a:bodyPr wrap="square">
            <a:spAutoFit/>
          </a:bodyPr>
          <a:lstStyle/>
          <a:p>
            <a:pPr>
              <a:lnSpc>
                <a:spcPct val="150000"/>
              </a:lnSpc>
            </a:pPr>
            <a:r>
              <a:rPr lang="en-US" sz="3200" b="1" dirty="0" smtClean="0"/>
              <a:t>Total length of pipelines = 13551 m</a:t>
            </a:r>
          </a:p>
          <a:p>
            <a:pPr>
              <a:lnSpc>
                <a:spcPct val="150000"/>
              </a:lnSpc>
            </a:pPr>
            <a:endParaRPr lang="en-US" sz="3200" b="1" dirty="0" smtClean="0"/>
          </a:p>
          <a:p>
            <a:pPr>
              <a:lnSpc>
                <a:spcPct val="150000"/>
              </a:lnSpc>
            </a:pPr>
            <a:r>
              <a:rPr lang="en-US" sz="3200" b="1" dirty="0" smtClean="0"/>
              <a:t>+</a:t>
            </a:r>
            <a:endParaRPr lang="en-US" sz="3200" b="1" dirty="0"/>
          </a:p>
          <a:p>
            <a:pPr>
              <a:lnSpc>
                <a:spcPct val="150000"/>
              </a:lnSpc>
            </a:pPr>
            <a:endParaRPr lang="en-US" sz="3200" b="1" dirty="0" smtClean="0"/>
          </a:p>
          <a:p>
            <a:pPr>
              <a:lnSpc>
                <a:spcPct val="150000"/>
              </a:lnSpc>
            </a:pPr>
            <a:endParaRPr lang="en-US" sz="3200" b="1" dirty="0" smtClean="0"/>
          </a:p>
          <a:p>
            <a:pPr>
              <a:lnSpc>
                <a:spcPct val="150000"/>
              </a:lnSpc>
            </a:pPr>
            <a:endParaRPr lang="en-US" sz="3200" b="1" dirty="0" smtClean="0"/>
          </a:p>
          <a:p>
            <a:endParaRPr lang="en-US" sz="3200" dirty="0">
              <a:solidFill>
                <a:srgbClr val="FF0000"/>
              </a:solidFill>
            </a:endParaRPr>
          </a:p>
        </p:txBody>
      </p:sp>
      <p:sp>
        <p:nvSpPr>
          <p:cNvPr id="9" name="Oval 8">
            <a:extLst>
              <a:ext uri="{FF2B5EF4-FFF2-40B4-BE49-F238E27FC236}">
                <a16:creationId xmlns="" xmlns:a16="http://schemas.microsoft.com/office/drawing/2014/main" id="{B2826A60-74D8-88CE-DAFA-3BB0081E4B06}"/>
              </a:ext>
            </a:extLst>
          </p:cNvPr>
          <p:cNvSpPr/>
          <p:nvPr/>
        </p:nvSpPr>
        <p:spPr>
          <a:xfrm>
            <a:off x="241925" y="1650890"/>
            <a:ext cx="3269963" cy="1765728"/>
          </a:xfrm>
          <a:prstGeom prst="ellipse">
            <a:avLst/>
          </a:prstGeom>
          <a:solidFill>
            <a:schemeClr val="accent1">
              <a:lumMod val="40000"/>
              <a:lumOff val="6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a:solidFill>
                  <a:schemeClr val="tx1"/>
                </a:solidFill>
              </a:rPr>
              <a:t>Total direct cost for 1m = 76.43 $ </a:t>
            </a:r>
            <a:endParaRPr lang="en-US" sz="2400" b="1" dirty="0">
              <a:solidFill>
                <a:schemeClr val="tx1"/>
              </a:solidFill>
            </a:endParaRPr>
          </a:p>
        </p:txBody>
      </p:sp>
      <p:sp>
        <p:nvSpPr>
          <p:cNvPr id="10" name="Oval 9">
            <a:extLst>
              <a:ext uri="{FF2B5EF4-FFF2-40B4-BE49-F238E27FC236}">
                <a16:creationId xmlns="" xmlns:a16="http://schemas.microsoft.com/office/drawing/2014/main" id="{E4355831-87BF-5DDA-C67F-A2347A4AF6D1}"/>
              </a:ext>
            </a:extLst>
          </p:cNvPr>
          <p:cNvSpPr/>
          <p:nvPr/>
        </p:nvSpPr>
        <p:spPr>
          <a:xfrm>
            <a:off x="8576848" y="1650889"/>
            <a:ext cx="3412129" cy="177738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a:solidFill>
                  <a:schemeClr val="tx1"/>
                </a:solidFill>
                <a:ea typeface="HP Simplified Hans" panose="020B0500000000000000" pitchFamily="34" charset="-122"/>
              </a:rPr>
              <a:t>Job overhead cost = 0.1 * 76.43 = 7.643 $ </a:t>
            </a:r>
            <a:endParaRPr lang="en-US" sz="2400" b="1" dirty="0">
              <a:solidFill>
                <a:schemeClr val="tx1"/>
              </a:solidFill>
              <a:ea typeface="HP Simplified Hans" panose="020B0500000000000000" pitchFamily="34" charset="-122"/>
            </a:endParaRPr>
          </a:p>
        </p:txBody>
      </p:sp>
      <p:sp>
        <p:nvSpPr>
          <p:cNvPr id="11" name="Oval 6">
            <a:extLst>
              <a:ext uri="{FF2B5EF4-FFF2-40B4-BE49-F238E27FC236}">
                <a16:creationId xmlns="" xmlns:a16="http://schemas.microsoft.com/office/drawing/2014/main" id="{B2826A60-74D8-88CE-DAFA-3BB0081E4B06}"/>
              </a:ext>
            </a:extLst>
          </p:cNvPr>
          <p:cNvSpPr/>
          <p:nvPr/>
        </p:nvSpPr>
        <p:spPr>
          <a:xfrm>
            <a:off x="3893583" y="1650889"/>
            <a:ext cx="3946951" cy="1637737"/>
          </a:xfrm>
          <a:prstGeom prst="ellipse">
            <a:avLst/>
          </a:prstGeom>
          <a:solidFill>
            <a:srgbClr val="92D05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2400" b="1">
                <a:solidFill>
                  <a:schemeClr val="tx1"/>
                </a:solidFill>
              </a:rPr>
              <a:t>Operating overhead cost = 0.03 * (76.43 + 7.643) = 2.523 $</a:t>
            </a:r>
            <a:endParaRPr lang="en-US" sz="2400" b="1" dirty="0">
              <a:solidFill>
                <a:schemeClr val="tx1"/>
              </a:solidFill>
            </a:endParaRPr>
          </a:p>
        </p:txBody>
      </p:sp>
      <p:sp>
        <p:nvSpPr>
          <p:cNvPr id="12" name="Oval 11">
            <a:extLst>
              <a:ext uri="{FF2B5EF4-FFF2-40B4-BE49-F238E27FC236}">
                <a16:creationId xmlns="" xmlns:a16="http://schemas.microsoft.com/office/drawing/2014/main" id="{7DDE5EF1-62DB-0D0C-9BFD-CCA8FF4E2DE4}"/>
              </a:ext>
            </a:extLst>
          </p:cNvPr>
          <p:cNvSpPr/>
          <p:nvPr/>
        </p:nvSpPr>
        <p:spPr>
          <a:xfrm>
            <a:off x="3893583" y="3452340"/>
            <a:ext cx="3512728" cy="176535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b="1">
                <a:solidFill>
                  <a:schemeClr val="tx1"/>
                </a:solidFill>
                <a:sym typeface="Wingdings" pitchFamily="2" charset="2"/>
              </a:rPr>
              <a:t>Total cost = 76.43 +7.643 + 2.523 = 86.595 $/m </a:t>
            </a:r>
          </a:p>
        </p:txBody>
      </p:sp>
      <p:sp>
        <p:nvSpPr>
          <p:cNvPr id="13" name="Rectangle 12"/>
          <p:cNvSpPr/>
          <p:nvPr/>
        </p:nvSpPr>
        <p:spPr>
          <a:xfrm>
            <a:off x="3511888" y="2247193"/>
            <a:ext cx="300082" cy="584775"/>
          </a:xfrm>
          <a:prstGeom prst="rect">
            <a:avLst/>
          </a:prstGeom>
        </p:spPr>
        <p:txBody>
          <a:bodyPr wrap="square">
            <a:spAutoFit/>
          </a:bodyPr>
          <a:lstStyle/>
          <a:p>
            <a:r>
              <a:rPr lang="en-US" sz="3200" b="1" dirty="0"/>
              <a:t>+</a:t>
            </a:r>
          </a:p>
        </p:txBody>
      </p:sp>
      <p:sp>
        <p:nvSpPr>
          <p:cNvPr id="14" name="Rectangle 13"/>
          <p:cNvSpPr/>
          <p:nvPr/>
        </p:nvSpPr>
        <p:spPr>
          <a:xfrm>
            <a:off x="8079357" y="2247192"/>
            <a:ext cx="300082" cy="584775"/>
          </a:xfrm>
          <a:prstGeom prst="rect">
            <a:avLst/>
          </a:prstGeom>
        </p:spPr>
        <p:txBody>
          <a:bodyPr wrap="square">
            <a:spAutoFit/>
          </a:bodyPr>
          <a:lstStyle/>
          <a:p>
            <a:r>
              <a:rPr lang="en-US" sz="3200" b="1" dirty="0"/>
              <a:t>+</a:t>
            </a:r>
          </a:p>
        </p:txBody>
      </p:sp>
      <p:sp>
        <p:nvSpPr>
          <p:cNvPr id="15" name="Rectangle 14"/>
          <p:cNvSpPr/>
          <p:nvPr/>
        </p:nvSpPr>
        <p:spPr>
          <a:xfrm>
            <a:off x="3297727" y="4111323"/>
            <a:ext cx="364202" cy="523220"/>
          </a:xfrm>
          <a:prstGeom prst="rect">
            <a:avLst/>
          </a:prstGeom>
        </p:spPr>
        <p:txBody>
          <a:bodyPr wrap="none">
            <a:spAutoFit/>
          </a:bodyPr>
          <a:lstStyle/>
          <a:p>
            <a:r>
              <a:rPr lang="en-US" sz="2800" b="1" dirty="0"/>
              <a:t>=</a:t>
            </a:r>
          </a:p>
        </p:txBody>
      </p:sp>
      <p:sp>
        <p:nvSpPr>
          <p:cNvPr id="16" name="Rectangle 15">
            <a:extLst>
              <a:ext uri="{FF2B5EF4-FFF2-40B4-BE49-F238E27FC236}">
                <a16:creationId xmlns="" xmlns:a16="http://schemas.microsoft.com/office/drawing/2014/main" id="{E81576E9-3A86-2332-2541-43C8A0E53007}"/>
              </a:ext>
            </a:extLst>
          </p:cNvPr>
          <p:cNvSpPr/>
          <p:nvPr/>
        </p:nvSpPr>
        <p:spPr>
          <a:xfrm>
            <a:off x="663569" y="5708906"/>
            <a:ext cx="2284905" cy="1213780"/>
          </a:xfrm>
          <a:prstGeom prst="rect">
            <a:avLst/>
          </a:prstGeom>
          <a:solidFill>
            <a:schemeClr val="accent2">
              <a:lumMod val="60000"/>
              <a:lumOff val="4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nSpc>
                <a:spcPct val="150000"/>
              </a:lnSpc>
            </a:pPr>
            <a:r>
              <a:rPr lang="en-US" b="1" dirty="0"/>
              <a:t>Profit = 0.15 * 86.595 = 12.989 $/m</a:t>
            </a:r>
          </a:p>
        </p:txBody>
      </p:sp>
      <p:sp>
        <p:nvSpPr>
          <p:cNvPr id="17" name="Rectangle 16">
            <a:extLst>
              <a:ext uri="{FF2B5EF4-FFF2-40B4-BE49-F238E27FC236}">
                <a16:creationId xmlns="" xmlns:a16="http://schemas.microsoft.com/office/drawing/2014/main" id="{8C8D0C28-0FF3-2CAF-4225-15FC56E61DEC}"/>
              </a:ext>
            </a:extLst>
          </p:cNvPr>
          <p:cNvSpPr/>
          <p:nvPr/>
        </p:nvSpPr>
        <p:spPr>
          <a:xfrm>
            <a:off x="4374402" y="5708906"/>
            <a:ext cx="2704462" cy="12137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a:t>Total price of the 1m = 86.595 + 12.989 = 100 $/m</a:t>
            </a:r>
            <a:endParaRPr lang="en-US" b="1" dirty="0"/>
          </a:p>
        </p:txBody>
      </p:sp>
      <p:sp>
        <p:nvSpPr>
          <p:cNvPr id="18" name="مستطيل مستدير الزوايا 1"/>
          <p:cNvSpPr/>
          <p:nvPr/>
        </p:nvSpPr>
        <p:spPr>
          <a:xfrm>
            <a:off x="8379439" y="5711333"/>
            <a:ext cx="3424855" cy="12137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chemeClr val="tx1"/>
                </a:solidFill>
              </a:rPr>
              <a:t>Total price of the network = 1355100 $. </a:t>
            </a:r>
            <a:endParaRPr lang="en-US" b="1" dirty="0">
              <a:solidFill>
                <a:schemeClr val="tx1"/>
              </a:solidFill>
            </a:endParaRPr>
          </a:p>
        </p:txBody>
      </p:sp>
    </p:spTree>
    <p:extLst>
      <p:ext uri="{BB962C8B-B14F-4D97-AF65-F5344CB8AC3E}">
        <p14:creationId xmlns:p14="http://schemas.microsoft.com/office/powerpoint/2010/main" val="41729003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DD2D663C-F2E8-4BBC-1495-4164B4D4D790}"/>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rPr>
              <a:t>CONCLUSION AND RECOMMENDATION </a:t>
            </a:r>
            <a:endParaRPr kumimoji="0" lang="en-US" sz="32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D89790B5-4D1F-C6E4-B37D-A5E9495897BF}"/>
              </a:ext>
            </a:extLst>
          </p:cNvPr>
          <p:cNvSpPr/>
          <p:nvPr/>
        </p:nvSpPr>
        <p:spPr>
          <a:xfrm>
            <a:off x="383388" y="54001"/>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ACC9F47B-306E-99AE-2768-42A19D6E5906}"/>
              </a:ext>
            </a:extLst>
          </p:cNvPr>
          <p:cNvSpPr/>
          <p:nvPr/>
        </p:nvSpPr>
        <p:spPr>
          <a:xfrm>
            <a:off x="-140" y="49008"/>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Rectangle 1"/>
          <p:cNvSpPr/>
          <p:nvPr/>
        </p:nvSpPr>
        <p:spPr>
          <a:xfrm>
            <a:off x="367349" y="1236866"/>
            <a:ext cx="11457299" cy="5632311"/>
          </a:xfrm>
          <a:prstGeom prst="rect">
            <a:avLst/>
          </a:prstGeom>
        </p:spPr>
        <p:txBody>
          <a:bodyPr wrap="square">
            <a:spAutoFit/>
          </a:bodyPr>
          <a:lstStyle/>
          <a:p>
            <a:pPr marL="285750" indent="-285750" algn="just">
              <a:buFont typeface="Wingdings" panose="05000000000000000000" pitchFamily="2" charset="2"/>
              <a:buChar char="Ø"/>
            </a:pPr>
            <a:r>
              <a:rPr lang="en-US" sz="2000" dirty="0" smtClean="0"/>
              <a:t>Our design is applicable and serviceable for the selected design period of 30 years.</a:t>
            </a:r>
          </a:p>
          <a:p>
            <a:pPr marL="285750" indent="-285750" algn="just">
              <a:buFont typeface="Wingdings" panose="05000000000000000000" pitchFamily="2" charset="2"/>
              <a:buChar char="Ø"/>
            </a:pPr>
            <a:r>
              <a:rPr lang="en-US" sz="2000" dirty="0" smtClean="0"/>
              <a:t>As </a:t>
            </a:r>
            <a:r>
              <a:rPr lang="en-US" sz="2000" dirty="0"/>
              <a:t>we notice if we decrease the diameter of the pipe the velocity increase and the pressure decrease, so we did many trials to adjust the value of pressure and velocity within the allowable ranges as </a:t>
            </a:r>
            <a:r>
              <a:rPr lang="en-US" sz="2000" dirty="0" smtClean="0"/>
              <a:t>follow: </a:t>
            </a:r>
          </a:p>
          <a:p>
            <a:pPr marL="285750" indent="-285750" algn="just">
              <a:buFont typeface="Wingdings" panose="05000000000000000000" pitchFamily="2" charset="2"/>
              <a:buChar char="q"/>
            </a:pPr>
            <a:r>
              <a:rPr lang="en-US" sz="2000" dirty="0" smtClean="0"/>
              <a:t>Allowable </a:t>
            </a:r>
            <a:r>
              <a:rPr lang="en-US" sz="2000" dirty="0"/>
              <a:t>pressure range [ 20 - 100 ] m H2O</a:t>
            </a:r>
            <a:r>
              <a:rPr lang="en-US" sz="2000" dirty="0" smtClean="0"/>
              <a:t>.</a:t>
            </a:r>
          </a:p>
          <a:p>
            <a:pPr marL="285750" indent="-285750" algn="just">
              <a:buFont typeface="Wingdings" panose="05000000000000000000" pitchFamily="2" charset="2"/>
              <a:buChar char="q"/>
            </a:pPr>
            <a:r>
              <a:rPr lang="en-US" sz="2000" dirty="0" smtClean="0"/>
              <a:t>Allowable </a:t>
            </a:r>
            <a:r>
              <a:rPr lang="en-US" sz="2000" dirty="0"/>
              <a:t>velocity range [ 0.3 - 3 </a:t>
            </a:r>
            <a:r>
              <a:rPr lang="en-US" sz="2000" dirty="0" smtClean="0"/>
              <a:t>]  </a:t>
            </a:r>
            <a:r>
              <a:rPr lang="en-US" sz="2000" dirty="0"/>
              <a:t>m/s </a:t>
            </a:r>
            <a:r>
              <a:rPr lang="en-US" sz="2000" dirty="0" smtClean="0"/>
              <a:t>.</a:t>
            </a:r>
          </a:p>
          <a:p>
            <a:pPr algn="just"/>
            <a:endParaRPr lang="en-US" sz="2000" dirty="0" smtClean="0"/>
          </a:p>
          <a:p>
            <a:pPr marL="285750" lvl="1" indent="-285750" algn="just">
              <a:buFont typeface="Wingdings" panose="05000000000000000000" pitchFamily="2" charset="2"/>
              <a:buChar char="Ø"/>
            </a:pPr>
            <a:r>
              <a:rPr lang="en-US" sz="2000" dirty="0"/>
              <a:t>Prepaid </a:t>
            </a:r>
            <a:r>
              <a:rPr lang="en-US" sz="2000" dirty="0"/>
              <a:t>meters were installed to solve the problem of Non-Revenue water, in addition to adding manholes on each main branch to read the amount of water entering and assist in maintenance work</a:t>
            </a:r>
            <a:r>
              <a:rPr lang="en-US" sz="2000" dirty="0"/>
              <a:t>.</a:t>
            </a:r>
          </a:p>
          <a:p>
            <a:pPr lvl="1" algn="just"/>
            <a:endParaRPr lang="en-US" sz="2000" dirty="0" smtClean="0"/>
          </a:p>
          <a:p>
            <a:pPr marL="285750" indent="-285750" algn="just">
              <a:buFont typeface="Wingdings" panose="05000000000000000000" pitchFamily="2" charset="2"/>
              <a:buChar char="Ø"/>
            </a:pPr>
            <a:r>
              <a:rPr lang="en-US" sz="2000" dirty="0" smtClean="0"/>
              <a:t>This </a:t>
            </a:r>
            <a:r>
              <a:rPr lang="en-US" sz="2000" dirty="0"/>
              <a:t>village contains topographic differences, so we use pressure reducing valves in this village, in addition to taking urban expansion in areas higher than the level of the reservoir. It is recommended to use a pump to supply water to these areas or replace the current reservoir with a reservoir of a higher level</a:t>
            </a:r>
            <a:r>
              <a:rPr lang="en-US" sz="2000" dirty="0" smtClean="0"/>
              <a:t>.</a:t>
            </a:r>
          </a:p>
          <a:p>
            <a:pPr algn="just"/>
            <a:endParaRPr lang="en-US" sz="2000" dirty="0"/>
          </a:p>
          <a:p>
            <a:pPr marL="285750" indent="-285750" algn="just">
              <a:buFont typeface="Wingdings" panose="05000000000000000000" pitchFamily="2" charset="2"/>
              <a:buChar char="Ø"/>
            </a:pPr>
            <a:r>
              <a:rPr lang="ar-SA" sz="2000" dirty="0"/>
              <a:t> </a:t>
            </a:r>
            <a:r>
              <a:rPr lang="en-US" sz="2000" dirty="0" smtClean="0"/>
              <a:t>Noticed that a few number of junction has a small velocity that lower than lower limit (0.3 m/s) that might because low demand in the junction that are joined with these pipes, although it still acceptable, but in future if the velocity become as obstacle this problem could be solved by using booster pumps to increase the velocity, but it’s very expensive solution compare with its benefits. </a:t>
            </a:r>
          </a:p>
          <a:p>
            <a:pPr lvl="1" algn="just"/>
            <a:endParaRPr lang="en-US" sz="2000" dirty="0"/>
          </a:p>
        </p:txBody>
      </p:sp>
    </p:spTree>
    <p:extLst>
      <p:ext uri="{BB962C8B-B14F-4D97-AF65-F5344CB8AC3E}">
        <p14:creationId xmlns:p14="http://schemas.microsoft.com/office/powerpoint/2010/main" val="2017530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D2BE0867-F6CB-F3F4-9B73-58574F95EF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6613" cy="7315200"/>
          </a:xfrm>
          <a:prstGeom prst="rect">
            <a:avLst/>
          </a:prstGeom>
        </p:spPr>
      </p:pic>
      <p:sp>
        <p:nvSpPr>
          <p:cNvPr id="6" name="Rectangle 5">
            <a:extLst>
              <a:ext uri="{FF2B5EF4-FFF2-40B4-BE49-F238E27FC236}">
                <a16:creationId xmlns="" xmlns:a16="http://schemas.microsoft.com/office/drawing/2014/main" id="{9DF7AF11-E36B-B20C-1DEC-92018EFD0C3A}"/>
              </a:ext>
            </a:extLst>
          </p:cNvPr>
          <p:cNvSpPr/>
          <p:nvPr/>
        </p:nvSpPr>
        <p:spPr>
          <a:xfrm>
            <a:off x="11488615" y="0"/>
            <a:ext cx="703385" cy="7315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6A9D512D-8A6C-162D-2F6E-923FB1A26222}"/>
              </a:ext>
            </a:extLst>
          </p:cNvPr>
          <p:cNvSpPr/>
          <p:nvPr/>
        </p:nvSpPr>
        <p:spPr>
          <a:xfrm>
            <a:off x="-107154" y="0"/>
            <a:ext cx="703385" cy="7315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2431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10C62DC5-AAA8-EBA9-8A96-AE083EA3C400}"/>
              </a:ext>
            </a:extLst>
          </p:cNvPr>
          <p:cNvSpPr/>
          <p:nvPr/>
        </p:nvSpPr>
        <p:spPr>
          <a:xfrm>
            <a:off x="0" y="-14068"/>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chemeClr val="bg1"/>
                </a:solidFill>
                <a:effectLst>
                  <a:outerShdw blurRad="38100" dist="38100" dir="2700000" algn="tl">
                    <a:srgbClr val="000000">
                      <a:alpha val="43137"/>
                    </a:srgbClr>
                  </a:outerShdw>
                </a:effectLst>
              </a:rPr>
              <a:t>DATA COLLECTION</a:t>
            </a: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a:t>
            </a:r>
            <a:endParaRPr kumimoji="0" lang="en-US" sz="5400" b="1" i="0" u="none" strike="noStrike" kern="1200" cap="none" spc="0" normalizeH="0" baseline="0" noProof="0" dirty="0">
              <a:ln>
                <a:noFill/>
              </a:ln>
              <a:solidFill>
                <a:prstClr val="white"/>
              </a:solidFill>
              <a:effectLst/>
              <a:uLnTx/>
              <a:uFillTx/>
              <a:latin typeface="HP Simplified Hans" panose="020B0500000000000000" pitchFamily="34" charset="-122"/>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A059C55B-3755-A0EE-80C5-80386BAF0067}"/>
              </a:ext>
            </a:extLst>
          </p:cNvPr>
          <p:cNvSpPr/>
          <p:nvPr/>
        </p:nvSpPr>
        <p:spPr>
          <a:xfrm>
            <a:off x="383388" y="63304"/>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619F972A-665A-06CB-2E09-9BFF9B7EB901}"/>
              </a:ext>
            </a:extLst>
          </p:cNvPr>
          <p:cNvSpPr/>
          <p:nvPr/>
        </p:nvSpPr>
        <p:spPr>
          <a:xfrm>
            <a:off x="0" y="50370"/>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A685065E-3F65-477D-CD33-B987E9D1EC6B}"/>
              </a:ext>
            </a:extLst>
          </p:cNvPr>
          <p:cNvSpPr txBox="1"/>
          <p:nvPr/>
        </p:nvSpPr>
        <p:spPr>
          <a:xfrm>
            <a:off x="766775" y="1479759"/>
            <a:ext cx="9498102" cy="3750450"/>
          </a:xfrm>
          <a:prstGeom prst="rect">
            <a:avLst/>
          </a:prstGeom>
          <a:solidFill>
            <a:schemeClr val="accent1">
              <a:lumMod val="20000"/>
              <a:lumOff val="80000"/>
            </a:schemeClr>
          </a:solidFill>
        </p:spPr>
        <p:txBody>
          <a:bodyPr wrap="square">
            <a:spAutoFit/>
          </a:bodyPr>
          <a:lstStyle/>
          <a:p>
            <a:pPr marL="342900" indent="-342900" algn="l" rtl="0">
              <a:lnSpc>
                <a:spcPct val="115000"/>
              </a:lnSpc>
              <a:spcBef>
                <a:spcPts val="0"/>
              </a:spcBef>
              <a:spcAft>
                <a:spcPts val="1000"/>
              </a:spcAft>
              <a:buFont typeface="Symbol" panose="05050102010706020507" pitchFamily="18" charset="2"/>
              <a:buChar char=""/>
            </a:pPr>
            <a:r>
              <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rPr>
              <a:t>Road network</a:t>
            </a:r>
            <a:endPar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rPr>
              <a:t>Contour map</a:t>
            </a:r>
            <a:endPar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rPr>
              <a:t>Boundary of study area </a:t>
            </a:r>
            <a:endPar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rPr>
              <a:t>Population number and population growth rate</a:t>
            </a:r>
            <a:endPar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3600" dirty="0">
                <a:solidFill>
                  <a:srgbClr val="000000"/>
                </a:solidFill>
                <a:latin typeface="Times New Roman" panose="02020603050405020304" pitchFamily="18" charset="0"/>
                <a:ea typeface="Calibri" panose="020F0502020204030204" pitchFamily="34" charset="0"/>
                <a:cs typeface="Arial" panose="020B0604020202020204" pitchFamily="34" charset="0"/>
              </a:rPr>
              <a:t>Reservoir location </a:t>
            </a:r>
            <a:endPar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91422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01650EDC-6ED0-4201-560F-41FADDDBDD77}"/>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dirty="0">
                <a:solidFill>
                  <a:schemeClr val="bg1"/>
                </a:solidFill>
              </a:rPr>
              <a:t>Study Area </a:t>
            </a:r>
          </a:p>
        </p:txBody>
      </p:sp>
      <p:sp>
        <p:nvSpPr>
          <p:cNvPr id="13" name="Rectangle 2">
            <a:extLst>
              <a:ext uri="{FF2B5EF4-FFF2-40B4-BE49-F238E27FC236}">
                <a16:creationId xmlns="" xmlns:a16="http://schemas.microsoft.com/office/drawing/2014/main" id="{0FE62C7F-BA17-3961-C24E-83EE26CF6093}"/>
              </a:ext>
            </a:extLst>
          </p:cNvPr>
          <p:cNvSpPr>
            <a:spLocks noChangeArrowheads="1"/>
          </p:cNvSpPr>
          <p:nvPr/>
        </p:nvSpPr>
        <p:spPr bwMode="auto">
          <a:xfrm>
            <a:off x="10507" y="4919038"/>
            <a:ext cx="12073640" cy="916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 xmlns:a16="http://schemas.microsoft.com/office/drawing/2014/main" id="{4C268191-151B-AE82-DC1C-7722EA205BC0}"/>
              </a:ext>
            </a:extLst>
          </p:cNvPr>
          <p:cNvSpPr txBox="1"/>
          <p:nvPr/>
        </p:nvSpPr>
        <p:spPr>
          <a:xfrm>
            <a:off x="-1" y="1630765"/>
            <a:ext cx="12192000" cy="1341586"/>
          </a:xfrm>
          <a:prstGeom prst="rect">
            <a:avLst/>
          </a:prstGeom>
          <a:noFill/>
        </p:spPr>
        <p:txBody>
          <a:bodyPr wrap="square">
            <a:spAutoFit/>
          </a:bodyPr>
          <a:lstStyle/>
          <a:p>
            <a:pPr marL="933450" marR="528955" indent="-285750">
              <a:lnSpc>
                <a:spcPct val="115000"/>
              </a:lnSpc>
              <a:spcBef>
                <a:spcPts val="0"/>
              </a:spcBef>
              <a:spcAft>
                <a:spcPts val="0"/>
              </a:spcAft>
              <a:buFont typeface="Wingdings" panose="05000000000000000000" pitchFamily="2" charset="2"/>
              <a:buChar char="q"/>
            </a:pPr>
            <a:r>
              <a:rPr lang="en-US" sz="2400" b="1" dirty="0">
                <a:effectLst/>
                <a:ea typeface="Times New Roman" panose="02020603050405020304" pitchFamily="18" charset="0"/>
                <a:cs typeface="Times New Roman" panose="02020603050405020304" pitchFamily="18" charset="0"/>
              </a:rPr>
              <a:t>Yasid is located north of Nablus, about 15 km away </a:t>
            </a:r>
            <a:r>
              <a:rPr lang="en-US" sz="2400" b="1" dirty="0">
                <a:solidFill>
                  <a:srgbClr val="202122"/>
                </a:solidFill>
                <a:effectLst/>
                <a:ea typeface="Times New Roman" panose="02020603050405020304" pitchFamily="18" charset="0"/>
                <a:cs typeface="Times New Roman" panose="02020603050405020304" pitchFamily="18" charset="0"/>
              </a:rPr>
              <a:t>in northern </a:t>
            </a:r>
            <a:r>
              <a:rPr lang="en-US" sz="2400" b="1" u="sng" dirty="0">
                <a:solidFill>
                  <a:srgbClr val="0000FF"/>
                </a:solidFill>
                <a:effectLst/>
                <a:ea typeface="Times New Roman" panose="02020603050405020304" pitchFamily="18" charset="0"/>
                <a:cs typeface="Times New Roman" panose="02020603050405020304" pitchFamily="18" charset="0"/>
                <a:hlinkClick r:id="rId3" tooltip="West Bank"/>
              </a:rPr>
              <a:t>West Bank</a:t>
            </a:r>
            <a:r>
              <a:rPr lang="en-US" sz="2400" b="1" dirty="0">
                <a:effectLst/>
                <a:ea typeface="Times New Roman" panose="02020603050405020304" pitchFamily="18" charset="0"/>
                <a:cs typeface="Times New Roman" panose="02020603050405020304" pitchFamily="18" charset="0"/>
              </a:rPr>
              <a:t>.</a:t>
            </a:r>
          </a:p>
          <a:p>
            <a:pPr marL="647700" marR="528955">
              <a:lnSpc>
                <a:spcPct val="115000"/>
              </a:lnSpc>
              <a:spcBef>
                <a:spcPts val="0"/>
              </a:spcBef>
              <a:spcAft>
                <a:spcPts val="0"/>
              </a:spcAft>
            </a:pPr>
            <a:r>
              <a:rPr lang="en-US" sz="2400" b="1" dirty="0">
                <a:ea typeface="Times New Roman" panose="02020603050405020304" pitchFamily="18" charset="0"/>
                <a:cs typeface="Times New Roman" panose="02020603050405020304" pitchFamily="18" charset="0"/>
              </a:rPr>
              <a:t>Yasid</a:t>
            </a:r>
            <a:r>
              <a:rPr lang="en-US" sz="2400" b="1" dirty="0">
                <a:effectLst/>
                <a:ea typeface="Times New Roman" panose="02020603050405020304" pitchFamily="18" charset="0"/>
                <a:cs typeface="Times New Roman" panose="02020603050405020304" pitchFamily="18" charset="0"/>
              </a:rPr>
              <a:t> is bordered by Wadi al </a:t>
            </a:r>
            <a:r>
              <a:rPr lang="en-US" sz="2400" b="1" dirty="0" err="1">
                <a:effectLst/>
                <a:ea typeface="Times New Roman" panose="02020603050405020304" pitchFamily="18" charset="0"/>
                <a:cs typeface="Times New Roman" panose="02020603050405020304" pitchFamily="18" charset="0"/>
              </a:rPr>
              <a:t>Far’a</a:t>
            </a:r>
            <a:r>
              <a:rPr lang="en-US" sz="2400" b="1" dirty="0">
                <a:effectLst/>
                <a:ea typeface="Times New Roman" panose="02020603050405020304" pitchFamily="18" charset="0"/>
                <a:cs typeface="Times New Roman" panose="02020603050405020304" pitchFamily="18" charset="0"/>
              </a:rPr>
              <a:t> to the east, the village of Siris to the north, Beit </a:t>
            </a:r>
            <a:r>
              <a:rPr lang="en-US" sz="2400" b="1" dirty="0" err="1">
                <a:effectLst/>
                <a:ea typeface="Times New Roman" panose="02020603050405020304" pitchFamily="18" charset="0"/>
                <a:cs typeface="Times New Roman" panose="02020603050405020304" pitchFamily="18" charset="0"/>
              </a:rPr>
              <a:t>Imrin</a:t>
            </a:r>
            <a:r>
              <a:rPr lang="en-US" sz="2400" b="1" dirty="0">
                <a:effectLst/>
                <a:ea typeface="Times New Roman" panose="02020603050405020304" pitchFamily="18" charset="0"/>
                <a:cs typeface="Times New Roman" panose="02020603050405020304" pitchFamily="18" charset="0"/>
              </a:rPr>
              <a:t> and </a:t>
            </a:r>
            <a:r>
              <a:rPr lang="en-US" sz="2400" b="1" dirty="0" err="1">
                <a:effectLst/>
                <a:ea typeface="Times New Roman" panose="02020603050405020304" pitchFamily="18" charset="0"/>
                <a:cs typeface="Times New Roman" panose="02020603050405020304" pitchFamily="18" charset="0"/>
              </a:rPr>
              <a:t>Jaba</a:t>
            </a:r>
            <a:r>
              <a:rPr lang="en-US" sz="2400" b="1" dirty="0">
                <a:effectLst/>
                <a:ea typeface="Times New Roman" panose="02020603050405020304" pitchFamily="18" charset="0"/>
                <a:cs typeface="Times New Roman" panose="02020603050405020304" pitchFamily="18" charset="0"/>
              </a:rPr>
              <a:t>’ to the west, and </a:t>
            </a:r>
            <a:r>
              <a:rPr lang="en-US" sz="2400" b="1" dirty="0" err="1">
                <a:effectLst/>
                <a:ea typeface="Times New Roman" panose="02020603050405020304" pitchFamily="18" charset="0"/>
                <a:cs typeface="Times New Roman" panose="02020603050405020304" pitchFamily="18" charset="0"/>
              </a:rPr>
              <a:t>Talluza</a:t>
            </a:r>
            <a:r>
              <a:rPr lang="en-US" sz="2400" b="1" dirty="0">
                <a:effectLst/>
                <a:ea typeface="Times New Roman" panose="02020603050405020304" pitchFamily="18" charset="0"/>
                <a:cs typeface="Times New Roman" panose="02020603050405020304" pitchFamily="18" charset="0"/>
              </a:rPr>
              <a:t> and ‘</a:t>
            </a:r>
            <a:r>
              <a:rPr lang="en-US" sz="2400" b="1" dirty="0" err="1">
                <a:effectLst/>
                <a:ea typeface="Times New Roman" panose="02020603050405020304" pitchFamily="18" charset="0"/>
                <a:cs typeface="Times New Roman" panose="02020603050405020304" pitchFamily="18" charset="0"/>
              </a:rPr>
              <a:t>Asira</a:t>
            </a:r>
            <a:r>
              <a:rPr lang="en-US" sz="2400" b="1" dirty="0">
                <a:effectLst/>
                <a:ea typeface="Times New Roman" panose="02020603050405020304" pitchFamily="18" charset="0"/>
                <a:cs typeface="Times New Roman" panose="02020603050405020304" pitchFamily="18" charset="0"/>
              </a:rPr>
              <a:t> ash </a:t>
            </a:r>
            <a:r>
              <a:rPr lang="en-US" sz="2400" b="1" dirty="0" err="1">
                <a:effectLst/>
                <a:ea typeface="Times New Roman" panose="02020603050405020304" pitchFamily="18" charset="0"/>
                <a:cs typeface="Times New Roman" panose="02020603050405020304" pitchFamily="18" charset="0"/>
              </a:rPr>
              <a:t>Shamaliya</a:t>
            </a:r>
            <a:r>
              <a:rPr lang="en-US" sz="2400" b="1" dirty="0">
                <a:effectLst/>
                <a:ea typeface="Times New Roman" panose="02020603050405020304" pitchFamily="18" charset="0"/>
                <a:cs typeface="Times New Roman" panose="02020603050405020304" pitchFamily="18" charset="0"/>
              </a:rPr>
              <a:t> towns to the south.</a:t>
            </a:r>
            <a:endParaRPr lang="en-US" sz="2400" b="1" i="1" dirty="0">
              <a:effectLst/>
              <a:ea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 xmlns:a16="http://schemas.microsoft.com/office/drawing/2014/main" id="{8D3EE814-A101-277E-5683-5848271A8C1C}"/>
              </a:ext>
            </a:extLst>
          </p:cNvPr>
          <p:cNvSpPr txBox="1"/>
          <p:nvPr/>
        </p:nvSpPr>
        <p:spPr>
          <a:xfrm>
            <a:off x="-48673" y="3730047"/>
            <a:ext cx="12191999" cy="916854"/>
          </a:xfrm>
          <a:prstGeom prst="rect">
            <a:avLst/>
          </a:prstGeom>
          <a:noFill/>
        </p:spPr>
        <p:txBody>
          <a:bodyPr wrap="square">
            <a:spAutoFit/>
          </a:bodyPr>
          <a:lstStyle/>
          <a:p>
            <a:pPr marL="933450" marR="530225" indent="-285750">
              <a:lnSpc>
                <a:spcPct val="115000"/>
              </a:lnSpc>
              <a:spcBef>
                <a:spcPts val="0"/>
              </a:spcBef>
              <a:spcAft>
                <a:spcPts val="0"/>
              </a:spcAft>
              <a:buFont typeface="Wingdings" panose="05000000000000000000" pitchFamily="2" charset="2"/>
              <a:buChar char="q"/>
            </a:pPr>
            <a:r>
              <a:rPr lang="en-US" sz="2400" b="1" dirty="0">
                <a:cs typeface="Times New Roman" panose="02020603050405020304" pitchFamily="18" charset="0"/>
              </a:rPr>
              <a:t>The</a:t>
            </a:r>
            <a:r>
              <a:rPr lang="en-US" sz="2000" b="1" spc="-7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a:cs typeface="Times New Roman" panose="02020603050405020304" pitchFamily="18" charset="0"/>
              </a:rPr>
              <a:t>total area of  Yasid village is about 9.5 km2 . According to the PCBS, Yasid </a:t>
            </a:r>
            <a:r>
              <a:rPr lang="en-US" sz="2400" b="1" dirty="0" err="1">
                <a:cs typeface="Times New Roman" panose="02020603050405020304" pitchFamily="18" charset="0"/>
              </a:rPr>
              <a:t>Villgae</a:t>
            </a:r>
            <a:r>
              <a:rPr lang="en-US" sz="2400" b="1" dirty="0">
                <a:cs typeface="Times New Roman" panose="02020603050405020304" pitchFamily="18" charset="0"/>
              </a:rPr>
              <a:t> has an estimated  population of  2732  in 2022.</a:t>
            </a:r>
          </a:p>
        </p:txBody>
      </p:sp>
      <p:sp>
        <p:nvSpPr>
          <p:cNvPr id="20" name="Diamond 19">
            <a:extLst>
              <a:ext uri="{FF2B5EF4-FFF2-40B4-BE49-F238E27FC236}">
                <a16:creationId xmlns="" xmlns:a16="http://schemas.microsoft.com/office/drawing/2014/main" id="{86E6679F-4E65-D510-71D8-1A77A6DF9CEE}"/>
              </a:ext>
            </a:extLst>
          </p:cNvPr>
          <p:cNvSpPr/>
          <p:nvPr/>
        </p:nvSpPr>
        <p:spPr>
          <a:xfrm>
            <a:off x="21014"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Diamond 20">
            <a:extLst>
              <a:ext uri="{FF2B5EF4-FFF2-40B4-BE49-F238E27FC236}">
                <a16:creationId xmlns="" xmlns:a16="http://schemas.microsoft.com/office/drawing/2014/main" id="{40B82A9D-EE6A-BC7D-C1D6-C9ED481905CD}"/>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2911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4778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3000" r="-3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72ED61C2-D6A9-1722-FC02-2AC793AA443F}"/>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Times New Roman" panose="02020603050405020304" pitchFamily="18" charset="0"/>
              </a:rPr>
              <a:t>Water Resources </a:t>
            </a:r>
          </a:p>
        </p:txBody>
      </p:sp>
      <p:sp>
        <p:nvSpPr>
          <p:cNvPr id="5" name="Diamond 4">
            <a:extLst>
              <a:ext uri="{FF2B5EF4-FFF2-40B4-BE49-F238E27FC236}">
                <a16:creationId xmlns="" xmlns:a16="http://schemas.microsoft.com/office/drawing/2014/main" id="{B3A6A264-69AD-6C99-5EDA-18849F38B14A}"/>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02966693-A916-6D38-B104-576CC2D99A86}"/>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7AA76172-EE72-DB79-C3AD-2EBD9214B9E5}"/>
              </a:ext>
            </a:extLst>
          </p:cNvPr>
          <p:cNvSpPr txBox="1"/>
          <p:nvPr/>
        </p:nvSpPr>
        <p:spPr>
          <a:xfrm>
            <a:off x="191694" y="1038722"/>
            <a:ext cx="6112412" cy="1938992"/>
          </a:xfrm>
          <a:prstGeom prst="rect">
            <a:avLst/>
          </a:prstGeom>
          <a:noFill/>
        </p:spPr>
        <p:txBody>
          <a:bodyPr wrap="square">
            <a:spAutoFit/>
          </a:bodyPr>
          <a:lstStyle/>
          <a:p>
            <a:pPr marL="342900" indent="-342900">
              <a:buFont typeface="Wingdings" panose="05000000000000000000" pitchFamily="2" charset="2"/>
              <a:buChar char="§"/>
            </a:pPr>
            <a:r>
              <a:rPr lang="en-US" sz="2400" b="1" dirty="0"/>
              <a:t>Yasid is fed with water from two ground water wells and from rain that is collected in cisterns . The village depends on one production well and the other well is a reserve. </a:t>
            </a:r>
          </a:p>
        </p:txBody>
      </p:sp>
      <p:pic>
        <p:nvPicPr>
          <p:cNvPr id="10" name="Picture 9">
            <a:extLst>
              <a:ext uri="{FF2B5EF4-FFF2-40B4-BE49-F238E27FC236}">
                <a16:creationId xmlns="" xmlns:a16="http://schemas.microsoft.com/office/drawing/2014/main" id="{3B7D70EE-A5CA-33F2-DA60-35F5502F5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3676" y="1038722"/>
            <a:ext cx="5596630" cy="5108860"/>
          </a:xfrm>
          <a:prstGeom prst="rect">
            <a:avLst/>
          </a:prstGeom>
        </p:spPr>
      </p:pic>
      <p:sp>
        <p:nvSpPr>
          <p:cNvPr id="14" name="TextBox 13">
            <a:extLst>
              <a:ext uri="{FF2B5EF4-FFF2-40B4-BE49-F238E27FC236}">
                <a16:creationId xmlns="" xmlns:a16="http://schemas.microsoft.com/office/drawing/2014/main" id="{C3A20A4A-4FD5-B678-9AA7-3DE8443975AF}"/>
              </a:ext>
            </a:extLst>
          </p:cNvPr>
          <p:cNvSpPr txBox="1"/>
          <p:nvPr/>
        </p:nvSpPr>
        <p:spPr>
          <a:xfrm>
            <a:off x="383388" y="3592228"/>
            <a:ext cx="6112412" cy="830997"/>
          </a:xfrm>
          <a:prstGeom prst="rect">
            <a:avLst/>
          </a:prstGeom>
          <a:noFill/>
        </p:spPr>
        <p:txBody>
          <a:bodyPr wrap="square">
            <a:spAutoFit/>
          </a:bodyPr>
          <a:lstStyle/>
          <a:p>
            <a:pPr marL="342900" indent="-342900">
              <a:buFont typeface="Wingdings" panose="05000000000000000000" pitchFamily="2" charset="2"/>
              <a:buChar char="§"/>
            </a:pPr>
            <a:r>
              <a:rPr lang="en-US" sz="2400" b="1" dirty="0"/>
              <a:t>164250 Cubic meters of water per year is the water supply from :</a:t>
            </a:r>
          </a:p>
        </p:txBody>
      </p:sp>
      <p:sp>
        <p:nvSpPr>
          <p:cNvPr id="18" name="TextBox 17">
            <a:extLst>
              <a:ext uri="{FF2B5EF4-FFF2-40B4-BE49-F238E27FC236}">
                <a16:creationId xmlns="" xmlns:a16="http://schemas.microsoft.com/office/drawing/2014/main" id="{09B5D669-565A-9BE4-CE91-B741E390321F}"/>
              </a:ext>
            </a:extLst>
          </p:cNvPr>
          <p:cNvSpPr txBox="1"/>
          <p:nvPr/>
        </p:nvSpPr>
        <p:spPr>
          <a:xfrm>
            <a:off x="733971" y="4872386"/>
            <a:ext cx="6112412" cy="461665"/>
          </a:xfrm>
          <a:prstGeom prst="rect">
            <a:avLst/>
          </a:prstGeom>
          <a:noFill/>
        </p:spPr>
        <p:txBody>
          <a:bodyPr wrap="square">
            <a:spAutoFit/>
          </a:bodyPr>
          <a:lstStyle/>
          <a:p>
            <a:r>
              <a:rPr lang="en-US" sz="2400" b="1" dirty="0"/>
              <a:t>      </a:t>
            </a:r>
            <a:r>
              <a:rPr lang="en-US" sz="2400" b="1" dirty="0" err="1"/>
              <a:t>Theeb</a:t>
            </a:r>
            <a:r>
              <a:rPr lang="en-US" sz="2400" b="1" dirty="0"/>
              <a:t> </a:t>
            </a:r>
            <a:r>
              <a:rPr lang="en-US" sz="2400" b="1" dirty="0" err="1"/>
              <a:t>Mashaqi</a:t>
            </a:r>
            <a:r>
              <a:rPr lang="en-US" sz="2400" b="1" dirty="0"/>
              <a:t> Well</a:t>
            </a:r>
          </a:p>
        </p:txBody>
      </p:sp>
      <p:sp>
        <p:nvSpPr>
          <p:cNvPr id="19" name="Arrow: Right 18">
            <a:extLst>
              <a:ext uri="{FF2B5EF4-FFF2-40B4-BE49-F238E27FC236}">
                <a16:creationId xmlns="" xmlns:a16="http://schemas.microsoft.com/office/drawing/2014/main" id="{45712486-C33B-C5F0-27E3-45CF149CBDF8}"/>
              </a:ext>
            </a:extLst>
          </p:cNvPr>
          <p:cNvSpPr/>
          <p:nvPr/>
        </p:nvSpPr>
        <p:spPr>
          <a:xfrm>
            <a:off x="116861" y="4987803"/>
            <a:ext cx="617110" cy="23083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TextBox 20">
            <a:extLst>
              <a:ext uri="{FF2B5EF4-FFF2-40B4-BE49-F238E27FC236}">
                <a16:creationId xmlns="" xmlns:a16="http://schemas.microsoft.com/office/drawing/2014/main" id="{B65A45B0-B96D-1690-8EEB-CD17288D47E5}"/>
              </a:ext>
            </a:extLst>
          </p:cNvPr>
          <p:cNvSpPr txBox="1"/>
          <p:nvPr/>
        </p:nvSpPr>
        <p:spPr>
          <a:xfrm>
            <a:off x="1141934" y="5861850"/>
            <a:ext cx="6112412" cy="461665"/>
          </a:xfrm>
          <a:prstGeom prst="rect">
            <a:avLst/>
          </a:prstGeom>
          <a:noFill/>
        </p:spPr>
        <p:txBody>
          <a:bodyPr wrap="square">
            <a:spAutoFit/>
          </a:bodyPr>
          <a:lstStyle/>
          <a:p>
            <a:r>
              <a:rPr lang="en-US" sz="2400" b="1" dirty="0"/>
              <a:t>Mostafa </a:t>
            </a:r>
            <a:r>
              <a:rPr lang="en-US" sz="2400" b="1" dirty="0" err="1"/>
              <a:t>Mashaqi</a:t>
            </a:r>
            <a:r>
              <a:rPr lang="en-US" sz="2400" b="1" dirty="0"/>
              <a:t> Well (reserve well )</a:t>
            </a:r>
          </a:p>
        </p:txBody>
      </p:sp>
      <p:sp>
        <p:nvSpPr>
          <p:cNvPr id="22" name="Arrow: Right 21">
            <a:extLst>
              <a:ext uri="{FF2B5EF4-FFF2-40B4-BE49-F238E27FC236}">
                <a16:creationId xmlns="" xmlns:a16="http://schemas.microsoft.com/office/drawing/2014/main" id="{77040933-1DCE-3825-4934-E541F70BE212}"/>
              </a:ext>
            </a:extLst>
          </p:cNvPr>
          <p:cNvSpPr/>
          <p:nvPr/>
        </p:nvSpPr>
        <p:spPr>
          <a:xfrm>
            <a:off x="116861" y="5977265"/>
            <a:ext cx="617110" cy="23083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36444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1000" b="-61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BDD45FCF-4069-D49C-5CD1-638795F4BD1D}"/>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Times New Roman" panose="02020603050405020304" pitchFamily="18" charset="0"/>
              </a:rPr>
              <a:t>Water Resources </a:t>
            </a:r>
          </a:p>
        </p:txBody>
      </p:sp>
      <p:sp>
        <p:nvSpPr>
          <p:cNvPr id="5" name="Diamond 4">
            <a:extLst>
              <a:ext uri="{FF2B5EF4-FFF2-40B4-BE49-F238E27FC236}">
                <a16:creationId xmlns="" xmlns:a16="http://schemas.microsoft.com/office/drawing/2014/main" id="{2CDE73F8-26A1-9B4C-9DC2-FB0898915BAE}"/>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78700021-C0EF-E4E1-8519-A7BB7FDE6BC2}"/>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CABE53BF-43AB-DBF9-AC34-CE3C912FF815}"/>
              </a:ext>
            </a:extLst>
          </p:cNvPr>
          <p:cNvSpPr txBox="1"/>
          <p:nvPr/>
        </p:nvSpPr>
        <p:spPr>
          <a:xfrm>
            <a:off x="808804" y="1252396"/>
            <a:ext cx="6108490" cy="523220"/>
          </a:xfrm>
          <a:prstGeom prst="rect">
            <a:avLst/>
          </a:prstGeom>
          <a:noFill/>
        </p:spPr>
        <p:txBody>
          <a:bodyPr wrap="square">
            <a:spAutoFit/>
          </a:bodyPr>
          <a:lstStyle/>
          <a:p>
            <a:pPr marL="457200" marR="0" lvl="0"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Production Wells Characteristics</a:t>
            </a:r>
          </a:p>
        </p:txBody>
      </p:sp>
      <p:graphicFrame>
        <p:nvGraphicFramePr>
          <p:cNvPr id="9" name="Content Placeholder 3">
            <a:extLst>
              <a:ext uri="{FF2B5EF4-FFF2-40B4-BE49-F238E27FC236}">
                <a16:creationId xmlns="" xmlns:a16="http://schemas.microsoft.com/office/drawing/2014/main" id="{FD71C510-D284-66E2-6DD4-AB5DCE38F52A}"/>
              </a:ext>
            </a:extLst>
          </p:cNvPr>
          <p:cNvGraphicFramePr>
            <a:graphicFrameLocks noGrp="1"/>
          </p:cNvGraphicFramePr>
          <p:nvPr>
            <p:ph idx="1"/>
            <p:extLst>
              <p:ext uri="{D42A27DB-BD31-4B8C-83A1-F6EECF244321}">
                <p14:modId xmlns:p14="http://schemas.microsoft.com/office/powerpoint/2010/main" val="2880499707"/>
              </p:ext>
            </p:extLst>
          </p:nvPr>
        </p:nvGraphicFramePr>
        <p:xfrm>
          <a:off x="953873" y="2681240"/>
          <a:ext cx="10284252" cy="3764530"/>
        </p:xfrm>
        <a:graphic>
          <a:graphicData uri="http://schemas.openxmlformats.org/drawingml/2006/table">
            <a:tbl>
              <a:tblPr firstRow="1" firstCol="1" lastRow="1" lastCol="1" bandRow="1" bandCol="1"/>
              <a:tblGrid>
                <a:gridCol w="1065242">
                  <a:extLst>
                    <a:ext uri="{9D8B030D-6E8A-4147-A177-3AD203B41FA5}">
                      <a16:colId xmlns="" xmlns:a16="http://schemas.microsoft.com/office/drawing/2014/main" val="20000"/>
                    </a:ext>
                  </a:extLst>
                </a:gridCol>
                <a:gridCol w="1322292">
                  <a:extLst>
                    <a:ext uri="{9D8B030D-6E8A-4147-A177-3AD203B41FA5}">
                      <a16:colId xmlns="" xmlns:a16="http://schemas.microsoft.com/office/drawing/2014/main" val="20001"/>
                    </a:ext>
                  </a:extLst>
                </a:gridCol>
                <a:gridCol w="1023711">
                  <a:extLst>
                    <a:ext uri="{9D8B030D-6E8A-4147-A177-3AD203B41FA5}">
                      <a16:colId xmlns="" xmlns:a16="http://schemas.microsoft.com/office/drawing/2014/main" val="20002"/>
                    </a:ext>
                  </a:extLst>
                </a:gridCol>
                <a:gridCol w="1113510">
                  <a:extLst>
                    <a:ext uri="{9D8B030D-6E8A-4147-A177-3AD203B41FA5}">
                      <a16:colId xmlns="" xmlns:a16="http://schemas.microsoft.com/office/drawing/2014/main" val="20003"/>
                    </a:ext>
                  </a:extLst>
                </a:gridCol>
                <a:gridCol w="795846">
                  <a:extLst>
                    <a:ext uri="{9D8B030D-6E8A-4147-A177-3AD203B41FA5}">
                      <a16:colId xmlns="" xmlns:a16="http://schemas.microsoft.com/office/drawing/2014/main" val="20004"/>
                    </a:ext>
                  </a:extLst>
                </a:gridCol>
                <a:gridCol w="975444">
                  <a:extLst>
                    <a:ext uri="{9D8B030D-6E8A-4147-A177-3AD203B41FA5}">
                      <a16:colId xmlns="" xmlns:a16="http://schemas.microsoft.com/office/drawing/2014/main" val="20005"/>
                    </a:ext>
                  </a:extLst>
                </a:gridCol>
                <a:gridCol w="1045038">
                  <a:extLst>
                    <a:ext uri="{9D8B030D-6E8A-4147-A177-3AD203B41FA5}">
                      <a16:colId xmlns="" xmlns:a16="http://schemas.microsoft.com/office/drawing/2014/main" val="20006"/>
                    </a:ext>
                  </a:extLst>
                </a:gridCol>
                <a:gridCol w="1903742">
                  <a:extLst>
                    <a:ext uri="{9D8B030D-6E8A-4147-A177-3AD203B41FA5}">
                      <a16:colId xmlns="" xmlns:a16="http://schemas.microsoft.com/office/drawing/2014/main" val="20007"/>
                    </a:ext>
                  </a:extLst>
                </a:gridCol>
                <a:gridCol w="1039427">
                  <a:extLst>
                    <a:ext uri="{9D8B030D-6E8A-4147-A177-3AD203B41FA5}">
                      <a16:colId xmlns="" xmlns:a16="http://schemas.microsoft.com/office/drawing/2014/main" val="20008"/>
                    </a:ext>
                  </a:extLst>
                </a:gridCol>
              </a:tblGrid>
              <a:tr h="1293310">
                <a:tc>
                  <a:txBody>
                    <a:bodyPr/>
                    <a:lstStyle/>
                    <a:p>
                      <a:pPr algn="ctr">
                        <a:lnSpc>
                          <a:spcPct val="115000"/>
                        </a:lnSpc>
                        <a:spcAft>
                          <a:spcPts val="0"/>
                        </a:spcAft>
                      </a:pPr>
                      <a:r>
                        <a:rPr lang="en-US" b="1" dirty="0"/>
                        <a:t>Well Location</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dirty="0"/>
                        <a:t>Well Name</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85"/>
                        </a:spcBef>
                        <a:spcAft>
                          <a:spcPts val="0"/>
                        </a:spcAft>
                      </a:pPr>
                      <a:r>
                        <a:rPr lang="en-US" b="1"/>
                        <a:t>Year of Construction</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Elevation (m)</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Depth (m)</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Pump</a:t>
                      </a:r>
                    </a:p>
                    <a:p>
                      <a:pPr algn="ctr">
                        <a:lnSpc>
                          <a:spcPct val="115000"/>
                        </a:lnSpc>
                        <a:spcAft>
                          <a:spcPts val="0"/>
                        </a:spcAft>
                      </a:pPr>
                      <a:r>
                        <a:rPr lang="en-US" b="1"/>
                        <a:t>Setting (m)</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Water</a:t>
                      </a:r>
                    </a:p>
                    <a:p>
                      <a:pPr algn="ctr">
                        <a:lnSpc>
                          <a:spcPct val="115000"/>
                        </a:lnSpc>
                        <a:spcAft>
                          <a:spcPts val="0"/>
                        </a:spcAft>
                      </a:pPr>
                      <a:r>
                        <a:rPr lang="en-US" b="1"/>
                        <a:t>Level (m)</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85"/>
                        </a:spcBef>
                        <a:spcAft>
                          <a:spcPts val="0"/>
                        </a:spcAft>
                      </a:pPr>
                      <a:r>
                        <a:rPr lang="en-US" b="1"/>
                        <a:t>Well productivity</a:t>
                      </a:r>
                    </a:p>
                    <a:p>
                      <a:pPr algn="ctr">
                        <a:lnSpc>
                          <a:spcPct val="115000"/>
                        </a:lnSpc>
                        <a:spcBef>
                          <a:spcPts val="585"/>
                        </a:spcBef>
                        <a:spcAft>
                          <a:spcPts val="0"/>
                        </a:spcAft>
                      </a:pPr>
                      <a:r>
                        <a:rPr lang="en-US" b="1"/>
                        <a:t>(m3/h)</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190"/>
                        </a:spcBef>
                        <a:spcAft>
                          <a:spcPts val="0"/>
                        </a:spcAft>
                      </a:pPr>
                      <a:r>
                        <a:rPr lang="en-US" b="1"/>
                        <a:t>Diameter</a:t>
                      </a:r>
                    </a:p>
                    <a:p>
                      <a:pPr algn="ctr">
                        <a:spcBef>
                          <a:spcPts val="800"/>
                        </a:spcBef>
                        <a:spcAft>
                          <a:spcPts val="0"/>
                        </a:spcAft>
                      </a:pPr>
                      <a:r>
                        <a:rPr lang="en-US" b="1"/>
                        <a:t>(in)</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235610">
                <a:tc>
                  <a:txBody>
                    <a:bodyPr/>
                    <a:lstStyle/>
                    <a:p>
                      <a:pPr algn="ctr">
                        <a:lnSpc>
                          <a:spcPct val="115000"/>
                        </a:lnSpc>
                        <a:spcAft>
                          <a:spcPts val="0"/>
                        </a:spcAft>
                      </a:pPr>
                      <a:r>
                        <a:rPr lang="en-US" b="1"/>
                        <a:t>Al-Far’a</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Theeb</a:t>
                      </a:r>
                    </a:p>
                    <a:p>
                      <a:pPr algn="ctr">
                        <a:lnSpc>
                          <a:spcPct val="115000"/>
                        </a:lnSpc>
                        <a:spcAft>
                          <a:spcPts val="0"/>
                        </a:spcAft>
                      </a:pPr>
                      <a:r>
                        <a:rPr lang="en-US" b="1"/>
                        <a:t>Mashaqi</a:t>
                      </a:r>
                    </a:p>
                    <a:p>
                      <a:pPr algn="ctr">
                        <a:lnSpc>
                          <a:spcPct val="115000"/>
                        </a:lnSpc>
                        <a:spcAft>
                          <a:spcPts val="0"/>
                        </a:spcAft>
                      </a:pPr>
                      <a:r>
                        <a:rPr lang="en-US" b="1"/>
                        <a:t>Well</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dirty="0"/>
                        <a:t>2010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dirty="0"/>
                        <a:t>290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a:t>420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rtl="1">
                        <a:lnSpc>
                          <a:spcPct val="115000"/>
                        </a:lnSpc>
                        <a:spcBef>
                          <a:spcPts val="595"/>
                        </a:spcBef>
                        <a:spcAft>
                          <a:spcPts val="0"/>
                        </a:spcAft>
                      </a:pPr>
                      <a:r>
                        <a:rPr lang="en-US" b="1" dirty="0"/>
                        <a:t>390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a:t>220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dirty="0"/>
                        <a:t>70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Bef>
                          <a:spcPts val="595"/>
                        </a:spcBef>
                        <a:spcAft>
                          <a:spcPts val="0"/>
                        </a:spcAft>
                      </a:pPr>
                      <a:r>
                        <a:rPr lang="en-US" b="1"/>
                        <a:t>18</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r h="1235610">
                <a:tc>
                  <a:txBody>
                    <a:bodyPr/>
                    <a:lstStyle/>
                    <a:p>
                      <a:pPr algn="ctr">
                        <a:lnSpc>
                          <a:spcPct val="115000"/>
                        </a:lnSpc>
                        <a:spcAft>
                          <a:spcPts val="0"/>
                        </a:spcAft>
                      </a:pPr>
                      <a:r>
                        <a:rPr lang="en-US" b="1"/>
                        <a:t> </a:t>
                      </a:r>
                    </a:p>
                    <a:p>
                      <a:pPr algn="ctr">
                        <a:lnSpc>
                          <a:spcPct val="115000"/>
                        </a:lnSpc>
                        <a:spcAft>
                          <a:spcPts val="0"/>
                        </a:spcAft>
                      </a:pPr>
                      <a:r>
                        <a:rPr lang="en-US" b="1"/>
                        <a:t>Al-far’a</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b="1"/>
                        <a:t>Mostafa</a:t>
                      </a:r>
                    </a:p>
                    <a:p>
                      <a:pPr algn="ctr">
                        <a:lnSpc>
                          <a:spcPct val="115000"/>
                        </a:lnSpc>
                        <a:spcAft>
                          <a:spcPts val="0"/>
                        </a:spcAft>
                      </a:pPr>
                      <a:r>
                        <a:rPr lang="en-US" b="1"/>
                        <a:t>Mashaqi</a:t>
                      </a:r>
                    </a:p>
                    <a:p>
                      <a:pPr algn="ctr">
                        <a:lnSpc>
                          <a:spcPct val="115000"/>
                        </a:lnSpc>
                        <a:spcAft>
                          <a:spcPts val="0"/>
                        </a:spcAft>
                      </a:pPr>
                      <a:r>
                        <a:rPr lang="en-US" b="1"/>
                        <a:t>Well</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a:t>2009</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a:t>195</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a:t>320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dirty="0"/>
                        <a:t>---</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dirty="0"/>
                        <a:t>130</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dirty="0"/>
                        <a:t>28</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b="1" dirty="0"/>
                        <a:t>18</a:t>
                      </a:r>
                    </a:p>
                  </a:txBody>
                  <a:tcPr marL="0" marR="0" marT="0" marB="0" anchor="ctr">
                    <a:lnL w="12700" cap="flat" cmpd="sng" algn="ctr">
                      <a:solidFill>
                        <a:srgbClr val="BEBEBE"/>
                      </a:solidFill>
                      <a:prstDash val="solid"/>
                      <a:round/>
                      <a:headEnd type="none" w="med" len="med"/>
                      <a:tailEnd type="none" w="med" len="med"/>
                    </a:lnL>
                    <a:lnR w="12700" cap="flat" cmpd="sng" algn="ctr">
                      <a:solidFill>
                        <a:srgbClr val="BEBEBE"/>
                      </a:solidFill>
                      <a:prstDash val="solid"/>
                      <a:round/>
                      <a:headEnd type="none" w="med" len="med"/>
                      <a:tailEnd type="none" w="med" len="med"/>
                    </a:lnR>
                    <a:lnT w="12700" cap="flat" cmpd="sng" algn="ctr">
                      <a:solidFill>
                        <a:srgbClr val="BEBEBE"/>
                      </a:solidFill>
                      <a:prstDash val="solid"/>
                      <a:round/>
                      <a:headEnd type="none" w="med" len="med"/>
                      <a:tailEnd type="none" w="med" len="med"/>
                    </a:lnT>
                    <a:lnB w="12700" cap="flat" cmpd="sng" algn="ctr">
                      <a:solidFill>
                        <a:srgbClr val="BEBEBE"/>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3362085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t="-6000" b="-6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id="{583DD1B3-5672-1079-B8F7-B54EB113D098}"/>
              </a:ext>
            </a:extLst>
          </p:cNvPr>
          <p:cNvSpPr/>
          <p:nvPr/>
        </p:nvSpPr>
        <p:spPr>
          <a:xfrm>
            <a:off x="0" y="0"/>
            <a:ext cx="12191999" cy="56270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3200" b="1" dirty="0">
                <a:solidFill>
                  <a:schemeClr val="bg1"/>
                </a:solidFill>
                <a:ea typeface="HP Simplified Hans" panose="020B0500000000000000" pitchFamily="34" charset="-122"/>
                <a:cs typeface="Arial" panose="020B0604020202020204" pitchFamily="34" charset="0"/>
              </a:rPr>
              <a:t>Conveyance Lines</a:t>
            </a:r>
            <a:endParaRPr lang="en-US" sz="6000" b="1" dirty="0">
              <a:solidFill>
                <a:schemeClr val="bg1"/>
              </a:solidFill>
              <a:ea typeface="HP Simplified Hans" panose="020B0500000000000000" pitchFamily="34" charset="-122"/>
              <a:cs typeface="Times New Roman" panose="02020603050405020304" pitchFamily="18" charset="0"/>
            </a:endParaRPr>
          </a:p>
        </p:txBody>
      </p:sp>
      <p:sp>
        <p:nvSpPr>
          <p:cNvPr id="5" name="Diamond 4">
            <a:extLst>
              <a:ext uri="{FF2B5EF4-FFF2-40B4-BE49-F238E27FC236}">
                <a16:creationId xmlns="" xmlns:a16="http://schemas.microsoft.com/office/drawing/2014/main" id="{E5FFC264-D44C-394B-EF86-0F8DBC2C12D5}"/>
              </a:ext>
            </a:extLst>
          </p:cNvPr>
          <p:cNvSpPr/>
          <p:nvPr/>
        </p:nvSpPr>
        <p:spPr>
          <a:xfrm>
            <a:off x="425416"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iamond 5">
            <a:extLst>
              <a:ext uri="{FF2B5EF4-FFF2-40B4-BE49-F238E27FC236}">
                <a16:creationId xmlns="" xmlns:a16="http://schemas.microsoft.com/office/drawing/2014/main" id="{B8B25319-ABCA-8E8C-CB89-79B21C2DBB3D}"/>
              </a:ext>
            </a:extLst>
          </p:cNvPr>
          <p:cNvSpPr/>
          <p:nvPr/>
        </p:nvSpPr>
        <p:spPr>
          <a:xfrm>
            <a:off x="0" y="77372"/>
            <a:ext cx="383388" cy="407962"/>
          </a:xfrm>
          <a:prstGeom prst="diamon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TextBox 7">
            <a:extLst>
              <a:ext uri="{FF2B5EF4-FFF2-40B4-BE49-F238E27FC236}">
                <a16:creationId xmlns="" xmlns:a16="http://schemas.microsoft.com/office/drawing/2014/main" id="{AC63CF68-5125-BE36-D440-006AF04ACE56}"/>
              </a:ext>
            </a:extLst>
          </p:cNvPr>
          <p:cNvSpPr txBox="1"/>
          <p:nvPr/>
        </p:nvSpPr>
        <p:spPr>
          <a:xfrm>
            <a:off x="425416" y="966206"/>
            <a:ext cx="11644664" cy="1815882"/>
          </a:xfrm>
          <a:prstGeom prst="rect">
            <a:avLst/>
          </a:prstGeom>
          <a:noFill/>
        </p:spPr>
        <p:txBody>
          <a:bodyPr wrap="square">
            <a:spAutoFit/>
          </a:bodyPr>
          <a:lstStyle/>
          <a:p>
            <a:pPr marL="342900" indent="-342900">
              <a:buFont typeface="Wingdings" panose="05000000000000000000" pitchFamily="2" charset="2"/>
              <a:buChar char="v"/>
            </a:pPr>
            <a:r>
              <a:rPr lang="en-US" sz="2800" b="1" dirty="0"/>
              <a:t>In Yasid there are one conveyance line divided to three transmission line transport from </a:t>
            </a:r>
            <a:r>
              <a:rPr lang="en-US" sz="2800" b="1" dirty="0" err="1"/>
              <a:t>Theeb</a:t>
            </a:r>
            <a:r>
              <a:rPr lang="en-US" sz="2800" b="1" dirty="0"/>
              <a:t> </a:t>
            </a:r>
            <a:r>
              <a:rPr lang="en-US" sz="2800" b="1" dirty="0" err="1"/>
              <a:t>Mashaqi</a:t>
            </a:r>
            <a:r>
              <a:rPr lang="en-US" sz="2800" b="1" dirty="0"/>
              <a:t> well to a storage tank I then to the storage tank connected to the booster station and was a purification facilities then the water is pump to the elevated tank. </a:t>
            </a:r>
          </a:p>
        </p:txBody>
      </p:sp>
      <p:sp>
        <p:nvSpPr>
          <p:cNvPr id="10" name="TextBox 9">
            <a:extLst>
              <a:ext uri="{FF2B5EF4-FFF2-40B4-BE49-F238E27FC236}">
                <a16:creationId xmlns="" xmlns:a16="http://schemas.microsoft.com/office/drawing/2014/main" id="{CB6857F4-A93F-54FF-4ECE-84F524A00595}"/>
              </a:ext>
            </a:extLst>
          </p:cNvPr>
          <p:cNvSpPr txBox="1"/>
          <p:nvPr/>
        </p:nvSpPr>
        <p:spPr>
          <a:xfrm>
            <a:off x="401127" y="3455862"/>
            <a:ext cx="10890262" cy="1600438"/>
          </a:xfrm>
          <a:prstGeom prst="rect">
            <a:avLst/>
          </a:prstGeom>
          <a:noFill/>
        </p:spPr>
        <p:txBody>
          <a:bodyPr wrap="square">
            <a:spAutoFit/>
          </a:bodyPr>
          <a:lstStyle/>
          <a:p>
            <a:pPr marL="457200" indent="-457200">
              <a:buFont typeface="Wingdings" panose="05000000000000000000" pitchFamily="2" charset="2"/>
              <a:buChar char="v"/>
            </a:pPr>
            <a:r>
              <a:rPr lang="en-US" sz="2800" b="1" dirty="0"/>
              <a:t>The total length of these lines is about 5 Km. The pips are of different materials such as steel, ductile .</a:t>
            </a:r>
          </a:p>
          <a:p>
            <a:endParaRPr lang="en-US" sz="2400" b="1" dirty="0">
              <a:latin typeface="HP Simplified Hans" panose="020B0500000000000000" pitchFamily="34" charset="-122"/>
              <a:ea typeface="HP Simplified Hans" panose="020B0500000000000000" pitchFamily="34" charset="-122"/>
            </a:endParaRPr>
          </a:p>
          <a:p>
            <a:pPr marL="457200" indent="-457200">
              <a:buFont typeface="Wingdings" panose="05000000000000000000" pitchFamily="2" charset="2"/>
              <a:buChar char="v"/>
            </a:pPr>
            <a:endParaRPr lang="en-US" sz="1800" b="1" dirty="0">
              <a:latin typeface="HP Simplified Hans" panose="020B0500000000000000" pitchFamily="34" charset="-122"/>
              <a:ea typeface="HP Simplified Hans" panose="020B0500000000000000" pitchFamily="34" charset="-122"/>
            </a:endParaRPr>
          </a:p>
        </p:txBody>
      </p:sp>
      <p:sp>
        <p:nvSpPr>
          <p:cNvPr id="14" name="TextBox 13">
            <a:extLst>
              <a:ext uri="{FF2B5EF4-FFF2-40B4-BE49-F238E27FC236}">
                <a16:creationId xmlns="" xmlns:a16="http://schemas.microsoft.com/office/drawing/2014/main" id="{7659EFE0-995E-BBCA-83CF-8EB1D03B4055}"/>
              </a:ext>
            </a:extLst>
          </p:cNvPr>
          <p:cNvSpPr txBox="1"/>
          <p:nvPr/>
        </p:nvSpPr>
        <p:spPr>
          <a:xfrm>
            <a:off x="425416" y="5413633"/>
            <a:ext cx="8781723" cy="523220"/>
          </a:xfrm>
          <a:prstGeom prst="rect">
            <a:avLst/>
          </a:prstGeom>
          <a:noFill/>
        </p:spPr>
        <p:txBody>
          <a:bodyPr wrap="square">
            <a:spAutoFit/>
          </a:bodyPr>
          <a:lstStyle/>
          <a:p>
            <a:pPr marL="457200" indent="-457200">
              <a:buFont typeface="Wingdings" panose="05000000000000000000" pitchFamily="2" charset="2"/>
              <a:buChar char="v"/>
            </a:pPr>
            <a:r>
              <a:rPr lang="en-US" sz="2800" b="1" dirty="0">
                <a:effectLst/>
                <a:ea typeface="HP Simplified Hans" panose="020B0500000000000000" pitchFamily="34" charset="-122"/>
                <a:cs typeface="Calibri Light" pitchFamily="34" charset="0"/>
              </a:rPr>
              <a:t>The main transmission pipes are (4) inches in diameter.</a:t>
            </a:r>
          </a:p>
        </p:txBody>
      </p:sp>
    </p:spTree>
    <p:extLst>
      <p:ext uri="{BB962C8B-B14F-4D97-AF65-F5344CB8AC3E}">
        <p14:creationId xmlns:p14="http://schemas.microsoft.com/office/powerpoint/2010/main" val="18904606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7295</TotalTime>
  <Words>1789</Words>
  <Application>Microsoft Office PowerPoint</Application>
  <PresentationFormat>Custom</PresentationFormat>
  <Paragraphs>559</Paragraphs>
  <Slides>38</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38</vt:i4>
      </vt:variant>
    </vt:vector>
  </HeadingPairs>
  <TitlesOfParts>
    <vt:vector size="52" baseType="lpstr">
      <vt:lpstr>Aileron Heavy</vt:lpstr>
      <vt:lpstr>Aileron Heavy Bold</vt:lpstr>
      <vt:lpstr>Arial</vt:lpstr>
      <vt:lpstr>Calibri</vt:lpstr>
      <vt:lpstr>Calibri Light</vt:lpstr>
      <vt:lpstr>Cambria Math</vt:lpstr>
      <vt:lpstr>Constantia</vt:lpstr>
      <vt:lpstr>Droid Arabic Kufi</vt:lpstr>
      <vt:lpstr>HP Simplified Hans</vt:lpstr>
      <vt:lpstr>Symbol</vt:lpstr>
      <vt:lpstr>Times New Roman</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Yahya</dc:creator>
  <cp:lastModifiedBy>Microsoft account</cp:lastModifiedBy>
  <cp:revision>94</cp:revision>
  <dcterms:created xsi:type="dcterms:W3CDTF">2023-01-25T16:44:36Z</dcterms:created>
  <dcterms:modified xsi:type="dcterms:W3CDTF">2023-08-12T23:30:28Z</dcterms:modified>
</cp:coreProperties>
</file>