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Default Extension="png" ContentType="image/png"/>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68" r:id="rId1"/>
  </p:sldMasterIdLst>
  <p:notesMasterIdLst>
    <p:notesMasterId r:id="rId76"/>
  </p:notesMasterIdLst>
  <p:sldIdLst>
    <p:sldId id="256" r:id="rId2"/>
    <p:sldId id="257" r:id="rId3"/>
    <p:sldId id="258" r:id="rId4"/>
    <p:sldId id="259" r:id="rId5"/>
    <p:sldId id="260" r:id="rId6"/>
    <p:sldId id="261" r:id="rId7"/>
    <p:sldId id="262" r:id="rId8"/>
    <p:sldId id="289" r:id="rId9"/>
    <p:sldId id="290" r:id="rId10"/>
    <p:sldId id="291" r:id="rId11"/>
    <p:sldId id="292" r:id="rId12"/>
    <p:sldId id="293" r:id="rId13"/>
    <p:sldId id="294" r:id="rId14"/>
    <p:sldId id="295" r:id="rId15"/>
    <p:sldId id="296" r:id="rId16"/>
    <p:sldId id="297" r:id="rId17"/>
    <p:sldId id="298" r:id="rId18"/>
    <p:sldId id="299" r:id="rId19"/>
    <p:sldId id="300" r:id="rId20"/>
    <p:sldId id="302" r:id="rId21"/>
    <p:sldId id="303" r:id="rId22"/>
    <p:sldId id="305" r:id="rId23"/>
    <p:sldId id="306" r:id="rId24"/>
    <p:sldId id="307" r:id="rId25"/>
    <p:sldId id="308" r:id="rId26"/>
    <p:sldId id="362" r:id="rId27"/>
    <p:sldId id="363" r:id="rId28"/>
    <p:sldId id="364" r:id="rId29"/>
    <p:sldId id="365" r:id="rId30"/>
    <p:sldId id="312" r:id="rId31"/>
    <p:sldId id="314" r:id="rId32"/>
    <p:sldId id="315" r:id="rId33"/>
    <p:sldId id="366" r:id="rId34"/>
    <p:sldId id="368" r:id="rId35"/>
    <p:sldId id="369" r:id="rId36"/>
    <p:sldId id="370" r:id="rId37"/>
    <p:sldId id="371" r:id="rId38"/>
    <p:sldId id="372" r:id="rId39"/>
    <p:sldId id="373" r:id="rId40"/>
    <p:sldId id="374" r:id="rId41"/>
    <p:sldId id="381" r:id="rId42"/>
    <p:sldId id="382" r:id="rId43"/>
    <p:sldId id="383" r:id="rId44"/>
    <p:sldId id="375" r:id="rId45"/>
    <p:sldId id="376" r:id="rId46"/>
    <p:sldId id="377" r:id="rId47"/>
    <p:sldId id="378" r:id="rId48"/>
    <p:sldId id="379" r:id="rId49"/>
    <p:sldId id="380" r:id="rId50"/>
    <p:sldId id="332" r:id="rId51"/>
    <p:sldId id="333" r:id="rId52"/>
    <p:sldId id="335" r:id="rId53"/>
    <p:sldId id="336" r:id="rId54"/>
    <p:sldId id="337" r:id="rId55"/>
    <p:sldId id="339" r:id="rId56"/>
    <p:sldId id="340" r:id="rId57"/>
    <p:sldId id="341" r:id="rId58"/>
    <p:sldId id="343" r:id="rId59"/>
    <p:sldId id="345" r:id="rId60"/>
    <p:sldId id="346" r:id="rId61"/>
    <p:sldId id="347" r:id="rId62"/>
    <p:sldId id="348" r:id="rId63"/>
    <p:sldId id="349" r:id="rId64"/>
    <p:sldId id="350" r:id="rId65"/>
    <p:sldId id="351" r:id="rId66"/>
    <p:sldId id="353" r:id="rId67"/>
    <p:sldId id="354" r:id="rId68"/>
    <p:sldId id="355" r:id="rId69"/>
    <p:sldId id="356" r:id="rId70"/>
    <p:sldId id="357" r:id="rId71"/>
    <p:sldId id="358" r:id="rId72"/>
    <p:sldId id="359" r:id="rId73"/>
    <p:sldId id="360" r:id="rId74"/>
    <p:sldId id="361" r:id="rId7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2832" autoAdjust="0"/>
  </p:normalViewPr>
  <p:slideViewPr>
    <p:cSldViewPr>
      <p:cViewPr>
        <p:scale>
          <a:sx n="80" d="100"/>
          <a:sy n="80" d="100"/>
        </p:scale>
        <p:origin x="-1074" y="18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338"/>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E712888-7BBA-4C0F-8C6C-F7831C828FB3}"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n-US"/>
        </a:p>
      </dgm:t>
    </dgm:pt>
    <dgm:pt modelId="{D7D8BBDD-9252-46DB-94C3-DE4A5CAF265C}">
      <dgm:prSet phldrT="[Text]"/>
      <dgm:spPr/>
      <dgm:t>
        <a:bodyPr/>
        <a:lstStyle/>
        <a:p>
          <a:r>
            <a:rPr lang="en-US" dirty="0" smtClean="0"/>
            <a:t>-</a:t>
          </a:r>
          <a:endParaRPr lang="en-US" dirty="0"/>
        </a:p>
      </dgm:t>
    </dgm:pt>
    <dgm:pt modelId="{01303B2E-E4E1-4505-BD71-6036C3E9BF0A}" type="parTrans" cxnId="{16227D3A-460E-4345-B0D8-86C61522C2EE}">
      <dgm:prSet/>
      <dgm:spPr/>
      <dgm:t>
        <a:bodyPr/>
        <a:lstStyle/>
        <a:p>
          <a:endParaRPr lang="en-US"/>
        </a:p>
      </dgm:t>
    </dgm:pt>
    <dgm:pt modelId="{1046EE2A-0C91-4A7F-B8DC-2BA5E5856460}" type="sibTrans" cxnId="{16227D3A-460E-4345-B0D8-86C61522C2EE}">
      <dgm:prSet/>
      <dgm:spPr/>
      <dgm:t>
        <a:bodyPr/>
        <a:lstStyle/>
        <a:p>
          <a:endParaRPr lang="en-US"/>
        </a:p>
      </dgm:t>
    </dgm:pt>
    <dgm:pt modelId="{1F78F6D7-C845-4BDB-A6D8-8955F179EA90}">
      <dgm:prSet phldrT="[Text]" custT="1"/>
      <dgm:spPr/>
      <dgm:t>
        <a:bodyPr/>
        <a:lstStyle/>
        <a:p>
          <a:r>
            <a:rPr lang="en-US" sz="2000" b="1" dirty="0" smtClean="0">
              <a:latin typeface="Times New Roman" pitchFamily="18" charset="0"/>
              <a:cs typeface="Times New Roman" pitchFamily="18" charset="0"/>
            </a:rPr>
            <a:t>Actual beams deflection </a:t>
          </a:r>
          <a:r>
            <a:rPr lang="en-US" sz="2000" dirty="0" smtClean="0">
              <a:latin typeface="Times New Roman" pitchFamily="18" charset="0"/>
              <a:cs typeface="Times New Roman" pitchFamily="18" charset="0"/>
            </a:rPr>
            <a:t>= total beam deflection - axial deformation of near columns.</a:t>
          </a:r>
          <a:endParaRPr lang="en-US" sz="2000" dirty="0">
            <a:latin typeface="Times New Roman" pitchFamily="18" charset="0"/>
            <a:cs typeface="Times New Roman" pitchFamily="18" charset="0"/>
          </a:endParaRPr>
        </a:p>
      </dgm:t>
    </dgm:pt>
    <dgm:pt modelId="{5AFF7DED-00A1-4E3D-9E36-45BA2AFEA837}" type="parTrans" cxnId="{4DCF5E76-CCD1-4B1B-B076-57B8EDE90327}">
      <dgm:prSet/>
      <dgm:spPr/>
      <dgm:t>
        <a:bodyPr/>
        <a:lstStyle/>
        <a:p>
          <a:endParaRPr lang="en-US"/>
        </a:p>
      </dgm:t>
    </dgm:pt>
    <dgm:pt modelId="{0AAD8EB0-3A7B-453D-994A-9726562BD11F}" type="sibTrans" cxnId="{4DCF5E76-CCD1-4B1B-B076-57B8EDE90327}">
      <dgm:prSet/>
      <dgm:spPr/>
      <dgm:t>
        <a:bodyPr/>
        <a:lstStyle/>
        <a:p>
          <a:endParaRPr lang="en-US"/>
        </a:p>
      </dgm:t>
    </dgm:pt>
    <dgm:pt modelId="{C1105F21-E99F-4822-A499-E6ABCFB1A064}">
      <dgm:prSet phldrT="[Text]"/>
      <dgm:spPr/>
      <dgm:t>
        <a:bodyPr/>
        <a:lstStyle/>
        <a:p>
          <a:r>
            <a:rPr lang="en-US" dirty="0" smtClean="0"/>
            <a:t>-</a:t>
          </a:r>
          <a:endParaRPr lang="en-US" dirty="0"/>
        </a:p>
      </dgm:t>
    </dgm:pt>
    <dgm:pt modelId="{E3BE941B-79A2-4070-8666-D87ACD3024F6}" type="parTrans" cxnId="{518B6033-B243-450C-AA1E-996FFCDA6F9E}">
      <dgm:prSet/>
      <dgm:spPr/>
      <dgm:t>
        <a:bodyPr/>
        <a:lstStyle/>
        <a:p>
          <a:endParaRPr lang="en-US"/>
        </a:p>
      </dgm:t>
    </dgm:pt>
    <dgm:pt modelId="{43CBCB7E-74C8-4CAF-BB1E-BDC24BE9323F}" type="sibTrans" cxnId="{518B6033-B243-450C-AA1E-996FFCDA6F9E}">
      <dgm:prSet/>
      <dgm:spPr/>
      <dgm:t>
        <a:bodyPr/>
        <a:lstStyle/>
        <a:p>
          <a:endParaRPr lang="en-US"/>
        </a:p>
      </dgm:t>
    </dgm:pt>
    <dgm:pt modelId="{959D37F0-8C47-44AF-AEB0-CD65A578AC85}">
      <dgm:prSet phldrT="[Text]" custT="1"/>
      <dgm:spPr/>
      <dgm:t>
        <a:bodyPr/>
        <a:lstStyle/>
        <a:p>
          <a:pPr rtl="0"/>
          <a:r>
            <a:rPr lang="en-US" sz="2000" b="1" dirty="0" smtClean="0">
              <a:latin typeface="Times New Roman" pitchFamily="18" charset="0"/>
              <a:cs typeface="Times New Roman" pitchFamily="18" charset="0"/>
            </a:rPr>
            <a:t>Actual floor deflection </a:t>
          </a:r>
          <a:r>
            <a:rPr lang="en-US" sz="2000" dirty="0" smtClean="0">
              <a:latin typeface="Times New Roman" pitchFamily="18" charset="0"/>
              <a:cs typeface="Times New Roman" pitchFamily="18" charset="0"/>
            </a:rPr>
            <a:t>= total deflection - the </a:t>
          </a:r>
          <a:r>
            <a:rPr lang="en-US" sz="2000" dirty="0" err="1" smtClean="0">
              <a:latin typeface="Times New Roman" pitchFamily="18" charset="0"/>
              <a:cs typeface="Times New Roman" pitchFamily="18" charset="0"/>
            </a:rPr>
            <a:t>avg.axial</a:t>
          </a:r>
          <a:r>
            <a:rPr lang="en-US" sz="2000" dirty="0" smtClean="0">
              <a:latin typeface="Times New Roman" pitchFamily="18" charset="0"/>
              <a:cs typeface="Times New Roman" pitchFamily="18" charset="0"/>
            </a:rPr>
            <a:t> deformation of  columns </a:t>
          </a:r>
          <a:endParaRPr lang="en-US" sz="2000" dirty="0">
            <a:latin typeface="Times New Roman" pitchFamily="18" charset="0"/>
            <a:cs typeface="Times New Roman" pitchFamily="18" charset="0"/>
          </a:endParaRPr>
        </a:p>
      </dgm:t>
    </dgm:pt>
    <dgm:pt modelId="{AF782176-3F64-4763-A483-B83D79196DA2}" type="parTrans" cxnId="{1C1CEF7E-300C-457C-80AF-2F598903F1F5}">
      <dgm:prSet/>
      <dgm:spPr/>
      <dgm:t>
        <a:bodyPr/>
        <a:lstStyle/>
        <a:p>
          <a:endParaRPr lang="en-US"/>
        </a:p>
      </dgm:t>
    </dgm:pt>
    <dgm:pt modelId="{3854736E-753A-4CC6-873E-C18934BA8F10}" type="sibTrans" cxnId="{1C1CEF7E-300C-457C-80AF-2F598903F1F5}">
      <dgm:prSet/>
      <dgm:spPr/>
      <dgm:t>
        <a:bodyPr/>
        <a:lstStyle/>
        <a:p>
          <a:endParaRPr lang="en-US"/>
        </a:p>
      </dgm:t>
    </dgm:pt>
    <dgm:pt modelId="{885C84F2-78CA-4C39-BDD5-272F970C8D75}">
      <dgm:prSet phldrT="[Text]"/>
      <dgm:spPr/>
      <dgm:t>
        <a:bodyPr/>
        <a:lstStyle/>
        <a:p>
          <a:r>
            <a:rPr lang="en-US" dirty="0" smtClean="0"/>
            <a:t>-</a:t>
          </a:r>
          <a:endParaRPr lang="en-US" dirty="0"/>
        </a:p>
      </dgm:t>
    </dgm:pt>
    <dgm:pt modelId="{3DC851D4-F5F4-44F8-B8F4-F53BEC0E9EBD}" type="parTrans" cxnId="{D6C76FCC-4238-4D96-88D7-F4168EFDE6E7}">
      <dgm:prSet/>
      <dgm:spPr/>
      <dgm:t>
        <a:bodyPr/>
        <a:lstStyle/>
        <a:p>
          <a:endParaRPr lang="en-US"/>
        </a:p>
      </dgm:t>
    </dgm:pt>
    <dgm:pt modelId="{B78CDB8E-2E8D-4366-AA89-1F608DFD293F}" type="sibTrans" cxnId="{D6C76FCC-4238-4D96-88D7-F4168EFDE6E7}">
      <dgm:prSet/>
      <dgm:spPr/>
      <dgm:t>
        <a:bodyPr/>
        <a:lstStyle/>
        <a:p>
          <a:endParaRPr lang="en-US"/>
        </a:p>
      </dgm:t>
    </dgm:pt>
    <dgm:pt modelId="{91FB32B9-DC48-47CC-A4D7-0DE1FAFB6BA9}">
      <dgm:prSet phldrT="[Text]" custT="1"/>
      <dgm:spPr/>
      <dgm:t>
        <a:bodyPr/>
        <a:lstStyle/>
        <a:p>
          <a:r>
            <a:rPr lang="en-US" sz="2000" b="1" dirty="0" smtClean="0">
              <a:latin typeface="Times New Roman" pitchFamily="18" charset="0"/>
              <a:cs typeface="Times New Roman" pitchFamily="18" charset="0"/>
            </a:rPr>
            <a:t>Actual slab deflection </a:t>
          </a:r>
          <a:r>
            <a:rPr lang="en-US" sz="2000" dirty="0" smtClean="0">
              <a:latin typeface="Times New Roman" pitchFamily="18" charset="0"/>
              <a:cs typeface="Times New Roman" pitchFamily="18" charset="0"/>
            </a:rPr>
            <a:t>= Actual floor deflection - the avg. Actual beams deflection </a:t>
          </a:r>
          <a:endParaRPr lang="en-US" sz="2000" dirty="0">
            <a:latin typeface="Times New Roman" pitchFamily="18" charset="0"/>
            <a:cs typeface="Times New Roman" pitchFamily="18" charset="0"/>
          </a:endParaRPr>
        </a:p>
      </dgm:t>
    </dgm:pt>
    <dgm:pt modelId="{CD189F1E-D370-4A78-A649-F0BF4A8B68C0}" type="parTrans" cxnId="{5D01CF70-0208-4D1F-9479-AB6BCF514C8E}">
      <dgm:prSet/>
      <dgm:spPr/>
      <dgm:t>
        <a:bodyPr/>
        <a:lstStyle/>
        <a:p>
          <a:endParaRPr lang="en-US"/>
        </a:p>
      </dgm:t>
    </dgm:pt>
    <dgm:pt modelId="{8E5C3322-F0E3-491E-B329-82903DE55BCD}" type="sibTrans" cxnId="{5D01CF70-0208-4D1F-9479-AB6BCF514C8E}">
      <dgm:prSet/>
      <dgm:spPr/>
      <dgm:t>
        <a:bodyPr/>
        <a:lstStyle/>
        <a:p>
          <a:endParaRPr lang="en-US"/>
        </a:p>
      </dgm:t>
    </dgm:pt>
    <dgm:pt modelId="{26F58218-8D17-42F5-BA1E-E24BA3665D67}" type="pres">
      <dgm:prSet presAssocID="{2E712888-7BBA-4C0F-8C6C-F7831C828FB3}" presName="linearFlow" presStyleCnt="0">
        <dgm:presLayoutVars>
          <dgm:dir/>
          <dgm:animLvl val="lvl"/>
          <dgm:resizeHandles val="exact"/>
        </dgm:presLayoutVars>
      </dgm:prSet>
      <dgm:spPr/>
      <dgm:t>
        <a:bodyPr/>
        <a:lstStyle/>
        <a:p>
          <a:endParaRPr lang="en-US"/>
        </a:p>
      </dgm:t>
    </dgm:pt>
    <dgm:pt modelId="{BBF4FFD7-75D2-4039-B481-8732ABFF7053}" type="pres">
      <dgm:prSet presAssocID="{D7D8BBDD-9252-46DB-94C3-DE4A5CAF265C}" presName="composite" presStyleCnt="0"/>
      <dgm:spPr/>
    </dgm:pt>
    <dgm:pt modelId="{6D9A3CB8-097C-4D3F-829A-CC2D5005F281}" type="pres">
      <dgm:prSet presAssocID="{D7D8BBDD-9252-46DB-94C3-DE4A5CAF265C}" presName="parentText" presStyleLbl="alignNode1" presStyleIdx="0" presStyleCnt="3">
        <dgm:presLayoutVars>
          <dgm:chMax val="1"/>
          <dgm:bulletEnabled val="1"/>
        </dgm:presLayoutVars>
      </dgm:prSet>
      <dgm:spPr/>
      <dgm:t>
        <a:bodyPr/>
        <a:lstStyle/>
        <a:p>
          <a:endParaRPr lang="en-US"/>
        </a:p>
      </dgm:t>
    </dgm:pt>
    <dgm:pt modelId="{FB75F8E7-FE34-481D-88B4-3A4F36C6C000}" type="pres">
      <dgm:prSet presAssocID="{D7D8BBDD-9252-46DB-94C3-DE4A5CAF265C}" presName="descendantText" presStyleLbl="alignAcc1" presStyleIdx="0" presStyleCnt="3" custLinFactNeighborX="2056" custLinFactNeighborY="5143">
        <dgm:presLayoutVars>
          <dgm:bulletEnabled val="1"/>
        </dgm:presLayoutVars>
      </dgm:prSet>
      <dgm:spPr/>
      <dgm:t>
        <a:bodyPr/>
        <a:lstStyle/>
        <a:p>
          <a:endParaRPr lang="en-US"/>
        </a:p>
      </dgm:t>
    </dgm:pt>
    <dgm:pt modelId="{DF2F1317-6ED6-4614-A4C0-DEEDBD678DC7}" type="pres">
      <dgm:prSet presAssocID="{1046EE2A-0C91-4A7F-B8DC-2BA5E5856460}" presName="sp" presStyleCnt="0"/>
      <dgm:spPr/>
    </dgm:pt>
    <dgm:pt modelId="{E8F08B29-B528-41E6-A711-5AFB2ED411A4}" type="pres">
      <dgm:prSet presAssocID="{C1105F21-E99F-4822-A499-E6ABCFB1A064}" presName="composite" presStyleCnt="0"/>
      <dgm:spPr/>
    </dgm:pt>
    <dgm:pt modelId="{FF937AA6-BF73-422E-AC05-14FD5D0AA298}" type="pres">
      <dgm:prSet presAssocID="{C1105F21-E99F-4822-A499-E6ABCFB1A064}" presName="parentText" presStyleLbl="alignNode1" presStyleIdx="1" presStyleCnt="3">
        <dgm:presLayoutVars>
          <dgm:chMax val="1"/>
          <dgm:bulletEnabled val="1"/>
        </dgm:presLayoutVars>
      </dgm:prSet>
      <dgm:spPr/>
      <dgm:t>
        <a:bodyPr/>
        <a:lstStyle/>
        <a:p>
          <a:endParaRPr lang="en-US"/>
        </a:p>
      </dgm:t>
    </dgm:pt>
    <dgm:pt modelId="{37373BB6-F370-4C2F-AE4A-1CD4B2A23550}" type="pres">
      <dgm:prSet presAssocID="{C1105F21-E99F-4822-A499-E6ABCFB1A064}" presName="descendantText" presStyleLbl="alignAcc1" presStyleIdx="1" presStyleCnt="3">
        <dgm:presLayoutVars>
          <dgm:bulletEnabled val="1"/>
        </dgm:presLayoutVars>
      </dgm:prSet>
      <dgm:spPr/>
      <dgm:t>
        <a:bodyPr/>
        <a:lstStyle/>
        <a:p>
          <a:endParaRPr lang="en-US"/>
        </a:p>
      </dgm:t>
    </dgm:pt>
    <dgm:pt modelId="{FC034BBC-28D8-44D4-AC76-B112618DD484}" type="pres">
      <dgm:prSet presAssocID="{43CBCB7E-74C8-4CAF-BB1E-BDC24BE9323F}" presName="sp" presStyleCnt="0"/>
      <dgm:spPr/>
    </dgm:pt>
    <dgm:pt modelId="{B72FA51E-9618-44AC-A291-B2A7E603B057}" type="pres">
      <dgm:prSet presAssocID="{885C84F2-78CA-4C39-BDD5-272F970C8D75}" presName="composite" presStyleCnt="0"/>
      <dgm:spPr/>
    </dgm:pt>
    <dgm:pt modelId="{23183D0B-9D61-4F0B-837B-BE52E0724B45}" type="pres">
      <dgm:prSet presAssocID="{885C84F2-78CA-4C39-BDD5-272F970C8D75}" presName="parentText" presStyleLbl="alignNode1" presStyleIdx="2" presStyleCnt="3">
        <dgm:presLayoutVars>
          <dgm:chMax val="1"/>
          <dgm:bulletEnabled val="1"/>
        </dgm:presLayoutVars>
      </dgm:prSet>
      <dgm:spPr/>
      <dgm:t>
        <a:bodyPr/>
        <a:lstStyle/>
        <a:p>
          <a:endParaRPr lang="en-US"/>
        </a:p>
      </dgm:t>
    </dgm:pt>
    <dgm:pt modelId="{BFFED0DD-754A-493B-931B-636F45F444D4}" type="pres">
      <dgm:prSet presAssocID="{885C84F2-78CA-4C39-BDD5-272F970C8D75}" presName="descendantText" presStyleLbl="alignAcc1" presStyleIdx="2" presStyleCnt="3">
        <dgm:presLayoutVars>
          <dgm:bulletEnabled val="1"/>
        </dgm:presLayoutVars>
      </dgm:prSet>
      <dgm:spPr/>
      <dgm:t>
        <a:bodyPr/>
        <a:lstStyle/>
        <a:p>
          <a:endParaRPr lang="en-US"/>
        </a:p>
      </dgm:t>
    </dgm:pt>
  </dgm:ptLst>
  <dgm:cxnLst>
    <dgm:cxn modelId="{1AA1D7CA-8774-423C-A737-5655A6E663E2}" type="presOf" srcId="{959D37F0-8C47-44AF-AEB0-CD65A578AC85}" destId="{37373BB6-F370-4C2F-AE4A-1CD4B2A23550}" srcOrd="0" destOrd="0" presId="urn:microsoft.com/office/officeart/2005/8/layout/chevron2"/>
    <dgm:cxn modelId="{518B6033-B243-450C-AA1E-996FFCDA6F9E}" srcId="{2E712888-7BBA-4C0F-8C6C-F7831C828FB3}" destId="{C1105F21-E99F-4822-A499-E6ABCFB1A064}" srcOrd="1" destOrd="0" parTransId="{E3BE941B-79A2-4070-8666-D87ACD3024F6}" sibTransId="{43CBCB7E-74C8-4CAF-BB1E-BDC24BE9323F}"/>
    <dgm:cxn modelId="{1183176D-D8F8-4640-A90A-CB746CE92BF8}" type="presOf" srcId="{1F78F6D7-C845-4BDB-A6D8-8955F179EA90}" destId="{FB75F8E7-FE34-481D-88B4-3A4F36C6C000}" srcOrd="0" destOrd="0" presId="urn:microsoft.com/office/officeart/2005/8/layout/chevron2"/>
    <dgm:cxn modelId="{16227D3A-460E-4345-B0D8-86C61522C2EE}" srcId="{2E712888-7BBA-4C0F-8C6C-F7831C828FB3}" destId="{D7D8BBDD-9252-46DB-94C3-DE4A5CAF265C}" srcOrd="0" destOrd="0" parTransId="{01303B2E-E4E1-4505-BD71-6036C3E9BF0A}" sibTransId="{1046EE2A-0C91-4A7F-B8DC-2BA5E5856460}"/>
    <dgm:cxn modelId="{ADB1EA58-532B-4C04-9120-C0995F978690}" type="presOf" srcId="{2E712888-7BBA-4C0F-8C6C-F7831C828FB3}" destId="{26F58218-8D17-42F5-BA1E-E24BA3665D67}" srcOrd="0" destOrd="0" presId="urn:microsoft.com/office/officeart/2005/8/layout/chevron2"/>
    <dgm:cxn modelId="{4C7DD409-8768-4576-86E5-D62E9816EA52}" type="presOf" srcId="{C1105F21-E99F-4822-A499-E6ABCFB1A064}" destId="{FF937AA6-BF73-422E-AC05-14FD5D0AA298}" srcOrd="0" destOrd="0" presId="urn:microsoft.com/office/officeart/2005/8/layout/chevron2"/>
    <dgm:cxn modelId="{1C1CEF7E-300C-457C-80AF-2F598903F1F5}" srcId="{C1105F21-E99F-4822-A499-E6ABCFB1A064}" destId="{959D37F0-8C47-44AF-AEB0-CD65A578AC85}" srcOrd="0" destOrd="0" parTransId="{AF782176-3F64-4763-A483-B83D79196DA2}" sibTransId="{3854736E-753A-4CC6-873E-C18934BA8F10}"/>
    <dgm:cxn modelId="{08E11A8B-389C-4DDA-BCC8-6664DE38DD36}" type="presOf" srcId="{91FB32B9-DC48-47CC-A4D7-0DE1FAFB6BA9}" destId="{BFFED0DD-754A-493B-931B-636F45F444D4}" srcOrd="0" destOrd="0" presId="urn:microsoft.com/office/officeart/2005/8/layout/chevron2"/>
    <dgm:cxn modelId="{4DCF5E76-CCD1-4B1B-B076-57B8EDE90327}" srcId="{D7D8BBDD-9252-46DB-94C3-DE4A5CAF265C}" destId="{1F78F6D7-C845-4BDB-A6D8-8955F179EA90}" srcOrd="0" destOrd="0" parTransId="{5AFF7DED-00A1-4E3D-9E36-45BA2AFEA837}" sibTransId="{0AAD8EB0-3A7B-453D-994A-9726562BD11F}"/>
    <dgm:cxn modelId="{0768626A-0B60-4F0F-A1BA-9B57A9977075}" type="presOf" srcId="{885C84F2-78CA-4C39-BDD5-272F970C8D75}" destId="{23183D0B-9D61-4F0B-837B-BE52E0724B45}" srcOrd="0" destOrd="0" presId="urn:microsoft.com/office/officeart/2005/8/layout/chevron2"/>
    <dgm:cxn modelId="{D6C76FCC-4238-4D96-88D7-F4168EFDE6E7}" srcId="{2E712888-7BBA-4C0F-8C6C-F7831C828FB3}" destId="{885C84F2-78CA-4C39-BDD5-272F970C8D75}" srcOrd="2" destOrd="0" parTransId="{3DC851D4-F5F4-44F8-B8F4-F53BEC0E9EBD}" sibTransId="{B78CDB8E-2E8D-4366-AA89-1F608DFD293F}"/>
    <dgm:cxn modelId="{5D01CF70-0208-4D1F-9479-AB6BCF514C8E}" srcId="{885C84F2-78CA-4C39-BDD5-272F970C8D75}" destId="{91FB32B9-DC48-47CC-A4D7-0DE1FAFB6BA9}" srcOrd="0" destOrd="0" parTransId="{CD189F1E-D370-4A78-A649-F0BF4A8B68C0}" sibTransId="{8E5C3322-F0E3-491E-B329-82903DE55BCD}"/>
    <dgm:cxn modelId="{A9F92998-BAD7-4AC8-8C2B-574E87DA946E}" type="presOf" srcId="{D7D8BBDD-9252-46DB-94C3-DE4A5CAF265C}" destId="{6D9A3CB8-097C-4D3F-829A-CC2D5005F281}" srcOrd="0" destOrd="0" presId="urn:microsoft.com/office/officeart/2005/8/layout/chevron2"/>
    <dgm:cxn modelId="{38EAE8B0-3696-4FED-A935-7FF41DAC35C9}" type="presParOf" srcId="{26F58218-8D17-42F5-BA1E-E24BA3665D67}" destId="{BBF4FFD7-75D2-4039-B481-8732ABFF7053}" srcOrd="0" destOrd="0" presId="urn:microsoft.com/office/officeart/2005/8/layout/chevron2"/>
    <dgm:cxn modelId="{CB37A5F7-E894-4581-9AF9-6FA094F0A044}" type="presParOf" srcId="{BBF4FFD7-75D2-4039-B481-8732ABFF7053}" destId="{6D9A3CB8-097C-4D3F-829A-CC2D5005F281}" srcOrd="0" destOrd="0" presId="urn:microsoft.com/office/officeart/2005/8/layout/chevron2"/>
    <dgm:cxn modelId="{9A6DBFD3-20CC-41ED-A95C-E363CE38823A}" type="presParOf" srcId="{BBF4FFD7-75D2-4039-B481-8732ABFF7053}" destId="{FB75F8E7-FE34-481D-88B4-3A4F36C6C000}" srcOrd="1" destOrd="0" presId="urn:microsoft.com/office/officeart/2005/8/layout/chevron2"/>
    <dgm:cxn modelId="{7BD77922-315A-47BF-BAA4-2930389B2C85}" type="presParOf" srcId="{26F58218-8D17-42F5-BA1E-E24BA3665D67}" destId="{DF2F1317-6ED6-4614-A4C0-DEEDBD678DC7}" srcOrd="1" destOrd="0" presId="urn:microsoft.com/office/officeart/2005/8/layout/chevron2"/>
    <dgm:cxn modelId="{4AD92FDE-BDF8-4A1D-9A47-6028643D7399}" type="presParOf" srcId="{26F58218-8D17-42F5-BA1E-E24BA3665D67}" destId="{E8F08B29-B528-41E6-A711-5AFB2ED411A4}" srcOrd="2" destOrd="0" presId="urn:microsoft.com/office/officeart/2005/8/layout/chevron2"/>
    <dgm:cxn modelId="{E8E898C1-64AC-4AF0-B01C-88A62A5204EA}" type="presParOf" srcId="{E8F08B29-B528-41E6-A711-5AFB2ED411A4}" destId="{FF937AA6-BF73-422E-AC05-14FD5D0AA298}" srcOrd="0" destOrd="0" presId="urn:microsoft.com/office/officeart/2005/8/layout/chevron2"/>
    <dgm:cxn modelId="{1382A5F5-7CAC-491E-A6EF-EB2195B37D7F}" type="presParOf" srcId="{E8F08B29-B528-41E6-A711-5AFB2ED411A4}" destId="{37373BB6-F370-4C2F-AE4A-1CD4B2A23550}" srcOrd="1" destOrd="0" presId="urn:microsoft.com/office/officeart/2005/8/layout/chevron2"/>
    <dgm:cxn modelId="{AEEFF244-3B40-44BA-9193-301F4DF03B50}" type="presParOf" srcId="{26F58218-8D17-42F5-BA1E-E24BA3665D67}" destId="{FC034BBC-28D8-44D4-AC76-B112618DD484}" srcOrd="3" destOrd="0" presId="urn:microsoft.com/office/officeart/2005/8/layout/chevron2"/>
    <dgm:cxn modelId="{2293858E-34B8-41FB-917E-1C0BD7F1520B}" type="presParOf" srcId="{26F58218-8D17-42F5-BA1E-E24BA3665D67}" destId="{B72FA51E-9618-44AC-A291-B2A7E603B057}" srcOrd="4" destOrd="0" presId="urn:microsoft.com/office/officeart/2005/8/layout/chevron2"/>
    <dgm:cxn modelId="{4BC40FB5-B953-4A30-B3BD-D0CECF2F0D7B}" type="presParOf" srcId="{B72FA51E-9618-44AC-A291-B2A7E603B057}" destId="{23183D0B-9D61-4F0B-837B-BE52E0724B45}" srcOrd="0" destOrd="0" presId="urn:microsoft.com/office/officeart/2005/8/layout/chevron2"/>
    <dgm:cxn modelId="{6B324257-37C5-4E71-9BF8-FBA24D20ADB6}" type="presParOf" srcId="{B72FA51E-9618-44AC-A291-B2A7E603B057}" destId="{BFFED0DD-754A-493B-931B-636F45F444D4}" srcOrd="1" destOrd="0" presId="urn:microsoft.com/office/officeart/2005/8/layout/chevron2"/>
  </dgm:cxnLst>
  <dgm:bg/>
  <dgm:whole/>
</dgm:dataModel>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BA331025-AB8B-4C3B-A7ED-F89395FCF829}" type="datetimeFigureOut">
              <a:rPr lang="ar-SA" smtClean="0"/>
              <a:pPr/>
              <a:t>03/08/1436</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5E7E2D88-592B-4573-97E4-F411CE56A4D7}"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A0E73ECC-9663-42C5-8F95-0624074F1A41}" type="datetimeFigureOut">
              <a:rPr lang="ar-SA" smtClean="0"/>
              <a:pPr/>
              <a:t>03/08/1436</a:t>
            </a:fld>
            <a:endParaRPr lang="ar-SA"/>
          </a:p>
        </p:txBody>
      </p:sp>
      <p:sp>
        <p:nvSpPr>
          <p:cNvPr id="19" name="Footer Placeholder 18"/>
          <p:cNvSpPr>
            <a:spLocks noGrp="1"/>
          </p:cNvSpPr>
          <p:nvPr>
            <p:ph type="ftr" sz="quarter" idx="11"/>
          </p:nvPr>
        </p:nvSpPr>
        <p:spPr/>
        <p:txBody>
          <a:bodyPr/>
          <a:lstStyle/>
          <a:p>
            <a:endParaRPr lang="ar-SA"/>
          </a:p>
        </p:txBody>
      </p:sp>
      <p:sp>
        <p:nvSpPr>
          <p:cNvPr id="27" name="Slide Number Placeholder 26"/>
          <p:cNvSpPr>
            <a:spLocks noGrp="1"/>
          </p:cNvSpPr>
          <p:nvPr>
            <p:ph type="sldNum" sz="quarter" idx="12"/>
          </p:nvPr>
        </p:nvSpPr>
        <p:spPr/>
        <p:txBody>
          <a:bodyPr/>
          <a:lstStyle/>
          <a:p>
            <a:fld id="{CE830446-5FB0-40B7-9F4F-25CA565CC835}"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0E73ECC-9663-42C5-8F95-0624074F1A41}" type="datetimeFigureOut">
              <a:rPr lang="ar-SA" smtClean="0"/>
              <a:pPr/>
              <a:t>03/08/1436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CE830446-5FB0-40B7-9F4F-25CA565CC835}"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0E73ECC-9663-42C5-8F95-0624074F1A41}" type="datetimeFigureOut">
              <a:rPr lang="ar-SA" smtClean="0"/>
              <a:pPr/>
              <a:t>03/08/1436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CE830446-5FB0-40B7-9F4F-25CA565CC835}"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0E73ECC-9663-42C5-8F95-0624074F1A41}" type="datetimeFigureOut">
              <a:rPr lang="ar-SA" smtClean="0"/>
              <a:pPr/>
              <a:t>03/08/1436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CE830446-5FB0-40B7-9F4F-25CA565CC835}"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A0E73ECC-9663-42C5-8F95-0624074F1A41}" type="datetimeFigureOut">
              <a:rPr lang="ar-SA" smtClean="0"/>
              <a:pPr/>
              <a:t>03/08/1436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CE830446-5FB0-40B7-9F4F-25CA565CC835}"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0E73ECC-9663-42C5-8F95-0624074F1A41}" type="datetimeFigureOut">
              <a:rPr lang="ar-SA" smtClean="0"/>
              <a:pPr/>
              <a:t>03/08/1436</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CE830446-5FB0-40B7-9F4F-25CA565CC835}"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A0E73ECC-9663-42C5-8F95-0624074F1A41}" type="datetimeFigureOut">
              <a:rPr lang="ar-SA" smtClean="0"/>
              <a:pPr/>
              <a:t>03/08/1436</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CE830446-5FB0-40B7-9F4F-25CA565CC835}"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A0E73ECC-9663-42C5-8F95-0624074F1A41}" type="datetimeFigureOut">
              <a:rPr lang="ar-SA" smtClean="0"/>
              <a:pPr/>
              <a:t>03/08/1436</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CE830446-5FB0-40B7-9F4F-25CA565CC835}"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E73ECC-9663-42C5-8F95-0624074F1A41}" type="datetimeFigureOut">
              <a:rPr lang="ar-SA" smtClean="0"/>
              <a:pPr/>
              <a:t>03/08/1436</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CE830446-5FB0-40B7-9F4F-25CA565CC835}"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0E73ECC-9663-42C5-8F95-0624074F1A41}" type="datetimeFigureOut">
              <a:rPr lang="ar-SA" smtClean="0"/>
              <a:pPr/>
              <a:t>03/08/1436</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CE830446-5FB0-40B7-9F4F-25CA565CC835}"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A0E73ECC-9663-42C5-8F95-0624074F1A41}" type="datetimeFigureOut">
              <a:rPr lang="ar-SA" smtClean="0"/>
              <a:pPr/>
              <a:t>03/08/1436</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a:xfrm>
            <a:off x="8077200" y="6356350"/>
            <a:ext cx="609600" cy="365125"/>
          </a:xfrm>
        </p:spPr>
        <p:txBody>
          <a:bodyPr/>
          <a:lstStyle/>
          <a:p>
            <a:fld id="{CE830446-5FB0-40B7-9F4F-25CA565CC835}" type="slidenum">
              <a:rPr lang="ar-SA" smtClean="0"/>
              <a:pPr/>
              <a:t>‹#›</a:t>
            </a:fld>
            <a:endParaRPr lang="ar-SA"/>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A0E73ECC-9663-42C5-8F95-0624074F1A41}" type="datetimeFigureOut">
              <a:rPr lang="ar-SA" smtClean="0"/>
              <a:pPr/>
              <a:t>03/08/1436</a:t>
            </a:fld>
            <a:endParaRPr lang="ar-SA"/>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SA"/>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CE830446-5FB0-40B7-9F4F-25CA565CC835}" type="slidenum">
              <a:rPr lang="ar-SA" smtClean="0"/>
              <a:pPr/>
              <a:t>‹#›</a:t>
            </a:fld>
            <a:endParaRPr lang="ar-SA"/>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2.xml"/><Relationship Id="rId1" Type="http://schemas.openxmlformats.org/officeDocument/2006/relationships/video" Target="file:///C:\Users\user\Desktop\capture-1.avi" TargetMode="Externa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png"/></Relationships>
</file>

<file path=ppt/slides/_rels/slide2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png"/><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2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 Id="rId4" Type="http://schemas.openxmlformats.org/officeDocument/2006/relationships/image" Target="../media/image34.jpeg"/></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52.emf"/><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59.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60.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63.jpe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70.jpe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73.jpe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7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8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828800"/>
            <a:ext cx="7851648" cy="1828800"/>
          </a:xfrm>
        </p:spPr>
        <p:txBody>
          <a:bodyPr>
            <a:normAutofit/>
          </a:bodyPr>
          <a:lstStyle/>
          <a:p>
            <a:pPr algn="ctr"/>
            <a:r>
              <a:rPr lang="en-US" sz="3200" b="0" dirty="0" smtClean="0">
                <a:solidFill>
                  <a:schemeClr val="tx1"/>
                </a:solidFill>
                <a:effectLst/>
                <a:latin typeface="Times New Roman" pitchFamily="18" charset="0"/>
                <a:cs typeface="Times New Roman" pitchFamily="18" charset="0"/>
              </a:rPr>
              <a:t>An-</a:t>
            </a:r>
            <a:r>
              <a:rPr lang="en-US" sz="3200" b="0" dirty="0" err="1" smtClean="0">
                <a:solidFill>
                  <a:schemeClr val="tx1"/>
                </a:solidFill>
                <a:effectLst/>
                <a:latin typeface="Times New Roman" pitchFamily="18" charset="0"/>
                <a:cs typeface="Times New Roman" pitchFamily="18" charset="0"/>
              </a:rPr>
              <a:t>Najah</a:t>
            </a:r>
            <a:r>
              <a:rPr lang="en-US" sz="3200" b="0" dirty="0" smtClean="0">
                <a:solidFill>
                  <a:schemeClr val="tx1"/>
                </a:solidFill>
                <a:effectLst/>
                <a:latin typeface="Times New Roman" pitchFamily="18" charset="0"/>
                <a:cs typeface="Times New Roman" pitchFamily="18" charset="0"/>
              </a:rPr>
              <a:t> National University</a:t>
            </a:r>
            <a:br>
              <a:rPr lang="en-US" sz="3200" b="0" dirty="0" smtClean="0">
                <a:solidFill>
                  <a:schemeClr val="tx1"/>
                </a:solidFill>
                <a:effectLst/>
                <a:latin typeface="Times New Roman" pitchFamily="18" charset="0"/>
                <a:cs typeface="Times New Roman" pitchFamily="18" charset="0"/>
              </a:rPr>
            </a:br>
            <a:r>
              <a:rPr lang="en-US" sz="3200" b="0" dirty="0" smtClean="0">
                <a:solidFill>
                  <a:schemeClr val="tx1"/>
                </a:solidFill>
                <a:effectLst/>
                <a:latin typeface="Times New Roman" pitchFamily="18" charset="0"/>
                <a:cs typeface="Times New Roman" pitchFamily="18" charset="0"/>
              </a:rPr>
              <a:t>Engineering College</a:t>
            </a:r>
            <a:br>
              <a:rPr lang="en-US" sz="3200" b="0" dirty="0" smtClean="0">
                <a:solidFill>
                  <a:schemeClr val="tx1"/>
                </a:solidFill>
                <a:effectLst/>
                <a:latin typeface="Times New Roman" pitchFamily="18" charset="0"/>
                <a:cs typeface="Times New Roman" pitchFamily="18" charset="0"/>
              </a:rPr>
            </a:br>
            <a:r>
              <a:rPr lang="en-US" sz="3200" b="0" dirty="0" smtClean="0">
                <a:solidFill>
                  <a:schemeClr val="tx1"/>
                </a:solidFill>
                <a:effectLst/>
                <a:latin typeface="Times New Roman" pitchFamily="18" charset="0"/>
                <a:cs typeface="Times New Roman" pitchFamily="18" charset="0"/>
              </a:rPr>
              <a:t>Civil Engineering Department</a:t>
            </a:r>
            <a:endParaRPr lang="ar-SA" sz="3200" b="0" dirty="0">
              <a:effectLst/>
              <a:latin typeface="Times New Roman" pitchFamily="18" charset="0"/>
              <a:cs typeface="Times New Roman" pitchFamily="18" charset="0"/>
            </a:endParaRPr>
          </a:p>
        </p:txBody>
      </p:sp>
      <p:sp>
        <p:nvSpPr>
          <p:cNvPr id="3" name="Subtitle 2"/>
          <p:cNvSpPr>
            <a:spLocks noGrp="1"/>
          </p:cNvSpPr>
          <p:nvPr>
            <p:ph type="subTitle" idx="1"/>
          </p:nvPr>
        </p:nvSpPr>
        <p:spPr>
          <a:xfrm>
            <a:off x="609600" y="4114800"/>
            <a:ext cx="7854696" cy="1752600"/>
          </a:xfrm>
        </p:spPr>
        <p:txBody>
          <a:bodyPr>
            <a:normAutofit fontScale="85000" lnSpcReduction="20000"/>
          </a:bodyPr>
          <a:lstStyle/>
          <a:p>
            <a:pPr algn="ctr"/>
            <a:r>
              <a:rPr lang="en-US" sz="3500" dirty="0" smtClean="0">
                <a:latin typeface="Times New Roman" pitchFamily="18" charset="0"/>
                <a:ea typeface="+mj-ea"/>
                <a:cs typeface="Times New Roman" pitchFamily="18" charset="0"/>
              </a:rPr>
              <a:t>Graduation Project</a:t>
            </a:r>
          </a:p>
          <a:p>
            <a:pPr algn="ctr"/>
            <a:r>
              <a:rPr lang="en-US" sz="3500" dirty="0" smtClean="0">
                <a:latin typeface="Times New Roman" pitchFamily="18" charset="0"/>
                <a:ea typeface="+mj-ea"/>
                <a:cs typeface="Times New Roman" pitchFamily="18" charset="0"/>
              </a:rPr>
              <a:t>Structural Design of Al-</a:t>
            </a:r>
            <a:r>
              <a:rPr lang="en-US" sz="3500" dirty="0" err="1" smtClean="0">
                <a:latin typeface="Times New Roman" pitchFamily="18" charset="0"/>
                <a:ea typeface="+mj-ea"/>
                <a:cs typeface="Times New Roman" pitchFamily="18" charset="0"/>
              </a:rPr>
              <a:t>Emara</a:t>
            </a:r>
            <a:r>
              <a:rPr lang="en-US" sz="3500" dirty="0" smtClean="0">
                <a:latin typeface="Times New Roman" pitchFamily="18" charset="0"/>
                <a:ea typeface="+mj-ea"/>
                <a:cs typeface="Times New Roman" pitchFamily="18" charset="0"/>
              </a:rPr>
              <a:t> building </a:t>
            </a:r>
          </a:p>
          <a:p>
            <a:pPr algn="ctr"/>
            <a:endParaRPr lang="en-US" dirty="0" smtClean="0"/>
          </a:p>
          <a:p>
            <a:pPr algn="ctr"/>
            <a:r>
              <a:rPr lang="en-US" sz="3500" dirty="0" smtClean="0">
                <a:latin typeface="Times New Roman" pitchFamily="18" charset="0"/>
                <a:ea typeface="+mj-ea"/>
                <a:cs typeface="Times New Roman" pitchFamily="18" charset="0"/>
              </a:rPr>
              <a:t>Under supervision of:  Dr. Wael AbuAssab</a:t>
            </a:r>
          </a:p>
          <a:p>
            <a:endParaRPr lang="ar-SA" dirty="0"/>
          </a:p>
        </p:txBody>
      </p:sp>
      <p:pic>
        <p:nvPicPr>
          <p:cNvPr id="4" name="Picture 3" descr="D:\Logos\NNU_Seal_logo.jpg"/>
          <p:cNvPicPr/>
          <p:nvPr/>
        </p:nvPicPr>
        <p:blipFill>
          <a:blip r:embed="rId2" cstate="print"/>
          <a:srcRect/>
          <a:stretch>
            <a:fillRect/>
          </a:stretch>
        </p:blipFill>
        <p:spPr bwMode="auto">
          <a:xfrm>
            <a:off x="3733800" y="609600"/>
            <a:ext cx="1676400" cy="1600200"/>
          </a:xfrm>
          <a:prstGeom prst="ellipse">
            <a:avLst/>
          </a:prstGeom>
          <a:ln>
            <a:noFill/>
          </a:ln>
          <a:effectLst>
            <a:softEdge rad="112500"/>
          </a:effectLst>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229600" cy="704088"/>
          </a:xfrm>
        </p:spPr>
        <p:txBody>
          <a:bodyPr>
            <a:normAutofit/>
          </a:bodyPr>
          <a:lstStyle/>
          <a:p>
            <a:r>
              <a:rPr lang="en-US" sz="2800" b="1" dirty="0" smtClean="0">
                <a:solidFill>
                  <a:schemeClr val="tx1"/>
                </a:solidFill>
                <a:latin typeface="Times New Roman" pitchFamily="18" charset="0"/>
                <a:cs typeface="Times New Roman" pitchFamily="18" charset="0"/>
              </a:rPr>
              <a:t>2) Verification of SAP Model</a:t>
            </a:r>
            <a:endParaRPr lang="en-US" sz="2800" b="1" dirty="0">
              <a:solidFill>
                <a:schemeClr val="tx1"/>
              </a:solidFill>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a:bodyPr>
          <a:lstStyle/>
          <a:p>
            <a:pPr algn="l" rtl="0">
              <a:buClrTx/>
              <a:buFont typeface="Wingdings" pitchFamily="2" charset="2"/>
              <a:buChar char="Ø"/>
            </a:pPr>
            <a:r>
              <a:rPr lang="en-US" sz="2800" dirty="0" smtClean="0">
                <a:latin typeface="Times New Roman" pitchFamily="18" charset="0"/>
                <a:cs typeface="Times New Roman" pitchFamily="18" charset="0"/>
              </a:rPr>
              <a:t>Compatibility Check </a:t>
            </a:r>
          </a:p>
          <a:p>
            <a:pPr algn="l" rtl="0">
              <a:buNone/>
            </a:pPr>
            <a:endParaRPr lang="en-US" sz="2400" dirty="0">
              <a:latin typeface="Times New Roman" pitchFamily="18" charset="0"/>
              <a:cs typeface="Times New Roman" pitchFamily="18" charset="0"/>
            </a:endParaRPr>
          </a:p>
        </p:txBody>
      </p:sp>
      <p:pic>
        <p:nvPicPr>
          <p:cNvPr id="12" name="capture-1.avi">
            <a:hlinkClick r:id="" action="ppaction://media"/>
          </p:cNvPr>
          <p:cNvPicPr>
            <a:picLocks noRot="1" noChangeAspect="1"/>
          </p:cNvPicPr>
          <p:nvPr>
            <a:videoFile r:link="rId1"/>
          </p:nvPr>
        </p:nvPicPr>
        <p:blipFill>
          <a:blip r:embed="rId3"/>
          <a:stretch>
            <a:fillRect/>
          </a:stretch>
        </p:blipFill>
        <p:spPr>
          <a:xfrm>
            <a:off x="3886200" y="1600200"/>
            <a:ext cx="4000500" cy="50673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234" fill="hold"/>
                                        <p:tgtEl>
                                          <p:spTgt spid="1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12"/>
                </p:tgtEl>
              </p:cMediaNode>
            </p:video>
            <p:seq concurrent="1" nextAc="seek">
              <p:cTn id="8" restart="whenNotActive" fill="hold" evtFilter="cancelBubble" nodeType="interactiveSeq">
                <p:stCondLst>
                  <p:cond evt="onClick" delay="0">
                    <p:tgtEl>
                      <p:spTgt spid="1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2"/>
                                        </p:tgtEl>
                                      </p:cBhvr>
                                    </p:cmd>
                                  </p:childTnLst>
                                </p:cTn>
                              </p:par>
                            </p:childTnLst>
                          </p:cTn>
                        </p:par>
                      </p:childTnLst>
                    </p:cTn>
                  </p:par>
                </p:childTnLst>
              </p:cTn>
              <p:nextCondLst>
                <p:cond evt="onClick" delay="0">
                  <p:tgtEl>
                    <p:spTgt spid="12"/>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90600"/>
            <a:ext cx="8229600" cy="551688"/>
          </a:xfrm>
        </p:spPr>
        <p:txBody>
          <a:bodyPr>
            <a:normAutofit/>
          </a:bodyPr>
          <a:lstStyle/>
          <a:p>
            <a:pPr rtl="0">
              <a:buFont typeface="Wingdings" pitchFamily="2" charset="2"/>
              <a:buChar char="Ø"/>
            </a:pPr>
            <a:r>
              <a:rPr lang="en-US" sz="3200" dirty="0" smtClean="0">
                <a:solidFill>
                  <a:schemeClr val="tx1"/>
                </a:solidFill>
                <a:latin typeface="Times New Roman" pitchFamily="18" charset="0"/>
                <a:cs typeface="Times New Roman" pitchFamily="18" charset="0"/>
              </a:rPr>
              <a:t>Equilibrium Check </a:t>
            </a:r>
            <a:endParaRPr lang="en-US" sz="3200" dirty="0">
              <a:solidFill>
                <a:schemeClr val="tx1"/>
              </a:solidFill>
              <a:latin typeface="Times New Roman" pitchFamily="18" charset="0"/>
              <a:cs typeface="Times New Roman" pitchFamily="18" charset="0"/>
            </a:endParaRPr>
          </a:p>
        </p:txBody>
      </p:sp>
      <p:pic>
        <p:nvPicPr>
          <p:cNvPr id="4" name="Content Placeholder 3" descr="equilbrium.JPG"/>
          <p:cNvPicPr>
            <a:picLocks noGrp="1" noChangeAspect="1"/>
          </p:cNvPicPr>
          <p:nvPr>
            <p:ph idx="1"/>
          </p:nvPr>
        </p:nvPicPr>
        <p:blipFill>
          <a:blip r:embed="rId2"/>
          <a:stretch>
            <a:fillRect/>
          </a:stretch>
        </p:blipFill>
        <p:spPr>
          <a:xfrm>
            <a:off x="685800" y="1981200"/>
            <a:ext cx="7772400" cy="4038600"/>
          </a:xfr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990600"/>
            <a:ext cx="8229600" cy="627888"/>
          </a:xfrm>
        </p:spPr>
        <p:txBody>
          <a:bodyPr>
            <a:normAutofit/>
          </a:bodyPr>
          <a:lstStyle/>
          <a:p>
            <a:pPr rtl="0">
              <a:buFont typeface="Wingdings" pitchFamily="2" charset="2"/>
              <a:buChar char="Ø"/>
            </a:pPr>
            <a:r>
              <a:rPr lang="en-US" sz="3200" dirty="0" smtClean="0">
                <a:solidFill>
                  <a:schemeClr val="tx1"/>
                </a:solidFill>
                <a:latin typeface="Times New Roman" pitchFamily="18" charset="0"/>
                <a:cs typeface="Times New Roman" pitchFamily="18" charset="0"/>
              </a:rPr>
              <a:t>Stress Strain Check </a:t>
            </a:r>
            <a:endParaRPr lang="en-US" sz="3200" dirty="0">
              <a:solidFill>
                <a:schemeClr val="tx1"/>
              </a:solidFill>
              <a:latin typeface="Times New Roman" pitchFamily="18" charset="0"/>
              <a:cs typeface="Times New Roman" pitchFamily="18" charset="0"/>
            </a:endParaRPr>
          </a:p>
        </p:txBody>
      </p:sp>
      <p:sp>
        <p:nvSpPr>
          <p:cNvPr id="5" name="Content Placeholder 4"/>
          <p:cNvSpPr>
            <a:spLocks noGrp="1"/>
          </p:cNvSpPr>
          <p:nvPr>
            <p:ph idx="1"/>
          </p:nvPr>
        </p:nvSpPr>
        <p:spPr/>
        <p:txBody>
          <a:bodyPr/>
          <a:lstStyle/>
          <a:p>
            <a:pPr algn="l" rtl="0">
              <a:buClrTx/>
              <a:buFont typeface="Wingdings" pitchFamily="2" charset="2"/>
              <a:buChar char="q"/>
            </a:pPr>
            <a:r>
              <a:rPr lang="en-US" sz="2400" dirty="0" smtClean="0">
                <a:latin typeface="Times New Roman" pitchFamily="18" charset="0"/>
                <a:cs typeface="Times New Roman" pitchFamily="18" charset="0"/>
              </a:rPr>
              <a:t>Stress Strain Check for Slab moment :</a:t>
            </a:r>
            <a:r>
              <a:rPr lang="en-US" sz="2400" dirty="0" smtClean="0"/>
              <a:t> </a:t>
            </a:r>
          </a:p>
          <a:p>
            <a:pPr algn="l" rtl="0">
              <a:buNone/>
            </a:pPr>
            <a:endParaRPr lang="en-US" dirty="0"/>
          </a:p>
        </p:txBody>
      </p:sp>
      <p:pic>
        <p:nvPicPr>
          <p:cNvPr id="6" name="Picture 5" descr="hand.JPG"/>
          <p:cNvPicPr>
            <a:picLocks noChangeAspect="1"/>
          </p:cNvPicPr>
          <p:nvPr/>
        </p:nvPicPr>
        <p:blipFill>
          <a:blip r:embed="rId2"/>
          <a:stretch>
            <a:fillRect/>
          </a:stretch>
        </p:blipFill>
        <p:spPr>
          <a:xfrm>
            <a:off x="685800" y="2514600"/>
            <a:ext cx="6438813" cy="3352800"/>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idx="1"/>
          </p:nvPr>
        </p:nvPicPr>
        <p:blipFill>
          <a:blip r:embed="rId2"/>
          <a:srcRect/>
          <a:stretch>
            <a:fillRect/>
          </a:stretch>
        </p:blipFill>
        <p:spPr bwMode="auto">
          <a:xfrm>
            <a:off x="990600" y="533400"/>
            <a:ext cx="7315200" cy="5029200"/>
          </a:xfrm>
          <a:prstGeom prst="rect">
            <a:avLst/>
          </a:prstGeom>
          <a:noFill/>
          <a:ln w="9525">
            <a:noFill/>
            <a:miter lim="800000"/>
            <a:headEnd/>
            <a:tailEnd/>
          </a:ln>
          <a:effectLst/>
        </p:spPr>
      </p:pic>
      <p:pic>
        <p:nvPicPr>
          <p:cNvPr id="3075" name="Picture 3"/>
          <p:cNvPicPr>
            <a:picLocks noChangeAspect="1" noChangeArrowheads="1"/>
          </p:cNvPicPr>
          <p:nvPr/>
        </p:nvPicPr>
        <p:blipFill>
          <a:blip r:embed="rId3"/>
          <a:srcRect/>
          <a:stretch>
            <a:fillRect/>
          </a:stretch>
        </p:blipFill>
        <p:spPr bwMode="auto">
          <a:xfrm>
            <a:off x="1143000" y="5505450"/>
            <a:ext cx="7315200" cy="13525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85800"/>
            <a:ext cx="8229600" cy="780288"/>
          </a:xfrm>
        </p:spPr>
        <p:txBody>
          <a:bodyPr>
            <a:normAutofit/>
          </a:bodyPr>
          <a:lstStyle/>
          <a:p>
            <a:r>
              <a:rPr lang="en-US" sz="3200" b="1" dirty="0" smtClean="0">
                <a:solidFill>
                  <a:schemeClr val="tx1"/>
                </a:solidFill>
                <a:latin typeface="Times New Roman" pitchFamily="18" charset="0"/>
                <a:ea typeface="+mn-ea"/>
                <a:cs typeface="Times New Roman" pitchFamily="18" charset="0"/>
              </a:rPr>
              <a:t>3- Design of Slab </a:t>
            </a:r>
          </a:p>
        </p:txBody>
      </p:sp>
      <p:sp>
        <p:nvSpPr>
          <p:cNvPr id="3" name="Content Placeholder 2"/>
          <p:cNvSpPr>
            <a:spLocks noGrp="1"/>
          </p:cNvSpPr>
          <p:nvPr>
            <p:ph idx="1"/>
          </p:nvPr>
        </p:nvSpPr>
        <p:spPr>
          <a:xfrm>
            <a:off x="381000" y="2057400"/>
            <a:ext cx="8229600" cy="1676400"/>
          </a:xfrm>
        </p:spPr>
        <p:txBody>
          <a:bodyPr>
            <a:normAutofit fontScale="92500" lnSpcReduction="20000"/>
          </a:bodyPr>
          <a:lstStyle/>
          <a:p>
            <a:pPr algn="l" rtl="0">
              <a:buNone/>
            </a:pPr>
            <a:r>
              <a:rPr lang="en-US" sz="3000" dirty="0" smtClean="0">
                <a:latin typeface="Times New Roman" pitchFamily="18" charset="0"/>
                <a:cs typeface="Times New Roman" pitchFamily="18" charset="0"/>
              </a:rPr>
              <a:t>1- Check for shear</a:t>
            </a:r>
          </a:p>
          <a:p>
            <a:pPr algn="l" rtl="0">
              <a:buNone/>
            </a:pPr>
            <a:endParaRPr lang="en-US" dirty="0" smtClean="0">
              <a:latin typeface="Times New Roman" pitchFamily="18" charset="0"/>
              <a:cs typeface="Times New Roman" pitchFamily="18" charset="0"/>
            </a:endParaRPr>
          </a:p>
          <a:p>
            <a:pPr algn="l" rtl="0">
              <a:buNone/>
            </a:pPr>
            <a:endParaRPr lang="en-US" dirty="0" smtClean="0">
              <a:latin typeface="Times New Roman" pitchFamily="18" charset="0"/>
              <a:cs typeface="Times New Roman" pitchFamily="18" charset="0"/>
            </a:endParaRPr>
          </a:p>
          <a:p>
            <a:pPr algn="l" rtl="0">
              <a:buClrTx/>
              <a:buFont typeface="Wingdings" pitchFamily="2" charset="2"/>
              <a:buChar char="ü"/>
            </a:pPr>
            <a:r>
              <a:rPr lang="en-US" dirty="0" smtClean="0">
                <a:latin typeface="Times New Roman" pitchFamily="18" charset="0"/>
                <a:cs typeface="Times New Roman" pitchFamily="18" charset="0"/>
              </a:rPr>
              <a:t>Hand Calculation : </a:t>
            </a:r>
            <a:endParaRPr lang="en-US" dirty="0">
              <a:latin typeface="Times New Roman" pitchFamily="18" charset="0"/>
              <a:cs typeface="Times New Roman" pitchFamily="18" charset="0"/>
            </a:endParaRPr>
          </a:p>
        </p:txBody>
      </p:sp>
      <p:pic>
        <p:nvPicPr>
          <p:cNvPr id="4100" name="Picture 4"/>
          <p:cNvPicPr>
            <a:picLocks noChangeAspect="1" noChangeArrowheads="1"/>
          </p:cNvPicPr>
          <p:nvPr/>
        </p:nvPicPr>
        <p:blipFill>
          <a:blip r:embed="rId2"/>
          <a:srcRect/>
          <a:stretch>
            <a:fillRect/>
          </a:stretch>
        </p:blipFill>
        <p:spPr bwMode="auto">
          <a:xfrm>
            <a:off x="762000" y="3886200"/>
            <a:ext cx="7086600" cy="990600"/>
          </a:xfrm>
          <a:prstGeom prst="rect">
            <a:avLst/>
          </a:prstGeom>
          <a:noFill/>
          <a:ln w="9525">
            <a:noFill/>
            <a:miter lim="800000"/>
            <a:headEnd/>
            <a:tailEnd/>
          </a:ln>
          <a:effectLst/>
        </p:spPr>
      </p:pic>
      <p:sp>
        <p:nvSpPr>
          <p:cNvPr id="11" name="TextBox 10"/>
          <p:cNvSpPr txBox="1"/>
          <p:nvPr/>
        </p:nvSpPr>
        <p:spPr>
          <a:xfrm>
            <a:off x="381000" y="4800600"/>
            <a:ext cx="3429000" cy="523220"/>
          </a:xfrm>
          <a:prstGeom prst="rect">
            <a:avLst/>
          </a:prstGeom>
          <a:noFill/>
        </p:spPr>
        <p:txBody>
          <a:bodyPr wrap="square" rtlCol="0">
            <a:spAutoFit/>
          </a:bodyPr>
          <a:lstStyle/>
          <a:p>
            <a:pPr algn="l" rtl="0">
              <a:buFont typeface="Wingdings" pitchFamily="2" charset="2"/>
              <a:buChar char="ü"/>
            </a:pPr>
            <a:r>
              <a:rPr lang="en-US" sz="2800" dirty="0" smtClean="0">
                <a:latin typeface="Times New Roman" pitchFamily="18" charset="0"/>
                <a:cs typeface="Times New Roman" pitchFamily="18" charset="0"/>
              </a:rPr>
              <a:t>Sap Result </a:t>
            </a:r>
          </a:p>
        </p:txBody>
      </p:sp>
      <p:pic>
        <p:nvPicPr>
          <p:cNvPr id="4102" name="Picture 6"/>
          <p:cNvPicPr>
            <a:picLocks noChangeAspect="1" noChangeArrowheads="1"/>
          </p:cNvPicPr>
          <p:nvPr/>
        </p:nvPicPr>
        <p:blipFill>
          <a:blip r:embed="rId3"/>
          <a:srcRect/>
          <a:stretch>
            <a:fillRect/>
          </a:stretch>
        </p:blipFill>
        <p:spPr bwMode="auto">
          <a:xfrm>
            <a:off x="1981200" y="5181600"/>
            <a:ext cx="7010400" cy="13716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533400" y="838200"/>
            <a:ext cx="8229600" cy="704088"/>
          </a:xfrm>
        </p:spPr>
        <p:txBody>
          <a:bodyPr>
            <a:normAutofit/>
          </a:bodyPr>
          <a:lstStyle/>
          <a:p>
            <a:r>
              <a:rPr lang="en-US" sz="3200" dirty="0" smtClean="0">
                <a:solidFill>
                  <a:schemeClr val="tx1"/>
                </a:solidFill>
                <a:latin typeface="Times New Roman" pitchFamily="18" charset="0"/>
                <a:cs typeface="Times New Roman" pitchFamily="18" charset="0"/>
              </a:rPr>
              <a:t>2- Design for Bending Moment</a:t>
            </a:r>
            <a:endParaRPr lang="en-US" sz="3200" dirty="0">
              <a:solidFill>
                <a:schemeClr val="tx1"/>
              </a:solidFill>
              <a:latin typeface="Times New Roman" pitchFamily="18" charset="0"/>
              <a:cs typeface="Times New Roman" pitchFamily="18" charset="0"/>
            </a:endParaRPr>
          </a:p>
        </p:txBody>
      </p:sp>
      <p:pic>
        <p:nvPicPr>
          <p:cNvPr id="5127" name="Picture 7"/>
          <p:cNvPicPr>
            <a:picLocks noGrp="1" noChangeAspect="1" noChangeArrowheads="1"/>
          </p:cNvPicPr>
          <p:nvPr>
            <p:ph idx="1"/>
          </p:nvPr>
        </p:nvPicPr>
        <p:blipFill>
          <a:blip r:embed="rId2"/>
          <a:srcRect/>
          <a:stretch>
            <a:fillRect/>
          </a:stretch>
        </p:blipFill>
        <p:spPr bwMode="auto">
          <a:xfrm>
            <a:off x="685800" y="1524000"/>
            <a:ext cx="7450697" cy="513654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6"/>
          <p:cNvPicPr>
            <a:picLocks noGrp="1" noChangeAspect="1" noChangeArrowheads="1"/>
          </p:cNvPicPr>
          <p:nvPr>
            <p:ph idx="1"/>
          </p:nvPr>
        </p:nvPicPr>
        <p:blipFill>
          <a:blip r:embed="rId2"/>
          <a:srcRect/>
          <a:stretch>
            <a:fillRect/>
          </a:stretch>
        </p:blipFill>
        <p:spPr bwMode="auto">
          <a:xfrm>
            <a:off x="914400" y="1143000"/>
            <a:ext cx="6810375" cy="500699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Grp="1" noChangeAspect="1" noChangeArrowheads="1"/>
          </p:cNvPicPr>
          <p:nvPr>
            <p:ph idx="1"/>
          </p:nvPr>
        </p:nvPicPr>
        <p:blipFill>
          <a:blip r:embed="rId2"/>
          <a:srcRect/>
          <a:stretch>
            <a:fillRect/>
          </a:stretch>
        </p:blipFill>
        <p:spPr bwMode="auto">
          <a:xfrm>
            <a:off x="609600" y="1066800"/>
            <a:ext cx="7372350" cy="500605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solidFill>
                  <a:schemeClr val="tx1"/>
                </a:solidFill>
                <a:latin typeface="Times New Roman" pitchFamily="18" charset="0"/>
                <a:cs typeface="Times New Roman" pitchFamily="18" charset="0"/>
              </a:rPr>
              <a:t>3- Deflection check for slab</a:t>
            </a:r>
            <a:r>
              <a:rPr lang="en-US" dirty="0" smtClean="0"/>
              <a:t> </a:t>
            </a:r>
            <a:endParaRPr lang="en-US" dirty="0"/>
          </a:p>
        </p:txBody>
      </p:sp>
      <p:graphicFrame>
        <p:nvGraphicFramePr>
          <p:cNvPr id="27" name="Diagram 26"/>
          <p:cNvGraphicFramePr/>
          <p:nvPr/>
        </p:nvGraphicFramePr>
        <p:xfrm>
          <a:off x="228600" y="2133600"/>
          <a:ext cx="87630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990600"/>
            <a:ext cx="8229600" cy="1143000"/>
          </a:xfrm>
        </p:spPr>
        <p:txBody>
          <a:bodyPr>
            <a:noAutofit/>
          </a:bodyPr>
          <a:lstStyle/>
          <a:p>
            <a:r>
              <a:rPr lang="en-US" sz="2000" dirty="0" smtClean="0">
                <a:solidFill>
                  <a:schemeClr val="tx1"/>
                </a:solidFill>
                <a:latin typeface="Times New Roman" pitchFamily="18" charset="0"/>
                <a:cs typeface="Times New Roman" pitchFamily="18" charset="0"/>
              </a:rPr>
              <a:t>we are going to calculate the long term deflection then to be compared with allowable value ,We take the maximum deflection obtained in the </a:t>
            </a:r>
            <a:r>
              <a:rPr lang="en-US" sz="2000" b="1" dirty="0" smtClean="0">
                <a:solidFill>
                  <a:schemeClr val="tx1"/>
                </a:solidFill>
                <a:latin typeface="Times New Roman" pitchFamily="18" charset="0"/>
                <a:cs typeface="Times New Roman" pitchFamily="18" charset="0"/>
              </a:rPr>
              <a:t>15th </a:t>
            </a:r>
            <a:r>
              <a:rPr lang="en-US" sz="2000" dirty="0" smtClean="0">
                <a:solidFill>
                  <a:schemeClr val="tx1"/>
                </a:solidFill>
                <a:latin typeface="Times New Roman" pitchFamily="18" charset="0"/>
                <a:cs typeface="Times New Roman" pitchFamily="18" charset="0"/>
              </a:rPr>
              <a:t>floor and The slab deflection is calculated as follow</a:t>
            </a:r>
            <a:br>
              <a:rPr lang="en-US" sz="2000" dirty="0" smtClean="0">
                <a:solidFill>
                  <a:schemeClr val="tx1"/>
                </a:solidFill>
                <a:latin typeface="Times New Roman" pitchFamily="18" charset="0"/>
                <a:cs typeface="Times New Roman" pitchFamily="18" charset="0"/>
              </a:rPr>
            </a:br>
            <a:endParaRPr lang="en-US" sz="2000" dirty="0">
              <a:solidFill>
                <a:schemeClr val="tx1"/>
              </a:solidFill>
              <a:latin typeface="Times New Roman" pitchFamily="18" charset="0"/>
              <a:cs typeface="Times New Roman" pitchFamily="18" charset="0"/>
            </a:endParaRPr>
          </a:p>
        </p:txBody>
      </p:sp>
      <p:pic>
        <p:nvPicPr>
          <p:cNvPr id="8194" name="Picture 2"/>
          <p:cNvPicPr>
            <a:picLocks noGrp="1" noChangeAspect="1" noChangeArrowheads="1"/>
          </p:cNvPicPr>
          <p:nvPr>
            <p:ph idx="1"/>
          </p:nvPr>
        </p:nvPicPr>
        <p:blipFill>
          <a:blip r:embed="rId2"/>
          <a:srcRect/>
          <a:stretch>
            <a:fillRect/>
          </a:stretch>
        </p:blipFill>
        <p:spPr bwMode="auto">
          <a:xfrm>
            <a:off x="914400" y="1828800"/>
            <a:ext cx="3405187" cy="326524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229600" cy="685800"/>
          </a:xfrm>
        </p:spPr>
        <p:txBody>
          <a:bodyPr>
            <a:normAutofit fontScale="90000"/>
          </a:bodyPr>
          <a:lstStyle/>
          <a:p>
            <a:r>
              <a:rPr lang="en-US" sz="4400" dirty="0" smtClean="0">
                <a:solidFill>
                  <a:schemeClr val="tx1"/>
                </a:solidFill>
                <a:latin typeface="Times New Roman" pitchFamily="18" charset="0"/>
                <a:cs typeface="Times New Roman" pitchFamily="18" charset="0"/>
              </a:rPr>
              <a:t>Outline </a:t>
            </a:r>
            <a:r>
              <a:rPr lang="en-US" sz="4800" dirty="0" smtClean="0">
                <a:solidFill>
                  <a:srgbClr val="0070C0"/>
                </a:solidFill>
                <a:latin typeface="Times New Roman" pitchFamily="18" charset="0"/>
                <a:cs typeface="Times New Roman" pitchFamily="18" charset="0"/>
              </a:rPr>
              <a:t> </a:t>
            </a:r>
            <a:endParaRPr lang="ar-SA" sz="4800" dirty="0" smtClean="0">
              <a:solidFill>
                <a:srgbClr val="0070C0"/>
              </a:solidFill>
              <a:latin typeface="Times New Roman" pitchFamily="18" charset="0"/>
              <a:cs typeface="Times New Roman" pitchFamily="18" charset="0"/>
            </a:endParaRPr>
          </a:p>
        </p:txBody>
      </p:sp>
      <p:pic>
        <p:nvPicPr>
          <p:cNvPr id="6" name="Content Placeholder 5" descr="11111.JPG"/>
          <p:cNvPicPr>
            <a:picLocks noGrp="1" noChangeAspect="1"/>
          </p:cNvPicPr>
          <p:nvPr>
            <p:ph idx="1"/>
          </p:nvPr>
        </p:nvPicPr>
        <p:blipFill>
          <a:blip r:embed="rId2"/>
          <a:stretch>
            <a:fillRect/>
          </a:stretch>
        </p:blipFill>
        <p:spPr>
          <a:xfrm>
            <a:off x="609601" y="1143000"/>
            <a:ext cx="6629400" cy="5562600"/>
          </a:xfr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Grp="1" noChangeAspect="1" noChangeArrowheads="1"/>
          </p:cNvPicPr>
          <p:nvPr>
            <p:ph idx="1"/>
          </p:nvPr>
        </p:nvPicPr>
        <p:blipFill>
          <a:blip r:embed="rId2"/>
          <a:srcRect/>
          <a:stretch>
            <a:fillRect/>
          </a:stretch>
        </p:blipFill>
        <p:spPr bwMode="auto">
          <a:xfrm>
            <a:off x="838200" y="1219200"/>
            <a:ext cx="5798185" cy="876300"/>
          </a:xfrm>
          <a:prstGeom prst="rect">
            <a:avLst/>
          </a:prstGeom>
          <a:noFill/>
          <a:ln w="9525">
            <a:noFill/>
            <a:miter lim="800000"/>
            <a:headEnd/>
            <a:tailEnd/>
          </a:ln>
          <a:effectLst/>
        </p:spPr>
      </p:pic>
      <p:pic>
        <p:nvPicPr>
          <p:cNvPr id="9219" name="Picture 3"/>
          <p:cNvPicPr>
            <a:picLocks noChangeAspect="1" noChangeArrowheads="1"/>
          </p:cNvPicPr>
          <p:nvPr/>
        </p:nvPicPr>
        <p:blipFill>
          <a:blip r:embed="rId3"/>
          <a:srcRect/>
          <a:stretch>
            <a:fillRect/>
          </a:stretch>
        </p:blipFill>
        <p:spPr bwMode="auto">
          <a:xfrm>
            <a:off x="990600" y="1752600"/>
            <a:ext cx="2052638" cy="763001"/>
          </a:xfrm>
          <a:prstGeom prst="rect">
            <a:avLst/>
          </a:prstGeom>
          <a:noFill/>
          <a:ln w="9525">
            <a:noFill/>
            <a:miter lim="800000"/>
            <a:headEnd/>
            <a:tailEnd/>
          </a:ln>
          <a:effectLst/>
        </p:spPr>
      </p:pic>
      <p:pic>
        <p:nvPicPr>
          <p:cNvPr id="9220" name="Picture 4"/>
          <p:cNvPicPr>
            <a:picLocks noChangeAspect="1" noChangeArrowheads="1"/>
          </p:cNvPicPr>
          <p:nvPr/>
        </p:nvPicPr>
        <p:blipFill>
          <a:blip r:embed="rId4"/>
          <a:srcRect/>
          <a:stretch>
            <a:fillRect/>
          </a:stretch>
        </p:blipFill>
        <p:spPr bwMode="auto">
          <a:xfrm>
            <a:off x="609600" y="2667000"/>
            <a:ext cx="6666043" cy="690563"/>
          </a:xfrm>
          <a:prstGeom prst="rect">
            <a:avLst/>
          </a:prstGeom>
          <a:noFill/>
          <a:ln w="9525">
            <a:noFill/>
            <a:miter lim="800000"/>
            <a:headEnd/>
            <a:tailEnd/>
          </a:ln>
          <a:effectLst/>
        </p:spPr>
      </p:pic>
      <p:pic>
        <p:nvPicPr>
          <p:cNvPr id="9221" name="Picture 5"/>
          <p:cNvPicPr>
            <a:picLocks noChangeAspect="1" noChangeArrowheads="1"/>
          </p:cNvPicPr>
          <p:nvPr/>
        </p:nvPicPr>
        <p:blipFill>
          <a:blip r:embed="rId5"/>
          <a:srcRect/>
          <a:stretch>
            <a:fillRect/>
          </a:stretch>
        </p:blipFill>
        <p:spPr bwMode="auto">
          <a:xfrm>
            <a:off x="1143000" y="3505200"/>
            <a:ext cx="4882243" cy="6572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0"/>
            <a:ext cx="8229600" cy="304800"/>
          </a:xfrm>
        </p:spPr>
        <p:txBody>
          <a:bodyPr>
            <a:normAutofit fontScale="90000"/>
          </a:bodyPr>
          <a:lstStyle/>
          <a:p>
            <a:r>
              <a:rPr lang="en-US" sz="3200" b="1" dirty="0" smtClean="0">
                <a:solidFill>
                  <a:schemeClr val="tx1"/>
                </a:solidFill>
                <a:latin typeface="Times New Roman" pitchFamily="18" charset="0"/>
                <a:ea typeface="+mn-ea"/>
                <a:cs typeface="Times New Roman" pitchFamily="18" charset="0"/>
              </a:rPr>
              <a:t>4- Design for Beams </a:t>
            </a:r>
            <a:endParaRPr lang="en-US" sz="3200" b="1" dirty="0">
              <a:solidFill>
                <a:schemeClr val="tx1"/>
              </a:solidFill>
              <a:latin typeface="Times New Roman" pitchFamily="18" charset="0"/>
              <a:ea typeface="+mn-ea"/>
              <a:cs typeface="Times New Roman" pitchFamily="18" charset="0"/>
            </a:endParaRPr>
          </a:p>
        </p:txBody>
      </p:sp>
      <p:pic>
        <p:nvPicPr>
          <p:cNvPr id="44033" name="Picture 1"/>
          <p:cNvPicPr>
            <a:picLocks noGrp="1" noChangeAspect="1" noChangeArrowheads="1"/>
          </p:cNvPicPr>
          <p:nvPr>
            <p:ph idx="1"/>
          </p:nvPr>
        </p:nvPicPr>
        <p:blipFill>
          <a:blip r:embed="rId2"/>
          <a:srcRect/>
          <a:stretch>
            <a:fillRect/>
          </a:stretch>
        </p:blipFill>
        <p:spPr bwMode="auto">
          <a:xfrm>
            <a:off x="1066800" y="1066800"/>
            <a:ext cx="7086600" cy="563879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5" name="Picture 1"/>
          <p:cNvPicPr>
            <a:picLocks noChangeAspect="1" noChangeArrowheads="1"/>
          </p:cNvPicPr>
          <p:nvPr/>
        </p:nvPicPr>
        <p:blipFill>
          <a:blip r:embed="rId2"/>
          <a:srcRect/>
          <a:stretch>
            <a:fillRect/>
          </a:stretch>
        </p:blipFill>
        <p:spPr bwMode="auto">
          <a:xfrm>
            <a:off x="304800" y="0"/>
            <a:ext cx="8153400" cy="685799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user\Desktop\11216376_10205971431117829_103100141_n.jpg"/>
          <p:cNvPicPr>
            <a:picLocks noChangeAspect="1" noChangeArrowheads="1"/>
          </p:cNvPicPr>
          <p:nvPr/>
        </p:nvPicPr>
        <p:blipFill>
          <a:blip r:embed="rId2"/>
          <a:srcRect/>
          <a:stretch>
            <a:fillRect/>
          </a:stretch>
        </p:blipFill>
        <p:spPr bwMode="auto">
          <a:xfrm>
            <a:off x="685800" y="990600"/>
            <a:ext cx="7439025" cy="5580348"/>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user\Desktop\00.PNG"/>
          <p:cNvPicPr>
            <a:picLocks noChangeAspect="1" noChangeArrowheads="1"/>
          </p:cNvPicPr>
          <p:nvPr/>
        </p:nvPicPr>
        <p:blipFill>
          <a:blip r:embed="rId2"/>
          <a:srcRect/>
          <a:stretch>
            <a:fillRect/>
          </a:stretch>
        </p:blipFill>
        <p:spPr bwMode="auto">
          <a:xfrm>
            <a:off x="685800" y="1143000"/>
            <a:ext cx="7772400" cy="5105400"/>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user\Desktop\11251668_10205971593121879_239918462_n.jpg"/>
          <p:cNvPicPr>
            <a:picLocks noChangeAspect="1" noChangeArrowheads="1"/>
          </p:cNvPicPr>
          <p:nvPr/>
        </p:nvPicPr>
        <p:blipFill>
          <a:blip r:embed="rId2"/>
          <a:srcRect/>
          <a:stretch>
            <a:fillRect/>
          </a:stretch>
        </p:blipFill>
        <p:spPr bwMode="auto">
          <a:xfrm>
            <a:off x="1371600" y="838200"/>
            <a:ext cx="5953125" cy="5029200"/>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Table 12"/>
          <p:cNvGraphicFramePr>
            <a:graphicFrameLocks noGrp="1"/>
          </p:cNvGraphicFramePr>
          <p:nvPr>
            <p:extLst>
              <p:ext uri="{D42A27DB-BD31-4B8C-83A1-F6EECF244321}">
                <p14:modId xmlns="" xmlns:p14="http://schemas.microsoft.com/office/powerpoint/2010/main" val="1252414417"/>
              </p:ext>
            </p:extLst>
          </p:nvPr>
        </p:nvGraphicFramePr>
        <p:xfrm>
          <a:off x="7315200" y="1295400"/>
          <a:ext cx="1828800" cy="5334000"/>
        </p:xfrm>
        <a:graphic>
          <a:graphicData uri="http://schemas.openxmlformats.org/drawingml/2006/table">
            <a:tbl>
              <a:tblPr firstRow="1" firstCol="1" bandRow="1">
                <a:tableStyleId>{5C22544A-7EE6-4342-B048-85BDC9FD1C3A}</a:tableStyleId>
              </a:tblPr>
              <a:tblGrid>
                <a:gridCol w="1066800"/>
                <a:gridCol w="762000"/>
              </a:tblGrid>
              <a:tr h="380999">
                <a:tc gridSpan="2">
                  <a:txBody>
                    <a:bodyPr/>
                    <a:lstStyle/>
                    <a:p>
                      <a:pPr algn="ctr" rtl="0">
                        <a:lnSpc>
                          <a:spcPct val="150000"/>
                        </a:lnSpc>
                        <a:spcAft>
                          <a:spcPts val="600"/>
                        </a:spcAft>
                      </a:pPr>
                      <a:r>
                        <a:rPr lang="en-US" sz="1800" b="1" kern="1200" dirty="0">
                          <a:solidFill>
                            <a:schemeClr val="lt1"/>
                          </a:solidFill>
                          <a:effectLst/>
                          <a:latin typeface="+mn-lt"/>
                          <a:ea typeface="+mn-ea"/>
                          <a:cs typeface="+mn-cs"/>
                        </a:rPr>
                        <a:t>C5   </a:t>
                      </a: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rtl="1"/>
                      <a:endParaRPr lang="ar-SA"/>
                    </a:p>
                  </a:txBody>
                  <a:tcPr/>
                </a:tc>
              </a:tr>
              <a:tr h="1341120">
                <a:tc>
                  <a:txBody>
                    <a:bodyPr/>
                    <a:lstStyle/>
                    <a:p>
                      <a:pPr marL="0" marR="0" indent="0" algn="ctr" defTabSz="914400" rtl="0" eaLnBrk="1" fontAlgn="auto" latinLnBrk="0" hangingPunct="1">
                        <a:lnSpc>
                          <a:spcPct val="150000"/>
                        </a:lnSpc>
                        <a:spcBef>
                          <a:spcPts val="0"/>
                        </a:spcBef>
                        <a:spcAft>
                          <a:spcPts val="600"/>
                        </a:spcAft>
                        <a:buClrTx/>
                        <a:buSzTx/>
                        <a:buFontTx/>
                        <a:buNone/>
                        <a:tabLst/>
                        <a:defRPr/>
                      </a:pPr>
                      <a:r>
                        <a:rPr lang="en-US" sz="1400" b="1" kern="1200" dirty="0" smtClean="0">
                          <a:solidFill>
                            <a:schemeClr val="dk1"/>
                          </a:solidFill>
                          <a:effectLst/>
                          <a:latin typeface="+mn-lt"/>
                          <a:ea typeface="+mn-ea"/>
                          <a:cs typeface="+mj-cs"/>
                        </a:rPr>
                        <a:t/>
                      </a:r>
                      <a:br>
                        <a:rPr lang="en-US" sz="1400" b="1" kern="1200" dirty="0" smtClean="0">
                          <a:solidFill>
                            <a:schemeClr val="dk1"/>
                          </a:solidFill>
                          <a:effectLst/>
                          <a:latin typeface="+mn-lt"/>
                          <a:ea typeface="+mn-ea"/>
                          <a:cs typeface="+mj-cs"/>
                        </a:rPr>
                      </a:br>
                      <a:r>
                        <a:rPr lang="en-US" sz="1400" b="1" kern="1200" dirty="0" smtClean="0">
                          <a:solidFill>
                            <a:schemeClr val="dk1"/>
                          </a:solidFill>
                          <a:effectLst/>
                          <a:latin typeface="+mn-lt"/>
                          <a:ea typeface="+mn-ea"/>
                          <a:cs typeface="+mj-cs"/>
                        </a:rPr>
                        <a:t>dimension</a:t>
                      </a:r>
                    </a:p>
                    <a:p>
                      <a:pPr marL="0" algn="ctr" defTabSz="914400" rtl="0" eaLnBrk="1" latinLnBrk="0" hangingPunct="1">
                        <a:lnSpc>
                          <a:spcPct val="150000"/>
                        </a:lnSpc>
                        <a:spcAft>
                          <a:spcPts val="600"/>
                        </a:spcAft>
                      </a:pPr>
                      <a:endParaRPr lang="en-US" sz="1400" b="1" kern="1200" dirty="0">
                        <a:solidFill>
                          <a:schemeClr val="dk1"/>
                        </a:solidFill>
                        <a:effectLst/>
                        <a:latin typeface="+mn-lt"/>
                        <a:ea typeface="+mn-ea"/>
                        <a:cs typeface="+mj-cs"/>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2DEEF"/>
                    </a:solidFill>
                  </a:tcPr>
                </a:tc>
                <a:tc>
                  <a:txBody>
                    <a:bodyPr/>
                    <a:lstStyle/>
                    <a:p>
                      <a:pPr marL="0" algn="ctr" defTabSz="914400" rtl="0" eaLnBrk="1" latinLnBrk="0" hangingPunct="1">
                        <a:lnSpc>
                          <a:spcPct val="150000"/>
                        </a:lnSpc>
                        <a:spcAft>
                          <a:spcPts val="600"/>
                        </a:spcAft>
                      </a:pPr>
                      <a:r>
                        <a:rPr lang="en-US" sz="1400" b="1" kern="1200" dirty="0" smtClean="0">
                          <a:solidFill>
                            <a:schemeClr val="dk1"/>
                          </a:solidFill>
                          <a:effectLst/>
                          <a:latin typeface="+mn-lt"/>
                          <a:ea typeface="+mn-ea"/>
                          <a:cs typeface="+mj-cs"/>
                        </a:rPr>
                        <a:t># of bars</a:t>
                      </a:r>
                      <a:endParaRPr lang="en-US" sz="1400" b="1" kern="1200" dirty="0">
                        <a:solidFill>
                          <a:schemeClr val="dk1"/>
                        </a:solidFill>
                        <a:effectLst/>
                        <a:latin typeface="+mn-lt"/>
                        <a:ea typeface="+mn-ea"/>
                        <a:cs typeface="+mj-cs"/>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960694">
                <a:tc>
                  <a:txBody>
                    <a:bodyPr/>
                    <a:lstStyle/>
                    <a:p>
                      <a:pPr algn="ctr" rtl="0">
                        <a:lnSpc>
                          <a:spcPct val="150000"/>
                        </a:lnSpc>
                        <a:spcAft>
                          <a:spcPts val="600"/>
                        </a:spcAft>
                      </a:pPr>
                      <a:r>
                        <a:rPr lang="en-US" sz="1400" b="1" kern="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1300*400</a:t>
                      </a: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AEFF7"/>
                    </a:solidFill>
                  </a:tcPr>
                </a:tc>
                <a:tc>
                  <a:txBody>
                    <a:bodyPr/>
                    <a:lstStyle/>
                    <a:p>
                      <a:pPr algn="ctr" rtl="0">
                        <a:lnSpc>
                          <a:spcPct val="150000"/>
                        </a:lnSpc>
                        <a:spcAft>
                          <a:spcPts val="600"/>
                        </a:spcAft>
                      </a:pPr>
                      <a:r>
                        <a:rPr lang="en-US" sz="1400" b="1" kern="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22∅18</a:t>
                      </a: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928499">
                <a:tc>
                  <a:txBody>
                    <a:bodyPr/>
                    <a:lstStyle/>
                    <a:p>
                      <a:pPr algn="ctr" rtl="0">
                        <a:lnSpc>
                          <a:spcPct val="150000"/>
                        </a:lnSpc>
                        <a:spcAft>
                          <a:spcPts val="600"/>
                        </a:spcAft>
                      </a:pPr>
                      <a:r>
                        <a:rPr lang="en-US" sz="1400" b="1" kern="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1300x300</a:t>
                      </a: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2DEEF"/>
                    </a:solidFill>
                  </a:tcPr>
                </a:tc>
                <a:tc>
                  <a:txBody>
                    <a:bodyPr/>
                    <a:lstStyle/>
                    <a:p>
                      <a:pPr algn="ctr" rtl="0">
                        <a:lnSpc>
                          <a:spcPct val="150000"/>
                        </a:lnSpc>
                        <a:spcAft>
                          <a:spcPts val="600"/>
                        </a:spcAft>
                      </a:pPr>
                      <a:r>
                        <a:rPr lang="en-US" sz="1400" b="1" kern="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16∅18</a:t>
                      </a: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835076">
                <a:tc>
                  <a:txBody>
                    <a:bodyPr/>
                    <a:lstStyle/>
                    <a:p>
                      <a:pPr algn="ctr" rtl="0">
                        <a:lnSpc>
                          <a:spcPct val="150000"/>
                        </a:lnSpc>
                        <a:spcAft>
                          <a:spcPts val="600"/>
                        </a:spcAft>
                      </a:pPr>
                      <a:r>
                        <a:rPr lang="en-US" sz="1400" b="1" kern="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900x300</a:t>
                      </a: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AEFF7"/>
                    </a:solidFill>
                  </a:tcPr>
                </a:tc>
                <a:tc>
                  <a:txBody>
                    <a:bodyPr/>
                    <a:lstStyle/>
                    <a:p>
                      <a:pPr algn="ctr" rtl="0">
                        <a:lnSpc>
                          <a:spcPct val="150000"/>
                        </a:lnSpc>
                        <a:spcAft>
                          <a:spcPts val="600"/>
                        </a:spcAft>
                      </a:pPr>
                      <a:r>
                        <a:rPr lang="en-US" sz="1400" b="1" kern="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14∅14</a:t>
                      </a: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857131">
                <a:tc>
                  <a:txBody>
                    <a:bodyPr/>
                    <a:lstStyle/>
                    <a:p>
                      <a:pPr algn="ctr" rtl="0">
                        <a:lnSpc>
                          <a:spcPct val="150000"/>
                        </a:lnSpc>
                        <a:spcAft>
                          <a:spcPts val="600"/>
                        </a:spcAft>
                      </a:pPr>
                      <a:r>
                        <a:rPr lang="en-US" sz="1400" b="1" kern="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700 x 200</a:t>
                      </a: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2DEEF"/>
                    </a:solidFill>
                  </a:tcPr>
                </a:tc>
                <a:tc>
                  <a:txBody>
                    <a:bodyPr/>
                    <a:lstStyle/>
                    <a:p>
                      <a:pPr algn="ctr" rtl="0">
                        <a:lnSpc>
                          <a:spcPct val="150000"/>
                        </a:lnSpc>
                        <a:spcAft>
                          <a:spcPts val="600"/>
                        </a:spcAft>
                      </a:pPr>
                      <a:r>
                        <a:rPr lang="en-US" sz="1400" b="1" kern="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8∅14</a:t>
                      </a: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14" name="Table 13"/>
          <p:cNvGraphicFramePr>
            <a:graphicFrameLocks noGrp="1"/>
          </p:cNvGraphicFramePr>
          <p:nvPr>
            <p:extLst>
              <p:ext uri="{D42A27DB-BD31-4B8C-83A1-F6EECF244321}">
                <p14:modId xmlns="" xmlns:p14="http://schemas.microsoft.com/office/powerpoint/2010/main" val="9932232"/>
              </p:ext>
            </p:extLst>
          </p:nvPr>
        </p:nvGraphicFramePr>
        <p:xfrm>
          <a:off x="838200" y="1295400"/>
          <a:ext cx="6477000" cy="5329256"/>
        </p:xfrm>
        <a:graphic>
          <a:graphicData uri="http://schemas.openxmlformats.org/drawingml/2006/table">
            <a:tbl>
              <a:tblPr firstRow="1" firstCol="1" bandRow="1">
                <a:tableStyleId>{5C22544A-7EE6-4342-B048-85BDC9FD1C3A}</a:tableStyleId>
              </a:tblPr>
              <a:tblGrid>
                <a:gridCol w="1066800"/>
                <a:gridCol w="685800"/>
                <a:gridCol w="914400"/>
                <a:gridCol w="609600"/>
                <a:gridCol w="914400"/>
                <a:gridCol w="685800"/>
                <a:gridCol w="914400"/>
                <a:gridCol w="685800"/>
              </a:tblGrid>
              <a:tr h="414165">
                <a:tc gridSpan="2">
                  <a:txBody>
                    <a:bodyPr/>
                    <a:lstStyle/>
                    <a:p>
                      <a:pPr algn="ctr" rtl="0">
                        <a:lnSpc>
                          <a:spcPct val="150000"/>
                        </a:lnSpc>
                        <a:spcAft>
                          <a:spcPts val="600"/>
                        </a:spcAft>
                      </a:pPr>
                      <a:r>
                        <a:rPr lang="en-US" sz="1800" dirty="0" smtClean="0">
                          <a:effectLst/>
                        </a:rPr>
                        <a:t>C1</a:t>
                      </a:r>
                      <a:endParaRPr lang="en-US" sz="1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46474" marR="4647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rtl="1"/>
                      <a:endParaRPr lang="ar-SA"/>
                    </a:p>
                  </a:txBody>
                  <a:tcPr/>
                </a:tc>
                <a:tc gridSpan="2">
                  <a:txBody>
                    <a:bodyPr/>
                    <a:lstStyle/>
                    <a:p>
                      <a:pPr algn="ctr" rtl="0">
                        <a:lnSpc>
                          <a:spcPct val="150000"/>
                        </a:lnSpc>
                        <a:spcAft>
                          <a:spcPts val="600"/>
                        </a:spcAft>
                      </a:pPr>
                      <a:r>
                        <a:rPr lang="en-US" sz="1800" dirty="0" smtClean="0">
                          <a:effectLst/>
                        </a:rPr>
                        <a:t>C2</a:t>
                      </a:r>
                      <a:endParaRPr lang="en-US" sz="1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46474" marR="4647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rtl="1"/>
                      <a:endParaRPr lang="ar-SA"/>
                    </a:p>
                  </a:txBody>
                  <a:tcPr/>
                </a:tc>
                <a:tc gridSpan="2">
                  <a:txBody>
                    <a:bodyPr/>
                    <a:lstStyle/>
                    <a:p>
                      <a:pPr algn="ctr" rtl="0">
                        <a:lnSpc>
                          <a:spcPct val="150000"/>
                        </a:lnSpc>
                        <a:spcAft>
                          <a:spcPts val="600"/>
                        </a:spcAft>
                      </a:pPr>
                      <a:r>
                        <a:rPr lang="en-US" sz="1800" dirty="0" smtClean="0">
                          <a:effectLst/>
                        </a:rPr>
                        <a:t>C3</a:t>
                      </a:r>
                      <a:endParaRPr lang="en-US" sz="1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46474" marR="4647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rtl="1"/>
                      <a:endParaRPr lang="ar-SA"/>
                    </a:p>
                  </a:txBody>
                  <a:tcPr/>
                </a:tc>
                <a:tc gridSpan="2">
                  <a:txBody>
                    <a:bodyPr/>
                    <a:lstStyle/>
                    <a:p>
                      <a:pPr algn="ctr" rtl="0">
                        <a:lnSpc>
                          <a:spcPct val="150000"/>
                        </a:lnSpc>
                        <a:spcAft>
                          <a:spcPts val="600"/>
                        </a:spcAft>
                      </a:pPr>
                      <a:r>
                        <a:rPr lang="en-US" sz="1800" dirty="0" smtClean="0">
                          <a:effectLst/>
                        </a:rPr>
                        <a:t>C4</a:t>
                      </a:r>
                      <a:endParaRPr lang="en-US" sz="1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46474" marR="4647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rtl="1"/>
                      <a:endParaRPr lang="ar-SA"/>
                    </a:p>
                  </a:txBody>
                  <a:tcPr/>
                </a:tc>
              </a:tr>
              <a:tr h="1284904">
                <a:tc>
                  <a:txBody>
                    <a:bodyPr/>
                    <a:lstStyle/>
                    <a:p>
                      <a:pPr algn="ctr" rtl="0">
                        <a:lnSpc>
                          <a:spcPct val="150000"/>
                        </a:lnSpc>
                        <a:spcAft>
                          <a:spcPts val="600"/>
                        </a:spcAft>
                      </a:pPr>
                      <a:r>
                        <a:rPr lang="en-US" sz="1400" b="1" kern="1200" dirty="0" smtClean="0">
                          <a:solidFill>
                            <a:schemeClr val="dk1"/>
                          </a:solidFill>
                          <a:effectLst/>
                          <a:latin typeface="Times New Roman" pitchFamily="18" charset="0"/>
                          <a:ea typeface="+mn-ea"/>
                          <a:cs typeface="Times New Roman" pitchFamily="18" charset="0"/>
                        </a:rPr>
                        <a:t>dimension</a:t>
                      </a:r>
                      <a:endParaRPr lang="en-US" sz="1400" b="1" kern="1200" dirty="0">
                        <a:solidFill>
                          <a:schemeClr val="dk1"/>
                        </a:solidFill>
                        <a:effectLst/>
                        <a:latin typeface="Times New Roman" pitchFamily="18" charset="0"/>
                        <a:ea typeface="+mn-ea"/>
                        <a:cs typeface="Times New Roman" pitchFamily="18" charset="0"/>
                      </a:endParaRPr>
                    </a:p>
                  </a:txBody>
                  <a:tcPr marL="46474" marR="4647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2DEEF"/>
                    </a:solidFill>
                  </a:tcPr>
                </a:tc>
                <a:tc>
                  <a:txBody>
                    <a:bodyPr/>
                    <a:lstStyle/>
                    <a:p>
                      <a:pPr algn="ctr" rtl="0">
                        <a:lnSpc>
                          <a:spcPct val="150000"/>
                        </a:lnSpc>
                        <a:spcAft>
                          <a:spcPts val="600"/>
                        </a:spcAft>
                      </a:pPr>
                      <a:r>
                        <a:rPr lang="en-US" sz="1400" b="1" kern="1200" dirty="0" smtClean="0">
                          <a:solidFill>
                            <a:schemeClr val="dk1"/>
                          </a:solidFill>
                          <a:effectLst/>
                          <a:latin typeface="Times New Roman" pitchFamily="18" charset="0"/>
                          <a:ea typeface="+mn-ea"/>
                          <a:cs typeface="Times New Roman" pitchFamily="18" charset="0"/>
                        </a:rPr>
                        <a:t># of bars</a:t>
                      </a:r>
                      <a:endParaRPr lang="en-US" sz="1400" b="1" dirty="0">
                        <a:solidFill>
                          <a:srgbClr val="000000"/>
                        </a:solidFill>
                        <a:effectLst/>
                        <a:latin typeface="Times New Roman" pitchFamily="18" charset="0"/>
                        <a:ea typeface="Calibri" panose="020F0502020204030204" pitchFamily="34" charset="0"/>
                        <a:cs typeface="Times New Roman" pitchFamily="18" charset="0"/>
                      </a:endParaRPr>
                    </a:p>
                  </a:txBody>
                  <a:tcPr marL="46474" marR="4647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lnSpc>
                          <a:spcPct val="150000"/>
                        </a:lnSpc>
                        <a:spcAft>
                          <a:spcPts val="600"/>
                        </a:spcAft>
                      </a:pPr>
                      <a:r>
                        <a:rPr lang="en-US" sz="1400" b="1" kern="1200" dirty="0" smtClean="0">
                          <a:solidFill>
                            <a:schemeClr val="dk1"/>
                          </a:solidFill>
                          <a:effectLst/>
                          <a:latin typeface="Times New Roman" pitchFamily="18" charset="0"/>
                          <a:ea typeface="+mn-ea"/>
                          <a:cs typeface="Times New Roman" pitchFamily="18" charset="0"/>
                        </a:rPr>
                        <a:t>dimension</a:t>
                      </a:r>
                      <a:endParaRPr lang="en-US" sz="1400" b="1" dirty="0">
                        <a:solidFill>
                          <a:srgbClr val="000000"/>
                        </a:solidFill>
                        <a:effectLst/>
                        <a:latin typeface="Times New Roman" pitchFamily="18" charset="0"/>
                        <a:ea typeface="Calibri" panose="020F0502020204030204" pitchFamily="34" charset="0"/>
                        <a:cs typeface="Times New Roman" pitchFamily="18" charset="0"/>
                      </a:endParaRPr>
                    </a:p>
                  </a:txBody>
                  <a:tcPr marL="46474" marR="4647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lnSpc>
                          <a:spcPct val="150000"/>
                        </a:lnSpc>
                        <a:spcAft>
                          <a:spcPts val="600"/>
                        </a:spcAft>
                      </a:pPr>
                      <a:r>
                        <a:rPr lang="en-US" sz="1400" b="1" kern="1200" dirty="0" smtClean="0">
                          <a:solidFill>
                            <a:schemeClr val="dk1"/>
                          </a:solidFill>
                          <a:effectLst/>
                          <a:latin typeface="Times New Roman" pitchFamily="18" charset="0"/>
                          <a:ea typeface="+mn-ea"/>
                          <a:cs typeface="Times New Roman" pitchFamily="18" charset="0"/>
                        </a:rPr>
                        <a:t># of bars</a:t>
                      </a:r>
                      <a:endParaRPr lang="en-US" sz="1400" b="1" dirty="0">
                        <a:solidFill>
                          <a:srgbClr val="000000"/>
                        </a:solidFill>
                        <a:effectLst/>
                        <a:latin typeface="Times New Roman" pitchFamily="18" charset="0"/>
                        <a:ea typeface="Calibri" panose="020F0502020204030204" pitchFamily="34" charset="0"/>
                        <a:cs typeface="Times New Roman" pitchFamily="18" charset="0"/>
                      </a:endParaRPr>
                    </a:p>
                  </a:txBody>
                  <a:tcPr marL="46474" marR="4647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lnSpc>
                          <a:spcPct val="150000"/>
                        </a:lnSpc>
                        <a:spcAft>
                          <a:spcPts val="600"/>
                        </a:spcAft>
                      </a:pPr>
                      <a:r>
                        <a:rPr lang="en-US" sz="1400" b="1" kern="1200" dirty="0" smtClean="0">
                          <a:solidFill>
                            <a:schemeClr val="dk1"/>
                          </a:solidFill>
                          <a:effectLst/>
                          <a:latin typeface="Times New Roman" pitchFamily="18" charset="0"/>
                          <a:ea typeface="+mn-ea"/>
                          <a:cs typeface="Times New Roman" pitchFamily="18" charset="0"/>
                        </a:rPr>
                        <a:t>dimension</a:t>
                      </a:r>
                      <a:endParaRPr lang="en-US" sz="1400" b="1" dirty="0">
                        <a:solidFill>
                          <a:srgbClr val="000000"/>
                        </a:solidFill>
                        <a:effectLst/>
                        <a:latin typeface="Times New Roman" pitchFamily="18" charset="0"/>
                        <a:ea typeface="Calibri" panose="020F0502020204030204" pitchFamily="34" charset="0"/>
                        <a:cs typeface="Times New Roman" pitchFamily="18" charset="0"/>
                      </a:endParaRPr>
                    </a:p>
                  </a:txBody>
                  <a:tcPr marL="46474" marR="4647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50000"/>
                        </a:lnSpc>
                        <a:spcBef>
                          <a:spcPts val="0"/>
                        </a:spcBef>
                        <a:spcAft>
                          <a:spcPts val="600"/>
                        </a:spcAft>
                        <a:buClrTx/>
                        <a:buSzTx/>
                        <a:buFontTx/>
                        <a:buNone/>
                        <a:tabLst/>
                        <a:defRPr/>
                      </a:pPr>
                      <a:r>
                        <a:rPr lang="en-US" sz="1400" b="1" kern="1200" dirty="0" smtClean="0">
                          <a:solidFill>
                            <a:schemeClr val="dk1"/>
                          </a:solidFill>
                          <a:effectLst/>
                          <a:latin typeface="Times New Roman" pitchFamily="18" charset="0"/>
                          <a:ea typeface="+mn-ea"/>
                          <a:cs typeface="Times New Roman" pitchFamily="18" charset="0"/>
                        </a:rPr>
                        <a:t/>
                      </a:r>
                      <a:br>
                        <a:rPr lang="en-US" sz="1400" b="1" kern="1200" dirty="0" smtClean="0">
                          <a:solidFill>
                            <a:schemeClr val="dk1"/>
                          </a:solidFill>
                          <a:effectLst/>
                          <a:latin typeface="Times New Roman" pitchFamily="18" charset="0"/>
                          <a:ea typeface="+mn-ea"/>
                          <a:cs typeface="Times New Roman" pitchFamily="18" charset="0"/>
                        </a:rPr>
                      </a:br>
                      <a:r>
                        <a:rPr lang="en-US" sz="1400" b="1" kern="1200" dirty="0" smtClean="0">
                          <a:solidFill>
                            <a:schemeClr val="dk1"/>
                          </a:solidFill>
                          <a:effectLst/>
                          <a:latin typeface="Times New Roman" pitchFamily="18" charset="0"/>
                          <a:ea typeface="+mn-ea"/>
                          <a:cs typeface="Times New Roman" pitchFamily="18" charset="0"/>
                        </a:rPr>
                        <a:t># of bars</a:t>
                      </a:r>
                      <a:endParaRPr lang="en-US" sz="1400" b="1" dirty="0" smtClean="0">
                        <a:solidFill>
                          <a:srgbClr val="000000"/>
                        </a:solidFill>
                        <a:effectLst/>
                        <a:latin typeface="Times New Roman" pitchFamily="18" charset="0"/>
                        <a:ea typeface="Calibri" panose="020F0502020204030204" pitchFamily="34" charset="0"/>
                        <a:cs typeface="Times New Roman" pitchFamily="18" charset="0"/>
                      </a:endParaRPr>
                    </a:p>
                    <a:p>
                      <a:pPr algn="ctr" rtl="0">
                        <a:lnSpc>
                          <a:spcPct val="150000"/>
                        </a:lnSpc>
                        <a:spcAft>
                          <a:spcPts val="600"/>
                        </a:spcAft>
                      </a:pPr>
                      <a:endParaRPr lang="en-US" sz="1400" b="1" dirty="0">
                        <a:solidFill>
                          <a:srgbClr val="000000"/>
                        </a:solidFill>
                        <a:effectLst/>
                        <a:latin typeface="Times New Roman" pitchFamily="18" charset="0"/>
                        <a:ea typeface="Calibri" panose="020F0502020204030204" pitchFamily="34" charset="0"/>
                        <a:cs typeface="Times New Roman" pitchFamily="18" charset="0"/>
                      </a:endParaRPr>
                    </a:p>
                  </a:txBody>
                  <a:tcPr marL="46474" marR="4647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lnSpc>
                          <a:spcPct val="150000"/>
                        </a:lnSpc>
                        <a:spcAft>
                          <a:spcPts val="600"/>
                        </a:spcAft>
                      </a:pPr>
                      <a:r>
                        <a:rPr lang="en-US" sz="1400" b="1" kern="1200" dirty="0" smtClean="0">
                          <a:solidFill>
                            <a:schemeClr val="dk1"/>
                          </a:solidFill>
                          <a:effectLst/>
                          <a:latin typeface="Times New Roman" pitchFamily="18" charset="0"/>
                          <a:ea typeface="+mn-ea"/>
                          <a:cs typeface="Times New Roman" pitchFamily="18" charset="0"/>
                        </a:rPr>
                        <a:t>dimension</a:t>
                      </a:r>
                      <a:endParaRPr lang="en-US" sz="1400" b="1" dirty="0">
                        <a:solidFill>
                          <a:srgbClr val="000000"/>
                        </a:solidFill>
                        <a:effectLst/>
                        <a:latin typeface="Times New Roman" pitchFamily="18" charset="0"/>
                        <a:ea typeface="Calibri" panose="020F0502020204030204" pitchFamily="34" charset="0"/>
                        <a:cs typeface="Times New Roman" pitchFamily="18" charset="0"/>
                      </a:endParaRPr>
                    </a:p>
                  </a:txBody>
                  <a:tcPr marL="46474" marR="4647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50000"/>
                        </a:lnSpc>
                        <a:spcBef>
                          <a:spcPts val="0"/>
                        </a:spcBef>
                        <a:spcAft>
                          <a:spcPts val="600"/>
                        </a:spcAft>
                        <a:buClrTx/>
                        <a:buSzTx/>
                        <a:buFontTx/>
                        <a:buNone/>
                        <a:tabLst/>
                        <a:defRPr/>
                      </a:pPr>
                      <a:r>
                        <a:rPr lang="en-US" sz="1400" b="1" dirty="0" smtClean="0">
                          <a:effectLst/>
                          <a:latin typeface="Times New Roman" pitchFamily="18" charset="0"/>
                          <a:cs typeface="Times New Roman" pitchFamily="18" charset="0"/>
                        </a:rPr>
                        <a:t/>
                      </a:r>
                      <a:br>
                        <a:rPr lang="en-US" sz="1400" b="1" dirty="0" smtClean="0">
                          <a:effectLst/>
                          <a:latin typeface="Times New Roman" pitchFamily="18" charset="0"/>
                          <a:cs typeface="Times New Roman" pitchFamily="18" charset="0"/>
                        </a:rPr>
                      </a:br>
                      <a:r>
                        <a:rPr lang="en-US" sz="1400" b="1" dirty="0" smtClean="0">
                          <a:effectLst/>
                          <a:latin typeface="Times New Roman" pitchFamily="18" charset="0"/>
                          <a:cs typeface="Times New Roman" pitchFamily="18" charset="0"/>
                        </a:rPr>
                        <a:t># of bars</a:t>
                      </a:r>
                      <a:endParaRPr lang="en-US" sz="1400" b="1" dirty="0" smtClean="0">
                        <a:solidFill>
                          <a:srgbClr val="000000"/>
                        </a:solidFill>
                        <a:effectLst/>
                        <a:latin typeface="Times New Roman" pitchFamily="18" charset="0"/>
                        <a:ea typeface="Calibri" panose="020F0502020204030204" pitchFamily="34" charset="0"/>
                        <a:cs typeface="Times New Roman" pitchFamily="18" charset="0"/>
                      </a:endParaRPr>
                    </a:p>
                    <a:p>
                      <a:pPr algn="ctr" rtl="0">
                        <a:lnSpc>
                          <a:spcPct val="150000"/>
                        </a:lnSpc>
                        <a:spcAft>
                          <a:spcPts val="600"/>
                        </a:spcAft>
                      </a:pPr>
                      <a:endParaRPr lang="en-US" sz="1400" b="1" dirty="0">
                        <a:solidFill>
                          <a:srgbClr val="000000"/>
                        </a:solidFill>
                        <a:effectLst/>
                        <a:latin typeface="Times New Roman" pitchFamily="18" charset="0"/>
                        <a:ea typeface="Calibri" panose="020F0502020204030204" pitchFamily="34" charset="0"/>
                        <a:cs typeface="Times New Roman" pitchFamily="18" charset="0"/>
                      </a:endParaRPr>
                    </a:p>
                  </a:txBody>
                  <a:tcPr marL="46474" marR="4647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948631">
                <a:tc>
                  <a:txBody>
                    <a:bodyPr/>
                    <a:lstStyle/>
                    <a:p>
                      <a:pPr algn="ctr" rtl="0">
                        <a:lnSpc>
                          <a:spcPct val="150000"/>
                        </a:lnSpc>
                        <a:spcAft>
                          <a:spcPts val="600"/>
                        </a:spcAft>
                      </a:pPr>
                      <a:r>
                        <a:rPr lang="en-US" sz="1400" kern="1200" dirty="0">
                          <a:solidFill>
                            <a:schemeClr val="dk1"/>
                          </a:solidFill>
                          <a:effectLst/>
                          <a:latin typeface="Times New Roman" pitchFamily="18" charset="0"/>
                          <a:ea typeface="+mn-ea"/>
                          <a:cs typeface="Times New Roman" pitchFamily="18" charset="0"/>
                        </a:rPr>
                        <a:t>800 x 300</a:t>
                      </a:r>
                    </a:p>
                  </a:txBody>
                  <a:tcPr marL="46474" marR="4647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AEFF7"/>
                    </a:solidFill>
                  </a:tcPr>
                </a:tc>
                <a:tc>
                  <a:txBody>
                    <a:bodyPr/>
                    <a:lstStyle/>
                    <a:p>
                      <a:pPr algn="ctr" rtl="0">
                        <a:lnSpc>
                          <a:spcPct val="150000"/>
                        </a:lnSpc>
                        <a:spcAft>
                          <a:spcPts val="600"/>
                        </a:spcAft>
                      </a:pPr>
                      <a:r>
                        <a:rPr lang="en-US" sz="1400" b="1" kern="1200" dirty="0">
                          <a:solidFill>
                            <a:schemeClr val="dk1"/>
                          </a:solidFill>
                          <a:effectLst/>
                          <a:latin typeface="Times New Roman" pitchFamily="18" charset="0"/>
                          <a:ea typeface="+mn-ea"/>
                          <a:cs typeface="Times New Roman" pitchFamily="18" charset="0"/>
                        </a:rPr>
                        <a:t>12∅16</a:t>
                      </a:r>
                    </a:p>
                  </a:txBody>
                  <a:tcPr marL="46474" marR="4647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600"/>
                        </a:spcAft>
                      </a:pPr>
                      <a:r>
                        <a:rPr lang="en-US" sz="1400" b="1" dirty="0">
                          <a:solidFill>
                            <a:srgbClr val="000000"/>
                          </a:solidFill>
                          <a:effectLst/>
                          <a:latin typeface="Times New Roman" pitchFamily="18" charset="0"/>
                          <a:ea typeface="Calibri" panose="020F0502020204030204" pitchFamily="34" charset="0"/>
                          <a:cs typeface="Times New Roman" pitchFamily="18" charset="0"/>
                        </a:rPr>
                        <a:t>1000x300</a:t>
                      </a:r>
                      <a:endParaRPr lang="en-US" sz="1400" dirty="0">
                        <a:solidFill>
                          <a:srgbClr val="000000"/>
                        </a:solidFill>
                        <a:effectLst/>
                        <a:latin typeface="Times New Roman" pitchFamily="18" charset="0"/>
                        <a:ea typeface="Calibri" panose="020F0502020204030204" pitchFamily="34" charset="0"/>
                        <a:cs typeface="Times New Roman" pitchFamily="18" charset="0"/>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600"/>
                        </a:spcAft>
                      </a:pPr>
                      <a:r>
                        <a:rPr lang="en-US" sz="1400" b="1" dirty="0" smtClean="0">
                          <a:solidFill>
                            <a:srgbClr val="000000"/>
                          </a:solidFill>
                          <a:effectLst/>
                          <a:latin typeface="Times New Roman" pitchFamily="18" charset="0"/>
                          <a:ea typeface="Calibri" panose="020F0502020204030204" pitchFamily="34" charset="0"/>
                          <a:cs typeface="Times New Roman" pitchFamily="18" charset="0"/>
                        </a:rPr>
                        <a:t>16c16</a:t>
                      </a:r>
                      <a:endParaRPr lang="en-US" sz="1400" dirty="0">
                        <a:solidFill>
                          <a:srgbClr val="000000"/>
                        </a:solidFill>
                        <a:effectLst/>
                        <a:latin typeface="Times New Roman" pitchFamily="18" charset="0"/>
                        <a:ea typeface="Calibri" panose="020F0502020204030204" pitchFamily="34" charset="0"/>
                        <a:cs typeface="Times New Roman" pitchFamily="18" charset="0"/>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600"/>
                        </a:spcAft>
                      </a:pPr>
                      <a:r>
                        <a:rPr lang="en-US" sz="1400" b="1" dirty="0">
                          <a:solidFill>
                            <a:srgbClr val="000000"/>
                          </a:solidFill>
                          <a:effectLst/>
                          <a:latin typeface="Times New Roman" pitchFamily="18" charset="0"/>
                          <a:ea typeface="Calibri" panose="020F0502020204030204" pitchFamily="34" charset="0"/>
                          <a:cs typeface="Times New Roman" pitchFamily="18" charset="0"/>
                        </a:rPr>
                        <a:t>1100 x 350</a:t>
                      </a:r>
                      <a:endParaRPr lang="en-US" sz="1400" dirty="0">
                        <a:solidFill>
                          <a:srgbClr val="000000"/>
                        </a:solidFill>
                        <a:effectLst/>
                        <a:latin typeface="Times New Roman" pitchFamily="18" charset="0"/>
                        <a:ea typeface="Calibri" panose="020F0502020204030204" pitchFamily="34" charset="0"/>
                        <a:cs typeface="Times New Roman" pitchFamily="18" charset="0"/>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600"/>
                        </a:spcAft>
                      </a:pPr>
                      <a:r>
                        <a:rPr lang="en-US" sz="1400" b="1" dirty="0">
                          <a:solidFill>
                            <a:srgbClr val="000000"/>
                          </a:solidFill>
                          <a:effectLst/>
                          <a:latin typeface="Times New Roman" pitchFamily="18" charset="0"/>
                          <a:ea typeface="Calibri" panose="020F0502020204030204" pitchFamily="34" charset="0"/>
                          <a:cs typeface="Times New Roman" pitchFamily="18" charset="0"/>
                        </a:rPr>
                        <a:t>16∅18</a:t>
                      </a:r>
                      <a:endParaRPr lang="en-US" sz="1400" dirty="0">
                        <a:solidFill>
                          <a:srgbClr val="000000"/>
                        </a:solidFill>
                        <a:effectLst/>
                        <a:latin typeface="Times New Roman" pitchFamily="18" charset="0"/>
                        <a:ea typeface="Calibri" panose="020F0502020204030204" pitchFamily="34" charset="0"/>
                        <a:cs typeface="Times New Roman" pitchFamily="18" charset="0"/>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600"/>
                        </a:spcAft>
                      </a:pPr>
                      <a:r>
                        <a:rPr lang="en-US" sz="1400" b="1" dirty="0">
                          <a:solidFill>
                            <a:srgbClr val="000000"/>
                          </a:solidFill>
                          <a:effectLst/>
                          <a:latin typeface="Times New Roman" pitchFamily="18" charset="0"/>
                          <a:ea typeface="Calibri" panose="020F0502020204030204" pitchFamily="34" charset="0"/>
                          <a:cs typeface="Times New Roman" pitchFamily="18" charset="0"/>
                        </a:rPr>
                        <a:t>1250 x 350</a:t>
                      </a:r>
                      <a:endParaRPr lang="en-US" sz="1400" dirty="0">
                        <a:solidFill>
                          <a:srgbClr val="000000"/>
                        </a:solidFill>
                        <a:effectLst/>
                        <a:latin typeface="Times New Roman" pitchFamily="18" charset="0"/>
                        <a:ea typeface="Calibri" panose="020F0502020204030204" pitchFamily="34" charset="0"/>
                        <a:cs typeface="Times New Roman" pitchFamily="18" charset="0"/>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600"/>
                        </a:spcAft>
                      </a:pPr>
                      <a:r>
                        <a:rPr lang="en-US" sz="1400" b="1" dirty="0">
                          <a:solidFill>
                            <a:srgbClr val="000000"/>
                          </a:solidFill>
                          <a:effectLst/>
                          <a:latin typeface="Times New Roman" pitchFamily="18" charset="0"/>
                          <a:ea typeface="Calibri" panose="020F0502020204030204" pitchFamily="34" charset="0"/>
                          <a:cs typeface="Times New Roman" pitchFamily="18" charset="0"/>
                        </a:rPr>
                        <a:t>18∅18</a:t>
                      </a:r>
                      <a:endParaRPr lang="en-US" sz="1400" dirty="0">
                        <a:solidFill>
                          <a:srgbClr val="000000"/>
                        </a:solidFill>
                        <a:effectLst/>
                        <a:latin typeface="Times New Roman" pitchFamily="18" charset="0"/>
                        <a:ea typeface="Calibri" panose="020F0502020204030204" pitchFamily="34" charset="0"/>
                        <a:cs typeface="Times New Roman" pitchFamily="18" charset="0"/>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948631">
                <a:tc>
                  <a:txBody>
                    <a:bodyPr/>
                    <a:lstStyle/>
                    <a:p>
                      <a:pPr algn="ctr" rtl="0">
                        <a:lnSpc>
                          <a:spcPct val="150000"/>
                        </a:lnSpc>
                        <a:spcAft>
                          <a:spcPts val="600"/>
                        </a:spcAft>
                      </a:pPr>
                      <a:r>
                        <a:rPr lang="en-US" sz="1400" kern="1200" dirty="0">
                          <a:solidFill>
                            <a:schemeClr val="dk1"/>
                          </a:solidFill>
                          <a:effectLst/>
                          <a:latin typeface="Times New Roman" pitchFamily="18" charset="0"/>
                          <a:ea typeface="+mn-ea"/>
                          <a:cs typeface="Times New Roman" pitchFamily="18" charset="0"/>
                        </a:rPr>
                        <a:t>600 x 300</a:t>
                      </a:r>
                    </a:p>
                  </a:txBody>
                  <a:tcPr marL="46474" marR="4647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2DEEF"/>
                    </a:solidFill>
                  </a:tcPr>
                </a:tc>
                <a:tc>
                  <a:txBody>
                    <a:bodyPr/>
                    <a:lstStyle/>
                    <a:p>
                      <a:pPr algn="ctr" rtl="0">
                        <a:lnSpc>
                          <a:spcPct val="150000"/>
                        </a:lnSpc>
                        <a:spcAft>
                          <a:spcPts val="600"/>
                        </a:spcAft>
                      </a:pPr>
                      <a:r>
                        <a:rPr lang="en-US" sz="1400" b="1" kern="1200" dirty="0">
                          <a:solidFill>
                            <a:schemeClr val="dk1"/>
                          </a:solidFill>
                          <a:effectLst/>
                          <a:latin typeface="Times New Roman" pitchFamily="18" charset="0"/>
                          <a:ea typeface="+mn-ea"/>
                          <a:cs typeface="Times New Roman" pitchFamily="18" charset="0"/>
                        </a:rPr>
                        <a:t>9∅16</a:t>
                      </a:r>
                    </a:p>
                  </a:txBody>
                  <a:tcPr marL="46474" marR="4647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600"/>
                        </a:spcAft>
                      </a:pPr>
                      <a:r>
                        <a:rPr lang="en-US" sz="1400" b="1">
                          <a:solidFill>
                            <a:srgbClr val="000000"/>
                          </a:solidFill>
                          <a:effectLst/>
                          <a:latin typeface="Times New Roman" pitchFamily="18" charset="0"/>
                          <a:ea typeface="Calibri" panose="020F0502020204030204" pitchFamily="34" charset="0"/>
                          <a:cs typeface="Times New Roman" pitchFamily="18" charset="0"/>
                        </a:rPr>
                        <a:t>800 x 300</a:t>
                      </a:r>
                      <a:endParaRPr lang="en-US" sz="1400">
                        <a:solidFill>
                          <a:srgbClr val="000000"/>
                        </a:solidFill>
                        <a:effectLst/>
                        <a:latin typeface="Times New Roman" pitchFamily="18" charset="0"/>
                        <a:ea typeface="Calibri" panose="020F0502020204030204" pitchFamily="34" charset="0"/>
                        <a:cs typeface="Times New Roman" pitchFamily="18" charset="0"/>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600"/>
                        </a:spcAft>
                      </a:pPr>
                      <a:r>
                        <a:rPr lang="en-US" sz="1400" b="1" dirty="0">
                          <a:solidFill>
                            <a:srgbClr val="000000"/>
                          </a:solidFill>
                          <a:effectLst/>
                          <a:latin typeface="Times New Roman" pitchFamily="18" charset="0"/>
                          <a:ea typeface="Calibri" panose="020F0502020204030204" pitchFamily="34" charset="0"/>
                          <a:cs typeface="Times New Roman" pitchFamily="18" charset="0"/>
                        </a:rPr>
                        <a:t>12∅16</a:t>
                      </a:r>
                      <a:endParaRPr lang="en-US" sz="1400" dirty="0">
                        <a:solidFill>
                          <a:srgbClr val="000000"/>
                        </a:solidFill>
                        <a:effectLst/>
                        <a:latin typeface="Times New Roman" pitchFamily="18" charset="0"/>
                        <a:ea typeface="Calibri" panose="020F0502020204030204" pitchFamily="34" charset="0"/>
                        <a:cs typeface="Times New Roman" pitchFamily="18" charset="0"/>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600"/>
                        </a:spcAft>
                      </a:pPr>
                      <a:r>
                        <a:rPr lang="en-US" sz="1400" b="1">
                          <a:solidFill>
                            <a:srgbClr val="000000"/>
                          </a:solidFill>
                          <a:effectLst/>
                          <a:latin typeface="Times New Roman" pitchFamily="18" charset="0"/>
                          <a:ea typeface="Calibri" panose="020F0502020204030204" pitchFamily="34" charset="0"/>
                          <a:cs typeface="Times New Roman" pitchFamily="18" charset="0"/>
                        </a:rPr>
                        <a:t>950 x 300</a:t>
                      </a:r>
                      <a:endParaRPr lang="en-US" sz="1400">
                        <a:solidFill>
                          <a:srgbClr val="000000"/>
                        </a:solidFill>
                        <a:effectLst/>
                        <a:latin typeface="Times New Roman" pitchFamily="18" charset="0"/>
                        <a:ea typeface="Calibri" panose="020F0502020204030204" pitchFamily="34" charset="0"/>
                        <a:cs typeface="Times New Roman" pitchFamily="18" charset="0"/>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lnSpc>
                          <a:spcPct val="150000"/>
                        </a:lnSpc>
                        <a:spcAft>
                          <a:spcPts val="600"/>
                        </a:spcAft>
                      </a:pPr>
                      <a:r>
                        <a:rPr lang="en-US" sz="1400" b="1" kern="1200" dirty="0">
                          <a:solidFill>
                            <a:srgbClr val="000000"/>
                          </a:solidFill>
                          <a:effectLst/>
                          <a:latin typeface="Times New Roman" pitchFamily="18" charset="0"/>
                          <a:ea typeface="Calibri" panose="020F0502020204030204" pitchFamily="34" charset="0"/>
                          <a:cs typeface="Times New Roman" pitchFamily="18" charset="0"/>
                        </a:rPr>
                        <a:t>12</a:t>
                      </a:r>
                      <a:r>
                        <a:rPr lang="en-US" sz="1400" b="1" dirty="0">
                          <a:solidFill>
                            <a:srgbClr val="000000"/>
                          </a:solidFill>
                          <a:effectLst/>
                          <a:latin typeface="Times New Roman" pitchFamily="18" charset="0"/>
                          <a:ea typeface="Calibri" panose="020F0502020204030204" pitchFamily="34" charset="0"/>
                          <a:cs typeface="Times New Roman" pitchFamily="18" charset="0"/>
                        </a:rPr>
                        <a:t>∅18</a:t>
                      </a:r>
                      <a:endParaRPr lang="en-US" sz="1400" dirty="0">
                        <a:solidFill>
                          <a:srgbClr val="000000"/>
                        </a:solidFill>
                        <a:effectLst/>
                        <a:latin typeface="Times New Roman" pitchFamily="18" charset="0"/>
                        <a:ea typeface="Calibri" panose="020F0502020204030204" pitchFamily="34" charset="0"/>
                        <a:cs typeface="Times New Roman" pitchFamily="18" charset="0"/>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600"/>
                        </a:spcAft>
                      </a:pPr>
                      <a:r>
                        <a:rPr lang="en-US" sz="1400" b="1">
                          <a:solidFill>
                            <a:srgbClr val="000000"/>
                          </a:solidFill>
                          <a:effectLst/>
                          <a:latin typeface="Times New Roman" pitchFamily="18" charset="0"/>
                          <a:ea typeface="Calibri" panose="020F0502020204030204" pitchFamily="34" charset="0"/>
                          <a:cs typeface="Times New Roman" pitchFamily="18" charset="0"/>
                        </a:rPr>
                        <a:t>1100 x  300</a:t>
                      </a:r>
                      <a:endParaRPr lang="en-US" sz="1400">
                        <a:solidFill>
                          <a:srgbClr val="000000"/>
                        </a:solidFill>
                        <a:effectLst/>
                        <a:latin typeface="Times New Roman" pitchFamily="18" charset="0"/>
                        <a:ea typeface="Calibri" panose="020F0502020204030204" pitchFamily="34" charset="0"/>
                        <a:cs typeface="Times New Roman" pitchFamily="18" charset="0"/>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lnSpc>
                          <a:spcPct val="150000"/>
                        </a:lnSpc>
                        <a:spcAft>
                          <a:spcPts val="600"/>
                        </a:spcAft>
                      </a:pPr>
                      <a:r>
                        <a:rPr lang="en-US" sz="1400" b="1">
                          <a:solidFill>
                            <a:srgbClr val="000000"/>
                          </a:solidFill>
                          <a:effectLst/>
                          <a:latin typeface="Times New Roman" pitchFamily="18" charset="0"/>
                          <a:ea typeface="Calibri" panose="020F0502020204030204" pitchFamily="34" charset="0"/>
                          <a:cs typeface="Times New Roman" pitchFamily="18" charset="0"/>
                        </a:rPr>
                        <a:t>18∅16</a:t>
                      </a:r>
                      <a:endParaRPr lang="en-US" sz="1400">
                        <a:solidFill>
                          <a:srgbClr val="000000"/>
                        </a:solidFill>
                        <a:effectLst/>
                        <a:latin typeface="Times New Roman" pitchFamily="18" charset="0"/>
                        <a:ea typeface="Calibri" panose="020F0502020204030204" pitchFamily="34" charset="0"/>
                        <a:cs typeface="Times New Roman" pitchFamily="18" charset="0"/>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808568">
                <a:tc>
                  <a:txBody>
                    <a:bodyPr/>
                    <a:lstStyle/>
                    <a:p>
                      <a:pPr algn="ctr" rtl="0">
                        <a:lnSpc>
                          <a:spcPct val="150000"/>
                        </a:lnSpc>
                        <a:spcAft>
                          <a:spcPts val="600"/>
                        </a:spcAft>
                      </a:pPr>
                      <a:r>
                        <a:rPr lang="en-US" sz="1400" kern="1200" dirty="0">
                          <a:solidFill>
                            <a:schemeClr val="dk1"/>
                          </a:solidFill>
                          <a:effectLst/>
                          <a:latin typeface="Times New Roman" pitchFamily="18" charset="0"/>
                          <a:ea typeface="+mn-ea"/>
                          <a:cs typeface="Times New Roman" pitchFamily="18" charset="0"/>
                        </a:rPr>
                        <a:t>300 x 400</a:t>
                      </a:r>
                    </a:p>
                  </a:txBody>
                  <a:tcPr marL="46474" marR="4647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AEFF7"/>
                    </a:solidFill>
                  </a:tcPr>
                </a:tc>
                <a:tc>
                  <a:txBody>
                    <a:bodyPr/>
                    <a:lstStyle/>
                    <a:p>
                      <a:pPr algn="ctr" rtl="0">
                        <a:lnSpc>
                          <a:spcPct val="150000"/>
                        </a:lnSpc>
                        <a:spcAft>
                          <a:spcPts val="600"/>
                        </a:spcAft>
                      </a:pPr>
                      <a:r>
                        <a:rPr lang="en-US" sz="1400" b="1" kern="1200" dirty="0">
                          <a:solidFill>
                            <a:schemeClr val="dk1"/>
                          </a:solidFill>
                          <a:effectLst/>
                          <a:latin typeface="Times New Roman" pitchFamily="18" charset="0"/>
                          <a:ea typeface="+mn-ea"/>
                          <a:cs typeface="Times New Roman" pitchFamily="18" charset="0"/>
                        </a:rPr>
                        <a:t>6∅16</a:t>
                      </a:r>
                    </a:p>
                  </a:txBody>
                  <a:tcPr marL="46474" marR="4647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lnSpc>
                          <a:spcPct val="150000"/>
                        </a:lnSpc>
                        <a:spcAft>
                          <a:spcPts val="600"/>
                        </a:spcAft>
                      </a:pPr>
                      <a:r>
                        <a:rPr lang="en-US" sz="1400" b="1">
                          <a:solidFill>
                            <a:srgbClr val="000000"/>
                          </a:solidFill>
                          <a:effectLst/>
                          <a:latin typeface="Times New Roman" pitchFamily="18" charset="0"/>
                          <a:ea typeface="Calibri" panose="020F0502020204030204" pitchFamily="34" charset="0"/>
                          <a:cs typeface="Times New Roman" pitchFamily="18" charset="0"/>
                        </a:rPr>
                        <a:t>500 x 300</a:t>
                      </a:r>
                      <a:endParaRPr lang="en-US" sz="1400">
                        <a:solidFill>
                          <a:srgbClr val="000000"/>
                        </a:solidFill>
                        <a:effectLst/>
                        <a:latin typeface="Times New Roman" pitchFamily="18" charset="0"/>
                        <a:ea typeface="Calibri" panose="020F0502020204030204" pitchFamily="34" charset="0"/>
                        <a:cs typeface="Times New Roman" pitchFamily="18" charset="0"/>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600"/>
                        </a:spcAft>
                      </a:pPr>
                      <a:r>
                        <a:rPr lang="en-US" sz="1400" b="1" dirty="0">
                          <a:solidFill>
                            <a:srgbClr val="000000"/>
                          </a:solidFill>
                          <a:effectLst/>
                          <a:latin typeface="Times New Roman" pitchFamily="18" charset="0"/>
                          <a:ea typeface="Calibri" panose="020F0502020204030204" pitchFamily="34" charset="0"/>
                          <a:cs typeface="Times New Roman" pitchFamily="18" charset="0"/>
                        </a:rPr>
                        <a:t>8∅16</a:t>
                      </a:r>
                      <a:endParaRPr lang="en-US" sz="1400" dirty="0">
                        <a:solidFill>
                          <a:srgbClr val="000000"/>
                        </a:solidFill>
                        <a:effectLst/>
                        <a:latin typeface="Times New Roman" pitchFamily="18" charset="0"/>
                        <a:ea typeface="Calibri" panose="020F0502020204030204" pitchFamily="34" charset="0"/>
                        <a:cs typeface="Times New Roman" pitchFamily="18" charset="0"/>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600"/>
                        </a:spcAft>
                      </a:pPr>
                      <a:r>
                        <a:rPr lang="en-US" sz="1400" b="1" dirty="0">
                          <a:solidFill>
                            <a:srgbClr val="000000"/>
                          </a:solidFill>
                          <a:effectLst/>
                          <a:latin typeface="Times New Roman" pitchFamily="18" charset="0"/>
                          <a:ea typeface="Calibri" panose="020F0502020204030204" pitchFamily="34" charset="0"/>
                          <a:cs typeface="Times New Roman" pitchFamily="18" charset="0"/>
                        </a:rPr>
                        <a:t>700 x 300</a:t>
                      </a:r>
                      <a:endParaRPr lang="en-US" sz="1400" dirty="0">
                        <a:solidFill>
                          <a:srgbClr val="000000"/>
                        </a:solidFill>
                        <a:effectLst/>
                        <a:latin typeface="Times New Roman" pitchFamily="18" charset="0"/>
                        <a:ea typeface="Calibri" panose="020F0502020204030204" pitchFamily="34" charset="0"/>
                        <a:cs typeface="Times New Roman" pitchFamily="18" charset="0"/>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600"/>
                        </a:spcAft>
                      </a:pPr>
                      <a:r>
                        <a:rPr lang="en-US" sz="1400" b="1" dirty="0">
                          <a:solidFill>
                            <a:srgbClr val="000000"/>
                          </a:solidFill>
                          <a:effectLst/>
                          <a:latin typeface="Times New Roman" pitchFamily="18" charset="0"/>
                          <a:ea typeface="Calibri" panose="020F0502020204030204" pitchFamily="34" charset="0"/>
                          <a:cs typeface="Times New Roman" pitchFamily="18" charset="0"/>
                        </a:rPr>
                        <a:t>12∅16</a:t>
                      </a:r>
                      <a:endParaRPr lang="en-US" sz="1400" dirty="0">
                        <a:solidFill>
                          <a:srgbClr val="000000"/>
                        </a:solidFill>
                        <a:effectLst/>
                        <a:latin typeface="Times New Roman" pitchFamily="18" charset="0"/>
                        <a:ea typeface="Calibri" panose="020F0502020204030204" pitchFamily="34" charset="0"/>
                        <a:cs typeface="Times New Roman" pitchFamily="18" charset="0"/>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600"/>
                        </a:spcAft>
                      </a:pPr>
                      <a:r>
                        <a:rPr lang="en-US" sz="1400" b="1">
                          <a:solidFill>
                            <a:srgbClr val="000000"/>
                          </a:solidFill>
                          <a:effectLst/>
                          <a:latin typeface="Times New Roman" pitchFamily="18" charset="0"/>
                          <a:ea typeface="Calibri" panose="020F0502020204030204" pitchFamily="34" charset="0"/>
                          <a:cs typeface="Times New Roman" pitchFamily="18" charset="0"/>
                        </a:rPr>
                        <a:t>800 x 300</a:t>
                      </a:r>
                      <a:endParaRPr lang="en-US" sz="1400">
                        <a:solidFill>
                          <a:srgbClr val="000000"/>
                        </a:solidFill>
                        <a:effectLst/>
                        <a:latin typeface="Times New Roman" pitchFamily="18" charset="0"/>
                        <a:ea typeface="Calibri" panose="020F0502020204030204" pitchFamily="34" charset="0"/>
                        <a:cs typeface="Times New Roman" pitchFamily="18" charset="0"/>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600"/>
                        </a:spcAft>
                      </a:pPr>
                      <a:r>
                        <a:rPr lang="en-US" sz="1400" b="1">
                          <a:solidFill>
                            <a:srgbClr val="000000"/>
                          </a:solidFill>
                          <a:effectLst/>
                          <a:latin typeface="Times New Roman" pitchFamily="18" charset="0"/>
                          <a:ea typeface="Calibri" panose="020F0502020204030204" pitchFamily="34" charset="0"/>
                          <a:cs typeface="Times New Roman" pitchFamily="18" charset="0"/>
                        </a:rPr>
                        <a:t>12∅14</a:t>
                      </a:r>
                      <a:endParaRPr lang="en-US" sz="1400">
                        <a:solidFill>
                          <a:srgbClr val="000000"/>
                        </a:solidFill>
                        <a:effectLst/>
                        <a:latin typeface="Times New Roman" pitchFamily="18" charset="0"/>
                        <a:ea typeface="Calibri" panose="020F0502020204030204" pitchFamily="34" charset="0"/>
                        <a:cs typeface="Times New Roman" pitchFamily="18" charset="0"/>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852901">
                <a:tc>
                  <a:txBody>
                    <a:bodyPr/>
                    <a:lstStyle/>
                    <a:p>
                      <a:pPr algn="ctr" rtl="0">
                        <a:lnSpc>
                          <a:spcPct val="150000"/>
                        </a:lnSpc>
                        <a:spcAft>
                          <a:spcPts val="600"/>
                        </a:spcAft>
                      </a:pPr>
                      <a:r>
                        <a:rPr lang="en-US" sz="1400" kern="1200" dirty="0">
                          <a:solidFill>
                            <a:schemeClr val="dk1"/>
                          </a:solidFill>
                          <a:effectLst/>
                          <a:latin typeface="Times New Roman" pitchFamily="18" charset="0"/>
                          <a:ea typeface="+mn-ea"/>
                          <a:cs typeface="Times New Roman" pitchFamily="18" charset="0"/>
                        </a:rPr>
                        <a:t>300  x 200</a:t>
                      </a:r>
                    </a:p>
                  </a:txBody>
                  <a:tcPr marL="46474" marR="4647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2DEEF"/>
                    </a:solidFill>
                  </a:tcPr>
                </a:tc>
                <a:tc>
                  <a:txBody>
                    <a:bodyPr/>
                    <a:lstStyle/>
                    <a:p>
                      <a:pPr algn="ctr" rtl="0">
                        <a:lnSpc>
                          <a:spcPct val="150000"/>
                        </a:lnSpc>
                        <a:spcAft>
                          <a:spcPts val="600"/>
                        </a:spcAft>
                      </a:pPr>
                      <a:r>
                        <a:rPr lang="en-US" sz="1400" b="1" kern="1200" dirty="0">
                          <a:solidFill>
                            <a:schemeClr val="dk1"/>
                          </a:solidFill>
                          <a:effectLst/>
                          <a:latin typeface="Times New Roman" pitchFamily="18" charset="0"/>
                          <a:ea typeface="+mn-ea"/>
                          <a:cs typeface="Times New Roman" pitchFamily="18" charset="0"/>
                        </a:rPr>
                        <a:t>6∅14</a:t>
                      </a:r>
                    </a:p>
                  </a:txBody>
                  <a:tcPr marL="46474" marR="4647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600"/>
                        </a:spcAft>
                      </a:pPr>
                      <a:r>
                        <a:rPr lang="en-US" sz="1400" b="1" dirty="0">
                          <a:solidFill>
                            <a:srgbClr val="000000"/>
                          </a:solidFill>
                          <a:effectLst/>
                          <a:latin typeface="Times New Roman" pitchFamily="18" charset="0"/>
                          <a:ea typeface="Calibri" panose="020F0502020204030204" pitchFamily="34" charset="0"/>
                          <a:cs typeface="Times New Roman" pitchFamily="18" charset="0"/>
                        </a:rPr>
                        <a:t>400 x 200</a:t>
                      </a:r>
                      <a:endParaRPr lang="en-US" sz="1400" dirty="0">
                        <a:solidFill>
                          <a:srgbClr val="000000"/>
                        </a:solidFill>
                        <a:effectLst/>
                        <a:latin typeface="Times New Roman" pitchFamily="18" charset="0"/>
                        <a:ea typeface="Calibri" panose="020F0502020204030204" pitchFamily="34" charset="0"/>
                        <a:cs typeface="Times New Roman" pitchFamily="18" charset="0"/>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lnSpc>
                          <a:spcPct val="150000"/>
                        </a:lnSpc>
                        <a:spcAft>
                          <a:spcPts val="600"/>
                        </a:spcAft>
                      </a:pPr>
                      <a:r>
                        <a:rPr lang="en-US" sz="1400" b="1" dirty="0">
                          <a:solidFill>
                            <a:srgbClr val="000000"/>
                          </a:solidFill>
                          <a:effectLst/>
                          <a:latin typeface="Times New Roman" pitchFamily="18" charset="0"/>
                          <a:ea typeface="Calibri" panose="020F0502020204030204" pitchFamily="34" charset="0"/>
                          <a:cs typeface="Times New Roman" pitchFamily="18" charset="0"/>
                        </a:rPr>
                        <a:t>6∅14</a:t>
                      </a:r>
                      <a:endParaRPr lang="en-US" sz="1400" dirty="0">
                        <a:solidFill>
                          <a:srgbClr val="000000"/>
                        </a:solidFill>
                        <a:effectLst/>
                        <a:latin typeface="Times New Roman" pitchFamily="18" charset="0"/>
                        <a:ea typeface="Calibri" panose="020F0502020204030204" pitchFamily="34" charset="0"/>
                        <a:cs typeface="Times New Roman" pitchFamily="18" charset="0"/>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600"/>
                        </a:spcAft>
                      </a:pPr>
                      <a:r>
                        <a:rPr lang="en-US" sz="1400" b="1" dirty="0">
                          <a:solidFill>
                            <a:srgbClr val="000000"/>
                          </a:solidFill>
                          <a:effectLst/>
                          <a:latin typeface="Times New Roman" pitchFamily="18" charset="0"/>
                          <a:ea typeface="Calibri" panose="020F0502020204030204" pitchFamily="34" charset="0"/>
                          <a:cs typeface="Times New Roman" pitchFamily="18" charset="0"/>
                        </a:rPr>
                        <a:t>500 x 200</a:t>
                      </a:r>
                      <a:endParaRPr lang="en-US" sz="1400" dirty="0">
                        <a:solidFill>
                          <a:srgbClr val="000000"/>
                        </a:solidFill>
                        <a:effectLst/>
                        <a:latin typeface="Times New Roman" pitchFamily="18" charset="0"/>
                        <a:ea typeface="Calibri" panose="020F0502020204030204" pitchFamily="34" charset="0"/>
                        <a:cs typeface="Times New Roman" pitchFamily="18" charset="0"/>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lnSpc>
                          <a:spcPct val="150000"/>
                        </a:lnSpc>
                        <a:spcAft>
                          <a:spcPts val="600"/>
                        </a:spcAft>
                      </a:pPr>
                      <a:r>
                        <a:rPr lang="en-US" sz="1400" b="1" dirty="0">
                          <a:solidFill>
                            <a:srgbClr val="000000"/>
                          </a:solidFill>
                          <a:effectLst/>
                          <a:latin typeface="Times New Roman" pitchFamily="18" charset="0"/>
                          <a:ea typeface="Calibri" panose="020F0502020204030204" pitchFamily="34" charset="0"/>
                          <a:cs typeface="Times New Roman" pitchFamily="18" charset="0"/>
                        </a:rPr>
                        <a:t>8∅14</a:t>
                      </a:r>
                      <a:endParaRPr lang="en-US" sz="1400" dirty="0">
                        <a:solidFill>
                          <a:srgbClr val="000000"/>
                        </a:solidFill>
                        <a:effectLst/>
                        <a:latin typeface="Times New Roman" pitchFamily="18" charset="0"/>
                        <a:ea typeface="Calibri" panose="020F0502020204030204" pitchFamily="34" charset="0"/>
                        <a:cs typeface="Times New Roman" pitchFamily="18" charset="0"/>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600"/>
                        </a:spcAft>
                      </a:pPr>
                      <a:r>
                        <a:rPr lang="en-US" sz="1400" b="1" dirty="0">
                          <a:solidFill>
                            <a:srgbClr val="000000"/>
                          </a:solidFill>
                          <a:effectLst/>
                          <a:latin typeface="Times New Roman" pitchFamily="18" charset="0"/>
                          <a:ea typeface="Calibri" panose="020F0502020204030204" pitchFamily="34" charset="0"/>
                          <a:cs typeface="Times New Roman" pitchFamily="18" charset="0"/>
                        </a:rPr>
                        <a:t>600 x 200</a:t>
                      </a:r>
                      <a:endParaRPr lang="en-US" sz="1400" dirty="0">
                        <a:solidFill>
                          <a:srgbClr val="000000"/>
                        </a:solidFill>
                        <a:effectLst/>
                        <a:latin typeface="Times New Roman" pitchFamily="18" charset="0"/>
                        <a:ea typeface="Calibri" panose="020F0502020204030204" pitchFamily="34" charset="0"/>
                        <a:cs typeface="Times New Roman" pitchFamily="18" charset="0"/>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lnSpc>
                          <a:spcPct val="150000"/>
                        </a:lnSpc>
                        <a:spcAft>
                          <a:spcPts val="600"/>
                        </a:spcAft>
                      </a:pPr>
                      <a:r>
                        <a:rPr lang="en-US" sz="1400" b="1" dirty="0">
                          <a:solidFill>
                            <a:srgbClr val="000000"/>
                          </a:solidFill>
                          <a:effectLst/>
                          <a:latin typeface="Times New Roman" pitchFamily="18" charset="0"/>
                          <a:ea typeface="Calibri" panose="020F0502020204030204" pitchFamily="34" charset="0"/>
                          <a:cs typeface="Times New Roman" pitchFamily="18" charset="0"/>
                        </a:rPr>
                        <a:t>8∅14</a:t>
                      </a:r>
                      <a:endParaRPr lang="en-US" sz="1400" dirty="0">
                        <a:solidFill>
                          <a:srgbClr val="000000"/>
                        </a:solidFill>
                        <a:effectLst/>
                        <a:latin typeface="Times New Roman" pitchFamily="18" charset="0"/>
                        <a:ea typeface="Calibri" panose="020F0502020204030204" pitchFamily="34" charset="0"/>
                        <a:cs typeface="Times New Roman" pitchFamily="18" charset="0"/>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16" name="Table 15"/>
          <p:cNvGraphicFramePr>
            <a:graphicFrameLocks noGrp="1"/>
          </p:cNvGraphicFramePr>
          <p:nvPr>
            <p:extLst>
              <p:ext uri="{D42A27DB-BD31-4B8C-83A1-F6EECF244321}">
                <p14:modId xmlns="" xmlns:p14="http://schemas.microsoft.com/office/powerpoint/2010/main" val="1617309991"/>
              </p:ext>
            </p:extLst>
          </p:nvPr>
        </p:nvGraphicFramePr>
        <p:xfrm>
          <a:off x="0" y="1295400"/>
          <a:ext cx="914400" cy="5334000"/>
        </p:xfrm>
        <a:graphic>
          <a:graphicData uri="http://schemas.openxmlformats.org/drawingml/2006/table">
            <a:tbl>
              <a:tblPr firstRow="1" firstCol="1" bandRow="1">
                <a:tableStyleId>{5C22544A-7EE6-4342-B048-85BDC9FD1C3A}</a:tableStyleId>
              </a:tblPr>
              <a:tblGrid>
                <a:gridCol w="914400"/>
              </a:tblGrid>
              <a:tr h="786902">
                <a:tc>
                  <a:txBody>
                    <a:bodyPr/>
                    <a:lstStyle/>
                    <a:p>
                      <a:pPr marL="0" algn="ctr" defTabSz="914400" rtl="0" eaLnBrk="1" latinLnBrk="0" hangingPunct="1">
                        <a:lnSpc>
                          <a:spcPct val="150000"/>
                        </a:lnSpc>
                        <a:spcAft>
                          <a:spcPts val="600"/>
                        </a:spcAft>
                      </a:pPr>
                      <a:endParaRPr lang="en-US" sz="1800" b="1" kern="1200" dirty="0">
                        <a:solidFill>
                          <a:schemeClr val="lt1"/>
                        </a:solidFill>
                        <a:effectLst/>
                        <a:latin typeface="+mn-lt"/>
                        <a:ea typeface="+mn-ea"/>
                        <a:cs typeface="+mn-cs"/>
                      </a:endParaRPr>
                    </a:p>
                  </a:txBody>
                  <a:tcPr marL="46474" marR="4647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965698">
                <a:tc>
                  <a:txBody>
                    <a:bodyPr/>
                    <a:lstStyle/>
                    <a:p>
                      <a:pPr marL="0" marR="0" indent="0" algn="ctr" defTabSz="914400" rtl="0" eaLnBrk="1" fontAlgn="auto" latinLnBrk="0" hangingPunct="1">
                        <a:lnSpc>
                          <a:spcPct val="150000"/>
                        </a:lnSpc>
                        <a:spcBef>
                          <a:spcPts val="0"/>
                        </a:spcBef>
                        <a:spcAft>
                          <a:spcPts val="600"/>
                        </a:spcAft>
                        <a:buClrTx/>
                        <a:buSzTx/>
                        <a:buFontTx/>
                        <a:buNone/>
                        <a:tabLst/>
                        <a:defRPr/>
                      </a:pPr>
                      <a:r>
                        <a:rPr kumimoji="0" lang="en-US" sz="1400" b="1" kern="1200" dirty="0" smtClean="0">
                          <a:solidFill>
                            <a:schemeClr val="dk1"/>
                          </a:solidFill>
                          <a:effectLst/>
                          <a:latin typeface="+mn-lt"/>
                          <a:ea typeface="+mn-ea"/>
                          <a:cs typeface="+mj-cs"/>
                        </a:rPr>
                        <a:t>Floor</a:t>
                      </a:r>
                      <a:r>
                        <a:rPr kumimoji="0" lang="en-US" sz="1400" b="1" kern="1200" baseline="0" dirty="0" smtClean="0">
                          <a:solidFill>
                            <a:schemeClr val="dk1"/>
                          </a:solidFill>
                          <a:effectLst/>
                          <a:latin typeface="+mn-lt"/>
                          <a:ea typeface="+mn-ea"/>
                          <a:cs typeface="+mj-cs"/>
                        </a:rPr>
                        <a:t> #</a:t>
                      </a:r>
                      <a:endParaRPr kumimoji="0" lang="en-US" sz="1400" b="1" kern="1200" dirty="0" smtClean="0">
                        <a:solidFill>
                          <a:schemeClr val="dk1"/>
                        </a:solidFill>
                        <a:effectLst/>
                        <a:latin typeface="+mn-lt"/>
                        <a:ea typeface="+mn-ea"/>
                        <a:cs typeface="+mj-cs"/>
                      </a:endParaRPr>
                    </a:p>
                    <a:p>
                      <a:pPr algn="ctr" rtl="0">
                        <a:lnSpc>
                          <a:spcPct val="150000"/>
                        </a:lnSpc>
                        <a:spcAft>
                          <a:spcPts val="600"/>
                        </a:spcAft>
                      </a:pPr>
                      <a:r>
                        <a:rPr lang="en-US" sz="900" dirty="0">
                          <a:effectLst/>
                        </a:rPr>
                        <a:t> </a:t>
                      </a:r>
                      <a:endParaRPr lang="en-US" sz="11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46474" marR="4647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990600">
                <a:tc>
                  <a:txBody>
                    <a:bodyPr/>
                    <a:lstStyle/>
                    <a:p>
                      <a:pPr algn="ctr" rtl="0">
                        <a:lnSpc>
                          <a:spcPct val="150000"/>
                        </a:lnSpc>
                        <a:spcAft>
                          <a:spcPts val="600"/>
                        </a:spcAft>
                      </a:pPr>
                      <a:r>
                        <a:rPr lang="en-US" sz="1800" b="1" kern="1200" dirty="0">
                          <a:solidFill>
                            <a:schemeClr val="lt1"/>
                          </a:solidFill>
                          <a:effectLst/>
                          <a:latin typeface="Times New Roman" pitchFamily="18" charset="0"/>
                          <a:ea typeface="+mn-ea"/>
                          <a:cs typeface="Times New Roman" pitchFamily="18" charset="0"/>
                        </a:rPr>
                        <a:t>Base 2 </a:t>
                      </a:r>
                      <a:r>
                        <a:rPr lang="en-US" sz="1800" b="1" kern="1200" dirty="0" smtClean="0">
                          <a:solidFill>
                            <a:schemeClr val="lt1"/>
                          </a:solidFill>
                          <a:effectLst/>
                          <a:latin typeface="Times New Roman" pitchFamily="18" charset="0"/>
                          <a:ea typeface="+mn-ea"/>
                          <a:cs typeface="Times New Roman" pitchFamily="18" charset="0"/>
                        </a:rPr>
                        <a:t>-2</a:t>
                      </a:r>
                      <a:r>
                        <a:rPr lang="en-US" sz="1800" b="1" kern="1200" baseline="30000" dirty="0" smtClean="0">
                          <a:solidFill>
                            <a:schemeClr val="lt1"/>
                          </a:solidFill>
                          <a:effectLst/>
                          <a:latin typeface="Times New Roman" pitchFamily="18" charset="0"/>
                          <a:ea typeface="+mn-ea"/>
                          <a:cs typeface="Times New Roman" pitchFamily="18" charset="0"/>
                        </a:rPr>
                        <a:t>nd</a:t>
                      </a:r>
                      <a:r>
                        <a:rPr lang="en-US" sz="1800" b="1" kern="1200" baseline="0" dirty="0" smtClean="0">
                          <a:solidFill>
                            <a:schemeClr val="lt1"/>
                          </a:solidFill>
                          <a:effectLst/>
                          <a:latin typeface="Times New Roman" pitchFamily="18" charset="0"/>
                          <a:ea typeface="+mn-ea"/>
                          <a:cs typeface="Times New Roman" pitchFamily="18" charset="0"/>
                        </a:rPr>
                        <a:t> </a:t>
                      </a:r>
                      <a:r>
                        <a:rPr lang="en-US" sz="1800" b="1" kern="1200" dirty="0" smtClean="0">
                          <a:solidFill>
                            <a:schemeClr val="lt1"/>
                          </a:solidFill>
                          <a:effectLst/>
                          <a:latin typeface="Times New Roman" pitchFamily="18" charset="0"/>
                          <a:ea typeface="+mn-ea"/>
                          <a:cs typeface="Times New Roman" pitchFamily="18" charset="0"/>
                        </a:rPr>
                        <a:t>floor</a:t>
                      </a:r>
                      <a:endParaRPr lang="en-US" sz="1800" b="1" kern="1200" dirty="0">
                        <a:solidFill>
                          <a:schemeClr val="lt1"/>
                        </a:solidFill>
                        <a:effectLst/>
                        <a:latin typeface="Times New Roman" pitchFamily="18" charset="0"/>
                        <a:ea typeface="+mn-ea"/>
                        <a:cs typeface="Times New Roman" pitchFamily="18" charset="0"/>
                      </a:endParaRPr>
                    </a:p>
                  </a:txBody>
                  <a:tcPr marL="46474" marR="4647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914400">
                <a:tc>
                  <a:txBody>
                    <a:bodyPr/>
                    <a:lstStyle/>
                    <a:p>
                      <a:pPr algn="ctr" rtl="0">
                        <a:lnSpc>
                          <a:spcPct val="150000"/>
                        </a:lnSpc>
                        <a:spcAft>
                          <a:spcPts val="600"/>
                        </a:spcAft>
                      </a:pPr>
                      <a:r>
                        <a:rPr lang="en-US" sz="1800" b="1" kern="1200" dirty="0">
                          <a:solidFill>
                            <a:schemeClr val="lt1"/>
                          </a:solidFill>
                          <a:effectLst/>
                          <a:latin typeface="+mn-lt"/>
                          <a:ea typeface="+mn-ea"/>
                          <a:cs typeface="+mn-cs"/>
                        </a:rPr>
                        <a:t>3 - 6 </a:t>
                      </a:r>
                    </a:p>
                  </a:txBody>
                  <a:tcPr marL="46474" marR="4647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838200">
                <a:tc>
                  <a:txBody>
                    <a:bodyPr/>
                    <a:lstStyle/>
                    <a:p>
                      <a:pPr algn="ctr" rtl="0">
                        <a:lnSpc>
                          <a:spcPct val="150000"/>
                        </a:lnSpc>
                        <a:spcAft>
                          <a:spcPts val="600"/>
                        </a:spcAft>
                      </a:pPr>
                      <a:r>
                        <a:rPr lang="en-US" sz="1800" b="1" kern="1200" dirty="0">
                          <a:solidFill>
                            <a:schemeClr val="lt1"/>
                          </a:solidFill>
                          <a:effectLst/>
                          <a:latin typeface="Times New Roman" pitchFamily="18" charset="0"/>
                          <a:ea typeface="+mn-ea"/>
                          <a:cs typeface="Times New Roman" pitchFamily="18" charset="0"/>
                        </a:rPr>
                        <a:t>7 - 11</a:t>
                      </a:r>
                    </a:p>
                  </a:txBody>
                  <a:tcPr marL="46474" marR="4647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838200">
                <a:tc>
                  <a:txBody>
                    <a:bodyPr/>
                    <a:lstStyle/>
                    <a:p>
                      <a:pPr algn="ctr" rtl="0">
                        <a:lnSpc>
                          <a:spcPct val="150000"/>
                        </a:lnSpc>
                        <a:spcAft>
                          <a:spcPts val="600"/>
                        </a:spcAft>
                      </a:pPr>
                      <a:r>
                        <a:rPr lang="en-US" sz="1800" b="1" kern="1200" dirty="0">
                          <a:solidFill>
                            <a:schemeClr val="lt1"/>
                          </a:solidFill>
                          <a:effectLst/>
                          <a:latin typeface="Times New Roman" pitchFamily="18" charset="0"/>
                          <a:ea typeface="+mn-ea"/>
                          <a:cs typeface="Times New Roman" pitchFamily="18" charset="0"/>
                        </a:rPr>
                        <a:t>12 - 14 </a:t>
                      </a:r>
                    </a:p>
                  </a:txBody>
                  <a:tcPr marL="46474" marR="4647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5" name="Title 1"/>
          <p:cNvSpPr>
            <a:spLocks noGrp="1"/>
          </p:cNvSpPr>
          <p:nvPr>
            <p:ph type="title"/>
          </p:nvPr>
        </p:nvSpPr>
        <p:spPr>
          <a:xfrm>
            <a:off x="914400" y="533400"/>
            <a:ext cx="8229600" cy="551688"/>
          </a:xfrm>
        </p:spPr>
        <p:txBody>
          <a:bodyPr>
            <a:normAutofit/>
          </a:bodyPr>
          <a:lstStyle/>
          <a:p>
            <a:r>
              <a:rPr lang="en-US" sz="3200" b="1" dirty="0" smtClean="0">
                <a:solidFill>
                  <a:schemeClr val="tx1"/>
                </a:solidFill>
                <a:latin typeface="Times New Roman" pitchFamily="18" charset="0"/>
                <a:cs typeface="Times New Roman" pitchFamily="18" charset="0"/>
              </a:rPr>
              <a:t>5- Design of Columns : </a:t>
            </a:r>
            <a:endParaRPr lang="en-US" sz="3200" b="1" dirty="0">
              <a:solidFill>
                <a:schemeClr val="tx1"/>
              </a:solidFill>
              <a:latin typeface="Times New Roman" pitchFamily="18" charset="0"/>
              <a:cs typeface="Times New Roman" pitchFamily="18" charset="0"/>
            </a:endParaRPr>
          </a:p>
        </p:txBody>
      </p:sp>
    </p:spTree>
    <p:extLst>
      <p:ext uri="{BB962C8B-B14F-4D97-AF65-F5344CB8AC3E}">
        <p14:creationId xmlns="" xmlns:p14="http://schemas.microsoft.com/office/powerpoint/2010/main" val="141266419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143000"/>
            <a:ext cx="5169584" cy="3124200"/>
          </a:xfrm>
        </p:spPr>
        <p:txBody>
          <a:bodyPr>
            <a:normAutofit/>
          </a:bodyPr>
          <a:lstStyle/>
          <a:p>
            <a:pPr algn="l" rtl="0">
              <a:buNone/>
            </a:pPr>
            <a:r>
              <a:rPr lang="en-US" altLang="ar-SA" sz="2000" dirty="0" smtClean="0">
                <a:latin typeface="Times New Roman" pitchFamily="18" charset="0"/>
                <a:cs typeface="Times New Roman" pitchFamily="18" charset="0"/>
              </a:rPr>
              <a:t>Check slenderness ratio for column C5 at grid (4-4)</a:t>
            </a:r>
          </a:p>
          <a:p>
            <a:pPr algn="l" rtl="0">
              <a:buNone/>
            </a:pPr>
            <a:r>
              <a:rPr lang="en-US" altLang="ar-SA" sz="2000" dirty="0" smtClean="0">
                <a:latin typeface="Times New Roman" pitchFamily="18" charset="0"/>
                <a:cs typeface="Times New Roman" pitchFamily="18" charset="0"/>
              </a:rPr>
              <a:t>For the column in the basement one can be considered  unbraced.</a:t>
            </a:r>
          </a:p>
          <a:p>
            <a:pPr algn="l" rtl="0">
              <a:buNone/>
            </a:pPr>
            <a:r>
              <a:rPr lang="en-US" altLang="ar-SA" sz="2000" dirty="0">
                <a:latin typeface="Times New Roman" pitchFamily="18" charset="0"/>
                <a:cs typeface="Times New Roman" pitchFamily="18" charset="0"/>
              </a:rPr>
              <a:t/>
            </a:r>
            <a:br>
              <a:rPr lang="en-US" altLang="ar-SA" sz="2000" dirty="0">
                <a:latin typeface="Times New Roman" pitchFamily="18" charset="0"/>
                <a:cs typeface="Times New Roman" pitchFamily="18" charset="0"/>
              </a:rPr>
            </a:br>
            <a:r>
              <a:rPr lang="en-US" altLang="ar-SA" dirty="0" smtClean="0">
                <a:latin typeface="Comic Sans MS" panose="030F0702030302020204" pitchFamily="66" charset="0"/>
              </a:rPr>
              <a:t/>
            </a:r>
            <a:br>
              <a:rPr lang="en-US" altLang="ar-SA" dirty="0" smtClean="0">
                <a:latin typeface="Comic Sans MS" panose="030F0702030302020204" pitchFamily="66" charset="0"/>
              </a:rPr>
            </a:br>
            <a:endParaRPr lang="ar-SA" dirty="0"/>
          </a:p>
        </p:txBody>
      </p:sp>
      <p:pic>
        <p:nvPicPr>
          <p:cNvPr id="5" name="Picture 4" descr="121212.JPG"/>
          <p:cNvPicPr/>
          <p:nvPr/>
        </p:nvPicPr>
        <p:blipFill>
          <a:blip r:embed="rId2"/>
          <a:stretch>
            <a:fillRect/>
          </a:stretch>
        </p:blipFill>
        <p:spPr>
          <a:xfrm>
            <a:off x="5213784" y="1957755"/>
            <a:ext cx="3701617" cy="475956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 xmlns:p14="http://schemas.microsoft.com/office/powerpoint/2010/main" val="221400340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 xmlns:a14="http://schemas.microsoft.com/office/drawing/2010/main" val="0"/>
              </a:ext>
            </a:extLst>
          </a:blip>
          <a:stretch>
            <a:fillRect/>
          </a:stretch>
        </p:blipFill>
        <p:spPr>
          <a:xfrm>
            <a:off x="304800" y="3505200"/>
            <a:ext cx="5235732" cy="2590800"/>
          </a:xfrm>
        </p:spPr>
      </p:pic>
      <p:pic>
        <p:nvPicPr>
          <p:cNvPr id="5" name="Picture 4" descr="psi.JPG"/>
          <p:cNvPicPr/>
          <p:nvPr/>
        </p:nvPicPr>
        <p:blipFill>
          <a:blip r:embed="rId3"/>
          <a:stretch>
            <a:fillRect/>
          </a:stretch>
        </p:blipFill>
        <p:spPr>
          <a:xfrm>
            <a:off x="5791201" y="914401"/>
            <a:ext cx="2972488" cy="542445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6" name="TextBox 5"/>
          <p:cNvSpPr txBox="1"/>
          <p:nvPr/>
        </p:nvSpPr>
        <p:spPr>
          <a:xfrm>
            <a:off x="685800" y="6248400"/>
            <a:ext cx="2868770" cy="400110"/>
          </a:xfrm>
          <a:prstGeom prst="rect">
            <a:avLst/>
          </a:prstGeom>
          <a:noFill/>
        </p:spPr>
        <p:txBody>
          <a:bodyPr wrap="square" rtlCol="1">
            <a:spAutoFit/>
          </a:bodyPr>
          <a:lstStyle/>
          <a:p>
            <a:pPr algn="l" rtl="0"/>
            <a:r>
              <a:rPr lang="en-US" sz="2000" dirty="0" smtClean="0">
                <a:latin typeface="Times New Roman" pitchFamily="18" charset="0"/>
                <a:cs typeface="Times New Roman" pitchFamily="18" charset="0"/>
              </a:rPr>
              <a:t>From the graph  </a:t>
            </a:r>
            <a:r>
              <a:rPr lang="ar-SA" dirty="0" smtClean="0"/>
              <a:t>ـــ</a:t>
            </a:r>
            <a:r>
              <a:rPr lang="en-US" dirty="0" smtClean="0"/>
              <a:t>&gt;  K </a:t>
            </a:r>
            <a:r>
              <a:rPr lang="en-US" dirty="0"/>
              <a:t>=</a:t>
            </a:r>
            <a:r>
              <a:rPr lang="en-US" sz="2000" dirty="0">
                <a:latin typeface="Times New Roman" pitchFamily="18" charset="0"/>
                <a:cs typeface="Times New Roman" pitchFamily="18" charset="0"/>
              </a:rPr>
              <a:t>2</a:t>
            </a:r>
            <a:r>
              <a:rPr lang="en-US" dirty="0"/>
              <a:t> </a:t>
            </a:r>
          </a:p>
        </p:txBody>
      </p:sp>
      <p:pic>
        <p:nvPicPr>
          <p:cNvPr id="8" name="Picture 7"/>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324154" y="762000"/>
            <a:ext cx="5138031" cy="2743200"/>
          </a:xfrm>
          <a:prstGeom prst="rect">
            <a:avLst/>
          </a:prstGeom>
        </p:spPr>
      </p:pic>
    </p:spTree>
    <p:extLst>
      <p:ext uri="{BB962C8B-B14F-4D97-AF65-F5344CB8AC3E}">
        <p14:creationId xmlns="" xmlns:p14="http://schemas.microsoft.com/office/powerpoint/2010/main" val="380462508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4994" name="Picture 2"/>
          <p:cNvPicPr>
            <a:picLocks noChangeAspect="1" noChangeArrowheads="1"/>
          </p:cNvPicPr>
          <p:nvPr/>
        </p:nvPicPr>
        <p:blipFill>
          <a:blip r:embed="rId2"/>
          <a:srcRect/>
          <a:stretch>
            <a:fillRect/>
          </a:stretch>
        </p:blipFill>
        <p:spPr bwMode="auto">
          <a:xfrm>
            <a:off x="609600" y="685800"/>
            <a:ext cx="3124200" cy="1447800"/>
          </a:xfrm>
          <a:prstGeom prst="rect">
            <a:avLst/>
          </a:prstGeom>
          <a:noFill/>
          <a:ln w="9525">
            <a:noFill/>
            <a:miter lim="800000"/>
            <a:headEnd/>
            <a:tailEnd/>
          </a:ln>
          <a:effectLst/>
        </p:spPr>
      </p:pic>
      <p:pic>
        <p:nvPicPr>
          <p:cNvPr id="84995" name="Picture 3"/>
          <p:cNvPicPr>
            <a:picLocks noChangeAspect="1" noChangeArrowheads="1"/>
          </p:cNvPicPr>
          <p:nvPr/>
        </p:nvPicPr>
        <p:blipFill>
          <a:blip r:embed="rId3"/>
          <a:srcRect/>
          <a:stretch>
            <a:fillRect/>
          </a:stretch>
        </p:blipFill>
        <p:spPr bwMode="auto">
          <a:xfrm>
            <a:off x="533400" y="2133600"/>
            <a:ext cx="6736932" cy="3810000"/>
          </a:xfrm>
          <a:prstGeom prst="rect">
            <a:avLst/>
          </a:prstGeom>
          <a:noFill/>
          <a:ln w="9525">
            <a:noFill/>
            <a:miter lim="800000"/>
            <a:headEnd/>
            <a:tailEnd/>
          </a:ln>
          <a:effectLst/>
        </p:spPr>
      </p:pic>
      <p:pic>
        <p:nvPicPr>
          <p:cNvPr id="7" name="Picture 6" descr="ccc.JPG"/>
          <p:cNvPicPr/>
          <p:nvPr/>
        </p:nvPicPr>
        <p:blipFill>
          <a:blip r:embed="rId4"/>
          <a:stretch>
            <a:fillRect/>
          </a:stretch>
        </p:blipFill>
        <p:spPr>
          <a:xfrm>
            <a:off x="7391400" y="2362200"/>
            <a:ext cx="907256" cy="4267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 xmlns:p14="http://schemas.microsoft.com/office/powerpoint/2010/main" val="41914194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914400"/>
            <a:ext cx="8229600" cy="838200"/>
          </a:xfrm>
        </p:spPr>
        <p:txBody>
          <a:bodyPr>
            <a:normAutofit fontScale="90000"/>
          </a:bodyPr>
          <a:lstStyle/>
          <a:p>
            <a:r>
              <a:rPr lang="en-US" dirty="0" smtClean="0"/>
              <a:t/>
            </a:r>
            <a:br>
              <a:rPr lang="en-US" dirty="0" smtClean="0"/>
            </a:br>
            <a:r>
              <a:rPr lang="en-US" dirty="0" smtClean="0"/>
              <a:t/>
            </a:r>
            <a:br>
              <a:rPr lang="en-US" dirty="0" smtClean="0"/>
            </a:br>
            <a:r>
              <a:rPr lang="en-US" sz="5300" b="1" i="1" dirty="0" smtClean="0">
                <a:solidFill>
                  <a:schemeClr val="tx1"/>
                </a:solidFill>
                <a:latin typeface="Times New Roman" pitchFamily="18" charset="0"/>
                <a:cs typeface="Times New Roman" pitchFamily="18" charset="0"/>
              </a:rPr>
              <a:t>Chapter 1 : Introduction</a:t>
            </a:r>
            <a:endParaRPr lang="ar-SA" sz="5300" b="1" i="1" dirty="0" smtClean="0">
              <a:solidFill>
                <a:schemeClr val="tx1"/>
              </a:solidFill>
              <a:latin typeface="Times New Roman" pitchFamily="18" charset="0"/>
              <a:cs typeface="Times New Roman" pitchFamily="18" charset="0"/>
            </a:endParaRPr>
          </a:p>
        </p:txBody>
      </p:sp>
      <p:pic>
        <p:nvPicPr>
          <p:cNvPr id="4" name="صورة 3"/>
          <p:cNvPicPr>
            <a:picLocks noGrp="1" noChangeAspect="1" noChangeArrowheads="1"/>
          </p:cNvPicPr>
          <p:nvPr>
            <p:ph idx="1"/>
          </p:nvPr>
        </p:nvPicPr>
        <p:blipFill>
          <a:blip r:embed="rId2"/>
          <a:srcRect/>
          <a:stretch>
            <a:fillRect/>
          </a:stretch>
        </p:blipFill>
        <p:spPr bwMode="auto">
          <a:xfrm>
            <a:off x="5105400" y="1981200"/>
            <a:ext cx="3408735" cy="43894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990600" y="609600"/>
            <a:ext cx="5334000" cy="5943600"/>
          </a:xfrm>
          <a:prstGeom prst="rect">
            <a:avLst/>
          </a:prstGeom>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14400"/>
            <a:ext cx="8534400" cy="4389120"/>
          </a:xfrm>
        </p:spPr>
        <p:txBody>
          <a:bodyPr>
            <a:normAutofit/>
          </a:bodyPr>
          <a:lstStyle/>
          <a:p>
            <a:pPr algn="l" rtl="0">
              <a:buNone/>
            </a:pPr>
            <a:r>
              <a:rPr lang="en-US" sz="2000" dirty="0" smtClean="0">
                <a:latin typeface="Times New Roman" pitchFamily="18" charset="0"/>
                <a:cs typeface="Times New Roman" pitchFamily="18" charset="0"/>
              </a:rPr>
              <a:t>See interaction diagram:</a:t>
            </a:r>
          </a:p>
          <a:p>
            <a:pPr algn="l" rtl="0">
              <a:buNone/>
            </a:pPr>
            <a:r>
              <a:rPr lang="en-US" sz="2000" dirty="0" smtClean="0">
                <a:latin typeface="Times New Roman" pitchFamily="18" charset="0"/>
                <a:cs typeface="Times New Roman" pitchFamily="18" charset="0"/>
              </a:rPr>
              <a:t>From the figure </a:t>
            </a:r>
            <a:r>
              <a:rPr lang="en-US" sz="2000" b="1" dirty="0" smtClean="0">
                <a:latin typeface="Times New Roman" pitchFamily="18" charset="0"/>
                <a:cs typeface="Times New Roman" pitchFamily="18" charset="0"/>
              </a:rPr>
              <a:t>ρ&lt; 1% use minimum steel ratio ρ=1%</a:t>
            </a:r>
          </a:p>
          <a:p>
            <a:pPr algn="l" rtl="0">
              <a:buNone/>
            </a:pPr>
            <a:r>
              <a:rPr lang="en-US" sz="2000" b="1" dirty="0" smtClean="0">
                <a:latin typeface="Times New Roman" pitchFamily="18" charset="0"/>
                <a:cs typeface="Times New Roman" pitchFamily="18" charset="0"/>
              </a:rPr>
              <a:t>As= 0.01 *Ag = 0.01 x 1300 x 300 = 3900 </a:t>
            </a:r>
            <a:r>
              <a:rPr lang="en-US" sz="2000" dirty="0" smtClean="0">
                <a:latin typeface="Times New Roman" pitchFamily="18" charset="0"/>
                <a:cs typeface="Times New Roman" pitchFamily="18" charset="0"/>
              </a:rPr>
              <a:t>mm</a:t>
            </a:r>
            <a:r>
              <a:rPr lang="en-US" sz="2000" baseline="30000" dirty="0" smtClean="0">
                <a:latin typeface="Times New Roman" pitchFamily="18" charset="0"/>
                <a:cs typeface="Times New Roman" pitchFamily="18" charset="0"/>
              </a:rPr>
              <a:t>2 </a:t>
            </a:r>
          </a:p>
          <a:p>
            <a:pPr algn="l" rtl="0">
              <a:buNone/>
            </a:pPr>
            <a:r>
              <a:rPr lang="en-US" sz="2000" b="1" dirty="0" smtClean="0">
                <a:latin typeface="Times New Roman" pitchFamily="18" charset="0"/>
                <a:cs typeface="Times New Roman" pitchFamily="18" charset="0"/>
              </a:rPr>
              <a:t/>
            </a:r>
            <a:br>
              <a:rPr lang="en-US" sz="2000" b="1"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  </a:t>
            </a:r>
            <a:endParaRPr lang="en-US" sz="2000" dirty="0">
              <a:latin typeface="Times New Roman" pitchFamily="18" charset="0"/>
              <a:cs typeface="Times New Roman" pitchFamily="18" charset="0"/>
            </a:endParaRPr>
          </a:p>
        </p:txBody>
      </p:sp>
      <p:pic>
        <p:nvPicPr>
          <p:cNvPr id="4" name="Picture 3" descr="22.JPG"/>
          <p:cNvPicPr/>
          <p:nvPr/>
        </p:nvPicPr>
        <p:blipFill>
          <a:blip r:embed="rId2"/>
          <a:stretch>
            <a:fillRect/>
          </a:stretch>
        </p:blipFill>
        <p:spPr>
          <a:xfrm>
            <a:off x="1828800" y="2133600"/>
            <a:ext cx="5257800" cy="4572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704088"/>
          </a:xfrm>
        </p:spPr>
        <p:txBody>
          <a:bodyPr>
            <a:normAutofit/>
          </a:bodyPr>
          <a:lstStyle/>
          <a:p>
            <a:pPr rtl="0"/>
            <a:r>
              <a:rPr lang="en-US" sz="3200" dirty="0" smtClean="0">
                <a:solidFill>
                  <a:schemeClr val="tx1"/>
                </a:solidFill>
                <a:latin typeface="Times New Roman" pitchFamily="18" charset="0"/>
                <a:cs typeface="Times New Roman" pitchFamily="18" charset="0"/>
              </a:rPr>
              <a:t>Design of stirrups</a:t>
            </a:r>
            <a:endParaRPr lang="en-US" sz="3200" dirty="0">
              <a:solidFill>
                <a:schemeClr val="tx1"/>
              </a:solidFill>
              <a:latin typeface="Times New Roman" pitchFamily="18" charset="0"/>
              <a:cs typeface="Times New Roman" pitchFamily="18" charset="0"/>
            </a:endParaRPr>
          </a:p>
        </p:txBody>
      </p:sp>
      <p:sp>
        <p:nvSpPr>
          <p:cNvPr id="3" name="Content Placeholder 2"/>
          <p:cNvSpPr>
            <a:spLocks noGrp="1"/>
          </p:cNvSpPr>
          <p:nvPr>
            <p:ph idx="1"/>
          </p:nvPr>
        </p:nvSpPr>
        <p:spPr>
          <a:xfrm>
            <a:off x="457200" y="1935480"/>
            <a:ext cx="8229600" cy="4617720"/>
          </a:xfrm>
        </p:spPr>
        <p:txBody>
          <a:bodyPr>
            <a:normAutofit/>
          </a:bodyPr>
          <a:lstStyle/>
          <a:p>
            <a:pPr algn="l" rtl="0">
              <a:buNone/>
            </a:pPr>
            <a:r>
              <a:rPr lang="en-US" sz="2000" dirty="0" smtClean="0">
                <a:latin typeface="Times New Roman" pitchFamily="18" charset="0"/>
                <a:cs typeface="Times New Roman" pitchFamily="18" charset="0"/>
              </a:rPr>
              <a:t>Use 2Ø8mm stirrups</a:t>
            </a:r>
          </a:p>
          <a:p>
            <a:pPr algn="l" rtl="0">
              <a:buNone/>
            </a:pPr>
            <a:r>
              <a:rPr lang="en-US" sz="2000" dirty="0" smtClean="0">
                <a:latin typeface="Times New Roman" pitchFamily="18" charset="0"/>
                <a:cs typeface="Times New Roman" pitchFamily="18" charset="0"/>
              </a:rPr>
              <a:t>Vertical spacing between stirrups</a:t>
            </a:r>
          </a:p>
          <a:p>
            <a:pPr algn="l" rtl="0">
              <a:buNone/>
            </a:pPr>
            <a:r>
              <a:rPr lang="en-US" sz="2000" dirty="0" smtClean="0">
                <a:latin typeface="Times New Roman" pitchFamily="18" charset="0"/>
                <a:cs typeface="Times New Roman" pitchFamily="18" charset="0"/>
              </a:rPr>
              <a:t>S ≤ 16d</a:t>
            </a:r>
            <a:r>
              <a:rPr lang="en-US" sz="2000" baseline="-25000" dirty="0" smtClean="0">
                <a:latin typeface="Times New Roman" pitchFamily="18" charset="0"/>
                <a:cs typeface="Times New Roman" pitchFamily="18" charset="0"/>
              </a:rPr>
              <a:t>b</a:t>
            </a:r>
            <a:r>
              <a:rPr lang="en-US" sz="2000" dirty="0" smtClean="0">
                <a:latin typeface="Times New Roman" pitchFamily="18" charset="0"/>
                <a:cs typeface="Times New Roman" pitchFamily="18" charset="0"/>
              </a:rPr>
              <a:t>: longitudinal bars     S= 288 mm for d</a:t>
            </a:r>
            <a:r>
              <a:rPr lang="en-US" sz="2000" baseline="-25000" dirty="0" smtClean="0">
                <a:latin typeface="Times New Roman" pitchFamily="18" charset="0"/>
                <a:cs typeface="Times New Roman" pitchFamily="18" charset="0"/>
              </a:rPr>
              <a:t>b</a:t>
            </a:r>
            <a:r>
              <a:rPr lang="en-US" sz="2000" dirty="0" smtClean="0">
                <a:latin typeface="Times New Roman" pitchFamily="18" charset="0"/>
                <a:cs typeface="Times New Roman" pitchFamily="18" charset="0"/>
              </a:rPr>
              <a:t>=18 mm.</a:t>
            </a:r>
          </a:p>
          <a:p>
            <a:pPr algn="l" rtl="0">
              <a:buNone/>
            </a:pPr>
            <a:r>
              <a:rPr lang="en-US" sz="2000" dirty="0" smtClean="0">
                <a:latin typeface="Times New Roman" pitchFamily="18" charset="0"/>
                <a:cs typeface="Times New Roman" pitchFamily="18" charset="0"/>
              </a:rPr>
              <a:t>S ≤ 48 </a:t>
            </a:r>
            <a:r>
              <a:rPr lang="en-US" sz="2000" dirty="0" err="1" smtClean="0">
                <a:latin typeface="Times New Roman" pitchFamily="18" charset="0"/>
                <a:cs typeface="Times New Roman" pitchFamily="18" charset="0"/>
              </a:rPr>
              <a:t>d</a:t>
            </a:r>
            <a:r>
              <a:rPr lang="en-US" sz="2000" baseline="-25000" dirty="0" err="1" smtClean="0">
                <a:latin typeface="Times New Roman" pitchFamily="18" charset="0"/>
                <a:cs typeface="Times New Roman" pitchFamily="18" charset="0"/>
              </a:rPr>
              <a:t>s</a:t>
            </a:r>
            <a:r>
              <a:rPr lang="en-US" sz="2000" baseline="-25000"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 for tie bar                S=384 mm</a:t>
            </a:r>
          </a:p>
          <a:p>
            <a:pPr algn="l" rtl="0">
              <a:buNone/>
            </a:pPr>
            <a:r>
              <a:rPr lang="en-US" sz="2000" dirty="0" smtClean="0">
                <a:latin typeface="Times New Roman" pitchFamily="18" charset="0"/>
                <a:cs typeface="Times New Roman" pitchFamily="18" charset="0"/>
              </a:rPr>
              <a:t>S ≤ least lateral dimension of column       S=300 mm</a:t>
            </a:r>
          </a:p>
          <a:p>
            <a:pPr algn="l" rtl="0">
              <a:buNone/>
            </a:pPr>
            <a:endParaRPr lang="en-US" sz="2000" i="1" dirty="0" smtClean="0">
              <a:latin typeface="Times New Roman" pitchFamily="18" charset="0"/>
              <a:cs typeface="Times New Roman" pitchFamily="18" charset="0"/>
            </a:endParaRPr>
          </a:p>
          <a:p>
            <a:pPr algn="l" rtl="0">
              <a:buNone/>
            </a:pPr>
            <a:r>
              <a:rPr lang="en-US" sz="2000" i="1" dirty="0" smtClean="0">
                <a:latin typeface="Times New Roman" pitchFamily="18" charset="0"/>
                <a:cs typeface="Times New Roman" pitchFamily="18" charset="0"/>
              </a:rPr>
              <a:t>The spacing between stirrups is 280 mm </a:t>
            </a:r>
            <a:r>
              <a:rPr lang="en-US" sz="2000" i="1" smtClean="0">
                <a:latin typeface="Times New Roman" pitchFamily="18" charset="0"/>
                <a:cs typeface="Times New Roman" pitchFamily="18" charset="0"/>
              </a:rPr>
              <a:t>for db=18 </a:t>
            </a:r>
            <a:r>
              <a:rPr lang="en-US" sz="2000" i="1" dirty="0" smtClean="0">
                <a:latin typeface="Times New Roman" pitchFamily="18" charset="0"/>
                <a:cs typeface="Times New Roman" pitchFamily="18" charset="0"/>
              </a:rPr>
              <a:t>mm </a:t>
            </a:r>
            <a:r>
              <a:rPr lang="en-US" sz="2000" b="1" i="1" dirty="0" smtClean="0">
                <a:latin typeface="Times New Roman" pitchFamily="18" charset="0"/>
                <a:cs typeface="Times New Roman" pitchFamily="18" charset="0"/>
                <a:sym typeface="Wingdings"/>
              </a:rPr>
              <a:t></a:t>
            </a:r>
            <a:r>
              <a:rPr lang="en-US" sz="2000" b="1" i="1" dirty="0" smtClean="0">
                <a:latin typeface="Times New Roman" pitchFamily="18" charset="0"/>
                <a:cs typeface="Times New Roman" pitchFamily="18" charset="0"/>
              </a:rPr>
              <a:t> C</a:t>
            </a:r>
            <a:r>
              <a:rPr lang="ar-SA" sz="2000" b="1" i="1" dirty="0" smtClean="0">
                <a:latin typeface="Times New Roman" pitchFamily="18" charset="0"/>
                <a:cs typeface="Times New Roman" pitchFamily="18" charset="0"/>
              </a:rPr>
              <a:t>5</a:t>
            </a:r>
            <a:r>
              <a:rPr lang="en-US" sz="2000" dirty="0" smtClean="0">
                <a:latin typeface="Times New Roman" pitchFamily="18" charset="0"/>
                <a:cs typeface="Times New Roman" pitchFamily="18" charset="0"/>
              </a:rPr>
              <a:t> </a:t>
            </a:r>
            <a:endParaRPr lang="en-US" sz="2000" dirty="0">
              <a:latin typeface="Times New Roman" pitchFamily="18" charset="0"/>
              <a:cs typeface="Times New Roman" pitchFamily="18" charset="0"/>
            </a:endParaRPr>
          </a:p>
        </p:txBody>
      </p:sp>
      <p:sp>
        <p:nvSpPr>
          <p:cNvPr id="4301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43013" name="Picture 5"/>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0" y="0"/>
            <a:ext cx="95250" cy="180975"/>
          </a:xfrm>
          <a:prstGeom prst="rect">
            <a:avLst/>
          </a:prstGeom>
          <a:noFill/>
        </p:spPr>
      </p:pic>
      <p:sp>
        <p:nvSpPr>
          <p:cNvPr id="43016"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43015" name="Picture 7"/>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0" y="0"/>
            <a:ext cx="95250" cy="180975"/>
          </a:xfrm>
          <a:prstGeom prst="rect">
            <a:avLst/>
          </a:prstGeom>
          <a:noFill/>
        </p:spPr>
      </p:pic>
      <p:sp>
        <p:nvSpPr>
          <p:cNvPr id="43018"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43017" name="Picture 9"/>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0" y="0"/>
            <a:ext cx="95250" cy="180975"/>
          </a:xfrm>
          <a:prstGeom prst="rect">
            <a:avLst/>
          </a:prstGeom>
          <a:noFill/>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685800"/>
            <a:ext cx="6858000" cy="532796"/>
          </a:xfrm>
        </p:spPr>
        <p:txBody>
          <a:bodyPr>
            <a:normAutofit/>
          </a:bodyPr>
          <a:lstStyle/>
          <a:p>
            <a:pPr algn="l"/>
            <a:r>
              <a:rPr lang="en-US" sz="3200" b="0" dirty="0">
                <a:solidFill>
                  <a:schemeClr val="tx1"/>
                </a:solidFill>
                <a:effectLst/>
                <a:latin typeface="Times New Roman" pitchFamily="18" charset="0"/>
                <a:cs typeface="Times New Roman" pitchFamily="18" charset="0"/>
              </a:rPr>
              <a:t>Design of footing</a:t>
            </a:r>
          </a:p>
        </p:txBody>
      </p:sp>
      <mc:AlternateContent xmlns:mc="http://schemas.openxmlformats.org/markup-compatibility/2006">
        <mc:Choice xmlns:a14="http://schemas.microsoft.com/office/drawing/2010/main" xmlns="" Requires="a14">
          <p:sp>
            <p:nvSpPr>
              <p:cNvPr id="3" name="Subtitle 2"/>
              <p:cNvSpPr>
                <a:spLocks noGrp="1"/>
              </p:cNvSpPr>
              <p:nvPr>
                <p:ph type="subTitle" idx="1"/>
              </p:nvPr>
            </p:nvSpPr>
            <p:spPr>
              <a:xfrm>
                <a:off x="1524000" y="1429555"/>
                <a:ext cx="9144000" cy="4945487"/>
              </a:xfrm>
            </p:spPr>
            <p:txBody>
              <a:bodyPr/>
              <a:lstStyle/>
              <a:p>
                <a:pPr algn="l"/>
                <a:r>
                  <a:rPr lang="en-US" dirty="0" smtClean="0"/>
                  <a:t>We choose </a:t>
                </a:r>
                <a:r>
                  <a:rPr lang="en-US" dirty="0"/>
                  <a:t>mat foundation since the area of footing </a:t>
                </a:r>
                <a:r>
                  <a:rPr lang="en-US" dirty="0" smtClean="0"/>
                  <a:t>larger </a:t>
                </a:r>
                <a:r>
                  <a:rPr lang="en-US" dirty="0"/>
                  <a:t>than half of the </a:t>
                </a:r>
                <a:r>
                  <a:rPr lang="en-US" dirty="0" smtClean="0"/>
                  <a:t>building. </a:t>
                </a:r>
                <a:endParaRPr lang="en-US" dirty="0"/>
              </a:p>
              <a:p>
                <a:pPr algn="l"/>
                <a:r>
                  <a:rPr lang="en-US" dirty="0" smtClean="0"/>
                  <a:t>and </a:t>
                </a:r>
                <a:r>
                  <a:rPr lang="en-US" dirty="0"/>
                  <a:t>also we </a:t>
                </a:r>
                <a:r>
                  <a:rPr lang="en-US" dirty="0" smtClean="0"/>
                  <a:t>took into consideration </a:t>
                </a:r>
                <a:r>
                  <a:rPr lang="en-US" dirty="0"/>
                  <a:t>the properties of soil ( bearing capacity ) :</a:t>
                </a:r>
              </a:p>
              <a:p>
                <a:pPr marL="342900" indent="-342900" algn="l">
                  <a:buFont typeface="Arial" panose="020B0604020202020204" pitchFamily="34" charset="0"/>
                  <a:buChar char="•"/>
                </a:pPr>
                <a:r>
                  <a:rPr lang="en-US" dirty="0" smtClean="0"/>
                  <a:t>Area </a:t>
                </a:r>
                <a:r>
                  <a:rPr lang="en-US" dirty="0"/>
                  <a:t>of building = 604.4 m2</a:t>
                </a:r>
              </a:p>
              <a:p>
                <a:pPr marL="342900" indent="-342900" algn="l">
                  <a:buFont typeface="Arial" panose="020B0604020202020204" pitchFamily="34" charset="0"/>
                  <a:buChar char="•"/>
                </a:pPr>
                <a:r>
                  <a:rPr lang="en-US" dirty="0" smtClean="0"/>
                  <a:t>Area </a:t>
                </a:r>
                <a:r>
                  <a:rPr lang="en-US" dirty="0"/>
                  <a:t>of footings (total area ) = </a:t>
                </a:r>
                <a14:m>
                  <m:oMath xmlns:m="http://schemas.openxmlformats.org/officeDocument/2006/math">
                    <m:f>
                      <m:fPr>
                        <m:ctrlPr>
                          <a:rPr lang="en-US" i="1"/>
                        </m:ctrlPr>
                      </m:fPr>
                      <m:num>
                        <m:r>
                          <a:rPr lang="en-US" i="1"/>
                          <m:t>𝑡𝑜𝑡𝑎𝑙</m:t>
                        </m:r>
                        <m:r>
                          <a:rPr lang="en-US" i="1"/>
                          <m:t> </m:t>
                        </m:r>
                        <m:r>
                          <a:rPr lang="en-US" i="1"/>
                          <m:t>𝑏𝑢𝑖𝑙𝑑𝑖𝑛𝑔</m:t>
                        </m:r>
                        <m:r>
                          <a:rPr lang="en-US" i="1"/>
                          <m:t> </m:t>
                        </m:r>
                        <m:r>
                          <a:rPr lang="en-US" i="1"/>
                          <m:t>𝑤𝑒𝑖𝑔h𝑡</m:t>
                        </m:r>
                      </m:num>
                      <m:den>
                        <m:r>
                          <a:rPr lang="en-US" i="1"/>
                          <m:t>𝑎𝑙𝑙𝑜𝑤𝑎𝑏𝑙𝑒</m:t>
                        </m:r>
                        <m:r>
                          <a:rPr lang="en-US" i="1"/>
                          <m:t> </m:t>
                        </m:r>
                        <m:r>
                          <a:rPr lang="en-US" i="1"/>
                          <m:t>𝑏𝑒𝑎𝑟𝑖𝑛𝑔</m:t>
                        </m:r>
                        <m:r>
                          <a:rPr lang="en-US" i="1"/>
                          <m:t> </m:t>
                        </m:r>
                        <m:r>
                          <a:rPr lang="en-US" i="1"/>
                          <m:t>𝑐𝑎𝑝𝑎𝑐𝑖𝑡𝑦</m:t>
                        </m:r>
                        <m:r>
                          <a:rPr lang="en-US" i="1"/>
                          <m:t> (</m:t>
                        </m:r>
                        <m:sSub>
                          <m:sSubPr>
                            <m:ctrlPr>
                              <a:rPr lang="en-US" i="1"/>
                            </m:ctrlPr>
                          </m:sSubPr>
                          <m:e>
                            <m:r>
                              <a:rPr lang="en-US" i="1"/>
                              <m:t>𝑞</m:t>
                            </m:r>
                          </m:e>
                          <m:sub>
                            <m:r>
                              <a:rPr lang="en-US" i="1"/>
                              <m:t>𝑎𝑙𝑙</m:t>
                            </m:r>
                          </m:sub>
                        </m:sSub>
                        <m:r>
                          <a:rPr lang="en-US" i="1"/>
                          <m:t>)</m:t>
                        </m:r>
                      </m:den>
                    </m:f>
                  </m:oMath>
                </a14:m>
                <a:r>
                  <a:rPr lang="en-US" dirty="0"/>
                  <a:t>= </a:t>
                </a:r>
                <a14:m>
                  <m:oMath xmlns:m="http://schemas.openxmlformats.org/officeDocument/2006/math">
                    <m:f>
                      <m:fPr>
                        <m:ctrlPr>
                          <a:rPr lang="en-US" i="1"/>
                        </m:ctrlPr>
                      </m:fPr>
                      <m:num>
                        <m:r>
                          <a:rPr lang="en-US" i="1"/>
                          <m:t>142684</m:t>
                        </m:r>
                        <m:r>
                          <a:rPr lang="en-US" i="1"/>
                          <m:t> </m:t>
                        </m:r>
                        <m:r>
                          <a:rPr lang="en-US" i="1"/>
                          <m:t>𝐾𝑁</m:t>
                        </m:r>
                      </m:num>
                      <m:den>
                        <m:r>
                          <a:rPr lang="en-US" i="1"/>
                          <m:t>350</m:t>
                        </m:r>
                        <m:r>
                          <a:rPr lang="en-US" i="1"/>
                          <m:t> </m:t>
                        </m:r>
                        <m:r>
                          <a:rPr lang="en-US" i="1"/>
                          <m:t>𝐾𝑁</m:t>
                        </m:r>
                      </m:den>
                    </m:f>
                  </m:oMath>
                </a14:m>
                <a:r>
                  <a:rPr lang="en-US" dirty="0"/>
                  <a:t> = 408 m2 </a:t>
                </a:r>
                <a:endParaRPr lang="en-US" dirty="0" smtClean="0"/>
              </a:p>
              <a:p>
                <a:pPr marL="342900" indent="-342900" algn="l">
                  <a:buFont typeface="Arial" panose="020B0604020202020204" pitchFamily="34" charset="0"/>
                  <a:buChar char="•"/>
                </a:pPr>
                <a:r>
                  <a:rPr lang="en-US" dirty="0" smtClean="0"/>
                  <a:t>Since 408 </a:t>
                </a:r>
                <a:r>
                  <a:rPr lang="en-US" dirty="0"/>
                  <a:t>&gt; 302 ,</a:t>
                </a:r>
                <a:r>
                  <a:rPr lang="en-US" dirty="0" smtClean="0"/>
                  <a:t>use </a:t>
                </a:r>
                <a:r>
                  <a:rPr lang="en-US" dirty="0"/>
                  <a:t>Mat </a:t>
                </a:r>
                <a:r>
                  <a:rPr lang="en-US" dirty="0" smtClean="0"/>
                  <a:t>foundation.</a:t>
                </a:r>
                <a:endParaRPr lang="en-US" dirty="0"/>
              </a:p>
              <a:p>
                <a:endParaRPr lang="en-US" dirty="0"/>
              </a:p>
            </p:txBody>
          </p:sp>
        </mc:Choice>
        <mc:Fallback>
          <p:sp>
            <p:nvSpPr>
              <p:cNvPr id="3" name="Subtitle 2"/>
              <p:cNvSpPr>
                <a:spLocks noGrp="1" noRot="1" noChangeAspect="1" noMove="1" noResize="1" noEditPoints="1" noAdjustHandles="1" noChangeArrowheads="1" noChangeShapeType="1" noTextEdit="1"/>
              </p:cNvSpPr>
              <p:nvPr>
                <p:ph type="subTitle" idx="1"/>
              </p:nvPr>
            </p:nvSpPr>
            <p:spPr>
              <a:xfrm>
                <a:off x="1143000" y="1429555"/>
                <a:ext cx="6858000" cy="4945487"/>
              </a:xfrm>
              <a:blipFill rotWithShape="0">
                <a:blip r:embed="rId2"/>
                <a:stretch>
                  <a:fillRect l="-1000" t="-1726"/>
                </a:stretch>
              </a:blipFill>
            </p:spPr>
            <p:txBody>
              <a:bodyPr/>
              <a:lstStyle/>
              <a:p>
                <a:r>
                  <a:rPr lang="en-US" dirty="0">
                    <a:noFill/>
                  </a:rPr>
                  <a:t> </a:t>
                </a:r>
              </a:p>
            </p:txBody>
          </p:sp>
        </mc:Fallback>
      </mc:AlternateContent>
    </p:spTree>
    <p:extLst>
      <p:ext uri="{BB962C8B-B14F-4D97-AF65-F5344CB8AC3E}">
        <p14:creationId xmlns:p14="http://schemas.microsoft.com/office/powerpoint/2010/main" xmlns="" val="282464932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solidFill>
                  <a:schemeClr val="tx1"/>
                </a:solidFill>
                <a:latin typeface="Times New Roman" pitchFamily="18" charset="0"/>
                <a:cs typeface="Times New Roman" pitchFamily="18" charset="0"/>
              </a:rPr>
              <a:t>Deflection check</a:t>
            </a:r>
            <a:endParaRPr lang="en-US" sz="3200" dirty="0">
              <a:solidFill>
                <a:schemeClr val="tx1"/>
              </a:solidFill>
              <a:latin typeface="Times New Roman" pitchFamily="18" charset="0"/>
              <a:cs typeface="Times New Roman" pitchFamily="18" charset="0"/>
            </a:endParaRPr>
          </a:p>
        </p:txBody>
      </p:sp>
      <mc:AlternateContent xmlns:mc="http://schemas.openxmlformats.org/markup-compatibility/2006">
        <mc:Choice xmlns:a14="http://schemas.microsoft.com/office/drawing/2010/main" xmlns="" Requires="a14">
          <p:sp>
            <p:nvSpPr>
              <p:cNvPr id="3" name="Content Placeholder 2"/>
              <p:cNvSpPr>
                <a:spLocks noGrp="1"/>
              </p:cNvSpPr>
              <p:nvPr>
                <p:ph idx="1"/>
              </p:nvPr>
            </p:nvSpPr>
            <p:spPr/>
            <p:txBody>
              <a:bodyPr/>
              <a:lstStyle/>
              <a:p>
                <a:r>
                  <a:rPr lang="en-US" dirty="0"/>
                  <a:t>Maximum allowable deflection = </a:t>
                </a:r>
                <a14:m>
                  <m:oMath xmlns:m="http://schemas.openxmlformats.org/officeDocument/2006/math">
                    <m:f>
                      <m:fPr>
                        <m:ctrlPr>
                          <a:rPr lang="en-US" i="1"/>
                        </m:ctrlPr>
                      </m:fPr>
                      <m:num>
                        <m:r>
                          <a:rPr lang="en-US" i="1"/>
                          <m:t>𝑞𝑎𝑙𝑙</m:t>
                        </m:r>
                      </m:num>
                      <m:den>
                        <m:r>
                          <a:rPr lang="en-US" i="1"/>
                          <m:t>𝐾</m:t>
                        </m:r>
                      </m:den>
                    </m:f>
                  </m:oMath>
                </a14:m>
                <a:r>
                  <a:rPr lang="en-US" dirty="0"/>
                  <a:t> = 10mm . </a:t>
                </a:r>
              </a:p>
              <a:p>
                <a:r>
                  <a:rPr lang="en-US" dirty="0"/>
                  <a:t>the following figure shows that maximum deflection is  10.2 mm which almost  meets the criteria . </a:t>
                </a:r>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2"/>
                <a:stretch>
                  <a:fillRect l="-1043"/>
                </a:stretch>
              </a:blipFill>
            </p:spPr>
            <p:txBody>
              <a:bodyPr/>
              <a:lstStyle/>
              <a:p>
                <a:r>
                  <a:rPr lang="en-US" dirty="0">
                    <a:noFill/>
                  </a:rPr>
                  <a:t> </a:t>
                </a:r>
              </a:p>
            </p:txBody>
          </p:sp>
        </mc:Fallback>
      </mc:AlternateContent>
      <p:pic>
        <p:nvPicPr>
          <p:cNvPr id="4" name="Picture 3" descr="def.JPG"/>
          <p:cNvPicPr/>
          <p:nvPr/>
        </p:nvPicPr>
        <p:blipFill>
          <a:blip r:embed="rId3"/>
          <a:stretch>
            <a:fillRect/>
          </a:stretch>
        </p:blipFill>
        <p:spPr>
          <a:xfrm>
            <a:off x="1294327" y="3348507"/>
            <a:ext cx="6838682" cy="337708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xmlns="" val="233608347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solidFill>
                  <a:schemeClr val="tx1"/>
                </a:solidFill>
                <a:latin typeface="Times New Roman" pitchFamily="18" charset="0"/>
                <a:cs typeface="Times New Roman" pitchFamily="18" charset="0"/>
              </a:rPr>
              <a:t>A</a:t>
            </a:r>
            <a:r>
              <a:rPr lang="en-US" sz="3200" dirty="0" smtClean="0">
                <a:solidFill>
                  <a:schemeClr val="tx1"/>
                </a:solidFill>
                <a:latin typeface="Times New Roman" pitchFamily="18" charset="0"/>
                <a:cs typeface="Times New Roman" pitchFamily="18" charset="0"/>
              </a:rPr>
              <a:t>llowable </a:t>
            </a:r>
            <a:r>
              <a:rPr lang="en-US" sz="3200" dirty="0">
                <a:solidFill>
                  <a:schemeClr val="tx1"/>
                </a:solidFill>
                <a:latin typeface="Times New Roman" pitchFamily="18" charset="0"/>
                <a:cs typeface="Times New Roman" pitchFamily="18" charset="0"/>
              </a:rPr>
              <a:t>stress c</a:t>
            </a:r>
            <a:r>
              <a:rPr lang="en-US" sz="3200" dirty="0" smtClean="0">
                <a:solidFill>
                  <a:schemeClr val="tx1"/>
                </a:solidFill>
                <a:latin typeface="Times New Roman" pitchFamily="18" charset="0"/>
                <a:cs typeface="Times New Roman" pitchFamily="18" charset="0"/>
              </a:rPr>
              <a:t>heck </a:t>
            </a:r>
            <a:endParaRPr lang="en-US" sz="3200" dirty="0">
              <a:solidFill>
                <a:schemeClr val="tx1"/>
              </a:solidFill>
              <a:latin typeface="Times New Roman" pitchFamily="18" charset="0"/>
              <a:cs typeface="Times New Roman" pitchFamily="18" charset="0"/>
            </a:endParaRPr>
          </a:p>
        </p:txBody>
      </p:sp>
      <p:pic>
        <p:nvPicPr>
          <p:cNvPr id="10" name="Picture 9" descr="Untitled.png"/>
          <p:cNvPicPr>
            <a:picLocks noChangeAspect="1"/>
          </p:cNvPicPr>
          <p:nvPr/>
        </p:nvPicPr>
        <p:blipFill>
          <a:blip r:embed="rId2"/>
          <a:stretch>
            <a:fillRect/>
          </a:stretch>
        </p:blipFill>
        <p:spPr>
          <a:xfrm>
            <a:off x="533400" y="2057400"/>
            <a:ext cx="6324600" cy="4125306"/>
          </a:xfrm>
          <a:prstGeom prst="rect">
            <a:avLst/>
          </a:prstGeom>
        </p:spPr>
      </p:pic>
    </p:spTree>
    <p:extLst>
      <p:ext uri="{BB962C8B-B14F-4D97-AF65-F5344CB8AC3E}">
        <p14:creationId xmlns:p14="http://schemas.microsoft.com/office/powerpoint/2010/main" xmlns="" val="266197122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551688"/>
          </a:xfrm>
        </p:spPr>
        <p:txBody>
          <a:bodyPr>
            <a:normAutofit fontScale="90000"/>
          </a:bodyPr>
          <a:lstStyle/>
          <a:p>
            <a:r>
              <a:rPr lang="en-US" sz="3600" dirty="0" smtClean="0">
                <a:solidFill>
                  <a:schemeClr val="tx1"/>
                </a:solidFill>
                <a:latin typeface="Times New Roman" pitchFamily="18" charset="0"/>
                <a:cs typeface="Times New Roman" pitchFamily="18" charset="0"/>
              </a:rPr>
              <a:t>Punching shear </a:t>
            </a:r>
            <a:r>
              <a:rPr lang="en-US" sz="3600" dirty="0">
                <a:solidFill>
                  <a:schemeClr val="tx1"/>
                </a:solidFill>
                <a:latin typeface="Times New Roman" pitchFamily="18" charset="0"/>
                <a:cs typeface="Times New Roman" pitchFamily="18" charset="0"/>
              </a:rPr>
              <a:t>c</a:t>
            </a:r>
            <a:r>
              <a:rPr lang="en-US" sz="3600" dirty="0" smtClean="0">
                <a:solidFill>
                  <a:schemeClr val="tx1"/>
                </a:solidFill>
                <a:latin typeface="Times New Roman" pitchFamily="18" charset="0"/>
                <a:cs typeface="Times New Roman" pitchFamily="18" charset="0"/>
              </a:rPr>
              <a:t>heck for the </a:t>
            </a:r>
            <a:r>
              <a:rPr lang="en-US" sz="3600" dirty="0">
                <a:solidFill>
                  <a:schemeClr val="tx1"/>
                </a:solidFill>
                <a:latin typeface="Times New Roman" pitchFamily="18" charset="0"/>
                <a:cs typeface="Times New Roman" pitchFamily="18" charset="0"/>
              </a:rPr>
              <a:t>critical column</a:t>
            </a:r>
          </a:p>
        </p:txBody>
      </p:sp>
      <p:pic>
        <p:nvPicPr>
          <p:cNvPr id="4" name="Content Placeholder 3" descr="coloum.JPG"/>
          <p:cNvPicPr>
            <a:picLocks noGrp="1"/>
          </p:cNvPicPr>
          <p:nvPr>
            <p:ph idx="1"/>
          </p:nvPr>
        </p:nvPicPr>
        <p:blipFill>
          <a:blip r:embed="rId2"/>
          <a:stretch>
            <a:fillRect/>
          </a:stretch>
        </p:blipFill>
        <p:spPr>
          <a:xfrm>
            <a:off x="4629787" y="1752600"/>
            <a:ext cx="4514213" cy="410480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mc:AlternateContent xmlns:mc="http://schemas.openxmlformats.org/markup-compatibility/2006">
        <mc:Choice xmlns:a14="http://schemas.microsoft.com/office/drawing/2010/main" xmlns="" Requires="a14">
          <p:sp>
            <p:nvSpPr>
              <p:cNvPr id="6" name="Rectangle 5"/>
              <p:cNvSpPr/>
              <p:nvPr/>
            </p:nvSpPr>
            <p:spPr>
              <a:xfrm>
                <a:off x="617282" y="1690687"/>
                <a:ext cx="5255484" cy="3313984"/>
              </a:xfrm>
              <a:prstGeom prst="rect">
                <a:avLst/>
              </a:prstGeom>
            </p:spPr>
            <p:txBody>
              <a:bodyPr wrap="square">
                <a:spAutoFit/>
              </a:bodyPr>
              <a:lstStyle/>
              <a:p>
                <a:pPr marL="457200" indent="-457200">
                  <a:buFont typeface="Arial" panose="020B0604020202020204" pitchFamily="34" charset="0"/>
                  <a:buChar char="•"/>
                </a:pPr>
                <a:r>
                  <a:rPr lang="en-US" sz="2800" dirty="0" smtClean="0">
                    <a:solidFill>
                      <a:srgbClr val="000000"/>
                    </a:solidFill>
                    <a:effectLst/>
                    <a:latin typeface="Times New Roman" panose="02020603050405020304" pitchFamily="18" charset="0"/>
                    <a:ea typeface="Calibri" panose="020F0502020204030204" pitchFamily="34" charset="0"/>
                  </a:rPr>
                  <a:t>h = 1 m &amp; d = 0.9</a:t>
                </a:r>
              </a:p>
              <a:p>
                <a:pPr marL="457200" indent="-457200">
                  <a:buFont typeface="Arial" panose="020B0604020202020204" pitchFamily="34" charset="0"/>
                  <a:buChar char="•"/>
                </a:pPr>
                <a:r>
                  <a:rPr lang="en-US" sz="2800" dirty="0" err="1"/>
                  <a:t>ØVc</a:t>
                </a:r>
                <a:r>
                  <a:rPr lang="en-US" sz="2800" dirty="0"/>
                  <a:t> =</a:t>
                </a:r>
                <a14:m>
                  <m:oMath xmlns:m="http://schemas.openxmlformats.org/officeDocument/2006/math">
                    <m:f>
                      <m:fPr>
                        <m:ctrlPr>
                          <a:rPr lang="en-US" sz="2800" i="1"/>
                        </m:ctrlPr>
                      </m:fPr>
                      <m:num>
                        <m:r>
                          <a:rPr lang="en-US" sz="2800" i="1"/>
                          <m:t>1</m:t>
                        </m:r>
                      </m:num>
                      <m:den>
                        <m:r>
                          <a:rPr lang="en-US" sz="2800" i="1"/>
                          <m:t>3</m:t>
                        </m:r>
                      </m:den>
                    </m:f>
                    <m:r>
                      <a:rPr lang="en-US" sz="2800" i="1"/>
                      <m:t> </m:t>
                    </m:r>
                    <m:r>
                      <a:rPr lang="en-US" sz="2800" i="1"/>
                      <m:t>𝑥</m:t>
                    </m:r>
                    <m:r>
                      <a:rPr lang="en-US" sz="2800" i="1"/>
                      <m:t>  </m:t>
                    </m:r>
                    <m:r>
                      <a:rPr lang="en-US" sz="2800" i="1"/>
                      <m:t>0</m:t>
                    </m:r>
                    <m:r>
                      <a:rPr lang="en-US" sz="2800" i="1"/>
                      <m:t>.</m:t>
                    </m:r>
                    <m:r>
                      <a:rPr lang="en-US" sz="2800" i="1"/>
                      <m:t>75</m:t>
                    </m:r>
                    <m:r>
                      <a:rPr lang="en-US" sz="2800" i="1"/>
                      <m:t>  </m:t>
                    </m:r>
                    <m:r>
                      <a:rPr lang="en-US" sz="2800" i="1"/>
                      <m:t>𝑥</m:t>
                    </m:r>
                    <m:r>
                      <a:rPr lang="en-US" sz="2800" i="1"/>
                      <m:t> </m:t>
                    </m:r>
                    <m:rad>
                      <m:radPr>
                        <m:degHide m:val="on"/>
                        <m:ctrlPr>
                          <a:rPr lang="en-US" sz="2800" i="1"/>
                        </m:ctrlPr>
                      </m:radPr>
                      <m:deg/>
                      <m:e>
                        <m:r>
                          <a:rPr lang="en-US" sz="2800" i="1"/>
                          <m:t>𝑓</m:t>
                        </m:r>
                        <m:r>
                          <a:rPr lang="en-US" sz="2800" i="1"/>
                          <m:t>′</m:t>
                        </m:r>
                        <m:r>
                          <a:rPr lang="en-US" sz="2800" i="1"/>
                          <m:t>𝑐</m:t>
                        </m:r>
                      </m:e>
                    </m:rad>
                  </m:oMath>
                </a14:m>
                <a:r>
                  <a:rPr lang="en-US" sz="2800" dirty="0"/>
                  <a:t>   x </a:t>
                </a:r>
                <a:r>
                  <a:rPr lang="en-US" sz="2800" dirty="0" err="1" smtClean="0"/>
                  <a:t>b</a:t>
                </a:r>
                <a:r>
                  <a:rPr lang="en-US" sz="2800" baseline="-25000" dirty="0" err="1" smtClean="0"/>
                  <a:t>o</a:t>
                </a:r>
                <a:r>
                  <a:rPr lang="en-US" sz="2800" dirty="0" smtClean="0"/>
                  <a:t> x d </a:t>
                </a:r>
                <a:endParaRPr lang="en-US" sz="2800" dirty="0"/>
              </a:p>
              <a:p>
                <a:pPr marL="457200" indent="-457200">
                  <a:buFont typeface="Arial" panose="020B0604020202020204" pitchFamily="34" charset="0"/>
                  <a:buChar char="•"/>
                </a:pPr>
                <a:r>
                  <a:rPr lang="en-US" sz="2800" dirty="0" err="1"/>
                  <a:t>ØVc</a:t>
                </a:r>
                <a:r>
                  <a:rPr lang="en-US" sz="2800" dirty="0"/>
                  <a:t> =</a:t>
                </a:r>
                <a14:m>
                  <m:oMath xmlns:m="http://schemas.openxmlformats.org/officeDocument/2006/math">
                    <m:f>
                      <m:fPr>
                        <m:ctrlPr>
                          <a:rPr lang="en-US" sz="2800" i="1"/>
                        </m:ctrlPr>
                      </m:fPr>
                      <m:num>
                        <m:r>
                          <a:rPr lang="en-US" sz="2800" i="1"/>
                          <m:t>1</m:t>
                        </m:r>
                      </m:num>
                      <m:den>
                        <m:r>
                          <a:rPr lang="en-US" sz="2800" i="1"/>
                          <m:t>3</m:t>
                        </m:r>
                      </m:den>
                    </m:f>
                    <m:r>
                      <a:rPr lang="en-US" sz="2800" i="1"/>
                      <m:t> </m:t>
                    </m:r>
                    <m:r>
                      <a:rPr lang="en-US" sz="2800" i="1"/>
                      <m:t>𝑥</m:t>
                    </m:r>
                    <m:r>
                      <a:rPr lang="en-US" sz="2800" i="1"/>
                      <m:t>  </m:t>
                    </m:r>
                    <m:r>
                      <a:rPr lang="en-US" sz="2800" i="1"/>
                      <m:t>0</m:t>
                    </m:r>
                    <m:r>
                      <a:rPr lang="en-US" sz="2800" i="1"/>
                      <m:t>.</m:t>
                    </m:r>
                    <m:r>
                      <a:rPr lang="en-US" sz="2800" i="1"/>
                      <m:t>75</m:t>
                    </m:r>
                    <m:r>
                      <a:rPr lang="en-US" sz="2800" i="1"/>
                      <m:t>  </m:t>
                    </m:r>
                    <m:r>
                      <a:rPr lang="en-US" sz="2800" i="1"/>
                      <m:t>𝑥</m:t>
                    </m:r>
                    <m:r>
                      <a:rPr lang="en-US" sz="2800" i="1"/>
                      <m:t> </m:t>
                    </m:r>
                    <m:rad>
                      <m:radPr>
                        <m:degHide m:val="on"/>
                        <m:ctrlPr>
                          <a:rPr lang="en-US" sz="2800" i="1"/>
                        </m:ctrlPr>
                      </m:radPr>
                      <m:deg/>
                      <m:e>
                        <m:r>
                          <a:rPr lang="en-US" sz="2800" i="1"/>
                          <m:t>28</m:t>
                        </m:r>
                      </m:e>
                    </m:rad>
                  </m:oMath>
                </a14:m>
                <a:r>
                  <a:rPr lang="en-US" sz="2800" dirty="0"/>
                  <a:t>   x  7000  x  900  / 1000 = 8334 KN </a:t>
                </a:r>
              </a:p>
              <a:p>
                <a:pPr marL="457200" indent="-457200">
                  <a:buFont typeface="Arial" panose="020B0604020202020204" pitchFamily="34" charset="0"/>
                  <a:buChar char="•"/>
                </a:pPr>
                <a:r>
                  <a:rPr lang="en-US" sz="2800" dirty="0"/>
                  <a:t>Vu = 7230 KN  </a:t>
                </a:r>
                <a:r>
                  <a:rPr lang="en-US" sz="2800" dirty="0" smtClean="0"/>
                  <a:t>&lt; 8334 KN, Punching shear is OK.</a:t>
                </a:r>
                <a:endParaRPr lang="en-US" sz="2800" dirty="0" smtClean="0">
                  <a:solidFill>
                    <a:srgbClr val="000000"/>
                  </a:solidFill>
                  <a:effectLst/>
                  <a:latin typeface="Times New Roman" panose="02020603050405020304" pitchFamily="18" charset="0"/>
                  <a:ea typeface="Calibri" panose="020F0502020204030204" pitchFamily="34" charset="0"/>
                </a:endParaRPr>
              </a:p>
              <a:p>
                <a:r>
                  <a:rPr lang="en-US" dirty="0" smtClean="0">
                    <a:solidFill>
                      <a:srgbClr val="000000"/>
                    </a:solidFill>
                    <a:effectLst/>
                    <a:latin typeface="Times New Roman" panose="02020603050405020304" pitchFamily="18" charset="0"/>
                    <a:ea typeface="Calibri" panose="020F0502020204030204" pitchFamily="34" charset="0"/>
                  </a:rPr>
                  <a:t/>
                </a:r>
                <a:endParaRPr lang="en-US" dirty="0"/>
              </a:p>
            </p:txBody>
          </p:sp>
        </mc:Choice>
        <mc:Fallback>
          <p:sp>
            <p:nvSpPr>
              <p:cNvPr id="6" name="Rectangle 5"/>
              <p:cNvSpPr>
                <a:spLocks noRot="1" noChangeAspect="1" noMove="1" noResize="1" noEditPoints="1" noAdjustHandles="1" noChangeArrowheads="1" noChangeShapeType="1" noTextEdit="1"/>
              </p:cNvSpPr>
              <p:nvPr/>
            </p:nvSpPr>
            <p:spPr>
              <a:xfrm>
                <a:off x="462962" y="1690687"/>
                <a:ext cx="3941613" cy="3313984"/>
              </a:xfrm>
              <a:prstGeom prst="rect">
                <a:avLst/>
              </a:prstGeom>
              <a:blipFill rotWithShape="0">
                <a:blip r:embed="rId3"/>
                <a:stretch>
                  <a:fillRect l="-2088" t="-1838" r="-3596"/>
                </a:stretch>
              </a:blipFill>
            </p:spPr>
            <p:txBody>
              <a:bodyPr/>
              <a:lstStyle/>
              <a:p>
                <a:r>
                  <a:rPr lang="en-US">
                    <a:noFill/>
                  </a:rPr>
                  <a:t> </a:t>
                </a:r>
              </a:p>
            </p:txBody>
          </p:sp>
        </mc:Fallback>
      </mc:AlternateContent>
    </p:spTree>
    <p:extLst>
      <p:ext uri="{BB962C8B-B14F-4D97-AF65-F5344CB8AC3E}">
        <p14:creationId xmlns:p14="http://schemas.microsoft.com/office/powerpoint/2010/main" xmlns="" val="289365453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90600"/>
            <a:ext cx="8229600" cy="399288"/>
          </a:xfrm>
        </p:spPr>
        <p:txBody>
          <a:bodyPr>
            <a:normAutofit fontScale="90000"/>
          </a:bodyPr>
          <a:lstStyle/>
          <a:p>
            <a:r>
              <a:rPr lang="en-US" sz="2800" dirty="0" smtClean="0">
                <a:solidFill>
                  <a:schemeClr val="tx1"/>
                </a:solidFill>
                <a:latin typeface="Times New Roman" pitchFamily="18" charset="0"/>
                <a:cs typeface="Times New Roman" pitchFamily="18" charset="0"/>
              </a:rPr>
              <a:t>Wide beam check</a:t>
            </a:r>
            <a:endParaRPr lang="en-US" sz="2800" dirty="0">
              <a:solidFill>
                <a:schemeClr val="tx1"/>
              </a:solidFill>
              <a:latin typeface="Times New Roman" pitchFamily="18" charset="0"/>
              <a:cs typeface="Times New Roman" pitchFamily="18" charset="0"/>
            </a:endParaRPr>
          </a:p>
        </p:txBody>
      </p:sp>
      <mc:AlternateContent xmlns:mc="http://schemas.openxmlformats.org/markup-compatibility/2006">
        <mc:Choice xmlns:a14="http://schemas.microsoft.com/office/drawing/2010/main" xmlns="" Requires="a14">
          <p:sp>
            <p:nvSpPr>
              <p:cNvPr id="3" name="Content Placeholder 2"/>
              <p:cNvSpPr>
                <a:spLocks noGrp="1"/>
              </p:cNvSpPr>
              <p:nvPr>
                <p:ph idx="1"/>
              </p:nvPr>
            </p:nvSpPr>
            <p:spPr>
              <a:xfrm>
                <a:off x="838200" y="1825625"/>
                <a:ext cx="5219700" cy="4351338"/>
              </a:xfrm>
            </p:spPr>
            <p:txBody>
              <a:bodyPr/>
              <a:lstStyle/>
              <a:p>
                <a:r>
                  <a:rPr lang="en-US" dirty="0"/>
                  <a:t>( </a:t>
                </a:r>
                <a:r>
                  <a:rPr lang="en-US" dirty="0" err="1"/>
                  <a:t>ØVc</a:t>
                </a:r>
                <a:r>
                  <a:rPr lang="en-US" dirty="0"/>
                  <a:t>) = </a:t>
                </a:r>
                <a14:m>
                  <m:oMath xmlns:m="http://schemas.openxmlformats.org/officeDocument/2006/math">
                    <m:f>
                      <m:fPr>
                        <m:ctrlPr>
                          <a:rPr lang="en-US" i="1"/>
                        </m:ctrlPr>
                      </m:fPr>
                      <m:num>
                        <m:r>
                          <a:rPr lang="en-US" i="1"/>
                          <m:t>1</m:t>
                        </m:r>
                      </m:num>
                      <m:den>
                        <m:r>
                          <a:rPr lang="en-US" i="1"/>
                          <m:t>6</m:t>
                        </m:r>
                      </m:den>
                    </m:f>
                  </m:oMath>
                </a14:m>
                <a:r>
                  <a:rPr lang="en-US" dirty="0"/>
                  <a:t>x 0.75 x </a:t>
                </a:r>
                <a14:m>
                  <m:oMath xmlns:m="http://schemas.openxmlformats.org/officeDocument/2006/math">
                    <m:rad>
                      <m:radPr>
                        <m:degHide m:val="on"/>
                        <m:ctrlPr>
                          <a:rPr lang="en-US" i="1"/>
                        </m:ctrlPr>
                      </m:radPr>
                      <m:deg/>
                      <m:e>
                        <m:r>
                          <a:rPr lang="en-US" i="1"/>
                          <m:t>28</m:t>
                        </m:r>
                      </m:e>
                    </m:rad>
                  </m:oMath>
                </a14:m>
                <a:r>
                  <a:rPr lang="en-US" dirty="0"/>
                  <a:t>x 900 x 6000 / 1000 = 3572 KN </a:t>
                </a:r>
                <a:endParaRPr lang="en-US" dirty="0" smtClean="0"/>
              </a:p>
              <a:p>
                <a:r>
                  <a:rPr lang="en-US" dirty="0" smtClean="0"/>
                  <a:t>Max </a:t>
                </a:r>
                <a:r>
                  <a:rPr lang="en-US" dirty="0"/>
                  <a:t>shear from sap &gt;&gt; Vu = 2750 </a:t>
                </a:r>
                <a:r>
                  <a:rPr lang="en-US" dirty="0" smtClean="0"/>
                  <a:t>KN</a:t>
                </a:r>
              </a:p>
              <a:p>
                <a:r>
                  <a:rPr lang="en-US" dirty="0" smtClean="0"/>
                  <a:t>Vu=2750 KN </a:t>
                </a:r>
                <a:r>
                  <a:rPr lang="en-US" dirty="0"/>
                  <a:t>&lt;</a:t>
                </a:r>
                <a:r>
                  <a:rPr lang="en-US" dirty="0" err="1" smtClean="0"/>
                  <a:t>ØVc</a:t>
                </a:r>
                <a:r>
                  <a:rPr lang="en-US" dirty="0" smtClean="0"/>
                  <a:t>=3572 KN which is OK.  </a:t>
                </a:r>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628650" y="1825625"/>
                <a:ext cx="3914775" cy="4351338"/>
              </a:xfrm>
              <a:blipFill rotWithShape="0">
                <a:blip r:embed="rId2"/>
                <a:stretch>
                  <a:fillRect l="-2103" t="-280"/>
                </a:stretch>
              </a:blipFill>
            </p:spPr>
            <p:txBody>
              <a:bodyPr/>
              <a:lstStyle/>
              <a:p>
                <a:r>
                  <a:rPr lang="en-US" dirty="0">
                    <a:noFill/>
                  </a:rPr>
                  <a:t> </a:t>
                </a:r>
              </a:p>
            </p:txBody>
          </p:sp>
        </mc:Fallback>
      </mc:AlternateContent>
      <p:pic>
        <p:nvPicPr>
          <p:cNvPr id="5" name="Picture 4" descr="ooo.JPG"/>
          <p:cNvPicPr/>
          <p:nvPr/>
        </p:nvPicPr>
        <p:blipFill>
          <a:blip r:embed="rId3"/>
          <a:stretch>
            <a:fillRect/>
          </a:stretch>
        </p:blipFill>
        <p:spPr>
          <a:xfrm>
            <a:off x="4658943" y="1825625"/>
            <a:ext cx="3947365" cy="435133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xmlns="" val="275255923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90600"/>
            <a:ext cx="8229600" cy="551688"/>
          </a:xfrm>
        </p:spPr>
        <p:txBody>
          <a:bodyPr>
            <a:normAutofit/>
          </a:bodyPr>
          <a:lstStyle/>
          <a:p>
            <a:r>
              <a:rPr lang="en-US" sz="2800" dirty="0">
                <a:solidFill>
                  <a:schemeClr val="tx1"/>
                </a:solidFill>
                <a:latin typeface="Times New Roman" pitchFamily="18" charset="0"/>
                <a:cs typeface="Times New Roman" pitchFamily="18" charset="0"/>
              </a:rPr>
              <a:t>Flexure design </a:t>
            </a:r>
          </a:p>
        </p:txBody>
      </p:sp>
      <p:sp>
        <p:nvSpPr>
          <p:cNvPr id="3" name="Content Placeholder 2"/>
          <p:cNvSpPr>
            <a:spLocks noGrp="1"/>
          </p:cNvSpPr>
          <p:nvPr>
            <p:ph idx="1"/>
          </p:nvPr>
        </p:nvSpPr>
        <p:spPr>
          <a:xfrm>
            <a:off x="628650" y="1825625"/>
            <a:ext cx="8077469" cy="4351338"/>
          </a:xfrm>
        </p:spPr>
        <p:txBody>
          <a:bodyPr/>
          <a:lstStyle/>
          <a:p>
            <a:pPr lvl="0"/>
            <a:r>
              <a:rPr lang="en-US" dirty="0"/>
              <a:t>we </a:t>
            </a:r>
            <a:r>
              <a:rPr lang="en-US" dirty="0" smtClean="0"/>
              <a:t>selected </a:t>
            </a:r>
            <a:r>
              <a:rPr lang="en-US" dirty="0"/>
              <a:t>a frame </a:t>
            </a:r>
            <a:r>
              <a:rPr lang="en-US" dirty="0" smtClean="0"/>
              <a:t>in the </a:t>
            </a:r>
            <a:r>
              <a:rPr lang="en-US" dirty="0"/>
              <a:t>y-direction with width = 4 m</a:t>
            </a:r>
          </a:p>
        </p:txBody>
      </p:sp>
      <p:pic>
        <p:nvPicPr>
          <p:cNvPr id="4" name="Picture 3" descr="fraaaaame.JPG"/>
          <p:cNvPicPr/>
          <p:nvPr/>
        </p:nvPicPr>
        <p:blipFill>
          <a:blip r:embed="rId2"/>
          <a:stretch>
            <a:fillRect/>
          </a:stretch>
        </p:blipFill>
        <p:spPr>
          <a:xfrm>
            <a:off x="1581284" y="2353659"/>
            <a:ext cx="5924282" cy="411634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xmlns="" val="138533868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838200"/>
            <a:ext cx="8229600" cy="475488"/>
          </a:xfrm>
        </p:spPr>
        <p:txBody>
          <a:bodyPr>
            <a:normAutofit/>
          </a:bodyPr>
          <a:lstStyle/>
          <a:p>
            <a:r>
              <a:rPr lang="en-US" sz="2800" dirty="0">
                <a:solidFill>
                  <a:schemeClr val="tx1"/>
                </a:solidFill>
                <a:latin typeface="Times New Roman" pitchFamily="18" charset="0"/>
                <a:cs typeface="Times New Roman" pitchFamily="18" charset="0"/>
              </a:rPr>
              <a:t>Bending Moment diagram </a:t>
            </a:r>
            <a:r>
              <a:rPr lang="en-US" sz="2800" dirty="0" smtClean="0">
                <a:solidFill>
                  <a:schemeClr val="tx1"/>
                </a:solidFill>
                <a:latin typeface="Times New Roman" pitchFamily="18" charset="0"/>
                <a:cs typeface="Times New Roman" pitchFamily="18" charset="0"/>
              </a:rPr>
              <a:t>for the </a:t>
            </a:r>
            <a:r>
              <a:rPr lang="en-US" sz="2800" dirty="0">
                <a:solidFill>
                  <a:schemeClr val="tx1"/>
                </a:solidFill>
                <a:latin typeface="Times New Roman" pitchFamily="18" charset="0"/>
                <a:cs typeface="Times New Roman" pitchFamily="18" charset="0"/>
              </a:rPr>
              <a:t>selected </a:t>
            </a:r>
            <a:r>
              <a:rPr lang="en-US" sz="2800" dirty="0" smtClean="0">
                <a:solidFill>
                  <a:schemeClr val="tx1"/>
                </a:solidFill>
                <a:latin typeface="Times New Roman" pitchFamily="18" charset="0"/>
                <a:cs typeface="Times New Roman" pitchFamily="18" charset="0"/>
              </a:rPr>
              <a:t>frame</a:t>
            </a:r>
            <a:endParaRPr lang="en-US" sz="2800" dirty="0">
              <a:solidFill>
                <a:schemeClr val="tx1"/>
              </a:solidFill>
              <a:latin typeface="Times New Roman" pitchFamily="18" charset="0"/>
              <a:cs typeface="Times New Roman" pitchFamily="18" charset="0"/>
            </a:endParaRPr>
          </a:p>
        </p:txBody>
      </p:sp>
      <p:pic>
        <p:nvPicPr>
          <p:cNvPr id="4" name="Picture 3" descr="111111.JPG"/>
          <p:cNvPicPr/>
          <p:nvPr/>
        </p:nvPicPr>
        <p:blipFill>
          <a:blip r:embed="rId2"/>
          <a:stretch>
            <a:fillRect/>
          </a:stretch>
        </p:blipFill>
        <p:spPr>
          <a:xfrm>
            <a:off x="762000" y="1905000"/>
            <a:ext cx="7886700" cy="435133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xmlns="" val="404570317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229600" cy="2667000"/>
          </a:xfrm>
        </p:spPr>
        <p:txBody>
          <a:bodyPr>
            <a:normAutofit fontScale="90000"/>
          </a:bodyPr>
          <a:lstStyle/>
          <a:p>
            <a:r>
              <a:rPr lang="en-US" sz="2700" dirty="0" smtClean="0">
                <a:solidFill>
                  <a:schemeClr val="tx1"/>
                </a:solidFill>
                <a:latin typeface="Times New Roman" pitchFamily="18" charset="0"/>
                <a:cs typeface="Times New Roman" pitchFamily="18" charset="0"/>
              </a:rPr>
              <a:t> </a:t>
            </a:r>
            <a:br>
              <a:rPr lang="en-US" sz="2700" dirty="0" smtClean="0">
                <a:solidFill>
                  <a:schemeClr val="tx1"/>
                </a:solidFill>
                <a:latin typeface="Times New Roman" pitchFamily="18" charset="0"/>
                <a:cs typeface="Times New Roman" pitchFamily="18" charset="0"/>
              </a:rPr>
            </a:br>
            <a:r>
              <a:rPr lang="en-US" sz="2700" dirty="0" smtClean="0">
                <a:solidFill>
                  <a:schemeClr val="tx1"/>
                </a:solidFill>
                <a:latin typeface="Times New Roman" pitchFamily="18" charset="0"/>
                <a:cs typeface="Times New Roman" pitchFamily="18" charset="0"/>
              </a:rPr>
              <a:t/>
            </a:r>
            <a:br>
              <a:rPr lang="en-US" sz="2700" dirty="0" smtClean="0">
                <a:solidFill>
                  <a:schemeClr val="tx1"/>
                </a:solidFill>
                <a:latin typeface="Times New Roman" pitchFamily="18" charset="0"/>
                <a:cs typeface="Times New Roman" pitchFamily="18" charset="0"/>
              </a:rPr>
            </a:br>
            <a:r>
              <a:rPr lang="en-US" sz="2700" dirty="0" smtClean="0">
                <a:solidFill>
                  <a:schemeClr val="tx1"/>
                </a:solidFill>
                <a:latin typeface="Times New Roman" pitchFamily="18" charset="0"/>
                <a:cs typeface="Times New Roman" pitchFamily="18" charset="0"/>
              </a:rPr>
              <a:t/>
            </a:r>
            <a:br>
              <a:rPr lang="en-US" sz="2700" dirty="0" smtClean="0">
                <a:solidFill>
                  <a:schemeClr val="tx1"/>
                </a:solidFill>
                <a:latin typeface="Times New Roman" pitchFamily="18" charset="0"/>
                <a:cs typeface="Times New Roman" pitchFamily="18" charset="0"/>
              </a:rPr>
            </a:br>
            <a:r>
              <a:rPr lang="en-US" sz="2700" dirty="0" smtClean="0">
                <a:solidFill>
                  <a:schemeClr val="tx1"/>
                </a:solidFill>
                <a:latin typeface="Times New Roman" pitchFamily="18" charset="0"/>
                <a:cs typeface="Times New Roman" pitchFamily="18" charset="0"/>
              </a:rPr>
              <a:t/>
            </a:r>
            <a:br>
              <a:rPr lang="en-US" sz="2700" dirty="0" smtClean="0">
                <a:solidFill>
                  <a:schemeClr val="tx1"/>
                </a:solidFill>
                <a:latin typeface="Times New Roman" pitchFamily="18" charset="0"/>
                <a:cs typeface="Times New Roman" pitchFamily="18" charset="0"/>
              </a:rPr>
            </a:br>
            <a:r>
              <a:rPr lang="en-US" sz="2700" dirty="0" smtClean="0">
                <a:solidFill>
                  <a:schemeClr val="tx1"/>
                </a:solidFill>
                <a:latin typeface="Times New Roman" pitchFamily="18" charset="0"/>
                <a:cs typeface="Times New Roman" pitchFamily="18" charset="0"/>
              </a:rPr>
              <a:t/>
            </a:r>
            <a:br>
              <a:rPr lang="en-US" sz="2700" dirty="0" smtClean="0">
                <a:solidFill>
                  <a:schemeClr val="tx1"/>
                </a:solidFill>
                <a:latin typeface="Times New Roman" pitchFamily="18" charset="0"/>
                <a:cs typeface="Times New Roman" pitchFamily="18" charset="0"/>
              </a:rPr>
            </a:br>
            <a:r>
              <a:rPr lang="en-US" sz="2700" dirty="0" smtClean="0">
                <a:solidFill>
                  <a:schemeClr val="tx1"/>
                </a:solidFill>
                <a:latin typeface="Times New Roman" pitchFamily="18" charset="0"/>
                <a:cs typeface="Times New Roman" pitchFamily="18" charset="0"/>
              </a:rPr>
              <a:t/>
            </a:r>
            <a:br>
              <a:rPr lang="en-US" sz="2700" dirty="0" smtClean="0">
                <a:solidFill>
                  <a:schemeClr val="tx1"/>
                </a:solidFill>
                <a:latin typeface="Times New Roman" pitchFamily="18" charset="0"/>
                <a:cs typeface="Times New Roman" pitchFamily="18" charset="0"/>
              </a:rPr>
            </a:br>
            <a:r>
              <a:rPr lang="en-US" sz="2700" dirty="0" smtClean="0">
                <a:solidFill>
                  <a:schemeClr val="tx1"/>
                </a:solidFill>
                <a:latin typeface="Times New Roman" pitchFamily="18" charset="0"/>
                <a:cs typeface="Times New Roman" pitchFamily="18" charset="0"/>
              </a:rPr>
              <a:t/>
            </a:r>
            <a:br>
              <a:rPr lang="en-US" sz="2700" dirty="0" smtClean="0">
                <a:solidFill>
                  <a:schemeClr val="tx1"/>
                </a:solidFill>
                <a:latin typeface="Times New Roman" pitchFamily="18" charset="0"/>
                <a:cs typeface="Times New Roman" pitchFamily="18" charset="0"/>
              </a:rPr>
            </a:br>
            <a:r>
              <a:rPr lang="en-US" sz="2700" dirty="0" smtClean="0">
                <a:solidFill>
                  <a:schemeClr val="tx1"/>
                </a:solidFill>
                <a:latin typeface="Times New Roman" pitchFamily="18" charset="0"/>
                <a:cs typeface="Times New Roman" pitchFamily="18" charset="0"/>
              </a:rPr>
              <a:t/>
            </a:r>
            <a:br>
              <a:rPr lang="en-US" sz="2700" dirty="0" smtClean="0">
                <a:solidFill>
                  <a:schemeClr val="tx1"/>
                </a:solidFill>
                <a:latin typeface="Times New Roman" pitchFamily="18" charset="0"/>
                <a:cs typeface="Times New Roman" pitchFamily="18" charset="0"/>
              </a:rPr>
            </a:br>
            <a:r>
              <a:rPr lang="en-US" sz="2400" b="1" dirty="0" smtClean="0">
                <a:solidFill>
                  <a:schemeClr val="tx1"/>
                </a:solidFill>
                <a:latin typeface="Times New Roman" pitchFamily="18" charset="0"/>
                <a:cs typeface="Times New Roman" pitchFamily="18" charset="0"/>
              </a:rPr>
              <a:t>1) </a:t>
            </a:r>
            <a:r>
              <a:rPr lang="en-US" sz="2800" b="1" dirty="0" smtClean="0">
                <a:solidFill>
                  <a:schemeClr val="tx1"/>
                </a:solidFill>
                <a:latin typeface="Times New Roman" pitchFamily="18" charset="0"/>
                <a:cs typeface="Times New Roman" pitchFamily="18" charset="0"/>
              </a:rPr>
              <a:t>Project Description</a:t>
            </a:r>
            <a:br>
              <a:rPr lang="en-US" sz="2800" b="1" dirty="0" smtClean="0">
                <a:solidFill>
                  <a:schemeClr val="tx1"/>
                </a:solidFill>
                <a:latin typeface="Times New Roman" pitchFamily="18" charset="0"/>
                <a:cs typeface="Times New Roman" pitchFamily="18" charset="0"/>
              </a:rPr>
            </a:br>
            <a:r>
              <a:rPr lang="en-US" sz="2700" dirty="0" smtClean="0">
                <a:solidFill>
                  <a:schemeClr val="tx1"/>
                </a:solidFill>
                <a:latin typeface="Times New Roman" pitchFamily="18" charset="0"/>
                <a:cs typeface="Times New Roman" pitchFamily="18" charset="0"/>
              </a:rPr>
              <a:t/>
            </a:r>
            <a:br>
              <a:rPr lang="en-US" sz="2700" dirty="0" smtClean="0">
                <a:solidFill>
                  <a:schemeClr val="tx1"/>
                </a:solidFill>
                <a:latin typeface="Times New Roman" pitchFamily="18" charset="0"/>
                <a:cs typeface="Times New Roman" pitchFamily="18" charset="0"/>
              </a:rPr>
            </a:br>
            <a:r>
              <a:rPr lang="en-US" sz="2700" dirty="0" smtClean="0">
                <a:solidFill>
                  <a:schemeClr val="tx1"/>
                </a:solidFill>
                <a:latin typeface="Times New Roman" pitchFamily="18" charset="0"/>
                <a:cs typeface="Times New Roman" pitchFamily="18" charset="0"/>
              </a:rPr>
              <a:t>Al- </a:t>
            </a:r>
            <a:r>
              <a:rPr lang="en-US" sz="2700" dirty="0" err="1" smtClean="0">
                <a:solidFill>
                  <a:schemeClr val="tx1"/>
                </a:solidFill>
                <a:latin typeface="Times New Roman" pitchFamily="18" charset="0"/>
                <a:cs typeface="Times New Roman" pitchFamily="18" charset="0"/>
              </a:rPr>
              <a:t>Emara</a:t>
            </a:r>
            <a:r>
              <a:rPr lang="en-US" sz="2700" dirty="0" smtClean="0">
                <a:solidFill>
                  <a:schemeClr val="tx1"/>
                </a:solidFill>
                <a:latin typeface="Times New Roman" pitchFamily="18" charset="0"/>
                <a:cs typeface="Times New Roman" pitchFamily="18" charset="0"/>
              </a:rPr>
              <a:t> building lies in </a:t>
            </a:r>
            <a:r>
              <a:rPr lang="en-US" sz="2700" dirty="0" err="1" smtClean="0">
                <a:solidFill>
                  <a:schemeClr val="tx1"/>
                </a:solidFill>
                <a:latin typeface="Times New Roman" pitchFamily="18" charset="0"/>
                <a:cs typeface="Times New Roman" pitchFamily="18" charset="0"/>
              </a:rPr>
              <a:t>Rafedia</a:t>
            </a:r>
            <a:r>
              <a:rPr lang="en-US" sz="2700" dirty="0" smtClean="0">
                <a:solidFill>
                  <a:schemeClr val="tx1"/>
                </a:solidFill>
                <a:latin typeface="Times New Roman" pitchFamily="18" charset="0"/>
                <a:cs typeface="Times New Roman" pitchFamily="18" charset="0"/>
              </a:rPr>
              <a:t> Village </a:t>
            </a:r>
            <a:br>
              <a:rPr lang="en-US" sz="2700" dirty="0" smtClean="0">
                <a:solidFill>
                  <a:schemeClr val="tx1"/>
                </a:solidFill>
                <a:latin typeface="Times New Roman" pitchFamily="18" charset="0"/>
                <a:cs typeface="Times New Roman" pitchFamily="18" charset="0"/>
              </a:rPr>
            </a:br>
            <a:r>
              <a:rPr lang="en-US" sz="2700" dirty="0" smtClean="0">
                <a:solidFill>
                  <a:schemeClr val="tx1"/>
                </a:solidFill>
                <a:latin typeface="Times New Roman" pitchFamily="18" charset="0"/>
                <a:cs typeface="Times New Roman" pitchFamily="18" charset="0"/>
              </a:rPr>
              <a:t> - Number of stories = 16 </a:t>
            </a:r>
            <a:br>
              <a:rPr lang="en-US" sz="2700" dirty="0" smtClean="0">
                <a:solidFill>
                  <a:schemeClr val="tx1"/>
                </a:solidFill>
                <a:latin typeface="Times New Roman" pitchFamily="18" charset="0"/>
                <a:cs typeface="Times New Roman" pitchFamily="18" charset="0"/>
              </a:rPr>
            </a:br>
            <a:r>
              <a:rPr lang="en-US" sz="2700" dirty="0" smtClean="0">
                <a:solidFill>
                  <a:schemeClr val="tx1"/>
                </a:solidFill>
                <a:latin typeface="Times New Roman" pitchFamily="18" charset="0"/>
                <a:cs typeface="Times New Roman" pitchFamily="18" charset="0"/>
              </a:rPr>
              <a:t>- Building height = 55 meter </a:t>
            </a:r>
            <a:br>
              <a:rPr lang="en-US" sz="2700" dirty="0" smtClean="0">
                <a:solidFill>
                  <a:schemeClr val="tx1"/>
                </a:solidFill>
                <a:latin typeface="Times New Roman" pitchFamily="18" charset="0"/>
                <a:cs typeface="Times New Roman" pitchFamily="18" charset="0"/>
              </a:rPr>
            </a:br>
            <a:r>
              <a:rPr lang="en-US" sz="2700" dirty="0" smtClean="0">
                <a:solidFill>
                  <a:schemeClr val="tx1"/>
                </a:solidFill>
                <a:latin typeface="Times New Roman" pitchFamily="18" charset="0"/>
                <a:cs typeface="Times New Roman" pitchFamily="18" charset="0"/>
              </a:rPr>
              <a:t> The following table shows floors of building with own function and net area </a:t>
            </a:r>
            <a:endParaRPr lang="ar-SA" sz="2000" dirty="0" smtClean="0">
              <a:solidFill>
                <a:schemeClr val="tx1"/>
              </a:solidFill>
              <a:latin typeface="Times New Roman" pitchFamily="18" charset="0"/>
              <a:cs typeface="Times New Roman" pitchFamily="18" charset="0"/>
            </a:endParaRPr>
          </a:p>
        </p:txBody>
      </p:sp>
      <p:graphicFrame>
        <p:nvGraphicFramePr>
          <p:cNvPr id="4" name="Content Placeholder 3"/>
          <p:cNvGraphicFramePr>
            <a:graphicFrameLocks noGrp="1"/>
          </p:cNvGraphicFramePr>
          <p:nvPr>
            <p:ph idx="1"/>
          </p:nvPr>
        </p:nvGraphicFramePr>
        <p:xfrm>
          <a:off x="304800" y="3276600"/>
          <a:ext cx="8229600" cy="2889250"/>
        </p:xfrm>
        <a:graphic>
          <a:graphicData uri="http://schemas.openxmlformats.org/drawingml/2006/table">
            <a:tbl>
              <a:tblPr rtl="1" firstRow="1" bandRow="1">
                <a:tableStyleId>{5C22544A-7EE6-4342-B048-85BDC9FD1C3A}</a:tableStyleId>
              </a:tblPr>
              <a:tblGrid>
                <a:gridCol w="2743200"/>
                <a:gridCol w="2743200"/>
                <a:gridCol w="2743200"/>
              </a:tblGrid>
              <a:tr h="571500">
                <a:tc>
                  <a:txBody>
                    <a:bodyPr/>
                    <a:lstStyle/>
                    <a:p>
                      <a:pPr algn="ctr">
                        <a:spcAft>
                          <a:spcPts val="600"/>
                        </a:spcAft>
                      </a:pPr>
                      <a:r>
                        <a:rPr kumimoji="0" lang="en-US" sz="2400" b="0" kern="1200" dirty="0" smtClean="0">
                          <a:ln>
                            <a:noFill/>
                          </a:ln>
                          <a:solidFill>
                            <a:schemeClr val="tx1"/>
                          </a:solidFill>
                          <a:effectLst/>
                          <a:latin typeface="Times New Roman" pitchFamily="18" charset="0"/>
                          <a:ea typeface="+mj-ea"/>
                          <a:cs typeface="Times New Roman" pitchFamily="18" charset="0"/>
                        </a:rPr>
                        <a:t>Net Area(m2) </a:t>
                      </a:r>
                    </a:p>
                  </a:txBody>
                  <a:tcPr marL="68580" marR="68580" marT="0" marB="0"/>
                </a:tc>
                <a:tc>
                  <a:txBody>
                    <a:bodyPr/>
                    <a:lstStyle/>
                    <a:p>
                      <a:pPr algn="ctr">
                        <a:spcAft>
                          <a:spcPts val="600"/>
                        </a:spcAft>
                      </a:pPr>
                      <a:r>
                        <a:rPr kumimoji="0" lang="en-US" sz="2400" b="0" kern="1200" dirty="0" smtClean="0">
                          <a:ln>
                            <a:noFill/>
                          </a:ln>
                          <a:solidFill>
                            <a:schemeClr val="tx1"/>
                          </a:solidFill>
                          <a:effectLst/>
                          <a:latin typeface="Times New Roman" pitchFamily="18" charset="0"/>
                          <a:ea typeface="+mj-ea"/>
                          <a:cs typeface="Times New Roman" pitchFamily="18" charset="0"/>
                        </a:rPr>
                        <a:t>Function </a:t>
                      </a:r>
                    </a:p>
                  </a:txBody>
                  <a:tcPr marL="68580" marR="68580" marT="0" marB="0"/>
                </a:tc>
                <a:tc>
                  <a:txBody>
                    <a:bodyPr/>
                    <a:lstStyle/>
                    <a:p>
                      <a:pPr algn="ctr" rtl="1"/>
                      <a:r>
                        <a:rPr kumimoji="0" lang="en-US" sz="2400" b="0" kern="1200" dirty="0" smtClean="0">
                          <a:ln>
                            <a:noFill/>
                          </a:ln>
                          <a:solidFill>
                            <a:schemeClr val="tx1"/>
                          </a:solidFill>
                          <a:effectLst/>
                          <a:latin typeface="Times New Roman" pitchFamily="18" charset="0"/>
                          <a:ea typeface="+mj-ea"/>
                          <a:cs typeface="Times New Roman" pitchFamily="18" charset="0"/>
                        </a:rPr>
                        <a:t>Floors</a:t>
                      </a:r>
                      <a:endParaRPr kumimoji="0" lang="ar-SA" sz="2400" b="0" kern="1200" dirty="0" smtClean="0">
                        <a:ln>
                          <a:noFill/>
                        </a:ln>
                        <a:solidFill>
                          <a:schemeClr val="tx1"/>
                        </a:solidFill>
                        <a:effectLst/>
                        <a:latin typeface="Times New Roman" pitchFamily="18" charset="0"/>
                        <a:ea typeface="+mj-ea"/>
                        <a:cs typeface="Times New Roman" pitchFamily="18" charset="0"/>
                      </a:endParaRPr>
                    </a:p>
                  </a:txBody>
                  <a:tcPr/>
                </a:tc>
              </a:tr>
              <a:tr h="463550">
                <a:tc>
                  <a:txBody>
                    <a:bodyPr/>
                    <a:lstStyle/>
                    <a:p>
                      <a:pPr algn="ctr">
                        <a:spcAft>
                          <a:spcPts val="600"/>
                        </a:spcAft>
                      </a:pPr>
                      <a:r>
                        <a:rPr kumimoji="0" lang="en-US" sz="2400" b="0" kern="1200" dirty="0" smtClean="0">
                          <a:ln>
                            <a:noFill/>
                          </a:ln>
                          <a:solidFill>
                            <a:schemeClr val="tx1"/>
                          </a:solidFill>
                          <a:effectLst/>
                          <a:latin typeface="Times New Roman" pitchFamily="18" charset="0"/>
                          <a:ea typeface="+mj-ea"/>
                          <a:cs typeface="Times New Roman" pitchFamily="18" charset="0"/>
                        </a:rPr>
                        <a:t>615.8</a:t>
                      </a:r>
                    </a:p>
                  </a:txBody>
                  <a:tcPr marL="68580" marR="68580" marT="0" marB="0"/>
                </a:tc>
                <a:tc>
                  <a:txBody>
                    <a:bodyPr/>
                    <a:lstStyle/>
                    <a:p>
                      <a:pPr algn="ctr">
                        <a:spcAft>
                          <a:spcPts val="600"/>
                        </a:spcAft>
                      </a:pPr>
                      <a:r>
                        <a:rPr kumimoji="0" lang="en-US" sz="2400" b="0" kern="1200" dirty="0" smtClean="0">
                          <a:ln>
                            <a:noFill/>
                          </a:ln>
                          <a:solidFill>
                            <a:schemeClr val="tx1"/>
                          </a:solidFill>
                          <a:effectLst/>
                          <a:latin typeface="Times New Roman" pitchFamily="18" charset="0"/>
                          <a:ea typeface="+mj-ea"/>
                          <a:cs typeface="Times New Roman" pitchFamily="18" charset="0"/>
                        </a:rPr>
                        <a:t>Garages </a:t>
                      </a:r>
                    </a:p>
                  </a:txBody>
                  <a:tcPr marL="68580" marR="68580" marT="0" marB="0"/>
                </a:tc>
                <a:tc>
                  <a:txBody>
                    <a:bodyPr/>
                    <a:lstStyle/>
                    <a:p>
                      <a:pPr algn="ctr">
                        <a:spcAft>
                          <a:spcPts val="600"/>
                        </a:spcAft>
                      </a:pPr>
                      <a:r>
                        <a:rPr kumimoji="0" lang="en-US" sz="2400" b="0" kern="1200" dirty="0" smtClean="0">
                          <a:ln>
                            <a:noFill/>
                          </a:ln>
                          <a:solidFill>
                            <a:schemeClr val="tx1"/>
                          </a:solidFill>
                          <a:effectLst/>
                          <a:latin typeface="Times New Roman" pitchFamily="18" charset="0"/>
                          <a:ea typeface="+mj-ea"/>
                          <a:cs typeface="Times New Roman" pitchFamily="18" charset="0"/>
                        </a:rPr>
                        <a:t>Basement 1 </a:t>
                      </a:r>
                    </a:p>
                  </a:txBody>
                  <a:tcPr marL="68580" marR="68580" marT="0" marB="0"/>
                </a:tc>
              </a:tr>
              <a:tr h="463550">
                <a:tc>
                  <a:txBody>
                    <a:bodyPr/>
                    <a:lstStyle/>
                    <a:p>
                      <a:pPr algn="ctr">
                        <a:spcAft>
                          <a:spcPts val="600"/>
                        </a:spcAft>
                      </a:pPr>
                      <a:r>
                        <a:rPr kumimoji="0" lang="en-US" sz="2400" b="0" kern="1200" dirty="0" smtClean="0">
                          <a:ln>
                            <a:noFill/>
                          </a:ln>
                          <a:solidFill>
                            <a:schemeClr val="tx1"/>
                          </a:solidFill>
                          <a:effectLst/>
                          <a:latin typeface="Times New Roman" pitchFamily="18" charset="0"/>
                          <a:ea typeface="+mj-ea"/>
                          <a:cs typeface="Times New Roman" pitchFamily="18" charset="0"/>
                        </a:rPr>
                        <a:t>615.8</a:t>
                      </a:r>
                    </a:p>
                  </a:txBody>
                  <a:tcPr marL="68580" marR="68580" marT="0" marB="0"/>
                </a:tc>
                <a:tc>
                  <a:txBody>
                    <a:bodyPr/>
                    <a:lstStyle/>
                    <a:p>
                      <a:pPr algn="ctr">
                        <a:spcAft>
                          <a:spcPts val="600"/>
                        </a:spcAft>
                      </a:pPr>
                      <a:r>
                        <a:rPr kumimoji="0" lang="en-US" sz="2400" b="0" kern="1200" dirty="0" smtClean="0">
                          <a:ln>
                            <a:noFill/>
                          </a:ln>
                          <a:solidFill>
                            <a:schemeClr val="tx1"/>
                          </a:solidFill>
                          <a:effectLst/>
                          <a:latin typeface="Times New Roman" pitchFamily="18" charset="0"/>
                          <a:ea typeface="+mj-ea"/>
                          <a:cs typeface="Times New Roman" pitchFamily="18" charset="0"/>
                        </a:rPr>
                        <a:t>Garages</a:t>
                      </a:r>
                    </a:p>
                  </a:txBody>
                  <a:tcPr marL="68580" marR="68580" marT="0" marB="0"/>
                </a:tc>
                <a:tc>
                  <a:txBody>
                    <a:bodyPr/>
                    <a:lstStyle/>
                    <a:p>
                      <a:pPr algn="ctr">
                        <a:spcAft>
                          <a:spcPts val="600"/>
                        </a:spcAft>
                      </a:pPr>
                      <a:r>
                        <a:rPr kumimoji="0" lang="en-US" sz="2400" b="0" kern="1200" dirty="0" smtClean="0">
                          <a:ln>
                            <a:noFill/>
                          </a:ln>
                          <a:solidFill>
                            <a:schemeClr val="tx1"/>
                          </a:solidFill>
                          <a:effectLst/>
                          <a:latin typeface="Times New Roman" pitchFamily="18" charset="0"/>
                          <a:ea typeface="+mj-ea"/>
                          <a:cs typeface="Times New Roman" pitchFamily="18" charset="0"/>
                        </a:rPr>
                        <a:t>Basement 2</a:t>
                      </a:r>
                    </a:p>
                  </a:txBody>
                  <a:tcPr marL="68580" marR="68580" marT="0" marB="0"/>
                </a:tc>
              </a:tr>
              <a:tr h="463550">
                <a:tc>
                  <a:txBody>
                    <a:bodyPr/>
                    <a:lstStyle/>
                    <a:p>
                      <a:pPr algn="ctr">
                        <a:spcAft>
                          <a:spcPts val="600"/>
                        </a:spcAft>
                      </a:pPr>
                      <a:r>
                        <a:rPr kumimoji="0" lang="en-US" sz="2400" b="0" kern="1200" dirty="0" smtClean="0">
                          <a:ln>
                            <a:noFill/>
                          </a:ln>
                          <a:solidFill>
                            <a:schemeClr val="tx1"/>
                          </a:solidFill>
                          <a:effectLst/>
                          <a:latin typeface="Times New Roman" pitchFamily="18" charset="0"/>
                          <a:ea typeface="+mj-ea"/>
                          <a:cs typeface="Times New Roman" pitchFamily="18" charset="0"/>
                        </a:rPr>
                        <a:t>615.8</a:t>
                      </a:r>
                    </a:p>
                  </a:txBody>
                  <a:tcPr marL="68580" marR="68580" marT="0" marB="0"/>
                </a:tc>
                <a:tc>
                  <a:txBody>
                    <a:bodyPr/>
                    <a:lstStyle/>
                    <a:p>
                      <a:pPr algn="ctr">
                        <a:spcAft>
                          <a:spcPts val="600"/>
                        </a:spcAft>
                      </a:pPr>
                      <a:r>
                        <a:rPr kumimoji="0" lang="en-US" sz="2400" b="0" kern="1200" dirty="0" smtClean="0">
                          <a:ln>
                            <a:noFill/>
                          </a:ln>
                          <a:solidFill>
                            <a:schemeClr val="tx1"/>
                          </a:solidFill>
                          <a:effectLst/>
                          <a:latin typeface="Times New Roman" pitchFamily="18" charset="0"/>
                          <a:ea typeface="+mj-ea"/>
                          <a:cs typeface="Times New Roman" pitchFamily="18" charset="0"/>
                        </a:rPr>
                        <a:t>Storage </a:t>
                      </a:r>
                    </a:p>
                  </a:txBody>
                  <a:tcPr marL="68580" marR="68580" marT="0" marB="0"/>
                </a:tc>
                <a:tc>
                  <a:txBody>
                    <a:bodyPr/>
                    <a:lstStyle/>
                    <a:p>
                      <a:pPr algn="ctr">
                        <a:spcAft>
                          <a:spcPts val="600"/>
                        </a:spcAft>
                      </a:pPr>
                      <a:r>
                        <a:rPr kumimoji="0" lang="en-US" sz="2400" b="0" kern="1200" dirty="0" smtClean="0">
                          <a:ln>
                            <a:noFill/>
                          </a:ln>
                          <a:solidFill>
                            <a:schemeClr val="tx1"/>
                          </a:solidFill>
                          <a:effectLst/>
                          <a:latin typeface="Times New Roman" pitchFamily="18" charset="0"/>
                          <a:ea typeface="+mj-ea"/>
                          <a:cs typeface="Times New Roman" pitchFamily="18" charset="0"/>
                        </a:rPr>
                        <a:t>Ground </a:t>
                      </a:r>
                    </a:p>
                  </a:txBody>
                  <a:tcPr marL="68580" marR="68580" marT="0" marB="0"/>
                </a:tc>
              </a:tr>
              <a:tr h="463550">
                <a:tc>
                  <a:txBody>
                    <a:bodyPr/>
                    <a:lstStyle/>
                    <a:p>
                      <a:pPr algn="ctr">
                        <a:spcAft>
                          <a:spcPts val="600"/>
                        </a:spcAft>
                      </a:pPr>
                      <a:r>
                        <a:rPr kumimoji="0" lang="en-US" sz="2400" b="0" kern="1200" dirty="0" smtClean="0">
                          <a:ln>
                            <a:noFill/>
                          </a:ln>
                          <a:solidFill>
                            <a:schemeClr val="tx1"/>
                          </a:solidFill>
                          <a:effectLst/>
                          <a:latin typeface="Times New Roman" pitchFamily="18" charset="0"/>
                          <a:ea typeface="+mj-ea"/>
                          <a:cs typeface="Times New Roman" pitchFamily="18" charset="0"/>
                        </a:rPr>
                        <a:t>615.8</a:t>
                      </a:r>
                    </a:p>
                  </a:txBody>
                  <a:tcPr marL="68580" marR="68580" marT="0" marB="0"/>
                </a:tc>
                <a:tc>
                  <a:txBody>
                    <a:bodyPr/>
                    <a:lstStyle/>
                    <a:p>
                      <a:pPr algn="ctr">
                        <a:spcAft>
                          <a:spcPts val="600"/>
                        </a:spcAft>
                      </a:pPr>
                      <a:r>
                        <a:rPr kumimoji="0" lang="en-US" sz="2400" b="0" kern="1200" dirty="0" smtClean="0">
                          <a:ln>
                            <a:noFill/>
                          </a:ln>
                          <a:solidFill>
                            <a:schemeClr val="tx1"/>
                          </a:solidFill>
                          <a:effectLst/>
                          <a:latin typeface="Times New Roman" pitchFamily="18" charset="0"/>
                          <a:ea typeface="+mj-ea"/>
                          <a:cs typeface="Times New Roman" pitchFamily="18" charset="0"/>
                        </a:rPr>
                        <a:t>Offices &amp; Storage</a:t>
                      </a:r>
                    </a:p>
                  </a:txBody>
                  <a:tcPr marL="68580" marR="68580" marT="0" marB="0"/>
                </a:tc>
                <a:tc>
                  <a:txBody>
                    <a:bodyPr/>
                    <a:lstStyle/>
                    <a:p>
                      <a:pPr algn="ctr">
                        <a:spcAft>
                          <a:spcPts val="600"/>
                        </a:spcAft>
                      </a:pPr>
                      <a:r>
                        <a:rPr kumimoji="0" lang="en-US" sz="2400" b="0" kern="1200" dirty="0" smtClean="0">
                          <a:ln>
                            <a:noFill/>
                          </a:ln>
                          <a:solidFill>
                            <a:schemeClr val="tx1"/>
                          </a:solidFill>
                          <a:effectLst/>
                          <a:latin typeface="Times New Roman" pitchFamily="18" charset="0"/>
                          <a:ea typeface="+mj-ea"/>
                          <a:cs typeface="Times New Roman" pitchFamily="18" charset="0"/>
                        </a:rPr>
                        <a:t>1st &amp; 2nd</a:t>
                      </a:r>
                    </a:p>
                  </a:txBody>
                  <a:tcPr marL="68580" marR="68580" marT="0" marB="0"/>
                </a:tc>
              </a:tr>
              <a:tr h="463550">
                <a:tc>
                  <a:txBody>
                    <a:bodyPr/>
                    <a:lstStyle/>
                    <a:p>
                      <a:pPr algn="ctr">
                        <a:spcAft>
                          <a:spcPts val="600"/>
                        </a:spcAft>
                      </a:pPr>
                      <a:r>
                        <a:rPr kumimoji="0" lang="en-US" sz="2400" b="0" kern="1200" dirty="0" smtClean="0">
                          <a:ln>
                            <a:noFill/>
                          </a:ln>
                          <a:solidFill>
                            <a:schemeClr val="tx1"/>
                          </a:solidFill>
                          <a:effectLst/>
                          <a:latin typeface="Times New Roman" pitchFamily="18" charset="0"/>
                          <a:ea typeface="+mj-ea"/>
                          <a:cs typeface="Times New Roman" pitchFamily="18" charset="0"/>
                        </a:rPr>
                        <a:t>397.8</a:t>
                      </a:r>
                    </a:p>
                  </a:txBody>
                  <a:tcPr marL="68580" marR="68580" marT="0" marB="0"/>
                </a:tc>
                <a:tc>
                  <a:txBody>
                    <a:bodyPr/>
                    <a:lstStyle/>
                    <a:p>
                      <a:pPr algn="ctr">
                        <a:spcAft>
                          <a:spcPts val="600"/>
                        </a:spcAft>
                      </a:pPr>
                      <a:r>
                        <a:rPr kumimoji="0" lang="en-US" sz="2400" b="0" kern="1200" dirty="0" smtClean="0">
                          <a:ln>
                            <a:noFill/>
                          </a:ln>
                          <a:solidFill>
                            <a:schemeClr val="tx1"/>
                          </a:solidFill>
                          <a:effectLst/>
                          <a:latin typeface="Times New Roman" pitchFamily="18" charset="0"/>
                          <a:ea typeface="+mj-ea"/>
                          <a:cs typeface="Times New Roman" pitchFamily="18" charset="0"/>
                        </a:rPr>
                        <a:t>Residential </a:t>
                      </a:r>
                    </a:p>
                  </a:txBody>
                  <a:tcPr marL="68580" marR="68580" marT="0" marB="0"/>
                </a:tc>
                <a:tc>
                  <a:txBody>
                    <a:bodyPr/>
                    <a:lstStyle/>
                    <a:p>
                      <a:pPr algn="ctr">
                        <a:spcAft>
                          <a:spcPts val="600"/>
                        </a:spcAft>
                      </a:pPr>
                      <a:r>
                        <a:rPr kumimoji="0" lang="en-US" sz="2400" b="0" kern="1200" dirty="0" smtClean="0">
                          <a:ln>
                            <a:noFill/>
                          </a:ln>
                          <a:solidFill>
                            <a:schemeClr val="tx1"/>
                          </a:solidFill>
                          <a:effectLst/>
                          <a:latin typeface="Times New Roman" pitchFamily="18" charset="0"/>
                          <a:ea typeface="+mj-ea"/>
                          <a:cs typeface="Times New Roman" pitchFamily="18" charset="0"/>
                        </a:rPr>
                        <a:t>3rd  - 16th</a:t>
                      </a:r>
                    </a:p>
                  </a:txBody>
                  <a:tcPr marL="68580" marR="68580" marT="0" marB="0"/>
                </a:tc>
              </a:tr>
            </a:tbl>
          </a:graphicData>
        </a:graphic>
      </p:graphicFrame>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7886700" cy="533400"/>
          </a:xfrm>
        </p:spPr>
        <p:txBody>
          <a:bodyPr>
            <a:normAutofit/>
          </a:bodyPr>
          <a:lstStyle/>
          <a:p>
            <a:r>
              <a:rPr lang="en-US" sz="3200" dirty="0">
                <a:solidFill>
                  <a:schemeClr val="tx1"/>
                </a:solidFill>
                <a:latin typeface="Times New Roman" pitchFamily="18" charset="0"/>
                <a:cs typeface="Times New Roman" pitchFamily="18" charset="0"/>
              </a:rPr>
              <a:t>Flexure reinforcement </a:t>
            </a:r>
            <a:r>
              <a:rPr lang="en-US" sz="3200" dirty="0" smtClean="0">
                <a:solidFill>
                  <a:schemeClr val="tx1"/>
                </a:solidFill>
                <a:latin typeface="Times New Roman" pitchFamily="18" charset="0"/>
                <a:cs typeface="Times New Roman" pitchFamily="18" charset="0"/>
              </a:rPr>
              <a:t>for the selected </a:t>
            </a:r>
            <a:r>
              <a:rPr lang="en-US" sz="3200" dirty="0">
                <a:solidFill>
                  <a:schemeClr val="tx1"/>
                </a:solidFill>
                <a:latin typeface="Times New Roman" pitchFamily="18" charset="0"/>
                <a:cs typeface="Times New Roman" pitchFamily="18" charset="0"/>
              </a:rPr>
              <a:t>frame </a:t>
            </a:r>
          </a:p>
        </p:txBody>
      </p:sp>
      <p:pic>
        <p:nvPicPr>
          <p:cNvPr id="4" name="Content Placeholder 3" descr="maaaat.JPG"/>
          <p:cNvPicPr>
            <a:picLocks noGrp="1"/>
          </p:cNvPicPr>
          <p:nvPr>
            <p:ph idx="1"/>
          </p:nvPr>
        </p:nvPicPr>
        <p:blipFill>
          <a:blip r:embed="rId2"/>
          <a:stretch>
            <a:fillRect/>
          </a:stretch>
        </p:blipFill>
        <p:spPr>
          <a:xfrm>
            <a:off x="0" y="1219200"/>
            <a:ext cx="8991600" cy="5410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xmlns="" val="415544625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793974"/>
          </a:xfrm>
        </p:spPr>
        <p:txBody>
          <a:bodyPr>
            <a:normAutofit/>
          </a:bodyPr>
          <a:lstStyle/>
          <a:p>
            <a:r>
              <a:rPr lang="en-US" sz="2800" dirty="0" smtClean="0">
                <a:solidFill>
                  <a:schemeClr val="tx1"/>
                </a:solidFill>
                <a:latin typeface="Times New Roman" pitchFamily="18" charset="0"/>
                <a:cs typeface="Times New Roman" pitchFamily="18" charset="0"/>
              </a:rPr>
              <a:t>We selected </a:t>
            </a:r>
            <a:r>
              <a:rPr lang="en-US" sz="2800" dirty="0">
                <a:solidFill>
                  <a:schemeClr val="tx1"/>
                </a:solidFill>
                <a:latin typeface="Times New Roman" pitchFamily="18" charset="0"/>
                <a:cs typeface="Times New Roman" pitchFamily="18" charset="0"/>
              </a:rPr>
              <a:t>another frame </a:t>
            </a:r>
            <a:r>
              <a:rPr lang="en-US" sz="2800" dirty="0" smtClean="0">
                <a:solidFill>
                  <a:schemeClr val="tx1"/>
                </a:solidFill>
                <a:latin typeface="Times New Roman" pitchFamily="18" charset="0"/>
                <a:cs typeface="Times New Roman" pitchFamily="18" charset="0"/>
              </a:rPr>
              <a:t>in the x-direction </a:t>
            </a:r>
            <a:endParaRPr lang="en-US" sz="2800" dirty="0">
              <a:solidFill>
                <a:schemeClr val="tx1"/>
              </a:solidFill>
              <a:latin typeface="Times New Roman" pitchFamily="18" charset="0"/>
              <a:cs typeface="Times New Roman" pitchFamily="18" charset="0"/>
            </a:endParaRPr>
          </a:p>
        </p:txBody>
      </p:sp>
      <p:pic>
        <p:nvPicPr>
          <p:cNvPr id="6" name="Content Placeholder 5" descr="aaaa.JPG"/>
          <p:cNvPicPr>
            <a:picLocks noGrp="1"/>
          </p:cNvPicPr>
          <p:nvPr>
            <p:ph idx="1"/>
          </p:nvPr>
        </p:nvPicPr>
        <p:blipFill>
          <a:blip r:embed="rId2"/>
          <a:stretch>
            <a:fillRect/>
          </a:stretch>
        </p:blipFill>
        <p:spPr>
          <a:xfrm>
            <a:off x="628650" y="1352283"/>
            <a:ext cx="7886700" cy="477784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xmlns="" val="315389406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990600"/>
            <a:ext cx="8229600" cy="399288"/>
          </a:xfrm>
        </p:spPr>
        <p:txBody>
          <a:bodyPr>
            <a:normAutofit fontScale="90000"/>
          </a:bodyPr>
          <a:lstStyle/>
          <a:p>
            <a:r>
              <a:rPr lang="en-US" sz="2800" dirty="0">
                <a:solidFill>
                  <a:schemeClr val="tx1"/>
                </a:solidFill>
                <a:latin typeface="Times New Roman" pitchFamily="18" charset="0"/>
                <a:cs typeface="Times New Roman" pitchFamily="18" charset="0"/>
              </a:rPr>
              <a:t>Bending Moment </a:t>
            </a:r>
            <a:r>
              <a:rPr lang="en-US" sz="2800" dirty="0" smtClean="0">
                <a:solidFill>
                  <a:schemeClr val="tx1"/>
                </a:solidFill>
                <a:latin typeface="Times New Roman" pitchFamily="18" charset="0"/>
                <a:cs typeface="Times New Roman" pitchFamily="18" charset="0"/>
              </a:rPr>
              <a:t>diagram for the </a:t>
            </a:r>
            <a:r>
              <a:rPr lang="en-US" sz="2800" dirty="0">
                <a:solidFill>
                  <a:schemeClr val="tx1"/>
                </a:solidFill>
                <a:latin typeface="Times New Roman" pitchFamily="18" charset="0"/>
                <a:cs typeface="Times New Roman" pitchFamily="18" charset="0"/>
              </a:rPr>
              <a:t>selected </a:t>
            </a:r>
            <a:r>
              <a:rPr lang="en-US" sz="2800" dirty="0" smtClean="0">
                <a:solidFill>
                  <a:schemeClr val="tx1"/>
                </a:solidFill>
                <a:latin typeface="Times New Roman" pitchFamily="18" charset="0"/>
                <a:cs typeface="Times New Roman" pitchFamily="18" charset="0"/>
              </a:rPr>
              <a:t>frame</a:t>
            </a:r>
            <a:endParaRPr lang="en-US" sz="2800" dirty="0">
              <a:solidFill>
                <a:schemeClr val="tx1"/>
              </a:solidFill>
              <a:latin typeface="Times New Roman" pitchFamily="18" charset="0"/>
              <a:cs typeface="Times New Roman" pitchFamily="18" charset="0"/>
            </a:endParaRPr>
          </a:p>
        </p:txBody>
      </p:sp>
      <p:pic>
        <p:nvPicPr>
          <p:cNvPr id="6" name="Content Placeholder 5" descr="moment.JPG"/>
          <p:cNvPicPr>
            <a:picLocks noGrp="1"/>
          </p:cNvPicPr>
          <p:nvPr>
            <p:ph idx="1"/>
          </p:nvPr>
        </p:nvPicPr>
        <p:blipFill>
          <a:blip r:embed="rId2"/>
          <a:stretch>
            <a:fillRect/>
          </a:stretch>
        </p:blipFill>
        <p:spPr>
          <a:xfrm>
            <a:off x="457200" y="2133601"/>
            <a:ext cx="7910513" cy="3733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xmlns="" val="239211861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7886700" cy="602088"/>
          </a:xfrm>
        </p:spPr>
        <p:txBody>
          <a:bodyPr>
            <a:normAutofit/>
          </a:bodyPr>
          <a:lstStyle/>
          <a:p>
            <a:r>
              <a:rPr lang="en-US" sz="3200" dirty="0">
                <a:solidFill>
                  <a:schemeClr val="tx1"/>
                </a:solidFill>
                <a:latin typeface="Times New Roman" pitchFamily="18" charset="0"/>
                <a:cs typeface="Times New Roman" pitchFamily="18" charset="0"/>
              </a:rPr>
              <a:t>Flexure reinforcement </a:t>
            </a:r>
            <a:r>
              <a:rPr lang="en-US" sz="3200" dirty="0" smtClean="0">
                <a:solidFill>
                  <a:schemeClr val="tx1"/>
                </a:solidFill>
                <a:latin typeface="Times New Roman" pitchFamily="18" charset="0"/>
                <a:cs typeface="Times New Roman" pitchFamily="18" charset="0"/>
              </a:rPr>
              <a:t>for the </a:t>
            </a:r>
            <a:r>
              <a:rPr lang="en-US" sz="3200" dirty="0">
                <a:solidFill>
                  <a:schemeClr val="tx1"/>
                </a:solidFill>
                <a:latin typeface="Times New Roman" pitchFamily="18" charset="0"/>
                <a:cs typeface="Times New Roman" pitchFamily="18" charset="0"/>
              </a:rPr>
              <a:t>selected frame </a:t>
            </a:r>
          </a:p>
        </p:txBody>
      </p:sp>
      <p:pic>
        <p:nvPicPr>
          <p:cNvPr id="8" name="Content Placeholder 7" descr="steeeeeeeel.JPG"/>
          <p:cNvPicPr>
            <a:picLocks noGrp="1"/>
          </p:cNvPicPr>
          <p:nvPr>
            <p:ph idx="1"/>
          </p:nvPr>
        </p:nvPicPr>
        <p:blipFill>
          <a:blip r:embed="rId2"/>
          <a:stretch>
            <a:fillRect/>
          </a:stretch>
        </p:blipFill>
        <p:spPr>
          <a:xfrm>
            <a:off x="194310" y="1143000"/>
            <a:ext cx="8709660" cy="551688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xmlns="" val="331784411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solidFill>
                  <a:schemeClr val="tx1"/>
                </a:solidFill>
                <a:latin typeface="Times New Roman" pitchFamily="18" charset="0"/>
                <a:cs typeface="Times New Roman" pitchFamily="18" charset="0"/>
              </a:rPr>
              <a:t>Design of stairs </a:t>
            </a:r>
          </a:p>
        </p:txBody>
      </p:sp>
      <p:pic>
        <p:nvPicPr>
          <p:cNvPr id="4" name="Content Placeholder 3"/>
          <p:cNvPicPr>
            <a:picLocks noGrp="1"/>
          </p:cNvPicPr>
          <p:nvPr>
            <p:ph idx="1"/>
          </p:nvPr>
        </p:nvPicPr>
        <p:blipFill>
          <a:blip r:embed="rId2"/>
          <a:srcRect/>
          <a:stretch>
            <a:fillRect/>
          </a:stretch>
        </p:blipFill>
        <p:spPr bwMode="auto">
          <a:xfrm>
            <a:off x="3886200" y="2438400"/>
            <a:ext cx="4561268" cy="362433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TextBox 4"/>
          <p:cNvSpPr txBox="1"/>
          <p:nvPr/>
        </p:nvSpPr>
        <p:spPr>
          <a:xfrm>
            <a:off x="152400" y="2743200"/>
            <a:ext cx="3581400" cy="1631216"/>
          </a:xfrm>
          <a:prstGeom prst="rect">
            <a:avLst/>
          </a:prstGeom>
          <a:noFill/>
        </p:spPr>
        <p:txBody>
          <a:bodyPr wrap="square" rtlCol="0">
            <a:spAutoFit/>
          </a:bodyPr>
          <a:lstStyle/>
          <a:p>
            <a:pPr lvl="0" algn="l" rtl="0"/>
            <a:r>
              <a:rPr lang="en-US" sz="2000" dirty="0" smtClean="0">
                <a:latin typeface="Times New Roman" pitchFamily="18" charset="0"/>
                <a:cs typeface="Times New Roman" pitchFamily="18" charset="0"/>
              </a:rPr>
              <a:t>h min=𝑙/20=3.35=0.167m⇒Use h=0.20m.</a:t>
            </a:r>
          </a:p>
          <a:p>
            <a:pPr lvl="0" algn="l" rtl="0"/>
            <a:r>
              <a:rPr lang="en-US" sz="2000" dirty="0" smtClean="0">
                <a:latin typeface="Times New Roman" pitchFamily="18" charset="0"/>
                <a:cs typeface="Times New Roman" pitchFamily="18" charset="0"/>
              </a:rPr>
              <a:t> </a:t>
            </a:r>
          </a:p>
          <a:p>
            <a:pPr algn="l" rtl="0"/>
            <a:r>
              <a:rPr lang="en-US" sz="2000" dirty="0" smtClean="0">
                <a:latin typeface="Times New Roman" pitchFamily="18" charset="0"/>
                <a:cs typeface="Times New Roman" pitchFamily="18" charset="0"/>
              </a:rPr>
              <a:t>Thickness of stair and threshold areas=0.20 m, </a:t>
            </a:r>
            <a:endParaRPr lang="en-US" sz="2000" dirty="0">
              <a:latin typeface="Times New Roman" pitchFamily="18" charset="0"/>
              <a:cs typeface="Times New Roman" pitchFamily="18" charset="0"/>
            </a:endParaRPr>
          </a:p>
        </p:txBody>
      </p:sp>
    </p:spTree>
    <p:extLst>
      <p:ext uri="{BB962C8B-B14F-4D97-AF65-F5344CB8AC3E}">
        <p14:creationId xmlns:p14="http://schemas.microsoft.com/office/powerpoint/2010/main" xmlns="" val="309816972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66800"/>
            <a:ext cx="8229600" cy="399288"/>
          </a:xfrm>
        </p:spPr>
        <p:txBody>
          <a:bodyPr>
            <a:normAutofit fontScale="90000"/>
          </a:bodyPr>
          <a:lstStyle/>
          <a:p>
            <a:r>
              <a:rPr lang="en-US" sz="3200" dirty="0" smtClean="0">
                <a:solidFill>
                  <a:schemeClr val="tx1"/>
                </a:solidFill>
                <a:latin typeface="Times New Roman" pitchFamily="18" charset="0"/>
                <a:cs typeface="Times New Roman" pitchFamily="18" charset="0"/>
              </a:rPr>
              <a:t>Plan view of the stairs</a:t>
            </a:r>
            <a:endParaRPr lang="en-US" sz="3200" dirty="0">
              <a:solidFill>
                <a:schemeClr val="tx1"/>
              </a:solidFill>
              <a:latin typeface="Times New Roman" pitchFamily="18" charset="0"/>
              <a:cs typeface="Times New Roman" pitchFamily="18" charset="0"/>
            </a:endParaRPr>
          </a:p>
        </p:txBody>
      </p:sp>
      <p:sp>
        <p:nvSpPr>
          <p:cNvPr id="3" name="Content Placeholder 2"/>
          <p:cNvSpPr>
            <a:spLocks noGrp="1"/>
          </p:cNvSpPr>
          <p:nvPr>
            <p:ph idx="1"/>
          </p:nvPr>
        </p:nvSpPr>
        <p:spPr>
          <a:xfrm>
            <a:off x="628650" y="1825625"/>
            <a:ext cx="3914775" cy="4351338"/>
          </a:xfrm>
        </p:spPr>
        <p:txBody>
          <a:bodyPr/>
          <a:lstStyle/>
          <a:p>
            <a:pPr algn="l" rtl="0">
              <a:buNone/>
            </a:pPr>
            <a:r>
              <a:rPr lang="en-US" dirty="0">
                <a:latin typeface="Times New Roman" pitchFamily="18" charset="0"/>
                <a:cs typeface="Times New Roman" pitchFamily="18" charset="0"/>
              </a:rPr>
              <a:t>As </a:t>
            </a:r>
            <a:r>
              <a:rPr lang="en-US" dirty="0" smtClean="0">
                <a:latin typeface="Times New Roman" pitchFamily="18" charset="0"/>
                <a:cs typeface="Times New Roman" pitchFamily="18" charset="0"/>
              </a:rPr>
              <a:t>shown, </a:t>
            </a:r>
            <a:r>
              <a:rPr lang="en-US" dirty="0">
                <a:latin typeface="Times New Roman" pitchFamily="18" charset="0"/>
                <a:cs typeface="Times New Roman" pitchFamily="18" charset="0"/>
              </a:rPr>
              <a:t>the </a:t>
            </a:r>
            <a:r>
              <a:rPr lang="en-US" dirty="0" smtClean="0">
                <a:latin typeface="Times New Roman" pitchFamily="18" charset="0"/>
                <a:cs typeface="Times New Roman" pitchFamily="18" charset="0"/>
              </a:rPr>
              <a:t>stairs are </a:t>
            </a:r>
            <a:r>
              <a:rPr lang="en-US" dirty="0">
                <a:latin typeface="Times New Roman" pitchFamily="18" charset="0"/>
                <a:cs typeface="Times New Roman" pitchFamily="18" charset="0"/>
              </a:rPr>
              <a:t>surrounded by 3 shear walls which mean fixation from three </a:t>
            </a:r>
            <a:r>
              <a:rPr lang="en-US" dirty="0" smtClean="0">
                <a:latin typeface="Times New Roman" pitchFamily="18" charset="0"/>
                <a:cs typeface="Times New Roman" pitchFamily="18" charset="0"/>
              </a:rPr>
              <a:t>sides. </a:t>
            </a:r>
            <a:endParaRPr lang="en-US" dirty="0">
              <a:latin typeface="Times New Roman" pitchFamily="18" charset="0"/>
              <a:cs typeface="Times New Roman" pitchFamily="18" charset="0"/>
            </a:endParaRPr>
          </a:p>
          <a:p>
            <a:endParaRPr lang="en-US" dirty="0"/>
          </a:p>
        </p:txBody>
      </p:sp>
      <p:pic>
        <p:nvPicPr>
          <p:cNvPr id="4" name="Picture 3" descr="Capture.JPG"/>
          <p:cNvPicPr/>
          <p:nvPr/>
        </p:nvPicPr>
        <p:blipFill>
          <a:blip r:embed="rId2"/>
          <a:stretch>
            <a:fillRect/>
          </a:stretch>
        </p:blipFill>
        <p:spPr>
          <a:xfrm>
            <a:off x="4572000" y="1825625"/>
            <a:ext cx="4324082" cy="435133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xmlns="" val="295324764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838200"/>
            <a:ext cx="8229600" cy="627888"/>
          </a:xfrm>
        </p:spPr>
        <p:txBody>
          <a:bodyPr>
            <a:normAutofit/>
          </a:bodyPr>
          <a:lstStyle/>
          <a:p>
            <a:r>
              <a:rPr lang="en-US" sz="3200" dirty="0">
                <a:solidFill>
                  <a:schemeClr val="tx1"/>
                </a:solidFill>
                <a:latin typeface="Times New Roman" pitchFamily="18" charset="0"/>
                <a:cs typeface="Times New Roman" pitchFamily="18" charset="0"/>
              </a:rPr>
              <a:t>3D Model of the stairs for two </a:t>
            </a:r>
            <a:r>
              <a:rPr lang="en-US" sz="3200" dirty="0" smtClean="0">
                <a:solidFill>
                  <a:schemeClr val="tx1"/>
                </a:solidFill>
                <a:latin typeface="Times New Roman" pitchFamily="18" charset="0"/>
                <a:cs typeface="Times New Roman" pitchFamily="18" charset="0"/>
              </a:rPr>
              <a:t>stories.</a:t>
            </a:r>
            <a:endParaRPr lang="en-US" sz="3200" dirty="0">
              <a:solidFill>
                <a:schemeClr val="tx1"/>
              </a:solidFill>
              <a:latin typeface="Times New Roman" pitchFamily="18" charset="0"/>
              <a:cs typeface="Times New Roman" pitchFamily="18" charset="0"/>
            </a:endParaRPr>
          </a:p>
        </p:txBody>
      </p:sp>
      <p:pic>
        <p:nvPicPr>
          <p:cNvPr id="4" name="Content Placeholder 3" descr="stairsxdx.JPG"/>
          <p:cNvPicPr>
            <a:picLocks noGrp="1"/>
          </p:cNvPicPr>
          <p:nvPr>
            <p:ph idx="1"/>
          </p:nvPr>
        </p:nvPicPr>
        <p:blipFill>
          <a:blip r:embed="rId2"/>
          <a:stretch>
            <a:fillRect/>
          </a:stretch>
        </p:blipFill>
        <p:spPr>
          <a:xfrm>
            <a:off x="1038762" y="1780842"/>
            <a:ext cx="7066477" cy="478738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xmlns="" val="158734698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551688"/>
          </a:xfrm>
        </p:spPr>
        <p:txBody>
          <a:bodyPr>
            <a:normAutofit/>
          </a:bodyPr>
          <a:lstStyle/>
          <a:p>
            <a:r>
              <a:rPr lang="en-US" sz="2800" dirty="0" smtClean="0">
                <a:solidFill>
                  <a:schemeClr val="tx1"/>
                </a:solidFill>
                <a:latin typeface="Times New Roman" pitchFamily="18" charset="0"/>
                <a:cs typeface="Times New Roman" pitchFamily="18" charset="0"/>
              </a:rPr>
              <a:t>Shear Check</a:t>
            </a:r>
            <a:endParaRPr lang="en-US" sz="2800" dirty="0">
              <a:solidFill>
                <a:schemeClr val="tx1"/>
              </a:solidFill>
              <a:latin typeface="Times New Roman" pitchFamily="18" charset="0"/>
              <a:cs typeface="Times New Roman" pitchFamily="18" charset="0"/>
            </a:endParaRPr>
          </a:p>
        </p:txBody>
      </p:sp>
      <mc:AlternateContent xmlns:mc="http://schemas.openxmlformats.org/markup-compatibility/2006">
        <mc:Choice xmlns:a14="http://schemas.microsoft.com/office/drawing/2010/main" xmlns="" Requires="a14">
          <p:sp>
            <p:nvSpPr>
              <p:cNvPr id="3" name="Content Placeholder 2"/>
              <p:cNvSpPr>
                <a:spLocks noGrp="1"/>
              </p:cNvSpPr>
              <p:nvPr>
                <p:ph idx="1"/>
              </p:nvPr>
            </p:nvSpPr>
            <p:spPr>
              <a:xfrm>
                <a:off x="838200" y="1825625"/>
                <a:ext cx="5219700" cy="4351338"/>
              </a:xfrm>
            </p:spPr>
            <p:txBody>
              <a:bodyPr/>
              <a:lstStyle/>
              <a:p>
                <a14:m>
                  <m:oMath xmlns:m="http://schemas.openxmlformats.org/officeDocument/2006/math">
                    <m:r>
                      <a:rPr lang="en-US"/>
                      <m:t>Ø</m:t>
                    </m:r>
                    <m:r>
                      <m:rPr>
                        <m:sty m:val="p"/>
                      </m:rPr>
                      <a:rPr lang="en-US"/>
                      <m:t>Vc</m:t>
                    </m:r>
                    <m:r>
                      <a:rPr lang="en-US"/>
                      <m:t>=Ø</m:t>
                    </m:r>
                    <m:f>
                      <m:fPr>
                        <m:ctrlPr>
                          <a:rPr lang="en-US" i="1"/>
                        </m:ctrlPr>
                      </m:fPr>
                      <m:num>
                        <m:r>
                          <a:rPr lang="en-US"/>
                          <m:t>1</m:t>
                        </m:r>
                      </m:num>
                      <m:den>
                        <m:r>
                          <a:rPr lang="en-US"/>
                          <m:t>6</m:t>
                        </m:r>
                      </m:den>
                    </m:f>
                    <m:rad>
                      <m:radPr>
                        <m:degHide m:val="on"/>
                        <m:ctrlPr>
                          <a:rPr lang="en-US" i="1"/>
                        </m:ctrlPr>
                      </m:radPr>
                      <m:deg/>
                      <m:e>
                        <m:sSub>
                          <m:sSubPr>
                            <m:ctrlPr>
                              <a:rPr lang="en-US" i="1"/>
                            </m:ctrlPr>
                          </m:sSubPr>
                          <m:e>
                            <m:sSup>
                              <m:sSupPr>
                                <m:ctrlPr>
                                  <a:rPr lang="en-US" i="1"/>
                                </m:ctrlPr>
                              </m:sSupPr>
                              <m:e>
                                <m:r>
                                  <m:rPr>
                                    <m:sty m:val="p"/>
                                  </m:rPr>
                                  <a:rPr lang="en-US"/>
                                  <m:t>f</m:t>
                                </m:r>
                              </m:e>
                              <m:sup>
                                <m:r>
                                  <a:rPr lang="en-US" i="1"/>
                                  <m:t>′</m:t>
                                </m:r>
                              </m:sup>
                            </m:sSup>
                          </m:e>
                          <m:sub>
                            <m:r>
                              <m:rPr>
                                <m:sty m:val="p"/>
                              </m:rPr>
                              <a:rPr lang="en-US"/>
                              <m:t>c</m:t>
                            </m:r>
                          </m:sub>
                        </m:sSub>
                      </m:e>
                    </m:rad>
                    <m:r>
                      <m:rPr>
                        <m:sty m:val="p"/>
                      </m:rPr>
                      <a:rPr lang="en-US"/>
                      <m:t>bd</m:t>
                    </m:r>
                  </m:oMath>
                </a14:m>
                <a:endParaRPr lang="en-US" dirty="0">
                  <a:effectLst/>
                </a:endParaRPr>
              </a:p>
              <a:p>
                <a:pPr marL="0" indent="0">
                  <a:buNone/>
                </a:pPr>
                <a:r>
                  <a:rPr lang="en-US" dirty="0" smtClean="0"/>
                  <a:t/>
                </a:r>
                <a14:m>
                  <m:oMath xmlns:m="http://schemas.openxmlformats.org/officeDocument/2006/math">
                    <m:r>
                      <a:rPr lang="en-US"/>
                      <m:t>=</m:t>
                    </m:r>
                    <m:r>
                      <a:rPr lang="en-US"/>
                      <m:t>0</m:t>
                    </m:r>
                    <m:r>
                      <a:rPr lang="en-US"/>
                      <m:t>.</m:t>
                    </m:r>
                    <m:r>
                      <a:rPr lang="en-US"/>
                      <m:t>75</m:t>
                    </m:r>
                    <m:r>
                      <m:rPr>
                        <m:sty m:val="p"/>
                      </m:rPr>
                      <a:rPr lang="en-US"/>
                      <m:t>x</m:t>
                    </m:r>
                    <m:f>
                      <m:fPr>
                        <m:ctrlPr>
                          <a:rPr lang="en-US" i="1"/>
                        </m:ctrlPr>
                      </m:fPr>
                      <m:num>
                        <m:r>
                          <a:rPr lang="en-US"/>
                          <m:t>1</m:t>
                        </m:r>
                      </m:num>
                      <m:den>
                        <m:r>
                          <a:rPr lang="en-US"/>
                          <m:t>6</m:t>
                        </m:r>
                      </m:den>
                    </m:f>
                    <m:rad>
                      <m:radPr>
                        <m:degHide m:val="on"/>
                        <m:ctrlPr>
                          <a:rPr lang="en-US" i="1"/>
                        </m:ctrlPr>
                      </m:radPr>
                      <m:deg/>
                      <m:e>
                        <m:r>
                          <a:rPr lang="en-US"/>
                          <m:t>28</m:t>
                        </m:r>
                      </m:e>
                    </m:rad>
                    <m:r>
                      <m:rPr>
                        <m:sty m:val="p"/>
                      </m:rPr>
                      <a:rPr lang="en-US"/>
                      <m:t>x</m:t>
                    </m:r>
                    <m:r>
                      <a:rPr lang="en-US"/>
                      <m:t>1000</m:t>
                    </m:r>
                    <m:r>
                      <m:rPr>
                        <m:sty m:val="p"/>
                      </m:rPr>
                      <a:rPr lang="en-US"/>
                      <m:t>x</m:t>
                    </m:r>
                    <m:r>
                      <a:rPr lang="en-US"/>
                      <m:t>180</m:t>
                    </m:r>
                    <m:r>
                      <m:rPr>
                        <m:sty m:val="p"/>
                      </m:rPr>
                      <a:rPr lang="en-US"/>
                      <m:t>x</m:t>
                    </m:r>
                    <m:sSup>
                      <m:sSupPr>
                        <m:ctrlPr>
                          <a:rPr lang="en-US" i="1"/>
                        </m:ctrlPr>
                      </m:sSupPr>
                      <m:e>
                        <m:r>
                          <a:rPr lang="en-US"/>
                          <m:t>10</m:t>
                        </m:r>
                      </m:e>
                      <m:sup>
                        <m:r>
                          <a:rPr lang="en-US" i="1"/>
                          <m:t>−</m:t>
                        </m:r>
                        <m:r>
                          <a:rPr lang="en-US"/>
                          <m:t>3</m:t>
                        </m:r>
                      </m:sup>
                    </m:sSup>
                  </m:oMath>
                </a14:m>
                <a:endParaRPr lang="en-US" dirty="0" smtClean="0">
                  <a:effectLst/>
                </a:endParaRPr>
              </a:p>
              <a:p>
                <a:pPr marL="0" indent="0">
                  <a:buNone/>
                </a:pPr>
                <a:r>
                  <a:rPr lang="en-US" dirty="0" smtClean="0"/>
                  <a:t>   = 119 KN </a:t>
                </a:r>
                <a:endParaRPr lang="en-US" dirty="0" smtClean="0">
                  <a:effectLst/>
                </a:endParaRPr>
              </a:p>
              <a:p>
                <a:pPr marL="0" indent="0">
                  <a:buNone/>
                </a:pPr>
                <a:endParaRPr lang="en-US" dirty="0"/>
              </a:p>
              <a:p>
                <a:r>
                  <a:rPr lang="en-US" dirty="0"/>
                  <a:t>Vu max </a:t>
                </a:r>
                <a:r>
                  <a:rPr lang="en-US" dirty="0" smtClean="0"/>
                  <a:t>(from sap</a:t>
                </a:r>
                <a:r>
                  <a:rPr lang="en-US" dirty="0"/>
                  <a:t>) = 45 KN </a:t>
                </a:r>
              </a:p>
              <a:p>
                <a:r>
                  <a:rPr lang="en-US" dirty="0"/>
                  <a:t>Vu &lt;</a:t>
                </a:r>
                <a14:m>
                  <m:oMath xmlns:m="http://schemas.openxmlformats.org/officeDocument/2006/math">
                    <m:r>
                      <a:rPr lang="en-US"/>
                      <m:t>Ø</m:t>
                    </m:r>
                    <m:r>
                      <m:rPr>
                        <m:sty m:val="p"/>
                      </m:rPr>
                      <a:rPr lang="en-US"/>
                      <m:t>Vc</m:t>
                    </m:r>
                    <m:r>
                      <a:rPr lang="en-US"/>
                      <m:t> </m:t>
                    </m:r>
                  </m:oMath>
                </a14:m>
                <a:r>
                  <a:rPr lang="en-US" dirty="0"/>
                  <a:t> .........  OK </a:t>
                </a:r>
              </a:p>
              <a:p>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628650" y="1825625"/>
                <a:ext cx="3914775" cy="4351338"/>
              </a:xfrm>
              <a:blipFill rotWithShape="0">
                <a:blip r:embed="rId2"/>
                <a:stretch>
                  <a:fillRect l="-2103"/>
                </a:stretch>
              </a:blipFill>
            </p:spPr>
            <p:txBody>
              <a:bodyPr/>
              <a:lstStyle/>
              <a:p>
                <a:r>
                  <a:rPr lang="en-US">
                    <a:noFill/>
                  </a:rPr>
                  <a:t> </a:t>
                </a:r>
              </a:p>
            </p:txBody>
          </p:sp>
        </mc:Fallback>
      </mc:AlternateContent>
      <p:pic>
        <p:nvPicPr>
          <p:cNvPr id="4" name="Picture 3" descr="shear.png"/>
          <p:cNvPicPr/>
          <p:nvPr/>
        </p:nvPicPr>
        <p:blipFill>
          <a:blip r:embed="rId3"/>
          <a:stretch>
            <a:fillRect/>
          </a:stretch>
        </p:blipFill>
        <p:spPr>
          <a:xfrm>
            <a:off x="4572000" y="1825625"/>
            <a:ext cx="3956209" cy="435133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xmlns="" val="326479695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704088"/>
          </a:xfrm>
        </p:spPr>
        <p:txBody>
          <a:bodyPr>
            <a:normAutofit/>
          </a:bodyPr>
          <a:lstStyle/>
          <a:p>
            <a:r>
              <a:rPr lang="en-US" sz="2800" dirty="0">
                <a:solidFill>
                  <a:schemeClr val="tx1"/>
                </a:solidFill>
                <a:latin typeface="Times New Roman" pitchFamily="18" charset="0"/>
                <a:cs typeface="Times New Roman" pitchFamily="18" charset="0"/>
              </a:rPr>
              <a:t>Bending moment </a:t>
            </a:r>
            <a:r>
              <a:rPr lang="en-US" sz="2800" dirty="0" smtClean="0">
                <a:solidFill>
                  <a:schemeClr val="tx1"/>
                </a:solidFill>
                <a:latin typeface="Times New Roman" pitchFamily="18" charset="0"/>
                <a:cs typeface="Times New Roman" pitchFamily="18" charset="0"/>
              </a:rPr>
              <a:t>diagram from SAP</a:t>
            </a:r>
            <a:endParaRPr lang="en-US" sz="2800" dirty="0">
              <a:solidFill>
                <a:schemeClr val="tx1"/>
              </a:solidFill>
              <a:latin typeface="Times New Roman" pitchFamily="18" charset="0"/>
              <a:cs typeface="Times New Roman" pitchFamily="18" charset="0"/>
            </a:endParaRPr>
          </a:p>
        </p:txBody>
      </p:sp>
      <p:sp>
        <p:nvSpPr>
          <p:cNvPr id="3" name="Content Placeholder 2"/>
          <p:cNvSpPr>
            <a:spLocks noGrp="1"/>
          </p:cNvSpPr>
          <p:nvPr>
            <p:ph idx="1"/>
          </p:nvPr>
        </p:nvSpPr>
        <p:spPr>
          <a:xfrm>
            <a:off x="628650" y="1825625"/>
            <a:ext cx="7886700" cy="453936"/>
          </a:xfrm>
        </p:spPr>
        <p:txBody>
          <a:bodyPr>
            <a:noAutofit/>
          </a:bodyPr>
          <a:lstStyle/>
          <a:p>
            <a:pPr marL="0" indent="0">
              <a:buNone/>
            </a:pPr>
            <a:r>
              <a:rPr lang="en-US" sz="2400" dirty="0" smtClean="0">
                <a:latin typeface="Times New Roman" pitchFamily="18" charset="0"/>
                <a:cs typeface="Times New Roman" pitchFamily="18" charset="0"/>
              </a:rPr>
              <a:t>M</a:t>
            </a:r>
            <a:r>
              <a:rPr lang="en-US" sz="2400" dirty="0">
                <a:latin typeface="Times New Roman" pitchFamily="18" charset="0"/>
                <a:cs typeface="Times New Roman" pitchFamily="18" charset="0"/>
              </a:rPr>
              <a:t>+ =  18.1 </a:t>
            </a:r>
            <a:r>
              <a:rPr lang="en-US" sz="2400" dirty="0" smtClean="0">
                <a:latin typeface="Times New Roman" pitchFamily="18" charset="0"/>
                <a:cs typeface="Times New Roman" pitchFamily="18" charset="0"/>
              </a:rPr>
              <a:t>KN.m                                  </a:t>
            </a:r>
            <a:r>
              <a:rPr lang="en-US" sz="2400" dirty="0">
                <a:latin typeface="Times New Roman" pitchFamily="18" charset="0"/>
                <a:cs typeface="Times New Roman" pitchFamily="18" charset="0"/>
              </a:rPr>
              <a:t>M - =  14.1 KN.m</a:t>
            </a:r>
          </a:p>
          <a:p>
            <a:pPr marL="0" indent="0">
              <a:buNone/>
            </a:pPr>
            <a:endParaRPr lang="en-US" sz="2400" dirty="0">
              <a:latin typeface="Times New Roman" pitchFamily="18" charset="0"/>
              <a:cs typeface="Times New Roman" pitchFamily="18" charset="0"/>
            </a:endParaRPr>
          </a:p>
          <a:p>
            <a:endParaRPr lang="en-US" sz="2400" dirty="0">
              <a:latin typeface="Times New Roman" pitchFamily="18" charset="0"/>
              <a:cs typeface="Times New Roman" pitchFamily="18" charset="0"/>
            </a:endParaRPr>
          </a:p>
        </p:txBody>
      </p:sp>
      <p:pic>
        <p:nvPicPr>
          <p:cNvPr id="5" name="Picture 4" descr="m+.png"/>
          <p:cNvPicPr/>
          <p:nvPr/>
        </p:nvPicPr>
        <p:blipFill>
          <a:blip r:embed="rId2"/>
          <a:stretch>
            <a:fillRect/>
          </a:stretch>
        </p:blipFill>
        <p:spPr>
          <a:xfrm>
            <a:off x="628650" y="2414498"/>
            <a:ext cx="3914775" cy="412797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 name="Picture 5" descr="m-.png"/>
          <p:cNvPicPr/>
          <p:nvPr/>
        </p:nvPicPr>
        <p:blipFill>
          <a:blip r:embed="rId3"/>
          <a:stretch>
            <a:fillRect/>
          </a:stretch>
        </p:blipFill>
        <p:spPr>
          <a:xfrm>
            <a:off x="4572001" y="2414498"/>
            <a:ext cx="3943350" cy="412797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xmlns="" val="212757854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551688"/>
          </a:xfrm>
        </p:spPr>
        <p:txBody>
          <a:bodyPr>
            <a:normAutofit/>
          </a:bodyPr>
          <a:lstStyle/>
          <a:p>
            <a:r>
              <a:rPr lang="en-US" sz="2800" dirty="0" smtClean="0">
                <a:solidFill>
                  <a:schemeClr val="tx1"/>
                </a:solidFill>
                <a:latin typeface="Times New Roman" pitchFamily="18" charset="0"/>
                <a:cs typeface="Times New Roman" pitchFamily="18" charset="0"/>
              </a:rPr>
              <a:t>Flexural reinforcement</a:t>
            </a:r>
            <a:endParaRPr lang="en-US" sz="2800" dirty="0">
              <a:solidFill>
                <a:schemeClr val="tx1"/>
              </a:solidFill>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pPr algn="l" rtl="0">
              <a:buNone/>
            </a:pPr>
            <a:r>
              <a:rPr lang="en-US" dirty="0">
                <a:latin typeface="Times New Roman" pitchFamily="18" charset="0"/>
                <a:cs typeface="Times New Roman" pitchFamily="18" charset="0"/>
              </a:rPr>
              <a:t>Take max Mu = 18.16 KN.m</a:t>
            </a:r>
          </a:p>
          <a:p>
            <a:pPr algn="l" rtl="0">
              <a:buNone/>
            </a:pPr>
            <a:r>
              <a:rPr lang="en-US" dirty="0">
                <a:latin typeface="Times New Roman" pitchFamily="18" charset="0"/>
                <a:cs typeface="Times New Roman" pitchFamily="18" charset="0"/>
              </a:rPr>
              <a:t>ρ = 0.0015</a:t>
            </a:r>
          </a:p>
          <a:p>
            <a:pPr algn="l" rtl="0">
              <a:buNone/>
            </a:pPr>
            <a:r>
              <a:rPr lang="en-US" dirty="0">
                <a:latin typeface="Times New Roman" pitchFamily="18" charset="0"/>
                <a:cs typeface="Times New Roman" pitchFamily="18" charset="0"/>
              </a:rPr>
              <a:t>As = ρ x b xd= 0.0015 x 1000 x180 = 268.22 mm</a:t>
            </a:r>
            <a:r>
              <a:rPr lang="en-US" baseline="30000" dirty="0">
                <a:latin typeface="Times New Roman" pitchFamily="18" charset="0"/>
                <a:cs typeface="Times New Roman" pitchFamily="18" charset="0"/>
              </a:rPr>
              <a:t>2</a:t>
            </a:r>
            <a:endParaRPr lang="en-US" dirty="0">
              <a:latin typeface="Times New Roman" pitchFamily="18" charset="0"/>
              <a:cs typeface="Times New Roman" pitchFamily="18" charset="0"/>
            </a:endParaRPr>
          </a:p>
          <a:p>
            <a:pPr algn="l" rtl="0">
              <a:buNone/>
            </a:pPr>
            <a:r>
              <a:rPr lang="en-US" dirty="0">
                <a:latin typeface="Times New Roman" pitchFamily="18" charset="0"/>
                <a:cs typeface="Times New Roman" pitchFamily="18" charset="0"/>
              </a:rPr>
              <a:t>As</a:t>
            </a:r>
            <a:r>
              <a:rPr lang="en-US" baseline="-25000" dirty="0">
                <a:latin typeface="Times New Roman" pitchFamily="18" charset="0"/>
                <a:cs typeface="Times New Roman" pitchFamily="18" charset="0"/>
              </a:rPr>
              <a:t>min</a:t>
            </a:r>
            <a:r>
              <a:rPr lang="en-US" dirty="0">
                <a:latin typeface="Times New Roman" pitchFamily="18" charset="0"/>
                <a:cs typeface="Times New Roman" pitchFamily="18" charset="0"/>
              </a:rPr>
              <a:t> = 0.0018x b x h=0.0018x 1000 x 200 = 360 &gt; 268.22 mm</a:t>
            </a:r>
            <a:r>
              <a:rPr lang="en-US" baseline="30000" dirty="0">
                <a:latin typeface="Times New Roman" pitchFamily="18" charset="0"/>
                <a:cs typeface="Times New Roman" pitchFamily="18" charset="0"/>
              </a:rPr>
              <a:t>2</a:t>
            </a:r>
            <a:endParaRPr lang="en-US" dirty="0">
              <a:latin typeface="Times New Roman" pitchFamily="18" charset="0"/>
              <a:cs typeface="Times New Roman" pitchFamily="18" charset="0"/>
            </a:endParaRPr>
          </a:p>
          <a:p>
            <a:pPr algn="l" rtl="0">
              <a:buNone/>
            </a:pPr>
            <a:r>
              <a:rPr lang="en-US" dirty="0">
                <a:latin typeface="Times New Roman" pitchFamily="18" charset="0"/>
                <a:cs typeface="Times New Roman" pitchFamily="18" charset="0"/>
              </a:rPr>
              <a:t>Use  As</a:t>
            </a:r>
            <a:r>
              <a:rPr lang="en-US" baseline="-25000" dirty="0">
                <a:latin typeface="Times New Roman" pitchFamily="18" charset="0"/>
                <a:cs typeface="Times New Roman" pitchFamily="18" charset="0"/>
              </a:rPr>
              <a:t>min</a:t>
            </a:r>
            <a:r>
              <a:rPr lang="en-US" dirty="0">
                <a:latin typeface="Times New Roman" pitchFamily="18" charset="0"/>
                <a:cs typeface="Times New Roman" pitchFamily="18" charset="0"/>
              </a:rPr>
              <a:t>= 360 (4ϕ 12/m) (bottom)  and (top ) </a:t>
            </a:r>
            <a:r>
              <a:rPr lang="en-US" dirty="0"/>
              <a:t>. </a:t>
            </a:r>
          </a:p>
        </p:txBody>
      </p:sp>
    </p:spTree>
    <p:extLst>
      <p:ext uri="{BB962C8B-B14F-4D97-AF65-F5344CB8AC3E}">
        <p14:creationId xmlns:p14="http://schemas.microsoft.com/office/powerpoint/2010/main" xmlns="" val="17089688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229600" cy="2514600"/>
          </a:xfrm>
        </p:spPr>
        <p:txBody>
          <a:bodyPr>
            <a:normAutofit/>
          </a:bodyPr>
          <a:lstStyle/>
          <a:p>
            <a:r>
              <a:rPr lang="en-US" sz="2800" b="1" dirty="0" smtClean="0">
                <a:solidFill>
                  <a:schemeClr val="tx1"/>
                </a:solidFill>
                <a:latin typeface="Times New Roman" pitchFamily="18" charset="0"/>
                <a:cs typeface="Times New Roman" pitchFamily="18" charset="0"/>
              </a:rPr>
              <a:t> 2) Site and Geology </a:t>
            </a:r>
            <a:r>
              <a:rPr lang="en-US" sz="2800" dirty="0" smtClean="0">
                <a:solidFill>
                  <a:srgbClr val="0070C0"/>
                </a:solidFill>
                <a:latin typeface="Times New Roman" pitchFamily="18" charset="0"/>
                <a:cs typeface="Times New Roman" pitchFamily="18" charset="0"/>
              </a:rPr>
              <a:t/>
            </a:r>
            <a:br>
              <a:rPr lang="en-US" sz="2800" dirty="0" smtClean="0">
                <a:solidFill>
                  <a:srgbClr val="0070C0"/>
                </a:solidFill>
                <a:latin typeface="Times New Roman" pitchFamily="18" charset="0"/>
                <a:cs typeface="Times New Roman" pitchFamily="18" charset="0"/>
              </a:rPr>
            </a:br>
            <a:r>
              <a:rPr lang="en-US" sz="2400" dirty="0" smtClean="0">
                <a:latin typeface="Times New Roman" pitchFamily="18" charset="0"/>
                <a:cs typeface="Times New Roman" pitchFamily="18" charset="0"/>
              </a:rPr>
              <a:t> </a:t>
            </a:r>
            <a:r>
              <a:rPr lang="en-US" sz="2000" dirty="0" smtClean="0">
                <a:solidFill>
                  <a:schemeClr val="tx1"/>
                </a:solidFill>
                <a:latin typeface="Times New Roman" pitchFamily="18" charset="0"/>
                <a:cs typeface="Times New Roman" pitchFamily="18" charset="0"/>
              </a:rPr>
              <a:t>The structure will be built on a hard stone layer which has a bearing capacity 350 KN/m2.</a:t>
            </a:r>
            <a:br>
              <a:rPr lang="en-US" sz="2000" dirty="0" smtClean="0">
                <a:solidFill>
                  <a:schemeClr val="tx1"/>
                </a:solidFill>
                <a:latin typeface="Times New Roman" pitchFamily="18" charset="0"/>
                <a:cs typeface="Times New Roman" pitchFamily="18" charset="0"/>
              </a:rPr>
            </a:br>
            <a:r>
              <a:rPr lang="en-US" sz="2800" dirty="0" smtClean="0">
                <a:solidFill>
                  <a:srgbClr val="0070C0"/>
                </a:solidFill>
                <a:latin typeface="Times New Roman" pitchFamily="18" charset="0"/>
                <a:cs typeface="Times New Roman" pitchFamily="18" charset="0"/>
              </a:rPr>
              <a:t/>
            </a:r>
            <a:br>
              <a:rPr lang="en-US" sz="2800" dirty="0" smtClean="0">
                <a:solidFill>
                  <a:srgbClr val="0070C0"/>
                </a:solidFill>
                <a:latin typeface="Times New Roman" pitchFamily="18" charset="0"/>
                <a:cs typeface="Times New Roman" pitchFamily="18" charset="0"/>
              </a:rPr>
            </a:br>
            <a:endParaRPr lang="ar-SA" sz="2800" dirty="0" smtClean="0">
              <a:solidFill>
                <a:srgbClr val="0070C0"/>
              </a:solidFill>
              <a:latin typeface="Times New Roman" pitchFamily="18" charset="0"/>
              <a:cs typeface="Times New Roman" pitchFamily="18" charset="0"/>
            </a:endParaRPr>
          </a:p>
        </p:txBody>
      </p:sp>
      <p:sp>
        <p:nvSpPr>
          <p:cNvPr id="3" name="Content Placeholder 2"/>
          <p:cNvSpPr>
            <a:spLocks noGrp="1"/>
          </p:cNvSpPr>
          <p:nvPr>
            <p:ph idx="1"/>
          </p:nvPr>
        </p:nvSpPr>
        <p:spPr>
          <a:xfrm>
            <a:off x="381000" y="3276600"/>
            <a:ext cx="8229600" cy="2255520"/>
          </a:xfrm>
        </p:spPr>
        <p:txBody>
          <a:bodyPr>
            <a:normAutofit fontScale="85000" lnSpcReduction="20000"/>
          </a:bodyPr>
          <a:lstStyle/>
          <a:p>
            <a:pPr algn="l">
              <a:buNone/>
            </a:pPr>
            <a:r>
              <a:rPr lang="en-US" sz="3300" b="1" dirty="0" smtClean="0">
                <a:latin typeface="Times New Roman" pitchFamily="18" charset="0"/>
                <a:ea typeface="+mj-ea"/>
                <a:cs typeface="Times New Roman" pitchFamily="18" charset="0"/>
              </a:rPr>
              <a:t>3) Codes and standards</a:t>
            </a:r>
          </a:p>
          <a:p>
            <a:pPr algn="l">
              <a:buNone/>
            </a:pPr>
            <a:endParaRPr lang="en-US" sz="2000" dirty="0" smtClean="0">
              <a:latin typeface="Times New Roman" pitchFamily="18" charset="0"/>
              <a:ea typeface="+mj-ea"/>
              <a:cs typeface="Times New Roman" pitchFamily="18" charset="0"/>
            </a:endParaRPr>
          </a:p>
          <a:p>
            <a:pPr algn="l">
              <a:buFont typeface="Wingdings" pitchFamily="2" charset="2"/>
              <a:buChar char="q"/>
            </a:pPr>
            <a:r>
              <a:rPr lang="en-US" sz="2000" dirty="0" smtClean="0">
                <a:latin typeface="Times New Roman" pitchFamily="18" charset="0"/>
                <a:cs typeface="Times New Roman" pitchFamily="18" charset="0"/>
              </a:rPr>
              <a:t>●</a:t>
            </a:r>
            <a:r>
              <a:rPr lang="en-US" sz="2000" dirty="0" smtClean="0">
                <a:latin typeface="Times New Roman" pitchFamily="18" charset="0"/>
                <a:ea typeface="+mj-ea"/>
                <a:cs typeface="Times New Roman" pitchFamily="18" charset="0"/>
              </a:rPr>
              <a:t> ACI 318-08: </a:t>
            </a:r>
            <a:r>
              <a:rPr lang="en-US" sz="2100" dirty="0" smtClean="0">
                <a:latin typeface="Times New Roman" pitchFamily="18" charset="0"/>
                <a:ea typeface="+mj-ea"/>
                <a:cs typeface="Times New Roman" pitchFamily="18" charset="0"/>
              </a:rPr>
              <a:t>American</a:t>
            </a:r>
            <a:r>
              <a:rPr lang="en-US" sz="2000" dirty="0" smtClean="0">
                <a:latin typeface="Times New Roman" pitchFamily="18" charset="0"/>
                <a:ea typeface="+mj-ea"/>
                <a:cs typeface="Times New Roman" pitchFamily="18" charset="0"/>
              </a:rPr>
              <a:t> Concrete Institute provisions for reinforced concrete structural design </a:t>
            </a:r>
          </a:p>
          <a:p>
            <a:pPr algn="l">
              <a:buNone/>
            </a:pPr>
            <a:r>
              <a:rPr lang="en-US" sz="2000" dirty="0" smtClean="0">
                <a:latin typeface="Times New Roman" pitchFamily="18" charset="0"/>
                <a:ea typeface="+mj-ea"/>
                <a:cs typeface="Times New Roman" pitchFamily="18" charset="0"/>
              </a:rPr>
              <a:t>  </a:t>
            </a:r>
          </a:p>
          <a:p>
            <a:pPr algn="l">
              <a:buNone/>
            </a:pPr>
            <a:r>
              <a:rPr lang="en-US" sz="2000" dirty="0" smtClean="0">
                <a:latin typeface="Times New Roman" pitchFamily="18" charset="0"/>
                <a:ea typeface="+mj-ea"/>
                <a:cs typeface="Times New Roman" pitchFamily="18" charset="0"/>
              </a:rPr>
              <a:t>● IBC-2009: International Building Code </a:t>
            </a:r>
          </a:p>
          <a:p>
            <a:pPr algn="l">
              <a:buNone/>
            </a:pPr>
            <a:endParaRPr lang="en-US" sz="2000" dirty="0" smtClean="0">
              <a:latin typeface="Times New Roman" pitchFamily="18" charset="0"/>
              <a:ea typeface="+mj-ea"/>
              <a:cs typeface="Times New Roman" pitchFamily="18" charset="0"/>
            </a:endParaRPr>
          </a:p>
          <a:p>
            <a:pPr algn="l">
              <a:buNone/>
            </a:pPr>
            <a:r>
              <a:rPr lang="en-US" sz="2000" dirty="0" smtClean="0">
                <a:latin typeface="Times New Roman" pitchFamily="18" charset="0"/>
                <a:ea typeface="+mj-ea"/>
                <a:cs typeface="Times New Roman" pitchFamily="18" charset="0"/>
              </a:rPr>
              <a:t>● ASCE 7-05: American Society of Civil Engineers</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0"/>
            <a:ext cx="8229600" cy="1143000"/>
          </a:xfrm>
        </p:spPr>
        <p:txBody>
          <a:bodyPr>
            <a:noAutofit/>
          </a:bodyPr>
          <a:lstStyle/>
          <a:p>
            <a:r>
              <a:rPr lang="en-US" sz="4800" b="1" i="1" dirty="0" smtClean="0">
                <a:solidFill>
                  <a:schemeClr val="tx1"/>
                </a:solidFill>
                <a:latin typeface="Times New Roman" pitchFamily="18" charset="0"/>
                <a:cs typeface="Times New Roman" pitchFamily="18" charset="0"/>
              </a:rPr>
              <a:t>Chapter Four :Dynamic Design </a:t>
            </a:r>
            <a:endParaRPr lang="en-US" sz="4800" b="1" i="1" dirty="0">
              <a:solidFill>
                <a:schemeClr val="tx1"/>
              </a:solidFill>
              <a:latin typeface="Times New Roman" pitchFamily="18" charset="0"/>
              <a:cs typeface="Times New Roman" pitchFamily="18" charset="0"/>
            </a:endParaRPr>
          </a:p>
        </p:txBody>
      </p:sp>
      <p:pic>
        <p:nvPicPr>
          <p:cNvPr id="4" name="Picture 3" descr="torsion.JPG"/>
          <p:cNvPicPr/>
          <p:nvPr/>
        </p:nvPicPr>
        <p:blipFill>
          <a:blip r:embed="rId2"/>
          <a:stretch>
            <a:fillRect/>
          </a:stretch>
        </p:blipFill>
        <p:spPr>
          <a:xfrm>
            <a:off x="3733800" y="1981200"/>
            <a:ext cx="4724400" cy="4724400"/>
          </a:xfrm>
          <a:prstGeom prst="rect">
            <a:avLst/>
          </a:prstGeom>
          <a:ln w="38100" cap="sq">
            <a:no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solidFill>
                  <a:schemeClr val="tx1"/>
                </a:solidFill>
                <a:latin typeface="Times New Roman" pitchFamily="18" charset="0"/>
                <a:cs typeface="Times New Roman" pitchFamily="18" charset="0"/>
              </a:rPr>
              <a:t>a- Dynamic Analysis </a:t>
            </a:r>
            <a:endParaRPr lang="en-US" sz="3200" dirty="0">
              <a:solidFill>
                <a:schemeClr val="tx1"/>
              </a:solidFill>
              <a:latin typeface="Times New Roman" pitchFamily="18" charset="0"/>
              <a:cs typeface="Times New Roman" pitchFamily="18" charset="0"/>
            </a:endParaRPr>
          </a:p>
        </p:txBody>
      </p:sp>
      <p:sp>
        <p:nvSpPr>
          <p:cNvPr id="3" name="Content Placeholder 2"/>
          <p:cNvSpPr>
            <a:spLocks noGrp="1"/>
          </p:cNvSpPr>
          <p:nvPr>
            <p:ph idx="1"/>
          </p:nvPr>
        </p:nvSpPr>
        <p:spPr>
          <a:xfrm>
            <a:off x="457200" y="2468880"/>
            <a:ext cx="8229600" cy="3093720"/>
          </a:xfrm>
        </p:spPr>
        <p:txBody>
          <a:bodyPr>
            <a:normAutofit/>
          </a:bodyPr>
          <a:lstStyle/>
          <a:p>
            <a:pPr algn="l" rtl="0">
              <a:buNone/>
            </a:pPr>
            <a:r>
              <a:rPr lang="en-US" sz="2800" dirty="0" smtClean="0">
                <a:latin typeface="Times New Roman" pitchFamily="18" charset="0"/>
                <a:cs typeface="Times New Roman" pitchFamily="18" charset="0"/>
              </a:rPr>
              <a:t>We are going to analyze the building for modal response and compare the results between manual (Rayleigh method) and SAP program.</a:t>
            </a:r>
          </a:p>
          <a:p>
            <a:pPr algn="l" rtl="0">
              <a:buNone/>
            </a:pPr>
            <a:endParaRPr lang="en-US" sz="2800" dirty="0" smtClean="0">
              <a:latin typeface="Times New Roman" pitchFamily="18" charset="0"/>
              <a:cs typeface="Times New Roman" pitchFamily="18" charset="0"/>
            </a:endParaRPr>
          </a:p>
          <a:p>
            <a:pPr algn="l" rtl="0">
              <a:buNone/>
            </a:pPr>
            <a:endParaRPr lang="en-US" sz="2800" dirty="0" smtClean="0">
              <a:latin typeface="Times New Roman" pitchFamily="18" charset="0"/>
              <a:cs typeface="Times New Roman" pitchFamily="18" charset="0"/>
            </a:endParaRPr>
          </a:p>
          <a:p>
            <a:pPr algn="l" rtl="0">
              <a:buNone/>
            </a:pPr>
            <a:endParaRPr lang="en-US"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762000"/>
            <a:ext cx="8229600" cy="704088"/>
          </a:xfrm>
        </p:spPr>
        <p:txBody>
          <a:bodyPr>
            <a:normAutofit/>
          </a:bodyPr>
          <a:lstStyle/>
          <a:p>
            <a:pPr rtl="0">
              <a:buFont typeface="Wingdings" pitchFamily="2" charset="2"/>
              <a:buChar char="v"/>
            </a:pPr>
            <a:r>
              <a:rPr lang="en-US" sz="2400" dirty="0" smtClean="0">
                <a:solidFill>
                  <a:schemeClr val="tx1"/>
                </a:solidFill>
                <a:latin typeface="Times New Roman" pitchFamily="18" charset="0"/>
                <a:cs typeface="Times New Roman" pitchFamily="18" charset="0"/>
              </a:rPr>
              <a:t>In x-direction :</a:t>
            </a:r>
            <a:r>
              <a:rPr lang="en-US" sz="2400" dirty="0" smtClean="0"/>
              <a:t> </a:t>
            </a:r>
            <a:endParaRPr lang="en-US" sz="2400" dirty="0"/>
          </a:p>
        </p:txBody>
      </p:sp>
      <p:sp>
        <p:nvSpPr>
          <p:cNvPr id="3" name="Content Placeholder 2"/>
          <p:cNvSpPr>
            <a:spLocks noGrp="1"/>
          </p:cNvSpPr>
          <p:nvPr>
            <p:ph idx="1"/>
          </p:nvPr>
        </p:nvSpPr>
        <p:spPr>
          <a:xfrm>
            <a:off x="457200" y="1600200"/>
            <a:ext cx="8229600" cy="1219200"/>
          </a:xfrm>
        </p:spPr>
        <p:txBody>
          <a:bodyPr/>
          <a:lstStyle/>
          <a:p>
            <a:pPr lvl="0" algn="l" rtl="0">
              <a:buClrTx/>
              <a:buFont typeface="Wingdings" pitchFamily="2" charset="2"/>
              <a:buChar char="Ø"/>
            </a:pPr>
            <a:r>
              <a:rPr lang="en-US" dirty="0" smtClean="0">
                <a:latin typeface="Times New Roman" pitchFamily="18" charset="0"/>
                <a:cs typeface="Times New Roman" pitchFamily="18" charset="0"/>
              </a:rPr>
              <a:t>Period (T) from sap in the x-direction = 1.97 sec</a:t>
            </a:r>
          </a:p>
          <a:p>
            <a:pPr algn="l" rtl="0"/>
            <a:endParaRPr lang="en-US" dirty="0"/>
          </a:p>
        </p:txBody>
      </p:sp>
      <p:pic>
        <p:nvPicPr>
          <p:cNvPr id="4" name="Picture 3" descr="ttytytytytyt.JPG"/>
          <p:cNvPicPr/>
          <p:nvPr/>
        </p:nvPicPr>
        <p:blipFill>
          <a:blip r:embed="rId2"/>
          <a:stretch>
            <a:fillRect/>
          </a:stretch>
        </p:blipFill>
        <p:spPr>
          <a:xfrm>
            <a:off x="4495800" y="2286000"/>
            <a:ext cx="4121401" cy="436264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a:srcRect/>
          <a:stretch>
            <a:fillRect/>
          </a:stretch>
        </p:blipFill>
        <p:spPr bwMode="auto">
          <a:xfrm>
            <a:off x="1066800" y="1143000"/>
            <a:ext cx="6324600" cy="5377347"/>
          </a:xfrm>
          <a:prstGeom prst="rect">
            <a:avLst/>
          </a:prstGeom>
          <a:noFill/>
          <a:ln w="9525">
            <a:noFill/>
            <a:miter lim="800000"/>
            <a:headEnd/>
            <a:tailEnd/>
          </a:ln>
          <a:effectLst/>
        </p:spPr>
      </p:pic>
      <p:sp>
        <p:nvSpPr>
          <p:cNvPr id="3" name="TextBox 2"/>
          <p:cNvSpPr txBox="1"/>
          <p:nvPr/>
        </p:nvSpPr>
        <p:spPr>
          <a:xfrm>
            <a:off x="228600" y="914400"/>
            <a:ext cx="6096000" cy="738664"/>
          </a:xfrm>
          <a:prstGeom prst="rect">
            <a:avLst/>
          </a:prstGeom>
          <a:noFill/>
        </p:spPr>
        <p:txBody>
          <a:bodyPr wrap="square" rtlCol="0">
            <a:spAutoFit/>
          </a:bodyPr>
          <a:lstStyle/>
          <a:p>
            <a:r>
              <a:rPr lang="en-US" sz="2400" b="1" dirty="0" smtClean="0">
                <a:latin typeface="Times New Roman" pitchFamily="18" charset="0"/>
                <a:cs typeface="Times New Roman" pitchFamily="18" charset="0"/>
              </a:rPr>
              <a:t>Manual calculation </a:t>
            </a:r>
            <a:r>
              <a:rPr lang="en-US" sz="2400" dirty="0" smtClean="0">
                <a:latin typeface="Times New Roman" pitchFamily="18" charset="0"/>
                <a:cs typeface="Times New Roman" pitchFamily="18" charset="0"/>
              </a:rPr>
              <a:t>"Rayleigh  method</a:t>
            </a:r>
            <a:r>
              <a:rPr lang="en-US" dirty="0" smtClean="0">
                <a:latin typeface="Times New Roman" pitchFamily="18" charset="0"/>
                <a:cs typeface="Times New Roman" pitchFamily="18" charset="0"/>
              </a:rPr>
              <a:t>"</a:t>
            </a:r>
          </a:p>
          <a:p>
            <a:endParaRPr lang="en-US"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a:srcRect/>
          <a:stretch>
            <a:fillRect/>
          </a:stretch>
        </p:blipFill>
        <p:spPr bwMode="auto">
          <a:xfrm>
            <a:off x="304800" y="0"/>
            <a:ext cx="8610600" cy="685799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0"/>
            <a:ext cx="8229600" cy="627888"/>
          </a:xfrm>
        </p:spPr>
        <p:txBody>
          <a:bodyPr>
            <a:normAutofit/>
          </a:bodyPr>
          <a:lstStyle/>
          <a:p>
            <a:pPr rtl="0">
              <a:buFont typeface="Wingdings" pitchFamily="2" charset="2"/>
              <a:buChar char="v"/>
            </a:pPr>
            <a:r>
              <a:rPr lang="en-US" sz="3200" dirty="0" smtClean="0">
                <a:solidFill>
                  <a:schemeClr val="tx1"/>
                </a:solidFill>
                <a:latin typeface="Times New Roman" pitchFamily="18" charset="0"/>
                <a:cs typeface="Times New Roman" pitchFamily="18" charset="0"/>
              </a:rPr>
              <a:t>In y-direction : </a:t>
            </a:r>
            <a:endParaRPr lang="en-US" sz="3200" dirty="0">
              <a:solidFill>
                <a:schemeClr val="tx1"/>
              </a:solidFill>
              <a:latin typeface="Times New Roman" pitchFamily="18" charset="0"/>
              <a:cs typeface="Times New Roman" pitchFamily="18" charset="0"/>
            </a:endParaRPr>
          </a:p>
        </p:txBody>
      </p:sp>
      <p:sp>
        <p:nvSpPr>
          <p:cNvPr id="3" name="Content Placeholder 2"/>
          <p:cNvSpPr>
            <a:spLocks noGrp="1"/>
          </p:cNvSpPr>
          <p:nvPr>
            <p:ph idx="1"/>
          </p:nvPr>
        </p:nvSpPr>
        <p:spPr>
          <a:xfrm>
            <a:off x="457200" y="1600200"/>
            <a:ext cx="8229600" cy="655320"/>
          </a:xfrm>
        </p:spPr>
        <p:txBody>
          <a:bodyPr/>
          <a:lstStyle/>
          <a:p>
            <a:pPr lvl="0" algn="l" rtl="0">
              <a:buClrTx/>
              <a:buFont typeface="Wingdings" pitchFamily="2" charset="2"/>
              <a:buChar char="Ø"/>
            </a:pPr>
            <a:r>
              <a:rPr lang="en-US" dirty="0" smtClean="0">
                <a:latin typeface="Times New Roman" pitchFamily="18" charset="0"/>
                <a:cs typeface="Times New Roman" pitchFamily="18" charset="0"/>
              </a:rPr>
              <a:t>Period (T) from sap in the y-direction = 1.35 sec</a:t>
            </a:r>
          </a:p>
          <a:p>
            <a:pPr algn="l" rtl="0"/>
            <a:endParaRPr lang="en-US" dirty="0"/>
          </a:p>
        </p:txBody>
      </p:sp>
      <p:pic>
        <p:nvPicPr>
          <p:cNvPr id="4" name="Picture 3" descr="2121gggg.JPG"/>
          <p:cNvPicPr/>
          <p:nvPr/>
        </p:nvPicPr>
        <p:blipFill>
          <a:blip r:embed="rId2"/>
          <a:stretch>
            <a:fillRect/>
          </a:stretch>
        </p:blipFill>
        <p:spPr>
          <a:xfrm>
            <a:off x="3962400" y="2209800"/>
            <a:ext cx="4299467" cy="4495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srcRect/>
          <a:stretch>
            <a:fillRect/>
          </a:stretch>
        </p:blipFill>
        <p:spPr bwMode="auto">
          <a:xfrm>
            <a:off x="914400" y="1219200"/>
            <a:ext cx="5638800" cy="48006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srcRect/>
          <a:stretch>
            <a:fillRect/>
          </a:stretch>
        </p:blipFill>
        <p:spPr bwMode="auto">
          <a:xfrm>
            <a:off x="609600" y="0"/>
            <a:ext cx="8001000" cy="6324600"/>
          </a:xfrm>
          <a:prstGeom prst="rect">
            <a:avLst/>
          </a:prstGeom>
          <a:noFill/>
          <a:ln w="9525">
            <a:noFill/>
            <a:miter lim="800000"/>
            <a:headEnd/>
            <a:tailEnd/>
          </a:ln>
          <a:effectLst/>
        </p:spPr>
      </p:pic>
      <p:pic>
        <p:nvPicPr>
          <p:cNvPr id="4099" name="Picture 3"/>
          <p:cNvPicPr>
            <a:picLocks noChangeAspect="1" noChangeArrowheads="1"/>
          </p:cNvPicPr>
          <p:nvPr/>
        </p:nvPicPr>
        <p:blipFill>
          <a:blip r:embed="rId3"/>
          <a:srcRect/>
          <a:stretch>
            <a:fillRect/>
          </a:stretch>
        </p:blipFill>
        <p:spPr bwMode="auto">
          <a:xfrm>
            <a:off x="609600" y="6324600"/>
            <a:ext cx="8001000" cy="7810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solidFill>
                  <a:schemeClr val="tx1"/>
                </a:solidFill>
                <a:latin typeface="Times New Roman" pitchFamily="18" charset="0"/>
                <a:cs typeface="Times New Roman" pitchFamily="18" charset="0"/>
              </a:rPr>
              <a:t> b- Design using Response spectrum according to  UBC 97 Code</a:t>
            </a:r>
            <a:endParaRPr lang="en-US" sz="3200" dirty="0">
              <a:solidFill>
                <a:schemeClr val="tx1"/>
              </a:solidFill>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pPr algn="l" rtl="0">
              <a:buNone/>
            </a:pPr>
            <a:r>
              <a:rPr lang="en-US" sz="2400" dirty="0" smtClean="0">
                <a:latin typeface="Times New Roman" pitchFamily="18" charset="0"/>
                <a:cs typeface="Times New Roman" pitchFamily="18" charset="0"/>
              </a:rPr>
              <a:t>1) Seismic zone factor  '' Z ''</a:t>
            </a:r>
          </a:p>
          <a:p>
            <a:pPr algn="l" rtl="0">
              <a:buNone/>
            </a:pPr>
            <a:r>
              <a:rPr lang="en-US" sz="2400" dirty="0" smtClean="0">
                <a:latin typeface="Times New Roman" pitchFamily="18" charset="0"/>
                <a:cs typeface="Times New Roman" pitchFamily="18" charset="0"/>
              </a:rPr>
              <a:t>For Nablus city (Zone 2B)</a:t>
            </a:r>
          </a:p>
          <a:p>
            <a:pPr algn="l" rtl="0">
              <a:buNone/>
            </a:pPr>
            <a:r>
              <a:rPr lang="en-US" sz="2400" dirty="0" smtClean="0">
                <a:latin typeface="Times New Roman" pitchFamily="18" charset="0"/>
                <a:cs typeface="Times New Roman" pitchFamily="18" charset="0"/>
              </a:rPr>
              <a:t> </a:t>
            </a:r>
            <a:r>
              <a:rPr lang="en-US" sz="2400" b="1" dirty="0" smtClean="0">
                <a:latin typeface="Times New Roman" pitchFamily="18" charset="0"/>
                <a:cs typeface="Times New Roman" pitchFamily="18" charset="0"/>
              </a:rPr>
              <a:t>Z= 0.2</a:t>
            </a:r>
            <a:endParaRPr lang="en-US" sz="2400" dirty="0" smtClean="0">
              <a:latin typeface="Times New Roman" pitchFamily="18" charset="0"/>
              <a:cs typeface="Times New Roman" pitchFamily="18" charset="0"/>
            </a:endParaRPr>
          </a:p>
          <a:p>
            <a:pPr algn="l" rtl="0"/>
            <a:endParaRPr lang="en-US" dirty="0"/>
          </a:p>
        </p:txBody>
      </p:sp>
      <p:pic>
        <p:nvPicPr>
          <p:cNvPr id="5122" name="Picture 2"/>
          <p:cNvPicPr>
            <a:picLocks noChangeAspect="1" noChangeArrowheads="1"/>
          </p:cNvPicPr>
          <p:nvPr/>
        </p:nvPicPr>
        <p:blipFill>
          <a:blip r:embed="rId2"/>
          <a:srcRect/>
          <a:stretch>
            <a:fillRect/>
          </a:stretch>
        </p:blipFill>
        <p:spPr bwMode="auto">
          <a:xfrm>
            <a:off x="4038600" y="1524000"/>
            <a:ext cx="4953000" cy="51054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990600"/>
            <a:ext cx="8229600" cy="704088"/>
          </a:xfrm>
        </p:spPr>
        <p:txBody>
          <a:bodyPr>
            <a:normAutofit/>
          </a:bodyPr>
          <a:lstStyle/>
          <a:p>
            <a:r>
              <a:rPr lang="en-US" sz="3200" dirty="0" smtClean="0">
                <a:solidFill>
                  <a:schemeClr val="tx1"/>
                </a:solidFill>
                <a:latin typeface="Times New Roman" pitchFamily="18" charset="0"/>
                <a:cs typeface="Times New Roman" pitchFamily="18" charset="0"/>
              </a:rPr>
              <a:t>2)Soil factor</a:t>
            </a:r>
          </a:p>
        </p:txBody>
      </p:sp>
      <p:sp>
        <p:nvSpPr>
          <p:cNvPr id="3" name="Content Placeholder 2"/>
          <p:cNvSpPr>
            <a:spLocks noGrp="1"/>
          </p:cNvSpPr>
          <p:nvPr>
            <p:ph idx="1"/>
          </p:nvPr>
        </p:nvSpPr>
        <p:spPr/>
        <p:txBody>
          <a:bodyPr>
            <a:normAutofit/>
          </a:bodyPr>
          <a:lstStyle/>
          <a:p>
            <a:pPr algn="l" rtl="0">
              <a:buNone/>
            </a:pPr>
            <a:r>
              <a:rPr lang="en-US" sz="2800" dirty="0" smtClean="0">
                <a:latin typeface="Times New Roman" pitchFamily="18" charset="0"/>
                <a:cs typeface="Times New Roman" pitchFamily="18" charset="0"/>
              </a:rPr>
              <a:t>Soil type =S</a:t>
            </a:r>
            <a:r>
              <a:rPr lang="en-US" sz="2800" baseline="-25000" dirty="0" smtClean="0">
                <a:latin typeface="Times New Roman" pitchFamily="18" charset="0"/>
                <a:cs typeface="Times New Roman" pitchFamily="18" charset="0"/>
              </a:rPr>
              <a:t>B</a:t>
            </a:r>
            <a:endParaRPr lang="en-US" sz="2800" dirty="0">
              <a:latin typeface="Times New Roman" pitchFamily="18" charset="0"/>
              <a:cs typeface="Times New Roman" pitchFamily="18" charset="0"/>
            </a:endParaRPr>
          </a:p>
        </p:txBody>
      </p:sp>
      <p:pic>
        <p:nvPicPr>
          <p:cNvPr id="4" name="Picture 3" descr="C:\Users\admin\AppData\Local\Microsoft\Windows\Temporary Internet Files\Content.Word\New Picture (1).bmp"/>
          <p:cNvPicPr/>
          <p:nvPr/>
        </p:nvPicPr>
        <p:blipFill>
          <a:blip r:embed="rId2" cstate="print">
            <a:extLst>
              <a:ext uri="{28A0092B-C50C-407E-A947-70E740481C1C}">
                <a14:useLocalDpi xmlns:lc="http://schemas.openxmlformats.org/drawingml/2006/lockedCanvas" xmlns:pic="http://schemas.openxmlformats.org/drawingml/2006/picture"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15="http://schemas.microsoft.com/office/word/2012/wordml" xmlns:wpg="http://schemas.microsoft.com/office/word/2010/wordprocessingGroup" xmlns:wpi="http://schemas.microsoft.com/office/word/2010/wordprocessingInk" xmlns:wps="http://schemas.microsoft.com/office/word/2010/wordprocessingShape" xmlns:a14="http://schemas.microsoft.com/office/drawing/2010/main"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685800" y="2743200"/>
            <a:ext cx="7772400" cy="2895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normAutofit/>
          </a:bodyPr>
          <a:lstStyle/>
          <a:p>
            <a:r>
              <a:rPr lang="en-US" sz="3200" b="1" dirty="0" smtClean="0">
                <a:solidFill>
                  <a:schemeClr val="tx1"/>
                </a:solidFill>
                <a:latin typeface="Times New Roman" pitchFamily="18" charset="0"/>
                <a:cs typeface="Times New Roman" pitchFamily="18" charset="0"/>
              </a:rPr>
              <a:t>4) Materials </a:t>
            </a:r>
            <a:endParaRPr lang="ar-SA" sz="3200" b="1" dirty="0" smtClean="0">
              <a:solidFill>
                <a:schemeClr val="tx1"/>
              </a:solidFill>
              <a:latin typeface="Times New Roman" pitchFamily="18" charset="0"/>
              <a:cs typeface="Times New Roman" pitchFamily="18" charset="0"/>
            </a:endParaRPr>
          </a:p>
        </p:txBody>
      </p:sp>
      <p:sp>
        <p:nvSpPr>
          <p:cNvPr id="3" name="Content Placeholder 2"/>
          <p:cNvSpPr>
            <a:spLocks noGrp="1"/>
          </p:cNvSpPr>
          <p:nvPr>
            <p:ph idx="1"/>
          </p:nvPr>
        </p:nvSpPr>
        <p:spPr>
          <a:xfrm>
            <a:off x="457200" y="1371600"/>
            <a:ext cx="8458200" cy="4953000"/>
          </a:xfrm>
        </p:spPr>
        <p:txBody>
          <a:bodyPr/>
          <a:lstStyle/>
          <a:p>
            <a:pPr algn="l" rtl="0">
              <a:buFont typeface="Wingdings" pitchFamily="2" charset="2"/>
              <a:buChar char="Ø"/>
            </a:pPr>
            <a:r>
              <a:rPr lang="en-US" sz="2800" dirty="0" smtClean="0">
                <a:latin typeface="Times New Roman" pitchFamily="18" charset="0"/>
                <a:ea typeface="+mj-ea"/>
                <a:cs typeface="Times New Roman" pitchFamily="18" charset="0"/>
              </a:rPr>
              <a:t>Concrete :</a:t>
            </a:r>
          </a:p>
          <a:p>
            <a:pPr algn="l" rtl="0">
              <a:buNone/>
            </a:pPr>
            <a:r>
              <a:rPr lang="en-US" sz="2800" dirty="0" err="1" smtClean="0">
                <a:latin typeface="Times New Roman" pitchFamily="18" charset="0"/>
                <a:ea typeface="+mj-ea"/>
                <a:cs typeface="Times New Roman" pitchFamily="18" charset="0"/>
              </a:rPr>
              <a:t>fc</a:t>
            </a:r>
            <a:r>
              <a:rPr lang="en-US" sz="2800" dirty="0" smtClean="0">
                <a:latin typeface="Times New Roman" pitchFamily="18" charset="0"/>
                <a:ea typeface="+mj-ea"/>
                <a:cs typeface="Times New Roman" pitchFamily="18" charset="0"/>
              </a:rPr>
              <a:t>=(32 MPa)for columns and shear walls</a:t>
            </a:r>
          </a:p>
          <a:p>
            <a:pPr algn="l" rtl="0">
              <a:buNone/>
            </a:pPr>
            <a:r>
              <a:rPr lang="en-US" sz="2800" dirty="0" err="1" smtClean="0">
                <a:latin typeface="Times New Roman" pitchFamily="18" charset="0"/>
                <a:ea typeface="+mj-ea"/>
                <a:cs typeface="Times New Roman" pitchFamily="18" charset="0"/>
              </a:rPr>
              <a:t>fc</a:t>
            </a:r>
            <a:r>
              <a:rPr lang="en-US" sz="2800" dirty="0" smtClean="0">
                <a:latin typeface="Times New Roman" pitchFamily="18" charset="0"/>
                <a:ea typeface="+mj-ea"/>
                <a:cs typeface="Times New Roman" pitchFamily="18" charset="0"/>
              </a:rPr>
              <a:t>=( 28 MPa)   for others</a:t>
            </a:r>
          </a:p>
          <a:p>
            <a:pPr algn="l" rtl="0">
              <a:buFont typeface="Wingdings" pitchFamily="2" charset="2"/>
              <a:buChar char="Ø"/>
            </a:pPr>
            <a:r>
              <a:rPr lang="en-US" sz="2800" dirty="0" smtClean="0">
                <a:latin typeface="Times New Roman" pitchFamily="18" charset="0"/>
                <a:ea typeface="+mj-ea"/>
                <a:cs typeface="Times New Roman" pitchFamily="18" charset="0"/>
              </a:rPr>
              <a:t>Reinforcing Steel: The yield strength of steel is equal to (420 MPa).</a:t>
            </a:r>
          </a:p>
          <a:p>
            <a:pPr algn="l" rtl="0">
              <a:buFont typeface="Wingdings" pitchFamily="2" charset="2"/>
              <a:buChar char="Ø"/>
            </a:pPr>
            <a:r>
              <a:rPr lang="en-US" sz="2800" dirty="0" smtClean="0">
                <a:latin typeface="Times New Roman" pitchFamily="18" charset="0"/>
                <a:ea typeface="+mj-ea"/>
                <a:cs typeface="Times New Roman" pitchFamily="18" charset="0"/>
              </a:rPr>
              <a:t>Others </a:t>
            </a:r>
            <a:r>
              <a:rPr lang="en-US" sz="3000" dirty="0" smtClean="0">
                <a:latin typeface="Times New Roman" pitchFamily="18" charset="0"/>
                <a:ea typeface="+mj-ea"/>
                <a:cs typeface="Times New Roman" pitchFamily="18" charset="0"/>
              </a:rPr>
              <a:t>:</a:t>
            </a:r>
          </a:p>
          <a:p>
            <a:endParaRPr lang="ar-SA" dirty="0"/>
          </a:p>
        </p:txBody>
      </p:sp>
      <p:graphicFrame>
        <p:nvGraphicFramePr>
          <p:cNvPr id="4" name="Table 3"/>
          <p:cNvGraphicFramePr>
            <a:graphicFrameLocks noGrp="1"/>
          </p:cNvGraphicFramePr>
          <p:nvPr/>
        </p:nvGraphicFramePr>
        <p:xfrm>
          <a:off x="2438400" y="4150360"/>
          <a:ext cx="5715000" cy="2479043"/>
        </p:xfrm>
        <a:graphic>
          <a:graphicData uri="http://schemas.openxmlformats.org/drawingml/2006/table">
            <a:tbl>
              <a:tblPr rtl="1" firstRow="1" bandRow="1">
                <a:tableStyleId>{5C22544A-7EE6-4342-B048-85BDC9FD1C3A}</a:tableStyleId>
              </a:tblPr>
              <a:tblGrid>
                <a:gridCol w="2857500"/>
                <a:gridCol w="2857500"/>
              </a:tblGrid>
              <a:tr h="354149">
                <a:tc>
                  <a:txBody>
                    <a:bodyPr/>
                    <a:lstStyle/>
                    <a:p>
                      <a:pPr algn="ctr">
                        <a:spcAft>
                          <a:spcPts val="600"/>
                        </a:spcAft>
                      </a:pPr>
                      <a:r>
                        <a:rPr lang="en-US" sz="1400" b="1" dirty="0">
                          <a:solidFill>
                            <a:srgbClr val="000000"/>
                          </a:solidFill>
                          <a:latin typeface="Times New Roman"/>
                          <a:ea typeface="Times New Roman"/>
                          <a:cs typeface="Arial"/>
                        </a:rPr>
                        <a:t>γ(KN/m</a:t>
                      </a:r>
                      <a:r>
                        <a:rPr lang="en-US" sz="1400" b="1" baseline="30000" dirty="0">
                          <a:solidFill>
                            <a:srgbClr val="000000"/>
                          </a:solidFill>
                          <a:latin typeface="Times New Roman"/>
                          <a:ea typeface="Times New Roman"/>
                          <a:cs typeface="Arial"/>
                        </a:rPr>
                        <a:t>3</a:t>
                      </a:r>
                      <a:r>
                        <a:rPr lang="en-US" sz="1400" b="1" dirty="0">
                          <a:solidFill>
                            <a:srgbClr val="000000"/>
                          </a:solidFill>
                          <a:latin typeface="Times New Roman"/>
                          <a:ea typeface="Times New Roman"/>
                          <a:cs typeface="Arial"/>
                        </a:rPr>
                        <a:t>)</a:t>
                      </a:r>
                      <a:endParaRPr lang="en-US" sz="1400" dirty="0">
                        <a:solidFill>
                          <a:srgbClr val="000000"/>
                        </a:solidFill>
                        <a:latin typeface="Calibri"/>
                        <a:ea typeface="Calibri"/>
                        <a:cs typeface="Arial"/>
                      </a:endParaRPr>
                    </a:p>
                  </a:txBody>
                  <a:tcPr marL="68580" marR="68580" marT="0" marB="0"/>
                </a:tc>
                <a:tc>
                  <a:txBody>
                    <a:bodyPr/>
                    <a:lstStyle/>
                    <a:p>
                      <a:pPr algn="ctr">
                        <a:spcAft>
                          <a:spcPts val="600"/>
                        </a:spcAft>
                      </a:pPr>
                      <a:r>
                        <a:rPr lang="en-US" sz="1400" b="1" dirty="0">
                          <a:solidFill>
                            <a:srgbClr val="000000"/>
                          </a:solidFill>
                          <a:latin typeface="Times New Roman"/>
                          <a:ea typeface="Times New Roman"/>
                          <a:cs typeface="Arial"/>
                        </a:rPr>
                        <a:t>Material</a:t>
                      </a:r>
                      <a:endParaRPr lang="en-US" sz="1400" dirty="0">
                        <a:solidFill>
                          <a:srgbClr val="000000"/>
                        </a:solidFill>
                        <a:latin typeface="Calibri"/>
                        <a:ea typeface="Calibri"/>
                        <a:cs typeface="Arial"/>
                      </a:endParaRPr>
                    </a:p>
                  </a:txBody>
                  <a:tcPr marL="68580" marR="68580" marT="0" marB="0"/>
                </a:tc>
              </a:tr>
              <a:tr h="354149">
                <a:tc>
                  <a:txBody>
                    <a:bodyPr/>
                    <a:lstStyle/>
                    <a:p>
                      <a:pPr algn="ctr">
                        <a:spcAft>
                          <a:spcPts val="600"/>
                        </a:spcAft>
                      </a:pPr>
                      <a:r>
                        <a:rPr lang="en-US" sz="1400" b="1">
                          <a:solidFill>
                            <a:srgbClr val="000000"/>
                          </a:solidFill>
                          <a:latin typeface="Times New Roman"/>
                          <a:ea typeface="Times New Roman"/>
                          <a:cs typeface="Arial"/>
                        </a:rPr>
                        <a:t>25</a:t>
                      </a:r>
                      <a:endParaRPr lang="en-US" sz="1400">
                        <a:solidFill>
                          <a:srgbClr val="000000"/>
                        </a:solidFill>
                        <a:latin typeface="Calibri"/>
                        <a:ea typeface="Calibri"/>
                        <a:cs typeface="Arial"/>
                      </a:endParaRPr>
                    </a:p>
                  </a:txBody>
                  <a:tcPr marL="68580" marR="68580" marT="0" marB="0"/>
                </a:tc>
                <a:tc>
                  <a:txBody>
                    <a:bodyPr/>
                    <a:lstStyle/>
                    <a:p>
                      <a:pPr algn="ctr">
                        <a:spcAft>
                          <a:spcPts val="600"/>
                        </a:spcAft>
                      </a:pPr>
                      <a:r>
                        <a:rPr lang="en-US" sz="1400" b="1" dirty="0">
                          <a:solidFill>
                            <a:srgbClr val="000000"/>
                          </a:solidFill>
                          <a:latin typeface="Times New Roman"/>
                          <a:ea typeface="Times New Roman"/>
                          <a:cs typeface="Arial"/>
                        </a:rPr>
                        <a:t>Reinforced concrete</a:t>
                      </a:r>
                      <a:endParaRPr lang="en-US" sz="1400" dirty="0">
                        <a:solidFill>
                          <a:srgbClr val="000000"/>
                        </a:solidFill>
                        <a:latin typeface="Calibri"/>
                        <a:ea typeface="Calibri"/>
                        <a:cs typeface="Arial"/>
                      </a:endParaRPr>
                    </a:p>
                  </a:txBody>
                  <a:tcPr marL="68580" marR="68580" marT="0" marB="0"/>
                </a:tc>
              </a:tr>
              <a:tr h="354149">
                <a:tc>
                  <a:txBody>
                    <a:bodyPr/>
                    <a:lstStyle/>
                    <a:p>
                      <a:pPr algn="ctr">
                        <a:spcAft>
                          <a:spcPts val="600"/>
                        </a:spcAft>
                      </a:pPr>
                      <a:r>
                        <a:rPr lang="en-US" sz="1400" b="1">
                          <a:solidFill>
                            <a:srgbClr val="000000"/>
                          </a:solidFill>
                          <a:latin typeface="Times New Roman"/>
                          <a:ea typeface="Times New Roman"/>
                          <a:cs typeface="Arial"/>
                        </a:rPr>
                        <a:t>23</a:t>
                      </a:r>
                      <a:endParaRPr lang="en-US" sz="1400">
                        <a:solidFill>
                          <a:srgbClr val="000000"/>
                        </a:solidFill>
                        <a:latin typeface="Calibri"/>
                        <a:ea typeface="Calibri"/>
                        <a:cs typeface="Arial"/>
                      </a:endParaRPr>
                    </a:p>
                  </a:txBody>
                  <a:tcPr marL="68580" marR="68580" marT="0" marB="0"/>
                </a:tc>
                <a:tc>
                  <a:txBody>
                    <a:bodyPr/>
                    <a:lstStyle/>
                    <a:p>
                      <a:pPr algn="ctr">
                        <a:spcAft>
                          <a:spcPts val="600"/>
                        </a:spcAft>
                      </a:pPr>
                      <a:r>
                        <a:rPr lang="en-US" sz="1400" b="1" dirty="0">
                          <a:solidFill>
                            <a:srgbClr val="000000"/>
                          </a:solidFill>
                          <a:latin typeface="Times New Roman"/>
                          <a:ea typeface="Times New Roman"/>
                          <a:cs typeface="Arial"/>
                        </a:rPr>
                        <a:t>Plain concrete (mortar &amp; </a:t>
                      </a:r>
                      <a:r>
                        <a:rPr lang="en-US" sz="1400" b="1" dirty="0" smtClean="0">
                          <a:solidFill>
                            <a:srgbClr val="000000"/>
                          </a:solidFill>
                          <a:latin typeface="Times New Roman"/>
                          <a:ea typeface="Times New Roman"/>
                          <a:cs typeface="Arial"/>
                        </a:rPr>
                        <a:t>plastering</a:t>
                      </a:r>
                      <a:endParaRPr lang="en-US" sz="1400" dirty="0">
                        <a:solidFill>
                          <a:srgbClr val="000000"/>
                        </a:solidFill>
                        <a:latin typeface="Calibri"/>
                        <a:ea typeface="Calibri"/>
                        <a:cs typeface="Arial"/>
                      </a:endParaRPr>
                    </a:p>
                  </a:txBody>
                  <a:tcPr marL="68580" marR="68580" marT="0" marB="0"/>
                </a:tc>
              </a:tr>
              <a:tr h="354149">
                <a:tc>
                  <a:txBody>
                    <a:bodyPr/>
                    <a:lstStyle/>
                    <a:p>
                      <a:pPr algn="ctr">
                        <a:spcAft>
                          <a:spcPts val="600"/>
                        </a:spcAft>
                      </a:pPr>
                      <a:r>
                        <a:rPr lang="en-US" sz="1400" b="1">
                          <a:solidFill>
                            <a:srgbClr val="000000"/>
                          </a:solidFill>
                          <a:latin typeface="Times New Roman"/>
                          <a:ea typeface="Times New Roman"/>
                          <a:cs typeface="Arial"/>
                        </a:rPr>
                        <a:t>18</a:t>
                      </a:r>
                      <a:endParaRPr lang="en-US" sz="1400">
                        <a:solidFill>
                          <a:srgbClr val="000000"/>
                        </a:solidFill>
                        <a:latin typeface="Calibri"/>
                        <a:ea typeface="Calibri"/>
                        <a:cs typeface="Arial"/>
                      </a:endParaRPr>
                    </a:p>
                  </a:txBody>
                  <a:tcPr marL="68580" marR="68580" marT="0" marB="0"/>
                </a:tc>
                <a:tc>
                  <a:txBody>
                    <a:bodyPr/>
                    <a:lstStyle/>
                    <a:p>
                      <a:pPr algn="ctr">
                        <a:spcAft>
                          <a:spcPts val="600"/>
                        </a:spcAft>
                      </a:pPr>
                      <a:r>
                        <a:rPr lang="en-US" sz="1400" b="1" dirty="0">
                          <a:solidFill>
                            <a:srgbClr val="000000"/>
                          </a:solidFill>
                          <a:latin typeface="Times New Roman"/>
                          <a:ea typeface="Times New Roman"/>
                          <a:cs typeface="Arial"/>
                        </a:rPr>
                        <a:t>Aggregate</a:t>
                      </a:r>
                      <a:endParaRPr lang="en-US" sz="1400" dirty="0">
                        <a:solidFill>
                          <a:srgbClr val="000000"/>
                        </a:solidFill>
                        <a:latin typeface="Calibri"/>
                        <a:ea typeface="Calibri"/>
                        <a:cs typeface="Arial"/>
                      </a:endParaRPr>
                    </a:p>
                  </a:txBody>
                  <a:tcPr marL="68580" marR="68580" marT="0" marB="0"/>
                </a:tc>
              </a:tr>
              <a:tr h="354149">
                <a:tc>
                  <a:txBody>
                    <a:bodyPr/>
                    <a:lstStyle/>
                    <a:p>
                      <a:pPr algn="ctr">
                        <a:spcAft>
                          <a:spcPts val="600"/>
                        </a:spcAft>
                      </a:pPr>
                      <a:r>
                        <a:rPr lang="en-US" sz="1400" b="1">
                          <a:solidFill>
                            <a:srgbClr val="000000"/>
                          </a:solidFill>
                          <a:latin typeface="Times New Roman"/>
                          <a:ea typeface="Times New Roman"/>
                          <a:cs typeface="Arial"/>
                        </a:rPr>
                        <a:t>12</a:t>
                      </a:r>
                      <a:endParaRPr lang="en-US" sz="1400">
                        <a:solidFill>
                          <a:srgbClr val="000000"/>
                        </a:solidFill>
                        <a:latin typeface="Calibri"/>
                        <a:ea typeface="Calibri"/>
                        <a:cs typeface="Arial"/>
                      </a:endParaRPr>
                    </a:p>
                  </a:txBody>
                  <a:tcPr marL="68580" marR="68580" marT="0" marB="0"/>
                </a:tc>
                <a:tc>
                  <a:txBody>
                    <a:bodyPr/>
                    <a:lstStyle/>
                    <a:p>
                      <a:pPr algn="ctr">
                        <a:spcAft>
                          <a:spcPts val="600"/>
                        </a:spcAft>
                        <a:tabLst>
                          <a:tab pos="1033145" algn="l"/>
                        </a:tabLst>
                      </a:pPr>
                      <a:r>
                        <a:rPr lang="en-US" sz="1400" b="1" dirty="0">
                          <a:solidFill>
                            <a:srgbClr val="000000"/>
                          </a:solidFill>
                          <a:latin typeface="Times New Roman"/>
                          <a:ea typeface="Times New Roman"/>
                          <a:cs typeface="Arial"/>
                        </a:rPr>
                        <a:t>Blocks</a:t>
                      </a:r>
                      <a:endParaRPr lang="en-US" sz="1400" dirty="0">
                        <a:solidFill>
                          <a:srgbClr val="000000"/>
                        </a:solidFill>
                        <a:latin typeface="Calibri"/>
                        <a:ea typeface="Calibri"/>
                        <a:cs typeface="Arial"/>
                      </a:endParaRPr>
                    </a:p>
                  </a:txBody>
                  <a:tcPr marL="68580" marR="68580" marT="0" marB="0"/>
                </a:tc>
              </a:tr>
              <a:tr h="354149">
                <a:tc>
                  <a:txBody>
                    <a:bodyPr/>
                    <a:lstStyle/>
                    <a:p>
                      <a:pPr algn="ctr">
                        <a:spcAft>
                          <a:spcPts val="600"/>
                        </a:spcAft>
                      </a:pPr>
                      <a:r>
                        <a:rPr lang="en-US" sz="1400" b="1">
                          <a:solidFill>
                            <a:srgbClr val="000000"/>
                          </a:solidFill>
                          <a:latin typeface="Times New Roman"/>
                          <a:ea typeface="Times New Roman"/>
                          <a:cs typeface="Arial"/>
                        </a:rPr>
                        <a:t>27</a:t>
                      </a:r>
                      <a:endParaRPr lang="en-US" sz="1400">
                        <a:solidFill>
                          <a:srgbClr val="000000"/>
                        </a:solidFill>
                        <a:latin typeface="Calibri"/>
                        <a:ea typeface="Calibri"/>
                        <a:cs typeface="Arial"/>
                      </a:endParaRPr>
                    </a:p>
                  </a:txBody>
                  <a:tcPr marL="68580" marR="68580" marT="0" marB="0"/>
                </a:tc>
                <a:tc>
                  <a:txBody>
                    <a:bodyPr/>
                    <a:lstStyle/>
                    <a:p>
                      <a:pPr algn="ctr">
                        <a:spcAft>
                          <a:spcPts val="600"/>
                        </a:spcAft>
                      </a:pPr>
                      <a:r>
                        <a:rPr lang="en-US" sz="1400" b="1" dirty="0">
                          <a:solidFill>
                            <a:srgbClr val="000000"/>
                          </a:solidFill>
                          <a:latin typeface="Times New Roman"/>
                          <a:ea typeface="Times New Roman"/>
                          <a:cs typeface="Arial"/>
                        </a:rPr>
                        <a:t>Masonry stone</a:t>
                      </a:r>
                      <a:endParaRPr lang="en-US" sz="1400" dirty="0">
                        <a:solidFill>
                          <a:srgbClr val="000000"/>
                        </a:solidFill>
                        <a:latin typeface="Calibri"/>
                        <a:ea typeface="Calibri"/>
                        <a:cs typeface="Arial"/>
                      </a:endParaRPr>
                    </a:p>
                  </a:txBody>
                  <a:tcPr marL="68580" marR="68580" marT="0" marB="0"/>
                </a:tc>
              </a:tr>
              <a:tr h="354149">
                <a:tc>
                  <a:txBody>
                    <a:bodyPr/>
                    <a:lstStyle/>
                    <a:p>
                      <a:pPr algn="ctr">
                        <a:spcAft>
                          <a:spcPts val="600"/>
                        </a:spcAft>
                      </a:pPr>
                      <a:r>
                        <a:rPr lang="en-US" sz="1400" b="1" dirty="0">
                          <a:solidFill>
                            <a:srgbClr val="000000"/>
                          </a:solidFill>
                          <a:latin typeface="Times New Roman"/>
                          <a:ea typeface="Times New Roman"/>
                          <a:cs typeface="Arial"/>
                        </a:rPr>
                        <a:t>25</a:t>
                      </a:r>
                      <a:endParaRPr lang="en-US" sz="1400" dirty="0">
                        <a:solidFill>
                          <a:srgbClr val="000000"/>
                        </a:solidFill>
                        <a:latin typeface="Calibri"/>
                        <a:ea typeface="Calibri"/>
                        <a:cs typeface="Arial"/>
                      </a:endParaRPr>
                    </a:p>
                  </a:txBody>
                  <a:tcPr marL="68580" marR="68580" marT="0" marB="0"/>
                </a:tc>
                <a:tc>
                  <a:txBody>
                    <a:bodyPr/>
                    <a:lstStyle/>
                    <a:p>
                      <a:pPr algn="ctr">
                        <a:spcAft>
                          <a:spcPts val="600"/>
                        </a:spcAft>
                      </a:pPr>
                      <a:r>
                        <a:rPr lang="en-US" sz="1400" b="1" dirty="0">
                          <a:solidFill>
                            <a:srgbClr val="000000"/>
                          </a:solidFill>
                          <a:latin typeface="Times New Roman"/>
                          <a:ea typeface="Times New Roman"/>
                          <a:cs typeface="Arial"/>
                        </a:rPr>
                        <a:t>Tile</a:t>
                      </a:r>
                      <a:endParaRPr lang="en-US" sz="1400" dirty="0">
                        <a:solidFill>
                          <a:srgbClr val="000000"/>
                        </a:solidFill>
                        <a:latin typeface="Calibri"/>
                        <a:ea typeface="Calibri"/>
                        <a:cs typeface="Arial"/>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09600"/>
            <a:ext cx="8229600" cy="627888"/>
          </a:xfrm>
        </p:spPr>
        <p:txBody>
          <a:bodyPr>
            <a:normAutofit/>
          </a:bodyPr>
          <a:lstStyle/>
          <a:p>
            <a:r>
              <a:rPr lang="en-US" sz="3200" dirty="0" smtClean="0">
                <a:solidFill>
                  <a:schemeClr val="tx1"/>
                </a:solidFill>
                <a:latin typeface="Times New Roman" pitchFamily="18" charset="0"/>
                <a:cs typeface="Times New Roman" pitchFamily="18" charset="0"/>
              </a:rPr>
              <a:t>3)''R'' factor</a:t>
            </a:r>
          </a:p>
        </p:txBody>
      </p:sp>
      <p:sp>
        <p:nvSpPr>
          <p:cNvPr id="3" name="Content Placeholder 2"/>
          <p:cNvSpPr>
            <a:spLocks noGrp="1"/>
          </p:cNvSpPr>
          <p:nvPr>
            <p:ph idx="1"/>
          </p:nvPr>
        </p:nvSpPr>
        <p:spPr>
          <a:xfrm>
            <a:off x="609600" y="1295400"/>
            <a:ext cx="8229600" cy="609600"/>
          </a:xfrm>
        </p:spPr>
        <p:txBody>
          <a:bodyPr>
            <a:normAutofit/>
          </a:bodyPr>
          <a:lstStyle/>
          <a:p>
            <a:pPr algn="l" rtl="0">
              <a:buNone/>
            </a:pPr>
            <a:r>
              <a:rPr lang="en-US" sz="2800" dirty="0" smtClean="0">
                <a:latin typeface="Times New Roman" pitchFamily="18" charset="0"/>
                <a:cs typeface="Times New Roman" pitchFamily="18" charset="0"/>
              </a:rPr>
              <a:t>R = 3.5  ( ordinary moment - resisting frame )</a:t>
            </a:r>
          </a:p>
          <a:p>
            <a:pPr algn="l" rtl="0">
              <a:buNone/>
            </a:pPr>
            <a:endParaRPr lang="en-US" sz="2800" dirty="0">
              <a:latin typeface="Times New Roman" pitchFamily="18" charset="0"/>
              <a:cs typeface="Times New Roman" pitchFamily="18" charset="0"/>
            </a:endParaRPr>
          </a:p>
        </p:txBody>
      </p:sp>
      <p:pic>
        <p:nvPicPr>
          <p:cNvPr id="4" name="Picture 3" descr="C:\Users\admin\AppData\Local\Microsoft\Windows\Temporary Internet Files\Content.Word\New Picture.bmp"/>
          <p:cNvPicPr/>
          <p:nvPr/>
        </p:nvPicPr>
        <p:blipFill>
          <a:blip r:embed="rId2" cstate="print">
            <a:extLst>
              <a:ext uri="{28A0092B-C50C-407E-A947-70E740481C1C}">
                <a14:useLocalDpi xmlns:lc="http://schemas.openxmlformats.org/drawingml/2006/lockedCanvas" xmlns:pic="http://schemas.openxmlformats.org/drawingml/2006/picture"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15="http://schemas.microsoft.com/office/word/2012/wordml" xmlns:wpg="http://schemas.microsoft.com/office/word/2010/wordprocessingGroup" xmlns:wpi="http://schemas.microsoft.com/office/word/2010/wordprocessingInk" xmlns:wps="http://schemas.microsoft.com/office/word/2010/wordprocessingShape" xmlns:a14="http://schemas.microsoft.com/office/drawing/2010/main"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1066800" y="1828800"/>
            <a:ext cx="7162800" cy="5029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371600"/>
            <a:ext cx="8229600" cy="838200"/>
          </a:xfrm>
        </p:spPr>
        <p:txBody>
          <a:bodyPr>
            <a:normAutofit/>
          </a:bodyPr>
          <a:lstStyle/>
          <a:p>
            <a:r>
              <a:rPr lang="en-US" sz="2400" dirty="0" smtClean="0">
                <a:solidFill>
                  <a:schemeClr val="tx1"/>
                </a:solidFill>
                <a:latin typeface="Times New Roman" pitchFamily="18" charset="0"/>
                <a:ea typeface="+mn-ea"/>
                <a:cs typeface="Times New Roman" pitchFamily="18" charset="0"/>
              </a:rPr>
              <a:t>4)Importance factor ''I''</a:t>
            </a:r>
          </a:p>
        </p:txBody>
      </p:sp>
      <p:sp>
        <p:nvSpPr>
          <p:cNvPr id="3" name="Content Placeholder 2"/>
          <p:cNvSpPr>
            <a:spLocks noGrp="1"/>
          </p:cNvSpPr>
          <p:nvPr>
            <p:ph idx="1"/>
          </p:nvPr>
        </p:nvSpPr>
        <p:spPr>
          <a:xfrm>
            <a:off x="381000" y="2209800"/>
            <a:ext cx="8229600" cy="4389120"/>
          </a:xfrm>
        </p:spPr>
        <p:txBody>
          <a:bodyPr/>
          <a:lstStyle/>
          <a:p>
            <a:pPr algn="l" rtl="0">
              <a:lnSpc>
                <a:spcPct val="200000"/>
              </a:lnSpc>
              <a:buNone/>
            </a:pPr>
            <a:r>
              <a:rPr lang="en-US" sz="2400" dirty="0" smtClean="0">
                <a:latin typeface="Times New Roman" pitchFamily="18" charset="0"/>
                <a:cs typeface="Times New Roman" pitchFamily="18" charset="0"/>
              </a:rPr>
              <a:t>For residential and commercial building importance factor ''I'' = 1</a:t>
            </a:r>
          </a:p>
          <a:p>
            <a:pPr algn="l" rtl="0">
              <a:lnSpc>
                <a:spcPct val="200000"/>
              </a:lnSpc>
              <a:buNone/>
            </a:pPr>
            <a:endParaRPr lang="en-US" sz="2400" dirty="0" smtClean="0">
              <a:latin typeface="Times New Roman" pitchFamily="18" charset="0"/>
              <a:cs typeface="Times New Roman" pitchFamily="18" charset="0"/>
            </a:endParaRPr>
          </a:p>
          <a:p>
            <a:pPr algn="l" rtl="0">
              <a:lnSpc>
                <a:spcPct val="200000"/>
              </a:lnSpc>
              <a:buNone/>
            </a:pPr>
            <a:r>
              <a:rPr lang="en-US" sz="2400" dirty="0" smtClean="0">
                <a:latin typeface="Times New Roman" pitchFamily="18" charset="0"/>
                <a:cs typeface="Times New Roman" pitchFamily="18" charset="0"/>
              </a:rPr>
              <a:t>5) Acceleration seismic coefficient '' Ca '‘=0.2</a:t>
            </a:r>
          </a:p>
          <a:p>
            <a:pPr algn="l" rtl="0">
              <a:lnSpc>
                <a:spcPct val="200000"/>
              </a:lnSpc>
              <a:buNone/>
            </a:pPr>
            <a:endParaRPr lang="en-US" sz="2400" dirty="0" smtClean="0">
              <a:latin typeface="Times New Roman" pitchFamily="18" charset="0"/>
              <a:cs typeface="Times New Roman" pitchFamily="18" charset="0"/>
            </a:endParaRPr>
          </a:p>
          <a:p>
            <a:pPr algn="l" rtl="0">
              <a:lnSpc>
                <a:spcPct val="200000"/>
              </a:lnSpc>
              <a:buNone/>
            </a:pPr>
            <a:r>
              <a:rPr lang="en-US" sz="2400" dirty="0" smtClean="0">
                <a:latin typeface="Times New Roman" pitchFamily="18" charset="0"/>
                <a:cs typeface="Times New Roman" pitchFamily="18" charset="0"/>
              </a:rPr>
              <a:t>6) Velocity seismic coefficient '' </a:t>
            </a:r>
            <a:r>
              <a:rPr lang="en-US" sz="2400" dirty="0" err="1" smtClean="0">
                <a:latin typeface="Times New Roman" pitchFamily="18" charset="0"/>
                <a:cs typeface="Times New Roman" pitchFamily="18" charset="0"/>
              </a:rPr>
              <a:t>Cv</a:t>
            </a:r>
            <a:r>
              <a:rPr lang="en-US" sz="2400" dirty="0" smtClean="0">
                <a:latin typeface="Times New Roman" pitchFamily="18" charset="0"/>
                <a:cs typeface="Times New Roman" pitchFamily="18" charset="0"/>
              </a:rPr>
              <a:t> “=0.2</a:t>
            </a: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914400"/>
            <a:ext cx="8229600" cy="627888"/>
          </a:xfrm>
        </p:spPr>
        <p:txBody>
          <a:bodyPr>
            <a:normAutofit/>
          </a:bodyPr>
          <a:lstStyle/>
          <a:p>
            <a:r>
              <a:rPr lang="en-US" sz="3200" dirty="0" smtClean="0">
                <a:solidFill>
                  <a:schemeClr val="tx1"/>
                </a:solidFill>
                <a:latin typeface="Times New Roman" pitchFamily="18" charset="0"/>
                <a:cs typeface="Times New Roman" pitchFamily="18" charset="0"/>
              </a:rPr>
              <a:t>7) Function Input </a:t>
            </a:r>
            <a:endParaRPr lang="en-US" sz="3200" dirty="0">
              <a:solidFill>
                <a:schemeClr val="tx1"/>
              </a:solidFill>
              <a:latin typeface="Times New Roman" pitchFamily="18" charset="0"/>
              <a:cs typeface="Times New Roman" pitchFamily="18" charset="0"/>
            </a:endParaRPr>
          </a:p>
        </p:txBody>
      </p:sp>
      <p:pic>
        <p:nvPicPr>
          <p:cNvPr id="4" name="Content Placeholder 3" descr="function.JPG"/>
          <p:cNvPicPr>
            <a:picLocks noGrp="1"/>
          </p:cNvPicPr>
          <p:nvPr>
            <p:ph idx="1"/>
          </p:nvPr>
        </p:nvPicPr>
        <p:blipFill>
          <a:blip r:embed="rId2"/>
          <a:stretch>
            <a:fillRect/>
          </a:stretch>
        </p:blipFill>
        <p:spPr>
          <a:xfrm>
            <a:off x="838200" y="1905000"/>
            <a:ext cx="6921862" cy="4648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66800"/>
            <a:ext cx="8229600" cy="551688"/>
          </a:xfrm>
        </p:spPr>
        <p:txBody>
          <a:bodyPr>
            <a:normAutofit fontScale="90000"/>
          </a:bodyPr>
          <a:lstStyle/>
          <a:p>
            <a:r>
              <a:rPr lang="en-US" sz="3200" dirty="0" smtClean="0">
                <a:solidFill>
                  <a:schemeClr val="tx1"/>
                </a:solidFill>
                <a:latin typeface="Times New Roman" pitchFamily="18" charset="0"/>
                <a:cs typeface="Times New Roman" pitchFamily="18" charset="0"/>
              </a:rPr>
              <a:t>8) Load Cases</a:t>
            </a:r>
            <a:br>
              <a:rPr lang="en-US" sz="3200" dirty="0" smtClean="0">
                <a:solidFill>
                  <a:schemeClr val="tx1"/>
                </a:solidFill>
                <a:latin typeface="Times New Roman" pitchFamily="18" charset="0"/>
                <a:cs typeface="Times New Roman" pitchFamily="18" charset="0"/>
              </a:rPr>
            </a:br>
            <a:r>
              <a:rPr lang="en-US" sz="2700" dirty="0" smtClean="0">
                <a:solidFill>
                  <a:schemeClr val="tx1"/>
                </a:solidFill>
                <a:latin typeface="Times New Roman" pitchFamily="18" charset="0"/>
                <a:cs typeface="Times New Roman" pitchFamily="18" charset="0"/>
              </a:rPr>
              <a:t>in x-direction</a:t>
            </a:r>
            <a:endParaRPr lang="en-US" sz="2700" dirty="0">
              <a:solidFill>
                <a:schemeClr val="tx1"/>
              </a:solidFill>
              <a:latin typeface="Times New Roman" pitchFamily="18" charset="0"/>
              <a:cs typeface="Times New Roman" pitchFamily="18" charset="0"/>
            </a:endParaRPr>
          </a:p>
        </p:txBody>
      </p:sp>
      <p:pic>
        <p:nvPicPr>
          <p:cNvPr id="6147" name="Picture 3"/>
          <p:cNvPicPr>
            <a:picLocks noGrp="1" noChangeAspect="1" noChangeArrowheads="1"/>
          </p:cNvPicPr>
          <p:nvPr>
            <p:ph idx="1"/>
          </p:nvPr>
        </p:nvPicPr>
        <p:blipFill>
          <a:blip r:embed="rId2"/>
          <a:srcRect/>
          <a:stretch>
            <a:fillRect/>
          </a:stretch>
        </p:blipFill>
        <p:spPr bwMode="auto">
          <a:xfrm>
            <a:off x="1295400" y="1600200"/>
            <a:ext cx="6781800" cy="5029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399288"/>
          </a:xfrm>
        </p:spPr>
        <p:txBody>
          <a:bodyPr>
            <a:normAutofit fontScale="90000"/>
          </a:bodyPr>
          <a:lstStyle/>
          <a:p>
            <a:r>
              <a:rPr lang="en-US" sz="2400" dirty="0" smtClean="0">
                <a:solidFill>
                  <a:schemeClr val="tx1"/>
                </a:solidFill>
                <a:latin typeface="Times New Roman" pitchFamily="18" charset="0"/>
                <a:cs typeface="Times New Roman" pitchFamily="18" charset="0"/>
              </a:rPr>
              <a:t>In –y-direction</a:t>
            </a:r>
          </a:p>
        </p:txBody>
      </p:sp>
      <p:pic>
        <p:nvPicPr>
          <p:cNvPr id="78850" name="Picture 2"/>
          <p:cNvPicPr>
            <a:picLocks noGrp="1" noChangeAspect="1" noChangeArrowheads="1"/>
          </p:cNvPicPr>
          <p:nvPr>
            <p:ph idx="1"/>
          </p:nvPr>
        </p:nvPicPr>
        <p:blipFill>
          <a:blip r:embed="rId2"/>
          <a:srcRect/>
          <a:stretch>
            <a:fillRect/>
          </a:stretch>
        </p:blipFill>
        <p:spPr bwMode="auto">
          <a:xfrm>
            <a:off x="1219200" y="1524000"/>
            <a:ext cx="6553200" cy="5029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71600"/>
            <a:ext cx="8229600" cy="475488"/>
          </a:xfrm>
        </p:spPr>
        <p:txBody>
          <a:bodyPr>
            <a:normAutofit fontScale="90000"/>
          </a:bodyPr>
          <a:lstStyle/>
          <a:p>
            <a:r>
              <a:rPr lang="en-US" sz="2900" dirty="0" smtClean="0">
                <a:solidFill>
                  <a:schemeClr val="tx1"/>
                </a:solidFill>
                <a:latin typeface="Times New Roman" pitchFamily="18" charset="0"/>
                <a:cs typeface="Times New Roman" pitchFamily="18" charset="0"/>
              </a:rPr>
              <a:t>9)Base Shear : </a:t>
            </a:r>
          </a:p>
        </p:txBody>
      </p:sp>
      <p:pic>
        <p:nvPicPr>
          <p:cNvPr id="4" name="Content Placeholder 3" descr="after scaling.JPG"/>
          <p:cNvPicPr>
            <a:picLocks noGrp="1"/>
          </p:cNvPicPr>
          <p:nvPr>
            <p:ph idx="1"/>
          </p:nvPr>
        </p:nvPicPr>
        <p:blipFill>
          <a:blip r:embed="rId2"/>
          <a:stretch>
            <a:fillRect/>
          </a:stretch>
        </p:blipFill>
        <p:spPr>
          <a:xfrm>
            <a:off x="838200" y="2514600"/>
            <a:ext cx="7400925" cy="204787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66800"/>
            <a:ext cx="8229600" cy="1905000"/>
          </a:xfrm>
        </p:spPr>
        <p:txBody>
          <a:bodyPr>
            <a:normAutofit fontScale="90000"/>
          </a:bodyPr>
          <a:lstStyle/>
          <a:p>
            <a:r>
              <a:rPr lang="en-US" sz="2800" dirty="0" smtClean="0">
                <a:latin typeface="Times New Roman" pitchFamily="18" charset="0"/>
                <a:cs typeface="Times New Roman" pitchFamily="18" charset="0"/>
              </a:rPr>
              <a:t/>
            </a:r>
            <a:br>
              <a:rPr lang="en-US" sz="2800" dirty="0" smtClean="0">
                <a:latin typeface="Times New Roman" pitchFamily="18" charset="0"/>
                <a:cs typeface="Times New Roman" pitchFamily="18" charset="0"/>
              </a:rPr>
            </a:br>
            <a:r>
              <a:rPr lang="en-US" sz="2700" dirty="0" smtClean="0">
                <a:solidFill>
                  <a:schemeClr val="tx1"/>
                </a:solidFill>
                <a:latin typeface="Times New Roman" pitchFamily="18" charset="0"/>
                <a:ea typeface="+mn-ea"/>
                <a:cs typeface="Times New Roman" pitchFamily="18" charset="0"/>
              </a:rPr>
              <a:t>10) Design for Columns </a:t>
            </a:r>
            <a:br>
              <a:rPr lang="en-US" sz="2700" dirty="0" smtClean="0">
                <a:solidFill>
                  <a:schemeClr val="tx1"/>
                </a:solidFill>
                <a:latin typeface="Times New Roman" pitchFamily="18" charset="0"/>
                <a:ea typeface="+mn-ea"/>
                <a:cs typeface="Times New Roman" pitchFamily="18" charset="0"/>
              </a:rPr>
            </a:br>
            <a:r>
              <a:rPr lang="en-US" sz="2700" dirty="0" smtClean="0">
                <a:solidFill>
                  <a:schemeClr val="tx1"/>
                </a:solidFill>
                <a:latin typeface="Times New Roman" pitchFamily="18" charset="0"/>
                <a:ea typeface="+mn-ea"/>
                <a:cs typeface="Times New Roman" pitchFamily="18" charset="0"/>
              </a:rPr>
              <a:t>For static design the percent of steel for all columns equal 1% after earthquake load the percent of steel remain 1% so the static design is OK for all columns</a:t>
            </a:r>
            <a:r>
              <a:rPr lang="en-US" sz="2400" dirty="0" smtClean="0"/>
              <a:t/>
            </a:r>
            <a:br>
              <a:rPr lang="en-US" sz="2400" dirty="0" smtClean="0"/>
            </a:br>
            <a:endParaRPr lang="en-US" sz="2800" dirty="0">
              <a:latin typeface="Times New Roman" pitchFamily="18" charset="0"/>
              <a:cs typeface="Times New Roman" pitchFamily="18" charset="0"/>
            </a:endParaRPr>
          </a:p>
        </p:txBody>
      </p:sp>
      <p:sp>
        <p:nvSpPr>
          <p:cNvPr id="3" name="Content Placeholder 2"/>
          <p:cNvSpPr>
            <a:spLocks noGrp="1"/>
          </p:cNvSpPr>
          <p:nvPr>
            <p:ph idx="1"/>
          </p:nvPr>
        </p:nvSpPr>
        <p:spPr>
          <a:xfrm>
            <a:off x="457200" y="3124200"/>
            <a:ext cx="8229600" cy="3200400"/>
          </a:xfrm>
        </p:spPr>
        <p:txBody>
          <a:bodyPr>
            <a:normAutofit/>
          </a:bodyPr>
          <a:lstStyle/>
          <a:p>
            <a:pPr algn="l" rtl="0">
              <a:buNone/>
            </a:pPr>
            <a:r>
              <a:rPr lang="en-US" sz="2400" dirty="0" smtClean="0">
                <a:latin typeface="Times New Roman" pitchFamily="18" charset="0"/>
                <a:cs typeface="Times New Roman" pitchFamily="18" charset="0"/>
              </a:rPr>
              <a:t>11) Design of slabs </a:t>
            </a:r>
          </a:p>
          <a:p>
            <a:pPr algn="l" rtl="0">
              <a:buNone/>
            </a:pPr>
            <a:r>
              <a:rPr lang="en-US" sz="2400" dirty="0" smtClean="0">
                <a:latin typeface="Times New Roman" pitchFamily="18" charset="0"/>
                <a:cs typeface="Times New Roman" pitchFamily="18" charset="0"/>
              </a:rPr>
              <a:t>We found that the area of steel for gravity loads and the lateral steel is the same . </a:t>
            </a: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85800"/>
            <a:ext cx="8229600" cy="551688"/>
          </a:xfrm>
        </p:spPr>
        <p:txBody>
          <a:bodyPr>
            <a:normAutofit/>
          </a:bodyPr>
          <a:lstStyle/>
          <a:p>
            <a:r>
              <a:rPr lang="en-US" sz="3200" dirty="0" smtClean="0">
                <a:solidFill>
                  <a:schemeClr val="tx1"/>
                </a:solidFill>
                <a:latin typeface="Times New Roman" pitchFamily="18" charset="0"/>
                <a:cs typeface="Times New Roman" pitchFamily="18" charset="0"/>
              </a:rPr>
              <a:t>12) Design for beams </a:t>
            </a:r>
            <a:endParaRPr lang="en-US" sz="3200" dirty="0">
              <a:solidFill>
                <a:schemeClr val="tx1"/>
              </a:solidFill>
              <a:latin typeface="Times New Roman" pitchFamily="18" charset="0"/>
              <a:cs typeface="Times New Roman" pitchFamily="18" charset="0"/>
            </a:endParaRPr>
          </a:p>
        </p:txBody>
      </p:sp>
      <p:pic>
        <p:nvPicPr>
          <p:cNvPr id="79875" name="Picture 3"/>
          <p:cNvPicPr>
            <a:picLocks noChangeAspect="1" noChangeArrowheads="1"/>
          </p:cNvPicPr>
          <p:nvPr/>
        </p:nvPicPr>
        <p:blipFill>
          <a:blip r:embed="rId2"/>
          <a:srcRect/>
          <a:stretch>
            <a:fillRect/>
          </a:stretch>
        </p:blipFill>
        <p:spPr bwMode="auto">
          <a:xfrm>
            <a:off x="1676400" y="1295400"/>
            <a:ext cx="6248400" cy="55626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551688"/>
          </a:xfrm>
        </p:spPr>
        <p:txBody>
          <a:bodyPr>
            <a:normAutofit/>
          </a:bodyPr>
          <a:lstStyle/>
          <a:p>
            <a:r>
              <a:rPr lang="en-US" sz="2800" dirty="0" smtClean="0">
                <a:solidFill>
                  <a:schemeClr val="tx1"/>
                </a:solidFill>
                <a:latin typeface="Times New Roman" pitchFamily="18" charset="0"/>
                <a:cs typeface="Times New Roman" pitchFamily="18" charset="0"/>
              </a:rPr>
              <a:t>13) Design of Shear walls </a:t>
            </a:r>
            <a:endParaRPr lang="en-US" sz="2800" dirty="0">
              <a:solidFill>
                <a:schemeClr val="tx1"/>
              </a:solidFill>
              <a:latin typeface="Times New Roman" pitchFamily="18" charset="0"/>
              <a:cs typeface="Times New Roman" pitchFamily="18" charset="0"/>
            </a:endParaRPr>
          </a:p>
        </p:txBody>
      </p:sp>
      <p:sp>
        <p:nvSpPr>
          <p:cNvPr id="3" name="Content Placeholder 2"/>
          <p:cNvSpPr>
            <a:spLocks noGrp="1"/>
          </p:cNvSpPr>
          <p:nvPr>
            <p:ph idx="1"/>
          </p:nvPr>
        </p:nvSpPr>
        <p:spPr>
          <a:xfrm>
            <a:off x="457200" y="1600200"/>
            <a:ext cx="8229600" cy="609600"/>
          </a:xfrm>
        </p:spPr>
        <p:txBody>
          <a:bodyPr>
            <a:normAutofit/>
          </a:bodyPr>
          <a:lstStyle/>
          <a:p>
            <a:pPr algn="l" rtl="0">
              <a:buNone/>
            </a:pPr>
            <a:r>
              <a:rPr lang="en-US" sz="2400" dirty="0" smtClean="0">
                <a:latin typeface="Times New Roman" pitchFamily="18" charset="0"/>
                <a:cs typeface="Times New Roman" pitchFamily="18" charset="0"/>
              </a:rPr>
              <a:t>The following table shows the reinforcement of shear walls: </a:t>
            </a:r>
            <a:endParaRPr lang="en-US" sz="2400" dirty="0">
              <a:latin typeface="Times New Roman" pitchFamily="18" charset="0"/>
              <a:cs typeface="Times New Roman" pitchFamily="18" charset="0"/>
            </a:endParaRPr>
          </a:p>
        </p:txBody>
      </p:sp>
      <p:pic>
        <p:nvPicPr>
          <p:cNvPr id="80898" name="Picture 2"/>
          <p:cNvPicPr>
            <a:picLocks noChangeAspect="1" noChangeArrowheads="1"/>
          </p:cNvPicPr>
          <p:nvPr/>
        </p:nvPicPr>
        <p:blipFill>
          <a:blip r:embed="rId2"/>
          <a:srcRect/>
          <a:stretch>
            <a:fillRect/>
          </a:stretch>
        </p:blipFill>
        <p:spPr bwMode="auto">
          <a:xfrm>
            <a:off x="381000" y="2133600"/>
            <a:ext cx="8382000" cy="432911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0"/>
            <a:ext cx="8229600" cy="551688"/>
          </a:xfrm>
        </p:spPr>
        <p:txBody>
          <a:bodyPr>
            <a:normAutofit/>
          </a:bodyPr>
          <a:lstStyle/>
          <a:p>
            <a:pPr rtl="0">
              <a:buFont typeface="Wingdings" pitchFamily="2" charset="2"/>
              <a:buChar char="ü"/>
            </a:pPr>
            <a:r>
              <a:rPr lang="en-US" sz="2800" dirty="0" smtClean="0">
                <a:solidFill>
                  <a:schemeClr val="tx1"/>
                </a:solidFill>
                <a:latin typeface="Times New Roman" pitchFamily="18" charset="0"/>
                <a:cs typeface="Times New Roman" pitchFamily="18" charset="0"/>
              </a:rPr>
              <a:t>Hand Calculation for Shear wall 1 </a:t>
            </a:r>
          </a:p>
        </p:txBody>
      </p:sp>
      <p:sp>
        <p:nvSpPr>
          <p:cNvPr id="3" name="Content Placeholder 2"/>
          <p:cNvSpPr>
            <a:spLocks noGrp="1"/>
          </p:cNvSpPr>
          <p:nvPr>
            <p:ph idx="1"/>
          </p:nvPr>
        </p:nvSpPr>
        <p:spPr>
          <a:xfrm>
            <a:off x="457200" y="1935480"/>
            <a:ext cx="5334000" cy="4389120"/>
          </a:xfrm>
        </p:spPr>
        <p:txBody>
          <a:bodyPr>
            <a:normAutofit/>
          </a:bodyPr>
          <a:lstStyle/>
          <a:p>
            <a:pPr algn="l" rtl="0">
              <a:buNone/>
            </a:pPr>
            <a:r>
              <a:rPr lang="en-US" sz="2400" dirty="0" smtClean="0">
                <a:latin typeface="Times New Roman" pitchFamily="18" charset="0"/>
                <a:cs typeface="Times New Roman" pitchFamily="18" charset="0"/>
              </a:rPr>
              <a:t>Once shear wall is analyzed, 5 internal ultimate forces can be computed; namely, </a:t>
            </a:r>
            <a:r>
              <a:rPr lang="en-US" sz="2400" i="1" dirty="0" smtClean="0">
                <a:latin typeface="Times New Roman" pitchFamily="18" charset="0"/>
                <a:cs typeface="Times New Roman" pitchFamily="18" charset="0"/>
              </a:rPr>
              <a:t>P</a:t>
            </a:r>
            <a:r>
              <a:rPr lang="en-US" sz="2400" dirty="0" smtClean="0">
                <a:latin typeface="Times New Roman" pitchFamily="18" charset="0"/>
                <a:cs typeface="Times New Roman" pitchFamily="18" charset="0"/>
              </a:rPr>
              <a:t>, </a:t>
            </a:r>
            <a:r>
              <a:rPr lang="en-US" sz="2400" i="1" dirty="0" smtClean="0">
                <a:latin typeface="Times New Roman" pitchFamily="18" charset="0"/>
                <a:cs typeface="Times New Roman" pitchFamily="18" charset="0"/>
              </a:rPr>
              <a:t>Vx</a:t>
            </a:r>
            <a:r>
              <a:rPr lang="en-US" sz="2400" dirty="0" smtClean="0">
                <a:latin typeface="Times New Roman" pitchFamily="18" charset="0"/>
                <a:cs typeface="Times New Roman" pitchFamily="18" charset="0"/>
              </a:rPr>
              <a:t>, </a:t>
            </a:r>
            <a:r>
              <a:rPr lang="en-US" sz="2400" i="1" dirty="0" smtClean="0">
                <a:latin typeface="Times New Roman" pitchFamily="18" charset="0"/>
                <a:cs typeface="Times New Roman" pitchFamily="18" charset="0"/>
              </a:rPr>
              <a:t>Vy</a:t>
            </a:r>
            <a:r>
              <a:rPr lang="en-US" sz="2400" dirty="0" smtClean="0">
                <a:latin typeface="Times New Roman" pitchFamily="18" charset="0"/>
                <a:cs typeface="Times New Roman" pitchFamily="18" charset="0"/>
              </a:rPr>
              <a:t>, </a:t>
            </a:r>
            <a:r>
              <a:rPr lang="en-US" sz="2400" i="1" dirty="0" smtClean="0">
                <a:latin typeface="Times New Roman" pitchFamily="18" charset="0"/>
                <a:cs typeface="Times New Roman" pitchFamily="18" charset="0"/>
              </a:rPr>
              <a:t>Mx </a:t>
            </a:r>
            <a:r>
              <a:rPr lang="en-US" sz="2400" dirty="0" smtClean="0">
                <a:latin typeface="Times New Roman" pitchFamily="18" charset="0"/>
                <a:cs typeface="Times New Roman" pitchFamily="18" charset="0"/>
              </a:rPr>
              <a:t>and </a:t>
            </a:r>
            <a:r>
              <a:rPr lang="en-US" sz="2400" i="1" dirty="0" smtClean="0">
                <a:latin typeface="Times New Roman" pitchFamily="18" charset="0"/>
                <a:cs typeface="Times New Roman" pitchFamily="18" charset="0"/>
              </a:rPr>
              <a:t>My</a:t>
            </a:r>
            <a:endParaRPr lang="en-US" sz="2400" dirty="0">
              <a:latin typeface="Times New Roman" pitchFamily="18" charset="0"/>
              <a:cs typeface="Times New Roman" pitchFamily="18" charset="0"/>
            </a:endParaRPr>
          </a:p>
        </p:txBody>
      </p:sp>
      <p:pic>
        <p:nvPicPr>
          <p:cNvPr id="5" name="Picture 4" descr="shearwakll.JPG"/>
          <p:cNvPicPr/>
          <p:nvPr/>
        </p:nvPicPr>
        <p:blipFill>
          <a:blip r:embed="rId2"/>
          <a:stretch>
            <a:fillRect/>
          </a:stretch>
        </p:blipFill>
        <p:spPr>
          <a:xfrm>
            <a:off x="5791200" y="1981200"/>
            <a:ext cx="2352339" cy="3733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normAutofit/>
          </a:bodyPr>
          <a:lstStyle/>
          <a:p>
            <a:r>
              <a:rPr lang="en-US" sz="3600" b="1" dirty="0" smtClean="0">
                <a:solidFill>
                  <a:schemeClr val="tx1"/>
                </a:solidFill>
                <a:latin typeface="Times New Roman" pitchFamily="18" charset="0"/>
                <a:cs typeface="Times New Roman" pitchFamily="18" charset="0"/>
              </a:rPr>
              <a:t>5) Loading</a:t>
            </a:r>
            <a:r>
              <a:rPr lang="en-US" sz="4800" dirty="0" smtClean="0">
                <a:solidFill>
                  <a:srgbClr val="0070C0"/>
                </a:solidFill>
                <a:latin typeface="Times New Roman" pitchFamily="18" charset="0"/>
                <a:cs typeface="Times New Roman" pitchFamily="18" charset="0"/>
              </a:rPr>
              <a:t> </a:t>
            </a:r>
            <a:endParaRPr lang="ar-SA" sz="4800" dirty="0" smtClean="0">
              <a:solidFill>
                <a:srgbClr val="0070C0"/>
              </a:solidFill>
              <a:latin typeface="Times New Roman" pitchFamily="18" charset="0"/>
              <a:cs typeface="Times New Roman" pitchFamily="18" charset="0"/>
            </a:endParaRPr>
          </a:p>
        </p:txBody>
      </p:sp>
      <p:sp>
        <p:nvSpPr>
          <p:cNvPr id="3" name="Content Placeholder 2"/>
          <p:cNvSpPr>
            <a:spLocks noGrp="1"/>
          </p:cNvSpPr>
          <p:nvPr>
            <p:ph idx="1"/>
          </p:nvPr>
        </p:nvSpPr>
        <p:spPr>
          <a:xfrm>
            <a:off x="228600" y="1447800"/>
            <a:ext cx="8763000" cy="5181600"/>
          </a:xfrm>
        </p:spPr>
        <p:txBody>
          <a:bodyPr/>
          <a:lstStyle/>
          <a:p>
            <a:pPr algn="l" rtl="0">
              <a:buFont typeface="Wingdings" pitchFamily="2" charset="2"/>
              <a:buChar char="q"/>
            </a:pPr>
            <a:r>
              <a:rPr lang="en-US" sz="2800" dirty="0" smtClean="0">
                <a:latin typeface="Times New Roman" pitchFamily="18" charset="0"/>
                <a:ea typeface="+mj-ea"/>
                <a:cs typeface="Times New Roman" pitchFamily="18" charset="0"/>
              </a:rPr>
              <a:t> Gravity loads </a:t>
            </a:r>
          </a:p>
          <a:p>
            <a:pPr algn="l" rtl="0">
              <a:buFont typeface="Arial" pitchFamily="34" charset="0"/>
              <a:buChar char="•"/>
            </a:pPr>
            <a:r>
              <a:rPr lang="en-US" sz="2800" dirty="0" smtClean="0">
                <a:latin typeface="Times New Roman" pitchFamily="18" charset="0"/>
                <a:ea typeface="+mj-ea"/>
                <a:cs typeface="Times New Roman" pitchFamily="18" charset="0"/>
              </a:rPr>
              <a:t>Dead load : consists of own weight of the structural elements.</a:t>
            </a:r>
          </a:p>
          <a:p>
            <a:pPr algn="l" rtl="0">
              <a:buFont typeface="Arial" pitchFamily="34" charset="0"/>
              <a:buChar char="•"/>
            </a:pPr>
            <a:r>
              <a:rPr lang="en-US" sz="2800" dirty="0" smtClean="0">
                <a:latin typeface="Times New Roman" pitchFamily="18" charset="0"/>
                <a:ea typeface="+mj-ea"/>
                <a:cs typeface="Times New Roman" pitchFamily="18" charset="0"/>
              </a:rPr>
              <a:t>Superimposed dead load = 4 KN/m2</a:t>
            </a:r>
            <a:endParaRPr lang="ar-SA" sz="2800" dirty="0" smtClean="0">
              <a:latin typeface="Times New Roman" pitchFamily="18" charset="0"/>
              <a:ea typeface="+mj-ea"/>
              <a:cs typeface="Times New Roman" pitchFamily="18" charset="0"/>
            </a:endParaRPr>
          </a:p>
          <a:p>
            <a:pPr algn="l" rtl="0">
              <a:buFont typeface="Arial" pitchFamily="34" charset="0"/>
              <a:buChar char="•"/>
            </a:pPr>
            <a:r>
              <a:rPr lang="en-US" sz="2800" dirty="0" smtClean="0">
                <a:latin typeface="Times New Roman" pitchFamily="18" charset="0"/>
                <a:ea typeface="+mj-ea"/>
                <a:cs typeface="Times New Roman" pitchFamily="18" charset="0"/>
              </a:rPr>
              <a:t>Wall weight =21 KN/m</a:t>
            </a:r>
          </a:p>
          <a:p>
            <a:pPr algn="l" rtl="0">
              <a:buFont typeface="Arial" pitchFamily="34" charset="0"/>
              <a:buChar char="•"/>
            </a:pPr>
            <a:endParaRPr lang="en-US" sz="2800" dirty="0" smtClean="0">
              <a:latin typeface="Times New Roman" pitchFamily="18" charset="0"/>
              <a:ea typeface="+mj-ea"/>
              <a:cs typeface="Times New Roman" pitchFamily="18" charset="0"/>
            </a:endParaRPr>
          </a:p>
          <a:p>
            <a:pPr algn="l" rtl="0">
              <a:buFont typeface="Wingdings" pitchFamily="2" charset="2"/>
              <a:buChar char="q"/>
            </a:pPr>
            <a:r>
              <a:rPr lang="en-US" sz="3200" dirty="0" smtClean="0">
                <a:latin typeface="Times New Roman" pitchFamily="18" charset="0"/>
                <a:cs typeface="Times New Roman" pitchFamily="18" charset="0"/>
              </a:rPr>
              <a:t> Lateral  loads </a:t>
            </a:r>
          </a:p>
          <a:p>
            <a:pPr algn="l" rtl="0">
              <a:buNone/>
            </a:pPr>
            <a:r>
              <a:rPr lang="en-US" sz="2800" dirty="0" smtClean="0">
                <a:latin typeface="Times New Roman" pitchFamily="18" charset="0"/>
                <a:cs typeface="Times New Roman" pitchFamily="18" charset="0"/>
              </a:rPr>
              <a:t>Mainly Earthquake which will be discussed in dynamic design </a:t>
            </a:r>
          </a:p>
          <a:p>
            <a:pPr algn="l">
              <a:buNone/>
            </a:pPr>
            <a:r>
              <a:rPr lang="en-US" sz="3200" dirty="0" smtClean="0">
                <a:latin typeface="Times New Roman" pitchFamily="18" charset="0"/>
                <a:ea typeface="+mj-ea"/>
                <a:cs typeface="Times New Roman" pitchFamily="18" charset="0"/>
              </a:rPr>
              <a:t> </a:t>
            </a:r>
          </a:p>
          <a:p>
            <a:pPr algn="l">
              <a:buNone/>
            </a:pPr>
            <a:endParaRPr lang="ar-SA" sz="3000" dirty="0" smtClean="0">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400" dirty="0" smtClean="0">
                <a:solidFill>
                  <a:schemeClr val="tx1"/>
                </a:solidFill>
                <a:latin typeface="Times New Roman" pitchFamily="18" charset="0"/>
                <a:cs typeface="Times New Roman" pitchFamily="18" charset="0"/>
              </a:rPr>
              <a:t/>
            </a:r>
            <a:br>
              <a:rPr lang="en-US" sz="2400" dirty="0" smtClean="0">
                <a:solidFill>
                  <a:schemeClr val="tx1"/>
                </a:solidFill>
                <a:latin typeface="Times New Roman" pitchFamily="18" charset="0"/>
                <a:cs typeface="Times New Roman" pitchFamily="18" charset="0"/>
              </a:rPr>
            </a:br>
            <a:r>
              <a:rPr lang="en-US" sz="2400" dirty="0" smtClean="0">
                <a:solidFill>
                  <a:schemeClr val="tx1"/>
                </a:solidFill>
                <a:latin typeface="Times New Roman" pitchFamily="18" charset="0"/>
                <a:cs typeface="Times New Roman" pitchFamily="18" charset="0"/>
              </a:rPr>
              <a:t/>
            </a:r>
            <a:br>
              <a:rPr lang="en-US" sz="2400" dirty="0" smtClean="0">
                <a:solidFill>
                  <a:schemeClr val="tx1"/>
                </a:solidFill>
                <a:latin typeface="Times New Roman" pitchFamily="18" charset="0"/>
                <a:cs typeface="Times New Roman" pitchFamily="18" charset="0"/>
              </a:rPr>
            </a:br>
            <a:r>
              <a:rPr lang="en-US" sz="2700" dirty="0" smtClean="0">
                <a:solidFill>
                  <a:schemeClr val="tx1"/>
                </a:solidFill>
                <a:latin typeface="Times New Roman" pitchFamily="18" charset="0"/>
                <a:cs typeface="Times New Roman" pitchFamily="18" charset="0"/>
              </a:rPr>
              <a:t>1- Check Shear in X-direction:</a:t>
            </a:r>
            <a:br>
              <a:rPr lang="en-US" sz="2700" dirty="0" smtClean="0">
                <a:solidFill>
                  <a:schemeClr val="tx1"/>
                </a:solidFill>
                <a:latin typeface="Times New Roman" pitchFamily="18" charset="0"/>
                <a:cs typeface="Times New Roman" pitchFamily="18" charset="0"/>
              </a:rPr>
            </a:br>
            <a:endParaRPr lang="en-US" sz="2700" dirty="0">
              <a:solidFill>
                <a:schemeClr val="tx1"/>
              </a:solidFill>
              <a:latin typeface="Times New Roman" pitchFamily="18" charset="0"/>
              <a:cs typeface="Times New Roman" pitchFamily="18" charset="0"/>
            </a:endParaRPr>
          </a:p>
        </p:txBody>
      </p:sp>
      <p:sp>
        <p:nvSpPr>
          <p:cNvPr id="3" name="Content Placeholder 2"/>
          <p:cNvSpPr>
            <a:spLocks noGrp="1"/>
          </p:cNvSpPr>
          <p:nvPr>
            <p:ph idx="1"/>
          </p:nvPr>
        </p:nvSpPr>
        <p:spPr>
          <a:xfrm>
            <a:off x="381000" y="3581400"/>
            <a:ext cx="8229600" cy="2438400"/>
          </a:xfrm>
        </p:spPr>
        <p:txBody>
          <a:bodyPr>
            <a:normAutofit/>
          </a:bodyPr>
          <a:lstStyle/>
          <a:p>
            <a:pPr algn="l" rtl="0">
              <a:buNone/>
            </a:pPr>
            <a:r>
              <a:rPr lang="en-US" sz="2400" dirty="0" smtClean="0">
                <a:latin typeface="Times New Roman" pitchFamily="18" charset="0"/>
                <a:cs typeface="Times New Roman" pitchFamily="18" charset="0"/>
              </a:rPr>
              <a:t>2- Design Shear in Y-direction</a:t>
            </a:r>
          </a:p>
          <a:p>
            <a:pPr algn="l" rtl="0">
              <a:buNone/>
            </a:pPr>
            <a:r>
              <a:rPr lang="en-US" sz="2400" dirty="0" smtClean="0">
                <a:latin typeface="Times New Roman" pitchFamily="18" charset="0"/>
                <a:cs typeface="Times New Roman" pitchFamily="18" charset="0"/>
              </a:rPr>
              <a:t>Vuy = 2026 KN</a:t>
            </a:r>
          </a:p>
          <a:p>
            <a:pPr algn="l" rtl="0">
              <a:buNone/>
            </a:pPr>
            <a:endParaRPr lang="en-US" sz="2400" dirty="0" smtClean="0">
              <a:latin typeface="Times New Roman" pitchFamily="18" charset="0"/>
              <a:cs typeface="Times New Roman" pitchFamily="18" charset="0"/>
            </a:endParaRPr>
          </a:p>
          <a:p>
            <a:pPr algn="l" rtl="0">
              <a:buNone/>
            </a:pPr>
            <a:r>
              <a:rPr lang="en-US" sz="2400" dirty="0" smtClean="0">
                <a:latin typeface="Times New Roman" pitchFamily="18" charset="0"/>
                <a:cs typeface="Times New Roman" pitchFamily="18" charset="0"/>
              </a:rPr>
              <a:t>needed stirrup : </a:t>
            </a:r>
          </a:p>
          <a:p>
            <a:pPr algn="l" rtl="0">
              <a:buNone/>
            </a:pPr>
            <a:r>
              <a:rPr lang="en-US" sz="2400" dirty="0" smtClean="0">
                <a:latin typeface="Times New Roman" pitchFamily="18" charset="0"/>
                <a:cs typeface="Times New Roman" pitchFamily="18" charset="0"/>
              </a:rPr>
              <a:t>1Ø12 / 250 mm </a:t>
            </a:r>
          </a:p>
          <a:p>
            <a:pPr algn="l" rtl="0">
              <a:buNone/>
            </a:pPr>
            <a:endParaRPr lang="en-US" sz="2400" dirty="0">
              <a:latin typeface="Times New Roman" pitchFamily="18" charset="0"/>
              <a:cs typeface="Times New Roman" pitchFamily="18" charset="0"/>
            </a:endParaRPr>
          </a:p>
        </p:txBody>
      </p:sp>
      <p:pic>
        <p:nvPicPr>
          <p:cNvPr id="81922" name="Picture 2"/>
          <p:cNvPicPr>
            <a:picLocks noChangeAspect="1" noChangeArrowheads="1"/>
          </p:cNvPicPr>
          <p:nvPr/>
        </p:nvPicPr>
        <p:blipFill>
          <a:blip r:embed="rId2"/>
          <a:srcRect/>
          <a:stretch>
            <a:fillRect/>
          </a:stretch>
        </p:blipFill>
        <p:spPr bwMode="auto">
          <a:xfrm>
            <a:off x="533400" y="1676400"/>
            <a:ext cx="2333625" cy="17526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946" name="Picture 2"/>
          <p:cNvPicPr>
            <a:picLocks noChangeAspect="1" noChangeArrowheads="1"/>
          </p:cNvPicPr>
          <p:nvPr/>
        </p:nvPicPr>
        <p:blipFill>
          <a:blip r:embed="rId2"/>
          <a:srcRect/>
          <a:stretch>
            <a:fillRect/>
          </a:stretch>
        </p:blipFill>
        <p:spPr bwMode="auto">
          <a:xfrm>
            <a:off x="609600" y="838200"/>
            <a:ext cx="5572369" cy="2362200"/>
          </a:xfrm>
          <a:prstGeom prst="rect">
            <a:avLst/>
          </a:prstGeom>
          <a:noFill/>
          <a:ln w="9525">
            <a:noFill/>
            <a:miter lim="800000"/>
            <a:headEnd/>
            <a:tailEnd/>
          </a:ln>
          <a:effectLst/>
        </p:spPr>
      </p:pic>
      <p:pic>
        <p:nvPicPr>
          <p:cNvPr id="82947" name="Picture 3"/>
          <p:cNvPicPr>
            <a:picLocks noChangeAspect="1" noChangeArrowheads="1"/>
          </p:cNvPicPr>
          <p:nvPr/>
        </p:nvPicPr>
        <p:blipFill>
          <a:blip r:embed="rId3"/>
          <a:srcRect/>
          <a:stretch>
            <a:fillRect/>
          </a:stretch>
        </p:blipFill>
        <p:spPr bwMode="auto">
          <a:xfrm>
            <a:off x="533400" y="3352800"/>
            <a:ext cx="6130187" cy="25146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62000"/>
            <a:ext cx="8229600" cy="1828800"/>
          </a:xfrm>
        </p:spPr>
        <p:txBody>
          <a:bodyPr>
            <a:noAutofit/>
          </a:bodyPr>
          <a:lstStyle/>
          <a:p>
            <a:r>
              <a:rPr lang="en-US" sz="2400" dirty="0" smtClean="0">
                <a:solidFill>
                  <a:schemeClr val="tx1"/>
                </a:solidFill>
                <a:latin typeface="Times New Roman" pitchFamily="18" charset="0"/>
                <a:cs typeface="Times New Roman" pitchFamily="18" charset="0"/>
              </a:rPr>
              <a:t>To find interaction diagram for this shear, wall simple 3-D model was made by Sap2000 program and we assumed area of steel to be </a:t>
            </a:r>
            <a:br>
              <a:rPr lang="en-US" sz="2400" dirty="0" smtClean="0">
                <a:solidFill>
                  <a:schemeClr val="tx1"/>
                </a:solidFill>
                <a:latin typeface="Times New Roman" pitchFamily="18" charset="0"/>
                <a:cs typeface="Times New Roman" pitchFamily="18" charset="0"/>
              </a:rPr>
            </a:br>
            <a:r>
              <a:rPr lang="en-US" sz="2400" dirty="0" smtClean="0">
                <a:solidFill>
                  <a:schemeClr val="tx1"/>
                </a:solidFill>
                <a:latin typeface="Times New Roman" pitchFamily="18" charset="0"/>
                <a:cs typeface="Times New Roman" pitchFamily="18" charset="0"/>
              </a:rPr>
              <a:t>As = 0.0025 * 4700 * 300 = 3525 mm2 </a:t>
            </a:r>
            <a:r>
              <a:rPr lang="en-US" sz="2400" dirty="0" smtClean="0">
                <a:latin typeface="Times New Roman" pitchFamily="18" charset="0"/>
                <a:cs typeface="Times New Roman" pitchFamily="18" charset="0"/>
              </a:rPr>
              <a:t/>
            </a:r>
            <a:br>
              <a:rPr lang="en-US" sz="2400" dirty="0" smtClean="0">
                <a:latin typeface="Times New Roman" pitchFamily="18" charset="0"/>
                <a:cs typeface="Times New Roman" pitchFamily="18" charset="0"/>
              </a:rPr>
            </a:br>
            <a:endParaRPr lang="en-US" sz="2400" dirty="0">
              <a:latin typeface="Times New Roman" pitchFamily="18" charset="0"/>
              <a:cs typeface="Times New Roman" pitchFamily="18" charset="0"/>
            </a:endParaRPr>
          </a:p>
        </p:txBody>
      </p:sp>
      <p:pic>
        <p:nvPicPr>
          <p:cNvPr id="83970" name="Picture 2"/>
          <p:cNvPicPr>
            <a:picLocks noChangeAspect="1" noChangeArrowheads="1"/>
          </p:cNvPicPr>
          <p:nvPr/>
        </p:nvPicPr>
        <p:blipFill>
          <a:blip r:embed="rId2"/>
          <a:srcRect/>
          <a:stretch>
            <a:fillRect/>
          </a:stretch>
        </p:blipFill>
        <p:spPr bwMode="auto">
          <a:xfrm>
            <a:off x="152400" y="2190750"/>
            <a:ext cx="8686800" cy="46672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57200" y="1219200"/>
            <a:ext cx="8229600" cy="5105400"/>
          </a:xfrm>
        </p:spPr>
        <p:txBody>
          <a:bodyPr/>
          <a:lstStyle/>
          <a:p>
            <a:pPr algn="l" rtl="0">
              <a:lnSpc>
                <a:spcPct val="200000"/>
              </a:lnSpc>
              <a:buNone/>
            </a:pPr>
            <a:r>
              <a:rPr lang="en-US" dirty="0" smtClean="0">
                <a:latin typeface="Times New Roman" pitchFamily="18" charset="0"/>
                <a:cs typeface="Times New Roman" pitchFamily="18" charset="0"/>
              </a:rPr>
              <a:t>Since he point is inside the interaction diagram so the area of steel provided is enough </a:t>
            </a:r>
          </a:p>
          <a:p>
            <a:pPr algn="l" rtl="0">
              <a:lnSpc>
                <a:spcPct val="200000"/>
              </a:lnSpc>
              <a:buNone/>
            </a:pPr>
            <a:r>
              <a:rPr lang="en-US" dirty="0" smtClean="0">
                <a:latin typeface="Times New Roman" pitchFamily="18" charset="0"/>
                <a:cs typeface="Times New Roman" pitchFamily="18" charset="0"/>
              </a:rPr>
              <a:t>Total area of steel needed for axial load and moment            = 3525 mm2 +(2*104) mm2= 3733mm2 ....... (25Ø14) </a:t>
            </a:r>
            <a:br>
              <a:rPr lang="en-US" dirty="0" smtClean="0">
                <a:latin typeface="Times New Roman" pitchFamily="18" charset="0"/>
                <a:cs typeface="Times New Roman" pitchFamily="18" charset="0"/>
              </a:rPr>
            </a:br>
            <a:endParaRPr lang="en-US" dirty="0" smtClean="0">
              <a:latin typeface="Times New Roman" pitchFamily="18" charset="0"/>
              <a:cs typeface="Times New Roman" pitchFamily="18" charset="0"/>
            </a:endParaRPr>
          </a:p>
          <a:p>
            <a:pPr algn="l" rtl="0">
              <a:lnSpc>
                <a:spcPct val="200000"/>
              </a:lnSpc>
              <a:buNone/>
            </a:pP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descr="thank-you.jpg"/>
          <p:cNvPicPr>
            <a:picLocks noGrp="1" noChangeAspect="1"/>
          </p:cNvPicPr>
          <p:nvPr>
            <p:ph idx="1"/>
          </p:nvPr>
        </p:nvPicPr>
        <p:blipFill>
          <a:blip r:embed="rId2" cstate="print">
            <a:extLst>
              <a:ext uri="{28A0092B-C50C-407E-A947-70E740481C1C}">
                <a14:useLocalDpi xmlns="" xmlns:a14="http://schemas.microsoft.com/office/drawing/2010/main" val="0"/>
              </a:ext>
            </a:extLst>
          </a:blip>
          <a:srcRect/>
          <a:stretch>
            <a:fillRect/>
          </a:stretch>
        </p:blipFill>
        <p:spPr bwMode="auto">
          <a:xfrm rot="21277615">
            <a:off x="1264377" y="1449493"/>
            <a:ext cx="6759052" cy="453708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85800"/>
            <a:ext cx="8229600" cy="704088"/>
          </a:xfrm>
        </p:spPr>
        <p:txBody>
          <a:bodyPr>
            <a:normAutofit fontScale="90000"/>
          </a:bodyPr>
          <a:lstStyle/>
          <a:p>
            <a:r>
              <a:rPr lang="en-US" sz="3600" dirty="0" smtClean="0">
                <a:solidFill>
                  <a:schemeClr val="tx1"/>
                </a:solidFill>
                <a:latin typeface="Times New Roman" pitchFamily="18" charset="0"/>
                <a:cs typeface="Times New Roman" pitchFamily="18" charset="0"/>
              </a:rPr>
              <a:t/>
            </a:r>
            <a:br>
              <a:rPr lang="en-US" sz="3600" dirty="0" smtClean="0">
                <a:solidFill>
                  <a:schemeClr val="tx1"/>
                </a:solidFill>
                <a:latin typeface="Times New Roman" pitchFamily="18" charset="0"/>
                <a:cs typeface="Times New Roman" pitchFamily="18" charset="0"/>
              </a:rPr>
            </a:br>
            <a:r>
              <a:rPr lang="en-US" sz="4800" b="1" i="1" dirty="0" smtClean="0">
                <a:solidFill>
                  <a:schemeClr val="tx1"/>
                </a:solidFill>
                <a:latin typeface="Times New Roman" pitchFamily="18" charset="0"/>
                <a:cs typeface="Times New Roman" pitchFamily="18" charset="0"/>
              </a:rPr>
              <a:t>Chapter Two : Static Design </a:t>
            </a:r>
            <a:endParaRPr lang="ar-SA" sz="4800" b="1" i="1" dirty="0">
              <a:solidFill>
                <a:schemeClr val="tx1"/>
              </a:solidFill>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a:bodyPr>
          <a:lstStyle/>
          <a:p>
            <a:pPr algn="l" rtl="0">
              <a:lnSpc>
                <a:spcPct val="120000"/>
              </a:lnSpc>
              <a:buNone/>
            </a:pPr>
            <a:r>
              <a:rPr lang="en-US" sz="2800" dirty="0" smtClean="0"/>
              <a:t>  </a:t>
            </a:r>
            <a:endParaRPr lang="ar-SA" sz="2800" dirty="0" smtClean="0"/>
          </a:p>
          <a:p>
            <a:pPr algn="l" rtl="0">
              <a:lnSpc>
                <a:spcPct val="120000"/>
              </a:lnSpc>
              <a:buNone/>
            </a:pPr>
            <a:endParaRPr lang="en-US" sz="2800" dirty="0" smtClean="0">
              <a:latin typeface="Times New Roman" pitchFamily="18" charset="0"/>
              <a:cs typeface="Times New Roman" pitchFamily="18" charset="0"/>
            </a:endParaRPr>
          </a:p>
        </p:txBody>
      </p:sp>
      <p:pic>
        <p:nvPicPr>
          <p:cNvPr id="4" name="Picture 3" descr="ddd.JPG"/>
          <p:cNvPicPr/>
          <p:nvPr/>
        </p:nvPicPr>
        <p:blipFill>
          <a:blip r:embed="rId2"/>
          <a:stretch>
            <a:fillRect/>
          </a:stretch>
        </p:blipFill>
        <p:spPr>
          <a:xfrm>
            <a:off x="4114800" y="1752600"/>
            <a:ext cx="4419600" cy="4876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71600"/>
            <a:ext cx="8229600" cy="4953000"/>
          </a:xfrm>
        </p:spPr>
        <p:txBody>
          <a:bodyPr/>
          <a:lstStyle/>
          <a:p>
            <a:pPr algn="l" rtl="0">
              <a:buNone/>
            </a:pPr>
            <a:r>
              <a:rPr lang="en-US" sz="2800" b="1" dirty="0" smtClean="0">
                <a:latin typeface="Times New Roman" pitchFamily="18" charset="0"/>
                <a:cs typeface="Times New Roman" pitchFamily="18" charset="0"/>
              </a:rPr>
              <a:t>1) Final Dimensions : </a:t>
            </a:r>
          </a:p>
          <a:p>
            <a:pPr algn="l" rtl="0">
              <a:buNone/>
            </a:pPr>
            <a:endParaRPr lang="en-US" dirty="0"/>
          </a:p>
        </p:txBody>
      </p:sp>
      <p:pic>
        <p:nvPicPr>
          <p:cNvPr id="6" name="Picture 5" descr="33333.JPG"/>
          <p:cNvPicPr>
            <a:picLocks noChangeAspect="1"/>
          </p:cNvPicPr>
          <p:nvPr/>
        </p:nvPicPr>
        <p:blipFill>
          <a:blip r:embed="rId2"/>
          <a:stretch>
            <a:fillRect/>
          </a:stretch>
        </p:blipFill>
        <p:spPr>
          <a:xfrm>
            <a:off x="762000" y="2133600"/>
            <a:ext cx="7005703" cy="3276600"/>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spDef>
      <a:spPr>
        <a:blipFill rotWithShape="0">
          <a:blip xmlns:r="http://schemas.openxmlformats.org/officeDocument/2006/relationships" r:embed="rId2"/>
          <a:stretch>
            <a:fillRect l="-432" t="-293"/>
          </a:stretch>
        </a:blipFill>
      </a:spPr>
      <a:bodyPr/>
      <a:lstStyle>
        <a:defPPr>
          <a:defRPr>
            <a:noFill/>
          </a:defRPr>
        </a:defPPr>
      </a:lstStyle>
    </a:sp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2312</TotalTime>
  <Words>1101</Words>
  <Application>Microsoft Office PowerPoint</Application>
  <PresentationFormat>On-screen Show (4:3)</PresentationFormat>
  <Paragraphs>242</Paragraphs>
  <Slides>74</Slides>
  <Notes>0</Notes>
  <HiddenSlides>0</HiddenSlides>
  <MMClips>1</MMClips>
  <ScaleCrop>false</ScaleCrop>
  <HeadingPairs>
    <vt:vector size="4" baseType="variant">
      <vt:variant>
        <vt:lpstr>Theme</vt:lpstr>
      </vt:variant>
      <vt:variant>
        <vt:i4>1</vt:i4>
      </vt:variant>
      <vt:variant>
        <vt:lpstr>Slide Titles</vt:lpstr>
      </vt:variant>
      <vt:variant>
        <vt:i4>74</vt:i4>
      </vt:variant>
    </vt:vector>
  </HeadingPairs>
  <TitlesOfParts>
    <vt:vector size="75" baseType="lpstr">
      <vt:lpstr>Flow</vt:lpstr>
      <vt:lpstr>An-Najah National University Engineering College Civil Engineering Department</vt:lpstr>
      <vt:lpstr>Outline  </vt:lpstr>
      <vt:lpstr>  Chapter 1 : Introduction</vt:lpstr>
      <vt:lpstr>         1) Project Description  Al- Emara building lies in Rafedia Village   - Number of stories = 16  - Building height = 55 meter   The following table shows floors of building with own function and net area </vt:lpstr>
      <vt:lpstr> 2) Site and Geology   The structure will be built on a hard stone layer which has a bearing capacity 350 KN/m2.  </vt:lpstr>
      <vt:lpstr>4) Materials </vt:lpstr>
      <vt:lpstr>5) Loading </vt:lpstr>
      <vt:lpstr> Chapter Two : Static Design </vt:lpstr>
      <vt:lpstr>Slide 9</vt:lpstr>
      <vt:lpstr>2) Verification of SAP Model</vt:lpstr>
      <vt:lpstr>Equilibrium Check </vt:lpstr>
      <vt:lpstr>Stress Strain Check </vt:lpstr>
      <vt:lpstr>Slide 13</vt:lpstr>
      <vt:lpstr>3- Design of Slab </vt:lpstr>
      <vt:lpstr>2- Design for Bending Moment</vt:lpstr>
      <vt:lpstr>Slide 16</vt:lpstr>
      <vt:lpstr>Slide 17</vt:lpstr>
      <vt:lpstr>3- Deflection check for slab </vt:lpstr>
      <vt:lpstr>we are going to calculate the long term deflection then to be compared with allowable value ,We take the maximum deflection obtained in the 15th floor and The slab deflection is calculated as follow </vt:lpstr>
      <vt:lpstr>Slide 20</vt:lpstr>
      <vt:lpstr>4- Design for Beams </vt:lpstr>
      <vt:lpstr>Slide 22</vt:lpstr>
      <vt:lpstr>Slide 23</vt:lpstr>
      <vt:lpstr>Slide 24</vt:lpstr>
      <vt:lpstr>Slide 25</vt:lpstr>
      <vt:lpstr>5- Design of Columns : </vt:lpstr>
      <vt:lpstr>Slide 27</vt:lpstr>
      <vt:lpstr>Slide 28</vt:lpstr>
      <vt:lpstr>Slide 29</vt:lpstr>
      <vt:lpstr>Slide 30</vt:lpstr>
      <vt:lpstr>Slide 31</vt:lpstr>
      <vt:lpstr>Design of stirrups</vt:lpstr>
      <vt:lpstr>Design of footing</vt:lpstr>
      <vt:lpstr>Deflection check</vt:lpstr>
      <vt:lpstr>Allowable stress check </vt:lpstr>
      <vt:lpstr>Punching shear check for the critical column</vt:lpstr>
      <vt:lpstr>Wide beam check</vt:lpstr>
      <vt:lpstr>Flexure design </vt:lpstr>
      <vt:lpstr>Bending Moment diagram for the selected frame</vt:lpstr>
      <vt:lpstr>Flexure reinforcement for the selected frame </vt:lpstr>
      <vt:lpstr>We selected another frame in the x-direction </vt:lpstr>
      <vt:lpstr>Bending Moment diagram for the selected frame</vt:lpstr>
      <vt:lpstr>Flexure reinforcement for the selected frame </vt:lpstr>
      <vt:lpstr>Design of stairs </vt:lpstr>
      <vt:lpstr>Plan view of the stairs</vt:lpstr>
      <vt:lpstr>3D Model of the stairs for two stories.</vt:lpstr>
      <vt:lpstr>Shear Check</vt:lpstr>
      <vt:lpstr>Bending moment diagram from SAP</vt:lpstr>
      <vt:lpstr>Flexural reinforcement</vt:lpstr>
      <vt:lpstr>Chapter Four :Dynamic Design </vt:lpstr>
      <vt:lpstr>a- Dynamic Analysis </vt:lpstr>
      <vt:lpstr>In x-direction : </vt:lpstr>
      <vt:lpstr>Slide 53</vt:lpstr>
      <vt:lpstr>Slide 54</vt:lpstr>
      <vt:lpstr>In y-direction : </vt:lpstr>
      <vt:lpstr>Slide 56</vt:lpstr>
      <vt:lpstr>Slide 57</vt:lpstr>
      <vt:lpstr> b- Design using Response spectrum according to  UBC 97 Code</vt:lpstr>
      <vt:lpstr>2)Soil factor</vt:lpstr>
      <vt:lpstr>3)''R'' factor</vt:lpstr>
      <vt:lpstr>4)Importance factor ''I''</vt:lpstr>
      <vt:lpstr>7) Function Input </vt:lpstr>
      <vt:lpstr>8) Load Cases in x-direction</vt:lpstr>
      <vt:lpstr>In –y-direction</vt:lpstr>
      <vt:lpstr>9)Base Shear : </vt:lpstr>
      <vt:lpstr> 10) Design for Columns  For static design the percent of steel for all columns equal 1% after earthquake load the percent of steel remain 1% so the static design is OK for all columns </vt:lpstr>
      <vt:lpstr>12) Design for beams </vt:lpstr>
      <vt:lpstr>13) Design of Shear walls </vt:lpstr>
      <vt:lpstr>Hand Calculation for Shear wall 1 </vt:lpstr>
      <vt:lpstr>  1- Check Shear in X-direction: </vt:lpstr>
      <vt:lpstr>Slide 71</vt:lpstr>
      <vt:lpstr>To find interaction diagram for this shear, wall simple 3-D model was made by Sap2000 program and we assumed area of steel to be  As = 0.0025 * 4700 * 300 = 3525 mm2  </vt:lpstr>
      <vt:lpstr>Slide 73</vt:lpstr>
      <vt:lpstr>Slide 74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Oday</dc:creator>
  <cp:lastModifiedBy>user</cp:lastModifiedBy>
  <cp:revision>205</cp:revision>
  <dcterms:created xsi:type="dcterms:W3CDTF">2014-12-21T21:07:36Z</dcterms:created>
  <dcterms:modified xsi:type="dcterms:W3CDTF">2015-05-21T09:25:08Z</dcterms:modified>
</cp:coreProperties>
</file>