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78" r:id="rId11"/>
    <p:sldId id="279" r:id="rId12"/>
    <p:sldId id="280" r:id="rId13"/>
    <p:sldId id="267" r:id="rId14"/>
    <p:sldId id="282" r:id="rId15"/>
    <p:sldId id="269" r:id="rId16"/>
    <p:sldId id="284" r:id="rId17"/>
    <p:sldId id="281" r:id="rId18"/>
    <p:sldId id="283" r:id="rId19"/>
    <p:sldId id="290" r:id="rId20"/>
    <p:sldId id="285" r:id="rId21"/>
    <p:sldId id="286" r:id="rId22"/>
    <p:sldId id="287" r:id="rId23"/>
    <p:sldId id="288" r:id="rId24"/>
    <p:sldId id="298" r:id="rId25"/>
    <p:sldId id="289" r:id="rId26"/>
    <p:sldId id="291" r:id="rId27"/>
    <p:sldId id="292" r:id="rId28"/>
    <p:sldId id="297" r:id="rId29"/>
    <p:sldId id="293" r:id="rId30"/>
    <p:sldId id="294" r:id="rId31"/>
    <p:sldId id="272" r:id="rId32"/>
    <p:sldId id="295" r:id="rId33"/>
    <p:sldId id="296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graduation%20poject\GP2\Glucose\Conc\2M\calibration%20curv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style val="4"/>
  <c:chart>
    <c:autoTitleDeleted val="1"/>
    <c:plotArea>
      <c:layout/>
      <c:scatterChart>
        <c:scatterStyle val="smoothMarker"/>
        <c:ser>
          <c:idx val="0"/>
          <c:order val="0"/>
          <c:tx>
            <c:v>2M</c:v>
          </c:tx>
          <c:trendline>
            <c:trendlineType val="linear"/>
            <c:dispRSqr val="1"/>
            <c:dispEq val="1"/>
            <c:trendlineLbl>
              <c:layout>
                <c:manualLayout>
                  <c:x val="-0.1994625984251974"/>
                  <c:y val="-1.424795858850977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lang="en-US"/>
                  </a:pPr>
                  <a:endParaRPr lang="ar-SA"/>
                </a:p>
              </c:txPr>
            </c:trendlineLbl>
          </c:trendline>
          <c:xVal>
            <c:numRef>
              <c:f>Sheet1!$D$2:$D$10</c:f>
              <c:numCache>
                <c:formatCode>General</c:formatCode>
                <c:ptCount val="9"/>
                <c:pt idx="0">
                  <c:v>1125</c:v>
                </c:pt>
                <c:pt idx="1">
                  <c:v>821</c:v>
                </c:pt>
                <c:pt idx="2">
                  <c:v>668</c:v>
                </c:pt>
                <c:pt idx="3">
                  <c:v>604</c:v>
                </c:pt>
                <c:pt idx="4">
                  <c:v>472</c:v>
                </c:pt>
                <c:pt idx="5">
                  <c:v>289</c:v>
                </c:pt>
                <c:pt idx="6">
                  <c:v>164.8</c:v>
                </c:pt>
                <c:pt idx="7">
                  <c:v>152</c:v>
                </c:pt>
                <c:pt idx="8">
                  <c:v>117.2</c:v>
                </c:pt>
              </c:numCache>
            </c:numRef>
          </c:xVal>
          <c:yVal>
            <c:numRef>
              <c:f>Sheet1!$C$2:$C$10</c:f>
              <c:numCache>
                <c:formatCode>General</c:formatCode>
                <c:ptCount val="9"/>
                <c:pt idx="0">
                  <c:v>6.4950000000000077E-3</c:v>
                </c:pt>
                <c:pt idx="1">
                  <c:v>4.330000000000004E-3</c:v>
                </c:pt>
                <c:pt idx="2">
                  <c:v>3.2475000000000125E-3</c:v>
                </c:pt>
                <c:pt idx="3">
                  <c:v>2.5980000000000048E-3</c:v>
                </c:pt>
                <c:pt idx="4">
                  <c:v>2.1650000000000042E-3</c:v>
                </c:pt>
                <c:pt idx="5">
                  <c:v>1.1809090909090921E-3</c:v>
                </c:pt>
                <c:pt idx="6">
                  <c:v>8.1187500000000042E-4</c:v>
                </c:pt>
                <c:pt idx="7">
                  <c:v>6.1857142857142992E-4</c:v>
                </c:pt>
                <c:pt idx="8">
                  <c:v>4.9961538461538589E-4</c:v>
                </c:pt>
              </c:numCache>
            </c:numRef>
          </c:yVal>
          <c:smooth val="1"/>
        </c:ser>
        <c:axId val="57547776"/>
        <c:axId val="57607680"/>
      </c:scatterChart>
      <c:valAx>
        <c:axId val="575477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cond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57607680"/>
        <c:crosses val="autoZero"/>
        <c:crossBetween val="midCat"/>
      </c:valAx>
      <c:valAx>
        <c:axId val="5760768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conc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57547776"/>
        <c:crosses val="autoZero"/>
        <c:crossBetween val="midCat"/>
      </c:valAx>
    </c:plotArea>
    <c:plotVisOnly val="1"/>
  </c:chart>
  <c:spPr>
    <a:gradFill rotWithShape="1">
      <a:gsLst>
        <a:gs pos="0">
          <a:schemeClr val="dk1">
            <a:tint val="60000"/>
            <a:satMod val="160000"/>
          </a:schemeClr>
        </a:gs>
        <a:gs pos="46000">
          <a:schemeClr val="dk1">
            <a:tint val="86000"/>
            <a:satMod val="160000"/>
          </a:schemeClr>
        </a:gs>
        <a:gs pos="100000">
          <a:schemeClr val="dk1">
            <a:shade val="40000"/>
            <a:satMod val="160000"/>
          </a:schemeClr>
        </a:gs>
      </a:gsLst>
      <a:path path="circle">
        <a:fillToRect l="50000" t="155000" r="50000" b="-55000"/>
      </a:path>
    </a:gradFill>
    <a:ln w="9525" cap="flat" cmpd="sng" algn="ctr">
      <a:solidFill>
        <a:schemeClr val="dk1">
          <a:satMod val="120000"/>
        </a:schemeClr>
      </a:solidFill>
      <a:prstDash val="solid"/>
    </a:ln>
    <a:effectLst>
      <a:outerShdw blurRad="50800" dist="38100" dir="14700000" algn="t" rotWithShape="0">
        <a:srgbClr val="000000">
          <a:alpha val="6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ar-SA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D0E2A-1731-4012-9870-5C002F3E0655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33A6C-AA42-40F2-99D0-AD8D2423DE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53000">
              <a:schemeClr val="accent3">
                <a:lumMod val="40000"/>
                <a:lumOff val="60000"/>
              </a:schemeClr>
            </a:gs>
            <a:gs pos="83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CE6D4AE-5350-4686-974F-FDF9B736A04E}" type="datetimeFigureOut">
              <a:rPr lang="en-US" smtClean="0"/>
              <a:pPr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032057E-2771-4117-8369-7D45A2D75C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21.jpe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72400" cy="1470025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Double Emulsion using premix membrane emulsification</a:t>
            </a:r>
            <a:endParaRPr lang="en-US" sz="40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438400"/>
            <a:ext cx="6400800" cy="39624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en-US" sz="32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Group </a:t>
            </a:r>
            <a:r>
              <a:rPr lang="en-US" sz="32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members</a:t>
            </a:r>
            <a:endParaRPr lang="en-US" sz="32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/>
            <a:r>
              <a:rPr lang="en-US" sz="3200" b="1" dirty="0" err="1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Wisal</a:t>
            </a:r>
            <a:r>
              <a:rPr lang="en-US" sz="32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1" dirty="0" err="1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Khderat</a:t>
            </a:r>
            <a:endParaRPr lang="en-US" sz="32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/>
            <a:r>
              <a:rPr lang="en-US" sz="32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Raya </a:t>
            </a:r>
            <a:r>
              <a:rPr lang="en-US" sz="3200" b="1" dirty="0" err="1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Bsharat</a:t>
            </a:r>
            <a:endParaRPr lang="en-US" sz="32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/>
            <a:r>
              <a:rPr lang="en-US" sz="3200" b="1" dirty="0" err="1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Hiba</a:t>
            </a:r>
            <a:r>
              <a:rPr lang="en-US" sz="32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1" dirty="0" err="1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Qassrawi</a:t>
            </a:r>
            <a:endParaRPr lang="en-US" sz="32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/>
            <a:r>
              <a:rPr lang="en-US" sz="3200" b="1" dirty="0" err="1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Aseel</a:t>
            </a:r>
            <a:r>
              <a:rPr lang="en-US" sz="32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1" dirty="0" err="1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Qaffaf</a:t>
            </a:r>
            <a:endParaRPr lang="en-US" sz="32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/>
            <a:r>
              <a:rPr lang="en-US" sz="32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Submitted to:</a:t>
            </a:r>
          </a:p>
          <a:p>
            <a:pPr algn="l"/>
            <a:r>
              <a:rPr lang="en-US" sz="3200" b="1" dirty="0" err="1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Dr.Hassan</a:t>
            </a:r>
            <a:r>
              <a:rPr lang="en-US" sz="3200" b="1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1" dirty="0" err="1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Sawalha</a:t>
            </a:r>
            <a:endParaRPr lang="en-US" sz="3200" b="1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/>
            <a:endParaRPr lang="en-US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/>
            <a:endParaRPr lang="en-US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/>
            <a:endParaRPr lang="en-US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/>
            <a:endParaRPr lang="en-US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endParaRPr lang="en-US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99032"/>
          </a:xfrm>
        </p:spPr>
        <p:txBody>
          <a:bodyPr/>
          <a:lstStyle/>
          <a:p>
            <a:r>
              <a:rPr lang="en-US" b="1" dirty="0" smtClean="0"/>
              <a:t> Emulsification method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Traditional method</a:t>
            </a:r>
            <a:endParaRPr lang="en-US" dirty="0" smtClean="0">
              <a:solidFill>
                <a:schemeClr val="bg1"/>
              </a:solidFill>
            </a:endParaRPr>
          </a:p>
          <a:p>
            <a:pPr marL="578358" indent="-514350"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 pressure Homogenizer</a:t>
            </a:r>
          </a:p>
          <a:p>
            <a:pPr marL="578358" indent="-514350">
              <a:buFont typeface="Wingdings 2"/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Colloid mill</a:t>
            </a:r>
          </a:p>
          <a:p>
            <a:pPr marL="578358" indent="-514350">
              <a:buFont typeface="Wingdings 2"/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Mechanical </a:t>
            </a:r>
            <a:r>
              <a:rPr lang="en-US" dirty="0" err="1" smtClean="0">
                <a:solidFill>
                  <a:schemeClr val="bg1"/>
                </a:solidFill>
              </a:rPr>
              <a:t>strring</a:t>
            </a:r>
            <a:endParaRPr lang="en-US" dirty="0" smtClean="0">
              <a:solidFill>
                <a:schemeClr val="bg1"/>
              </a:solidFill>
            </a:endParaRPr>
          </a:p>
          <a:p>
            <a:pPr marL="578358" indent="-514350">
              <a:buAutoNum type="arabicParenR"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57200" y="1905000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578358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AutoNum type="arabicParenR"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7" name="Flowchart: Magnetic Disk 76"/>
          <p:cNvSpPr/>
          <p:nvPr/>
        </p:nvSpPr>
        <p:spPr>
          <a:xfrm>
            <a:off x="838200" y="2438400"/>
            <a:ext cx="1219200" cy="1828800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lowchart: Magnetic Disk 77"/>
          <p:cNvSpPr/>
          <p:nvPr/>
        </p:nvSpPr>
        <p:spPr>
          <a:xfrm>
            <a:off x="2971800" y="2514600"/>
            <a:ext cx="1219200" cy="1828800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685800" y="43434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Oil</a:t>
            </a:r>
            <a:endParaRPr lang="en-US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286000" y="3124200"/>
            <a:ext cx="30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82" name="TextBox 81"/>
          <p:cNvSpPr txBox="1"/>
          <p:nvPr/>
        </p:nvSpPr>
        <p:spPr>
          <a:xfrm>
            <a:off x="2971800" y="4419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6">
                    <a:lumMod val="60000"/>
                    <a:lumOff val="40000"/>
                  </a:schemeClr>
                </a:solidFill>
              </a:rPr>
              <a:t>water</a:t>
            </a:r>
            <a:endParaRPr lang="en-US" b="1" dirty="0">
              <a:ln/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4419600" y="2895600"/>
            <a:ext cx="1600200" cy="990600"/>
            <a:chOff x="4648200" y="4800600"/>
            <a:chExt cx="1600200" cy="990600"/>
          </a:xfrm>
        </p:grpSpPr>
        <p:sp>
          <p:nvSpPr>
            <p:cNvPr id="83" name="Down Arrow 82"/>
            <p:cNvSpPr/>
            <p:nvPr/>
          </p:nvSpPr>
          <p:spPr>
            <a:xfrm rot="16200000">
              <a:off x="4953000" y="4495800"/>
              <a:ext cx="990600" cy="1600200"/>
            </a:xfrm>
            <a:prstGeom prst="downArrow">
              <a:avLst>
                <a:gd name="adj1" fmla="val 50000"/>
                <a:gd name="adj2" fmla="val 53692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724400" y="50292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mixing</a:t>
              </a:r>
              <a:endPara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324600" y="2438400"/>
            <a:ext cx="1219200" cy="1828800"/>
            <a:chOff x="6477000" y="4343400"/>
            <a:chExt cx="1219200" cy="1828800"/>
          </a:xfrm>
        </p:grpSpPr>
        <p:sp>
          <p:nvSpPr>
            <p:cNvPr id="85" name="Flowchart: Magnetic Disk 84"/>
            <p:cNvSpPr/>
            <p:nvPr/>
          </p:nvSpPr>
          <p:spPr>
            <a:xfrm>
              <a:off x="6477000" y="4343400"/>
              <a:ext cx="1219200" cy="1828800"/>
            </a:xfrm>
            <a:prstGeom prst="flowChartMagneticDisk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6553200" y="5029200"/>
              <a:ext cx="457200" cy="533400"/>
              <a:chOff x="7315200" y="2667000"/>
              <a:chExt cx="609600" cy="609600"/>
            </a:xfrm>
          </p:grpSpPr>
          <p:sp>
            <p:nvSpPr>
              <p:cNvPr id="88" name="Flowchart: Connector 87"/>
              <p:cNvSpPr/>
              <p:nvPr/>
            </p:nvSpPr>
            <p:spPr>
              <a:xfrm>
                <a:off x="7315200" y="2667000"/>
                <a:ext cx="609600" cy="609600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Flowchart: Connector 88"/>
              <p:cNvSpPr/>
              <p:nvPr/>
            </p:nvSpPr>
            <p:spPr>
              <a:xfrm>
                <a:off x="7467600" y="2819400"/>
                <a:ext cx="304800" cy="304800"/>
              </a:xfrm>
              <a:prstGeom prst="flowChartConnector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7239000" y="5410200"/>
              <a:ext cx="304800" cy="381000"/>
              <a:chOff x="7315200" y="2667000"/>
              <a:chExt cx="609600" cy="609600"/>
            </a:xfrm>
          </p:grpSpPr>
          <p:sp>
            <p:nvSpPr>
              <p:cNvPr id="92" name="Flowchart: Connector 91"/>
              <p:cNvSpPr/>
              <p:nvPr/>
            </p:nvSpPr>
            <p:spPr>
              <a:xfrm>
                <a:off x="7315200" y="2667000"/>
                <a:ext cx="609600" cy="609600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Flowchart: Connector 92"/>
              <p:cNvSpPr/>
              <p:nvPr/>
            </p:nvSpPr>
            <p:spPr>
              <a:xfrm>
                <a:off x="7543800" y="2743200"/>
                <a:ext cx="152400" cy="152400"/>
              </a:xfrm>
              <a:prstGeom prst="flowChartConnector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6858000" y="5715000"/>
              <a:ext cx="304800" cy="381000"/>
              <a:chOff x="7315200" y="2667000"/>
              <a:chExt cx="609600" cy="609600"/>
            </a:xfrm>
          </p:grpSpPr>
          <p:sp>
            <p:nvSpPr>
              <p:cNvPr id="95" name="Flowchart: Connector 94"/>
              <p:cNvSpPr/>
              <p:nvPr/>
            </p:nvSpPr>
            <p:spPr>
              <a:xfrm>
                <a:off x="7315200" y="2667000"/>
                <a:ext cx="609600" cy="609600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Flowchart: Connector 95"/>
              <p:cNvSpPr/>
              <p:nvPr/>
            </p:nvSpPr>
            <p:spPr>
              <a:xfrm>
                <a:off x="7467600" y="2819400"/>
                <a:ext cx="304800" cy="304800"/>
              </a:xfrm>
              <a:prstGeom prst="flowChartConnector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0" name="TextBox 99"/>
          <p:cNvSpPr txBox="1"/>
          <p:nvPr/>
        </p:nvSpPr>
        <p:spPr>
          <a:xfrm>
            <a:off x="6096000" y="44196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r>
              <a:rPr lang="en-US" sz="2000" b="1" dirty="0" smtClean="0"/>
              <a:t>/</a:t>
            </a:r>
            <a:r>
              <a:rPr lang="en-US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</a:t>
            </a:r>
            <a:r>
              <a:rPr lang="en-US" sz="2000" b="1" dirty="0" smtClean="0"/>
              <a:t>/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9" grpId="0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Membrane emulsification.</a:t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391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219200"/>
          </a:xfrm>
        </p:spPr>
        <p:txBody>
          <a:bodyPr/>
          <a:lstStyle/>
          <a:p>
            <a:r>
              <a:rPr lang="en-US" dirty="0" smtClean="0"/>
              <a:t>EXPERIMENTAL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534400" cy="5159408"/>
          </a:xfrm>
        </p:spPr>
        <p:txBody>
          <a:bodyPr/>
          <a:lstStyle/>
          <a:p>
            <a:r>
              <a:rPr lang="en-US" b="1" dirty="0" smtClean="0"/>
              <a:t>Materials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38200" y="2133600"/>
            <a:ext cx="6781800" cy="2743200"/>
            <a:chOff x="3143865" y="1321887"/>
            <a:chExt cx="5314335" cy="2640513"/>
          </a:xfrm>
        </p:grpSpPr>
        <p:grpSp>
          <p:nvGrpSpPr>
            <p:cNvPr id="5" name="Group 15"/>
            <p:cNvGrpSpPr/>
            <p:nvPr/>
          </p:nvGrpSpPr>
          <p:grpSpPr>
            <a:xfrm>
              <a:off x="5181600" y="1676400"/>
              <a:ext cx="3276600" cy="2286000"/>
              <a:chOff x="4572000" y="1676400"/>
              <a:chExt cx="3276600" cy="2286000"/>
            </a:xfrm>
          </p:grpSpPr>
          <p:sp>
            <p:nvSpPr>
              <p:cNvPr id="12" name="Rounded Rectangle 11"/>
              <p:cNvSpPr/>
              <p:nvPr/>
            </p:nvSpPr>
            <p:spPr>
              <a:xfrm>
                <a:off x="4572000" y="1676400"/>
                <a:ext cx="3276600" cy="2286000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953000" y="1981200"/>
                <a:ext cx="2133600" cy="1600200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5410200" y="2362200"/>
                <a:ext cx="990600" cy="762000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" name="Straight Arrow Connector 5"/>
            <p:cNvCxnSpPr/>
            <p:nvPr/>
          </p:nvCxnSpPr>
          <p:spPr>
            <a:xfrm>
              <a:off x="3352800" y="1905000"/>
              <a:ext cx="2286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3203577" y="1321887"/>
              <a:ext cx="2388465" cy="622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water+span80+sugar or ethanol</a:t>
              </a:r>
              <a:endPara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3143865" y="2422101"/>
              <a:ext cx="2723535" cy="162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276600" y="2133599"/>
              <a:ext cx="2133600" cy="3555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Oil+tween20</a:t>
              </a:r>
              <a:endParaRPr lang="en-US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3143865" y="2935534"/>
              <a:ext cx="3409335" cy="362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505200" y="2590800"/>
              <a:ext cx="1676400" cy="241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/>
                <a:t>NaCl</a:t>
              </a:r>
              <a:r>
                <a:rPr lang="en-US" b="1" dirty="0" smtClean="0"/>
                <a:t>+ water</a:t>
              </a:r>
              <a:endParaRPr lang="en-U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077200" cy="616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57200" y="1600200"/>
            <a:ext cx="2697480" cy="44958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200400" y="1600200"/>
            <a:ext cx="531495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/>
          <p:cNvSpPr/>
          <p:nvPr/>
        </p:nvSpPr>
        <p:spPr>
          <a:xfrm>
            <a:off x="304800" y="1524000"/>
            <a:ext cx="1295400" cy="182880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n 11"/>
          <p:cNvSpPr/>
          <p:nvPr/>
        </p:nvSpPr>
        <p:spPr>
          <a:xfrm>
            <a:off x="2362200" y="1524000"/>
            <a:ext cx="1295400" cy="1828800"/>
          </a:xfrm>
          <a:prstGeom prst="can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4800" y="358140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Water+NaCl</a:t>
            </a:r>
            <a:endParaRPr 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43200" y="3657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Oil+ span80</a:t>
            </a:r>
            <a:endParaRPr lang="en-US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20574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+</a:t>
            </a:r>
            <a:endParaRPr lang="en-US" sz="36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5257800" y="1676400"/>
            <a:ext cx="1295400" cy="1828800"/>
            <a:chOff x="4953000" y="762000"/>
            <a:chExt cx="1295400" cy="1828800"/>
          </a:xfrm>
          <a:solidFill>
            <a:srgbClr val="FFFF00"/>
          </a:solidFill>
        </p:grpSpPr>
        <p:sp>
          <p:nvSpPr>
            <p:cNvPr id="21" name="Can 20"/>
            <p:cNvSpPr/>
            <p:nvPr/>
          </p:nvSpPr>
          <p:spPr>
            <a:xfrm>
              <a:off x="4953000" y="762000"/>
              <a:ext cx="1295400" cy="1828800"/>
            </a:xfrm>
            <a:prstGeom prst="can">
              <a:avLst/>
            </a:prstGeom>
            <a:grpFill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lowchart: Connector 21"/>
            <p:cNvSpPr/>
            <p:nvPr/>
          </p:nvSpPr>
          <p:spPr>
            <a:xfrm>
              <a:off x="5486400" y="1828800"/>
              <a:ext cx="228600" cy="228600"/>
            </a:xfrm>
            <a:prstGeom prst="flowChartConnector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lowchart: Connector 22"/>
            <p:cNvSpPr/>
            <p:nvPr/>
          </p:nvSpPr>
          <p:spPr>
            <a:xfrm>
              <a:off x="5791200" y="1524000"/>
              <a:ext cx="228600" cy="228600"/>
            </a:xfrm>
            <a:prstGeom prst="flowChartConnector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lowchart: Connector 23"/>
            <p:cNvSpPr/>
            <p:nvPr/>
          </p:nvSpPr>
          <p:spPr>
            <a:xfrm>
              <a:off x="5181600" y="1447800"/>
              <a:ext cx="228600" cy="228600"/>
            </a:xfrm>
            <a:prstGeom prst="flowChartConnector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Connector 24"/>
            <p:cNvSpPr/>
            <p:nvPr/>
          </p:nvSpPr>
          <p:spPr>
            <a:xfrm>
              <a:off x="5791200" y="1981200"/>
              <a:ext cx="228600" cy="228600"/>
            </a:xfrm>
            <a:prstGeom prst="flowChartConnector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lowchart: Connector 25"/>
            <p:cNvSpPr/>
            <p:nvPr/>
          </p:nvSpPr>
          <p:spPr>
            <a:xfrm>
              <a:off x="5105400" y="1981200"/>
              <a:ext cx="228600" cy="228600"/>
            </a:xfrm>
            <a:prstGeom prst="flowChartConnector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928390" y="152400"/>
            <a:ext cx="34723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Solution preparation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886200" y="2057400"/>
            <a:ext cx="1295400" cy="838200"/>
            <a:chOff x="4419600" y="2133600"/>
            <a:chExt cx="1295400" cy="838200"/>
          </a:xfrm>
        </p:grpSpPr>
        <p:sp>
          <p:nvSpPr>
            <p:cNvPr id="31" name="Right Arrow 30"/>
            <p:cNvSpPr/>
            <p:nvPr/>
          </p:nvSpPr>
          <p:spPr>
            <a:xfrm>
              <a:off x="4419600" y="2133600"/>
              <a:ext cx="1295400" cy="838200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95800" y="228600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mixing</a:t>
              </a:r>
              <a:endParaRPr lang="en-US" b="1" dirty="0"/>
            </a:p>
          </p:txBody>
        </p:sp>
      </p:grpSp>
      <p:sp>
        <p:nvSpPr>
          <p:cNvPr id="28" name="Left-Right-Up Arrow 27"/>
          <p:cNvSpPr/>
          <p:nvPr/>
        </p:nvSpPr>
        <p:spPr>
          <a:xfrm>
            <a:off x="5638800" y="762000"/>
            <a:ext cx="609600" cy="2590800"/>
          </a:xfrm>
          <a:prstGeom prst="leftRight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781800" y="22860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+</a:t>
            </a:r>
            <a:endParaRPr lang="en-US" sz="3600" dirty="0"/>
          </a:p>
        </p:txBody>
      </p:sp>
      <p:sp>
        <p:nvSpPr>
          <p:cNvPr id="32" name="Flowchart: Magnetic Disk 31"/>
          <p:cNvSpPr/>
          <p:nvPr/>
        </p:nvSpPr>
        <p:spPr>
          <a:xfrm>
            <a:off x="7315200" y="1524000"/>
            <a:ext cx="1371600" cy="1981200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105400" y="36576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r>
              <a:rPr lang="en-US" dirty="0" smtClean="0"/>
              <a:t>/</a:t>
            </a: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O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05600" y="3962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Water+sugar+tween</a:t>
            </a:r>
            <a:r>
              <a:rPr lang="en-US" dirty="0" smtClean="0"/>
              <a:t> 80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0" y="4876800"/>
            <a:ext cx="1295400" cy="838200"/>
            <a:chOff x="4419600" y="2133600"/>
            <a:chExt cx="1295400" cy="838200"/>
          </a:xfrm>
        </p:grpSpPr>
        <p:sp>
          <p:nvSpPr>
            <p:cNvPr id="39" name="Right Arrow 38"/>
            <p:cNvSpPr/>
            <p:nvPr/>
          </p:nvSpPr>
          <p:spPr>
            <a:xfrm>
              <a:off x="4419600" y="2133600"/>
              <a:ext cx="1295400" cy="838200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495800" y="228600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mixing</a:t>
              </a:r>
              <a:endParaRPr lang="en-US" b="1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676400" y="4343400"/>
            <a:ext cx="1371600" cy="1981200"/>
            <a:chOff x="1676400" y="4343400"/>
            <a:chExt cx="1371600" cy="1981200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37" name="Flowchart: Magnetic Disk 36"/>
            <p:cNvSpPr/>
            <p:nvPr/>
          </p:nvSpPr>
          <p:spPr>
            <a:xfrm>
              <a:off x="1676400" y="4343400"/>
              <a:ext cx="1371600" cy="1981200"/>
            </a:xfrm>
            <a:prstGeom prst="flowChartMagneticDisk">
              <a:avLst/>
            </a:prstGeom>
            <a:grpFill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1752600" y="5105400"/>
              <a:ext cx="457200" cy="457200"/>
              <a:chOff x="4038600" y="4648200"/>
              <a:chExt cx="457200" cy="457200"/>
            </a:xfrm>
            <a:grpFill/>
          </p:grpSpPr>
          <p:sp>
            <p:nvSpPr>
              <p:cNvPr id="42" name="Flowchart: Connector 41"/>
              <p:cNvSpPr/>
              <p:nvPr/>
            </p:nvSpPr>
            <p:spPr>
              <a:xfrm>
                <a:off x="4038600" y="4648200"/>
                <a:ext cx="457200" cy="457200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lowchart: Connector 42"/>
              <p:cNvSpPr/>
              <p:nvPr/>
            </p:nvSpPr>
            <p:spPr>
              <a:xfrm>
                <a:off x="4114800" y="4800600"/>
                <a:ext cx="228600" cy="22860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2133600" y="5715000"/>
              <a:ext cx="457200" cy="457200"/>
              <a:chOff x="4953000" y="4953000"/>
              <a:chExt cx="457200" cy="457200"/>
            </a:xfrm>
            <a:grpFill/>
          </p:grpSpPr>
          <p:sp>
            <p:nvSpPr>
              <p:cNvPr id="44" name="Flowchart: Connector 43"/>
              <p:cNvSpPr/>
              <p:nvPr/>
            </p:nvSpPr>
            <p:spPr>
              <a:xfrm>
                <a:off x="4953000" y="4953000"/>
                <a:ext cx="457200" cy="457200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lowchart: Connector 44"/>
              <p:cNvSpPr/>
              <p:nvPr/>
            </p:nvSpPr>
            <p:spPr>
              <a:xfrm>
                <a:off x="5029200" y="4953000"/>
                <a:ext cx="228600" cy="22860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9" name="TextBox 48"/>
          <p:cNvSpPr txBox="1"/>
          <p:nvPr/>
        </p:nvSpPr>
        <p:spPr>
          <a:xfrm>
            <a:off x="1524000" y="6324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w/o/w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500" fill="hold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64662E-6 C 0.01371 -1.64662E-6 0.025 0.00995 0.025 0.0222 C 0.025 0.03423 0.01371 0.0444 3.33333E-6 0.0444 C -0.01389 0.0444 -0.025 0.03423 -0.025 0.0222 C -0.025 0.00995 -0.01389 -1.64662E-6 3.33333E-6 -1.64662E-6 Z " pathEditMode="relative" rAng="0" ptsTypes="fffff">
                                      <p:cBhvr>
                                        <p:cTn id="5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28" grpId="0" animBg="1"/>
      <p:bldP spid="28" grpId="1" animBg="1"/>
      <p:bldP spid="32" grpId="0" animBg="1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457200" y="457200"/>
            <a:ext cx="1295400" cy="2667000"/>
            <a:chOff x="582706" y="914400"/>
            <a:chExt cx="838200" cy="99060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4" name="Can 3"/>
            <p:cNvSpPr/>
            <p:nvPr/>
          </p:nvSpPr>
          <p:spPr>
            <a:xfrm>
              <a:off x="582706" y="914400"/>
              <a:ext cx="838200" cy="990600"/>
            </a:xfrm>
            <a:prstGeom prst="can">
              <a:avLst/>
            </a:prstGeom>
            <a:grpFill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730623" y="1232263"/>
              <a:ext cx="246529" cy="176349"/>
              <a:chOff x="623045" y="2379615"/>
              <a:chExt cx="493058" cy="235132"/>
            </a:xfrm>
            <a:grpFill/>
          </p:grpSpPr>
          <p:sp>
            <p:nvSpPr>
              <p:cNvPr id="5" name="Flowchart: Connector 4"/>
              <p:cNvSpPr/>
              <p:nvPr/>
            </p:nvSpPr>
            <p:spPr>
              <a:xfrm>
                <a:off x="623045" y="2379615"/>
                <a:ext cx="493058" cy="235132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lowchart: Connector 5"/>
              <p:cNvSpPr/>
              <p:nvPr/>
            </p:nvSpPr>
            <p:spPr>
              <a:xfrm>
                <a:off x="761997" y="2455815"/>
                <a:ext cx="156882" cy="83457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066799" y="1232263"/>
              <a:ext cx="255494" cy="148046"/>
              <a:chOff x="685794" y="2388316"/>
              <a:chExt cx="510988" cy="296091"/>
            </a:xfrm>
            <a:grpFill/>
          </p:grpSpPr>
          <p:sp>
            <p:nvSpPr>
              <p:cNvPr id="9" name="Flowchart: Connector 8"/>
              <p:cNvSpPr/>
              <p:nvPr/>
            </p:nvSpPr>
            <p:spPr>
              <a:xfrm>
                <a:off x="685794" y="2388316"/>
                <a:ext cx="510988" cy="296091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lowchart: Connector 10"/>
              <p:cNvSpPr/>
              <p:nvPr/>
            </p:nvSpPr>
            <p:spPr>
              <a:xfrm>
                <a:off x="761994" y="2464516"/>
                <a:ext cx="138953" cy="10668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730623" y="1606731"/>
              <a:ext cx="237565" cy="141514"/>
              <a:chOff x="542362" y="2472519"/>
              <a:chExt cx="316752" cy="188686"/>
            </a:xfrm>
            <a:grpFill/>
          </p:grpSpPr>
          <p:sp>
            <p:nvSpPr>
              <p:cNvPr id="13" name="Flowchart: Connector 12"/>
              <p:cNvSpPr/>
              <p:nvPr/>
            </p:nvSpPr>
            <p:spPr>
              <a:xfrm>
                <a:off x="542362" y="2472519"/>
                <a:ext cx="316752" cy="188686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lowchart: Connector 13"/>
              <p:cNvSpPr/>
              <p:nvPr/>
            </p:nvSpPr>
            <p:spPr>
              <a:xfrm>
                <a:off x="608103" y="2547994"/>
                <a:ext cx="131482" cy="75475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075764" y="1537063"/>
              <a:ext cx="246529" cy="154577"/>
              <a:chOff x="551327" y="2379621"/>
              <a:chExt cx="493057" cy="206103"/>
            </a:xfrm>
            <a:grpFill/>
          </p:grpSpPr>
          <p:sp>
            <p:nvSpPr>
              <p:cNvPr id="16" name="Flowchart: Connector 15"/>
              <p:cNvSpPr/>
              <p:nvPr/>
            </p:nvSpPr>
            <p:spPr>
              <a:xfrm>
                <a:off x="551327" y="2379621"/>
                <a:ext cx="493057" cy="206103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lowchart: Connector 16"/>
              <p:cNvSpPr/>
              <p:nvPr/>
            </p:nvSpPr>
            <p:spPr>
              <a:xfrm>
                <a:off x="761998" y="2438400"/>
                <a:ext cx="183776" cy="92165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762000" y="38100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DE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609600"/>
            <a:ext cx="311467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ight Arrow 25"/>
          <p:cNvSpPr/>
          <p:nvPr/>
        </p:nvSpPr>
        <p:spPr>
          <a:xfrm>
            <a:off x="1905000" y="20574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990600"/>
            <a:ext cx="20859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ight Arrow 28"/>
          <p:cNvSpPr/>
          <p:nvPr/>
        </p:nvSpPr>
        <p:spPr>
          <a:xfrm rot="5400000">
            <a:off x="5029200" y="41910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638800" y="4267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</p:txBody>
      </p:sp>
      <p:grpSp>
        <p:nvGrpSpPr>
          <p:cNvPr id="43" name="Group 42"/>
          <p:cNvGrpSpPr/>
          <p:nvPr/>
        </p:nvGrpSpPr>
        <p:grpSpPr>
          <a:xfrm>
            <a:off x="4038600" y="4876800"/>
            <a:ext cx="1905000" cy="1752600"/>
            <a:chOff x="4038600" y="4876800"/>
            <a:chExt cx="1905000" cy="1752600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23" name="Flowchart: Magnetic Disk 22"/>
            <p:cNvSpPr/>
            <p:nvPr/>
          </p:nvSpPr>
          <p:spPr>
            <a:xfrm>
              <a:off x="4038600" y="4876800"/>
              <a:ext cx="1905000" cy="1752600"/>
            </a:xfrm>
            <a:prstGeom prst="flowChartMagneticDisk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4114800" y="5562600"/>
              <a:ext cx="457200" cy="457200"/>
              <a:chOff x="762000" y="4953000"/>
              <a:chExt cx="762000" cy="762000"/>
            </a:xfrm>
            <a:grpFill/>
          </p:grpSpPr>
          <p:sp>
            <p:nvSpPr>
              <p:cNvPr id="28" name="Flowchart: Connector 27"/>
              <p:cNvSpPr/>
              <p:nvPr/>
            </p:nvSpPr>
            <p:spPr>
              <a:xfrm>
                <a:off x="762000" y="4953000"/>
                <a:ext cx="762000" cy="762000"/>
              </a:xfrm>
              <a:prstGeom prst="flowChartConnector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lowchart: Connector 31"/>
              <p:cNvSpPr/>
              <p:nvPr/>
            </p:nvSpPr>
            <p:spPr>
              <a:xfrm>
                <a:off x="914400" y="5105400"/>
                <a:ext cx="457200" cy="457200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lowchart: Connector 32"/>
              <p:cNvSpPr/>
              <p:nvPr/>
            </p:nvSpPr>
            <p:spPr>
              <a:xfrm>
                <a:off x="1066800" y="5257800"/>
                <a:ext cx="228600" cy="22860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181600" y="5715000"/>
              <a:ext cx="457200" cy="457200"/>
              <a:chOff x="762000" y="4953000"/>
              <a:chExt cx="762000" cy="762000"/>
            </a:xfrm>
            <a:grpFill/>
          </p:grpSpPr>
          <p:sp>
            <p:nvSpPr>
              <p:cNvPr id="36" name="Flowchart: Connector 35"/>
              <p:cNvSpPr/>
              <p:nvPr/>
            </p:nvSpPr>
            <p:spPr>
              <a:xfrm>
                <a:off x="762000" y="4953000"/>
                <a:ext cx="762000" cy="762000"/>
              </a:xfrm>
              <a:prstGeom prst="flowChartConnector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lowchart: Connector 36"/>
              <p:cNvSpPr/>
              <p:nvPr/>
            </p:nvSpPr>
            <p:spPr>
              <a:xfrm>
                <a:off x="914400" y="5105400"/>
                <a:ext cx="457200" cy="457200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lowchart: Connector 37"/>
              <p:cNvSpPr/>
              <p:nvPr/>
            </p:nvSpPr>
            <p:spPr>
              <a:xfrm>
                <a:off x="1066800" y="5257800"/>
                <a:ext cx="228600" cy="22860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4572000" y="5943600"/>
              <a:ext cx="457200" cy="457200"/>
              <a:chOff x="762000" y="4953000"/>
              <a:chExt cx="762000" cy="762000"/>
            </a:xfrm>
            <a:grpFill/>
          </p:grpSpPr>
          <p:sp>
            <p:nvSpPr>
              <p:cNvPr id="40" name="Flowchart: Connector 39"/>
              <p:cNvSpPr/>
              <p:nvPr/>
            </p:nvSpPr>
            <p:spPr>
              <a:xfrm>
                <a:off x="762000" y="4953000"/>
                <a:ext cx="762000" cy="762000"/>
              </a:xfrm>
              <a:prstGeom prst="flowChartConnector">
                <a:avLst/>
              </a:prstGeom>
              <a:grp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lowchart: Connector 40"/>
              <p:cNvSpPr/>
              <p:nvPr/>
            </p:nvSpPr>
            <p:spPr>
              <a:xfrm>
                <a:off x="914400" y="5105400"/>
                <a:ext cx="457200" cy="457200"/>
              </a:xfrm>
              <a:prstGeom prst="flowChartConnector">
                <a:avLst/>
              </a:prstGeom>
              <a:solidFill>
                <a:srgbClr val="FFFF00"/>
              </a:soli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lowchart: Connector 41"/>
              <p:cNvSpPr/>
              <p:nvPr/>
            </p:nvSpPr>
            <p:spPr>
              <a:xfrm>
                <a:off x="1066800" y="5257800"/>
                <a:ext cx="228600" cy="22860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5562600" y="4343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Test sample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1249 L -0.25 0.01249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6" grpId="0" animBg="1"/>
      <p:bldP spid="29" grpId="0" animBg="1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409700" y="-1409700"/>
            <a:ext cx="6019800" cy="883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NaCl release test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Viscosity test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Density test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Particle size test 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038600"/>
            <a:ext cx="441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Chart 5"/>
          <p:cNvGraphicFramePr/>
          <p:nvPr/>
        </p:nvGraphicFramePr>
        <p:xfrm>
          <a:off x="1219200" y="1752600"/>
          <a:ext cx="50292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266" name="Picture 2" descr="C:\Users\Qasrawe\Pictures\imag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609600"/>
            <a:ext cx="4572000" cy="6006758"/>
          </a:xfrm>
          <a:prstGeom prst="rect">
            <a:avLst/>
          </a:prstGeom>
          <a:noFill/>
        </p:spPr>
      </p:pic>
      <p:pic>
        <p:nvPicPr>
          <p:cNvPr id="11267" name="Picture 3" descr="C:\Users\Qasrawe\Pictures\images-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1143000"/>
            <a:ext cx="4038600" cy="4038600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2819400"/>
            <a:ext cx="4676336" cy="3438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4" name="Picture 2" descr="C:\Users\UPDATE\Desktop\Presentation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0" y="2971800"/>
            <a:ext cx="44704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02  E" pathEditMode="relative" ptsTypes="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5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6" grpId="1">
        <p:bldAsOne/>
      </p:bldGraphic>
      <p:bldGraphic spid="6" grpId="2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399032"/>
          </a:xfrm>
        </p:spPr>
        <p:txBody>
          <a:bodyPr>
            <a:normAutofit/>
          </a:bodyPr>
          <a:lstStyle/>
          <a:p>
            <a:r>
              <a:rPr lang="en-US" dirty="0" smtClean="0"/>
              <a:t>Parameters to study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Effect of trans-membrane pressure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Effect of passes’ number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Effect of viscosity 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Effect of ingredients’ concentration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Effect of span percentage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</a:rPr>
              <a:t>Effects on droplets’</a:t>
            </a:r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</a:rPr>
              <a:t>size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project 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 Introduction </a:t>
            </a:r>
          </a:p>
          <a:p>
            <a:r>
              <a:rPr lang="en-US" dirty="0">
                <a:solidFill>
                  <a:schemeClr val="bg1"/>
                </a:solidFill>
              </a:rPr>
              <a:t>What is double emulsion?</a:t>
            </a:r>
          </a:p>
          <a:p>
            <a:r>
              <a:rPr lang="en-US" dirty="0">
                <a:solidFill>
                  <a:schemeClr val="bg1"/>
                </a:solidFill>
              </a:rPr>
              <a:t>Where we can apply Double Emulsion?</a:t>
            </a:r>
          </a:p>
          <a:p>
            <a:r>
              <a:rPr lang="en-US" dirty="0">
                <a:solidFill>
                  <a:schemeClr val="bg1"/>
                </a:solidFill>
              </a:rPr>
              <a:t>Experimental work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Results </a:t>
            </a:r>
            <a:r>
              <a:rPr lang="en-US" dirty="0">
                <a:solidFill>
                  <a:schemeClr val="bg1"/>
                </a:solidFill>
              </a:rPr>
              <a:t>and discussion </a:t>
            </a:r>
          </a:p>
          <a:p>
            <a:r>
              <a:rPr lang="en-US" dirty="0">
                <a:solidFill>
                  <a:schemeClr val="bg1"/>
                </a:solidFill>
              </a:rPr>
              <a:t>Conclusion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 of trans-membrane pressure</a:t>
            </a:r>
            <a:endParaRPr lang="en-US" dirty="0"/>
          </a:p>
        </p:txBody>
      </p:sp>
      <p:pic>
        <p:nvPicPr>
          <p:cNvPr id="430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381000"/>
            <a:ext cx="7543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 of passes’ number</a:t>
            </a:r>
            <a:endParaRPr lang="en-US" dirty="0"/>
          </a:p>
        </p:txBody>
      </p:sp>
      <p:pic>
        <p:nvPicPr>
          <p:cNvPr id="4403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533400"/>
            <a:ext cx="7764851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 of viscosity</a:t>
            </a:r>
            <a:endParaRPr lang="en-US" dirty="0"/>
          </a:p>
        </p:txBody>
      </p:sp>
      <p:pic>
        <p:nvPicPr>
          <p:cNvPr id="450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04800"/>
            <a:ext cx="6554636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Effect of ingredients</a:t>
            </a:r>
            <a:endParaRPr lang="en-US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533400"/>
            <a:ext cx="680869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533400"/>
            <a:ext cx="6781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 of span percentage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08447" y="533400"/>
            <a:ext cx="739735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</a:rPr>
              <a:t>Effects </a:t>
            </a:r>
          </a:p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</a:rPr>
              <a:t>on NaCl release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 of trans-membrane pressure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430570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2400"/>
            <a:ext cx="42862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30480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 of ingredients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4343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0"/>
            <a:ext cx="4343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2971800"/>
            <a:ext cx="42957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A problem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How to combine all previous parameter in one??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9080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The solution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8800" dirty="0" smtClean="0">
                <a:solidFill>
                  <a:schemeClr val="bg1"/>
                </a:solidFill>
              </a:rPr>
              <a:t>Re</a:t>
            </a:r>
          </a:p>
          <a:p>
            <a:pPr>
              <a:buNone/>
            </a:pPr>
            <a:r>
              <a:rPr lang="en-US" sz="8800" dirty="0" smtClean="0">
                <a:solidFill>
                  <a:schemeClr val="bg1"/>
                </a:solidFill>
                <a:sym typeface="Symbol"/>
              </a:rPr>
              <a:t>       *v*</a:t>
            </a:r>
            <a:r>
              <a:rPr lang="en-US" sz="8800" dirty="0" err="1" smtClean="0">
                <a:solidFill>
                  <a:schemeClr val="bg1"/>
                </a:solidFill>
                <a:sym typeface="Symbol"/>
              </a:rPr>
              <a:t>dp</a:t>
            </a:r>
            <a:endParaRPr lang="en-US" sz="8800" dirty="0" smtClean="0">
              <a:solidFill>
                <a:schemeClr val="bg1"/>
              </a:solidFill>
              <a:sym typeface="Symbol"/>
            </a:endParaRPr>
          </a:p>
          <a:p>
            <a:pPr>
              <a:buNone/>
            </a:pPr>
            <a:r>
              <a:rPr lang="en-US" sz="8800" dirty="0" smtClean="0">
                <a:solidFill>
                  <a:schemeClr val="bg1"/>
                </a:solidFill>
                <a:sym typeface="Symbol"/>
              </a:rPr>
              <a:t>           </a:t>
            </a:r>
            <a:endParaRPr lang="en-US" sz="88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 sz="8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819400" y="4953000"/>
            <a:ext cx="3048000" cy="15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Emulsion?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An </a:t>
            </a:r>
            <a:r>
              <a:rPr lang="en-US" dirty="0">
                <a:solidFill>
                  <a:schemeClr val="bg1"/>
                </a:solidFill>
              </a:rPr>
              <a:t>emulsion is a mixture of two </a:t>
            </a:r>
            <a:r>
              <a:rPr lang="en-US" dirty="0" smtClean="0">
                <a:solidFill>
                  <a:schemeClr val="bg1"/>
                </a:solidFill>
              </a:rPr>
              <a:t>immiscible phases </a:t>
            </a:r>
            <a:r>
              <a:rPr lang="en-US" dirty="0">
                <a:solidFill>
                  <a:schemeClr val="bg1"/>
                </a:solidFill>
              </a:rPr>
              <a:t>of which one (</a:t>
            </a:r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en-US" dirty="0">
                <a:solidFill>
                  <a:schemeClr val="bg1"/>
                </a:solidFill>
              </a:rPr>
              <a:t> .e. oil) is dispersed in another (i.e. water) which is stabilized by a </a:t>
            </a:r>
            <a:r>
              <a:rPr lang="en-US" dirty="0" smtClean="0">
                <a:solidFill>
                  <a:schemeClr val="bg1"/>
                </a:solidFill>
              </a:rPr>
              <a:t>surfactant.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Reynolds number vs. d/</a:t>
            </a:r>
            <a:r>
              <a:rPr lang="en-US" dirty="0" err="1" smtClean="0"/>
              <a:t>dp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7400" y="1390650"/>
            <a:ext cx="72898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Many methods are used to get double emulsion with premix membrane emulsification as the best one.</a:t>
            </a:r>
          </a:p>
          <a:p>
            <a:r>
              <a:rPr lang="en-US" sz="2800" dirty="0">
                <a:solidFill>
                  <a:schemeClr val="bg1"/>
                </a:solidFill>
              </a:rPr>
              <a:t>Three different </a:t>
            </a:r>
            <a:r>
              <a:rPr lang="en-US" sz="2800" dirty="0" smtClean="0">
                <a:solidFill>
                  <a:schemeClr val="bg1"/>
                </a:solidFill>
              </a:rPr>
              <a:t>types </a:t>
            </a:r>
            <a:r>
              <a:rPr lang="en-US" sz="2800" dirty="0">
                <a:solidFill>
                  <a:schemeClr val="bg1"/>
                </a:solidFill>
              </a:rPr>
              <a:t>of continuous phase were used with different </a:t>
            </a:r>
            <a:r>
              <a:rPr lang="en-US" sz="2800" dirty="0" smtClean="0">
                <a:solidFill>
                  <a:schemeClr val="bg1"/>
                </a:solidFill>
              </a:rPr>
              <a:t>concentrations</a:t>
            </a:r>
            <a:r>
              <a:rPr lang="en-US" sz="2800" dirty="0" smtClean="0"/>
              <a:t>.</a:t>
            </a:r>
            <a:endParaRPr lang="en-US" sz="2800" dirty="0"/>
          </a:p>
          <a:p>
            <a:r>
              <a:rPr lang="en-US" sz="2800" dirty="0">
                <a:solidFill>
                  <a:schemeClr val="bg1"/>
                </a:solidFill>
              </a:rPr>
              <a:t>Fructose </a:t>
            </a:r>
            <a:r>
              <a:rPr lang="en-US" sz="2800" dirty="0" smtClean="0">
                <a:solidFill>
                  <a:schemeClr val="bg1"/>
                </a:solidFill>
              </a:rPr>
              <a:t>gave the best results and it was the most stable one.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All the studied parameters were combined in one dimensionless relation.</a:t>
            </a:r>
            <a:endParaRPr lang="en-US" sz="28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home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Less than 1micron in diameter was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obtained in this study in which it is the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smallest size obtained in the literature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Thank you ^_^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Emulsion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419599"/>
          </a:xfrm>
        </p:spPr>
        <p:txBody>
          <a:bodyPr>
            <a:norm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Single </a:t>
            </a:r>
            <a:r>
              <a:rPr lang="en-US" b="1" i="1" dirty="0" smtClean="0">
                <a:solidFill>
                  <a:schemeClr val="bg1"/>
                </a:solidFill>
              </a:rPr>
              <a:t>emulsion</a:t>
            </a:r>
          </a:p>
          <a:p>
            <a:pPr>
              <a:buNone/>
            </a:pPr>
            <a:endParaRPr lang="en-US" b="1" i="1" dirty="0" smtClean="0">
              <a:solidFill>
                <a:schemeClr val="bg1"/>
              </a:solidFill>
            </a:endParaRPr>
          </a:p>
          <a:p>
            <a:endParaRPr lang="en-US" b="1" i="1" dirty="0">
              <a:solidFill>
                <a:schemeClr val="bg1"/>
              </a:solidFill>
            </a:endParaRPr>
          </a:p>
          <a:p>
            <a:endParaRPr lang="en-US" b="1" i="1" dirty="0" smtClean="0">
              <a:solidFill>
                <a:schemeClr val="bg1"/>
              </a:solidFill>
            </a:endParaRPr>
          </a:p>
          <a:p>
            <a:endParaRPr lang="en-US" b="1" i="1" dirty="0">
              <a:solidFill>
                <a:schemeClr val="bg1"/>
              </a:solidFill>
            </a:endParaRPr>
          </a:p>
          <a:p>
            <a:endParaRPr lang="en-US" b="1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b="1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7543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229600" cy="4525963"/>
          </a:xfrm>
        </p:spPr>
        <p:txBody>
          <a:bodyPr/>
          <a:lstStyle/>
          <a:p>
            <a:r>
              <a:rPr lang="en-US" b="1" i="1" dirty="0">
                <a:solidFill>
                  <a:schemeClr val="bg1"/>
                </a:solidFill>
              </a:rPr>
              <a:t>Multiple (complex) </a:t>
            </a:r>
            <a:r>
              <a:rPr lang="en-US" b="1" i="1" dirty="0" smtClean="0">
                <a:solidFill>
                  <a:schemeClr val="bg1"/>
                </a:solidFill>
              </a:rPr>
              <a:t>emulsions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i="1" dirty="0">
                <a:solidFill>
                  <a:schemeClr val="bg1"/>
                </a:solidFill>
              </a:rPr>
              <a:t>Micro </a:t>
            </a:r>
            <a:r>
              <a:rPr lang="en-US" b="1" i="1" dirty="0" smtClean="0">
                <a:solidFill>
                  <a:schemeClr val="bg1"/>
                </a:solidFill>
              </a:rPr>
              <a:t>emulsion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http://www.pharmainfo.net/files/images/stories/article_images/Microemulsions%20file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001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8229600" cy="4449763"/>
          </a:xfrm>
        </p:spPr>
        <p:txBody>
          <a:bodyPr/>
          <a:lstStyle/>
          <a:p>
            <a:r>
              <a:rPr lang="en-US" b="1" i="1" dirty="0" err="1">
                <a:solidFill>
                  <a:schemeClr val="bg1"/>
                </a:solidFill>
              </a:rPr>
              <a:t>Nano</a:t>
            </a:r>
            <a:r>
              <a:rPr lang="en-US" b="1" i="1" dirty="0"/>
              <a:t> </a:t>
            </a:r>
            <a:r>
              <a:rPr lang="en-US" b="1" i="1" dirty="0" smtClean="0">
                <a:solidFill>
                  <a:schemeClr val="bg1"/>
                </a:solidFill>
              </a:rPr>
              <a:t>emulsions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http://blogs.nottingham.ac.uk/malaysiaknowledgetransfer/files/2013/06/Siva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/>
          <a:lstStyle/>
          <a:p>
            <a:r>
              <a:rPr lang="en-US" dirty="0" smtClean="0"/>
              <a:t>What is Double Emulsion?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DE </a:t>
            </a:r>
            <a:r>
              <a:rPr lang="en-US" dirty="0">
                <a:solidFill>
                  <a:schemeClr val="bg1"/>
                </a:solidFill>
              </a:rPr>
              <a:t>involve the preliminary emulsification of two phases, followed by a secondary emulsification into a third phase leading to a three phase </a:t>
            </a:r>
            <a:r>
              <a:rPr lang="en-US" dirty="0" smtClean="0">
                <a:solidFill>
                  <a:schemeClr val="bg1"/>
                </a:solidFill>
              </a:rPr>
              <a:t>mixture.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124200"/>
            <a:ext cx="7086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/>
              <a:t>Double Emulsion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food industry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cosmetics industry 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pharmaceutical industry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6172200"/>
            <a:ext cx="548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71525">
              <a:spcBef>
                <a:spcPct val="20000"/>
              </a:spcBef>
            </a:pP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ENG RAYA\Downloads\New folder\strawberry-ice-cre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581400"/>
            <a:ext cx="3381920" cy="2236805"/>
          </a:xfrm>
          <a:prstGeom prst="rect">
            <a:avLst/>
          </a:prstGeom>
          <a:noFill/>
        </p:spPr>
      </p:pic>
      <p:pic>
        <p:nvPicPr>
          <p:cNvPr id="1027" name="Picture 3" descr="C:\Users\ENG RAYA\Downloads\New folder\jacob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581400"/>
            <a:ext cx="3314700" cy="2209800"/>
          </a:xfrm>
          <a:prstGeom prst="rect">
            <a:avLst/>
          </a:prstGeom>
          <a:noFill/>
        </p:spPr>
      </p:pic>
      <p:pic>
        <p:nvPicPr>
          <p:cNvPr id="1030" name="Picture 6" descr="C:\Users\ENG RAYA\Downloads\New folder\Fotolia_5028090_XS1.320213857_st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72000"/>
            <a:ext cx="2857500" cy="2118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02  E" pathEditMode="relative" ptsTypes="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1149</TotalTime>
  <Words>368</Words>
  <Application>Microsoft Office PowerPoint</Application>
  <PresentationFormat>عرض على الشاشة (3:4)‏</PresentationFormat>
  <Paragraphs>113</Paragraphs>
  <Slides>33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Verve</vt:lpstr>
      <vt:lpstr>Double Emulsion using premix membrane emulsification</vt:lpstr>
      <vt:lpstr> project Outline </vt:lpstr>
      <vt:lpstr>What is Emulsion? </vt:lpstr>
      <vt:lpstr>Types of Emulsion</vt:lpstr>
      <vt:lpstr>الشريحة 5</vt:lpstr>
      <vt:lpstr>الشريحة 6</vt:lpstr>
      <vt:lpstr>الشريحة 7</vt:lpstr>
      <vt:lpstr>What is Double Emulsion?</vt:lpstr>
      <vt:lpstr>Double Emulsion Application</vt:lpstr>
      <vt:lpstr> Emulsification method </vt:lpstr>
      <vt:lpstr>Membrane emulsification. </vt:lpstr>
      <vt:lpstr>EXPERIMENTAL WORK</vt:lpstr>
      <vt:lpstr>الشريحة 13</vt:lpstr>
      <vt:lpstr>الشريحة 14</vt:lpstr>
      <vt:lpstr>الشريحة 15</vt:lpstr>
      <vt:lpstr>الشريحة 16</vt:lpstr>
      <vt:lpstr>Test measurements</vt:lpstr>
      <vt:lpstr>Parameters to study   </vt:lpstr>
      <vt:lpstr>Results and discussion</vt:lpstr>
      <vt:lpstr>Effect of trans-membrane pressure</vt:lpstr>
      <vt:lpstr>Effect of passes’ number</vt:lpstr>
      <vt:lpstr>Effect of viscosity</vt:lpstr>
      <vt:lpstr>Effect of ingredients</vt:lpstr>
      <vt:lpstr>Effect of span percentage</vt:lpstr>
      <vt:lpstr>الشريحة 25</vt:lpstr>
      <vt:lpstr>Effect of trans-membrane pressure</vt:lpstr>
      <vt:lpstr>Effect of ingredients</vt:lpstr>
      <vt:lpstr>A problem</vt:lpstr>
      <vt:lpstr>The solution</vt:lpstr>
      <vt:lpstr>Reynolds number vs. d/dp</vt:lpstr>
      <vt:lpstr>Conclusion</vt:lpstr>
      <vt:lpstr>Take home message</vt:lpstr>
      <vt:lpstr>الشريحة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Double Emulsion using premix membrane emulsification</dc:title>
  <dc:creator>ENG RAYA</dc:creator>
  <cp:lastModifiedBy>eshende</cp:lastModifiedBy>
  <cp:revision>146</cp:revision>
  <dcterms:created xsi:type="dcterms:W3CDTF">2014-05-12T07:51:01Z</dcterms:created>
  <dcterms:modified xsi:type="dcterms:W3CDTF">2014-06-04T16:47:01Z</dcterms:modified>
</cp:coreProperties>
</file>