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0" r:id="rId5"/>
    <p:sldMasterId id="2147483672" r:id="rId6"/>
  </p:sldMasterIdLst>
  <p:notesMasterIdLst>
    <p:notesMasterId r:id="rId28"/>
  </p:notesMasterIdLst>
  <p:handoutMasterIdLst>
    <p:handoutMasterId r:id="rId29"/>
  </p:handoutMasterIdLst>
  <p:sldIdLst>
    <p:sldId id="267" r:id="rId7"/>
    <p:sldId id="268" r:id="rId8"/>
    <p:sldId id="269" r:id="rId9"/>
    <p:sldId id="293" r:id="rId10"/>
    <p:sldId id="282" r:id="rId11"/>
    <p:sldId id="290" r:id="rId12"/>
    <p:sldId id="296" r:id="rId13"/>
    <p:sldId id="297" r:id="rId14"/>
    <p:sldId id="280" r:id="rId15"/>
    <p:sldId id="278" r:id="rId16"/>
    <p:sldId id="279" r:id="rId17"/>
    <p:sldId id="295" r:id="rId18"/>
    <p:sldId id="287" r:id="rId19"/>
    <p:sldId id="271" r:id="rId20"/>
    <p:sldId id="288" r:id="rId21"/>
    <p:sldId id="289" r:id="rId22"/>
    <p:sldId id="270" r:id="rId23"/>
    <p:sldId id="285" r:id="rId24"/>
    <p:sldId id="291" r:id="rId25"/>
    <p:sldId id="286" r:id="rId26"/>
    <p:sldId id="294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C89EF96-8CEA-46FF-86C4-4CE0E760980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276" y="78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3852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presProps" Target="presProps.xml"/><Relationship Id="rId8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F48CA0-B85B-4458-AC23-3F6299AE7CF2}" type="doc">
      <dgm:prSet loTypeId="urn:microsoft.com/office/officeart/2008/layout/RadialCluster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D461D5A-34CC-4C85-90CF-969A3A28073B}" type="pres">
      <dgm:prSet presAssocID="{A9F48CA0-B85B-4458-AC23-3F6299AE7CF2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GB"/>
        </a:p>
      </dgm:t>
    </dgm:pt>
  </dgm:ptLst>
  <dgm:cxnLst>
    <dgm:cxn modelId="{5988D468-4394-4EE0-9372-331270975673}" type="presOf" srcId="{A9F48CA0-B85B-4458-AC23-3F6299AE7CF2}" destId="{DD461D5A-34CC-4C85-90CF-969A3A28073B}" srcOrd="0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9F48CA0-B85B-4458-AC23-3F6299AE7CF2}" type="doc">
      <dgm:prSet loTypeId="urn:microsoft.com/office/officeart/2005/8/layout/radial6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58074C2-62CA-4AAD-83F9-86A9EA52414A}">
      <dgm:prSet phldrT="[Text]" custT="1"/>
      <dgm:spPr/>
      <dgm:t>
        <a:bodyPr/>
        <a:lstStyle/>
        <a:p>
          <a:r>
            <a:rPr lang="en-US" sz="1600" dirty="0" smtClean="0"/>
            <a:t>Calibration</a:t>
          </a:r>
          <a:endParaRPr lang="en-US" sz="1600" dirty="0"/>
        </a:p>
      </dgm:t>
      <dgm:extLst>
        <a:ext uri="{E40237B7-FDA0-4F09-8148-C483321AD2D9}">
          <dgm14:cNvPr xmlns:dgm14="http://schemas.microsoft.com/office/drawing/2010/diagram" id="0" name="" title="Goal title"/>
        </a:ext>
      </dgm:extLst>
    </dgm:pt>
    <dgm:pt modelId="{E31E9712-B288-41EB-93BE-1F25BD8AADD3}" type="parTrans" cxnId="{E98F13FA-F723-4894-85E2-4F0C4C71CA7E}">
      <dgm:prSet/>
      <dgm:spPr/>
      <dgm:t>
        <a:bodyPr/>
        <a:lstStyle/>
        <a:p>
          <a:endParaRPr lang="en-US"/>
        </a:p>
      </dgm:t>
    </dgm:pt>
    <dgm:pt modelId="{A45342B1-59A4-4DDF-BE5E-FE6E305D033B}" type="sibTrans" cxnId="{E98F13FA-F723-4894-85E2-4F0C4C71CA7E}">
      <dgm:prSet/>
      <dgm:spPr/>
      <dgm:t>
        <a:bodyPr/>
        <a:lstStyle/>
        <a:p>
          <a:endParaRPr lang="en-US"/>
        </a:p>
      </dgm:t>
    </dgm:pt>
    <dgm:pt modelId="{82992329-2141-41AE-8498-398419F9D342}">
      <dgm:prSet phldrT="[Text]" custT="1"/>
      <dgm:spPr/>
      <dgm:t>
        <a:bodyPr/>
        <a:lstStyle/>
        <a:p>
          <a:r>
            <a:rPr lang="en-US" sz="1800" dirty="0" smtClean="0"/>
            <a:t>Marlin</a:t>
          </a:r>
          <a:endParaRPr lang="en-US" sz="1800" dirty="0"/>
        </a:p>
      </dgm:t>
      <dgm:extLst>
        <a:ext uri="{E40237B7-FDA0-4F09-8148-C483321AD2D9}">
          <dgm14:cNvPr xmlns:dgm14="http://schemas.microsoft.com/office/drawing/2010/diagram" id="0" name="" title="Step 1 title"/>
        </a:ext>
      </dgm:extLst>
    </dgm:pt>
    <dgm:pt modelId="{E81300EC-0913-435C-965C-A88DA29AAB91}" type="parTrans" cxnId="{9F2B6E35-0DC5-44B3-A04E-3980A64C81AC}">
      <dgm:prSet/>
      <dgm:spPr/>
      <dgm:t>
        <a:bodyPr/>
        <a:lstStyle/>
        <a:p>
          <a:endParaRPr lang="en-US"/>
        </a:p>
      </dgm:t>
      <dgm:extLst/>
    </dgm:pt>
    <dgm:pt modelId="{28E59B27-8808-4C52-B10D-E7ADC0DB3DF9}" type="sibTrans" cxnId="{9F2B6E35-0DC5-44B3-A04E-3980A64C81AC}">
      <dgm:prSet/>
      <dgm:spPr/>
      <dgm:t>
        <a:bodyPr/>
        <a:lstStyle/>
        <a:p>
          <a:endParaRPr lang="en-US"/>
        </a:p>
      </dgm:t>
    </dgm:pt>
    <dgm:pt modelId="{FC647F25-4DEC-4063-BBDD-F93B2C5E6756}">
      <dgm:prSet phldrT="[Text]" custT="1"/>
      <dgm:spPr/>
      <dgm:t>
        <a:bodyPr/>
        <a:lstStyle/>
        <a:p>
          <a:r>
            <a:rPr lang="en-US" sz="1600" dirty="0" smtClean="0"/>
            <a:t>Repeteir</a:t>
          </a:r>
          <a:endParaRPr lang="en-US" sz="1600" dirty="0"/>
        </a:p>
      </dgm:t>
      <dgm:extLst>
        <a:ext uri="{E40237B7-FDA0-4F09-8148-C483321AD2D9}">
          <dgm14:cNvPr xmlns:dgm14="http://schemas.microsoft.com/office/drawing/2010/diagram" id="0" name="" title="Step 2 title"/>
        </a:ext>
      </dgm:extLst>
    </dgm:pt>
    <dgm:pt modelId="{563D9B7B-235D-4E46-AC66-2AA43E9B3579}" type="parTrans" cxnId="{3483F096-B4B7-45D9-8948-50950B9FE6AE}">
      <dgm:prSet/>
      <dgm:spPr/>
      <dgm:t>
        <a:bodyPr/>
        <a:lstStyle/>
        <a:p>
          <a:endParaRPr lang="en-US"/>
        </a:p>
      </dgm:t>
      <dgm:extLst/>
    </dgm:pt>
    <dgm:pt modelId="{22BFA187-88E4-4EBC-A0B9-A88562F9E4C1}" type="sibTrans" cxnId="{3483F096-B4B7-45D9-8948-50950B9FE6AE}">
      <dgm:prSet/>
      <dgm:spPr/>
      <dgm:t>
        <a:bodyPr/>
        <a:lstStyle/>
        <a:p>
          <a:endParaRPr lang="en-US"/>
        </a:p>
      </dgm:t>
    </dgm:pt>
    <dgm:pt modelId="{ADFE6FFF-2D74-44C2-B492-ED92605EC5A7}">
      <dgm:prSet phldrT="[Text]" custT="1"/>
      <dgm:spPr/>
      <dgm:t>
        <a:bodyPr/>
        <a:lstStyle/>
        <a:p>
          <a:r>
            <a:rPr lang="en-US" sz="1800" dirty="0" smtClean="0"/>
            <a:t>Slicer</a:t>
          </a:r>
          <a:endParaRPr lang="en-US" sz="1800" dirty="0"/>
        </a:p>
      </dgm:t>
      <dgm:extLst>
        <a:ext uri="{E40237B7-FDA0-4F09-8148-C483321AD2D9}">
          <dgm14:cNvPr xmlns:dgm14="http://schemas.microsoft.com/office/drawing/2010/diagram" id="0" name="" title="Step 3 title"/>
        </a:ext>
      </dgm:extLst>
    </dgm:pt>
    <dgm:pt modelId="{CBB71E3E-4DF6-458D-88C3-25896F11EB85}" type="parTrans" cxnId="{6D5838E4-CA40-4AC8-9654-0651DC5397FB}">
      <dgm:prSet/>
      <dgm:spPr/>
      <dgm:t>
        <a:bodyPr/>
        <a:lstStyle/>
        <a:p>
          <a:endParaRPr lang="en-US"/>
        </a:p>
      </dgm:t>
      <dgm:extLst/>
    </dgm:pt>
    <dgm:pt modelId="{9C5D00A8-4F96-44F5-8778-54093F0D050A}" type="sibTrans" cxnId="{6D5838E4-CA40-4AC8-9654-0651DC5397FB}">
      <dgm:prSet/>
      <dgm:spPr/>
      <dgm:t>
        <a:bodyPr/>
        <a:lstStyle/>
        <a:p>
          <a:endParaRPr lang="en-US"/>
        </a:p>
      </dgm:t>
    </dgm:pt>
    <dgm:pt modelId="{F21B71FE-B77B-4EC9-BED9-6ADCED74C87E}" type="pres">
      <dgm:prSet presAssocID="{A9F48CA0-B85B-4458-AC23-3F6299AE7CF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84D6220-B49B-412E-A027-7457939B0760}" type="pres">
      <dgm:prSet presAssocID="{F58074C2-62CA-4AAD-83F9-86A9EA52414A}" presName="centerShape" presStyleLbl="node0" presStyleIdx="0" presStyleCnt="1"/>
      <dgm:spPr/>
      <dgm:t>
        <a:bodyPr/>
        <a:lstStyle/>
        <a:p>
          <a:endParaRPr lang="en-GB"/>
        </a:p>
      </dgm:t>
    </dgm:pt>
    <dgm:pt modelId="{830EE23C-5B3E-4720-B55E-00C7528B9CB8}" type="pres">
      <dgm:prSet presAssocID="{82992329-2141-41AE-8498-398419F9D34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412C7A8-35FC-469F-BE1F-B7CACEA1B447}" type="pres">
      <dgm:prSet presAssocID="{82992329-2141-41AE-8498-398419F9D342}" presName="dummy" presStyleCnt="0"/>
      <dgm:spPr/>
    </dgm:pt>
    <dgm:pt modelId="{91ECB015-4742-48D5-AD19-238AC39D4211}" type="pres">
      <dgm:prSet presAssocID="{28E59B27-8808-4C52-B10D-E7ADC0DB3DF9}" presName="sibTrans" presStyleLbl="sibTrans2D1" presStyleIdx="0" presStyleCnt="3"/>
      <dgm:spPr/>
      <dgm:t>
        <a:bodyPr/>
        <a:lstStyle/>
        <a:p>
          <a:endParaRPr lang="en-GB"/>
        </a:p>
      </dgm:t>
    </dgm:pt>
    <dgm:pt modelId="{91943AF7-EBD1-4CF5-9602-A1092ECDB1D8}" type="pres">
      <dgm:prSet presAssocID="{FC647F25-4DEC-4063-BBDD-F93B2C5E675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8600DD2-26FE-4BB3-9CCA-2092CA581C72}" type="pres">
      <dgm:prSet presAssocID="{FC647F25-4DEC-4063-BBDD-F93B2C5E6756}" presName="dummy" presStyleCnt="0"/>
      <dgm:spPr/>
    </dgm:pt>
    <dgm:pt modelId="{BF799D12-D71A-483E-89B3-55DDDF16E450}" type="pres">
      <dgm:prSet presAssocID="{22BFA187-88E4-4EBC-A0B9-A88562F9E4C1}" presName="sibTrans" presStyleLbl="sibTrans2D1" presStyleIdx="1" presStyleCnt="3"/>
      <dgm:spPr/>
      <dgm:t>
        <a:bodyPr/>
        <a:lstStyle/>
        <a:p>
          <a:endParaRPr lang="en-GB"/>
        </a:p>
      </dgm:t>
    </dgm:pt>
    <dgm:pt modelId="{AB33CD1C-36C4-4E88-A346-1A74E28F9D7B}" type="pres">
      <dgm:prSet presAssocID="{ADFE6FFF-2D74-44C2-B492-ED92605EC5A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D5C7F07-30E2-4EC8-BEBE-A6D790FD252D}" type="pres">
      <dgm:prSet presAssocID="{ADFE6FFF-2D74-44C2-B492-ED92605EC5A7}" presName="dummy" presStyleCnt="0"/>
      <dgm:spPr/>
    </dgm:pt>
    <dgm:pt modelId="{E23F565E-DA93-40D6-A5EA-1421885AAA4D}" type="pres">
      <dgm:prSet presAssocID="{9C5D00A8-4F96-44F5-8778-54093F0D050A}" presName="sibTrans" presStyleLbl="sibTrans2D1" presStyleIdx="2" presStyleCnt="3"/>
      <dgm:spPr/>
      <dgm:t>
        <a:bodyPr/>
        <a:lstStyle/>
        <a:p>
          <a:endParaRPr lang="en-GB"/>
        </a:p>
      </dgm:t>
    </dgm:pt>
  </dgm:ptLst>
  <dgm:cxnLst>
    <dgm:cxn modelId="{13704F54-03A4-472B-810F-9A03918F5476}" type="presOf" srcId="{F58074C2-62CA-4AAD-83F9-86A9EA52414A}" destId="{784D6220-B49B-412E-A027-7457939B0760}" srcOrd="0" destOrd="0" presId="urn:microsoft.com/office/officeart/2005/8/layout/radial6"/>
    <dgm:cxn modelId="{AFC04FA3-0EAA-46AF-A6B7-7BADAF277FBC}" type="presOf" srcId="{28E59B27-8808-4C52-B10D-E7ADC0DB3DF9}" destId="{91ECB015-4742-48D5-AD19-238AC39D4211}" srcOrd="0" destOrd="0" presId="urn:microsoft.com/office/officeart/2005/8/layout/radial6"/>
    <dgm:cxn modelId="{6D5838E4-CA40-4AC8-9654-0651DC5397FB}" srcId="{F58074C2-62CA-4AAD-83F9-86A9EA52414A}" destId="{ADFE6FFF-2D74-44C2-B492-ED92605EC5A7}" srcOrd="2" destOrd="0" parTransId="{CBB71E3E-4DF6-458D-88C3-25896F11EB85}" sibTransId="{9C5D00A8-4F96-44F5-8778-54093F0D050A}"/>
    <dgm:cxn modelId="{9F2B6E35-0DC5-44B3-A04E-3980A64C81AC}" srcId="{F58074C2-62CA-4AAD-83F9-86A9EA52414A}" destId="{82992329-2141-41AE-8498-398419F9D342}" srcOrd="0" destOrd="0" parTransId="{E81300EC-0913-435C-965C-A88DA29AAB91}" sibTransId="{28E59B27-8808-4C52-B10D-E7ADC0DB3DF9}"/>
    <dgm:cxn modelId="{3483F096-B4B7-45D9-8948-50950B9FE6AE}" srcId="{F58074C2-62CA-4AAD-83F9-86A9EA52414A}" destId="{FC647F25-4DEC-4063-BBDD-F93B2C5E6756}" srcOrd="1" destOrd="0" parTransId="{563D9B7B-235D-4E46-AC66-2AA43E9B3579}" sibTransId="{22BFA187-88E4-4EBC-A0B9-A88562F9E4C1}"/>
    <dgm:cxn modelId="{6F823D89-71B0-462D-8FF2-81854F608A77}" type="presOf" srcId="{ADFE6FFF-2D74-44C2-B492-ED92605EC5A7}" destId="{AB33CD1C-36C4-4E88-A346-1A74E28F9D7B}" srcOrd="0" destOrd="0" presId="urn:microsoft.com/office/officeart/2005/8/layout/radial6"/>
    <dgm:cxn modelId="{E98F13FA-F723-4894-85E2-4F0C4C71CA7E}" srcId="{A9F48CA0-B85B-4458-AC23-3F6299AE7CF2}" destId="{F58074C2-62CA-4AAD-83F9-86A9EA52414A}" srcOrd="0" destOrd="0" parTransId="{E31E9712-B288-41EB-93BE-1F25BD8AADD3}" sibTransId="{A45342B1-59A4-4DDF-BE5E-FE6E305D033B}"/>
    <dgm:cxn modelId="{0D19FF0A-1506-4E9B-9E2C-2ECDF36EF481}" type="presOf" srcId="{9C5D00A8-4F96-44F5-8778-54093F0D050A}" destId="{E23F565E-DA93-40D6-A5EA-1421885AAA4D}" srcOrd="0" destOrd="0" presId="urn:microsoft.com/office/officeart/2005/8/layout/radial6"/>
    <dgm:cxn modelId="{A6FB2C8F-70BC-4BE9-939B-585A5F4FC3D4}" type="presOf" srcId="{A9F48CA0-B85B-4458-AC23-3F6299AE7CF2}" destId="{F21B71FE-B77B-4EC9-BED9-6ADCED74C87E}" srcOrd="0" destOrd="0" presId="urn:microsoft.com/office/officeart/2005/8/layout/radial6"/>
    <dgm:cxn modelId="{F403F069-1C75-4BD1-ABFA-BDD4EDD564E6}" type="presOf" srcId="{FC647F25-4DEC-4063-BBDD-F93B2C5E6756}" destId="{91943AF7-EBD1-4CF5-9602-A1092ECDB1D8}" srcOrd="0" destOrd="0" presId="urn:microsoft.com/office/officeart/2005/8/layout/radial6"/>
    <dgm:cxn modelId="{63B07A07-FF75-451B-8DFE-5A51E482F9D5}" type="presOf" srcId="{22BFA187-88E4-4EBC-A0B9-A88562F9E4C1}" destId="{BF799D12-D71A-483E-89B3-55DDDF16E450}" srcOrd="0" destOrd="0" presId="urn:microsoft.com/office/officeart/2005/8/layout/radial6"/>
    <dgm:cxn modelId="{31DE4AA4-301A-4676-9408-161F471A819E}" type="presOf" srcId="{82992329-2141-41AE-8498-398419F9D342}" destId="{830EE23C-5B3E-4720-B55E-00C7528B9CB8}" srcOrd="0" destOrd="0" presId="urn:microsoft.com/office/officeart/2005/8/layout/radial6"/>
    <dgm:cxn modelId="{096CBCF1-19C5-455A-9967-2644BE30121B}" type="presParOf" srcId="{F21B71FE-B77B-4EC9-BED9-6ADCED74C87E}" destId="{784D6220-B49B-412E-A027-7457939B0760}" srcOrd="0" destOrd="0" presId="urn:microsoft.com/office/officeart/2005/8/layout/radial6"/>
    <dgm:cxn modelId="{781BC240-5D90-42AC-9E8B-54106AE39822}" type="presParOf" srcId="{F21B71FE-B77B-4EC9-BED9-6ADCED74C87E}" destId="{830EE23C-5B3E-4720-B55E-00C7528B9CB8}" srcOrd="1" destOrd="0" presId="urn:microsoft.com/office/officeart/2005/8/layout/radial6"/>
    <dgm:cxn modelId="{AFBE3323-D9D1-4274-BF18-696431BA1B91}" type="presParOf" srcId="{F21B71FE-B77B-4EC9-BED9-6ADCED74C87E}" destId="{D412C7A8-35FC-469F-BE1F-B7CACEA1B447}" srcOrd="2" destOrd="0" presId="urn:microsoft.com/office/officeart/2005/8/layout/radial6"/>
    <dgm:cxn modelId="{E45128BB-7A6E-47DC-93D5-55A2A4C2ED4B}" type="presParOf" srcId="{F21B71FE-B77B-4EC9-BED9-6ADCED74C87E}" destId="{91ECB015-4742-48D5-AD19-238AC39D4211}" srcOrd="3" destOrd="0" presId="urn:microsoft.com/office/officeart/2005/8/layout/radial6"/>
    <dgm:cxn modelId="{E66958BA-A762-45D3-A8A4-DAB455E98C43}" type="presParOf" srcId="{F21B71FE-B77B-4EC9-BED9-6ADCED74C87E}" destId="{91943AF7-EBD1-4CF5-9602-A1092ECDB1D8}" srcOrd="4" destOrd="0" presId="urn:microsoft.com/office/officeart/2005/8/layout/radial6"/>
    <dgm:cxn modelId="{0710B68D-2C7D-4346-BA97-8B9865206B59}" type="presParOf" srcId="{F21B71FE-B77B-4EC9-BED9-6ADCED74C87E}" destId="{18600DD2-26FE-4BB3-9CCA-2092CA581C72}" srcOrd="5" destOrd="0" presId="urn:microsoft.com/office/officeart/2005/8/layout/radial6"/>
    <dgm:cxn modelId="{FB6A9320-0398-4446-9949-9554627FF9A3}" type="presParOf" srcId="{F21B71FE-B77B-4EC9-BED9-6ADCED74C87E}" destId="{BF799D12-D71A-483E-89B3-55DDDF16E450}" srcOrd="6" destOrd="0" presId="urn:microsoft.com/office/officeart/2005/8/layout/radial6"/>
    <dgm:cxn modelId="{F4C55DE0-5B1A-44C6-B7D7-21489BEF591C}" type="presParOf" srcId="{F21B71FE-B77B-4EC9-BED9-6ADCED74C87E}" destId="{AB33CD1C-36C4-4E88-A346-1A74E28F9D7B}" srcOrd="7" destOrd="0" presId="urn:microsoft.com/office/officeart/2005/8/layout/radial6"/>
    <dgm:cxn modelId="{2FAF8479-878C-4C1C-9E58-05A0FF5CC21B}" type="presParOf" srcId="{F21B71FE-B77B-4EC9-BED9-6ADCED74C87E}" destId="{9D5C7F07-30E2-4EC8-BEBE-A6D790FD252D}" srcOrd="8" destOrd="0" presId="urn:microsoft.com/office/officeart/2005/8/layout/radial6"/>
    <dgm:cxn modelId="{F485A356-8360-4C50-821F-778FDE42FDC1}" type="presParOf" srcId="{F21B71FE-B77B-4EC9-BED9-6ADCED74C87E}" destId="{E23F565E-DA93-40D6-A5EA-1421885AAA4D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3F565E-DA93-40D6-A5EA-1421885AAA4D}">
      <dsp:nvSpPr>
        <dsp:cNvPr id="0" name=""/>
        <dsp:cNvSpPr/>
      </dsp:nvSpPr>
      <dsp:spPr>
        <a:xfrm>
          <a:off x="1465199" y="536143"/>
          <a:ext cx="3580129" cy="3580129"/>
        </a:xfrm>
        <a:prstGeom prst="blockArc">
          <a:avLst>
            <a:gd name="adj1" fmla="val 9000000"/>
            <a:gd name="adj2" fmla="val 16200000"/>
            <a:gd name="adj3" fmla="val 4636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F799D12-D71A-483E-89B3-55DDDF16E450}">
      <dsp:nvSpPr>
        <dsp:cNvPr id="0" name=""/>
        <dsp:cNvSpPr/>
      </dsp:nvSpPr>
      <dsp:spPr>
        <a:xfrm>
          <a:off x="1465199" y="536143"/>
          <a:ext cx="3580129" cy="3580129"/>
        </a:xfrm>
        <a:prstGeom prst="blockArc">
          <a:avLst>
            <a:gd name="adj1" fmla="val 1800000"/>
            <a:gd name="adj2" fmla="val 9000000"/>
            <a:gd name="adj3" fmla="val 4636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1ECB015-4742-48D5-AD19-238AC39D4211}">
      <dsp:nvSpPr>
        <dsp:cNvPr id="0" name=""/>
        <dsp:cNvSpPr/>
      </dsp:nvSpPr>
      <dsp:spPr>
        <a:xfrm>
          <a:off x="1465199" y="536143"/>
          <a:ext cx="3580129" cy="3580129"/>
        </a:xfrm>
        <a:prstGeom prst="blockArc">
          <a:avLst>
            <a:gd name="adj1" fmla="val 16200000"/>
            <a:gd name="adj2" fmla="val 1800000"/>
            <a:gd name="adj3" fmla="val 4636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84D6220-B49B-412E-A027-7457939B0760}">
      <dsp:nvSpPr>
        <dsp:cNvPr id="0" name=""/>
        <dsp:cNvSpPr/>
      </dsp:nvSpPr>
      <dsp:spPr>
        <a:xfrm>
          <a:off x="2431911" y="1502855"/>
          <a:ext cx="1646705" cy="164670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Calibration</a:t>
          </a:r>
          <a:endParaRPr lang="en-US" sz="1600" kern="1200" dirty="0"/>
        </a:p>
      </dsp:txBody>
      <dsp:txXfrm>
        <a:off x="2673065" y="1744009"/>
        <a:ext cx="1164397" cy="1164397"/>
      </dsp:txXfrm>
    </dsp:sp>
    <dsp:sp modelId="{830EE23C-5B3E-4720-B55E-00C7528B9CB8}">
      <dsp:nvSpPr>
        <dsp:cNvPr id="0" name=""/>
        <dsp:cNvSpPr/>
      </dsp:nvSpPr>
      <dsp:spPr>
        <a:xfrm>
          <a:off x="2678916" y="1293"/>
          <a:ext cx="1152694" cy="115269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Marlin</a:t>
          </a:r>
          <a:endParaRPr lang="en-US" sz="1800" kern="1200" dirty="0"/>
        </a:p>
      </dsp:txBody>
      <dsp:txXfrm>
        <a:off x="2847724" y="170101"/>
        <a:ext cx="815078" cy="815078"/>
      </dsp:txXfrm>
    </dsp:sp>
    <dsp:sp modelId="{91943AF7-EBD1-4CF5-9602-A1092ECDB1D8}">
      <dsp:nvSpPr>
        <dsp:cNvPr id="0" name=""/>
        <dsp:cNvSpPr/>
      </dsp:nvSpPr>
      <dsp:spPr>
        <a:xfrm>
          <a:off x="4193221" y="2624145"/>
          <a:ext cx="1152694" cy="115269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Repeteir</a:t>
          </a:r>
          <a:endParaRPr lang="en-US" sz="1600" kern="1200" dirty="0"/>
        </a:p>
      </dsp:txBody>
      <dsp:txXfrm>
        <a:off x="4362029" y="2792953"/>
        <a:ext cx="815078" cy="815078"/>
      </dsp:txXfrm>
    </dsp:sp>
    <dsp:sp modelId="{AB33CD1C-36C4-4E88-A346-1A74E28F9D7B}">
      <dsp:nvSpPr>
        <dsp:cNvPr id="0" name=""/>
        <dsp:cNvSpPr/>
      </dsp:nvSpPr>
      <dsp:spPr>
        <a:xfrm>
          <a:off x="1164612" y="2624145"/>
          <a:ext cx="1152694" cy="115269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Slicer</a:t>
          </a:r>
          <a:endParaRPr lang="en-US" sz="1800" kern="1200" dirty="0"/>
        </a:p>
      </dsp:txBody>
      <dsp:txXfrm>
        <a:off x="1333420" y="2792953"/>
        <a:ext cx="815078" cy="8150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591099-7EBE-4D12-B880-CCA6B38B92A6}" type="datetimeFigureOut">
              <a:rPr lang="en-US" smtClean="0"/>
              <a:t>7/2/2017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A36C10-A9D4-4995-9BAF-95FBD77A72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2182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CF4299-1721-48C6-878D-74296BE00D21}" type="datetimeFigureOut">
              <a:rPr lang="en-US" smtClean="0"/>
              <a:t>7/2/2017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AEF9EC-8318-4FF6-847E-A85BBD2B7E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195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61254"/>
            <a:ext cx="8226490" cy="3083767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7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386585"/>
            <a:ext cx="8229600" cy="1371600"/>
          </a:xfrm>
        </p:spPr>
        <p:txBody>
          <a:bodyPr/>
          <a:lstStyle>
            <a:lvl1pPr marL="0" indent="0" algn="l">
              <a:spcBef>
                <a:spcPts val="1200"/>
              </a:spcBef>
              <a:buNone/>
              <a:defRPr sz="24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0B874-E53C-42B9-98BA-0781B387246C}" type="datetime1">
              <a:rPr lang="en-US" smtClean="0"/>
              <a:t>7/2/2017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50680" y="365125"/>
            <a:ext cx="1645920" cy="5811838"/>
          </a:xfrm>
        </p:spPr>
        <p:txBody>
          <a:bodyPr vert="eaVert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365125"/>
            <a:ext cx="7624664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402F4-45D7-406A-9C33-75238E131A1E}" type="datetime1">
              <a:rPr lang="en-US" smtClean="0"/>
              <a:t>7/2/2017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08/10/1438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5885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08/10/1438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5822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08/10/1438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1217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08/10/1438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046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08/10/1438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4738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08/10/1438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2887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08/10/1438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7046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08/10/1438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788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6E011-4F7D-42D0-82E1-078A40B76F01}" type="datetime1">
              <a:rPr lang="en-US" smtClean="0"/>
              <a:t>7/2/2017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08/10/1438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5557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08/10/1438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9897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08/10/1438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6031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08/10/1438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7353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08/10/1438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1641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08/10/1438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2022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08/10/1438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8648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08/10/1438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715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08/10/1438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4594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08/10/1438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983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65176"/>
            <a:ext cx="8229600" cy="3081528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2648" y="3388268"/>
            <a:ext cx="8229600" cy="1371600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471FE-0FCC-47A4-B218-06AF00AFA70F}" type="datetime1">
              <a:rPr lang="en-US" smtClean="0"/>
              <a:t>7/2/2017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77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08/10/1438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08623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08/10/1438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3877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08/10/1438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4943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08/10/1438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5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1" y="1828800"/>
            <a:ext cx="4572000" cy="43481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4599" y="1828800"/>
            <a:ext cx="4572000" cy="43481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2C22A-A385-4013-8BC3-1C712ED98224}" type="datetime1">
              <a:rPr lang="en-US" smtClean="0"/>
              <a:t>7/2/2017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8448" y="1627258"/>
            <a:ext cx="4572000" cy="6858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8448" y="2373284"/>
            <a:ext cx="4572000" cy="384048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27648" y="1627258"/>
            <a:ext cx="4572000" cy="6858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27648" y="2373284"/>
            <a:ext cx="4572000" cy="384048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43CD7-DDC2-4E28-B80E-11B3368F8846}" type="datetime1">
              <a:rPr lang="en-US" smtClean="0"/>
              <a:t>7/2/2017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82D6B-0F0F-41E5-8A0F-FC2D7E2110E0}" type="datetime1">
              <a:rPr lang="en-US" smtClean="0"/>
              <a:t>7/2/2017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C1A38-D70F-41CF-857C-945C6FF6B07D}" type="datetime1">
              <a:rPr lang="en-US" smtClean="0"/>
              <a:t>7/2/2017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hidden">
          <a:xfrm>
            <a:off x="0" y="0"/>
            <a:ext cx="7315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79330" y="457200"/>
            <a:ext cx="3603070" cy="155448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6490" y="685800"/>
            <a:ext cx="6102220" cy="5486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79330" y="2101850"/>
            <a:ext cx="3603070" cy="1828800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96DC-D1E7-4668-A471-A46ECA2AE34F}" type="datetime1">
              <a:rPr lang="en-US" smtClean="0"/>
              <a:t>7/2/2017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0"/>
            <a:ext cx="7315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2712" y="457200"/>
            <a:ext cx="3602736" cy="155448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0" y="-1"/>
            <a:ext cx="7315200" cy="6858000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82712" y="2101850"/>
            <a:ext cx="3602736" cy="1828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7724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0" y="362303"/>
            <a:ext cx="9601200" cy="106994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828799"/>
            <a:ext cx="9601200" cy="4348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85492"/>
            <a:ext cx="6099048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19253" y="6385492"/>
            <a:ext cx="982047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fld id="{CC444FFE-4BDB-4301-83D8-FE8B25E7CF5A}" type="datetime1">
              <a:rPr lang="en-US" smtClean="0"/>
              <a:t>7/2/2017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3532" y="6385492"/>
            <a:ext cx="828868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 rtl="1"/>
              <a:t>08/10/1438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494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 rtl="1"/>
              <a:t>08/10/1438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848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0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0" y="2480995"/>
            <a:ext cx="12192000" cy="2664212"/>
          </a:xfrm>
          <a:prstGeom prst="rect">
            <a:avLst/>
          </a:prstGeom>
          <a:solidFill>
            <a:schemeClr val="bg1">
              <a:lumMod val="50000"/>
              <a:lumOff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5472" y="988709"/>
            <a:ext cx="8226490" cy="2803425"/>
          </a:xfrm>
        </p:spPr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FDM-3D printer</a:t>
            </a:r>
            <a:endParaRPr lang="en-US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TextBox 8"/>
          <p:cNvSpPr txBox="1"/>
          <p:nvPr/>
        </p:nvSpPr>
        <p:spPr>
          <a:xfrm>
            <a:off x="3257432" y="1657303"/>
            <a:ext cx="5762136" cy="7554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latin typeface="Neo Sans Std Medium" pitchFamily="34" charset="0"/>
              </a:rPr>
              <a:t>An-Najah National University – Nablus</a:t>
            </a:r>
            <a:br>
              <a:rPr lang="en-US" sz="1600" dirty="0" smtClean="0">
                <a:latin typeface="Neo Sans Std Medium" pitchFamily="34" charset="0"/>
              </a:rPr>
            </a:br>
            <a:r>
              <a:rPr lang="en-US" sz="1600" dirty="0" smtClean="0">
                <a:latin typeface="Neo Sans Std Medium" pitchFamily="34" charset="0"/>
              </a:rPr>
              <a:t>Faculty of Engineering </a:t>
            </a:r>
            <a:br>
              <a:rPr lang="en-US" sz="1600" dirty="0" smtClean="0">
                <a:latin typeface="Neo Sans Std Medium" pitchFamily="34" charset="0"/>
              </a:rPr>
            </a:br>
            <a:endParaRPr lang="en-US" sz="1600" dirty="0">
              <a:latin typeface="Neo Sans Std" pitchFamily="34" charset="0"/>
            </a:endParaRPr>
          </a:p>
        </p:txBody>
      </p:sp>
      <p:pic>
        <p:nvPicPr>
          <p:cNvPr id="1028" name="Picture 4" descr="نتيجة بحث الصور عن شعار جامعة النجاح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2246" y="65240"/>
            <a:ext cx="1579363" cy="1588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2165472" y="5145207"/>
            <a:ext cx="8229600" cy="162857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Arial" pitchFamily="34" charset="0"/>
              <a:buNone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chemeClr val="tx1"/>
                </a:solidFill>
              </a:rPr>
              <a:t>Submitted  By :                                                                              Supervisor : 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1. Ibraheem Abdo.                                                                  Eng.Baha’a Shaqour 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2. Motasem Darghma 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3. Sohaib Zahran</a:t>
            </a:r>
          </a:p>
          <a:p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83584" y="4240515"/>
            <a:ext cx="8229600" cy="1246909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Ulti-XY system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051878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Design</a:t>
            </a:r>
            <a:endParaRPr lang="en-GB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    XY- Axis  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894253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Design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    Z-Axis 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740946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/>
              <a:t>Control</a:t>
            </a:r>
            <a:r>
              <a:rPr lang="en-US" dirty="0"/>
              <a:t> </a:t>
            </a:r>
            <a:r>
              <a:rPr lang="en-US" sz="5400" dirty="0"/>
              <a:t>&amp;</a:t>
            </a:r>
            <a:r>
              <a:rPr lang="en-US" dirty="0"/>
              <a:t> </a:t>
            </a:r>
            <a:r>
              <a:rPr lang="en-US" sz="5400" dirty="0"/>
              <a:t>Calibration</a:t>
            </a:r>
            <a:endParaRPr lang="en-GB" sz="5400" dirty="0"/>
          </a:p>
        </p:txBody>
      </p:sp>
      <p:sp>
        <p:nvSpPr>
          <p:cNvPr id="7" name="TextBox 6"/>
          <p:cNvSpPr txBox="1"/>
          <p:nvPr/>
        </p:nvSpPr>
        <p:spPr>
          <a:xfrm>
            <a:off x="902367" y="1985211"/>
            <a:ext cx="4030579" cy="3777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51684" y="2095736"/>
            <a:ext cx="7616536" cy="331623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57200" y="1746821"/>
            <a:ext cx="399448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GB" dirty="0"/>
              <a:t> The specification for this controller “</a:t>
            </a:r>
            <a:r>
              <a:rPr lang="en-US" dirty="0"/>
              <a:t>3-in-1 3D printer control box” it takes a </a:t>
            </a:r>
            <a:r>
              <a:rPr lang="en-GB" dirty="0"/>
              <a:t>Power input: 110V/220V, and Power output: 12V, 20A, LCD display: 12864, LCD background colour: blue, SD card support Dimension: 290x120x115mm, Weight: 2kg and Control board: GT2560 </a:t>
            </a:r>
          </a:p>
        </p:txBody>
      </p:sp>
    </p:spTree>
    <p:extLst>
      <p:ext uri="{BB962C8B-B14F-4D97-AF65-F5344CB8AC3E}">
        <p14:creationId xmlns:p14="http://schemas.microsoft.com/office/powerpoint/2010/main" val="3169003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Control &amp; Calibration</a:t>
            </a:r>
            <a:endParaRPr lang="en-US" sz="5400" dirty="0"/>
          </a:p>
        </p:txBody>
      </p:sp>
      <p:graphicFrame>
        <p:nvGraphicFramePr>
          <p:cNvPr id="5" name="Content Placeholder 4" descr="Converging radial diagram showing relationship of 3 steps pointing towards a central goal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249452369"/>
              </p:ext>
            </p:extLst>
          </p:nvPr>
        </p:nvGraphicFramePr>
        <p:xfrm>
          <a:off x="8595851" y="147485"/>
          <a:ext cx="3335593" cy="46726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51226" y="2831367"/>
            <a:ext cx="1871062" cy="1988746"/>
            <a:chOff x="1109148" y="2284738"/>
            <a:chExt cx="1052796" cy="1052796"/>
          </a:xfrm>
          <a:scene3d>
            <a:camera prst="orthographicFront"/>
            <a:lightRig rig="flat" dir="t"/>
          </a:scene3d>
        </p:grpSpPr>
        <p:sp>
          <p:nvSpPr>
            <p:cNvPr id="10" name="Oval 9" title="Goal title"/>
            <p:cNvSpPr/>
            <p:nvPr/>
          </p:nvSpPr>
          <p:spPr>
            <a:xfrm>
              <a:off x="1109148" y="2284738"/>
              <a:ext cx="1052796" cy="1052796"/>
            </a:xfrm>
            <a:prstGeom prst="ellipse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1" name="Oval 4"/>
            <p:cNvSpPr/>
            <p:nvPr/>
          </p:nvSpPr>
          <p:spPr>
            <a:xfrm>
              <a:off x="1263326" y="2438916"/>
              <a:ext cx="744440" cy="74444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100" kern="12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039690" y="1848653"/>
            <a:ext cx="1225483" cy="800125"/>
            <a:chOff x="191727" y="767074"/>
            <a:chExt cx="1000156" cy="800125"/>
          </a:xfrm>
          <a:scene3d>
            <a:camera prst="orthographicFront"/>
            <a:lightRig rig="flat" dir="t"/>
          </a:scene3d>
        </p:grpSpPr>
        <p:sp>
          <p:nvSpPr>
            <p:cNvPr id="16" name="Rounded Rectangle 15" title="Step 1 title"/>
            <p:cNvSpPr/>
            <p:nvPr/>
          </p:nvSpPr>
          <p:spPr>
            <a:xfrm>
              <a:off x="191727" y="767074"/>
              <a:ext cx="1000156" cy="800125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7" name="Rounded Rectangle 4"/>
            <p:cNvSpPr/>
            <p:nvPr/>
          </p:nvSpPr>
          <p:spPr>
            <a:xfrm>
              <a:off x="215162" y="790509"/>
              <a:ext cx="953286" cy="75325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/>
                <a:t>Extruder</a:t>
              </a:r>
              <a:endParaRPr lang="en-US" sz="1800" kern="1200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998421" y="3171937"/>
            <a:ext cx="1000156" cy="800125"/>
            <a:chOff x="191727" y="767074"/>
            <a:chExt cx="1000156" cy="800125"/>
          </a:xfrm>
          <a:scene3d>
            <a:camera prst="orthographicFront"/>
            <a:lightRig rig="flat" dir="t"/>
          </a:scene3d>
        </p:grpSpPr>
        <p:sp>
          <p:nvSpPr>
            <p:cNvPr id="25" name="Rounded Rectangle 24" title="Step 1 title"/>
            <p:cNvSpPr/>
            <p:nvPr/>
          </p:nvSpPr>
          <p:spPr>
            <a:xfrm>
              <a:off x="191727" y="767074"/>
              <a:ext cx="1000156" cy="800125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6" name="Rounded Rectangle 4"/>
            <p:cNvSpPr/>
            <p:nvPr/>
          </p:nvSpPr>
          <p:spPr>
            <a:xfrm>
              <a:off x="215162" y="790509"/>
              <a:ext cx="953286" cy="75325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/>
                <a:t>X-Motor</a:t>
              </a:r>
              <a:endParaRPr lang="en-US" sz="1800" kern="1200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6013294" y="4147558"/>
            <a:ext cx="1000156" cy="800125"/>
            <a:chOff x="191727" y="767074"/>
            <a:chExt cx="1000156" cy="800125"/>
          </a:xfrm>
          <a:scene3d>
            <a:camera prst="orthographicFront"/>
            <a:lightRig rig="flat" dir="t"/>
          </a:scene3d>
        </p:grpSpPr>
        <p:sp>
          <p:nvSpPr>
            <p:cNvPr id="28" name="Rounded Rectangle 27" title="Step 1 title"/>
            <p:cNvSpPr/>
            <p:nvPr/>
          </p:nvSpPr>
          <p:spPr>
            <a:xfrm>
              <a:off x="191727" y="767074"/>
              <a:ext cx="1000156" cy="800125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9" name="Rounded Rectangle 4"/>
            <p:cNvSpPr/>
            <p:nvPr/>
          </p:nvSpPr>
          <p:spPr>
            <a:xfrm>
              <a:off x="215162" y="790509"/>
              <a:ext cx="953286" cy="75325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/>
                <a:t>Y-Motor</a:t>
              </a:r>
              <a:endParaRPr lang="en-US" sz="1800" kern="1200" dirty="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021856" y="5611875"/>
            <a:ext cx="1000156" cy="800125"/>
            <a:chOff x="191727" y="767074"/>
            <a:chExt cx="1000156" cy="800125"/>
          </a:xfrm>
          <a:scene3d>
            <a:camera prst="orthographicFront"/>
            <a:lightRig rig="flat" dir="t"/>
          </a:scene3d>
        </p:grpSpPr>
        <p:sp>
          <p:nvSpPr>
            <p:cNvPr id="31" name="Rounded Rectangle 30" title="Step 1 title"/>
            <p:cNvSpPr/>
            <p:nvPr/>
          </p:nvSpPr>
          <p:spPr>
            <a:xfrm>
              <a:off x="191727" y="767074"/>
              <a:ext cx="1000156" cy="800125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32" name="Rounded Rectangle 4"/>
            <p:cNvSpPr/>
            <p:nvPr/>
          </p:nvSpPr>
          <p:spPr>
            <a:xfrm>
              <a:off x="215162" y="790509"/>
              <a:ext cx="953286" cy="75325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/>
                <a:t>Z-Motor</a:t>
              </a:r>
              <a:endParaRPr lang="en-US" sz="1800" kern="1200" dirty="0"/>
            </a:p>
          </p:txBody>
        </p:sp>
      </p:grpSp>
      <p:sp>
        <p:nvSpPr>
          <p:cNvPr id="35" name="Rounded Rectangle 4"/>
          <p:cNvSpPr/>
          <p:nvPr/>
        </p:nvSpPr>
        <p:spPr>
          <a:xfrm>
            <a:off x="7639099" y="5179942"/>
            <a:ext cx="953286" cy="753255"/>
          </a:xfrm>
          <a:prstGeom prst="rect">
            <a:avLst/>
          </a:prstGeom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34290" tIns="34290" rIns="34290" bIns="34290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800" kern="1200" dirty="0" smtClean="0"/>
              <a:t>Marlin</a:t>
            </a:r>
            <a:endParaRPr lang="en-US" sz="1800" kern="1200" dirty="0"/>
          </a:p>
        </p:txBody>
      </p:sp>
      <p:grpSp>
        <p:nvGrpSpPr>
          <p:cNvPr id="36" name="Group 35"/>
          <p:cNvGrpSpPr/>
          <p:nvPr/>
        </p:nvGrpSpPr>
        <p:grpSpPr>
          <a:xfrm>
            <a:off x="8002253" y="5576230"/>
            <a:ext cx="1000156" cy="800125"/>
            <a:chOff x="506102" y="749852"/>
            <a:chExt cx="1000156" cy="800125"/>
          </a:xfrm>
          <a:scene3d>
            <a:camera prst="orthographicFront"/>
            <a:lightRig rig="flat" dir="t"/>
          </a:scene3d>
        </p:grpSpPr>
        <p:sp>
          <p:nvSpPr>
            <p:cNvPr id="37" name="Rounded Rectangle 36" title="Step 1 title"/>
            <p:cNvSpPr/>
            <p:nvPr/>
          </p:nvSpPr>
          <p:spPr>
            <a:xfrm>
              <a:off x="506102" y="749852"/>
              <a:ext cx="1000156" cy="800125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/>
            <a:lstStyle/>
            <a:p>
              <a:pPr algn="ctr"/>
              <a:r>
                <a:rPr lang="en-US" dirty="0" smtClean="0"/>
                <a:t>Heated Bed </a:t>
              </a:r>
              <a:endParaRPr lang="en-GB" dirty="0"/>
            </a:p>
          </p:txBody>
        </p:sp>
        <p:sp>
          <p:nvSpPr>
            <p:cNvPr id="38" name="Rounded Rectangle 4"/>
            <p:cNvSpPr/>
            <p:nvPr/>
          </p:nvSpPr>
          <p:spPr>
            <a:xfrm>
              <a:off x="526237" y="762932"/>
              <a:ext cx="953286" cy="75325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800" kern="1200" dirty="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9896444" y="5611875"/>
            <a:ext cx="1000156" cy="800125"/>
            <a:chOff x="191727" y="767074"/>
            <a:chExt cx="1000156" cy="800125"/>
          </a:xfrm>
          <a:scene3d>
            <a:camera prst="orthographicFront"/>
            <a:lightRig rig="flat" dir="t"/>
          </a:scene3d>
        </p:grpSpPr>
        <p:sp>
          <p:nvSpPr>
            <p:cNvPr id="40" name="Rounded Rectangle 39" title="Step 1 title"/>
            <p:cNvSpPr/>
            <p:nvPr/>
          </p:nvSpPr>
          <p:spPr>
            <a:xfrm>
              <a:off x="191727" y="767074"/>
              <a:ext cx="1000156" cy="800125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41" name="Rounded Rectangle 4"/>
            <p:cNvSpPr/>
            <p:nvPr/>
          </p:nvSpPr>
          <p:spPr>
            <a:xfrm>
              <a:off x="215162" y="790509"/>
              <a:ext cx="953286" cy="75325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/>
                <a:t>Z-axis</a:t>
              </a:r>
              <a:endParaRPr lang="en-US" sz="1800" kern="1200" dirty="0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7983690" y="3150058"/>
            <a:ext cx="1000156" cy="843389"/>
            <a:chOff x="2478446" y="866810"/>
            <a:chExt cx="1000156" cy="843389"/>
          </a:xfrm>
          <a:scene3d>
            <a:camera prst="orthographicFront"/>
            <a:lightRig rig="flat" dir="t"/>
          </a:scene3d>
        </p:grpSpPr>
        <p:sp>
          <p:nvSpPr>
            <p:cNvPr id="43" name="Rounded Rectangle 42" title="Step 1 title"/>
            <p:cNvSpPr/>
            <p:nvPr/>
          </p:nvSpPr>
          <p:spPr>
            <a:xfrm>
              <a:off x="2478446" y="910074"/>
              <a:ext cx="1000156" cy="800125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44" name="Rounded Rectangle 4"/>
            <p:cNvSpPr/>
            <p:nvPr/>
          </p:nvSpPr>
          <p:spPr>
            <a:xfrm>
              <a:off x="2500588" y="866810"/>
              <a:ext cx="953286" cy="75325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/>
                <a:t>X-axis</a:t>
              </a:r>
              <a:endParaRPr lang="en-US" sz="1800" kern="1200" dirty="0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7953474" y="4128312"/>
            <a:ext cx="1000156" cy="800125"/>
            <a:chOff x="191727" y="767074"/>
            <a:chExt cx="1000156" cy="800125"/>
          </a:xfrm>
          <a:scene3d>
            <a:camera prst="orthographicFront"/>
            <a:lightRig rig="flat" dir="t"/>
          </a:scene3d>
        </p:grpSpPr>
        <p:sp>
          <p:nvSpPr>
            <p:cNvPr id="46" name="Rounded Rectangle 45" title="Step 1 title"/>
            <p:cNvSpPr/>
            <p:nvPr/>
          </p:nvSpPr>
          <p:spPr>
            <a:xfrm>
              <a:off x="191727" y="767074"/>
              <a:ext cx="1000156" cy="800125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47" name="Rounded Rectangle 4"/>
            <p:cNvSpPr/>
            <p:nvPr/>
          </p:nvSpPr>
          <p:spPr>
            <a:xfrm>
              <a:off x="215162" y="790509"/>
              <a:ext cx="953286" cy="75325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dirty="0" smtClean="0"/>
                <a:t>Y-axis</a:t>
              </a:r>
              <a:endParaRPr lang="en-US" sz="1800" kern="1200" dirty="0"/>
            </a:p>
          </p:txBody>
        </p:sp>
      </p:grpSp>
      <p:sp>
        <p:nvSpPr>
          <p:cNvPr id="49" name="Left Arrow 48" title="Step 1 arrow pointing towards goal"/>
          <p:cNvSpPr/>
          <p:nvPr/>
        </p:nvSpPr>
        <p:spPr>
          <a:xfrm rot="10800000">
            <a:off x="5252965" y="3972061"/>
            <a:ext cx="776092" cy="198931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2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1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</p:sp>
      <p:sp>
        <p:nvSpPr>
          <p:cNvPr id="55" name="Left Arrow 54" title="Step 1 arrow pointing towards goal"/>
          <p:cNvSpPr/>
          <p:nvPr/>
        </p:nvSpPr>
        <p:spPr>
          <a:xfrm rot="10800000">
            <a:off x="7085742" y="5895553"/>
            <a:ext cx="852781" cy="198931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2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1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</p:sp>
      <p:sp>
        <p:nvSpPr>
          <p:cNvPr id="56" name="Left Arrow 55" title="Step 1 arrow pointing towards goal"/>
          <p:cNvSpPr/>
          <p:nvPr/>
        </p:nvSpPr>
        <p:spPr>
          <a:xfrm rot="10800000">
            <a:off x="5236458" y="5895552"/>
            <a:ext cx="782976" cy="169849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2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1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</p:sp>
      <p:sp>
        <p:nvSpPr>
          <p:cNvPr id="57" name="Left Arrow 56" title="Step 1 arrow pointing towards goal"/>
          <p:cNvSpPr/>
          <p:nvPr/>
        </p:nvSpPr>
        <p:spPr>
          <a:xfrm rot="10800000">
            <a:off x="7088825" y="4428908"/>
            <a:ext cx="852781" cy="198931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2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1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</p:sp>
      <p:sp>
        <p:nvSpPr>
          <p:cNvPr id="58" name="Left Arrow 57" title="Step 1 arrow pointing towards goal"/>
          <p:cNvSpPr/>
          <p:nvPr/>
        </p:nvSpPr>
        <p:spPr>
          <a:xfrm rot="10800000">
            <a:off x="7057495" y="3569949"/>
            <a:ext cx="852781" cy="198931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2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1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</p:sp>
      <p:sp>
        <p:nvSpPr>
          <p:cNvPr id="59" name="Left Arrow 58" title="Step 1 arrow pointing towards goal"/>
          <p:cNvSpPr/>
          <p:nvPr/>
        </p:nvSpPr>
        <p:spPr>
          <a:xfrm rot="10800000">
            <a:off x="9034119" y="5912471"/>
            <a:ext cx="852781" cy="198931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2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1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59673" y="2377437"/>
            <a:ext cx="2178726" cy="1296860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745671">
            <a:off x="1993999" y="3494870"/>
            <a:ext cx="1844231" cy="1100340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3641921">
            <a:off x="1481066" y="4601864"/>
            <a:ext cx="2539381" cy="1515093"/>
          </a:xfrm>
          <a:prstGeom prst="rect">
            <a:avLst/>
          </a:prstGeom>
        </p:spPr>
      </p:pic>
      <p:grpSp>
        <p:nvGrpSpPr>
          <p:cNvPr id="66" name="Group 65"/>
          <p:cNvGrpSpPr/>
          <p:nvPr/>
        </p:nvGrpSpPr>
        <p:grpSpPr>
          <a:xfrm>
            <a:off x="3955295" y="3666161"/>
            <a:ext cx="1225483" cy="800125"/>
            <a:chOff x="191727" y="767074"/>
            <a:chExt cx="1000156" cy="800125"/>
          </a:xfrm>
          <a:scene3d>
            <a:camera prst="orthographicFront"/>
            <a:lightRig rig="flat" dir="t"/>
          </a:scene3d>
        </p:grpSpPr>
        <p:sp>
          <p:nvSpPr>
            <p:cNvPr id="67" name="Rounded Rectangle 66" title="Step 1 title"/>
            <p:cNvSpPr/>
            <p:nvPr/>
          </p:nvSpPr>
          <p:spPr>
            <a:xfrm>
              <a:off x="191727" y="767074"/>
              <a:ext cx="1000156" cy="800125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68" name="Rounded Rectangle 4"/>
            <p:cNvSpPr/>
            <p:nvPr/>
          </p:nvSpPr>
          <p:spPr>
            <a:xfrm>
              <a:off x="215162" y="790509"/>
              <a:ext cx="953286" cy="75325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dirty="0" smtClean="0"/>
                <a:t>Motor Driver</a:t>
              </a:r>
              <a:endParaRPr lang="en-US" sz="1800" kern="1200" dirty="0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3971899" y="5638065"/>
            <a:ext cx="1225483" cy="800125"/>
            <a:chOff x="191727" y="767074"/>
            <a:chExt cx="1000156" cy="800125"/>
          </a:xfrm>
          <a:scene3d>
            <a:camera prst="orthographicFront"/>
            <a:lightRig rig="flat" dir="t"/>
          </a:scene3d>
        </p:grpSpPr>
        <p:sp>
          <p:nvSpPr>
            <p:cNvPr id="70" name="Rounded Rectangle 69" title="Step 1 title"/>
            <p:cNvSpPr/>
            <p:nvPr/>
          </p:nvSpPr>
          <p:spPr>
            <a:xfrm>
              <a:off x="191727" y="767074"/>
              <a:ext cx="1000156" cy="800125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71" name="Rounded Rectangle 4"/>
            <p:cNvSpPr/>
            <p:nvPr/>
          </p:nvSpPr>
          <p:spPr>
            <a:xfrm>
              <a:off x="215162" y="790509"/>
              <a:ext cx="953286" cy="75325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/>
                <a:t>Level shifter</a:t>
              </a:r>
              <a:endParaRPr lang="en-US" sz="1800" kern="1200" dirty="0"/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146" y="2991230"/>
            <a:ext cx="1655894" cy="1655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097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Control &amp; Calibration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0352" y="1572767"/>
            <a:ext cx="5318760" cy="46041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F</a:t>
            </a:r>
            <a:r>
              <a:rPr lang="en-GB" sz="2800" dirty="0" smtClean="0"/>
              <a:t>or </a:t>
            </a:r>
            <a:r>
              <a:rPr lang="en-GB" sz="2800" dirty="0"/>
              <a:t>accurately make prints, this process includes </a:t>
            </a:r>
            <a:r>
              <a:rPr lang="en-GB" sz="2800" dirty="0" smtClean="0"/>
              <a:t>verifying: </a:t>
            </a:r>
          </a:p>
          <a:p>
            <a:r>
              <a:rPr lang="en-GB" sz="2400" dirty="0" smtClean="0"/>
              <a:t>Movement </a:t>
            </a:r>
            <a:r>
              <a:rPr lang="en-GB" sz="2400" dirty="0"/>
              <a:t>of each </a:t>
            </a:r>
            <a:r>
              <a:rPr lang="en-GB" sz="2400" dirty="0" smtClean="0"/>
              <a:t>axis.</a:t>
            </a:r>
          </a:p>
          <a:p>
            <a:r>
              <a:rPr lang="en-GB" sz="2400" dirty="0" smtClean="0"/>
              <a:t>Heating </a:t>
            </a:r>
            <a:r>
              <a:rPr lang="en-GB" sz="2400" dirty="0"/>
              <a:t>the extruder </a:t>
            </a:r>
            <a:endParaRPr lang="en-GB" sz="2400" dirty="0" smtClean="0"/>
          </a:p>
          <a:p>
            <a:r>
              <a:rPr lang="en-GB" sz="2400" dirty="0" smtClean="0"/>
              <a:t>Extruding </a:t>
            </a:r>
            <a:r>
              <a:rPr lang="en-GB" sz="2400" dirty="0"/>
              <a:t>the </a:t>
            </a:r>
            <a:r>
              <a:rPr lang="en-GB" sz="2400" dirty="0" smtClean="0"/>
              <a:t>plastic. </a:t>
            </a:r>
          </a:p>
          <a:p>
            <a:r>
              <a:rPr lang="en-GB" sz="2400" dirty="0" smtClean="0"/>
              <a:t>Testing </a:t>
            </a:r>
            <a:r>
              <a:rPr lang="en-GB" sz="2400" dirty="0"/>
              <a:t>the </a:t>
            </a:r>
            <a:r>
              <a:rPr lang="en-GB" sz="2400" dirty="0" smtClean="0"/>
              <a:t>end stops.</a:t>
            </a:r>
          </a:p>
          <a:p>
            <a:pPr marL="0" indent="0">
              <a:buNone/>
            </a:pPr>
            <a:endParaRPr lang="en-US" dirty="0" smtClean="0"/>
          </a:p>
        </p:txBody>
      </p:sp>
      <p:graphicFrame>
        <p:nvGraphicFramePr>
          <p:cNvPr id="5" name="Content Placeholder 4" descr="Converging radial diagram showing relationship of 3 steps pointing towards a central goal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058161918"/>
              </p:ext>
            </p:extLst>
          </p:nvPr>
        </p:nvGraphicFramePr>
        <p:xfrm>
          <a:off x="4809745" y="1828800"/>
          <a:ext cx="6510528" cy="4348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9977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9536" y="182880"/>
            <a:ext cx="9601200" cy="1115567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chemeClr val="tx1"/>
                </a:solidFill>
              </a:rPr>
              <a:t/>
            </a:r>
            <a:br>
              <a:rPr lang="en-US" sz="3600" dirty="0" smtClean="0">
                <a:solidFill>
                  <a:schemeClr val="tx1"/>
                </a:solidFill>
              </a:rPr>
            </a:br>
            <a:r>
              <a:rPr lang="en-US" sz="6000" dirty="0"/>
              <a:t>Control &amp; </a:t>
            </a:r>
            <a:r>
              <a:rPr lang="en-US" sz="6000" dirty="0" smtClean="0"/>
              <a:t>Calibration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GB" sz="3100" dirty="0">
              <a:solidFill>
                <a:schemeClr val="tx1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42" y="1854366"/>
            <a:ext cx="10964603" cy="4767152"/>
          </a:xfrm>
        </p:spPr>
      </p:pic>
      <p:sp>
        <p:nvSpPr>
          <p:cNvPr id="6" name="TextBox 5"/>
          <p:cNvSpPr txBox="1"/>
          <p:nvPr/>
        </p:nvSpPr>
        <p:spPr>
          <a:xfrm>
            <a:off x="859536" y="975281"/>
            <a:ext cx="4206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Marlin firmware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771845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9601200" cy="106994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Control &amp; Calibration </a:t>
            </a:r>
            <a:endParaRPr lang="en-GB" sz="5400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582169" y="1432243"/>
            <a:ext cx="4572000" cy="4348163"/>
          </a:xfrm>
        </p:spPr>
        <p:txBody>
          <a:bodyPr/>
          <a:lstStyle/>
          <a:p>
            <a:r>
              <a:rPr lang="en-US" sz="4000" dirty="0" smtClean="0"/>
              <a:t>Slicer</a:t>
            </a:r>
            <a:r>
              <a:rPr lang="en-US" sz="2400" dirty="0" smtClean="0"/>
              <a:t>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6324600" y="1432243"/>
            <a:ext cx="4572000" cy="43481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Repeatier </a:t>
            </a:r>
            <a:endParaRPr lang="en-GB" sz="3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61" y="2304288"/>
            <a:ext cx="5120640" cy="404574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392" y="2304288"/>
            <a:ext cx="5047488" cy="4045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877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Specifications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ar-SA" dirty="0" smtClean="0"/>
              <a:t>صورة لل ماكنة موضح الابعاد عليها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467487464"/>
              </p:ext>
            </p:extLst>
          </p:nvPr>
        </p:nvGraphicFramePr>
        <p:xfrm>
          <a:off x="6096000" y="3651870"/>
          <a:ext cx="4572000" cy="22860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524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r>
                        <a:rPr lang="en-US" dirty="0" smtClean="0"/>
                        <a:t>Modeling martial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Support martial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Price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997962"/>
              </p:ext>
            </p:extLst>
          </p:nvPr>
        </p:nvGraphicFramePr>
        <p:xfrm>
          <a:off x="1524000" y="3651870"/>
          <a:ext cx="4572000" cy="22860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524000"/>
                <a:gridCol w="1524000"/>
                <a:gridCol w="1524000"/>
              </a:tblGrid>
              <a:tr h="548640">
                <a:tc>
                  <a:txBody>
                    <a:bodyPr/>
                    <a:lstStyle/>
                    <a:p>
                      <a:r>
                        <a:rPr lang="en-US" dirty="0" smtClean="0"/>
                        <a:t>Build Envelope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Size and weight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Layer Thickness</a:t>
                      </a:r>
                      <a:endParaRPr lang="en-US" dirty="0"/>
                    </a:p>
                  </a:txBody>
                  <a:tcPr anchor="ctr"/>
                </a:tc>
              </a:tr>
              <a:tr h="5486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5486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5486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2081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Challenges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375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Our Vision </a:t>
            </a:r>
            <a:endParaRPr lang="en-GB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4462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5830" y="1888957"/>
            <a:ext cx="9601200" cy="4824664"/>
          </a:xfrm>
        </p:spPr>
        <p:txBody>
          <a:bodyPr>
            <a:normAutofit/>
          </a:bodyPr>
          <a:lstStyle/>
          <a:p>
            <a:r>
              <a:rPr lang="en-US" dirty="0" smtClean="0"/>
              <a:t>Introduction </a:t>
            </a:r>
            <a:endParaRPr lang="en-US" dirty="0"/>
          </a:p>
          <a:p>
            <a:r>
              <a:rPr lang="en-US" dirty="0" smtClean="0"/>
              <a:t>FDM-printer</a:t>
            </a:r>
            <a:endParaRPr lang="en-US" dirty="0"/>
          </a:p>
          <a:p>
            <a:r>
              <a:rPr lang="en-US" dirty="0" smtClean="0"/>
              <a:t>Feeder Mechanism </a:t>
            </a:r>
          </a:p>
          <a:p>
            <a:r>
              <a:rPr lang="en-US" dirty="0" smtClean="0"/>
              <a:t>XY- Mechanism</a:t>
            </a:r>
          </a:p>
          <a:p>
            <a:r>
              <a:rPr lang="en-US" dirty="0" smtClean="0"/>
              <a:t>Z-  Mechanism</a:t>
            </a:r>
          </a:p>
          <a:p>
            <a:r>
              <a:rPr lang="en-US" dirty="0" smtClean="0"/>
              <a:t>Control &amp; Calibration</a:t>
            </a:r>
          </a:p>
          <a:p>
            <a:r>
              <a:rPr lang="en-US" dirty="0" smtClean="0"/>
              <a:t>Our Vision</a:t>
            </a:r>
          </a:p>
          <a:p>
            <a:r>
              <a:rPr lang="en-US" dirty="0" smtClean="0"/>
              <a:t>Conclusion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300251" y="1337486"/>
            <a:ext cx="11532358" cy="286603"/>
          </a:xfrm>
          <a:prstGeom prst="round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4659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Conclusion</a:t>
            </a:r>
            <a:endParaRPr lang="en-GB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4856" y="1828800"/>
            <a:ext cx="11461530" cy="434816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3D printing technology could revolutionize and re-shape the world .</a:t>
            </a:r>
          </a:p>
          <a:p>
            <a:r>
              <a:rPr lang="en-US" sz="3200" dirty="0" smtClean="0"/>
              <a:t>3D printing technology can significantly change and improve the way we manufacture products and produce good world wide 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294108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600504" y="464027"/>
            <a:ext cx="11000096" cy="5977719"/>
          </a:xfrm>
          <a:prstGeom prst="rect">
            <a:avLst/>
          </a:prstGeom>
          <a:solidFill>
            <a:schemeClr val="bg1">
              <a:lumMod val="85000"/>
              <a:lumOff val="1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1255597" y="968995"/>
            <a:ext cx="9771797" cy="5090615"/>
          </a:xfrm>
          <a:prstGeom prst="rect">
            <a:avLst/>
          </a:prstGeom>
          <a:solidFill>
            <a:schemeClr val="bg1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2019877" y="1487611"/>
            <a:ext cx="8188657" cy="4148919"/>
          </a:xfrm>
          <a:prstGeom prst="rect">
            <a:avLst/>
          </a:prstGeom>
          <a:solidFill>
            <a:schemeClr val="bg1">
              <a:lumMod val="65000"/>
              <a:lumOff val="3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2019877" y="2481718"/>
            <a:ext cx="818865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000" b="1" dirty="0">
                <a:ln>
                  <a:solidFill>
                    <a:schemeClr val="tx1"/>
                  </a:solidFill>
                </a:ln>
                <a:solidFill>
                  <a:schemeClr val="accent1"/>
                </a:solidFill>
                <a:latin typeface="Viner Hand ITC" panose="03070502030502020203" pitchFamily="66" charset="0"/>
              </a:rPr>
              <a:t>Thank you</a:t>
            </a:r>
          </a:p>
          <a:p>
            <a:pPr algn="ctr"/>
            <a:r>
              <a:rPr lang="en-US" sz="5000" b="1" dirty="0" smtClean="0">
                <a:ln>
                  <a:solidFill>
                    <a:schemeClr val="tx1"/>
                  </a:solidFill>
                </a:ln>
                <a:solidFill>
                  <a:schemeClr val="accent1"/>
                </a:solidFill>
                <a:latin typeface="Viner Hand ITC" panose="03070502030502020203" pitchFamily="66" charset="0"/>
              </a:rPr>
              <a:t>for </a:t>
            </a:r>
            <a:r>
              <a:rPr lang="en-US" sz="5000" b="1" dirty="0">
                <a:ln>
                  <a:solidFill>
                    <a:schemeClr val="tx1"/>
                  </a:solidFill>
                </a:ln>
                <a:solidFill>
                  <a:schemeClr val="accent1"/>
                </a:solidFill>
                <a:latin typeface="Viner Hand ITC" panose="03070502030502020203" pitchFamily="66" charset="0"/>
              </a:rPr>
              <a:t>your attention </a:t>
            </a:r>
            <a:endParaRPr lang="ar-SA" sz="5000" b="1" dirty="0">
              <a:ln>
                <a:solidFill>
                  <a:schemeClr val="tx1"/>
                </a:solidFill>
              </a:ln>
              <a:solidFill>
                <a:schemeClr val="accent1"/>
              </a:solidFill>
              <a:latin typeface="Viner Hand ITC" panose="03070502030502020203" pitchFamily="66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2702256" y="4694843"/>
            <a:ext cx="6960358" cy="4770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500" dirty="0" smtClean="0"/>
              <a:t>Do you have any questions?</a:t>
            </a:r>
            <a:endParaRPr lang="ar-SA" sz="2500" dirty="0"/>
          </a:p>
        </p:txBody>
      </p:sp>
    </p:spTree>
    <p:extLst>
      <p:ext uri="{BB962C8B-B14F-4D97-AF65-F5344CB8AC3E}">
        <p14:creationId xmlns:p14="http://schemas.microsoft.com/office/powerpoint/2010/main" val="3817038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Introduction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 </a:t>
            </a:r>
            <a:endParaRPr lang="en-GB" dirty="0"/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300251" y="1337486"/>
            <a:ext cx="11532358" cy="286603"/>
          </a:xfrm>
          <a:prstGeom prst="round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0636" y="1819517"/>
            <a:ext cx="7011587" cy="4357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57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ربع نص 5"/>
          <p:cNvSpPr txBox="1"/>
          <p:nvPr/>
        </p:nvSpPr>
        <p:spPr>
          <a:xfrm>
            <a:off x="1365441" y="5452481"/>
            <a:ext cx="115465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en-US" dirty="0">
                <a:solidFill>
                  <a:prstClr val="white"/>
                </a:solidFill>
              </a:rPr>
              <a:t>3D Cad</a:t>
            </a:r>
          </a:p>
          <a:p>
            <a:pPr algn="ctr" rtl="1"/>
            <a:r>
              <a:rPr lang="en-US" dirty="0">
                <a:solidFill>
                  <a:prstClr val="white"/>
                </a:solidFill>
              </a:rPr>
              <a:t>Model</a:t>
            </a:r>
            <a:endParaRPr lang="ar-SA" dirty="0">
              <a:solidFill>
                <a:prstClr val="white"/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2829562" y="5517232"/>
            <a:ext cx="115212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en-US" dirty="0">
                <a:solidFill>
                  <a:prstClr val="white"/>
                </a:solidFill>
              </a:rPr>
              <a:t>STL</a:t>
            </a:r>
          </a:p>
          <a:p>
            <a:pPr algn="ctr" rtl="1"/>
            <a:r>
              <a:rPr lang="en-US" dirty="0">
                <a:solidFill>
                  <a:prstClr val="white"/>
                </a:solidFill>
              </a:rPr>
              <a:t>File</a:t>
            </a:r>
            <a:endParaRPr lang="ar-SA" dirty="0">
              <a:solidFill>
                <a:prstClr val="white"/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4485746" y="5485002"/>
            <a:ext cx="1152128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en-US" dirty="0">
                <a:solidFill>
                  <a:prstClr val="white"/>
                </a:solidFill>
              </a:rPr>
              <a:t>Slicing</a:t>
            </a:r>
          </a:p>
          <a:p>
            <a:pPr algn="ctr" rtl="1"/>
            <a:r>
              <a:rPr lang="en-US" dirty="0">
                <a:solidFill>
                  <a:prstClr val="white"/>
                </a:solidFill>
              </a:rPr>
              <a:t>Software</a:t>
            </a:r>
          </a:p>
          <a:p>
            <a:pPr algn="ctr" rtl="1"/>
            <a:endParaRPr lang="ar-SA" dirty="0">
              <a:solidFill>
                <a:prstClr val="white"/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6047018" y="5424899"/>
            <a:ext cx="1152128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en-US" dirty="0">
                <a:solidFill>
                  <a:prstClr val="white"/>
                </a:solidFill>
              </a:rPr>
              <a:t>Layer Slices&amp; Tool Path</a:t>
            </a:r>
            <a:endParaRPr lang="ar-SA" dirty="0">
              <a:solidFill>
                <a:prstClr val="white"/>
              </a:solidFill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7824192" y="5517232"/>
            <a:ext cx="115212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en-US" dirty="0">
                <a:solidFill>
                  <a:prstClr val="white"/>
                </a:solidFill>
              </a:rPr>
              <a:t>3D Printer</a:t>
            </a:r>
            <a:endParaRPr lang="ar-SA" dirty="0">
              <a:solidFill>
                <a:prstClr val="white"/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10102370" y="5517232"/>
            <a:ext cx="115212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en-US" dirty="0">
                <a:solidFill>
                  <a:prstClr val="white"/>
                </a:solidFill>
              </a:rPr>
              <a:t>3D Object</a:t>
            </a:r>
            <a:endParaRPr lang="ar-SA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19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292608" y="310896"/>
            <a:ext cx="4663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US" sz="54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FDM</a:t>
            </a:r>
            <a:endParaRPr lang="en-GB" sz="5400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34784" y="1444752"/>
            <a:ext cx="515721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/>
              <a:t>Fused deposition molding (FDM) : is an additive manufacturing technology commonly used for modeling ,prototyping and production application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588991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مستدير الزوايا 4"/>
          <p:cNvSpPr/>
          <p:nvPr/>
        </p:nvSpPr>
        <p:spPr>
          <a:xfrm>
            <a:off x="4079776" y="72008"/>
            <a:ext cx="3168352" cy="54868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en-US" b="1" dirty="0">
                <a:solidFill>
                  <a:prstClr val="white"/>
                </a:solidFill>
              </a:rPr>
              <a:t>Start</a:t>
            </a:r>
            <a:endParaRPr lang="ar-SA" b="1" dirty="0">
              <a:solidFill>
                <a:prstClr val="white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4079776" y="908720"/>
            <a:ext cx="3168352" cy="733772"/>
          </a:xfrm>
          <a:prstGeom prst="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en-US" b="1" dirty="0">
                <a:solidFill>
                  <a:prstClr val="white"/>
                </a:solidFill>
              </a:rPr>
              <a:t>Layer of powder deposit automatically</a:t>
            </a:r>
            <a:endParaRPr lang="ar-SA" b="1" dirty="0">
              <a:solidFill>
                <a:prstClr val="white"/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4079776" y="1844824"/>
            <a:ext cx="3168352" cy="733772"/>
          </a:xfrm>
          <a:prstGeom prst="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en-US" b="1" dirty="0">
                <a:solidFill>
                  <a:prstClr val="white"/>
                </a:solidFill>
              </a:rPr>
              <a:t>Print head applies resin to powder layer</a:t>
            </a:r>
            <a:endParaRPr lang="ar-SA" b="1" dirty="0">
              <a:solidFill>
                <a:prstClr val="white"/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4079776" y="2767236"/>
            <a:ext cx="3168352" cy="733772"/>
          </a:xfrm>
          <a:prstGeom prst="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en-US" b="1" dirty="0">
                <a:solidFill>
                  <a:prstClr val="white"/>
                </a:solidFill>
              </a:rPr>
              <a:t>Powder layer dries almost immediately </a:t>
            </a:r>
            <a:endParaRPr lang="ar-SA" b="1" dirty="0">
              <a:solidFill>
                <a:prstClr val="white"/>
              </a:solidFill>
            </a:endParaRPr>
          </a:p>
        </p:txBody>
      </p:sp>
      <p:sp>
        <p:nvSpPr>
          <p:cNvPr id="9" name="معين 8"/>
          <p:cNvSpPr/>
          <p:nvPr/>
        </p:nvSpPr>
        <p:spPr>
          <a:xfrm>
            <a:off x="4079776" y="3717032"/>
            <a:ext cx="3168352" cy="1296144"/>
          </a:xfrm>
          <a:prstGeom prst="diamond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en-US" b="1" dirty="0">
                <a:solidFill>
                  <a:prstClr val="white"/>
                </a:solidFill>
              </a:rPr>
              <a:t>Add another layer?</a:t>
            </a:r>
            <a:endParaRPr lang="ar-SA" b="1" dirty="0">
              <a:solidFill>
                <a:prstClr val="white"/>
              </a:solidFill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4079776" y="5301208"/>
            <a:ext cx="3168352" cy="733772"/>
          </a:xfrm>
          <a:prstGeom prst="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en-US" b="1" dirty="0">
                <a:solidFill>
                  <a:prstClr val="white"/>
                </a:solidFill>
              </a:rPr>
              <a:t>Remove completed model</a:t>
            </a:r>
            <a:endParaRPr lang="ar-SA" b="1" dirty="0">
              <a:solidFill>
                <a:prstClr val="white"/>
              </a:solidFill>
            </a:endParaRPr>
          </a:p>
        </p:txBody>
      </p:sp>
      <p:sp>
        <p:nvSpPr>
          <p:cNvPr id="12" name="مستطيل مستدير الزوايا 11"/>
          <p:cNvSpPr/>
          <p:nvPr/>
        </p:nvSpPr>
        <p:spPr>
          <a:xfrm>
            <a:off x="4079776" y="6237312"/>
            <a:ext cx="3168352" cy="54868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en-US" b="1" dirty="0">
                <a:solidFill>
                  <a:prstClr val="white"/>
                </a:solidFill>
              </a:rPr>
              <a:t>Finish</a:t>
            </a:r>
            <a:endParaRPr lang="ar-SA" b="1" dirty="0">
              <a:solidFill>
                <a:prstClr val="white"/>
              </a:solidFill>
            </a:endParaRPr>
          </a:p>
        </p:txBody>
      </p:sp>
      <p:cxnSp>
        <p:nvCxnSpPr>
          <p:cNvPr id="14" name="رابط كسهم مستقيم 13"/>
          <p:cNvCxnSpPr>
            <a:stCxn id="5" idx="2"/>
            <a:endCxn id="6" idx="0"/>
          </p:cNvCxnSpPr>
          <p:nvPr/>
        </p:nvCxnSpPr>
        <p:spPr>
          <a:xfrm>
            <a:off x="5663952" y="620688"/>
            <a:ext cx="0" cy="288032"/>
          </a:xfrm>
          <a:prstGeom prst="straightConnector1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6" name="رابط كسهم مستقيم 15"/>
          <p:cNvCxnSpPr>
            <a:stCxn id="6" idx="2"/>
            <a:endCxn id="7" idx="0"/>
          </p:cNvCxnSpPr>
          <p:nvPr/>
        </p:nvCxnSpPr>
        <p:spPr>
          <a:xfrm>
            <a:off x="5663952" y="1642492"/>
            <a:ext cx="0" cy="202332"/>
          </a:xfrm>
          <a:prstGeom prst="straightConnector1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8" name="رابط كسهم مستقيم 17"/>
          <p:cNvCxnSpPr>
            <a:stCxn id="7" idx="2"/>
            <a:endCxn id="8" idx="0"/>
          </p:cNvCxnSpPr>
          <p:nvPr/>
        </p:nvCxnSpPr>
        <p:spPr>
          <a:xfrm>
            <a:off x="5663952" y="2578596"/>
            <a:ext cx="0" cy="188640"/>
          </a:xfrm>
          <a:prstGeom prst="straightConnector1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0" name="رابط كسهم مستقيم 19"/>
          <p:cNvCxnSpPr>
            <a:stCxn id="8" idx="2"/>
            <a:endCxn id="9" idx="0"/>
          </p:cNvCxnSpPr>
          <p:nvPr/>
        </p:nvCxnSpPr>
        <p:spPr>
          <a:xfrm>
            <a:off x="5663952" y="3501008"/>
            <a:ext cx="0" cy="216024"/>
          </a:xfrm>
          <a:prstGeom prst="straightConnector1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2" name="رابط كسهم مستقيم 21"/>
          <p:cNvCxnSpPr>
            <a:stCxn id="9" idx="2"/>
            <a:endCxn id="10" idx="0"/>
          </p:cNvCxnSpPr>
          <p:nvPr/>
        </p:nvCxnSpPr>
        <p:spPr>
          <a:xfrm>
            <a:off x="5663952" y="5013176"/>
            <a:ext cx="0" cy="288032"/>
          </a:xfrm>
          <a:prstGeom prst="straightConnector1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4" name="رابط كسهم مستقيم 23"/>
          <p:cNvCxnSpPr>
            <a:stCxn id="10" idx="2"/>
            <a:endCxn id="12" idx="0"/>
          </p:cNvCxnSpPr>
          <p:nvPr/>
        </p:nvCxnSpPr>
        <p:spPr>
          <a:xfrm>
            <a:off x="5663952" y="6034980"/>
            <a:ext cx="0" cy="202332"/>
          </a:xfrm>
          <a:prstGeom prst="straightConnector1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3" name="مربع نص 42"/>
          <p:cNvSpPr txBox="1"/>
          <p:nvPr/>
        </p:nvSpPr>
        <p:spPr>
          <a:xfrm>
            <a:off x="4583832" y="4941168"/>
            <a:ext cx="100811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en-US" b="1" dirty="0">
                <a:solidFill>
                  <a:srgbClr val="4F81BD">
                    <a:lumMod val="40000"/>
                    <a:lumOff val="60000"/>
                  </a:srgbClr>
                </a:solidFill>
              </a:rPr>
              <a:t>No</a:t>
            </a:r>
            <a:endParaRPr lang="ar-SA" b="1" dirty="0">
              <a:solidFill>
                <a:srgbClr val="4F81BD">
                  <a:lumMod val="40000"/>
                  <a:lumOff val="60000"/>
                </a:srgbClr>
              </a:solidFill>
            </a:endParaRPr>
          </a:p>
        </p:txBody>
      </p:sp>
      <p:sp>
        <p:nvSpPr>
          <p:cNvPr id="44" name="مربع نص 43"/>
          <p:cNvSpPr txBox="1"/>
          <p:nvPr/>
        </p:nvSpPr>
        <p:spPr>
          <a:xfrm>
            <a:off x="6528048" y="3995772"/>
            <a:ext cx="100811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en-US" b="1" dirty="0">
                <a:solidFill>
                  <a:srgbClr val="4F81BD">
                    <a:lumMod val="40000"/>
                    <a:lumOff val="60000"/>
                  </a:srgbClr>
                </a:solidFill>
              </a:rPr>
              <a:t>Yes</a:t>
            </a:r>
            <a:endParaRPr lang="ar-SA" b="1" dirty="0">
              <a:solidFill>
                <a:srgbClr val="4F81BD">
                  <a:lumMod val="40000"/>
                  <a:lumOff val="60000"/>
                </a:srgbClr>
              </a:solidFill>
            </a:endParaRPr>
          </a:p>
        </p:txBody>
      </p:sp>
      <p:cxnSp>
        <p:nvCxnSpPr>
          <p:cNvPr id="48" name="رابط بشكل مرفق 47"/>
          <p:cNvCxnSpPr>
            <a:stCxn id="9" idx="3"/>
          </p:cNvCxnSpPr>
          <p:nvPr/>
        </p:nvCxnSpPr>
        <p:spPr>
          <a:xfrm flipH="1" flipV="1">
            <a:off x="5663952" y="739074"/>
            <a:ext cx="1584176" cy="3626030"/>
          </a:xfrm>
          <a:prstGeom prst="bentConnector3">
            <a:avLst>
              <a:gd name="adj1" fmla="val -14430"/>
            </a:avLst>
          </a:prstGeom>
          <a:ln>
            <a:solidFill>
              <a:schemeClr val="tx2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92608" y="310896"/>
            <a:ext cx="4663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US" sz="5400" dirty="0">
                <a:solidFill>
                  <a:srgbClr val="07CB98"/>
                </a:solidFill>
                <a:latin typeface="Georgia"/>
              </a:rPr>
              <a:t>FDM</a:t>
            </a:r>
            <a:endParaRPr lang="en-GB" sz="5400" dirty="0">
              <a:solidFill>
                <a:srgbClr val="07CB98"/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58036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Design </a:t>
            </a:r>
            <a:endParaRPr lang="en-GB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   </a:t>
            </a:r>
          </a:p>
          <a:p>
            <a:pPr marL="0" indent="0">
              <a:buNone/>
            </a:pPr>
            <a:r>
              <a:rPr lang="en-US" sz="3200" dirty="0" smtClean="0"/>
              <a:t> </a:t>
            </a:r>
            <a:endParaRPr lang="en-GB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3179" y="1449823"/>
            <a:ext cx="7671460" cy="5106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38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Design</a:t>
            </a:r>
            <a:endParaRPr lang="en-GB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   Feeder Mechanism :</a:t>
            </a:r>
          </a:p>
          <a:p>
            <a:pPr marL="0" indent="0">
              <a:buNone/>
            </a:pPr>
            <a:r>
              <a:rPr lang="en-US" sz="3200" dirty="0"/>
              <a:t> </a:t>
            </a:r>
            <a:r>
              <a:rPr lang="en-US" sz="3200" dirty="0" smtClean="0"/>
              <a:t>it is </a:t>
            </a:r>
            <a:r>
              <a:rPr lang="en-US" sz="3200" dirty="0"/>
              <a:t>one of the most important components on a 3D printer. It is responsible for sending the correct amount of filament to the hot end where it’s melted and extruded down in thin layers to make your part.</a:t>
            </a:r>
            <a:endParaRPr lang="en-US" sz="3200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179193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Design</a:t>
            </a:r>
            <a:endParaRPr lang="en-GB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   Feeder Mechanism</a:t>
            </a:r>
          </a:p>
          <a:p>
            <a:pPr marL="0" indent="0">
              <a:buNone/>
            </a:pPr>
            <a:r>
              <a:rPr lang="en-US" sz="3200" dirty="0" smtClean="0"/>
              <a:t> </a:t>
            </a:r>
            <a:endParaRPr lang="en-GB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9886" y="2490668"/>
            <a:ext cx="7990072" cy="408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526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rushed Metal 16x9">
  <a:themeElements>
    <a:clrScheme name="BrushedMetal">
      <a:dk1>
        <a:sysClr val="windowText" lastClr="000000"/>
      </a:dk1>
      <a:lt1>
        <a:sysClr val="window" lastClr="FFFFFF"/>
      </a:lt1>
      <a:dk2>
        <a:srgbClr val="2F333A"/>
      </a:dk2>
      <a:lt2>
        <a:srgbClr val="E4F9F9"/>
      </a:lt2>
      <a:accent1>
        <a:srgbClr val="07CB98"/>
      </a:accent1>
      <a:accent2>
        <a:srgbClr val="5A90D1"/>
      </a:accent2>
      <a:accent3>
        <a:srgbClr val="E6AD1E"/>
      </a:accent3>
      <a:accent4>
        <a:srgbClr val="EA6312"/>
      </a:accent4>
      <a:accent5>
        <a:srgbClr val="8253A9"/>
      </a:accent5>
      <a:accent6>
        <a:srgbClr val="CB274A"/>
      </a:accent6>
      <a:hlink>
        <a:srgbClr val="5A90D1"/>
      </a:hlink>
      <a:folHlink>
        <a:srgbClr val="969696"/>
      </a:folHlink>
    </a:clrScheme>
    <a:fontScheme name="Georgia">
      <a:maj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reen brushed metal presentation (widescreen).potx" id="{DA9951C7-4320-4495-9FC1-E63CCA4172C0}" vid="{B4FD8286-12BA-4ECE-B80E-03C93BD82B08}"/>
    </a:ext>
  </a:extLst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BrushedMetal">
      <a:dk1>
        <a:sysClr val="windowText" lastClr="000000"/>
      </a:dk1>
      <a:lt1>
        <a:sysClr val="window" lastClr="FFFFFF"/>
      </a:lt1>
      <a:dk2>
        <a:srgbClr val="2F333A"/>
      </a:dk2>
      <a:lt2>
        <a:srgbClr val="E4F9F9"/>
      </a:lt2>
      <a:accent1>
        <a:srgbClr val="07CB98"/>
      </a:accent1>
      <a:accent2>
        <a:srgbClr val="5A90D1"/>
      </a:accent2>
      <a:accent3>
        <a:srgbClr val="E6AD1E"/>
      </a:accent3>
      <a:accent4>
        <a:srgbClr val="EA6312"/>
      </a:accent4>
      <a:accent5>
        <a:srgbClr val="8253A9"/>
      </a:accent5>
      <a:accent6>
        <a:srgbClr val="CB274A"/>
      </a:accent6>
      <a:hlink>
        <a:srgbClr val="5A90D1"/>
      </a:hlink>
      <a:folHlink>
        <a:srgbClr val="969696"/>
      </a:folHlink>
    </a:clrScheme>
    <a:fontScheme name="Georgia">
      <a:maj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BrushedMetal">
      <a:dk1>
        <a:sysClr val="windowText" lastClr="000000"/>
      </a:dk1>
      <a:lt1>
        <a:sysClr val="window" lastClr="FFFFFF"/>
      </a:lt1>
      <a:dk2>
        <a:srgbClr val="2F333A"/>
      </a:dk2>
      <a:lt2>
        <a:srgbClr val="E4F9F9"/>
      </a:lt2>
      <a:accent1>
        <a:srgbClr val="07CB98"/>
      </a:accent1>
      <a:accent2>
        <a:srgbClr val="5A90D1"/>
      </a:accent2>
      <a:accent3>
        <a:srgbClr val="E6AD1E"/>
      </a:accent3>
      <a:accent4>
        <a:srgbClr val="EA6312"/>
      </a:accent4>
      <a:accent5>
        <a:srgbClr val="8253A9"/>
      </a:accent5>
      <a:accent6>
        <a:srgbClr val="CB274A"/>
      </a:accent6>
      <a:hlink>
        <a:srgbClr val="5A90D1"/>
      </a:hlink>
      <a:folHlink>
        <a:srgbClr val="969696"/>
      </a:folHlink>
    </a:clrScheme>
    <a:fontScheme name="Georgia">
      <a:maj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5A16170-AED4-43FB-90C7-1F1653EBFACC}">
  <ds:schemaRefs>
    <ds:schemaRef ds:uri="http://purl.org/dc/elements/1.1/"/>
    <ds:schemaRef ds:uri="40262f94-9f35-4ac3-9a90-690165a166b7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a4f35948-e619-41b3-aa29-22878b09cfd2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961EA76-1630-4788-A629-8FDAFC92057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1C05A15-2C36-4B2C-9ED7-7313D59409A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Green brushed metal presentation (widescreen)</Template>
  <TotalTime>1239</TotalTime>
  <Words>318</Words>
  <Application>Microsoft Office PowerPoint</Application>
  <PresentationFormat>Widescreen</PresentationFormat>
  <Paragraphs>98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21</vt:i4>
      </vt:variant>
    </vt:vector>
  </HeadingPairs>
  <TitlesOfParts>
    <vt:vector size="32" baseType="lpstr">
      <vt:lpstr>Arial</vt:lpstr>
      <vt:lpstr>Calibri</vt:lpstr>
      <vt:lpstr>Georgia</vt:lpstr>
      <vt:lpstr>Neo Sans Std</vt:lpstr>
      <vt:lpstr>Neo Sans Std Medium</vt:lpstr>
      <vt:lpstr>Tahoma</vt:lpstr>
      <vt:lpstr>Times New Roman</vt:lpstr>
      <vt:lpstr>Viner Hand ITC</vt:lpstr>
      <vt:lpstr>Brushed Metal 16x9</vt:lpstr>
      <vt:lpstr>سمة Office</vt:lpstr>
      <vt:lpstr>1_سمة Office</vt:lpstr>
      <vt:lpstr>FDM-3D printer</vt:lpstr>
      <vt:lpstr>Outline</vt:lpstr>
      <vt:lpstr>Introduction </vt:lpstr>
      <vt:lpstr>PowerPoint Presentation</vt:lpstr>
      <vt:lpstr>PowerPoint Presentation</vt:lpstr>
      <vt:lpstr>PowerPoint Presentation</vt:lpstr>
      <vt:lpstr>Design </vt:lpstr>
      <vt:lpstr>Design</vt:lpstr>
      <vt:lpstr>Design</vt:lpstr>
      <vt:lpstr>Design</vt:lpstr>
      <vt:lpstr>Design </vt:lpstr>
      <vt:lpstr>Control &amp; Calibration</vt:lpstr>
      <vt:lpstr>Control &amp; Calibration</vt:lpstr>
      <vt:lpstr>Control &amp; Calibration</vt:lpstr>
      <vt:lpstr> Control &amp; Calibration </vt:lpstr>
      <vt:lpstr>Control &amp; Calibration </vt:lpstr>
      <vt:lpstr>Specifications </vt:lpstr>
      <vt:lpstr>Challenges </vt:lpstr>
      <vt:lpstr>Our Vision </vt:lpstr>
      <vt:lpstr>Conclusion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FDM-3D printer</dc:title>
  <dc:creator>ENG-S</dc:creator>
  <cp:lastModifiedBy>ENG-S</cp:lastModifiedBy>
  <cp:revision>44</cp:revision>
  <dcterms:created xsi:type="dcterms:W3CDTF">2017-05-18T19:50:17Z</dcterms:created>
  <dcterms:modified xsi:type="dcterms:W3CDTF">2017-07-01T21:52:20Z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