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331" r:id="rId4"/>
    <p:sldId id="344" r:id="rId5"/>
    <p:sldId id="345" r:id="rId6"/>
    <p:sldId id="260" r:id="rId7"/>
    <p:sldId id="262" r:id="rId8"/>
    <p:sldId id="332" r:id="rId9"/>
    <p:sldId id="33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34" r:id="rId26"/>
    <p:sldId id="279" r:id="rId27"/>
    <p:sldId id="280" r:id="rId28"/>
    <p:sldId id="283" r:id="rId29"/>
    <p:sldId id="284" r:id="rId30"/>
    <p:sldId id="285" r:id="rId31"/>
    <p:sldId id="286" r:id="rId32"/>
    <p:sldId id="336" r:id="rId33"/>
    <p:sldId id="289" r:id="rId34"/>
    <p:sldId id="290" r:id="rId35"/>
    <p:sldId id="291" r:id="rId36"/>
    <p:sldId id="337" r:id="rId37"/>
    <p:sldId id="338" r:id="rId38"/>
    <p:sldId id="293" r:id="rId39"/>
    <p:sldId id="295" r:id="rId40"/>
    <p:sldId id="339" r:id="rId41"/>
    <p:sldId id="340" r:id="rId42"/>
    <p:sldId id="296" r:id="rId43"/>
    <p:sldId id="341" r:id="rId44"/>
    <p:sldId id="297" r:id="rId45"/>
    <p:sldId id="342" r:id="rId46"/>
    <p:sldId id="298" r:id="rId47"/>
    <p:sldId id="299" r:id="rId48"/>
    <p:sldId id="330" r:id="rId49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22"/>
            <c:spPr>
              <a:solidFill>
                <a:srgbClr val="228024">
                  <a:alpha val="68000"/>
                </a:srgbClr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19437500655270698"/>
                  <c:y val="9.2902285026161116E-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544079530857042"/>
                  <c:y val="-0.27713772618631805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متوسطة</c:v>
                </c:pt>
                <c:pt idx="1">
                  <c:v>منخفضة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20.8</c:v>
                </c:pt>
                <c:pt idx="1">
                  <c:v>79.2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3.8710381386195182E-2"/>
                  <c:y val="0.1919823883358434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مخدومة </c:v>
                </c:pt>
                <c:pt idx="1">
                  <c:v>غير مخدومة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5.8</c:v>
                </c:pt>
                <c:pt idx="1">
                  <c:v>95.2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6D6D80-95A1-4A58-A8B2-32F4B9D28C36}" type="doc">
      <dgm:prSet loTypeId="urn:microsoft.com/office/officeart/2005/8/layout/cycle1" loCatId="cycle" qsTypeId="urn:microsoft.com/office/officeart/2005/8/quickstyle/simple5" qsCatId="simple" csTypeId="urn:microsoft.com/office/officeart/2005/8/colors/colorful1" csCatId="colorful" phldr="1"/>
      <dgm:spPr/>
    </dgm:pt>
    <dgm:pt modelId="{1FCC741A-489B-4A95-AB0D-382966A3E725}">
      <dgm:prSet phldrT="[Text]"/>
      <dgm:spPr/>
      <dgm:t>
        <a:bodyPr/>
        <a:lstStyle/>
        <a:p>
          <a:r>
            <a:rPr lang="ar-SA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الاقتصاد</a:t>
          </a:r>
          <a:endParaRPr lang="en-US" dirty="0">
            <a:solidFill>
              <a:schemeClr val="accent2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gm:t>
    </dgm:pt>
    <dgm:pt modelId="{96B05466-A70F-4675-9FB2-54A4FAB51D76}" type="parTrans" cxnId="{1BD8FE12-6422-4E2B-8DB8-88BD0B592009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6D8650FA-080D-49CC-9E79-A48F32D53FE8}" type="sibTrans" cxnId="{1BD8FE12-6422-4E2B-8DB8-88BD0B592009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87CB0C68-A7BC-4F35-89FB-CC317D8CB859}">
      <dgm:prSet phldrT="[Text]"/>
      <dgm:spPr/>
      <dgm:t>
        <a:bodyPr/>
        <a:lstStyle/>
        <a:p>
          <a:r>
            <a:rPr lang="ar-SA" dirty="0" smtClean="0">
              <a:solidFill>
                <a:schemeClr val="accent3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البيئة </a:t>
          </a:r>
          <a:endParaRPr lang="en-US" dirty="0">
            <a:solidFill>
              <a:schemeClr val="accent3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gm:t>
    </dgm:pt>
    <dgm:pt modelId="{31238F9E-3D5E-4E2F-949D-7B909AB45702}" type="parTrans" cxnId="{5ECF8E0E-0870-4F97-914F-40156C2213EE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A1DC2BC1-FD3E-4405-88AF-2B07E773D484}" type="sibTrans" cxnId="{5ECF8E0E-0870-4F97-914F-40156C2213EE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4DCC56A0-CD18-4821-B194-D3D9A5545983}">
      <dgm:prSet phldrT="[Text]"/>
      <dgm:spPr/>
      <dgm:t>
        <a:bodyPr/>
        <a:lstStyle/>
        <a:p>
          <a:r>
            <a:rPr lang="ar-SA" dirty="0" smtClean="0">
              <a:solidFill>
                <a:schemeClr val="accent4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المجتمع</a:t>
          </a:r>
          <a:endParaRPr lang="en-US" dirty="0">
            <a:solidFill>
              <a:schemeClr val="accent4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gm:t>
    </dgm:pt>
    <dgm:pt modelId="{230E71EF-52DF-41CC-965D-1FCF138A69E2}" type="parTrans" cxnId="{2748926B-3C2E-467C-A219-56D5273F9408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48E220C4-108E-47B9-A16F-E955DB090FFE}" type="sibTrans" cxnId="{2748926B-3C2E-467C-A219-56D5273F9408}">
      <dgm:prSet/>
      <dgm:spPr/>
      <dgm:t>
        <a:bodyPr/>
        <a:lstStyle/>
        <a:p>
          <a:endParaRPr lang="en-US"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a:endParaRPr>
        </a:p>
      </dgm:t>
    </dgm:pt>
    <dgm:pt modelId="{AF3966AE-8A21-4FFC-9CD7-1BC905C820A1}" type="pres">
      <dgm:prSet presAssocID="{0E6D6D80-95A1-4A58-A8B2-32F4B9D28C36}" presName="cycle" presStyleCnt="0">
        <dgm:presLayoutVars>
          <dgm:dir/>
          <dgm:resizeHandles val="exact"/>
        </dgm:presLayoutVars>
      </dgm:prSet>
      <dgm:spPr/>
    </dgm:pt>
    <dgm:pt modelId="{DF1FD17E-F084-404A-ADF2-9A6F3457BD34}" type="pres">
      <dgm:prSet presAssocID="{1FCC741A-489B-4A95-AB0D-382966A3E725}" presName="dummy" presStyleCnt="0"/>
      <dgm:spPr/>
    </dgm:pt>
    <dgm:pt modelId="{71A57824-BC43-476D-8059-E3B824C3BFD1}" type="pres">
      <dgm:prSet presAssocID="{1FCC741A-489B-4A95-AB0D-382966A3E725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2743DB-6210-4F12-8575-24379E4F14D3}" type="pres">
      <dgm:prSet presAssocID="{6D8650FA-080D-49CC-9E79-A48F32D53FE8}" presName="sibTrans" presStyleLbl="node1" presStyleIdx="0" presStyleCnt="3"/>
      <dgm:spPr/>
      <dgm:t>
        <a:bodyPr/>
        <a:lstStyle/>
        <a:p>
          <a:endParaRPr lang="en-US"/>
        </a:p>
      </dgm:t>
    </dgm:pt>
    <dgm:pt modelId="{382AE8A3-7DA9-4F0D-BE01-D26F61661183}" type="pres">
      <dgm:prSet presAssocID="{87CB0C68-A7BC-4F35-89FB-CC317D8CB859}" presName="dummy" presStyleCnt="0"/>
      <dgm:spPr/>
    </dgm:pt>
    <dgm:pt modelId="{887E6C84-7418-4A32-88E7-5687817920D4}" type="pres">
      <dgm:prSet presAssocID="{87CB0C68-A7BC-4F35-89FB-CC317D8CB85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D37236-7C1E-4883-9748-98DA07140AB2}" type="pres">
      <dgm:prSet presAssocID="{A1DC2BC1-FD3E-4405-88AF-2B07E773D484}" presName="sibTrans" presStyleLbl="node1" presStyleIdx="1" presStyleCnt="3"/>
      <dgm:spPr/>
      <dgm:t>
        <a:bodyPr/>
        <a:lstStyle/>
        <a:p>
          <a:endParaRPr lang="en-US"/>
        </a:p>
      </dgm:t>
    </dgm:pt>
    <dgm:pt modelId="{0DF62565-046D-4C0E-BC1F-B8D692AFEE10}" type="pres">
      <dgm:prSet presAssocID="{4DCC56A0-CD18-4821-B194-D3D9A5545983}" presName="dummy" presStyleCnt="0"/>
      <dgm:spPr/>
    </dgm:pt>
    <dgm:pt modelId="{8EDFA6E9-397A-4099-AD01-E8AB094F7B1C}" type="pres">
      <dgm:prSet presAssocID="{4DCC56A0-CD18-4821-B194-D3D9A5545983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A8178E-3076-4DEB-82EC-CDA8603449C5}" type="pres">
      <dgm:prSet presAssocID="{48E220C4-108E-47B9-A16F-E955DB090FFE}" presName="sibTrans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BB2ABC73-6DF5-4164-BFFB-B4EB0FB8DFB0}" type="presOf" srcId="{6D8650FA-080D-49CC-9E79-A48F32D53FE8}" destId="{AC2743DB-6210-4F12-8575-24379E4F14D3}" srcOrd="0" destOrd="0" presId="urn:microsoft.com/office/officeart/2005/8/layout/cycle1"/>
    <dgm:cxn modelId="{2748926B-3C2E-467C-A219-56D5273F9408}" srcId="{0E6D6D80-95A1-4A58-A8B2-32F4B9D28C36}" destId="{4DCC56A0-CD18-4821-B194-D3D9A5545983}" srcOrd="2" destOrd="0" parTransId="{230E71EF-52DF-41CC-965D-1FCF138A69E2}" sibTransId="{48E220C4-108E-47B9-A16F-E955DB090FFE}"/>
    <dgm:cxn modelId="{83E07258-4405-4531-B7E0-C501E6BE557E}" type="presOf" srcId="{A1DC2BC1-FD3E-4405-88AF-2B07E773D484}" destId="{B6D37236-7C1E-4883-9748-98DA07140AB2}" srcOrd="0" destOrd="0" presId="urn:microsoft.com/office/officeart/2005/8/layout/cycle1"/>
    <dgm:cxn modelId="{ED7D2D4D-8738-4AEB-8219-5EBB9E95BDC9}" type="presOf" srcId="{87CB0C68-A7BC-4F35-89FB-CC317D8CB859}" destId="{887E6C84-7418-4A32-88E7-5687817920D4}" srcOrd="0" destOrd="0" presId="urn:microsoft.com/office/officeart/2005/8/layout/cycle1"/>
    <dgm:cxn modelId="{D1C1EDE0-FB3D-41BF-A4AE-4E8079358455}" type="presOf" srcId="{1FCC741A-489B-4A95-AB0D-382966A3E725}" destId="{71A57824-BC43-476D-8059-E3B824C3BFD1}" srcOrd="0" destOrd="0" presId="urn:microsoft.com/office/officeart/2005/8/layout/cycle1"/>
    <dgm:cxn modelId="{4F320FB2-0F08-4BDC-BD2E-BAEE1089DC7B}" type="presOf" srcId="{4DCC56A0-CD18-4821-B194-D3D9A5545983}" destId="{8EDFA6E9-397A-4099-AD01-E8AB094F7B1C}" srcOrd="0" destOrd="0" presId="urn:microsoft.com/office/officeart/2005/8/layout/cycle1"/>
    <dgm:cxn modelId="{861C7A12-DF26-457B-A3FF-7E42773086C5}" type="presOf" srcId="{0E6D6D80-95A1-4A58-A8B2-32F4B9D28C36}" destId="{AF3966AE-8A21-4FFC-9CD7-1BC905C820A1}" srcOrd="0" destOrd="0" presId="urn:microsoft.com/office/officeart/2005/8/layout/cycle1"/>
    <dgm:cxn modelId="{5ECF8E0E-0870-4F97-914F-40156C2213EE}" srcId="{0E6D6D80-95A1-4A58-A8B2-32F4B9D28C36}" destId="{87CB0C68-A7BC-4F35-89FB-CC317D8CB859}" srcOrd="1" destOrd="0" parTransId="{31238F9E-3D5E-4E2F-949D-7B909AB45702}" sibTransId="{A1DC2BC1-FD3E-4405-88AF-2B07E773D484}"/>
    <dgm:cxn modelId="{81D3E922-4091-41F0-AC7A-7454E9B0B73E}" type="presOf" srcId="{48E220C4-108E-47B9-A16F-E955DB090FFE}" destId="{01A8178E-3076-4DEB-82EC-CDA8603449C5}" srcOrd="0" destOrd="0" presId="urn:microsoft.com/office/officeart/2005/8/layout/cycle1"/>
    <dgm:cxn modelId="{1BD8FE12-6422-4E2B-8DB8-88BD0B592009}" srcId="{0E6D6D80-95A1-4A58-A8B2-32F4B9D28C36}" destId="{1FCC741A-489B-4A95-AB0D-382966A3E725}" srcOrd="0" destOrd="0" parTransId="{96B05466-A70F-4675-9FB2-54A4FAB51D76}" sibTransId="{6D8650FA-080D-49CC-9E79-A48F32D53FE8}"/>
    <dgm:cxn modelId="{5A713C97-42A9-4D1C-9809-37190C097160}" type="presParOf" srcId="{AF3966AE-8A21-4FFC-9CD7-1BC905C820A1}" destId="{DF1FD17E-F084-404A-ADF2-9A6F3457BD34}" srcOrd="0" destOrd="0" presId="urn:microsoft.com/office/officeart/2005/8/layout/cycle1"/>
    <dgm:cxn modelId="{E84E20DD-03D2-4FF1-B76C-13DCFB0987FB}" type="presParOf" srcId="{AF3966AE-8A21-4FFC-9CD7-1BC905C820A1}" destId="{71A57824-BC43-476D-8059-E3B824C3BFD1}" srcOrd="1" destOrd="0" presId="urn:microsoft.com/office/officeart/2005/8/layout/cycle1"/>
    <dgm:cxn modelId="{7E38F8AA-0922-4DBF-ABD3-A4600E65D1C2}" type="presParOf" srcId="{AF3966AE-8A21-4FFC-9CD7-1BC905C820A1}" destId="{AC2743DB-6210-4F12-8575-24379E4F14D3}" srcOrd="2" destOrd="0" presId="urn:microsoft.com/office/officeart/2005/8/layout/cycle1"/>
    <dgm:cxn modelId="{1E70B003-9BCE-488A-AB43-D8C4FA98F3FD}" type="presParOf" srcId="{AF3966AE-8A21-4FFC-9CD7-1BC905C820A1}" destId="{382AE8A3-7DA9-4F0D-BE01-D26F61661183}" srcOrd="3" destOrd="0" presId="urn:microsoft.com/office/officeart/2005/8/layout/cycle1"/>
    <dgm:cxn modelId="{8A07A874-645F-41F6-AED8-ACD121D43504}" type="presParOf" srcId="{AF3966AE-8A21-4FFC-9CD7-1BC905C820A1}" destId="{887E6C84-7418-4A32-88E7-5687817920D4}" srcOrd="4" destOrd="0" presId="urn:microsoft.com/office/officeart/2005/8/layout/cycle1"/>
    <dgm:cxn modelId="{BC44464D-A485-4D99-A177-4961B5189C5E}" type="presParOf" srcId="{AF3966AE-8A21-4FFC-9CD7-1BC905C820A1}" destId="{B6D37236-7C1E-4883-9748-98DA07140AB2}" srcOrd="5" destOrd="0" presId="urn:microsoft.com/office/officeart/2005/8/layout/cycle1"/>
    <dgm:cxn modelId="{6381D519-5007-44CC-87AC-507C4DE96D69}" type="presParOf" srcId="{AF3966AE-8A21-4FFC-9CD7-1BC905C820A1}" destId="{0DF62565-046D-4C0E-BC1F-B8D692AFEE10}" srcOrd="6" destOrd="0" presId="urn:microsoft.com/office/officeart/2005/8/layout/cycle1"/>
    <dgm:cxn modelId="{13775A1B-6E5A-4151-8295-1812D5FBAD14}" type="presParOf" srcId="{AF3966AE-8A21-4FFC-9CD7-1BC905C820A1}" destId="{8EDFA6E9-397A-4099-AD01-E8AB094F7B1C}" srcOrd="7" destOrd="0" presId="urn:microsoft.com/office/officeart/2005/8/layout/cycle1"/>
    <dgm:cxn modelId="{CCE8BB6F-3083-456C-9DFE-CFD379B27C07}" type="presParOf" srcId="{AF3966AE-8A21-4FFC-9CD7-1BC905C820A1}" destId="{01A8178E-3076-4DEB-82EC-CDA8603449C5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57824-BC43-476D-8059-E3B824C3BFD1}">
      <dsp:nvSpPr>
        <dsp:cNvPr id="0" name=""/>
        <dsp:cNvSpPr/>
      </dsp:nvSpPr>
      <dsp:spPr>
        <a:xfrm>
          <a:off x="4447687" y="404701"/>
          <a:ext cx="2062354" cy="2062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800" kern="1200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الاقتصاد</a:t>
          </a:r>
          <a:endParaRPr lang="en-US" sz="5800" kern="1200" dirty="0">
            <a:solidFill>
              <a:schemeClr val="accent2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sp:txBody>
      <dsp:txXfrm>
        <a:off x="4447687" y="404701"/>
        <a:ext cx="2062354" cy="2062354"/>
      </dsp:txXfrm>
    </dsp:sp>
    <dsp:sp modelId="{AC2743DB-6210-4F12-8575-24379E4F14D3}">
      <dsp:nvSpPr>
        <dsp:cNvPr id="0" name=""/>
        <dsp:cNvSpPr/>
      </dsp:nvSpPr>
      <dsp:spPr>
        <a:xfrm>
          <a:off x="1305974" y="-1178"/>
          <a:ext cx="4876882" cy="4876882"/>
        </a:xfrm>
        <a:prstGeom prst="circularArrow">
          <a:avLst>
            <a:gd name="adj1" fmla="val 8246"/>
            <a:gd name="adj2" fmla="val 575927"/>
            <a:gd name="adj3" fmla="val 2964724"/>
            <a:gd name="adj4" fmla="val 51141"/>
            <a:gd name="adj5" fmla="val 9621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87E6C84-7418-4A32-88E7-5687817920D4}">
      <dsp:nvSpPr>
        <dsp:cNvPr id="0" name=""/>
        <dsp:cNvSpPr/>
      </dsp:nvSpPr>
      <dsp:spPr>
        <a:xfrm>
          <a:off x="2713238" y="3408854"/>
          <a:ext cx="2062354" cy="2062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800" kern="1200" dirty="0" smtClean="0">
              <a:solidFill>
                <a:schemeClr val="accent3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البيئة </a:t>
          </a:r>
          <a:endParaRPr lang="en-US" sz="5800" kern="1200" dirty="0">
            <a:solidFill>
              <a:schemeClr val="accent3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sp:txBody>
      <dsp:txXfrm>
        <a:off x="2713238" y="3408854"/>
        <a:ext cx="2062354" cy="2062354"/>
      </dsp:txXfrm>
    </dsp:sp>
    <dsp:sp modelId="{B6D37236-7C1E-4883-9748-98DA07140AB2}">
      <dsp:nvSpPr>
        <dsp:cNvPr id="0" name=""/>
        <dsp:cNvSpPr/>
      </dsp:nvSpPr>
      <dsp:spPr>
        <a:xfrm>
          <a:off x="1305974" y="-1178"/>
          <a:ext cx="4876882" cy="4876882"/>
        </a:xfrm>
        <a:prstGeom prst="circularArrow">
          <a:avLst>
            <a:gd name="adj1" fmla="val 8246"/>
            <a:gd name="adj2" fmla="val 575927"/>
            <a:gd name="adj3" fmla="val 10172932"/>
            <a:gd name="adj4" fmla="val 7259349"/>
            <a:gd name="adj5" fmla="val 9621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EDFA6E9-397A-4099-AD01-E8AB094F7B1C}">
      <dsp:nvSpPr>
        <dsp:cNvPr id="0" name=""/>
        <dsp:cNvSpPr/>
      </dsp:nvSpPr>
      <dsp:spPr>
        <a:xfrm>
          <a:off x="978790" y="404701"/>
          <a:ext cx="2062354" cy="2062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800" kern="1200" dirty="0" smtClean="0">
              <a:solidFill>
                <a:schemeClr val="accent4">
                  <a:lumMod val="7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rPr>
            <a:t>المجتمع</a:t>
          </a:r>
          <a:endParaRPr lang="en-US" sz="5800" kern="1200" dirty="0">
            <a:solidFill>
              <a:schemeClr val="accent4">
                <a:lumMod val="75000"/>
              </a:schemeClr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Andalus" panose="02020603050405020304" pitchFamily="18" charset="-78"/>
            <a:cs typeface="Andalus" panose="02020603050405020304" pitchFamily="18" charset="-78"/>
          </a:endParaRPr>
        </a:p>
      </dsp:txBody>
      <dsp:txXfrm>
        <a:off x="978790" y="404701"/>
        <a:ext cx="2062354" cy="2062354"/>
      </dsp:txXfrm>
    </dsp:sp>
    <dsp:sp modelId="{01A8178E-3076-4DEB-82EC-CDA8603449C5}">
      <dsp:nvSpPr>
        <dsp:cNvPr id="0" name=""/>
        <dsp:cNvSpPr/>
      </dsp:nvSpPr>
      <dsp:spPr>
        <a:xfrm>
          <a:off x="1305974" y="-1178"/>
          <a:ext cx="4876882" cy="4876882"/>
        </a:xfrm>
        <a:prstGeom prst="circularArrow">
          <a:avLst>
            <a:gd name="adj1" fmla="val 8246"/>
            <a:gd name="adj2" fmla="val 575927"/>
            <a:gd name="adj3" fmla="val 16857532"/>
            <a:gd name="adj4" fmla="val 14966541"/>
            <a:gd name="adj5" fmla="val 962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2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98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17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97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07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1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41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37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961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2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9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410C7-97BE-49AB-99E3-9C8FC99CCE23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B3793-584C-4451-83A8-9FAE6B0D3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99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1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image" Target="../media/image13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10.png"/><Relationship Id="rId7" Type="http://schemas.openxmlformats.org/officeDocument/2006/relationships/image" Target="../media/image42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11" Type="http://schemas.openxmlformats.org/officeDocument/2006/relationships/image" Target="../media/image46.emf"/><Relationship Id="rId5" Type="http://schemas.openxmlformats.org/officeDocument/2006/relationships/image" Target="../media/image13.png"/><Relationship Id="rId10" Type="http://schemas.openxmlformats.org/officeDocument/2006/relationships/image" Target="../media/image45.emf"/><Relationship Id="rId4" Type="http://schemas.openxmlformats.org/officeDocument/2006/relationships/chart" Target="../charts/chart2.xml"/><Relationship Id="rId9" Type="http://schemas.openxmlformats.org/officeDocument/2006/relationships/image" Target="../media/image4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13.png"/><Relationship Id="rId7" Type="http://schemas.openxmlformats.org/officeDocument/2006/relationships/image" Target="../media/image45.e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11" Type="http://schemas.openxmlformats.org/officeDocument/2006/relationships/image" Target="../media/image59.emf"/><Relationship Id="rId5" Type="http://schemas.openxmlformats.org/officeDocument/2006/relationships/image" Target="../media/image43.emf"/><Relationship Id="rId10" Type="http://schemas.openxmlformats.org/officeDocument/2006/relationships/image" Target="../media/image58.emf"/><Relationship Id="rId4" Type="http://schemas.openxmlformats.org/officeDocument/2006/relationships/image" Target="../media/image20.emf"/><Relationship Id="rId9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13.png"/><Relationship Id="rId7" Type="http://schemas.openxmlformats.org/officeDocument/2006/relationships/image" Target="../media/image45.em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10" Type="http://schemas.openxmlformats.org/officeDocument/2006/relationships/image" Target="../media/image61.emf"/><Relationship Id="rId4" Type="http://schemas.openxmlformats.org/officeDocument/2006/relationships/image" Target="../media/image20.emf"/><Relationship Id="rId9" Type="http://schemas.openxmlformats.org/officeDocument/2006/relationships/image" Target="../media/image4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emf"/><Relationship Id="rId5" Type="http://schemas.openxmlformats.org/officeDocument/2006/relationships/image" Target="../media/image13.png"/><Relationship Id="rId4" Type="http://schemas.openxmlformats.org/officeDocument/2006/relationships/image" Target="../media/image64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13.png"/><Relationship Id="rId7" Type="http://schemas.openxmlformats.org/officeDocument/2006/relationships/image" Target="../media/image45.emf"/><Relationship Id="rId12" Type="http://schemas.openxmlformats.org/officeDocument/2006/relationships/image" Target="../media/image70.e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11" Type="http://schemas.openxmlformats.org/officeDocument/2006/relationships/image" Target="../media/image69.emf"/><Relationship Id="rId5" Type="http://schemas.openxmlformats.org/officeDocument/2006/relationships/image" Target="../media/image43.emf"/><Relationship Id="rId10" Type="http://schemas.openxmlformats.org/officeDocument/2006/relationships/image" Target="../media/image61.emf"/><Relationship Id="rId4" Type="http://schemas.openxmlformats.org/officeDocument/2006/relationships/image" Target="../media/image20.emf"/><Relationship Id="rId9" Type="http://schemas.openxmlformats.org/officeDocument/2006/relationships/image" Target="../media/image4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emf"/><Relationship Id="rId5" Type="http://schemas.openxmlformats.org/officeDocument/2006/relationships/image" Target="../media/image20.emf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13.png"/><Relationship Id="rId7" Type="http://schemas.openxmlformats.org/officeDocument/2006/relationships/image" Target="../media/image45.emf"/><Relationship Id="rId12" Type="http://schemas.openxmlformats.org/officeDocument/2006/relationships/image" Target="../media/image79.em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11" Type="http://schemas.openxmlformats.org/officeDocument/2006/relationships/image" Target="../media/image61.emf"/><Relationship Id="rId5" Type="http://schemas.openxmlformats.org/officeDocument/2006/relationships/image" Target="../media/image43.emf"/><Relationship Id="rId10" Type="http://schemas.openxmlformats.org/officeDocument/2006/relationships/image" Target="../media/image42.emf"/><Relationship Id="rId4" Type="http://schemas.openxmlformats.org/officeDocument/2006/relationships/image" Target="../media/image20.emf"/><Relationship Id="rId9" Type="http://schemas.openxmlformats.org/officeDocument/2006/relationships/image" Target="../media/image70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81.emf"/><Relationship Id="rId7" Type="http://schemas.openxmlformats.org/officeDocument/2006/relationships/image" Target="../media/image44.emf"/><Relationship Id="rId12" Type="http://schemas.openxmlformats.org/officeDocument/2006/relationships/image" Target="../media/image61.em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11" Type="http://schemas.openxmlformats.org/officeDocument/2006/relationships/image" Target="../media/image42.emf"/><Relationship Id="rId5" Type="http://schemas.openxmlformats.org/officeDocument/2006/relationships/image" Target="../media/image20.emf"/><Relationship Id="rId10" Type="http://schemas.openxmlformats.org/officeDocument/2006/relationships/image" Target="../media/image70.emf"/><Relationship Id="rId4" Type="http://schemas.openxmlformats.org/officeDocument/2006/relationships/image" Target="../media/image13.png"/><Relationship Id="rId9" Type="http://schemas.openxmlformats.org/officeDocument/2006/relationships/image" Target="../media/image46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image" Target="../media/image84.emf"/><Relationship Id="rId3" Type="http://schemas.openxmlformats.org/officeDocument/2006/relationships/image" Target="../media/image83.emf"/><Relationship Id="rId7" Type="http://schemas.openxmlformats.org/officeDocument/2006/relationships/image" Target="../media/image61.emf"/><Relationship Id="rId12" Type="http://schemas.openxmlformats.org/officeDocument/2006/relationships/image" Target="../media/image70.em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emf"/><Relationship Id="rId11" Type="http://schemas.openxmlformats.org/officeDocument/2006/relationships/image" Target="../media/image46.emf"/><Relationship Id="rId5" Type="http://schemas.openxmlformats.org/officeDocument/2006/relationships/image" Target="../media/image20.emf"/><Relationship Id="rId10" Type="http://schemas.openxmlformats.org/officeDocument/2006/relationships/image" Target="../media/image45.emf"/><Relationship Id="rId4" Type="http://schemas.openxmlformats.org/officeDocument/2006/relationships/image" Target="../media/image13.png"/><Relationship Id="rId9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image" Target="../media/image86.emf"/><Relationship Id="rId3" Type="http://schemas.openxmlformats.org/officeDocument/2006/relationships/image" Target="../media/image13.png"/><Relationship Id="rId7" Type="http://schemas.openxmlformats.org/officeDocument/2006/relationships/image" Target="../media/image61.emf"/><Relationship Id="rId12" Type="http://schemas.openxmlformats.org/officeDocument/2006/relationships/image" Target="../media/image70.em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emf"/><Relationship Id="rId11" Type="http://schemas.openxmlformats.org/officeDocument/2006/relationships/image" Target="../media/image46.emf"/><Relationship Id="rId5" Type="http://schemas.openxmlformats.org/officeDocument/2006/relationships/image" Target="../media/image83.emf"/><Relationship Id="rId10" Type="http://schemas.openxmlformats.org/officeDocument/2006/relationships/image" Target="../media/image45.emf"/><Relationship Id="rId4" Type="http://schemas.openxmlformats.org/officeDocument/2006/relationships/image" Target="../media/image20.emf"/><Relationship Id="rId9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79.emf"/><Relationship Id="rId3" Type="http://schemas.openxmlformats.org/officeDocument/2006/relationships/image" Target="../media/image13.png"/><Relationship Id="rId7" Type="http://schemas.openxmlformats.org/officeDocument/2006/relationships/image" Target="../media/image44.emf"/><Relationship Id="rId12" Type="http://schemas.openxmlformats.org/officeDocument/2006/relationships/image" Target="../media/image84.emf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11" Type="http://schemas.openxmlformats.org/officeDocument/2006/relationships/image" Target="../media/image72.emf"/><Relationship Id="rId5" Type="http://schemas.openxmlformats.org/officeDocument/2006/relationships/image" Target="../media/image73.emf"/><Relationship Id="rId10" Type="http://schemas.openxmlformats.org/officeDocument/2006/relationships/image" Target="../media/image70.emf"/><Relationship Id="rId4" Type="http://schemas.openxmlformats.org/officeDocument/2006/relationships/image" Target="../media/image20.emf"/><Relationship Id="rId9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90.emf"/><Relationship Id="rId3" Type="http://schemas.openxmlformats.org/officeDocument/2006/relationships/image" Target="../media/image13.png"/><Relationship Id="rId7" Type="http://schemas.openxmlformats.org/officeDocument/2006/relationships/image" Target="../media/image43.emf"/><Relationship Id="rId12" Type="http://schemas.openxmlformats.org/officeDocument/2006/relationships/image" Target="../media/image89.emf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emf"/><Relationship Id="rId11" Type="http://schemas.openxmlformats.org/officeDocument/2006/relationships/image" Target="../media/image70.emf"/><Relationship Id="rId5" Type="http://schemas.openxmlformats.org/officeDocument/2006/relationships/image" Target="../media/image73.emf"/><Relationship Id="rId10" Type="http://schemas.openxmlformats.org/officeDocument/2006/relationships/image" Target="../media/image46.emf"/><Relationship Id="rId4" Type="http://schemas.openxmlformats.org/officeDocument/2006/relationships/image" Target="../media/image20.emf"/><Relationship Id="rId9" Type="http://schemas.openxmlformats.org/officeDocument/2006/relationships/image" Target="../media/image45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o automatic alt text available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8808913" cy="5392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205978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b="1" dirty="0" smtClean="0"/>
              <a:t>جامعة النجاح الوطنية </a:t>
            </a:r>
            <a:br>
              <a:rPr lang="ar-SA" b="1" dirty="0" smtClean="0"/>
            </a:br>
            <a:r>
              <a:rPr lang="ar-SA" b="1" dirty="0" smtClean="0"/>
              <a:t>كلية الهندسة وتكنولوجيا المعلومات </a:t>
            </a:r>
            <a:br>
              <a:rPr lang="ar-SA" b="1" dirty="0" smtClean="0"/>
            </a:br>
            <a:r>
              <a:rPr lang="ar-SA" b="1" dirty="0" smtClean="0"/>
              <a:t>هندسة التخطيط العمراني </a:t>
            </a:r>
            <a:endParaRPr lang="en-US" b="1" dirty="0"/>
          </a:p>
        </p:txBody>
      </p:sp>
      <p:sp>
        <p:nvSpPr>
          <p:cNvPr id="3" name="AutoShape 2" descr="ÙØªÙØ¬Ø© Ø¨Ø­Ø« Ø§ÙØµÙØ± Ø¹Ù Ø§ÙÙÙÙØ© Ø¬Ø§ÙØ¹Ù Ø§ÙÙØ¬Ø§Ø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ÙØªÙØ¬Ø© Ø¨Ø­Ø« Ø§ÙØµÙØ± Ø¹Ù Ø§ÙÙÙÙØ© Ø¬Ø§ÙØ¹Ù Ø§ÙÙØ¬Ø§Ø­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67" y="279747"/>
            <a:ext cx="877689" cy="993577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 rotWithShape="1">
          <a:blip r:embed="rId5">
            <a:clrChange>
              <a:clrFrom>
                <a:srgbClr val="FAFDFB"/>
              </a:clrFrom>
              <a:clrTo>
                <a:srgbClr val="FA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"/>
          <a:stretch/>
        </p:blipFill>
        <p:spPr bwMode="auto">
          <a:xfrm>
            <a:off x="7524328" y="298723"/>
            <a:ext cx="1215950" cy="1118617"/>
          </a:xfrm>
          <a:prstGeom prst="ellipse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1273324"/>
            <a:ext cx="4464496" cy="1754326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ar-SA" sz="5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تخطيط قرية مستدامة </a:t>
            </a:r>
            <a:br>
              <a:rPr lang="ar-SA" sz="5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</a:br>
            <a:r>
              <a:rPr lang="ar-SA" sz="5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(قرية كفر صور)</a:t>
            </a:r>
            <a:endParaRPr lang="en-US" sz="54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91672" y="4590745"/>
            <a:ext cx="2952328" cy="954107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إشراف : د. زهراء زواوي </a:t>
            </a:r>
            <a:br>
              <a:rPr lang="ar-SA" sz="2800" b="1" dirty="0" smtClean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</a:br>
            <a:r>
              <a:rPr lang="ar-SA" sz="2800" b="1" dirty="0" smtClean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د.علي عبدالحميد </a:t>
            </a:r>
            <a:endParaRPr lang="en-US" sz="28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68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67217687"/>
              </p:ext>
            </p:extLst>
          </p:nvPr>
        </p:nvGraphicFramePr>
        <p:xfrm>
          <a:off x="251520" y="193204"/>
          <a:ext cx="748883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860032" y="26064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عناصر الاستدامة : 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877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512" y="75066"/>
            <a:ext cx="2062354" cy="2062354"/>
            <a:chOff x="2713238" y="3408854"/>
            <a:chExt cx="2062354" cy="2062354"/>
          </a:xfrm>
        </p:grpSpPr>
        <p:sp>
          <p:nvSpPr>
            <p:cNvPr id="4" name="Rectangle 3"/>
            <p:cNvSpPr/>
            <p:nvPr/>
          </p:nvSpPr>
          <p:spPr>
            <a:xfrm>
              <a:off x="2713238" y="3408854"/>
              <a:ext cx="2062354" cy="206235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ectangle 4"/>
            <p:cNvSpPr/>
            <p:nvPr/>
          </p:nvSpPr>
          <p:spPr>
            <a:xfrm>
              <a:off x="2713238" y="3408854"/>
              <a:ext cx="2062354" cy="2062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3660" tIns="73660" rIns="73660" bIns="73660" numCol="1" spcCol="1270" anchor="ctr" anchorCtr="0">
              <a:noAutofit/>
            </a:bodyPr>
            <a:lstStyle/>
            <a:p>
              <a:pPr lvl="0"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b="1" u="sng" kern="1200" dirty="0" smtClean="0">
                  <a:solidFill>
                    <a:schemeClr val="accent3">
                      <a:lumMod val="75000"/>
                    </a:schemeClr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البيئة </a:t>
              </a:r>
              <a:endParaRPr lang="en-US" sz="5800" b="1" u="sng" kern="1200" dirty="0">
                <a:solidFill>
                  <a:schemeClr val="accent3">
                    <a:lumMod val="7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79" y="0"/>
            <a:ext cx="5121357" cy="3841018"/>
          </a:xfrm>
          <a:prstGeom prst="ellipse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9467"/>
            <a:ext cx="5220072" cy="2936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12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4364964"/>
              </p:ext>
            </p:extLst>
          </p:nvPr>
        </p:nvGraphicFramePr>
        <p:xfrm>
          <a:off x="7429043" y="1489348"/>
          <a:ext cx="1714957" cy="1457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481236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قيمة الأراضي </a:t>
            </a:r>
            <a:endParaRPr lang="en-US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r="16473"/>
          <a:stretch/>
        </p:blipFill>
        <p:spPr>
          <a:xfrm>
            <a:off x="35496" y="78486"/>
            <a:ext cx="6294410" cy="55873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81636"/>
            <a:ext cx="24785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73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481235"/>
            <a:ext cx="2716868" cy="126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التنوع الحيوي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r="16131"/>
          <a:stretch/>
        </p:blipFill>
        <p:spPr>
          <a:xfrm>
            <a:off x="35496" y="49188"/>
            <a:ext cx="6284844" cy="55788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377780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28485"/>
            <a:ext cx="2232248" cy="1937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0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481236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مصادر طبيعية للمياة 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" r="16285"/>
          <a:stretch/>
        </p:blipFill>
        <p:spPr>
          <a:xfrm>
            <a:off x="51860" y="55468"/>
            <a:ext cx="6320340" cy="5610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41085"/>
            <a:ext cx="1735950" cy="137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3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254" y="697260"/>
            <a:ext cx="2757838" cy="128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الكثافة البنائية </a:t>
            </a: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8" r="16758"/>
          <a:stretch/>
        </p:blipFill>
        <p:spPr>
          <a:xfrm>
            <a:off x="35496" y="49188"/>
            <a:ext cx="6284844" cy="56106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994" y="4110646"/>
            <a:ext cx="1856206" cy="133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28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1"/>
          <a:stretch/>
        </p:blipFill>
        <p:spPr>
          <a:xfrm>
            <a:off x="35496" y="35071"/>
            <a:ext cx="6408712" cy="5675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437" y="481236"/>
            <a:ext cx="2647655" cy="123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90580" y="6340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التضاريس </a:t>
            </a:r>
            <a:endParaRPr 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7020272" y="1808588"/>
            <a:ext cx="863588" cy="40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824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6649667" y="2641476"/>
            <a:ext cx="1594741" cy="2905560"/>
            <a:chOff x="6712613" y="2413655"/>
            <a:chExt cx="1409011" cy="269918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2614" y="2413655"/>
              <a:ext cx="1409010" cy="26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6712613" y="3001516"/>
              <a:ext cx="811715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991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1"/>
          <a:stretch/>
        </p:blipFill>
        <p:spPr>
          <a:xfrm>
            <a:off x="35496" y="49188"/>
            <a:ext cx="6361850" cy="56340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1971"/>
            <a:ext cx="2716868" cy="126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16054" y="4778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نقل النفايات</a:t>
            </a:r>
            <a:endParaRPr lang="en-US" sz="20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938" y="4297660"/>
            <a:ext cx="1690237" cy="121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5148064" y="1489348"/>
            <a:ext cx="3038102" cy="2165365"/>
            <a:chOff x="1311421" y="447892"/>
            <a:chExt cx="3810000" cy="2543175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1421" y="447892"/>
              <a:ext cx="3810000" cy="2543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548668" y="825702"/>
              <a:ext cx="1628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ar-SA" b="1" dirty="0" smtClean="0">
                  <a:solidFill>
                    <a:schemeClr val="bg1"/>
                  </a:solidFill>
                </a:rPr>
                <a:t>مكب زهرة الفنجان 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78" name="Picture 6" descr="ØµÙØ±Ø© Ø°Ø§Øª ØµÙØ©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673" y="2680313"/>
            <a:ext cx="26574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78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046150" y="-166836"/>
            <a:ext cx="2062354" cy="2062354"/>
            <a:chOff x="978790" y="404701"/>
            <a:chExt cx="2062354" cy="2062354"/>
          </a:xfrm>
        </p:grpSpPr>
        <p:sp>
          <p:nvSpPr>
            <p:cNvPr id="3" name="Rectangle 2"/>
            <p:cNvSpPr/>
            <p:nvPr/>
          </p:nvSpPr>
          <p:spPr>
            <a:xfrm>
              <a:off x="978790" y="404701"/>
              <a:ext cx="2062354" cy="206235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978790" y="404701"/>
              <a:ext cx="2062354" cy="2062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3660" tIns="73660" rIns="73660" bIns="73660" numCol="1" spcCol="1270" anchor="ctr" anchorCtr="0">
              <a:noAutofit/>
            </a:bodyPr>
            <a:lstStyle/>
            <a:p>
              <a:pPr lvl="0"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b="1" u="sng" kern="1200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المجتمع</a:t>
              </a:r>
              <a:endParaRPr lang="en-US" sz="5800" b="1" u="sng" kern="1200" dirty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133" y="1777380"/>
            <a:ext cx="3744416" cy="3726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 bwMode="auto">
          <a:xfrm>
            <a:off x="238453" y="131103"/>
            <a:ext cx="3901499" cy="38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18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90003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76980" y="3071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التوسع العمراني 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" r="10817"/>
          <a:stretch/>
        </p:blipFill>
        <p:spPr>
          <a:xfrm>
            <a:off x="35496" y="30717"/>
            <a:ext cx="6448886" cy="56586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82" y="4188027"/>
            <a:ext cx="1749942" cy="125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91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133390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محتويات العرض :</a:t>
            </a:r>
            <a:endParaRPr lang="en-US" sz="4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52328" y="1129308"/>
            <a:ext cx="59401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لمحة عامة عن القرية </a:t>
            </a: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تحليل الموقع </a:t>
            </a: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- </a:t>
            </a: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قرية كفر صور كقرية مستدامة -</a:t>
            </a:r>
            <a:endParaRPr lang="ar-SA" sz="3200" b="1" dirty="0" smtClean="0">
              <a:solidFill>
                <a:schemeClr val="accent1">
                  <a:lumMod val="75000"/>
                </a:schemeClr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تحديد الرؤية </a:t>
            </a:r>
          </a:p>
          <a:p>
            <a:pPr marL="285750" indent="-285750" algn="r" rtl="1">
              <a:buFont typeface="Courier New" panose="02070309020205020404" pitchFamily="49" charset="0"/>
              <a:buChar char="o"/>
            </a:pP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التوجه النهائي </a:t>
            </a: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- </a:t>
            </a:r>
            <a:r>
              <a:rPr lang="ar-SA" sz="3200" b="1" dirty="0" smtClean="0">
                <a:solidFill>
                  <a:schemeClr val="accent1">
                    <a:lumMod val="75000"/>
                  </a:schemeClr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المخطط النهائي -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51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72"/>
          <a:stretch/>
        </p:blipFill>
        <p:spPr>
          <a:xfrm>
            <a:off x="35496" y="35071"/>
            <a:ext cx="6336704" cy="56214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90003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التقسيمات السياسية </a:t>
            </a:r>
            <a:endParaRPr lang="en-US" sz="20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412" y="4342685"/>
            <a:ext cx="147544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21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" r="10477"/>
          <a:stretch/>
        </p:blipFill>
        <p:spPr>
          <a:xfrm>
            <a:off x="35496" y="35071"/>
            <a:ext cx="6415168" cy="56361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0297"/>
            <a:ext cx="2578115" cy="119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الخدمات </a:t>
            </a:r>
            <a:endParaRPr lang="en-US" sz="2000" b="1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755693717"/>
              </p:ext>
            </p:extLst>
          </p:nvPr>
        </p:nvGraphicFramePr>
        <p:xfrm>
          <a:off x="7398794" y="1389663"/>
          <a:ext cx="2160240" cy="141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808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936" y="2353444"/>
            <a:ext cx="1253854" cy="53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861" y="3135883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541" y="4350593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45" y="4301597"/>
            <a:ext cx="841489" cy="86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750" y="3206937"/>
            <a:ext cx="870666" cy="87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44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5"/>
          <a:stretch/>
        </p:blipFill>
        <p:spPr>
          <a:xfrm>
            <a:off x="50136" y="35071"/>
            <a:ext cx="6394072" cy="56614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047" y="690003"/>
            <a:ext cx="2802481" cy="130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الشوارع </a:t>
            </a:r>
            <a:endParaRPr lang="en-US" sz="20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13" y="3332067"/>
            <a:ext cx="1563687" cy="20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73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90003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0192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الربط مع القرى المحيطة </a:t>
            </a:r>
            <a:endParaRPr lang="en-US" sz="2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5" y="1777380"/>
            <a:ext cx="1324344" cy="384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" r="7045"/>
          <a:stretch/>
        </p:blipFill>
        <p:spPr>
          <a:xfrm>
            <a:off x="26040" y="49188"/>
            <a:ext cx="6562184" cy="56280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432" y="5233764"/>
            <a:ext cx="800179" cy="23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22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5390" y="-238844"/>
            <a:ext cx="2206370" cy="2062354"/>
            <a:chOff x="4447687" y="404701"/>
            <a:chExt cx="2206370" cy="2062354"/>
          </a:xfrm>
        </p:grpSpPr>
        <p:sp>
          <p:nvSpPr>
            <p:cNvPr id="3" name="Rectangle 2"/>
            <p:cNvSpPr/>
            <p:nvPr/>
          </p:nvSpPr>
          <p:spPr>
            <a:xfrm>
              <a:off x="4447687" y="404701"/>
              <a:ext cx="2062354" cy="206235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4591703" y="404701"/>
              <a:ext cx="2062354" cy="2062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3660" tIns="73660" rIns="73660" bIns="73660" numCol="1" spcCol="1270" anchor="ctr" anchorCtr="0">
              <a:noAutofit/>
            </a:bodyPr>
            <a:lstStyle/>
            <a:p>
              <a:pPr lvl="0"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b="1" u="sng" kern="1200" dirty="0" smtClean="0">
                  <a:solidFill>
                    <a:schemeClr val="accent2">
                      <a:lumMod val="75000"/>
                    </a:schemeClr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Andalus" panose="02020603050405020304" pitchFamily="18" charset="-78"/>
                  <a:cs typeface="Andalus" panose="02020603050405020304" pitchFamily="18" charset="-78"/>
                </a:rPr>
                <a:t>الاقتصاد</a:t>
              </a:r>
              <a:endParaRPr lang="en-US" sz="5800" b="1" u="sng" kern="1200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pic>
        <p:nvPicPr>
          <p:cNvPr id="19458" name="Picture 2" descr="ÙØªÙØ¬Ø© Ø¨Ø­Ø« Ø§ÙØµÙØ± Ø¹Ù Ø§ÙØªØµØ§Ø¯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17A9B6"/>
              </a:clrFrom>
              <a:clrTo>
                <a:srgbClr val="17A9B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97" y="522731"/>
            <a:ext cx="4751799" cy="2262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ØµÙØ±Ø© Ø°Ø§Øª ØµÙØ©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5095A5"/>
              </a:clrFrom>
              <a:clrTo>
                <a:srgbClr val="5095A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0673"/>
            <a:ext cx="5705475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77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481236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الاستخدامات الزراعية للاراضي 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r="16131"/>
          <a:stretch/>
        </p:blipFill>
        <p:spPr>
          <a:xfrm>
            <a:off x="35496" y="49188"/>
            <a:ext cx="6284844" cy="55788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377780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50597"/>
            <a:ext cx="21572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7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17995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منطقة صناعية </a:t>
            </a: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" r="5405"/>
          <a:stretch/>
        </p:blipFill>
        <p:spPr>
          <a:xfrm>
            <a:off x="35495" y="93980"/>
            <a:ext cx="6284843" cy="5571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8043"/>
            <a:ext cx="1981200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95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17995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استخدامات المخطط الهيكلي </a:t>
            </a:r>
            <a:endParaRPr lang="en-US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" r="5405"/>
          <a:stretch/>
        </p:blipFill>
        <p:spPr>
          <a:xfrm>
            <a:off x="35495" y="49188"/>
            <a:ext cx="6284843" cy="56149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328" y="2228577"/>
            <a:ext cx="1463350" cy="307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2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6511" y="63834"/>
            <a:ext cx="9073007" cy="5409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5736" y="1129308"/>
            <a:ext cx="432048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267525" y="42207"/>
            <a:ext cx="1544835" cy="772417"/>
            <a:chOff x="4765104" y="3954"/>
            <a:chExt cx="1544835" cy="772417"/>
          </a:xfrm>
        </p:grpSpPr>
        <p:sp>
          <p:nvSpPr>
            <p:cNvPr id="23" name="Rounded Rectangle 22"/>
            <p:cNvSpPr/>
            <p:nvPr/>
          </p:nvSpPr>
          <p:spPr>
            <a:xfrm>
              <a:off x="4765104" y="3954"/>
              <a:ext cx="1544835" cy="77241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4787727" y="26577"/>
              <a:ext cx="1499589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38100" rIns="5715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30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المؤثرات الايجابية </a:t>
              </a:r>
              <a:endParaRPr lang="en-US" sz="30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sp>
        <p:nvSpPr>
          <p:cNvPr id="3" name="Straight Connector 5"/>
          <p:cNvSpPr/>
          <p:nvPr/>
        </p:nvSpPr>
        <p:spPr>
          <a:xfrm>
            <a:off x="6422009" y="814625"/>
            <a:ext cx="154483" cy="5793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9313"/>
                </a:lnTo>
                <a:lnTo>
                  <a:pt x="154483" y="579313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Group 3"/>
          <p:cNvGrpSpPr/>
          <p:nvPr/>
        </p:nvGrpSpPr>
        <p:grpSpPr>
          <a:xfrm>
            <a:off x="6576492" y="1007729"/>
            <a:ext cx="1235868" cy="772417"/>
            <a:chOff x="5074071" y="969476"/>
            <a:chExt cx="1235868" cy="772417"/>
          </a:xfrm>
        </p:grpSpPr>
        <p:sp>
          <p:nvSpPr>
            <p:cNvPr id="21" name="Rounded Rectangle 20"/>
            <p:cNvSpPr/>
            <p:nvPr/>
          </p:nvSpPr>
          <p:spPr>
            <a:xfrm>
              <a:off x="5074071" y="969476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7"/>
            <p:cNvSpPr/>
            <p:nvPr/>
          </p:nvSpPr>
          <p:spPr>
            <a:xfrm>
              <a:off x="5096694" y="992099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نسبة المناطق المفتوحة الى المناطق المبنية مرتفعة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" name="Straight Connector 8"/>
          <p:cNvSpPr/>
          <p:nvPr/>
        </p:nvSpPr>
        <p:spPr>
          <a:xfrm>
            <a:off x="6422009" y="814625"/>
            <a:ext cx="154483" cy="154483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44835"/>
                </a:lnTo>
                <a:lnTo>
                  <a:pt x="154483" y="1544835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oup 5"/>
          <p:cNvGrpSpPr/>
          <p:nvPr/>
        </p:nvGrpSpPr>
        <p:grpSpPr>
          <a:xfrm>
            <a:off x="6576492" y="1973252"/>
            <a:ext cx="1235868" cy="772417"/>
            <a:chOff x="5074071" y="1934999"/>
            <a:chExt cx="1235868" cy="772417"/>
          </a:xfrm>
        </p:grpSpPr>
        <p:sp>
          <p:nvSpPr>
            <p:cNvPr id="19" name="Rounded Rectangle 18"/>
            <p:cNvSpPr/>
            <p:nvPr/>
          </p:nvSpPr>
          <p:spPr>
            <a:xfrm>
              <a:off x="5074071" y="1934999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ounded Rectangle 10"/>
            <p:cNvSpPr/>
            <p:nvPr/>
          </p:nvSpPr>
          <p:spPr>
            <a:xfrm>
              <a:off x="5096694" y="1957622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تنوع حيوي واسع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" name="Straight Connector 11"/>
          <p:cNvSpPr/>
          <p:nvPr/>
        </p:nvSpPr>
        <p:spPr>
          <a:xfrm>
            <a:off x="6422009" y="814625"/>
            <a:ext cx="154483" cy="251035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10358"/>
                </a:lnTo>
                <a:lnTo>
                  <a:pt x="154483" y="2510358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Group 7"/>
          <p:cNvGrpSpPr/>
          <p:nvPr/>
        </p:nvGrpSpPr>
        <p:grpSpPr>
          <a:xfrm>
            <a:off x="6576492" y="2938774"/>
            <a:ext cx="1235868" cy="772417"/>
            <a:chOff x="5074071" y="2900521"/>
            <a:chExt cx="1235868" cy="772417"/>
          </a:xfrm>
        </p:grpSpPr>
        <p:sp>
          <p:nvSpPr>
            <p:cNvPr id="17" name="Rounded Rectangle 16"/>
            <p:cNvSpPr/>
            <p:nvPr/>
          </p:nvSpPr>
          <p:spPr>
            <a:xfrm>
              <a:off x="5074071" y="2900521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ounded Rectangle 13"/>
            <p:cNvSpPr/>
            <p:nvPr/>
          </p:nvSpPr>
          <p:spPr>
            <a:xfrm>
              <a:off x="5096694" y="2923144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وجود منطقة صناعية في القرية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9" name="Straight Connector 14"/>
          <p:cNvSpPr/>
          <p:nvPr/>
        </p:nvSpPr>
        <p:spPr>
          <a:xfrm>
            <a:off x="6422009" y="814625"/>
            <a:ext cx="154483" cy="347588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475880"/>
                </a:lnTo>
                <a:lnTo>
                  <a:pt x="154483" y="3475880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Group 9"/>
          <p:cNvGrpSpPr/>
          <p:nvPr/>
        </p:nvGrpSpPr>
        <p:grpSpPr>
          <a:xfrm>
            <a:off x="6576492" y="3904297"/>
            <a:ext cx="1235868" cy="772417"/>
            <a:chOff x="5074071" y="3866044"/>
            <a:chExt cx="1235868" cy="772417"/>
          </a:xfrm>
        </p:grpSpPr>
        <p:sp>
          <p:nvSpPr>
            <p:cNvPr id="15" name="Rounded Rectangle 14"/>
            <p:cNvSpPr/>
            <p:nvPr/>
          </p:nvSpPr>
          <p:spPr>
            <a:xfrm>
              <a:off x="5074071" y="3866044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ed Rectangle 16"/>
            <p:cNvSpPr/>
            <p:nvPr/>
          </p:nvSpPr>
          <p:spPr>
            <a:xfrm>
              <a:off x="5096694" y="3888667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البلدة القديمة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1" name="Straight Connector 17"/>
          <p:cNvSpPr/>
          <p:nvPr/>
        </p:nvSpPr>
        <p:spPr>
          <a:xfrm>
            <a:off x="6422009" y="814625"/>
            <a:ext cx="154483" cy="44414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41403"/>
                </a:lnTo>
                <a:lnTo>
                  <a:pt x="154483" y="4441403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oup 11"/>
          <p:cNvGrpSpPr/>
          <p:nvPr/>
        </p:nvGrpSpPr>
        <p:grpSpPr>
          <a:xfrm>
            <a:off x="6576492" y="4869819"/>
            <a:ext cx="1235868" cy="772417"/>
            <a:chOff x="5074071" y="4831566"/>
            <a:chExt cx="1235868" cy="772417"/>
          </a:xfrm>
        </p:grpSpPr>
        <p:sp>
          <p:nvSpPr>
            <p:cNvPr id="13" name="Rounded Rectangle 12"/>
            <p:cNvSpPr/>
            <p:nvPr/>
          </p:nvSpPr>
          <p:spPr>
            <a:xfrm>
              <a:off x="5074071" y="4831566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ounded Rectangle 19"/>
            <p:cNvSpPr/>
            <p:nvPr/>
          </p:nvSpPr>
          <p:spPr>
            <a:xfrm>
              <a:off x="5096694" y="4854189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تنوع في الخدمات الموجودة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259632" y="19584"/>
            <a:ext cx="1544835" cy="772417"/>
            <a:chOff x="2834059" y="3954"/>
            <a:chExt cx="1544835" cy="772417"/>
          </a:xfrm>
        </p:grpSpPr>
        <p:sp>
          <p:nvSpPr>
            <p:cNvPr id="46" name="Rounded Rectangle 45"/>
            <p:cNvSpPr/>
            <p:nvPr/>
          </p:nvSpPr>
          <p:spPr>
            <a:xfrm>
              <a:off x="2834059" y="3954"/>
              <a:ext cx="1544835" cy="77241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ounded Rectangle 4"/>
            <p:cNvSpPr/>
            <p:nvPr/>
          </p:nvSpPr>
          <p:spPr>
            <a:xfrm>
              <a:off x="2856682" y="26577"/>
              <a:ext cx="1499589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38100" rIns="5715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30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المؤثرات السلبية </a:t>
              </a:r>
              <a:endParaRPr lang="en-US" sz="30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sp>
        <p:nvSpPr>
          <p:cNvPr id="26" name="Straight Connector 5"/>
          <p:cNvSpPr/>
          <p:nvPr/>
        </p:nvSpPr>
        <p:spPr>
          <a:xfrm>
            <a:off x="1414116" y="792002"/>
            <a:ext cx="154483" cy="5793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9313"/>
                </a:lnTo>
                <a:lnTo>
                  <a:pt x="154483" y="579313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7" name="Group 26"/>
          <p:cNvGrpSpPr/>
          <p:nvPr/>
        </p:nvGrpSpPr>
        <p:grpSpPr>
          <a:xfrm>
            <a:off x="1568599" y="985106"/>
            <a:ext cx="1235868" cy="772417"/>
            <a:chOff x="3143026" y="969476"/>
            <a:chExt cx="1235868" cy="772417"/>
          </a:xfrm>
        </p:grpSpPr>
        <p:sp>
          <p:nvSpPr>
            <p:cNvPr id="44" name="Rounded Rectangle 43"/>
            <p:cNvSpPr/>
            <p:nvPr/>
          </p:nvSpPr>
          <p:spPr>
            <a:xfrm>
              <a:off x="3143026" y="969476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ounded Rectangle 7"/>
            <p:cNvSpPr/>
            <p:nvPr/>
          </p:nvSpPr>
          <p:spPr>
            <a:xfrm>
              <a:off x="3165649" y="992099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التعدي على بعض المناطق الزراعية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8" name="Straight Connector 8"/>
          <p:cNvSpPr/>
          <p:nvPr/>
        </p:nvSpPr>
        <p:spPr>
          <a:xfrm>
            <a:off x="1414116" y="792002"/>
            <a:ext cx="154483" cy="154483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44835"/>
                </a:lnTo>
                <a:lnTo>
                  <a:pt x="154483" y="1544835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9" name="Group 28"/>
          <p:cNvGrpSpPr/>
          <p:nvPr/>
        </p:nvGrpSpPr>
        <p:grpSpPr>
          <a:xfrm>
            <a:off x="1568599" y="2929508"/>
            <a:ext cx="1235868" cy="772417"/>
            <a:chOff x="3143026" y="1934999"/>
            <a:chExt cx="1235868" cy="772417"/>
          </a:xfrm>
        </p:grpSpPr>
        <p:sp>
          <p:nvSpPr>
            <p:cNvPr id="42" name="Rounded Rectangle 41"/>
            <p:cNvSpPr/>
            <p:nvPr/>
          </p:nvSpPr>
          <p:spPr>
            <a:xfrm>
              <a:off x="3143026" y="1934999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Rounded Rectangle 10"/>
            <p:cNvSpPr/>
            <p:nvPr/>
          </p:nvSpPr>
          <p:spPr>
            <a:xfrm>
              <a:off x="3165649" y="1957622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ضيق </a:t>
              </a: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بعض </a:t>
              </a: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الشوارع في المنطقة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0" name="Straight Connector 11"/>
          <p:cNvSpPr/>
          <p:nvPr/>
        </p:nvSpPr>
        <p:spPr>
          <a:xfrm>
            <a:off x="1414116" y="792002"/>
            <a:ext cx="154483" cy="251035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10358"/>
                </a:lnTo>
                <a:lnTo>
                  <a:pt x="154483" y="2510358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1" name="Group 30"/>
          <p:cNvGrpSpPr/>
          <p:nvPr/>
        </p:nvGrpSpPr>
        <p:grpSpPr>
          <a:xfrm>
            <a:off x="1568599" y="3865612"/>
            <a:ext cx="1235868" cy="772417"/>
            <a:chOff x="3143026" y="2900521"/>
            <a:chExt cx="1235868" cy="772417"/>
          </a:xfrm>
        </p:grpSpPr>
        <p:sp>
          <p:nvSpPr>
            <p:cNvPr id="40" name="Rounded Rectangle 39"/>
            <p:cNvSpPr/>
            <p:nvPr/>
          </p:nvSpPr>
          <p:spPr>
            <a:xfrm>
              <a:off x="3143026" y="2900521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Rounded Rectangle 13"/>
            <p:cNvSpPr/>
            <p:nvPr/>
          </p:nvSpPr>
          <p:spPr>
            <a:xfrm>
              <a:off x="3165649" y="2923144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عدم بروز دور البلدة القديمة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2" name="Straight Connector 14"/>
          <p:cNvSpPr/>
          <p:nvPr/>
        </p:nvSpPr>
        <p:spPr>
          <a:xfrm>
            <a:off x="1414116" y="792002"/>
            <a:ext cx="154483" cy="347588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475880"/>
                </a:lnTo>
                <a:lnTo>
                  <a:pt x="154483" y="3475880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3" name="Group 32"/>
          <p:cNvGrpSpPr/>
          <p:nvPr/>
        </p:nvGrpSpPr>
        <p:grpSpPr>
          <a:xfrm>
            <a:off x="1568599" y="1993404"/>
            <a:ext cx="1235868" cy="772417"/>
            <a:chOff x="3143026" y="3866044"/>
            <a:chExt cx="1235868" cy="772417"/>
          </a:xfrm>
        </p:grpSpPr>
        <p:sp>
          <p:nvSpPr>
            <p:cNvPr id="38" name="Rounded Rectangle 37"/>
            <p:cNvSpPr/>
            <p:nvPr/>
          </p:nvSpPr>
          <p:spPr>
            <a:xfrm>
              <a:off x="3143026" y="3866044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ed Rectangle 16"/>
            <p:cNvSpPr/>
            <p:nvPr/>
          </p:nvSpPr>
          <p:spPr>
            <a:xfrm>
              <a:off x="3165649" y="3888667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فقد جزء كبير من القرية بسبب الاحتلال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4" name="Straight Connector 17"/>
          <p:cNvSpPr/>
          <p:nvPr/>
        </p:nvSpPr>
        <p:spPr>
          <a:xfrm>
            <a:off x="1414116" y="792002"/>
            <a:ext cx="154483" cy="44414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41403"/>
                </a:lnTo>
                <a:lnTo>
                  <a:pt x="154483" y="4441403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5" name="Group 34"/>
          <p:cNvGrpSpPr/>
          <p:nvPr/>
        </p:nvGrpSpPr>
        <p:grpSpPr>
          <a:xfrm>
            <a:off x="1568599" y="4847196"/>
            <a:ext cx="1235868" cy="772417"/>
            <a:chOff x="3143026" y="4831566"/>
            <a:chExt cx="1235868" cy="772417"/>
          </a:xfrm>
        </p:grpSpPr>
        <p:sp>
          <p:nvSpPr>
            <p:cNvPr id="36" name="Rounded Rectangle 35"/>
            <p:cNvSpPr/>
            <p:nvPr/>
          </p:nvSpPr>
          <p:spPr>
            <a:xfrm>
              <a:off x="3143026" y="4831566"/>
              <a:ext cx="1235868" cy="772417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Rounded Rectangle 19"/>
            <p:cNvSpPr/>
            <p:nvPr/>
          </p:nvSpPr>
          <p:spPr>
            <a:xfrm>
              <a:off x="3165649" y="4854189"/>
              <a:ext cx="1190622" cy="727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300" kern="1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ضعف في توزيع الخدمات </a:t>
              </a:r>
              <a:endParaRPr lang="en-US" sz="1300" kern="1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631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" r="10397"/>
          <a:stretch/>
        </p:blipFill>
        <p:spPr>
          <a:xfrm>
            <a:off x="35496" y="35071"/>
            <a:ext cx="6408712" cy="56467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2160" y="-2282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المؤثرات الايجابية </a:t>
            </a:r>
            <a:endParaRPr lang="en-US" sz="2000" b="1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208" y="1489348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208" y="2569468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411" y="4033348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710" y="4812123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61772" y="4081893"/>
            <a:ext cx="17187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200" b="1" dirty="0" smtClean="0"/>
              <a:t>المؤثرات االاقتصادية و البيئية 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46992" y="995899"/>
            <a:ext cx="1194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200" b="1" dirty="0" smtClean="0"/>
              <a:t>المؤثرات الاجتماعية</a:t>
            </a:r>
            <a:endParaRPr lang="en-US" sz="1200" b="1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024" y="463516"/>
            <a:ext cx="1253854" cy="53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91"/>
          <a:stretch/>
        </p:blipFill>
        <p:spPr bwMode="auto">
          <a:xfrm>
            <a:off x="6543391" y="1201316"/>
            <a:ext cx="1563687" cy="26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20"/>
          <a:stretch/>
        </p:blipFill>
        <p:spPr bwMode="auto">
          <a:xfrm>
            <a:off x="7519030" y="4370351"/>
            <a:ext cx="1604224" cy="130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43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68560" y="193204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كفر صور </a:t>
            </a:r>
            <a:endParaRPr lang="en-US" sz="4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790" y="183464"/>
            <a:ext cx="5113905" cy="5113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93" y="398587"/>
            <a:ext cx="4578803" cy="4683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FFEA4"/>
              </a:clrFrom>
              <a:clrTo>
                <a:srgbClr val="DFFEA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05316"/>
            <a:ext cx="1430987" cy="2669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t="8827" r="31214" b="13047"/>
          <a:stretch/>
        </p:blipFill>
        <p:spPr bwMode="auto">
          <a:xfrm>
            <a:off x="249382" y="2521414"/>
            <a:ext cx="2408111" cy="175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urved Connector 4"/>
          <p:cNvCxnSpPr/>
          <p:nvPr/>
        </p:nvCxnSpPr>
        <p:spPr>
          <a:xfrm rot="10800000" flipV="1">
            <a:off x="6660232" y="1940162"/>
            <a:ext cx="1619510" cy="19725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6" name="Curved Connector 25"/>
          <p:cNvCxnSpPr/>
          <p:nvPr/>
        </p:nvCxnSpPr>
        <p:spPr>
          <a:xfrm rot="10800000" flipV="1">
            <a:off x="3995936" y="1345334"/>
            <a:ext cx="1202472" cy="43204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 rot="10800000" flipV="1">
            <a:off x="2483768" y="2785492"/>
            <a:ext cx="720080" cy="64807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30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r="9708"/>
          <a:stretch/>
        </p:blipFill>
        <p:spPr>
          <a:xfrm>
            <a:off x="35496" y="35071"/>
            <a:ext cx="6459360" cy="56361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03640" y="4918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المؤثرات السلبية </a:t>
            </a:r>
            <a:endParaRPr lang="en-US" sz="2000" b="1" dirty="0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748" y="3217540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260" y="4348370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359" y="4084640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09" y="4853008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986" y="524917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/>
          <a:stretch/>
        </p:blipFill>
        <p:spPr bwMode="auto">
          <a:xfrm>
            <a:off x="6566762" y="1114589"/>
            <a:ext cx="1467707" cy="206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1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9" y="85079"/>
            <a:ext cx="7168077" cy="5508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86057"/>
            <a:ext cx="2251846" cy="104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16216" y="9526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المؤثرات السلبية </a:t>
            </a:r>
            <a:endParaRPr lang="en-US" sz="2000" b="1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33764"/>
            <a:ext cx="612068" cy="19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6646573" y="20829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552" y="3414489"/>
            <a:ext cx="1563687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4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728" y="121196"/>
            <a:ext cx="6732748" cy="1576975"/>
            <a:chOff x="1188131" y="0"/>
            <a:chExt cx="6732748" cy="1576975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" name="Rounded Rectangle 2"/>
            <p:cNvSpPr/>
            <p:nvPr/>
          </p:nvSpPr>
          <p:spPr>
            <a:xfrm>
              <a:off x="1188131" y="0"/>
              <a:ext cx="6732748" cy="157697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85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ounded Rectangle 4"/>
            <p:cNvSpPr/>
            <p:nvPr/>
          </p:nvSpPr>
          <p:spPr>
            <a:xfrm>
              <a:off x="1620179" y="69446"/>
              <a:ext cx="5031068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التشخيص والتحليل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3528" y="2069012"/>
            <a:ext cx="6732748" cy="1576975"/>
            <a:chOff x="144049" y="1872211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6" name="Rounded Rectangle 5"/>
            <p:cNvSpPr/>
            <p:nvPr/>
          </p:nvSpPr>
          <p:spPr>
            <a:xfrm>
              <a:off x="144049" y="1872211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90237" y="1918399"/>
              <a:ext cx="5021272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الرؤية التنموية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23728" y="3937620"/>
            <a:ext cx="6732748" cy="1576975"/>
            <a:chOff x="1188131" y="3672402"/>
            <a:chExt cx="6732748" cy="1576975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1188131" y="3672402"/>
              <a:ext cx="6732748" cy="1576975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234319" y="3718590"/>
              <a:ext cx="5021272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التوجه النهائي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43259" y="1435058"/>
            <a:ext cx="1025033" cy="1025033"/>
            <a:chOff x="1224133" y="1296141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5" name="Down Arrow 14"/>
            <p:cNvSpPr/>
            <p:nvPr/>
          </p:nvSpPr>
          <p:spPr>
            <a:xfrm>
              <a:off x="1224133" y="1296141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Down Arrow 4"/>
            <p:cNvSpPr/>
            <p:nvPr/>
          </p:nvSpPr>
          <p:spPr>
            <a:xfrm>
              <a:off x="1454765" y="1296141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56176" y="3272627"/>
            <a:ext cx="1025033" cy="1025033"/>
            <a:chOff x="5832652" y="3096342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3" name="Down Arrow 12"/>
            <p:cNvSpPr/>
            <p:nvPr/>
          </p:nvSpPr>
          <p:spPr>
            <a:xfrm>
              <a:off x="5832652" y="3096342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Down Arrow 6"/>
            <p:cNvSpPr/>
            <p:nvPr/>
          </p:nvSpPr>
          <p:spPr>
            <a:xfrm>
              <a:off x="6063284" y="3096342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56252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34853" y="289935"/>
            <a:ext cx="1484602" cy="1706439"/>
            <a:chOff x="3381968" y="2609"/>
            <a:chExt cx="1484602" cy="1706439"/>
          </a:xfrm>
        </p:grpSpPr>
        <p:sp>
          <p:nvSpPr>
            <p:cNvPr id="18" name="Hexagon 17"/>
            <p:cNvSpPr/>
            <p:nvPr/>
          </p:nvSpPr>
          <p:spPr>
            <a:xfrm rot="5400000">
              <a:off x="3271049" y="113528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Hexagon 4"/>
            <p:cNvSpPr/>
            <p:nvPr/>
          </p:nvSpPr>
          <p:spPr>
            <a:xfrm>
              <a:off x="3613317" y="268530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200" kern="1200" dirty="0" smtClean="0"/>
                <a:t>ابراز دور البلدة القديمة </a:t>
              </a:r>
              <a:endParaRPr lang="en-US" sz="2200" kern="12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31483" y="289935"/>
            <a:ext cx="1484602" cy="1706439"/>
            <a:chOff x="1778598" y="2609"/>
            <a:chExt cx="1484602" cy="1706439"/>
          </a:xfrm>
        </p:grpSpPr>
        <p:sp>
          <p:nvSpPr>
            <p:cNvPr id="16" name="Hexagon 15"/>
            <p:cNvSpPr/>
            <p:nvPr/>
          </p:nvSpPr>
          <p:spPr>
            <a:xfrm rot="5400000">
              <a:off x="1667679" y="113528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936304"/>
                <a:satOff val="-1168"/>
                <a:lumOff val="275"/>
                <a:alphaOff val="0"/>
              </a:schemeClr>
            </a:fillRef>
            <a:effectRef idx="3">
              <a:schemeClr val="accent2">
                <a:hueOff val="936304"/>
                <a:satOff val="-1168"/>
                <a:lumOff val="27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Hexagon 6"/>
            <p:cNvSpPr/>
            <p:nvPr/>
          </p:nvSpPr>
          <p:spPr>
            <a:xfrm>
              <a:off x="2009947" y="268530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3600" kern="1200" dirty="0" smtClean="0"/>
                <a:t>خدمات </a:t>
              </a:r>
              <a:endParaRPr lang="en-US" sz="3600" kern="12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30096" y="1738361"/>
            <a:ext cx="1484602" cy="1706439"/>
            <a:chOff x="2577211" y="1451035"/>
            <a:chExt cx="1484602" cy="1706439"/>
          </a:xfrm>
        </p:grpSpPr>
        <p:sp>
          <p:nvSpPr>
            <p:cNvPr id="14" name="Hexagon 13"/>
            <p:cNvSpPr/>
            <p:nvPr/>
          </p:nvSpPr>
          <p:spPr>
            <a:xfrm rot="5400000">
              <a:off x="2466292" y="1561954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1872608"/>
                <a:satOff val="-2336"/>
                <a:lumOff val="549"/>
                <a:alphaOff val="0"/>
              </a:schemeClr>
            </a:fillRef>
            <a:effectRef idx="3">
              <a:schemeClr val="accent2">
                <a:hueOff val="1872608"/>
                <a:satOff val="-2336"/>
                <a:lumOff val="54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Hexagon 8"/>
            <p:cNvSpPr/>
            <p:nvPr/>
          </p:nvSpPr>
          <p:spPr>
            <a:xfrm>
              <a:off x="2808560" y="1716956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200" kern="1200" dirty="0" smtClean="0"/>
                <a:t>أماكن ترفيهية </a:t>
              </a:r>
              <a:endParaRPr lang="en-US" sz="2200" kern="12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33467" y="1738361"/>
            <a:ext cx="1484602" cy="1706439"/>
            <a:chOff x="4180582" y="1451035"/>
            <a:chExt cx="1484602" cy="1706439"/>
          </a:xfrm>
        </p:grpSpPr>
        <p:sp>
          <p:nvSpPr>
            <p:cNvPr id="12" name="Hexagon 11"/>
            <p:cNvSpPr/>
            <p:nvPr/>
          </p:nvSpPr>
          <p:spPr>
            <a:xfrm rot="5400000">
              <a:off x="4069663" y="1561954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2808911"/>
                <a:satOff val="-3503"/>
                <a:lumOff val="824"/>
                <a:alphaOff val="0"/>
              </a:schemeClr>
            </a:fillRef>
            <a:effectRef idx="3">
              <a:schemeClr val="accent2">
                <a:hueOff val="2808911"/>
                <a:satOff val="-3503"/>
                <a:lumOff val="82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Hexagon 10"/>
            <p:cNvSpPr/>
            <p:nvPr/>
          </p:nvSpPr>
          <p:spPr>
            <a:xfrm>
              <a:off x="4411931" y="1716956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900" kern="1200" dirty="0" smtClean="0"/>
                <a:t>استخدام موارد الطاقة </a:t>
              </a:r>
              <a:endParaRPr lang="en-US" sz="2900" kern="12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434853" y="3186787"/>
            <a:ext cx="1484602" cy="1706439"/>
            <a:chOff x="3381968" y="2899461"/>
            <a:chExt cx="1484602" cy="1706439"/>
          </a:xfrm>
        </p:grpSpPr>
        <p:sp>
          <p:nvSpPr>
            <p:cNvPr id="10" name="Hexagon 9"/>
            <p:cNvSpPr/>
            <p:nvPr/>
          </p:nvSpPr>
          <p:spPr>
            <a:xfrm rot="5400000">
              <a:off x="3271049" y="3010380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745215"/>
                <a:satOff val="-4671"/>
                <a:lumOff val="1098"/>
                <a:alphaOff val="0"/>
              </a:schemeClr>
            </a:fillRef>
            <a:effectRef idx="3">
              <a:schemeClr val="accent2">
                <a:hueOff val="3745215"/>
                <a:satOff val="-4671"/>
                <a:lumOff val="109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Hexagon 12"/>
            <p:cNvSpPr/>
            <p:nvPr/>
          </p:nvSpPr>
          <p:spPr>
            <a:xfrm>
              <a:off x="3613317" y="3165382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200" kern="1200" dirty="0" smtClean="0"/>
                <a:t>منطقة مركزية تجارية </a:t>
              </a:r>
              <a:endParaRPr lang="en-US" sz="2200" kern="12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31483" y="3186787"/>
            <a:ext cx="1484602" cy="1706439"/>
            <a:chOff x="1778598" y="2899461"/>
            <a:chExt cx="1484602" cy="1706439"/>
          </a:xfrm>
        </p:grpSpPr>
        <p:sp>
          <p:nvSpPr>
            <p:cNvPr id="8" name="Hexagon 7"/>
            <p:cNvSpPr/>
            <p:nvPr/>
          </p:nvSpPr>
          <p:spPr>
            <a:xfrm rot="5400000">
              <a:off x="1667679" y="3010380"/>
              <a:ext cx="1706439" cy="148460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3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Hexagon 14"/>
            <p:cNvSpPr/>
            <p:nvPr/>
          </p:nvSpPr>
          <p:spPr>
            <a:xfrm>
              <a:off x="2009947" y="3165382"/>
              <a:ext cx="1021902" cy="1174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200" kern="1200" dirty="0" smtClean="0"/>
                <a:t>تطوير على المنطقة الصناعية </a:t>
              </a:r>
              <a:endParaRPr lang="en-US" sz="2200" kern="1200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076056" y="171135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أهم الإحتياجات :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522" y="3034765"/>
            <a:ext cx="4481958" cy="263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51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77463" y="418008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الاقتصاد 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5" name="Circular Arrow 4"/>
          <p:cNvSpPr/>
          <p:nvPr/>
        </p:nvSpPr>
        <p:spPr>
          <a:xfrm>
            <a:off x="6732240" y="958836"/>
            <a:ext cx="1532378" cy="153253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grpSp>
        <p:nvGrpSpPr>
          <p:cNvPr id="6" name="Group 5"/>
          <p:cNvGrpSpPr/>
          <p:nvPr/>
        </p:nvGrpSpPr>
        <p:grpSpPr>
          <a:xfrm>
            <a:off x="7070564" y="1513571"/>
            <a:ext cx="855153" cy="427532"/>
            <a:chOff x="2832989" y="554735"/>
            <a:chExt cx="855153" cy="427532"/>
          </a:xfrm>
          <a:noFill/>
        </p:grpSpPr>
        <p:sp>
          <p:nvSpPr>
            <p:cNvPr id="19" name="Rectangle 18"/>
            <p:cNvSpPr/>
            <p:nvPr/>
          </p:nvSpPr>
          <p:spPr>
            <a:xfrm>
              <a:off x="2832989" y="554735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2832989" y="554735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>
                  <a:solidFill>
                    <a:schemeClr val="tx1"/>
                  </a:solidFill>
                </a:rPr>
                <a:t>العمل على الطاقة المتجددة </a:t>
              </a:r>
              <a:endParaRPr lang="en-US" sz="11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Shape 6"/>
          <p:cNvSpPr/>
          <p:nvPr/>
        </p:nvSpPr>
        <p:spPr>
          <a:xfrm>
            <a:off x="6306531" y="1839504"/>
            <a:ext cx="1532378" cy="153253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grpSp>
        <p:nvGrpSpPr>
          <p:cNvPr id="8" name="Group 7"/>
          <p:cNvGrpSpPr/>
          <p:nvPr/>
        </p:nvGrpSpPr>
        <p:grpSpPr>
          <a:xfrm>
            <a:off x="6643131" y="2395866"/>
            <a:ext cx="855153" cy="427532"/>
            <a:chOff x="2405556" y="1437030"/>
            <a:chExt cx="855153" cy="427532"/>
          </a:xfrm>
          <a:noFill/>
        </p:grpSpPr>
        <p:sp>
          <p:nvSpPr>
            <p:cNvPr id="17" name="Rectangle 16"/>
            <p:cNvSpPr/>
            <p:nvPr/>
          </p:nvSpPr>
          <p:spPr>
            <a:xfrm>
              <a:off x="2405556" y="1437030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2405556" y="1437030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>
                  <a:solidFill>
                    <a:schemeClr val="tx1"/>
                  </a:solidFill>
                </a:rPr>
                <a:t>تشجيع عمل المصانع واقتراح مصانع جديدة </a:t>
              </a:r>
              <a:endParaRPr lang="en-US" sz="11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Circular Arrow 8"/>
          <p:cNvSpPr/>
          <p:nvPr/>
        </p:nvSpPr>
        <p:spPr>
          <a:xfrm>
            <a:off x="6732240" y="2723424"/>
            <a:ext cx="1532378" cy="153253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7070564" y="3278160"/>
            <a:ext cx="855153" cy="427532"/>
            <a:chOff x="2832989" y="2319324"/>
            <a:chExt cx="855153" cy="427532"/>
          </a:xfrm>
          <a:noFill/>
        </p:grpSpPr>
        <p:sp>
          <p:nvSpPr>
            <p:cNvPr id="15" name="Rectangle 14"/>
            <p:cNvSpPr/>
            <p:nvPr/>
          </p:nvSpPr>
          <p:spPr>
            <a:xfrm>
              <a:off x="2832989" y="2319324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6" name="Rectangle 15"/>
            <p:cNvSpPr/>
            <p:nvPr/>
          </p:nvSpPr>
          <p:spPr>
            <a:xfrm>
              <a:off x="2832989" y="2319324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200" b="1" kern="1200" dirty="0" smtClean="0">
                  <a:solidFill>
                    <a:schemeClr val="tx1"/>
                  </a:solidFill>
                </a:rPr>
                <a:t>منطقة مركزية تجارية </a:t>
              </a:r>
              <a:endParaRPr lang="en-US" sz="12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Block Arc 10"/>
          <p:cNvSpPr/>
          <p:nvPr/>
        </p:nvSpPr>
        <p:spPr>
          <a:xfrm>
            <a:off x="6440893" y="3695143"/>
            <a:ext cx="1316505" cy="1317142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grpSp>
        <p:nvGrpSpPr>
          <p:cNvPr id="12" name="Group 11"/>
          <p:cNvGrpSpPr/>
          <p:nvPr/>
        </p:nvGrpSpPr>
        <p:grpSpPr>
          <a:xfrm>
            <a:off x="6643131" y="4160455"/>
            <a:ext cx="855153" cy="427532"/>
            <a:chOff x="2405556" y="3201619"/>
            <a:chExt cx="855153" cy="427532"/>
          </a:xfrm>
          <a:noFill/>
        </p:grpSpPr>
        <p:sp>
          <p:nvSpPr>
            <p:cNvPr id="13" name="Rectangle 12"/>
            <p:cNvSpPr/>
            <p:nvPr/>
          </p:nvSpPr>
          <p:spPr>
            <a:xfrm>
              <a:off x="2405556" y="3201619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2405556" y="3201619"/>
              <a:ext cx="855153" cy="427532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</p:grpSp>
      <p:sp>
        <p:nvSpPr>
          <p:cNvPr id="24" name="Circular Arrow 23"/>
          <p:cNvSpPr/>
          <p:nvPr/>
        </p:nvSpPr>
        <p:spPr>
          <a:xfrm>
            <a:off x="3862091" y="943564"/>
            <a:ext cx="1332610" cy="133267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5" name="Group 24"/>
          <p:cNvGrpSpPr/>
          <p:nvPr/>
        </p:nvGrpSpPr>
        <p:grpSpPr>
          <a:xfrm>
            <a:off x="4052066" y="1426218"/>
            <a:ext cx="952160" cy="371669"/>
            <a:chOff x="3008803" y="482654"/>
            <a:chExt cx="952160" cy="371669"/>
          </a:xfrm>
        </p:grpSpPr>
        <p:sp>
          <p:nvSpPr>
            <p:cNvPr id="42" name="Rectangle 41"/>
            <p:cNvSpPr/>
            <p:nvPr/>
          </p:nvSpPr>
          <p:spPr>
            <a:xfrm>
              <a:off x="3008803" y="482654"/>
              <a:ext cx="952160" cy="371669"/>
            </a:xfrm>
            <a:prstGeom prst="rect">
              <a:avLst/>
            </a:prstGeom>
            <a:no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Rectangle 42"/>
            <p:cNvSpPr/>
            <p:nvPr/>
          </p:nvSpPr>
          <p:spPr>
            <a:xfrm>
              <a:off x="3008803" y="482654"/>
              <a:ext cx="952160" cy="371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تعزيز المشاركة المجتمعية </a:t>
              </a:r>
              <a:endParaRPr lang="en-US" sz="1100" b="1" kern="1200" dirty="0"/>
            </a:p>
          </p:txBody>
        </p:sp>
      </p:grpSp>
      <p:sp>
        <p:nvSpPr>
          <p:cNvPr id="26" name="Shape 25"/>
          <p:cNvSpPr/>
          <p:nvPr/>
        </p:nvSpPr>
        <p:spPr>
          <a:xfrm>
            <a:off x="3491880" y="1709272"/>
            <a:ext cx="1332610" cy="133267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7" name="Group 26"/>
          <p:cNvGrpSpPr/>
          <p:nvPr/>
        </p:nvGrpSpPr>
        <p:grpSpPr>
          <a:xfrm>
            <a:off x="3784599" y="2193648"/>
            <a:ext cx="743672" cy="371669"/>
            <a:chOff x="2741336" y="1250084"/>
            <a:chExt cx="743672" cy="371669"/>
          </a:xfrm>
        </p:grpSpPr>
        <p:sp>
          <p:nvSpPr>
            <p:cNvPr id="40" name="Rectangle 39"/>
            <p:cNvSpPr/>
            <p:nvPr/>
          </p:nvSpPr>
          <p:spPr>
            <a:xfrm>
              <a:off x="2741336" y="1250084"/>
              <a:ext cx="743672" cy="3716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2741336" y="1250084"/>
              <a:ext cx="743672" cy="371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مناطق سكن للتوسع </a:t>
              </a:r>
              <a:endParaRPr lang="en-US" sz="1100" b="1" kern="1200" dirty="0"/>
            </a:p>
          </p:txBody>
        </p:sp>
      </p:grpSp>
      <p:sp>
        <p:nvSpPr>
          <p:cNvPr id="28" name="Circular Arrow 27"/>
          <p:cNvSpPr/>
          <p:nvPr/>
        </p:nvSpPr>
        <p:spPr>
          <a:xfrm>
            <a:off x="3862091" y="2478423"/>
            <a:ext cx="1332610" cy="133267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9" name="Group 28"/>
          <p:cNvGrpSpPr/>
          <p:nvPr/>
        </p:nvGrpSpPr>
        <p:grpSpPr>
          <a:xfrm>
            <a:off x="4156310" y="2960647"/>
            <a:ext cx="743672" cy="371669"/>
            <a:chOff x="3113047" y="2017083"/>
            <a:chExt cx="743672" cy="371669"/>
          </a:xfrm>
        </p:grpSpPr>
        <p:sp>
          <p:nvSpPr>
            <p:cNvPr id="38" name="Rectangle 37"/>
            <p:cNvSpPr/>
            <p:nvPr/>
          </p:nvSpPr>
          <p:spPr>
            <a:xfrm>
              <a:off x="3113047" y="2017083"/>
              <a:ext cx="743672" cy="371669"/>
            </a:xfrm>
            <a:prstGeom prst="rect">
              <a:avLst/>
            </a:prstGeom>
            <a:no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ectangle 38"/>
            <p:cNvSpPr/>
            <p:nvPr/>
          </p:nvSpPr>
          <p:spPr>
            <a:xfrm>
              <a:off x="3113047" y="2017083"/>
              <a:ext cx="743672" cy="371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الاماكن الترفيهية العامة </a:t>
              </a:r>
              <a:endParaRPr lang="en-US" sz="1100" b="1" kern="1200" dirty="0"/>
            </a:p>
          </p:txBody>
        </p:sp>
      </p:grpSp>
      <p:sp>
        <p:nvSpPr>
          <p:cNvPr id="30" name="Shape 29"/>
          <p:cNvSpPr/>
          <p:nvPr/>
        </p:nvSpPr>
        <p:spPr>
          <a:xfrm>
            <a:off x="3491880" y="3245422"/>
            <a:ext cx="1332610" cy="133267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28328" y="3740247"/>
            <a:ext cx="743672" cy="371669"/>
            <a:chOff x="2741336" y="2784513"/>
            <a:chExt cx="743672" cy="371669"/>
          </a:xfrm>
        </p:grpSpPr>
        <p:sp>
          <p:nvSpPr>
            <p:cNvPr id="36" name="Rectangle 35"/>
            <p:cNvSpPr/>
            <p:nvPr/>
          </p:nvSpPr>
          <p:spPr>
            <a:xfrm>
              <a:off x="2741336" y="2784513"/>
              <a:ext cx="743672" cy="371669"/>
            </a:xfrm>
            <a:prstGeom prst="rect">
              <a:avLst/>
            </a:prstGeom>
            <a:no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Rectangle 36"/>
            <p:cNvSpPr/>
            <p:nvPr/>
          </p:nvSpPr>
          <p:spPr>
            <a:xfrm>
              <a:off x="2741336" y="2784513"/>
              <a:ext cx="743672" cy="371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050" b="1" kern="1200" dirty="0" smtClean="0"/>
                <a:t>مراكز ثقافية وشبابية </a:t>
              </a:r>
              <a:endParaRPr lang="en-US" sz="1050" b="1" kern="1200" dirty="0"/>
            </a:p>
          </p:txBody>
        </p:sp>
      </p:grpSp>
      <p:sp>
        <p:nvSpPr>
          <p:cNvPr id="32" name="Block Arc 31"/>
          <p:cNvSpPr/>
          <p:nvPr/>
        </p:nvSpPr>
        <p:spPr>
          <a:xfrm>
            <a:off x="3956831" y="4099746"/>
            <a:ext cx="1144880" cy="1145552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33" name="Group 32"/>
          <p:cNvGrpSpPr/>
          <p:nvPr/>
        </p:nvGrpSpPr>
        <p:grpSpPr>
          <a:xfrm>
            <a:off x="4156310" y="4495506"/>
            <a:ext cx="743672" cy="371669"/>
            <a:chOff x="3113047" y="3551942"/>
            <a:chExt cx="743672" cy="371669"/>
          </a:xfrm>
        </p:grpSpPr>
        <p:sp>
          <p:nvSpPr>
            <p:cNvPr id="34" name="Rectangle 33"/>
            <p:cNvSpPr/>
            <p:nvPr/>
          </p:nvSpPr>
          <p:spPr>
            <a:xfrm>
              <a:off x="3113047" y="3551942"/>
              <a:ext cx="743672" cy="3716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ectangle 34"/>
            <p:cNvSpPr/>
            <p:nvPr/>
          </p:nvSpPr>
          <p:spPr>
            <a:xfrm>
              <a:off x="3113047" y="3551942"/>
              <a:ext cx="743672" cy="371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800" b="1" kern="12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المجتمع </a:t>
              </a:r>
              <a:endParaRPr lang="en-US" sz="2800" b="1" kern="12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sp>
        <p:nvSpPr>
          <p:cNvPr id="70" name="Circular Arrow 69"/>
          <p:cNvSpPr/>
          <p:nvPr/>
        </p:nvSpPr>
        <p:spPr>
          <a:xfrm>
            <a:off x="1084657" y="871556"/>
            <a:ext cx="1184558" cy="118468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71" name="Group 70"/>
          <p:cNvGrpSpPr/>
          <p:nvPr/>
        </p:nvGrpSpPr>
        <p:grpSpPr>
          <a:xfrm>
            <a:off x="1346188" y="1259491"/>
            <a:ext cx="661050" cy="330306"/>
            <a:chOff x="3110156" y="387935"/>
            <a:chExt cx="661050" cy="330306"/>
          </a:xfrm>
        </p:grpSpPr>
        <p:sp>
          <p:nvSpPr>
            <p:cNvPr id="92" name="Rectangle 91"/>
            <p:cNvSpPr/>
            <p:nvPr/>
          </p:nvSpPr>
          <p:spPr>
            <a:xfrm>
              <a:off x="3110156" y="387935"/>
              <a:ext cx="661050" cy="33030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Rectangle 92"/>
            <p:cNvSpPr/>
            <p:nvPr/>
          </p:nvSpPr>
          <p:spPr>
            <a:xfrm>
              <a:off x="3110156" y="387935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80" tIns="5080" rIns="5080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800" b="1" kern="1200" dirty="0" smtClean="0"/>
                <a:t>الحفاظ على  مناطق التنوع الحيوي </a:t>
              </a:r>
              <a:endParaRPr lang="en-US" sz="800" b="1" kern="1200" dirty="0"/>
            </a:p>
          </p:txBody>
        </p:sp>
      </p:grpSp>
      <p:sp>
        <p:nvSpPr>
          <p:cNvPr id="72" name="Shape 71"/>
          <p:cNvSpPr/>
          <p:nvPr/>
        </p:nvSpPr>
        <p:spPr>
          <a:xfrm>
            <a:off x="755576" y="1552446"/>
            <a:ext cx="1184558" cy="118468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73" name="Group 72"/>
          <p:cNvGrpSpPr/>
          <p:nvPr/>
        </p:nvGrpSpPr>
        <p:grpSpPr>
          <a:xfrm>
            <a:off x="1015774" y="1982791"/>
            <a:ext cx="661050" cy="330306"/>
            <a:chOff x="2779742" y="1111235"/>
            <a:chExt cx="661050" cy="330306"/>
          </a:xfrm>
        </p:grpSpPr>
        <p:sp>
          <p:nvSpPr>
            <p:cNvPr id="90" name="Rectangle 89"/>
            <p:cNvSpPr/>
            <p:nvPr/>
          </p:nvSpPr>
          <p:spPr>
            <a:xfrm>
              <a:off x="2779742" y="1111235"/>
              <a:ext cx="661050" cy="330306"/>
            </a:xfrm>
            <a:prstGeom prst="rect">
              <a:avLst/>
            </a:prstGeom>
            <a:no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Rectangle 90"/>
            <p:cNvSpPr/>
            <p:nvPr/>
          </p:nvSpPr>
          <p:spPr>
            <a:xfrm>
              <a:off x="2779742" y="1111235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حدائق ومنتزهات </a:t>
              </a:r>
              <a:endParaRPr lang="en-US" sz="1100" b="1" kern="1200" dirty="0"/>
            </a:p>
          </p:txBody>
        </p:sp>
      </p:grpSp>
      <p:sp>
        <p:nvSpPr>
          <p:cNvPr id="74" name="Circular Arrow 73"/>
          <p:cNvSpPr/>
          <p:nvPr/>
        </p:nvSpPr>
        <p:spPr>
          <a:xfrm>
            <a:off x="1084657" y="2235590"/>
            <a:ext cx="1184558" cy="118468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75" name="Group 74"/>
          <p:cNvGrpSpPr/>
          <p:nvPr/>
        </p:nvGrpSpPr>
        <p:grpSpPr>
          <a:xfrm>
            <a:off x="1346188" y="2664582"/>
            <a:ext cx="661050" cy="330306"/>
            <a:chOff x="3110156" y="1793026"/>
            <a:chExt cx="661050" cy="330306"/>
          </a:xfrm>
        </p:grpSpPr>
        <p:sp>
          <p:nvSpPr>
            <p:cNvPr id="88" name="Rectangle 87"/>
            <p:cNvSpPr/>
            <p:nvPr/>
          </p:nvSpPr>
          <p:spPr>
            <a:xfrm>
              <a:off x="3110156" y="1793026"/>
              <a:ext cx="661050" cy="330306"/>
            </a:xfrm>
            <a:prstGeom prst="rect">
              <a:avLst/>
            </a:prstGeom>
            <a:no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Rectangle 88"/>
            <p:cNvSpPr/>
            <p:nvPr/>
          </p:nvSpPr>
          <p:spPr>
            <a:xfrm>
              <a:off x="3110156" y="1793026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80" tIns="5080" rIns="5080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800" b="1" kern="1200" dirty="0" smtClean="0"/>
                <a:t>تحصين المنطقة الصناعية لمنع التلوث </a:t>
              </a:r>
              <a:endParaRPr lang="en-US" sz="800" b="1" kern="1200" dirty="0"/>
            </a:p>
          </p:txBody>
        </p:sp>
      </p:grpSp>
      <p:sp>
        <p:nvSpPr>
          <p:cNvPr id="76" name="Shape 75"/>
          <p:cNvSpPr/>
          <p:nvPr/>
        </p:nvSpPr>
        <p:spPr>
          <a:xfrm>
            <a:off x="755576" y="2917832"/>
            <a:ext cx="1184558" cy="118468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77" name="Group 76"/>
          <p:cNvGrpSpPr/>
          <p:nvPr/>
        </p:nvGrpSpPr>
        <p:grpSpPr>
          <a:xfrm>
            <a:off x="1015774" y="3346825"/>
            <a:ext cx="661050" cy="330306"/>
            <a:chOff x="2779742" y="2475269"/>
            <a:chExt cx="661050" cy="330306"/>
          </a:xfrm>
        </p:grpSpPr>
        <p:sp>
          <p:nvSpPr>
            <p:cNvPr id="86" name="Rectangle 85"/>
            <p:cNvSpPr/>
            <p:nvPr/>
          </p:nvSpPr>
          <p:spPr>
            <a:xfrm>
              <a:off x="2779742" y="2475269"/>
              <a:ext cx="661050" cy="330306"/>
            </a:xfrm>
            <a:prstGeom prst="rect">
              <a:avLst/>
            </a:prstGeom>
            <a:no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Rectangle 86"/>
            <p:cNvSpPr/>
            <p:nvPr/>
          </p:nvSpPr>
          <p:spPr>
            <a:xfrm>
              <a:off x="2779742" y="2475269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سكن زراعي </a:t>
              </a:r>
              <a:endParaRPr lang="en-US" sz="1100" b="1" kern="1200" dirty="0"/>
            </a:p>
          </p:txBody>
        </p:sp>
      </p:grpSp>
      <p:sp>
        <p:nvSpPr>
          <p:cNvPr id="78" name="Circular Arrow 77"/>
          <p:cNvSpPr/>
          <p:nvPr/>
        </p:nvSpPr>
        <p:spPr>
          <a:xfrm>
            <a:off x="1084657" y="3599173"/>
            <a:ext cx="1184558" cy="118468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79" name="Group 78"/>
          <p:cNvGrpSpPr/>
          <p:nvPr/>
        </p:nvGrpSpPr>
        <p:grpSpPr>
          <a:xfrm>
            <a:off x="1346188" y="4028166"/>
            <a:ext cx="661050" cy="330306"/>
            <a:chOff x="3110156" y="3156610"/>
            <a:chExt cx="661050" cy="330306"/>
          </a:xfrm>
        </p:grpSpPr>
        <p:sp>
          <p:nvSpPr>
            <p:cNvPr id="84" name="Rectangle 83"/>
            <p:cNvSpPr/>
            <p:nvPr/>
          </p:nvSpPr>
          <p:spPr>
            <a:xfrm>
              <a:off x="3110156" y="3156610"/>
              <a:ext cx="661050" cy="330306"/>
            </a:xfrm>
            <a:prstGeom prst="rect">
              <a:avLst/>
            </a:prstGeom>
            <a:no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Rectangle 84"/>
            <p:cNvSpPr/>
            <p:nvPr/>
          </p:nvSpPr>
          <p:spPr>
            <a:xfrm>
              <a:off x="3110156" y="3156610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100" b="1" kern="1200" dirty="0" smtClean="0"/>
                <a:t>مسارات مشاة </a:t>
              </a:r>
              <a:endParaRPr lang="en-US" sz="1100" b="1" kern="1200" dirty="0"/>
            </a:p>
          </p:txBody>
        </p:sp>
      </p:grpSp>
      <p:sp>
        <p:nvSpPr>
          <p:cNvPr id="80" name="Block Arc 79"/>
          <p:cNvSpPr/>
          <p:nvPr/>
        </p:nvSpPr>
        <p:spPr>
          <a:xfrm>
            <a:off x="840012" y="4359374"/>
            <a:ext cx="1017684" cy="1018406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grpSp>
        <p:nvGrpSpPr>
          <p:cNvPr id="81" name="Group 80"/>
          <p:cNvGrpSpPr/>
          <p:nvPr/>
        </p:nvGrpSpPr>
        <p:grpSpPr>
          <a:xfrm>
            <a:off x="1015774" y="4710409"/>
            <a:ext cx="661050" cy="330306"/>
            <a:chOff x="2779742" y="3838853"/>
            <a:chExt cx="661050" cy="330306"/>
          </a:xfrm>
        </p:grpSpPr>
        <p:sp>
          <p:nvSpPr>
            <p:cNvPr id="82" name="Rectangle 81"/>
            <p:cNvSpPr/>
            <p:nvPr/>
          </p:nvSpPr>
          <p:spPr>
            <a:xfrm>
              <a:off x="2779742" y="3838853"/>
              <a:ext cx="661050" cy="330306"/>
            </a:xfrm>
            <a:prstGeom prst="rect">
              <a:avLst/>
            </a:prstGeom>
            <a:no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3" name="Rectangle 82"/>
            <p:cNvSpPr/>
            <p:nvPr/>
          </p:nvSpPr>
          <p:spPr>
            <a:xfrm>
              <a:off x="2779742" y="3838853"/>
              <a:ext cx="661050" cy="3303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400" b="1" kern="1200" dirty="0" smtClean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abic Typesetting" panose="03020402040406030203" pitchFamily="66" charset="-78"/>
                  <a:cs typeface="Arabic Typesetting" panose="03020402040406030203" pitchFamily="66" charset="-78"/>
                </a:rPr>
                <a:t>البيئة </a:t>
              </a:r>
              <a:endParaRPr lang="en-US" sz="2400" b="1" kern="12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endParaRPr>
            </a:p>
          </p:txBody>
        </p:sp>
      </p:grpSp>
      <p:sp>
        <p:nvSpPr>
          <p:cNvPr id="28673" name="TextBox 28672"/>
          <p:cNvSpPr txBox="1"/>
          <p:nvPr/>
        </p:nvSpPr>
        <p:spPr>
          <a:xfrm>
            <a:off x="3347864" y="149118"/>
            <a:ext cx="5356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6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القضايا : </a:t>
            </a:r>
            <a:endParaRPr lang="en-US" sz="36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4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831476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66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الرؤية </a:t>
            </a:r>
            <a:endParaRPr lang="en-US" sz="6600" b="1" u="sng" dirty="0">
              <a:solidFill>
                <a:schemeClr val="accent4">
                  <a:lumMod val="50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517938"/>
            <a:ext cx="7992888" cy="1754326"/>
          </a:xfrm>
          <a:prstGeom prst="rect">
            <a:avLst/>
          </a:prstGeom>
          <a:blipFill dpi="0" rotWithShape="1">
            <a:blip r:embed="rId2">
              <a:alphaModFix amt="21000"/>
            </a:blip>
            <a:srcRect/>
            <a:stretch>
              <a:fillRect/>
            </a:stretch>
          </a:blip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ar-SA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/>
            </a:r>
            <a:br>
              <a:rPr lang="ar-SA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</a:br>
            <a:r>
              <a:rPr lang="ar-SA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كفر صور قرية خضراء متكافلة قادرة على تلبية حاجات أبنائها حاضرا ومستقبلا . </a:t>
            </a:r>
            <a:br>
              <a:rPr lang="ar-SA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</a:br>
            <a:endParaRPr lang="en-US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654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728" y="121196"/>
            <a:ext cx="6732748" cy="1576975"/>
            <a:chOff x="1188131" y="0"/>
            <a:chExt cx="6732748" cy="1576975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" name="Rounded Rectangle 2"/>
            <p:cNvSpPr/>
            <p:nvPr/>
          </p:nvSpPr>
          <p:spPr>
            <a:xfrm>
              <a:off x="1188131" y="0"/>
              <a:ext cx="6732748" cy="157697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85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ounded Rectangle 4"/>
            <p:cNvSpPr/>
            <p:nvPr/>
          </p:nvSpPr>
          <p:spPr>
            <a:xfrm>
              <a:off x="1620179" y="69446"/>
              <a:ext cx="5031068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التشخيص والتحليل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3528" y="2069012"/>
            <a:ext cx="6732748" cy="1576975"/>
            <a:chOff x="144049" y="1872211"/>
            <a:chExt cx="6732748" cy="1576975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6" name="Rounded Rectangle 5"/>
            <p:cNvSpPr/>
            <p:nvPr/>
          </p:nvSpPr>
          <p:spPr>
            <a:xfrm>
              <a:off x="144049" y="1872211"/>
              <a:ext cx="6732748" cy="1576975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90237" y="1918399"/>
              <a:ext cx="5021272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الرؤية التنموية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23728" y="3937620"/>
            <a:ext cx="6732748" cy="1576975"/>
            <a:chOff x="1188131" y="3672402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1188131" y="3672402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234319" y="3718590"/>
              <a:ext cx="5021272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التوجه النهائي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37108" y="1435059"/>
            <a:ext cx="1025033" cy="1025033"/>
            <a:chOff x="1224133" y="1296141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5" name="Down Arrow 14"/>
            <p:cNvSpPr/>
            <p:nvPr/>
          </p:nvSpPr>
          <p:spPr>
            <a:xfrm>
              <a:off x="1224133" y="1296141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Down Arrow 4"/>
            <p:cNvSpPr/>
            <p:nvPr/>
          </p:nvSpPr>
          <p:spPr>
            <a:xfrm>
              <a:off x="1454765" y="1296141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56176" y="3272627"/>
            <a:ext cx="1025033" cy="1025033"/>
            <a:chOff x="5832652" y="3096342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3" name="Down Arrow 12"/>
            <p:cNvSpPr/>
            <p:nvPr/>
          </p:nvSpPr>
          <p:spPr>
            <a:xfrm>
              <a:off x="5832652" y="3096342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Down Arrow 6"/>
            <p:cNvSpPr/>
            <p:nvPr/>
          </p:nvSpPr>
          <p:spPr>
            <a:xfrm>
              <a:off x="6063284" y="3096342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19405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17995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03640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استخدامات المخطط الهيكلي </a:t>
            </a:r>
            <a:endParaRPr lang="en-US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" r="5405"/>
          <a:stretch/>
        </p:blipFill>
        <p:spPr>
          <a:xfrm>
            <a:off x="35495" y="49188"/>
            <a:ext cx="6284843" cy="56149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57" y="2209428"/>
            <a:ext cx="1528111" cy="321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94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r="9875"/>
          <a:stretch/>
        </p:blipFill>
        <p:spPr>
          <a:xfrm>
            <a:off x="35496" y="26265"/>
            <a:ext cx="6450982" cy="56395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72200" y="-2282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الوضع القائم </a:t>
            </a:r>
            <a:endParaRPr lang="en-US" sz="2000" b="1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559" y="3217540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71" y="4348370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170" y="4084640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820" y="4853008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797" y="524917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/>
          <a:stretch/>
        </p:blipFill>
        <p:spPr bwMode="auto">
          <a:xfrm>
            <a:off x="6533573" y="1114589"/>
            <a:ext cx="1467707" cy="206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12"/>
          <a:stretch/>
        </p:blipFill>
        <p:spPr bwMode="auto">
          <a:xfrm>
            <a:off x="8244408" y="5072136"/>
            <a:ext cx="1446578" cy="59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8244408" y="4883322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502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r="8834"/>
          <a:stretch/>
        </p:blipFill>
        <p:spPr>
          <a:xfrm>
            <a:off x="35496" y="19173"/>
            <a:ext cx="6422394" cy="56466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البيئي 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020272" y="2261691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76256" y="496529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63"/>
          <a:stretch/>
        </p:blipFill>
        <p:spPr bwMode="auto">
          <a:xfrm>
            <a:off x="6744703" y="5203877"/>
            <a:ext cx="1919287" cy="24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0"/>
          <a:stretch/>
        </p:blipFill>
        <p:spPr bwMode="auto">
          <a:xfrm>
            <a:off x="6744702" y="2569468"/>
            <a:ext cx="1919287" cy="244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17995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1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7"/>
          <a:stretch/>
        </p:blipFill>
        <p:spPr>
          <a:xfrm>
            <a:off x="2627784" y="186144"/>
            <a:ext cx="6404422" cy="5342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12"/>
          <a:stretch/>
        </p:blipFill>
        <p:spPr>
          <a:xfrm>
            <a:off x="107504" y="186143"/>
            <a:ext cx="6137816" cy="5342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973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409228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المسارالبيئي 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1417340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70537" y="4156497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3"/>
          <a:stretch/>
        </p:blipFill>
        <p:spPr>
          <a:xfrm>
            <a:off x="31873" y="17272"/>
            <a:ext cx="6412335" cy="56605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0"/>
          <a:stretch/>
        </p:blipFill>
        <p:spPr bwMode="auto">
          <a:xfrm>
            <a:off x="6588224" y="1690171"/>
            <a:ext cx="1919287" cy="244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98"/>
          <a:stretch/>
        </p:blipFill>
        <p:spPr bwMode="auto">
          <a:xfrm>
            <a:off x="6744704" y="4512087"/>
            <a:ext cx="1919287" cy="1034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98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5" b="14646"/>
          <a:stretch/>
        </p:blipFill>
        <p:spPr bwMode="auto">
          <a:xfrm>
            <a:off x="6660232" y="3505572"/>
            <a:ext cx="1593990" cy="208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البيئي التفصيلي 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32240" y="533499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3239026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</a:rPr>
              <a:t>مقترح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24"/>
          <a:stretch/>
        </p:blipFill>
        <p:spPr>
          <a:xfrm>
            <a:off x="39042" y="17808"/>
            <a:ext cx="6477174" cy="56928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0"/>
          <a:stretch/>
        </p:blipFill>
        <p:spPr bwMode="auto">
          <a:xfrm>
            <a:off x="6613153" y="865759"/>
            <a:ext cx="1919287" cy="244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1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58"/>
          <a:stretch/>
        </p:blipFill>
        <p:spPr>
          <a:xfrm>
            <a:off x="35496" y="49188"/>
            <a:ext cx="6574310" cy="56361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72200" y="-2282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الاجتماعي 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40446" y="26521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21364" y="511502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832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85" y="1628991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59821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314" y="4125101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922351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380312" y="4756918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803" y="548561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 b="60951"/>
          <a:stretch/>
        </p:blipFill>
        <p:spPr bwMode="auto">
          <a:xfrm>
            <a:off x="6699579" y="1138233"/>
            <a:ext cx="1467707" cy="45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57"/>
          <a:stretch/>
        </p:blipFill>
        <p:spPr bwMode="auto">
          <a:xfrm>
            <a:off x="6757169" y="5470092"/>
            <a:ext cx="191928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68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" t="171" r="9596" b="-171"/>
          <a:stretch/>
        </p:blipFill>
        <p:spPr>
          <a:xfrm>
            <a:off x="18140" y="35071"/>
            <a:ext cx="6434939" cy="56361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3" b="73850"/>
          <a:stretch/>
        </p:blipFill>
        <p:spPr bwMode="auto">
          <a:xfrm>
            <a:off x="6300192" y="4356090"/>
            <a:ext cx="1461335" cy="133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84168" y="-2282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الاجتماعي التفصيلي 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00192" y="341851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480954" y="414006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969" y="1688703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66417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980" y="3461915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980" y="2548767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164288" y="2254349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787" y="608273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 b="60951"/>
          <a:stretch/>
        </p:blipFill>
        <p:spPr bwMode="auto">
          <a:xfrm>
            <a:off x="6555563" y="1197945"/>
            <a:ext cx="1467707" cy="45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9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r="9363"/>
          <a:stretch/>
        </p:blipFill>
        <p:spPr>
          <a:xfrm>
            <a:off x="34945" y="35071"/>
            <a:ext cx="6484750" cy="56361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</a:t>
            </a:r>
            <a:r>
              <a:rPr lang="ar-SA" sz="2000" b="1" dirty="0" smtClean="0"/>
              <a:t>الاقتصادي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80212" y="43240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5074" y="466757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9" b="21624"/>
          <a:stretch/>
        </p:blipFill>
        <p:spPr bwMode="auto">
          <a:xfrm>
            <a:off x="6516216" y="3689321"/>
            <a:ext cx="2160240" cy="75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486" y="740179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 b="60951"/>
          <a:stretch/>
        </p:blipFill>
        <p:spPr bwMode="auto">
          <a:xfrm>
            <a:off x="6604262" y="1329851"/>
            <a:ext cx="1467707" cy="45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977" y="1832719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10433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88" y="3029867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88" y="2116719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236296" y="1822301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86"/>
          <a:stretch/>
        </p:blipFill>
        <p:spPr bwMode="auto">
          <a:xfrm>
            <a:off x="6627434" y="5006955"/>
            <a:ext cx="1384244" cy="44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00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" r="9709"/>
          <a:stretch/>
        </p:blipFill>
        <p:spPr>
          <a:xfrm>
            <a:off x="35496" y="25016"/>
            <a:ext cx="6433987" cy="5635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المكون الاقتصادي التفصيلي 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54039" y="46351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90799" y="436966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9" b="21624"/>
          <a:stretch/>
        </p:blipFill>
        <p:spPr bwMode="auto">
          <a:xfrm>
            <a:off x="6444208" y="3689321"/>
            <a:ext cx="2160240" cy="75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478" y="740179"/>
            <a:ext cx="1388779" cy="5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 b="60951"/>
          <a:stretch/>
        </p:blipFill>
        <p:spPr bwMode="auto">
          <a:xfrm>
            <a:off x="6532254" y="1329851"/>
            <a:ext cx="1467707" cy="45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969" y="1832719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10433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980" y="3029867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980" y="2116719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164288" y="1822301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22"/>
          <a:stretch/>
        </p:blipFill>
        <p:spPr bwMode="auto">
          <a:xfrm>
            <a:off x="6516216" y="4585692"/>
            <a:ext cx="1524155" cy="10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8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" r="9981"/>
          <a:stretch/>
        </p:blipFill>
        <p:spPr>
          <a:xfrm>
            <a:off x="35496" y="45789"/>
            <a:ext cx="6408712" cy="56200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-6289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المخطط النهائي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913752" y="40922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77511" y="4781971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0"/>
          <a:stretch/>
        </p:blipFill>
        <p:spPr bwMode="auto">
          <a:xfrm>
            <a:off x="6590787" y="553244"/>
            <a:ext cx="1526669" cy="194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977" y="2548168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25882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88" y="3745316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88" y="2832168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236296" y="2465742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63"/>
          <a:stretch/>
        </p:blipFill>
        <p:spPr bwMode="auto">
          <a:xfrm>
            <a:off x="7812360" y="5131869"/>
            <a:ext cx="1919287" cy="24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86"/>
          <a:stretch/>
        </p:blipFill>
        <p:spPr bwMode="auto">
          <a:xfrm>
            <a:off x="6555426" y="5161756"/>
            <a:ext cx="1384244" cy="44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57"/>
          <a:stretch/>
        </p:blipFill>
        <p:spPr bwMode="auto">
          <a:xfrm>
            <a:off x="7812360" y="5439916"/>
            <a:ext cx="191928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" r="9981"/>
          <a:stretch/>
        </p:blipFill>
        <p:spPr>
          <a:xfrm>
            <a:off x="35496" y="35071"/>
            <a:ext cx="6445332" cy="5630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-1062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المخطط النهائي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20272" y="26521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/>
              <a:t>موجود </a:t>
            </a:r>
            <a:endParaRPr lang="en-US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00077" y="3577580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مقترح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16" y="5422805"/>
            <a:ext cx="800376" cy="24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0"/>
          <a:stretch/>
        </p:blipFill>
        <p:spPr bwMode="auto">
          <a:xfrm>
            <a:off x="6590787" y="553244"/>
            <a:ext cx="1526669" cy="194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9" b="35947"/>
          <a:stretch/>
        </p:blipFill>
        <p:spPr bwMode="auto">
          <a:xfrm>
            <a:off x="6330525" y="2480791"/>
            <a:ext cx="2160240" cy="19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969" y="2480791"/>
            <a:ext cx="717176" cy="121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330" y="1110233"/>
            <a:ext cx="825749" cy="1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011" y="2843522"/>
            <a:ext cx="751690" cy="7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688" y="2579875"/>
            <a:ext cx="852391" cy="85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3"/>
          <a:stretch/>
        </p:blipFill>
        <p:spPr bwMode="auto">
          <a:xfrm>
            <a:off x="7194621" y="2677302"/>
            <a:ext cx="1440160" cy="1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4388"/>
          <a:stretch/>
        </p:blipFill>
        <p:spPr bwMode="auto">
          <a:xfrm>
            <a:off x="7656009" y="4720947"/>
            <a:ext cx="1308479" cy="94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21"/>
          <a:stretch/>
        </p:blipFill>
        <p:spPr bwMode="auto">
          <a:xfrm>
            <a:off x="6503881" y="4688472"/>
            <a:ext cx="1308479" cy="93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9" b="36316"/>
          <a:stretch/>
        </p:blipFill>
        <p:spPr bwMode="auto">
          <a:xfrm>
            <a:off x="6503881" y="3899279"/>
            <a:ext cx="1308479" cy="75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905" y="4128793"/>
            <a:ext cx="574503" cy="528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55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9268"/>
            <a:ext cx="6768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سُعِدتُ لحُسنِ إستِماعكُم .. </a:t>
            </a:r>
            <a:b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</a:br>
            <a: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دُمتم بود .. </a:t>
            </a:r>
            <a:endParaRPr lang="en-US" sz="6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4081636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66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عائشة محمد فرحانة  </a:t>
            </a:r>
            <a:endParaRPr lang="en-US" sz="6600" b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" name="Smiley Face 3"/>
          <p:cNvSpPr/>
          <p:nvPr/>
        </p:nvSpPr>
        <p:spPr>
          <a:xfrm>
            <a:off x="2123728" y="4441676"/>
            <a:ext cx="720080" cy="64807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4" y="690003"/>
            <a:ext cx="2492828" cy="115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0192" y="857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000" b="1" dirty="0" smtClean="0"/>
              <a:t>الربط مع القرى المحيطة </a:t>
            </a:r>
            <a:endParaRPr lang="en-US" sz="2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65" y="1777380"/>
            <a:ext cx="1324344" cy="384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" r="7045"/>
          <a:stretch/>
        </p:blipFill>
        <p:spPr>
          <a:xfrm>
            <a:off x="26040" y="49188"/>
            <a:ext cx="6562184" cy="56280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7" t="28464" r="21621" b="13207"/>
          <a:stretch/>
        </p:blipFill>
        <p:spPr bwMode="auto">
          <a:xfrm>
            <a:off x="5621432" y="85757"/>
            <a:ext cx="594622" cy="75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432" y="5233764"/>
            <a:ext cx="800179" cy="23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3" y="3793604"/>
            <a:ext cx="3519868" cy="1979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19320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قرية كفر صور : 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44008" y="985292"/>
            <a:ext cx="4248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000" b="1" dirty="0" smtClean="0">
                <a:solidFill>
                  <a:schemeClr val="accent5">
                    <a:lumMod val="50000"/>
                  </a:schemeClr>
                </a:solidFill>
              </a:rPr>
              <a:t>تقع القرية </a:t>
            </a:r>
            <a:r>
              <a:rPr lang="ar-SA" sz="2000" b="1" dirty="0">
                <a:solidFill>
                  <a:schemeClr val="accent5">
                    <a:lumMod val="50000"/>
                  </a:schemeClr>
                </a:solidFill>
              </a:rPr>
              <a:t>في الجنوب الشرقي من مدينة طولكرم، وعلى بعد 12 كيلو مترا منها. وبلغت </a:t>
            </a:r>
            <a:r>
              <a:rPr lang="ar-SA" sz="2000" b="1" dirty="0" smtClean="0">
                <a:solidFill>
                  <a:schemeClr val="accent5">
                    <a:lumMod val="50000"/>
                  </a:schemeClr>
                </a:solidFill>
              </a:rPr>
              <a:t>مساحة أراضيها </a:t>
            </a:r>
            <a:r>
              <a:rPr lang="ar-SA" sz="2000" b="1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ar-SA" sz="2000" b="1" dirty="0" smtClean="0">
                <a:solidFill>
                  <a:schemeClr val="accent5">
                    <a:lumMod val="50000"/>
                  </a:schemeClr>
                </a:solidFill>
              </a:rPr>
              <a:t>19,666</a:t>
            </a:r>
            <a:r>
              <a:rPr lang="ar-SA" sz="2000" b="1" dirty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ar-SA" sz="2000" b="1" dirty="0" smtClean="0">
                <a:solidFill>
                  <a:schemeClr val="accent5">
                    <a:lumMod val="50000"/>
                  </a:schemeClr>
                </a:solidFill>
              </a:rPr>
              <a:t>دونم .</a:t>
            </a:r>
            <a:br>
              <a:rPr lang="ar-SA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ar-SA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000" b="1" dirty="0">
                <a:solidFill>
                  <a:schemeClr val="bg2">
                    <a:lumMod val="25000"/>
                  </a:schemeClr>
                </a:solidFill>
              </a:rPr>
              <a:t>تحيط بهذه الأراضي، أراضي قرى كفر جمال وكفر زيباد وكفرعبوش وكور </a:t>
            </a:r>
            <a:r>
              <a:rPr lang="ar-SA" sz="2000" b="1" dirty="0" smtClean="0">
                <a:solidFill>
                  <a:schemeClr val="bg2">
                    <a:lumMod val="25000"/>
                  </a:schemeClr>
                </a:solidFill>
              </a:rPr>
              <a:t>والراس سفارين وشوفة .</a:t>
            </a:r>
            <a: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S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000" b="1" dirty="0">
                <a:solidFill>
                  <a:srgbClr val="008000"/>
                </a:solidFill>
              </a:rPr>
              <a:t>زرع في أراضي كفر صور الحبوب والخضار وفيها </a:t>
            </a:r>
            <a:r>
              <a:rPr lang="ar-SA" sz="2000" b="1" dirty="0" smtClean="0">
                <a:solidFill>
                  <a:srgbClr val="008000"/>
                </a:solidFill>
              </a:rPr>
              <a:t>(1,675) دونم مغروسة </a:t>
            </a:r>
            <a:r>
              <a:rPr lang="ar-SA" sz="2000" b="1" dirty="0">
                <a:solidFill>
                  <a:srgbClr val="008000"/>
                </a:solidFill>
              </a:rPr>
              <a:t>بالزيتون وفيها أشجار اللوز والقليل من العنب والتين</a:t>
            </a:r>
            <a:r>
              <a:rPr lang="ar-SA" sz="2000" b="1" dirty="0" smtClean="0">
                <a:solidFill>
                  <a:srgbClr val="008000"/>
                </a:solidFill>
              </a:rPr>
              <a:t>.</a:t>
            </a:r>
            <a: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S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000" b="1" dirty="0" smtClean="0">
                <a:solidFill>
                  <a:schemeClr val="accent6">
                    <a:lumMod val="50000"/>
                  </a:schemeClr>
                </a:solidFill>
              </a:rPr>
              <a:t>كان </a:t>
            </a:r>
            <a:r>
              <a:rPr lang="ar-SA" sz="2000" b="1" dirty="0">
                <a:solidFill>
                  <a:schemeClr val="accent6">
                    <a:lumMod val="50000"/>
                  </a:schemeClr>
                </a:solidFill>
              </a:rPr>
              <a:t>في القرية الكثير من الأغنام ومئات الأبقار يستفيدون من لحومها وألبانها.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6" y="193204"/>
            <a:ext cx="439541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920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5976" y="126645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التطور العمراني وعدد السكان :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398984"/>
              </p:ext>
            </p:extLst>
          </p:nvPr>
        </p:nvGraphicFramePr>
        <p:xfrm>
          <a:off x="251520" y="841276"/>
          <a:ext cx="6312360" cy="1507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89045"/>
                <a:gridCol w="789045"/>
                <a:gridCol w="789045"/>
                <a:gridCol w="789045"/>
                <a:gridCol w="789045"/>
                <a:gridCol w="789045"/>
                <a:gridCol w="789045"/>
                <a:gridCol w="789045"/>
              </a:tblGrid>
              <a:tr h="898014"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2011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2012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2013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2014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2015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2016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2017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2018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</a:tr>
              <a:tr h="609982"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1,195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1,218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1,241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1,264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1,287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1,310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1,333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ar-SA" dirty="0" smtClean="0">
                          <a:effectLst/>
                        </a:rPr>
                        <a:t>1,356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206842"/>
              </p:ext>
            </p:extLst>
          </p:nvPr>
        </p:nvGraphicFramePr>
        <p:xfrm>
          <a:off x="1835696" y="3793603"/>
          <a:ext cx="5688633" cy="16561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96211"/>
                <a:gridCol w="1896211"/>
                <a:gridCol w="1896211"/>
              </a:tblGrid>
              <a:tr h="477926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2027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التجمع </a:t>
                      </a:r>
                      <a:endParaRPr lang="en-US" dirty="0"/>
                    </a:p>
                  </a:txBody>
                  <a:tcPr/>
                </a:tc>
              </a:tr>
              <a:tr h="39275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كفر صور </a:t>
                      </a:r>
                      <a:endParaRPr lang="en-US" dirty="0"/>
                    </a:p>
                  </a:txBody>
                  <a:tcPr/>
                </a:tc>
              </a:tr>
              <a:tr h="392753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145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166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سكان اضافيين </a:t>
                      </a:r>
                      <a:endParaRPr lang="en-US" dirty="0"/>
                    </a:p>
                  </a:txBody>
                  <a:tcPr/>
                </a:tc>
              </a:tr>
              <a:tr h="392753"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274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dirty="0" smtClean="0"/>
                        <a:t>حاجة التوسع \دنم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929313"/>
              </p:ext>
            </p:extLst>
          </p:nvPr>
        </p:nvGraphicFramePr>
        <p:xfrm>
          <a:off x="1403648" y="2497460"/>
          <a:ext cx="6768754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2103"/>
                <a:gridCol w="842103"/>
                <a:gridCol w="842103"/>
                <a:gridCol w="842103"/>
                <a:gridCol w="842103"/>
                <a:gridCol w="842103"/>
                <a:gridCol w="874033"/>
                <a:gridCol w="842103"/>
              </a:tblGrid>
              <a:tr h="540060">
                <a:tc>
                  <a:txBody>
                    <a:bodyPr/>
                    <a:lstStyle/>
                    <a:p>
                      <a:r>
                        <a:rPr lang="ar-SA" dirty="0" smtClean="0"/>
                        <a:t>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2026</a:t>
                      </a:r>
                      <a:endParaRPr lang="en-US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ar-SA" dirty="0" smtClean="0"/>
                        <a:t>1,379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1,402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1,425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1,448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1,471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1,494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1,517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1,540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1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728" y="121196"/>
            <a:ext cx="6732748" cy="1576975"/>
            <a:chOff x="1188131" y="0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3" name="Rounded Rectangle 2"/>
            <p:cNvSpPr/>
            <p:nvPr/>
          </p:nvSpPr>
          <p:spPr>
            <a:xfrm>
              <a:off x="1188131" y="0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ounded Rectangle 4"/>
            <p:cNvSpPr/>
            <p:nvPr/>
          </p:nvSpPr>
          <p:spPr>
            <a:xfrm>
              <a:off x="1620179" y="69446"/>
              <a:ext cx="5031068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التشخيص والتحليل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3528" y="2069012"/>
            <a:ext cx="6732748" cy="1576975"/>
            <a:chOff x="144049" y="1872211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6" name="Rounded Rectangle 5"/>
            <p:cNvSpPr/>
            <p:nvPr/>
          </p:nvSpPr>
          <p:spPr>
            <a:xfrm>
              <a:off x="144049" y="1872211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90237" y="1918399"/>
              <a:ext cx="5021272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الرؤية التنموية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23728" y="3937620"/>
            <a:ext cx="6732748" cy="1576975"/>
            <a:chOff x="1188131" y="3672402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1188131" y="3672402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234319" y="3718590"/>
              <a:ext cx="5021272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التوجه النهائي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37108" y="1435059"/>
            <a:ext cx="1025033" cy="1025033"/>
            <a:chOff x="1224133" y="1296141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5" name="Down Arrow 14"/>
            <p:cNvSpPr/>
            <p:nvPr/>
          </p:nvSpPr>
          <p:spPr>
            <a:xfrm>
              <a:off x="1224133" y="1296141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Down Arrow 4"/>
            <p:cNvSpPr/>
            <p:nvPr/>
          </p:nvSpPr>
          <p:spPr>
            <a:xfrm>
              <a:off x="1454765" y="1296141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56176" y="3272627"/>
            <a:ext cx="1025033" cy="1025033"/>
            <a:chOff x="5832652" y="3096342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3" name="Down Arrow 12"/>
            <p:cNvSpPr/>
            <p:nvPr/>
          </p:nvSpPr>
          <p:spPr>
            <a:xfrm>
              <a:off x="5832652" y="3096342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Down Arrow 6"/>
            <p:cNvSpPr/>
            <p:nvPr/>
          </p:nvSpPr>
          <p:spPr>
            <a:xfrm>
              <a:off x="6063284" y="3096342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20822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728" y="121196"/>
            <a:ext cx="6732748" cy="1576975"/>
            <a:chOff x="1188131" y="0"/>
            <a:chExt cx="6732748" cy="1576975"/>
          </a:xfrm>
          <a:scene3d>
            <a:camera prst="orthographicFront"/>
            <a:lightRig rig="flat" dir="t"/>
          </a:scene3d>
        </p:grpSpPr>
        <p:sp>
          <p:nvSpPr>
            <p:cNvPr id="3" name="Rounded Rectangle 2"/>
            <p:cNvSpPr/>
            <p:nvPr/>
          </p:nvSpPr>
          <p:spPr>
            <a:xfrm>
              <a:off x="1188131" y="0"/>
              <a:ext cx="6732748" cy="157697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ounded Rectangle 4"/>
            <p:cNvSpPr/>
            <p:nvPr/>
          </p:nvSpPr>
          <p:spPr>
            <a:xfrm>
              <a:off x="1620179" y="69446"/>
              <a:ext cx="5031068" cy="14845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التشخيص والتحليل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3528" y="2069012"/>
            <a:ext cx="6732748" cy="1576975"/>
            <a:chOff x="144049" y="1872211"/>
            <a:chExt cx="6732748" cy="1576975"/>
          </a:xfrm>
          <a:solidFill>
            <a:schemeClr val="bg1">
              <a:lumMod val="7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6" name="Rounded Rectangle 5"/>
            <p:cNvSpPr/>
            <p:nvPr/>
          </p:nvSpPr>
          <p:spPr>
            <a:xfrm>
              <a:off x="144049" y="1872211"/>
              <a:ext cx="6732748" cy="1576975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190237" y="1918399"/>
              <a:ext cx="5021272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الرؤية التنموية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23728" y="3937620"/>
            <a:ext cx="6732748" cy="1576975"/>
            <a:chOff x="1188131" y="3672402"/>
            <a:chExt cx="6732748" cy="1576975"/>
          </a:xfrm>
          <a:solidFill>
            <a:schemeClr val="bg1">
              <a:lumMod val="7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9" name="Rounded Rectangle 8"/>
            <p:cNvSpPr/>
            <p:nvPr/>
          </p:nvSpPr>
          <p:spPr>
            <a:xfrm>
              <a:off x="1188131" y="3672402"/>
              <a:ext cx="6732748" cy="1576975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234319" y="3718590"/>
              <a:ext cx="5021272" cy="14845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0980" tIns="220980" rIns="220980" bIns="220980" numCol="1" spcCol="1270" anchor="ctr" anchorCtr="0">
              <a:noAutofit/>
            </a:bodyPr>
            <a:lstStyle/>
            <a:p>
              <a:pPr lvl="0" algn="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5800" kern="1200" dirty="0" smtClean="0">
                  <a:latin typeface="Andalus" panose="02020603050405020304" pitchFamily="18" charset="-78"/>
                  <a:cs typeface="Andalus" panose="02020603050405020304" pitchFamily="18" charset="-78"/>
                </a:rPr>
                <a:t>التوجه النهائي </a:t>
              </a:r>
              <a:endParaRPr lang="en-US" sz="5800" kern="1200" dirty="0">
                <a:latin typeface="Andalus" panose="02020603050405020304" pitchFamily="18" charset="-78"/>
                <a:cs typeface="Andalus" panose="02020603050405020304" pitchFamily="18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37108" y="1435059"/>
            <a:ext cx="1025033" cy="1025033"/>
            <a:chOff x="1224133" y="1296141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2" name="Down Arrow 11"/>
            <p:cNvSpPr/>
            <p:nvPr/>
          </p:nvSpPr>
          <p:spPr>
            <a:xfrm>
              <a:off x="1224133" y="1296141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Down Arrow 4"/>
            <p:cNvSpPr/>
            <p:nvPr/>
          </p:nvSpPr>
          <p:spPr>
            <a:xfrm>
              <a:off x="1454765" y="1296141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56176" y="3272627"/>
            <a:ext cx="1025033" cy="1025033"/>
            <a:chOff x="5832652" y="3096342"/>
            <a:chExt cx="1025033" cy="1025033"/>
          </a:xfrm>
          <a:scene3d>
            <a:camera prst="orthographicFront"/>
            <a:lightRig rig="flat" dir="t"/>
          </a:scene3d>
        </p:grpSpPr>
        <p:sp>
          <p:nvSpPr>
            <p:cNvPr id="15" name="Down Arrow 14"/>
            <p:cNvSpPr/>
            <p:nvPr/>
          </p:nvSpPr>
          <p:spPr>
            <a:xfrm>
              <a:off x="5832652" y="3096342"/>
              <a:ext cx="1025033" cy="1025033"/>
            </a:xfrm>
            <a:prstGeom prst="downArrow">
              <a:avLst>
                <a:gd name="adj1" fmla="val 55000"/>
                <a:gd name="adj2" fmla="val 45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Down Arrow 6"/>
            <p:cNvSpPr/>
            <p:nvPr/>
          </p:nvSpPr>
          <p:spPr>
            <a:xfrm>
              <a:off x="6063284" y="3096342"/>
              <a:ext cx="563769" cy="771337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7992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18882</TotalTime>
  <Words>374</Words>
  <Application>Microsoft Office PowerPoint</Application>
  <PresentationFormat>On-screen Show (16:10)</PresentationFormat>
  <Paragraphs>168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Horizon</dc:creator>
  <cp:lastModifiedBy>Horizon</cp:lastModifiedBy>
  <cp:revision>140</cp:revision>
  <dcterms:created xsi:type="dcterms:W3CDTF">2018-04-26T05:59:30Z</dcterms:created>
  <dcterms:modified xsi:type="dcterms:W3CDTF">2018-05-12T09:27:46Z</dcterms:modified>
</cp:coreProperties>
</file>