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4"/>
  </p:notesMasterIdLst>
  <p:sldIdLst>
    <p:sldId id="257" r:id="rId2"/>
    <p:sldId id="256" r:id="rId3"/>
    <p:sldId id="260" r:id="rId4"/>
    <p:sldId id="258" r:id="rId5"/>
    <p:sldId id="259"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2" autoAdjust="0"/>
    <p:restoredTop sz="94660"/>
  </p:normalViewPr>
  <p:slideViewPr>
    <p:cSldViewPr>
      <p:cViewPr varScale="1">
        <p:scale>
          <a:sx n="106" d="100"/>
          <a:sy n="106" d="100"/>
        </p:scale>
        <p:origin x="1764"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CB1D3A04-A5C0-49C7-8729-1182BDAE5293}" type="datetimeFigureOut">
              <a:rPr lang="ar-SA" smtClean="0"/>
              <a:pPr/>
              <a:t>03/07/44</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6F46E5DA-DE35-4AC8-8E3D-03A7B25A4BAA}" type="slidenum">
              <a:rPr lang="ar-SA" smtClean="0"/>
              <a:pPr/>
              <a:t>‹#›</a:t>
            </a:fld>
            <a:endParaRPr lang="ar-SA"/>
          </a:p>
        </p:txBody>
      </p:sp>
    </p:spTree>
    <p:extLst>
      <p:ext uri="{BB962C8B-B14F-4D97-AF65-F5344CB8AC3E}">
        <p14:creationId xmlns:p14="http://schemas.microsoft.com/office/powerpoint/2010/main" val="3988515903"/>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6F46E5DA-DE35-4AC8-8E3D-03A7B25A4BAA}" type="slidenum">
              <a:rPr lang="ar-SA" smtClean="0"/>
              <a:pPr/>
              <a:t>5</a:t>
            </a:fld>
            <a:endParaRPr lang="ar-SA"/>
          </a:p>
        </p:txBody>
      </p:sp>
    </p:spTree>
    <p:extLst>
      <p:ext uri="{BB962C8B-B14F-4D97-AF65-F5344CB8AC3E}">
        <p14:creationId xmlns:p14="http://schemas.microsoft.com/office/powerpoint/2010/main" val="1273780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6F46E5DA-DE35-4AC8-8E3D-03A7B25A4BAA}" type="slidenum">
              <a:rPr lang="ar-SA" smtClean="0"/>
              <a:pPr/>
              <a:t>13</a:t>
            </a:fld>
            <a:endParaRPr lang="ar-SA"/>
          </a:p>
        </p:txBody>
      </p:sp>
    </p:spTree>
    <p:extLst>
      <p:ext uri="{BB962C8B-B14F-4D97-AF65-F5344CB8AC3E}">
        <p14:creationId xmlns:p14="http://schemas.microsoft.com/office/powerpoint/2010/main" val="30589212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6F46E5DA-DE35-4AC8-8E3D-03A7B25A4BAA}" type="slidenum">
              <a:rPr lang="ar-SA" smtClean="0"/>
              <a:pPr/>
              <a:t>15</a:t>
            </a:fld>
            <a:endParaRPr lang="ar-SA"/>
          </a:p>
        </p:txBody>
      </p:sp>
    </p:spTree>
    <p:extLst>
      <p:ext uri="{BB962C8B-B14F-4D97-AF65-F5344CB8AC3E}">
        <p14:creationId xmlns:p14="http://schemas.microsoft.com/office/powerpoint/2010/main" val="19177915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4" name="عنوان 13"/>
          <p:cNvSpPr>
            <a:spLocks noGrp="1"/>
          </p:cNvSpPr>
          <p:nvPr>
            <p:ph type="ctrTitle"/>
          </p:nvPr>
        </p:nvSpPr>
        <p:spPr>
          <a:xfrm>
            <a:off x="1432560" y="359898"/>
            <a:ext cx="7406640" cy="1472184"/>
          </a:xfrm>
        </p:spPr>
        <p:txBody>
          <a:bodyPr anchor="b"/>
          <a:lstStyle>
            <a:lvl1pPr algn="l">
              <a:defRPr/>
            </a:lvl1pPr>
            <a:extLst/>
          </a:lstStyle>
          <a:p>
            <a:r>
              <a:rPr kumimoji="0" lang="ar-SA"/>
              <a:t>انقر لتحرير نمط العنوان الرئيسي</a:t>
            </a:r>
            <a:endParaRPr kumimoji="0" lang="en-US"/>
          </a:p>
        </p:txBody>
      </p:sp>
      <p:sp>
        <p:nvSpPr>
          <p:cNvPr id="22" name="عنوان فرعي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a:t>انقر لتحرير نمط العنوان الثانوي الرئيسي</a:t>
            </a:r>
            <a:endParaRPr kumimoji="0" lang="en-US"/>
          </a:p>
        </p:txBody>
      </p:sp>
      <p:sp>
        <p:nvSpPr>
          <p:cNvPr id="7" name="عنصر نائب للتاريخ 6"/>
          <p:cNvSpPr>
            <a:spLocks noGrp="1"/>
          </p:cNvSpPr>
          <p:nvPr>
            <p:ph type="dt" sz="half" idx="10"/>
          </p:nvPr>
        </p:nvSpPr>
        <p:spPr/>
        <p:txBody>
          <a:bodyPr/>
          <a:lstStyle/>
          <a:p>
            <a:fld id="{CDD9077C-5833-4F46-9017-997C1FB782D0}" type="datetimeFigureOut">
              <a:rPr lang="en-US" smtClean="0"/>
              <a:pPr/>
              <a:t>1/24/2023</a:t>
            </a:fld>
            <a:endParaRPr lang="en-US"/>
          </a:p>
        </p:txBody>
      </p:sp>
      <p:sp>
        <p:nvSpPr>
          <p:cNvPr id="20" name="عنصر نائب للتذييل 19"/>
          <p:cNvSpPr>
            <a:spLocks noGrp="1"/>
          </p:cNvSpPr>
          <p:nvPr>
            <p:ph type="ftr" sz="quarter" idx="11"/>
          </p:nvPr>
        </p:nvSpPr>
        <p:spPr/>
        <p:txBody>
          <a:bodyPr/>
          <a:lstStyle/>
          <a:p>
            <a:endParaRPr lang="en-US"/>
          </a:p>
        </p:txBody>
      </p:sp>
      <p:sp>
        <p:nvSpPr>
          <p:cNvPr id="10" name="عنصر نائب لرقم الشريحة 9"/>
          <p:cNvSpPr>
            <a:spLocks noGrp="1"/>
          </p:cNvSpPr>
          <p:nvPr>
            <p:ph type="sldNum" sz="quarter" idx="12"/>
          </p:nvPr>
        </p:nvSpPr>
        <p:spPr/>
        <p:txBody>
          <a:bodyPr/>
          <a:lstStyle/>
          <a:p>
            <a:fld id="{CD0E3996-8D6D-44EF-98E7-1FEF9894ADB8}" type="slidenum">
              <a:rPr lang="en-US" smtClean="0"/>
              <a:pPr/>
              <a:t>‹#›</a:t>
            </a:fld>
            <a:endParaRPr lang="en-US"/>
          </a:p>
        </p:txBody>
      </p:sp>
      <p:sp>
        <p:nvSpPr>
          <p:cNvPr id="8" name="شكل بيضاوي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
        <p:nvSpPr>
          <p:cNvPr id="9" name="شكل بيضاوي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4" name="عنصر نائب للتاريخ 3"/>
          <p:cNvSpPr>
            <a:spLocks noGrp="1"/>
          </p:cNvSpPr>
          <p:nvPr>
            <p:ph type="dt" sz="half" idx="10"/>
          </p:nvPr>
        </p:nvSpPr>
        <p:spPr/>
        <p:txBody>
          <a:bodyPr/>
          <a:lstStyle/>
          <a:p>
            <a:fld id="{CDD9077C-5833-4F46-9017-997C1FB782D0}" type="datetimeFigureOut">
              <a:rPr lang="en-US" smtClean="0"/>
              <a:pPr/>
              <a:t>1/24/2023</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CD0E3996-8D6D-44EF-98E7-1FEF9894ADB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274639"/>
            <a:ext cx="1828800" cy="5851525"/>
          </a:xfrm>
        </p:spPr>
        <p:txBody>
          <a:bodyPr vert="eaVert"/>
          <a:lstStyle/>
          <a:p>
            <a:r>
              <a:rPr kumimoji="0" lang="ar-SA"/>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1143000" y="274640"/>
            <a:ext cx="5562600" cy="5851525"/>
          </a:xfrm>
        </p:spPr>
        <p:txBody>
          <a:bodyPr vert="eaVert"/>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4" name="عنصر نائب للتاريخ 3"/>
          <p:cNvSpPr>
            <a:spLocks noGrp="1"/>
          </p:cNvSpPr>
          <p:nvPr>
            <p:ph type="dt" sz="half" idx="10"/>
          </p:nvPr>
        </p:nvSpPr>
        <p:spPr/>
        <p:txBody>
          <a:bodyPr/>
          <a:lstStyle/>
          <a:p>
            <a:fld id="{CDD9077C-5833-4F46-9017-997C1FB782D0}" type="datetimeFigureOut">
              <a:rPr lang="en-US" smtClean="0"/>
              <a:pPr/>
              <a:t>1/24/2023</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CD0E3996-8D6D-44EF-98E7-1FEF9894ADB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a:t>انقر لتحرير نمط العنوان الرئيسي</a:t>
            </a:r>
            <a:endParaRPr kumimoji="0" lang="en-US"/>
          </a:p>
        </p:txBody>
      </p:sp>
      <p:sp>
        <p:nvSpPr>
          <p:cNvPr id="3" name="عنصر نائب للمحتوى 2"/>
          <p:cNvSpPr>
            <a:spLocks noGrp="1"/>
          </p:cNvSpPr>
          <p:nvPr>
            <p:ph idx="1"/>
          </p:nvPr>
        </p:nvSpPr>
        <p:spPr/>
        <p:txBody>
          <a:bodyPr/>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4" name="عنصر نائب للتاريخ 3"/>
          <p:cNvSpPr>
            <a:spLocks noGrp="1"/>
          </p:cNvSpPr>
          <p:nvPr>
            <p:ph type="dt" sz="half" idx="10"/>
          </p:nvPr>
        </p:nvSpPr>
        <p:spPr/>
        <p:txBody>
          <a:bodyPr/>
          <a:lstStyle/>
          <a:p>
            <a:fld id="{CDD9077C-5833-4F46-9017-997C1FB782D0}" type="datetimeFigureOut">
              <a:rPr lang="en-US" smtClean="0"/>
              <a:pPr/>
              <a:t>1/24/2023</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CD0E3996-8D6D-44EF-98E7-1FEF9894ADB8}"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مستطيل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عنوان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ar-SA"/>
              <a:t>انقر لتحرير نمط العنوان الرئيسي</a:t>
            </a:r>
            <a:endParaRPr kumimoji="0" lang="en-US"/>
          </a:p>
        </p:txBody>
      </p:sp>
      <p:sp>
        <p:nvSpPr>
          <p:cNvPr id="3" name="عنصر نائب للنص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a:t>انقر لتحرير أنماط النص الرئيسي</a:t>
            </a:r>
          </a:p>
        </p:txBody>
      </p:sp>
      <p:sp>
        <p:nvSpPr>
          <p:cNvPr id="4" name="عنصر نائب للتاريخ 3"/>
          <p:cNvSpPr>
            <a:spLocks noGrp="1"/>
          </p:cNvSpPr>
          <p:nvPr>
            <p:ph type="dt" sz="half" idx="10"/>
          </p:nvPr>
        </p:nvSpPr>
        <p:spPr/>
        <p:txBody>
          <a:bodyPr/>
          <a:lstStyle/>
          <a:p>
            <a:fld id="{CDD9077C-5833-4F46-9017-997C1FB782D0}" type="datetimeFigureOut">
              <a:rPr lang="en-US" smtClean="0"/>
              <a:pPr/>
              <a:t>1/24/2023</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CD0E3996-8D6D-44EF-98E7-1FEF9894ADB8}" type="slidenum">
              <a:rPr lang="en-US" smtClean="0"/>
              <a:pPr/>
              <a:t>‹#›</a:t>
            </a:fld>
            <a:endParaRPr lang="en-US"/>
          </a:p>
        </p:txBody>
      </p:sp>
      <p:sp>
        <p:nvSpPr>
          <p:cNvPr id="10" name="مستطيل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شكل بيضاوي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
        <p:nvSpPr>
          <p:cNvPr id="9" name="شكل بيضاوي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lstStyle/>
          <a:p>
            <a:r>
              <a:rPr kumimoji="0" lang="ar-SA"/>
              <a:t>انقر لتحرير نمط العنوان الرئيسي</a:t>
            </a:r>
            <a:endParaRPr kumimoji="0" lang="en-US"/>
          </a:p>
        </p:txBody>
      </p:sp>
      <p:sp>
        <p:nvSpPr>
          <p:cNvPr id="3" name="عنصر نائب للمحتوى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4" name="عنصر نائب للمحتوى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5" name="عنصر نائب للتاريخ 4"/>
          <p:cNvSpPr>
            <a:spLocks noGrp="1"/>
          </p:cNvSpPr>
          <p:nvPr>
            <p:ph type="dt" sz="half" idx="10"/>
          </p:nvPr>
        </p:nvSpPr>
        <p:spPr/>
        <p:txBody>
          <a:bodyPr/>
          <a:lstStyle/>
          <a:p>
            <a:fld id="{CDD9077C-5833-4F46-9017-997C1FB782D0}" type="datetimeFigureOut">
              <a:rPr lang="en-US" smtClean="0"/>
              <a:pPr/>
              <a:t>1/24/2023</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CD0E3996-8D6D-44EF-98E7-1FEF9894ADB8}"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ar-SA"/>
              <a:t>انقر لتحرير نمط العنوان الرئيسي</a:t>
            </a:r>
            <a:endParaRPr kumimoji="0" lang="en-US"/>
          </a:p>
        </p:txBody>
      </p:sp>
      <p:sp>
        <p:nvSpPr>
          <p:cNvPr id="3" name="عنصر نائب للنص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a:t>انقر لتحرير أنماط النص الرئيسي</a:t>
            </a:r>
          </a:p>
        </p:txBody>
      </p:sp>
      <p:sp>
        <p:nvSpPr>
          <p:cNvPr id="4" name="عنصر نائب للنص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a:t>انقر لتحرير أنماط النص الرئيسي</a:t>
            </a:r>
          </a:p>
        </p:txBody>
      </p:sp>
      <p:sp>
        <p:nvSpPr>
          <p:cNvPr id="5" name="عنصر نائب للمحتوى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6" name="عنصر نائب للمحتوى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7" name="عنصر نائب للتاريخ 6"/>
          <p:cNvSpPr>
            <a:spLocks noGrp="1"/>
          </p:cNvSpPr>
          <p:nvPr>
            <p:ph type="dt" sz="half" idx="10"/>
          </p:nvPr>
        </p:nvSpPr>
        <p:spPr/>
        <p:txBody>
          <a:bodyPr/>
          <a:lstStyle/>
          <a:p>
            <a:fld id="{CDD9077C-5833-4F46-9017-997C1FB782D0}" type="datetimeFigureOut">
              <a:rPr lang="en-US" smtClean="0"/>
              <a:pPr/>
              <a:t>1/24/2023</a:t>
            </a:fld>
            <a:endParaRPr lang="en-US"/>
          </a:p>
        </p:txBody>
      </p:sp>
      <p:sp>
        <p:nvSpPr>
          <p:cNvPr id="8" name="عنصر نائب للتذييل 7"/>
          <p:cNvSpPr>
            <a:spLocks noGrp="1"/>
          </p:cNvSpPr>
          <p:nvPr>
            <p:ph type="ftr" sz="quarter" idx="11"/>
          </p:nvPr>
        </p:nvSpPr>
        <p:spPr/>
        <p:txBody>
          <a:bodyPr/>
          <a:lstStyle/>
          <a:p>
            <a:endParaRPr lang="en-US"/>
          </a:p>
        </p:txBody>
      </p:sp>
      <p:sp>
        <p:nvSpPr>
          <p:cNvPr id="9" name="عنصر نائب لرقم الشريحة 8"/>
          <p:cNvSpPr>
            <a:spLocks noGrp="1"/>
          </p:cNvSpPr>
          <p:nvPr>
            <p:ph type="sldNum" sz="quarter" idx="12"/>
          </p:nvPr>
        </p:nvSpPr>
        <p:spPr/>
        <p:txBody>
          <a:bodyPr/>
          <a:lstStyle/>
          <a:p>
            <a:fld id="{CD0E3996-8D6D-44EF-98E7-1FEF9894ADB8}"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nchor="ctr"/>
          <a:lstStyle/>
          <a:p>
            <a:r>
              <a:rPr kumimoji="0" lang="ar-SA"/>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CDD9077C-5833-4F46-9017-997C1FB782D0}" type="datetimeFigureOut">
              <a:rPr lang="en-US" smtClean="0"/>
              <a:pPr/>
              <a:t>1/24/2023</a:t>
            </a:fld>
            <a:endParaRPr lang="en-US"/>
          </a:p>
        </p:txBody>
      </p:sp>
      <p:sp>
        <p:nvSpPr>
          <p:cNvPr id="4" name="عنصر نائب للتذييل 3"/>
          <p:cNvSpPr>
            <a:spLocks noGrp="1"/>
          </p:cNvSpPr>
          <p:nvPr>
            <p:ph type="ftr" sz="quarter" idx="11"/>
          </p:nvPr>
        </p:nvSpPr>
        <p:spPr/>
        <p:txBody>
          <a:bodyPr/>
          <a:lstStyle/>
          <a:p>
            <a:endParaRPr lang="en-US"/>
          </a:p>
        </p:txBody>
      </p:sp>
      <p:sp>
        <p:nvSpPr>
          <p:cNvPr id="5" name="عنصر نائب لرقم الشريحة 4"/>
          <p:cNvSpPr>
            <a:spLocks noGrp="1"/>
          </p:cNvSpPr>
          <p:nvPr>
            <p:ph type="sldNum" sz="quarter" idx="12"/>
          </p:nvPr>
        </p:nvSpPr>
        <p:spPr/>
        <p:txBody>
          <a:bodyPr/>
          <a:lstStyle/>
          <a:p>
            <a:fld id="{CD0E3996-8D6D-44EF-98E7-1FEF9894ADB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مستطيل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عنصر نائب للتاريخ 1"/>
          <p:cNvSpPr>
            <a:spLocks noGrp="1"/>
          </p:cNvSpPr>
          <p:nvPr>
            <p:ph type="dt" sz="half" idx="10"/>
          </p:nvPr>
        </p:nvSpPr>
        <p:spPr/>
        <p:txBody>
          <a:bodyPr/>
          <a:lstStyle/>
          <a:p>
            <a:fld id="{CDD9077C-5833-4F46-9017-997C1FB782D0}" type="datetimeFigureOut">
              <a:rPr lang="en-US" smtClean="0"/>
              <a:pPr/>
              <a:t>1/24/2023</a:t>
            </a:fld>
            <a:endParaRPr lang="en-US"/>
          </a:p>
        </p:txBody>
      </p:sp>
      <p:sp>
        <p:nvSpPr>
          <p:cNvPr id="3" name="عنصر نائب للتذييل 2"/>
          <p:cNvSpPr>
            <a:spLocks noGrp="1"/>
          </p:cNvSpPr>
          <p:nvPr>
            <p:ph type="ftr" sz="quarter" idx="11"/>
          </p:nvPr>
        </p:nvSpPr>
        <p:spPr/>
        <p:txBody>
          <a:bodyPr/>
          <a:lstStyle/>
          <a:p>
            <a:endParaRPr lang="en-US"/>
          </a:p>
        </p:txBody>
      </p:sp>
      <p:sp>
        <p:nvSpPr>
          <p:cNvPr id="4" name="عنصر نائب لرقم الشريحة 3"/>
          <p:cNvSpPr>
            <a:spLocks noGrp="1"/>
          </p:cNvSpPr>
          <p:nvPr>
            <p:ph type="sldNum" sz="quarter" idx="12"/>
          </p:nvPr>
        </p:nvSpPr>
        <p:spPr/>
        <p:txBody>
          <a:bodyPr/>
          <a:lstStyle/>
          <a:p>
            <a:fld id="{CD0E3996-8D6D-44EF-98E7-1FEF9894ADB8}" type="slidenum">
              <a:rPr lang="en-US" smtClean="0"/>
              <a:pPr/>
              <a:t>‹#›</a:t>
            </a:fld>
            <a:endParaRPr lang="en-US"/>
          </a:p>
        </p:txBody>
      </p:sp>
      <p:sp>
        <p:nvSpPr>
          <p:cNvPr id="6" name="مستطيل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ar-SA"/>
              <a:t>انقر لتحرير نمط العنوان الرئيسي</a:t>
            </a:r>
            <a:endParaRPr kumimoji="0" lang="en-US"/>
          </a:p>
        </p:txBody>
      </p:sp>
      <p:sp>
        <p:nvSpPr>
          <p:cNvPr id="3" name="عنصر نائب للنص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a:t>انقر لتحرير أنماط النص الرئيسي</a:t>
            </a:r>
          </a:p>
        </p:txBody>
      </p:sp>
      <p:sp>
        <p:nvSpPr>
          <p:cNvPr id="4" name="عنصر نائب للمحتوى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5" name="عنصر نائب للتاريخ 4"/>
          <p:cNvSpPr>
            <a:spLocks noGrp="1"/>
          </p:cNvSpPr>
          <p:nvPr>
            <p:ph type="dt" sz="half" idx="10"/>
          </p:nvPr>
        </p:nvSpPr>
        <p:spPr/>
        <p:txBody>
          <a:bodyPr/>
          <a:lstStyle/>
          <a:p>
            <a:fld id="{CDD9077C-5833-4F46-9017-997C1FB782D0}" type="datetimeFigureOut">
              <a:rPr lang="en-US" smtClean="0"/>
              <a:pPr/>
              <a:t>1/24/2023</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CD0E3996-8D6D-44EF-98E7-1FEF9894ADB8}"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ar-SA"/>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p>
            <a:fld id="{CDD9077C-5833-4F46-9017-997C1FB782D0}" type="datetimeFigureOut">
              <a:rPr lang="en-US" smtClean="0"/>
              <a:pPr/>
              <a:t>1/24/2023</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CD0E3996-8D6D-44EF-98E7-1FEF9894ADB8}" type="slidenum">
              <a:rPr lang="en-US" smtClean="0"/>
              <a:pPr/>
              <a:t>‹#›</a:t>
            </a:fld>
            <a:endParaRPr lang="en-US"/>
          </a:p>
        </p:txBody>
      </p:sp>
      <p:sp>
        <p:nvSpPr>
          <p:cNvPr id="8" name="مستطيل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عنصر نائب للصورة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ar-SA"/>
              <a:t>انقر فوق الأيقونة لإضافة صورة</a:t>
            </a:r>
            <a:endParaRPr kumimoji="0" lang="en-US" dirty="0"/>
          </a:p>
        </p:txBody>
      </p:sp>
      <p:sp>
        <p:nvSpPr>
          <p:cNvPr id="9" name="مخطط انسيابي: معالجة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خطط انسيابي: معالجة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 name="عنصر نائب للنص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ar-SA"/>
              <a:t>انقر لتحرير أنماط النص الرئيسي</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دائري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شكل بيضاوي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دائرة مجوفة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مستطيل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5" name="عنصر نائب للعنوان 4"/>
          <p:cNvSpPr>
            <a:spLocks noGrp="1"/>
          </p:cNvSpPr>
          <p:nvPr>
            <p:ph type="title"/>
          </p:nvPr>
        </p:nvSpPr>
        <p:spPr>
          <a:xfrm>
            <a:off x="1435608" y="274638"/>
            <a:ext cx="7498080" cy="1143000"/>
          </a:xfrm>
          <a:prstGeom prst="rect">
            <a:avLst/>
          </a:prstGeom>
        </p:spPr>
        <p:txBody>
          <a:bodyPr anchor="ctr">
            <a:normAutofit/>
          </a:bodyPr>
          <a:lstStyle/>
          <a:p>
            <a:r>
              <a:rPr kumimoji="0" lang="ar-SA"/>
              <a:t>انقر لتحرير نمط العنوان الرئيسي</a:t>
            </a:r>
            <a:endParaRPr kumimoji="0" lang="en-US"/>
          </a:p>
        </p:txBody>
      </p:sp>
      <p:sp>
        <p:nvSpPr>
          <p:cNvPr id="9" name="عنصر نائب للنص 8"/>
          <p:cNvSpPr>
            <a:spLocks noGrp="1"/>
          </p:cNvSpPr>
          <p:nvPr>
            <p:ph type="body" idx="1"/>
          </p:nvPr>
        </p:nvSpPr>
        <p:spPr>
          <a:xfrm>
            <a:off x="1435608" y="1447800"/>
            <a:ext cx="7498080" cy="4800600"/>
          </a:xfrm>
          <a:prstGeom prst="rect">
            <a:avLst/>
          </a:prstGeom>
        </p:spPr>
        <p:txBody>
          <a:bodyPr>
            <a:normAutofit/>
          </a:bodyPr>
          <a:lstStyle/>
          <a:p>
            <a:pPr lvl="0" eaLnBrk="1" latinLnBrk="0" hangingPunct="1"/>
            <a:r>
              <a:rPr kumimoji="0" lang="ar-SA"/>
              <a:t>انقر لتحرير أنماط النص الرئيسي</a:t>
            </a:r>
          </a:p>
          <a:p>
            <a:pPr lvl="1" eaLnBrk="1" latinLnBrk="0" hangingPunct="1"/>
            <a:r>
              <a:rPr kumimoji="0" lang="ar-SA"/>
              <a:t>المستوى الثاني</a:t>
            </a:r>
          </a:p>
          <a:p>
            <a:pPr lvl="2" eaLnBrk="1" latinLnBrk="0" hangingPunct="1"/>
            <a:r>
              <a:rPr kumimoji="0" lang="ar-SA"/>
              <a:t>المستوى الثالث</a:t>
            </a:r>
          </a:p>
          <a:p>
            <a:pPr lvl="3" eaLnBrk="1" latinLnBrk="0" hangingPunct="1"/>
            <a:r>
              <a:rPr kumimoji="0" lang="ar-SA"/>
              <a:t>المستوى الرابع</a:t>
            </a:r>
          </a:p>
          <a:p>
            <a:pPr lvl="4" eaLnBrk="1" latinLnBrk="0" hangingPunct="1"/>
            <a:r>
              <a:rPr kumimoji="0" lang="ar-SA"/>
              <a:t>المستوى الخامس</a:t>
            </a:r>
            <a:endParaRPr kumimoji="0" lang="en-US"/>
          </a:p>
        </p:txBody>
      </p:sp>
      <p:sp>
        <p:nvSpPr>
          <p:cNvPr id="24" name="عنصر نائب للتاريخ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CDD9077C-5833-4F46-9017-997C1FB782D0}" type="datetimeFigureOut">
              <a:rPr lang="en-US" smtClean="0"/>
              <a:pPr/>
              <a:t>1/24/2023</a:t>
            </a:fld>
            <a:endParaRPr lang="en-US"/>
          </a:p>
        </p:txBody>
      </p:sp>
      <p:sp>
        <p:nvSpPr>
          <p:cNvPr id="10" name="عنصر نائب للتذييل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عنصر نائب لرقم الشريحة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CD0E3996-8D6D-44EF-98E7-1FEF9894ADB8}" type="slidenum">
              <a:rPr lang="en-US" smtClean="0"/>
              <a:pPr/>
              <a:t>‹#›</a:t>
            </a:fld>
            <a:endParaRPr lang="en-US"/>
          </a:p>
        </p:txBody>
      </p:sp>
      <p:sp>
        <p:nvSpPr>
          <p:cNvPr id="15" name="مستطيل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 Id="rId5" Type="http://schemas.openxmlformats.org/officeDocument/2006/relationships/image" Target="../media/image23.png"/><Relationship Id="rId4" Type="http://schemas.openxmlformats.org/officeDocument/2006/relationships/image" Target="../media/image22.png"/></Relationships>
</file>

<file path=ppt/slides/_rels/slide15.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5.jpeg"/></Relationships>
</file>

<file path=ppt/slides/_rels/slide16.xml.rels><?xml version="1.0" encoding="UTF-8" standalone="yes"?>
<Relationships xmlns="http://schemas.openxmlformats.org/package/2006/relationships"><Relationship Id="rId2" Type="http://schemas.openxmlformats.org/officeDocument/2006/relationships/image" Target="../media/image26.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432560" y="1484784"/>
            <a:ext cx="7406640" cy="504056"/>
          </a:xfrm>
        </p:spPr>
        <p:txBody>
          <a:bodyPr>
            <a:normAutofit/>
          </a:bodyPr>
          <a:lstStyle/>
          <a:p>
            <a:r>
              <a:rPr lang="en-US" sz="1800" b="1" i="1" dirty="0">
                <a:solidFill>
                  <a:schemeClr val="tx1">
                    <a:lumMod val="95000"/>
                    <a:lumOff val="5000"/>
                  </a:schemeClr>
                </a:solidFill>
                <a:effectLst/>
                <a:latin typeface="Times New Roman" pitchFamily="18" charset="0"/>
                <a:cs typeface="Times New Roman" pitchFamily="18" charset="0"/>
              </a:rPr>
              <a:t>{Analyzing and Re-Designing of Foundation System for Asal Building }</a:t>
            </a:r>
          </a:p>
        </p:txBody>
      </p:sp>
      <p:sp>
        <p:nvSpPr>
          <p:cNvPr id="3" name="عنوان فرعي 2"/>
          <p:cNvSpPr>
            <a:spLocks noGrp="1"/>
          </p:cNvSpPr>
          <p:nvPr>
            <p:ph type="subTitle" idx="1"/>
          </p:nvPr>
        </p:nvSpPr>
        <p:spPr>
          <a:xfrm>
            <a:off x="1259632" y="2348880"/>
            <a:ext cx="7406640" cy="4032448"/>
          </a:xfrm>
        </p:spPr>
        <p:txBody>
          <a:bodyPr>
            <a:normAutofit fontScale="25000" lnSpcReduction="20000"/>
          </a:bodyPr>
          <a:lstStyle/>
          <a:p>
            <a:pPr algn="ctr">
              <a:lnSpc>
                <a:spcPct val="107000"/>
              </a:lnSpc>
              <a:spcAft>
                <a:spcPts val="0"/>
              </a:spcAft>
            </a:pPr>
            <a:r>
              <a:rPr lang="en-US" sz="7200" b="1" dirty="0">
                <a:solidFill>
                  <a:schemeClr val="tx1">
                    <a:lumMod val="95000"/>
                    <a:lumOff val="5000"/>
                  </a:schemeClr>
                </a:solidFill>
                <a:latin typeface="Times New Roman"/>
                <a:ea typeface="Arial"/>
                <a:cs typeface="Arial"/>
              </a:rPr>
              <a:t>By :</a:t>
            </a:r>
            <a:endParaRPr lang="en-US" sz="7200" dirty="0">
              <a:solidFill>
                <a:schemeClr val="tx1">
                  <a:lumMod val="95000"/>
                  <a:lumOff val="5000"/>
                </a:schemeClr>
              </a:solidFill>
              <a:latin typeface="Calibri"/>
              <a:ea typeface="Calibri"/>
              <a:cs typeface="Arial"/>
            </a:endParaRPr>
          </a:p>
          <a:p>
            <a:pPr algn="ctr">
              <a:lnSpc>
                <a:spcPct val="107000"/>
              </a:lnSpc>
              <a:spcAft>
                <a:spcPts val="0"/>
              </a:spcAft>
            </a:pPr>
            <a:r>
              <a:rPr lang="en-US" sz="6400" b="1" dirty="0">
                <a:solidFill>
                  <a:schemeClr val="tx1">
                    <a:lumMod val="95000"/>
                    <a:lumOff val="5000"/>
                  </a:schemeClr>
                </a:solidFill>
                <a:latin typeface="Times New Roman"/>
                <a:ea typeface="Arial"/>
                <a:cs typeface="Arial"/>
              </a:rPr>
              <a:t> </a:t>
            </a:r>
            <a:endParaRPr lang="en-US" sz="6400" dirty="0">
              <a:solidFill>
                <a:schemeClr val="tx1">
                  <a:lumMod val="95000"/>
                  <a:lumOff val="5000"/>
                </a:schemeClr>
              </a:solidFill>
              <a:latin typeface="Calibri"/>
              <a:ea typeface="Calibri"/>
              <a:cs typeface="Arial"/>
            </a:endParaRPr>
          </a:p>
          <a:p>
            <a:pPr algn="ctr">
              <a:lnSpc>
                <a:spcPct val="107000"/>
              </a:lnSpc>
              <a:spcAft>
                <a:spcPts val="0"/>
              </a:spcAft>
            </a:pPr>
            <a:r>
              <a:rPr lang="en-US" sz="7200" b="1" dirty="0">
                <a:solidFill>
                  <a:schemeClr val="tx1">
                    <a:lumMod val="95000"/>
                    <a:lumOff val="5000"/>
                  </a:schemeClr>
                </a:solidFill>
                <a:latin typeface="Times New Roman" pitchFamily="18" charset="0"/>
                <a:ea typeface="Arial"/>
                <a:cs typeface="Times New Roman" pitchFamily="18" charset="0"/>
              </a:rPr>
              <a:t>Mostafa Al-araj -Reg.No :11819246</a:t>
            </a:r>
            <a:endParaRPr lang="en-US" sz="7200" dirty="0">
              <a:solidFill>
                <a:schemeClr val="tx1">
                  <a:lumMod val="95000"/>
                  <a:lumOff val="5000"/>
                </a:schemeClr>
              </a:solidFill>
              <a:latin typeface="Times New Roman" pitchFamily="18" charset="0"/>
              <a:ea typeface="Calibri"/>
              <a:cs typeface="Times New Roman" pitchFamily="18" charset="0"/>
            </a:endParaRPr>
          </a:p>
          <a:p>
            <a:pPr algn="ctr">
              <a:lnSpc>
                <a:spcPct val="107000"/>
              </a:lnSpc>
              <a:spcAft>
                <a:spcPts val="0"/>
              </a:spcAft>
            </a:pPr>
            <a:r>
              <a:rPr lang="en-US" sz="7200" b="1" dirty="0">
                <a:solidFill>
                  <a:schemeClr val="tx1">
                    <a:lumMod val="95000"/>
                    <a:lumOff val="5000"/>
                  </a:schemeClr>
                </a:solidFill>
                <a:latin typeface="Times New Roman" pitchFamily="18" charset="0"/>
                <a:ea typeface="Arial"/>
                <a:cs typeface="Times New Roman" pitchFamily="18" charset="0"/>
              </a:rPr>
              <a:t> </a:t>
            </a:r>
            <a:endParaRPr lang="en-US" sz="7200" dirty="0">
              <a:solidFill>
                <a:schemeClr val="tx1">
                  <a:lumMod val="95000"/>
                  <a:lumOff val="5000"/>
                </a:schemeClr>
              </a:solidFill>
              <a:latin typeface="Times New Roman" pitchFamily="18" charset="0"/>
              <a:ea typeface="Calibri"/>
              <a:cs typeface="Times New Roman" pitchFamily="18" charset="0"/>
            </a:endParaRPr>
          </a:p>
          <a:p>
            <a:pPr algn="ctr">
              <a:lnSpc>
                <a:spcPct val="107000"/>
              </a:lnSpc>
              <a:spcAft>
                <a:spcPts val="0"/>
              </a:spcAft>
            </a:pPr>
            <a:r>
              <a:rPr lang="en-US" sz="7200" b="1" dirty="0">
                <a:solidFill>
                  <a:schemeClr val="tx1">
                    <a:lumMod val="95000"/>
                    <a:lumOff val="5000"/>
                  </a:schemeClr>
                </a:solidFill>
                <a:latin typeface="Times New Roman" pitchFamily="18" charset="0"/>
                <a:ea typeface="Arial"/>
                <a:cs typeface="Times New Roman" pitchFamily="18" charset="0"/>
              </a:rPr>
              <a:t>Osaid Abo Asal –Reg.No : 11820845</a:t>
            </a:r>
          </a:p>
          <a:p>
            <a:pPr algn="ctr">
              <a:lnSpc>
                <a:spcPct val="107000"/>
              </a:lnSpc>
              <a:spcAft>
                <a:spcPts val="0"/>
              </a:spcAft>
            </a:pPr>
            <a:endParaRPr lang="en-US" sz="7200" b="1" dirty="0">
              <a:solidFill>
                <a:schemeClr val="tx1">
                  <a:lumMod val="95000"/>
                  <a:lumOff val="5000"/>
                </a:schemeClr>
              </a:solidFill>
              <a:latin typeface="Times New Roman" pitchFamily="18" charset="0"/>
              <a:ea typeface="Calibri"/>
              <a:cs typeface="Times New Roman" pitchFamily="18" charset="0"/>
            </a:endParaRPr>
          </a:p>
          <a:p>
            <a:pPr algn="ctr">
              <a:lnSpc>
                <a:spcPct val="107000"/>
              </a:lnSpc>
            </a:pPr>
            <a:r>
              <a:rPr lang="en-US" sz="7200" b="1" dirty="0">
                <a:solidFill>
                  <a:schemeClr val="tx1">
                    <a:lumMod val="95000"/>
                    <a:lumOff val="5000"/>
                  </a:schemeClr>
                </a:solidFill>
                <a:latin typeface="Times New Roman" pitchFamily="18" charset="0"/>
                <a:ea typeface="Arial"/>
                <a:cs typeface="Times New Roman" pitchFamily="18" charset="0"/>
              </a:rPr>
              <a:t>Mohammad </a:t>
            </a:r>
            <a:r>
              <a:rPr lang="en-US" sz="7200" b="1" dirty="0" err="1">
                <a:solidFill>
                  <a:schemeClr val="tx1">
                    <a:lumMod val="95000"/>
                    <a:lumOff val="5000"/>
                  </a:schemeClr>
                </a:solidFill>
                <a:latin typeface="Times New Roman" pitchFamily="18" charset="0"/>
                <a:ea typeface="Arial"/>
                <a:cs typeface="Times New Roman" pitchFamily="18" charset="0"/>
              </a:rPr>
              <a:t>Assiada</a:t>
            </a:r>
            <a:r>
              <a:rPr lang="en-US" sz="7200" b="1" dirty="0">
                <a:solidFill>
                  <a:schemeClr val="tx1">
                    <a:lumMod val="95000"/>
                    <a:lumOff val="5000"/>
                  </a:schemeClr>
                </a:solidFill>
                <a:latin typeface="Times New Roman" pitchFamily="18" charset="0"/>
                <a:ea typeface="Arial"/>
                <a:cs typeface="Times New Roman" pitchFamily="18" charset="0"/>
              </a:rPr>
              <a:t> -</a:t>
            </a:r>
            <a:r>
              <a:rPr lang="en-US" sz="7200" b="1" dirty="0" err="1">
                <a:solidFill>
                  <a:schemeClr val="tx1">
                    <a:lumMod val="95000"/>
                    <a:lumOff val="5000"/>
                  </a:schemeClr>
                </a:solidFill>
                <a:latin typeface="Times New Roman" pitchFamily="18" charset="0"/>
                <a:ea typeface="Arial"/>
                <a:cs typeface="Times New Roman" pitchFamily="18" charset="0"/>
              </a:rPr>
              <a:t>Reg.No</a:t>
            </a:r>
            <a:r>
              <a:rPr lang="en-US" sz="7200" b="1" dirty="0">
                <a:solidFill>
                  <a:schemeClr val="tx1">
                    <a:lumMod val="95000"/>
                    <a:lumOff val="5000"/>
                  </a:schemeClr>
                </a:solidFill>
                <a:latin typeface="Times New Roman" pitchFamily="18" charset="0"/>
                <a:ea typeface="Arial"/>
                <a:cs typeface="Times New Roman" pitchFamily="18" charset="0"/>
              </a:rPr>
              <a:t>: 11822266</a:t>
            </a:r>
            <a:endParaRPr lang="en-US" sz="7200" dirty="0">
              <a:solidFill>
                <a:schemeClr val="tx1">
                  <a:lumMod val="95000"/>
                  <a:lumOff val="5000"/>
                </a:schemeClr>
              </a:solidFill>
              <a:latin typeface="Times New Roman" pitchFamily="18" charset="0"/>
              <a:ea typeface="Calibri"/>
              <a:cs typeface="Times New Roman" pitchFamily="18" charset="0"/>
            </a:endParaRPr>
          </a:p>
          <a:p>
            <a:pPr>
              <a:lnSpc>
                <a:spcPct val="107000"/>
              </a:lnSpc>
              <a:spcAft>
                <a:spcPts val="0"/>
              </a:spcAft>
            </a:pPr>
            <a:endParaRPr lang="en-US" sz="7200" dirty="0">
              <a:solidFill>
                <a:schemeClr val="tx1">
                  <a:lumMod val="95000"/>
                  <a:lumOff val="5000"/>
                </a:schemeClr>
              </a:solidFill>
              <a:latin typeface="Times New Roman" pitchFamily="18" charset="0"/>
              <a:ea typeface="Calibri"/>
              <a:cs typeface="Times New Roman" pitchFamily="18" charset="0"/>
            </a:endParaRPr>
          </a:p>
          <a:p>
            <a:pPr algn="ctr">
              <a:lnSpc>
                <a:spcPct val="107000"/>
              </a:lnSpc>
              <a:spcAft>
                <a:spcPts val="0"/>
              </a:spcAft>
            </a:pPr>
            <a:r>
              <a:rPr lang="en-US" sz="7200" b="1" dirty="0">
                <a:solidFill>
                  <a:schemeClr val="tx1">
                    <a:lumMod val="95000"/>
                    <a:lumOff val="5000"/>
                  </a:schemeClr>
                </a:solidFill>
                <a:latin typeface="Times New Roman" pitchFamily="18" charset="0"/>
                <a:ea typeface="Arial"/>
                <a:cs typeface="Times New Roman" pitchFamily="18" charset="0"/>
              </a:rPr>
              <a:t>Samah Mlitat - Reg.No : 11821460</a:t>
            </a:r>
            <a:endParaRPr lang="en-US" sz="7200" dirty="0">
              <a:solidFill>
                <a:schemeClr val="tx1">
                  <a:lumMod val="95000"/>
                  <a:lumOff val="5000"/>
                </a:schemeClr>
              </a:solidFill>
              <a:latin typeface="Times New Roman" pitchFamily="18" charset="0"/>
              <a:ea typeface="Calibri"/>
              <a:cs typeface="Times New Roman" pitchFamily="18" charset="0"/>
            </a:endParaRPr>
          </a:p>
          <a:p>
            <a:pPr algn="ctr">
              <a:lnSpc>
                <a:spcPct val="107000"/>
              </a:lnSpc>
              <a:spcAft>
                <a:spcPts val="0"/>
              </a:spcAft>
            </a:pPr>
            <a:r>
              <a:rPr lang="en-US" sz="7200" b="1" dirty="0">
                <a:solidFill>
                  <a:schemeClr val="tx1">
                    <a:lumMod val="95000"/>
                    <a:lumOff val="5000"/>
                  </a:schemeClr>
                </a:solidFill>
                <a:latin typeface="Times New Roman" pitchFamily="18" charset="0"/>
                <a:ea typeface="Arial"/>
                <a:cs typeface="Times New Roman" pitchFamily="18" charset="0"/>
              </a:rPr>
              <a:t> </a:t>
            </a:r>
            <a:endParaRPr lang="en-US" sz="7200" dirty="0">
              <a:solidFill>
                <a:schemeClr val="tx1">
                  <a:lumMod val="95000"/>
                  <a:lumOff val="5000"/>
                </a:schemeClr>
              </a:solidFill>
              <a:latin typeface="Times New Roman" pitchFamily="18" charset="0"/>
              <a:ea typeface="Calibri"/>
              <a:cs typeface="Times New Roman" pitchFamily="18" charset="0"/>
            </a:endParaRPr>
          </a:p>
          <a:p>
            <a:pPr algn="ctr">
              <a:lnSpc>
                <a:spcPct val="107000"/>
              </a:lnSpc>
              <a:spcAft>
                <a:spcPts val="0"/>
              </a:spcAft>
            </a:pPr>
            <a:r>
              <a:rPr lang="en-US" sz="7200" b="1" dirty="0">
                <a:solidFill>
                  <a:schemeClr val="tx1">
                    <a:lumMod val="95000"/>
                    <a:lumOff val="5000"/>
                  </a:schemeClr>
                </a:solidFill>
                <a:latin typeface="Times New Roman" pitchFamily="18" charset="0"/>
                <a:ea typeface="Arial"/>
                <a:cs typeface="Times New Roman" pitchFamily="18" charset="0"/>
              </a:rPr>
              <a:t>Saja Abu Taleb -Reg.No : 11820673</a:t>
            </a:r>
            <a:endParaRPr lang="en-US" sz="7200" dirty="0">
              <a:solidFill>
                <a:schemeClr val="tx1">
                  <a:lumMod val="95000"/>
                  <a:lumOff val="5000"/>
                </a:schemeClr>
              </a:solidFill>
              <a:latin typeface="Times New Roman" pitchFamily="18" charset="0"/>
              <a:ea typeface="Arial"/>
              <a:cs typeface="Times New Roman" pitchFamily="18" charset="0"/>
            </a:endParaRPr>
          </a:p>
          <a:p>
            <a:pPr algn="ctr">
              <a:lnSpc>
                <a:spcPct val="107000"/>
              </a:lnSpc>
              <a:spcAft>
                <a:spcPts val="0"/>
              </a:spcAft>
            </a:pPr>
            <a:r>
              <a:rPr lang="en-US" sz="7200" b="1" dirty="0">
                <a:solidFill>
                  <a:schemeClr val="tx1">
                    <a:lumMod val="95000"/>
                    <a:lumOff val="5000"/>
                  </a:schemeClr>
                </a:solidFill>
                <a:latin typeface="Times New Roman" pitchFamily="18" charset="0"/>
                <a:ea typeface="Arial"/>
                <a:cs typeface="Times New Roman" pitchFamily="18" charset="0"/>
              </a:rPr>
              <a:t> </a:t>
            </a:r>
            <a:endParaRPr lang="en-US" sz="7200" dirty="0">
              <a:solidFill>
                <a:schemeClr val="tx1">
                  <a:lumMod val="95000"/>
                  <a:lumOff val="5000"/>
                </a:schemeClr>
              </a:solidFill>
              <a:latin typeface="Times New Roman" pitchFamily="18" charset="0"/>
              <a:ea typeface="Calibri"/>
              <a:cs typeface="Times New Roman" pitchFamily="18" charset="0"/>
            </a:endParaRPr>
          </a:p>
          <a:p>
            <a:pPr algn="just">
              <a:lnSpc>
                <a:spcPct val="107000"/>
              </a:lnSpc>
              <a:spcAft>
                <a:spcPts val="0"/>
              </a:spcAft>
              <a:tabLst>
                <a:tab pos="5234940" algn="l"/>
              </a:tabLst>
            </a:pPr>
            <a:r>
              <a:rPr lang="en-US" sz="8000" b="1" dirty="0">
                <a:solidFill>
                  <a:schemeClr val="tx1">
                    <a:lumMod val="95000"/>
                    <a:lumOff val="5000"/>
                  </a:schemeClr>
                </a:solidFill>
                <a:latin typeface="Times New Roman" pitchFamily="18" charset="0"/>
                <a:ea typeface="Arial"/>
                <a:cs typeface="Times New Roman" pitchFamily="18" charset="0"/>
              </a:rPr>
              <a:t>                   Under supervision of : Dr. Mohammad Ghazal</a:t>
            </a:r>
            <a:r>
              <a:rPr lang="en-US" sz="8000" b="1" dirty="0">
                <a:solidFill>
                  <a:schemeClr val="tx1">
                    <a:lumMod val="95000"/>
                    <a:lumOff val="5000"/>
                  </a:schemeClr>
                </a:solidFill>
                <a:latin typeface="Times New Roman"/>
                <a:ea typeface="Arial"/>
                <a:cs typeface="Arial"/>
              </a:rPr>
              <a:t>	</a:t>
            </a:r>
            <a:endParaRPr lang="en-US" sz="8000" dirty="0">
              <a:solidFill>
                <a:schemeClr val="tx1">
                  <a:lumMod val="95000"/>
                  <a:lumOff val="5000"/>
                </a:schemeClr>
              </a:solidFill>
              <a:latin typeface="Calibri"/>
              <a:ea typeface="Calibri"/>
              <a:cs typeface="Arial"/>
            </a:endParaRPr>
          </a:p>
          <a:p>
            <a:endParaRPr lang="en-US" dirty="0">
              <a:solidFill>
                <a:schemeClr val="tx1">
                  <a:lumMod val="95000"/>
                  <a:lumOff val="5000"/>
                </a:schemeClr>
              </a:solidFill>
            </a:endParaRPr>
          </a:p>
        </p:txBody>
      </p:sp>
      <p:sp>
        <p:nvSpPr>
          <p:cNvPr id="6" name="مربع نص 5"/>
          <p:cNvSpPr txBox="1"/>
          <p:nvPr/>
        </p:nvSpPr>
        <p:spPr>
          <a:xfrm>
            <a:off x="2627784" y="1124744"/>
            <a:ext cx="4032448" cy="400110"/>
          </a:xfrm>
          <a:prstGeom prst="rect">
            <a:avLst/>
          </a:prstGeom>
          <a:noFill/>
        </p:spPr>
        <p:txBody>
          <a:bodyPr wrap="square" rtlCol="0">
            <a:spAutoFit/>
          </a:bodyPr>
          <a:lstStyle/>
          <a:p>
            <a:r>
              <a:rPr lang="en-US" sz="2000" b="1" dirty="0">
                <a:solidFill>
                  <a:schemeClr val="accent5">
                    <a:lumMod val="75000"/>
                  </a:schemeClr>
                </a:solidFill>
                <a:latin typeface="Times New Roman"/>
                <a:ea typeface="Arial"/>
                <a:cs typeface="Arial"/>
              </a:rPr>
              <a:t>   </a:t>
            </a:r>
            <a:r>
              <a:rPr lang="en-US" sz="2000" b="1" dirty="0">
                <a:solidFill>
                  <a:schemeClr val="tx1">
                    <a:lumMod val="95000"/>
                    <a:lumOff val="5000"/>
                  </a:schemeClr>
                </a:solidFill>
                <a:latin typeface="Times New Roman"/>
                <a:ea typeface="Arial"/>
                <a:cs typeface="Arial"/>
              </a:rPr>
              <a:t>Graduation Project Report II</a:t>
            </a:r>
            <a:endParaRPr lang="en-US" sz="2000" dirty="0">
              <a:solidFill>
                <a:schemeClr val="tx1">
                  <a:lumMod val="95000"/>
                  <a:lumOff val="5000"/>
                </a:schemeClr>
              </a:solidFill>
            </a:endParaRPr>
          </a:p>
        </p:txBody>
      </p:sp>
    </p:spTree>
    <p:extLst>
      <p:ext uri="{BB962C8B-B14F-4D97-AF65-F5344CB8AC3E}">
        <p14:creationId xmlns:p14="http://schemas.microsoft.com/office/powerpoint/2010/main" val="33783647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115616" y="260648"/>
            <a:ext cx="7818072" cy="6597352"/>
          </a:xfrm>
        </p:spPr>
        <p:txBody>
          <a:bodyPr/>
          <a:lstStyle/>
          <a:p>
            <a:r>
              <a:rPr lang="en-US" sz="2800" b="1" dirty="0">
                <a:latin typeface="Times New Roman" pitchFamily="18" charset="0"/>
                <a:ea typeface="Calibri" panose="020F0502020204030204" pitchFamily="34" charset="0"/>
                <a:cs typeface="Times New Roman" pitchFamily="18" charset="0"/>
              </a:rPr>
              <a:t>Shear Design</a:t>
            </a:r>
            <a:endParaRPr lang="en-US" sz="2800" dirty="0">
              <a:latin typeface="Times New Roman" pitchFamily="18" charset="0"/>
              <a:cs typeface="Times New Roman" pitchFamily="18" charset="0"/>
            </a:endParaRPr>
          </a:p>
          <a:p>
            <a:pPr marL="0" indent="0">
              <a:buNone/>
            </a:pPr>
            <a:r>
              <a:rPr lang="en-US" sz="2000" dirty="0">
                <a:latin typeface="Times New Roman" pitchFamily="18" charset="0"/>
                <a:cs typeface="Times New Roman" pitchFamily="18" charset="0"/>
              </a:rPr>
              <a:t>    Vu should be less than </a:t>
            </a:r>
            <a:r>
              <a:rPr lang="en-US" sz="2000" dirty="0" err="1">
                <a:latin typeface="Times New Roman" pitchFamily="18" charset="0"/>
                <a:ea typeface="Calibri" panose="020F0502020204030204" pitchFamily="34" charset="0"/>
                <a:cs typeface="Times New Roman" pitchFamily="18" charset="0"/>
              </a:rPr>
              <a:t>ΦVc</a:t>
            </a:r>
            <a:endParaRPr lang="en-US" sz="2000" dirty="0">
              <a:latin typeface="Times New Roman" pitchFamily="18" charset="0"/>
              <a:ea typeface="Calibri" panose="020F0502020204030204" pitchFamily="34" charset="0"/>
              <a:cs typeface="Times New Roman" pitchFamily="18" charset="0"/>
            </a:endParaRPr>
          </a:p>
          <a:p>
            <a:pPr marL="0" indent="0">
              <a:buNone/>
            </a:pPr>
            <a:r>
              <a:rPr lang="en-US" sz="2000" dirty="0">
                <a:latin typeface="Times New Roman" pitchFamily="18" charset="0"/>
                <a:ea typeface="Calibri" panose="020F0502020204030204" pitchFamily="34" charset="0"/>
                <a:cs typeface="Times New Roman" pitchFamily="18" charset="0"/>
              </a:rPr>
              <a:t>    </a:t>
            </a:r>
            <a:r>
              <a:rPr lang="el-GR" sz="2000" dirty="0">
                <a:latin typeface="Times New Roman" pitchFamily="18" charset="0"/>
                <a:ea typeface="Calibri" panose="020F0502020204030204" pitchFamily="34" charset="0"/>
                <a:cs typeface="Times New Roman" pitchFamily="18" charset="0"/>
              </a:rPr>
              <a:t>Φ</a:t>
            </a:r>
            <a:r>
              <a:rPr lang="en-US" sz="2000" dirty="0" err="1">
                <a:latin typeface="Times New Roman" pitchFamily="18" charset="0"/>
                <a:ea typeface="Calibri" panose="020F0502020204030204" pitchFamily="34" charset="0"/>
                <a:cs typeface="Times New Roman" pitchFamily="18" charset="0"/>
              </a:rPr>
              <a:t>Vc</a:t>
            </a:r>
            <a:r>
              <a:rPr lang="en-US" sz="2000" dirty="0">
                <a:latin typeface="Times New Roman" pitchFamily="18" charset="0"/>
                <a:ea typeface="Calibri" panose="020F0502020204030204" pitchFamily="34" charset="0"/>
                <a:cs typeface="Times New Roman" pitchFamily="18" charset="0"/>
              </a:rPr>
              <a:t> = 0.66 * 0.75 * √𝑓𝑐 * </a:t>
            </a:r>
            <a:r>
              <a:rPr lang="el-GR" sz="2000" dirty="0">
                <a:latin typeface="Times New Roman" pitchFamily="18" charset="0"/>
                <a:ea typeface="Calibri" panose="020F0502020204030204" pitchFamily="34" charset="0"/>
                <a:cs typeface="Times New Roman" pitchFamily="18" charset="0"/>
              </a:rPr>
              <a:t>ρ</a:t>
            </a:r>
            <a:r>
              <a:rPr lang="en-US" sz="2000" dirty="0">
                <a:latin typeface="Times New Roman" pitchFamily="18" charset="0"/>
                <a:ea typeface="Calibri" panose="020F0502020204030204" pitchFamily="34" charset="0"/>
                <a:cs typeface="Times New Roman" pitchFamily="18" charset="0"/>
              </a:rPr>
              <a:t>w^1/3 *b * d* ,, where d = h – 50 mm</a:t>
            </a:r>
          </a:p>
          <a:p>
            <a:pPr marL="0" indent="0">
              <a:buNone/>
            </a:pPr>
            <a:r>
              <a:rPr lang="en-US" sz="2000" dirty="0">
                <a:latin typeface="Times New Roman" pitchFamily="18" charset="0"/>
                <a:ea typeface="Calibri" panose="020F0502020204030204" pitchFamily="34" charset="0"/>
                <a:cs typeface="Times New Roman" pitchFamily="18" charset="0"/>
              </a:rPr>
              <a:t>    </a:t>
            </a:r>
            <a:r>
              <a:rPr lang="el-GR" sz="2000" dirty="0">
                <a:latin typeface="Times New Roman" pitchFamily="18" charset="0"/>
                <a:ea typeface="Calibri" panose="020F0502020204030204" pitchFamily="34" charset="0"/>
                <a:cs typeface="Times New Roman" pitchFamily="18" charset="0"/>
              </a:rPr>
              <a:t>Φ</a:t>
            </a:r>
            <a:r>
              <a:rPr lang="en-US" sz="2000" dirty="0" err="1">
                <a:latin typeface="Times New Roman" pitchFamily="18" charset="0"/>
                <a:ea typeface="Calibri" panose="020F0502020204030204" pitchFamily="34" charset="0"/>
                <a:cs typeface="Times New Roman" pitchFamily="18" charset="0"/>
              </a:rPr>
              <a:t>Vc</a:t>
            </a:r>
            <a:r>
              <a:rPr lang="en-US" sz="2000" dirty="0">
                <a:latin typeface="Times New Roman" pitchFamily="18" charset="0"/>
                <a:ea typeface="Calibri" panose="020F0502020204030204" pitchFamily="34" charset="0"/>
                <a:cs typeface="Times New Roman" pitchFamily="18" charset="0"/>
              </a:rPr>
              <a:t> = 0.66 * 0.75 * √28 * 950*(0.002)^1/3*1000/1000= 313.5 </a:t>
            </a:r>
            <a:r>
              <a:rPr lang="en-US" sz="2000" dirty="0" err="1">
                <a:latin typeface="Times New Roman" pitchFamily="18" charset="0"/>
                <a:ea typeface="Calibri" panose="020F0502020204030204" pitchFamily="34" charset="0"/>
                <a:cs typeface="Times New Roman" pitchFamily="18" charset="0"/>
              </a:rPr>
              <a:t>kN</a:t>
            </a:r>
            <a:r>
              <a:rPr lang="en-US" sz="2000" dirty="0">
                <a:latin typeface="Times New Roman" pitchFamily="18" charset="0"/>
                <a:ea typeface="Calibri" panose="020F0502020204030204" pitchFamily="34" charset="0"/>
                <a:cs typeface="Times New Roman" pitchFamily="18" charset="0"/>
              </a:rPr>
              <a:t> / m</a:t>
            </a:r>
          </a:p>
          <a:p>
            <a:pPr marL="0" indent="0">
              <a:buNone/>
            </a:pPr>
            <a:r>
              <a:rPr lang="en-US" sz="2000" dirty="0">
                <a:latin typeface="Times New Roman" pitchFamily="18" charset="0"/>
                <a:ea typeface="Calibri" panose="020F0502020204030204" pitchFamily="34" charset="0"/>
                <a:cs typeface="Times New Roman" pitchFamily="18" charset="0"/>
              </a:rPr>
              <a:t>  - The shear values for mat foundation in x direction</a:t>
            </a:r>
            <a:r>
              <a:rPr lang="en-US" dirty="0">
                <a:latin typeface="Calibri" panose="020F0502020204030204" pitchFamily="34" charset="0"/>
                <a:ea typeface="Calibri" panose="020F0502020204030204" pitchFamily="34" charset="0"/>
                <a:cs typeface="Arial" panose="020B0604020202020204" pitchFamily="34" charset="0"/>
              </a:rPr>
              <a:t> </a:t>
            </a:r>
          </a:p>
          <a:p>
            <a:pPr marL="0" indent="0">
              <a:buNone/>
            </a:pPr>
            <a:endParaRPr lang="en-US" dirty="0">
              <a:latin typeface="Calibri" panose="020F0502020204030204" pitchFamily="34" charset="0"/>
              <a:ea typeface="Calibri" panose="020F0502020204030204" pitchFamily="34" charset="0"/>
              <a:cs typeface="Arial" panose="020B0604020202020204" pitchFamily="34" charset="0"/>
            </a:endParaRPr>
          </a:p>
          <a:p>
            <a:endParaRPr lang="ar-SA" dirty="0"/>
          </a:p>
        </p:txBody>
      </p:sp>
      <p:pic>
        <p:nvPicPr>
          <p:cNvPr id="4" name="Picture 4">
            <a:extLst>
              <a:ext uri="{FF2B5EF4-FFF2-40B4-BE49-F238E27FC236}">
                <a16:creationId xmlns:a16="http://schemas.microsoft.com/office/drawing/2014/main" id="{BF89B64F-4A9E-FD9F-650A-CA7A466B0BC5}"/>
              </a:ext>
            </a:extLst>
          </p:cNvPr>
          <p:cNvPicPr>
            <a:picLocks noChangeAspect="1"/>
          </p:cNvPicPr>
          <p:nvPr/>
        </p:nvPicPr>
        <p:blipFill>
          <a:blip r:embed="rId2" cstate="print"/>
          <a:stretch>
            <a:fillRect/>
          </a:stretch>
        </p:blipFill>
        <p:spPr>
          <a:xfrm>
            <a:off x="1475656" y="2420888"/>
            <a:ext cx="5374135" cy="655351"/>
          </a:xfrm>
          <a:prstGeom prst="rect">
            <a:avLst/>
          </a:prstGeom>
        </p:spPr>
      </p:pic>
      <p:sp>
        <p:nvSpPr>
          <p:cNvPr id="5" name="مربع نص 4"/>
          <p:cNvSpPr txBox="1"/>
          <p:nvPr/>
        </p:nvSpPr>
        <p:spPr>
          <a:xfrm>
            <a:off x="971600" y="3140968"/>
            <a:ext cx="7956376" cy="1285480"/>
          </a:xfrm>
          <a:prstGeom prst="rect">
            <a:avLst/>
          </a:prstGeom>
          <a:noFill/>
        </p:spPr>
        <p:txBody>
          <a:bodyPr wrap="square" rtlCol="1">
            <a:spAutoFit/>
          </a:bodyPr>
          <a:lstStyle/>
          <a:p>
            <a:pPr>
              <a:lnSpc>
                <a:spcPct val="107000"/>
              </a:lnSpc>
              <a:spcAft>
                <a:spcPts val="800"/>
              </a:spcAft>
            </a:pPr>
            <a:r>
              <a:rPr lang="en-US" sz="2000" dirty="0">
                <a:latin typeface="Times New Roman" pitchFamily="18" charset="0"/>
                <a:ea typeface="Calibri" panose="020F0502020204030204" pitchFamily="34" charset="0"/>
                <a:cs typeface="Times New Roman" pitchFamily="18" charset="0"/>
              </a:rPr>
              <a:t> Vu from ETABS =  9399/47.47  = 197.99</a:t>
            </a:r>
          </a:p>
          <a:p>
            <a:pPr>
              <a:lnSpc>
                <a:spcPct val="107000"/>
              </a:lnSpc>
              <a:spcAft>
                <a:spcPts val="800"/>
              </a:spcAft>
            </a:pPr>
            <a:r>
              <a:rPr lang="en-US" sz="2000" dirty="0">
                <a:latin typeface="Times New Roman" pitchFamily="18" charset="0"/>
                <a:ea typeface="Calibri" panose="020F0502020204030204" pitchFamily="34" charset="0"/>
                <a:cs typeface="Times New Roman" pitchFamily="18" charset="0"/>
              </a:rPr>
              <a:t>                                   197.99 &lt; 313.5</a:t>
            </a:r>
            <a:r>
              <a:rPr lang="en-US" sz="2000" b="1" dirty="0">
                <a:latin typeface="Times New Roman" pitchFamily="18" charset="0"/>
                <a:ea typeface="Calibri" panose="020F0502020204030204" pitchFamily="34" charset="0"/>
                <a:cs typeface="Times New Roman" pitchFamily="18" charset="0"/>
              </a:rPr>
              <a:t> So no need for shear reinforcement </a:t>
            </a:r>
          </a:p>
          <a:p>
            <a:pPr>
              <a:lnSpc>
                <a:spcPct val="107000"/>
              </a:lnSpc>
              <a:spcBef>
                <a:spcPts val="0"/>
              </a:spcBef>
              <a:spcAft>
                <a:spcPts val="800"/>
              </a:spcAft>
              <a:buFontTx/>
              <a:buChar char="-"/>
            </a:pPr>
            <a:r>
              <a:rPr lang="en-US" sz="2000" dirty="0">
                <a:latin typeface="Times New Roman" pitchFamily="18" charset="0"/>
                <a:ea typeface="Calibri" panose="020F0502020204030204" pitchFamily="34" charset="0"/>
                <a:cs typeface="Times New Roman" pitchFamily="18" charset="0"/>
              </a:rPr>
              <a:t>The shear values for mat foundation in y direction</a:t>
            </a:r>
            <a:endParaRPr lang="ar-SA" sz="2000" dirty="0">
              <a:latin typeface="Times New Roman" pitchFamily="18" charset="0"/>
              <a:cs typeface="Times New Roman" pitchFamily="18" charset="0"/>
            </a:endParaRPr>
          </a:p>
        </p:txBody>
      </p:sp>
      <p:pic>
        <p:nvPicPr>
          <p:cNvPr id="6" name="Picture 6">
            <a:extLst>
              <a:ext uri="{FF2B5EF4-FFF2-40B4-BE49-F238E27FC236}">
                <a16:creationId xmlns:a16="http://schemas.microsoft.com/office/drawing/2014/main" id="{787C73F9-A387-EB10-F677-6593A5BC7CA6}"/>
              </a:ext>
            </a:extLst>
          </p:cNvPr>
          <p:cNvPicPr>
            <a:picLocks noChangeAspect="1"/>
          </p:cNvPicPr>
          <p:nvPr/>
        </p:nvPicPr>
        <p:blipFill>
          <a:blip r:embed="rId3" cstate="print"/>
          <a:stretch>
            <a:fillRect/>
          </a:stretch>
        </p:blipFill>
        <p:spPr>
          <a:xfrm>
            <a:off x="1619672" y="4581128"/>
            <a:ext cx="5374135" cy="662997"/>
          </a:xfrm>
          <a:prstGeom prst="rect">
            <a:avLst/>
          </a:prstGeom>
        </p:spPr>
      </p:pic>
      <p:sp>
        <p:nvSpPr>
          <p:cNvPr id="7" name="مربع نص 6"/>
          <p:cNvSpPr txBox="1"/>
          <p:nvPr/>
        </p:nvSpPr>
        <p:spPr>
          <a:xfrm>
            <a:off x="1043608" y="5445224"/>
            <a:ext cx="8100392" cy="1730923"/>
          </a:xfrm>
          <a:prstGeom prst="rect">
            <a:avLst/>
          </a:prstGeom>
          <a:noFill/>
        </p:spPr>
        <p:txBody>
          <a:bodyPr wrap="square" rtlCol="1">
            <a:spAutoFit/>
          </a:bodyPr>
          <a:lstStyle/>
          <a:p>
            <a:pPr>
              <a:lnSpc>
                <a:spcPct val="107000"/>
              </a:lnSpc>
              <a:spcAft>
                <a:spcPts val="800"/>
              </a:spcAft>
            </a:pPr>
            <a:r>
              <a:rPr lang="fr-FR" dirty="0">
                <a:latin typeface="Times New Roman" pitchFamily="18" charset="0"/>
                <a:ea typeface="Calibri" panose="020F0502020204030204" pitchFamily="34" charset="0"/>
                <a:cs typeface="Times New Roman" pitchFamily="18" charset="0"/>
              </a:rPr>
              <a:t> </a:t>
            </a:r>
            <a:r>
              <a:rPr lang="fr-FR" sz="2000" dirty="0">
                <a:latin typeface="Times New Roman" pitchFamily="18" charset="0"/>
                <a:ea typeface="Calibri" panose="020F0502020204030204" pitchFamily="34" charset="0"/>
                <a:cs typeface="Times New Roman" pitchFamily="18" charset="0"/>
              </a:rPr>
              <a:t>Vu </a:t>
            </a:r>
            <a:r>
              <a:rPr lang="fr-FR" sz="2000" dirty="0" err="1">
                <a:latin typeface="Times New Roman" pitchFamily="18" charset="0"/>
                <a:ea typeface="Calibri" panose="020F0502020204030204" pitchFamily="34" charset="0"/>
                <a:cs typeface="Times New Roman" pitchFamily="18" charset="0"/>
              </a:rPr>
              <a:t>from</a:t>
            </a:r>
            <a:r>
              <a:rPr lang="fr-FR" sz="2000" dirty="0">
                <a:latin typeface="Times New Roman" pitchFamily="18" charset="0"/>
                <a:ea typeface="Calibri" panose="020F0502020204030204" pitchFamily="34" charset="0"/>
                <a:cs typeface="Times New Roman" pitchFamily="18" charset="0"/>
              </a:rPr>
              <a:t> ETABS =  3836.66/36  = 106.75</a:t>
            </a:r>
          </a:p>
          <a:p>
            <a:pPr>
              <a:lnSpc>
                <a:spcPct val="107000"/>
              </a:lnSpc>
              <a:spcAft>
                <a:spcPts val="800"/>
              </a:spcAft>
            </a:pPr>
            <a:r>
              <a:rPr lang="fr-FR" sz="2000" dirty="0">
                <a:latin typeface="Times New Roman" pitchFamily="18" charset="0"/>
                <a:ea typeface="Calibri" panose="020F0502020204030204" pitchFamily="34" charset="0"/>
                <a:cs typeface="Times New Roman" pitchFamily="18" charset="0"/>
              </a:rPr>
              <a:t>                                    106.75 &lt; 313.5</a:t>
            </a:r>
            <a:r>
              <a:rPr lang="en-US" sz="2000" b="1" dirty="0">
                <a:latin typeface="Times New Roman" pitchFamily="18" charset="0"/>
                <a:ea typeface="Calibri" panose="020F0502020204030204" pitchFamily="34" charset="0"/>
                <a:cs typeface="Times New Roman" pitchFamily="18" charset="0"/>
              </a:rPr>
              <a:t> So no need for shear reinforcement </a:t>
            </a:r>
            <a:endParaRPr lang="fr-FR" sz="2000" dirty="0">
              <a:latin typeface="Times New Roman" pitchFamily="18" charset="0"/>
              <a:ea typeface="Calibri" panose="020F0502020204030204" pitchFamily="34" charset="0"/>
              <a:cs typeface="Times New Roman" pitchFamily="18" charset="0"/>
            </a:endParaRPr>
          </a:p>
          <a:p>
            <a:pPr>
              <a:lnSpc>
                <a:spcPct val="107000"/>
              </a:lnSpc>
              <a:spcAft>
                <a:spcPts val="800"/>
              </a:spcAft>
            </a:pPr>
            <a:r>
              <a:rPr lang="en-GB" sz="2400" b="1" dirty="0">
                <a:latin typeface="Times New Roman" pitchFamily="18" charset="0"/>
                <a:ea typeface="Calibri" panose="020F0502020204030204" pitchFamily="34" charset="0"/>
                <a:cs typeface="Times New Roman" pitchFamily="18" charset="0"/>
              </a:rPr>
              <a:t>* This means that we do not need steel stirrups</a:t>
            </a:r>
            <a:endParaRPr lang="en-US" sz="2400" dirty="0">
              <a:latin typeface="Times New Roman" pitchFamily="18" charset="0"/>
              <a:ea typeface="Calibri" panose="020F0502020204030204" pitchFamily="34" charset="0"/>
              <a:cs typeface="Times New Roman" pitchFamily="18" charset="0"/>
            </a:endParaRPr>
          </a:p>
          <a:p>
            <a:endParaRPr lang="ar-SA"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43608" y="274638"/>
            <a:ext cx="8100392" cy="1143000"/>
          </a:xfrm>
        </p:spPr>
        <p:txBody>
          <a:bodyPr>
            <a:noAutofit/>
          </a:bodyPr>
          <a:lstStyle/>
          <a:p>
            <a:pPr algn="ctr"/>
            <a:r>
              <a:rPr lang="en-US" sz="3200" b="1" dirty="0">
                <a:solidFill>
                  <a:schemeClr val="tx1"/>
                </a:solidFill>
                <a:latin typeface="Times New Roman" pitchFamily="18" charset="0"/>
                <a:ea typeface="Calibri" panose="020F0502020204030204" pitchFamily="34" charset="0"/>
                <a:cs typeface="Times New Roman" pitchFamily="18" charset="0"/>
              </a:rPr>
              <a:t>Design of Mat Foundations Under Gravity Loads Effect and Lateral Loads.</a:t>
            </a:r>
            <a:endParaRPr lang="ar-SA" sz="3200" dirty="0">
              <a:solidFill>
                <a:schemeClr val="tx1"/>
              </a:solidFill>
              <a:latin typeface="Times New Roman" pitchFamily="18" charset="0"/>
              <a:cs typeface="Times New Roman" pitchFamily="18" charset="0"/>
            </a:endParaRPr>
          </a:p>
        </p:txBody>
      </p:sp>
      <p:sp>
        <p:nvSpPr>
          <p:cNvPr id="3" name="عنصر نائب للمحتوى 2"/>
          <p:cNvSpPr>
            <a:spLocks noGrp="1"/>
          </p:cNvSpPr>
          <p:nvPr>
            <p:ph idx="1"/>
          </p:nvPr>
        </p:nvSpPr>
        <p:spPr>
          <a:xfrm>
            <a:off x="971600" y="1447800"/>
            <a:ext cx="7962088" cy="4800600"/>
          </a:xfrm>
        </p:spPr>
        <p:txBody>
          <a:bodyPr/>
          <a:lstStyle/>
          <a:p>
            <a:pPr lvl="0"/>
            <a:r>
              <a:rPr lang="en-US" sz="2000" dirty="0">
                <a:solidFill>
                  <a:prstClr val="black"/>
                </a:solidFill>
                <a:latin typeface="Times New Roman" pitchFamily="18" charset="0"/>
                <a:cs typeface="Times New Roman" pitchFamily="18" charset="0"/>
              </a:rPr>
              <a:t>The ultimate loads for group of columns = 50.625 </a:t>
            </a:r>
            <a:r>
              <a:rPr lang="en-US" sz="2000" dirty="0" err="1">
                <a:solidFill>
                  <a:srgbClr val="333333"/>
                </a:solidFill>
                <a:latin typeface="Times New Roman" pitchFamily="18" charset="0"/>
                <a:cs typeface="Times New Roman" pitchFamily="18" charset="0"/>
              </a:rPr>
              <a:t>kN</a:t>
            </a:r>
            <a:r>
              <a:rPr lang="en-US" sz="2000" dirty="0">
                <a:solidFill>
                  <a:srgbClr val="333333"/>
                </a:solidFill>
                <a:latin typeface="Times New Roman" pitchFamily="18" charset="0"/>
                <a:cs typeface="Times New Roman" pitchFamily="18" charset="0"/>
              </a:rPr>
              <a:t>/m</a:t>
            </a:r>
            <a:r>
              <a:rPr lang="en-US" sz="2000" baseline="30000" dirty="0">
                <a:solidFill>
                  <a:srgbClr val="333333"/>
                </a:solidFill>
                <a:latin typeface="Times New Roman" pitchFamily="18" charset="0"/>
                <a:cs typeface="Times New Roman" pitchFamily="18" charset="0"/>
              </a:rPr>
              <a:t>2</a:t>
            </a:r>
          </a:p>
          <a:p>
            <a:pPr marL="228600" lvl="0" indent="-228600">
              <a:lnSpc>
                <a:spcPct val="90000"/>
              </a:lnSpc>
              <a:spcBef>
                <a:spcPts val="1000"/>
              </a:spcBef>
              <a:buClrTx/>
              <a:buSzTx/>
              <a:buFont typeface="Arial" panose="020B0604020202020204" pitchFamily="34" charset="0"/>
              <a:buChar char="•"/>
              <a:defRPr/>
            </a:pPr>
            <a:r>
              <a:rPr lang="en-US" sz="2000" dirty="0">
                <a:solidFill>
                  <a:prstClr val="black"/>
                </a:solidFill>
                <a:latin typeface="Times New Roman" pitchFamily="18" charset="0"/>
                <a:cs typeface="Times New Roman" pitchFamily="18" charset="0"/>
              </a:rPr>
              <a:t>The ultimate loads for another group of columns = 57.325 </a:t>
            </a:r>
            <a:r>
              <a:rPr lang="en-US" sz="2000" dirty="0" err="1">
                <a:solidFill>
                  <a:srgbClr val="333333"/>
                </a:solidFill>
                <a:latin typeface="Times New Roman" pitchFamily="18" charset="0"/>
                <a:cs typeface="Times New Roman" pitchFamily="18" charset="0"/>
              </a:rPr>
              <a:t>kN</a:t>
            </a:r>
            <a:r>
              <a:rPr lang="en-US" sz="2000" dirty="0">
                <a:solidFill>
                  <a:srgbClr val="333333"/>
                </a:solidFill>
                <a:latin typeface="Times New Roman" pitchFamily="18" charset="0"/>
                <a:cs typeface="Times New Roman" pitchFamily="18" charset="0"/>
              </a:rPr>
              <a:t>/m</a:t>
            </a:r>
            <a:r>
              <a:rPr lang="en-US" sz="2000" baseline="30000" dirty="0">
                <a:solidFill>
                  <a:srgbClr val="333333"/>
                </a:solidFill>
                <a:latin typeface="Times New Roman" pitchFamily="18" charset="0"/>
                <a:cs typeface="Times New Roman" pitchFamily="18" charset="0"/>
              </a:rPr>
              <a:t>2</a:t>
            </a:r>
          </a:p>
          <a:p>
            <a:pPr lvl="0"/>
            <a:r>
              <a:rPr lang="en-US" sz="2000" dirty="0">
                <a:solidFill>
                  <a:prstClr val="black"/>
                </a:solidFill>
                <a:latin typeface="Times New Roman" pitchFamily="18" charset="0"/>
                <a:cs typeface="Times New Roman" pitchFamily="18" charset="0"/>
              </a:rPr>
              <a:t>The ultimate loads for external walls = 57.325 </a:t>
            </a:r>
            <a:r>
              <a:rPr lang="en-US" sz="2000" dirty="0" err="1">
                <a:solidFill>
                  <a:srgbClr val="333333"/>
                </a:solidFill>
                <a:latin typeface="Times New Roman" pitchFamily="18" charset="0"/>
                <a:cs typeface="Times New Roman" pitchFamily="18" charset="0"/>
              </a:rPr>
              <a:t>kN</a:t>
            </a:r>
            <a:r>
              <a:rPr lang="en-US" sz="2000" dirty="0">
                <a:solidFill>
                  <a:srgbClr val="333333"/>
                </a:solidFill>
                <a:latin typeface="Times New Roman" pitchFamily="18" charset="0"/>
                <a:cs typeface="Times New Roman" pitchFamily="18" charset="0"/>
              </a:rPr>
              <a:t>/m</a:t>
            </a:r>
            <a:r>
              <a:rPr lang="en-US" sz="2000" baseline="30000" dirty="0">
                <a:solidFill>
                  <a:srgbClr val="333333"/>
                </a:solidFill>
                <a:latin typeface="Times New Roman" pitchFamily="18" charset="0"/>
                <a:cs typeface="Times New Roman" pitchFamily="18" charset="0"/>
              </a:rPr>
              <a:t>2</a:t>
            </a:r>
          </a:p>
          <a:p>
            <a:pPr lvl="0"/>
            <a:r>
              <a:rPr lang="en-US" sz="2000" dirty="0">
                <a:solidFill>
                  <a:prstClr val="black"/>
                </a:solidFill>
                <a:latin typeface="Times New Roman" pitchFamily="18" charset="0"/>
                <a:cs typeface="Times New Roman" pitchFamily="18" charset="0"/>
              </a:rPr>
              <a:t>The ultimate loads for internal walls = 50.625 </a:t>
            </a:r>
            <a:r>
              <a:rPr lang="en-US" sz="2000" dirty="0" err="1">
                <a:solidFill>
                  <a:srgbClr val="333333"/>
                </a:solidFill>
                <a:latin typeface="Times New Roman" pitchFamily="18" charset="0"/>
                <a:cs typeface="Times New Roman" pitchFamily="18" charset="0"/>
              </a:rPr>
              <a:t>kN</a:t>
            </a:r>
            <a:r>
              <a:rPr lang="en-US" sz="2000" dirty="0">
                <a:solidFill>
                  <a:srgbClr val="333333"/>
                </a:solidFill>
                <a:latin typeface="Times New Roman" pitchFamily="18" charset="0"/>
                <a:cs typeface="Times New Roman" pitchFamily="18" charset="0"/>
              </a:rPr>
              <a:t>/m</a:t>
            </a:r>
            <a:r>
              <a:rPr lang="en-US" sz="2000" baseline="30000" dirty="0">
                <a:solidFill>
                  <a:srgbClr val="333333"/>
                </a:solidFill>
                <a:latin typeface="Times New Roman" pitchFamily="18" charset="0"/>
                <a:cs typeface="Times New Roman" pitchFamily="18" charset="0"/>
              </a:rPr>
              <a:t>2</a:t>
            </a:r>
          </a:p>
          <a:p>
            <a:endParaRPr lang="ar-SA" dirty="0"/>
          </a:p>
        </p:txBody>
      </p:sp>
      <p:pic>
        <p:nvPicPr>
          <p:cNvPr id="4" name="Content Placeholder 3">
            <a:extLst>
              <a:ext uri="{FF2B5EF4-FFF2-40B4-BE49-F238E27FC236}">
                <a16:creationId xmlns:a16="http://schemas.microsoft.com/office/drawing/2014/main" id="{FCC53BE7-8491-4A9E-A672-8BF0D67BCFDE}"/>
              </a:ext>
            </a:extLst>
          </p:cNvPr>
          <p:cNvPicPr>
            <a:picLocks/>
          </p:cNvPicPr>
          <p:nvPr/>
        </p:nvPicPr>
        <p:blipFill rotWithShape="1">
          <a:blip r:embed="rId2" cstate="print"/>
          <a:srcRect b="88298"/>
          <a:stretch/>
        </p:blipFill>
        <p:spPr>
          <a:xfrm>
            <a:off x="1043607" y="2996952"/>
            <a:ext cx="8100393" cy="1019046"/>
          </a:xfrm>
          <a:prstGeom prst="rect">
            <a:avLst/>
          </a:prstGeom>
        </p:spPr>
      </p:pic>
      <p:sp>
        <p:nvSpPr>
          <p:cNvPr id="5" name="مربع نص 4"/>
          <p:cNvSpPr txBox="1"/>
          <p:nvPr/>
        </p:nvSpPr>
        <p:spPr>
          <a:xfrm>
            <a:off x="1187624" y="4293096"/>
            <a:ext cx="7956376" cy="1862048"/>
          </a:xfrm>
          <a:prstGeom prst="rect">
            <a:avLst/>
          </a:prstGeom>
          <a:noFill/>
        </p:spPr>
        <p:txBody>
          <a:bodyPr wrap="square" rtlCol="1">
            <a:spAutoFit/>
          </a:bodyPr>
          <a:lstStyle/>
          <a:p>
            <a:pPr marL="228600" lvl="0" indent="-228600">
              <a:lnSpc>
                <a:spcPct val="90000"/>
              </a:lnSpc>
              <a:spcBef>
                <a:spcPts val="1000"/>
              </a:spcBef>
              <a:buFont typeface="Arial" panose="020B0604020202020204" pitchFamily="34" charset="0"/>
              <a:buChar char="•"/>
              <a:defRPr/>
            </a:pPr>
            <a:r>
              <a:rPr lang="en-US" sz="2000" dirty="0">
                <a:latin typeface="Times New Roman" pitchFamily="18" charset="0"/>
                <a:cs typeface="Times New Roman" pitchFamily="18" charset="0"/>
              </a:rPr>
              <a:t>The services loads for group of columns = 38.525 </a:t>
            </a:r>
            <a:r>
              <a:rPr lang="en-US" sz="2000" dirty="0" err="1">
                <a:latin typeface="Times New Roman" pitchFamily="18" charset="0"/>
                <a:cs typeface="Times New Roman" pitchFamily="18" charset="0"/>
              </a:rPr>
              <a:t>kN</a:t>
            </a:r>
            <a:r>
              <a:rPr lang="en-US" sz="2000" dirty="0">
                <a:latin typeface="Times New Roman" pitchFamily="18" charset="0"/>
                <a:cs typeface="Times New Roman" pitchFamily="18" charset="0"/>
              </a:rPr>
              <a:t>/m</a:t>
            </a:r>
            <a:r>
              <a:rPr lang="en-US" sz="2000" baseline="30000" dirty="0">
                <a:latin typeface="Times New Roman" pitchFamily="18" charset="0"/>
                <a:cs typeface="Times New Roman" pitchFamily="18" charset="0"/>
              </a:rPr>
              <a:t>2</a:t>
            </a:r>
          </a:p>
          <a:p>
            <a:pPr marL="228600" lvl="0" indent="-228600">
              <a:lnSpc>
                <a:spcPct val="90000"/>
              </a:lnSpc>
              <a:spcBef>
                <a:spcPts val="1000"/>
              </a:spcBef>
              <a:buFont typeface="Arial" panose="020B0604020202020204" pitchFamily="34" charset="0"/>
              <a:buChar char="•"/>
              <a:defRPr/>
            </a:pPr>
            <a:r>
              <a:rPr lang="en-US" sz="2000" dirty="0">
                <a:latin typeface="Times New Roman" pitchFamily="18" charset="0"/>
                <a:cs typeface="Times New Roman" pitchFamily="18" charset="0"/>
              </a:rPr>
              <a:t>The services loads for another group of columns = 45.225 </a:t>
            </a:r>
            <a:r>
              <a:rPr lang="en-US" sz="2000" dirty="0" err="1">
                <a:latin typeface="Times New Roman" pitchFamily="18" charset="0"/>
                <a:cs typeface="Times New Roman" pitchFamily="18" charset="0"/>
              </a:rPr>
              <a:t>kN</a:t>
            </a:r>
            <a:r>
              <a:rPr lang="en-US" sz="2000" dirty="0">
                <a:latin typeface="Times New Roman" pitchFamily="18" charset="0"/>
                <a:cs typeface="Times New Roman" pitchFamily="18" charset="0"/>
              </a:rPr>
              <a:t>/m</a:t>
            </a:r>
            <a:r>
              <a:rPr lang="en-US" sz="2000" baseline="30000" dirty="0">
                <a:latin typeface="Times New Roman" pitchFamily="18" charset="0"/>
                <a:cs typeface="Times New Roman" pitchFamily="18" charset="0"/>
              </a:rPr>
              <a:t>2</a:t>
            </a:r>
          </a:p>
          <a:p>
            <a:pPr marL="228600" lvl="0" indent="-228600">
              <a:lnSpc>
                <a:spcPct val="90000"/>
              </a:lnSpc>
              <a:spcBef>
                <a:spcPts val="1000"/>
              </a:spcBef>
              <a:buFont typeface="Arial" panose="020B0604020202020204" pitchFamily="34" charset="0"/>
              <a:buChar char="•"/>
              <a:defRPr/>
            </a:pPr>
            <a:r>
              <a:rPr lang="en-US" sz="2000" dirty="0">
                <a:latin typeface="Times New Roman" pitchFamily="18" charset="0"/>
                <a:cs typeface="Times New Roman" pitchFamily="18" charset="0"/>
              </a:rPr>
              <a:t>The services loads for external walls = 45.225 </a:t>
            </a:r>
            <a:r>
              <a:rPr lang="en-US" sz="2000" dirty="0" err="1">
                <a:latin typeface="Times New Roman" pitchFamily="18" charset="0"/>
                <a:cs typeface="Times New Roman" pitchFamily="18" charset="0"/>
              </a:rPr>
              <a:t>kN</a:t>
            </a:r>
            <a:r>
              <a:rPr lang="en-US" sz="2000" dirty="0">
                <a:latin typeface="Times New Roman" pitchFamily="18" charset="0"/>
                <a:cs typeface="Times New Roman" pitchFamily="18" charset="0"/>
              </a:rPr>
              <a:t>/m</a:t>
            </a:r>
            <a:r>
              <a:rPr lang="en-US" sz="2000" baseline="30000" dirty="0">
                <a:latin typeface="Times New Roman" pitchFamily="18" charset="0"/>
                <a:cs typeface="Times New Roman" pitchFamily="18" charset="0"/>
              </a:rPr>
              <a:t>2</a:t>
            </a:r>
          </a:p>
          <a:p>
            <a:pPr marL="228600" lvl="0" indent="-228600">
              <a:lnSpc>
                <a:spcPct val="90000"/>
              </a:lnSpc>
              <a:spcBef>
                <a:spcPts val="1000"/>
              </a:spcBef>
              <a:buFont typeface="Arial" panose="020B0604020202020204" pitchFamily="34" charset="0"/>
              <a:buChar char="•"/>
              <a:defRPr/>
            </a:pPr>
            <a:r>
              <a:rPr lang="en-US" sz="2000" dirty="0">
                <a:latin typeface="Times New Roman" pitchFamily="18" charset="0"/>
                <a:cs typeface="Times New Roman" pitchFamily="18" charset="0"/>
              </a:rPr>
              <a:t>The </a:t>
            </a:r>
            <a:r>
              <a:rPr lang="en-US" sz="2000" dirty="0" err="1">
                <a:latin typeface="Times New Roman" pitchFamily="18" charset="0"/>
                <a:cs typeface="Times New Roman" pitchFamily="18" charset="0"/>
              </a:rPr>
              <a:t>servises</a:t>
            </a:r>
            <a:r>
              <a:rPr lang="en-US" sz="2000" dirty="0">
                <a:latin typeface="Times New Roman" pitchFamily="18" charset="0"/>
                <a:cs typeface="Times New Roman" pitchFamily="18" charset="0"/>
              </a:rPr>
              <a:t> loads for internal walls = 38.53 </a:t>
            </a:r>
            <a:r>
              <a:rPr lang="en-US" sz="2000" dirty="0" err="1">
                <a:latin typeface="Times New Roman" pitchFamily="18" charset="0"/>
                <a:cs typeface="Times New Roman" pitchFamily="18" charset="0"/>
              </a:rPr>
              <a:t>kN</a:t>
            </a:r>
            <a:r>
              <a:rPr lang="en-US" sz="2000" dirty="0">
                <a:latin typeface="Times New Roman" pitchFamily="18" charset="0"/>
                <a:cs typeface="Times New Roman" pitchFamily="18" charset="0"/>
              </a:rPr>
              <a:t>/m</a:t>
            </a:r>
            <a:r>
              <a:rPr lang="en-US" sz="2000" baseline="30000" dirty="0">
                <a:latin typeface="Times New Roman" pitchFamily="18" charset="0"/>
                <a:cs typeface="Times New Roman" pitchFamily="18" charset="0"/>
              </a:rPr>
              <a:t>2</a:t>
            </a:r>
          </a:p>
          <a:p>
            <a:endParaRPr lang="ar-SA" dirty="0"/>
          </a:p>
        </p:txBody>
      </p:sp>
      <p:pic>
        <p:nvPicPr>
          <p:cNvPr id="6" name="Picture 4">
            <a:extLst>
              <a:ext uri="{FF2B5EF4-FFF2-40B4-BE49-F238E27FC236}">
                <a16:creationId xmlns:a16="http://schemas.microsoft.com/office/drawing/2014/main" id="{5D98400A-868A-4C21-BA67-322138C6FAF8}"/>
              </a:ext>
            </a:extLst>
          </p:cNvPr>
          <p:cNvPicPr/>
          <p:nvPr/>
        </p:nvPicPr>
        <p:blipFill rotWithShape="1">
          <a:blip r:embed="rId3" cstate="print"/>
          <a:srcRect b="88625"/>
          <a:stretch/>
        </p:blipFill>
        <p:spPr>
          <a:xfrm>
            <a:off x="1043607" y="5907410"/>
            <a:ext cx="8100393" cy="950590"/>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99592" y="260648"/>
            <a:ext cx="8244408" cy="1143000"/>
          </a:xfrm>
        </p:spPr>
        <p:txBody>
          <a:bodyPr>
            <a:normAutofit/>
          </a:bodyPr>
          <a:lstStyle/>
          <a:p>
            <a:pPr algn="ctr"/>
            <a:r>
              <a:rPr lang="en-US" sz="2800" b="1" dirty="0">
                <a:solidFill>
                  <a:prstClr val="black"/>
                </a:solidFill>
                <a:effectLst/>
                <a:latin typeface="Times New Roman" pitchFamily="18" charset="0"/>
                <a:ea typeface="Calibri" panose="020F0502020204030204" pitchFamily="34" charset="0"/>
                <a:cs typeface="Times New Roman" pitchFamily="18" charset="0"/>
              </a:rPr>
              <a:t>Design of Mat Foundations Under Gravity Loads Effect and Lateral Loads.</a:t>
            </a:r>
            <a:endParaRPr lang="ar-SA" sz="2800" dirty="0">
              <a:effectLst/>
              <a:latin typeface="Times New Roman" pitchFamily="18" charset="0"/>
              <a:cs typeface="Times New Roman" pitchFamily="18" charset="0"/>
            </a:endParaRPr>
          </a:p>
        </p:txBody>
      </p:sp>
      <p:sp>
        <p:nvSpPr>
          <p:cNvPr id="3" name="عنصر نائب للمحتوى 2"/>
          <p:cNvSpPr>
            <a:spLocks noGrp="1"/>
          </p:cNvSpPr>
          <p:nvPr>
            <p:ph idx="1"/>
          </p:nvPr>
        </p:nvSpPr>
        <p:spPr>
          <a:xfrm>
            <a:off x="1115616" y="1412776"/>
            <a:ext cx="7776864" cy="5445224"/>
          </a:xfrm>
        </p:spPr>
        <p:txBody>
          <a:bodyPr/>
          <a:lstStyle/>
          <a:p>
            <a:pPr lvl="0"/>
            <a:r>
              <a:rPr lang="en-US" sz="2400" b="1" dirty="0">
                <a:latin typeface="Times New Roman" pitchFamily="18" charset="0"/>
                <a:ea typeface="Calibri" panose="020F0502020204030204" pitchFamily="34" charset="0"/>
                <a:cs typeface="Times New Roman" pitchFamily="18" charset="0"/>
              </a:rPr>
              <a:t>punching shear check : all the punching shear values are less than 1 so Punching designed safely</a:t>
            </a:r>
          </a:p>
          <a:p>
            <a:endParaRPr lang="ar-SA" dirty="0"/>
          </a:p>
        </p:txBody>
      </p:sp>
      <p:pic>
        <p:nvPicPr>
          <p:cNvPr id="4" name="Picture 4">
            <a:extLst>
              <a:ext uri="{FF2B5EF4-FFF2-40B4-BE49-F238E27FC236}">
                <a16:creationId xmlns:a16="http://schemas.microsoft.com/office/drawing/2014/main" id="{E28D3CC1-A632-9F96-824B-17413F3B18F1}"/>
              </a:ext>
            </a:extLst>
          </p:cNvPr>
          <p:cNvPicPr>
            <a:picLocks noChangeAspect="1"/>
          </p:cNvPicPr>
          <p:nvPr/>
        </p:nvPicPr>
        <p:blipFill>
          <a:blip r:embed="rId2" cstate="print">
            <a:extLst>
              <a:ext uri="{28A0092B-C50C-407E-A947-70E740481C1C}">
                <a14:useLocalDpi xmlns:a14="http://schemas.microsoft.com/office/drawing/2010/main" val="0"/>
              </a:ext>
            </a:extLst>
          </a:blip>
          <a:srcRect l="22024" t="7062" r="15380" b="8295"/>
          <a:stretch>
            <a:fillRect/>
          </a:stretch>
        </p:blipFill>
        <p:spPr>
          <a:xfrm>
            <a:off x="1547664" y="2636912"/>
            <a:ext cx="6624736" cy="4221088"/>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115616" y="692354"/>
            <a:ext cx="8028384" cy="1143000"/>
          </a:xfrm>
        </p:spPr>
        <p:txBody>
          <a:bodyPr>
            <a:normAutofit fontScale="90000"/>
          </a:bodyPr>
          <a:lstStyle/>
          <a:p>
            <a:pPr lvl="0" indent="-228600">
              <a:lnSpc>
                <a:spcPct val="107000"/>
              </a:lnSpc>
              <a:spcBef>
                <a:spcPts val="0"/>
              </a:spcBef>
              <a:spcAft>
                <a:spcPts val="800"/>
              </a:spcAft>
              <a:defRPr/>
            </a:pPr>
            <a:r>
              <a:rPr lang="en-US" sz="2700" b="1" dirty="0">
                <a:solidFill>
                  <a:prstClr val="black"/>
                </a:solidFill>
                <a:effectLst/>
                <a:latin typeface="Times New Roman" pitchFamily="18" charset="0"/>
                <a:ea typeface="Calibri" panose="020F0502020204030204" pitchFamily="34" charset="0"/>
                <a:cs typeface="Times New Roman" pitchFamily="18" charset="0"/>
              </a:rPr>
              <a:t>Bearing Capacity Check (Soil pressure) : </a:t>
            </a:r>
            <a:r>
              <a:rPr lang="en-US" sz="2700" dirty="0">
                <a:solidFill>
                  <a:prstClr val="black"/>
                </a:solidFill>
                <a:effectLst/>
                <a:latin typeface="Times New Roman" pitchFamily="18" charset="0"/>
                <a:ea typeface="Calibri" panose="020F0502020204030204" pitchFamily="34" charset="0"/>
                <a:cs typeface="Times New Roman" pitchFamily="18" charset="0"/>
              </a:rPr>
              <a:t>all the values should be less than the </a:t>
            </a:r>
            <a:r>
              <a:rPr lang="en-GB" sz="2700" dirty="0">
                <a:solidFill>
                  <a:prstClr val="black"/>
                </a:solidFill>
                <a:effectLst/>
                <a:latin typeface="Times New Roman" pitchFamily="18" charset="0"/>
                <a:ea typeface="Calibri" panose="020F0502020204030204" pitchFamily="34" charset="0"/>
                <a:cs typeface="Times New Roman" pitchFamily="18" charset="0"/>
              </a:rPr>
              <a:t>allowable bearing capacity of the soil</a:t>
            </a:r>
            <a:br>
              <a:rPr lang="en-GB" sz="2700" dirty="0">
                <a:solidFill>
                  <a:prstClr val="black"/>
                </a:solidFill>
                <a:effectLst/>
                <a:latin typeface="Times New Roman" pitchFamily="18" charset="0"/>
                <a:ea typeface="Calibri" panose="020F0502020204030204" pitchFamily="34" charset="0"/>
                <a:cs typeface="Times New Roman" pitchFamily="18" charset="0"/>
              </a:rPr>
            </a:br>
            <a:r>
              <a:rPr lang="en-GB" sz="2700" dirty="0">
                <a:solidFill>
                  <a:prstClr val="black"/>
                </a:solidFill>
                <a:effectLst/>
                <a:latin typeface="Times New Roman" pitchFamily="18" charset="0"/>
                <a:ea typeface="Calibri" panose="020F0502020204030204" pitchFamily="34" charset="0"/>
                <a:cs typeface="Times New Roman" pitchFamily="18" charset="0"/>
              </a:rPr>
              <a:t>which is 266 </a:t>
            </a:r>
            <a:br>
              <a:rPr lang="en-US" sz="2700" dirty="0">
                <a:solidFill>
                  <a:prstClr val="black"/>
                </a:solidFill>
                <a:effectLst/>
                <a:latin typeface="Times New Roman" pitchFamily="18" charset="0"/>
                <a:ea typeface="Calibri" panose="020F0502020204030204" pitchFamily="34" charset="0"/>
                <a:cs typeface="Times New Roman" pitchFamily="18" charset="0"/>
              </a:rPr>
            </a:br>
            <a:r>
              <a:rPr lang="en-US" sz="2700" dirty="0">
                <a:solidFill>
                  <a:prstClr val="black"/>
                </a:solidFill>
                <a:effectLst/>
                <a:latin typeface="Times New Roman" pitchFamily="18" charset="0"/>
                <a:ea typeface="Calibri" panose="020F0502020204030204" pitchFamily="34" charset="0"/>
                <a:cs typeface="Times New Roman" pitchFamily="18" charset="0"/>
              </a:rPr>
              <a:t> </a:t>
            </a:r>
            <a:br>
              <a:rPr lang="en-US" sz="3600" dirty="0">
                <a:solidFill>
                  <a:prstClr val="black"/>
                </a:solidFill>
                <a:effectLst/>
                <a:latin typeface="Calibri" panose="020F0502020204030204" pitchFamily="34" charset="0"/>
                <a:ea typeface="Calibri" panose="020F0502020204030204" pitchFamily="34" charset="0"/>
                <a:cs typeface="Arial" panose="020B0604020202020204" pitchFamily="34" charset="0"/>
              </a:rPr>
            </a:br>
            <a:endParaRPr lang="ar-SA" dirty="0"/>
          </a:p>
        </p:txBody>
      </p:sp>
      <p:pic>
        <p:nvPicPr>
          <p:cNvPr id="4" name="Content Placeholder 3">
            <a:extLst>
              <a:ext uri="{FF2B5EF4-FFF2-40B4-BE49-F238E27FC236}">
                <a16:creationId xmlns:a16="http://schemas.microsoft.com/office/drawing/2014/main" id="{70462D32-232A-444B-9F85-B37CD6DACBB7}"/>
              </a:ext>
            </a:extLst>
          </p:cNvPr>
          <p:cNvPicPr>
            <a:picLocks noGrp="1"/>
          </p:cNvPicPr>
          <p:nvPr>
            <p:ph idx="1"/>
          </p:nvPr>
        </p:nvPicPr>
        <p:blipFill rotWithShape="1">
          <a:blip r:embed="rId3" cstate="print">
            <a:extLst>
              <a:ext uri="{28A0092B-C50C-407E-A947-70E740481C1C}">
                <a14:useLocalDpi xmlns:a14="http://schemas.microsoft.com/office/drawing/2010/main" val="0"/>
              </a:ext>
            </a:extLst>
          </a:blip>
          <a:srcRect t="96209"/>
          <a:stretch/>
        </p:blipFill>
        <p:spPr>
          <a:xfrm>
            <a:off x="1115616" y="1367644"/>
            <a:ext cx="7848872" cy="504056"/>
          </a:xfrm>
          <a:prstGeom prst="rect">
            <a:avLst/>
          </a:prstGeom>
        </p:spPr>
      </p:pic>
      <p:sp>
        <p:nvSpPr>
          <p:cNvPr id="5" name="مربع نص 4"/>
          <p:cNvSpPr txBox="1"/>
          <p:nvPr/>
        </p:nvSpPr>
        <p:spPr>
          <a:xfrm>
            <a:off x="1043608" y="2348880"/>
            <a:ext cx="8424936" cy="1994392"/>
          </a:xfrm>
          <a:prstGeom prst="rect">
            <a:avLst/>
          </a:prstGeom>
          <a:noFill/>
        </p:spPr>
        <p:txBody>
          <a:bodyPr wrap="square" rtlCol="1">
            <a:spAutoFit/>
          </a:bodyPr>
          <a:lstStyle/>
          <a:p>
            <a:pPr lvl="0">
              <a:lnSpc>
                <a:spcPct val="107000"/>
              </a:lnSpc>
              <a:spcAft>
                <a:spcPts val="800"/>
              </a:spcAft>
              <a:defRPr/>
            </a:pPr>
            <a:r>
              <a:rPr lang="en-US" sz="2000" dirty="0">
                <a:latin typeface="Times New Roman" pitchFamily="18" charset="0"/>
                <a:ea typeface="Calibri" panose="020F0502020204030204" pitchFamily="34" charset="0"/>
                <a:cs typeface="Times New Roman" pitchFamily="18" charset="0"/>
              </a:rPr>
              <a:t>The maximum value of pressure is 242 </a:t>
            </a:r>
            <a:r>
              <a:rPr lang="en-US" sz="2000" dirty="0" err="1">
                <a:latin typeface="Times New Roman" pitchFamily="18" charset="0"/>
                <a:ea typeface="Calibri" panose="020F0502020204030204" pitchFamily="34" charset="0"/>
                <a:cs typeface="Times New Roman" pitchFamily="18" charset="0"/>
              </a:rPr>
              <a:t>kN</a:t>
            </a:r>
            <a:r>
              <a:rPr lang="en-US" sz="2000" dirty="0">
                <a:latin typeface="Times New Roman" pitchFamily="18" charset="0"/>
                <a:ea typeface="Calibri" panose="020F0502020204030204" pitchFamily="34" charset="0"/>
                <a:cs typeface="Times New Roman" pitchFamily="18" charset="0"/>
              </a:rPr>
              <a:t>/m2 &lt; 266 , </a:t>
            </a:r>
            <a:r>
              <a:rPr lang="en-US" sz="2000" b="1" dirty="0">
                <a:latin typeface="Times New Roman" pitchFamily="18" charset="0"/>
                <a:ea typeface="Calibri" panose="020F0502020204030204" pitchFamily="34" charset="0"/>
                <a:cs typeface="Times New Roman" pitchFamily="18" charset="0"/>
              </a:rPr>
              <a:t>so the check is ok</a:t>
            </a:r>
          </a:p>
          <a:p>
            <a:pPr lvl="0">
              <a:lnSpc>
                <a:spcPct val="107000"/>
              </a:lnSpc>
              <a:spcAft>
                <a:spcPts val="800"/>
              </a:spcAft>
              <a:defRPr/>
            </a:pPr>
            <a:endParaRPr lang="en-US" sz="2000" b="1" dirty="0">
              <a:latin typeface="Times New Roman" pitchFamily="18" charset="0"/>
              <a:ea typeface="Calibri" panose="020F0502020204030204" pitchFamily="34" charset="0"/>
              <a:cs typeface="Times New Roman" pitchFamily="18" charset="0"/>
            </a:endParaRPr>
          </a:p>
          <a:p>
            <a:pPr marL="228600" lvl="0" indent="-228600">
              <a:lnSpc>
                <a:spcPct val="107000"/>
              </a:lnSpc>
              <a:spcAft>
                <a:spcPts val="800"/>
              </a:spcAft>
              <a:buFont typeface="Arial" panose="020B0604020202020204" pitchFamily="34" charset="0"/>
              <a:buChar char="•"/>
              <a:defRPr/>
            </a:pPr>
            <a:r>
              <a:rPr lang="en-US" sz="2000" b="1" dirty="0">
                <a:latin typeface="Times New Roman" pitchFamily="18" charset="0"/>
                <a:ea typeface="Calibri" panose="020F0502020204030204" pitchFamily="34" charset="0"/>
                <a:cs typeface="Times New Roman" pitchFamily="18" charset="0"/>
              </a:rPr>
              <a:t>Settlement Check (Deflection) : </a:t>
            </a:r>
            <a:r>
              <a:rPr lang="en-US" sz="2000" dirty="0">
                <a:latin typeface="Times New Roman" pitchFamily="18" charset="0"/>
                <a:ea typeface="Calibri" panose="020F0502020204030204" pitchFamily="34" charset="0"/>
                <a:cs typeface="Times New Roman" pitchFamily="18" charset="0"/>
              </a:rPr>
              <a:t> The deflection of the footing should less than 10 mm from service loads</a:t>
            </a:r>
          </a:p>
          <a:p>
            <a:endParaRPr lang="ar-SA" dirty="0"/>
          </a:p>
        </p:txBody>
      </p:sp>
      <p:pic>
        <p:nvPicPr>
          <p:cNvPr id="6" name="Picture 4">
            <a:extLst>
              <a:ext uri="{FF2B5EF4-FFF2-40B4-BE49-F238E27FC236}">
                <a16:creationId xmlns:a16="http://schemas.microsoft.com/office/drawing/2014/main" id="{8B1C83E6-31C2-B4F5-372C-0E7E7FB82E16}"/>
              </a:ext>
            </a:extLst>
          </p:cNvPr>
          <p:cNvPicPr/>
          <p:nvPr/>
        </p:nvPicPr>
        <p:blipFill rotWithShape="1">
          <a:blip r:embed="rId4" cstate="print">
            <a:extLst>
              <a:ext uri="{28A0092B-C50C-407E-A947-70E740481C1C}">
                <a14:useLocalDpi xmlns:a14="http://schemas.microsoft.com/office/drawing/2010/main" val="0"/>
              </a:ext>
            </a:extLst>
          </a:blip>
          <a:srcRect t="93701" b="2629"/>
          <a:stretch/>
        </p:blipFill>
        <p:spPr>
          <a:xfrm>
            <a:off x="1115616" y="4149080"/>
            <a:ext cx="7848872" cy="576064"/>
          </a:xfrm>
          <a:prstGeom prst="rect">
            <a:avLst/>
          </a:prstGeom>
        </p:spPr>
      </p:pic>
      <p:sp>
        <p:nvSpPr>
          <p:cNvPr id="7" name="مربع نص 6"/>
          <p:cNvSpPr txBox="1"/>
          <p:nvPr/>
        </p:nvSpPr>
        <p:spPr>
          <a:xfrm>
            <a:off x="1115616" y="5085184"/>
            <a:ext cx="8028384" cy="677108"/>
          </a:xfrm>
          <a:prstGeom prst="rect">
            <a:avLst/>
          </a:prstGeom>
          <a:noFill/>
        </p:spPr>
        <p:txBody>
          <a:bodyPr wrap="square" rtlCol="1">
            <a:spAutoFit/>
          </a:bodyPr>
          <a:lstStyle/>
          <a:p>
            <a:pPr lvl="0"/>
            <a:r>
              <a:rPr lang="en-US" sz="2000" dirty="0">
                <a:latin typeface="Times New Roman" pitchFamily="18" charset="0"/>
                <a:ea typeface="Calibri" panose="020F0502020204030204" pitchFamily="34" charset="0"/>
                <a:cs typeface="Times New Roman" pitchFamily="18" charset="0"/>
              </a:rPr>
              <a:t>The maximum value of deflection is 10.2 near to 10 mm, </a:t>
            </a:r>
            <a:r>
              <a:rPr lang="en-US" sz="2000" b="1" dirty="0">
                <a:latin typeface="Times New Roman" pitchFamily="18" charset="0"/>
                <a:ea typeface="Calibri" panose="020F0502020204030204" pitchFamily="34" charset="0"/>
                <a:cs typeface="Times New Roman" pitchFamily="18" charset="0"/>
              </a:rPr>
              <a:t>So the check is ok.</a:t>
            </a:r>
          </a:p>
          <a:p>
            <a:endParaRPr lang="ar-SA"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971600" y="0"/>
            <a:ext cx="8172400" cy="692696"/>
          </a:xfrm>
        </p:spPr>
        <p:txBody>
          <a:bodyPr>
            <a:noAutofit/>
          </a:bodyPr>
          <a:lstStyle/>
          <a:p>
            <a:pPr algn="ctr"/>
            <a:r>
              <a:rPr lang="en-US" sz="2800" b="1" dirty="0">
                <a:solidFill>
                  <a:prstClr val="black"/>
                </a:solidFill>
                <a:latin typeface="Times New Roman" pitchFamily="18" charset="0"/>
                <a:ea typeface="Calibri" panose="020F0502020204030204" pitchFamily="34" charset="0"/>
                <a:cs typeface="Times New Roman" pitchFamily="18" charset="0"/>
              </a:rPr>
              <a:t>Steel Reinforcement of the Mat Foundation</a:t>
            </a:r>
            <a:endParaRPr lang="ar-SA" sz="2800" dirty="0">
              <a:latin typeface="Times New Roman" pitchFamily="18" charset="0"/>
              <a:cs typeface="Times New Roman" pitchFamily="18" charset="0"/>
            </a:endParaRPr>
          </a:p>
        </p:txBody>
      </p:sp>
      <p:sp>
        <p:nvSpPr>
          <p:cNvPr id="3" name="عنصر نائب للمحتوى 2"/>
          <p:cNvSpPr>
            <a:spLocks noGrp="1"/>
          </p:cNvSpPr>
          <p:nvPr>
            <p:ph idx="1"/>
          </p:nvPr>
        </p:nvSpPr>
        <p:spPr>
          <a:xfrm>
            <a:off x="1043608" y="692696"/>
            <a:ext cx="8100392" cy="6165304"/>
          </a:xfrm>
        </p:spPr>
        <p:txBody>
          <a:bodyPr/>
          <a:lstStyle/>
          <a:p>
            <a:pPr lvl="0"/>
            <a:r>
              <a:rPr lang="en-US" sz="2000" b="1" dirty="0">
                <a:latin typeface="Times New Roman" pitchFamily="18" charset="0"/>
                <a:ea typeface="Calibri" panose="020F0502020204030204" pitchFamily="34" charset="0"/>
                <a:cs typeface="Times New Roman" pitchFamily="18" charset="0"/>
              </a:rPr>
              <a:t>Flexural Design </a:t>
            </a:r>
          </a:p>
          <a:p>
            <a:pPr marL="0" lvl="0" indent="0">
              <a:buNone/>
            </a:pPr>
            <a:r>
              <a:rPr lang="en-US" sz="2000" dirty="0">
                <a:latin typeface="Times New Roman" pitchFamily="18" charset="0"/>
                <a:ea typeface="Calibri" panose="020F0502020204030204" pitchFamily="34" charset="0"/>
                <a:cs typeface="Times New Roman" pitchFamily="18" charset="0"/>
              </a:rPr>
              <a:t>Minimum area of steel of the footing As min per in code ACI-2014 is As min = 0.0018 b h As min = 0.0018 * 1000 * 1000 = 1880 mm2 / m </a:t>
            </a:r>
          </a:p>
        </p:txBody>
      </p:sp>
      <p:pic>
        <p:nvPicPr>
          <p:cNvPr id="4" name="Picture 10">
            <a:extLst>
              <a:ext uri="{FF2B5EF4-FFF2-40B4-BE49-F238E27FC236}">
                <a16:creationId xmlns:a16="http://schemas.microsoft.com/office/drawing/2014/main" id="{2E18E3CB-296B-DCD1-9881-C57695FB75C3}"/>
              </a:ext>
            </a:extLst>
          </p:cNvPr>
          <p:cNvPicPr>
            <a:picLocks noChangeAspect="1"/>
          </p:cNvPicPr>
          <p:nvPr/>
        </p:nvPicPr>
        <p:blipFill>
          <a:blip r:embed="rId2" cstate="print"/>
          <a:stretch>
            <a:fillRect/>
          </a:stretch>
        </p:blipFill>
        <p:spPr>
          <a:xfrm>
            <a:off x="1043609" y="3068960"/>
            <a:ext cx="4176463" cy="1327255"/>
          </a:xfrm>
          <a:prstGeom prst="rect">
            <a:avLst/>
          </a:prstGeom>
        </p:spPr>
      </p:pic>
      <p:pic>
        <p:nvPicPr>
          <p:cNvPr id="5" name="Picture 8">
            <a:extLst>
              <a:ext uri="{FF2B5EF4-FFF2-40B4-BE49-F238E27FC236}">
                <a16:creationId xmlns:a16="http://schemas.microsoft.com/office/drawing/2014/main" id="{687FE780-6FAA-7D27-72FB-56B3BB5172EB}"/>
              </a:ext>
            </a:extLst>
          </p:cNvPr>
          <p:cNvPicPr>
            <a:picLocks noChangeAspect="1"/>
          </p:cNvPicPr>
          <p:nvPr/>
        </p:nvPicPr>
        <p:blipFill>
          <a:blip r:embed="rId3" cstate="print"/>
          <a:stretch>
            <a:fillRect/>
          </a:stretch>
        </p:blipFill>
        <p:spPr>
          <a:xfrm>
            <a:off x="5364088" y="3068960"/>
            <a:ext cx="3779912" cy="1327255"/>
          </a:xfrm>
          <a:prstGeom prst="rect">
            <a:avLst/>
          </a:prstGeom>
        </p:spPr>
      </p:pic>
      <p:sp>
        <p:nvSpPr>
          <p:cNvPr id="6" name="مربع نص 5"/>
          <p:cNvSpPr txBox="1"/>
          <p:nvPr/>
        </p:nvSpPr>
        <p:spPr>
          <a:xfrm>
            <a:off x="1043608" y="1916832"/>
            <a:ext cx="3960440" cy="1200329"/>
          </a:xfrm>
          <a:prstGeom prst="rect">
            <a:avLst/>
          </a:prstGeom>
          <a:noFill/>
        </p:spPr>
        <p:txBody>
          <a:bodyPr wrap="square" rtlCol="1">
            <a:spAutoFit/>
          </a:bodyPr>
          <a:lstStyle/>
          <a:p>
            <a:r>
              <a:rPr lang="en-US" b="1" dirty="0">
                <a:latin typeface="Times New Roman" pitchFamily="18" charset="0"/>
                <a:ea typeface="Calibri" panose="020F0502020204030204" pitchFamily="34" charset="0"/>
                <a:cs typeface="Times New Roman" pitchFamily="18" charset="0"/>
              </a:rPr>
              <a:t>Top Reinforcement of mat foundation in y → AS = 2822.74</a:t>
            </a:r>
          </a:p>
          <a:p>
            <a:r>
              <a:rPr lang="en-US" b="1" dirty="0">
                <a:latin typeface="Times New Roman" pitchFamily="18" charset="0"/>
                <a:ea typeface="Calibri" panose="020F0502020204030204" pitchFamily="34" charset="0"/>
                <a:cs typeface="Times New Roman" pitchFamily="18" charset="0"/>
              </a:rPr>
              <a:t>1 Φ 20 / 10 cm or 10 Φ 20 / m for top bars in y direction</a:t>
            </a:r>
            <a:endParaRPr lang="ar-SA" dirty="0">
              <a:latin typeface="Times New Roman" pitchFamily="18" charset="0"/>
              <a:cs typeface="Times New Roman" pitchFamily="18" charset="0"/>
            </a:endParaRPr>
          </a:p>
        </p:txBody>
      </p:sp>
      <p:sp>
        <p:nvSpPr>
          <p:cNvPr id="7" name="مربع نص 6"/>
          <p:cNvSpPr txBox="1"/>
          <p:nvPr/>
        </p:nvSpPr>
        <p:spPr>
          <a:xfrm>
            <a:off x="5292080" y="1916832"/>
            <a:ext cx="3851920" cy="1200329"/>
          </a:xfrm>
          <a:prstGeom prst="rect">
            <a:avLst/>
          </a:prstGeom>
          <a:noFill/>
        </p:spPr>
        <p:txBody>
          <a:bodyPr wrap="square" rtlCol="1">
            <a:spAutoFit/>
          </a:bodyPr>
          <a:lstStyle/>
          <a:p>
            <a:r>
              <a:rPr lang="en-US" b="1" dirty="0">
                <a:latin typeface="Calibri" panose="020F0502020204030204" pitchFamily="34" charset="0"/>
                <a:ea typeface="Calibri" panose="020F0502020204030204" pitchFamily="34" charset="0"/>
                <a:cs typeface="Arial" panose="020B0604020202020204" pitchFamily="34" charset="0"/>
              </a:rPr>
              <a:t>Top Reinforcement of mat foundation in x → AS = 3168.75</a:t>
            </a:r>
          </a:p>
          <a:p>
            <a:r>
              <a:rPr lang="en-US" b="1" dirty="0">
                <a:latin typeface="Times New Roman" panose="02020603050405020304" pitchFamily="18" charset="0"/>
                <a:ea typeface="Calibri" panose="020F0502020204030204" pitchFamily="34" charset="0"/>
                <a:cs typeface="Arial" panose="020B0604020202020204" pitchFamily="34" charset="0"/>
              </a:rPr>
              <a:t>1</a:t>
            </a:r>
            <a:r>
              <a:rPr lang="en-US" b="1" dirty="0">
                <a:latin typeface="Calibri" panose="020F0502020204030204" pitchFamily="34" charset="0"/>
                <a:ea typeface="Calibri" panose="020F0502020204030204" pitchFamily="34" charset="0"/>
                <a:cs typeface="Arial" panose="020B0604020202020204" pitchFamily="34" charset="0"/>
              </a:rPr>
              <a:t> </a:t>
            </a:r>
            <a:r>
              <a:rPr lang="en-US" b="1" dirty="0">
                <a:latin typeface="Times New Roman" panose="02020603050405020304" pitchFamily="18" charset="0"/>
                <a:ea typeface="Calibri" panose="020F0502020204030204" pitchFamily="34" charset="0"/>
                <a:cs typeface="Arial" panose="020B0604020202020204" pitchFamily="34" charset="0"/>
              </a:rPr>
              <a:t>Φ 22 / 12cm or 8 Φ 22 / m for top bars in x direction</a:t>
            </a:r>
            <a:endParaRPr lang="ar-SA" dirty="0"/>
          </a:p>
        </p:txBody>
      </p:sp>
      <p:pic>
        <p:nvPicPr>
          <p:cNvPr id="8" name="Picture 12">
            <a:extLst>
              <a:ext uri="{FF2B5EF4-FFF2-40B4-BE49-F238E27FC236}">
                <a16:creationId xmlns:a16="http://schemas.microsoft.com/office/drawing/2014/main" id="{CDBAC70E-5BC5-095E-6BDE-7D824497341A}"/>
              </a:ext>
            </a:extLst>
          </p:cNvPr>
          <p:cNvPicPr>
            <a:picLocks noChangeAspect="1"/>
          </p:cNvPicPr>
          <p:nvPr/>
        </p:nvPicPr>
        <p:blipFill>
          <a:blip r:embed="rId4" cstate="print"/>
          <a:stretch>
            <a:fillRect/>
          </a:stretch>
        </p:blipFill>
        <p:spPr>
          <a:xfrm>
            <a:off x="1043609" y="5568885"/>
            <a:ext cx="4176464" cy="1289115"/>
          </a:xfrm>
          <a:prstGeom prst="rect">
            <a:avLst/>
          </a:prstGeom>
        </p:spPr>
      </p:pic>
      <p:pic>
        <p:nvPicPr>
          <p:cNvPr id="9" name="Picture 14">
            <a:extLst>
              <a:ext uri="{FF2B5EF4-FFF2-40B4-BE49-F238E27FC236}">
                <a16:creationId xmlns:a16="http://schemas.microsoft.com/office/drawing/2014/main" id="{66813C97-B3C0-BD7E-EA06-4A7C9EF9FBFF}"/>
              </a:ext>
            </a:extLst>
          </p:cNvPr>
          <p:cNvPicPr>
            <a:picLocks noChangeAspect="1"/>
          </p:cNvPicPr>
          <p:nvPr/>
        </p:nvPicPr>
        <p:blipFill>
          <a:blip r:embed="rId5" cstate="print"/>
          <a:stretch>
            <a:fillRect/>
          </a:stretch>
        </p:blipFill>
        <p:spPr>
          <a:xfrm>
            <a:off x="5364088" y="5530745"/>
            <a:ext cx="3779912" cy="1327255"/>
          </a:xfrm>
          <a:prstGeom prst="rect">
            <a:avLst/>
          </a:prstGeom>
        </p:spPr>
      </p:pic>
      <p:sp>
        <p:nvSpPr>
          <p:cNvPr id="10" name="مربع نص 9"/>
          <p:cNvSpPr txBox="1"/>
          <p:nvPr/>
        </p:nvSpPr>
        <p:spPr>
          <a:xfrm>
            <a:off x="971600" y="4437112"/>
            <a:ext cx="4392488" cy="1200329"/>
          </a:xfrm>
          <a:prstGeom prst="rect">
            <a:avLst/>
          </a:prstGeom>
          <a:noFill/>
        </p:spPr>
        <p:txBody>
          <a:bodyPr wrap="square" rtlCol="1">
            <a:spAutoFit/>
          </a:bodyPr>
          <a:lstStyle/>
          <a:p>
            <a:r>
              <a:rPr lang="en-US" b="1" dirty="0">
                <a:latin typeface="Times New Roman" pitchFamily="18" charset="0"/>
                <a:ea typeface="Calibri" panose="020F0502020204030204" pitchFamily="34" charset="0"/>
                <a:cs typeface="Times New Roman" pitchFamily="18" charset="0"/>
              </a:rPr>
              <a:t>Bottom Reinforcement of mat foundation in y → AS = 4622.52</a:t>
            </a:r>
          </a:p>
          <a:p>
            <a:r>
              <a:rPr lang="en-US" b="1" dirty="0">
                <a:latin typeface="Times New Roman" pitchFamily="18" charset="0"/>
                <a:ea typeface="Calibri" panose="020F0502020204030204" pitchFamily="34" charset="0"/>
                <a:cs typeface="Times New Roman" pitchFamily="18" charset="0"/>
              </a:rPr>
              <a:t>1 Φ 25 / 10 cm or 10 Φ 25 / m for bottom bars in y direction</a:t>
            </a:r>
            <a:endParaRPr lang="ar-SA" dirty="0">
              <a:latin typeface="Times New Roman" pitchFamily="18" charset="0"/>
              <a:cs typeface="Times New Roman" pitchFamily="18" charset="0"/>
            </a:endParaRPr>
          </a:p>
        </p:txBody>
      </p:sp>
      <p:sp>
        <p:nvSpPr>
          <p:cNvPr id="11" name="مربع نص 10"/>
          <p:cNvSpPr txBox="1"/>
          <p:nvPr/>
        </p:nvSpPr>
        <p:spPr>
          <a:xfrm>
            <a:off x="5292080" y="4365104"/>
            <a:ext cx="3851920" cy="1200329"/>
          </a:xfrm>
          <a:prstGeom prst="rect">
            <a:avLst/>
          </a:prstGeom>
          <a:noFill/>
        </p:spPr>
        <p:txBody>
          <a:bodyPr wrap="square" rtlCol="1">
            <a:spAutoFit/>
          </a:bodyPr>
          <a:lstStyle/>
          <a:p>
            <a:r>
              <a:rPr lang="en-US" b="1" dirty="0">
                <a:latin typeface="Times New Roman" pitchFamily="18" charset="0"/>
                <a:ea typeface="Calibri" panose="020F0502020204030204" pitchFamily="34" charset="0"/>
                <a:cs typeface="Times New Roman" pitchFamily="18" charset="0"/>
              </a:rPr>
              <a:t>bottom Reinforcement of mat foundation in x → AS=3896.56</a:t>
            </a:r>
          </a:p>
          <a:p>
            <a:r>
              <a:rPr lang="en-US" b="1" dirty="0">
                <a:latin typeface="Times New Roman" pitchFamily="18" charset="0"/>
                <a:ea typeface="Calibri" panose="020F0502020204030204" pitchFamily="34" charset="0"/>
                <a:cs typeface="Times New Roman" pitchFamily="18" charset="0"/>
              </a:rPr>
              <a:t>1 Φ 25 / 12 cm or 8 Φ 25 / m for bottom bars in x direction</a:t>
            </a:r>
            <a:endParaRPr lang="ar-SA" dirty="0">
              <a:latin typeface="Times New Roman" pitchFamily="18" charset="0"/>
              <a:cs typeface="Times New Roman" pitchFamily="18"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971600" y="0"/>
            <a:ext cx="8172400" cy="6858000"/>
          </a:xfrm>
        </p:spPr>
        <p:txBody>
          <a:bodyPr/>
          <a:lstStyle/>
          <a:p>
            <a:pPr lvl="0"/>
            <a:r>
              <a:rPr lang="en-US" sz="2800" b="1" dirty="0">
                <a:solidFill>
                  <a:prstClr val="black"/>
                </a:solidFill>
                <a:latin typeface="Times New Roman" pitchFamily="18" charset="0"/>
                <a:ea typeface="Calibri" panose="020F0502020204030204" pitchFamily="34" charset="0"/>
                <a:cs typeface="Times New Roman" pitchFamily="18" charset="0"/>
              </a:rPr>
              <a:t>Shear Design</a:t>
            </a:r>
            <a:endParaRPr lang="en-US" sz="2800" dirty="0">
              <a:solidFill>
                <a:prstClr val="black"/>
              </a:solidFill>
              <a:latin typeface="Times New Roman" pitchFamily="18" charset="0"/>
              <a:cs typeface="Times New Roman" pitchFamily="18" charset="0"/>
            </a:endParaRPr>
          </a:p>
          <a:p>
            <a:pPr marL="0" lvl="0" indent="0">
              <a:buNone/>
            </a:pPr>
            <a:r>
              <a:rPr lang="en-US" sz="2000" dirty="0">
                <a:solidFill>
                  <a:prstClr val="black"/>
                </a:solidFill>
                <a:latin typeface="Times New Roman" pitchFamily="18" charset="0"/>
                <a:cs typeface="Times New Roman" pitchFamily="18" charset="0"/>
              </a:rPr>
              <a:t>    Vu should be less than </a:t>
            </a:r>
            <a:r>
              <a:rPr lang="en-US" sz="2000" dirty="0" err="1">
                <a:solidFill>
                  <a:prstClr val="black"/>
                </a:solidFill>
                <a:latin typeface="Times New Roman" pitchFamily="18" charset="0"/>
                <a:ea typeface="Calibri" panose="020F0502020204030204" pitchFamily="34" charset="0"/>
                <a:cs typeface="Times New Roman" pitchFamily="18" charset="0"/>
              </a:rPr>
              <a:t>ΦVc</a:t>
            </a:r>
            <a:endParaRPr lang="en-US" sz="2000" dirty="0">
              <a:solidFill>
                <a:prstClr val="black"/>
              </a:solidFill>
              <a:latin typeface="Times New Roman" pitchFamily="18" charset="0"/>
              <a:ea typeface="Calibri" panose="020F0502020204030204" pitchFamily="34" charset="0"/>
              <a:cs typeface="Times New Roman" pitchFamily="18" charset="0"/>
            </a:endParaRPr>
          </a:p>
          <a:p>
            <a:pPr marL="0" lvl="0" indent="0">
              <a:buNone/>
            </a:pPr>
            <a:r>
              <a:rPr lang="en-US" sz="2000" dirty="0">
                <a:solidFill>
                  <a:prstClr val="black"/>
                </a:solidFill>
                <a:latin typeface="Times New Roman" pitchFamily="18" charset="0"/>
                <a:ea typeface="Calibri" panose="020F0502020204030204" pitchFamily="34" charset="0"/>
                <a:cs typeface="Times New Roman" pitchFamily="18" charset="0"/>
              </a:rPr>
              <a:t>    </a:t>
            </a:r>
            <a:r>
              <a:rPr lang="el-GR" sz="2000" dirty="0">
                <a:solidFill>
                  <a:prstClr val="black"/>
                </a:solidFill>
                <a:latin typeface="Times New Roman" pitchFamily="18" charset="0"/>
                <a:ea typeface="Calibri" panose="020F0502020204030204" pitchFamily="34" charset="0"/>
                <a:cs typeface="Times New Roman" pitchFamily="18" charset="0"/>
              </a:rPr>
              <a:t>Φ</a:t>
            </a:r>
            <a:r>
              <a:rPr lang="en-US" sz="2000" dirty="0" err="1">
                <a:solidFill>
                  <a:prstClr val="black"/>
                </a:solidFill>
                <a:latin typeface="Times New Roman" pitchFamily="18" charset="0"/>
                <a:ea typeface="Calibri" panose="020F0502020204030204" pitchFamily="34" charset="0"/>
                <a:cs typeface="Times New Roman" pitchFamily="18" charset="0"/>
              </a:rPr>
              <a:t>Vc</a:t>
            </a:r>
            <a:r>
              <a:rPr lang="en-US" sz="2000" dirty="0">
                <a:solidFill>
                  <a:prstClr val="black"/>
                </a:solidFill>
                <a:latin typeface="Times New Roman" pitchFamily="18" charset="0"/>
                <a:ea typeface="Calibri" panose="020F0502020204030204" pitchFamily="34" charset="0"/>
                <a:cs typeface="Times New Roman" pitchFamily="18" charset="0"/>
              </a:rPr>
              <a:t> = 0.66 * 0.75 * √𝑓𝑐 * </a:t>
            </a:r>
            <a:r>
              <a:rPr lang="el-GR" sz="2000" dirty="0">
                <a:solidFill>
                  <a:prstClr val="black"/>
                </a:solidFill>
                <a:latin typeface="Times New Roman" pitchFamily="18" charset="0"/>
                <a:ea typeface="Calibri" panose="020F0502020204030204" pitchFamily="34" charset="0"/>
                <a:cs typeface="Times New Roman" pitchFamily="18" charset="0"/>
              </a:rPr>
              <a:t>ρ</a:t>
            </a:r>
            <a:r>
              <a:rPr lang="en-US" sz="2000" dirty="0">
                <a:solidFill>
                  <a:prstClr val="black"/>
                </a:solidFill>
                <a:latin typeface="Times New Roman" pitchFamily="18" charset="0"/>
                <a:ea typeface="Calibri" panose="020F0502020204030204" pitchFamily="34" charset="0"/>
                <a:cs typeface="Times New Roman" pitchFamily="18" charset="0"/>
              </a:rPr>
              <a:t>w^1/3 *b * d* ,, where d = h – 50 mm</a:t>
            </a:r>
          </a:p>
          <a:p>
            <a:pPr marL="0" lvl="0" indent="0">
              <a:buNone/>
            </a:pPr>
            <a:r>
              <a:rPr lang="en-US" sz="2000" dirty="0">
                <a:solidFill>
                  <a:prstClr val="black"/>
                </a:solidFill>
                <a:latin typeface="Times New Roman" pitchFamily="18" charset="0"/>
                <a:ea typeface="Calibri" panose="020F0502020204030204" pitchFamily="34" charset="0"/>
                <a:cs typeface="Times New Roman" pitchFamily="18" charset="0"/>
              </a:rPr>
              <a:t>    </a:t>
            </a:r>
            <a:r>
              <a:rPr lang="el-GR" sz="2000" dirty="0">
                <a:solidFill>
                  <a:prstClr val="black"/>
                </a:solidFill>
                <a:latin typeface="Times New Roman" pitchFamily="18" charset="0"/>
                <a:ea typeface="Calibri" panose="020F0502020204030204" pitchFamily="34" charset="0"/>
                <a:cs typeface="Times New Roman" pitchFamily="18" charset="0"/>
              </a:rPr>
              <a:t>Φ</a:t>
            </a:r>
            <a:r>
              <a:rPr lang="en-US" sz="2000" dirty="0" err="1">
                <a:solidFill>
                  <a:prstClr val="black"/>
                </a:solidFill>
                <a:latin typeface="Times New Roman" pitchFamily="18" charset="0"/>
                <a:ea typeface="Calibri" panose="020F0502020204030204" pitchFamily="34" charset="0"/>
                <a:cs typeface="Times New Roman" pitchFamily="18" charset="0"/>
              </a:rPr>
              <a:t>Vc</a:t>
            </a:r>
            <a:r>
              <a:rPr lang="en-US" sz="2000" dirty="0">
                <a:solidFill>
                  <a:prstClr val="black"/>
                </a:solidFill>
                <a:latin typeface="Times New Roman" pitchFamily="18" charset="0"/>
                <a:ea typeface="Calibri" panose="020F0502020204030204" pitchFamily="34" charset="0"/>
                <a:cs typeface="Times New Roman" pitchFamily="18" charset="0"/>
              </a:rPr>
              <a:t> = 0.66 * 0.75 * √28 * 950*(0.002)^1/3*1000/1000= 313.5 </a:t>
            </a:r>
            <a:r>
              <a:rPr lang="en-US" sz="2000" dirty="0" err="1">
                <a:solidFill>
                  <a:prstClr val="black"/>
                </a:solidFill>
                <a:latin typeface="Times New Roman" pitchFamily="18" charset="0"/>
                <a:ea typeface="Calibri" panose="020F0502020204030204" pitchFamily="34" charset="0"/>
                <a:cs typeface="Times New Roman" pitchFamily="18" charset="0"/>
              </a:rPr>
              <a:t>kN</a:t>
            </a:r>
            <a:r>
              <a:rPr lang="en-US" sz="2000" dirty="0">
                <a:solidFill>
                  <a:prstClr val="black"/>
                </a:solidFill>
                <a:latin typeface="Times New Roman" pitchFamily="18" charset="0"/>
                <a:ea typeface="Calibri" panose="020F0502020204030204" pitchFamily="34" charset="0"/>
                <a:cs typeface="Times New Roman" pitchFamily="18" charset="0"/>
              </a:rPr>
              <a:t> / m</a:t>
            </a:r>
          </a:p>
          <a:p>
            <a:pPr marL="0" lvl="0" indent="0">
              <a:buNone/>
            </a:pPr>
            <a:r>
              <a:rPr lang="en-US" sz="2000" dirty="0">
                <a:solidFill>
                  <a:prstClr val="black"/>
                </a:solidFill>
                <a:latin typeface="Times New Roman" pitchFamily="18" charset="0"/>
                <a:ea typeface="Calibri" panose="020F0502020204030204" pitchFamily="34" charset="0"/>
                <a:cs typeface="Times New Roman" pitchFamily="18" charset="0"/>
              </a:rPr>
              <a:t>  - The shear values for mat foundation in x direction </a:t>
            </a:r>
          </a:p>
          <a:p>
            <a:pPr marL="0" lvl="0" indent="0">
              <a:lnSpc>
                <a:spcPct val="107000"/>
              </a:lnSpc>
              <a:spcBef>
                <a:spcPts val="0"/>
              </a:spcBef>
              <a:spcAft>
                <a:spcPts val="800"/>
              </a:spcAft>
              <a:buNone/>
            </a:pPr>
            <a:r>
              <a:rPr lang="en-US" dirty="0">
                <a:solidFill>
                  <a:prstClr val="black"/>
                </a:solidFill>
                <a:latin typeface="Calibri" panose="020F0502020204030204" pitchFamily="34" charset="0"/>
                <a:ea typeface="Calibri" panose="020F0502020204030204" pitchFamily="34" charset="0"/>
                <a:cs typeface="Arial" panose="020B0604020202020204" pitchFamily="34" charset="0"/>
              </a:rPr>
              <a:t> Vu from ETABS =  8893.7/47.47  = 187.35</a:t>
            </a:r>
            <a:endParaRPr lang="en-US" sz="2800" dirty="0">
              <a:solidFill>
                <a:prstClr val="black"/>
              </a:solidFill>
              <a:latin typeface="Calibri" panose="020F0502020204030204" pitchFamily="34" charset="0"/>
              <a:ea typeface="Calibri" panose="020F0502020204030204" pitchFamily="34" charset="0"/>
              <a:cs typeface="Arial" panose="020B0604020202020204" pitchFamily="34" charset="0"/>
            </a:endParaRPr>
          </a:p>
          <a:p>
            <a:pPr marL="0" lvl="0" indent="0">
              <a:lnSpc>
                <a:spcPct val="107000"/>
              </a:lnSpc>
              <a:spcBef>
                <a:spcPts val="0"/>
              </a:spcBef>
              <a:spcAft>
                <a:spcPts val="800"/>
              </a:spcAft>
              <a:buNone/>
            </a:pPr>
            <a:r>
              <a:rPr lang="en-US" dirty="0">
                <a:solidFill>
                  <a:prstClr val="black"/>
                </a:solidFill>
                <a:latin typeface="Calibri" panose="020F0502020204030204" pitchFamily="34" charset="0"/>
                <a:ea typeface="Calibri" panose="020F0502020204030204" pitchFamily="34" charset="0"/>
                <a:cs typeface="Arial" panose="020B0604020202020204" pitchFamily="34" charset="0"/>
              </a:rPr>
              <a:t>                                                 187.35 &lt; 313.5</a:t>
            </a:r>
            <a:r>
              <a:rPr lang="en-US" b="1" dirty="0">
                <a:solidFill>
                  <a:prstClr val="black"/>
                </a:solidFill>
                <a:latin typeface="Calibri" panose="020F0502020204030204" pitchFamily="34" charset="0"/>
                <a:ea typeface="Calibri" panose="020F0502020204030204" pitchFamily="34" charset="0"/>
                <a:cs typeface="Arial" panose="020B0604020202020204" pitchFamily="34" charset="0"/>
              </a:rPr>
              <a:t> </a:t>
            </a:r>
          </a:p>
          <a:p>
            <a:pPr marL="0" lvl="0" indent="0">
              <a:lnSpc>
                <a:spcPct val="107000"/>
              </a:lnSpc>
              <a:spcBef>
                <a:spcPts val="0"/>
              </a:spcBef>
              <a:spcAft>
                <a:spcPts val="800"/>
              </a:spcAft>
              <a:buNone/>
            </a:pPr>
            <a:r>
              <a:rPr lang="en-US" sz="2000" dirty="0">
                <a:solidFill>
                  <a:prstClr val="black"/>
                </a:solidFill>
                <a:latin typeface="Times New Roman" pitchFamily="18" charset="0"/>
                <a:ea typeface="Calibri" panose="020F0502020204030204" pitchFamily="34" charset="0"/>
                <a:cs typeface="Times New Roman" pitchFamily="18" charset="0"/>
              </a:rPr>
              <a:t> </a:t>
            </a:r>
            <a:r>
              <a:rPr lang="en-US" sz="2000" dirty="0">
                <a:latin typeface="Times New Roman" pitchFamily="18" charset="0"/>
                <a:ea typeface="Calibri" panose="020F0502020204030204" pitchFamily="34" charset="0"/>
                <a:cs typeface="Times New Roman" pitchFamily="18" charset="0"/>
              </a:rPr>
              <a:t>Vu from ETABS =  8893.7/47.47  = 187.35</a:t>
            </a:r>
          </a:p>
          <a:p>
            <a:pPr marL="0" lvl="0" indent="0">
              <a:lnSpc>
                <a:spcPct val="107000"/>
              </a:lnSpc>
              <a:spcBef>
                <a:spcPts val="0"/>
              </a:spcBef>
              <a:spcAft>
                <a:spcPts val="800"/>
              </a:spcAft>
              <a:buNone/>
            </a:pPr>
            <a:r>
              <a:rPr lang="en-US" sz="2000" dirty="0">
                <a:latin typeface="Times New Roman" pitchFamily="18" charset="0"/>
                <a:ea typeface="Calibri" panose="020F0502020204030204" pitchFamily="34" charset="0"/>
                <a:cs typeface="Times New Roman" pitchFamily="18" charset="0"/>
              </a:rPr>
              <a:t>                            187.35 &lt; 313.5</a:t>
            </a:r>
            <a:r>
              <a:rPr lang="en-US" sz="2000" b="1" dirty="0">
                <a:latin typeface="Times New Roman" pitchFamily="18" charset="0"/>
                <a:ea typeface="Calibri" panose="020F0502020204030204" pitchFamily="34" charset="0"/>
                <a:cs typeface="Times New Roman" pitchFamily="18" charset="0"/>
              </a:rPr>
              <a:t> </a:t>
            </a:r>
            <a:r>
              <a:rPr lang="en-US" sz="2400" b="1" dirty="0">
                <a:latin typeface="Times New Roman" pitchFamily="18" charset="0"/>
                <a:ea typeface="Calibri" panose="020F0502020204030204" pitchFamily="34" charset="0"/>
                <a:cs typeface="Times New Roman" pitchFamily="18" charset="0"/>
              </a:rPr>
              <a:t>So no need for shear reinforcement </a:t>
            </a:r>
            <a:endParaRPr lang="en-US" sz="2000" b="1" dirty="0">
              <a:latin typeface="Times New Roman" pitchFamily="18" charset="0"/>
              <a:ea typeface="Calibri" panose="020F0502020204030204" pitchFamily="34" charset="0"/>
              <a:cs typeface="Times New Roman" pitchFamily="18" charset="0"/>
            </a:endParaRPr>
          </a:p>
          <a:p>
            <a:pPr lvl="0">
              <a:lnSpc>
                <a:spcPct val="107000"/>
              </a:lnSpc>
              <a:spcBef>
                <a:spcPts val="0"/>
              </a:spcBef>
              <a:spcAft>
                <a:spcPts val="800"/>
              </a:spcAft>
              <a:buFontTx/>
              <a:buChar char="-"/>
            </a:pPr>
            <a:r>
              <a:rPr lang="en-US" sz="2000" dirty="0">
                <a:latin typeface="Times New Roman" pitchFamily="18" charset="0"/>
                <a:ea typeface="Calibri" panose="020F0502020204030204" pitchFamily="34" charset="0"/>
                <a:cs typeface="Times New Roman" pitchFamily="18" charset="0"/>
              </a:rPr>
              <a:t>The shear values for mat foundation in y direction</a:t>
            </a:r>
            <a:endParaRPr lang="ar-SA" sz="2000" dirty="0">
              <a:latin typeface="Times New Roman" pitchFamily="18" charset="0"/>
              <a:cs typeface="Times New Roman" pitchFamily="18" charset="0"/>
            </a:endParaRPr>
          </a:p>
        </p:txBody>
      </p:sp>
      <p:pic>
        <p:nvPicPr>
          <p:cNvPr id="5" name="Picture 5">
            <a:extLst>
              <a:ext uri="{FF2B5EF4-FFF2-40B4-BE49-F238E27FC236}">
                <a16:creationId xmlns:a16="http://schemas.microsoft.com/office/drawing/2014/main" id="{97EE9285-7B33-4710-A58F-7EF5B4C7CDE6}"/>
              </a:ext>
            </a:extLst>
          </p:cNvPr>
          <p:cNvPicPr/>
          <p:nvPr/>
        </p:nvPicPr>
        <p:blipFill rotWithShape="1">
          <a:blip r:embed="rId3" cstate="print">
            <a:extLst>
              <a:ext uri="{28A0092B-C50C-407E-A947-70E740481C1C}">
                <a14:useLocalDpi xmlns:a14="http://schemas.microsoft.com/office/drawing/2010/main" val="0"/>
              </a:ext>
            </a:extLst>
          </a:blip>
          <a:srcRect l="-31" t="62168" r="72196" b="27973"/>
          <a:stretch/>
        </p:blipFill>
        <p:spPr>
          <a:xfrm>
            <a:off x="1115616" y="2060848"/>
            <a:ext cx="7002379" cy="1005841"/>
          </a:xfrm>
          <a:prstGeom prst="rect">
            <a:avLst/>
          </a:prstGeom>
        </p:spPr>
      </p:pic>
      <p:pic>
        <p:nvPicPr>
          <p:cNvPr id="7" name="Picture 4">
            <a:extLst>
              <a:ext uri="{FF2B5EF4-FFF2-40B4-BE49-F238E27FC236}">
                <a16:creationId xmlns:a16="http://schemas.microsoft.com/office/drawing/2014/main" id="{95D0317C-48E8-493B-8C4A-507AD8FFB5AE}"/>
              </a:ext>
            </a:extLst>
          </p:cNvPr>
          <p:cNvPicPr/>
          <p:nvPr/>
        </p:nvPicPr>
        <p:blipFill rotWithShape="1">
          <a:blip r:embed="rId4" cstate="print">
            <a:extLst>
              <a:ext uri="{28A0092B-C50C-407E-A947-70E740481C1C}">
                <a14:useLocalDpi xmlns:a14="http://schemas.microsoft.com/office/drawing/2010/main" val="0"/>
              </a:ext>
            </a:extLst>
          </a:blip>
          <a:srcRect l="30559" t="59110" r="44874" b="30569"/>
          <a:stretch/>
        </p:blipFill>
        <p:spPr>
          <a:xfrm>
            <a:off x="1475657" y="4437112"/>
            <a:ext cx="5904656" cy="1005841"/>
          </a:xfrm>
          <a:prstGeom prst="rect">
            <a:avLst/>
          </a:prstGeom>
        </p:spPr>
      </p:pic>
      <p:sp>
        <p:nvSpPr>
          <p:cNvPr id="8" name="مستطيل 7"/>
          <p:cNvSpPr/>
          <p:nvPr/>
        </p:nvSpPr>
        <p:spPr>
          <a:xfrm>
            <a:off x="1043608" y="5445224"/>
            <a:ext cx="8100392" cy="1417183"/>
          </a:xfrm>
          <a:prstGeom prst="rect">
            <a:avLst/>
          </a:prstGeom>
        </p:spPr>
        <p:txBody>
          <a:bodyPr wrap="square">
            <a:spAutoFit/>
          </a:bodyPr>
          <a:lstStyle/>
          <a:p>
            <a:pPr lvl="0">
              <a:lnSpc>
                <a:spcPct val="107000"/>
              </a:lnSpc>
              <a:spcAft>
                <a:spcPts val="800"/>
              </a:spcAft>
            </a:pPr>
            <a:r>
              <a:rPr lang="fr-FR" sz="2000" dirty="0">
                <a:latin typeface="Times New Roman" pitchFamily="18" charset="0"/>
                <a:ea typeface="Calibri" panose="020F0502020204030204" pitchFamily="34" charset="0"/>
                <a:cs typeface="Times New Roman" pitchFamily="18" charset="0"/>
              </a:rPr>
              <a:t>Vu </a:t>
            </a:r>
            <a:r>
              <a:rPr lang="fr-FR" sz="2000" dirty="0" err="1">
                <a:latin typeface="Times New Roman" pitchFamily="18" charset="0"/>
                <a:ea typeface="Calibri" panose="020F0502020204030204" pitchFamily="34" charset="0"/>
                <a:cs typeface="Times New Roman" pitchFamily="18" charset="0"/>
              </a:rPr>
              <a:t>from</a:t>
            </a:r>
            <a:r>
              <a:rPr lang="fr-FR" sz="2000" dirty="0">
                <a:latin typeface="Times New Roman" pitchFamily="18" charset="0"/>
                <a:ea typeface="Calibri" panose="020F0502020204030204" pitchFamily="34" charset="0"/>
                <a:cs typeface="Times New Roman" pitchFamily="18" charset="0"/>
              </a:rPr>
              <a:t> ETABS =  3593.19/36  = 99.81</a:t>
            </a:r>
          </a:p>
          <a:p>
            <a:pPr lvl="0">
              <a:lnSpc>
                <a:spcPct val="107000"/>
              </a:lnSpc>
              <a:spcAft>
                <a:spcPts val="800"/>
              </a:spcAft>
            </a:pPr>
            <a:r>
              <a:rPr lang="fr-FR" sz="2000" dirty="0">
                <a:latin typeface="Times New Roman" pitchFamily="18" charset="0"/>
                <a:ea typeface="Calibri" panose="020F0502020204030204" pitchFamily="34" charset="0"/>
                <a:cs typeface="Times New Roman" pitchFamily="18" charset="0"/>
              </a:rPr>
              <a:t>                             99.81 &lt; 313.5</a:t>
            </a:r>
            <a:r>
              <a:rPr lang="en-US" sz="2000" b="1" dirty="0">
                <a:latin typeface="Times New Roman" pitchFamily="18" charset="0"/>
                <a:ea typeface="Calibri" panose="020F0502020204030204" pitchFamily="34" charset="0"/>
                <a:cs typeface="Times New Roman" pitchFamily="18" charset="0"/>
              </a:rPr>
              <a:t> </a:t>
            </a:r>
            <a:r>
              <a:rPr lang="en-US" sz="2400" b="1" dirty="0">
                <a:latin typeface="Times New Roman" pitchFamily="18" charset="0"/>
                <a:ea typeface="Calibri" panose="020F0502020204030204" pitchFamily="34" charset="0"/>
                <a:cs typeface="Times New Roman" pitchFamily="18" charset="0"/>
              </a:rPr>
              <a:t>So no need for shear reinforcement </a:t>
            </a:r>
            <a:endParaRPr lang="fr-FR" sz="2000" dirty="0">
              <a:latin typeface="Times New Roman" pitchFamily="18" charset="0"/>
              <a:ea typeface="Calibri" panose="020F0502020204030204" pitchFamily="34" charset="0"/>
              <a:cs typeface="Times New Roman" pitchFamily="18" charset="0"/>
            </a:endParaRPr>
          </a:p>
          <a:p>
            <a:pPr lvl="0">
              <a:lnSpc>
                <a:spcPct val="107000"/>
              </a:lnSpc>
              <a:spcAft>
                <a:spcPts val="800"/>
              </a:spcAft>
            </a:pPr>
            <a:r>
              <a:rPr lang="en-GB" sz="2400" b="1" dirty="0">
                <a:latin typeface="Times New Roman" pitchFamily="18" charset="0"/>
                <a:ea typeface="Calibri" panose="020F0502020204030204" pitchFamily="34" charset="0"/>
                <a:cs typeface="Times New Roman" pitchFamily="18" charset="0"/>
              </a:rPr>
              <a:t>* This means that we do not need steel stirrups</a:t>
            </a:r>
            <a:endParaRPr lang="en-US" sz="2400" dirty="0">
              <a:latin typeface="Times New Roman" pitchFamily="18" charset="0"/>
              <a:ea typeface="Calibri" panose="020F0502020204030204" pitchFamily="34" charset="0"/>
              <a:cs typeface="Times New Roman"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3200" b="1" dirty="0">
                <a:solidFill>
                  <a:schemeClr val="tx1"/>
                </a:solidFill>
                <a:latin typeface="Times New Roman" pitchFamily="18" charset="0"/>
                <a:cs typeface="Times New Roman" pitchFamily="18" charset="0"/>
              </a:rPr>
              <a:t>Quantity Survey</a:t>
            </a:r>
            <a:r>
              <a:rPr lang="ar-SA" sz="3200" b="1" dirty="0">
                <a:solidFill>
                  <a:schemeClr val="tx1"/>
                </a:solidFill>
                <a:latin typeface="Times New Roman" pitchFamily="18" charset="0"/>
                <a:cs typeface="Times New Roman" pitchFamily="18" charset="0"/>
              </a:rPr>
              <a:t> </a:t>
            </a:r>
            <a:endParaRPr lang="ar-SA" sz="3200" dirty="0">
              <a:solidFill>
                <a:schemeClr val="tx1"/>
              </a:solidFill>
              <a:latin typeface="Times New Roman" pitchFamily="18" charset="0"/>
              <a:cs typeface="Times New Roman" pitchFamily="18" charset="0"/>
            </a:endParaRPr>
          </a:p>
        </p:txBody>
      </p:sp>
      <p:pic>
        <p:nvPicPr>
          <p:cNvPr id="4" name="Picture 4"/>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259632" y="1628800"/>
            <a:ext cx="7200800" cy="33253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3200" b="1" dirty="0">
                <a:solidFill>
                  <a:schemeClr val="tx1"/>
                </a:solidFill>
                <a:latin typeface="Times New Roman" pitchFamily="18" charset="0"/>
                <a:cs typeface="Times New Roman" pitchFamily="18" charset="0"/>
              </a:rPr>
              <a:t>Steel Reinforcement </a:t>
            </a:r>
            <a:endParaRPr lang="ar-SA" sz="3200" dirty="0">
              <a:solidFill>
                <a:schemeClr val="tx1"/>
              </a:solidFill>
              <a:latin typeface="Times New Roman" pitchFamily="18" charset="0"/>
              <a:cs typeface="Times New Roman" pitchFamily="18" charset="0"/>
            </a:endParaRPr>
          </a:p>
        </p:txBody>
      </p:sp>
      <p:pic>
        <p:nvPicPr>
          <p:cNvPr id="4" name="Content Placeholder 8"/>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187624" y="1628800"/>
            <a:ext cx="3600400" cy="2133898"/>
          </a:xfrm>
        </p:spPr>
      </p:pic>
      <p:sp>
        <p:nvSpPr>
          <p:cNvPr id="5" name="TextBox 10"/>
          <p:cNvSpPr txBox="1"/>
          <p:nvPr/>
        </p:nvSpPr>
        <p:spPr>
          <a:xfrm>
            <a:off x="5436096" y="1700808"/>
            <a:ext cx="3491880" cy="1292662"/>
          </a:xfrm>
          <a:prstGeom prst="rect">
            <a:avLst/>
          </a:prstGeom>
          <a:noFill/>
        </p:spPr>
        <p:txBody>
          <a:bodyPr wrap="square" rtlCol="1">
            <a:spAutoFit/>
          </a:bodyPr>
          <a:lstStyle/>
          <a:p>
            <a:pPr algn="l"/>
            <a:r>
              <a:rPr lang="en-US" sz="2000" b="1" dirty="0">
                <a:latin typeface="Times New Roman" pitchFamily="18" charset="0"/>
                <a:ea typeface="Calibri"/>
                <a:cs typeface="Times New Roman" pitchFamily="18" charset="0"/>
              </a:rPr>
              <a:t># of Bars for strip (A)</a:t>
            </a:r>
          </a:p>
          <a:p>
            <a:pPr algn="l"/>
            <a:r>
              <a:rPr lang="en-US" sz="2000" dirty="0">
                <a:latin typeface="Times New Roman" pitchFamily="18" charset="0"/>
                <a:ea typeface="Calibri"/>
                <a:cs typeface="Times New Roman" pitchFamily="18" charset="0"/>
              </a:rPr>
              <a:t>14.37 </a:t>
            </a:r>
            <a:r>
              <a:rPr lang="en-US" sz="2000" b="1" dirty="0">
                <a:latin typeface="Times New Roman" pitchFamily="18" charset="0"/>
                <a:ea typeface="Calibri"/>
                <a:cs typeface="Times New Roman" pitchFamily="18" charset="0"/>
              </a:rPr>
              <a:t>-</a:t>
            </a:r>
            <a:r>
              <a:rPr lang="en-US" sz="2000" dirty="0">
                <a:latin typeface="Times New Roman" pitchFamily="18" charset="0"/>
                <a:ea typeface="Calibri"/>
                <a:cs typeface="Times New Roman" pitchFamily="18" charset="0"/>
              </a:rPr>
              <a:t> 0.05 </a:t>
            </a:r>
            <a:r>
              <a:rPr lang="en-US" sz="2000" b="1" dirty="0">
                <a:latin typeface="Times New Roman" pitchFamily="18" charset="0"/>
                <a:ea typeface="Calibri"/>
                <a:cs typeface="Times New Roman" pitchFamily="18" charset="0"/>
              </a:rPr>
              <a:t>=</a:t>
            </a:r>
            <a:r>
              <a:rPr lang="en-US" sz="2000" dirty="0">
                <a:latin typeface="Times New Roman" pitchFamily="18" charset="0"/>
                <a:ea typeface="Calibri"/>
                <a:cs typeface="Times New Roman" pitchFamily="18" charset="0"/>
              </a:rPr>
              <a:t> 14.32</a:t>
            </a:r>
          </a:p>
          <a:p>
            <a:pPr algn="l"/>
            <a:r>
              <a:rPr lang="en-US" sz="2000" dirty="0">
                <a:latin typeface="Times New Roman" pitchFamily="18" charset="0"/>
                <a:ea typeface="Calibri"/>
                <a:cs typeface="Times New Roman" pitchFamily="18" charset="0"/>
              </a:rPr>
              <a:t>14.32 </a:t>
            </a:r>
            <a:r>
              <a:rPr lang="en-US" sz="2000" b="1" dirty="0">
                <a:latin typeface="Times New Roman" pitchFamily="18" charset="0"/>
                <a:ea typeface="Calibri"/>
                <a:cs typeface="Times New Roman" pitchFamily="18" charset="0"/>
              </a:rPr>
              <a:t>/</a:t>
            </a:r>
            <a:r>
              <a:rPr lang="en-US" sz="2000" dirty="0">
                <a:latin typeface="Times New Roman" pitchFamily="18" charset="0"/>
                <a:ea typeface="Calibri"/>
                <a:cs typeface="Times New Roman" pitchFamily="18" charset="0"/>
              </a:rPr>
              <a:t> .12 </a:t>
            </a:r>
            <a:r>
              <a:rPr lang="en-US" sz="2000" b="1" dirty="0">
                <a:latin typeface="Times New Roman" pitchFamily="18" charset="0"/>
                <a:ea typeface="Calibri"/>
                <a:cs typeface="Times New Roman" pitchFamily="18" charset="0"/>
              </a:rPr>
              <a:t>=</a:t>
            </a:r>
            <a:r>
              <a:rPr lang="en-US" sz="2000" dirty="0">
                <a:latin typeface="Times New Roman" pitchFamily="18" charset="0"/>
                <a:ea typeface="Calibri"/>
                <a:cs typeface="Times New Roman" pitchFamily="18" charset="0"/>
              </a:rPr>
              <a:t> 119.33</a:t>
            </a:r>
            <a:r>
              <a:rPr lang="en-US" sz="2000" b="1" dirty="0">
                <a:latin typeface="Times New Roman" pitchFamily="18" charset="0"/>
                <a:ea typeface="Calibri"/>
                <a:cs typeface="Times New Roman" pitchFamily="18" charset="0"/>
              </a:rPr>
              <a:t> = </a:t>
            </a:r>
            <a:r>
              <a:rPr lang="en-US" sz="2000" dirty="0">
                <a:latin typeface="Times New Roman" pitchFamily="18" charset="0"/>
                <a:ea typeface="Calibri"/>
                <a:cs typeface="Times New Roman" pitchFamily="18" charset="0"/>
              </a:rPr>
              <a:t>120 bars</a:t>
            </a:r>
          </a:p>
          <a:p>
            <a:pPr algn="l"/>
            <a:endParaRPr lang="ar-JO" dirty="0"/>
          </a:p>
        </p:txBody>
      </p:sp>
      <p:sp>
        <p:nvSpPr>
          <p:cNvPr id="6" name="TextBox 2"/>
          <p:cNvSpPr txBox="1"/>
          <p:nvPr/>
        </p:nvSpPr>
        <p:spPr>
          <a:xfrm>
            <a:off x="5040052" y="3068960"/>
            <a:ext cx="4427984" cy="1015663"/>
          </a:xfrm>
          <a:prstGeom prst="rect">
            <a:avLst/>
          </a:prstGeom>
          <a:noFill/>
        </p:spPr>
        <p:txBody>
          <a:bodyPr wrap="square" rtlCol="1">
            <a:spAutoFit/>
          </a:bodyPr>
          <a:lstStyle/>
          <a:p>
            <a:r>
              <a:rPr lang="en-US" sz="2000" b="1" dirty="0">
                <a:latin typeface="Times New Roman" pitchFamily="18" charset="0"/>
                <a:cs typeface="Times New Roman" pitchFamily="18" charset="0"/>
              </a:rPr>
              <a:t>The space between steel bars</a:t>
            </a:r>
          </a:p>
          <a:p>
            <a:r>
              <a:rPr lang="en-US" sz="2000" dirty="0" err="1">
                <a:latin typeface="Times New Roman" pitchFamily="18" charset="0"/>
                <a:cs typeface="Times New Roman" pitchFamily="18" charset="0"/>
              </a:rPr>
              <a:t>Asume</a:t>
            </a:r>
            <a:r>
              <a:rPr lang="en-US" sz="2000" dirty="0">
                <a:latin typeface="Times New Roman" pitchFamily="18" charset="0"/>
                <a:cs typeface="Times New Roman" pitchFamily="18" charset="0"/>
              </a:rPr>
              <a:t> </a:t>
            </a:r>
            <a:r>
              <a:rPr lang="en-US" sz="2000" dirty="0">
                <a:latin typeface="Times New Roman" pitchFamily="18" charset="0"/>
                <a:ea typeface="Calibri"/>
                <a:cs typeface="Times New Roman" pitchFamily="18" charset="0"/>
              </a:rPr>
              <a:t>Φ = 25 &gt;&gt;&gt; (</a:t>
            </a:r>
            <a:r>
              <a:rPr lang="en-US" sz="2000" dirty="0">
                <a:latin typeface="Times New Roman" pitchFamily="18" charset="0"/>
                <a:ea typeface="Calibri" panose="020F0502020204030204" pitchFamily="34" charset="0"/>
                <a:cs typeface="Times New Roman" pitchFamily="18" charset="0"/>
              </a:rPr>
              <a:t>3896.56</a:t>
            </a:r>
            <a:r>
              <a:rPr lang="en-US" sz="2000" dirty="0">
                <a:latin typeface="Times New Roman" pitchFamily="18" charset="0"/>
                <a:ea typeface="Calibri"/>
                <a:cs typeface="Times New Roman" pitchFamily="18" charset="0"/>
              </a:rPr>
              <a:t>)/25*25*(3.14/4) </a:t>
            </a:r>
            <a:r>
              <a:rPr lang="en-US" sz="2000" dirty="0">
                <a:latin typeface="Times New Roman" pitchFamily="18" charset="0"/>
                <a:cs typeface="Times New Roman" pitchFamily="18" charset="0"/>
              </a:rPr>
              <a:t>= 12 cm </a:t>
            </a:r>
            <a:endParaRPr lang="ar-JO" sz="2000" dirty="0">
              <a:latin typeface="Times New Roman" pitchFamily="18" charset="0"/>
              <a:cs typeface="Times New Roman" pitchFamily="18" charset="0"/>
            </a:endParaRPr>
          </a:p>
        </p:txBody>
      </p:sp>
      <p:sp>
        <p:nvSpPr>
          <p:cNvPr id="7" name="TextBox 14"/>
          <p:cNvSpPr txBox="1"/>
          <p:nvPr/>
        </p:nvSpPr>
        <p:spPr>
          <a:xfrm>
            <a:off x="5148064" y="4941168"/>
            <a:ext cx="4211960" cy="707886"/>
          </a:xfrm>
          <a:prstGeom prst="rect">
            <a:avLst/>
          </a:prstGeom>
          <a:noFill/>
        </p:spPr>
        <p:txBody>
          <a:bodyPr wrap="square" rtlCol="1">
            <a:spAutoFit/>
          </a:bodyPr>
          <a:lstStyle/>
          <a:p>
            <a:pPr algn="l"/>
            <a:r>
              <a:rPr lang="ar-SA" sz="2000" b="1" dirty="0">
                <a:latin typeface="Times New Roman" pitchFamily="18" charset="0"/>
                <a:ea typeface="Calibri"/>
                <a:cs typeface="Times New Roman" pitchFamily="18" charset="0"/>
              </a:rPr>
              <a:t> </a:t>
            </a:r>
            <a:r>
              <a:rPr lang="en-US" sz="2000" b="1" dirty="0">
                <a:latin typeface="Times New Roman" pitchFamily="18" charset="0"/>
                <a:cs typeface="Times New Roman" pitchFamily="18" charset="0"/>
              </a:rPr>
              <a:t>Weight (Tons) </a:t>
            </a:r>
            <a:r>
              <a:rPr lang="en-US" sz="2000" b="1" dirty="0">
                <a:latin typeface="Times New Roman" pitchFamily="18" charset="0"/>
                <a:ea typeface="Calibri"/>
                <a:cs typeface="Times New Roman" pitchFamily="18" charset="0"/>
              </a:rPr>
              <a:t>(m) for strip (</a:t>
            </a:r>
            <a:r>
              <a:rPr lang="en-US" sz="2000" b="1" dirty="0">
                <a:latin typeface="Times New Roman" pitchFamily="18" charset="0"/>
                <a:cs typeface="Times New Roman" pitchFamily="18" charset="0"/>
              </a:rPr>
              <a:t>A)</a:t>
            </a:r>
          </a:p>
          <a:p>
            <a:pPr algn="l"/>
            <a:r>
              <a:rPr lang="en-US" sz="2000" b="1" dirty="0">
                <a:latin typeface="Times New Roman" pitchFamily="18" charset="0"/>
                <a:cs typeface="Times New Roman" pitchFamily="18" charset="0"/>
              </a:rPr>
              <a:t>(</a:t>
            </a:r>
            <a:r>
              <a:rPr lang="en-US" sz="2000" dirty="0">
                <a:latin typeface="Times New Roman" pitchFamily="18" charset="0"/>
                <a:cs typeface="Times New Roman" pitchFamily="18" charset="0"/>
              </a:rPr>
              <a:t>25</a:t>
            </a:r>
            <a:r>
              <a:rPr lang="en-US" sz="2000" b="1" dirty="0">
                <a:latin typeface="Times New Roman" pitchFamily="18" charset="0"/>
                <a:cs typeface="Times New Roman" pitchFamily="18" charset="0"/>
              </a:rPr>
              <a:t>*</a:t>
            </a:r>
            <a:r>
              <a:rPr lang="en-US" sz="2000" dirty="0">
                <a:latin typeface="Times New Roman" pitchFamily="18" charset="0"/>
                <a:cs typeface="Times New Roman" pitchFamily="18" charset="0"/>
              </a:rPr>
              <a:t>25</a:t>
            </a:r>
            <a:r>
              <a:rPr lang="en-US" sz="2000" b="1" dirty="0">
                <a:latin typeface="Times New Roman" pitchFamily="18" charset="0"/>
                <a:cs typeface="Times New Roman" pitchFamily="18" charset="0"/>
              </a:rPr>
              <a:t>/</a:t>
            </a:r>
            <a:r>
              <a:rPr lang="en-US" sz="2000" dirty="0">
                <a:latin typeface="Times New Roman" pitchFamily="18" charset="0"/>
                <a:cs typeface="Times New Roman" pitchFamily="18" charset="0"/>
              </a:rPr>
              <a:t>162</a:t>
            </a:r>
            <a:r>
              <a:rPr lang="en-US" sz="2000" b="1" dirty="0">
                <a:latin typeface="Times New Roman" pitchFamily="18" charset="0"/>
                <a:cs typeface="Times New Roman" pitchFamily="18" charset="0"/>
              </a:rPr>
              <a:t>)*</a:t>
            </a:r>
            <a:r>
              <a:rPr lang="en-US" sz="2000" dirty="0">
                <a:latin typeface="Times New Roman" pitchFamily="18" charset="0"/>
                <a:cs typeface="Times New Roman" pitchFamily="18" charset="0"/>
              </a:rPr>
              <a:t>120</a:t>
            </a:r>
            <a:r>
              <a:rPr lang="en-US" sz="2000" b="1" dirty="0">
                <a:latin typeface="Times New Roman" pitchFamily="18" charset="0"/>
                <a:cs typeface="Times New Roman" pitchFamily="18" charset="0"/>
              </a:rPr>
              <a:t>*</a:t>
            </a:r>
            <a:r>
              <a:rPr lang="en-US" sz="2000" dirty="0">
                <a:latin typeface="Times New Roman" pitchFamily="18" charset="0"/>
                <a:cs typeface="Times New Roman" pitchFamily="18" charset="0"/>
              </a:rPr>
              <a:t>29.1 </a:t>
            </a:r>
            <a:r>
              <a:rPr lang="en-US" sz="2000" b="1" dirty="0">
                <a:latin typeface="Times New Roman" pitchFamily="18" charset="0"/>
                <a:cs typeface="Times New Roman" pitchFamily="18" charset="0"/>
              </a:rPr>
              <a:t>=</a:t>
            </a:r>
            <a:r>
              <a:rPr lang="en-US" sz="2000" dirty="0">
                <a:latin typeface="Times New Roman" pitchFamily="18" charset="0"/>
                <a:cs typeface="Times New Roman" pitchFamily="18" charset="0"/>
              </a:rPr>
              <a:t> 13.472 Tons </a:t>
            </a:r>
            <a:endParaRPr lang="ar-JO" sz="2000" dirty="0">
              <a:latin typeface="Times New Roman" pitchFamily="18" charset="0"/>
              <a:cs typeface="Times New Roman" pitchFamily="18" charset="0"/>
            </a:endParaRPr>
          </a:p>
        </p:txBody>
      </p:sp>
      <p:sp>
        <p:nvSpPr>
          <p:cNvPr id="8" name="TextBox 6"/>
          <p:cNvSpPr txBox="1"/>
          <p:nvPr/>
        </p:nvSpPr>
        <p:spPr>
          <a:xfrm>
            <a:off x="1043608" y="4725144"/>
            <a:ext cx="3744416" cy="1323439"/>
          </a:xfrm>
          <a:prstGeom prst="rect">
            <a:avLst/>
          </a:prstGeom>
          <a:noFill/>
        </p:spPr>
        <p:txBody>
          <a:bodyPr wrap="square" rtlCol="1">
            <a:spAutoFit/>
          </a:bodyPr>
          <a:lstStyle/>
          <a:p>
            <a:pPr algn="l"/>
            <a:r>
              <a:rPr lang="ar-SA" sz="2000" b="1" dirty="0">
                <a:latin typeface="Times New Roman" pitchFamily="18" charset="0"/>
                <a:ea typeface="Calibri"/>
                <a:cs typeface="Times New Roman" pitchFamily="18" charset="0"/>
              </a:rPr>
              <a:t>   </a:t>
            </a:r>
            <a:r>
              <a:rPr lang="en-US" sz="2000" b="1" dirty="0">
                <a:latin typeface="Times New Roman" pitchFamily="18" charset="0"/>
                <a:ea typeface="Calibri"/>
                <a:cs typeface="Times New Roman" pitchFamily="18" charset="0"/>
              </a:rPr>
              <a:t>Bar Length (m) for strip (</a:t>
            </a:r>
            <a:r>
              <a:rPr lang="en-US" sz="2000" b="1" dirty="0">
                <a:latin typeface="Times New Roman" pitchFamily="18" charset="0"/>
                <a:cs typeface="Times New Roman" pitchFamily="18" charset="0"/>
              </a:rPr>
              <a:t>A)</a:t>
            </a:r>
          </a:p>
          <a:p>
            <a:pPr algn="l"/>
            <a:r>
              <a:rPr lang="en-US" sz="2000" dirty="0">
                <a:latin typeface="Times New Roman" pitchFamily="18" charset="0"/>
                <a:cs typeface="Times New Roman" pitchFamily="18" charset="0"/>
              </a:rPr>
              <a:t>23.28 </a:t>
            </a:r>
            <a:r>
              <a:rPr lang="en-US" sz="2000" b="1" dirty="0">
                <a:latin typeface="Times New Roman" pitchFamily="18" charset="0"/>
                <a:cs typeface="Times New Roman" pitchFamily="18" charset="0"/>
              </a:rPr>
              <a:t>+</a:t>
            </a:r>
            <a:r>
              <a:rPr lang="en-US" sz="2000" dirty="0">
                <a:latin typeface="Times New Roman" pitchFamily="18" charset="0"/>
                <a:cs typeface="Times New Roman" pitchFamily="18" charset="0"/>
              </a:rPr>
              <a:t> .65 </a:t>
            </a:r>
            <a:r>
              <a:rPr lang="en-US" sz="2000" b="1" dirty="0">
                <a:latin typeface="Times New Roman" pitchFamily="18" charset="0"/>
                <a:cs typeface="Times New Roman" pitchFamily="18" charset="0"/>
              </a:rPr>
              <a:t>+</a:t>
            </a:r>
            <a:r>
              <a:rPr lang="en-US" sz="2000" dirty="0">
                <a:latin typeface="Times New Roman" pitchFamily="18" charset="0"/>
                <a:cs typeface="Times New Roman" pitchFamily="18" charset="0"/>
              </a:rPr>
              <a:t> .65 </a:t>
            </a:r>
            <a:r>
              <a:rPr lang="en-US" sz="2000" b="1" dirty="0">
                <a:latin typeface="Times New Roman" pitchFamily="18" charset="0"/>
                <a:cs typeface="Times New Roman" pitchFamily="18" charset="0"/>
              </a:rPr>
              <a:t>+</a:t>
            </a:r>
            <a:r>
              <a:rPr lang="en-US" sz="2000" dirty="0">
                <a:latin typeface="Times New Roman" pitchFamily="18" charset="0"/>
                <a:cs typeface="Times New Roman" pitchFamily="18" charset="0"/>
              </a:rPr>
              <a:t> 1.5 </a:t>
            </a:r>
            <a:r>
              <a:rPr lang="en-US" sz="2000" b="1" dirty="0">
                <a:latin typeface="Times New Roman" pitchFamily="18" charset="0"/>
                <a:cs typeface="Times New Roman" pitchFamily="18" charset="0"/>
              </a:rPr>
              <a:t>+</a:t>
            </a:r>
            <a:r>
              <a:rPr lang="en-US" sz="2000" dirty="0">
                <a:latin typeface="Times New Roman" pitchFamily="18" charset="0"/>
                <a:cs typeface="Times New Roman" pitchFamily="18" charset="0"/>
              </a:rPr>
              <a:t> 1.5 </a:t>
            </a:r>
            <a:r>
              <a:rPr lang="en-US" sz="2000" b="1" dirty="0">
                <a:latin typeface="Times New Roman" pitchFamily="18" charset="0"/>
                <a:cs typeface="Times New Roman" pitchFamily="18" charset="0"/>
              </a:rPr>
              <a:t>+</a:t>
            </a:r>
            <a:r>
              <a:rPr lang="en-US" sz="2000" dirty="0">
                <a:latin typeface="Times New Roman" pitchFamily="18" charset="0"/>
                <a:cs typeface="Times New Roman" pitchFamily="18" charset="0"/>
              </a:rPr>
              <a:t> 1.5 </a:t>
            </a:r>
            <a:r>
              <a:rPr lang="en-US" sz="2000" b="1" dirty="0">
                <a:latin typeface="Times New Roman" pitchFamily="18" charset="0"/>
                <a:cs typeface="Times New Roman" pitchFamily="18" charset="0"/>
              </a:rPr>
              <a:t>=</a:t>
            </a:r>
            <a:r>
              <a:rPr lang="en-US" sz="2000" dirty="0">
                <a:latin typeface="Times New Roman" pitchFamily="18" charset="0"/>
                <a:cs typeface="Times New Roman" pitchFamily="18" charset="0"/>
              </a:rPr>
              <a:t> 29.1</a:t>
            </a:r>
          </a:p>
          <a:p>
            <a:pPr algn="l"/>
            <a:r>
              <a:rPr lang="en-US" sz="2000" b="1" dirty="0">
                <a:latin typeface="Times New Roman" pitchFamily="18" charset="0"/>
                <a:cs typeface="Times New Roman" pitchFamily="18" charset="0"/>
              </a:rPr>
              <a:t>(</a:t>
            </a:r>
            <a:r>
              <a:rPr lang="en-US" sz="2000" dirty="0">
                <a:latin typeface="Times New Roman" pitchFamily="18" charset="0"/>
                <a:cs typeface="Times New Roman" pitchFamily="18" charset="0"/>
              </a:rPr>
              <a:t>3*8</a:t>
            </a:r>
            <a:r>
              <a:rPr lang="en-US" sz="2000" b="1" dirty="0">
                <a:latin typeface="Times New Roman" pitchFamily="18" charset="0"/>
                <a:cs typeface="Times New Roman" pitchFamily="18" charset="0"/>
              </a:rPr>
              <a:t>)</a:t>
            </a:r>
            <a:r>
              <a:rPr lang="en-US" sz="2000" dirty="0">
                <a:latin typeface="Times New Roman" pitchFamily="18" charset="0"/>
                <a:cs typeface="Times New Roman" pitchFamily="18" charset="0"/>
              </a:rPr>
              <a:t> </a:t>
            </a:r>
            <a:r>
              <a:rPr lang="en-US" sz="2000" b="1" dirty="0">
                <a:latin typeface="Times New Roman" pitchFamily="18" charset="0"/>
                <a:cs typeface="Times New Roman" pitchFamily="18" charset="0"/>
              </a:rPr>
              <a:t>+</a:t>
            </a:r>
            <a:r>
              <a:rPr lang="en-US" sz="2000" dirty="0">
                <a:latin typeface="Times New Roman" pitchFamily="18" charset="0"/>
                <a:cs typeface="Times New Roman" pitchFamily="18" charset="0"/>
              </a:rPr>
              <a:t> 5.1 </a:t>
            </a:r>
            <a:r>
              <a:rPr lang="en-US" sz="2000" b="1" dirty="0">
                <a:latin typeface="Times New Roman" pitchFamily="18" charset="0"/>
                <a:cs typeface="Times New Roman" pitchFamily="18" charset="0"/>
              </a:rPr>
              <a:t>=</a:t>
            </a:r>
            <a:r>
              <a:rPr lang="en-US" sz="2000" dirty="0">
                <a:latin typeface="Times New Roman" pitchFamily="18" charset="0"/>
                <a:cs typeface="Times New Roman" pitchFamily="18" charset="0"/>
              </a:rPr>
              <a:t> 29.1 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115616" y="0"/>
            <a:ext cx="7498080" cy="1143000"/>
          </a:xfrm>
        </p:spPr>
        <p:txBody>
          <a:bodyPr>
            <a:normAutofit/>
          </a:bodyPr>
          <a:lstStyle/>
          <a:p>
            <a:r>
              <a:rPr lang="en-US" sz="3600" b="1" dirty="0">
                <a:solidFill>
                  <a:schemeClr val="tx1"/>
                </a:solidFill>
                <a:effectLst/>
                <a:latin typeface="Times New Roman" pitchFamily="18" charset="0"/>
                <a:cs typeface="Times New Roman" pitchFamily="18" charset="0"/>
              </a:rPr>
              <a:t>Steel Reinforcement</a:t>
            </a:r>
            <a:endParaRPr lang="ar-SA" sz="3600" dirty="0">
              <a:solidFill>
                <a:schemeClr val="tx1"/>
              </a:solidFill>
              <a:effectLst/>
              <a:latin typeface="Times New Roman" pitchFamily="18" charset="0"/>
              <a:cs typeface="Times New Roman" pitchFamily="18" charset="0"/>
            </a:endParaRPr>
          </a:p>
        </p:txBody>
      </p:sp>
      <p:sp>
        <p:nvSpPr>
          <p:cNvPr id="4" name="TextBox 16"/>
          <p:cNvSpPr txBox="1">
            <a:spLocks noGrp="1"/>
          </p:cNvSpPr>
          <p:nvPr>
            <p:ph idx="1"/>
          </p:nvPr>
        </p:nvSpPr>
        <p:spPr>
          <a:xfrm>
            <a:off x="1187624" y="980728"/>
            <a:ext cx="4206473" cy="907941"/>
          </a:xfrm>
          <a:prstGeom prst="rect">
            <a:avLst/>
          </a:prstGeom>
          <a:noFill/>
        </p:spPr>
        <p:txBody>
          <a:bodyPr wrap="none" rtlCol="1">
            <a:spAutoFit/>
          </a:bodyPr>
          <a:lstStyle/>
          <a:p>
            <a:r>
              <a:rPr lang="en-US" sz="2400" b="1" dirty="0">
                <a:latin typeface="Times New Roman" pitchFamily="18" charset="0"/>
                <a:cs typeface="Times New Roman" pitchFamily="18" charset="0"/>
              </a:rPr>
              <a:t> X- Direction Bottom Rebar</a:t>
            </a:r>
          </a:p>
          <a:p>
            <a:pPr>
              <a:buNone/>
            </a:pPr>
            <a:r>
              <a:rPr lang="en-US" sz="2400" b="1" dirty="0"/>
              <a:t> </a:t>
            </a:r>
            <a:endParaRPr lang="ar-JO" sz="2400" b="1" dirty="0"/>
          </a:p>
        </p:txBody>
      </p:sp>
      <p:graphicFrame>
        <p:nvGraphicFramePr>
          <p:cNvPr id="6" name="Table 11"/>
          <p:cNvGraphicFramePr>
            <a:graphicFrameLocks noGrp="1"/>
          </p:cNvGraphicFramePr>
          <p:nvPr>
            <p:extLst>
              <p:ext uri="{D42A27DB-BD31-4B8C-83A1-F6EECF244321}">
                <p14:modId xmlns:p14="http://schemas.microsoft.com/office/powerpoint/2010/main" val="889842217"/>
              </p:ext>
            </p:extLst>
          </p:nvPr>
        </p:nvGraphicFramePr>
        <p:xfrm>
          <a:off x="1119384" y="1456578"/>
          <a:ext cx="7776865" cy="2280379"/>
        </p:xfrm>
        <a:graphic>
          <a:graphicData uri="http://schemas.openxmlformats.org/drawingml/2006/table">
            <a:tbl>
              <a:tblPr rtl="1" firstRow="1" bandRow="1">
                <a:tableStyleId>{5940675A-B579-460E-94D1-54222C63F5DA}</a:tableStyleId>
              </a:tblPr>
              <a:tblGrid>
                <a:gridCol w="1555373">
                  <a:extLst>
                    <a:ext uri="{9D8B030D-6E8A-4147-A177-3AD203B41FA5}">
                      <a16:colId xmlns:a16="http://schemas.microsoft.com/office/drawing/2014/main" val="20000"/>
                    </a:ext>
                  </a:extLst>
                </a:gridCol>
                <a:gridCol w="1555373">
                  <a:extLst>
                    <a:ext uri="{9D8B030D-6E8A-4147-A177-3AD203B41FA5}">
                      <a16:colId xmlns:a16="http://schemas.microsoft.com/office/drawing/2014/main" val="20001"/>
                    </a:ext>
                  </a:extLst>
                </a:gridCol>
                <a:gridCol w="1695747">
                  <a:extLst>
                    <a:ext uri="{9D8B030D-6E8A-4147-A177-3AD203B41FA5}">
                      <a16:colId xmlns:a16="http://schemas.microsoft.com/office/drawing/2014/main" val="20002"/>
                    </a:ext>
                  </a:extLst>
                </a:gridCol>
                <a:gridCol w="1414999">
                  <a:extLst>
                    <a:ext uri="{9D8B030D-6E8A-4147-A177-3AD203B41FA5}">
                      <a16:colId xmlns:a16="http://schemas.microsoft.com/office/drawing/2014/main" val="20003"/>
                    </a:ext>
                  </a:extLst>
                </a:gridCol>
                <a:gridCol w="1555373">
                  <a:extLst>
                    <a:ext uri="{9D8B030D-6E8A-4147-A177-3AD203B41FA5}">
                      <a16:colId xmlns:a16="http://schemas.microsoft.com/office/drawing/2014/main" val="20004"/>
                    </a:ext>
                  </a:extLst>
                </a:gridCol>
              </a:tblGrid>
              <a:tr h="543019">
                <a:tc>
                  <a:txBody>
                    <a:bodyPr/>
                    <a:lstStyle/>
                    <a:p>
                      <a:pPr algn="ctr" rtl="1"/>
                      <a:r>
                        <a:rPr lang="en-US" sz="1600" b="1" dirty="0">
                          <a:latin typeface="Times New Roman" pitchFamily="18" charset="0"/>
                          <a:cs typeface="Times New Roman" pitchFamily="18" charset="0"/>
                        </a:rPr>
                        <a:t>Weight (Tons)</a:t>
                      </a:r>
                      <a:endParaRPr lang="ar-JO" sz="1600" b="1" dirty="0">
                        <a:latin typeface="Times New Roman" pitchFamily="18" charset="0"/>
                        <a:cs typeface="Times New Roman" pitchFamily="18" charset="0"/>
                      </a:endParaRPr>
                    </a:p>
                  </a:txBody>
                  <a:tcPr/>
                </a:tc>
                <a:tc>
                  <a:txBody>
                    <a:bodyPr/>
                    <a:lstStyle/>
                    <a:p>
                      <a:pPr algn="ctr" rtl="0">
                        <a:lnSpc>
                          <a:spcPct val="107000"/>
                        </a:lnSpc>
                        <a:spcAft>
                          <a:spcPts val="0"/>
                        </a:spcAft>
                      </a:pPr>
                      <a:r>
                        <a:rPr lang="en-US" sz="1600" b="1" dirty="0">
                          <a:effectLst/>
                          <a:latin typeface="Times New Roman" pitchFamily="18" charset="0"/>
                          <a:ea typeface="Calibri"/>
                          <a:cs typeface="Times New Roman" pitchFamily="18" charset="0"/>
                        </a:rPr>
                        <a:t>Diameter (mm)</a:t>
                      </a:r>
                    </a:p>
                  </a:txBody>
                  <a:tcPr marL="68580" marR="68580" marT="0" marB="0"/>
                </a:tc>
                <a:tc>
                  <a:txBody>
                    <a:bodyPr/>
                    <a:lstStyle/>
                    <a:p>
                      <a:pPr algn="ctr" rtl="0">
                        <a:lnSpc>
                          <a:spcPct val="107000"/>
                        </a:lnSpc>
                        <a:spcAft>
                          <a:spcPts val="0"/>
                        </a:spcAft>
                      </a:pPr>
                      <a:r>
                        <a:rPr lang="en-US" sz="1600" b="1" dirty="0">
                          <a:effectLst/>
                          <a:latin typeface="Times New Roman" pitchFamily="18" charset="0"/>
                          <a:ea typeface="Calibri"/>
                          <a:cs typeface="Times New Roman" pitchFamily="18" charset="0"/>
                        </a:rPr>
                        <a:t>Bar Length (m)</a:t>
                      </a:r>
                    </a:p>
                  </a:txBody>
                  <a:tcPr marL="68580" marR="68580" marT="0" marB="0"/>
                </a:tc>
                <a:tc>
                  <a:txBody>
                    <a:bodyPr/>
                    <a:lstStyle/>
                    <a:p>
                      <a:pPr algn="ctr" rtl="0">
                        <a:lnSpc>
                          <a:spcPct val="107000"/>
                        </a:lnSpc>
                        <a:spcAft>
                          <a:spcPts val="0"/>
                        </a:spcAft>
                      </a:pPr>
                      <a:r>
                        <a:rPr lang="en-US" sz="1600" b="1" dirty="0">
                          <a:effectLst/>
                          <a:latin typeface="Times New Roman" pitchFamily="18" charset="0"/>
                          <a:ea typeface="Calibri"/>
                          <a:cs typeface="Times New Roman" pitchFamily="18" charset="0"/>
                        </a:rPr>
                        <a:t># of Bars</a:t>
                      </a:r>
                    </a:p>
                  </a:txBody>
                  <a:tcPr marL="68580" marR="68580" marT="0" marB="0"/>
                </a:tc>
                <a:tc>
                  <a:txBody>
                    <a:bodyPr/>
                    <a:lstStyle/>
                    <a:p>
                      <a:pPr algn="ctr" rtl="1"/>
                      <a:r>
                        <a:rPr lang="en-US" sz="1600" b="1" dirty="0">
                          <a:latin typeface="Times New Roman" pitchFamily="18" charset="0"/>
                          <a:cs typeface="Times New Roman" pitchFamily="18" charset="0"/>
                        </a:rPr>
                        <a:t>strip</a:t>
                      </a:r>
                      <a:endParaRPr lang="ar-JO" sz="1600" b="1" dirty="0">
                        <a:latin typeface="Times New Roman" pitchFamily="18" charset="0"/>
                        <a:cs typeface="Times New Roman" pitchFamily="18" charset="0"/>
                      </a:endParaRPr>
                    </a:p>
                  </a:txBody>
                  <a:tcPr/>
                </a:tc>
                <a:extLst>
                  <a:ext uri="{0D108BD9-81ED-4DB2-BD59-A6C34878D82A}">
                    <a16:rowId xmlns:a16="http://schemas.microsoft.com/office/drawing/2014/main" val="10000"/>
                  </a:ext>
                </a:extLst>
              </a:tr>
              <a:tr h="543019">
                <a:tc rowSpan="3">
                  <a:txBody>
                    <a:bodyPr/>
                    <a:lstStyle/>
                    <a:p>
                      <a:pPr algn="ctr" rtl="1"/>
                      <a:endParaRPr lang="en-US" sz="1600" dirty="0">
                        <a:effectLst/>
                        <a:latin typeface="Times New Roman" pitchFamily="18" charset="0"/>
                        <a:ea typeface="Calibri"/>
                        <a:cs typeface="Times New Roman" pitchFamily="18" charset="0"/>
                      </a:endParaRPr>
                    </a:p>
                    <a:p>
                      <a:pPr algn="ctr" rtl="1"/>
                      <a:endParaRPr lang="en-US" sz="1600" dirty="0">
                        <a:effectLst/>
                        <a:latin typeface="Times New Roman" pitchFamily="18" charset="0"/>
                        <a:ea typeface="Calibri"/>
                        <a:cs typeface="Times New Roman" pitchFamily="18" charset="0"/>
                      </a:endParaRPr>
                    </a:p>
                    <a:p>
                      <a:pPr algn="ctr" rtl="1"/>
                      <a:endParaRPr lang="en-US" sz="1600" dirty="0">
                        <a:effectLst/>
                        <a:latin typeface="Times New Roman" pitchFamily="18" charset="0"/>
                        <a:ea typeface="Calibri"/>
                        <a:cs typeface="Times New Roman" pitchFamily="18" charset="0"/>
                      </a:endParaRPr>
                    </a:p>
                    <a:p>
                      <a:pPr algn="ctr" rtl="1"/>
                      <a:r>
                        <a:rPr lang="en-US" sz="1600" dirty="0">
                          <a:effectLst/>
                          <a:latin typeface="Times New Roman" pitchFamily="18" charset="0"/>
                          <a:ea typeface="Calibri"/>
                          <a:cs typeface="Times New Roman" pitchFamily="18" charset="0"/>
                        </a:rPr>
                        <a:t>56.0</a:t>
                      </a:r>
                    </a:p>
                  </a:txBody>
                  <a:tcPr/>
                </a:tc>
                <a:tc>
                  <a:txBody>
                    <a:bodyPr/>
                    <a:lstStyle/>
                    <a:p>
                      <a:pPr algn="ctr" rtl="1"/>
                      <a:r>
                        <a:rPr lang="en-US" sz="1600" dirty="0">
                          <a:effectLst/>
                          <a:latin typeface="Times New Roman" pitchFamily="18" charset="0"/>
                          <a:ea typeface="Calibri"/>
                          <a:cs typeface="Times New Roman" pitchFamily="18" charset="0"/>
                        </a:rPr>
                        <a:t>Φ25</a:t>
                      </a:r>
                      <a:endParaRPr lang="ar-JO" sz="1600" dirty="0">
                        <a:latin typeface="Times New Roman" pitchFamily="18" charset="0"/>
                        <a:cs typeface="Times New Roman" pitchFamily="18" charset="0"/>
                      </a:endParaRPr>
                    </a:p>
                  </a:txBody>
                  <a:tcPr/>
                </a:tc>
                <a:tc>
                  <a:txBody>
                    <a:bodyPr/>
                    <a:lstStyle/>
                    <a:p>
                      <a:pPr algn="ctr" rtl="1"/>
                      <a:r>
                        <a:rPr lang="en-US" sz="1600" dirty="0">
                          <a:effectLst/>
                          <a:latin typeface="Times New Roman" pitchFamily="18" charset="0"/>
                          <a:ea typeface="Calibri"/>
                          <a:cs typeface="Times New Roman" pitchFamily="18" charset="0"/>
                        </a:rPr>
                        <a:t>29.1</a:t>
                      </a:r>
                      <a:endParaRPr lang="ar-JO" sz="1600" dirty="0">
                        <a:latin typeface="Times New Roman" pitchFamily="18" charset="0"/>
                        <a:cs typeface="Times New Roman" pitchFamily="18" charset="0"/>
                      </a:endParaRPr>
                    </a:p>
                  </a:txBody>
                  <a:tcPr/>
                </a:tc>
                <a:tc>
                  <a:txBody>
                    <a:bodyPr/>
                    <a:lstStyle/>
                    <a:p>
                      <a:pPr algn="ctr" rtl="1"/>
                      <a:r>
                        <a:rPr lang="en-US" sz="1600" dirty="0">
                          <a:effectLst/>
                          <a:latin typeface="Times New Roman" pitchFamily="18" charset="0"/>
                          <a:ea typeface="Calibri"/>
                          <a:cs typeface="Times New Roman" pitchFamily="18" charset="0"/>
                        </a:rPr>
                        <a:t>120</a:t>
                      </a:r>
                      <a:endParaRPr lang="ar-JO" sz="1600" dirty="0">
                        <a:latin typeface="Times New Roman" pitchFamily="18" charset="0"/>
                        <a:cs typeface="Times New Roman" pitchFamily="18" charset="0"/>
                      </a:endParaRPr>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en-US" sz="1600" b="1" dirty="0">
                          <a:solidFill>
                            <a:schemeClr val="tx1"/>
                          </a:solidFill>
                          <a:effectLst/>
                          <a:latin typeface="Times New Roman" pitchFamily="18" charset="0"/>
                          <a:ea typeface="Calibri"/>
                          <a:cs typeface="Times New Roman" pitchFamily="18" charset="0"/>
                        </a:rPr>
                        <a:t>Strip (A)</a:t>
                      </a:r>
                      <a:r>
                        <a:rPr lang="en-US" sz="1600" b="1" baseline="0" dirty="0">
                          <a:solidFill>
                            <a:schemeClr val="tx1"/>
                          </a:solidFill>
                          <a:effectLst/>
                          <a:latin typeface="Times New Roman" pitchFamily="18" charset="0"/>
                          <a:ea typeface="Calibri"/>
                          <a:cs typeface="Times New Roman" pitchFamily="18" charset="0"/>
                        </a:rPr>
                        <a:t> </a:t>
                      </a:r>
                    </a:p>
                    <a:p>
                      <a:pPr algn="ctr" rtl="1"/>
                      <a:endParaRPr lang="ar-JO" sz="1600" b="1" dirty="0">
                        <a:latin typeface="Times New Roman" pitchFamily="18" charset="0"/>
                        <a:cs typeface="Times New Roman" pitchFamily="18" charset="0"/>
                      </a:endParaRPr>
                    </a:p>
                  </a:txBody>
                  <a:tcPr/>
                </a:tc>
                <a:extLst>
                  <a:ext uri="{0D108BD9-81ED-4DB2-BD59-A6C34878D82A}">
                    <a16:rowId xmlns:a16="http://schemas.microsoft.com/office/drawing/2014/main" val="10001"/>
                  </a:ext>
                </a:extLst>
              </a:tr>
              <a:tr h="543019">
                <a:tc vMerge="1">
                  <a:txBody>
                    <a:bodyPr/>
                    <a:lstStyle/>
                    <a:p>
                      <a:pPr rtl="1"/>
                      <a:endParaRPr lang="ar-JO" dirty="0"/>
                    </a:p>
                  </a:txBody>
                  <a:tcPr/>
                </a:tc>
                <a:tc>
                  <a:txBody>
                    <a:bodyPr/>
                    <a:lstStyle/>
                    <a:p>
                      <a:pPr algn="ctr" rtl="1"/>
                      <a:r>
                        <a:rPr lang="en-US" sz="1600" dirty="0">
                          <a:effectLst/>
                          <a:latin typeface="Times New Roman" pitchFamily="18" charset="0"/>
                          <a:ea typeface="Calibri"/>
                          <a:cs typeface="Times New Roman" pitchFamily="18" charset="0"/>
                        </a:rPr>
                        <a:t>Φ25</a:t>
                      </a:r>
                      <a:endParaRPr lang="ar-JO" sz="1600" dirty="0">
                        <a:latin typeface="Times New Roman" pitchFamily="18" charset="0"/>
                        <a:cs typeface="Times New Roman" pitchFamily="18" charset="0"/>
                      </a:endParaRPr>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en-US" sz="1600" kern="1200" dirty="0">
                          <a:solidFill>
                            <a:schemeClr val="tx1"/>
                          </a:solidFill>
                          <a:effectLst/>
                          <a:latin typeface="Times New Roman" pitchFamily="18" charset="0"/>
                          <a:ea typeface="+mn-ea"/>
                          <a:cs typeface="Times New Roman" pitchFamily="18" charset="0"/>
                        </a:rPr>
                        <a:t>55.7</a:t>
                      </a:r>
                    </a:p>
                    <a:p>
                      <a:pPr algn="ctr" rtl="1"/>
                      <a:endParaRPr lang="ar-JO" sz="1600" dirty="0">
                        <a:latin typeface="Times New Roman" pitchFamily="18" charset="0"/>
                        <a:cs typeface="Times New Roman" pitchFamily="18" charset="0"/>
                      </a:endParaRPr>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en-US" sz="1600" kern="1200" dirty="0">
                          <a:solidFill>
                            <a:schemeClr val="tx1"/>
                          </a:solidFill>
                          <a:effectLst/>
                          <a:latin typeface="Times New Roman" pitchFamily="18" charset="0"/>
                          <a:ea typeface="+mn-ea"/>
                          <a:cs typeface="Times New Roman" pitchFamily="18" charset="0"/>
                        </a:rPr>
                        <a:t>180</a:t>
                      </a:r>
                    </a:p>
                    <a:p>
                      <a:pPr algn="ctr" rtl="1"/>
                      <a:endParaRPr lang="ar-JO" sz="1600" dirty="0">
                        <a:latin typeface="Times New Roman" pitchFamily="18" charset="0"/>
                        <a:cs typeface="Times New Roman" pitchFamily="18" charset="0"/>
                      </a:endParaRPr>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en-US" sz="1600" b="1" dirty="0">
                          <a:solidFill>
                            <a:schemeClr val="tx1"/>
                          </a:solidFill>
                          <a:effectLst/>
                          <a:latin typeface="Times New Roman" pitchFamily="18" charset="0"/>
                          <a:ea typeface="Calibri"/>
                          <a:cs typeface="Times New Roman" pitchFamily="18" charset="0"/>
                        </a:rPr>
                        <a:t>Strip (B)</a:t>
                      </a:r>
                      <a:r>
                        <a:rPr lang="en-US" sz="1600" b="1" baseline="0" dirty="0">
                          <a:solidFill>
                            <a:schemeClr val="tx1"/>
                          </a:solidFill>
                          <a:effectLst/>
                          <a:latin typeface="Times New Roman" pitchFamily="18" charset="0"/>
                          <a:ea typeface="Calibri"/>
                          <a:cs typeface="Times New Roman" pitchFamily="18" charset="0"/>
                        </a:rPr>
                        <a:t> </a:t>
                      </a:r>
                    </a:p>
                    <a:p>
                      <a:pPr algn="ctr" rtl="1"/>
                      <a:endParaRPr lang="ar-JO" sz="1600" b="1" dirty="0">
                        <a:latin typeface="Times New Roman" pitchFamily="18" charset="0"/>
                        <a:cs typeface="Times New Roman" pitchFamily="18" charset="0"/>
                      </a:endParaRPr>
                    </a:p>
                  </a:txBody>
                  <a:tcPr/>
                </a:tc>
                <a:extLst>
                  <a:ext uri="{0D108BD9-81ED-4DB2-BD59-A6C34878D82A}">
                    <a16:rowId xmlns:a16="http://schemas.microsoft.com/office/drawing/2014/main" val="10002"/>
                  </a:ext>
                </a:extLst>
              </a:tr>
              <a:tr h="543019">
                <a:tc vMerge="1">
                  <a:txBody>
                    <a:bodyPr/>
                    <a:lstStyle/>
                    <a:p>
                      <a:pPr rtl="1"/>
                      <a:endParaRPr lang="ar-JO" dirty="0"/>
                    </a:p>
                  </a:txBody>
                  <a:tcPr/>
                </a:tc>
                <a:tc>
                  <a:txBody>
                    <a:bodyPr/>
                    <a:lstStyle/>
                    <a:p>
                      <a:pPr algn="ctr" rtl="1"/>
                      <a:r>
                        <a:rPr kumimoji="0" lang="en-US" sz="1600" b="0" i="0" u="none" strike="noStrike" kern="1200" cap="none" spc="0" normalizeH="0" baseline="0" noProof="0" dirty="0">
                          <a:ln>
                            <a:noFill/>
                          </a:ln>
                          <a:solidFill>
                            <a:prstClr val="black"/>
                          </a:solidFill>
                          <a:effectLst/>
                          <a:uLnTx/>
                          <a:uFillTx/>
                          <a:latin typeface="Times New Roman" pitchFamily="18" charset="0"/>
                          <a:ea typeface="Calibri"/>
                          <a:cs typeface="Times New Roman" pitchFamily="18" charset="0"/>
                        </a:rPr>
                        <a:t>Φ25</a:t>
                      </a:r>
                      <a:endParaRPr lang="ar-JO" sz="1600" dirty="0">
                        <a:latin typeface="Times New Roman" pitchFamily="18" charset="0"/>
                        <a:cs typeface="Times New Roman" pitchFamily="18" charset="0"/>
                      </a:endParaRPr>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en-US" sz="1600" kern="1200" dirty="0">
                          <a:solidFill>
                            <a:schemeClr val="tx1"/>
                          </a:solidFill>
                          <a:effectLst/>
                          <a:latin typeface="Times New Roman" pitchFamily="18" charset="0"/>
                          <a:ea typeface="+mn-ea"/>
                          <a:cs typeface="Times New Roman" pitchFamily="18" charset="0"/>
                        </a:rPr>
                        <a:t>34.5</a:t>
                      </a:r>
                    </a:p>
                    <a:p>
                      <a:pPr algn="ctr" rtl="1"/>
                      <a:endParaRPr lang="ar-JO" sz="1600" dirty="0">
                        <a:latin typeface="Times New Roman" pitchFamily="18" charset="0"/>
                        <a:cs typeface="Times New Roman" pitchFamily="18" charset="0"/>
                      </a:endParaRPr>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en-US" sz="1600" kern="1200" dirty="0">
                          <a:solidFill>
                            <a:schemeClr val="tx1"/>
                          </a:solidFill>
                          <a:effectLst/>
                          <a:latin typeface="Times New Roman" pitchFamily="18" charset="0"/>
                          <a:ea typeface="+mn-ea"/>
                          <a:cs typeface="Times New Roman" pitchFamily="18" charset="0"/>
                        </a:rPr>
                        <a:t>30</a:t>
                      </a:r>
                    </a:p>
                    <a:p>
                      <a:pPr algn="ctr" rtl="1"/>
                      <a:endParaRPr lang="ar-JO" sz="1600" dirty="0">
                        <a:latin typeface="Times New Roman" pitchFamily="18" charset="0"/>
                        <a:cs typeface="Times New Roman" pitchFamily="18" charset="0"/>
                      </a:endParaRPr>
                    </a:p>
                  </a:txBody>
                  <a:tcP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Times New Roman" pitchFamily="18" charset="0"/>
                          <a:ea typeface="Calibri"/>
                          <a:cs typeface="Times New Roman" pitchFamily="18" charset="0"/>
                        </a:rPr>
                        <a:t>Strip (C) </a:t>
                      </a:r>
                    </a:p>
                    <a:p>
                      <a:pPr algn="ctr" rtl="1"/>
                      <a:endParaRPr lang="ar-JO" sz="1600" b="1" dirty="0">
                        <a:latin typeface="Times New Roman" pitchFamily="18" charset="0"/>
                        <a:cs typeface="Times New Roman" pitchFamily="18" charset="0"/>
                      </a:endParaRPr>
                    </a:p>
                  </a:txBody>
                  <a:tcPr/>
                </a:tc>
                <a:extLst>
                  <a:ext uri="{0D108BD9-81ED-4DB2-BD59-A6C34878D82A}">
                    <a16:rowId xmlns:a16="http://schemas.microsoft.com/office/drawing/2014/main" val="10003"/>
                  </a:ext>
                </a:extLst>
              </a:tr>
            </a:tbl>
          </a:graphicData>
        </a:graphic>
      </p:graphicFrame>
      <p:sp>
        <p:nvSpPr>
          <p:cNvPr id="7" name="Rectangle 4"/>
          <p:cNvSpPr/>
          <p:nvPr/>
        </p:nvSpPr>
        <p:spPr>
          <a:xfrm>
            <a:off x="1619672" y="3861048"/>
            <a:ext cx="4248472" cy="461665"/>
          </a:xfrm>
          <a:prstGeom prst="rect">
            <a:avLst/>
          </a:prstGeom>
        </p:spPr>
        <p:txBody>
          <a:bodyPr wrap="square">
            <a:spAutoFit/>
          </a:bodyPr>
          <a:lstStyle/>
          <a:p>
            <a:r>
              <a:rPr lang="en-US" sz="2400" b="1" dirty="0">
                <a:latin typeface="Times New Roman" pitchFamily="18" charset="0"/>
                <a:cs typeface="Times New Roman" pitchFamily="18" charset="0"/>
              </a:rPr>
              <a:t> X- Direction Top Rebar </a:t>
            </a:r>
            <a:endParaRPr lang="ar-JO" sz="2400" b="1" dirty="0">
              <a:latin typeface="Times New Roman" pitchFamily="18" charset="0"/>
              <a:cs typeface="Times New Roman" pitchFamily="18" charset="0"/>
            </a:endParaRPr>
          </a:p>
        </p:txBody>
      </p:sp>
      <p:graphicFrame>
        <p:nvGraphicFramePr>
          <p:cNvPr id="8" name="Table 14"/>
          <p:cNvGraphicFramePr>
            <a:graphicFrameLocks noGrp="1"/>
          </p:cNvGraphicFramePr>
          <p:nvPr>
            <p:extLst>
              <p:ext uri="{D42A27DB-BD31-4B8C-83A1-F6EECF244321}">
                <p14:modId xmlns:p14="http://schemas.microsoft.com/office/powerpoint/2010/main" val="3994047766"/>
              </p:ext>
            </p:extLst>
          </p:nvPr>
        </p:nvGraphicFramePr>
        <p:xfrm>
          <a:off x="1043608" y="4365104"/>
          <a:ext cx="7776865" cy="2344296"/>
        </p:xfrm>
        <a:graphic>
          <a:graphicData uri="http://schemas.openxmlformats.org/drawingml/2006/table">
            <a:tbl>
              <a:tblPr rtl="1" firstRow="1" bandRow="1">
                <a:tableStyleId>{5940675A-B579-460E-94D1-54222C63F5DA}</a:tableStyleId>
              </a:tblPr>
              <a:tblGrid>
                <a:gridCol w="1555373">
                  <a:extLst>
                    <a:ext uri="{9D8B030D-6E8A-4147-A177-3AD203B41FA5}">
                      <a16:colId xmlns:a16="http://schemas.microsoft.com/office/drawing/2014/main" val="20000"/>
                    </a:ext>
                  </a:extLst>
                </a:gridCol>
                <a:gridCol w="1555373">
                  <a:extLst>
                    <a:ext uri="{9D8B030D-6E8A-4147-A177-3AD203B41FA5}">
                      <a16:colId xmlns:a16="http://schemas.microsoft.com/office/drawing/2014/main" val="20001"/>
                    </a:ext>
                  </a:extLst>
                </a:gridCol>
                <a:gridCol w="1636756">
                  <a:extLst>
                    <a:ext uri="{9D8B030D-6E8A-4147-A177-3AD203B41FA5}">
                      <a16:colId xmlns:a16="http://schemas.microsoft.com/office/drawing/2014/main" val="20002"/>
                    </a:ext>
                  </a:extLst>
                </a:gridCol>
                <a:gridCol w="1473990">
                  <a:extLst>
                    <a:ext uri="{9D8B030D-6E8A-4147-A177-3AD203B41FA5}">
                      <a16:colId xmlns:a16="http://schemas.microsoft.com/office/drawing/2014/main" val="20003"/>
                    </a:ext>
                  </a:extLst>
                </a:gridCol>
                <a:gridCol w="1555373">
                  <a:extLst>
                    <a:ext uri="{9D8B030D-6E8A-4147-A177-3AD203B41FA5}">
                      <a16:colId xmlns:a16="http://schemas.microsoft.com/office/drawing/2014/main" val="20004"/>
                    </a:ext>
                  </a:extLst>
                </a:gridCol>
              </a:tblGrid>
              <a:tr h="586074">
                <a:tc>
                  <a:txBody>
                    <a:bodyPr/>
                    <a:lstStyle/>
                    <a:p>
                      <a:pPr algn="ctr" rtl="1"/>
                      <a:r>
                        <a:rPr lang="en-US" sz="1600" b="1" dirty="0">
                          <a:solidFill>
                            <a:schemeClr val="tx1"/>
                          </a:solidFill>
                          <a:latin typeface="Times New Roman" pitchFamily="18" charset="0"/>
                          <a:cs typeface="Times New Roman" pitchFamily="18" charset="0"/>
                        </a:rPr>
                        <a:t>Weight (Tons)</a:t>
                      </a:r>
                      <a:endParaRPr lang="ar-JO" sz="1600" b="1" dirty="0">
                        <a:solidFill>
                          <a:schemeClr val="tx1"/>
                        </a:solidFill>
                        <a:latin typeface="Times New Roman" pitchFamily="18" charset="0"/>
                        <a:cs typeface="Times New Roman" pitchFamily="18" charset="0"/>
                      </a:endParaRPr>
                    </a:p>
                  </a:txBody>
                  <a:tcPr/>
                </a:tc>
                <a:tc>
                  <a:txBody>
                    <a:bodyPr/>
                    <a:lstStyle/>
                    <a:p>
                      <a:pPr algn="ctr" rtl="0">
                        <a:lnSpc>
                          <a:spcPct val="107000"/>
                        </a:lnSpc>
                        <a:spcAft>
                          <a:spcPts val="0"/>
                        </a:spcAft>
                      </a:pPr>
                      <a:r>
                        <a:rPr lang="en-US" sz="1600" b="1" dirty="0">
                          <a:solidFill>
                            <a:schemeClr val="tx1"/>
                          </a:solidFill>
                          <a:effectLst/>
                          <a:latin typeface="Times New Roman" pitchFamily="18" charset="0"/>
                          <a:ea typeface="Calibri"/>
                          <a:cs typeface="Times New Roman" pitchFamily="18" charset="0"/>
                        </a:rPr>
                        <a:t>Diameter (mm)</a:t>
                      </a:r>
                    </a:p>
                  </a:txBody>
                  <a:tcPr marL="68580" marR="68580" marT="0" marB="0"/>
                </a:tc>
                <a:tc>
                  <a:txBody>
                    <a:bodyPr/>
                    <a:lstStyle/>
                    <a:p>
                      <a:pPr algn="ctr" rtl="0">
                        <a:lnSpc>
                          <a:spcPct val="107000"/>
                        </a:lnSpc>
                        <a:spcAft>
                          <a:spcPts val="0"/>
                        </a:spcAft>
                      </a:pPr>
                      <a:r>
                        <a:rPr lang="en-US" sz="1600" b="1" dirty="0">
                          <a:solidFill>
                            <a:schemeClr val="tx1"/>
                          </a:solidFill>
                          <a:effectLst/>
                          <a:latin typeface="Times New Roman" pitchFamily="18" charset="0"/>
                          <a:ea typeface="Calibri"/>
                          <a:cs typeface="Times New Roman" pitchFamily="18" charset="0"/>
                        </a:rPr>
                        <a:t>Bar Length (m)</a:t>
                      </a:r>
                    </a:p>
                  </a:txBody>
                  <a:tcPr marL="68580" marR="68580" marT="0" marB="0"/>
                </a:tc>
                <a:tc>
                  <a:txBody>
                    <a:bodyPr/>
                    <a:lstStyle/>
                    <a:p>
                      <a:pPr algn="ctr" rtl="0">
                        <a:lnSpc>
                          <a:spcPct val="107000"/>
                        </a:lnSpc>
                        <a:spcAft>
                          <a:spcPts val="0"/>
                        </a:spcAft>
                      </a:pPr>
                      <a:r>
                        <a:rPr lang="en-US" sz="1600" b="1" dirty="0">
                          <a:solidFill>
                            <a:schemeClr val="tx1"/>
                          </a:solidFill>
                          <a:effectLst/>
                          <a:latin typeface="Times New Roman" pitchFamily="18" charset="0"/>
                          <a:ea typeface="Calibri"/>
                          <a:cs typeface="Times New Roman" pitchFamily="18" charset="0"/>
                        </a:rPr>
                        <a:t># of Bars</a:t>
                      </a:r>
                    </a:p>
                  </a:txBody>
                  <a:tcPr marL="68580" marR="68580" marT="0" marB="0"/>
                </a:tc>
                <a:tc>
                  <a:txBody>
                    <a:bodyPr/>
                    <a:lstStyle/>
                    <a:p>
                      <a:pPr algn="ctr" rtl="1"/>
                      <a:r>
                        <a:rPr lang="en-US" sz="1600" b="1" dirty="0">
                          <a:solidFill>
                            <a:schemeClr val="tx1"/>
                          </a:solidFill>
                          <a:latin typeface="Times New Roman" pitchFamily="18" charset="0"/>
                          <a:cs typeface="Times New Roman" pitchFamily="18" charset="0"/>
                        </a:rPr>
                        <a:t>strip</a:t>
                      </a:r>
                      <a:endParaRPr lang="ar-JO" sz="1600" b="1" dirty="0">
                        <a:solidFill>
                          <a:schemeClr val="tx1"/>
                        </a:solidFill>
                        <a:latin typeface="Times New Roman" pitchFamily="18" charset="0"/>
                        <a:cs typeface="Times New Roman" pitchFamily="18" charset="0"/>
                      </a:endParaRPr>
                    </a:p>
                  </a:txBody>
                  <a:tcPr/>
                </a:tc>
                <a:extLst>
                  <a:ext uri="{0D108BD9-81ED-4DB2-BD59-A6C34878D82A}">
                    <a16:rowId xmlns:a16="http://schemas.microsoft.com/office/drawing/2014/main" val="10000"/>
                  </a:ext>
                </a:extLst>
              </a:tr>
              <a:tr h="586074">
                <a:tc rowSpan="3">
                  <a:txBody>
                    <a:bodyPr/>
                    <a:lstStyle/>
                    <a:p>
                      <a:pPr algn="ctr" rtl="1"/>
                      <a:endParaRPr lang="en-US" sz="1600" dirty="0">
                        <a:solidFill>
                          <a:schemeClr val="tx1"/>
                        </a:solidFill>
                        <a:effectLst/>
                        <a:latin typeface="Times New Roman" pitchFamily="18" charset="0"/>
                        <a:ea typeface="Calibri"/>
                        <a:cs typeface="Times New Roman" pitchFamily="18" charset="0"/>
                      </a:endParaRPr>
                    </a:p>
                    <a:p>
                      <a:pPr algn="ctr" rtl="1"/>
                      <a:endParaRPr lang="en-US" sz="1600" dirty="0">
                        <a:solidFill>
                          <a:schemeClr val="tx1"/>
                        </a:solidFill>
                        <a:effectLst/>
                        <a:latin typeface="Times New Roman" pitchFamily="18" charset="0"/>
                        <a:ea typeface="Calibri"/>
                        <a:cs typeface="Times New Roman" pitchFamily="18" charset="0"/>
                      </a:endParaRPr>
                    </a:p>
                    <a:p>
                      <a:pPr algn="ctr" rtl="1"/>
                      <a:endParaRPr lang="en-US" sz="1600" dirty="0">
                        <a:solidFill>
                          <a:schemeClr val="tx1"/>
                        </a:solidFill>
                        <a:effectLst/>
                        <a:latin typeface="Times New Roman" pitchFamily="18" charset="0"/>
                        <a:ea typeface="Calibri"/>
                        <a:cs typeface="Times New Roman" pitchFamily="18" charset="0"/>
                      </a:endParaRPr>
                    </a:p>
                    <a:p>
                      <a:pPr algn="ctr" rtl="1"/>
                      <a:r>
                        <a:rPr lang="en-US" sz="1600" dirty="0">
                          <a:solidFill>
                            <a:schemeClr val="tx1"/>
                          </a:solidFill>
                          <a:effectLst/>
                          <a:latin typeface="Times New Roman" pitchFamily="18" charset="0"/>
                          <a:ea typeface="Calibri"/>
                          <a:cs typeface="Times New Roman" pitchFamily="18" charset="0"/>
                        </a:rPr>
                        <a:t>44.0</a:t>
                      </a:r>
                    </a:p>
                  </a:txBody>
                  <a:tcPr/>
                </a:tc>
                <a:tc>
                  <a:txBody>
                    <a:bodyPr/>
                    <a:lstStyle/>
                    <a:p>
                      <a:pPr algn="ctr" rtl="1"/>
                      <a:r>
                        <a:rPr lang="en-US" sz="1600" dirty="0">
                          <a:solidFill>
                            <a:schemeClr val="tx1"/>
                          </a:solidFill>
                          <a:effectLst/>
                          <a:latin typeface="Times New Roman" pitchFamily="18" charset="0"/>
                          <a:ea typeface="Calibri"/>
                          <a:cs typeface="Times New Roman" pitchFamily="18" charset="0"/>
                        </a:rPr>
                        <a:t>Φ22</a:t>
                      </a:r>
                      <a:endParaRPr lang="ar-JO" sz="1600" dirty="0">
                        <a:solidFill>
                          <a:schemeClr val="tx1"/>
                        </a:solidFill>
                        <a:latin typeface="Times New Roman" pitchFamily="18" charset="0"/>
                        <a:cs typeface="Times New Roman" pitchFamily="18" charset="0"/>
                      </a:endParaRPr>
                    </a:p>
                  </a:txBody>
                  <a:tcPr/>
                </a:tc>
                <a:tc>
                  <a:txBody>
                    <a:bodyPr/>
                    <a:lstStyle/>
                    <a:p>
                      <a:pPr algn="ctr" rtl="1"/>
                      <a:r>
                        <a:rPr lang="en-US" sz="1600" dirty="0">
                          <a:solidFill>
                            <a:schemeClr val="tx1"/>
                          </a:solidFill>
                          <a:effectLst/>
                          <a:latin typeface="Times New Roman" pitchFamily="18" charset="0"/>
                          <a:ea typeface="Calibri"/>
                          <a:cs typeface="Times New Roman" pitchFamily="18" charset="0"/>
                        </a:rPr>
                        <a:t>29.1</a:t>
                      </a:r>
                      <a:endParaRPr lang="ar-JO" sz="1600" dirty="0">
                        <a:solidFill>
                          <a:schemeClr val="tx1"/>
                        </a:solidFill>
                        <a:latin typeface="Times New Roman" pitchFamily="18" charset="0"/>
                        <a:cs typeface="Times New Roman" pitchFamily="18" charset="0"/>
                      </a:endParaRPr>
                    </a:p>
                  </a:txBody>
                  <a:tcPr/>
                </a:tc>
                <a:tc>
                  <a:txBody>
                    <a:bodyPr/>
                    <a:lstStyle/>
                    <a:p>
                      <a:pPr algn="ctr" rtl="1"/>
                      <a:r>
                        <a:rPr lang="en-US" sz="1600" dirty="0">
                          <a:solidFill>
                            <a:schemeClr val="tx1"/>
                          </a:solidFill>
                          <a:effectLst/>
                          <a:latin typeface="Times New Roman" pitchFamily="18" charset="0"/>
                          <a:ea typeface="Calibri"/>
                          <a:cs typeface="Times New Roman" pitchFamily="18" charset="0"/>
                        </a:rPr>
                        <a:t>120</a:t>
                      </a:r>
                      <a:endParaRPr lang="ar-JO" sz="1600" dirty="0">
                        <a:solidFill>
                          <a:schemeClr val="tx1"/>
                        </a:solidFill>
                        <a:latin typeface="Times New Roman" pitchFamily="18" charset="0"/>
                        <a:cs typeface="Times New Roman" pitchFamily="18" charset="0"/>
                      </a:endParaRPr>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en-US" sz="1600" b="1" dirty="0">
                          <a:solidFill>
                            <a:schemeClr val="tx1"/>
                          </a:solidFill>
                          <a:effectLst/>
                          <a:latin typeface="Times New Roman" pitchFamily="18" charset="0"/>
                          <a:ea typeface="Calibri"/>
                          <a:cs typeface="Times New Roman" pitchFamily="18" charset="0"/>
                        </a:rPr>
                        <a:t>Strip (A)</a:t>
                      </a:r>
                      <a:r>
                        <a:rPr lang="en-US" sz="1600" b="1" baseline="0" dirty="0">
                          <a:solidFill>
                            <a:schemeClr val="tx1"/>
                          </a:solidFill>
                          <a:effectLst/>
                          <a:latin typeface="Times New Roman" pitchFamily="18" charset="0"/>
                          <a:ea typeface="Calibri"/>
                          <a:cs typeface="Times New Roman" pitchFamily="18" charset="0"/>
                        </a:rPr>
                        <a:t> </a:t>
                      </a:r>
                    </a:p>
                    <a:p>
                      <a:pPr algn="ctr" rtl="1"/>
                      <a:endParaRPr lang="ar-JO" sz="1600" dirty="0">
                        <a:solidFill>
                          <a:schemeClr val="tx1"/>
                        </a:solidFill>
                        <a:latin typeface="Times New Roman" pitchFamily="18" charset="0"/>
                        <a:cs typeface="Times New Roman" pitchFamily="18" charset="0"/>
                      </a:endParaRPr>
                    </a:p>
                  </a:txBody>
                  <a:tcPr/>
                </a:tc>
                <a:extLst>
                  <a:ext uri="{0D108BD9-81ED-4DB2-BD59-A6C34878D82A}">
                    <a16:rowId xmlns:a16="http://schemas.microsoft.com/office/drawing/2014/main" val="10001"/>
                  </a:ext>
                </a:extLst>
              </a:tr>
              <a:tr h="586074">
                <a:tc vMerge="1">
                  <a:txBody>
                    <a:bodyPr/>
                    <a:lstStyle/>
                    <a:p>
                      <a:pPr rtl="1"/>
                      <a:endParaRPr lang="ar-JO" dirty="0"/>
                    </a:p>
                  </a:txBody>
                  <a:tcPr/>
                </a:tc>
                <a:tc>
                  <a:txBody>
                    <a:bodyPr/>
                    <a:lstStyle/>
                    <a:p>
                      <a:pPr algn="ctr" rtl="1"/>
                      <a:r>
                        <a:rPr lang="en-US" sz="1600" dirty="0">
                          <a:solidFill>
                            <a:schemeClr val="tx1"/>
                          </a:solidFill>
                          <a:effectLst/>
                          <a:latin typeface="Times New Roman" pitchFamily="18" charset="0"/>
                          <a:ea typeface="Calibri"/>
                          <a:cs typeface="Times New Roman" pitchFamily="18" charset="0"/>
                        </a:rPr>
                        <a:t>Φ22</a:t>
                      </a:r>
                      <a:endParaRPr lang="ar-JO" sz="1600" dirty="0">
                        <a:solidFill>
                          <a:schemeClr val="tx1"/>
                        </a:solidFill>
                        <a:latin typeface="Times New Roman" pitchFamily="18" charset="0"/>
                        <a:cs typeface="Times New Roman" pitchFamily="18" charset="0"/>
                      </a:endParaRPr>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en-US" sz="1600" kern="1200" dirty="0">
                          <a:solidFill>
                            <a:schemeClr val="tx1"/>
                          </a:solidFill>
                          <a:effectLst/>
                          <a:latin typeface="Times New Roman" pitchFamily="18" charset="0"/>
                          <a:ea typeface="+mn-ea"/>
                          <a:cs typeface="Times New Roman" pitchFamily="18" charset="0"/>
                        </a:rPr>
                        <a:t>55.7</a:t>
                      </a:r>
                    </a:p>
                    <a:p>
                      <a:pPr algn="ctr" rtl="1"/>
                      <a:endParaRPr lang="ar-JO" sz="1600" dirty="0">
                        <a:solidFill>
                          <a:schemeClr val="tx1"/>
                        </a:solidFill>
                        <a:latin typeface="Times New Roman" pitchFamily="18" charset="0"/>
                        <a:cs typeface="Times New Roman" pitchFamily="18" charset="0"/>
                      </a:endParaRPr>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en-US" sz="1600" kern="1200" dirty="0">
                          <a:solidFill>
                            <a:schemeClr val="tx1"/>
                          </a:solidFill>
                          <a:effectLst/>
                          <a:latin typeface="Times New Roman" pitchFamily="18" charset="0"/>
                          <a:ea typeface="+mn-ea"/>
                          <a:cs typeface="Times New Roman" pitchFamily="18" charset="0"/>
                        </a:rPr>
                        <a:t>180</a:t>
                      </a:r>
                    </a:p>
                    <a:p>
                      <a:pPr algn="ctr" rtl="1"/>
                      <a:endParaRPr lang="ar-JO" sz="1600" dirty="0">
                        <a:solidFill>
                          <a:schemeClr val="tx1"/>
                        </a:solidFill>
                        <a:latin typeface="Times New Roman" pitchFamily="18" charset="0"/>
                        <a:cs typeface="Times New Roman" pitchFamily="18" charset="0"/>
                      </a:endParaRPr>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en-US" sz="1600" b="1" dirty="0">
                          <a:solidFill>
                            <a:schemeClr val="tx1"/>
                          </a:solidFill>
                          <a:effectLst/>
                          <a:latin typeface="Times New Roman" pitchFamily="18" charset="0"/>
                          <a:ea typeface="Calibri"/>
                          <a:cs typeface="Times New Roman" pitchFamily="18" charset="0"/>
                        </a:rPr>
                        <a:t>Strip (B)</a:t>
                      </a:r>
                      <a:r>
                        <a:rPr lang="en-US" sz="1600" b="1" baseline="0" dirty="0">
                          <a:solidFill>
                            <a:schemeClr val="tx1"/>
                          </a:solidFill>
                          <a:effectLst/>
                          <a:latin typeface="Times New Roman" pitchFamily="18" charset="0"/>
                          <a:ea typeface="Calibri"/>
                          <a:cs typeface="Times New Roman" pitchFamily="18" charset="0"/>
                        </a:rPr>
                        <a:t> </a:t>
                      </a:r>
                    </a:p>
                    <a:p>
                      <a:pPr algn="ctr" rtl="1"/>
                      <a:endParaRPr lang="ar-JO" sz="1600" dirty="0">
                        <a:solidFill>
                          <a:schemeClr val="tx1"/>
                        </a:solidFill>
                        <a:latin typeface="Times New Roman" pitchFamily="18" charset="0"/>
                        <a:cs typeface="Times New Roman" pitchFamily="18" charset="0"/>
                      </a:endParaRPr>
                    </a:p>
                  </a:txBody>
                  <a:tcPr/>
                </a:tc>
                <a:extLst>
                  <a:ext uri="{0D108BD9-81ED-4DB2-BD59-A6C34878D82A}">
                    <a16:rowId xmlns:a16="http://schemas.microsoft.com/office/drawing/2014/main" val="10002"/>
                  </a:ext>
                </a:extLst>
              </a:tr>
              <a:tr h="586074">
                <a:tc vMerge="1">
                  <a:txBody>
                    <a:bodyPr/>
                    <a:lstStyle/>
                    <a:p>
                      <a:pPr rtl="1"/>
                      <a:endParaRPr lang="ar-JO" dirty="0"/>
                    </a:p>
                  </a:txBody>
                  <a:tcPr/>
                </a:tc>
                <a:tc>
                  <a:txBody>
                    <a:bodyPr/>
                    <a:lstStyle/>
                    <a:p>
                      <a:pPr algn="ctr" rtl="1"/>
                      <a:r>
                        <a:rPr kumimoji="0" lang="en-US" sz="1600" b="0" i="0" u="none" strike="noStrike" kern="1200" cap="none" spc="0" normalizeH="0" baseline="0" noProof="0" dirty="0">
                          <a:ln>
                            <a:noFill/>
                          </a:ln>
                          <a:solidFill>
                            <a:schemeClr val="tx1"/>
                          </a:solidFill>
                          <a:effectLst/>
                          <a:uLnTx/>
                          <a:uFillTx/>
                          <a:latin typeface="Times New Roman" pitchFamily="18" charset="0"/>
                          <a:ea typeface="Calibri"/>
                          <a:cs typeface="Times New Roman" pitchFamily="18" charset="0"/>
                        </a:rPr>
                        <a:t>Φ22</a:t>
                      </a:r>
                      <a:endParaRPr lang="ar-JO" sz="1600" dirty="0">
                        <a:solidFill>
                          <a:schemeClr val="tx1"/>
                        </a:solidFill>
                        <a:latin typeface="Times New Roman" pitchFamily="18" charset="0"/>
                        <a:cs typeface="Times New Roman" pitchFamily="18" charset="0"/>
                      </a:endParaRPr>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en-US" sz="1600" kern="1200" dirty="0">
                          <a:solidFill>
                            <a:schemeClr val="tx1"/>
                          </a:solidFill>
                          <a:effectLst/>
                          <a:latin typeface="Times New Roman" pitchFamily="18" charset="0"/>
                          <a:ea typeface="+mn-ea"/>
                          <a:cs typeface="Times New Roman" pitchFamily="18" charset="0"/>
                        </a:rPr>
                        <a:t>34.5</a:t>
                      </a:r>
                    </a:p>
                    <a:p>
                      <a:pPr algn="ctr" rtl="1"/>
                      <a:endParaRPr lang="ar-JO" sz="1600" dirty="0">
                        <a:solidFill>
                          <a:schemeClr val="tx1"/>
                        </a:solidFill>
                        <a:latin typeface="Times New Roman" pitchFamily="18" charset="0"/>
                        <a:cs typeface="Times New Roman" pitchFamily="18" charset="0"/>
                      </a:endParaRPr>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en-US" sz="1600" kern="1200" dirty="0">
                          <a:solidFill>
                            <a:schemeClr val="tx1"/>
                          </a:solidFill>
                          <a:effectLst/>
                          <a:latin typeface="Times New Roman" pitchFamily="18" charset="0"/>
                          <a:ea typeface="+mn-ea"/>
                          <a:cs typeface="Times New Roman" pitchFamily="18" charset="0"/>
                        </a:rPr>
                        <a:t>30</a:t>
                      </a:r>
                    </a:p>
                    <a:p>
                      <a:pPr algn="ctr" rtl="1"/>
                      <a:endParaRPr lang="ar-JO" sz="1600" dirty="0">
                        <a:solidFill>
                          <a:schemeClr val="tx1"/>
                        </a:solidFill>
                        <a:latin typeface="Times New Roman" pitchFamily="18" charset="0"/>
                        <a:cs typeface="Times New Roman" pitchFamily="18" charset="0"/>
                      </a:endParaRPr>
                    </a:p>
                  </a:txBody>
                  <a:tcP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chemeClr val="tx1"/>
                          </a:solidFill>
                          <a:effectLst/>
                          <a:uLnTx/>
                          <a:uFillTx/>
                          <a:latin typeface="Times New Roman" pitchFamily="18" charset="0"/>
                          <a:ea typeface="Calibri"/>
                          <a:cs typeface="Times New Roman" pitchFamily="18" charset="0"/>
                        </a:rPr>
                        <a:t>Strip (C) </a:t>
                      </a:r>
                    </a:p>
                    <a:p>
                      <a:pPr algn="ctr" rtl="1"/>
                      <a:endParaRPr lang="ar-JO" sz="1600" dirty="0">
                        <a:solidFill>
                          <a:schemeClr val="tx1"/>
                        </a:solidFill>
                        <a:latin typeface="Times New Roman" pitchFamily="18" charset="0"/>
                        <a:cs typeface="Times New Roman" pitchFamily="18" charset="0"/>
                      </a:endParaRPr>
                    </a:p>
                  </a:txBody>
                  <a:tcPr/>
                </a:tc>
                <a:extLst>
                  <a:ext uri="{0D108BD9-81ED-4DB2-BD59-A6C34878D82A}">
                    <a16:rowId xmlns:a16="http://schemas.microsoft.com/office/drawing/2014/main" val="10003"/>
                  </a:ext>
                </a:extLst>
              </a:tr>
            </a:tbl>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3600" b="1" dirty="0">
                <a:solidFill>
                  <a:schemeClr val="tx1"/>
                </a:solidFill>
                <a:latin typeface="Times New Roman" pitchFamily="18" charset="0"/>
                <a:cs typeface="Times New Roman" pitchFamily="18" charset="0"/>
              </a:rPr>
              <a:t>Steel Reinforcement </a:t>
            </a:r>
            <a:endParaRPr lang="ar-SA" sz="3600" dirty="0">
              <a:solidFill>
                <a:schemeClr val="tx1"/>
              </a:solidFill>
              <a:latin typeface="Times New Roman" pitchFamily="18" charset="0"/>
              <a:cs typeface="Times New Roman" pitchFamily="18" charset="0"/>
            </a:endParaRP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259632" y="1484784"/>
            <a:ext cx="2952328" cy="2095793"/>
          </a:xfrm>
        </p:spPr>
      </p:pic>
      <p:sp>
        <p:nvSpPr>
          <p:cNvPr id="5" name="TextBox 6"/>
          <p:cNvSpPr txBox="1"/>
          <p:nvPr/>
        </p:nvSpPr>
        <p:spPr>
          <a:xfrm>
            <a:off x="4355976" y="1556792"/>
            <a:ext cx="5229317" cy="1015663"/>
          </a:xfrm>
          <a:prstGeom prst="rect">
            <a:avLst/>
          </a:prstGeom>
          <a:noFill/>
        </p:spPr>
        <p:txBody>
          <a:bodyPr wrap="none" rtlCol="1">
            <a:spAutoFit/>
          </a:bodyPr>
          <a:lstStyle/>
          <a:p>
            <a:pPr algn="l"/>
            <a:r>
              <a:rPr lang="en-US" sz="2000" b="1" dirty="0">
                <a:latin typeface="Times New Roman" pitchFamily="18" charset="0"/>
                <a:ea typeface="Calibri"/>
                <a:cs typeface="Times New Roman" pitchFamily="18" charset="0"/>
              </a:rPr>
              <a:t>Bar Length (m) for strip (</a:t>
            </a:r>
            <a:r>
              <a:rPr lang="en-US" sz="2000" b="1" dirty="0">
                <a:latin typeface="Times New Roman" pitchFamily="18" charset="0"/>
                <a:cs typeface="Times New Roman" pitchFamily="18" charset="0"/>
              </a:rPr>
              <a:t>A)</a:t>
            </a:r>
          </a:p>
          <a:p>
            <a:pPr algn="l"/>
            <a:r>
              <a:rPr lang="en-US" sz="2000" dirty="0">
                <a:latin typeface="Times New Roman" pitchFamily="18" charset="0"/>
                <a:cs typeface="Times New Roman" pitchFamily="18" charset="0"/>
              </a:rPr>
              <a:t>29.36 </a:t>
            </a:r>
            <a:r>
              <a:rPr lang="en-US" sz="2000" b="1" dirty="0">
                <a:latin typeface="Times New Roman" pitchFamily="18" charset="0"/>
                <a:cs typeface="Times New Roman" pitchFamily="18" charset="0"/>
              </a:rPr>
              <a:t>+</a:t>
            </a:r>
            <a:r>
              <a:rPr lang="en-US" sz="2000" dirty="0">
                <a:latin typeface="Times New Roman" pitchFamily="18" charset="0"/>
                <a:cs typeface="Times New Roman" pitchFamily="18" charset="0"/>
              </a:rPr>
              <a:t> .65 </a:t>
            </a:r>
            <a:r>
              <a:rPr lang="en-US" sz="2000" b="1" dirty="0">
                <a:latin typeface="Times New Roman" pitchFamily="18" charset="0"/>
                <a:cs typeface="Times New Roman" pitchFamily="18" charset="0"/>
              </a:rPr>
              <a:t>+</a:t>
            </a:r>
            <a:r>
              <a:rPr lang="en-US" sz="2000" dirty="0">
                <a:latin typeface="Times New Roman" pitchFamily="18" charset="0"/>
                <a:cs typeface="Times New Roman" pitchFamily="18" charset="0"/>
              </a:rPr>
              <a:t> .65 </a:t>
            </a:r>
            <a:r>
              <a:rPr lang="en-US" sz="2000" b="1" dirty="0">
                <a:latin typeface="Times New Roman" pitchFamily="18" charset="0"/>
                <a:cs typeface="Times New Roman" pitchFamily="18" charset="0"/>
              </a:rPr>
              <a:t>+</a:t>
            </a:r>
            <a:r>
              <a:rPr lang="en-US" sz="2000" dirty="0">
                <a:latin typeface="Times New Roman" pitchFamily="18" charset="0"/>
                <a:cs typeface="Times New Roman" pitchFamily="18" charset="0"/>
              </a:rPr>
              <a:t> 1.5 </a:t>
            </a:r>
            <a:r>
              <a:rPr lang="en-US" sz="2000" b="1" dirty="0">
                <a:latin typeface="Times New Roman" pitchFamily="18" charset="0"/>
                <a:cs typeface="Times New Roman" pitchFamily="18" charset="0"/>
              </a:rPr>
              <a:t>+</a:t>
            </a:r>
            <a:r>
              <a:rPr lang="en-US" sz="2000" dirty="0">
                <a:latin typeface="Times New Roman" pitchFamily="18" charset="0"/>
                <a:cs typeface="Times New Roman" pitchFamily="18" charset="0"/>
              </a:rPr>
              <a:t> 1.5 </a:t>
            </a:r>
            <a:r>
              <a:rPr lang="en-US" sz="2000" b="1" dirty="0">
                <a:latin typeface="Times New Roman" pitchFamily="18" charset="0"/>
                <a:cs typeface="Times New Roman" pitchFamily="18" charset="0"/>
              </a:rPr>
              <a:t>+</a:t>
            </a:r>
            <a:r>
              <a:rPr lang="en-US" sz="2000" dirty="0">
                <a:latin typeface="Times New Roman" pitchFamily="18" charset="0"/>
                <a:cs typeface="Times New Roman" pitchFamily="18" charset="0"/>
              </a:rPr>
              <a:t> 1.5 </a:t>
            </a:r>
            <a:r>
              <a:rPr lang="en-US" sz="2000" b="1" dirty="0">
                <a:latin typeface="Times New Roman" pitchFamily="18" charset="0"/>
                <a:cs typeface="Times New Roman" pitchFamily="18" charset="0"/>
              </a:rPr>
              <a:t>+</a:t>
            </a:r>
            <a:r>
              <a:rPr lang="en-US" sz="2000" dirty="0">
                <a:latin typeface="Times New Roman" pitchFamily="18" charset="0"/>
                <a:cs typeface="Times New Roman" pitchFamily="18" charset="0"/>
              </a:rPr>
              <a:t> 1.5 </a:t>
            </a:r>
            <a:r>
              <a:rPr lang="en-US" sz="2000" b="1" dirty="0">
                <a:latin typeface="Times New Roman" pitchFamily="18" charset="0"/>
                <a:cs typeface="Times New Roman" pitchFamily="18" charset="0"/>
              </a:rPr>
              <a:t>=</a:t>
            </a:r>
            <a:r>
              <a:rPr lang="en-US" sz="2000" dirty="0">
                <a:latin typeface="Times New Roman" pitchFamily="18" charset="0"/>
                <a:cs typeface="Times New Roman" pitchFamily="18" charset="0"/>
              </a:rPr>
              <a:t> 36.65</a:t>
            </a:r>
          </a:p>
          <a:p>
            <a:pPr algn="l"/>
            <a:r>
              <a:rPr lang="en-US" sz="2000" b="1" dirty="0">
                <a:latin typeface="Times New Roman" pitchFamily="18" charset="0"/>
                <a:cs typeface="Times New Roman" pitchFamily="18" charset="0"/>
              </a:rPr>
              <a:t>(</a:t>
            </a:r>
            <a:r>
              <a:rPr lang="en-US" sz="2000" dirty="0">
                <a:latin typeface="Times New Roman" pitchFamily="18" charset="0"/>
                <a:cs typeface="Times New Roman" pitchFamily="18" charset="0"/>
              </a:rPr>
              <a:t>4*8</a:t>
            </a:r>
            <a:r>
              <a:rPr lang="en-US" sz="2000" b="1" dirty="0">
                <a:latin typeface="Times New Roman" pitchFamily="18" charset="0"/>
                <a:cs typeface="Times New Roman" pitchFamily="18" charset="0"/>
              </a:rPr>
              <a:t>)</a:t>
            </a:r>
            <a:r>
              <a:rPr lang="en-US" sz="2000" dirty="0">
                <a:latin typeface="Times New Roman" pitchFamily="18" charset="0"/>
                <a:cs typeface="Times New Roman" pitchFamily="18" charset="0"/>
              </a:rPr>
              <a:t> </a:t>
            </a:r>
            <a:r>
              <a:rPr lang="en-US" sz="2000" b="1" dirty="0">
                <a:latin typeface="Times New Roman" pitchFamily="18" charset="0"/>
                <a:cs typeface="Times New Roman" pitchFamily="18" charset="0"/>
              </a:rPr>
              <a:t>+</a:t>
            </a:r>
            <a:r>
              <a:rPr lang="en-US" sz="2000" dirty="0">
                <a:latin typeface="Times New Roman" pitchFamily="18" charset="0"/>
                <a:cs typeface="Times New Roman" pitchFamily="18" charset="0"/>
              </a:rPr>
              <a:t> 4.65 </a:t>
            </a:r>
            <a:r>
              <a:rPr lang="en-US" sz="2000" b="1" dirty="0">
                <a:latin typeface="Times New Roman" pitchFamily="18" charset="0"/>
                <a:cs typeface="Times New Roman" pitchFamily="18" charset="0"/>
              </a:rPr>
              <a:t>=</a:t>
            </a:r>
            <a:r>
              <a:rPr lang="en-US" sz="2000" dirty="0">
                <a:latin typeface="Times New Roman" pitchFamily="18" charset="0"/>
                <a:cs typeface="Times New Roman" pitchFamily="18" charset="0"/>
              </a:rPr>
              <a:t> 36.65 m</a:t>
            </a:r>
          </a:p>
        </p:txBody>
      </p:sp>
      <p:sp>
        <p:nvSpPr>
          <p:cNvPr id="6" name="TextBox 10"/>
          <p:cNvSpPr txBox="1"/>
          <p:nvPr/>
        </p:nvSpPr>
        <p:spPr>
          <a:xfrm>
            <a:off x="4499992" y="2708920"/>
            <a:ext cx="4320480" cy="1292662"/>
          </a:xfrm>
          <a:prstGeom prst="rect">
            <a:avLst/>
          </a:prstGeom>
          <a:noFill/>
        </p:spPr>
        <p:txBody>
          <a:bodyPr wrap="square" rtlCol="1">
            <a:spAutoFit/>
          </a:bodyPr>
          <a:lstStyle/>
          <a:p>
            <a:pPr algn="l"/>
            <a:r>
              <a:rPr lang="en-US" sz="2000" b="1" dirty="0">
                <a:latin typeface="Times New Roman" pitchFamily="18" charset="0"/>
                <a:ea typeface="Calibri"/>
                <a:cs typeface="Times New Roman" pitchFamily="18" charset="0"/>
              </a:rPr>
              <a:t># of Bars for strip (A)</a:t>
            </a:r>
          </a:p>
          <a:p>
            <a:pPr algn="l"/>
            <a:r>
              <a:rPr lang="en-US" sz="2000" dirty="0">
                <a:latin typeface="Times New Roman" pitchFamily="18" charset="0"/>
                <a:ea typeface="Calibri"/>
                <a:cs typeface="Times New Roman" pitchFamily="18" charset="0"/>
              </a:rPr>
              <a:t>27.28 </a:t>
            </a:r>
            <a:r>
              <a:rPr lang="en-US" sz="2000" b="1" dirty="0">
                <a:latin typeface="Times New Roman" pitchFamily="18" charset="0"/>
                <a:ea typeface="Calibri"/>
                <a:cs typeface="Times New Roman" pitchFamily="18" charset="0"/>
              </a:rPr>
              <a:t>-</a:t>
            </a:r>
            <a:r>
              <a:rPr lang="en-US" sz="2000" dirty="0">
                <a:latin typeface="Times New Roman" pitchFamily="18" charset="0"/>
                <a:ea typeface="Calibri"/>
                <a:cs typeface="Times New Roman" pitchFamily="18" charset="0"/>
              </a:rPr>
              <a:t> 0.05 </a:t>
            </a:r>
            <a:r>
              <a:rPr lang="en-US" sz="2000" b="1" dirty="0">
                <a:latin typeface="Times New Roman" pitchFamily="18" charset="0"/>
                <a:ea typeface="Calibri"/>
                <a:cs typeface="Times New Roman" pitchFamily="18" charset="0"/>
              </a:rPr>
              <a:t>-</a:t>
            </a:r>
            <a:r>
              <a:rPr lang="en-US" sz="2000" dirty="0">
                <a:latin typeface="Times New Roman" pitchFamily="18" charset="0"/>
                <a:ea typeface="Calibri"/>
                <a:cs typeface="Times New Roman" pitchFamily="18" charset="0"/>
              </a:rPr>
              <a:t> 0.05  </a:t>
            </a:r>
            <a:r>
              <a:rPr lang="en-US" sz="2000" b="1" dirty="0">
                <a:latin typeface="Times New Roman" pitchFamily="18" charset="0"/>
                <a:ea typeface="Calibri"/>
                <a:cs typeface="Times New Roman" pitchFamily="18" charset="0"/>
              </a:rPr>
              <a:t>=</a:t>
            </a:r>
            <a:r>
              <a:rPr lang="en-US" sz="2000" dirty="0">
                <a:latin typeface="Times New Roman" pitchFamily="18" charset="0"/>
                <a:ea typeface="Calibri"/>
                <a:cs typeface="Times New Roman" pitchFamily="18" charset="0"/>
              </a:rPr>
              <a:t> 27.18</a:t>
            </a:r>
          </a:p>
          <a:p>
            <a:pPr algn="l"/>
            <a:r>
              <a:rPr lang="en-US" sz="2000" dirty="0">
                <a:latin typeface="Times New Roman" pitchFamily="18" charset="0"/>
                <a:ea typeface="Calibri"/>
                <a:cs typeface="Times New Roman" pitchFamily="18" charset="0"/>
              </a:rPr>
              <a:t>27.18 </a:t>
            </a:r>
            <a:r>
              <a:rPr lang="en-US" sz="2000" b="1" dirty="0">
                <a:latin typeface="Times New Roman" pitchFamily="18" charset="0"/>
                <a:ea typeface="Calibri"/>
                <a:cs typeface="Times New Roman" pitchFamily="18" charset="0"/>
              </a:rPr>
              <a:t>/</a:t>
            </a:r>
            <a:r>
              <a:rPr lang="en-US" sz="2000" dirty="0">
                <a:latin typeface="Times New Roman" pitchFamily="18" charset="0"/>
                <a:ea typeface="Calibri"/>
                <a:cs typeface="Times New Roman" pitchFamily="18" charset="0"/>
              </a:rPr>
              <a:t> .10 </a:t>
            </a:r>
            <a:r>
              <a:rPr lang="en-US" sz="2000" b="1" dirty="0">
                <a:latin typeface="Times New Roman" pitchFamily="18" charset="0"/>
                <a:ea typeface="Calibri"/>
                <a:cs typeface="Times New Roman" pitchFamily="18" charset="0"/>
              </a:rPr>
              <a:t>=</a:t>
            </a:r>
            <a:r>
              <a:rPr lang="en-US" sz="2000" dirty="0">
                <a:latin typeface="Times New Roman" pitchFamily="18" charset="0"/>
                <a:ea typeface="Calibri"/>
                <a:cs typeface="Times New Roman" pitchFamily="18" charset="0"/>
              </a:rPr>
              <a:t> </a:t>
            </a:r>
            <a:r>
              <a:rPr lang="en-US" sz="2000" b="1" dirty="0">
                <a:latin typeface="Times New Roman" pitchFamily="18" charset="0"/>
                <a:ea typeface="Calibri"/>
                <a:cs typeface="Times New Roman" pitchFamily="18" charset="0"/>
              </a:rPr>
              <a:t> = </a:t>
            </a:r>
            <a:r>
              <a:rPr lang="en-US" sz="2000" dirty="0">
                <a:latin typeface="Times New Roman" pitchFamily="18" charset="0"/>
                <a:ea typeface="Calibri"/>
                <a:cs typeface="Times New Roman" pitchFamily="18" charset="0"/>
              </a:rPr>
              <a:t>272 bars</a:t>
            </a:r>
          </a:p>
          <a:p>
            <a:pPr algn="l"/>
            <a:endParaRPr lang="ar-JO" dirty="0"/>
          </a:p>
        </p:txBody>
      </p:sp>
      <p:sp>
        <p:nvSpPr>
          <p:cNvPr id="7" name="TextBox 10"/>
          <p:cNvSpPr txBox="1"/>
          <p:nvPr/>
        </p:nvSpPr>
        <p:spPr>
          <a:xfrm>
            <a:off x="4427984" y="4005064"/>
            <a:ext cx="4320480" cy="1292662"/>
          </a:xfrm>
          <a:prstGeom prst="rect">
            <a:avLst/>
          </a:prstGeom>
          <a:noFill/>
        </p:spPr>
        <p:txBody>
          <a:bodyPr wrap="square" rtlCol="1">
            <a:spAutoFit/>
          </a:bodyPr>
          <a:lstStyle/>
          <a:p>
            <a:pPr algn="l"/>
            <a:r>
              <a:rPr lang="en-US" sz="2000" b="1" dirty="0">
                <a:latin typeface="Times New Roman" pitchFamily="18" charset="0"/>
                <a:ea typeface="Calibri"/>
                <a:cs typeface="Times New Roman" pitchFamily="18" charset="0"/>
              </a:rPr>
              <a:t># of Bars for strip (A)</a:t>
            </a:r>
          </a:p>
          <a:p>
            <a:pPr algn="l"/>
            <a:r>
              <a:rPr lang="en-US" sz="2000" dirty="0">
                <a:latin typeface="Times New Roman" pitchFamily="18" charset="0"/>
                <a:ea typeface="Calibri"/>
                <a:cs typeface="Times New Roman" pitchFamily="18" charset="0"/>
              </a:rPr>
              <a:t>27.28 </a:t>
            </a:r>
            <a:r>
              <a:rPr lang="en-US" sz="2000" b="1" dirty="0">
                <a:latin typeface="Times New Roman" pitchFamily="18" charset="0"/>
                <a:ea typeface="Calibri"/>
                <a:cs typeface="Times New Roman" pitchFamily="18" charset="0"/>
              </a:rPr>
              <a:t>-</a:t>
            </a:r>
            <a:r>
              <a:rPr lang="en-US" sz="2000" dirty="0">
                <a:latin typeface="Times New Roman" pitchFamily="18" charset="0"/>
                <a:ea typeface="Calibri"/>
                <a:cs typeface="Times New Roman" pitchFamily="18" charset="0"/>
              </a:rPr>
              <a:t> 0.05 </a:t>
            </a:r>
            <a:r>
              <a:rPr lang="en-US" sz="2000" b="1" dirty="0">
                <a:latin typeface="Times New Roman" pitchFamily="18" charset="0"/>
                <a:ea typeface="Calibri"/>
                <a:cs typeface="Times New Roman" pitchFamily="18" charset="0"/>
              </a:rPr>
              <a:t>-</a:t>
            </a:r>
            <a:r>
              <a:rPr lang="en-US" sz="2000" dirty="0">
                <a:latin typeface="Times New Roman" pitchFamily="18" charset="0"/>
                <a:ea typeface="Calibri"/>
                <a:cs typeface="Times New Roman" pitchFamily="18" charset="0"/>
              </a:rPr>
              <a:t> 0.05  </a:t>
            </a:r>
            <a:r>
              <a:rPr lang="en-US" sz="2000" b="1" dirty="0">
                <a:latin typeface="Times New Roman" pitchFamily="18" charset="0"/>
                <a:ea typeface="Calibri"/>
                <a:cs typeface="Times New Roman" pitchFamily="18" charset="0"/>
              </a:rPr>
              <a:t>=</a:t>
            </a:r>
            <a:r>
              <a:rPr lang="en-US" sz="2000" dirty="0">
                <a:latin typeface="Times New Roman" pitchFamily="18" charset="0"/>
                <a:ea typeface="Calibri"/>
                <a:cs typeface="Times New Roman" pitchFamily="18" charset="0"/>
              </a:rPr>
              <a:t> 27.18</a:t>
            </a:r>
          </a:p>
          <a:p>
            <a:pPr algn="l"/>
            <a:r>
              <a:rPr lang="en-US" sz="2000" dirty="0">
                <a:latin typeface="Times New Roman" pitchFamily="18" charset="0"/>
                <a:ea typeface="Calibri"/>
                <a:cs typeface="Times New Roman" pitchFamily="18" charset="0"/>
              </a:rPr>
              <a:t>27.18 </a:t>
            </a:r>
            <a:r>
              <a:rPr lang="en-US" sz="2000" b="1" dirty="0">
                <a:latin typeface="Times New Roman" pitchFamily="18" charset="0"/>
                <a:ea typeface="Calibri"/>
                <a:cs typeface="Times New Roman" pitchFamily="18" charset="0"/>
              </a:rPr>
              <a:t>/</a:t>
            </a:r>
            <a:r>
              <a:rPr lang="en-US" sz="2000" dirty="0">
                <a:latin typeface="Times New Roman" pitchFamily="18" charset="0"/>
                <a:ea typeface="Calibri"/>
                <a:cs typeface="Times New Roman" pitchFamily="18" charset="0"/>
              </a:rPr>
              <a:t> .10 </a:t>
            </a:r>
            <a:r>
              <a:rPr lang="en-US" sz="2000" b="1" dirty="0">
                <a:latin typeface="Times New Roman" pitchFamily="18" charset="0"/>
                <a:ea typeface="Calibri"/>
                <a:cs typeface="Times New Roman" pitchFamily="18" charset="0"/>
              </a:rPr>
              <a:t>=</a:t>
            </a:r>
            <a:r>
              <a:rPr lang="en-US" sz="2000" dirty="0">
                <a:latin typeface="Times New Roman" pitchFamily="18" charset="0"/>
                <a:ea typeface="Calibri"/>
                <a:cs typeface="Times New Roman" pitchFamily="18" charset="0"/>
              </a:rPr>
              <a:t> </a:t>
            </a:r>
            <a:r>
              <a:rPr lang="en-US" sz="2000" b="1" dirty="0">
                <a:latin typeface="Times New Roman" pitchFamily="18" charset="0"/>
                <a:ea typeface="Calibri"/>
                <a:cs typeface="Times New Roman" pitchFamily="18" charset="0"/>
              </a:rPr>
              <a:t> = </a:t>
            </a:r>
            <a:r>
              <a:rPr lang="en-US" sz="2000" dirty="0">
                <a:latin typeface="Times New Roman" pitchFamily="18" charset="0"/>
                <a:ea typeface="Calibri"/>
                <a:cs typeface="Times New Roman" pitchFamily="18" charset="0"/>
              </a:rPr>
              <a:t>272 bars</a:t>
            </a:r>
          </a:p>
          <a:p>
            <a:pPr algn="l"/>
            <a:endParaRPr lang="ar-JO" dirty="0"/>
          </a:p>
        </p:txBody>
      </p:sp>
      <p:sp>
        <p:nvSpPr>
          <p:cNvPr id="9" name="TextBox 4"/>
          <p:cNvSpPr txBox="1"/>
          <p:nvPr/>
        </p:nvSpPr>
        <p:spPr>
          <a:xfrm>
            <a:off x="971600" y="4941168"/>
            <a:ext cx="8172400" cy="1908215"/>
          </a:xfrm>
          <a:prstGeom prst="rect">
            <a:avLst/>
          </a:prstGeom>
          <a:noFill/>
        </p:spPr>
        <p:txBody>
          <a:bodyPr wrap="square" rtlCol="1">
            <a:spAutoFit/>
          </a:bodyPr>
          <a:lstStyle/>
          <a:p>
            <a:pPr algn="l"/>
            <a:r>
              <a:rPr lang="en-US" sz="2000" b="1" dirty="0">
                <a:latin typeface="Times New Roman" pitchFamily="18" charset="0"/>
                <a:cs typeface="Times New Roman" pitchFamily="18" charset="0"/>
              </a:rPr>
              <a:t>For (chair bars)</a:t>
            </a:r>
          </a:p>
          <a:p>
            <a:pPr algn="l"/>
            <a:r>
              <a:rPr lang="en-US" sz="2000" dirty="0">
                <a:latin typeface="Times New Roman" pitchFamily="18" charset="0"/>
                <a:cs typeface="Times New Roman" pitchFamily="18" charset="0"/>
              </a:rPr>
              <a:t>We need ( 1Φ14 / 2000mm)</a:t>
            </a:r>
          </a:p>
          <a:p>
            <a:pPr algn="l"/>
            <a:r>
              <a:rPr lang="en-US" sz="2000" dirty="0">
                <a:latin typeface="Times New Roman" pitchFamily="18" charset="0"/>
                <a:cs typeface="Times New Roman" pitchFamily="18" charset="0"/>
              </a:rPr>
              <a:t> After Calculate ===&gt; The Number of (chair bars)  are 354 ===&gt; and Length of One = 2.9m</a:t>
            </a:r>
          </a:p>
          <a:p>
            <a:pPr algn="l"/>
            <a:r>
              <a:rPr lang="en-US" sz="2000" dirty="0">
                <a:latin typeface="Times New Roman" pitchFamily="18" charset="0"/>
                <a:cs typeface="Times New Roman" pitchFamily="18" charset="0"/>
              </a:rPr>
              <a:t>354*2.9*1.209=1621==1.241 Tons</a:t>
            </a:r>
          </a:p>
          <a:p>
            <a:pPr algn="l"/>
            <a:endParaRPr lang="ar-JO"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1187624" y="188640"/>
            <a:ext cx="7776864" cy="6480720"/>
          </a:xfrm>
        </p:spPr>
        <p:txBody>
          <a:bodyPr>
            <a:normAutofit/>
          </a:bodyPr>
          <a:lstStyle/>
          <a:p>
            <a:pPr marL="370332" indent="-342900">
              <a:buFont typeface="Arial" pitchFamily="34" charset="0"/>
              <a:buChar char="•"/>
            </a:pPr>
            <a:r>
              <a:rPr lang="en-US" sz="2400" dirty="0">
                <a:solidFill>
                  <a:schemeClr val="tx1"/>
                </a:solidFill>
                <a:latin typeface="Times New Roman" pitchFamily="18" charset="0"/>
                <a:ea typeface="+mj-ea"/>
                <a:cs typeface="Times New Roman" pitchFamily="18" charset="0"/>
              </a:rPr>
              <a:t>project is an analysis of the foundation system for residential and office buildings (Asal Building) and the redesign of its foundations in the (Al </a:t>
            </a:r>
            <a:r>
              <a:rPr lang="en-US" sz="2400" dirty="0" err="1">
                <a:solidFill>
                  <a:schemeClr val="tx1"/>
                </a:solidFill>
                <a:latin typeface="Times New Roman" pitchFamily="18" charset="0"/>
                <a:ea typeface="+mj-ea"/>
                <a:cs typeface="Times New Roman" pitchFamily="18" charset="0"/>
              </a:rPr>
              <a:t>Basateen</a:t>
            </a:r>
            <a:r>
              <a:rPr lang="en-US" sz="2400" dirty="0">
                <a:solidFill>
                  <a:schemeClr val="tx1"/>
                </a:solidFill>
                <a:latin typeface="Times New Roman" pitchFamily="18" charset="0"/>
                <a:ea typeface="+mj-ea"/>
                <a:cs typeface="Times New Roman" pitchFamily="18" charset="0"/>
              </a:rPr>
              <a:t>) area. </a:t>
            </a:r>
          </a:p>
          <a:p>
            <a:pPr marL="370332" indent="-342900">
              <a:buFont typeface="+mj-lt"/>
              <a:buAutoNum type="arabicPeriod"/>
            </a:pPr>
            <a:endParaRPr lang="en-US" sz="2000" dirty="0">
              <a:solidFill>
                <a:schemeClr val="tx1">
                  <a:lumMod val="95000"/>
                  <a:lumOff val="5000"/>
                </a:schemeClr>
              </a:solidFill>
              <a:effectLst>
                <a:outerShdw blurRad="38100" dist="38100" dir="2700000" algn="tl">
                  <a:srgbClr val="000000">
                    <a:alpha val="43137"/>
                  </a:srgbClr>
                </a:outerShdw>
              </a:effectLst>
              <a:latin typeface="Times New Roman" pitchFamily="18" charset="0"/>
              <a:ea typeface="+mj-ea"/>
              <a:cs typeface="Times New Roman" pitchFamily="18" charset="0"/>
            </a:endParaRPr>
          </a:p>
          <a:p>
            <a:pPr marL="370332" indent="-342900">
              <a:buFont typeface="+mj-lt"/>
              <a:buAutoNum type="arabicPeriod"/>
            </a:pPr>
            <a:endParaRPr lang="en-US" sz="2000" dirty="0">
              <a:effectLst>
                <a:outerShdw blurRad="38100" dist="38100" dir="2700000" algn="tl">
                  <a:srgbClr val="000000">
                    <a:alpha val="43137"/>
                  </a:srgbClr>
                </a:outerShdw>
              </a:effectLst>
            </a:endParaRPr>
          </a:p>
          <a:p>
            <a:pPr marL="370332" indent="-342900">
              <a:buFont typeface="+mj-lt"/>
              <a:buAutoNum type="arabicPeriod"/>
            </a:pPr>
            <a:endParaRPr lang="en-US" sz="1800" dirty="0">
              <a:effectLst>
                <a:outerShdw blurRad="38100" dist="38100" dir="2700000" algn="tl">
                  <a:srgbClr val="000000">
                    <a:alpha val="43137"/>
                  </a:srgbClr>
                </a:outerShdw>
              </a:effectLst>
            </a:endParaRPr>
          </a:p>
          <a:p>
            <a:endParaRPr lang="en-US" sz="1800" dirty="0">
              <a:effectLst>
                <a:outerShdw blurRad="38100" dist="38100" dir="2700000" algn="tl">
                  <a:srgbClr val="000000">
                    <a:alpha val="43137"/>
                  </a:srgbClr>
                </a:outerShdw>
              </a:effectLst>
            </a:endParaRPr>
          </a:p>
        </p:txBody>
      </p:sp>
      <p:pic>
        <p:nvPicPr>
          <p:cNvPr id="1027"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79712" y="1484784"/>
            <a:ext cx="5832648" cy="52038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0346744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308109" y="58912"/>
            <a:ext cx="7498080" cy="1143000"/>
          </a:xfrm>
        </p:spPr>
        <p:txBody>
          <a:bodyPr>
            <a:normAutofit/>
          </a:bodyPr>
          <a:lstStyle/>
          <a:p>
            <a:r>
              <a:rPr lang="en-US" sz="3600" b="1" dirty="0">
                <a:solidFill>
                  <a:schemeClr val="tx1"/>
                </a:solidFill>
                <a:effectLst/>
                <a:latin typeface="Times New Roman" pitchFamily="18" charset="0"/>
                <a:cs typeface="Times New Roman" pitchFamily="18" charset="0"/>
              </a:rPr>
              <a:t>Steel Reinforcement </a:t>
            </a:r>
            <a:endParaRPr lang="ar-SA" sz="3600" dirty="0">
              <a:solidFill>
                <a:schemeClr val="tx1"/>
              </a:solidFill>
              <a:effectLst/>
              <a:latin typeface="Times New Roman" pitchFamily="18" charset="0"/>
              <a:cs typeface="Times New Roman" pitchFamily="18" charset="0"/>
            </a:endParaRPr>
          </a:p>
        </p:txBody>
      </p:sp>
      <p:sp>
        <p:nvSpPr>
          <p:cNvPr id="4" name="TextBox 16"/>
          <p:cNvSpPr txBox="1">
            <a:spLocks noGrp="1"/>
          </p:cNvSpPr>
          <p:nvPr>
            <p:ph idx="1"/>
          </p:nvPr>
        </p:nvSpPr>
        <p:spPr>
          <a:xfrm>
            <a:off x="1115616" y="1054194"/>
            <a:ext cx="3653501" cy="461665"/>
          </a:xfrm>
          <a:prstGeom prst="rect">
            <a:avLst/>
          </a:prstGeom>
          <a:noFill/>
        </p:spPr>
        <p:txBody>
          <a:bodyPr wrap="none" rtlCol="1">
            <a:spAutoFit/>
          </a:bodyPr>
          <a:lstStyle/>
          <a:p>
            <a:r>
              <a:rPr lang="en-US" sz="2400" b="1" dirty="0"/>
              <a:t> </a:t>
            </a:r>
            <a:r>
              <a:rPr lang="en-US" sz="2000" b="1" dirty="0">
                <a:latin typeface="Times New Roman" pitchFamily="18" charset="0"/>
                <a:cs typeface="Times New Roman" pitchFamily="18" charset="0"/>
              </a:rPr>
              <a:t>Y- Direction Bottom Rebar </a:t>
            </a:r>
            <a:endParaRPr lang="ar-JO" sz="2400" b="1" dirty="0">
              <a:latin typeface="Times New Roman" pitchFamily="18" charset="0"/>
              <a:cs typeface="Times New Roman" pitchFamily="18" charset="0"/>
            </a:endParaRPr>
          </a:p>
        </p:txBody>
      </p:sp>
      <p:graphicFrame>
        <p:nvGraphicFramePr>
          <p:cNvPr id="5" name="Table 11"/>
          <p:cNvGraphicFramePr>
            <a:graphicFrameLocks noGrp="1"/>
          </p:cNvGraphicFramePr>
          <p:nvPr>
            <p:extLst>
              <p:ext uri="{D42A27DB-BD31-4B8C-83A1-F6EECF244321}">
                <p14:modId xmlns:p14="http://schemas.microsoft.com/office/powerpoint/2010/main" val="4294533376"/>
              </p:ext>
            </p:extLst>
          </p:nvPr>
        </p:nvGraphicFramePr>
        <p:xfrm>
          <a:off x="1115616" y="1527612"/>
          <a:ext cx="8028384" cy="2042160"/>
        </p:xfrm>
        <a:graphic>
          <a:graphicData uri="http://schemas.openxmlformats.org/drawingml/2006/table">
            <a:tbl>
              <a:tblPr rtl="1" firstRow="1" bandRow="1">
                <a:tableStyleId>{5940675A-B579-460E-94D1-54222C63F5DA}</a:tableStyleId>
              </a:tblPr>
              <a:tblGrid>
                <a:gridCol w="1605677">
                  <a:extLst>
                    <a:ext uri="{9D8B030D-6E8A-4147-A177-3AD203B41FA5}">
                      <a16:colId xmlns:a16="http://schemas.microsoft.com/office/drawing/2014/main" val="20000"/>
                    </a:ext>
                  </a:extLst>
                </a:gridCol>
                <a:gridCol w="1605677">
                  <a:extLst>
                    <a:ext uri="{9D8B030D-6E8A-4147-A177-3AD203B41FA5}">
                      <a16:colId xmlns:a16="http://schemas.microsoft.com/office/drawing/2014/main" val="20001"/>
                    </a:ext>
                  </a:extLst>
                </a:gridCol>
                <a:gridCol w="1750591">
                  <a:extLst>
                    <a:ext uri="{9D8B030D-6E8A-4147-A177-3AD203B41FA5}">
                      <a16:colId xmlns:a16="http://schemas.microsoft.com/office/drawing/2014/main" val="20002"/>
                    </a:ext>
                  </a:extLst>
                </a:gridCol>
                <a:gridCol w="1460762">
                  <a:extLst>
                    <a:ext uri="{9D8B030D-6E8A-4147-A177-3AD203B41FA5}">
                      <a16:colId xmlns:a16="http://schemas.microsoft.com/office/drawing/2014/main" val="20003"/>
                    </a:ext>
                  </a:extLst>
                </a:gridCol>
                <a:gridCol w="1605677">
                  <a:extLst>
                    <a:ext uri="{9D8B030D-6E8A-4147-A177-3AD203B41FA5}">
                      <a16:colId xmlns:a16="http://schemas.microsoft.com/office/drawing/2014/main" val="20004"/>
                    </a:ext>
                  </a:extLst>
                </a:gridCol>
              </a:tblGrid>
              <a:tr h="311074">
                <a:tc>
                  <a:txBody>
                    <a:bodyPr/>
                    <a:lstStyle/>
                    <a:p>
                      <a:pPr algn="ctr" rtl="1"/>
                      <a:r>
                        <a:rPr lang="en-US" sz="1800" b="1" dirty="0"/>
                        <a:t>Weight (Tons)</a:t>
                      </a:r>
                      <a:endParaRPr lang="ar-JO" sz="1800" b="1" dirty="0"/>
                    </a:p>
                  </a:txBody>
                  <a:tcPr/>
                </a:tc>
                <a:tc>
                  <a:txBody>
                    <a:bodyPr/>
                    <a:lstStyle/>
                    <a:p>
                      <a:pPr algn="ctr" rtl="0">
                        <a:lnSpc>
                          <a:spcPct val="107000"/>
                        </a:lnSpc>
                        <a:spcAft>
                          <a:spcPts val="0"/>
                        </a:spcAft>
                      </a:pPr>
                      <a:r>
                        <a:rPr lang="en-US" sz="1800" b="1" dirty="0">
                          <a:effectLst/>
                          <a:latin typeface="Times New Roman"/>
                          <a:ea typeface="Calibri"/>
                          <a:cs typeface="Arial"/>
                        </a:rPr>
                        <a:t>Diameter (mm)</a:t>
                      </a:r>
                      <a:endParaRPr lang="en-US" sz="1800" b="1" dirty="0">
                        <a:effectLst/>
                        <a:latin typeface="Calibri"/>
                        <a:ea typeface="Calibri"/>
                        <a:cs typeface="Arial"/>
                      </a:endParaRPr>
                    </a:p>
                  </a:txBody>
                  <a:tcPr marL="68580" marR="68580" marT="0" marB="0"/>
                </a:tc>
                <a:tc>
                  <a:txBody>
                    <a:bodyPr/>
                    <a:lstStyle/>
                    <a:p>
                      <a:pPr algn="ctr" rtl="0">
                        <a:lnSpc>
                          <a:spcPct val="107000"/>
                        </a:lnSpc>
                        <a:spcAft>
                          <a:spcPts val="0"/>
                        </a:spcAft>
                      </a:pPr>
                      <a:r>
                        <a:rPr lang="en-US" sz="1800" b="1" dirty="0">
                          <a:effectLst/>
                          <a:latin typeface="Times New Roman"/>
                          <a:ea typeface="Calibri"/>
                          <a:cs typeface="Arial"/>
                        </a:rPr>
                        <a:t>Bar Length (m)</a:t>
                      </a:r>
                      <a:endParaRPr lang="en-US" sz="1800" b="1" dirty="0">
                        <a:effectLst/>
                        <a:latin typeface="Calibri"/>
                        <a:ea typeface="Calibri"/>
                        <a:cs typeface="Arial"/>
                      </a:endParaRPr>
                    </a:p>
                  </a:txBody>
                  <a:tcPr marL="68580" marR="68580" marT="0" marB="0"/>
                </a:tc>
                <a:tc>
                  <a:txBody>
                    <a:bodyPr/>
                    <a:lstStyle/>
                    <a:p>
                      <a:pPr algn="ctr" rtl="0">
                        <a:lnSpc>
                          <a:spcPct val="107000"/>
                        </a:lnSpc>
                        <a:spcAft>
                          <a:spcPts val="0"/>
                        </a:spcAft>
                      </a:pPr>
                      <a:r>
                        <a:rPr lang="en-US" sz="1800" b="1" dirty="0">
                          <a:effectLst/>
                          <a:latin typeface="Times New Roman"/>
                          <a:ea typeface="Calibri"/>
                          <a:cs typeface="Arial"/>
                        </a:rPr>
                        <a:t># of Bars</a:t>
                      </a:r>
                      <a:endParaRPr lang="en-US" sz="1800" b="1" dirty="0">
                        <a:effectLst/>
                        <a:latin typeface="Calibri"/>
                        <a:ea typeface="Calibri"/>
                        <a:cs typeface="Arial"/>
                      </a:endParaRPr>
                    </a:p>
                  </a:txBody>
                  <a:tcPr marL="68580" marR="68580" marT="0" marB="0"/>
                </a:tc>
                <a:tc>
                  <a:txBody>
                    <a:bodyPr/>
                    <a:lstStyle/>
                    <a:p>
                      <a:pPr algn="ctr" rtl="1"/>
                      <a:r>
                        <a:rPr lang="en-US" sz="2200" b="1" dirty="0"/>
                        <a:t>strip</a:t>
                      </a:r>
                      <a:endParaRPr lang="ar-JO" sz="2200" b="1" dirty="0"/>
                    </a:p>
                  </a:txBody>
                  <a:tcPr/>
                </a:tc>
                <a:extLst>
                  <a:ext uri="{0D108BD9-81ED-4DB2-BD59-A6C34878D82A}">
                    <a16:rowId xmlns:a16="http://schemas.microsoft.com/office/drawing/2014/main" val="10000"/>
                  </a:ext>
                </a:extLst>
              </a:tr>
              <a:tr h="544380">
                <a:tc rowSpan="2">
                  <a:txBody>
                    <a:bodyPr/>
                    <a:lstStyle/>
                    <a:p>
                      <a:pPr algn="ctr" rtl="1"/>
                      <a:endParaRPr lang="en-US" sz="2200" dirty="0">
                        <a:effectLst/>
                        <a:latin typeface="Times New Roman"/>
                        <a:ea typeface="Calibri"/>
                      </a:endParaRPr>
                    </a:p>
                    <a:p>
                      <a:pPr algn="ctr" rtl="1"/>
                      <a:r>
                        <a:rPr lang="en-US" sz="2200" kern="1200" dirty="0">
                          <a:solidFill>
                            <a:schemeClr val="tx1"/>
                          </a:solidFill>
                          <a:effectLst/>
                          <a:latin typeface="+mn-lt"/>
                          <a:ea typeface="+mn-ea"/>
                          <a:cs typeface="+mn-cs"/>
                        </a:rPr>
                        <a:t>68.0</a:t>
                      </a:r>
                      <a:endParaRPr lang="en-US" sz="2200" dirty="0">
                        <a:effectLst/>
                        <a:latin typeface="Times New Roman"/>
                        <a:ea typeface="Calibri"/>
                      </a:endParaRPr>
                    </a:p>
                  </a:txBody>
                  <a:tcPr/>
                </a:tc>
                <a:tc>
                  <a:txBody>
                    <a:bodyPr/>
                    <a:lstStyle/>
                    <a:p>
                      <a:pPr algn="ctr" rtl="1"/>
                      <a:r>
                        <a:rPr lang="en-US" sz="2200" dirty="0">
                          <a:effectLst/>
                          <a:latin typeface="Times New Roman"/>
                          <a:ea typeface="Calibri"/>
                        </a:rPr>
                        <a:t>Φ25</a:t>
                      </a:r>
                      <a:endParaRPr lang="ar-JO" sz="2200" dirty="0"/>
                    </a:p>
                  </a:txBody>
                  <a:tcPr/>
                </a:tc>
                <a:tc>
                  <a:txBody>
                    <a:bodyPr/>
                    <a:lstStyle/>
                    <a:p>
                      <a:pPr algn="ctr" rtl="1"/>
                      <a:r>
                        <a:rPr lang="en-US" sz="2200" dirty="0">
                          <a:effectLst/>
                          <a:latin typeface="Times New Roman"/>
                          <a:ea typeface="Calibri"/>
                        </a:rPr>
                        <a:t>36.65</a:t>
                      </a:r>
                      <a:endParaRPr lang="ar-JO" sz="2200" dirty="0"/>
                    </a:p>
                  </a:txBody>
                  <a:tcPr/>
                </a:tc>
                <a:tc>
                  <a:txBody>
                    <a:bodyPr/>
                    <a:lstStyle/>
                    <a:p>
                      <a:pPr algn="ctr" rtl="1"/>
                      <a:r>
                        <a:rPr lang="en-US" sz="2200" dirty="0">
                          <a:effectLst/>
                          <a:latin typeface="Times New Roman"/>
                          <a:ea typeface="Calibri"/>
                        </a:rPr>
                        <a:t>272</a:t>
                      </a:r>
                      <a:endParaRPr lang="ar-JO" sz="2200" dirty="0"/>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en-US" sz="1800" b="1" dirty="0">
                          <a:solidFill>
                            <a:schemeClr val="tx1"/>
                          </a:solidFill>
                          <a:effectLst/>
                          <a:latin typeface="Times New Roman"/>
                          <a:ea typeface="Calibri"/>
                          <a:cs typeface="Arial"/>
                        </a:rPr>
                        <a:t>Strip (A)</a:t>
                      </a:r>
                      <a:r>
                        <a:rPr lang="en-US" sz="1800" b="1" baseline="0" dirty="0">
                          <a:solidFill>
                            <a:schemeClr val="tx1"/>
                          </a:solidFill>
                          <a:effectLst/>
                          <a:latin typeface="Times New Roman"/>
                          <a:ea typeface="Calibri"/>
                          <a:cs typeface="Arial"/>
                        </a:rPr>
                        <a:t> </a:t>
                      </a:r>
                    </a:p>
                    <a:p>
                      <a:pPr algn="ctr" rtl="1"/>
                      <a:endParaRPr lang="ar-JO" sz="1800" b="1" dirty="0"/>
                    </a:p>
                  </a:txBody>
                  <a:tcPr/>
                </a:tc>
                <a:extLst>
                  <a:ext uri="{0D108BD9-81ED-4DB2-BD59-A6C34878D82A}">
                    <a16:rowId xmlns:a16="http://schemas.microsoft.com/office/drawing/2014/main" val="10001"/>
                  </a:ext>
                </a:extLst>
              </a:tr>
              <a:tr h="544380">
                <a:tc vMerge="1">
                  <a:txBody>
                    <a:bodyPr/>
                    <a:lstStyle/>
                    <a:p>
                      <a:pPr rtl="1"/>
                      <a:endParaRPr lang="ar-JO" dirty="0"/>
                    </a:p>
                  </a:txBody>
                  <a:tcPr/>
                </a:tc>
                <a:tc>
                  <a:txBody>
                    <a:bodyPr/>
                    <a:lstStyle/>
                    <a:p>
                      <a:pPr algn="ctr" rtl="1"/>
                      <a:r>
                        <a:rPr lang="en-US" sz="2200" dirty="0">
                          <a:effectLst/>
                          <a:latin typeface="Times New Roman"/>
                          <a:ea typeface="Calibri"/>
                        </a:rPr>
                        <a:t>Φ25</a:t>
                      </a:r>
                      <a:endParaRPr lang="ar-JO" sz="2200" dirty="0"/>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en-US" sz="2200" kern="1200" dirty="0">
                          <a:solidFill>
                            <a:schemeClr val="tx1"/>
                          </a:solidFill>
                          <a:effectLst/>
                          <a:latin typeface="+mn-lt"/>
                          <a:ea typeface="+mn-ea"/>
                          <a:cs typeface="+mn-cs"/>
                        </a:rPr>
                        <a:t>42.2</a:t>
                      </a:r>
                    </a:p>
                    <a:p>
                      <a:pPr algn="ctr" rtl="1"/>
                      <a:endParaRPr lang="ar-JO" sz="2200" dirty="0"/>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en-US" sz="2200" kern="1200" dirty="0">
                          <a:solidFill>
                            <a:schemeClr val="tx1"/>
                          </a:solidFill>
                          <a:effectLst/>
                          <a:latin typeface="+mn-lt"/>
                          <a:ea typeface="+mn-ea"/>
                          <a:cs typeface="+mn-cs"/>
                        </a:rPr>
                        <a:t>182</a:t>
                      </a:r>
                    </a:p>
                    <a:p>
                      <a:pPr algn="ctr" rtl="1"/>
                      <a:endParaRPr lang="ar-JO" sz="2200" dirty="0"/>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en-US" sz="1800" b="1" dirty="0">
                          <a:solidFill>
                            <a:schemeClr val="tx1"/>
                          </a:solidFill>
                          <a:effectLst/>
                          <a:latin typeface="Times New Roman"/>
                          <a:ea typeface="Calibri"/>
                          <a:cs typeface="Arial"/>
                        </a:rPr>
                        <a:t>Strip (B)</a:t>
                      </a:r>
                      <a:r>
                        <a:rPr lang="en-US" sz="1800" b="1" baseline="0" dirty="0">
                          <a:solidFill>
                            <a:schemeClr val="tx1"/>
                          </a:solidFill>
                          <a:effectLst/>
                          <a:latin typeface="Times New Roman"/>
                          <a:ea typeface="Calibri"/>
                          <a:cs typeface="Arial"/>
                        </a:rPr>
                        <a:t> </a:t>
                      </a:r>
                    </a:p>
                    <a:p>
                      <a:pPr algn="ctr" rtl="1"/>
                      <a:endParaRPr lang="ar-JO" sz="1800" b="1" dirty="0"/>
                    </a:p>
                  </a:txBody>
                  <a:tcPr/>
                </a:tc>
                <a:extLst>
                  <a:ext uri="{0D108BD9-81ED-4DB2-BD59-A6C34878D82A}">
                    <a16:rowId xmlns:a16="http://schemas.microsoft.com/office/drawing/2014/main" val="10002"/>
                  </a:ext>
                </a:extLst>
              </a:tr>
            </a:tbl>
          </a:graphicData>
        </a:graphic>
      </p:graphicFrame>
      <p:sp>
        <p:nvSpPr>
          <p:cNvPr id="6" name="Rectangle 4"/>
          <p:cNvSpPr/>
          <p:nvPr/>
        </p:nvSpPr>
        <p:spPr>
          <a:xfrm>
            <a:off x="971600" y="3627850"/>
            <a:ext cx="2857001" cy="400110"/>
          </a:xfrm>
          <a:prstGeom prst="rect">
            <a:avLst/>
          </a:prstGeom>
        </p:spPr>
        <p:txBody>
          <a:bodyPr wrap="none">
            <a:spAutoFit/>
          </a:bodyPr>
          <a:lstStyle/>
          <a:p>
            <a:r>
              <a:rPr lang="en-US" sz="2000" b="1" dirty="0">
                <a:latin typeface="Times New Roman" pitchFamily="18" charset="0"/>
                <a:cs typeface="Times New Roman" pitchFamily="18" charset="0"/>
              </a:rPr>
              <a:t> Y- Direction Top Rebar </a:t>
            </a:r>
            <a:endParaRPr lang="ar-JO" sz="2000" b="1" dirty="0">
              <a:latin typeface="Times New Roman" pitchFamily="18" charset="0"/>
              <a:cs typeface="Times New Roman" pitchFamily="18" charset="0"/>
            </a:endParaRPr>
          </a:p>
        </p:txBody>
      </p:sp>
      <p:graphicFrame>
        <p:nvGraphicFramePr>
          <p:cNvPr id="7" name="Table 14"/>
          <p:cNvGraphicFramePr>
            <a:graphicFrameLocks noGrp="1"/>
          </p:cNvGraphicFramePr>
          <p:nvPr>
            <p:extLst>
              <p:ext uri="{D42A27DB-BD31-4B8C-83A1-F6EECF244321}">
                <p14:modId xmlns:p14="http://schemas.microsoft.com/office/powerpoint/2010/main" val="1590475177"/>
              </p:ext>
            </p:extLst>
          </p:nvPr>
        </p:nvGraphicFramePr>
        <p:xfrm>
          <a:off x="1079612" y="4086038"/>
          <a:ext cx="8100391" cy="2042160"/>
        </p:xfrm>
        <a:graphic>
          <a:graphicData uri="http://schemas.openxmlformats.org/drawingml/2006/table">
            <a:tbl>
              <a:tblPr rtl="1" firstRow="1" bandRow="1">
                <a:tableStyleId>{5940675A-B579-460E-94D1-54222C63F5DA}</a:tableStyleId>
              </a:tblPr>
              <a:tblGrid>
                <a:gridCol w="1620078">
                  <a:extLst>
                    <a:ext uri="{9D8B030D-6E8A-4147-A177-3AD203B41FA5}">
                      <a16:colId xmlns:a16="http://schemas.microsoft.com/office/drawing/2014/main" val="20000"/>
                    </a:ext>
                  </a:extLst>
                </a:gridCol>
                <a:gridCol w="1620078">
                  <a:extLst>
                    <a:ext uri="{9D8B030D-6E8A-4147-A177-3AD203B41FA5}">
                      <a16:colId xmlns:a16="http://schemas.microsoft.com/office/drawing/2014/main" val="20001"/>
                    </a:ext>
                  </a:extLst>
                </a:gridCol>
                <a:gridCol w="1704847">
                  <a:extLst>
                    <a:ext uri="{9D8B030D-6E8A-4147-A177-3AD203B41FA5}">
                      <a16:colId xmlns:a16="http://schemas.microsoft.com/office/drawing/2014/main" val="20002"/>
                    </a:ext>
                  </a:extLst>
                </a:gridCol>
                <a:gridCol w="1535310">
                  <a:extLst>
                    <a:ext uri="{9D8B030D-6E8A-4147-A177-3AD203B41FA5}">
                      <a16:colId xmlns:a16="http://schemas.microsoft.com/office/drawing/2014/main" val="20003"/>
                    </a:ext>
                  </a:extLst>
                </a:gridCol>
                <a:gridCol w="1620078">
                  <a:extLst>
                    <a:ext uri="{9D8B030D-6E8A-4147-A177-3AD203B41FA5}">
                      <a16:colId xmlns:a16="http://schemas.microsoft.com/office/drawing/2014/main" val="20004"/>
                    </a:ext>
                  </a:extLst>
                </a:gridCol>
              </a:tblGrid>
              <a:tr h="379145">
                <a:tc>
                  <a:txBody>
                    <a:bodyPr/>
                    <a:lstStyle/>
                    <a:p>
                      <a:pPr algn="ctr" rtl="1"/>
                      <a:r>
                        <a:rPr lang="en-US" sz="1800" b="1" dirty="0"/>
                        <a:t>Weight (Tons)</a:t>
                      </a:r>
                      <a:endParaRPr lang="ar-JO" sz="1800" b="1" dirty="0"/>
                    </a:p>
                  </a:txBody>
                  <a:tcPr/>
                </a:tc>
                <a:tc>
                  <a:txBody>
                    <a:bodyPr/>
                    <a:lstStyle/>
                    <a:p>
                      <a:pPr algn="ctr" rtl="0">
                        <a:lnSpc>
                          <a:spcPct val="107000"/>
                        </a:lnSpc>
                        <a:spcAft>
                          <a:spcPts val="0"/>
                        </a:spcAft>
                      </a:pPr>
                      <a:r>
                        <a:rPr lang="en-US" sz="1800" b="1" dirty="0">
                          <a:effectLst/>
                          <a:latin typeface="Times New Roman"/>
                          <a:ea typeface="Calibri"/>
                          <a:cs typeface="Arial"/>
                        </a:rPr>
                        <a:t>Diameter (mm)</a:t>
                      </a:r>
                      <a:endParaRPr lang="en-US" sz="1800" b="1" dirty="0">
                        <a:effectLst/>
                        <a:latin typeface="Calibri"/>
                        <a:ea typeface="Calibri"/>
                        <a:cs typeface="Arial"/>
                      </a:endParaRPr>
                    </a:p>
                  </a:txBody>
                  <a:tcPr marL="68580" marR="68580" marT="0" marB="0"/>
                </a:tc>
                <a:tc>
                  <a:txBody>
                    <a:bodyPr/>
                    <a:lstStyle/>
                    <a:p>
                      <a:pPr algn="ctr" rtl="0">
                        <a:lnSpc>
                          <a:spcPct val="107000"/>
                        </a:lnSpc>
                        <a:spcAft>
                          <a:spcPts val="0"/>
                        </a:spcAft>
                      </a:pPr>
                      <a:r>
                        <a:rPr lang="en-US" sz="1800" b="1" dirty="0">
                          <a:effectLst/>
                          <a:latin typeface="Times New Roman"/>
                          <a:ea typeface="Calibri"/>
                          <a:cs typeface="Arial"/>
                        </a:rPr>
                        <a:t>Bar Length (m)</a:t>
                      </a:r>
                      <a:endParaRPr lang="en-US" sz="1800" b="1" dirty="0">
                        <a:effectLst/>
                        <a:latin typeface="Calibri"/>
                        <a:ea typeface="Calibri"/>
                        <a:cs typeface="Arial"/>
                      </a:endParaRPr>
                    </a:p>
                  </a:txBody>
                  <a:tcPr marL="68580" marR="68580" marT="0" marB="0"/>
                </a:tc>
                <a:tc>
                  <a:txBody>
                    <a:bodyPr/>
                    <a:lstStyle/>
                    <a:p>
                      <a:pPr algn="ctr" rtl="0">
                        <a:lnSpc>
                          <a:spcPct val="107000"/>
                        </a:lnSpc>
                        <a:spcAft>
                          <a:spcPts val="0"/>
                        </a:spcAft>
                      </a:pPr>
                      <a:r>
                        <a:rPr lang="en-US" sz="1800" b="1" dirty="0">
                          <a:effectLst/>
                          <a:latin typeface="Times New Roman"/>
                          <a:ea typeface="Calibri"/>
                          <a:cs typeface="Arial"/>
                        </a:rPr>
                        <a:t># of Bars</a:t>
                      </a:r>
                      <a:endParaRPr lang="en-US" sz="1800" b="1" dirty="0">
                        <a:effectLst/>
                        <a:latin typeface="Calibri"/>
                        <a:ea typeface="Calibri"/>
                        <a:cs typeface="Arial"/>
                      </a:endParaRPr>
                    </a:p>
                  </a:txBody>
                  <a:tcPr marL="68580" marR="68580" marT="0" marB="0"/>
                </a:tc>
                <a:tc>
                  <a:txBody>
                    <a:bodyPr/>
                    <a:lstStyle/>
                    <a:p>
                      <a:pPr algn="ctr" rtl="1"/>
                      <a:r>
                        <a:rPr lang="en-US" sz="2200" b="1" dirty="0"/>
                        <a:t>strip</a:t>
                      </a:r>
                      <a:endParaRPr lang="ar-JO" sz="2200" b="1" dirty="0"/>
                    </a:p>
                  </a:txBody>
                  <a:tcPr/>
                </a:tc>
                <a:extLst>
                  <a:ext uri="{0D108BD9-81ED-4DB2-BD59-A6C34878D82A}">
                    <a16:rowId xmlns:a16="http://schemas.microsoft.com/office/drawing/2014/main" val="10000"/>
                  </a:ext>
                </a:extLst>
              </a:tr>
              <a:tr h="561704">
                <a:tc rowSpan="2">
                  <a:txBody>
                    <a:bodyPr/>
                    <a:lstStyle/>
                    <a:p>
                      <a:pPr algn="ctr" rtl="1"/>
                      <a:endParaRPr lang="en-US" sz="2200" dirty="0">
                        <a:effectLst/>
                        <a:latin typeface="Times New Roman"/>
                        <a:ea typeface="Calibri"/>
                      </a:endParaRPr>
                    </a:p>
                    <a:p>
                      <a:pPr algn="ctr" rtl="1"/>
                      <a:r>
                        <a:rPr lang="en-US" sz="2200" dirty="0">
                          <a:effectLst/>
                          <a:latin typeface="Times New Roman"/>
                          <a:ea typeface="Calibri"/>
                        </a:rPr>
                        <a:t>43.0</a:t>
                      </a:r>
                    </a:p>
                  </a:txBody>
                  <a:tcPr/>
                </a:tc>
                <a:tc>
                  <a:txBody>
                    <a:bodyPr/>
                    <a:lstStyle/>
                    <a:p>
                      <a:pPr algn="ctr" rtl="1"/>
                      <a:r>
                        <a:rPr lang="en-US" sz="2200" dirty="0">
                          <a:effectLst/>
                          <a:latin typeface="Times New Roman"/>
                          <a:ea typeface="Calibri"/>
                        </a:rPr>
                        <a:t>Φ20</a:t>
                      </a:r>
                      <a:endParaRPr lang="ar-JO" sz="2200" dirty="0"/>
                    </a:p>
                  </a:txBody>
                  <a:tcPr/>
                </a:tc>
                <a:tc>
                  <a:txBody>
                    <a:bodyPr/>
                    <a:lstStyle/>
                    <a:p>
                      <a:pPr algn="ctr" rtl="1"/>
                      <a:r>
                        <a:rPr lang="en-US" sz="2200" dirty="0">
                          <a:effectLst/>
                          <a:latin typeface="Times New Roman"/>
                          <a:ea typeface="Calibri"/>
                        </a:rPr>
                        <a:t>36.65</a:t>
                      </a:r>
                      <a:endParaRPr lang="ar-JO" sz="2200" dirty="0"/>
                    </a:p>
                  </a:txBody>
                  <a:tcPr/>
                </a:tc>
                <a:tc>
                  <a:txBody>
                    <a:bodyPr/>
                    <a:lstStyle/>
                    <a:p>
                      <a:pPr algn="ctr" rtl="1"/>
                      <a:r>
                        <a:rPr lang="en-US" sz="2200" dirty="0">
                          <a:effectLst/>
                          <a:latin typeface="Times New Roman"/>
                        </a:rPr>
                        <a:t>272</a:t>
                      </a:r>
                      <a:endParaRPr lang="ar-JO" sz="2200" dirty="0"/>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en-US" sz="1800" b="1" dirty="0">
                          <a:solidFill>
                            <a:schemeClr val="tx1"/>
                          </a:solidFill>
                          <a:effectLst/>
                          <a:latin typeface="Times New Roman"/>
                          <a:ea typeface="Calibri"/>
                          <a:cs typeface="Arial"/>
                        </a:rPr>
                        <a:t>Strip (A)</a:t>
                      </a:r>
                      <a:r>
                        <a:rPr lang="en-US" sz="1800" b="1" baseline="0" dirty="0">
                          <a:solidFill>
                            <a:schemeClr val="tx1"/>
                          </a:solidFill>
                          <a:effectLst/>
                          <a:latin typeface="Times New Roman"/>
                          <a:ea typeface="Calibri"/>
                          <a:cs typeface="Arial"/>
                        </a:rPr>
                        <a:t> </a:t>
                      </a:r>
                    </a:p>
                    <a:p>
                      <a:pPr algn="ctr" rtl="1"/>
                      <a:endParaRPr lang="ar-JO" sz="1800" dirty="0"/>
                    </a:p>
                  </a:txBody>
                  <a:tcPr/>
                </a:tc>
                <a:extLst>
                  <a:ext uri="{0D108BD9-81ED-4DB2-BD59-A6C34878D82A}">
                    <a16:rowId xmlns:a16="http://schemas.microsoft.com/office/drawing/2014/main" val="10001"/>
                  </a:ext>
                </a:extLst>
              </a:tr>
              <a:tr h="561704">
                <a:tc vMerge="1">
                  <a:txBody>
                    <a:bodyPr/>
                    <a:lstStyle/>
                    <a:p>
                      <a:pPr rtl="1"/>
                      <a:endParaRPr lang="ar-JO" dirty="0"/>
                    </a:p>
                  </a:txBody>
                  <a:tcPr/>
                </a:tc>
                <a:tc>
                  <a:txBody>
                    <a:bodyPr/>
                    <a:lstStyle/>
                    <a:p>
                      <a:pPr algn="ctr" rtl="1"/>
                      <a:r>
                        <a:rPr lang="en-US" sz="2200" dirty="0">
                          <a:effectLst/>
                          <a:latin typeface="Times New Roman"/>
                          <a:ea typeface="Calibri"/>
                        </a:rPr>
                        <a:t>Φ20</a:t>
                      </a:r>
                      <a:endParaRPr lang="ar-JO" sz="2200" dirty="0"/>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en-US" sz="2200" kern="1200" dirty="0">
                          <a:solidFill>
                            <a:schemeClr val="tx1"/>
                          </a:solidFill>
                          <a:effectLst/>
                          <a:latin typeface="+mn-lt"/>
                          <a:ea typeface="+mn-ea"/>
                          <a:cs typeface="+mn-cs"/>
                        </a:rPr>
                        <a:t>42.2</a:t>
                      </a:r>
                    </a:p>
                    <a:p>
                      <a:pPr algn="ctr" rtl="1"/>
                      <a:endParaRPr lang="ar-JO" sz="2200" dirty="0"/>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en-US" sz="2200" kern="1200" dirty="0">
                          <a:solidFill>
                            <a:schemeClr val="tx1"/>
                          </a:solidFill>
                          <a:effectLst/>
                          <a:latin typeface="+mn-lt"/>
                          <a:ea typeface="+mn-ea"/>
                          <a:cs typeface="+mn-cs"/>
                        </a:rPr>
                        <a:t>182</a:t>
                      </a:r>
                    </a:p>
                    <a:p>
                      <a:pPr algn="ctr" rtl="1"/>
                      <a:endParaRPr lang="ar-JO" sz="2200" dirty="0"/>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en-US" sz="1800" b="1" dirty="0">
                          <a:solidFill>
                            <a:schemeClr val="tx1"/>
                          </a:solidFill>
                          <a:effectLst/>
                          <a:latin typeface="Times New Roman"/>
                          <a:ea typeface="Calibri"/>
                          <a:cs typeface="Arial"/>
                        </a:rPr>
                        <a:t>Strip (B)</a:t>
                      </a:r>
                      <a:r>
                        <a:rPr lang="en-US" sz="1800" b="1" baseline="0" dirty="0">
                          <a:solidFill>
                            <a:schemeClr val="tx1"/>
                          </a:solidFill>
                          <a:effectLst/>
                          <a:latin typeface="Times New Roman"/>
                          <a:ea typeface="Calibri"/>
                          <a:cs typeface="Arial"/>
                        </a:rPr>
                        <a:t> </a:t>
                      </a:r>
                    </a:p>
                    <a:p>
                      <a:pPr algn="ctr" rtl="1"/>
                      <a:endParaRPr lang="ar-JO" sz="1800" dirty="0"/>
                    </a:p>
                  </a:txBody>
                  <a:tcPr/>
                </a:tc>
                <a:extLst>
                  <a:ext uri="{0D108BD9-81ED-4DB2-BD59-A6C34878D82A}">
                    <a16:rowId xmlns:a16="http://schemas.microsoft.com/office/drawing/2014/main" val="10002"/>
                  </a:ext>
                </a:extLst>
              </a:tr>
            </a:tbl>
          </a:graphicData>
        </a:graphic>
      </p:graphicFrame>
      <p:sp>
        <p:nvSpPr>
          <p:cNvPr id="8" name="TextBox 7">
            <a:extLst>
              <a:ext uri="{FF2B5EF4-FFF2-40B4-BE49-F238E27FC236}">
                <a16:creationId xmlns:a16="http://schemas.microsoft.com/office/drawing/2014/main" id="{5078E2D3-9D17-9E89-AF21-6F14E7F716EB}"/>
              </a:ext>
            </a:extLst>
          </p:cNvPr>
          <p:cNvSpPr txBox="1"/>
          <p:nvPr/>
        </p:nvSpPr>
        <p:spPr>
          <a:xfrm>
            <a:off x="1187624" y="6309320"/>
            <a:ext cx="6912768" cy="646331"/>
          </a:xfrm>
          <a:prstGeom prst="rect">
            <a:avLst/>
          </a:prstGeom>
          <a:noFill/>
        </p:spPr>
        <p:txBody>
          <a:bodyPr wrap="square" rtlCol="0">
            <a:spAutoFit/>
          </a:bodyPr>
          <a:lstStyle/>
          <a:p>
            <a:pPr marL="285750" indent="-285750">
              <a:buFont typeface="Wingdings" panose="05000000000000000000" pitchFamily="2" charset="2"/>
              <a:buChar char="Ø"/>
            </a:pPr>
            <a:r>
              <a:rPr lang="en-US" sz="1800" dirty="0">
                <a:latin typeface="Times New Roman" pitchFamily="18" charset="0"/>
                <a:cs typeface="Times New Roman" pitchFamily="18" charset="0"/>
              </a:rPr>
              <a:t>The Total Weight = 212.45 Tons</a:t>
            </a:r>
            <a:endParaRPr lang="en-US" dirty="0">
              <a:latin typeface="Times New Roman" pitchFamily="18" charset="0"/>
              <a:cs typeface="Times New Roman" pitchFamily="18" charset="0"/>
            </a:endParaRPr>
          </a:p>
          <a:p>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a:solidFill>
                  <a:schemeClr val="tx1"/>
                </a:solidFill>
                <a:effectLst/>
                <a:latin typeface="Times New Roman" pitchFamily="18" charset="0"/>
                <a:cs typeface="Times New Roman" pitchFamily="18" charset="0"/>
              </a:rPr>
              <a:t>Conclusion</a:t>
            </a:r>
            <a:endParaRPr lang="ar-SA" b="1" dirty="0">
              <a:solidFill>
                <a:schemeClr val="tx1"/>
              </a:solidFill>
              <a:effectLst/>
              <a:latin typeface="Times New Roman" pitchFamily="18" charset="0"/>
              <a:cs typeface="Times New Roman" pitchFamily="18" charset="0"/>
            </a:endParaRPr>
          </a:p>
        </p:txBody>
      </p:sp>
      <p:sp>
        <p:nvSpPr>
          <p:cNvPr id="3" name="عنصر نائب للمحتوى 2"/>
          <p:cNvSpPr>
            <a:spLocks noGrp="1"/>
          </p:cNvSpPr>
          <p:nvPr>
            <p:ph idx="1"/>
          </p:nvPr>
        </p:nvSpPr>
        <p:spPr/>
        <p:txBody>
          <a:bodyPr/>
          <a:lstStyle/>
          <a:p>
            <a:r>
              <a:rPr lang="en-US" dirty="0">
                <a:latin typeface="Times New Roman" pitchFamily="18" charset="0"/>
                <a:cs typeface="Times New Roman" pitchFamily="18" charset="0"/>
              </a:rPr>
              <a:t>From this project, the aim of the design is to have a economical solution. Thus, for buildings with multi-story and has a large weight, the best solution is to design foundation as mat foundation. And In this project We designed it seismically.</a:t>
            </a:r>
            <a:endParaRPr lang="ar-SA" dirty="0">
              <a:latin typeface="Times New Roman" pitchFamily="18" charset="0"/>
              <a:cs typeface="Times New Roman" pitchFamily="18"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181912" y="1772816"/>
            <a:ext cx="7962088" cy="4691608"/>
          </a:xfrm>
        </p:spPr>
        <p:txBody>
          <a:bodyPr>
            <a:normAutofit/>
          </a:bodyPr>
          <a:lstStyle/>
          <a:p>
            <a:pPr algn="ctr">
              <a:buNone/>
            </a:pPr>
            <a:r>
              <a:rPr lang="en-US" sz="8800" b="1" dirty="0">
                <a:effectLst>
                  <a:outerShdw blurRad="38100" dist="38100" dir="2700000" algn="tl">
                    <a:srgbClr val="000000">
                      <a:alpha val="43137"/>
                    </a:srgbClr>
                  </a:outerShdw>
                </a:effectLst>
                <a:latin typeface="Times New Roman" pitchFamily="18" charset="0"/>
                <a:cs typeface="Times New Roman" pitchFamily="18" charset="0"/>
              </a:rPr>
              <a:t>THANK YOU </a:t>
            </a:r>
            <a:endParaRPr lang="en-US" sz="7200" b="1" dirty="0">
              <a:effectLst>
                <a:outerShdw blurRad="38100" dist="38100" dir="2700000" algn="tl">
                  <a:srgbClr val="000000">
                    <a:alpha val="43137"/>
                  </a:srgbClr>
                </a:outerShdw>
              </a:effectLst>
              <a:latin typeface="Times New Roman" pitchFamily="18" charset="0"/>
              <a:cs typeface="Times New Roman" pitchFamily="18" charset="0"/>
            </a:endParaRPr>
          </a:p>
          <a:p>
            <a:pPr algn="ctr">
              <a:buNone/>
            </a:pPr>
            <a:r>
              <a:rPr lang="en-US" sz="4400" dirty="0">
                <a:effectLst>
                  <a:outerShdw blurRad="38100" dist="38100" dir="2700000" algn="tl">
                    <a:srgbClr val="000000">
                      <a:alpha val="43137"/>
                    </a:srgbClr>
                  </a:outerShdw>
                </a:effectLst>
                <a:latin typeface="Times New Roman" pitchFamily="18" charset="0"/>
                <a:cs typeface="Times New Roman" pitchFamily="18" charset="0"/>
              </a:rPr>
              <a:t>FOR BEING HERE</a:t>
            </a:r>
            <a:endParaRPr lang="ar-SA" sz="4400" dirty="0">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331640" y="692696"/>
            <a:ext cx="7602048" cy="5555704"/>
          </a:xfrm>
        </p:spPr>
        <p:txBody>
          <a:bodyPr>
            <a:normAutofit/>
          </a:bodyPr>
          <a:lstStyle/>
          <a:p>
            <a:pPr marL="370332" lvl="0" indent="-342900">
              <a:buClr>
                <a:srgbClr val="3891A7"/>
              </a:buClr>
              <a:buFont typeface="Arial" pitchFamily="34" charset="0"/>
              <a:buChar char="•"/>
            </a:pPr>
            <a:r>
              <a:rPr lang="en-US" sz="2400" dirty="0">
                <a:solidFill>
                  <a:prstClr val="black">
                    <a:lumMod val="95000"/>
                    <a:lumOff val="5000"/>
                  </a:prstClr>
                </a:solidFill>
                <a:latin typeface="Times New Roman" pitchFamily="18" charset="0"/>
                <a:cs typeface="Times New Roman" pitchFamily="18" charset="0"/>
              </a:rPr>
              <a:t>The building is </a:t>
            </a:r>
            <a:r>
              <a:rPr lang="en-US" sz="2400" dirty="0">
                <a:solidFill>
                  <a:prstClr val="black">
                    <a:lumMod val="95000"/>
                    <a:lumOff val="5000"/>
                  </a:prstClr>
                </a:solidFill>
                <a:latin typeface="Times New Roman" pitchFamily="18" charset="0"/>
                <a:ea typeface="Calibri"/>
                <a:cs typeface="Times New Roman" pitchFamily="18" charset="0"/>
              </a:rPr>
              <a:t>consists of (12) floors and roof  a surface area of 14,423 square meters.</a:t>
            </a:r>
          </a:p>
          <a:p>
            <a:pPr marL="370332" lvl="0" indent="-342900">
              <a:buClr>
                <a:srgbClr val="3891A7"/>
              </a:buClr>
              <a:buFont typeface="+mj-lt"/>
              <a:buAutoNum type="arabicPeriod"/>
            </a:pPr>
            <a:endParaRPr lang="en-US" sz="2400" dirty="0">
              <a:solidFill>
                <a:prstClr val="black">
                  <a:lumMod val="95000"/>
                  <a:lumOff val="5000"/>
                </a:prstClr>
              </a:solidFill>
              <a:latin typeface="Times New Roman" pitchFamily="18" charset="0"/>
              <a:ea typeface="Calibri"/>
              <a:cs typeface="Times New Roman" pitchFamily="18" charset="0"/>
            </a:endParaRPr>
          </a:p>
          <a:p>
            <a:pPr marL="370332" lvl="0" indent="-342900">
              <a:buClr>
                <a:srgbClr val="3891A7"/>
              </a:buClr>
              <a:buFont typeface="Arial" pitchFamily="34" charset="0"/>
              <a:buChar char="•"/>
            </a:pPr>
            <a:r>
              <a:rPr lang="en-US" sz="2400" dirty="0">
                <a:solidFill>
                  <a:prstClr val="black">
                    <a:lumMod val="95000"/>
                    <a:lumOff val="5000"/>
                  </a:prstClr>
                </a:solidFill>
                <a:latin typeface="Times New Roman" pitchFamily="18" charset="0"/>
                <a:cs typeface="Times New Roman" pitchFamily="18" charset="0"/>
              </a:rPr>
              <a:t>In graduation project 1 we determined  all loaded  in each column.        </a:t>
            </a:r>
          </a:p>
          <a:p>
            <a:pPr marL="27432" lvl="0" indent="0">
              <a:buClr>
                <a:srgbClr val="3891A7"/>
              </a:buClr>
              <a:buNone/>
            </a:pPr>
            <a:r>
              <a:rPr lang="en-US" sz="2400" dirty="0">
                <a:solidFill>
                  <a:prstClr val="black">
                    <a:lumMod val="95000"/>
                    <a:lumOff val="5000"/>
                  </a:prstClr>
                </a:solidFill>
                <a:latin typeface="Times New Roman" pitchFamily="18" charset="0"/>
                <a:cs typeface="Times New Roman" pitchFamily="18" charset="0"/>
              </a:rPr>
              <a:t>     - Live Load</a:t>
            </a:r>
          </a:p>
          <a:p>
            <a:pPr marL="27432" lvl="0" indent="0">
              <a:buClr>
                <a:srgbClr val="3891A7"/>
              </a:buClr>
              <a:buNone/>
            </a:pPr>
            <a:r>
              <a:rPr lang="en-US" sz="2400" dirty="0">
                <a:solidFill>
                  <a:prstClr val="black">
                    <a:lumMod val="95000"/>
                    <a:lumOff val="5000"/>
                  </a:prstClr>
                </a:solidFill>
                <a:latin typeface="Times New Roman" pitchFamily="18" charset="0"/>
                <a:cs typeface="Times New Roman" pitchFamily="18" charset="0"/>
              </a:rPr>
              <a:t>     -Dead Load</a:t>
            </a:r>
          </a:p>
          <a:p>
            <a:pPr marL="27432" lvl="0" indent="0">
              <a:buClr>
                <a:srgbClr val="3891A7"/>
              </a:buClr>
              <a:buNone/>
            </a:pPr>
            <a:r>
              <a:rPr lang="en-US" sz="2400" dirty="0">
                <a:solidFill>
                  <a:prstClr val="black">
                    <a:lumMod val="95000"/>
                    <a:lumOff val="5000"/>
                  </a:prstClr>
                </a:solidFill>
                <a:latin typeface="Times New Roman" pitchFamily="18" charset="0"/>
                <a:cs typeface="Times New Roman" pitchFamily="18" charset="0"/>
              </a:rPr>
              <a:t>     -Earthquake Load </a:t>
            </a:r>
          </a:p>
          <a:p>
            <a:pPr marL="27432" lvl="0" indent="0">
              <a:buClr>
                <a:srgbClr val="3891A7"/>
              </a:buClr>
              <a:buNone/>
            </a:pPr>
            <a:r>
              <a:rPr lang="en-US" sz="2400" dirty="0">
                <a:solidFill>
                  <a:prstClr val="black">
                    <a:lumMod val="95000"/>
                    <a:lumOff val="5000"/>
                  </a:prstClr>
                </a:solidFill>
                <a:latin typeface="Times New Roman" pitchFamily="18" charset="0"/>
                <a:cs typeface="Times New Roman" pitchFamily="18" charset="0"/>
              </a:rPr>
              <a:t>For external column PE=0.35(PD+PL)</a:t>
            </a:r>
          </a:p>
          <a:p>
            <a:pPr marL="27432" lvl="0" indent="0">
              <a:buClr>
                <a:srgbClr val="3891A7"/>
              </a:buClr>
              <a:buNone/>
            </a:pPr>
            <a:r>
              <a:rPr lang="en-US" sz="2400" dirty="0">
                <a:solidFill>
                  <a:prstClr val="black">
                    <a:lumMod val="95000"/>
                    <a:lumOff val="5000"/>
                  </a:prstClr>
                </a:solidFill>
                <a:latin typeface="Times New Roman" pitchFamily="18" charset="0"/>
                <a:cs typeface="Times New Roman" pitchFamily="18" charset="0"/>
              </a:rPr>
              <a:t>For internal column PE=0.15(PD+PL)</a:t>
            </a:r>
          </a:p>
          <a:p>
            <a:pPr marL="370332" lvl="0" indent="-342900">
              <a:buClr>
                <a:srgbClr val="3891A7"/>
              </a:buClr>
              <a:buFont typeface="Arial" pitchFamily="34" charset="0"/>
              <a:buChar char="•"/>
            </a:pPr>
            <a:r>
              <a:rPr lang="en-US" sz="2400" dirty="0">
                <a:solidFill>
                  <a:prstClr val="black">
                    <a:lumMod val="95000"/>
                    <a:lumOff val="5000"/>
                  </a:prstClr>
                </a:solidFill>
                <a:latin typeface="Times New Roman" pitchFamily="18" charset="0"/>
                <a:cs typeface="Times New Roman" pitchFamily="18" charset="0"/>
              </a:rPr>
              <a:t>At the end of project 1 the type  foundation for the building is mat  foundation</a:t>
            </a:r>
            <a:endParaRPr lang="en-US" sz="3600" dirty="0"/>
          </a:p>
        </p:txBody>
      </p:sp>
    </p:spTree>
    <p:extLst>
      <p:ext uri="{BB962C8B-B14F-4D97-AF65-F5344CB8AC3E}">
        <p14:creationId xmlns:p14="http://schemas.microsoft.com/office/powerpoint/2010/main" val="38827857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971600" y="332656"/>
            <a:ext cx="8172400" cy="5915744"/>
          </a:xfrm>
        </p:spPr>
        <p:txBody>
          <a:bodyPr>
            <a:normAutofit/>
          </a:bodyPr>
          <a:lstStyle/>
          <a:p>
            <a:pPr marL="82296" indent="0">
              <a:buNone/>
            </a:pPr>
            <a:r>
              <a:rPr lang="en-US" sz="2000" dirty="0">
                <a:latin typeface="Times New Roman" pitchFamily="18" charset="0"/>
                <a:cs typeface="Times New Roman" pitchFamily="18" charset="0"/>
              </a:rPr>
              <a:t>For This project, MAT foundation was used in both designs, since the bearing capacity of the soil </a:t>
            </a:r>
            <a:r>
              <a:rPr lang="en-US" sz="2000">
                <a:latin typeface="Times New Roman" pitchFamily="18" charset="0"/>
                <a:cs typeface="Times New Roman" pitchFamily="18" charset="0"/>
              </a:rPr>
              <a:t>is 200 </a:t>
            </a:r>
            <a:r>
              <a:rPr lang="en-US" sz="2000" dirty="0" err="1">
                <a:latin typeface="Times New Roman" pitchFamily="18" charset="0"/>
                <a:cs typeface="Times New Roman" pitchFamily="18" charset="0"/>
              </a:rPr>
              <a:t>kN</a:t>
            </a:r>
            <a:r>
              <a:rPr lang="en-US" sz="2000" dirty="0">
                <a:latin typeface="Times New Roman" pitchFamily="18" charset="0"/>
                <a:cs typeface="Times New Roman" pitchFamily="18" charset="0"/>
              </a:rPr>
              <a:t>/m2. However, all the assumptions, dimensions, and structural details will be discussed. All the steps are analyzed use ETABS software</a:t>
            </a:r>
            <a:r>
              <a:rPr lang="en-US" sz="1800" dirty="0">
                <a:latin typeface="Times New Roman" pitchFamily="18" charset="0"/>
                <a:cs typeface="Times New Roman" pitchFamily="18" charset="0"/>
              </a:rPr>
              <a:t>.</a:t>
            </a:r>
          </a:p>
          <a:p>
            <a:pPr marL="82296" indent="0">
              <a:buNone/>
            </a:pPr>
            <a:endParaRPr lang="en-US" sz="1800" dirty="0">
              <a:latin typeface="Times New Roman" pitchFamily="18" charset="0"/>
              <a:cs typeface="Times New Roman" pitchFamily="18" charset="0"/>
            </a:endParaRPr>
          </a:p>
          <a:p>
            <a:pPr marL="82296" indent="0">
              <a:buNone/>
            </a:pPr>
            <a:endParaRPr lang="en-US" sz="1800" dirty="0">
              <a:latin typeface="Times New Roman" pitchFamily="18" charset="0"/>
              <a:cs typeface="Times New Roman" pitchFamily="18" charset="0"/>
            </a:endParaRPr>
          </a:p>
        </p:txBody>
      </p:sp>
      <p:pic>
        <p:nvPicPr>
          <p:cNvPr id="4" name="Picture 23"/>
          <p:cNvPicPr/>
          <p:nvPr/>
        </p:nvPicPr>
        <p:blipFill rotWithShape="1">
          <a:blip r:embed="rId2" cstate="print">
            <a:extLst>
              <a:ext uri="{28A0092B-C50C-407E-A947-70E740481C1C}">
                <a14:useLocalDpi xmlns:a14="http://schemas.microsoft.com/office/drawing/2010/main" val="0"/>
              </a:ext>
            </a:extLst>
          </a:blip>
          <a:srcRect l="10113" t="7674" r="17114" b="8240"/>
          <a:stretch/>
        </p:blipFill>
        <p:spPr>
          <a:xfrm>
            <a:off x="2272145" y="1911926"/>
            <a:ext cx="5396199" cy="3461289"/>
          </a:xfrm>
          <a:prstGeom prst="rect">
            <a:avLst/>
          </a:prstGeom>
        </p:spPr>
      </p:pic>
      <p:sp>
        <p:nvSpPr>
          <p:cNvPr id="5" name="مربع نص 4"/>
          <p:cNvSpPr txBox="1"/>
          <p:nvPr/>
        </p:nvSpPr>
        <p:spPr>
          <a:xfrm>
            <a:off x="3525489" y="5517232"/>
            <a:ext cx="2594300" cy="338554"/>
          </a:xfrm>
          <a:prstGeom prst="rect">
            <a:avLst/>
          </a:prstGeom>
          <a:noFill/>
        </p:spPr>
        <p:txBody>
          <a:bodyPr wrap="none" rtlCol="0">
            <a:spAutoFit/>
          </a:bodyPr>
          <a:lstStyle/>
          <a:p>
            <a:r>
              <a:rPr lang="en-US" sz="1600" dirty="0">
                <a:effectLst/>
                <a:latin typeface="Calibri"/>
                <a:ea typeface="Calibri"/>
                <a:cs typeface="Arial"/>
              </a:rPr>
              <a:t>the layout of the foundation</a:t>
            </a:r>
            <a:endParaRPr lang="en-US" sz="1600" dirty="0"/>
          </a:p>
        </p:txBody>
      </p:sp>
    </p:spTree>
    <p:extLst>
      <p:ext uri="{BB962C8B-B14F-4D97-AF65-F5344CB8AC3E}">
        <p14:creationId xmlns:p14="http://schemas.microsoft.com/office/powerpoint/2010/main" val="16037530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043608" y="476672"/>
            <a:ext cx="8100392" cy="5771728"/>
          </a:xfrm>
        </p:spPr>
        <p:txBody>
          <a:bodyPr>
            <a:normAutofit/>
          </a:bodyPr>
          <a:lstStyle/>
          <a:p>
            <a:pPr>
              <a:buFont typeface="Wingdings" pitchFamily="2" charset="2"/>
              <a:buChar char="v"/>
            </a:pPr>
            <a:endParaRPr lang="en-US" sz="2400" b="1" dirty="0">
              <a:latin typeface="Times New Roman" pitchFamily="18" charset="0"/>
              <a:cs typeface="Times New Roman" pitchFamily="18" charset="0"/>
            </a:endParaRPr>
          </a:p>
          <a:p>
            <a:pPr>
              <a:buFont typeface="Wingdings" pitchFamily="2" charset="2"/>
              <a:buChar char="v"/>
            </a:pPr>
            <a:r>
              <a:rPr lang="en-US" sz="2800" b="1" dirty="0">
                <a:latin typeface="Times New Roman" pitchFamily="18" charset="0"/>
                <a:cs typeface="Times New Roman" pitchFamily="18" charset="0"/>
              </a:rPr>
              <a:t>Preliminary thickness of MAT</a:t>
            </a:r>
            <a:endParaRPr lang="en-US" sz="2800" dirty="0">
              <a:latin typeface="Times New Roman" pitchFamily="18" charset="0"/>
              <a:cs typeface="Times New Roman" pitchFamily="18" charset="0"/>
            </a:endParaRPr>
          </a:p>
          <a:p>
            <a:pPr marL="82296" indent="0">
              <a:buNone/>
            </a:pPr>
            <a:r>
              <a:rPr lang="en-US" sz="2400" dirty="0">
                <a:latin typeface="Times New Roman" pitchFamily="18" charset="0"/>
                <a:cs typeface="Times New Roman" pitchFamily="18" charset="0"/>
              </a:rPr>
              <a:t>Assume the initially thickness of foundation = 1000 mm.</a:t>
            </a:r>
          </a:p>
          <a:p>
            <a:pPr marL="82296" indent="0">
              <a:buNone/>
            </a:pPr>
            <a:r>
              <a:rPr lang="en-US" sz="2400" dirty="0"/>
              <a:t> </a:t>
            </a:r>
            <a:endParaRPr lang="en-US" sz="2400" b="1" dirty="0">
              <a:latin typeface="Times New Roman" pitchFamily="18" charset="0"/>
              <a:cs typeface="Times New Roman" pitchFamily="18" charset="0"/>
            </a:endParaRPr>
          </a:p>
          <a:p>
            <a:pPr>
              <a:buFont typeface="Wingdings" pitchFamily="2" charset="2"/>
              <a:buChar char="v"/>
            </a:pPr>
            <a:r>
              <a:rPr lang="en-US" sz="2800" b="1" dirty="0">
                <a:latin typeface="Times New Roman" pitchFamily="18" charset="0"/>
                <a:cs typeface="Times New Roman" pitchFamily="18" charset="0"/>
              </a:rPr>
              <a:t> Materials</a:t>
            </a:r>
          </a:p>
          <a:p>
            <a:pPr>
              <a:buFont typeface="Arial" pitchFamily="34" charset="0"/>
              <a:buChar char="•"/>
            </a:pPr>
            <a:r>
              <a:rPr lang="en-US" sz="2000" dirty="0">
                <a:latin typeface="Times New Roman" pitchFamily="18" charset="0"/>
                <a:cs typeface="Times New Roman" pitchFamily="18" charset="0"/>
              </a:rPr>
              <a:t> Reinforced Concrete</a:t>
            </a:r>
          </a:p>
          <a:p>
            <a:pPr marL="82296" indent="0">
              <a:buNone/>
            </a:pPr>
            <a:r>
              <a:rPr lang="en-US" sz="2000" dirty="0">
                <a:latin typeface="Times New Roman" pitchFamily="18" charset="0"/>
                <a:cs typeface="Times New Roman" pitchFamily="18" charset="0"/>
              </a:rPr>
              <a:t>Material used has compressive strength, </a:t>
            </a:r>
            <a:r>
              <a:rPr lang="en-US" sz="2000" dirty="0" err="1">
                <a:latin typeface="Times New Roman" pitchFamily="18" charset="0"/>
                <a:cs typeface="Times New Roman" pitchFamily="18" charset="0"/>
              </a:rPr>
              <a:t>f’c</a:t>
            </a:r>
            <a:r>
              <a:rPr lang="en-US" sz="2000" dirty="0">
                <a:latin typeface="Times New Roman" pitchFamily="18" charset="0"/>
                <a:cs typeface="Times New Roman" pitchFamily="18" charset="0"/>
              </a:rPr>
              <a:t> = 28 MPa</a:t>
            </a:r>
          </a:p>
          <a:p>
            <a:pPr marL="82296" indent="0">
              <a:buNone/>
            </a:pPr>
            <a:r>
              <a:rPr lang="en-US" sz="2000" dirty="0">
                <a:latin typeface="Times New Roman" pitchFamily="18" charset="0"/>
                <a:cs typeface="Times New Roman" pitchFamily="18" charset="0"/>
              </a:rPr>
              <a:t>Modulus of elasticity, E = 4700*√𝑓′𝑐 = 24870 </a:t>
            </a:r>
            <a:r>
              <a:rPr lang="en-US" sz="2000" dirty="0" err="1">
                <a:latin typeface="Times New Roman" pitchFamily="18" charset="0"/>
                <a:cs typeface="Times New Roman" pitchFamily="18" charset="0"/>
              </a:rPr>
              <a:t>Mpa</a:t>
            </a:r>
            <a:endParaRPr lang="en-US" sz="2000" dirty="0">
              <a:latin typeface="Times New Roman" pitchFamily="18" charset="0"/>
              <a:cs typeface="Times New Roman" pitchFamily="18" charset="0"/>
            </a:endParaRPr>
          </a:p>
          <a:p>
            <a:pPr marL="82296" indent="0">
              <a:buNone/>
            </a:pPr>
            <a:r>
              <a:rPr lang="en-US" sz="2000" dirty="0">
                <a:latin typeface="Times New Roman" pitchFamily="18" charset="0"/>
                <a:cs typeface="Times New Roman" pitchFamily="18" charset="0"/>
              </a:rPr>
              <a:t>Weight per unit volume, 𝛾 = 25 </a:t>
            </a:r>
            <a:r>
              <a:rPr lang="en-US" sz="2000" dirty="0" err="1">
                <a:latin typeface="Times New Roman" pitchFamily="18" charset="0"/>
                <a:cs typeface="Times New Roman" pitchFamily="18" charset="0"/>
              </a:rPr>
              <a:t>kN</a:t>
            </a:r>
            <a:r>
              <a:rPr lang="en-US" sz="2000" dirty="0">
                <a:latin typeface="Times New Roman" pitchFamily="18" charset="0"/>
                <a:cs typeface="Times New Roman" pitchFamily="18" charset="0"/>
              </a:rPr>
              <a:t>/m2 provided from ASTM</a:t>
            </a:r>
          </a:p>
          <a:p>
            <a:pPr marL="82296" indent="0">
              <a:buNone/>
            </a:pPr>
            <a:r>
              <a:rPr lang="en-US" sz="1800" dirty="0">
                <a:latin typeface="Times New Roman" pitchFamily="18" charset="0"/>
                <a:cs typeface="Times New Roman" pitchFamily="18" charset="0"/>
              </a:rPr>
              <a:t>Springs (Soil Subgrade) Subgrade modulus = 100* Bearing capacity = 100*200 = 20000 </a:t>
            </a:r>
            <a:r>
              <a:rPr lang="en-US" sz="1800" dirty="0" err="1">
                <a:latin typeface="Times New Roman" pitchFamily="18" charset="0"/>
                <a:cs typeface="Times New Roman" pitchFamily="18" charset="0"/>
              </a:rPr>
              <a:t>kN</a:t>
            </a:r>
            <a:r>
              <a:rPr lang="en-US" sz="1800" dirty="0">
                <a:latin typeface="Times New Roman" pitchFamily="18" charset="0"/>
                <a:cs typeface="Times New Roman" pitchFamily="18" charset="0"/>
              </a:rPr>
              <a:t>/m/m2 </a:t>
            </a:r>
          </a:p>
        </p:txBody>
      </p:sp>
    </p:spTree>
    <p:extLst>
      <p:ext uri="{BB962C8B-B14F-4D97-AF65-F5344CB8AC3E}">
        <p14:creationId xmlns:p14="http://schemas.microsoft.com/office/powerpoint/2010/main" val="27764681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971600" y="188640"/>
            <a:ext cx="7848872" cy="6669360"/>
          </a:xfrm>
        </p:spPr>
        <p:txBody>
          <a:bodyPr/>
          <a:lstStyle/>
          <a:p>
            <a:pPr>
              <a:buNone/>
            </a:pPr>
            <a:r>
              <a:rPr lang="en-US" b="1" dirty="0">
                <a:latin typeface="Times New Roman" pitchFamily="18" charset="0"/>
                <a:ea typeface="Calibri" panose="020F0502020204030204" pitchFamily="34" charset="0"/>
                <a:cs typeface="Times New Roman" pitchFamily="18" charset="0"/>
              </a:rPr>
              <a:t>Evaluation of preliminary dimensions</a:t>
            </a:r>
          </a:p>
          <a:p>
            <a:pPr>
              <a:buNone/>
            </a:pPr>
            <a:r>
              <a:rPr lang="en-US" sz="2400" dirty="0">
                <a:latin typeface="Times New Roman" pitchFamily="18" charset="0"/>
                <a:ea typeface="Calibri" panose="020F0502020204030204" pitchFamily="34" charset="0"/>
                <a:cs typeface="Times New Roman" pitchFamily="18" charset="0"/>
              </a:rPr>
              <a:t>punching shear check : the value of punching shear ratio must be less than 1 for the depth</a:t>
            </a:r>
          </a:p>
          <a:p>
            <a:pPr>
              <a:buNone/>
            </a:pPr>
            <a:endParaRPr lang="ar-SA" dirty="0">
              <a:latin typeface="Times New Roman" pitchFamily="18" charset="0"/>
              <a:cs typeface="Times New Roman" pitchFamily="18" charset="0"/>
            </a:endParaRPr>
          </a:p>
        </p:txBody>
      </p:sp>
      <p:pic>
        <p:nvPicPr>
          <p:cNvPr id="5" name="Picture 3">
            <a:extLst>
              <a:ext uri="{FF2B5EF4-FFF2-40B4-BE49-F238E27FC236}">
                <a16:creationId xmlns:a16="http://schemas.microsoft.com/office/drawing/2014/main" id="{5FCF10D2-C90C-61B5-C139-7F8EE9E9C042}"/>
              </a:ext>
            </a:extLst>
          </p:cNvPr>
          <p:cNvPicPr>
            <a:picLocks noChangeAspect="1"/>
          </p:cNvPicPr>
          <p:nvPr/>
        </p:nvPicPr>
        <p:blipFill>
          <a:blip r:embed="rId2" cstate="print">
            <a:extLst>
              <a:ext uri="{28A0092B-C50C-407E-A947-70E740481C1C}">
                <a14:useLocalDpi xmlns:a14="http://schemas.microsoft.com/office/drawing/2010/main" val="0"/>
              </a:ext>
            </a:extLst>
          </a:blip>
          <a:srcRect l="24525" t="9592" r="14162" b="9712"/>
          <a:stretch>
            <a:fillRect/>
          </a:stretch>
        </p:blipFill>
        <p:spPr>
          <a:xfrm>
            <a:off x="1259632" y="1628800"/>
            <a:ext cx="6552728" cy="4104456"/>
          </a:xfrm>
          <a:prstGeom prst="rect">
            <a:avLst/>
          </a:prstGeom>
        </p:spPr>
      </p:pic>
      <p:sp>
        <p:nvSpPr>
          <p:cNvPr id="6" name="مربع نص 5"/>
          <p:cNvSpPr txBox="1"/>
          <p:nvPr/>
        </p:nvSpPr>
        <p:spPr>
          <a:xfrm>
            <a:off x="899592" y="5733256"/>
            <a:ext cx="8244408" cy="1292662"/>
          </a:xfrm>
          <a:prstGeom prst="rect">
            <a:avLst/>
          </a:prstGeom>
          <a:noFill/>
        </p:spPr>
        <p:txBody>
          <a:bodyPr wrap="square" rtlCol="1">
            <a:spAutoFit/>
          </a:bodyPr>
          <a:lstStyle/>
          <a:p>
            <a:r>
              <a:rPr lang="en-US" sz="2000" dirty="0">
                <a:latin typeface="Times New Roman" pitchFamily="18" charset="0"/>
                <a:ea typeface="Calibri" panose="020F0502020204030204" pitchFamily="34" charset="0"/>
                <a:cs typeface="Times New Roman" pitchFamily="18" charset="0"/>
              </a:rPr>
              <a:t>As shown in figure above, the punching shear check is smaller than 1. Knowing that the thickness of the foundation is 1000 mm so this thickness would be sufficient and there would be no punching shear.</a:t>
            </a:r>
          </a:p>
          <a:p>
            <a:endParaRPr lang="ar-SA"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99592" y="274638"/>
            <a:ext cx="8244408" cy="1143000"/>
          </a:xfrm>
        </p:spPr>
        <p:txBody>
          <a:bodyPr>
            <a:noAutofit/>
          </a:bodyPr>
          <a:lstStyle/>
          <a:p>
            <a:pPr algn="ctr"/>
            <a:r>
              <a:rPr lang="en-US" sz="3600" b="1" dirty="0">
                <a:solidFill>
                  <a:schemeClr val="tx1"/>
                </a:solidFill>
                <a:effectLst/>
                <a:latin typeface="Times New Roman" pitchFamily="18" charset="0"/>
                <a:ea typeface="Calibri" panose="020F0502020204030204" pitchFamily="34" charset="0"/>
                <a:cs typeface="Times New Roman" pitchFamily="18" charset="0"/>
              </a:rPr>
              <a:t>Design of Mat Foundations Under Gravity Loads Effect Only</a:t>
            </a:r>
            <a:endParaRPr lang="ar-SA" sz="4000" dirty="0">
              <a:solidFill>
                <a:schemeClr val="tx1"/>
              </a:solidFill>
              <a:latin typeface="Times New Roman" pitchFamily="18" charset="0"/>
              <a:cs typeface="Times New Roman" pitchFamily="18" charset="0"/>
            </a:endParaRPr>
          </a:p>
        </p:txBody>
      </p:sp>
      <p:sp>
        <p:nvSpPr>
          <p:cNvPr id="3" name="عنصر نائب للمحتوى 2"/>
          <p:cNvSpPr>
            <a:spLocks noGrp="1"/>
          </p:cNvSpPr>
          <p:nvPr>
            <p:ph idx="1"/>
          </p:nvPr>
        </p:nvSpPr>
        <p:spPr>
          <a:xfrm>
            <a:off x="1043608" y="1447800"/>
            <a:ext cx="8100392" cy="5410200"/>
          </a:xfrm>
        </p:spPr>
        <p:txBody>
          <a:bodyPr/>
          <a:lstStyle/>
          <a:p>
            <a:r>
              <a:rPr lang="en-US" sz="2000" dirty="0">
                <a:latin typeface="Times New Roman" pitchFamily="18" charset="0"/>
                <a:cs typeface="Times New Roman" pitchFamily="18" charset="0"/>
              </a:rPr>
              <a:t>The services loads for each column = </a:t>
            </a:r>
            <a:r>
              <a:rPr lang="en-US" sz="2000" b="1" dirty="0">
                <a:latin typeface="Times New Roman" pitchFamily="18" charset="0"/>
                <a:cs typeface="Times New Roman" pitchFamily="18" charset="0"/>
              </a:rPr>
              <a:t>33.5 </a:t>
            </a:r>
            <a:r>
              <a:rPr lang="en-US" sz="2000" b="1" dirty="0" err="1">
                <a:solidFill>
                  <a:srgbClr val="333333"/>
                </a:solidFill>
                <a:latin typeface="Times New Roman" pitchFamily="18" charset="0"/>
                <a:cs typeface="Times New Roman" pitchFamily="18" charset="0"/>
              </a:rPr>
              <a:t>kN</a:t>
            </a:r>
            <a:r>
              <a:rPr lang="en-US" sz="2000" b="1" dirty="0">
                <a:solidFill>
                  <a:srgbClr val="333333"/>
                </a:solidFill>
                <a:latin typeface="Times New Roman" pitchFamily="18" charset="0"/>
                <a:cs typeface="Times New Roman" pitchFamily="18" charset="0"/>
              </a:rPr>
              <a:t>/m</a:t>
            </a:r>
            <a:r>
              <a:rPr lang="en-US" sz="2000" b="1" baseline="30000" dirty="0">
                <a:solidFill>
                  <a:srgbClr val="333333"/>
                </a:solidFill>
                <a:latin typeface="Times New Roman" pitchFamily="18" charset="0"/>
                <a:cs typeface="Times New Roman" pitchFamily="18" charset="0"/>
              </a:rPr>
              <a:t>2</a:t>
            </a:r>
          </a:p>
          <a:p>
            <a:r>
              <a:rPr lang="en-US" sz="2000" dirty="0">
                <a:latin typeface="Times New Roman" pitchFamily="18" charset="0"/>
                <a:cs typeface="Times New Roman" pitchFamily="18" charset="0"/>
              </a:rPr>
              <a:t>The services loads for internal and external walls = </a:t>
            </a:r>
            <a:r>
              <a:rPr lang="en-US" sz="2000" b="1" dirty="0">
                <a:latin typeface="Times New Roman" pitchFamily="18" charset="0"/>
                <a:cs typeface="Times New Roman" pitchFamily="18" charset="0"/>
              </a:rPr>
              <a:t>33.5</a:t>
            </a:r>
            <a:r>
              <a:rPr lang="en-US" sz="2000" b="1" dirty="0">
                <a:solidFill>
                  <a:srgbClr val="333333"/>
                </a:solidFill>
                <a:latin typeface="Times New Roman" pitchFamily="18" charset="0"/>
                <a:cs typeface="Times New Roman" pitchFamily="18" charset="0"/>
              </a:rPr>
              <a:t>kN/m</a:t>
            </a:r>
            <a:r>
              <a:rPr lang="en-US" sz="2000" b="1" baseline="30000" dirty="0">
                <a:solidFill>
                  <a:srgbClr val="333333"/>
                </a:solidFill>
                <a:latin typeface="Times New Roman" pitchFamily="18" charset="0"/>
                <a:cs typeface="Times New Roman" pitchFamily="18" charset="0"/>
              </a:rPr>
              <a:t>2</a:t>
            </a:r>
          </a:p>
          <a:p>
            <a:pPr>
              <a:buNone/>
            </a:pPr>
            <a:endParaRPr lang="ar-SA" dirty="0"/>
          </a:p>
        </p:txBody>
      </p:sp>
      <p:pic>
        <p:nvPicPr>
          <p:cNvPr id="4" name="Picture 4">
            <a:extLst>
              <a:ext uri="{FF2B5EF4-FFF2-40B4-BE49-F238E27FC236}">
                <a16:creationId xmlns:a16="http://schemas.microsoft.com/office/drawing/2014/main" id="{EEDBD637-28BE-F677-465D-783AFE6AC7D9}"/>
              </a:ext>
            </a:extLst>
          </p:cNvPr>
          <p:cNvPicPr>
            <a:picLocks noChangeAspect="1"/>
          </p:cNvPicPr>
          <p:nvPr/>
        </p:nvPicPr>
        <p:blipFill>
          <a:blip r:embed="rId2" cstate="print"/>
          <a:stretch>
            <a:fillRect/>
          </a:stretch>
        </p:blipFill>
        <p:spPr>
          <a:xfrm>
            <a:off x="1115616" y="2276872"/>
            <a:ext cx="7678630" cy="1333759"/>
          </a:xfrm>
          <a:prstGeom prst="rect">
            <a:avLst/>
          </a:prstGeom>
        </p:spPr>
      </p:pic>
      <p:sp>
        <p:nvSpPr>
          <p:cNvPr id="5" name="مربع نص 4"/>
          <p:cNvSpPr txBox="1"/>
          <p:nvPr/>
        </p:nvSpPr>
        <p:spPr>
          <a:xfrm>
            <a:off x="1259632" y="3861048"/>
            <a:ext cx="6552728" cy="996170"/>
          </a:xfrm>
          <a:prstGeom prst="rect">
            <a:avLst/>
          </a:prstGeom>
          <a:noFill/>
        </p:spPr>
        <p:txBody>
          <a:bodyPr wrap="square" rtlCol="1">
            <a:spAutoFit/>
          </a:bodyPr>
          <a:lstStyle/>
          <a:p>
            <a:pPr marL="228600" lvl="0" indent="-228600">
              <a:lnSpc>
                <a:spcPct val="90000"/>
              </a:lnSpc>
              <a:spcBef>
                <a:spcPts val="1000"/>
              </a:spcBef>
              <a:buFont typeface="Arial" panose="020B0604020202020204" pitchFamily="34" charset="0"/>
              <a:buChar char="•"/>
              <a:defRPr/>
            </a:pPr>
            <a:r>
              <a:rPr lang="en-US" dirty="0">
                <a:latin typeface="Times New Roman" pitchFamily="18" charset="0"/>
                <a:cs typeface="Times New Roman" pitchFamily="18" charset="0"/>
              </a:rPr>
              <a:t>The ultimate loads for each column = </a:t>
            </a:r>
            <a:r>
              <a:rPr lang="en-US" b="1" dirty="0">
                <a:latin typeface="Times New Roman" pitchFamily="18" charset="0"/>
                <a:cs typeface="Times New Roman" pitchFamily="18" charset="0"/>
              </a:rPr>
              <a:t>45.6 </a:t>
            </a:r>
            <a:r>
              <a:rPr lang="en-US" b="1" dirty="0" err="1">
                <a:solidFill>
                  <a:srgbClr val="333333"/>
                </a:solidFill>
                <a:latin typeface="Times New Roman" pitchFamily="18" charset="0"/>
                <a:cs typeface="Times New Roman" pitchFamily="18" charset="0"/>
              </a:rPr>
              <a:t>kN</a:t>
            </a:r>
            <a:r>
              <a:rPr lang="en-US" b="1" dirty="0">
                <a:solidFill>
                  <a:srgbClr val="333333"/>
                </a:solidFill>
                <a:latin typeface="Times New Roman" pitchFamily="18" charset="0"/>
                <a:cs typeface="Times New Roman" pitchFamily="18" charset="0"/>
              </a:rPr>
              <a:t>/m</a:t>
            </a:r>
            <a:r>
              <a:rPr lang="en-US" b="1" baseline="30000" dirty="0">
                <a:solidFill>
                  <a:srgbClr val="333333"/>
                </a:solidFill>
                <a:latin typeface="Times New Roman" pitchFamily="18" charset="0"/>
                <a:cs typeface="Times New Roman" pitchFamily="18" charset="0"/>
              </a:rPr>
              <a:t>2</a:t>
            </a:r>
          </a:p>
          <a:p>
            <a:pPr marL="228600" lvl="0" indent="-228600">
              <a:lnSpc>
                <a:spcPct val="90000"/>
              </a:lnSpc>
              <a:spcBef>
                <a:spcPts val="1000"/>
              </a:spcBef>
              <a:buFont typeface="Arial" panose="020B0604020202020204" pitchFamily="34" charset="0"/>
              <a:buChar char="•"/>
              <a:defRPr/>
            </a:pPr>
            <a:r>
              <a:rPr lang="en-US" dirty="0">
                <a:solidFill>
                  <a:prstClr val="black"/>
                </a:solidFill>
                <a:latin typeface="Times New Roman" pitchFamily="18" charset="0"/>
                <a:cs typeface="Times New Roman" pitchFamily="18" charset="0"/>
              </a:rPr>
              <a:t>The ultimate loads for internal and external walls = </a:t>
            </a:r>
            <a:r>
              <a:rPr lang="en-US" b="1" dirty="0">
                <a:solidFill>
                  <a:prstClr val="black"/>
                </a:solidFill>
                <a:latin typeface="Times New Roman" pitchFamily="18" charset="0"/>
                <a:cs typeface="Times New Roman" pitchFamily="18" charset="0"/>
              </a:rPr>
              <a:t>45.6 </a:t>
            </a:r>
            <a:r>
              <a:rPr lang="en-US" b="1" dirty="0" err="1">
                <a:solidFill>
                  <a:srgbClr val="333333"/>
                </a:solidFill>
                <a:latin typeface="Times New Roman" pitchFamily="18" charset="0"/>
                <a:cs typeface="Times New Roman" pitchFamily="18" charset="0"/>
              </a:rPr>
              <a:t>kN</a:t>
            </a:r>
            <a:r>
              <a:rPr lang="en-US" b="1" dirty="0">
                <a:solidFill>
                  <a:srgbClr val="333333"/>
                </a:solidFill>
                <a:latin typeface="Times New Roman" pitchFamily="18" charset="0"/>
                <a:cs typeface="Times New Roman" pitchFamily="18" charset="0"/>
              </a:rPr>
              <a:t>/m</a:t>
            </a:r>
            <a:r>
              <a:rPr lang="en-US" b="1" baseline="30000" dirty="0">
                <a:solidFill>
                  <a:srgbClr val="333333"/>
                </a:solidFill>
                <a:latin typeface="Times New Roman" pitchFamily="18" charset="0"/>
                <a:cs typeface="Times New Roman" pitchFamily="18" charset="0"/>
              </a:rPr>
              <a:t>2</a:t>
            </a:r>
          </a:p>
          <a:p>
            <a:endParaRPr lang="ar-SA" dirty="0"/>
          </a:p>
        </p:txBody>
      </p:sp>
      <p:pic>
        <p:nvPicPr>
          <p:cNvPr id="6" name="Picture 6">
            <a:extLst>
              <a:ext uri="{FF2B5EF4-FFF2-40B4-BE49-F238E27FC236}">
                <a16:creationId xmlns:a16="http://schemas.microsoft.com/office/drawing/2014/main" id="{843477A0-29AC-14E3-9DA8-D0F3A940E6B7}"/>
              </a:ext>
            </a:extLst>
          </p:cNvPr>
          <p:cNvPicPr>
            <a:picLocks noChangeAspect="1"/>
          </p:cNvPicPr>
          <p:nvPr/>
        </p:nvPicPr>
        <p:blipFill>
          <a:blip r:embed="rId3" cstate="print"/>
          <a:stretch>
            <a:fillRect/>
          </a:stretch>
        </p:blipFill>
        <p:spPr>
          <a:xfrm>
            <a:off x="1043609" y="4941168"/>
            <a:ext cx="7848872" cy="1297052"/>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ctr"/>
            <a:r>
              <a:rPr lang="en-US" sz="4000" b="1" dirty="0">
                <a:solidFill>
                  <a:schemeClr val="tx1"/>
                </a:solidFill>
                <a:effectLst/>
                <a:latin typeface="Times New Roman" pitchFamily="18" charset="0"/>
                <a:ea typeface="Calibri" panose="020F0502020204030204" pitchFamily="34" charset="0"/>
                <a:cs typeface="Times New Roman" pitchFamily="18" charset="0"/>
              </a:rPr>
              <a:t>Design Checks on Mat Foundation under gravity loads only</a:t>
            </a:r>
            <a:endParaRPr lang="ar-SA" dirty="0">
              <a:solidFill>
                <a:schemeClr val="tx1"/>
              </a:solidFill>
              <a:latin typeface="Times New Roman" pitchFamily="18" charset="0"/>
              <a:cs typeface="Times New Roman" pitchFamily="18" charset="0"/>
            </a:endParaRPr>
          </a:p>
        </p:txBody>
      </p:sp>
      <p:sp>
        <p:nvSpPr>
          <p:cNvPr id="3" name="عنصر نائب للمحتوى 2"/>
          <p:cNvSpPr>
            <a:spLocks noGrp="1"/>
          </p:cNvSpPr>
          <p:nvPr>
            <p:ph idx="1"/>
          </p:nvPr>
        </p:nvSpPr>
        <p:spPr>
          <a:xfrm>
            <a:off x="1043608" y="1491380"/>
            <a:ext cx="8100392" cy="4872608"/>
          </a:xfrm>
        </p:spPr>
        <p:txBody>
          <a:bodyPr/>
          <a:lstStyle/>
          <a:p>
            <a:r>
              <a:rPr lang="en-US" sz="2000" b="1" dirty="0">
                <a:latin typeface="Times New Roman" pitchFamily="18" charset="0"/>
                <a:ea typeface="Calibri" panose="020F0502020204030204" pitchFamily="34" charset="0"/>
                <a:cs typeface="Times New Roman" pitchFamily="18" charset="0"/>
              </a:rPr>
              <a:t>punching shear check : </a:t>
            </a:r>
            <a:r>
              <a:rPr lang="en-US" sz="2000" dirty="0">
                <a:latin typeface="Times New Roman" pitchFamily="18" charset="0"/>
                <a:ea typeface="Calibri" panose="020F0502020204030204" pitchFamily="34" charset="0"/>
                <a:cs typeface="Times New Roman" pitchFamily="18" charset="0"/>
              </a:rPr>
              <a:t>As mentioned earlier the depth of the footing is 100 cm , </a:t>
            </a:r>
            <a:r>
              <a:rPr lang="en-US" sz="2000" b="1" dirty="0">
                <a:latin typeface="Times New Roman" pitchFamily="18" charset="0"/>
                <a:ea typeface="Calibri" panose="020F0502020204030204" pitchFamily="34" charset="0"/>
                <a:cs typeface="Times New Roman" pitchFamily="18" charset="0"/>
              </a:rPr>
              <a:t>Punching designed safely</a:t>
            </a:r>
          </a:p>
          <a:p>
            <a:pPr marL="0" indent="0">
              <a:buNone/>
            </a:pPr>
            <a:endParaRPr lang="en-US" sz="2000" b="1" dirty="0">
              <a:latin typeface="Times New Roman" pitchFamily="18" charset="0"/>
              <a:ea typeface="Calibri" panose="020F0502020204030204" pitchFamily="34" charset="0"/>
              <a:cs typeface="Times New Roman" pitchFamily="18" charset="0"/>
            </a:endParaRPr>
          </a:p>
          <a:p>
            <a:pPr marL="0" marR="0">
              <a:lnSpc>
                <a:spcPct val="107000"/>
              </a:lnSpc>
              <a:spcBef>
                <a:spcPts val="0"/>
              </a:spcBef>
              <a:spcAft>
                <a:spcPts val="800"/>
              </a:spcAft>
            </a:pPr>
            <a:r>
              <a:rPr lang="en-US" sz="2000" b="1" dirty="0">
                <a:latin typeface="Times New Roman" pitchFamily="18" charset="0"/>
                <a:ea typeface="Calibri" panose="020F0502020204030204" pitchFamily="34" charset="0"/>
                <a:cs typeface="Times New Roman" pitchFamily="18" charset="0"/>
              </a:rPr>
              <a:t>Bearing Capacity Check (Soil pressure) : </a:t>
            </a:r>
            <a:r>
              <a:rPr lang="en-US" sz="2000" dirty="0">
                <a:latin typeface="Times New Roman" pitchFamily="18" charset="0"/>
                <a:ea typeface="Calibri" panose="020F0502020204030204" pitchFamily="34" charset="0"/>
                <a:cs typeface="Times New Roman" pitchFamily="18" charset="0"/>
              </a:rPr>
              <a:t>all the values should be less than the allowable bearing capacity of the soil</a:t>
            </a:r>
          </a:p>
          <a:p>
            <a:pPr marL="0" marR="0">
              <a:lnSpc>
                <a:spcPct val="107000"/>
              </a:lnSpc>
              <a:spcBef>
                <a:spcPts val="0"/>
              </a:spcBef>
              <a:spcAft>
                <a:spcPts val="800"/>
              </a:spcAft>
            </a:pPr>
            <a:r>
              <a:rPr lang="en-US" sz="2000" dirty="0">
                <a:latin typeface="Times New Roman" pitchFamily="18" charset="0"/>
                <a:ea typeface="Calibri" panose="020F0502020204030204" pitchFamily="34" charset="0"/>
                <a:cs typeface="Times New Roman" pitchFamily="18" charset="0"/>
              </a:rPr>
              <a:t> which is 266 </a:t>
            </a:r>
            <a:r>
              <a:rPr lang="en-US" sz="2000" dirty="0" err="1">
                <a:latin typeface="Times New Roman" pitchFamily="18" charset="0"/>
                <a:ea typeface="Calibri" panose="020F0502020204030204" pitchFamily="34" charset="0"/>
                <a:cs typeface="Times New Roman" pitchFamily="18" charset="0"/>
              </a:rPr>
              <a:t>kN</a:t>
            </a:r>
            <a:r>
              <a:rPr lang="en-US" sz="2000" dirty="0">
                <a:latin typeface="Times New Roman" pitchFamily="18" charset="0"/>
                <a:ea typeface="Calibri" panose="020F0502020204030204" pitchFamily="34" charset="0"/>
                <a:cs typeface="Times New Roman" pitchFamily="18" charset="0"/>
              </a:rPr>
              <a:t>/m2</a:t>
            </a:r>
          </a:p>
          <a:p>
            <a:endParaRPr lang="ar-SA" dirty="0"/>
          </a:p>
        </p:txBody>
      </p:sp>
      <p:pic>
        <p:nvPicPr>
          <p:cNvPr id="4" name="Picture 4">
            <a:extLst>
              <a:ext uri="{FF2B5EF4-FFF2-40B4-BE49-F238E27FC236}">
                <a16:creationId xmlns:a16="http://schemas.microsoft.com/office/drawing/2014/main" id="{A5859468-5CB7-1AEC-4FEE-D8CB3C131317}"/>
              </a:ext>
            </a:extLst>
          </p:cNvPr>
          <p:cNvPicPr>
            <a:picLocks noChangeAspect="1"/>
          </p:cNvPicPr>
          <p:nvPr/>
        </p:nvPicPr>
        <p:blipFill rotWithShape="1">
          <a:blip r:embed="rId2" cstate="print"/>
          <a:srcRect t="20000"/>
          <a:stretch/>
        </p:blipFill>
        <p:spPr>
          <a:xfrm>
            <a:off x="1115616" y="3645024"/>
            <a:ext cx="8028384" cy="864096"/>
          </a:xfrm>
          <a:prstGeom prst="rect">
            <a:avLst/>
          </a:prstGeom>
        </p:spPr>
      </p:pic>
      <p:sp>
        <p:nvSpPr>
          <p:cNvPr id="5" name="مربع نص 4"/>
          <p:cNvSpPr txBox="1"/>
          <p:nvPr/>
        </p:nvSpPr>
        <p:spPr>
          <a:xfrm>
            <a:off x="1187624" y="4365105"/>
            <a:ext cx="7956376" cy="1463606"/>
          </a:xfrm>
          <a:prstGeom prst="rect">
            <a:avLst/>
          </a:prstGeom>
          <a:noFill/>
        </p:spPr>
        <p:txBody>
          <a:bodyPr wrap="square" rtlCol="1">
            <a:spAutoFit/>
          </a:bodyPr>
          <a:lstStyle/>
          <a:p>
            <a:pPr>
              <a:lnSpc>
                <a:spcPct val="107000"/>
              </a:lnSpc>
              <a:spcAft>
                <a:spcPts val="800"/>
              </a:spcAft>
            </a:pPr>
            <a:r>
              <a:rPr lang="en-US" dirty="0">
                <a:latin typeface="Times New Roman" pitchFamily="18" charset="0"/>
                <a:ea typeface="Calibri" panose="020F0502020204030204" pitchFamily="34" charset="0"/>
                <a:cs typeface="Times New Roman" pitchFamily="18" charset="0"/>
              </a:rPr>
              <a:t>The maximum value of pressure is 228 </a:t>
            </a:r>
            <a:r>
              <a:rPr lang="en-US" dirty="0" err="1">
                <a:latin typeface="Times New Roman" pitchFamily="18" charset="0"/>
                <a:ea typeface="Calibri" panose="020F0502020204030204" pitchFamily="34" charset="0"/>
                <a:cs typeface="Times New Roman" pitchFamily="18" charset="0"/>
              </a:rPr>
              <a:t>kN</a:t>
            </a:r>
            <a:r>
              <a:rPr lang="en-US" dirty="0">
                <a:latin typeface="Times New Roman" pitchFamily="18" charset="0"/>
                <a:ea typeface="Calibri" panose="020F0502020204030204" pitchFamily="34" charset="0"/>
                <a:cs typeface="Times New Roman" pitchFamily="18" charset="0"/>
              </a:rPr>
              <a:t>/m2 &lt; 266 </a:t>
            </a:r>
            <a:r>
              <a:rPr lang="en-US" dirty="0" err="1">
                <a:latin typeface="Times New Roman" pitchFamily="18" charset="0"/>
                <a:ea typeface="Calibri" panose="020F0502020204030204" pitchFamily="34" charset="0"/>
                <a:cs typeface="Times New Roman" pitchFamily="18" charset="0"/>
              </a:rPr>
              <a:t>kN</a:t>
            </a:r>
            <a:r>
              <a:rPr lang="en-US" dirty="0">
                <a:latin typeface="Times New Roman" pitchFamily="18" charset="0"/>
                <a:ea typeface="Calibri" panose="020F0502020204030204" pitchFamily="34" charset="0"/>
                <a:cs typeface="Times New Roman" pitchFamily="18" charset="0"/>
              </a:rPr>
              <a:t>/m2 , </a:t>
            </a:r>
            <a:r>
              <a:rPr lang="en-US" b="1" dirty="0">
                <a:latin typeface="Times New Roman" pitchFamily="18" charset="0"/>
                <a:ea typeface="Calibri" panose="020F0502020204030204" pitchFamily="34" charset="0"/>
                <a:cs typeface="Times New Roman" pitchFamily="18" charset="0"/>
              </a:rPr>
              <a:t>So the check is ok</a:t>
            </a:r>
            <a:endParaRPr lang="en-US" dirty="0">
              <a:latin typeface="Times New Roman" pitchFamily="18" charset="0"/>
              <a:ea typeface="Calibri" panose="020F0502020204030204" pitchFamily="34" charset="0"/>
              <a:cs typeface="Times New Roman" pitchFamily="18" charset="0"/>
            </a:endParaRPr>
          </a:p>
          <a:p>
            <a:pPr marR="0">
              <a:lnSpc>
                <a:spcPct val="107000"/>
              </a:lnSpc>
              <a:spcBef>
                <a:spcPts val="0"/>
              </a:spcBef>
              <a:spcAft>
                <a:spcPts val="800"/>
              </a:spcAft>
            </a:pPr>
            <a:r>
              <a:rPr lang="en-US" b="1" dirty="0">
                <a:latin typeface="Times New Roman" pitchFamily="18" charset="0"/>
                <a:ea typeface="Calibri" panose="020F0502020204030204" pitchFamily="34" charset="0"/>
                <a:cs typeface="Times New Roman" pitchFamily="18" charset="0"/>
              </a:rPr>
              <a:t>Settlement Check (Deflection) : </a:t>
            </a:r>
            <a:r>
              <a:rPr lang="en-US" dirty="0">
                <a:latin typeface="Times New Roman" pitchFamily="18" charset="0"/>
                <a:ea typeface="Calibri" panose="020F0502020204030204" pitchFamily="34" charset="0"/>
                <a:cs typeface="Times New Roman" pitchFamily="18" charset="0"/>
              </a:rPr>
              <a:t> The deflection of the footing should less than 10 mm from service loads</a:t>
            </a:r>
          </a:p>
          <a:p>
            <a:endParaRPr lang="ar-SA" dirty="0"/>
          </a:p>
        </p:txBody>
      </p:sp>
      <p:pic>
        <p:nvPicPr>
          <p:cNvPr id="6" name="Picture 6">
            <a:extLst>
              <a:ext uri="{FF2B5EF4-FFF2-40B4-BE49-F238E27FC236}">
                <a16:creationId xmlns:a16="http://schemas.microsoft.com/office/drawing/2014/main" id="{444EE3D2-2414-BEC3-91B7-FDFA7B193909}"/>
              </a:ext>
            </a:extLst>
          </p:cNvPr>
          <p:cNvPicPr>
            <a:picLocks noChangeAspect="1"/>
          </p:cNvPicPr>
          <p:nvPr/>
        </p:nvPicPr>
        <p:blipFill>
          <a:blip r:embed="rId3" cstate="print"/>
          <a:stretch>
            <a:fillRect/>
          </a:stretch>
        </p:blipFill>
        <p:spPr>
          <a:xfrm>
            <a:off x="1115616" y="5445224"/>
            <a:ext cx="8028384" cy="720080"/>
          </a:xfrm>
          <a:prstGeom prst="rect">
            <a:avLst/>
          </a:prstGeom>
        </p:spPr>
      </p:pic>
      <p:sp>
        <p:nvSpPr>
          <p:cNvPr id="7" name="مربع نص 6"/>
          <p:cNvSpPr txBox="1"/>
          <p:nvPr/>
        </p:nvSpPr>
        <p:spPr>
          <a:xfrm>
            <a:off x="1043608" y="6211669"/>
            <a:ext cx="7848872" cy="677108"/>
          </a:xfrm>
          <a:prstGeom prst="rect">
            <a:avLst/>
          </a:prstGeom>
          <a:noFill/>
        </p:spPr>
        <p:txBody>
          <a:bodyPr wrap="square" rtlCol="1">
            <a:spAutoFit/>
          </a:bodyPr>
          <a:lstStyle/>
          <a:p>
            <a:r>
              <a:rPr lang="en-US" sz="2000" dirty="0">
                <a:latin typeface="Times New Roman" pitchFamily="18" charset="0"/>
                <a:ea typeface="Calibri" panose="020F0502020204030204" pitchFamily="34" charset="0"/>
                <a:cs typeface="Times New Roman" pitchFamily="18" charset="0"/>
              </a:rPr>
              <a:t>The maximum value of deflection is 9.6 mm &lt; 10 mm, </a:t>
            </a:r>
            <a:r>
              <a:rPr lang="en-US" sz="2000" b="1" dirty="0">
                <a:latin typeface="Times New Roman" pitchFamily="18" charset="0"/>
                <a:ea typeface="Calibri" panose="020F0502020204030204" pitchFamily="34" charset="0"/>
                <a:cs typeface="Times New Roman" pitchFamily="18" charset="0"/>
              </a:rPr>
              <a:t>So the check is ok.</a:t>
            </a:r>
          </a:p>
          <a:p>
            <a:endParaRPr lang="ar-SA"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115616" y="274638"/>
            <a:ext cx="7818072" cy="1143000"/>
          </a:xfrm>
        </p:spPr>
        <p:txBody>
          <a:bodyPr>
            <a:normAutofit/>
          </a:bodyPr>
          <a:lstStyle/>
          <a:p>
            <a:pPr algn="ctr"/>
            <a:r>
              <a:rPr lang="en-US" sz="3200" b="1" dirty="0">
                <a:solidFill>
                  <a:schemeClr val="tx1"/>
                </a:solidFill>
                <a:effectLst/>
                <a:latin typeface="Times New Roman" pitchFamily="18" charset="0"/>
                <a:ea typeface="Calibri" panose="020F0502020204030204" pitchFamily="34" charset="0"/>
                <a:cs typeface="Times New Roman" pitchFamily="18" charset="0"/>
              </a:rPr>
              <a:t>Steel Reinforcement of the Mat Foundation</a:t>
            </a:r>
            <a:endParaRPr lang="ar-SA" sz="3600" dirty="0">
              <a:solidFill>
                <a:schemeClr val="tx1"/>
              </a:solidFill>
              <a:latin typeface="Times New Roman" pitchFamily="18" charset="0"/>
              <a:cs typeface="Times New Roman" pitchFamily="18" charset="0"/>
            </a:endParaRPr>
          </a:p>
        </p:txBody>
      </p:sp>
      <p:sp>
        <p:nvSpPr>
          <p:cNvPr id="3" name="عنصر نائب للمحتوى 2"/>
          <p:cNvSpPr>
            <a:spLocks noGrp="1"/>
          </p:cNvSpPr>
          <p:nvPr>
            <p:ph idx="1"/>
          </p:nvPr>
        </p:nvSpPr>
        <p:spPr>
          <a:xfrm>
            <a:off x="1115616" y="1196752"/>
            <a:ext cx="8028384" cy="5472608"/>
          </a:xfrm>
        </p:spPr>
        <p:txBody>
          <a:bodyPr/>
          <a:lstStyle/>
          <a:p>
            <a:r>
              <a:rPr lang="en-US" sz="2000" b="1" dirty="0">
                <a:latin typeface="Times New Roman" pitchFamily="18" charset="0"/>
                <a:ea typeface="Calibri" panose="020F0502020204030204" pitchFamily="34" charset="0"/>
                <a:cs typeface="Times New Roman" pitchFamily="18" charset="0"/>
              </a:rPr>
              <a:t>Flexural Design </a:t>
            </a:r>
          </a:p>
          <a:p>
            <a:pPr marL="0" indent="0">
              <a:buNone/>
            </a:pPr>
            <a:r>
              <a:rPr lang="en-US" sz="2000" dirty="0">
                <a:latin typeface="Times New Roman" pitchFamily="18" charset="0"/>
                <a:ea typeface="Calibri" panose="020F0502020204030204" pitchFamily="34" charset="0"/>
                <a:cs typeface="Times New Roman" pitchFamily="18" charset="0"/>
              </a:rPr>
              <a:t>Minimum area of steel of the footing As min per in code ACI-2014 is As min = 0.0018 b h As min = 0.0018 * 1000 * 1000 = 1880 mm2 / m </a:t>
            </a:r>
          </a:p>
          <a:p>
            <a:pPr>
              <a:buNone/>
            </a:pPr>
            <a:endParaRPr lang="ar-SA" dirty="0"/>
          </a:p>
        </p:txBody>
      </p:sp>
      <p:pic>
        <p:nvPicPr>
          <p:cNvPr id="4" name="Picture 4">
            <a:extLst>
              <a:ext uri="{FF2B5EF4-FFF2-40B4-BE49-F238E27FC236}">
                <a16:creationId xmlns:a16="http://schemas.microsoft.com/office/drawing/2014/main" id="{73622EF6-3972-B8B6-4D14-EB1D3928008F}"/>
              </a:ext>
            </a:extLst>
          </p:cNvPr>
          <p:cNvPicPr>
            <a:picLocks noChangeAspect="1"/>
          </p:cNvPicPr>
          <p:nvPr/>
        </p:nvPicPr>
        <p:blipFill>
          <a:blip r:embed="rId2" cstate="print"/>
          <a:stretch>
            <a:fillRect/>
          </a:stretch>
        </p:blipFill>
        <p:spPr>
          <a:xfrm>
            <a:off x="1115616" y="3140968"/>
            <a:ext cx="3888431" cy="1527856"/>
          </a:xfrm>
          <a:prstGeom prst="rect">
            <a:avLst/>
          </a:prstGeom>
        </p:spPr>
      </p:pic>
      <p:pic>
        <p:nvPicPr>
          <p:cNvPr id="5" name="Picture 6">
            <a:extLst>
              <a:ext uri="{FF2B5EF4-FFF2-40B4-BE49-F238E27FC236}">
                <a16:creationId xmlns:a16="http://schemas.microsoft.com/office/drawing/2014/main" id="{70725639-D76B-F7E6-0B8A-3411CA6FBD7D}"/>
              </a:ext>
            </a:extLst>
          </p:cNvPr>
          <p:cNvPicPr>
            <a:picLocks noChangeAspect="1"/>
          </p:cNvPicPr>
          <p:nvPr/>
        </p:nvPicPr>
        <p:blipFill>
          <a:blip r:embed="rId3" cstate="print"/>
          <a:stretch>
            <a:fillRect/>
          </a:stretch>
        </p:blipFill>
        <p:spPr>
          <a:xfrm>
            <a:off x="5148064" y="3140968"/>
            <a:ext cx="3995936" cy="1527855"/>
          </a:xfrm>
          <a:prstGeom prst="rect">
            <a:avLst/>
          </a:prstGeom>
        </p:spPr>
      </p:pic>
      <p:sp>
        <p:nvSpPr>
          <p:cNvPr id="6" name="مربع نص 5"/>
          <p:cNvSpPr txBox="1"/>
          <p:nvPr/>
        </p:nvSpPr>
        <p:spPr>
          <a:xfrm>
            <a:off x="1115616" y="2420888"/>
            <a:ext cx="3888432" cy="646331"/>
          </a:xfrm>
          <a:prstGeom prst="rect">
            <a:avLst/>
          </a:prstGeom>
          <a:noFill/>
        </p:spPr>
        <p:txBody>
          <a:bodyPr wrap="square" rtlCol="1">
            <a:spAutoFit/>
          </a:bodyPr>
          <a:lstStyle/>
          <a:p>
            <a:r>
              <a:rPr lang="en-US" b="1" dirty="0">
                <a:latin typeface="Times New Roman" pitchFamily="18" charset="0"/>
                <a:ea typeface="Calibri" panose="020F0502020204030204" pitchFamily="34" charset="0"/>
                <a:cs typeface="Times New Roman" pitchFamily="18" charset="0"/>
              </a:rPr>
              <a:t>Top Reinforcement of mat foundation in y → AS = 1939.57 </a:t>
            </a:r>
            <a:endParaRPr lang="ar-SA" dirty="0">
              <a:latin typeface="Times New Roman" pitchFamily="18" charset="0"/>
              <a:cs typeface="Times New Roman" pitchFamily="18" charset="0"/>
            </a:endParaRPr>
          </a:p>
        </p:txBody>
      </p:sp>
      <p:sp>
        <p:nvSpPr>
          <p:cNvPr id="7" name="مربع نص 6"/>
          <p:cNvSpPr txBox="1"/>
          <p:nvPr/>
        </p:nvSpPr>
        <p:spPr>
          <a:xfrm>
            <a:off x="5220072" y="2492896"/>
            <a:ext cx="3923928" cy="646331"/>
          </a:xfrm>
          <a:prstGeom prst="rect">
            <a:avLst/>
          </a:prstGeom>
          <a:noFill/>
        </p:spPr>
        <p:txBody>
          <a:bodyPr wrap="square" rtlCol="1">
            <a:spAutoFit/>
          </a:bodyPr>
          <a:lstStyle/>
          <a:p>
            <a:r>
              <a:rPr lang="en-US" b="1" dirty="0">
                <a:latin typeface="Times New Roman" pitchFamily="18" charset="0"/>
                <a:ea typeface="Calibri" panose="020F0502020204030204" pitchFamily="34" charset="0"/>
                <a:cs typeface="Times New Roman" pitchFamily="18" charset="0"/>
              </a:rPr>
              <a:t>Top Reinforcement of mat foundation in x</a:t>
            </a:r>
            <a:r>
              <a:rPr lang="en-US" b="1" dirty="0">
                <a:solidFill>
                  <a:prstClr val="black"/>
                </a:solidFill>
                <a:latin typeface="Times New Roman" pitchFamily="18" charset="0"/>
                <a:ea typeface="Calibri" panose="020F0502020204030204" pitchFamily="34" charset="0"/>
                <a:cs typeface="Times New Roman" pitchFamily="18" charset="0"/>
              </a:rPr>
              <a:t> → AS = 2310.21</a:t>
            </a:r>
            <a:endParaRPr lang="ar-SA" dirty="0">
              <a:latin typeface="Times New Roman" pitchFamily="18" charset="0"/>
              <a:cs typeface="Times New Roman" pitchFamily="18" charset="0"/>
            </a:endParaRPr>
          </a:p>
        </p:txBody>
      </p:sp>
      <p:pic>
        <p:nvPicPr>
          <p:cNvPr id="8" name="Picture 8">
            <a:extLst>
              <a:ext uri="{FF2B5EF4-FFF2-40B4-BE49-F238E27FC236}">
                <a16:creationId xmlns:a16="http://schemas.microsoft.com/office/drawing/2014/main" id="{1488A968-AFDF-EE86-782F-9FE724DD89E6}"/>
              </a:ext>
            </a:extLst>
          </p:cNvPr>
          <p:cNvPicPr>
            <a:picLocks noChangeAspect="1"/>
          </p:cNvPicPr>
          <p:nvPr/>
        </p:nvPicPr>
        <p:blipFill>
          <a:blip r:embed="rId4" cstate="print"/>
          <a:stretch>
            <a:fillRect/>
          </a:stretch>
        </p:blipFill>
        <p:spPr>
          <a:xfrm>
            <a:off x="1043608" y="5373216"/>
            <a:ext cx="3960440" cy="1263688"/>
          </a:xfrm>
          <a:prstGeom prst="rect">
            <a:avLst/>
          </a:prstGeom>
        </p:spPr>
      </p:pic>
      <p:pic>
        <p:nvPicPr>
          <p:cNvPr id="9" name="Picture 10">
            <a:extLst>
              <a:ext uri="{FF2B5EF4-FFF2-40B4-BE49-F238E27FC236}">
                <a16:creationId xmlns:a16="http://schemas.microsoft.com/office/drawing/2014/main" id="{1755F5B1-5905-4EFE-05F3-87C193FE7AF2}"/>
              </a:ext>
            </a:extLst>
          </p:cNvPr>
          <p:cNvPicPr>
            <a:picLocks noChangeAspect="1"/>
          </p:cNvPicPr>
          <p:nvPr/>
        </p:nvPicPr>
        <p:blipFill>
          <a:blip r:embed="rId5" cstate="print"/>
          <a:stretch>
            <a:fillRect/>
          </a:stretch>
        </p:blipFill>
        <p:spPr>
          <a:xfrm>
            <a:off x="5364088" y="5373216"/>
            <a:ext cx="3779912" cy="1283022"/>
          </a:xfrm>
          <a:prstGeom prst="rect">
            <a:avLst/>
          </a:prstGeom>
        </p:spPr>
      </p:pic>
      <p:sp>
        <p:nvSpPr>
          <p:cNvPr id="10" name="مربع نص 9"/>
          <p:cNvSpPr txBox="1"/>
          <p:nvPr/>
        </p:nvSpPr>
        <p:spPr>
          <a:xfrm>
            <a:off x="1115616" y="4725144"/>
            <a:ext cx="3960440" cy="646331"/>
          </a:xfrm>
          <a:prstGeom prst="rect">
            <a:avLst/>
          </a:prstGeom>
          <a:noFill/>
        </p:spPr>
        <p:txBody>
          <a:bodyPr wrap="square" rtlCol="1">
            <a:spAutoFit/>
          </a:bodyPr>
          <a:lstStyle/>
          <a:p>
            <a:r>
              <a:rPr lang="en-US" b="1" dirty="0">
                <a:latin typeface="Times New Roman" pitchFamily="18" charset="0"/>
                <a:ea typeface="Calibri" panose="020F0502020204030204" pitchFamily="34" charset="0"/>
                <a:cs typeface="Times New Roman" pitchFamily="18" charset="0"/>
              </a:rPr>
              <a:t>Bottom Reinforcement of mat foundation in y </a:t>
            </a:r>
            <a:r>
              <a:rPr lang="en-US" b="1" dirty="0">
                <a:solidFill>
                  <a:prstClr val="black"/>
                </a:solidFill>
                <a:latin typeface="Times New Roman" pitchFamily="18" charset="0"/>
                <a:ea typeface="Calibri" panose="020F0502020204030204" pitchFamily="34" charset="0"/>
                <a:cs typeface="Times New Roman" pitchFamily="18" charset="0"/>
              </a:rPr>
              <a:t>→ AS = 3174.65</a:t>
            </a:r>
            <a:endParaRPr lang="ar-SA" dirty="0">
              <a:latin typeface="Times New Roman" pitchFamily="18" charset="0"/>
              <a:cs typeface="Times New Roman" pitchFamily="18" charset="0"/>
            </a:endParaRPr>
          </a:p>
        </p:txBody>
      </p:sp>
      <p:sp>
        <p:nvSpPr>
          <p:cNvPr id="11" name="مربع نص 10"/>
          <p:cNvSpPr txBox="1"/>
          <p:nvPr/>
        </p:nvSpPr>
        <p:spPr>
          <a:xfrm>
            <a:off x="5292080" y="4725144"/>
            <a:ext cx="3600400" cy="646331"/>
          </a:xfrm>
          <a:prstGeom prst="rect">
            <a:avLst/>
          </a:prstGeom>
          <a:noFill/>
        </p:spPr>
        <p:txBody>
          <a:bodyPr wrap="square" rtlCol="1">
            <a:spAutoFit/>
          </a:bodyPr>
          <a:lstStyle/>
          <a:p>
            <a:r>
              <a:rPr lang="en-US" b="1" dirty="0">
                <a:latin typeface="Times New Roman" pitchFamily="18" charset="0"/>
                <a:ea typeface="Calibri" panose="020F0502020204030204" pitchFamily="34" charset="0"/>
                <a:cs typeface="Times New Roman" pitchFamily="18" charset="0"/>
              </a:rPr>
              <a:t>Bottom Reinforcement of mat foundation in x </a:t>
            </a:r>
            <a:r>
              <a:rPr lang="en-US" b="1" dirty="0">
                <a:solidFill>
                  <a:prstClr val="black"/>
                </a:solidFill>
                <a:latin typeface="Times New Roman" pitchFamily="18" charset="0"/>
                <a:ea typeface="Calibri" panose="020F0502020204030204" pitchFamily="34" charset="0"/>
                <a:cs typeface="Times New Roman" pitchFamily="18" charset="0"/>
              </a:rPr>
              <a:t>→ AS= 3174.65</a:t>
            </a:r>
            <a:endParaRPr lang="ar-SA" dirty="0">
              <a:latin typeface="Times New Roman" pitchFamily="18" charset="0"/>
              <a:cs typeface="Times New Roman" pitchFamily="18" charset="0"/>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انقلاب">
  <a:themeElements>
    <a:clrScheme name="انقلاب">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انقلاب">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انقلاب">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370</TotalTime>
  <Words>1719</Words>
  <Application>Microsoft Office PowerPoint</Application>
  <PresentationFormat>عرض على الشاشة (4:3)</PresentationFormat>
  <Paragraphs>226</Paragraphs>
  <Slides>22</Slides>
  <Notes>3</Notes>
  <HiddenSlides>0</HiddenSlides>
  <MMClips>0</MMClips>
  <ScaleCrop>false</ScaleCrop>
  <HeadingPairs>
    <vt:vector size="6" baseType="variant">
      <vt:variant>
        <vt:lpstr>الخطوط المستخدمة</vt:lpstr>
      </vt:variant>
      <vt:variant>
        <vt:i4>8</vt:i4>
      </vt:variant>
      <vt:variant>
        <vt:lpstr>نسق</vt:lpstr>
      </vt:variant>
      <vt:variant>
        <vt:i4>1</vt:i4>
      </vt:variant>
      <vt:variant>
        <vt:lpstr>عناوين الشرائح</vt:lpstr>
      </vt:variant>
      <vt:variant>
        <vt:i4>22</vt:i4>
      </vt:variant>
    </vt:vector>
  </HeadingPairs>
  <TitlesOfParts>
    <vt:vector size="31" baseType="lpstr">
      <vt:lpstr>Arial</vt:lpstr>
      <vt:lpstr>Calibri</vt:lpstr>
      <vt:lpstr>Gill Sans MT</vt:lpstr>
      <vt:lpstr>Majalla UI</vt:lpstr>
      <vt:lpstr>Times New Roman</vt:lpstr>
      <vt:lpstr>Verdana</vt:lpstr>
      <vt:lpstr>Wingdings</vt:lpstr>
      <vt:lpstr>Wingdings 2</vt:lpstr>
      <vt:lpstr>انقلاب</vt:lpstr>
      <vt:lpstr>{Analyzing and Re-Designing of Foundation System for Asal Building }</vt:lpstr>
      <vt:lpstr>عرض تقديمي في PowerPoint</vt:lpstr>
      <vt:lpstr>عرض تقديمي في PowerPoint</vt:lpstr>
      <vt:lpstr>عرض تقديمي في PowerPoint</vt:lpstr>
      <vt:lpstr>عرض تقديمي في PowerPoint</vt:lpstr>
      <vt:lpstr>عرض تقديمي في PowerPoint</vt:lpstr>
      <vt:lpstr>Design of Mat Foundations Under Gravity Loads Effect Only</vt:lpstr>
      <vt:lpstr>Design Checks on Mat Foundation under gravity loads only</vt:lpstr>
      <vt:lpstr>Steel Reinforcement of the Mat Foundation</vt:lpstr>
      <vt:lpstr>عرض تقديمي في PowerPoint</vt:lpstr>
      <vt:lpstr>Design of Mat Foundations Under Gravity Loads Effect and Lateral Loads.</vt:lpstr>
      <vt:lpstr>Design of Mat Foundations Under Gravity Loads Effect and Lateral Loads.</vt:lpstr>
      <vt:lpstr>Bearing Capacity Check (Soil pressure) : all the values should be less than the allowable bearing capacity of the soil which is 266    </vt:lpstr>
      <vt:lpstr>Steel Reinforcement of the Mat Foundation</vt:lpstr>
      <vt:lpstr>عرض تقديمي في PowerPoint</vt:lpstr>
      <vt:lpstr>Quantity Survey </vt:lpstr>
      <vt:lpstr>Steel Reinforcement </vt:lpstr>
      <vt:lpstr>Steel Reinforcement</vt:lpstr>
      <vt:lpstr>Steel Reinforcement </vt:lpstr>
      <vt:lpstr>Steel Reinforcement </vt:lpstr>
      <vt:lpstr>Conclusion</vt:lpstr>
      <vt:lpstr>عرض تقديمي في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 is an analysis of the foundation system for residential and office buildings (Asal Building) and the redesign of its foundations in the (Al Basateen) area.</dc:title>
  <dc:creator>lenono</dc:creator>
  <cp:lastModifiedBy>Student</cp:lastModifiedBy>
  <cp:revision>20</cp:revision>
  <dcterms:created xsi:type="dcterms:W3CDTF">2023-01-07T15:21:31Z</dcterms:created>
  <dcterms:modified xsi:type="dcterms:W3CDTF">2023-01-24T10:13:34Z</dcterms:modified>
</cp:coreProperties>
</file>