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3"/>
  </p:notesMasterIdLst>
  <p:sldIdLst>
    <p:sldId id="287" r:id="rId2"/>
    <p:sldId id="259" r:id="rId3"/>
    <p:sldId id="261" r:id="rId4"/>
    <p:sldId id="263" r:id="rId5"/>
    <p:sldId id="262" r:id="rId6"/>
    <p:sldId id="264" r:id="rId7"/>
    <p:sldId id="290" r:id="rId8"/>
    <p:sldId id="265" r:id="rId9"/>
    <p:sldId id="272" r:id="rId10"/>
    <p:sldId id="270" r:id="rId11"/>
    <p:sldId id="2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2746029-84B8-4A33-9830-73908591B6C6}">
          <p14:sldIdLst>
            <p14:sldId id="287"/>
          </p14:sldIdLst>
        </p14:section>
        <p14:section name="Abschnitt ohne Titel" id="{DBB0379E-C730-4AD7-998E-7876F9E8FF4B}">
          <p14:sldIdLst>
            <p14:sldId id="259"/>
            <p14:sldId id="261"/>
            <p14:sldId id="263"/>
            <p14:sldId id="262"/>
            <p14:sldId id="264"/>
            <p14:sldId id="290"/>
            <p14:sldId id="265"/>
            <p14:sldId id="272"/>
            <p14:sldId id="270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3" autoAdjust="0"/>
    <p:restoredTop sz="92101" autoAdjust="0"/>
  </p:normalViewPr>
  <p:slideViewPr>
    <p:cSldViewPr snapToGrid="0">
      <p:cViewPr varScale="1">
        <p:scale>
          <a:sx n="68" d="100"/>
          <a:sy n="68" d="100"/>
        </p:scale>
        <p:origin x="82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wad\Downloads\&#1605;&#1588;&#1585;&#1608;&#1593;%20&#1575;&#1604;&#1578;&#1582;&#1585;&#1580;\loads%20&#1605;&#1593;&#1578;&#1605;&#1583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wad\Downloads\&#1605;&#1588;&#1585;&#1608;&#1593;%20&#1575;&#1604;&#1578;&#1582;&#1585;&#1580;\loads%20&#1605;&#1593;&#1578;&#1605;&#1583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wad\Downloads\&#1605;&#1588;&#1585;&#1608;&#1593;%20&#1575;&#1604;&#1578;&#1582;&#1585;&#1580;\loads%20&#1605;&#1593;&#1578;&#1605;&#1583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wad\Downloads\&#1605;&#1588;&#1585;&#1608;&#1593;%20&#1575;&#1604;&#1578;&#1582;&#1585;&#1580;\loads%20&#1605;&#1593;&#1578;&#1605;&#1583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load profile 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Tabelle1!$S$3</c:f>
              <c:strCache>
                <c:ptCount val="1"/>
                <c:pt idx="0">
                  <c:v>Ah/day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Tabelle1!$R$4:$R$28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xVal>
          <c:yVal>
            <c:numRef>
              <c:f>Tabelle1!$S$4:$S$28</c:f>
              <c:numCache>
                <c:formatCode>General</c:formatCode>
                <c:ptCount val="25"/>
                <c:pt idx="0">
                  <c:v>1.3635999999999999</c:v>
                </c:pt>
                <c:pt idx="1">
                  <c:v>1.3635999999999999</c:v>
                </c:pt>
                <c:pt idx="2">
                  <c:v>1.3635999999999999</c:v>
                </c:pt>
                <c:pt idx="3">
                  <c:v>1.3635999999999999</c:v>
                </c:pt>
                <c:pt idx="4">
                  <c:v>1.9086000000000001</c:v>
                </c:pt>
                <c:pt idx="5">
                  <c:v>1.9086000000000001</c:v>
                </c:pt>
                <c:pt idx="6">
                  <c:v>5.9085999999999999</c:v>
                </c:pt>
                <c:pt idx="7">
                  <c:v>8.3756000000000004</c:v>
                </c:pt>
                <c:pt idx="8">
                  <c:v>9.7866</c:v>
                </c:pt>
                <c:pt idx="9">
                  <c:v>3.9426000000000001</c:v>
                </c:pt>
                <c:pt idx="10">
                  <c:v>7.4505999999999997</c:v>
                </c:pt>
                <c:pt idx="11">
                  <c:v>1.8176000000000001</c:v>
                </c:pt>
                <c:pt idx="12">
                  <c:v>1.8176000000000001</c:v>
                </c:pt>
                <c:pt idx="13">
                  <c:v>6.8495999999999997</c:v>
                </c:pt>
                <c:pt idx="14">
                  <c:v>20.901599999999998</c:v>
                </c:pt>
                <c:pt idx="15">
                  <c:v>17.151599999999998</c:v>
                </c:pt>
                <c:pt idx="16">
                  <c:v>17.151599999999998</c:v>
                </c:pt>
                <c:pt idx="17">
                  <c:v>17.6966</c:v>
                </c:pt>
                <c:pt idx="18">
                  <c:v>17.6966</c:v>
                </c:pt>
                <c:pt idx="19">
                  <c:v>17.6966</c:v>
                </c:pt>
                <c:pt idx="20">
                  <c:v>17.6966</c:v>
                </c:pt>
                <c:pt idx="21">
                  <c:v>15.992599999999999</c:v>
                </c:pt>
                <c:pt idx="22">
                  <c:v>1.3635999999999999</c:v>
                </c:pt>
                <c:pt idx="23">
                  <c:v>1.3635999999999999</c:v>
                </c:pt>
                <c:pt idx="24">
                  <c:v>1.3635999999999999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69588720"/>
        <c:axId val="-869582192"/>
      </c:scatterChart>
      <c:valAx>
        <c:axId val="-869588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69582192"/>
        <c:crosses val="autoZero"/>
        <c:crossBetween val="midCat"/>
      </c:valAx>
      <c:valAx>
        <c:axId val="-869582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Current 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695887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load profile 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84755952804782"/>
          <c:y val="0.1734381986001346"/>
          <c:w val="0.84983506719151325"/>
          <c:h val="0.6165959945201905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Tabelle2!$S$3</c:f>
              <c:strCache>
                <c:ptCount val="1"/>
                <c:pt idx="0">
                  <c:v>total Ah/day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Tabelle2!$R$4:$R$28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xVal>
          <c:yVal>
            <c:numRef>
              <c:f>Tabelle2!$S$4:$S$28</c:f>
              <c:numCache>
                <c:formatCode>General</c:formatCode>
                <c:ptCount val="25"/>
                <c:pt idx="0">
                  <c:v>1.3635999999999999</c:v>
                </c:pt>
                <c:pt idx="1">
                  <c:v>1.3635999999999999</c:v>
                </c:pt>
                <c:pt idx="2">
                  <c:v>1.3635999999999999</c:v>
                </c:pt>
                <c:pt idx="3">
                  <c:v>1.3635999999999999</c:v>
                </c:pt>
                <c:pt idx="4">
                  <c:v>1.9086000000000001</c:v>
                </c:pt>
                <c:pt idx="5">
                  <c:v>1.9086000000000001</c:v>
                </c:pt>
                <c:pt idx="6">
                  <c:v>5.9085999999999999</c:v>
                </c:pt>
                <c:pt idx="7">
                  <c:v>8.3756000000000004</c:v>
                </c:pt>
                <c:pt idx="8">
                  <c:v>9.7866</c:v>
                </c:pt>
                <c:pt idx="9">
                  <c:v>3.9426000000000001</c:v>
                </c:pt>
                <c:pt idx="10">
                  <c:v>7.4505999999999997</c:v>
                </c:pt>
                <c:pt idx="11">
                  <c:v>1.8176000000000001</c:v>
                </c:pt>
                <c:pt idx="12">
                  <c:v>1.8176000000000001</c:v>
                </c:pt>
                <c:pt idx="13">
                  <c:v>6.8495999999999997</c:v>
                </c:pt>
                <c:pt idx="14">
                  <c:v>20.901599999999998</c:v>
                </c:pt>
                <c:pt idx="15">
                  <c:v>17.151599999999998</c:v>
                </c:pt>
                <c:pt idx="16">
                  <c:v>17.151599999999998</c:v>
                </c:pt>
                <c:pt idx="17">
                  <c:v>17.6966</c:v>
                </c:pt>
                <c:pt idx="18">
                  <c:v>17.6966</c:v>
                </c:pt>
                <c:pt idx="19">
                  <c:v>17.6966</c:v>
                </c:pt>
                <c:pt idx="20">
                  <c:v>16.901599999999998</c:v>
                </c:pt>
                <c:pt idx="21">
                  <c:v>15.538600000000001</c:v>
                </c:pt>
                <c:pt idx="22">
                  <c:v>1.3635999999999999</c:v>
                </c:pt>
                <c:pt idx="23">
                  <c:v>1.3635999999999999</c:v>
                </c:pt>
                <c:pt idx="24">
                  <c:v>1.3635999999999999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20939840"/>
        <c:axId val="-920940384"/>
      </c:scatterChart>
      <c:valAx>
        <c:axId val="-920939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20940384"/>
        <c:crosses val="autoZero"/>
        <c:crossBetween val="midCat"/>
      </c:valAx>
      <c:valAx>
        <c:axId val="-92094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Current 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20939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load profile 4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Tabelle3!$S$3</c:f>
              <c:strCache>
                <c:ptCount val="1"/>
                <c:pt idx="0">
                  <c:v>Ah/day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Tabelle3!$R$4:$R$28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xVal>
          <c:yVal>
            <c:numRef>
              <c:f>Tabelle3!$S$4:$S$28</c:f>
              <c:numCache>
                <c:formatCode>General</c:formatCode>
                <c:ptCount val="25"/>
                <c:pt idx="0">
                  <c:v>1.3635999999999999</c:v>
                </c:pt>
                <c:pt idx="1">
                  <c:v>1.3635999999999999</c:v>
                </c:pt>
                <c:pt idx="2">
                  <c:v>1.3635999999999999</c:v>
                </c:pt>
                <c:pt idx="3">
                  <c:v>1.3635999999999999</c:v>
                </c:pt>
                <c:pt idx="4">
                  <c:v>1.9086000000000001</c:v>
                </c:pt>
                <c:pt idx="5">
                  <c:v>1.9086000000000001</c:v>
                </c:pt>
                <c:pt idx="6">
                  <c:v>1.8306</c:v>
                </c:pt>
                <c:pt idx="7">
                  <c:v>6.2336</c:v>
                </c:pt>
                <c:pt idx="8">
                  <c:v>7.0125999999999999</c:v>
                </c:pt>
                <c:pt idx="9">
                  <c:v>1.3635999999999999</c:v>
                </c:pt>
                <c:pt idx="10">
                  <c:v>5.0156000000000001</c:v>
                </c:pt>
                <c:pt idx="11">
                  <c:v>1.3635999999999999</c:v>
                </c:pt>
                <c:pt idx="12">
                  <c:v>1.3635999999999999</c:v>
                </c:pt>
                <c:pt idx="13">
                  <c:v>6.7716000000000003</c:v>
                </c:pt>
                <c:pt idx="14">
                  <c:v>16.3566</c:v>
                </c:pt>
                <c:pt idx="15">
                  <c:v>17.151599999999998</c:v>
                </c:pt>
                <c:pt idx="16">
                  <c:v>17.151599999999998</c:v>
                </c:pt>
                <c:pt idx="17">
                  <c:v>16.901599999999998</c:v>
                </c:pt>
                <c:pt idx="18">
                  <c:v>16.901599999999998</c:v>
                </c:pt>
                <c:pt idx="19">
                  <c:v>16.901599999999998</c:v>
                </c:pt>
                <c:pt idx="20">
                  <c:v>16.901599999999998</c:v>
                </c:pt>
                <c:pt idx="21">
                  <c:v>1.3635999999999999</c:v>
                </c:pt>
                <c:pt idx="22">
                  <c:v>1.3635999999999999</c:v>
                </c:pt>
                <c:pt idx="23">
                  <c:v>1.3635999999999999</c:v>
                </c:pt>
                <c:pt idx="24">
                  <c:v>1.3635999999999999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20937120"/>
        <c:axId val="-996062192"/>
      </c:scatterChart>
      <c:valAx>
        <c:axId val="-9209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96062192"/>
        <c:crosses val="autoZero"/>
        <c:crossBetween val="midCat"/>
      </c:valAx>
      <c:valAx>
        <c:axId val="-996062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Current 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20937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load profile 5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Tabelle4!$Q$3</c:f>
              <c:strCache>
                <c:ptCount val="1"/>
                <c:pt idx="0">
                  <c:v>Ah/day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Tabelle4!$P$4:$P$28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xVal>
          <c:yVal>
            <c:numRef>
              <c:f>Tabelle4!$Q$4:$Q$28</c:f>
              <c:numCache>
                <c:formatCode>General</c:formatCode>
                <c:ptCount val="25"/>
                <c:pt idx="0">
                  <c:v>1.3635999999999999</c:v>
                </c:pt>
                <c:pt idx="1">
                  <c:v>1.3635999999999999</c:v>
                </c:pt>
                <c:pt idx="2">
                  <c:v>1.3635999999999999</c:v>
                </c:pt>
                <c:pt idx="3">
                  <c:v>1.3635999999999999</c:v>
                </c:pt>
                <c:pt idx="4">
                  <c:v>1.9086000000000001</c:v>
                </c:pt>
                <c:pt idx="5">
                  <c:v>1.9086000000000001</c:v>
                </c:pt>
                <c:pt idx="6">
                  <c:v>6.3894000000000002</c:v>
                </c:pt>
                <c:pt idx="7">
                  <c:v>1.3635999999999999</c:v>
                </c:pt>
                <c:pt idx="8">
                  <c:v>1.8826000000000001</c:v>
                </c:pt>
                <c:pt idx="9">
                  <c:v>1.3635999999999999</c:v>
                </c:pt>
                <c:pt idx="10">
                  <c:v>1.3635999999999999</c:v>
                </c:pt>
                <c:pt idx="11">
                  <c:v>1.3635999999999999</c:v>
                </c:pt>
                <c:pt idx="12">
                  <c:v>1.3635999999999999</c:v>
                </c:pt>
                <c:pt idx="13">
                  <c:v>2.5055000000000001</c:v>
                </c:pt>
                <c:pt idx="14">
                  <c:v>15.4476</c:v>
                </c:pt>
                <c:pt idx="15">
                  <c:v>16.3566</c:v>
                </c:pt>
                <c:pt idx="16">
                  <c:v>16.3566</c:v>
                </c:pt>
                <c:pt idx="17">
                  <c:v>16.901599999999998</c:v>
                </c:pt>
                <c:pt idx="18">
                  <c:v>16.901599999999998</c:v>
                </c:pt>
                <c:pt idx="19">
                  <c:v>16.447600000000001</c:v>
                </c:pt>
                <c:pt idx="20">
                  <c:v>15.538600000000001</c:v>
                </c:pt>
                <c:pt idx="21">
                  <c:v>1.3635999999999999</c:v>
                </c:pt>
                <c:pt idx="22">
                  <c:v>1.3635999999999999</c:v>
                </c:pt>
                <c:pt idx="23">
                  <c:v>1.3635999999999999</c:v>
                </c:pt>
                <c:pt idx="24">
                  <c:v>1.3635999999999999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96064368"/>
        <c:axId val="-996067088"/>
      </c:scatterChart>
      <c:valAx>
        <c:axId val="-996064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96067088"/>
        <c:crosses val="autoZero"/>
        <c:crossBetween val="midCat"/>
      </c:valAx>
      <c:valAx>
        <c:axId val="-99606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Current 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96064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92F2-FCD5-43BB-8BEF-E2A57E064F3A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BFE6C-B78D-4E12-AFE9-F14A1972EF6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56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BFE6C-B78D-4E12-AFE9-F14A1972EF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1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379073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4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6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3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38296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8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6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8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639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620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6DEA2EB-2576-4244-8283-44582BBD960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E409032-DDA3-479F-97CD-3190EA06D014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25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686480" y="1786649"/>
            <a:ext cx="10491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cs typeface="David" panose="020E0502060401010101" pitchFamily="34" charset="-79"/>
              </a:rPr>
              <a:t>A stand alone PV system design in </a:t>
            </a:r>
            <a:endParaRPr lang="en-US" sz="3600" dirty="0" smtClean="0">
              <a:cs typeface="David" panose="020E0502060401010101" pitchFamily="34" charset="-79"/>
            </a:endParaRPr>
          </a:p>
          <a:p>
            <a:pPr algn="ctr"/>
            <a:r>
              <a:rPr lang="en-US" sz="3600" dirty="0" smtClean="0">
                <a:cs typeface="David" panose="020E0502060401010101" pitchFamily="34" charset="-79"/>
              </a:rPr>
              <a:t>remote </a:t>
            </a:r>
            <a:r>
              <a:rPr lang="en-US" sz="3600" dirty="0">
                <a:cs typeface="David" panose="020E0502060401010101" pitchFamily="34" charset="-79"/>
              </a:rPr>
              <a:t>area in Hebron</a:t>
            </a:r>
            <a:endParaRPr lang="ar-SA" sz="3600" dirty="0"/>
          </a:p>
        </p:txBody>
      </p:sp>
      <p:sp>
        <p:nvSpPr>
          <p:cNvPr id="2" name="Rechteck 1"/>
          <p:cNvSpPr/>
          <p:nvPr/>
        </p:nvSpPr>
        <p:spPr>
          <a:xfrm>
            <a:off x="2780714" y="44141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David" panose="020E0502060401010101" pitchFamily="34" charset="-79"/>
                <a:cs typeface="David" panose="020E0502060401010101" pitchFamily="34" charset="-79"/>
              </a:rPr>
              <a:t>Prepared by :</a:t>
            </a:r>
            <a:r>
              <a:rPr lang="en-US" dirty="0" err="1">
                <a:latin typeface="David" panose="020E0502060401010101" pitchFamily="34" charset="-79"/>
                <a:cs typeface="David" panose="020E0502060401010101" pitchFamily="34" charset="-79"/>
              </a:rPr>
              <a:t>Ruqayya</a:t>
            </a:r>
            <a:r>
              <a:rPr lang="en-US" dirty="0">
                <a:latin typeface="David" panose="020E0502060401010101" pitchFamily="34" charset="-79"/>
                <a:cs typeface="David" panose="020E0502060401010101" pitchFamily="34" charset="-79"/>
              </a:rPr>
              <a:t> Imran</a:t>
            </a:r>
          </a:p>
          <a:p>
            <a:pPr algn="ctr"/>
            <a:r>
              <a:rPr lang="en-US" dirty="0">
                <a:latin typeface="David" panose="020E0502060401010101" pitchFamily="34" charset="-79"/>
                <a:cs typeface="David" panose="020E0502060401010101" pitchFamily="34" charset="-79"/>
              </a:rPr>
              <a:t>Supervisor </a:t>
            </a:r>
            <a:r>
              <a:rPr lang="en-US" dirty="0" smtClean="0">
                <a:latin typeface="David" panose="020E0502060401010101" pitchFamily="34" charset="-79"/>
                <a:cs typeface="David" panose="020E0502060401010101" pitchFamily="34" charset="-79"/>
              </a:rPr>
              <a:t>:Tamer </a:t>
            </a:r>
            <a:r>
              <a:rPr lang="en-US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khatib</a:t>
            </a:r>
            <a:r>
              <a:rPr lang="en-US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endParaRPr lang="ar-SA" dirty="0">
              <a:latin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992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37" y="389454"/>
            <a:ext cx="9601200" cy="1485900"/>
          </a:xfrm>
        </p:spPr>
        <p:txBody>
          <a:bodyPr/>
          <a:lstStyle/>
          <a:p>
            <a:r>
              <a:rPr lang="en-US" dirty="0" smtClean="0"/>
              <a:t>Circuit diagram</a:t>
            </a:r>
            <a:endParaRPr lang="en-US" dirty="0"/>
          </a:p>
        </p:txBody>
      </p:sp>
      <p:pic>
        <p:nvPicPr>
          <p:cNvPr id="4" name="Inhaltsplatzhalter 3" descr="C:\Users\Jawad\Downloads\مشروع التخرج 2\اوتوكاد\Capture 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654" y="1875354"/>
            <a:ext cx="11296357" cy="48630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/>
          <p:cNvSpPr/>
          <p:nvPr/>
        </p:nvSpPr>
        <p:spPr>
          <a:xfrm>
            <a:off x="1190767" y="1238736"/>
            <a:ext cx="20581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House 1, 2 and 3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362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533962"/>
              </p:ext>
            </p:extLst>
          </p:nvPr>
        </p:nvGraphicFramePr>
        <p:xfrm>
          <a:off x="1245847" y="751399"/>
          <a:ext cx="8725468" cy="59671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29552"/>
                <a:gridCol w="2396373"/>
                <a:gridCol w="1306286"/>
                <a:gridCol w="2293257"/>
              </a:tblGrid>
              <a:tr h="4640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Item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Decentralized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&gt;&lt;   </a:t>
                      </a: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centralized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PV module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Battery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Inverter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DC cable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 cable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DC .CB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 .CB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DC fuses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 fuses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DC surge arrester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 surge arrester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38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PV</a:t>
                      </a:r>
                      <a:r>
                        <a:rPr lang="en-US" sz="1800" baseline="0" dirty="0" smtClean="0">
                          <a:effectLst/>
                        </a:rPr>
                        <a:t> module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KWh meter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38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Generation Kwh meter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Steel structure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DC electrical panel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9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AC electrical panel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1027109" y="228179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46262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4430"/>
          </a:xfrm>
        </p:spPr>
        <p:txBody>
          <a:bodyPr/>
          <a:lstStyle/>
          <a:p>
            <a:r>
              <a:rPr lang="en-US" dirty="0" smtClean="0"/>
              <a:t>Previous results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3944" y="1326524"/>
            <a:ext cx="10709856" cy="5112913"/>
          </a:xfrm>
        </p:spPr>
        <p:txBody>
          <a:bodyPr/>
          <a:lstStyle/>
          <a:p>
            <a:r>
              <a:rPr lang="en-US" b="1" dirty="0" smtClean="0"/>
              <a:t>Load estimation </a:t>
            </a:r>
          </a:p>
          <a:p>
            <a:pPr marL="0" indent="0">
              <a:buNone/>
            </a:pPr>
            <a:r>
              <a:rPr lang="en-US" dirty="0"/>
              <a:t>Total Ah for all houses = 908.3576 </a:t>
            </a:r>
            <a:r>
              <a:rPr lang="en-US" dirty="0" smtClean="0"/>
              <a:t>Ah/day</a:t>
            </a:r>
          </a:p>
          <a:p>
            <a:r>
              <a:rPr lang="en-US" b="1" dirty="0" smtClean="0"/>
              <a:t>Load profile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2" y="2672309"/>
            <a:ext cx="7644618" cy="404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43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77420"/>
            <a:ext cx="10515600" cy="6261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layout</a:t>
            </a:r>
            <a:endParaRPr lang="en-US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8" y="803582"/>
            <a:ext cx="10795783" cy="605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7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5852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Circuit diagram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rafik 4"/>
          <p:cNvPicPr/>
          <p:nvPr/>
        </p:nvPicPr>
        <p:blipFill>
          <a:blip r:embed="rId2"/>
          <a:stretch>
            <a:fillRect/>
          </a:stretch>
        </p:blipFill>
        <p:spPr>
          <a:xfrm>
            <a:off x="675249" y="585218"/>
            <a:ext cx="11516751" cy="627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8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664274"/>
              </p:ext>
            </p:extLst>
          </p:nvPr>
        </p:nvGraphicFramePr>
        <p:xfrm>
          <a:off x="731520" y="461658"/>
          <a:ext cx="11460478" cy="62767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8815"/>
                <a:gridCol w="3923332"/>
                <a:gridCol w="2000484"/>
                <a:gridCol w="1625625"/>
                <a:gridCol w="1278055"/>
                <a:gridCol w="1694167"/>
              </a:tblGrid>
              <a:tr h="5184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Item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Description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Specification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Unit price (USD)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price (USD)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PV modules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320 Wp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7480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Battery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12V , 100Ah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10920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Inverter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 KW , 48V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3690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06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DC cables solar type 16 mm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cross section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2.25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 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184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cables solar type  10 mm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cross section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DC CB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CB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 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DC fuse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fuse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DC surge protection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surge protection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113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PV module KWh meter panel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Generation KWh meter panel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Mounting structure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2728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2728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45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Complete system installation and operation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DC Electrical Panel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Electrical Panel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System grounding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6044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31647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4" name="Rechteck 13"/>
          <p:cNvSpPr/>
          <p:nvPr/>
        </p:nvSpPr>
        <p:spPr>
          <a:xfrm>
            <a:off x="1299310" y="0"/>
            <a:ext cx="1885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Cost analysis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3989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8892" y="146075"/>
            <a:ext cx="9601200" cy="14859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simulation</a:t>
            </a:r>
            <a:endParaRPr lang="en-US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Grafik 3" descr="C:\Users\Jawad\Desktop\رقية\New folder (2)\Capture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92" y="717452"/>
            <a:ext cx="11383108" cy="6140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7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5320" y="0"/>
            <a:ext cx="10515600" cy="940061"/>
          </a:xfrm>
        </p:spPr>
        <p:txBody>
          <a:bodyPr/>
          <a:lstStyle/>
          <a:p>
            <a:r>
              <a:rPr lang="en-US" dirty="0" smtClean="0"/>
              <a:t>Decentralized system</a:t>
            </a:r>
            <a:endParaRPr lang="en-US" dirty="0"/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4875099"/>
              </p:ext>
            </p:extLst>
          </p:nvPr>
        </p:nvGraphicFramePr>
        <p:xfrm>
          <a:off x="655320" y="940061"/>
          <a:ext cx="5705341" cy="2771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816827"/>
              </p:ext>
            </p:extLst>
          </p:nvPr>
        </p:nvGraphicFramePr>
        <p:xfrm>
          <a:off x="6138929" y="982264"/>
          <a:ext cx="6053071" cy="2700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672405"/>
              </p:ext>
            </p:extLst>
          </p:nvPr>
        </p:nvGraphicFramePr>
        <p:xfrm>
          <a:off x="655320" y="3647042"/>
          <a:ext cx="5292144" cy="3210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281278"/>
              </p:ext>
            </p:extLst>
          </p:nvPr>
        </p:nvGraphicFramePr>
        <p:xfrm>
          <a:off x="6181859" y="3703268"/>
          <a:ext cx="5458496" cy="3154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1924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05818"/>
            <a:ext cx="10515600" cy="1081537"/>
          </a:xfrm>
        </p:spPr>
        <p:txBody>
          <a:bodyPr/>
          <a:lstStyle/>
          <a:p>
            <a:r>
              <a:rPr lang="en-US" dirty="0" smtClean="0"/>
              <a:t>System layout</a:t>
            </a:r>
            <a:endParaRPr lang="en-US" dirty="0"/>
          </a:p>
        </p:txBody>
      </p:sp>
      <p:pic>
        <p:nvPicPr>
          <p:cNvPr id="4" name="Inhaltsplatzhalter 3" descr="C:\Users\Jawad\Downloads\مشروع التخرج 2\اوتوكاد\Capture 8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87355"/>
            <a:ext cx="10766946" cy="539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507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TM10001105[[fn=Ernte]]</Template>
  <TotalTime>0</TotalTime>
  <Words>327</Words>
  <Application>Microsoft Office PowerPoint</Application>
  <PresentationFormat>Breitbild</PresentationFormat>
  <Paragraphs>215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David</vt:lpstr>
      <vt:lpstr>Franklin Gothic Book</vt:lpstr>
      <vt:lpstr>Tahoma</vt:lpstr>
      <vt:lpstr>Times New Roman</vt:lpstr>
      <vt:lpstr>Crop</vt:lpstr>
      <vt:lpstr>PowerPoint-Präsentation</vt:lpstr>
      <vt:lpstr>PowerPoint-Präsentation</vt:lpstr>
      <vt:lpstr>Previous results</vt:lpstr>
      <vt:lpstr>System layout</vt:lpstr>
      <vt:lpstr>Circuit diagram</vt:lpstr>
      <vt:lpstr>PowerPoint-Präsentation</vt:lpstr>
      <vt:lpstr>simulation</vt:lpstr>
      <vt:lpstr>Decentralized system</vt:lpstr>
      <vt:lpstr>System layout</vt:lpstr>
      <vt:lpstr>Circuit diagram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Outline:</dc:title>
  <dc:creator>Windows User</dc:creator>
  <cp:lastModifiedBy>Windows User</cp:lastModifiedBy>
  <cp:revision>56</cp:revision>
  <dcterms:created xsi:type="dcterms:W3CDTF">2017-12-01T07:34:24Z</dcterms:created>
  <dcterms:modified xsi:type="dcterms:W3CDTF">2017-12-20T10:24:44Z</dcterms:modified>
</cp:coreProperties>
</file>