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</p:sldIdLst>
  <p:sldSz cx="18288000" cy="10287000"/>
  <p:notesSz cx="6858000" cy="9144000"/>
  <p:embeddedFontLst>
    <p:embeddedFont>
      <p:font typeface="Horizon" charset="1" panose="02000500000000000000"/>
      <p:regular r:id="rId43"/>
    </p:embeddedFont>
    <p:embeddedFont>
      <p:font typeface="Canva Sans Bold" charset="1" panose="020B0803030501040103"/>
      <p:regular r:id="rId44"/>
    </p:embeddedFont>
    <p:embeddedFont>
      <p:font typeface="Canva Sans" charset="1" panose="020B0503030501040103"/>
      <p:regular r:id="rId45"/>
    </p:embeddedFont>
    <p:embeddedFont>
      <p:font typeface="Garet Bold" charset="1" panose="00000000000000000000"/>
      <p:regular r:id="rId46"/>
    </p:embeddedFont>
    <p:embeddedFont>
      <p:font typeface="Garet" charset="1" panose="00000000000000000000"/>
      <p:regular r:id="rId4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fonts/font43.fntdata" Type="http://schemas.openxmlformats.org/officeDocument/2006/relationships/font"/><Relationship Id="rId44" Target="fonts/font44.fntdata" Type="http://schemas.openxmlformats.org/officeDocument/2006/relationships/font"/><Relationship Id="rId45" Target="fonts/font45.fntdata" Type="http://schemas.openxmlformats.org/officeDocument/2006/relationships/font"/><Relationship Id="rId46" Target="fonts/font46.fntdata" Type="http://schemas.openxmlformats.org/officeDocument/2006/relationships/font"/><Relationship Id="rId47" Target="fonts/font47.fntdata" Type="http://schemas.openxmlformats.org/officeDocument/2006/relationships/font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5.jpeg" Type="http://schemas.openxmlformats.org/officeDocument/2006/relationships/image"/><Relationship Id="rId5" Target="../media/image6.png" Type="http://schemas.openxmlformats.org/officeDocument/2006/relationships/image"/><Relationship Id="rId6" Target="../media/image7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8.jpeg" Type="http://schemas.openxmlformats.org/officeDocument/2006/relationships/image"/><Relationship Id="rId5" Target="../media/image9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1.jpeg" Type="http://schemas.openxmlformats.org/officeDocument/2006/relationships/image"/><Relationship Id="rId5" Target="../media/image12.jpeg" Type="http://schemas.openxmlformats.org/officeDocument/2006/relationships/image"/><Relationship Id="rId6" Target="../media/image13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4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5.jpeg" Type="http://schemas.openxmlformats.org/officeDocument/2006/relationships/image"/><Relationship Id="rId5" Target="../media/image16.jpe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7.jpe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8.jpe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9.jpe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0.jpeg" Type="http://schemas.openxmlformats.org/officeDocument/2006/relationships/image"/><Relationship Id="rId5" Target="../media/image21.jpe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2.jpe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3.jpeg" Type="http://schemas.openxmlformats.org/officeDocument/2006/relationships/image"/><Relationship Id="rId5" Target="../media/image24.jpe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5.jpeg" Type="http://schemas.openxmlformats.org/officeDocument/2006/relationships/image"/><Relationship Id="rId5" Target="../media/VAG_VnJb7WM.mp4" Type="http://schemas.openxmlformats.org/officeDocument/2006/relationships/video"/><Relationship Id="rId6" Target="../media/VAG_VnJb7WM.mp4" Type="http://schemas.microsoft.com/office/2007/relationships/media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6.jpeg" Type="http://schemas.openxmlformats.org/officeDocument/2006/relationships/image"/><Relationship Id="rId5" Target="../media/VAG_VuqisOg.mp4" Type="http://schemas.openxmlformats.org/officeDocument/2006/relationships/video"/><Relationship Id="rId6" Target="../media/VAG_VuqisOg.mp4" Type="http://schemas.microsoft.com/office/2007/relationships/media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7.jpeg" Type="http://schemas.openxmlformats.org/officeDocument/2006/relationships/image"/><Relationship Id="rId5" Target="../media/VAG_Vh3KFAw.mp4" Type="http://schemas.openxmlformats.org/officeDocument/2006/relationships/video"/><Relationship Id="rId6" Target="../media/VAG_Vh3KFAw.mp4" Type="http://schemas.microsoft.com/office/2007/relationships/media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8.jpeg" Type="http://schemas.openxmlformats.org/officeDocument/2006/relationships/image"/><Relationship Id="rId5" Target="../media/VAG_ViTNf7k.mp4" Type="http://schemas.openxmlformats.org/officeDocument/2006/relationships/video"/><Relationship Id="rId6" Target="../media/VAG_ViTNf7k.mp4" Type="http://schemas.microsoft.com/office/2007/relationships/media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9.jpeg" Type="http://schemas.openxmlformats.org/officeDocument/2006/relationships/image"/><Relationship Id="rId5" Target="../media/VAG_VvVgCsA.mp4" Type="http://schemas.openxmlformats.org/officeDocument/2006/relationships/video"/><Relationship Id="rId6" Target="../media/VAG_VvVgCsA.mp4" Type="http://schemas.microsoft.com/office/2007/relationships/media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0.jpeg" Type="http://schemas.openxmlformats.org/officeDocument/2006/relationships/image"/><Relationship Id="rId5" Target="../media/VAG_VshxXAU.mp4" Type="http://schemas.openxmlformats.org/officeDocument/2006/relationships/video"/><Relationship Id="rId6" Target="../media/VAG_VshxXAU.mp4" Type="http://schemas.microsoft.com/office/2007/relationships/media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1.jpe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2.png" Type="http://schemas.openxmlformats.org/officeDocument/2006/relationships/image"/><Relationship Id="rId5" Target="../media/image33.png" Type="http://schemas.openxmlformats.org/officeDocument/2006/relationships/image"/><Relationship Id="rId6" Target="../media/image34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5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686339" y="1433286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842677" y="1028700"/>
            <a:ext cx="17275949" cy="24350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144"/>
              </a:lnSpc>
            </a:pPr>
            <a:r>
              <a:rPr lang="en-US" sz="8389">
                <a:solidFill>
                  <a:srgbClr val="F3F3F7"/>
                </a:solidFill>
                <a:latin typeface="Horizon"/>
                <a:ea typeface="Horizon"/>
                <a:cs typeface="Horizon"/>
                <a:sym typeface="Horizon"/>
              </a:rPr>
              <a:t>HOT DRINK VENDING MACHINE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4864221" y="470567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944111" y="5957910"/>
            <a:ext cx="892011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Malik Ali &amp; Shaheen Abbas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946364" y="7042750"/>
            <a:ext cx="12341636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Dr. Moien Omar &amp; Dr. Samer mayaleh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8700" y="8675688"/>
            <a:ext cx="314372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JANUARY 2026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654538" y="-378141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073257" y="3276397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30889" y="488469"/>
            <a:ext cx="5259454" cy="9661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31"/>
              </a:lnSpc>
            </a:pPr>
            <a:r>
              <a:rPr lang="en-US" b="true" sz="5594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Objectives</a:t>
            </a:r>
          </a:p>
        </p:txBody>
      </p:sp>
      <p:sp>
        <p:nvSpPr>
          <p:cNvPr name="AutoShape 5" id="5"/>
          <p:cNvSpPr/>
          <p:nvPr/>
        </p:nvSpPr>
        <p:spPr>
          <a:xfrm flipV="true">
            <a:off x="1121236" y="1473681"/>
            <a:ext cx="3678761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1028700" y="3181147"/>
            <a:ext cx="9856999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22679" indent="-561340" lvl="1">
              <a:lnSpc>
                <a:spcPts val="7279"/>
              </a:lnSpc>
              <a:buAutoNum type="arabicPeriod" startAt="1"/>
            </a:pPr>
            <a:r>
              <a:rPr lang="en-US" sz="51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 fully-automated machine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8700" y="4112087"/>
            <a:ext cx="16622257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22679" indent="-561340" lvl="1">
              <a:lnSpc>
                <a:spcPts val="7279"/>
              </a:lnSpc>
              <a:buAutoNum type="arabicPeriod" startAt="1"/>
            </a:pPr>
            <a:r>
              <a:rPr lang="en-US" sz="51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 ensure beverage consistency through precies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654538" y="-378141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073257" y="3276397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30889" y="488469"/>
            <a:ext cx="5259454" cy="9661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31"/>
              </a:lnSpc>
            </a:pPr>
            <a:r>
              <a:rPr lang="en-US" b="true" sz="5594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Objectives</a:t>
            </a:r>
          </a:p>
        </p:txBody>
      </p:sp>
      <p:sp>
        <p:nvSpPr>
          <p:cNvPr name="AutoShape 5" id="5"/>
          <p:cNvSpPr/>
          <p:nvPr/>
        </p:nvSpPr>
        <p:spPr>
          <a:xfrm flipV="true">
            <a:off x="1121236" y="1473681"/>
            <a:ext cx="3678761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1028700" y="3181147"/>
            <a:ext cx="9856999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22679" indent="-561340" lvl="1">
              <a:lnSpc>
                <a:spcPts val="7279"/>
              </a:lnSpc>
              <a:buAutoNum type="arabicPeriod" startAt="1"/>
            </a:pPr>
            <a:r>
              <a:rPr lang="en-US" sz="51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 fully-automated machine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8700" y="4112087"/>
            <a:ext cx="16622257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22679" indent="-561340" lvl="1">
              <a:lnSpc>
                <a:spcPts val="7279"/>
              </a:lnSpc>
              <a:buAutoNum type="arabicPeriod" startAt="1"/>
            </a:pPr>
            <a:r>
              <a:rPr lang="en-US" sz="51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 ensure beverage consistency through precies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21236" y="5046807"/>
            <a:ext cx="15496755" cy="18110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22679" indent="-561340" lvl="1">
              <a:lnSpc>
                <a:spcPts val="7279"/>
              </a:lnSpc>
              <a:buAutoNum type="arabicPeriod" startAt="1"/>
            </a:pPr>
            <a:r>
              <a:rPr lang="en-US" sz="51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 real-time ingredient monitoring and automated alerts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4612602" y="3402257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5352372" y="-3335450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5074112"/>
            <a:ext cx="5383345" cy="2222501"/>
          </a:xfrm>
          <a:custGeom>
            <a:avLst/>
            <a:gdLst/>
            <a:ahLst/>
            <a:cxnLst/>
            <a:rect r="r" b="b" t="t" l="l"/>
            <a:pathLst>
              <a:path h="2222501" w="5383345">
                <a:moveTo>
                  <a:pt x="0" y="0"/>
                </a:moveTo>
                <a:lnTo>
                  <a:pt x="5383345" y="0"/>
                </a:lnTo>
                <a:lnTo>
                  <a:pt x="5383345" y="2222500"/>
                </a:lnTo>
                <a:lnTo>
                  <a:pt x="0" y="22225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423933" y="5414270"/>
            <a:ext cx="4592879" cy="1364611"/>
            <a:chOff x="0" y="0"/>
            <a:chExt cx="1209647" cy="35940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09647" cy="359404"/>
            </a:xfrm>
            <a:custGeom>
              <a:avLst/>
              <a:gdLst/>
              <a:ahLst/>
              <a:cxnLst/>
              <a:rect r="r" b="b" t="t" l="l"/>
              <a:pathLst>
                <a:path h="359404" w="1209647">
                  <a:moveTo>
                    <a:pt x="604824" y="0"/>
                  </a:moveTo>
                  <a:cubicBezTo>
                    <a:pt x="270789" y="0"/>
                    <a:pt x="0" y="80455"/>
                    <a:pt x="0" y="179702"/>
                  </a:cubicBezTo>
                  <a:cubicBezTo>
                    <a:pt x="0" y="278949"/>
                    <a:pt x="270789" y="359404"/>
                    <a:pt x="604824" y="359404"/>
                  </a:cubicBezTo>
                  <a:cubicBezTo>
                    <a:pt x="938858" y="359404"/>
                    <a:pt x="1209647" y="278949"/>
                    <a:pt x="1209647" y="179702"/>
                  </a:cubicBezTo>
                  <a:cubicBezTo>
                    <a:pt x="1209647" y="80455"/>
                    <a:pt x="938858" y="0"/>
                    <a:pt x="604824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13404" y="-42506"/>
              <a:ext cx="982838" cy="36821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319"/>
                </a:lnSpc>
              </a:pPr>
              <a:r>
                <a:rPr lang="en-US" b="true" sz="3799">
                  <a:solidFill>
                    <a:srgbClr val="000000"/>
                  </a:solidFill>
                  <a:latin typeface="Garet Bold"/>
                  <a:ea typeface="Garet Bold"/>
                  <a:cs typeface="Garet Bold"/>
                  <a:sym typeface="Garet Bold"/>
                </a:rPr>
                <a:t>Heating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5525421" y="1547628"/>
            <a:ext cx="7946488" cy="1130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35"/>
              </a:lnSpc>
            </a:pPr>
            <a:r>
              <a:rPr lang="en-US" sz="7200">
                <a:solidFill>
                  <a:srgbClr val="FFFFFF"/>
                </a:solidFill>
                <a:latin typeface="Horizon"/>
                <a:ea typeface="Horizon"/>
                <a:cs typeface="Horizon"/>
                <a:sym typeface="Horizon"/>
              </a:rPr>
              <a:t>FEATURES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6925824" y="5074112"/>
            <a:ext cx="5383345" cy="2222501"/>
          </a:xfrm>
          <a:custGeom>
            <a:avLst/>
            <a:gdLst/>
            <a:ahLst/>
            <a:cxnLst/>
            <a:rect r="r" b="b" t="t" l="l"/>
            <a:pathLst>
              <a:path h="2222501" w="5383345">
                <a:moveTo>
                  <a:pt x="0" y="0"/>
                </a:moveTo>
                <a:lnTo>
                  <a:pt x="5383346" y="0"/>
                </a:lnTo>
                <a:lnTo>
                  <a:pt x="5383346" y="2222500"/>
                </a:lnTo>
                <a:lnTo>
                  <a:pt x="0" y="22225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6925824" y="5324320"/>
            <a:ext cx="5145682" cy="1883506"/>
            <a:chOff x="0" y="0"/>
            <a:chExt cx="1355241" cy="496067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355242" cy="496067"/>
            </a:xfrm>
            <a:custGeom>
              <a:avLst/>
              <a:gdLst/>
              <a:ahLst/>
              <a:cxnLst/>
              <a:rect r="r" b="b" t="t" l="l"/>
              <a:pathLst>
                <a:path h="496067" w="1355242">
                  <a:moveTo>
                    <a:pt x="677621" y="0"/>
                  </a:moveTo>
                  <a:cubicBezTo>
                    <a:pt x="303381" y="0"/>
                    <a:pt x="0" y="111048"/>
                    <a:pt x="0" y="248034"/>
                  </a:cubicBezTo>
                  <a:cubicBezTo>
                    <a:pt x="0" y="385019"/>
                    <a:pt x="303381" y="496067"/>
                    <a:pt x="677621" y="496067"/>
                  </a:cubicBezTo>
                  <a:cubicBezTo>
                    <a:pt x="1051860" y="496067"/>
                    <a:pt x="1355242" y="385019"/>
                    <a:pt x="1355242" y="248034"/>
                  </a:cubicBezTo>
                  <a:cubicBezTo>
                    <a:pt x="1355242" y="111048"/>
                    <a:pt x="1051860" y="0"/>
                    <a:pt x="677621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27054" y="-29694"/>
              <a:ext cx="1101134" cy="4792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319"/>
                </a:lnSpc>
              </a:pPr>
              <a:r>
                <a:rPr lang="en-US" b="true" sz="3799">
                  <a:solidFill>
                    <a:srgbClr val="000000"/>
                  </a:solidFill>
                  <a:latin typeface="Garet Bold"/>
                  <a:ea typeface="Garet Bold"/>
                  <a:cs typeface="Garet Bold"/>
                  <a:sym typeface="Garet Bold"/>
                </a:rPr>
                <a:t>Automatic cup dispensing</a:t>
              </a: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12660699" y="4985325"/>
            <a:ext cx="5383345" cy="2222501"/>
          </a:xfrm>
          <a:custGeom>
            <a:avLst/>
            <a:gdLst/>
            <a:ahLst/>
            <a:cxnLst/>
            <a:rect r="r" b="b" t="t" l="l"/>
            <a:pathLst>
              <a:path h="2222501" w="5383345">
                <a:moveTo>
                  <a:pt x="0" y="0"/>
                </a:moveTo>
                <a:lnTo>
                  <a:pt x="5383345" y="0"/>
                </a:lnTo>
                <a:lnTo>
                  <a:pt x="5383345" y="2222501"/>
                </a:lnTo>
                <a:lnTo>
                  <a:pt x="0" y="222250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13055932" y="5074112"/>
            <a:ext cx="4592879" cy="1883506"/>
            <a:chOff x="0" y="0"/>
            <a:chExt cx="1209647" cy="49606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209647" cy="496067"/>
            </a:xfrm>
            <a:custGeom>
              <a:avLst/>
              <a:gdLst/>
              <a:ahLst/>
              <a:cxnLst/>
              <a:rect r="r" b="b" t="t" l="l"/>
              <a:pathLst>
                <a:path h="496067" w="1209647">
                  <a:moveTo>
                    <a:pt x="604824" y="0"/>
                  </a:moveTo>
                  <a:cubicBezTo>
                    <a:pt x="270789" y="0"/>
                    <a:pt x="0" y="111048"/>
                    <a:pt x="0" y="248034"/>
                  </a:cubicBezTo>
                  <a:cubicBezTo>
                    <a:pt x="0" y="385019"/>
                    <a:pt x="270789" y="496067"/>
                    <a:pt x="604824" y="496067"/>
                  </a:cubicBezTo>
                  <a:cubicBezTo>
                    <a:pt x="938858" y="496067"/>
                    <a:pt x="1209647" y="385019"/>
                    <a:pt x="1209647" y="248034"/>
                  </a:cubicBezTo>
                  <a:cubicBezTo>
                    <a:pt x="1209647" y="111048"/>
                    <a:pt x="938858" y="0"/>
                    <a:pt x="604824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113404" y="-29694"/>
              <a:ext cx="982838" cy="4792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319"/>
                </a:lnSpc>
              </a:pPr>
              <a:r>
                <a:rPr lang="en-US" b="true" sz="3799">
                  <a:solidFill>
                    <a:srgbClr val="000000"/>
                  </a:solidFill>
                  <a:latin typeface="Garet Bold"/>
                  <a:ea typeface="Garet Bold"/>
                  <a:cs typeface="Garet Bold"/>
                  <a:sym typeface="Garet Bold"/>
                </a:rPr>
                <a:t>multi drinks in on machine</a:t>
              </a:r>
            </a:p>
          </p:txBody>
        </p:sp>
      </p:grpSp>
      <p:sp>
        <p:nvSpPr>
          <p:cNvPr name="AutoShape 17" id="17"/>
          <p:cNvSpPr/>
          <p:nvPr/>
        </p:nvSpPr>
        <p:spPr>
          <a:xfrm flipV="true">
            <a:off x="4052490" y="2926086"/>
            <a:ext cx="10499434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8" id="18"/>
          <p:cNvSpPr/>
          <p:nvPr/>
        </p:nvSpPr>
        <p:spPr>
          <a:xfrm>
            <a:off x="9240959" y="3211941"/>
            <a:ext cx="0" cy="1542586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19" id="19"/>
          <p:cNvSpPr/>
          <p:nvPr/>
        </p:nvSpPr>
        <p:spPr>
          <a:xfrm>
            <a:off x="4052490" y="2926086"/>
            <a:ext cx="0" cy="1677822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20" id="20"/>
          <p:cNvSpPr/>
          <p:nvPr/>
        </p:nvSpPr>
        <p:spPr>
          <a:xfrm>
            <a:off x="14551925" y="2926086"/>
            <a:ext cx="0" cy="1677822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triangle" len="med" w="lg"/>
          </a:ln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4612602" y="3402257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5352372" y="-3335450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5059395"/>
            <a:ext cx="5383345" cy="2222501"/>
          </a:xfrm>
          <a:custGeom>
            <a:avLst/>
            <a:gdLst/>
            <a:ahLst/>
            <a:cxnLst/>
            <a:rect r="r" b="b" t="t" l="l"/>
            <a:pathLst>
              <a:path h="2222501" w="5383345">
                <a:moveTo>
                  <a:pt x="0" y="0"/>
                </a:moveTo>
                <a:lnTo>
                  <a:pt x="5383345" y="0"/>
                </a:lnTo>
                <a:lnTo>
                  <a:pt x="5383345" y="2222501"/>
                </a:lnTo>
                <a:lnTo>
                  <a:pt x="0" y="222250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423933" y="5140106"/>
            <a:ext cx="4592879" cy="1883506"/>
            <a:chOff x="0" y="0"/>
            <a:chExt cx="1209647" cy="49606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09647" cy="496067"/>
            </a:xfrm>
            <a:custGeom>
              <a:avLst/>
              <a:gdLst/>
              <a:ahLst/>
              <a:cxnLst/>
              <a:rect r="r" b="b" t="t" l="l"/>
              <a:pathLst>
                <a:path h="496067" w="1209647">
                  <a:moveTo>
                    <a:pt x="604824" y="0"/>
                  </a:moveTo>
                  <a:cubicBezTo>
                    <a:pt x="270789" y="0"/>
                    <a:pt x="0" y="111048"/>
                    <a:pt x="0" y="248034"/>
                  </a:cubicBezTo>
                  <a:cubicBezTo>
                    <a:pt x="0" y="385019"/>
                    <a:pt x="270789" y="496067"/>
                    <a:pt x="604824" y="496067"/>
                  </a:cubicBezTo>
                  <a:cubicBezTo>
                    <a:pt x="938858" y="496067"/>
                    <a:pt x="1209647" y="385019"/>
                    <a:pt x="1209647" y="248034"/>
                  </a:cubicBezTo>
                  <a:cubicBezTo>
                    <a:pt x="1209647" y="111048"/>
                    <a:pt x="938858" y="0"/>
                    <a:pt x="604824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13404" y="-29694"/>
              <a:ext cx="982838" cy="4792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319"/>
                </a:lnSpc>
              </a:pPr>
              <a:r>
                <a:rPr lang="en-US" b="true" sz="3799">
                  <a:solidFill>
                    <a:srgbClr val="000000"/>
                  </a:solidFill>
                  <a:latin typeface="Garet Bold"/>
                  <a:ea typeface="Garet Bold"/>
                  <a:cs typeface="Garet Bold"/>
                  <a:sym typeface="Garet Bold"/>
                </a:rPr>
                <a:t>auto heater refill 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5563128" y="1557153"/>
            <a:ext cx="7946488" cy="1130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35"/>
              </a:lnSpc>
            </a:pPr>
            <a:r>
              <a:rPr lang="en-US" sz="7200">
                <a:solidFill>
                  <a:srgbClr val="FFFFFF"/>
                </a:solidFill>
                <a:latin typeface="Horizon"/>
                <a:ea typeface="Horizon"/>
                <a:cs typeface="Horizon"/>
                <a:sym typeface="Horizon"/>
              </a:rPr>
              <a:t>FEATURES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6925824" y="5059395"/>
            <a:ext cx="5383345" cy="2222501"/>
          </a:xfrm>
          <a:custGeom>
            <a:avLst/>
            <a:gdLst/>
            <a:ahLst/>
            <a:cxnLst/>
            <a:rect r="r" b="b" t="t" l="l"/>
            <a:pathLst>
              <a:path h="2222501" w="5383345">
                <a:moveTo>
                  <a:pt x="0" y="0"/>
                </a:moveTo>
                <a:lnTo>
                  <a:pt x="5383346" y="0"/>
                </a:lnTo>
                <a:lnTo>
                  <a:pt x="5383346" y="2222501"/>
                </a:lnTo>
                <a:lnTo>
                  <a:pt x="0" y="222250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7239933" y="5228893"/>
            <a:ext cx="4592879" cy="1883506"/>
            <a:chOff x="0" y="0"/>
            <a:chExt cx="1209647" cy="496067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209647" cy="496067"/>
            </a:xfrm>
            <a:custGeom>
              <a:avLst/>
              <a:gdLst/>
              <a:ahLst/>
              <a:cxnLst/>
              <a:rect r="r" b="b" t="t" l="l"/>
              <a:pathLst>
                <a:path h="496067" w="1209647">
                  <a:moveTo>
                    <a:pt x="604824" y="0"/>
                  </a:moveTo>
                  <a:cubicBezTo>
                    <a:pt x="270789" y="0"/>
                    <a:pt x="0" y="111048"/>
                    <a:pt x="0" y="248034"/>
                  </a:cubicBezTo>
                  <a:cubicBezTo>
                    <a:pt x="0" y="385019"/>
                    <a:pt x="270789" y="496067"/>
                    <a:pt x="604824" y="496067"/>
                  </a:cubicBezTo>
                  <a:cubicBezTo>
                    <a:pt x="938858" y="496067"/>
                    <a:pt x="1209647" y="385019"/>
                    <a:pt x="1209647" y="248034"/>
                  </a:cubicBezTo>
                  <a:cubicBezTo>
                    <a:pt x="1209647" y="111048"/>
                    <a:pt x="938858" y="0"/>
                    <a:pt x="604824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13404" y="-29694"/>
              <a:ext cx="982838" cy="4792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319"/>
                </a:lnSpc>
              </a:pPr>
              <a:r>
                <a:rPr lang="en-US" b="true" sz="3799">
                  <a:solidFill>
                    <a:srgbClr val="000000"/>
                  </a:solidFill>
                  <a:latin typeface="Garet Bold"/>
                  <a:ea typeface="Garet Bold"/>
                  <a:cs typeface="Garet Bold"/>
                  <a:sym typeface="Garet Bold"/>
                </a:rPr>
                <a:t>consistent mixing </a:t>
              </a: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12660699" y="4970609"/>
            <a:ext cx="5383345" cy="2222501"/>
          </a:xfrm>
          <a:custGeom>
            <a:avLst/>
            <a:gdLst/>
            <a:ahLst/>
            <a:cxnLst/>
            <a:rect r="r" b="b" t="t" l="l"/>
            <a:pathLst>
              <a:path h="2222501" w="5383345">
                <a:moveTo>
                  <a:pt x="0" y="0"/>
                </a:moveTo>
                <a:lnTo>
                  <a:pt x="5383345" y="0"/>
                </a:lnTo>
                <a:lnTo>
                  <a:pt x="5383345" y="2222501"/>
                </a:lnTo>
                <a:lnTo>
                  <a:pt x="0" y="222250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13055932" y="5059395"/>
            <a:ext cx="4592879" cy="1883506"/>
            <a:chOff x="0" y="0"/>
            <a:chExt cx="1209647" cy="49606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209647" cy="496067"/>
            </a:xfrm>
            <a:custGeom>
              <a:avLst/>
              <a:gdLst/>
              <a:ahLst/>
              <a:cxnLst/>
              <a:rect r="r" b="b" t="t" l="l"/>
              <a:pathLst>
                <a:path h="496067" w="1209647">
                  <a:moveTo>
                    <a:pt x="604824" y="0"/>
                  </a:moveTo>
                  <a:cubicBezTo>
                    <a:pt x="270789" y="0"/>
                    <a:pt x="0" y="111048"/>
                    <a:pt x="0" y="248034"/>
                  </a:cubicBezTo>
                  <a:cubicBezTo>
                    <a:pt x="0" y="385019"/>
                    <a:pt x="270789" y="496067"/>
                    <a:pt x="604824" y="496067"/>
                  </a:cubicBezTo>
                  <a:cubicBezTo>
                    <a:pt x="938858" y="496067"/>
                    <a:pt x="1209647" y="385019"/>
                    <a:pt x="1209647" y="248034"/>
                  </a:cubicBezTo>
                  <a:cubicBezTo>
                    <a:pt x="1209647" y="111048"/>
                    <a:pt x="938858" y="0"/>
                    <a:pt x="604824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113404" y="-29694"/>
              <a:ext cx="982838" cy="4792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319"/>
                </a:lnSpc>
              </a:pPr>
              <a:r>
                <a:rPr lang="en-US" b="true" sz="3799">
                  <a:solidFill>
                    <a:srgbClr val="000000"/>
                  </a:solidFill>
                  <a:latin typeface="Garet Bold"/>
                  <a:ea typeface="Garet Bold"/>
                  <a:cs typeface="Garet Bold"/>
                  <a:sym typeface="Garet Bold"/>
                </a:rPr>
                <a:t>dual user control </a:t>
              </a:r>
            </a:p>
          </p:txBody>
        </p:sp>
      </p:grpSp>
      <p:sp>
        <p:nvSpPr>
          <p:cNvPr name="AutoShape 17" id="17"/>
          <p:cNvSpPr/>
          <p:nvPr/>
        </p:nvSpPr>
        <p:spPr>
          <a:xfrm flipV="true">
            <a:off x="4052490" y="2926086"/>
            <a:ext cx="10499434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8" id="18"/>
          <p:cNvSpPr/>
          <p:nvPr/>
        </p:nvSpPr>
        <p:spPr>
          <a:xfrm>
            <a:off x="4052490" y="2926086"/>
            <a:ext cx="0" cy="1677822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19" id="19"/>
          <p:cNvSpPr/>
          <p:nvPr/>
        </p:nvSpPr>
        <p:spPr>
          <a:xfrm>
            <a:off x="9240959" y="3211941"/>
            <a:ext cx="0" cy="1542586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20" id="20"/>
          <p:cNvSpPr/>
          <p:nvPr/>
        </p:nvSpPr>
        <p:spPr>
          <a:xfrm>
            <a:off x="14551925" y="2926086"/>
            <a:ext cx="0" cy="1677822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triangle" len="med" w="lg"/>
          </a:ln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873192" y="4331884"/>
            <a:ext cx="10541615" cy="1130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35"/>
              </a:lnSpc>
            </a:pPr>
            <a:r>
              <a:rPr lang="en-US" sz="7200">
                <a:solidFill>
                  <a:srgbClr val="FFFFFF"/>
                </a:solidFill>
                <a:latin typeface="Horizon"/>
                <a:ea typeface="Horizon"/>
                <a:cs typeface="Horizon"/>
                <a:sym typeface="Horizon"/>
              </a:rPr>
              <a:t>MTHODOLOGY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-4628730" y="5603762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377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</a:t>
              </a: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7962363" y="1832927"/>
            <a:ext cx="9526005" cy="6621145"/>
          </a:xfrm>
          <a:custGeom>
            <a:avLst/>
            <a:gdLst/>
            <a:ahLst/>
            <a:cxnLst/>
            <a:rect r="r" b="b" t="t" l="l"/>
            <a:pathLst>
              <a:path h="6621145" w="9526005">
                <a:moveTo>
                  <a:pt x="0" y="0"/>
                </a:moveTo>
                <a:lnTo>
                  <a:pt x="9526005" y="0"/>
                </a:lnTo>
                <a:lnTo>
                  <a:pt x="9526005" y="6621146"/>
                </a:lnTo>
                <a:lnTo>
                  <a:pt x="0" y="662114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952" r="0" b="-3952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4960525" y="2622457"/>
            <a:ext cx="1822925" cy="1822925"/>
          </a:xfrm>
          <a:custGeom>
            <a:avLst/>
            <a:gdLst/>
            <a:ahLst/>
            <a:cxnLst/>
            <a:rect r="r" b="b" t="t" l="l"/>
            <a:pathLst>
              <a:path h="1822925" w="1822925">
                <a:moveTo>
                  <a:pt x="0" y="0"/>
                </a:moveTo>
                <a:lnTo>
                  <a:pt x="1822926" y="0"/>
                </a:lnTo>
                <a:lnTo>
                  <a:pt x="1822926" y="1822926"/>
                </a:lnTo>
                <a:lnTo>
                  <a:pt x="0" y="182292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1578849" y="2256221"/>
            <a:ext cx="1822925" cy="1822925"/>
          </a:xfrm>
          <a:custGeom>
            <a:avLst/>
            <a:gdLst/>
            <a:ahLst/>
            <a:cxnLst/>
            <a:rect r="r" b="b" t="t" l="l"/>
            <a:pathLst>
              <a:path h="1822925" w="1822925">
                <a:moveTo>
                  <a:pt x="0" y="0"/>
                </a:moveTo>
                <a:lnTo>
                  <a:pt x="1822926" y="0"/>
                </a:lnTo>
                <a:lnTo>
                  <a:pt x="1822926" y="1822926"/>
                </a:lnTo>
                <a:lnTo>
                  <a:pt x="0" y="182292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0385817" y="5341002"/>
            <a:ext cx="1822925" cy="1822925"/>
          </a:xfrm>
          <a:custGeom>
            <a:avLst/>
            <a:gdLst/>
            <a:ahLst/>
            <a:cxnLst/>
            <a:rect r="r" b="b" t="t" l="l"/>
            <a:pathLst>
              <a:path h="1822925" w="1822925">
                <a:moveTo>
                  <a:pt x="0" y="0"/>
                </a:moveTo>
                <a:lnTo>
                  <a:pt x="1822925" y="0"/>
                </a:lnTo>
                <a:lnTo>
                  <a:pt x="1822925" y="1822925"/>
                </a:lnTo>
                <a:lnTo>
                  <a:pt x="0" y="182292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2034581" y="4254343"/>
            <a:ext cx="911463" cy="911463"/>
          </a:xfrm>
          <a:custGeom>
            <a:avLst/>
            <a:gdLst/>
            <a:ahLst/>
            <a:cxnLst/>
            <a:rect r="r" b="b" t="t" l="l"/>
            <a:pathLst>
              <a:path h="911463" w="911463">
                <a:moveTo>
                  <a:pt x="0" y="0"/>
                </a:moveTo>
                <a:lnTo>
                  <a:pt x="911462" y="0"/>
                </a:lnTo>
                <a:lnTo>
                  <a:pt x="911462" y="911463"/>
                </a:lnTo>
                <a:lnTo>
                  <a:pt x="0" y="91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3598001" y="2256221"/>
            <a:ext cx="1202090" cy="1202090"/>
          </a:xfrm>
          <a:custGeom>
            <a:avLst/>
            <a:gdLst/>
            <a:ahLst/>
            <a:cxnLst/>
            <a:rect r="r" b="b" t="t" l="l"/>
            <a:pathLst>
              <a:path h="1202090" w="1202090">
                <a:moveTo>
                  <a:pt x="0" y="0"/>
                </a:moveTo>
                <a:lnTo>
                  <a:pt x="1202090" y="0"/>
                </a:lnTo>
                <a:lnTo>
                  <a:pt x="1202090" y="1202090"/>
                </a:lnTo>
                <a:lnTo>
                  <a:pt x="0" y="120209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14633462" y="271949"/>
            <a:ext cx="3318424" cy="12515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cup dispensing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2725365" y="504359"/>
            <a:ext cx="2114943" cy="8153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powder holders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0385817" y="694859"/>
            <a:ext cx="2114943" cy="5213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0"/>
              </a:lnSpc>
            </a:pPr>
            <a:r>
              <a:rPr lang="en-US" sz="3100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water tank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8270874" y="733694"/>
            <a:ext cx="2114943" cy="5213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0"/>
              </a:lnSpc>
            </a:pPr>
            <a:r>
              <a:rPr lang="en-US" sz="3100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mixing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8716156" y="8599170"/>
            <a:ext cx="3318424" cy="12515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cup holder &amp; slider</a:t>
            </a:r>
          </a:p>
        </p:txBody>
      </p:sp>
      <p:sp>
        <p:nvSpPr>
          <p:cNvPr name="AutoShape 27" id="27"/>
          <p:cNvSpPr/>
          <p:nvPr/>
        </p:nvSpPr>
        <p:spPr>
          <a:xfrm flipH="true">
            <a:off x="10648857" y="7163927"/>
            <a:ext cx="648423" cy="1561321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28" id="28"/>
          <p:cNvSpPr/>
          <p:nvPr/>
        </p:nvSpPr>
        <p:spPr>
          <a:xfrm flipV="true">
            <a:off x="16376280" y="1553798"/>
            <a:ext cx="116918" cy="1068659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29" id="29"/>
          <p:cNvSpPr/>
          <p:nvPr/>
        </p:nvSpPr>
        <p:spPr>
          <a:xfrm flipH="true" flipV="true">
            <a:off x="11400759" y="1381397"/>
            <a:ext cx="1089553" cy="874825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30" id="30"/>
          <p:cNvSpPr/>
          <p:nvPr/>
        </p:nvSpPr>
        <p:spPr>
          <a:xfrm flipH="true" flipV="true">
            <a:off x="9364183" y="1319697"/>
            <a:ext cx="2670397" cy="3390377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31" id="31"/>
          <p:cNvSpPr/>
          <p:nvPr/>
        </p:nvSpPr>
        <p:spPr>
          <a:xfrm flipH="true" flipV="true">
            <a:off x="13818185" y="1523533"/>
            <a:ext cx="380862" cy="732689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triangle" len="med" w="lg"/>
          </a:ln>
        </p:spPr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microcontrollers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sensors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56366"/>
            <a:chOff x="0" y="0"/>
            <a:chExt cx="1002514" cy="357232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Motors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Drivers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pumps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56366"/>
            <a:chOff x="0" y="0"/>
            <a:chExt cx="1002514" cy="357232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I/O devices</a:t>
              </a: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1520798" y="1028700"/>
            <a:ext cx="5352315" cy="3604701"/>
            <a:chOff x="0" y="0"/>
            <a:chExt cx="829214" cy="558463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829214" cy="558463"/>
            </a:xfrm>
            <a:custGeom>
              <a:avLst/>
              <a:gdLst/>
              <a:ahLst/>
              <a:cxnLst/>
              <a:rect r="r" b="b" t="t" l="l"/>
              <a:pathLst>
                <a:path h="558463" w="829214">
                  <a:moveTo>
                    <a:pt x="33269" y="0"/>
                  </a:moveTo>
                  <a:lnTo>
                    <a:pt x="795945" y="0"/>
                  </a:lnTo>
                  <a:cubicBezTo>
                    <a:pt x="814319" y="0"/>
                    <a:pt x="829214" y="14895"/>
                    <a:pt x="829214" y="33269"/>
                  </a:cubicBezTo>
                  <a:lnTo>
                    <a:pt x="829214" y="525194"/>
                  </a:lnTo>
                  <a:cubicBezTo>
                    <a:pt x="829214" y="543568"/>
                    <a:pt x="814319" y="558463"/>
                    <a:pt x="795945" y="558463"/>
                  </a:cubicBezTo>
                  <a:lnTo>
                    <a:pt x="33269" y="558463"/>
                  </a:lnTo>
                  <a:cubicBezTo>
                    <a:pt x="14895" y="558463"/>
                    <a:pt x="0" y="543568"/>
                    <a:pt x="0" y="525194"/>
                  </a:cubicBezTo>
                  <a:lnTo>
                    <a:pt x="0" y="33269"/>
                  </a:lnTo>
                  <a:cubicBezTo>
                    <a:pt x="0" y="14895"/>
                    <a:pt x="14895" y="0"/>
                    <a:pt x="33269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428" r="0" b="-1428"/>
              </a:stretch>
            </a:blipFill>
          </p:spPr>
        </p:sp>
      </p:grpSp>
      <p:grpSp>
        <p:nvGrpSpPr>
          <p:cNvPr name="Group 36" id="36"/>
          <p:cNvGrpSpPr/>
          <p:nvPr/>
        </p:nvGrpSpPr>
        <p:grpSpPr>
          <a:xfrm rot="0">
            <a:off x="11520798" y="5390745"/>
            <a:ext cx="5492905" cy="3854167"/>
            <a:chOff x="0" y="0"/>
            <a:chExt cx="850995" cy="597111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850995" cy="597111"/>
            </a:xfrm>
            <a:custGeom>
              <a:avLst/>
              <a:gdLst/>
              <a:ahLst/>
              <a:cxnLst/>
              <a:rect r="r" b="b" t="t" l="l"/>
              <a:pathLst>
                <a:path h="597111" w="850995">
                  <a:moveTo>
                    <a:pt x="32417" y="0"/>
                  </a:moveTo>
                  <a:lnTo>
                    <a:pt x="818578" y="0"/>
                  </a:lnTo>
                  <a:cubicBezTo>
                    <a:pt x="827175" y="0"/>
                    <a:pt x="835421" y="3415"/>
                    <a:pt x="841500" y="9495"/>
                  </a:cubicBezTo>
                  <a:cubicBezTo>
                    <a:pt x="847579" y="15574"/>
                    <a:pt x="850995" y="23820"/>
                    <a:pt x="850995" y="32417"/>
                  </a:cubicBezTo>
                  <a:lnTo>
                    <a:pt x="850995" y="564694"/>
                  </a:lnTo>
                  <a:cubicBezTo>
                    <a:pt x="850995" y="573292"/>
                    <a:pt x="847579" y="581537"/>
                    <a:pt x="841500" y="587617"/>
                  </a:cubicBezTo>
                  <a:cubicBezTo>
                    <a:pt x="835421" y="593696"/>
                    <a:pt x="827175" y="597111"/>
                    <a:pt x="818578" y="597111"/>
                  </a:cubicBezTo>
                  <a:lnTo>
                    <a:pt x="32417" y="597111"/>
                  </a:lnTo>
                  <a:cubicBezTo>
                    <a:pt x="23820" y="597111"/>
                    <a:pt x="15574" y="593696"/>
                    <a:pt x="9495" y="587617"/>
                  </a:cubicBezTo>
                  <a:cubicBezTo>
                    <a:pt x="3415" y="581537"/>
                    <a:pt x="0" y="573292"/>
                    <a:pt x="0" y="564694"/>
                  </a:cubicBezTo>
                  <a:lnTo>
                    <a:pt x="0" y="32417"/>
                  </a:lnTo>
                  <a:cubicBezTo>
                    <a:pt x="0" y="23820"/>
                    <a:pt x="3415" y="15574"/>
                    <a:pt x="9495" y="9495"/>
                  </a:cubicBezTo>
                  <a:cubicBezTo>
                    <a:pt x="15574" y="3415"/>
                    <a:pt x="23820" y="0"/>
                    <a:pt x="32417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21259" r="0" b="-21259"/>
              </a:stretch>
            </a:blipFill>
          </p:spPr>
        </p:sp>
      </p:grp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microcontrollers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sensors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56366"/>
            <a:chOff x="0" y="0"/>
            <a:chExt cx="1002514" cy="357232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Motors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Drivers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pumps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56366"/>
            <a:chOff x="0" y="0"/>
            <a:chExt cx="1002514" cy="357232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I/O devices</a:t>
              </a: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1843530" y="1822198"/>
            <a:ext cx="5246370" cy="5246370"/>
            <a:chOff x="0" y="0"/>
            <a:chExt cx="812800" cy="81280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33940" y="0"/>
                  </a:moveTo>
                  <a:lnTo>
                    <a:pt x="778860" y="0"/>
                  </a:lnTo>
                  <a:cubicBezTo>
                    <a:pt x="797604" y="0"/>
                    <a:pt x="812800" y="15196"/>
                    <a:pt x="812800" y="33940"/>
                  </a:cubicBezTo>
                  <a:lnTo>
                    <a:pt x="812800" y="778860"/>
                  </a:lnTo>
                  <a:cubicBezTo>
                    <a:pt x="812800" y="797604"/>
                    <a:pt x="797604" y="812800"/>
                    <a:pt x="778860" y="812800"/>
                  </a:cubicBezTo>
                  <a:lnTo>
                    <a:pt x="33940" y="812800"/>
                  </a:lnTo>
                  <a:cubicBezTo>
                    <a:pt x="15196" y="812800"/>
                    <a:pt x="0" y="797604"/>
                    <a:pt x="0" y="778860"/>
                  </a:cubicBezTo>
                  <a:lnTo>
                    <a:pt x="0" y="33940"/>
                  </a:lnTo>
                  <a:cubicBezTo>
                    <a:pt x="0" y="15196"/>
                    <a:pt x="15196" y="0"/>
                    <a:pt x="33940" y="0"/>
                  </a:cubicBezTo>
                  <a:close/>
                </a:path>
              </a:pathLst>
            </a:custGeom>
            <a:blipFill>
              <a:blip r:embed="rId4"/>
              <a:stretch>
                <a:fillRect l="-16752" t="0" r="-16752" b="0"/>
              </a:stretch>
            </a:blipFill>
          </p:spPr>
        </p:sp>
      </p:grpSp>
      <p:sp>
        <p:nvSpPr>
          <p:cNvPr name="TextBox 36" id="36"/>
          <p:cNvSpPr txBox="true"/>
          <p:nvPr/>
        </p:nvSpPr>
        <p:spPr>
          <a:xfrm rot="0">
            <a:off x="12844463" y="695594"/>
            <a:ext cx="2950964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DS18B20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microcontrollers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sensors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56366"/>
            <a:chOff x="0" y="0"/>
            <a:chExt cx="1002514" cy="357232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Motors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Drivers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pumps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56366"/>
            <a:chOff x="0" y="0"/>
            <a:chExt cx="1002514" cy="357232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I/O devices</a:t>
              </a: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3735635" y="790844"/>
            <a:ext cx="3700353" cy="3146708"/>
            <a:chOff x="0" y="0"/>
            <a:chExt cx="573282" cy="487507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573282" cy="487507"/>
            </a:xfrm>
            <a:custGeom>
              <a:avLst/>
              <a:gdLst/>
              <a:ahLst/>
              <a:cxnLst/>
              <a:rect r="r" b="b" t="t" l="l"/>
              <a:pathLst>
                <a:path h="487507" w="573282">
                  <a:moveTo>
                    <a:pt x="48121" y="0"/>
                  </a:moveTo>
                  <a:lnTo>
                    <a:pt x="525161" y="0"/>
                  </a:lnTo>
                  <a:cubicBezTo>
                    <a:pt x="551737" y="0"/>
                    <a:pt x="573282" y="21544"/>
                    <a:pt x="573282" y="48121"/>
                  </a:cubicBezTo>
                  <a:lnTo>
                    <a:pt x="573282" y="439387"/>
                  </a:lnTo>
                  <a:cubicBezTo>
                    <a:pt x="573282" y="465963"/>
                    <a:pt x="551737" y="487507"/>
                    <a:pt x="525161" y="487507"/>
                  </a:cubicBezTo>
                  <a:lnTo>
                    <a:pt x="48121" y="487507"/>
                  </a:lnTo>
                  <a:cubicBezTo>
                    <a:pt x="21544" y="487507"/>
                    <a:pt x="0" y="465963"/>
                    <a:pt x="0" y="439387"/>
                  </a:cubicBezTo>
                  <a:lnTo>
                    <a:pt x="0" y="48121"/>
                  </a:lnTo>
                  <a:cubicBezTo>
                    <a:pt x="0" y="21544"/>
                    <a:pt x="21544" y="0"/>
                    <a:pt x="48121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7404" r="0" b="-7404"/>
              </a:stretch>
            </a:blipFill>
          </p:spPr>
        </p:sp>
      </p:grpSp>
      <p:grpSp>
        <p:nvGrpSpPr>
          <p:cNvPr name="Group 36" id="36"/>
          <p:cNvGrpSpPr/>
          <p:nvPr/>
        </p:nvGrpSpPr>
        <p:grpSpPr>
          <a:xfrm rot="0">
            <a:off x="11070522" y="4069783"/>
            <a:ext cx="3943299" cy="3115813"/>
            <a:chOff x="0" y="0"/>
            <a:chExt cx="610920" cy="482721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610920" cy="482721"/>
            </a:xfrm>
            <a:custGeom>
              <a:avLst/>
              <a:gdLst/>
              <a:ahLst/>
              <a:cxnLst/>
              <a:rect r="r" b="b" t="t" l="l"/>
              <a:pathLst>
                <a:path h="482721" w="610920">
                  <a:moveTo>
                    <a:pt x="45156" y="0"/>
                  </a:moveTo>
                  <a:lnTo>
                    <a:pt x="565764" y="0"/>
                  </a:lnTo>
                  <a:cubicBezTo>
                    <a:pt x="590703" y="0"/>
                    <a:pt x="610920" y="20217"/>
                    <a:pt x="610920" y="45156"/>
                  </a:cubicBezTo>
                  <a:lnTo>
                    <a:pt x="610920" y="437565"/>
                  </a:lnTo>
                  <a:cubicBezTo>
                    <a:pt x="610920" y="462504"/>
                    <a:pt x="590703" y="482721"/>
                    <a:pt x="565764" y="482721"/>
                  </a:cubicBezTo>
                  <a:lnTo>
                    <a:pt x="45156" y="482721"/>
                  </a:lnTo>
                  <a:cubicBezTo>
                    <a:pt x="20217" y="482721"/>
                    <a:pt x="0" y="462504"/>
                    <a:pt x="0" y="437565"/>
                  </a:cubicBezTo>
                  <a:lnTo>
                    <a:pt x="0" y="45156"/>
                  </a:lnTo>
                  <a:cubicBezTo>
                    <a:pt x="0" y="20217"/>
                    <a:pt x="20217" y="0"/>
                    <a:pt x="45156" y="0"/>
                  </a:cubicBezTo>
                  <a:close/>
                </a:path>
              </a:pathLst>
            </a:custGeom>
            <a:blipFill>
              <a:blip r:embed="rId5"/>
              <a:stretch>
                <a:fillRect l="-20314" t="0" r="-20314" b="0"/>
              </a:stretch>
            </a:blipFill>
          </p:spPr>
        </p:sp>
      </p:grpSp>
      <p:grpSp>
        <p:nvGrpSpPr>
          <p:cNvPr name="Group 38" id="38"/>
          <p:cNvGrpSpPr/>
          <p:nvPr/>
        </p:nvGrpSpPr>
        <p:grpSpPr>
          <a:xfrm rot="0">
            <a:off x="14633462" y="7317828"/>
            <a:ext cx="3015689" cy="2794829"/>
            <a:chOff x="0" y="0"/>
            <a:chExt cx="467209" cy="432992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467209" cy="432992"/>
            </a:xfrm>
            <a:custGeom>
              <a:avLst/>
              <a:gdLst/>
              <a:ahLst/>
              <a:cxnLst/>
              <a:rect r="r" b="b" t="t" l="l"/>
              <a:pathLst>
                <a:path h="432992" w="467209">
                  <a:moveTo>
                    <a:pt x="59046" y="0"/>
                  </a:moveTo>
                  <a:lnTo>
                    <a:pt x="408163" y="0"/>
                  </a:lnTo>
                  <a:cubicBezTo>
                    <a:pt x="423823" y="0"/>
                    <a:pt x="438842" y="6221"/>
                    <a:pt x="449915" y="17294"/>
                  </a:cubicBezTo>
                  <a:cubicBezTo>
                    <a:pt x="460988" y="28367"/>
                    <a:pt x="467209" y="43386"/>
                    <a:pt x="467209" y="59046"/>
                  </a:cubicBezTo>
                  <a:lnTo>
                    <a:pt x="467209" y="373946"/>
                  </a:lnTo>
                  <a:cubicBezTo>
                    <a:pt x="467209" y="406556"/>
                    <a:pt x="440773" y="432992"/>
                    <a:pt x="408163" y="432992"/>
                  </a:cubicBezTo>
                  <a:lnTo>
                    <a:pt x="59046" y="432992"/>
                  </a:lnTo>
                  <a:cubicBezTo>
                    <a:pt x="26436" y="432992"/>
                    <a:pt x="0" y="406556"/>
                    <a:pt x="0" y="373946"/>
                  </a:cubicBezTo>
                  <a:lnTo>
                    <a:pt x="0" y="59046"/>
                  </a:lnTo>
                  <a:cubicBezTo>
                    <a:pt x="0" y="26436"/>
                    <a:pt x="26436" y="0"/>
                    <a:pt x="59046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3951" r="0" b="-3951"/>
              </a:stretch>
            </a:blipFill>
          </p:spPr>
        </p:sp>
      </p:grp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microcontrollers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sensors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56366"/>
            <a:chOff x="0" y="0"/>
            <a:chExt cx="1002514" cy="357232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Motors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Drivers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pumps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56366"/>
            <a:chOff x="0" y="0"/>
            <a:chExt cx="1002514" cy="357232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I/O devices</a:t>
              </a: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1347939" y="2934405"/>
            <a:ext cx="6571044" cy="5246370"/>
            <a:chOff x="0" y="0"/>
            <a:chExt cx="1018027" cy="81280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1018027" cy="812800"/>
            </a:xfrm>
            <a:custGeom>
              <a:avLst/>
              <a:gdLst/>
              <a:ahLst/>
              <a:cxnLst/>
              <a:rect r="r" b="b" t="t" l="l"/>
              <a:pathLst>
                <a:path h="812800" w="1018027">
                  <a:moveTo>
                    <a:pt x="27098" y="0"/>
                  </a:moveTo>
                  <a:lnTo>
                    <a:pt x="990928" y="0"/>
                  </a:lnTo>
                  <a:cubicBezTo>
                    <a:pt x="998115" y="0"/>
                    <a:pt x="1005008" y="2855"/>
                    <a:pt x="1010090" y="7937"/>
                  </a:cubicBezTo>
                  <a:cubicBezTo>
                    <a:pt x="1015172" y="13019"/>
                    <a:pt x="1018027" y="19911"/>
                    <a:pt x="1018027" y="27098"/>
                  </a:cubicBezTo>
                  <a:lnTo>
                    <a:pt x="1018027" y="785702"/>
                  </a:lnTo>
                  <a:cubicBezTo>
                    <a:pt x="1018027" y="792889"/>
                    <a:pt x="1015172" y="799781"/>
                    <a:pt x="1010090" y="804863"/>
                  </a:cubicBezTo>
                  <a:cubicBezTo>
                    <a:pt x="1005008" y="809945"/>
                    <a:pt x="998115" y="812800"/>
                    <a:pt x="990928" y="812800"/>
                  </a:cubicBezTo>
                  <a:lnTo>
                    <a:pt x="27098" y="812800"/>
                  </a:lnTo>
                  <a:cubicBezTo>
                    <a:pt x="19911" y="812800"/>
                    <a:pt x="13019" y="809945"/>
                    <a:pt x="7937" y="804863"/>
                  </a:cubicBezTo>
                  <a:cubicBezTo>
                    <a:pt x="2855" y="799781"/>
                    <a:pt x="0" y="792889"/>
                    <a:pt x="0" y="785702"/>
                  </a:cubicBezTo>
                  <a:lnTo>
                    <a:pt x="0" y="27098"/>
                  </a:lnTo>
                  <a:cubicBezTo>
                    <a:pt x="0" y="19911"/>
                    <a:pt x="2855" y="13019"/>
                    <a:pt x="7937" y="7937"/>
                  </a:cubicBezTo>
                  <a:cubicBezTo>
                    <a:pt x="13019" y="2855"/>
                    <a:pt x="19911" y="0"/>
                    <a:pt x="27098" y="0"/>
                  </a:cubicBezTo>
                  <a:close/>
                </a:path>
              </a:pathLst>
            </a:custGeom>
            <a:blipFill>
              <a:blip r:embed="rId4"/>
              <a:stretch>
                <a:fillRect l="-6913" t="0" r="-6913" b="0"/>
              </a:stretch>
            </a:blipFill>
          </p:spPr>
        </p:sp>
      </p:grpSp>
      <p:sp>
        <p:nvSpPr>
          <p:cNvPr name="TextBox 36" id="36"/>
          <p:cNvSpPr txBox="true"/>
          <p:nvPr/>
        </p:nvSpPr>
        <p:spPr>
          <a:xfrm rot="0">
            <a:off x="11430546" y="515892"/>
            <a:ext cx="6454448" cy="18110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stepper motor nema17 (x5)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604762" y="6632462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3654538" y="211660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-1242364" y="740118"/>
            <a:ext cx="10386364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TABLE OF CONTENTS</a:t>
            </a:r>
          </a:p>
        </p:txBody>
      </p:sp>
      <p:sp>
        <p:nvSpPr>
          <p:cNvPr name="AutoShape 5" id="5"/>
          <p:cNvSpPr/>
          <p:nvPr/>
        </p:nvSpPr>
        <p:spPr>
          <a:xfrm>
            <a:off x="592148" y="1646263"/>
            <a:ext cx="7257896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706323" y="2622403"/>
            <a:ext cx="7202210" cy="10439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11"/>
              </a:lnSpc>
            </a:pPr>
            <a:r>
              <a:rPr lang="en-US" sz="6151">
                <a:solidFill>
                  <a:srgbClr val="FFFFFF">
                    <a:alpha val="60000"/>
                  </a:srgbClr>
                </a:solidFill>
                <a:latin typeface="Canva Sans"/>
                <a:ea typeface="Canva Sans"/>
                <a:cs typeface="Canva Sans"/>
                <a:sym typeface="Canva Sans"/>
              </a:rPr>
              <a:t>01 Idea &amp; Overview</a:t>
            </a:r>
          </a:p>
        </p:txBody>
      </p:sp>
      <p:sp>
        <p:nvSpPr>
          <p:cNvPr name="AutoShape 7" id="7"/>
          <p:cNvSpPr/>
          <p:nvPr/>
        </p:nvSpPr>
        <p:spPr>
          <a:xfrm>
            <a:off x="592197" y="3677211"/>
            <a:ext cx="7520320" cy="0"/>
          </a:xfrm>
          <a:prstGeom prst="line">
            <a:avLst/>
          </a:prstGeom>
          <a:ln cap="flat" w="38100">
            <a:solidFill>
              <a:srgbClr val="FFFFFF">
                <a:alpha val="4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696762" y="4107742"/>
            <a:ext cx="4343580" cy="10357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1"/>
              </a:lnSpc>
            </a:pPr>
            <a:r>
              <a:rPr lang="en-US" sz="6051">
                <a:solidFill>
                  <a:srgbClr val="FFFFFF">
                    <a:alpha val="60000"/>
                  </a:srgbClr>
                </a:solidFill>
                <a:latin typeface="Canva Sans"/>
                <a:ea typeface="Canva Sans"/>
                <a:cs typeface="Canva Sans"/>
                <a:sym typeface="Canva Sans"/>
              </a:rPr>
              <a:t>02 Features</a:t>
            </a:r>
          </a:p>
        </p:txBody>
      </p:sp>
      <p:sp>
        <p:nvSpPr>
          <p:cNvPr name="AutoShape 9" id="9"/>
          <p:cNvSpPr/>
          <p:nvPr/>
        </p:nvSpPr>
        <p:spPr>
          <a:xfrm>
            <a:off x="696762" y="5143500"/>
            <a:ext cx="7415705" cy="19050"/>
          </a:xfrm>
          <a:prstGeom prst="line">
            <a:avLst/>
          </a:prstGeom>
          <a:ln cap="flat" w="38100">
            <a:solidFill>
              <a:srgbClr val="FFFFFF">
                <a:alpha val="4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0" id="10"/>
          <p:cNvSpPr txBox="true"/>
          <p:nvPr/>
        </p:nvSpPr>
        <p:spPr>
          <a:xfrm rot="0">
            <a:off x="706323" y="5648325"/>
            <a:ext cx="6087108" cy="10357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1"/>
              </a:lnSpc>
            </a:pPr>
            <a:r>
              <a:rPr lang="en-US" sz="6051">
                <a:solidFill>
                  <a:srgbClr val="FFFFFF">
                    <a:alpha val="60000"/>
                  </a:srgbClr>
                </a:solidFill>
                <a:latin typeface="Canva Sans"/>
                <a:ea typeface="Canva Sans"/>
                <a:cs typeface="Canva Sans"/>
                <a:sym typeface="Canva Sans"/>
              </a:rPr>
              <a:t>03 Methodology</a:t>
            </a:r>
          </a:p>
        </p:txBody>
      </p:sp>
      <p:sp>
        <p:nvSpPr>
          <p:cNvPr name="AutoShape 11" id="11"/>
          <p:cNvSpPr/>
          <p:nvPr/>
        </p:nvSpPr>
        <p:spPr>
          <a:xfrm>
            <a:off x="706323" y="6684083"/>
            <a:ext cx="7406194" cy="0"/>
          </a:xfrm>
          <a:prstGeom prst="line">
            <a:avLst/>
          </a:prstGeom>
          <a:ln cap="flat" w="38100">
            <a:solidFill>
              <a:srgbClr val="FFFFFF">
                <a:alpha val="4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2" id="12"/>
          <p:cNvSpPr txBox="true"/>
          <p:nvPr/>
        </p:nvSpPr>
        <p:spPr>
          <a:xfrm rot="0">
            <a:off x="706323" y="7131758"/>
            <a:ext cx="5184725" cy="10357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1"/>
              </a:lnSpc>
            </a:pPr>
            <a:r>
              <a:rPr lang="en-US" sz="6051">
                <a:solidFill>
                  <a:srgbClr val="FFFFFF">
                    <a:alpha val="60000"/>
                  </a:srgbClr>
                </a:solidFill>
                <a:latin typeface="Canva Sans"/>
                <a:ea typeface="Canva Sans"/>
                <a:cs typeface="Canva Sans"/>
                <a:sym typeface="Canva Sans"/>
              </a:rPr>
              <a:t>04 Constrains</a:t>
            </a:r>
          </a:p>
        </p:txBody>
      </p:sp>
      <p:sp>
        <p:nvSpPr>
          <p:cNvPr name="AutoShape 13" id="13"/>
          <p:cNvSpPr/>
          <p:nvPr/>
        </p:nvSpPr>
        <p:spPr>
          <a:xfrm flipV="true">
            <a:off x="592197" y="8167516"/>
            <a:ext cx="7520320" cy="38100"/>
          </a:xfrm>
          <a:prstGeom prst="line">
            <a:avLst/>
          </a:prstGeom>
          <a:ln cap="flat" w="38100">
            <a:solidFill>
              <a:srgbClr val="FFFFFF">
                <a:alpha val="4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4" id="14"/>
          <p:cNvSpPr txBox="true"/>
          <p:nvPr/>
        </p:nvSpPr>
        <p:spPr>
          <a:xfrm rot="0">
            <a:off x="10352402" y="2622403"/>
            <a:ext cx="5686419" cy="10357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1"/>
              </a:lnSpc>
            </a:pPr>
            <a:r>
              <a:rPr lang="en-US" sz="6051">
                <a:solidFill>
                  <a:srgbClr val="FFFFFF">
                    <a:alpha val="60000"/>
                  </a:srgbClr>
                </a:solidFill>
                <a:latin typeface="Canva Sans"/>
                <a:ea typeface="Canva Sans"/>
                <a:cs typeface="Canva Sans"/>
                <a:sym typeface="Canva Sans"/>
              </a:rPr>
              <a:t>05 Future Work</a:t>
            </a:r>
          </a:p>
        </p:txBody>
      </p:sp>
      <p:sp>
        <p:nvSpPr>
          <p:cNvPr name="AutoShape 15" id="15"/>
          <p:cNvSpPr/>
          <p:nvPr/>
        </p:nvSpPr>
        <p:spPr>
          <a:xfrm flipV="true">
            <a:off x="10119677" y="3677211"/>
            <a:ext cx="7636571" cy="0"/>
          </a:xfrm>
          <a:prstGeom prst="line">
            <a:avLst/>
          </a:prstGeom>
          <a:ln cap="flat" w="38100">
            <a:solidFill>
              <a:srgbClr val="FFFFFF">
                <a:alpha val="4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6" id="16"/>
          <p:cNvSpPr txBox="true"/>
          <p:nvPr/>
        </p:nvSpPr>
        <p:spPr>
          <a:xfrm rot="0">
            <a:off x="10352402" y="4107742"/>
            <a:ext cx="4972741" cy="10357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1"/>
              </a:lnSpc>
            </a:pPr>
            <a:r>
              <a:rPr lang="en-US" sz="6051">
                <a:solidFill>
                  <a:srgbClr val="FFFFFF">
                    <a:alpha val="60000"/>
                  </a:srgbClr>
                </a:solidFill>
                <a:latin typeface="Canva Sans"/>
                <a:ea typeface="Canva Sans"/>
                <a:cs typeface="Canva Sans"/>
                <a:sym typeface="Canva Sans"/>
              </a:rPr>
              <a:t>06 Questions</a:t>
            </a:r>
          </a:p>
        </p:txBody>
      </p:sp>
      <p:sp>
        <p:nvSpPr>
          <p:cNvPr name="AutoShape 17" id="17"/>
          <p:cNvSpPr/>
          <p:nvPr/>
        </p:nvSpPr>
        <p:spPr>
          <a:xfrm>
            <a:off x="10119677" y="5162550"/>
            <a:ext cx="7636571" cy="0"/>
          </a:xfrm>
          <a:prstGeom prst="line">
            <a:avLst/>
          </a:prstGeom>
          <a:ln cap="flat" w="38100">
            <a:solidFill>
              <a:srgbClr val="FFFFFF">
                <a:alpha val="40784"/>
              </a:srgbClr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microcontrollers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sensors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56366"/>
            <a:chOff x="0" y="0"/>
            <a:chExt cx="1002514" cy="357232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Motors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Drivers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pumps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56366"/>
            <a:chOff x="0" y="0"/>
            <a:chExt cx="1002514" cy="357232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I/O devices</a:t>
              </a: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2749054" y="1523533"/>
            <a:ext cx="4340846" cy="3969829"/>
            <a:chOff x="0" y="0"/>
            <a:chExt cx="672511" cy="61503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672511" cy="615030"/>
            </a:xfrm>
            <a:custGeom>
              <a:avLst/>
              <a:gdLst/>
              <a:ahLst/>
              <a:cxnLst/>
              <a:rect r="r" b="b" t="t" l="l"/>
              <a:pathLst>
                <a:path h="615030" w="672511">
                  <a:moveTo>
                    <a:pt x="41021" y="0"/>
                  </a:moveTo>
                  <a:lnTo>
                    <a:pt x="631490" y="0"/>
                  </a:lnTo>
                  <a:cubicBezTo>
                    <a:pt x="654145" y="0"/>
                    <a:pt x="672511" y="18366"/>
                    <a:pt x="672511" y="41021"/>
                  </a:cubicBezTo>
                  <a:lnTo>
                    <a:pt x="672511" y="574010"/>
                  </a:lnTo>
                  <a:cubicBezTo>
                    <a:pt x="672511" y="584889"/>
                    <a:pt x="668189" y="595323"/>
                    <a:pt x="660496" y="603016"/>
                  </a:cubicBezTo>
                  <a:cubicBezTo>
                    <a:pt x="652803" y="610709"/>
                    <a:pt x="642369" y="615030"/>
                    <a:pt x="631490" y="615030"/>
                  </a:cubicBezTo>
                  <a:lnTo>
                    <a:pt x="41021" y="615030"/>
                  </a:lnTo>
                  <a:cubicBezTo>
                    <a:pt x="18366" y="615030"/>
                    <a:pt x="0" y="596665"/>
                    <a:pt x="0" y="574010"/>
                  </a:cubicBezTo>
                  <a:lnTo>
                    <a:pt x="0" y="41021"/>
                  </a:lnTo>
                  <a:cubicBezTo>
                    <a:pt x="0" y="30141"/>
                    <a:pt x="4322" y="19708"/>
                    <a:pt x="12015" y="12015"/>
                  </a:cubicBezTo>
                  <a:cubicBezTo>
                    <a:pt x="19708" y="4322"/>
                    <a:pt x="30141" y="0"/>
                    <a:pt x="41021" y="0"/>
                  </a:cubicBezTo>
                  <a:close/>
                </a:path>
              </a:pathLst>
            </a:custGeom>
            <a:blipFill>
              <a:blip r:embed="rId4"/>
              <a:stretch>
                <a:fillRect l="-213" t="0" r="-213" b="0"/>
              </a:stretch>
            </a:blipFill>
          </p:spPr>
        </p:sp>
      </p:grpSp>
      <p:grpSp>
        <p:nvGrpSpPr>
          <p:cNvPr name="Group 36" id="36"/>
          <p:cNvGrpSpPr/>
          <p:nvPr/>
        </p:nvGrpSpPr>
        <p:grpSpPr>
          <a:xfrm rot="0">
            <a:off x="12749054" y="6275276"/>
            <a:ext cx="4186244" cy="3167078"/>
            <a:chOff x="0" y="0"/>
            <a:chExt cx="648559" cy="490663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648559" cy="490663"/>
            </a:xfrm>
            <a:custGeom>
              <a:avLst/>
              <a:gdLst/>
              <a:ahLst/>
              <a:cxnLst/>
              <a:rect r="r" b="b" t="t" l="l"/>
              <a:pathLst>
                <a:path h="490663" w="648559">
                  <a:moveTo>
                    <a:pt x="42536" y="0"/>
                  </a:moveTo>
                  <a:lnTo>
                    <a:pt x="606023" y="0"/>
                  </a:lnTo>
                  <a:cubicBezTo>
                    <a:pt x="629515" y="0"/>
                    <a:pt x="648559" y="19044"/>
                    <a:pt x="648559" y="42536"/>
                  </a:cubicBezTo>
                  <a:lnTo>
                    <a:pt x="648559" y="448128"/>
                  </a:lnTo>
                  <a:cubicBezTo>
                    <a:pt x="648559" y="471619"/>
                    <a:pt x="629515" y="490663"/>
                    <a:pt x="606023" y="490663"/>
                  </a:cubicBezTo>
                  <a:lnTo>
                    <a:pt x="42536" y="490663"/>
                  </a:lnTo>
                  <a:cubicBezTo>
                    <a:pt x="19044" y="490663"/>
                    <a:pt x="0" y="471619"/>
                    <a:pt x="0" y="448128"/>
                  </a:cubicBezTo>
                  <a:lnTo>
                    <a:pt x="0" y="42536"/>
                  </a:lnTo>
                  <a:cubicBezTo>
                    <a:pt x="0" y="19044"/>
                    <a:pt x="19044" y="0"/>
                    <a:pt x="42536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6090" r="0" b="-16090"/>
              </a:stretch>
            </a:blipFill>
          </p:spPr>
        </p:sp>
      </p:grpSp>
      <p:sp>
        <p:nvSpPr>
          <p:cNvPr name="TextBox 38" id="38"/>
          <p:cNvSpPr txBox="true"/>
          <p:nvPr/>
        </p:nvSpPr>
        <p:spPr>
          <a:xfrm rot="0">
            <a:off x="12797459" y="299672"/>
            <a:ext cx="406658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b="true" sz="51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DC motor X2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microcontrollers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sensors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56366"/>
            <a:chOff x="0" y="0"/>
            <a:chExt cx="1002514" cy="357232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Motors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Drivers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pumps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56366"/>
            <a:chOff x="0" y="0"/>
            <a:chExt cx="1002514" cy="357232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I/O devices</a:t>
              </a: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1148924" y="2725623"/>
            <a:ext cx="5931035" cy="4971291"/>
            <a:chOff x="0" y="0"/>
            <a:chExt cx="918872" cy="770183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918872" cy="770183"/>
            </a:xfrm>
            <a:custGeom>
              <a:avLst/>
              <a:gdLst/>
              <a:ahLst/>
              <a:cxnLst/>
              <a:rect r="r" b="b" t="t" l="l"/>
              <a:pathLst>
                <a:path h="770183" w="918872">
                  <a:moveTo>
                    <a:pt x="30022" y="0"/>
                  </a:moveTo>
                  <a:lnTo>
                    <a:pt x="888850" y="0"/>
                  </a:lnTo>
                  <a:cubicBezTo>
                    <a:pt x="905431" y="0"/>
                    <a:pt x="918872" y="13442"/>
                    <a:pt x="918872" y="30022"/>
                  </a:cubicBezTo>
                  <a:lnTo>
                    <a:pt x="918872" y="740161"/>
                  </a:lnTo>
                  <a:cubicBezTo>
                    <a:pt x="918872" y="748123"/>
                    <a:pt x="915709" y="755759"/>
                    <a:pt x="910079" y="761390"/>
                  </a:cubicBezTo>
                  <a:cubicBezTo>
                    <a:pt x="904449" y="767020"/>
                    <a:pt x="896813" y="770183"/>
                    <a:pt x="888850" y="770183"/>
                  </a:cubicBezTo>
                  <a:lnTo>
                    <a:pt x="30022" y="770183"/>
                  </a:lnTo>
                  <a:cubicBezTo>
                    <a:pt x="22060" y="770183"/>
                    <a:pt x="14424" y="767020"/>
                    <a:pt x="8793" y="761390"/>
                  </a:cubicBezTo>
                  <a:cubicBezTo>
                    <a:pt x="3163" y="755759"/>
                    <a:pt x="0" y="748123"/>
                    <a:pt x="0" y="740161"/>
                  </a:cubicBezTo>
                  <a:lnTo>
                    <a:pt x="0" y="30022"/>
                  </a:lnTo>
                  <a:cubicBezTo>
                    <a:pt x="0" y="22060"/>
                    <a:pt x="3163" y="14424"/>
                    <a:pt x="8793" y="8793"/>
                  </a:cubicBezTo>
                  <a:cubicBezTo>
                    <a:pt x="14424" y="3163"/>
                    <a:pt x="22060" y="0"/>
                    <a:pt x="30022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9652" r="0" b="-9652"/>
              </a:stretch>
            </a:blipFill>
          </p:spPr>
        </p:sp>
      </p:grpSp>
      <p:sp>
        <p:nvSpPr>
          <p:cNvPr name="TextBox 36" id="36"/>
          <p:cNvSpPr txBox="true"/>
          <p:nvPr/>
        </p:nvSpPr>
        <p:spPr>
          <a:xfrm rot="0">
            <a:off x="11333261" y="1428283"/>
            <a:ext cx="5562362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TB6600 3.5A (x5)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microcontrollers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sensors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56366"/>
            <a:chOff x="0" y="0"/>
            <a:chExt cx="1002514" cy="357232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Motors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Drivers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pumps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56366"/>
            <a:chOff x="0" y="0"/>
            <a:chExt cx="1002514" cy="357232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I/O devices</a:t>
              </a: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1512241" y="3245638"/>
            <a:ext cx="5246370" cy="4451276"/>
            <a:chOff x="0" y="0"/>
            <a:chExt cx="812800" cy="689619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812800" cy="689619"/>
            </a:xfrm>
            <a:custGeom>
              <a:avLst/>
              <a:gdLst/>
              <a:ahLst/>
              <a:cxnLst/>
              <a:rect r="r" b="b" t="t" l="l"/>
              <a:pathLst>
                <a:path h="689619" w="812800">
                  <a:moveTo>
                    <a:pt x="33940" y="0"/>
                  </a:moveTo>
                  <a:lnTo>
                    <a:pt x="778860" y="0"/>
                  </a:lnTo>
                  <a:cubicBezTo>
                    <a:pt x="797604" y="0"/>
                    <a:pt x="812800" y="15196"/>
                    <a:pt x="812800" y="33940"/>
                  </a:cubicBezTo>
                  <a:lnTo>
                    <a:pt x="812800" y="655679"/>
                  </a:lnTo>
                  <a:cubicBezTo>
                    <a:pt x="812800" y="674423"/>
                    <a:pt x="797604" y="689619"/>
                    <a:pt x="778860" y="689619"/>
                  </a:cubicBezTo>
                  <a:lnTo>
                    <a:pt x="33940" y="689619"/>
                  </a:lnTo>
                  <a:cubicBezTo>
                    <a:pt x="15196" y="689619"/>
                    <a:pt x="0" y="674423"/>
                    <a:pt x="0" y="655679"/>
                  </a:cubicBezTo>
                  <a:lnTo>
                    <a:pt x="0" y="33940"/>
                  </a:lnTo>
                  <a:cubicBezTo>
                    <a:pt x="0" y="15196"/>
                    <a:pt x="15196" y="0"/>
                    <a:pt x="33940" y="0"/>
                  </a:cubicBezTo>
                  <a:close/>
                </a:path>
              </a:pathLst>
            </a:custGeom>
            <a:blipFill>
              <a:blip r:embed="rId4"/>
              <a:stretch>
                <a:fillRect l="-2292" t="0" r="-2292" b="0"/>
              </a:stretch>
            </a:blipFill>
          </p:spPr>
        </p:sp>
      </p:grpSp>
      <p:sp>
        <p:nvSpPr>
          <p:cNvPr name="TextBox 36" id="36"/>
          <p:cNvSpPr txBox="true"/>
          <p:nvPr/>
        </p:nvSpPr>
        <p:spPr>
          <a:xfrm rot="0">
            <a:off x="11109810" y="1838528"/>
            <a:ext cx="6051232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2 channel relay(x2)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microcontrollers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sensors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56366"/>
            <a:chOff x="0" y="0"/>
            <a:chExt cx="1002514" cy="357232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Motors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Drivers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pumps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56366"/>
            <a:chOff x="0" y="0"/>
            <a:chExt cx="1002514" cy="357232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I/O devices</a:t>
              </a: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1313950" y="3403806"/>
            <a:ext cx="6725646" cy="4592205"/>
            <a:chOff x="0" y="0"/>
            <a:chExt cx="1041979" cy="711453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1041979" cy="711453"/>
            </a:xfrm>
            <a:custGeom>
              <a:avLst/>
              <a:gdLst/>
              <a:ahLst/>
              <a:cxnLst/>
              <a:rect r="r" b="b" t="t" l="l"/>
              <a:pathLst>
                <a:path h="711453" w="1041979">
                  <a:moveTo>
                    <a:pt x="26475" y="0"/>
                  </a:moveTo>
                  <a:lnTo>
                    <a:pt x="1015503" y="0"/>
                  </a:lnTo>
                  <a:cubicBezTo>
                    <a:pt x="1030125" y="0"/>
                    <a:pt x="1041979" y="11853"/>
                    <a:pt x="1041979" y="26475"/>
                  </a:cubicBezTo>
                  <a:lnTo>
                    <a:pt x="1041979" y="684977"/>
                  </a:lnTo>
                  <a:cubicBezTo>
                    <a:pt x="1041979" y="699599"/>
                    <a:pt x="1030125" y="711453"/>
                    <a:pt x="1015503" y="711453"/>
                  </a:cubicBezTo>
                  <a:lnTo>
                    <a:pt x="26475" y="711453"/>
                  </a:lnTo>
                  <a:cubicBezTo>
                    <a:pt x="11853" y="711453"/>
                    <a:pt x="0" y="699599"/>
                    <a:pt x="0" y="684977"/>
                  </a:cubicBezTo>
                  <a:lnTo>
                    <a:pt x="0" y="26475"/>
                  </a:lnTo>
                  <a:cubicBezTo>
                    <a:pt x="0" y="11853"/>
                    <a:pt x="11853" y="0"/>
                    <a:pt x="26475" y="0"/>
                  </a:cubicBezTo>
                  <a:close/>
                </a:path>
              </a:pathLst>
            </a:custGeom>
            <a:blipFill>
              <a:blip r:embed="rId4"/>
              <a:stretch>
                <a:fillRect l="-1302" t="0" r="-1302" b="0"/>
              </a:stretch>
            </a:blipFill>
          </p:spPr>
        </p:sp>
      </p:grpSp>
      <p:sp>
        <p:nvSpPr>
          <p:cNvPr name="TextBox 36" id="36"/>
          <p:cNvSpPr txBox="true"/>
          <p:nvPr/>
        </p:nvSpPr>
        <p:spPr>
          <a:xfrm rot="0">
            <a:off x="12763000" y="1838528"/>
            <a:ext cx="2848094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H-bridge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microcontrollers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sensors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56366"/>
            <a:chOff x="0" y="0"/>
            <a:chExt cx="1002514" cy="357232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Motors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Drivers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pumps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56366"/>
            <a:chOff x="0" y="0"/>
            <a:chExt cx="1002514" cy="357232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I/O devices</a:t>
              </a: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2432563" y="2042859"/>
            <a:ext cx="4119986" cy="3349008"/>
            <a:chOff x="0" y="0"/>
            <a:chExt cx="638294" cy="518849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638294" cy="518849"/>
            </a:xfrm>
            <a:custGeom>
              <a:avLst/>
              <a:gdLst/>
              <a:ahLst/>
              <a:cxnLst/>
              <a:rect r="r" b="b" t="t" l="l"/>
              <a:pathLst>
                <a:path h="518849" w="638294">
                  <a:moveTo>
                    <a:pt x="43220" y="0"/>
                  </a:moveTo>
                  <a:lnTo>
                    <a:pt x="595074" y="0"/>
                  </a:lnTo>
                  <a:cubicBezTo>
                    <a:pt x="618944" y="0"/>
                    <a:pt x="638294" y="19350"/>
                    <a:pt x="638294" y="43220"/>
                  </a:cubicBezTo>
                  <a:lnTo>
                    <a:pt x="638294" y="475629"/>
                  </a:lnTo>
                  <a:cubicBezTo>
                    <a:pt x="638294" y="499499"/>
                    <a:pt x="618944" y="518849"/>
                    <a:pt x="595074" y="518849"/>
                  </a:cubicBezTo>
                  <a:lnTo>
                    <a:pt x="43220" y="518849"/>
                  </a:lnTo>
                  <a:cubicBezTo>
                    <a:pt x="19350" y="518849"/>
                    <a:pt x="0" y="499499"/>
                    <a:pt x="0" y="475629"/>
                  </a:cubicBezTo>
                  <a:lnTo>
                    <a:pt x="0" y="43220"/>
                  </a:lnTo>
                  <a:cubicBezTo>
                    <a:pt x="0" y="19350"/>
                    <a:pt x="19350" y="0"/>
                    <a:pt x="4322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1510" r="0" b="-11510"/>
              </a:stretch>
            </a:blipFill>
          </p:spPr>
        </p:sp>
      </p:grpSp>
      <p:grpSp>
        <p:nvGrpSpPr>
          <p:cNvPr name="Group 36" id="36"/>
          <p:cNvGrpSpPr/>
          <p:nvPr/>
        </p:nvGrpSpPr>
        <p:grpSpPr>
          <a:xfrm rot="0">
            <a:off x="12410477" y="5600167"/>
            <a:ext cx="4142072" cy="3435322"/>
            <a:chOff x="0" y="0"/>
            <a:chExt cx="641715" cy="532221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641715" cy="532221"/>
            </a:xfrm>
            <a:custGeom>
              <a:avLst/>
              <a:gdLst/>
              <a:ahLst/>
              <a:cxnLst/>
              <a:rect r="r" b="b" t="t" l="l"/>
              <a:pathLst>
                <a:path h="532221" w="641715">
                  <a:moveTo>
                    <a:pt x="42989" y="0"/>
                  </a:moveTo>
                  <a:lnTo>
                    <a:pt x="598726" y="0"/>
                  </a:lnTo>
                  <a:cubicBezTo>
                    <a:pt x="610128" y="0"/>
                    <a:pt x="621062" y="4529"/>
                    <a:pt x="629124" y="12591"/>
                  </a:cubicBezTo>
                  <a:cubicBezTo>
                    <a:pt x="637186" y="20653"/>
                    <a:pt x="641715" y="31588"/>
                    <a:pt x="641715" y="42989"/>
                  </a:cubicBezTo>
                  <a:lnTo>
                    <a:pt x="641715" y="489232"/>
                  </a:lnTo>
                  <a:cubicBezTo>
                    <a:pt x="641715" y="500634"/>
                    <a:pt x="637186" y="511568"/>
                    <a:pt x="629124" y="519630"/>
                  </a:cubicBezTo>
                  <a:cubicBezTo>
                    <a:pt x="621062" y="527692"/>
                    <a:pt x="610128" y="532221"/>
                    <a:pt x="598726" y="532221"/>
                  </a:cubicBezTo>
                  <a:lnTo>
                    <a:pt x="42989" y="532221"/>
                  </a:lnTo>
                  <a:cubicBezTo>
                    <a:pt x="31588" y="532221"/>
                    <a:pt x="20653" y="527692"/>
                    <a:pt x="12591" y="519630"/>
                  </a:cubicBezTo>
                  <a:cubicBezTo>
                    <a:pt x="4529" y="511568"/>
                    <a:pt x="0" y="500634"/>
                    <a:pt x="0" y="489232"/>
                  </a:cubicBezTo>
                  <a:lnTo>
                    <a:pt x="0" y="42989"/>
                  </a:lnTo>
                  <a:cubicBezTo>
                    <a:pt x="0" y="31588"/>
                    <a:pt x="4529" y="20653"/>
                    <a:pt x="12591" y="12591"/>
                  </a:cubicBezTo>
                  <a:cubicBezTo>
                    <a:pt x="20653" y="4529"/>
                    <a:pt x="31588" y="0"/>
                    <a:pt x="42989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603" r="0" b="-1603"/>
              </a:stretch>
            </a:blipFill>
          </p:spPr>
        </p:sp>
      </p:grpSp>
      <p:sp>
        <p:nvSpPr>
          <p:cNvPr name="TextBox 38" id="38"/>
          <p:cNvSpPr txBox="true"/>
          <p:nvPr/>
        </p:nvSpPr>
        <p:spPr>
          <a:xfrm rot="0">
            <a:off x="11392472" y="695594"/>
            <a:ext cx="558915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12v DC pump (x2)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microcontrollers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sensors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56366"/>
            <a:chOff x="0" y="0"/>
            <a:chExt cx="1002514" cy="357232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Motors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Drivers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pumps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56366"/>
            <a:chOff x="0" y="0"/>
            <a:chExt cx="1002514" cy="357232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I/O devices</a:t>
              </a: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2127054" y="3468996"/>
            <a:ext cx="4119986" cy="3848832"/>
            <a:chOff x="0" y="0"/>
            <a:chExt cx="638294" cy="596285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638294" cy="596285"/>
            </a:xfrm>
            <a:custGeom>
              <a:avLst/>
              <a:gdLst/>
              <a:ahLst/>
              <a:cxnLst/>
              <a:rect r="r" b="b" t="t" l="l"/>
              <a:pathLst>
                <a:path h="596285" w="638294">
                  <a:moveTo>
                    <a:pt x="43220" y="0"/>
                  </a:moveTo>
                  <a:lnTo>
                    <a:pt x="595074" y="0"/>
                  </a:lnTo>
                  <a:cubicBezTo>
                    <a:pt x="618944" y="0"/>
                    <a:pt x="638294" y="19350"/>
                    <a:pt x="638294" y="43220"/>
                  </a:cubicBezTo>
                  <a:lnTo>
                    <a:pt x="638294" y="553065"/>
                  </a:lnTo>
                  <a:cubicBezTo>
                    <a:pt x="638294" y="576935"/>
                    <a:pt x="618944" y="596285"/>
                    <a:pt x="595074" y="596285"/>
                  </a:cubicBezTo>
                  <a:lnTo>
                    <a:pt x="43220" y="596285"/>
                  </a:lnTo>
                  <a:cubicBezTo>
                    <a:pt x="19350" y="596285"/>
                    <a:pt x="0" y="576935"/>
                    <a:pt x="0" y="553065"/>
                  </a:cubicBezTo>
                  <a:lnTo>
                    <a:pt x="0" y="43220"/>
                  </a:lnTo>
                  <a:cubicBezTo>
                    <a:pt x="0" y="19350"/>
                    <a:pt x="19350" y="0"/>
                    <a:pt x="4322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8856" r="0" b="-8856"/>
              </a:stretch>
            </a:blipFill>
          </p:spPr>
        </p:sp>
      </p:grpSp>
      <p:sp>
        <p:nvSpPr>
          <p:cNvPr name="TextBox 36" id="36"/>
          <p:cNvSpPr txBox="true"/>
          <p:nvPr/>
        </p:nvSpPr>
        <p:spPr>
          <a:xfrm rot="0">
            <a:off x="11136547" y="2234450"/>
            <a:ext cx="606290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12v solenoid valve 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microcontrollers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sensors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56366"/>
            <a:chOff x="0" y="0"/>
            <a:chExt cx="1002514" cy="357232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Motors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Drivers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pumps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56366"/>
            <a:chOff x="0" y="0"/>
            <a:chExt cx="1002514" cy="357232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I/O devices</a:t>
              </a: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2528195" y="1523533"/>
            <a:ext cx="4573850" cy="3093744"/>
            <a:chOff x="0" y="0"/>
            <a:chExt cx="708609" cy="479302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708609" cy="479302"/>
            </a:xfrm>
            <a:custGeom>
              <a:avLst/>
              <a:gdLst/>
              <a:ahLst/>
              <a:cxnLst/>
              <a:rect r="r" b="b" t="t" l="l"/>
              <a:pathLst>
                <a:path h="479302" w="708609">
                  <a:moveTo>
                    <a:pt x="38931" y="0"/>
                  </a:moveTo>
                  <a:lnTo>
                    <a:pt x="669678" y="0"/>
                  </a:lnTo>
                  <a:cubicBezTo>
                    <a:pt x="680003" y="0"/>
                    <a:pt x="689906" y="4102"/>
                    <a:pt x="697206" y="11403"/>
                  </a:cubicBezTo>
                  <a:cubicBezTo>
                    <a:pt x="704507" y="18704"/>
                    <a:pt x="708609" y="28606"/>
                    <a:pt x="708609" y="38931"/>
                  </a:cubicBezTo>
                  <a:lnTo>
                    <a:pt x="708609" y="440371"/>
                  </a:lnTo>
                  <a:cubicBezTo>
                    <a:pt x="708609" y="450696"/>
                    <a:pt x="704507" y="460598"/>
                    <a:pt x="697206" y="467899"/>
                  </a:cubicBezTo>
                  <a:cubicBezTo>
                    <a:pt x="689906" y="475200"/>
                    <a:pt x="680003" y="479302"/>
                    <a:pt x="669678" y="479302"/>
                  </a:cubicBezTo>
                  <a:lnTo>
                    <a:pt x="38931" y="479302"/>
                  </a:lnTo>
                  <a:cubicBezTo>
                    <a:pt x="28606" y="479302"/>
                    <a:pt x="18704" y="475200"/>
                    <a:pt x="11403" y="467899"/>
                  </a:cubicBezTo>
                  <a:cubicBezTo>
                    <a:pt x="4102" y="460598"/>
                    <a:pt x="0" y="450696"/>
                    <a:pt x="0" y="440371"/>
                  </a:cubicBezTo>
                  <a:lnTo>
                    <a:pt x="0" y="38931"/>
                  </a:lnTo>
                  <a:cubicBezTo>
                    <a:pt x="0" y="28606"/>
                    <a:pt x="4102" y="18704"/>
                    <a:pt x="11403" y="11403"/>
                  </a:cubicBezTo>
                  <a:cubicBezTo>
                    <a:pt x="18704" y="4102"/>
                    <a:pt x="28606" y="0"/>
                    <a:pt x="38931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5369" r="0" b="-5369"/>
              </a:stretch>
            </a:blipFill>
          </p:spPr>
        </p:sp>
      </p:grpSp>
      <p:grpSp>
        <p:nvGrpSpPr>
          <p:cNvPr name="Group 36" id="36"/>
          <p:cNvGrpSpPr/>
          <p:nvPr/>
        </p:nvGrpSpPr>
        <p:grpSpPr>
          <a:xfrm rot="0">
            <a:off x="12650234" y="5856687"/>
            <a:ext cx="4573850" cy="4079796"/>
            <a:chOff x="0" y="0"/>
            <a:chExt cx="708609" cy="632067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08609" cy="632067"/>
            </a:xfrm>
            <a:custGeom>
              <a:avLst/>
              <a:gdLst/>
              <a:ahLst/>
              <a:cxnLst/>
              <a:rect r="r" b="b" t="t" l="l"/>
              <a:pathLst>
                <a:path h="632067" w="708609">
                  <a:moveTo>
                    <a:pt x="38931" y="0"/>
                  </a:moveTo>
                  <a:lnTo>
                    <a:pt x="669678" y="0"/>
                  </a:lnTo>
                  <a:cubicBezTo>
                    <a:pt x="680003" y="0"/>
                    <a:pt x="689906" y="4102"/>
                    <a:pt x="697206" y="11403"/>
                  </a:cubicBezTo>
                  <a:cubicBezTo>
                    <a:pt x="704507" y="18704"/>
                    <a:pt x="708609" y="28606"/>
                    <a:pt x="708609" y="38931"/>
                  </a:cubicBezTo>
                  <a:lnTo>
                    <a:pt x="708609" y="593136"/>
                  </a:lnTo>
                  <a:cubicBezTo>
                    <a:pt x="708609" y="603461"/>
                    <a:pt x="704507" y="613364"/>
                    <a:pt x="697206" y="620665"/>
                  </a:cubicBezTo>
                  <a:cubicBezTo>
                    <a:pt x="689906" y="627966"/>
                    <a:pt x="680003" y="632067"/>
                    <a:pt x="669678" y="632067"/>
                  </a:cubicBezTo>
                  <a:lnTo>
                    <a:pt x="38931" y="632067"/>
                  </a:lnTo>
                  <a:cubicBezTo>
                    <a:pt x="28606" y="632067"/>
                    <a:pt x="18704" y="627966"/>
                    <a:pt x="11403" y="620665"/>
                  </a:cubicBezTo>
                  <a:cubicBezTo>
                    <a:pt x="4102" y="613364"/>
                    <a:pt x="0" y="603461"/>
                    <a:pt x="0" y="593136"/>
                  </a:cubicBezTo>
                  <a:lnTo>
                    <a:pt x="0" y="38931"/>
                  </a:lnTo>
                  <a:cubicBezTo>
                    <a:pt x="0" y="28606"/>
                    <a:pt x="4102" y="18704"/>
                    <a:pt x="11403" y="11403"/>
                  </a:cubicBezTo>
                  <a:cubicBezTo>
                    <a:pt x="18704" y="4102"/>
                    <a:pt x="28606" y="0"/>
                    <a:pt x="38931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41" r="0" b="-141"/>
              </a:stretch>
            </a:blipFill>
          </p:spPr>
        </p:sp>
      </p:grpSp>
      <p:sp>
        <p:nvSpPr>
          <p:cNvPr name="TextBox 38" id="38"/>
          <p:cNvSpPr txBox="true"/>
          <p:nvPr/>
        </p:nvSpPr>
        <p:spPr>
          <a:xfrm rot="0">
            <a:off x="12650234" y="4997529"/>
            <a:ext cx="4286726" cy="6959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40"/>
              </a:lnSpc>
            </a:pPr>
            <a:r>
              <a:rPr lang="en-US" sz="4100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20*4 lcd with I2C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3137739" y="608330"/>
            <a:ext cx="2991445" cy="7550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60"/>
              </a:lnSpc>
            </a:pPr>
            <a:r>
              <a:rPr lang="en-US" sz="4400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4*3 keybad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Homing Slider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cup dispensing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71599"/>
            <a:chOff x="0" y="0"/>
            <a:chExt cx="1002514" cy="3612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61244"/>
            </a:xfrm>
            <a:custGeom>
              <a:avLst/>
              <a:gdLst/>
              <a:ahLst/>
              <a:cxnLst/>
              <a:rect r="r" b="b" t="t" l="l"/>
              <a:pathLst>
                <a:path h="361244" w="1002514">
                  <a:moveTo>
                    <a:pt x="501257" y="0"/>
                  </a:moveTo>
                  <a:cubicBezTo>
                    <a:pt x="224420" y="0"/>
                    <a:pt x="0" y="80867"/>
                    <a:pt x="0" y="180622"/>
                  </a:cubicBezTo>
                  <a:cubicBezTo>
                    <a:pt x="0" y="280377"/>
                    <a:pt x="224420" y="361244"/>
                    <a:pt x="501257" y="361244"/>
                  </a:cubicBezTo>
                  <a:cubicBezTo>
                    <a:pt x="778094" y="361244"/>
                    <a:pt x="1002514" y="280377"/>
                    <a:pt x="1002514" y="180622"/>
                  </a:cubicBezTo>
                  <a:cubicBezTo>
                    <a:pt x="1002514" y="80867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3758"/>
              <a:ext cx="814543" cy="3411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Powder dispensing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Hot water fill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mixing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71599"/>
            <a:chOff x="0" y="0"/>
            <a:chExt cx="1002514" cy="3612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61244"/>
            </a:xfrm>
            <a:custGeom>
              <a:avLst/>
              <a:gdLst/>
              <a:ahLst/>
              <a:cxnLst/>
              <a:rect r="r" b="b" t="t" l="l"/>
              <a:pathLst>
                <a:path h="361244" w="1002514">
                  <a:moveTo>
                    <a:pt x="501257" y="0"/>
                  </a:moveTo>
                  <a:cubicBezTo>
                    <a:pt x="224420" y="0"/>
                    <a:pt x="0" y="80867"/>
                    <a:pt x="0" y="180622"/>
                  </a:cubicBezTo>
                  <a:cubicBezTo>
                    <a:pt x="0" y="280377"/>
                    <a:pt x="224420" y="361244"/>
                    <a:pt x="501257" y="361244"/>
                  </a:cubicBezTo>
                  <a:cubicBezTo>
                    <a:pt x="778094" y="361244"/>
                    <a:pt x="1002514" y="280377"/>
                    <a:pt x="1002514" y="180622"/>
                  </a:cubicBezTo>
                  <a:cubicBezTo>
                    <a:pt x="1002514" y="80867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3758"/>
              <a:ext cx="814543" cy="3411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move to end and refill heater</a:t>
              </a:r>
            </a:p>
          </p:txBody>
        </p:sp>
      </p:grpSp>
      <p:pic>
        <p:nvPicPr>
          <p:cNvPr name="Picture 34" id="34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12026354" y="773009"/>
            <a:ext cx="4589585" cy="822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</p:childTnLst>
        </p:cTn>
      </p:par>
    </p:tn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Homing Slider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cup dispensing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71599"/>
            <a:chOff x="0" y="0"/>
            <a:chExt cx="1002514" cy="3612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61244"/>
            </a:xfrm>
            <a:custGeom>
              <a:avLst/>
              <a:gdLst/>
              <a:ahLst/>
              <a:cxnLst/>
              <a:rect r="r" b="b" t="t" l="l"/>
              <a:pathLst>
                <a:path h="361244" w="1002514">
                  <a:moveTo>
                    <a:pt x="501257" y="0"/>
                  </a:moveTo>
                  <a:cubicBezTo>
                    <a:pt x="224420" y="0"/>
                    <a:pt x="0" y="80867"/>
                    <a:pt x="0" y="180622"/>
                  </a:cubicBezTo>
                  <a:cubicBezTo>
                    <a:pt x="0" y="280377"/>
                    <a:pt x="224420" y="361244"/>
                    <a:pt x="501257" y="361244"/>
                  </a:cubicBezTo>
                  <a:cubicBezTo>
                    <a:pt x="778094" y="361244"/>
                    <a:pt x="1002514" y="280377"/>
                    <a:pt x="1002514" y="180622"/>
                  </a:cubicBezTo>
                  <a:cubicBezTo>
                    <a:pt x="1002514" y="80867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3758"/>
              <a:ext cx="814543" cy="3411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Powder dispensing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Hot water fill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mixing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71599"/>
            <a:chOff x="0" y="0"/>
            <a:chExt cx="1002514" cy="3612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61244"/>
            </a:xfrm>
            <a:custGeom>
              <a:avLst/>
              <a:gdLst/>
              <a:ahLst/>
              <a:cxnLst/>
              <a:rect r="r" b="b" t="t" l="l"/>
              <a:pathLst>
                <a:path h="361244" w="1002514">
                  <a:moveTo>
                    <a:pt x="501257" y="0"/>
                  </a:moveTo>
                  <a:cubicBezTo>
                    <a:pt x="224420" y="0"/>
                    <a:pt x="0" y="80867"/>
                    <a:pt x="0" y="180622"/>
                  </a:cubicBezTo>
                  <a:cubicBezTo>
                    <a:pt x="0" y="280377"/>
                    <a:pt x="224420" y="361244"/>
                    <a:pt x="501257" y="361244"/>
                  </a:cubicBezTo>
                  <a:cubicBezTo>
                    <a:pt x="778094" y="361244"/>
                    <a:pt x="1002514" y="280377"/>
                    <a:pt x="1002514" y="180622"/>
                  </a:cubicBezTo>
                  <a:cubicBezTo>
                    <a:pt x="1002514" y="80867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3758"/>
              <a:ext cx="814543" cy="3411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move to end and refill heater</a:t>
              </a:r>
            </a:p>
          </p:txBody>
        </p:sp>
      </p:grpSp>
      <p:pic>
        <p:nvPicPr>
          <p:cNvPr name="Picture 34" id="34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206" r="0" b="206"/>
          <a:stretch>
            <a:fillRect/>
          </a:stretch>
        </p:blipFill>
        <p:spPr>
          <a:xfrm flipH="false" flipV="false" rot="0">
            <a:off x="12114698" y="684665"/>
            <a:ext cx="4608576" cy="822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</p:childTnLst>
        </p:cTn>
      </p:par>
    </p:tnLst>
  </p:timing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Homing Slider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cup dispensing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71599"/>
            <a:chOff x="0" y="0"/>
            <a:chExt cx="1002514" cy="3612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61244"/>
            </a:xfrm>
            <a:custGeom>
              <a:avLst/>
              <a:gdLst/>
              <a:ahLst/>
              <a:cxnLst/>
              <a:rect r="r" b="b" t="t" l="l"/>
              <a:pathLst>
                <a:path h="361244" w="1002514">
                  <a:moveTo>
                    <a:pt x="501257" y="0"/>
                  </a:moveTo>
                  <a:cubicBezTo>
                    <a:pt x="224420" y="0"/>
                    <a:pt x="0" y="80867"/>
                    <a:pt x="0" y="180622"/>
                  </a:cubicBezTo>
                  <a:cubicBezTo>
                    <a:pt x="0" y="280377"/>
                    <a:pt x="224420" y="361244"/>
                    <a:pt x="501257" y="361244"/>
                  </a:cubicBezTo>
                  <a:cubicBezTo>
                    <a:pt x="778094" y="361244"/>
                    <a:pt x="1002514" y="280377"/>
                    <a:pt x="1002514" y="180622"/>
                  </a:cubicBezTo>
                  <a:cubicBezTo>
                    <a:pt x="1002514" y="80867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3758"/>
              <a:ext cx="814543" cy="3411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Powder dispensing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Hot water fill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mixing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71599"/>
            <a:chOff x="0" y="0"/>
            <a:chExt cx="1002514" cy="3612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61244"/>
            </a:xfrm>
            <a:custGeom>
              <a:avLst/>
              <a:gdLst/>
              <a:ahLst/>
              <a:cxnLst/>
              <a:rect r="r" b="b" t="t" l="l"/>
              <a:pathLst>
                <a:path h="361244" w="1002514">
                  <a:moveTo>
                    <a:pt x="501257" y="0"/>
                  </a:moveTo>
                  <a:cubicBezTo>
                    <a:pt x="224420" y="0"/>
                    <a:pt x="0" y="80867"/>
                    <a:pt x="0" y="180622"/>
                  </a:cubicBezTo>
                  <a:cubicBezTo>
                    <a:pt x="0" y="280377"/>
                    <a:pt x="224420" y="361244"/>
                    <a:pt x="501257" y="361244"/>
                  </a:cubicBezTo>
                  <a:cubicBezTo>
                    <a:pt x="778094" y="361244"/>
                    <a:pt x="1002514" y="280377"/>
                    <a:pt x="1002514" y="180622"/>
                  </a:cubicBezTo>
                  <a:cubicBezTo>
                    <a:pt x="1002514" y="80867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3758"/>
              <a:ext cx="814543" cy="3411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move to end and refill heater</a:t>
              </a:r>
            </a:p>
          </p:txBody>
        </p:sp>
      </p:grpSp>
      <p:pic>
        <p:nvPicPr>
          <p:cNvPr name="Picture 34" id="34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206" r="0" b="206"/>
          <a:stretch>
            <a:fillRect/>
          </a:stretch>
        </p:blipFill>
        <p:spPr>
          <a:xfrm flipH="false" flipV="false" rot="0">
            <a:off x="12291385" y="861353"/>
            <a:ext cx="4608576" cy="822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</p:childTnLst>
        </p:cTn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879393" y="530176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652144" y="4170960"/>
            <a:ext cx="8229642" cy="3371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35"/>
              </a:lnSpc>
            </a:pPr>
            <a:r>
              <a:rPr lang="en-US" sz="7200">
                <a:solidFill>
                  <a:srgbClr val="FFFFFF"/>
                </a:solidFill>
                <a:latin typeface="Horizon"/>
                <a:ea typeface="Horizon"/>
                <a:cs typeface="Horizon"/>
                <a:sym typeface="Horizon"/>
              </a:rPr>
              <a:t>IDEA </a:t>
            </a:r>
          </a:p>
          <a:p>
            <a:pPr algn="ctr">
              <a:lnSpc>
                <a:spcPts val="9144"/>
              </a:lnSpc>
            </a:pPr>
            <a:r>
              <a:rPr lang="en-US" sz="7200">
                <a:solidFill>
                  <a:srgbClr val="FFFFFF"/>
                </a:solidFill>
                <a:latin typeface="Horizon"/>
                <a:ea typeface="Horizon"/>
                <a:cs typeface="Horizon"/>
                <a:sym typeface="Horizon"/>
              </a:rPr>
              <a:t>&amp; OVERVIEW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-3654538" y="-1066563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Homing Slider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3F3F7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cup dispensing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71599"/>
            <a:chOff x="0" y="0"/>
            <a:chExt cx="1002514" cy="3612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61244"/>
            </a:xfrm>
            <a:custGeom>
              <a:avLst/>
              <a:gdLst/>
              <a:ahLst/>
              <a:cxnLst/>
              <a:rect r="r" b="b" t="t" l="l"/>
              <a:pathLst>
                <a:path h="361244" w="1002514">
                  <a:moveTo>
                    <a:pt x="501257" y="0"/>
                  </a:moveTo>
                  <a:cubicBezTo>
                    <a:pt x="224420" y="0"/>
                    <a:pt x="0" y="80867"/>
                    <a:pt x="0" y="180622"/>
                  </a:cubicBezTo>
                  <a:cubicBezTo>
                    <a:pt x="0" y="280377"/>
                    <a:pt x="224420" y="361244"/>
                    <a:pt x="501257" y="361244"/>
                  </a:cubicBezTo>
                  <a:cubicBezTo>
                    <a:pt x="778094" y="361244"/>
                    <a:pt x="1002514" y="280377"/>
                    <a:pt x="1002514" y="180622"/>
                  </a:cubicBezTo>
                  <a:cubicBezTo>
                    <a:pt x="1002514" y="80867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3758"/>
              <a:ext cx="814543" cy="3411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Powder dispensing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Hot water fill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mixing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71599"/>
            <a:chOff x="0" y="0"/>
            <a:chExt cx="1002514" cy="3612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61244"/>
            </a:xfrm>
            <a:custGeom>
              <a:avLst/>
              <a:gdLst/>
              <a:ahLst/>
              <a:cxnLst/>
              <a:rect r="r" b="b" t="t" l="l"/>
              <a:pathLst>
                <a:path h="361244" w="1002514">
                  <a:moveTo>
                    <a:pt x="501257" y="0"/>
                  </a:moveTo>
                  <a:cubicBezTo>
                    <a:pt x="224420" y="0"/>
                    <a:pt x="0" y="80867"/>
                    <a:pt x="0" y="180622"/>
                  </a:cubicBezTo>
                  <a:cubicBezTo>
                    <a:pt x="0" y="280377"/>
                    <a:pt x="224420" y="361244"/>
                    <a:pt x="501257" y="361244"/>
                  </a:cubicBezTo>
                  <a:cubicBezTo>
                    <a:pt x="778094" y="361244"/>
                    <a:pt x="1002514" y="280377"/>
                    <a:pt x="1002514" y="180622"/>
                  </a:cubicBezTo>
                  <a:cubicBezTo>
                    <a:pt x="1002514" y="80867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3758"/>
              <a:ext cx="814543" cy="3411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move to end and refill heater</a:t>
              </a:r>
            </a:p>
          </p:txBody>
        </p:sp>
      </p:grpSp>
      <p:pic>
        <p:nvPicPr>
          <p:cNvPr name="Picture 34" id="34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206" r="0" b="206"/>
          <a:stretch>
            <a:fillRect/>
          </a:stretch>
        </p:blipFill>
        <p:spPr>
          <a:xfrm flipH="false" flipV="false" rot="0">
            <a:off x="11805494" y="640493"/>
            <a:ext cx="4608576" cy="822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</p:childTnLst>
        </p:cTn>
      </p:par>
    </p:tnLst>
  </p:timing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Homing Slider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3F3F7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cup dispensing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71599"/>
            <a:chOff x="0" y="0"/>
            <a:chExt cx="1002514" cy="3612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61244"/>
            </a:xfrm>
            <a:custGeom>
              <a:avLst/>
              <a:gdLst/>
              <a:ahLst/>
              <a:cxnLst/>
              <a:rect r="r" b="b" t="t" l="l"/>
              <a:pathLst>
                <a:path h="361244" w="1002514">
                  <a:moveTo>
                    <a:pt x="501257" y="0"/>
                  </a:moveTo>
                  <a:cubicBezTo>
                    <a:pt x="224420" y="0"/>
                    <a:pt x="0" y="80867"/>
                    <a:pt x="0" y="180622"/>
                  </a:cubicBezTo>
                  <a:cubicBezTo>
                    <a:pt x="0" y="280377"/>
                    <a:pt x="224420" y="361244"/>
                    <a:pt x="501257" y="361244"/>
                  </a:cubicBezTo>
                  <a:cubicBezTo>
                    <a:pt x="778094" y="361244"/>
                    <a:pt x="1002514" y="280377"/>
                    <a:pt x="1002514" y="180622"/>
                  </a:cubicBezTo>
                  <a:cubicBezTo>
                    <a:pt x="1002514" y="80867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3758"/>
              <a:ext cx="814543" cy="3411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Powder dispensing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Hot water fill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mixing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71599"/>
            <a:chOff x="0" y="0"/>
            <a:chExt cx="1002514" cy="3612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61244"/>
            </a:xfrm>
            <a:custGeom>
              <a:avLst/>
              <a:gdLst/>
              <a:ahLst/>
              <a:cxnLst/>
              <a:rect r="r" b="b" t="t" l="l"/>
              <a:pathLst>
                <a:path h="361244" w="1002514">
                  <a:moveTo>
                    <a:pt x="501257" y="0"/>
                  </a:moveTo>
                  <a:cubicBezTo>
                    <a:pt x="224420" y="0"/>
                    <a:pt x="0" y="80867"/>
                    <a:pt x="0" y="180622"/>
                  </a:cubicBezTo>
                  <a:cubicBezTo>
                    <a:pt x="0" y="280377"/>
                    <a:pt x="224420" y="361244"/>
                    <a:pt x="501257" y="361244"/>
                  </a:cubicBezTo>
                  <a:cubicBezTo>
                    <a:pt x="778094" y="361244"/>
                    <a:pt x="1002514" y="280377"/>
                    <a:pt x="1002514" y="180622"/>
                  </a:cubicBezTo>
                  <a:cubicBezTo>
                    <a:pt x="1002514" y="80867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3758"/>
              <a:ext cx="814543" cy="3411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move to end and refill heater</a:t>
              </a:r>
            </a:p>
          </p:txBody>
        </p:sp>
      </p:grpSp>
      <p:pic>
        <p:nvPicPr>
          <p:cNvPr name="Picture 34" id="34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206" r="0" b="206"/>
          <a:stretch>
            <a:fillRect/>
          </a:stretch>
        </p:blipFill>
        <p:spPr>
          <a:xfrm flipH="false" flipV="false" rot="0">
            <a:off x="12070526" y="796973"/>
            <a:ext cx="4608576" cy="822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</p:childTnLst>
        </p:cTn>
      </p:par>
    </p:tnLst>
  </p:timing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993179" y="790844"/>
            <a:ext cx="3806421" cy="1356366"/>
            <a:chOff x="0" y="0"/>
            <a:chExt cx="1002514" cy="35723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Homing Slider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93179" y="2256221"/>
            <a:ext cx="3806421" cy="1356366"/>
            <a:chOff x="0" y="0"/>
            <a:chExt cx="1002514" cy="3572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3F3F7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cup dispensing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993179" y="3717363"/>
            <a:ext cx="3806421" cy="1371599"/>
            <a:chOff x="0" y="0"/>
            <a:chExt cx="1002514" cy="3612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02514" cy="361244"/>
            </a:xfrm>
            <a:custGeom>
              <a:avLst/>
              <a:gdLst/>
              <a:ahLst/>
              <a:cxnLst/>
              <a:rect r="r" b="b" t="t" l="l"/>
              <a:pathLst>
                <a:path h="361244" w="1002514">
                  <a:moveTo>
                    <a:pt x="501257" y="0"/>
                  </a:moveTo>
                  <a:cubicBezTo>
                    <a:pt x="224420" y="0"/>
                    <a:pt x="0" y="80867"/>
                    <a:pt x="0" y="180622"/>
                  </a:cubicBezTo>
                  <a:cubicBezTo>
                    <a:pt x="0" y="280377"/>
                    <a:pt x="224420" y="361244"/>
                    <a:pt x="501257" y="361244"/>
                  </a:cubicBezTo>
                  <a:cubicBezTo>
                    <a:pt x="778094" y="361244"/>
                    <a:pt x="1002514" y="280377"/>
                    <a:pt x="1002514" y="180622"/>
                  </a:cubicBezTo>
                  <a:cubicBezTo>
                    <a:pt x="1002514" y="80867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93986" y="-13758"/>
              <a:ext cx="814543" cy="3411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Powder dispensing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993179" y="5178504"/>
            <a:ext cx="3806421" cy="1356366"/>
            <a:chOff x="0" y="0"/>
            <a:chExt cx="1002514" cy="3572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Hot water fill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993179" y="6639645"/>
            <a:ext cx="3806421" cy="1356366"/>
            <a:chOff x="0" y="0"/>
            <a:chExt cx="1002514" cy="35723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02514" cy="357232"/>
            </a:xfrm>
            <a:custGeom>
              <a:avLst/>
              <a:gdLst/>
              <a:ahLst/>
              <a:cxnLst/>
              <a:rect r="r" b="b" t="t" l="l"/>
              <a:pathLst>
                <a:path h="357232" w="1002514">
                  <a:moveTo>
                    <a:pt x="501257" y="0"/>
                  </a:moveTo>
                  <a:cubicBezTo>
                    <a:pt x="224420" y="0"/>
                    <a:pt x="0" y="79969"/>
                    <a:pt x="0" y="178616"/>
                  </a:cubicBezTo>
                  <a:cubicBezTo>
                    <a:pt x="0" y="277263"/>
                    <a:pt x="224420" y="357232"/>
                    <a:pt x="501257" y="357232"/>
                  </a:cubicBezTo>
                  <a:cubicBezTo>
                    <a:pt x="778094" y="357232"/>
                    <a:pt x="1002514" y="277263"/>
                    <a:pt x="1002514" y="178616"/>
                  </a:cubicBezTo>
                  <a:cubicBezTo>
                    <a:pt x="1002514" y="79969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93986" y="-14134"/>
              <a:ext cx="814543" cy="3378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mixing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93179" y="8293884"/>
            <a:ext cx="3806421" cy="1371599"/>
            <a:chOff x="0" y="0"/>
            <a:chExt cx="1002514" cy="3612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02514" cy="361244"/>
            </a:xfrm>
            <a:custGeom>
              <a:avLst/>
              <a:gdLst/>
              <a:ahLst/>
              <a:cxnLst/>
              <a:rect r="r" b="b" t="t" l="l"/>
              <a:pathLst>
                <a:path h="361244" w="1002514">
                  <a:moveTo>
                    <a:pt x="501257" y="0"/>
                  </a:moveTo>
                  <a:cubicBezTo>
                    <a:pt x="224420" y="0"/>
                    <a:pt x="0" y="80867"/>
                    <a:pt x="0" y="180622"/>
                  </a:cubicBezTo>
                  <a:cubicBezTo>
                    <a:pt x="0" y="280377"/>
                    <a:pt x="224420" y="361244"/>
                    <a:pt x="501257" y="361244"/>
                  </a:cubicBezTo>
                  <a:cubicBezTo>
                    <a:pt x="778094" y="361244"/>
                    <a:pt x="1002514" y="280377"/>
                    <a:pt x="1002514" y="180622"/>
                  </a:cubicBezTo>
                  <a:cubicBezTo>
                    <a:pt x="1002514" y="80867"/>
                    <a:pt x="778094" y="0"/>
                    <a:pt x="501257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93986" y="-13758"/>
              <a:ext cx="814543" cy="3411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move to end and refill heater</a:t>
              </a:r>
            </a:p>
          </p:txBody>
        </p:sp>
      </p:grpSp>
      <p:pic>
        <p:nvPicPr>
          <p:cNvPr name="Picture 34" id="34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206" r="0" b="206"/>
          <a:stretch>
            <a:fillRect/>
          </a:stretch>
        </p:blipFill>
        <p:spPr>
          <a:xfrm flipH="false" flipV="false" rot="0">
            <a:off x="12329174" y="1063704"/>
            <a:ext cx="4608576" cy="822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</p:childTnLst>
        </p:cTn>
      </p:par>
    </p:tnLst>
  </p:timing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9597139" y="1978101"/>
            <a:ext cx="5286354" cy="7048472"/>
          </a:xfrm>
          <a:custGeom>
            <a:avLst/>
            <a:gdLst/>
            <a:ahLst/>
            <a:cxnLst/>
            <a:rect r="r" b="b" t="t" l="l"/>
            <a:pathLst>
              <a:path h="7048472" w="5286354">
                <a:moveTo>
                  <a:pt x="0" y="0"/>
                </a:moveTo>
                <a:lnTo>
                  <a:pt x="5286354" y="0"/>
                </a:lnTo>
                <a:lnTo>
                  <a:pt x="5286354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9597139" y="636438"/>
            <a:ext cx="1404938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user</a:t>
            </a:r>
          </a:p>
        </p:txBody>
      </p:sp>
      <p:sp>
        <p:nvSpPr>
          <p:cNvPr name="AutoShape 18" id="18"/>
          <p:cNvSpPr/>
          <p:nvPr/>
        </p:nvSpPr>
        <p:spPr>
          <a:xfrm flipV="true">
            <a:off x="9597139" y="1523533"/>
            <a:ext cx="1765846" cy="19050"/>
          </a:xfrm>
          <a:prstGeom prst="line">
            <a:avLst/>
          </a:prstGeom>
          <a:ln cap="flat" w="38100">
            <a:solidFill>
              <a:srgbClr val="FFFFFF">
                <a:alpha val="44706"/>
              </a:srgbClr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633462" y="-3654538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6"/>
                </a:lnTo>
                <a:lnTo>
                  <a:pt x="0" y="73090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52900" y="79084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0247" y="790844"/>
            <a:ext cx="6057425" cy="1465377"/>
            <a:chOff x="0" y="0"/>
            <a:chExt cx="1595371" cy="3859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Architecture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20247" y="2725623"/>
            <a:ext cx="6057425" cy="1465377"/>
            <a:chOff x="0" y="0"/>
            <a:chExt cx="1595371" cy="3859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Tools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247" y="5143500"/>
            <a:ext cx="6057425" cy="1465377"/>
            <a:chOff x="0" y="0"/>
            <a:chExt cx="1595371" cy="3859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System Stages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20247" y="7561196"/>
            <a:ext cx="6057425" cy="1465377"/>
            <a:chOff x="0" y="0"/>
            <a:chExt cx="1595371" cy="38594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95371" cy="385943"/>
            </a:xfrm>
            <a:custGeom>
              <a:avLst/>
              <a:gdLst/>
              <a:ahLst/>
              <a:cxnLst/>
              <a:rect r="r" b="b" t="t" l="l"/>
              <a:pathLst>
                <a:path h="385943" w="1595371">
                  <a:moveTo>
                    <a:pt x="797686" y="0"/>
                  </a:moveTo>
                  <a:cubicBezTo>
                    <a:pt x="357136" y="0"/>
                    <a:pt x="0" y="86396"/>
                    <a:pt x="0" y="192971"/>
                  </a:cubicBezTo>
                  <a:cubicBezTo>
                    <a:pt x="0" y="299547"/>
                    <a:pt x="357136" y="385943"/>
                    <a:pt x="797686" y="385943"/>
                  </a:cubicBezTo>
                  <a:cubicBezTo>
                    <a:pt x="1238235" y="385943"/>
                    <a:pt x="1595371" y="299547"/>
                    <a:pt x="1595371" y="192971"/>
                  </a:cubicBezTo>
                  <a:cubicBezTo>
                    <a:pt x="1595371" y="86396"/>
                    <a:pt x="1238235" y="0"/>
                    <a:pt x="797686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49566" y="-11443"/>
              <a:ext cx="1296239" cy="361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Garet"/>
                  <a:ea typeface="Garet"/>
                  <a:cs typeface="Garet"/>
                  <a:sym typeface="Garet"/>
                </a:rPr>
                <a:t>User Actions</a:t>
              </a: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7112291" y="617388"/>
            <a:ext cx="2109073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Admin</a:t>
            </a:r>
          </a:p>
        </p:txBody>
      </p:sp>
      <p:sp>
        <p:nvSpPr>
          <p:cNvPr name="AutoShape 17" id="17"/>
          <p:cNvSpPr/>
          <p:nvPr/>
        </p:nvSpPr>
        <p:spPr>
          <a:xfrm flipV="true">
            <a:off x="7112291" y="1504483"/>
            <a:ext cx="2363094" cy="0"/>
          </a:xfrm>
          <a:prstGeom prst="line">
            <a:avLst/>
          </a:prstGeom>
          <a:ln cap="flat" w="38100">
            <a:solidFill>
              <a:srgbClr val="FFFFFF">
                <a:alpha val="47843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8" id="18"/>
          <p:cNvSpPr/>
          <p:nvPr/>
        </p:nvSpPr>
        <p:spPr>
          <a:xfrm flipH="false" flipV="false" rot="0">
            <a:off x="7112109" y="1873852"/>
            <a:ext cx="3312859" cy="6539296"/>
          </a:xfrm>
          <a:custGeom>
            <a:avLst/>
            <a:gdLst/>
            <a:ahLst/>
            <a:cxnLst/>
            <a:rect r="r" b="b" t="t" l="l"/>
            <a:pathLst>
              <a:path h="6539296" w="3312859">
                <a:moveTo>
                  <a:pt x="0" y="0"/>
                </a:moveTo>
                <a:lnTo>
                  <a:pt x="3312859" y="0"/>
                </a:lnTo>
                <a:lnTo>
                  <a:pt x="3312859" y="6539296"/>
                </a:lnTo>
                <a:lnTo>
                  <a:pt x="0" y="653929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0789540" y="1873852"/>
            <a:ext cx="3190428" cy="6539296"/>
          </a:xfrm>
          <a:custGeom>
            <a:avLst/>
            <a:gdLst/>
            <a:ahLst/>
            <a:cxnLst/>
            <a:rect r="r" b="b" t="t" l="l"/>
            <a:pathLst>
              <a:path h="6539296" w="3190428">
                <a:moveTo>
                  <a:pt x="0" y="0"/>
                </a:moveTo>
                <a:lnTo>
                  <a:pt x="3190428" y="0"/>
                </a:lnTo>
                <a:lnTo>
                  <a:pt x="3190428" y="6539296"/>
                </a:lnTo>
                <a:lnTo>
                  <a:pt x="0" y="653929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4455809" y="1735956"/>
            <a:ext cx="3173311" cy="6540906"/>
          </a:xfrm>
          <a:custGeom>
            <a:avLst/>
            <a:gdLst/>
            <a:ahLst/>
            <a:cxnLst/>
            <a:rect r="r" b="b" t="t" l="l"/>
            <a:pathLst>
              <a:path h="6540906" w="3173311">
                <a:moveTo>
                  <a:pt x="0" y="0"/>
                </a:moveTo>
                <a:lnTo>
                  <a:pt x="3173311" y="0"/>
                </a:lnTo>
                <a:lnTo>
                  <a:pt x="3173311" y="6540906"/>
                </a:lnTo>
                <a:lnTo>
                  <a:pt x="0" y="654090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4287331" y="2175412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779828" y="615706"/>
            <a:ext cx="7783532" cy="7974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712"/>
              </a:lnSpc>
            </a:pPr>
            <a:r>
              <a:rPr lang="en-US" sz="5054">
                <a:solidFill>
                  <a:srgbClr val="FFFFFF"/>
                </a:solidFill>
                <a:latin typeface="Horizon"/>
                <a:ea typeface="Horizon"/>
                <a:cs typeface="Horizon"/>
                <a:sym typeface="Horizon"/>
              </a:rPr>
              <a:t>CONSTRAINS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4161211" y="-3357022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>
            <a:off x="779828" y="1432169"/>
            <a:ext cx="6492240" cy="0"/>
          </a:xfrm>
          <a:prstGeom prst="line">
            <a:avLst/>
          </a:prstGeom>
          <a:ln cap="flat" w="38100">
            <a:solidFill>
              <a:srgbClr val="FFFFFF">
                <a:alpha val="56863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779828" y="2408555"/>
            <a:ext cx="11008280" cy="2734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22679" indent="-561340" lvl="1">
              <a:lnSpc>
                <a:spcPts val="7279"/>
              </a:lnSpc>
              <a:buFont typeface="Arial"/>
              <a:buChar char="•"/>
            </a:pPr>
            <a:r>
              <a:rPr lang="en-US" sz="51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Cost</a:t>
            </a:r>
          </a:p>
          <a:p>
            <a:pPr algn="r" marL="1122679" indent="-561340" lvl="1">
              <a:lnSpc>
                <a:spcPts val="7279"/>
              </a:lnSpc>
              <a:buFont typeface="Arial"/>
              <a:buChar char="•"/>
            </a:pPr>
            <a:r>
              <a:rPr lang="en-US" sz="51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Lack of mechanical experience </a:t>
            </a:r>
          </a:p>
          <a:p>
            <a:pPr algn="r">
              <a:lnSpc>
                <a:spcPts val="7279"/>
              </a:lnSpc>
            </a:pP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4287331" y="2175412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1000125"/>
            <a:ext cx="7606844" cy="7974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712"/>
              </a:lnSpc>
            </a:pPr>
            <a:r>
              <a:rPr lang="en-US" sz="5054">
                <a:solidFill>
                  <a:srgbClr val="FFFFFF"/>
                </a:solidFill>
                <a:latin typeface="Horizon"/>
                <a:ea typeface="Horizon"/>
                <a:cs typeface="Horizon"/>
                <a:sym typeface="Horizon"/>
              </a:rPr>
              <a:t>FUTURE WORK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4161211" y="-3357022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 flipV="true">
            <a:off x="1028752" y="1816588"/>
            <a:ext cx="7000217" cy="19050"/>
          </a:xfrm>
          <a:prstGeom prst="line">
            <a:avLst/>
          </a:prstGeom>
          <a:ln cap="flat" w="38100">
            <a:solidFill>
              <a:srgbClr val="FFFFFF">
                <a:alpha val="42745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825178" y="2408555"/>
            <a:ext cx="10192096" cy="2734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1122679" indent="-561340" lvl="1">
              <a:lnSpc>
                <a:spcPts val="7279"/>
              </a:lnSpc>
              <a:buFont typeface="Arial"/>
              <a:buChar char="•"/>
            </a:pPr>
            <a:r>
              <a:rPr lang="en-US" b="true" sz="51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multiple  cup sizes</a:t>
            </a:r>
          </a:p>
          <a:p>
            <a:pPr algn="just" marL="1122679" indent="-561340" lvl="1">
              <a:lnSpc>
                <a:spcPts val="7279"/>
              </a:lnSpc>
              <a:buFont typeface="Arial"/>
              <a:buChar char="•"/>
            </a:pPr>
            <a:r>
              <a:rPr lang="en-US" b="true" sz="51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integrate real payment</a:t>
            </a:r>
          </a:p>
          <a:p>
            <a:pPr algn="just">
              <a:lnSpc>
                <a:spcPts val="7279"/>
              </a:lnSpc>
            </a:pP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417839" y="5070825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0"/>
            <a:ext cx="7782476" cy="12379902"/>
          </a:xfrm>
          <a:custGeom>
            <a:avLst/>
            <a:gdLst/>
            <a:ahLst/>
            <a:cxnLst/>
            <a:rect r="r" b="b" t="t" l="l"/>
            <a:pathLst>
              <a:path h="12379902" w="7782476">
                <a:moveTo>
                  <a:pt x="0" y="0"/>
                </a:moveTo>
                <a:lnTo>
                  <a:pt x="7782476" y="0"/>
                </a:lnTo>
                <a:lnTo>
                  <a:pt x="7782476" y="12379902"/>
                </a:lnTo>
                <a:lnTo>
                  <a:pt x="0" y="123799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6485707" y="3379562"/>
            <a:ext cx="8658828" cy="29028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0789"/>
              </a:lnSpc>
            </a:pPr>
            <a:r>
              <a:rPr lang="en-US" sz="10374">
                <a:solidFill>
                  <a:srgbClr val="FFFFFF"/>
                </a:solidFill>
                <a:latin typeface="Horizon"/>
                <a:ea typeface="Horizon"/>
                <a:cs typeface="Horizon"/>
                <a:sym typeface="Horizon"/>
              </a:rPr>
              <a:t>THANK YOU 🙏🏻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15144536" y="-2501909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864221" y="470567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3174143" y="-1567407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80395" y="537527"/>
            <a:ext cx="4748488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Ouer Idea</a:t>
            </a:r>
          </a:p>
        </p:txBody>
      </p:sp>
      <p:sp>
        <p:nvSpPr>
          <p:cNvPr name="AutoShape 5" id="5"/>
          <p:cNvSpPr/>
          <p:nvPr/>
        </p:nvSpPr>
        <p:spPr>
          <a:xfrm>
            <a:off x="1328342" y="1443673"/>
            <a:ext cx="3270337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480395" y="1991882"/>
            <a:ext cx="10296936" cy="3658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22679" indent="-561340" lvl="1">
              <a:lnSpc>
                <a:spcPts val="7279"/>
              </a:lnSpc>
              <a:buFont typeface="Arial"/>
              <a:buChar char="•"/>
            </a:pPr>
            <a:r>
              <a:rPr lang="en-US" sz="51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A Hot  Beverage machine that automates the full process</a:t>
            </a:r>
          </a:p>
          <a:p>
            <a:pPr algn="l">
              <a:lnSpc>
                <a:spcPts val="7279"/>
              </a:lnSpc>
            </a:pP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864221" y="470567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3174143" y="-1567407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80395" y="537527"/>
            <a:ext cx="4748488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Ouer Idea</a:t>
            </a:r>
          </a:p>
        </p:txBody>
      </p:sp>
      <p:sp>
        <p:nvSpPr>
          <p:cNvPr name="AutoShape 5" id="5"/>
          <p:cNvSpPr/>
          <p:nvPr/>
        </p:nvSpPr>
        <p:spPr>
          <a:xfrm>
            <a:off x="1328342" y="1443673"/>
            <a:ext cx="3270337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480395" y="1991882"/>
            <a:ext cx="10296936" cy="3658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22679" indent="-561340" lvl="1">
              <a:lnSpc>
                <a:spcPts val="7279"/>
              </a:lnSpc>
              <a:buFont typeface="Arial"/>
              <a:buChar char="•"/>
            </a:pPr>
            <a:r>
              <a:rPr lang="en-US" sz="51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A Hot  Beverage machine that automates the full process</a:t>
            </a:r>
          </a:p>
          <a:p>
            <a:pPr algn="l">
              <a:lnSpc>
                <a:spcPts val="7279"/>
              </a:lnSpc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1497857" y="5250497"/>
            <a:ext cx="789872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22679" indent="-561340" lvl="1">
              <a:lnSpc>
                <a:spcPts val="7279"/>
              </a:lnSpc>
              <a:buAutoNum type="arabicPeriod" startAt="1"/>
            </a:pPr>
            <a:r>
              <a:rPr lang="en-US" b="true" sz="51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</a:t>
            </a:r>
            <a:r>
              <a:rPr lang="en-US" b="true" sz="51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ater heating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864221" y="470567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3174143" y="-1567407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80395" y="537527"/>
            <a:ext cx="4748488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Ouer Idea</a:t>
            </a:r>
          </a:p>
        </p:txBody>
      </p:sp>
      <p:sp>
        <p:nvSpPr>
          <p:cNvPr name="AutoShape 5" id="5"/>
          <p:cNvSpPr/>
          <p:nvPr/>
        </p:nvSpPr>
        <p:spPr>
          <a:xfrm>
            <a:off x="1328342" y="1443673"/>
            <a:ext cx="3270337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480395" y="1991882"/>
            <a:ext cx="10296936" cy="3658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22679" indent="-561340" lvl="1">
              <a:lnSpc>
                <a:spcPts val="7279"/>
              </a:lnSpc>
              <a:buFont typeface="Arial"/>
              <a:buChar char="•"/>
            </a:pPr>
            <a:r>
              <a:rPr lang="en-US" sz="51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A Hot  Beverage machine that automates the full process</a:t>
            </a:r>
          </a:p>
          <a:p>
            <a:pPr algn="l">
              <a:lnSpc>
                <a:spcPts val="7279"/>
              </a:lnSpc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1497857" y="5250497"/>
            <a:ext cx="789872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22679" indent="-561340" lvl="1">
              <a:lnSpc>
                <a:spcPts val="7279"/>
              </a:lnSpc>
              <a:buAutoNum type="arabicPeriod" startAt="1"/>
            </a:pPr>
            <a:r>
              <a:rPr lang="en-US" b="true" sz="51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</a:t>
            </a:r>
            <a:r>
              <a:rPr lang="en-US" b="true" sz="51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ater heating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016505" y="6392234"/>
            <a:ext cx="5546289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2. cup dispensing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864221" y="470567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3174143" y="-1567407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80395" y="537527"/>
            <a:ext cx="4748488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Ouer Idea</a:t>
            </a:r>
          </a:p>
        </p:txBody>
      </p:sp>
      <p:sp>
        <p:nvSpPr>
          <p:cNvPr name="AutoShape 5" id="5"/>
          <p:cNvSpPr/>
          <p:nvPr/>
        </p:nvSpPr>
        <p:spPr>
          <a:xfrm>
            <a:off x="1328342" y="1443673"/>
            <a:ext cx="3270337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480395" y="1991882"/>
            <a:ext cx="10296936" cy="3658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22679" indent="-561340" lvl="1">
              <a:lnSpc>
                <a:spcPts val="7279"/>
              </a:lnSpc>
              <a:buFont typeface="Arial"/>
              <a:buChar char="•"/>
            </a:pPr>
            <a:r>
              <a:rPr lang="en-US" sz="51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A Hot  Beverage machine that automates the full process</a:t>
            </a:r>
          </a:p>
          <a:p>
            <a:pPr algn="l">
              <a:lnSpc>
                <a:spcPts val="7279"/>
              </a:lnSpc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1497857" y="5250497"/>
            <a:ext cx="789872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22679" indent="-561340" lvl="1">
              <a:lnSpc>
                <a:spcPts val="7279"/>
              </a:lnSpc>
              <a:buAutoNum type="arabicPeriod" startAt="1"/>
            </a:pPr>
            <a:r>
              <a:rPr lang="en-US" b="true" sz="51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</a:t>
            </a:r>
            <a:r>
              <a:rPr lang="en-US" b="true" sz="51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ater heating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016505" y="6392234"/>
            <a:ext cx="5546289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2. cup dispensing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016505" y="7473117"/>
            <a:ext cx="748796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3. </a:t>
            </a:r>
            <a:r>
              <a:rPr lang="en-US" b="true" sz="51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dropping the powder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864221" y="4705674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3174143" y="-1567407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80395" y="537527"/>
            <a:ext cx="4748488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Ouer Idea</a:t>
            </a:r>
          </a:p>
        </p:txBody>
      </p:sp>
      <p:sp>
        <p:nvSpPr>
          <p:cNvPr name="AutoShape 5" id="5"/>
          <p:cNvSpPr/>
          <p:nvPr/>
        </p:nvSpPr>
        <p:spPr>
          <a:xfrm>
            <a:off x="1328342" y="1443673"/>
            <a:ext cx="3270337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480395" y="1991882"/>
            <a:ext cx="10296936" cy="3658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22679" indent="-561340" lvl="1">
              <a:lnSpc>
                <a:spcPts val="7279"/>
              </a:lnSpc>
              <a:buFont typeface="Arial"/>
              <a:buChar char="•"/>
            </a:pPr>
            <a:r>
              <a:rPr lang="en-US" sz="51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A Hot  Beverage machine that automates the full process</a:t>
            </a:r>
          </a:p>
          <a:p>
            <a:pPr algn="l">
              <a:lnSpc>
                <a:spcPts val="7279"/>
              </a:lnSpc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1497857" y="5250497"/>
            <a:ext cx="789872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22679" indent="-561340" lvl="1">
              <a:lnSpc>
                <a:spcPts val="7279"/>
              </a:lnSpc>
              <a:buAutoNum type="arabicPeriod" startAt="1"/>
            </a:pPr>
            <a:r>
              <a:rPr lang="en-US" b="true" sz="51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</a:t>
            </a:r>
            <a:r>
              <a:rPr lang="en-US" b="true" sz="51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ater heating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016505" y="6392234"/>
            <a:ext cx="5546289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2. cup dispensing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016505" y="7473117"/>
            <a:ext cx="748796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3. </a:t>
            </a:r>
            <a:r>
              <a:rPr lang="en-US" b="true" sz="51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dropping the powder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016505" y="8550712"/>
            <a:ext cx="286750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4. mixing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654538" y="-378141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6" y="0"/>
                </a:lnTo>
                <a:lnTo>
                  <a:pt x="7309076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073257" y="3276397"/>
            <a:ext cx="7309077" cy="7309077"/>
          </a:xfrm>
          <a:custGeom>
            <a:avLst/>
            <a:gdLst/>
            <a:ahLst/>
            <a:cxnLst/>
            <a:rect r="r" b="b" t="t" l="l"/>
            <a:pathLst>
              <a:path h="7309077" w="7309077">
                <a:moveTo>
                  <a:pt x="0" y="0"/>
                </a:moveTo>
                <a:lnTo>
                  <a:pt x="7309077" y="0"/>
                </a:lnTo>
                <a:lnTo>
                  <a:pt x="7309077" y="7309077"/>
                </a:lnTo>
                <a:lnTo>
                  <a:pt x="0" y="730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30889" y="488469"/>
            <a:ext cx="5259454" cy="9661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31"/>
              </a:lnSpc>
            </a:pPr>
            <a:r>
              <a:rPr lang="en-US" b="true" sz="5594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Objectives</a:t>
            </a:r>
          </a:p>
        </p:txBody>
      </p:sp>
      <p:sp>
        <p:nvSpPr>
          <p:cNvPr name="AutoShape 5" id="5"/>
          <p:cNvSpPr/>
          <p:nvPr/>
        </p:nvSpPr>
        <p:spPr>
          <a:xfrm flipV="true">
            <a:off x="1121236" y="1473681"/>
            <a:ext cx="3678761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1028700" y="3181147"/>
            <a:ext cx="9856999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22679" indent="-561340" lvl="1">
              <a:lnSpc>
                <a:spcPts val="7279"/>
              </a:lnSpc>
              <a:buAutoNum type="arabicPeriod" startAt="1"/>
            </a:pPr>
            <a:r>
              <a:rPr lang="en-US" sz="51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 fully-automated machine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DAG_R8uMbYE</dc:identifier>
  <dcterms:modified xsi:type="dcterms:W3CDTF">2011-08-01T06:04:30Z</dcterms:modified>
  <cp:revision>1</cp:revision>
  <dc:title>Tech Company</dc:title>
</cp:coreProperties>
</file>