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1"/>
  </p:notesMasterIdLst>
  <p:sldIdLst>
    <p:sldId id="256" r:id="rId2"/>
    <p:sldId id="257" r:id="rId3"/>
    <p:sldId id="261" r:id="rId4"/>
    <p:sldId id="263" r:id="rId5"/>
    <p:sldId id="264" r:id="rId6"/>
    <p:sldId id="265" r:id="rId7"/>
    <p:sldId id="266" r:id="rId8"/>
    <p:sldId id="293" r:id="rId9"/>
    <p:sldId id="258" r:id="rId10"/>
    <p:sldId id="259" r:id="rId11"/>
    <p:sldId id="260" r:id="rId12"/>
    <p:sldId id="267" r:id="rId13"/>
    <p:sldId id="268" r:id="rId14"/>
    <p:sldId id="269" r:id="rId15"/>
    <p:sldId id="291" r:id="rId16"/>
    <p:sldId id="292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8" r:id="rId35"/>
    <p:sldId id="307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290" r:id="rId50"/>
  </p:sldIdLst>
  <p:sldSz cx="9144000" cy="5715000" type="screen16x10"/>
  <p:notesSz cx="6858000" cy="9144000"/>
  <p:defaultTextStyle>
    <a:defPPr>
      <a:defRPr lang="en-US"/>
    </a:defPPr>
    <a:lvl1pPr marL="0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24501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49002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73503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698004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22505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47006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71507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396008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944" autoAdjust="0"/>
  </p:normalViewPr>
  <p:slideViewPr>
    <p:cSldViewPr>
      <p:cViewPr>
        <p:scale>
          <a:sx n="98" d="100"/>
          <a:sy n="98" d="100"/>
        </p:scale>
        <p:origin x="-576" y="-5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6CDF2-49E4-44F2-B9D3-94F5868A693B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DC3D-3EBC-45A3-B907-75D68BFE92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03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490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24501" algn="l" defTabSz="8490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49002" algn="l" defTabSz="8490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73503" algn="l" defTabSz="8490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98004" algn="l" defTabSz="8490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22505" algn="l" defTabSz="8490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06" algn="l" defTabSz="8490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507" algn="l" defTabSz="8490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008" algn="l" defTabSz="8490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DC3D-3EBC-45A3-B907-75D68BFE925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483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5" y="-7057"/>
            <a:ext cx="9171316" cy="5729113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7" y="2003780"/>
            <a:ext cx="5826719" cy="1371918"/>
          </a:xfrm>
        </p:spPr>
        <p:txBody>
          <a:bodyPr anchor="b">
            <a:noAutofit/>
          </a:bodyPr>
          <a:lstStyle>
            <a:lvl1pPr algn="r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7" y="3375696"/>
            <a:ext cx="5826719" cy="91408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24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34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8001"/>
            <a:ext cx="6347714" cy="2836333"/>
          </a:xfrm>
        </p:spPr>
        <p:txBody>
          <a:bodyPr anchor="ctr">
            <a:normAutofit/>
          </a:bodyPr>
          <a:lstStyle>
            <a:lvl1pPr algn="l">
              <a:defRPr sz="41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725334"/>
            <a:ext cx="6347714" cy="1309135"/>
          </a:xfrm>
        </p:spPr>
        <p:txBody>
          <a:bodyPr anchor="ctr">
            <a:normAutofit/>
          </a:bodyPr>
          <a:lstStyle>
            <a:lvl1pPr marL="0" indent="0" algn="l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2450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5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0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07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7" y="508001"/>
            <a:ext cx="6072182" cy="2518833"/>
          </a:xfrm>
        </p:spPr>
        <p:txBody>
          <a:bodyPr anchor="ctr">
            <a:normAutofit/>
          </a:bodyPr>
          <a:lstStyle>
            <a:lvl1pPr algn="l">
              <a:defRPr sz="41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026833"/>
            <a:ext cx="5419805" cy="3175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24501" indent="0">
              <a:buFontTx/>
              <a:buNone/>
              <a:defRPr/>
            </a:lvl2pPr>
            <a:lvl3pPr marL="849002" indent="0">
              <a:buFontTx/>
              <a:buNone/>
              <a:defRPr/>
            </a:lvl3pPr>
            <a:lvl4pPr marL="1273503" indent="0">
              <a:buFontTx/>
              <a:buNone/>
              <a:defRPr/>
            </a:lvl4pPr>
            <a:lvl5pPr marL="1698004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725334"/>
            <a:ext cx="6347715" cy="1309135"/>
          </a:xfrm>
        </p:spPr>
        <p:txBody>
          <a:bodyPr anchor="ctr">
            <a:normAutofit/>
          </a:bodyPr>
          <a:lstStyle>
            <a:lvl1pPr marL="0" indent="0" algn="l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2450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5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0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3" y="658648"/>
            <a:ext cx="457319" cy="487313"/>
          </a:xfrm>
          <a:prstGeom prst="rect">
            <a:avLst/>
          </a:prstGeom>
        </p:spPr>
        <p:txBody>
          <a:bodyPr vert="horz" lIns="84900" tIns="42450" rIns="84900" bIns="42450" rtlCol="0" anchor="ctr">
            <a:noAutofit/>
          </a:bodyPr>
          <a:lstStyle/>
          <a:p>
            <a:pPr lvl="0"/>
            <a:r>
              <a:rPr lang="en-US" sz="7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701" y="2405464"/>
            <a:ext cx="457319" cy="487313"/>
          </a:xfrm>
          <a:prstGeom prst="rect">
            <a:avLst/>
          </a:prstGeom>
        </p:spPr>
        <p:txBody>
          <a:bodyPr vert="horz" lIns="84900" tIns="42450" rIns="84900" bIns="42450" rtlCol="0" anchor="ctr">
            <a:noAutofit/>
          </a:bodyPr>
          <a:lstStyle/>
          <a:p>
            <a:pPr lvl="0"/>
            <a:r>
              <a:rPr lang="en-US" sz="7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3810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09990"/>
            <a:ext cx="6347715" cy="2162883"/>
          </a:xfrm>
        </p:spPr>
        <p:txBody>
          <a:bodyPr anchor="b">
            <a:normAutofit/>
          </a:bodyPr>
          <a:lstStyle>
            <a:lvl1pPr algn="l">
              <a:defRPr sz="41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772873"/>
            <a:ext cx="6347715" cy="1261595"/>
          </a:xfrm>
        </p:spPr>
        <p:txBody>
          <a:bodyPr anchor="t">
            <a:normAutofit/>
          </a:bodyPr>
          <a:lstStyle>
            <a:lvl1pPr marL="0" indent="0" algn="l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2450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5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0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0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7" y="508001"/>
            <a:ext cx="6072182" cy="2518833"/>
          </a:xfrm>
        </p:spPr>
        <p:txBody>
          <a:bodyPr anchor="ctr">
            <a:normAutofit/>
          </a:bodyPr>
          <a:lstStyle>
            <a:lvl1pPr algn="l">
              <a:defRPr sz="41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8" y="3344334"/>
            <a:ext cx="6347716" cy="42854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24501" indent="0">
              <a:buFontTx/>
              <a:buNone/>
              <a:defRPr/>
            </a:lvl2pPr>
            <a:lvl3pPr marL="849002" indent="0">
              <a:buFontTx/>
              <a:buNone/>
              <a:defRPr/>
            </a:lvl3pPr>
            <a:lvl4pPr marL="1273503" indent="0">
              <a:buFontTx/>
              <a:buNone/>
              <a:defRPr/>
            </a:lvl4pPr>
            <a:lvl5pPr marL="1698004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772873"/>
            <a:ext cx="6347715" cy="1261595"/>
          </a:xfrm>
        </p:spPr>
        <p:txBody>
          <a:bodyPr anchor="t">
            <a:normAutofit/>
          </a:bodyPr>
          <a:lstStyle>
            <a:lvl1pPr marL="0" indent="0" algn="l">
              <a:buNone/>
              <a:defRPr sz="1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2450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5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0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3" y="658648"/>
            <a:ext cx="457319" cy="487313"/>
          </a:xfrm>
          <a:prstGeom prst="rect">
            <a:avLst/>
          </a:prstGeom>
        </p:spPr>
        <p:txBody>
          <a:bodyPr vert="horz" lIns="84900" tIns="42450" rIns="84900" bIns="42450" rtlCol="0" anchor="ctr">
            <a:noAutofit/>
          </a:bodyPr>
          <a:lstStyle/>
          <a:p>
            <a:pPr lvl="0"/>
            <a:r>
              <a:rPr lang="en-US" sz="7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701" y="2405464"/>
            <a:ext cx="457319" cy="487313"/>
          </a:xfrm>
          <a:prstGeom prst="rect">
            <a:avLst/>
          </a:prstGeom>
        </p:spPr>
        <p:txBody>
          <a:bodyPr vert="horz" lIns="84900" tIns="42450" rIns="84900" bIns="42450" rtlCol="0" anchor="ctr">
            <a:noAutofit/>
          </a:bodyPr>
          <a:lstStyle/>
          <a:p>
            <a:pPr lvl="0"/>
            <a:r>
              <a:rPr lang="en-US" sz="7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2845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50" y="508001"/>
            <a:ext cx="6341465" cy="2518833"/>
          </a:xfrm>
        </p:spPr>
        <p:txBody>
          <a:bodyPr anchor="ctr">
            <a:normAutofit/>
          </a:bodyPr>
          <a:lstStyle>
            <a:lvl1pPr algn="l">
              <a:defRPr sz="41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8" y="3344334"/>
            <a:ext cx="6347716" cy="42854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00">
                <a:solidFill>
                  <a:schemeClr val="accent1"/>
                </a:solidFill>
              </a:defRPr>
            </a:lvl1pPr>
            <a:lvl2pPr marL="424501" indent="0">
              <a:buFontTx/>
              <a:buNone/>
              <a:defRPr/>
            </a:lvl2pPr>
            <a:lvl3pPr marL="849002" indent="0">
              <a:buFontTx/>
              <a:buNone/>
              <a:defRPr/>
            </a:lvl3pPr>
            <a:lvl4pPr marL="1273503" indent="0">
              <a:buFontTx/>
              <a:buNone/>
              <a:defRPr/>
            </a:lvl4pPr>
            <a:lvl5pPr marL="1698004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772873"/>
            <a:ext cx="6347715" cy="1261595"/>
          </a:xfrm>
        </p:spPr>
        <p:txBody>
          <a:bodyPr anchor="t">
            <a:normAutofit/>
          </a:bodyPr>
          <a:lstStyle>
            <a:lvl1pPr marL="0" indent="0" algn="l">
              <a:buNone/>
              <a:defRPr sz="1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2450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5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0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7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67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3" y="508001"/>
            <a:ext cx="978812" cy="4376209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508001"/>
            <a:ext cx="5195026" cy="4376209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3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50725"/>
            <a:ext cx="6347715" cy="1522151"/>
          </a:xfrm>
        </p:spPr>
        <p:txBody>
          <a:bodyPr anchor="b"/>
          <a:lstStyle>
            <a:lvl1pPr algn="l">
              <a:defRPr sz="37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772873"/>
            <a:ext cx="6347715" cy="717000"/>
          </a:xfrm>
        </p:spPr>
        <p:txBody>
          <a:bodyPr anchor="t"/>
          <a:lstStyle>
            <a:lvl1pPr marL="0" indent="0" algn="l">
              <a:buNone/>
              <a:defRPr sz="1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2450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5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0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6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8000"/>
            <a:ext cx="6347714" cy="110066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2" y="1800492"/>
            <a:ext cx="3088109" cy="3233977"/>
          </a:xfrm>
        </p:spPr>
        <p:txBody>
          <a:bodyPr>
            <a:normAutofit/>
          </a:bodyPr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1800493"/>
            <a:ext cx="3088111" cy="3233977"/>
          </a:xfrm>
        </p:spPr>
        <p:txBody>
          <a:bodyPr>
            <a:normAutofit/>
          </a:bodyPr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2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508000"/>
            <a:ext cx="6347714" cy="110066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0820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2300" b="0"/>
            </a:lvl1pPr>
            <a:lvl2pPr marL="424501" indent="0">
              <a:buNone/>
              <a:defRPr sz="1900" b="1"/>
            </a:lvl2pPr>
            <a:lvl3pPr marL="849002" indent="0">
              <a:buNone/>
              <a:defRPr sz="1700" b="1"/>
            </a:lvl3pPr>
            <a:lvl4pPr marL="1273503" indent="0">
              <a:buNone/>
              <a:defRPr sz="1500" b="1"/>
            </a:lvl4pPr>
            <a:lvl5pPr marL="1698004" indent="0">
              <a:buNone/>
              <a:defRPr sz="1500" b="1"/>
            </a:lvl5pPr>
            <a:lvl6pPr marL="2122505" indent="0">
              <a:buNone/>
              <a:defRPr sz="1500" b="1"/>
            </a:lvl6pPr>
            <a:lvl7pPr marL="2547006" indent="0">
              <a:buNone/>
              <a:defRPr sz="1500" b="1"/>
            </a:lvl7pPr>
            <a:lvl8pPr marL="2971507" indent="0">
              <a:buNone/>
              <a:defRPr sz="1500" b="1"/>
            </a:lvl8pPr>
            <a:lvl9pPr marL="3396008" indent="0">
              <a:buNone/>
              <a:defRPr sz="15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81039"/>
            <a:ext cx="3090672" cy="2753431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1800820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2300" b="0"/>
            </a:lvl1pPr>
            <a:lvl2pPr marL="424501" indent="0">
              <a:buNone/>
              <a:defRPr sz="1900" b="1"/>
            </a:lvl2pPr>
            <a:lvl3pPr marL="849002" indent="0">
              <a:buNone/>
              <a:defRPr sz="1700" b="1"/>
            </a:lvl3pPr>
            <a:lvl4pPr marL="1273503" indent="0">
              <a:buNone/>
              <a:defRPr sz="1500" b="1"/>
            </a:lvl4pPr>
            <a:lvl5pPr marL="1698004" indent="0">
              <a:buNone/>
              <a:defRPr sz="1500" b="1"/>
            </a:lvl5pPr>
            <a:lvl6pPr marL="2122505" indent="0">
              <a:buNone/>
              <a:defRPr sz="1500" b="1"/>
            </a:lvl6pPr>
            <a:lvl7pPr marL="2547006" indent="0">
              <a:buNone/>
              <a:defRPr sz="1500" b="1"/>
            </a:lvl7pPr>
            <a:lvl8pPr marL="2971507" indent="0">
              <a:buNone/>
              <a:defRPr sz="1500" b="1"/>
            </a:lvl8pPr>
            <a:lvl9pPr marL="3396008" indent="0">
              <a:buNone/>
              <a:defRPr sz="15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281039"/>
            <a:ext cx="3090672" cy="2753431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29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508000"/>
            <a:ext cx="6347714" cy="110066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8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9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248838"/>
            <a:ext cx="2790182" cy="1065388"/>
          </a:xfrm>
        </p:spPr>
        <p:txBody>
          <a:bodyPr anchor="b">
            <a:normAutofit/>
          </a:bodyPr>
          <a:lstStyle>
            <a:lvl1pPr>
              <a:defRPr sz="19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7" y="429105"/>
            <a:ext cx="3386037" cy="4605364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314225"/>
            <a:ext cx="2790182" cy="2153708"/>
          </a:xfrm>
        </p:spPr>
        <p:txBody>
          <a:bodyPr>
            <a:normAutofit/>
          </a:bodyPr>
          <a:lstStyle>
            <a:lvl1pPr marL="0" indent="0">
              <a:buNone/>
              <a:defRPr sz="1300"/>
            </a:lvl1pPr>
            <a:lvl2pPr marL="318376" indent="0">
              <a:buNone/>
              <a:defRPr sz="1000"/>
            </a:lvl2pPr>
            <a:lvl3pPr marL="636752" indent="0">
              <a:buNone/>
              <a:defRPr sz="900"/>
            </a:lvl3pPr>
            <a:lvl4pPr marL="955127" indent="0">
              <a:buNone/>
              <a:defRPr sz="700"/>
            </a:lvl4pPr>
            <a:lvl5pPr marL="1273503" indent="0">
              <a:buNone/>
              <a:defRPr sz="700"/>
            </a:lvl5pPr>
            <a:lvl6pPr marL="1591879" indent="0">
              <a:buNone/>
              <a:defRPr sz="700"/>
            </a:lvl6pPr>
            <a:lvl7pPr marL="1910255" indent="0">
              <a:buNone/>
              <a:defRPr sz="700"/>
            </a:lvl7pPr>
            <a:lvl8pPr marL="2228631" indent="0">
              <a:buNone/>
              <a:defRPr sz="700"/>
            </a:lvl8pPr>
            <a:lvl9pPr marL="2547006" indent="0">
              <a:buNone/>
              <a:defRPr sz="7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946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000501"/>
            <a:ext cx="6347714" cy="472282"/>
          </a:xfrm>
        </p:spPr>
        <p:txBody>
          <a:bodyPr anchor="b">
            <a:normAutofit/>
          </a:bodyPr>
          <a:lstStyle>
            <a:lvl1pPr algn="l">
              <a:defRPr sz="23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508001"/>
            <a:ext cx="6347714" cy="3204765"/>
          </a:xfrm>
        </p:spPr>
        <p:txBody>
          <a:bodyPr anchor="t">
            <a:normAutofit/>
          </a:bodyPr>
          <a:lstStyle>
            <a:lvl1pPr marL="0" indent="0" algn="ctr">
              <a:buNone/>
              <a:defRPr sz="1500"/>
            </a:lvl1pPr>
            <a:lvl2pPr marL="424501" indent="0">
              <a:buNone/>
              <a:defRPr sz="1500"/>
            </a:lvl2pPr>
            <a:lvl3pPr marL="849002" indent="0">
              <a:buNone/>
              <a:defRPr sz="1500"/>
            </a:lvl3pPr>
            <a:lvl4pPr marL="1273503" indent="0">
              <a:buNone/>
              <a:defRPr sz="1500"/>
            </a:lvl4pPr>
            <a:lvl5pPr marL="1698004" indent="0">
              <a:buNone/>
              <a:defRPr sz="1500"/>
            </a:lvl5pPr>
            <a:lvl6pPr marL="2122505" indent="0">
              <a:buNone/>
              <a:defRPr sz="1500"/>
            </a:lvl6pPr>
            <a:lvl7pPr marL="2547006" indent="0">
              <a:buNone/>
              <a:defRPr sz="1500"/>
            </a:lvl7pPr>
            <a:lvl8pPr marL="2971507" indent="0">
              <a:buNone/>
              <a:defRPr sz="1500"/>
            </a:lvl8pPr>
            <a:lvl9pPr marL="3396008" indent="0">
              <a:buNone/>
              <a:defRPr sz="15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4472782"/>
            <a:ext cx="6347714" cy="56168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 marL="424501" indent="0">
              <a:buNone/>
              <a:defRPr sz="1100"/>
            </a:lvl2pPr>
            <a:lvl3pPr marL="849002" indent="0">
              <a:buNone/>
              <a:defRPr sz="900"/>
            </a:lvl3pPr>
            <a:lvl4pPr marL="1273503" indent="0">
              <a:buNone/>
              <a:defRPr sz="900"/>
            </a:lvl4pPr>
            <a:lvl5pPr marL="1698004" indent="0">
              <a:buNone/>
              <a:defRPr sz="900"/>
            </a:lvl5pPr>
            <a:lvl6pPr marL="2122505" indent="0">
              <a:buNone/>
              <a:defRPr sz="900"/>
            </a:lvl6pPr>
            <a:lvl7pPr marL="2547006" indent="0">
              <a:buNone/>
              <a:defRPr sz="900"/>
            </a:lvl7pPr>
            <a:lvl8pPr marL="2971507" indent="0">
              <a:buNone/>
              <a:defRPr sz="900"/>
            </a:lvl8pPr>
            <a:lvl9pPr marL="3396008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81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6" y="-7057"/>
            <a:ext cx="9171317" cy="5729113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508000"/>
            <a:ext cx="6347714" cy="1100667"/>
          </a:xfrm>
          <a:prstGeom prst="rect">
            <a:avLst/>
          </a:prstGeom>
        </p:spPr>
        <p:txBody>
          <a:bodyPr vert="horz" lIns="84900" tIns="42450" rIns="84900" bIns="4245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800493"/>
            <a:ext cx="6347714" cy="3233977"/>
          </a:xfrm>
          <a:prstGeom prst="rect">
            <a:avLst/>
          </a:prstGeom>
        </p:spPr>
        <p:txBody>
          <a:bodyPr vert="horz" lIns="84900" tIns="42450" rIns="84900" bIns="4245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9" y="5034470"/>
            <a:ext cx="684132" cy="304271"/>
          </a:xfrm>
          <a:prstGeom prst="rect">
            <a:avLst/>
          </a:prstGeom>
        </p:spPr>
        <p:txBody>
          <a:bodyPr vert="horz" lIns="84900" tIns="42450" rIns="84900" bIns="4245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D2081-7958-4AE4-AE64-FA2E6D9EA02F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5034470"/>
            <a:ext cx="4622974" cy="304271"/>
          </a:xfrm>
          <a:prstGeom prst="rect">
            <a:avLst/>
          </a:prstGeom>
        </p:spPr>
        <p:txBody>
          <a:bodyPr vert="horz" lIns="84900" tIns="42450" rIns="84900" bIns="4245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7" y="5034470"/>
            <a:ext cx="512638" cy="304271"/>
          </a:xfrm>
          <a:prstGeom prst="rect">
            <a:avLst/>
          </a:prstGeom>
        </p:spPr>
        <p:txBody>
          <a:bodyPr vert="horz" lIns="84900" tIns="42450" rIns="84900" bIns="4245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4C2DF57-80D6-4E71-BCF9-8F6D62F393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4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  <p:sldLayoutId id="2147484045" r:id="rId13"/>
    <p:sldLayoutId id="2147484046" r:id="rId14"/>
    <p:sldLayoutId id="2147484047" r:id="rId15"/>
    <p:sldLayoutId id="2147484048" r:id="rId16"/>
  </p:sldLayoutIdLst>
  <p:txStyles>
    <p:titleStyle>
      <a:lvl1pPr algn="l" defTabSz="424501" rtl="0" eaLnBrk="1" latinLnBrk="0" hangingPunct="1"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18376" indent="-318376" algn="l" defTabSz="424501" rtl="0" eaLnBrk="1" latinLnBrk="0" hangingPunct="1">
        <a:spcBef>
          <a:spcPts val="92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9814" indent="-265313" algn="l" defTabSz="424501" rtl="0" eaLnBrk="1" latinLnBrk="0" hangingPunct="1">
        <a:spcBef>
          <a:spcPts val="92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61253" indent="-212251" algn="l" defTabSz="424501" rtl="0" eaLnBrk="1" latinLnBrk="0" hangingPunct="1">
        <a:spcBef>
          <a:spcPts val="92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485754" indent="-212251" algn="l" defTabSz="424501" rtl="0" eaLnBrk="1" latinLnBrk="0" hangingPunct="1">
        <a:spcBef>
          <a:spcPts val="92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10255" indent="-212251" algn="l" defTabSz="424501" rtl="0" eaLnBrk="1" latinLnBrk="0" hangingPunct="1">
        <a:spcBef>
          <a:spcPts val="92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334756" indent="-212251" algn="l" defTabSz="424501" rtl="0" eaLnBrk="1" latinLnBrk="0" hangingPunct="1">
        <a:spcBef>
          <a:spcPts val="92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759257" indent="-212251" algn="l" defTabSz="424501" rtl="0" eaLnBrk="1" latinLnBrk="0" hangingPunct="1">
        <a:spcBef>
          <a:spcPts val="92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183758" indent="-212251" algn="l" defTabSz="424501" rtl="0" eaLnBrk="1" latinLnBrk="0" hangingPunct="1">
        <a:spcBef>
          <a:spcPts val="92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608259" indent="-212251" algn="l" defTabSz="424501" rtl="0" eaLnBrk="1" latinLnBrk="0" hangingPunct="1">
        <a:spcBef>
          <a:spcPts val="92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0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01" algn="l" defTabSz="42450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02" algn="l" defTabSz="42450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03" algn="l" defTabSz="42450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04" algn="l" defTabSz="42450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05" algn="l" defTabSz="42450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06" algn="l" defTabSz="42450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507" algn="l" defTabSz="42450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008" algn="l" defTabSz="42450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38200" y="876300"/>
            <a:ext cx="5760639" cy="793615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algn="ctr"/>
            <a:r>
              <a:rPr lang="en-US" sz="2300" b="1" dirty="0" smtClean="0">
                <a:latin typeface="Century Gothic" pitchFamily="34" charset="0"/>
              </a:rPr>
              <a:t>Design of Future Transportation System For Palestine Technical University</a:t>
            </a:r>
            <a:endParaRPr lang="en-US" sz="2300" b="1" dirty="0"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019300"/>
            <a:ext cx="4320480" cy="191700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algn="ctr"/>
            <a:r>
              <a:rPr lang="en-US" dirty="0" smtClean="0">
                <a:latin typeface="Century Gothic" pitchFamily="34" charset="0"/>
              </a:rPr>
              <a:t>Praperd By:</a:t>
            </a:r>
          </a:p>
          <a:p>
            <a:pPr algn="ctr"/>
            <a:endParaRPr lang="en-US" dirty="0" smtClean="0">
              <a:latin typeface="Century Gothic" pitchFamily="34" charset="0"/>
            </a:endParaRPr>
          </a:p>
          <a:p>
            <a:pPr algn="ctr"/>
            <a:r>
              <a:rPr lang="en-US" dirty="0" smtClean="0">
                <a:latin typeface="Century Gothic" pitchFamily="34" charset="0"/>
              </a:rPr>
              <a:t>Firas B.M. Jammal </a:t>
            </a:r>
          </a:p>
          <a:p>
            <a:pPr algn="ctr"/>
            <a:endParaRPr lang="en-US" dirty="0" smtClean="0">
              <a:latin typeface="Century Gothic" pitchFamily="34" charset="0"/>
            </a:endParaRPr>
          </a:p>
          <a:p>
            <a:pPr algn="ctr"/>
            <a:r>
              <a:rPr lang="en-US" dirty="0" smtClean="0">
                <a:latin typeface="Century Gothic" pitchFamily="34" charset="0"/>
              </a:rPr>
              <a:t>Bashar B.A. Saadeh </a:t>
            </a:r>
          </a:p>
          <a:p>
            <a:pPr algn="ctr"/>
            <a:endParaRPr lang="en-US" dirty="0" smtClean="0">
              <a:latin typeface="Century Gothic" pitchFamily="34" charset="0"/>
            </a:endParaRPr>
          </a:p>
          <a:p>
            <a:pPr algn="ctr"/>
            <a:r>
              <a:rPr lang="en-US" dirty="0" smtClean="0">
                <a:latin typeface="Century Gothic" pitchFamily="34" charset="0"/>
              </a:rPr>
              <a:t>Mahmoud F.A. Shayeb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0" y="4381500"/>
            <a:ext cx="4557674" cy="34733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dirty="0">
                <a:latin typeface="Century Gothic" pitchFamily="34" charset="0"/>
              </a:rPr>
              <a:t> supervision of: Prof. Sameer Abu-</a:t>
            </a:r>
            <a:r>
              <a:rPr lang="en-US" dirty="0" err="1">
                <a:latin typeface="Century Gothic" pitchFamily="34" charset="0"/>
              </a:rPr>
              <a:t>Eisheh</a:t>
            </a:r>
            <a:r>
              <a:rPr lang="en-US" dirty="0">
                <a:latin typeface="Century Gothic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709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468" y="1912"/>
            <a:ext cx="5040560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Inventory study </a:t>
            </a:r>
            <a:endParaRPr lang="en-US" sz="33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18467" y="540521"/>
            <a:ext cx="7565901" cy="34733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- Inventory study done for 16 links – access and surrounding streets.</a:t>
            </a:r>
          </a:p>
        </p:txBody>
      </p:sp>
      <p:pic>
        <p:nvPicPr>
          <p:cNvPr id="7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848296"/>
            <a:ext cx="5976665" cy="2804425"/>
          </a:xfrm>
          <a:prstGeom prst="rect">
            <a:avLst/>
          </a:prstGeom>
        </p:spPr>
      </p:pic>
      <p:pic>
        <p:nvPicPr>
          <p:cNvPr id="8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7" y="3652721"/>
            <a:ext cx="3672408" cy="206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97194"/>
            <a:ext cx="5040560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Inventory study </a:t>
            </a:r>
            <a:endParaRPr lang="en-US" sz="3300" u="sng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628025"/>
              </p:ext>
            </p:extLst>
          </p:nvPr>
        </p:nvGraphicFramePr>
        <p:xfrm>
          <a:off x="457200" y="800100"/>
          <a:ext cx="7992890" cy="45953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6149"/>
                <a:gridCol w="680126"/>
                <a:gridCol w="644331"/>
                <a:gridCol w="754108"/>
                <a:gridCol w="867668"/>
                <a:gridCol w="740773"/>
                <a:gridCol w="644331"/>
                <a:gridCol w="715925"/>
                <a:gridCol w="760472"/>
                <a:gridCol w="814562"/>
                <a:gridCol w="694445"/>
              </a:tblGrid>
              <a:tr h="1190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</a:rPr>
                        <a:t>East to West (m</a:t>
                      </a:r>
                      <a:r>
                        <a:rPr lang="en-US" sz="800" dirty="0">
                          <a:effectLst/>
                        </a:rPr>
                        <a:t>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</a:rPr>
                        <a:t>West to East(m</a:t>
                      </a:r>
                      <a:r>
                        <a:rPr lang="en-US" sz="800" dirty="0">
                          <a:effectLst/>
                        </a:rPr>
                        <a:t>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No.of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Link</a:t>
                      </a:r>
                      <a:endParaRPr lang="en-U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Side walk width</a:t>
                      </a:r>
                      <a:endParaRPr lang="en-U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No.of lane</a:t>
                      </a:r>
                      <a:endParaRPr lang="en-U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Width of lane</a:t>
                      </a:r>
                      <a:endParaRPr lang="en-U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</a:rPr>
                        <a:t>Width of parking</a:t>
                      </a:r>
                      <a:endParaRPr lang="en-US" sz="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</a:rPr>
                        <a:t>Side walk width</a:t>
                      </a:r>
                      <a:endParaRPr lang="en-US" sz="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No.of lane</a:t>
                      </a:r>
                      <a:endParaRPr lang="en-U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Width of lane</a:t>
                      </a:r>
                      <a:endParaRPr lang="en-U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Width of parking</a:t>
                      </a:r>
                      <a:endParaRPr lang="en-U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Median</a:t>
                      </a:r>
                      <a:endParaRPr lang="en-U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</a:rPr>
                        <a:t>Width right of way</a:t>
                      </a:r>
                      <a:endParaRPr lang="en-US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1335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4.6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parking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14.4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2.8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parking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125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3.20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4.5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2.30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19.7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1938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4.5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parking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.65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170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2.85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18.6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5.15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parking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5.15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median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3.15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parking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parking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median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10.55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median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16.4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5.3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parking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median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154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2.65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2.7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median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median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13.3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1.8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20.7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median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18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  <a:tr h="29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parking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 median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6.4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554" marR="445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584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660" y="89451"/>
            <a:ext cx="6048672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Traffic volume counts </a:t>
            </a:r>
            <a:endParaRPr lang="en-US" sz="33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79513" y="803277"/>
            <a:ext cx="8208912" cy="2460738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spcAft>
                <a:spcPts val="557"/>
              </a:spcAft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The traffic volume was collected manually at the main critical intersections </a:t>
            </a:r>
            <a:r>
              <a:rPr lang="en-US" dirty="0" smtClean="0">
                <a:latin typeface="Century Gothic" pitchFamily="34" charset="0"/>
              </a:rPr>
              <a:t>around </a:t>
            </a:r>
            <a:r>
              <a:rPr lang="en-US" dirty="0">
                <a:latin typeface="Century Gothic" pitchFamily="34" charset="0"/>
              </a:rPr>
              <a:t>the campus and providing access to the </a:t>
            </a:r>
            <a:r>
              <a:rPr lang="en-US" dirty="0" smtClean="0">
                <a:latin typeface="Century Gothic" pitchFamily="34" charset="0"/>
              </a:rPr>
              <a:t>university. </a:t>
            </a:r>
          </a:p>
          <a:p>
            <a:pPr marL="265313" indent="-265313">
              <a:spcAft>
                <a:spcPts val="557"/>
              </a:spcAft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The </a:t>
            </a:r>
            <a:r>
              <a:rPr lang="en-US" dirty="0">
                <a:latin typeface="Century Gothic" pitchFamily="34" charset="0"/>
              </a:rPr>
              <a:t>count was conducted from 7:30am-4:15pm on 15 March 2017 for Kadoorie Main Entrance intersection. </a:t>
            </a:r>
          </a:p>
          <a:p>
            <a:pPr marL="265313" indent="-265313">
              <a:spcAft>
                <a:spcPts val="557"/>
              </a:spcAft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Based on the results, the peak hour at the intersection was from (2:30pm-3:30pm), where this hour was considered to collect data for traffic volume for the other intersections around the university.</a:t>
            </a: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Counts were conducted on 4 intersections: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3" y="3146285"/>
            <a:ext cx="6264696" cy="113216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ü"/>
            </a:pPr>
            <a:r>
              <a:rPr lang="en-US" dirty="0" smtClean="0">
                <a:latin typeface="Century Gothic" pitchFamily="34" charset="0"/>
              </a:rPr>
              <a:t>Kadoorie Main Entrance intersection (roundabout).</a:t>
            </a: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 err="1">
                <a:latin typeface="Century Gothic" pitchFamily="34" charset="0"/>
              </a:rPr>
              <a:t>Ihsan</a:t>
            </a:r>
            <a:r>
              <a:rPr lang="en-US" dirty="0">
                <a:latin typeface="Century Gothic" pitchFamily="34" charset="0"/>
              </a:rPr>
              <a:t> samara intersection 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>
                <a:latin typeface="Century Gothic" pitchFamily="34" charset="0"/>
              </a:rPr>
              <a:t>Industrial school </a:t>
            </a:r>
            <a:r>
              <a:rPr lang="en-US" dirty="0" smtClean="0">
                <a:latin typeface="Century Gothic" pitchFamily="34" charset="0"/>
              </a:rPr>
              <a:t>intersection.</a:t>
            </a: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 err="1" smtClean="0">
                <a:latin typeface="Century Gothic" pitchFamily="34" charset="0"/>
              </a:rPr>
              <a:t>Rtah</a:t>
            </a:r>
            <a:r>
              <a:rPr lang="en-US" dirty="0" smtClean="0">
                <a:latin typeface="Century Gothic" pitchFamily="34" charset="0"/>
              </a:rPr>
              <a:t> intersection.</a:t>
            </a: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3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157201"/>
            <a:ext cx="5904656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Traffic  volume counts </a:t>
            </a:r>
            <a:endParaRPr lang="en-US" sz="33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95537" y="817275"/>
            <a:ext cx="3168352" cy="60894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  <a:ea typeface="Calibri" panose="020F0502020204030204" pitchFamily="34" charset="0"/>
              </a:rPr>
              <a:t>Khadoorie</a:t>
            </a:r>
            <a:r>
              <a:rPr lang="en-US" dirty="0" smtClean="0">
                <a:latin typeface="Century Gothic" pitchFamily="34" charset="0"/>
              </a:rPr>
              <a:t> </a:t>
            </a:r>
            <a:r>
              <a:rPr lang="en-US" dirty="0">
                <a:latin typeface="Century Gothic" pitchFamily="34" charset="0"/>
              </a:rPr>
              <a:t>Main Entrance </a:t>
            </a:r>
            <a:r>
              <a:rPr lang="en-US" dirty="0" smtClean="0">
                <a:latin typeface="Century Gothic" pitchFamily="34" charset="0"/>
              </a:rPr>
              <a:t>intersection</a:t>
            </a:r>
            <a:endParaRPr lang="en-US" dirty="0">
              <a:latin typeface="Century Gothic" pitchFamily="34" charset="0"/>
            </a:endParaRPr>
          </a:p>
        </p:txBody>
      </p:sp>
      <p:cxnSp>
        <p:nvCxnSpPr>
          <p:cNvPr id="15" name="Straight Arrow Connector 14"/>
          <p:cNvCxnSpPr>
            <a:stCxn id="21" idx="2"/>
          </p:cNvCxnSpPr>
          <p:nvPr/>
        </p:nvCxnSpPr>
        <p:spPr>
          <a:xfrm>
            <a:off x="6893024" y="2516017"/>
            <a:ext cx="0" cy="2400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صورة 2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0" t="-1338" r="9969" b="90"/>
          <a:stretch/>
        </p:blipFill>
        <p:spPr>
          <a:xfrm>
            <a:off x="4876800" y="114300"/>
            <a:ext cx="4032448" cy="2401717"/>
          </a:xfrm>
          <a:prstGeom prst="rect">
            <a:avLst/>
          </a:prstGeom>
        </p:spPr>
      </p:pic>
      <p:cxnSp>
        <p:nvCxnSpPr>
          <p:cNvPr id="33" name="Straight Arrow Connector 14"/>
          <p:cNvCxnSpPr/>
          <p:nvPr/>
        </p:nvCxnSpPr>
        <p:spPr>
          <a:xfrm>
            <a:off x="5508105" y="4597695"/>
            <a:ext cx="0" cy="1402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"/>
          <p:cNvSpPr txBox="1"/>
          <p:nvPr/>
        </p:nvSpPr>
        <p:spPr>
          <a:xfrm>
            <a:off x="359533" y="1812249"/>
            <a:ext cx="3168352" cy="34733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1. Al-</a:t>
            </a:r>
            <a:r>
              <a:rPr lang="en-US" dirty="0" err="1" smtClean="0">
                <a:latin typeface="Century Gothic" pitchFamily="34" charset="0"/>
              </a:rPr>
              <a:t>Fadiliyah</a:t>
            </a:r>
            <a:r>
              <a:rPr lang="en-US" dirty="0" smtClean="0">
                <a:latin typeface="Century Gothic" pitchFamily="34" charset="0"/>
              </a:rPr>
              <a:t> </a:t>
            </a:r>
            <a:r>
              <a:rPr lang="en-US" dirty="0">
                <a:latin typeface="Century Gothic" pitchFamily="34" charset="0"/>
              </a:rPr>
              <a:t>Approach </a:t>
            </a:r>
          </a:p>
        </p:txBody>
      </p:sp>
      <p:graphicFrame>
        <p:nvGraphicFramePr>
          <p:cNvPr id="41" name="جدول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4069"/>
              </p:ext>
            </p:extLst>
          </p:nvPr>
        </p:nvGraphicFramePr>
        <p:xfrm>
          <a:off x="2667000" y="2857500"/>
          <a:ext cx="6351807" cy="2074665"/>
        </p:xfrm>
        <a:graphic>
          <a:graphicData uri="http://schemas.openxmlformats.org/drawingml/2006/table">
            <a:tbl>
              <a:tblPr firstRow="1" firstCol="1" bandRow="1"/>
              <a:tblGrid>
                <a:gridCol w="961219"/>
                <a:gridCol w="426180"/>
                <a:gridCol w="347258"/>
                <a:gridCol w="466458"/>
                <a:gridCol w="426180"/>
                <a:gridCol w="347258"/>
                <a:gridCol w="460471"/>
                <a:gridCol w="407131"/>
                <a:gridCol w="347258"/>
                <a:gridCol w="460471"/>
                <a:gridCol w="407131"/>
                <a:gridCol w="347258"/>
                <a:gridCol w="460471"/>
                <a:gridCol w="487063"/>
              </a:tblGrid>
              <a:tr h="5532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Helmi</a:t>
                      </a: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hanon</a:t>
                      </a: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street (1)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Kadoorie</a:t>
                      </a: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street  (2)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Ihsan</a:t>
                      </a: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samara street (3)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</a:t>
                      </a:r>
                      <a:r>
                        <a:rPr lang="en-US" sz="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Fadiliyah</a:t>
                      </a: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street(U-turn)(4)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</a:tr>
              <a:tr h="41493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time/vehicle class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2766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1.30-1.45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2766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1.45-2.00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66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2.00-2.15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2766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2.15-2.30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99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431" marR="594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جدول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54392"/>
              </p:ext>
            </p:extLst>
          </p:nvPr>
        </p:nvGraphicFramePr>
        <p:xfrm>
          <a:off x="3276600" y="4991100"/>
          <a:ext cx="4572000" cy="652272"/>
        </p:xfrm>
        <a:graphic>
          <a:graphicData uri="http://schemas.openxmlformats.org/drawingml/2006/table">
            <a:tbl>
              <a:tblPr firstRow="1" firstCol="1" bandRow="1"/>
              <a:tblGrid>
                <a:gridCol w="2298841"/>
                <a:gridCol w="2273159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1:30pm-2:30pm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560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 volume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408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0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 factor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1001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Design Heavy vehicles %(Bus+ truck)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5.15%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97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63447"/>
            <a:ext cx="6408711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Traffic volume counts </a:t>
            </a:r>
            <a:endParaRPr lang="en-US" sz="3300" u="sng" dirty="0"/>
          </a:p>
        </p:txBody>
      </p:sp>
      <p:cxnSp>
        <p:nvCxnSpPr>
          <p:cNvPr id="12" name="Straight Arrow Connector 11"/>
          <p:cNvCxnSpPr>
            <a:stCxn id="17" idx="2"/>
          </p:cNvCxnSpPr>
          <p:nvPr/>
        </p:nvCxnSpPr>
        <p:spPr>
          <a:xfrm flipH="1">
            <a:off x="5940153" y="2650292"/>
            <a:ext cx="9036" cy="210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949188" y="4259848"/>
            <a:ext cx="0" cy="256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776993" y="661136"/>
            <a:ext cx="2692982" cy="347339"/>
          </a:xfrm>
          <a:prstGeom prst="rect">
            <a:avLst/>
          </a:prstGeom>
        </p:spPr>
        <p:txBody>
          <a:bodyPr wrap="none" lIns="84900" tIns="42450" rIns="84900" bIns="4245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2.  </a:t>
            </a:r>
            <a:r>
              <a:rPr lang="en-US" dirty="0" err="1">
                <a:latin typeface="Century Gothic" panose="020B0502020202020204" pitchFamily="34" charset="0"/>
                <a:ea typeface="Calibri" panose="020F0502020204030204" pitchFamily="34" charset="0"/>
              </a:rPr>
              <a:t>Helmi</a:t>
            </a:r>
            <a:r>
              <a:rPr lang="en-US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  <a:ea typeface="Calibri" panose="020F0502020204030204" pitchFamily="34" charset="0"/>
              </a:rPr>
              <a:t>Hanoon</a:t>
            </a:r>
            <a:r>
              <a:rPr lang="en-US" dirty="0">
                <a:latin typeface="Century Gothic" panose="020B0502020202020204" pitchFamily="34" charset="0"/>
                <a:ea typeface="Calibri" panose="020F0502020204030204" pitchFamily="34" charset="0"/>
              </a:rPr>
              <a:t> Street </a:t>
            </a:r>
            <a:endParaRPr lang="en-US" dirty="0">
              <a:latin typeface="Century Gothic" panose="020B0502020202020204" pitchFamily="34" charset="0"/>
            </a:endParaRP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751315"/>
              </p:ext>
            </p:extLst>
          </p:nvPr>
        </p:nvGraphicFramePr>
        <p:xfrm>
          <a:off x="2267745" y="2860952"/>
          <a:ext cx="6696743" cy="2048150"/>
        </p:xfrm>
        <a:graphic>
          <a:graphicData uri="http://schemas.openxmlformats.org/drawingml/2006/table">
            <a:tbl>
              <a:tblPr firstRow="1" firstCol="1" bandRow="1"/>
              <a:tblGrid>
                <a:gridCol w="1294214"/>
                <a:gridCol w="336319"/>
                <a:gridCol w="353928"/>
                <a:gridCol w="455469"/>
                <a:gridCol w="563466"/>
                <a:gridCol w="353928"/>
                <a:gridCol w="503011"/>
                <a:gridCol w="361558"/>
                <a:gridCol w="353928"/>
                <a:gridCol w="455469"/>
                <a:gridCol w="341015"/>
                <a:gridCol w="353928"/>
                <a:gridCol w="503011"/>
                <a:gridCol w="467499"/>
              </a:tblGrid>
              <a:tr h="5823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Khadoorie Street(1)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Ihasan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Samara Street (2)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AL-Fadiliya Street (3)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Helmi hanoon street (U turn ) (4)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sum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43678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time/vehicle class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private car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53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1.15-1.30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2911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1.30-1.45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1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1.45-2.00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2911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2.00-2.15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7" name="صورة 1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5" t="462" r="6384"/>
          <a:stretch/>
        </p:blipFill>
        <p:spPr>
          <a:xfrm>
            <a:off x="3725977" y="602055"/>
            <a:ext cx="4446425" cy="2048236"/>
          </a:xfrm>
          <a:prstGeom prst="rect">
            <a:avLst/>
          </a:prstGeom>
        </p:spPr>
      </p:pic>
      <p:graphicFrame>
        <p:nvGraphicFramePr>
          <p:cNvPr id="19" name="جدول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987796"/>
              </p:ext>
            </p:extLst>
          </p:nvPr>
        </p:nvGraphicFramePr>
        <p:xfrm>
          <a:off x="3657600" y="4991100"/>
          <a:ext cx="4701787" cy="674684"/>
        </p:xfrm>
        <a:graphic>
          <a:graphicData uri="http://schemas.openxmlformats.org/drawingml/2006/table">
            <a:tbl>
              <a:tblPr firstRow="1" firstCol="1" bandRow="1"/>
              <a:tblGrid>
                <a:gridCol w="2405565"/>
                <a:gridCol w="2296222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1:15pm-2:15pm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185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 volume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 factor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60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Design Heavy vehicles %(Bus+ truck)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6.10%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562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23528" y="817274"/>
            <a:ext cx="2529476" cy="347339"/>
          </a:xfrm>
          <a:prstGeom prst="rect">
            <a:avLst/>
          </a:prstGeom>
        </p:spPr>
        <p:txBody>
          <a:bodyPr wrap="none" lIns="84900" tIns="42450" rIns="84900" bIns="4245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3. </a:t>
            </a:r>
            <a:r>
              <a:rPr lang="en-US" dirty="0" err="1" smtClean="0">
                <a:latin typeface="Century Gothic" panose="020B0502020202020204" pitchFamily="34" charset="0"/>
                <a:ea typeface="Calibri" panose="020F0502020204030204" pitchFamily="34" charset="0"/>
              </a:rPr>
              <a:t>Ihsan</a:t>
            </a:r>
            <a:r>
              <a:rPr lang="en-US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Century Gothic" panose="020B0502020202020204" pitchFamily="34" charset="0"/>
                <a:ea typeface="Calibri" panose="020F0502020204030204" pitchFamily="34" charset="0"/>
              </a:rPr>
              <a:t>samara street 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1" y="157201"/>
            <a:ext cx="4398577" cy="593560"/>
          </a:xfrm>
          <a:prstGeom prst="rect">
            <a:avLst/>
          </a:prstGeom>
        </p:spPr>
        <p:txBody>
          <a:bodyPr wrap="none" lIns="84900" tIns="42450" rIns="84900" bIns="42450">
            <a:spAutoFit/>
          </a:bodyPr>
          <a:lstStyle/>
          <a:p>
            <a:r>
              <a:rPr lang="en-US" sz="3300" u="sng" dirty="0" smtClean="0"/>
              <a:t>Traffic volume counts </a:t>
            </a:r>
            <a:endParaRPr lang="en-US" sz="3300" u="sng" dirty="0"/>
          </a:p>
        </p:txBody>
      </p:sp>
      <p:pic>
        <p:nvPicPr>
          <p:cNvPr id="5" name="صورة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0" t="462" r="10020"/>
          <a:stretch/>
        </p:blipFill>
        <p:spPr>
          <a:xfrm>
            <a:off x="4724400" y="266700"/>
            <a:ext cx="4155505" cy="2280254"/>
          </a:xfrm>
          <a:prstGeom prst="rect">
            <a:avLst/>
          </a:prstGeom>
        </p:spPr>
      </p:pic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09390"/>
              </p:ext>
            </p:extLst>
          </p:nvPr>
        </p:nvGraphicFramePr>
        <p:xfrm>
          <a:off x="1358525" y="2955938"/>
          <a:ext cx="7785475" cy="1313257"/>
        </p:xfrm>
        <a:graphic>
          <a:graphicData uri="http://schemas.openxmlformats.org/drawingml/2006/table">
            <a:tbl>
              <a:tblPr firstRow="1" firstCol="1" bandRow="1"/>
              <a:tblGrid>
                <a:gridCol w="1080120"/>
                <a:gridCol w="496872"/>
                <a:gridCol w="461839"/>
                <a:gridCol w="594339"/>
                <a:gridCol w="471796"/>
                <a:gridCol w="461839"/>
                <a:gridCol w="656377"/>
                <a:gridCol w="421246"/>
                <a:gridCol w="461839"/>
                <a:gridCol w="594339"/>
                <a:gridCol w="421246"/>
                <a:gridCol w="461839"/>
                <a:gridCol w="617109"/>
                <a:gridCol w="584675"/>
              </a:tblGrid>
              <a:tr h="2077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Helmi hanon street (1)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</a:t>
                      </a:r>
                      <a:r>
                        <a:rPr lang="en-US" sz="1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Fadiliyah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street (2)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Kadoorie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street (3)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Ihsan samara street(U-turn) (4)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sum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334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time/vehicle class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90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1.00-1.15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1552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1.15-1.30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36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1.30-1.45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101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1.45-2.00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308" marR="683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860127"/>
              </p:ext>
            </p:extLst>
          </p:nvPr>
        </p:nvGraphicFramePr>
        <p:xfrm>
          <a:off x="1981200" y="4533900"/>
          <a:ext cx="6629400" cy="778128"/>
        </p:xfrm>
        <a:graphic>
          <a:graphicData uri="http://schemas.openxmlformats.org/drawingml/2006/table">
            <a:tbl>
              <a:tblPr firstRow="1" firstCol="1" bandRow="1"/>
              <a:tblGrid>
                <a:gridCol w="2478530"/>
                <a:gridCol w="4150870"/>
              </a:tblGrid>
              <a:tr h="211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1:00pm-2:00pm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9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 volume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 factor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Design Heavy vehicles %(Bus+ truck)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4.80%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11" name="Straight Arrow Connector 19"/>
          <p:cNvCxnSpPr/>
          <p:nvPr/>
        </p:nvCxnSpPr>
        <p:spPr>
          <a:xfrm>
            <a:off x="5562600" y="4305300"/>
            <a:ext cx="0" cy="152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9"/>
          <p:cNvCxnSpPr/>
          <p:nvPr/>
        </p:nvCxnSpPr>
        <p:spPr>
          <a:xfrm>
            <a:off x="6629400" y="2628900"/>
            <a:ext cx="0" cy="256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952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5" y="97194"/>
            <a:ext cx="4398577" cy="593560"/>
          </a:xfrm>
          <a:prstGeom prst="rect">
            <a:avLst/>
          </a:prstGeom>
        </p:spPr>
        <p:txBody>
          <a:bodyPr wrap="none" lIns="84900" tIns="42450" rIns="84900" bIns="42450">
            <a:spAutoFit/>
          </a:bodyPr>
          <a:lstStyle/>
          <a:p>
            <a:r>
              <a:rPr lang="en-US" sz="3300" u="sng" dirty="0" smtClean="0"/>
              <a:t>Traffic volume counts </a:t>
            </a:r>
            <a:endParaRPr lang="en-US" sz="3300" u="sng" dirty="0"/>
          </a:p>
        </p:txBody>
      </p:sp>
      <p:sp>
        <p:nvSpPr>
          <p:cNvPr id="3" name="مستطيل 2"/>
          <p:cNvSpPr/>
          <p:nvPr/>
        </p:nvSpPr>
        <p:spPr>
          <a:xfrm>
            <a:off x="395538" y="817274"/>
            <a:ext cx="2234523" cy="347339"/>
          </a:xfrm>
          <a:prstGeom prst="rect">
            <a:avLst/>
          </a:prstGeom>
        </p:spPr>
        <p:txBody>
          <a:bodyPr wrap="none" lIns="84900" tIns="42450" rIns="84900" bIns="4245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4. </a:t>
            </a:r>
            <a:r>
              <a:rPr lang="en-US" dirty="0" err="1" smtClean="0">
                <a:latin typeface="Century Gothic" panose="020B0502020202020204" pitchFamily="34" charset="0"/>
                <a:ea typeface="Calibri" panose="020F0502020204030204" pitchFamily="34" charset="0"/>
              </a:rPr>
              <a:t>Khadoorie</a:t>
            </a:r>
            <a:r>
              <a:rPr lang="en-US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Century Gothic" panose="020B0502020202020204" pitchFamily="34" charset="0"/>
                <a:ea typeface="Calibri" panose="020F0502020204030204" pitchFamily="34" charset="0"/>
              </a:rPr>
              <a:t>Street </a:t>
            </a:r>
            <a:endParaRPr lang="en-US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939855"/>
              </p:ext>
            </p:extLst>
          </p:nvPr>
        </p:nvGraphicFramePr>
        <p:xfrm>
          <a:off x="1066800" y="2870330"/>
          <a:ext cx="8229599" cy="1296923"/>
        </p:xfrm>
        <a:graphic>
          <a:graphicData uri="http://schemas.openxmlformats.org/drawingml/2006/table">
            <a:tbl>
              <a:tblPr firstRow="1" firstCol="1" bandRow="1"/>
              <a:tblGrid>
                <a:gridCol w="1218999"/>
                <a:gridCol w="409434"/>
                <a:gridCol w="400794"/>
                <a:gridCol w="569620"/>
                <a:gridCol w="365566"/>
                <a:gridCol w="400794"/>
                <a:gridCol w="569620"/>
                <a:gridCol w="365566"/>
                <a:gridCol w="400794"/>
                <a:gridCol w="632813"/>
                <a:gridCol w="307025"/>
                <a:gridCol w="400794"/>
                <a:gridCol w="1044781"/>
                <a:gridCol w="1142999"/>
              </a:tblGrid>
              <a:tr h="236909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Ihsan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samara street (1)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Al-Fadiliya street (2)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Helmi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9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Hanoon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street (3)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Khadoorie Street ( U-turn) (4)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</a:tr>
              <a:tr h="1440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Sum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3021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time/vehicle class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Truck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2.30-2.45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1652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2.45-3.00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3.00-3.15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3.15-3.30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4083" marR="640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6" name="صورة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5" t="462" r="6384"/>
          <a:stretch/>
        </p:blipFill>
        <p:spPr>
          <a:xfrm>
            <a:off x="4419600" y="419100"/>
            <a:ext cx="4248472" cy="2220246"/>
          </a:xfrm>
          <a:prstGeom prst="rect">
            <a:avLst/>
          </a:prstGeom>
        </p:spPr>
      </p:pic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6125"/>
              </p:ext>
            </p:extLst>
          </p:nvPr>
        </p:nvGraphicFramePr>
        <p:xfrm>
          <a:off x="2286000" y="4533900"/>
          <a:ext cx="5635352" cy="652272"/>
        </p:xfrm>
        <a:graphic>
          <a:graphicData uri="http://schemas.openxmlformats.org/drawingml/2006/table">
            <a:tbl>
              <a:tblPr firstRow="1" firstCol="1" bandRow="1"/>
              <a:tblGrid>
                <a:gridCol w="2679592"/>
                <a:gridCol w="2955760"/>
              </a:tblGrid>
              <a:tr h="152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2:30pm-3:30pm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 volume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Peak hour factor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0.55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1585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Design Heavy vehicles %(Bus+ truck)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0%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9" name="Straight Arrow Connector 11"/>
          <p:cNvCxnSpPr/>
          <p:nvPr/>
        </p:nvCxnSpPr>
        <p:spPr>
          <a:xfrm flipH="1">
            <a:off x="6248400" y="2628900"/>
            <a:ext cx="9036" cy="210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1"/>
          <p:cNvCxnSpPr/>
          <p:nvPr/>
        </p:nvCxnSpPr>
        <p:spPr>
          <a:xfrm flipH="1">
            <a:off x="5257800" y="4229100"/>
            <a:ext cx="9036" cy="210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558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62644"/>
            <a:ext cx="6696745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Traffic volume counts </a:t>
            </a:r>
            <a:endParaRPr lang="en-US" sz="33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899593" y="1057301"/>
            <a:ext cx="6624736" cy="60894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ü"/>
            </a:pPr>
            <a:r>
              <a:rPr lang="en-US" dirty="0" smtClean="0">
                <a:latin typeface="Century Gothic" pitchFamily="34" charset="0"/>
              </a:rPr>
              <a:t>Calculate</a:t>
            </a:r>
            <a:r>
              <a:rPr lang="ar-SA" dirty="0" smtClean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traffic volume the </a:t>
            </a:r>
            <a:r>
              <a:rPr lang="en-US" dirty="0">
                <a:latin typeface="Century Gothic" pitchFamily="34" charset="0"/>
              </a:rPr>
              <a:t>inside of </a:t>
            </a:r>
            <a:r>
              <a:rPr lang="en-US" dirty="0" err="1" smtClean="0">
                <a:latin typeface="Century Gothic" pitchFamily="34" charset="0"/>
              </a:rPr>
              <a:t>kashuri</a:t>
            </a:r>
            <a:r>
              <a:rPr lang="en-US" dirty="0" smtClean="0">
                <a:latin typeface="Century Gothic" pitchFamily="34" charset="0"/>
              </a:rPr>
              <a:t> intersection for peak hour morning:</a:t>
            </a:r>
            <a:endParaRPr lang="en-US" dirty="0">
              <a:latin typeface="Century Gothic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612848" y="327754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877068"/>
              </p:ext>
            </p:extLst>
          </p:nvPr>
        </p:nvGraphicFramePr>
        <p:xfrm>
          <a:off x="2277431" y="1717374"/>
          <a:ext cx="4670834" cy="1380156"/>
        </p:xfrm>
        <a:graphic>
          <a:graphicData uri="http://schemas.openxmlformats.org/drawingml/2006/table">
            <a:tbl>
              <a:tblPr firstRow="1" firstCol="1" bandRow="1"/>
              <a:tblGrid>
                <a:gridCol w="2335417"/>
                <a:gridCol w="2335417"/>
              </a:tblGrid>
              <a:tr h="4268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time/vehicle class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Sum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83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2:30-2:45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2383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2:45-3:00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270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83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3:00-3:15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2383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3:15-3:30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369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930787"/>
              </p:ext>
            </p:extLst>
          </p:nvPr>
        </p:nvGraphicFramePr>
        <p:xfrm>
          <a:off x="2277431" y="3757601"/>
          <a:ext cx="4670836" cy="1340747"/>
        </p:xfrm>
        <a:graphic>
          <a:graphicData uri="http://schemas.openxmlformats.org/drawingml/2006/table">
            <a:tbl>
              <a:tblPr firstRow="1" firstCol="1" bandRow="1"/>
              <a:tblGrid>
                <a:gridCol w="2294571"/>
                <a:gridCol w="2376265"/>
              </a:tblGrid>
              <a:tr h="285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Peak hour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2:30pm-3:30pm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6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Peak hour volume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0380" algn="l"/>
                          <a:tab pos="1254125" algn="r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1163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276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Peak hour factor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Design Heavy vehicles %(Bus+ truck)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1.8%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27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221842"/>
            <a:ext cx="6912768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/>
              <a:t> Pedestrian </a:t>
            </a:r>
            <a:r>
              <a:rPr lang="en-US" sz="3300" u="sng" dirty="0" smtClean="0"/>
              <a:t>counts</a:t>
            </a:r>
            <a:endParaRPr lang="en-US" sz="33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95537" y="879815"/>
            <a:ext cx="8424936" cy="139377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Pedestrian volume studies </a:t>
            </a:r>
            <a:r>
              <a:rPr lang="en-US" dirty="0">
                <a:latin typeface="Century Gothic" pitchFamily="34" charset="0"/>
              </a:rPr>
              <a:t>were conducted  </a:t>
            </a:r>
            <a:r>
              <a:rPr lang="en-US" dirty="0" smtClean="0">
                <a:latin typeface="Century Gothic" pitchFamily="34" charset="0"/>
              </a:rPr>
              <a:t>from 7:15am-4:am</a:t>
            </a:r>
          </a:p>
          <a:p>
            <a:r>
              <a:rPr lang="en-US" dirty="0" smtClean="0">
                <a:latin typeface="Century Gothic" pitchFamily="34" charset="0"/>
              </a:rPr>
              <a:t>In two days to calculation peak hour volume .</a:t>
            </a:r>
          </a:p>
          <a:p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The volume studies were conducted for sidewalk counts for 9 links and others 3 for crosswalk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2137421"/>
            <a:ext cx="8136905" cy="270183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Arial" pitchFamily="34" charset="0"/>
              <a:buChar char="•"/>
            </a:pPr>
            <a:r>
              <a:rPr lang="en-US" dirty="0" smtClean="0">
                <a:latin typeface="Century Gothic" pitchFamily="34" charset="0"/>
              </a:rPr>
              <a:t>Links:</a:t>
            </a: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>
                <a:latin typeface="Century Gothic" pitchFamily="34" charset="0"/>
              </a:rPr>
              <a:t>Al-</a:t>
            </a:r>
            <a:r>
              <a:rPr lang="en-US" dirty="0" err="1">
                <a:latin typeface="Century Gothic" pitchFamily="34" charset="0"/>
              </a:rPr>
              <a:t>Fadiliyah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Street</a:t>
            </a: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 err="1">
                <a:latin typeface="Century Gothic" pitchFamily="34" charset="0"/>
              </a:rPr>
              <a:t>Helmi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err="1">
                <a:latin typeface="Century Gothic" pitchFamily="34" charset="0"/>
              </a:rPr>
              <a:t>Hanoun</a:t>
            </a:r>
            <a:r>
              <a:rPr lang="en-US" dirty="0">
                <a:latin typeface="Century Gothic" pitchFamily="34" charset="0"/>
              </a:rPr>
              <a:t> Street 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>
                <a:latin typeface="Century Gothic" pitchFamily="34" charset="0"/>
              </a:rPr>
              <a:t>The main entrance to Palestine technical university 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 err="1">
                <a:latin typeface="Century Gothic" pitchFamily="34" charset="0"/>
              </a:rPr>
              <a:t>Ihsan</a:t>
            </a:r>
            <a:r>
              <a:rPr lang="en-US" dirty="0">
                <a:latin typeface="Century Gothic" pitchFamily="34" charset="0"/>
              </a:rPr>
              <a:t> Samara </a:t>
            </a:r>
            <a:r>
              <a:rPr lang="en-US" dirty="0" smtClean="0">
                <a:latin typeface="Century Gothic" pitchFamily="34" charset="0"/>
              </a:rPr>
              <a:t>Street</a:t>
            </a: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>
                <a:latin typeface="Century Gothic" pitchFamily="34" charset="0"/>
              </a:rPr>
              <a:t>Agriculture </a:t>
            </a:r>
            <a:r>
              <a:rPr lang="en-US" dirty="0" smtClean="0">
                <a:latin typeface="Century Gothic" pitchFamily="34" charset="0"/>
              </a:rPr>
              <a:t>College street  (within the university)</a:t>
            </a: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>
                <a:latin typeface="Century Gothic" pitchFamily="34" charset="0"/>
              </a:rPr>
              <a:t>Sport collage </a:t>
            </a:r>
            <a:r>
              <a:rPr lang="en-US" dirty="0" smtClean="0">
                <a:latin typeface="Century Gothic" pitchFamily="34" charset="0"/>
              </a:rPr>
              <a:t>street (</a:t>
            </a:r>
            <a:r>
              <a:rPr lang="en-US" dirty="0">
                <a:latin typeface="Century Gothic" pitchFamily="34" charset="0"/>
              </a:rPr>
              <a:t>within the university</a:t>
            </a:r>
            <a:r>
              <a:rPr lang="en-US" dirty="0" smtClean="0">
                <a:latin typeface="Century Gothic" pitchFamily="34" charset="0"/>
              </a:rPr>
              <a:t>)</a:t>
            </a: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 smtClean="0">
                <a:latin typeface="Century Gothic" pitchFamily="34" charset="0"/>
              </a:rPr>
              <a:t>Road-leading-to-colleges-</a:t>
            </a:r>
            <a:r>
              <a:rPr lang="en-US" dirty="0" err="1" smtClean="0">
                <a:latin typeface="Century Gothic" pitchFamily="34" charset="0"/>
              </a:rPr>
              <a:t>Khadouri</a:t>
            </a:r>
            <a:r>
              <a:rPr lang="en-US" dirty="0" smtClean="0">
                <a:latin typeface="Century Gothic" pitchFamily="34" charset="0"/>
              </a:rPr>
              <a:t> street  (</a:t>
            </a:r>
            <a:r>
              <a:rPr lang="en-US" dirty="0">
                <a:latin typeface="Century Gothic" pitchFamily="34" charset="0"/>
              </a:rPr>
              <a:t>within the university</a:t>
            </a:r>
            <a:r>
              <a:rPr lang="en-US" dirty="0" smtClean="0">
                <a:latin typeface="Century Gothic" pitchFamily="34" charset="0"/>
              </a:rPr>
              <a:t>)</a:t>
            </a: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>
                <a:latin typeface="Century Gothic" pitchFamily="34" charset="0"/>
              </a:rPr>
              <a:t>Entrance continuing education 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ü"/>
            </a:pPr>
            <a:r>
              <a:rPr lang="en-US" dirty="0">
                <a:latin typeface="Century Gothic" pitchFamily="34" charset="0"/>
              </a:rPr>
              <a:t>The entrance to the industrial school</a:t>
            </a:r>
          </a:p>
        </p:txBody>
      </p:sp>
    </p:spTree>
    <p:extLst>
      <p:ext uri="{BB962C8B-B14F-4D97-AF65-F5344CB8AC3E}">
        <p14:creationId xmlns:p14="http://schemas.microsoft.com/office/powerpoint/2010/main" val="411044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206" y="-1885"/>
            <a:ext cx="8799541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/>
              <a:t> Pedestrian </a:t>
            </a:r>
            <a:r>
              <a:rPr lang="en-US" sz="3300" u="sng" dirty="0" smtClean="0"/>
              <a:t>counts: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5" y="536724"/>
            <a:ext cx="8478865" cy="113216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Al-</a:t>
            </a:r>
            <a:r>
              <a:rPr lang="en-US" dirty="0" err="1">
                <a:latin typeface="Century Gothic" pitchFamily="34" charset="0"/>
              </a:rPr>
              <a:t>Fadiliyah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Street </a:t>
            </a:r>
            <a:endParaRPr lang="ar-SA" dirty="0" smtClean="0">
              <a:latin typeface="Century Gothic" pitchFamily="34" charset="0"/>
            </a:endParaRPr>
          </a:p>
          <a:p>
            <a:r>
              <a:rPr lang="en-US" dirty="0">
                <a:latin typeface="Century Gothic" pitchFamily="34" charset="0"/>
              </a:rPr>
              <a:t>The morning peak </a:t>
            </a:r>
            <a:r>
              <a:rPr lang="en-US" dirty="0" smtClean="0">
                <a:latin typeface="Century Gothic" pitchFamily="34" charset="0"/>
              </a:rPr>
              <a:t>hour was on the east side and </a:t>
            </a:r>
            <a:r>
              <a:rPr lang="en-US" dirty="0">
                <a:latin typeface="Century Gothic" pitchFamily="34" charset="0"/>
              </a:rPr>
              <a:t>afternoon peak </a:t>
            </a:r>
            <a:r>
              <a:rPr lang="en-US" dirty="0" smtClean="0">
                <a:latin typeface="Century Gothic" pitchFamily="34" charset="0"/>
              </a:rPr>
              <a:t>hour on west side.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Study conducted on Wednesday 8/2/2017</a:t>
            </a:r>
          </a:p>
          <a:p>
            <a:r>
              <a:rPr lang="en-US" dirty="0" smtClean="0">
                <a:latin typeface="Century Gothic" pitchFamily="34" charset="0"/>
              </a:rPr>
              <a:t> 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03" y="1409700"/>
            <a:ext cx="4248472" cy="19802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135" y="1409700"/>
            <a:ext cx="4014371" cy="16201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3" y="3029880"/>
            <a:ext cx="3962463" cy="3600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3281" y="3277547"/>
            <a:ext cx="5874039" cy="34733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dirty="0">
                <a:latin typeface="Century Gothic" pitchFamily="34" charset="0"/>
              </a:rPr>
              <a:t>Study conducted on Thursday </a:t>
            </a:r>
            <a:r>
              <a:rPr lang="en-US" dirty="0" smtClean="0">
                <a:latin typeface="Century Gothic" pitchFamily="34" charset="0"/>
              </a:rPr>
              <a:t>9/2/2017 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58" y="3585323"/>
            <a:ext cx="4248472" cy="15557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60" y="5204474"/>
            <a:ext cx="4248472" cy="4365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135" y="3585325"/>
            <a:ext cx="4014371" cy="15557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135" y="5204476"/>
            <a:ext cx="4014371" cy="43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00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98501"/>
            <a:ext cx="7200800" cy="540059"/>
          </a:xfrm>
        </p:spPr>
        <p:txBody>
          <a:bodyPr/>
          <a:lstStyle/>
          <a:p>
            <a:pPr algn="l"/>
            <a:r>
              <a:rPr lang="en-US" sz="3300" u="sng" dirty="0" smtClean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US" sz="3300" u="sng" dirty="0" smtClean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US" sz="3300" u="sng" dirty="0" smtClean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US" sz="3300" u="sng" dirty="0" smtClean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US" sz="3300" u="sng" dirty="0" smtClean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en-US" sz="3300" u="sng" dirty="0" smtClean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US" sz="3300" u="sng" dirty="0" smtClean="0">
                <a:solidFill>
                  <a:schemeClr val="tx1"/>
                </a:solidFill>
                <a:latin typeface="Century Gothic" pitchFamily="34" charset="0"/>
              </a:rPr>
              <a:t>Outline</a:t>
            </a:r>
            <a:r>
              <a:rPr lang="ar-SA" sz="3300" u="sng" dirty="0" smtClean="0">
                <a:solidFill>
                  <a:schemeClr val="tx1"/>
                </a:solidFill>
                <a:latin typeface="Century Gothic" pitchFamily="34" charset="0"/>
              </a:rPr>
              <a:t/>
            </a:r>
            <a:br>
              <a:rPr lang="ar-SA" sz="3300" u="sng" dirty="0" smtClean="0">
                <a:solidFill>
                  <a:schemeClr val="tx1"/>
                </a:solidFill>
                <a:latin typeface="Century Gothic" pitchFamily="34" charset="0"/>
              </a:rPr>
            </a:br>
            <a:endParaRPr lang="en-US" sz="3300" u="sng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62000" y="1143002"/>
            <a:ext cx="6172200" cy="3486660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entury Gothic" pitchFamily="34" charset="0"/>
              </a:rPr>
              <a:t>1-</a:t>
            </a:r>
            <a:r>
              <a:rPr lang="en-US" dirty="0" smtClean="0">
                <a:latin typeface="Century Gothic" pitchFamily="34" charset="0"/>
              </a:rPr>
              <a:t> Introduction </a:t>
            </a:r>
            <a:endParaRPr lang="ar-SA" dirty="0" smtClean="0">
              <a:latin typeface="Century Gothic" pitchFamily="34" charset="0"/>
            </a:endParaRPr>
          </a:p>
          <a:p>
            <a:endParaRPr lang="en-US" dirty="0" smtClean="0">
              <a:latin typeface="Century Gothic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entury Gothic" pitchFamily="34" charset="0"/>
              </a:rPr>
              <a:t>2-</a:t>
            </a:r>
            <a:r>
              <a:rPr lang="en-US" dirty="0" smtClean="0">
                <a:latin typeface="Century Gothic" pitchFamily="34" charset="0"/>
              </a:rPr>
              <a:t>methodology</a:t>
            </a:r>
            <a:endParaRPr lang="ar-SA" dirty="0" smtClean="0">
              <a:latin typeface="Century Gothic" pitchFamily="34" charset="0"/>
            </a:endParaRPr>
          </a:p>
          <a:p>
            <a:endParaRPr lang="en-US" dirty="0" smtClean="0">
              <a:latin typeface="Century Gothic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entury Gothic" pitchFamily="34" charset="0"/>
              </a:rPr>
              <a:t>3-</a:t>
            </a:r>
            <a:r>
              <a:rPr lang="en-US" dirty="0" smtClean="0">
                <a:latin typeface="Century Gothic" pitchFamily="34" charset="0"/>
              </a:rPr>
              <a:t> Data collection </a:t>
            </a:r>
            <a:endParaRPr lang="ar-SA" dirty="0" smtClean="0">
              <a:latin typeface="Century Gothic" pitchFamily="34" charset="0"/>
            </a:endParaRPr>
          </a:p>
          <a:p>
            <a:endParaRPr lang="en-US" dirty="0" smtClean="0">
              <a:latin typeface="Century Gothic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entury Gothic" pitchFamily="34" charset="0"/>
              </a:rPr>
              <a:t>4-</a:t>
            </a:r>
            <a:r>
              <a:rPr lang="en-US" dirty="0" smtClean="0">
                <a:latin typeface="Century Gothic" pitchFamily="34" charset="0"/>
              </a:rPr>
              <a:t> Data analysis </a:t>
            </a:r>
            <a:endParaRPr lang="ar-SA" dirty="0" smtClean="0">
              <a:latin typeface="Century Gothic" pitchFamily="34" charset="0"/>
            </a:endParaRPr>
          </a:p>
          <a:p>
            <a:endParaRPr lang="en-US" dirty="0" smtClean="0">
              <a:latin typeface="Century Gothic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entury Gothic" pitchFamily="34" charset="0"/>
              </a:rPr>
              <a:t>5- </a:t>
            </a:r>
            <a:r>
              <a:rPr lang="en-US" dirty="0" smtClean="0">
                <a:latin typeface="Century Gothic" pitchFamily="34" charset="0"/>
              </a:rPr>
              <a:t>Design Stage.</a:t>
            </a:r>
            <a:endParaRPr lang="ar-SA" dirty="0" smtClean="0">
              <a:latin typeface="Century Gothic" pitchFamily="34" charset="0"/>
            </a:endParaRPr>
          </a:p>
          <a:p>
            <a:endParaRPr lang="en-US" dirty="0" smtClean="0">
              <a:latin typeface="Century Gothic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entury Gothic" pitchFamily="34" charset="0"/>
              </a:rPr>
              <a:t>6- </a:t>
            </a:r>
            <a:r>
              <a:rPr lang="en-US" dirty="0" smtClean="0">
                <a:latin typeface="Century Gothic" pitchFamily="34" charset="0"/>
              </a:rPr>
              <a:t>Bill of Quantity.</a:t>
            </a:r>
            <a:endParaRPr lang="ar-SA" dirty="0" smtClean="0">
              <a:latin typeface="Century Gothic" pitchFamily="34" charset="0"/>
            </a:endParaRPr>
          </a:p>
          <a:p>
            <a:endParaRPr lang="en-US" dirty="0" smtClean="0">
              <a:latin typeface="Century Gothic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entury Gothic" pitchFamily="34" charset="0"/>
              </a:rPr>
              <a:t>7- </a:t>
            </a:r>
            <a:r>
              <a:rPr lang="en-US" dirty="0" smtClean="0">
                <a:latin typeface="Century Gothic" pitchFamily="34" charset="0"/>
              </a:rPr>
              <a:t>Conclusion and Recommendations</a:t>
            </a: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63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76" y="70429"/>
            <a:ext cx="7704856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dirty="0" smtClean="0"/>
              <a:t>Public transportation studies</a:t>
            </a:r>
            <a:endParaRPr lang="en-US" sz="33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1" y="559421"/>
            <a:ext cx="8604448" cy="165539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Transportation of public transport was </a:t>
            </a:r>
            <a:r>
              <a:rPr lang="en-US" dirty="0" smtClean="0">
                <a:latin typeface="Century Gothic" pitchFamily="34" charset="0"/>
              </a:rPr>
              <a:t>considering the number of </a:t>
            </a:r>
            <a:r>
              <a:rPr lang="en-US" dirty="0">
                <a:latin typeface="Century Gothic" pitchFamily="34" charset="0"/>
              </a:rPr>
              <a:t>public </a:t>
            </a:r>
            <a:r>
              <a:rPr lang="en-US" dirty="0" smtClean="0">
                <a:latin typeface="Century Gothic" pitchFamily="34" charset="0"/>
              </a:rPr>
              <a:t>transportation vehicles </a:t>
            </a:r>
            <a:r>
              <a:rPr lang="ar-SA" dirty="0" smtClean="0">
                <a:latin typeface="Century Gothic" pitchFamily="34" charset="0"/>
              </a:rPr>
              <a:t>)</a:t>
            </a:r>
            <a:r>
              <a:rPr lang="en-US" dirty="0" smtClean="0">
                <a:latin typeface="Century Gothic" pitchFamily="34" charset="0"/>
              </a:rPr>
              <a:t>buses, vans, private taxis) </a:t>
            </a:r>
            <a:r>
              <a:rPr lang="en-US" dirty="0">
                <a:latin typeface="Century Gothic" pitchFamily="34" charset="0"/>
              </a:rPr>
              <a:t>to the entrance of the university from different cities and </a:t>
            </a:r>
            <a:r>
              <a:rPr lang="en-US" dirty="0" smtClean="0">
                <a:latin typeface="Century Gothic" pitchFamily="34" charset="0"/>
              </a:rPr>
              <a:t>villages</a:t>
            </a:r>
            <a:r>
              <a:rPr lang="ar-SA" dirty="0" smtClean="0">
                <a:latin typeface="Century Gothic" pitchFamily="34" charset="0"/>
              </a:rPr>
              <a:t>.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endParaRPr lang="ar-SA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Study was conducted in </a:t>
            </a:r>
            <a:r>
              <a:rPr lang="en-US" dirty="0">
                <a:latin typeface="Century Gothic" pitchFamily="34" charset="0"/>
              </a:rPr>
              <a:t>front of the main entrance to the university on 12/3/2017 from 7:30am to 10 am.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467" y="2257434"/>
            <a:ext cx="4608514" cy="17296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467" y="3987063"/>
            <a:ext cx="4608514" cy="16150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56808" y="1932176"/>
            <a:ext cx="4320480" cy="34733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dirty="0"/>
              <a:t> Public transportation </a:t>
            </a:r>
            <a:r>
              <a:rPr lang="en-US" dirty="0" smtClean="0"/>
              <a:t>(Villages Buses</a:t>
            </a:r>
            <a:r>
              <a:rPr lang="en-US" dirty="0"/>
              <a:t>)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33" y="2615929"/>
            <a:ext cx="4302225" cy="13255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2046214"/>
            <a:ext cx="3960440" cy="60894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algn="ctr"/>
            <a:r>
              <a:rPr lang="en-US" b="1" dirty="0">
                <a:latin typeface="Century Gothic" pitchFamily="34" charset="0"/>
              </a:rPr>
              <a:t> </a:t>
            </a:r>
            <a:r>
              <a:rPr lang="en-US" dirty="0"/>
              <a:t>Summary for the vans, minibus and </a:t>
            </a:r>
            <a:r>
              <a:rPr lang="en-US" dirty="0" smtClean="0"/>
              <a:t>Standard </a:t>
            </a:r>
            <a:r>
              <a:rPr lang="en-US" dirty="0"/>
              <a:t>BUS (Cities) </a:t>
            </a:r>
          </a:p>
        </p:txBody>
      </p:sp>
    </p:spTree>
    <p:extLst>
      <p:ext uri="{BB962C8B-B14F-4D97-AF65-F5344CB8AC3E}">
        <p14:creationId xmlns:p14="http://schemas.microsoft.com/office/powerpoint/2010/main" val="61613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1780"/>
            <a:ext cx="5040560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Parking studies </a:t>
            </a:r>
            <a:endParaRPr lang="en-US" sz="3300" u="sng" dirty="0"/>
          </a:p>
        </p:txBody>
      </p:sp>
      <p:sp>
        <p:nvSpPr>
          <p:cNvPr id="3" name="Rectangle 2"/>
          <p:cNvSpPr/>
          <p:nvPr/>
        </p:nvSpPr>
        <p:spPr>
          <a:xfrm>
            <a:off x="467544" y="670389"/>
            <a:ext cx="7776865" cy="608949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The parking study was counted in several zones inside and outside the university parking </a:t>
            </a:r>
            <a:r>
              <a:rPr lang="en-US" dirty="0" smtClean="0">
                <a:latin typeface="Century Gothic" pitchFamily="34" charset="0"/>
              </a:rPr>
              <a:t>on 20/2/2017 </a:t>
            </a:r>
            <a:r>
              <a:rPr lang="en-US" dirty="0">
                <a:latin typeface="Century Gothic" pitchFamily="34" charset="0"/>
              </a:rPr>
              <a:t>from 7am to </a:t>
            </a:r>
            <a:r>
              <a:rPr lang="en-US" dirty="0" smtClean="0">
                <a:latin typeface="Century Gothic" pitchFamily="34" charset="0"/>
              </a:rPr>
              <a:t>3:30pm.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95" y="1357335"/>
            <a:ext cx="8103465" cy="385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476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23326"/>
            <a:ext cx="5040560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Parking studies </a:t>
            </a:r>
            <a:endParaRPr lang="en-US" sz="33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675585"/>
            <a:ext cx="7776865" cy="60894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 show a sample parking collection for zone (1)  and  show summarized </a:t>
            </a:r>
            <a:r>
              <a:rPr lang="en-US" dirty="0">
                <a:latin typeface="Century Gothic" pitchFamily="34" charset="0"/>
              </a:rPr>
              <a:t>for important basic calculation for </a:t>
            </a:r>
            <a:r>
              <a:rPr lang="en-US" dirty="0" smtClean="0">
                <a:latin typeface="Century Gothic" pitchFamily="34" charset="0"/>
              </a:rPr>
              <a:t>zone.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777714"/>
            <a:ext cx="1690746" cy="42004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59" y="1297327"/>
            <a:ext cx="7128794" cy="334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7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185735"/>
            <a:ext cx="4968552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Questionnaire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9513" y="1057301"/>
            <a:ext cx="8568952" cy="322505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The purpose of </a:t>
            </a:r>
            <a:r>
              <a:rPr lang="en-US" dirty="0" smtClean="0">
                <a:latin typeface="Century Gothic" pitchFamily="34" charset="0"/>
              </a:rPr>
              <a:t>the </a:t>
            </a:r>
            <a:r>
              <a:rPr lang="en-US" dirty="0">
                <a:latin typeface="Century Gothic" pitchFamily="34" charset="0"/>
              </a:rPr>
              <a:t>questionnaire </a:t>
            </a:r>
            <a:r>
              <a:rPr lang="en-US" dirty="0" smtClean="0">
                <a:latin typeface="Century Gothic" pitchFamily="34" charset="0"/>
              </a:rPr>
              <a:t>was </a:t>
            </a:r>
            <a:r>
              <a:rPr lang="en-US" dirty="0">
                <a:latin typeface="Century Gothic" pitchFamily="34" charset="0"/>
              </a:rPr>
              <a:t>to involve in the users determining the future </a:t>
            </a:r>
            <a:r>
              <a:rPr lang="en-US" dirty="0" smtClean="0">
                <a:latin typeface="Century Gothic" pitchFamily="34" charset="0"/>
              </a:rPr>
              <a:t>aspects of </a:t>
            </a:r>
            <a:r>
              <a:rPr lang="en-US" dirty="0">
                <a:latin typeface="Century Gothic" pitchFamily="34" charset="0"/>
              </a:rPr>
              <a:t>the traffic system at the university in addition to identifying the extent of user’s acceptance of new </a:t>
            </a:r>
            <a:r>
              <a:rPr lang="en-US" dirty="0" smtClean="0">
                <a:latin typeface="Century Gothic" pitchFamily="34" charset="0"/>
              </a:rPr>
              <a:t>services.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An electronic copy </a:t>
            </a:r>
            <a:r>
              <a:rPr lang="en-US" dirty="0">
                <a:latin typeface="Century Gothic" pitchFamily="34" charset="0"/>
              </a:rPr>
              <a:t>was shared on Facebook for Palestine Technical University-Kadoorie (PTUK) students. 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 The size of sample was calculated by using scientific procedures. 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Sample size for analysis was 361 sample.</a:t>
            </a:r>
          </a:p>
          <a:p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48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5" y="2017407"/>
            <a:ext cx="7488832" cy="2363276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7400" dirty="0" smtClean="0"/>
              <a:t>Data analysis </a:t>
            </a:r>
          </a:p>
          <a:p>
            <a:endParaRPr lang="en-US" sz="7400" dirty="0"/>
          </a:p>
        </p:txBody>
      </p:sp>
    </p:spTree>
    <p:extLst>
      <p:ext uri="{BB962C8B-B14F-4D97-AF65-F5344CB8AC3E}">
        <p14:creationId xmlns:p14="http://schemas.microsoft.com/office/powerpoint/2010/main" val="66366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157201"/>
            <a:ext cx="8136905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Traffic volume analysis </a:t>
            </a:r>
            <a:endParaRPr lang="en-US" sz="33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239626" y="695809"/>
            <a:ext cx="8064896" cy="217861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Peak Hour Traffic volumes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and PHF were calculated for intersections.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Results were used to find the level of service using Highway Capacity </a:t>
            </a:r>
            <a:r>
              <a:rPr lang="en-US" dirty="0">
                <a:latin typeface="Century Gothic" pitchFamily="34" charset="0"/>
              </a:rPr>
              <a:t>S</a:t>
            </a:r>
            <a:r>
              <a:rPr lang="en-US" dirty="0" smtClean="0">
                <a:latin typeface="Century Gothic" pitchFamily="34" charset="0"/>
              </a:rPr>
              <a:t>oftware for intersection (HCS2000), and </a:t>
            </a:r>
            <a:r>
              <a:rPr lang="en-US" dirty="0">
                <a:latin typeface="Century Gothic" pitchFamily="34" charset="0"/>
              </a:rPr>
              <a:t>Highway Capacity </a:t>
            </a:r>
            <a:r>
              <a:rPr lang="en-US" dirty="0" smtClean="0">
                <a:latin typeface="Century Gothic" pitchFamily="34" charset="0"/>
              </a:rPr>
              <a:t>Manual. For the roundabout(Kadoorie </a:t>
            </a:r>
            <a:r>
              <a:rPr lang="en-US" dirty="0">
                <a:latin typeface="Century Gothic" pitchFamily="34" charset="0"/>
              </a:rPr>
              <a:t>Main Entrance </a:t>
            </a:r>
            <a:r>
              <a:rPr lang="en-US" dirty="0" smtClean="0">
                <a:latin typeface="Century Gothic" pitchFamily="34" charset="0"/>
              </a:rPr>
              <a:t>intersection).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These </a:t>
            </a:r>
            <a:r>
              <a:rPr lang="en-US" dirty="0">
                <a:latin typeface="Century Gothic" pitchFamily="34" charset="0"/>
              </a:rPr>
              <a:t>intersections </a:t>
            </a:r>
            <a:r>
              <a:rPr lang="en-US" dirty="0" smtClean="0">
                <a:latin typeface="Century Gothic" pitchFamily="34" charset="0"/>
              </a:rPr>
              <a:t>are in the figure.</a:t>
            </a:r>
          </a:p>
          <a:p>
            <a:endParaRPr lang="en-US" dirty="0">
              <a:latin typeface="Century Gothic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880" y="2917508"/>
            <a:ext cx="5410200" cy="261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54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3320"/>
            <a:ext cx="5400600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Traffic volume analysis </a:t>
            </a:r>
            <a:endParaRPr lang="en-US" sz="33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177313"/>
            <a:ext cx="2971800" cy="1908948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b="1" dirty="0">
                <a:latin typeface="Century Gothic" pitchFamily="34" charset="0"/>
              </a:rPr>
              <a:t>Sample calculation: </a:t>
            </a: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Level of service analysis for </a:t>
            </a:r>
            <a:r>
              <a:rPr lang="en-US" b="1" dirty="0" smtClean="0">
                <a:latin typeface="Century Gothic" pitchFamily="34" charset="0"/>
              </a:rPr>
              <a:t>Industrial School Intersection (intersection D) </a:t>
            </a:r>
            <a:r>
              <a:rPr lang="en-US" dirty="0" smtClean="0">
                <a:latin typeface="Century Gothic" pitchFamily="34" charset="0"/>
              </a:rPr>
              <a:t>using (HCS2000) based on entering traffic volumes.</a:t>
            </a:r>
            <a:endParaRPr lang="en-US" dirty="0">
              <a:latin typeface="Century Gothic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826631" y="3037520"/>
            <a:ext cx="0" cy="300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049" y="682277"/>
            <a:ext cx="5493408" cy="2346799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049" y="3337555"/>
            <a:ext cx="5493408" cy="234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39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169" y="104011"/>
            <a:ext cx="5920008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Traffic volume analysis </a:t>
            </a:r>
            <a:endParaRPr lang="en-US" sz="3300" u="sng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211960" y="3037520"/>
            <a:ext cx="10398" cy="397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134" y="852632"/>
            <a:ext cx="5813148" cy="207246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517575"/>
            <a:ext cx="5760640" cy="15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9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518" y="196372"/>
            <a:ext cx="6012668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Traffic volume analysis </a:t>
            </a:r>
            <a:endParaRPr lang="en-US" sz="3300" u="sng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81695" y="3157534"/>
            <a:ext cx="0" cy="2400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044483" y="3397561"/>
                <a:ext cx="9499317" cy="7682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 smtClean="0">
                    <a:latin typeface="Century Gothic" pitchFamily="34" charset="0"/>
                  </a:rPr>
                  <a:t>Delay (s/</a:t>
                </a:r>
                <a:r>
                  <a:rPr lang="en-US" dirty="0" err="1">
                    <a:latin typeface="Century Gothic" pitchFamily="34" charset="0"/>
                  </a:rPr>
                  <a:t>veh</a:t>
                </a:r>
                <a:r>
                  <a:rPr lang="en-US" dirty="0">
                    <a:latin typeface="Century Gothic" pitchFamily="34" charset="0"/>
                  </a:rPr>
                  <a:t>)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𝛴</m:t>
                        </m:r>
                        <m:r>
                          <a:rPr lang="en-US" i="1">
                            <a:latin typeface="Cambria Math"/>
                          </a:rPr>
                          <m:t>𝑐𝑜𝑛𝑡𝑟𝑜𝑙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𝑑𝑒𝑙𝑎𝑦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𝑣𝑜𝑙𝑢𝑚𝑒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𝛴</m:t>
                        </m:r>
                        <m:r>
                          <a:rPr lang="en-US" i="1">
                            <a:latin typeface="Cambria Math"/>
                          </a:rPr>
                          <m:t>𝑣𝑜𝑙𝑢𝑚𝑒</m:t>
                        </m:r>
                      </m:den>
                    </m:f>
                  </m:oMath>
                </a14:m>
                <a:r>
                  <a:rPr lang="en-US" dirty="0">
                    <a:latin typeface="Century Gothic" pitchFamily="34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14</m:t>
                        </m:r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r>
                          <a:rPr lang="en-US" i="1">
                            <a:latin typeface="Cambria Math"/>
                          </a:rPr>
                          <m:t>188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88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43</m:t>
                        </m:r>
                      </m:den>
                    </m:f>
                  </m:oMath>
                </a14:m>
                <a:r>
                  <a:rPr lang="en-US" dirty="0">
                    <a:latin typeface="Century Gothic" pitchFamily="34" charset="0"/>
                  </a:rPr>
                  <a:t>=</a:t>
                </a:r>
                <a:r>
                  <a:rPr lang="en-US" dirty="0" smtClean="0">
                    <a:latin typeface="Century Gothic" pitchFamily="34" charset="0"/>
                  </a:rPr>
                  <a:t>17.96 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 smtClean="0">
                    <a:latin typeface="Century Gothic" pitchFamily="34" charset="0"/>
                  </a:rPr>
                  <a:t>Level of service is C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483" y="3397561"/>
                <a:ext cx="9499317" cy="768287"/>
              </a:xfrm>
              <a:prstGeom prst="rect">
                <a:avLst/>
              </a:prstGeom>
              <a:blipFill rotWithShape="1">
                <a:blip r:embed="rId2"/>
                <a:stretch>
                  <a:fillRect l="-257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103475"/>
              </p:ext>
            </p:extLst>
          </p:nvPr>
        </p:nvGraphicFramePr>
        <p:xfrm>
          <a:off x="989747" y="4305300"/>
          <a:ext cx="6584775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4"/>
                <a:gridCol w="1436863"/>
                <a:gridCol w="1501221"/>
                <a:gridCol w="1115111"/>
                <a:gridCol w="1307446"/>
              </a:tblGrid>
              <a:tr h="406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Intersection Number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intersection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Peak hour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LOS in this period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LOS after 15 years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3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Al </a:t>
                      </a:r>
                      <a:r>
                        <a:rPr lang="en-US" sz="1200" dirty="0" err="1">
                          <a:effectLst/>
                        </a:rPr>
                        <a:t>M</a:t>
                      </a:r>
                      <a:r>
                        <a:rPr lang="en-US" sz="1200" dirty="0" err="1" smtClean="0">
                          <a:effectLst/>
                        </a:rPr>
                        <a:t>qbra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2:30pm-3:30pm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3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Ihsan samara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2:30pm-3:30pm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3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Industrial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7:30am-8:30am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C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3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Kashori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7:30am-8:30am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50" y="1008354"/>
            <a:ext cx="6186948" cy="204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729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5" y="50347"/>
            <a:ext cx="6306885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/>
              <a:t>Traffic volume analysis </a:t>
            </a:r>
            <a:endParaRPr lang="en-US" sz="33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23529" y="588956"/>
            <a:ext cx="3312368" cy="2778774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spcAft>
                <a:spcPts val="557"/>
              </a:spcAft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Level of service for Kadoorie </a:t>
            </a:r>
            <a:r>
              <a:rPr lang="en-US" dirty="0">
                <a:latin typeface="Century Gothic" pitchFamily="34" charset="0"/>
              </a:rPr>
              <a:t>Main Entrance </a:t>
            </a:r>
            <a:r>
              <a:rPr lang="en-US" dirty="0" smtClean="0">
                <a:latin typeface="Century Gothic" pitchFamily="34" charset="0"/>
              </a:rPr>
              <a:t>roundabout using Highway Capacity Manual </a:t>
            </a:r>
            <a:r>
              <a:rPr lang="ar-SA" dirty="0" smtClean="0">
                <a:latin typeface="Century Gothic" pitchFamily="34" charset="0"/>
              </a:rPr>
              <a:t>.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Delay was found </a:t>
            </a:r>
            <a:r>
              <a:rPr lang="en-US" dirty="0">
                <a:latin typeface="Century Gothic" pitchFamily="34" charset="0"/>
              </a:rPr>
              <a:t>for </a:t>
            </a:r>
            <a:r>
              <a:rPr lang="en-US" dirty="0" smtClean="0">
                <a:latin typeface="Century Gothic" pitchFamily="34" charset="0"/>
              </a:rPr>
              <a:t>the approaches and for the roundabout now and for the future.</a:t>
            </a:r>
            <a:endParaRPr lang="ar-SA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  <a:p>
            <a:r>
              <a:rPr lang="en-US" dirty="0" smtClean="0">
                <a:latin typeface="Century Gothic" pitchFamily="34" charset="0"/>
              </a:rPr>
              <a:t> 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588955"/>
            <a:ext cx="3935289" cy="2247411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105493"/>
              </p:ext>
            </p:extLst>
          </p:nvPr>
        </p:nvGraphicFramePr>
        <p:xfrm>
          <a:off x="342257" y="2836365"/>
          <a:ext cx="5525144" cy="10117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2734"/>
                <a:gridCol w="1312668"/>
                <a:gridCol w="1293940"/>
                <a:gridCol w="1120129"/>
                <a:gridCol w="1185673"/>
              </a:tblGrid>
              <a:tr h="18430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Assume T=0.25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30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Delay/Lane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NORHTBOUND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SOUTHBOUND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EASTBOUND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WESTBOUND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45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 lane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14.46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11.95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80.01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82.06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4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bypass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6.80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3528" y="3877615"/>
            <a:ext cx="5256585" cy="763404"/>
          </a:xfrm>
          <a:prstGeom prst="rect">
            <a:avLst/>
          </a:prstGeom>
          <a:blipFill rotWithShape="1">
            <a:blip r:embed="rId3"/>
            <a:stretch>
              <a:fillRect l="-928" t="-3311" r="-2204"/>
            </a:stretch>
          </a:blipFill>
        </p:spPr>
        <p:txBody>
          <a:bodyPr lIns="84900" tIns="42450" rIns="84900" bIns="42450"/>
          <a:lstStyle/>
          <a:p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279386"/>
              </p:ext>
            </p:extLst>
          </p:nvPr>
        </p:nvGraphicFramePr>
        <p:xfrm>
          <a:off x="6552222" y="3146776"/>
          <a:ext cx="2228559" cy="19716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2148"/>
                <a:gridCol w="896411"/>
              </a:tblGrid>
              <a:tr h="164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Approach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 LOS 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8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northbound 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8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southbound 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8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Eastbound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8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westbound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92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northbound </a:t>
                      </a:r>
                      <a:r>
                        <a:rPr lang="en-US" sz="900" dirty="0">
                          <a:effectLst/>
                        </a:rPr>
                        <a:t>bypass 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5796138" y="4177646"/>
            <a:ext cx="6182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534198"/>
              </p:ext>
            </p:extLst>
          </p:nvPr>
        </p:nvGraphicFramePr>
        <p:xfrm>
          <a:off x="538494" y="4777715"/>
          <a:ext cx="5855616" cy="8997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0251"/>
                <a:gridCol w="1037611"/>
                <a:gridCol w="1001980"/>
                <a:gridCol w="1415774"/>
              </a:tblGrid>
              <a:tr h="359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Total Delay for roundabout 2017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38.94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LOS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39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Total Delay for roundabout after 15 years 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1596.39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LOS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55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866900"/>
            <a:ext cx="6336705" cy="1224502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7400" dirty="0" smtClean="0">
                <a:latin typeface="Century Gothic" pitchFamily="34" charset="0"/>
              </a:rPr>
              <a:t>Introduction </a:t>
            </a:r>
            <a:endParaRPr lang="en-US" sz="7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78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5" y="63331"/>
            <a:ext cx="5184576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/>
              <a:t> Pedestrian analysis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104900"/>
            <a:ext cx="5172771" cy="2174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3238500"/>
            <a:ext cx="5163248" cy="8810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" y="1028700"/>
            <a:ext cx="3957197" cy="3563604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r>
              <a:rPr lang="en-US" b="1" dirty="0">
                <a:latin typeface="Century Gothic" pitchFamily="34" charset="0"/>
              </a:rPr>
              <a:t>Sample calculation: </a:t>
            </a:r>
            <a:endParaRPr lang="en-US" b="1" dirty="0" smtClean="0">
              <a:latin typeface="Century Gothic" pitchFamily="34" charset="0"/>
            </a:endParaRPr>
          </a:p>
          <a:p>
            <a:endParaRPr lang="en-US" dirty="0">
              <a:latin typeface="Century Gothic" pitchFamily="34" charset="0"/>
            </a:endParaRPr>
          </a:p>
          <a:p>
            <a:r>
              <a:rPr lang="en-US" b="1" dirty="0">
                <a:latin typeface="Century Gothic" pitchFamily="34" charset="0"/>
              </a:rPr>
              <a:t>Al-</a:t>
            </a:r>
            <a:r>
              <a:rPr lang="en-US" b="1" dirty="0" err="1">
                <a:latin typeface="Century Gothic" pitchFamily="34" charset="0"/>
              </a:rPr>
              <a:t>Fadiliyah</a:t>
            </a:r>
            <a:r>
              <a:rPr lang="en-US" b="1" dirty="0">
                <a:latin typeface="Century Gothic" pitchFamily="34" charset="0"/>
              </a:rPr>
              <a:t> Street </a:t>
            </a:r>
            <a:r>
              <a:rPr lang="en-US" sz="1500" dirty="0" smtClean="0">
                <a:latin typeface="Century Gothic" pitchFamily="34" charset="0"/>
              </a:rPr>
              <a:t>(Wednesday </a:t>
            </a:r>
            <a:r>
              <a:rPr lang="en-US" sz="1500" dirty="0">
                <a:latin typeface="Century Gothic" pitchFamily="34" charset="0"/>
              </a:rPr>
              <a:t>8/2/2017 </a:t>
            </a:r>
            <a:r>
              <a:rPr lang="en-US" sz="1500" dirty="0" smtClean="0">
                <a:latin typeface="Century Gothic" pitchFamily="34" charset="0"/>
              </a:rPr>
              <a:t>)</a:t>
            </a:r>
          </a:p>
          <a:p>
            <a:endParaRPr lang="en-US" dirty="0">
              <a:latin typeface="Century Gothic" pitchFamily="34" charset="0"/>
            </a:endParaRPr>
          </a:p>
          <a:p>
            <a:r>
              <a:rPr lang="en-US" dirty="0" smtClean="0">
                <a:latin typeface="Century Gothic" pitchFamily="34" charset="0"/>
              </a:rPr>
              <a:t>Peak </a:t>
            </a:r>
            <a:r>
              <a:rPr lang="en-US" dirty="0">
                <a:latin typeface="Century Gothic" pitchFamily="34" charset="0"/>
              </a:rPr>
              <a:t>hour =7:15AM -8:15AM </a:t>
            </a:r>
            <a:endParaRPr lang="en-US" dirty="0" smtClean="0">
              <a:latin typeface="Century Gothic" pitchFamily="34" charset="0"/>
            </a:endParaRPr>
          </a:p>
          <a:p>
            <a:endParaRPr lang="en-US" dirty="0">
              <a:latin typeface="Century Gothic" pitchFamily="34" charset="0"/>
            </a:endParaRPr>
          </a:p>
          <a:p>
            <a:r>
              <a:rPr lang="en-US" dirty="0" smtClean="0">
                <a:latin typeface="Century Gothic" pitchFamily="34" charset="0"/>
              </a:rPr>
              <a:t>Consider the heaviest quarter </a:t>
            </a:r>
            <a:r>
              <a:rPr lang="en-US" dirty="0">
                <a:latin typeface="Century Gothic" pitchFamily="34" charset="0"/>
              </a:rPr>
              <a:t>in the peak </a:t>
            </a:r>
            <a:r>
              <a:rPr lang="en-US" dirty="0" smtClean="0">
                <a:latin typeface="Century Gothic" pitchFamily="34" charset="0"/>
              </a:rPr>
              <a:t>hour</a:t>
            </a:r>
          </a:p>
          <a:p>
            <a:endParaRPr lang="en-US" dirty="0">
              <a:latin typeface="Century Gothic" pitchFamily="34" charset="0"/>
            </a:endParaRPr>
          </a:p>
          <a:p>
            <a:r>
              <a:rPr lang="en-US" dirty="0">
                <a:latin typeface="Century Gothic" pitchFamily="34" charset="0"/>
              </a:rPr>
              <a:t>Volume = 767+158 = 925 </a:t>
            </a:r>
            <a:r>
              <a:rPr lang="en-US" dirty="0" err="1">
                <a:latin typeface="Century Gothic" pitchFamily="34" charset="0"/>
              </a:rPr>
              <a:t>perd</a:t>
            </a:r>
            <a:r>
              <a:rPr lang="en-US" dirty="0">
                <a:latin typeface="Century Gothic" pitchFamily="34" charset="0"/>
              </a:rPr>
              <a:t>/15min. </a:t>
            </a:r>
          </a:p>
          <a:p>
            <a:r>
              <a:rPr lang="en-US" dirty="0" smtClean="0">
                <a:latin typeface="Century Gothic" pitchFamily="34" charset="0"/>
              </a:rPr>
              <a:t> </a:t>
            </a:r>
            <a:endParaRPr lang="en-US" dirty="0">
              <a:latin typeface="Century Gothic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7777" y="4533900"/>
                <a:ext cx="8720640" cy="1043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entury Gothic" pitchFamily="34" charset="0"/>
                  </a:rPr>
                  <a:t>Sidewalk </a:t>
                </a:r>
                <a:r>
                  <a:rPr lang="en-US" dirty="0">
                    <a:latin typeface="Century Gothic" pitchFamily="34" charset="0"/>
                  </a:rPr>
                  <a:t>width (both sidewalks) =2.8+2.5=5.3 </a:t>
                </a:r>
                <a:endParaRPr lang="en-US" dirty="0" smtClean="0">
                  <a:latin typeface="Century Gothic" pitchFamily="34" charset="0"/>
                </a:endParaRPr>
              </a:p>
              <a:p>
                <a:r>
                  <a:rPr lang="en-US" dirty="0" smtClean="0">
                    <a:latin typeface="Century Gothic" pitchFamily="34" charset="0"/>
                  </a:rPr>
                  <a:t>But </a:t>
                </a:r>
                <a:r>
                  <a:rPr lang="en-US" dirty="0">
                    <a:latin typeface="Century Gothic" pitchFamily="34" charset="0"/>
                  </a:rPr>
                  <a:t>the Effective width is (WE) =4m. </a:t>
                </a:r>
                <a:endParaRPr lang="en-US" dirty="0" smtClean="0">
                  <a:latin typeface="Century Gothic" pitchFamily="34" charset="0"/>
                </a:endParaRPr>
              </a:p>
              <a:p>
                <a:r>
                  <a:rPr lang="en-US" dirty="0" smtClean="0">
                    <a:latin typeface="Century Gothic" pitchFamily="34" charset="0"/>
                  </a:rPr>
                  <a:t>Flow </a:t>
                </a:r>
                <a:r>
                  <a:rPr lang="en-US" dirty="0">
                    <a:latin typeface="Century Gothic" pitchFamily="34" charset="0"/>
                  </a:rPr>
                  <a:t>rate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925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>
                    <a:latin typeface="Century Gothic" pitchFamily="34" charset="0"/>
                  </a:rPr>
                  <a:t> = </a:t>
                </a:r>
                <a:r>
                  <a:rPr lang="en-US" dirty="0">
                    <a:latin typeface="Century Gothic" pitchFamily="34" charset="0"/>
                  </a:rPr>
                  <a:t>15.41perd/min/m≤16 LOS= A.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77" y="4533900"/>
                <a:ext cx="8720640" cy="1043684"/>
              </a:xfrm>
              <a:prstGeom prst="rect">
                <a:avLst/>
              </a:prstGeom>
              <a:blipFill rotWithShape="1">
                <a:blip r:embed="rId4"/>
                <a:stretch>
                  <a:fillRect l="-419" t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58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805" y="119497"/>
            <a:ext cx="5328592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/>
              <a:t> Parking analysis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9" y="731522"/>
            <a:ext cx="7632848" cy="60894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 After collecting the parking data and making some basic calculations, data are analyzed as shown </a:t>
            </a:r>
            <a:r>
              <a:rPr lang="en-US" dirty="0" smtClean="0">
                <a:latin typeface="Century Gothic" pitchFamily="34" charset="0"/>
              </a:rPr>
              <a:t>in the Table.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052" y="1279599"/>
            <a:ext cx="5112568" cy="21179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1657367"/>
            <a:ext cx="3240360" cy="870559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Sample:</a:t>
            </a: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Parking </a:t>
            </a:r>
            <a:r>
              <a:rPr lang="en-US" dirty="0">
                <a:latin typeface="Century Gothic" pitchFamily="34" charset="0"/>
              </a:rPr>
              <a:t>accumulation for </a:t>
            </a:r>
            <a:r>
              <a:rPr lang="en-US" b="1" dirty="0">
                <a:latin typeface="Century Gothic" pitchFamily="34" charset="0"/>
              </a:rPr>
              <a:t>zone </a:t>
            </a:r>
            <a:r>
              <a:rPr lang="en-US" b="1" dirty="0" smtClean="0">
                <a:latin typeface="Century Gothic" pitchFamily="34" charset="0"/>
              </a:rPr>
              <a:t>1</a:t>
            </a:r>
            <a:r>
              <a:rPr lang="en-US" b="1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in figure.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052" y="3541733"/>
            <a:ext cx="5112568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79513" y="3728292"/>
            <a:ext cx="3096346" cy="608949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Calculation of parking for whole the campus: </a:t>
            </a:r>
          </a:p>
        </p:txBody>
      </p:sp>
    </p:spTree>
    <p:extLst>
      <p:ext uri="{BB962C8B-B14F-4D97-AF65-F5344CB8AC3E}">
        <p14:creationId xmlns:p14="http://schemas.microsoft.com/office/powerpoint/2010/main" val="220475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671447"/>
            <a:ext cx="6217096" cy="39420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32837"/>
            <a:ext cx="5328592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/>
              <a:t> Parking analysis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412" y="4613537"/>
            <a:ext cx="6205088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997294"/>
            <a:ext cx="2567880" cy="87055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Key parking variables for different zones.</a:t>
            </a: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79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810" y="-46628"/>
            <a:ext cx="5328592" cy="59356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/>
              <a:t> Parking analysis</a:t>
            </a:r>
          </a:p>
        </p:txBody>
      </p:sp>
      <p:sp>
        <p:nvSpPr>
          <p:cNvPr id="3" name="Rectangle 2"/>
          <p:cNvSpPr/>
          <p:nvPr/>
        </p:nvSpPr>
        <p:spPr>
          <a:xfrm>
            <a:off x="185221" y="430661"/>
            <a:ext cx="8299471" cy="608949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Expected parking need after 15 years for each </a:t>
            </a:r>
            <a:r>
              <a:rPr lang="en-US" dirty="0" smtClean="0">
                <a:latin typeface="Century Gothic" pitchFamily="34" charset="0"/>
              </a:rPr>
              <a:t>college and for campus university. 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4" y="2101139"/>
            <a:ext cx="7003328" cy="1980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689" y="4057635"/>
            <a:ext cx="7020272" cy="152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20809" y="1089539"/>
                <a:ext cx="8906247" cy="14353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 smtClean="0">
                    <a:latin typeface="Century Gothic" pitchFamily="34" charset="0"/>
                  </a:rPr>
                  <a:t>Expected number of spaces for staff, academics and administrators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764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509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Century Gothic" pitchFamily="34" charset="0"/>
                  </a:rPr>
                  <a:t>=635 </a:t>
                </a:r>
                <a:endParaRPr lang="en-US" dirty="0" smtClean="0">
                  <a:latin typeface="Century Gothic" pitchFamily="34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 smtClean="0">
                    <a:latin typeface="Century Gothic" pitchFamily="34" charset="0"/>
                  </a:rPr>
                  <a:t>Expected Number of </a:t>
                </a:r>
                <a:r>
                  <a:rPr lang="en-US" dirty="0">
                    <a:latin typeface="Century Gothic" pitchFamily="34" charset="0"/>
                  </a:rPr>
                  <a:t>Students=20000  </a:t>
                </a:r>
                <a:endParaRPr lang="en-US" dirty="0" smtClean="0">
                  <a:latin typeface="Century Gothic" pitchFamily="34" charset="0"/>
                </a:endParaRPr>
              </a:p>
              <a:p>
                <a:r>
                  <a:rPr lang="en-US" dirty="0" smtClean="0">
                    <a:latin typeface="Century Gothic" pitchFamily="34" charset="0"/>
                  </a:rPr>
                  <a:t>      Depending </a:t>
                </a:r>
                <a:r>
                  <a:rPr lang="en-US" dirty="0">
                    <a:latin typeface="Century Gothic" pitchFamily="34" charset="0"/>
                  </a:rPr>
                  <a:t>on AQAC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20000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 smtClean="0">
                    <a:latin typeface="Century Gothic" pitchFamily="34" charset="0"/>
                  </a:rPr>
                  <a:t>=</a:t>
                </a:r>
                <a:r>
                  <a:rPr lang="en-US" dirty="0">
                    <a:latin typeface="Century Gothic" pitchFamily="34" charset="0"/>
                  </a:rPr>
                  <a:t>2000 for space students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810" y="907949"/>
                <a:ext cx="8906248" cy="1196161"/>
              </a:xfrm>
              <a:prstGeom prst="rect">
                <a:avLst/>
              </a:prstGeom>
              <a:blipFill rotWithShape="1">
                <a:blip r:embed="rId4"/>
                <a:stretch>
                  <a:fillRect l="-548" t="-2128" b="-1277"/>
                </a:stretch>
              </a:blipFill>
            </p:spPr>
            <p:txBody>
              <a:bodyPr lIns="84900" tIns="42450" rIns="84900" bIns="42450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685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971" y="151655"/>
            <a:ext cx="4691926" cy="593560"/>
          </a:xfrm>
          <a:prstGeom prst="rect">
            <a:avLst/>
          </a:prstGeom>
        </p:spPr>
        <p:txBody>
          <a:bodyPr wrap="none" lIns="84900" tIns="42450" rIns="84900" bIns="42450">
            <a:spAutoFit/>
          </a:bodyPr>
          <a:lstStyle/>
          <a:p>
            <a:r>
              <a:rPr lang="en-US" sz="3300" u="sng" dirty="0"/>
              <a:t> Questionnaire </a:t>
            </a:r>
            <a:r>
              <a:rPr lang="en-US" sz="3300" u="sng" dirty="0" smtClean="0"/>
              <a:t>analysis:</a:t>
            </a:r>
            <a:endParaRPr lang="en-US" sz="3300" u="sng" dirty="0"/>
          </a:p>
        </p:txBody>
      </p:sp>
      <p:sp>
        <p:nvSpPr>
          <p:cNvPr id="4" name="Rectangle 3"/>
          <p:cNvSpPr/>
          <p:nvPr/>
        </p:nvSpPr>
        <p:spPr>
          <a:xfrm>
            <a:off x="264600" y="877281"/>
            <a:ext cx="4608512" cy="1393779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After looking at the results of the questionnaire, these percentages were calculated to </a:t>
            </a:r>
            <a:r>
              <a:rPr lang="en-US" dirty="0" smtClean="0">
                <a:latin typeface="Century Gothic" pitchFamily="34" charset="0"/>
              </a:rPr>
              <a:t>find the </a:t>
            </a:r>
            <a:r>
              <a:rPr lang="en-US" dirty="0">
                <a:latin typeface="Century Gothic" pitchFamily="34" charset="0"/>
              </a:rPr>
              <a:t>extent to which students expected to use public transportation by </a:t>
            </a:r>
            <a:r>
              <a:rPr lang="en-US" dirty="0" smtClean="0">
                <a:latin typeface="Century Gothic" pitchFamily="34" charset="0"/>
              </a:rPr>
              <a:t>students.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615" y="690264"/>
            <a:ext cx="4283968" cy="2031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2" y="2917508"/>
            <a:ext cx="8837063" cy="2178610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pPr marL="265313" indent="-265313">
              <a:buFont typeface="Arial" pitchFamily="34" charset="0"/>
              <a:buChar char="•"/>
            </a:pPr>
            <a:r>
              <a:rPr lang="en-US" dirty="0">
                <a:latin typeface="Century Gothic" pitchFamily="34" charset="0"/>
              </a:rPr>
              <a:t>Students using private cars to arrive to the university is </a:t>
            </a:r>
            <a:r>
              <a:rPr lang="en-US" dirty="0" smtClean="0">
                <a:latin typeface="Century Gothic" pitchFamily="34" charset="0"/>
              </a:rPr>
              <a:t>= 9.5%×6500=620 </a:t>
            </a:r>
            <a:r>
              <a:rPr lang="en-US" dirty="0">
                <a:latin typeface="Century Gothic" pitchFamily="34" charset="0"/>
              </a:rPr>
              <a:t>student. </a:t>
            </a:r>
            <a:endParaRPr lang="ar-SA" dirty="0" smtClean="0">
              <a:latin typeface="Century Gothic" pitchFamily="34" charset="0"/>
            </a:endParaRPr>
          </a:p>
          <a:p>
            <a:pPr marL="265313" indent="-265313">
              <a:buFont typeface="Arial" pitchFamily="34" charset="0"/>
              <a:buChar char="•"/>
            </a:pPr>
            <a:r>
              <a:rPr lang="en-US" dirty="0" smtClean="0">
                <a:latin typeface="Century Gothic" pitchFamily="34" charset="0"/>
              </a:rPr>
              <a:t>Students </a:t>
            </a:r>
            <a:r>
              <a:rPr lang="en-US" dirty="0">
                <a:latin typeface="Century Gothic" pitchFamily="34" charset="0"/>
              </a:rPr>
              <a:t>using taxi or ride with their friends to arrive to </a:t>
            </a:r>
            <a:r>
              <a:rPr lang="en-US" dirty="0" smtClean="0">
                <a:latin typeface="Century Gothic" pitchFamily="34" charset="0"/>
              </a:rPr>
              <a:t>the</a:t>
            </a:r>
            <a:r>
              <a:rPr lang="ar-SA" dirty="0" smtClean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university=19.7</a:t>
            </a:r>
            <a:r>
              <a:rPr lang="en-US" dirty="0">
                <a:latin typeface="Century Gothic" pitchFamily="34" charset="0"/>
              </a:rPr>
              <a:t>%*6500=1281 student. </a:t>
            </a:r>
            <a:endParaRPr lang="ar-SA" dirty="0" smtClean="0">
              <a:latin typeface="Century Gothic" pitchFamily="34" charset="0"/>
            </a:endParaRPr>
          </a:p>
          <a:p>
            <a:pPr marL="265313" indent="-265313">
              <a:buFont typeface="Arial" pitchFamily="34" charset="0"/>
              <a:buChar char="•"/>
            </a:pPr>
            <a:r>
              <a:rPr lang="en-US" dirty="0" smtClean="0">
                <a:latin typeface="Century Gothic" pitchFamily="34" charset="0"/>
              </a:rPr>
              <a:t>Students </a:t>
            </a:r>
            <a:r>
              <a:rPr lang="en-US" dirty="0">
                <a:latin typeface="Century Gothic" pitchFamily="34" charset="0"/>
              </a:rPr>
              <a:t>using public </a:t>
            </a:r>
            <a:r>
              <a:rPr lang="en-US" dirty="0" smtClean="0">
                <a:latin typeface="Century Gothic" pitchFamily="34" charset="0"/>
              </a:rPr>
              <a:t>transportation </a:t>
            </a:r>
            <a:r>
              <a:rPr lang="en-US" dirty="0">
                <a:latin typeface="Century Gothic" pitchFamily="34" charset="0"/>
              </a:rPr>
              <a:t>(coming from outside Tulkarm to the main terminal or dropped in front of the university) = 57.6%*6500=3744 student. </a:t>
            </a:r>
            <a:endParaRPr lang="ar-SA" dirty="0" smtClean="0">
              <a:latin typeface="Century Gothic" pitchFamily="34" charset="0"/>
            </a:endParaRPr>
          </a:p>
          <a:p>
            <a:pPr marL="265313" indent="-265313">
              <a:buFont typeface="Arial" pitchFamily="34" charset="0"/>
              <a:buChar char="•"/>
            </a:pPr>
            <a:r>
              <a:rPr lang="en-US" dirty="0" smtClean="0">
                <a:latin typeface="Century Gothic" pitchFamily="34" charset="0"/>
              </a:rPr>
              <a:t>Students </a:t>
            </a:r>
            <a:r>
              <a:rPr lang="en-US" dirty="0">
                <a:latin typeface="Century Gothic" pitchFamily="34" charset="0"/>
              </a:rPr>
              <a:t>coming on foot=13.2%*6500=858 student</a:t>
            </a:r>
            <a:r>
              <a:rPr lang="en-US" dirty="0" smtClean="0">
                <a:latin typeface="Century Gothic" pitchFamily="34" charset="0"/>
              </a:rPr>
              <a:t>.(Note: This may mean from the city itself, as this </a:t>
            </a:r>
            <a:r>
              <a:rPr lang="en-US" dirty="0">
                <a:latin typeface="Century Gothic" pitchFamily="34" charset="0"/>
              </a:rPr>
              <a:t>is </a:t>
            </a:r>
            <a:r>
              <a:rPr lang="en-US" dirty="0" smtClean="0">
                <a:latin typeface="Century Gothic" pitchFamily="34" charset="0"/>
              </a:rPr>
              <a:t>an unrealistic </a:t>
            </a:r>
            <a:r>
              <a:rPr lang="en-US" dirty="0">
                <a:latin typeface="Century Gothic" pitchFamily="34" charset="0"/>
              </a:rPr>
              <a:t>value because </a:t>
            </a:r>
            <a:r>
              <a:rPr lang="en-US" dirty="0" smtClean="0">
                <a:latin typeface="Century Gothic" pitchFamily="34" charset="0"/>
              </a:rPr>
              <a:t>57.6</a:t>
            </a:r>
            <a:r>
              <a:rPr lang="en-US" dirty="0">
                <a:latin typeface="Century Gothic" pitchFamily="34" charset="0"/>
              </a:rPr>
              <a:t>% </a:t>
            </a:r>
            <a:r>
              <a:rPr lang="en-US" dirty="0" smtClean="0">
                <a:latin typeface="Century Gothic" pitchFamily="34" charset="0"/>
              </a:rPr>
              <a:t>come </a:t>
            </a:r>
            <a:r>
              <a:rPr lang="en-US" dirty="0">
                <a:latin typeface="Century Gothic" pitchFamily="34" charset="0"/>
              </a:rPr>
              <a:t>to city by public transportation then come to university by feet</a:t>
            </a:r>
            <a:r>
              <a:rPr lang="en-US" dirty="0" smtClean="0">
                <a:latin typeface="Century Gothic" pitchFamily="34" charset="0"/>
              </a:rPr>
              <a:t>)</a:t>
            </a: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15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77414"/>
            <a:ext cx="9468545" cy="2255554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6700" b="1" dirty="0">
                <a:latin typeface="Century Gothic" pitchFamily="34" charset="0"/>
              </a:rPr>
              <a:t>Design </a:t>
            </a:r>
            <a:r>
              <a:rPr lang="en-US" sz="6700" b="1" dirty="0" smtClean="0">
                <a:latin typeface="Century Gothic" pitchFamily="34" charset="0"/>
              </a:rPr>
              <a:t>of </a:t>
            </a:r>
            <a:r>
              <a:rPr lang="en-US" sz="6700" b="1" dirty="0">
                <a:latin typeface="Century Gothic" pitchFamily="34" charset="0"/>
              </a:rPr>
              <a:t>Facilities</a:t>
            </a:r>
            <a:endParaRPr lang="en-US" sz="6700" dirty="0">
              <a:latin typeface="Century Gothic" pitchFamily="34" charset="0"/>
            </a:endParaRPr>
          </a:p>
          <a:p>
            <a:endParaRPr lang="en-US" sz="7400" dirty="0"/>
          </a:p>
        </p:txBody>
      </p:sp>
    </p:spTree>
    <p:extLst>
      <p:ext uri="{BB962C8B-B14F-4D97-AF65-F5344CB8AC3E}">
        <p14:creationId xmlns:p14="http://schemas.microsoft.com/office/powerpoint/2010/main" val="28289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5" y="-1"/>
            <a:ext cx="8748465" cy="6071983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lvl="0"/>
            <a:r>
              <a:rPr lang="en-US" sz="3300" b="1" u="sng" dirty="0">
                <a:latin typeface="Century Gothic" pitchFamily="34" charset="0"/>
              </a:rPr>
              <a:t>Design Criteria</a:t>
            </a:r>
            <a:r>
              <a:rPr lang="en-US" sz="3300" b="1" u="sng" dirty="0"/>
              <a:t> </a:t>
            </a:r>
            <a:endParaRPr lang="en-US" sz="3300" b="1" u="sng" dirty="0" smtClean="0"/>
          </a:p>
          <a:p>
            <a:pPr lvl="0"/>
            <a:endParaRPr lang="en-US" sz="3300" b="1" u="sng" dirty="0" smtClean="0"/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Design Standards for roadway.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Design </a:t>
            </a:r>
            <a:r>
              <a:rPr lang="en-US" dirty="0">
                <a:latin typeface="Century Gothic" pitchFamily="34" charset="0"/>
              </a:rPr>
              <a:t>Vehicle 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Design speed.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Cross </a:t>
            </a:r>
            <a:r>
              <a:rPr lang="en-US" dirty="0">
                <a:latin typeface="Century Gothic" pitchFamily="34" charset="0"/>
              </a:rPr>
              <a:t>section Elements 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endParaRPr lang="en-US" dirty="0">
              <a:latin typeface="Century Gothic" pitchFamily="34" charset="0"/>
            </a:endParaRPr>
          </a:p>
          <a:p>
            <a:pPr marL="318376" indent="-318376">
              <a:buFont typeface="+mj-lt"/>
              <a:buAutoNum type="alphaLcPeriod"/>
            </a:pPr>
            <a:r>
              <a:rPr lang="en-US" dirty="0">
                <a:latin typeface="Century Gothic" pitchFamily="34" charset="0"/>
              </a:rPr>
              <a:t>Travel Lane </a:t>
            </a:r>
            <a:r>
              <a:rPr lang="en-US" dirty="0" smtClean="0">
                <a:latin typeface="Century Gothic" pitchFamily="34" charset="0"/>
              </a:rPr>
              <a:t>Width                              b. Medians</a:t>
            </a:r>
          </a:p>
          <a:p>
            <a:pPr lvl="0"/>
            <a:endParaRPr lang="en-US" dirty="0">
              <a:latin typeface="Century Gothic" pitchFamily="34" charset="0"/>
            </a:endParaRPr>
          </a:p>
          <a:p>
            <a:pPr lvl="0"/>
            <a:r>
              <a:rPr lang="en-US" dirty="0" smtClean="0">
                <a:latin typeface="Century Gothic" pitchFamily="34" charset="0"/>
              </a:rPr>
              <a:t>c. Sidewalks                                             d. Bicycle Lanes</a:t>
            </a:r>
          </a:p>
          <a:p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parking lots.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Marking </a:t>
            </a:r>
            <a:r>
              <a:rPr lang="en-US" dirty="0">
                <a:latin typeface="Century Gothic" pitchFamily="34" charset="0"/>
              </a:rPr>
              <a:t>and </a:t>
            </a:r>
            <a:r>
              <a:rPr lang="en-US" dirty="0" smtClean="0">
                <a:latin typeface="Century Gothic" pitchFamily="34" charset="0"/>
              </a:rPr>
              <a:t>signing.</a:t>
            </a:r>
            <a:endParaRPr lang="en-US" dirty="0">
              <a:latin typeface="Century Gothic" pitchFamily="34" charset="0"/>
            </a:endParaRPr>
          </a:p>
          <a:p>
            <a:pPr lvl="0"/>
            <a:endParaRPr lang="en-US" b="1" dirty="0" smtClean="0"/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81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97195"/>
            <a:ext cx="8496945" cy="2948051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b="1" u="sng" dirty="0" smtClean="0">
                <a:latin typeface="Century Gothic" pitchFamily="34" charset="0"/>
              </a:rPr>
              <a:t>Horizontal  Alignment</a:t>
            </a:r>
          </a:p>
          <a:p>
            <a:endParaRPr lang="en-US" sz="1100" b="1" u="sng" dirty="0" smtClean="0">
              <a:latin typeface="Century Gothic" pitchFamily="34" charset="0"/>
            </a:endParaRPr>
          </a:p>
          <a:p>
            <a:pPr marL="265313" indent="-265313">
              <a:buFont typeface="Arial" pitchFamily="34" charset="0"/>
              <a:buChar char="•"/>
            </a:pPr>
            <a:r>
              <a:rPr lang="en-US" dirty="0">
                <a:latin typeface="Century Gothic" pitchFamily="34" charset="0"/>
              </a:rPr>
              <a:t>This project contains three kinds of horizontal curves: simple curves, reverse curves, compound </a:t>
            </a:r>
            <a:r>
              <a:rPr lang="en-US" dirty="0" smtClean="0">
                <a:latin typeface="Century Gothic" pitchFamily="34" charset="0"/>
              </a:rPr>
              <a:t>curves.</a:t>
            </a:r>
          </a:p>
          <a:p>
            <a:pPr marL="265313" indent="-265313">
              <a:buFont typeface="Arial" pitchFamily="34" charset="0"/>
              <a:buChar char="•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Arial" pitchFamily="34" charset="0"/>
              <a:buChar char="•"/>
            </a:pPr>
            <a:r>
              <a:rPr lang="en-US" dirty="0" smtClean="0">
                <a:latin typeface="Century Gothic" pitchFamily="34" charset="0"/>
              </a:rPr>
              <a:t>Sample design </a:t>
            </a:r>
          </a:p>
          <a:p>
            <a:r>
              <a:rPr lang="en-US" dirty="0" smtClean="0">
                <a:latin typeface="Century Gothic" pitchFamily="34" charset="0"/>
              </a:rPr>
              <a:t>    Horizontal Alignment for road 4 in master plan using civil3d AutoCAD       with</a:t>
            </a:r>
            <a:r>
              <a:rPr lang="ar-SA" dirty="0" smtClean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taking design standards for roadway</a:t>
            </a:r>
            <a:r>
              <a:rPr lang="en-US" b="1" dirty="0" smtClean="0"/>
              <a:t>. </a:t>
            </a:r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2" y="2377446"/>
            <a:ext cx="7594049" cy="333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9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2317441"/>
            <a:ext cx="7272808" cy="33975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157202"/>
            <a:ext cx="8892480" cy="2686441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>
                <a:latin typeface="Century Gothic" pitchFamily="34" charset="0"/>
              </a:rPr>
              <a:t>Vertical alignment</a:t>
            </a:r>
          </a:p>
          <a:p>
            <a:endParaRPr lang="en-US" sz="1100" u="sng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Long vertical curves provide larger and more pleasing viewing distances appearance of the driver with regard to the following criteria: stopping sight distance, passing sight distance, drainage water taking into account the minimum slope for the line is 0.5. 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Sample design</a:t>
            </a:r>
          </a:p>
          <a:p>
            <a:r>
              <a:rPr lang="en-US" dirty="0" smtClean="0">
                <a:latin typeface="Century Gothic" pitchFamily="34" charset="0"/>
              </a:rPr>
              <a:t>Vertical alignment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for road 4 in master plan using civil 3d AutoCAD with taking  design standards for roadway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46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2540001"/>
            <a:ext cx="8712968" cy="258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57200"/>
            <a:ext cx="8496945" cy="2424831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0" lvl="1"/>
            <a:r>
              <a:rPr lang="en-US" sz="3300" b="1" u="sng" dirty="0">
                <a:latin typeface="Century Gothic" pitchFamily="34" charset="0"/>
              </a:rPr>
              <a:t>Cross </a:t>
            </a:r>
            <a:r>
              <a:rPr lang="en-US" sz="3300" b="1" u="sng" dirty="0" smtClean="0">
                <a:latin typeface="Century Gothic" pitchFamily="34" charset="0"/>
              </a:rPr>
              <a:t>Section</a:t>
            </a:r>
          </a:p>
          <a:p>
            <a:pPr marL="0" lvl="1"/>
            <a:endParaRPr lang="en-US" sz="1100" u="sng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Elements of the cross section of the </a:t>
            </a:r>
            <a:r>
              <a:rPr lang="en-US" dirty="0" smtClean="0">
                <a:latin typeface="Century Gothic" pitchFamily="34" charset="0"/>
              </a:rPr>
              <a:t>streets </a:t>
            </a:r>
            <a:r>
              <a:rPr lang="en-US" dirty="0">
                <a:latin typeface="Century Gothic" pitchFamily="34" charset="0"/>
              </a:rPr>
              <a:t>include various parts of the existing road include Travel Lanes, Shoulders, Sidewalks, Medians, and Bicycles </a:t>
            </a:r>
            <a:r>
              <a:rPr lang="en-US" dirty="0" smtClean="0">
                <a:latin typeface="Century Gothic" pitchFamily="34" charset="0"/>
              </a:rPr>
              <a:t>Lanes.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Sample Design</a:t>
            </a:r>
          </a:p>
          <a:p>
            <a:r>
              <a:rPr lang="en-US" dirty="0" smtClean="0">
                <a:latin typeface="Century Gothic" pitchFamily="34" charset="0"/>
              </a:rPr>
              <a:t>Cross section for road 10,11</a:t>
            </a: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14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277214"/>
            <a:ext cx="3008314" cy="289698"/>
          </a:xfrm>
        </p:spPr>
        <p:txBody>
          <a:bodyPr>
            <a:noAutofit/>
          </a:bodyPr>
          <a:lstStyle/>
          <a:p>
            <a:r>
              <a:rPr lang="en-US" sz="3300" u="sng" dirty="0" smtClean="0">
                <a:solidFill>
                  <a:schemeClr val="tx1"/>
                </a:solidFill>
                <a:latin typeface="Century Gothic" pitchFamily="34" charset="0"/>
              </a:rPr>
              <a:t>Introduction</a:t>
            </a:r>
            <a:endParaRPr lang="en-US" sz="3300" u="sng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562100"/>
            <a:ext cx="4606249" cy="2743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825501"/>
            <a:ext cx="4032448" cy="4440493"/>
          </a:xfrm>
        </p:spPr>
        <p:txBody>
          <a:bodyPr>
            <a:normAutofit fontScale="85000" lnSpcReduction="10000"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sz="1900" dirty="0">
                <a:solidFill>
                  <a:schemeClr val="tx1"/>
                </a:solidFill>
                <a:latin typeface="Century Gothic" pitchFamily="34" charset="0"/>
              </a:rPr>
              <a:t>The university </a:t>
            </a:r>
            <a:r>
              <a:rPr lang="en-US" sz="1900" dirty="0" smtClean="0">
                <a:solidFill>
                  <a:schemeClr val="tx1"/>
                </a:solidFill>
                <a:latin typeface="Century Gothic" pitchFamily="34" charset="0"/>
              </a:rPr>
              <a:t>attracts a students from </a:t>
            </a:r>
            <a:r>
              <a:rPr lang="en-US" sz="1900" dirty="0">
                <a:solidFill>
                  <a:schemeClr val="tx1"/>
                </a:solidFill>
                <a:latin typeface="Century Gothic" pitchFamily="34" charset="0"/>
              </a:rPr>
              <a:t>different </a:t>
            </a:r>
            <a:r>
              <a:rPr lang="en-US" sz="1900" dirty="0" smtClean="0">
                <a:solidFill>
                  <a:schemeClr val="tx1"/>
                </a:solidFill>
                <a:latin typeface="Century Gothic" pitchFamily="34" charset="0"/>
              </a:rPr>
              <a:t>locations to study in.</a:t>
            </a:r>
          </a:p>
          <a:p>
            <a:pPr marL="265313" indent="-265313">
              <a:buFont typeface="Wingdings" pitchFamily="2" charset="2"/>
              <a:buChar char="Ø"/>
            </a:pPr>
            <a:r>
              <a:rPr lang="en-US" sz="1900" dirty="0" smtClean="0">
                <a:solidFill>
                  <a:schemeClr val="tx1"/>
                </a:solidFill>
                <a:latin typeface="Century Gothic" pitchFamily="34" charset="0"/>
              </a:rPr>
              <a:t>Traffic is growing at the campus and to/from it due to continuous increase in number of students. </a:t>
            </a:r>
          </a:p>
          <a:p>
            <a:pPr marL="265313" indent="-265313">
              <a:buFont typeface="Wingdings" pitchFamily="2" charset="2"/>
              <a:buChar char="Ø"/>
            </a:pPr>
            <a:r>
              <a:rPr lang="en-US" sz="1900" dirty="0" smtClean="0">
                <a:solidFill>
                  <a:schemeClr val="tx1"/>
                </a:solidFill>
                <a:latin typeface="Century Gothic" pitchFamily="34" charset="0"/>
              </a:rPr>
              <a:t>Need to study the current status of transportation system  and analyze  future transportation for the university and around it</a:t>
            </a:r>
            <a:r>
              <a:rPr lang="en-US" dirty="0" smtClean="0"/>
              <a:t>.</a:t>
            </a:r>
          </a:p>
          <a:p>
            <a:pPr marL="265313" indent="-265313">
              <a:buFont typeface="Wingdings" pitchFamily="2" charset="2"/>
              <a:buChar char="Ø"/>
            </a:pPr>
            <a:r>
              <a:rPr lang="en-US" sz="1900" dirty="0">
                <a:solidFill>
                  <a:schemeClr val="tx1"/>
                </a:solidFill>
                <a:latin typeface="Century Gothic" pitchFamily="34" charset="0"/>
              </a:rPr>
              <a:t>Eventually, the </a:t>
            </a:r>
            <a:r>
              <a:rPr lang="en-US" sz="1900" dirty="0" smtClean="0">
                <a:solidFill>
                  <a:schemeClr val="tx1"/>
                </a:solidFill>
                <a:latin typeface="Century Gothic" pitchFamily="34" charset="0"/>
              </a:rPr>
              <a:t>project will assist to propose measures </a:t>
            </a:r>
            <a:r>
              <a:rPr lang="en-US" sz="1900" dirty="0">
                <a:solidFill>
                  <a:schemeClr val="tx1"/>
                </a:solidFill>
                <a:latin typeface="Century Gothic" pitchFamily="34" charset="0"/>
              </a:rPr>
              <a:t>to better </a:t>
            </a:r>
            <a:r>
              <a:rPr lang="en-US" sz="1900" dirty="0" smtClean="0">
                <a:solidFill>
                  <a:schemeClr val="tx1"/>
                </a:solidFill>
                <a:latin typeface="Century Gothic" pitchFamily="34" charset="0"/>
              </a:rPr>
              <a:t>satisfy </a:t>
            </a:r>
            <a:r>
              <a:rPr lang="en-US" sz="1900" dirty="0">
                <a:solidFill>
                  <a:schemeClr val="tx1"/>
                </a:solidFill>
                <a:latin typeface="Century Gothic" pitchFamily="34" charset="0"/>
              </a:rPr>
              <a:t>demand </a:t>
            </a:r>
            <a:r>
              <a:rPr lang="en-US" sz="1900" dirty="0" smtClean="0">
                <a:solidFill>
                  <a:schemeClr val="tx1"/>
                </a:solidFill>
                <a:latin typeface="Century Gothic" pitchFamily="34" charset="0"/>
              </a:rPr>
              <a:t>for vehicles and pedestrians, public transport, parking </a:t>
            </a:r>
            <a:r>
              <a:rPr lang="en-US" sz="1900" dirty="0">
                <a:solidFill>
                  <a:schemeClr val="tx1"/>
                </a:solidFill>
                <a:latin typeface="Century Gothic" pitchFamily="34" charset="0"/>
              </a:rPr>
              <a:t>and to manage </a:t>
            </a:r>
            <a:r>
              <a:rPr lang="en-US" sz="1900" dirty="0" smtClean="0">
                <a:solidFill>
                  <a:schemeClr val="tx1"/>
                </a:solidFill>
                <a:latin typeface="Century Gothic" pitchFamily="34" charset="0"/>
              </a:rPr>
              <a:t>and improve </a:t>
            </a:r>
            <a:r>
              <a:rPr lang="en-US" sz="1900" dirty="0">
                <a:solidFill>
                  <a:schemeClr val="tx1"/>
                </a:solidFill>
                <a:latin typeface="Century Gothic" pitchFamily="34" charset="0"/>
              </a:rPr>
              <a:t>the performance of </a:t>
            </a:r>
            <a:r>
              <a:rPr lang="en-US" sz="1900" dirty="0" smtClean="0">
                <a:solidFill>
                  <a:schemeClr val="tx1"/>
                </a:solidFill>
                <a:latin typeface="Century Gothic" pitchFamily="34" charset="0"/>
              </a:rPr>
              <a:t>intersections/ roads around the campus.</a:t>
            </a:r>
            <a:endParaRPr lang="en-US" sz="1900" dirty="0">
              <a:solidFill>
                <a:schemeClr val="tx1"/>
              </a:solidFill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6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57201"/>
            <a:ext cx="8712968" cy="2948051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>
                <a:latin typeface="Century Gothic" pitchFamily="34" charset="0"/>
              </a:rPr>
              <a:t>Design of Parking </a:t>
            </a:r>
            <a:r>
              <a:rPr lang="en-US" sz="3300" u="sng" dirty="0" smtClean="0">
                <a:latin typeface="Century Gothic" pitchFamily="34" charset="0"/>
              </a:rPr>
              <a:t>Facilities</a:t>
            </a:r>
          </a:p>
          <a:p>
            <a:endParaRPr lang="en-US" sz="1100" u="sng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The parking demand  for academics and administration staff on-campus has been estimated for the design period of 15 years, so it found that the demand is 635 space</a:t>
            </a:r>
            <a:r>
              <a:rPr lang="ar-SA" dirty="0">
                <a:latin typeface="Century Gothic" pitchFamily="34" charset="0"/>
              </a:rPr>
              <a:t>. </a:t>
            </a:r>
            <a:r>
              <a:rPr lang="en-US" dirty="0">
                <a:latin typeface="Century Gothic" pitchFamily="34" charset="0"/>
              </a:rPr>
              <a:t>Therefore; five off-street parking lots have been proposed to satisfy the increasing demand for parking on the </a:t>
            </a:r>
            <a:r>
              <a:rPr lang="en-US" dirty="0" smtClean="0">
                <a:latin typeface="Century Gothic" pitchFamily="34" charset="0"/>
              </a:rPr>
              <a:t>campus.</a:t>
            </a: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In </a:t>
            </a:r>
            <a:r>
              <a:rPr lang="en-US" dirty="0">
                <a:latin typeface="Century Gothic" pitchFamily="34" charset="0"/>
              </a:rPr>
              <a:t>this project, parking stall width is 2.5 m and the length equal 5.5 m for passenger cars and 4 m width with 14 m length for buses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Sample design for parking .</a:t>
            </a:r>
          </a:p>
          <a:p>
            <a:endParaRPr lang="en-US" dirty="0">
              <a:latin typeface="Century Gothic" pitchFamily="34" charset="0"/>
            </a:endParaRPr>
          </a:p>
        </p:txBody>
      </p:sp>
      <p:pic>
        <p:nvPicPr>
          <p:cNvPr id="3" name="صورة 35" descr="123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657600" y="2552700"/>
            <a:ext cx="5257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7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97195"/>
            <a:ext cx="8964488" cy="3055773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0" lvl="1"/>
            <a:r>
              <a:rPr lang="en-US" sz="3300" u="sng" dirty="0">
                <a:latin typeface="Century Gothic" pitchFamily="34" charset="0"/>
              </a:rPr>
              <a:t>Design of Public Transportation </a:t>
            </a:r>
            <a:r>
              <a:rPr lang="en-US" sz="3300" u="sng" dirty="0" smtClean="0">
                <a:latin typeface="Century Gothic" pitchFamily="34" charset="0"/>
              </a:rPr>
              <a:t>Terminal</a:t>
            </a:r>
          </a:p>
          <a:p>
            <a:pPr marL="0" lvl="1"/>
            <a:endParaRPr lang="en-US" sz="700" u="sng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studies at the entrance of PTUK, where 2363 pedestrians  enter the university, in addition to public transport passengers of 922  students. About 40% of students use public transport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It has been divided for buses and taxis separately taking </a:t>
            </a:r>
            <a:r>
              <a:rPr lang="en-US" dirty="0" smtClean="0">
                <a:latin typeface="Century Gothic" pitchFamily="34" charset="0"/>
              </a:rPr>
              <a:t>into </a:t>
            </a:r>
            <a:r>
              <a:rPr lang="en-US" dirty="0">
                <a:latin typeface="Century Gothic" pitchFamily="34" charset="0"/>
              </a:rPr>
              <a:t>account the appropriate dimensions according to the design criteria</a:t>
            </a:r>
            <a:r>
              <a:rPr lang="en-US" dirty="0" smtClean="0">
                <a:latin typeface="Century Gothic" pitchFamily="34" charset="0"/>
              </a:rPr>
              <a:t> 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endParaRPr lang="en-US" dirty="0"/>
          </a:p>
        </p:txBody>
      </p:sp>
      <p:pic>
        <p:nvPicPr>
          <p:cNvPr id="3" name="صورة 36" descr="123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0" y="2324100"/>
            <a:ext cx="5334002" cy="3390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2476500"/>
            <a:ext cx="3635896" cy="2178610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City transit bus is considered as the design vehicle inside the campus and for the special lane of buses in public transportation area around the campus.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48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917"/>
            <a:ext cx="9144000" cy="3732881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b="1" u="sng" dirty="0"/>
              <a:t>Roundabout </a:t>
            </a:r>
            <a:r>
              <a:rPr lang="en-US" sz="3300" b="1" u="sng" dirty="0" smtClean="0"/>
              <a:t>Design</a:t>
            </a:r>
            <a:endParaRPr lang="en-US" sz="3300" u="sng" dirty="0"/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From </a:t>
            </a:r>
            <a:r>
              <a:rPr lang="en-US" dirty="0">
                <a:latin typeface="Century Gothic" pitchFamily="34" charset="0"/>
              </a:rPr>
              <a:t>previous </a:t>
            </a:r>
            <a:r>
              <a:rPr lang="en-US" dirty="0" smtClean="0">
                <a:latin typeface="Century Gothic" pitchFamily="34" charset="0"/>
              </a:rPr>
              <a:t>traffic studies and analysis around the campus have been considered for design four roundabout </a:t>
            </a:r>
            <a:r>
              <a:rPr lang="en-US" dirty="0">
                <a:latin typeface="Century Gothic" pitchFamily="34" charset="0"/>
              </a:rPr>
              <a:t>to maintain the effectiveness of the traffic flow, and to maximize safety on the </a:t>
            </a:r>
            <a:r>
              <a:rPr lang="en-US" dirty="0" smtClean="0">
                <a:latin typeface="Century Gothic" pitchFamily="34" charset="0"/>
              </a:rPr>
              <a:t>street.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Double-trailer </a:t>
            </a:r>
            <a:r>
              <a:rPr lang="en-US" dirty="0">
                <a:latin typeface="Century Gothic" pitchFamily="34" charset="0"/>
              </a:rPr>
              <a:t>and semi-trailer considered as the design vehicle at the roundabouts and intersections around the campus 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Sample design</a:t>
            </a:r>
          </a:p>
          <a:p>
            <a:r>
              <a:rPr lang="en-US" dirty="0" smtClean="0">
                <a:latin typeface="Century Gothic" pitchFamily="34" charset="0"/>
              </a:rPr>
              <a:t> for </a:t>
            </a:r>
            <a:r>
              <a:rPr lang="en-US" dirty="0" err="1" smtClean="0">
                <a:latin typeface="Century Gothic" pitchFamily="34" charset="0"/>
              </a:rPr>
              <a:t>Kadoorie</a:t>
            </a:r>
            <a:r>
              <a:rPr lang="en-US" dirty="0" smtClean="0">
                <a:latin typeface="Century Gothic" pitchFamily="34" charset="0"/>
              </a:rPr>
              <a:t> roundabout.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135" y="2204834"/>
            <a:ext cx="5850651" cy="351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01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1"/>
            <a:ext cx="8996652" cy="4117602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b="1" u="sng" dirty="0"/>
              <a:t>Intersections </a:t>
            </a:r>
            <a:r>
              <a:rPr lang="en-US" sz="3300" b="1" u="sng" dirty="0" smtClean="0"/>
              <a:t>Design</a:t>
            </a:r>
          </a:p>
          <a:p>
            <a:endParaRPr lang="en-US" sz="800" b="1" u="sng" dirty="0" smtClean="0"/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Intersections are an important part of a highway facility because, to a great extent, the efficiency, safety, speed, cost of operation, and capacity of the facility depend on their design . </a:t>
            </a: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endParaRPr lang="en-US" sz="800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There are five different widths for  right of way in the campus (6-8-12-18-25) meters, designed to serve the categories within the campus (car - bicycle - pedestrian - green area) except  6 meter street which was designed as Service roads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bus is used </a:t>
            </a:r>
            <a:r>
              <a:rPr lang="en-US" dirty="0" smtClean="0">
                <a:latin typeface="Century Gothic" pitchFamily="34" charset="0"/>
              </a:rPr>
              <a:t>as </a:t>
            </a:r>
            <a:r>
              <a:rPr lang="en-US" dirty="0">
                <a:latin typeface="Century Gothic" pitchFamily="34" charset="0"/>
              </a:rPr>
              <a:t>a </a:t>
            </a:r>
            <a:r>
              <a:rPr lang="en-US" dirty="0" smtClean="0">
                <a:latin typeface="Century Gothic" pitchFamily="34" charset="0"/>
              </a:rPr>
              <a:t>design</a:t>
            </a:r>
          </a:p>
          <a:p>
            <a:r>
              <a:rPr lang="en-US" dirty="0" smtClean="0">
                <a:latin typeface="Century Gothic" pitchFamily="34" charset="0"/>
              </a:rPr>
              <a:t>vehicle on </a:t>
            </a:r>
            <a:r>
              <a:rPr lang="en-US" dirty="0">
                <a:latin typeface="Century Gothic" pitchFamily="34" charset="0"/>
              </a:rPr>
              <a:t>the interior </a:t>
            </a:r>
            <a:r>
              <a:rPr lang="en-US" dirty="0" smtClean="0">
                <a:latin typeface="Century Gothic" pitchFamily="34" charset="0"/>
              </a:rPr>
              <a:t>streets </a:t>
            </a:r>
          </a:p>
          <a:p>
            <a:r>
              <a:rPr lang="en-US" dirty="0" smtClean="0">
                <a:latin typeface="Century Gothic" pitchFamily="34" charset="0"/>
              </a:rPr>
              <a:t>of </a:t>
            </a:r>
            <a:r>
              <a:rPr lang="en-US" dirty="0">
                <a:latin typeface="Century Gothic" pitchFamily="34" charset="0"/>
              </a:rPr>
              <a:t>the University.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</p:txBody>
      </p:sp>
      <p:pic>
        <p:nvPicPr>
          <p:cNvPr id="3" name="صورة 19" descr="123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505199" y="2400299"/>
            <a:ext cx="5650189" cy="307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1778001"/>
            <a:ext cx="8352928" cy="1747723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7400" dirty="0">
                <a:latin typeface="Century Gothic" pitchFamily="34" charset="0"/>
              </a:rPr>
              <a:t>Bill of </a:t>
            </a:r>
            <a:r>
              <a:rPr lang="en-US" sz="7400" dirty="0" smtClean="0">
                <a:latin typeface="Century Gothic" pitchFamily="34" charset="0"/>
              </a:rPr>
              <a:t>Quantity </a:t>
            </a:r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3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492"/>
            <a:ext cx="9252520" cy="1378391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marL="0" lvl="2"/>
            <a:r>
              <a:rPr lang="en-US" sz="3300" b="1" u="sng" dirty="0"/>
              <a:t>Short Term solution</a:t>
            </a:r>
            <a:endParaRPr lang="en-US" sz="3300" u="sng" dirty="0"/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As shown in the </a:t>
            </a:r>
            <a:r>
              <a:rPr lang="en-US" dirty="0" smtClean="0">
                <a:latin typeface="Century Gothic" pitchFamily="34" charset="0"/>
              </a:rPr>
              <a:t>below </a:t>
            </a:r>
            <a:r>
              <a:rPr lang="en-US" dirty="0">
                <a:latin typeface="Century Gothic" pitchFamily="34" charset="0"/>
              </a:rPr>
              <a:t>table the initial cost for the roads structure inside </a:t>
            </a:r>
            <a:r>
              <a:rPr lang="en-US" dirty="0" smtClean="0">
                <a:latin typeface="Century Gothic" pitchFamily="34" charset="0"/>
              </a:rPr>
              <a:t>the campus </a:t>
            </a:r>
            <a:r>
              <a:rPr lang="en-US" dirty="0">
                <a:latin typeface="Century Gothic" pitchFamily="34" charset="0"/>
              </a:rPr>
              <a:t>plus parking spaces and public transportation area equals 2180000 $.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107400"/>
              </p:ext>
            </p:extLst>
          </p:nvPr>
        </p:nvGraphicFramePr>
        <p:xfrm>
          <a:off x="1524000" y="1257300"/>
          <a:ext cx="6068143" cy="29235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3208"/>
                <a:gridCol w="1852103"/>
                <a:gridCol w="843208"/>
                <a:gridCol w="843208"/>
                <a:gridCol w="843208"/>
                <a:gridCol w="843208"/>
              </a:tblGrid>
              <a:tr h="2849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NO.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Item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Quantity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Unit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Unit cost $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Total cost$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7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Cut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65000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416788" t="-134615" r="-199270" b="-90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227500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7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Selected Fill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45000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416788" t="-239216" r="-199270" b="-82549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315000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7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Curbstone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5100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102000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7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Interlocking Blocks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14250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416788" t="-439216" r="-199270" b="-62549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285000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7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Pavement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38400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416788" t="-528846" r="-199270" b="-51346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1152000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7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Pavement Rehabilitation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416788" t="-563793" r="-199270" b="-36034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75000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0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Marking length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2600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2600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3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Marking area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68580" marR="68580" marT="0" marB="0" anchor="ctr">
                    <a:blipFill rotWithShape="1">
                      <a:blip r:embed="rId2"/>
                      <a:stretch>
                        <a:fillRect l="-416788" t="-856863" r="-199270" b="-20784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12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8640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0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Signing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unit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8400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75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Total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2176140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4152900"/>
                <a:ext cx="9144000" cy="1892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2"/>
                <a:r>
                  <a:rPr lang="en-US" sz="3200" b="1" u="sng" dirty="0"/>
                  <a:t>Long Term solution:</a:t>
                </a:r>
                <a:endParaRPr lang="en-US" sz="3200" u="sng" dirty="0"/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latin typeface="Century Gothic" pitchFamily="34" charset="0"/>
                  </a:rPr>
                  <a:t>In this condition , a multi-</a:t>
                </a:r>
                <a:r>
                  <a:rPr lang="en-US" dirty="0" err="1">
                    <a:latin typeface="Century Gothic" pitchFamily="34" charset="0"/>
                  </a:rPr>
                  <a:t>storey</a:t>
                </a:r>
                <a:r>
                  <a:rPr lang="en-US" dirty="0">
                    <a:latin typeface="Century Gothic" pitchFamily="34" charset="0"/>
                  </a:rPr>
                  <a:t> parking garage is suggested to be construct which will contain a parking for university students. The building will consist of 5 floors with area of 1750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Century Gothic" pitchFamily="34" charset="0"/>
                  </a:rPr>
                  <a:t> for each floor, the unit cost for construction is about 300 $ for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/>
                          </a:rPr>
                          <m:t> </m:t>
                        </m:r>
                        <m:r>
                          <a:rPr lang="en-US" b="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Century Gothic" pitchFamily="34" charset="0"/>
                  </a:rPr>
                  <a:t>, the total cost is equal 2625000 $.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52900"/>
                <a:ext cx="9144000" cy="1892826"/>
              </a:xfrm>
              <a:prstGeom prst="rect">
                <a:avLst/>
              </a:prstGeom>
              <a:blipFill rotWithShape="1">
                <a:blip r:embed="rId3"/>
                <a:stretch>
                  <a:fillRect l="-1667" t="-4180" r="-133" b="-3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641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66900"/>
            <a:ext cx="8892480" cy="1886222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algn="ctr"/>
            <a:r>
              <a:rPr lang="en-US" sz="5000" b="1" dirty="0">
                <a:latin typeface="Century Gothic" pitchFamily="34" charset="0"/>
              </a:rPr>
              <a:t>Conclusions and Recommendations </a:t>
            </a:r>
            <a:endParaRPr lang="en-US" sz="5000" dirty="0">
              <a:latin typeface="Century Gothic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0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97195"/>
            <a:ext cx="8856985" cy="4163769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 smtClean="0">
                <a:latin typeface="Century Gothic" pitchFamily="34" charset="0"/>
              </a:rPr>
              <a:t>Conclusion</a:t>
            </a:r>
          </a:p>
          <a:p>
            <a:endParaRPr lang="en-US" sz="1100" b="1" u="sng" dirty="0" smtClean="0"/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The </a:t>
            </a:r>
            <a:r>
              <a:rPr lang="en-US" dirty="0">
                <a:latin typeface="Century Gothic" pitchFamily="34" charset="0"/>
              </a:rPr>
              <a:t>streets around the university campus have been redesigned by designing       roundabouts to regulate </a:t>
            </a:r>
            <a:r>
              <a:rPr lang="en-US" dirty="0" smtClean="0">
                <a:latin typeface="Century Gothic" pitchFamily="34" charset="0"/>
              </a:rPr>
              <a:t>traffic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Planning </a:t>
            </a:r>
            <a:r>
              <a:rPr lang="en-US" dirty="0">
                <a:latin typeface="Century Gothic" pitchFamily="34" charset="0"/>
              </a:rPr>
              <a:t>a complete area away from the congestion area to serve the public transport and the process of loading and </a:t>
            </a:r>
            <a:r>
              <a:rPr lang="en-US" dirty="0" smtClean="0">
                <a:latin typeface="Century Gothic" pitchFamily="34" charset="0"/>
              </a:rPr>
              <a:t>unloading.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 smtClean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Designing </a:t>
            </a:r>
            <a:r>
              <a:rPr lang="en-US" dirty="0">
                <a:latin typeface="Century Gothic" pitchFamily="34" charset="0"/>
              </a:rPr>
              <a:t>the parking spaces to serve the students and employees, whether academic or administrative</a:t>
            </a:r>
            <a:r>
              <a:rPr lang="en-US" dirty="0" smtClean="0">
                <a:latin typeface="Century Gothic" pitchFamily="34" charset="0"/>
              </a:rPr>
              <a:t>,</a:t>
            </a:r>
          </a:p>
          <a:p>
            <a:pPr lvl="0"/>
            <a:r>
              <a:rPr lang="en-US" dirty="0" smtClean="0">
                <a:latin typeface="Century Gothic" pitchFamily="34" charset="0"/>
              </a:rPr>
              <a:t> </a:t>
            </a: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 smtClean="0">
                <a:latin typeface="Century Gothic" pitchFamily="34" charset="0"/>
              </a:rPr>
              <a:t>Planning </a:t>
            </a:r>
            <a:r>
              <a:rPr lang="en-US" dirty="0">
                <a:latin typeface="Century Gothic" pitchFamily="34" charset="0"/>
              </a:rPr>
              <a:t>the internal roads of the university, construction new roads, planning, marking and design intersections, which facilitate entry and exit, and make traffic smooth inside the university.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6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277214"/>
            <a:ext cx="8784976" cy="4779322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300" u="sng" dirty="0">
                <a:latin typeface="Century Gothic" pitchFamily="34" charset="0"/>
              </a:rPr>
              <a:t>Recommendations </a:t>
            </a:r>
            <a:endParaRPr lang="en-US" sz="3300" u="sng" dirty="0" smtClean="0">
              <a:latin typeface="Century Gothic" pitchFamily="34" charset="0"/>
            </a:endParaRPr>
          </a:p>
          <a:p>
            <a:endParaRPr lang="en-US" dirty="0" smtClean="0"/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The municipality is recommended to implement the designs to regulate traffic and re-construct the intersections and roundabouts around the campus  in order to solve solutions the limited capacity of the streets problem, on light of the increase in the volumes of traffic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The PTUK is recommended to adopt the design of internal roads and intersections, parking facilities, and public transport terminal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To prevent heavy vehicles that obstruct traffic from using the main rotor nearby roads at specified hours (peak hours</a:t>
            </a:r>
            <a:r>
              <a:rPr lang="en-US" dirty="0" smtClean="0">
                <a:latin typeface="Century Gothic" pitchFamily="34" charset="0"/>
              </a:rPr>
              <a:t>).</a:t>
            </a:r>
          </a:p>
          <a:p>
            <a:pPr marL="265313" indent="-265313">
              <a:buFont typeface="Wingdings" pitchFamily="2" charset="2"/>
              <a:buChar char="Ø"/>
            </a:pPr>
            <a:endParaRPr lang="en-US" dirty="0">
              <a:latin typeface="Century Gothic" pitchFamily="34" charset="0"/>
            </a:endParaRPr>
          </a:p>
          <a:p>
            <a:pPr marL="265313" indent="-265313">
              <a:buFont typeface="Wingdings" pitchFamily="2" charset="2"/>
              <a:buChar char="Ø"/>
            </a:pPr>
            <a:r>
              <a:rPr lang="en-US" dirty="0">
                <a:latin typeface="Century Gothic" pitchFamily="34" charset="0"/>
              </a:rPr>
              <a:t>Cooperation between the official bodies such as the police and the municipality through the implementation of legal procedures to control all violations that occur.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0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76500"/>
            <a:ext cx="9829800" cy="624338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r>
              <a:rPr lang="en-US" sz="3500" i="1" dirty="0" smtClean="0">
                <a:latin typeface="Algerian" panose="04020705040A02060702" pitchFamily="82" charset="0"/>
              </a:rPr>
              <a:t>Thanks for Your Attention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323743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790700"/>
            <a:ext cx="7488832" cy="1224502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algn="ctr"/>
            <a:r>
              <a:rPr lang="en-US" sz="7400" dirty="0" smtClean="0"/>
              <a:t>Methodology </a:t>
            </a:r>
            <a:endParaRPr lang="en-US" sz="7400" dirty="0"/>
          </a:p>
        </p:txBody>
      </p:sp>
    </p:spTree>
    <p:extLst>
      <p:ext uri="{BB962C8B-B14F-4D97-AF65-F5344CB8AC3E}">
        <p14:creationId xmlns:p14="http://schemas.microsoft.com/office/powerpoint/2010/main" val="136422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1371600" y="952500"/>
            <a:ext cx="6400800" cy="3683000"/>
          </a:xfrm>
          <a:prstGeom prst="rect">
            <a:avLst/>
          </a:prstGeom>
        </p:spPr>
        <p:txBody>
          <a:bodyPr lIns="84900" tIns="42450" rIns="84900" bIns="4245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mtClean="0"/>
          </a:p>
          <a:p>
            <a:endParaRPr lang="en-US" smtClean="0"/>
          </a:p>
          <a:p>
            <a:endParaRPr lang="en-US" dirty="0" smtClean="0"/>
          </a:p>
        </p:txBody>
      </p:sp>
      <p:sp>
        <p:nvSpPr>
          <p:cNvPr id="3" name="مستطيل 4"/>
          <p:cNvSpPr/>
          <p:nvPr/>
        </p:nvSpPr>
        <p:spPr>
          <a:xfrm>
            <a:off x="3200400" y="952500"/>
            <a:ext cx="2743200" cy="5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Literature  Review </a:t>
            </a:r>
            <a:endParaRPr lang="en-GB" b="1" dirty="0">
              <a:latin typeface="Century Gothic" pitchFamily="34" charset="0"/>
            </a:endParaRPr>
          </a:p>
        </p:txBody>
      </p:sp>
      <p:cxnSp>
        <p:nvCxnSpPr>
          <p:cNvPr id="4" name="رابط كسهم مستقيم 6"/>
          <p:cNvCxnSpPr>
            <a:stCxn id="3" idx="2"/>
          </p:cNvCxnSpPr>
          <p:nvPr/>
        </p:nvCxnSpPr>
        <p:spPr>
          <a:xfrm rot="5400000">
            <a:off x="4349750" y="1682618"/>
            <a:ext cx="4445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مستطيل 12"/>
          <p:cNvSpPr/>
          <p:nvPr/>
        </p:nvSpPr>
        <p:spPr>
          <a:xfrm>
            <a:off x="3200400" y="1905000"/>
            <a:ext cx="2743200" cy="5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Data  Collection </a:t>
            </a:r>
            <a:endParaRPr lang="en-GB" b="1" dirty="0">
              <a:latin typeface="Century Gothic" pitchFamily="34" charset="0"/>
            </a:endParaRPr>
          </a:p>
        </p:txBody>
      </p:sp>
      <p:cxnSp>
        <p:nvCxnSpPr>
          <p:cNvPr id="6" name="رابط كسهم مستقيم 15"/>
          <p:cNvCxnSpPr>
            <a:stCxn id="5" idx="2"/>
          </p:cNvCxnSpPr>
          <p:nvPr/>
        </p:nvCxnSpPr>
        <p:spPr>
          <a:xfrm rot="5400000">
            <a:off x="4349750" y="2635119"/>
            <a:ext cx="4445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مستطيل 18"/>
          <p:cNvSpPr/>
          <p:nvPr/>
        </p:nvSpPr>
        <p:spPr>
          <a:xfrm>
            <a:off x="3200400" y="2857500"/>
            <a:ext cx="2743200" cy="5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Data Analysis </a:t>
            </a:r>
            <a:endParaRPr lang="en-GB" b="1" dirty="0">
              <a:latin typeface="Century Gothic" pitchFamily="34" charset="0"/>
            </a:endParaRPr>
          </a:p>
        </p:txBody>
      </p:sp>
      <p:cxnSp>
        <p:nvCxnSpPr>
          <p:cNvPr id="8" name="رابط كسهم مستقيم 20"/>
          <p:cNvCxnSpPr>
            <a:stCxn id="7" idx="2"/>
          </p:cNvCxnSpPr>
          <p:nvPr/>
        </p:nvCxnSpPr>
        <p:spPr>
          <a:xfrm rot="5400000">
            <a:off x="4349750" y="3587619"/>
            <a:ext cx="4445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مستطيل 23"/>
          <p:cNvSpPr/>
          <p:nvPr/>
        </p:nvSpPr>
        <p:spPr>
          <a:xfrm>
            <a:off x="3200400" y="3810000"/>
            <a:ext cx="2743200" cy="5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Design Development </a:t>
            </a:r>
            <a:endParaRPr lang="en-GB" b="1" dirty="0"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15617" y="94444"/>
            <a:ext cx="6912768" cy="716671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pPr algn="ctr"/>
            <a:r>
              <a:rPr lang="en-US" sz="4100" dirty="0"/>
              <a:t>Me</a:t>
            </a:r>
            <a:r>
              <a:rPr lang="en-US" sz="3300" dirty="0"/>
              <a:t>tho</a:t>
            </a:r>
            <a:r>
              <a:rPr lang="en-US" sz="4100" dirty="0"/>
              <a:t>dology</a:t>
            </a:r>
          </a:p>
        </p:txBody>
      </p:sp>
    </p:spTree>
    <p:extLst>
      <p:ext uri="{BB962C8B-B14F-4D97-AF65-F5344CB8AC3E}">
        <p14:creationId xmlns:p14="http://schemas.microsoft.com/office/powerpoint/2010/main" val="282339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5"/>
          <p:cNvSpPr/>
          <p:nvPr/>
        </p:nvSpPr>
        <p:spPr>
          <a:xfrm>
            <a:off x="381000" y="1289155"/>
            <a:ext cx="2133600" cy="668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Inventory study </a:t>
            </a:r>
            <a:endParaRPr lang="en-GB" b="1" dirty="0">
              <a:latin typeface="Century Gothic" pitchFamily="34" charset="0"/>
            </a:endParaRPr>
          </a:p>
        </p:txBody>
      </p:sp>
      <p:cxnSp>
        <p:nvCxnSpPr>
          <p:cNvPr id="3" name="رابط كسهم مستقيم 7"/>
          <p:cNvCxnSpPr>
            <a:stCxn id="2" idx="3"/>
            <a:endCxn id="4" idx="1"/>
          </p:cNvCxnSpPr>
          <p:nvPr/>
        </p:nvCxnSpPr>
        <p:spPr>
          <a:xfrm>
            <a:off x="2514600" y="1623277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مستطيل 14"/>
          <p:cNvSpPr/>
          <p:nvPr/>
        </p:nvSpPr>
        <p:spPr>
          <a:xfrm>
            <a:off x="3276600" y="1289155"/>
            <a:ext cx="2133600" cy="668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Traffic </a:t>
            </a:r>
            <a:r>
              <a:rPr lang="en-US" b="1" dirty="0">
                <a:latin typeface="Century Gothic" pitchFamily="34" charset="0"/>
              </a:rPr>
              <a:t>volume/ Pedestrian </a:t>
            </a:r>
            <a:r>
              <a:rPr lang="en-US" b="1" dirty="0" smtClean="0">
                <a:latin typeface="Century Gothic" pitchFamily="34" charset="0"/>
              </a:rPr>
              <a:t>study </a:t>
            </a:r>
            <a:endParaRPr lang="en-GB" b="1" dirty="0">
              <a:latin typeface="Century Gothic" pitchFamily="34" charset="0"/>
            </a:endParaRPr>
          </a:p>
        </p:txBody>
      </p:sp>
      <p:sp>
        <p:nvSpPr>
          <p:cNvPr id="5" name="مستطيل 15"/>
          <p:cNvSpPr/>
          <p:nvPr/>
        </p:nvSpPr>
        <p:spPr>
          <a:xfrm>
            <a:off x="3279282" y="2233709"/>
            <a:ext cx="2133600" cy="668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>
                <a:latin typeface="Century Gothic" pitchFamily="34" charset="0"/>
              </a:rPr>
              <a:t>Public transportation study </a:t>
            </a:r>
            <a:endParaRPr lang="en-GB" b="1" dirty="0">
              <a:latin typeface="Century Gothic" pitchFamily="34" charset="0"/>
            </a:endParaRPr>
          </a:p>
        </p:txBody>
      </p:sp>
      <p:cxnSp>
        <p:nvCxnSpPr>
          <p:cNvPr id="6" name="رابط كسهم مستقيم 17"/>
          <p:cNvCxnSpPr>
            <a:stCxn id="4" idx="3"/>
            <a:endCxn id="12" idx="1"/>
          </p:cNvCxnSpPr>
          <p:nvPr/>
        </p:nvCxnSpPr>
        <p:spPr>
          <a:xfrm flipV="1">
            <a:off x="5410200" y="1619192"/>
            <a:ext cx="601960" cy="40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مستطيل 24"/>
          <p:cNvSpPr/>
          <p:nvPr/>
        </p:nvSpPr>
        <p:spPr>
          <a:xfrm>
            <a:off x="6084169" y="2257434"/>
            <a:ext cx="2297832" cy="663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Public </a:t>
            </a:r>
            <a:r>
              <a:rPr lang="en-US" b="1" dirty="0">
                <a:latin typeface="Century Gothic" pitchFamily="34" charset="0"/>
              </a:rPr>
              <a:t>transportation analysis </a:t>
            </a:r>
            <a:endParaRPr lang="en-GB" b="1" dirty="0">
              <a:latin typeface="Century Gothic" pitchFamily="34" charset="0"/>
            </a:endParaRPr>
          </a:p>
        </p:txBody>
      </p:sp>
      <p:cxnSp>
        <p:nvCxnSpPr>
          <p:cNvPr id="9" name="رابط كسهم مستقيم 26"/>
          <p:cNvCxnSpPr>
            <a:endCxn id="5" idx="1"/>
          </p:cNvCxnSpPr>
          <p:nvPr/>
        </p:nvCxnSpPr>
        <p:spPr>
          <a:xfrm>
            <a:off x="2514601" y="1957401"/>
            <a:ext cx="764682" cy="6104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مستطيل 29"/>
          <p:cNvSpPr/>
          <p:nvPr/>
        </p:nvSpPr>
        <p:spPr>
          <a:xfrm>
            <a:off x="421805" y="4122046"/>
            <a:ext cx="2133600" cy="663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Questionnaire </a:t>
            </a:r>
            <a:endParaRPr lang="en-GB" b="1" dirty="0">
              <a:latin typeface="Century Gothic" pitchFamily="34" charset="0"/>
            </a:endParaRPr>
          </a:p>
        </p:txBody>
      </p:sp>
      <p:sp>
        <p:nvSpPr>
          <p:cNvPr id="12" name="مستطيل 34"/>
          <p:cNvSpPr/>
          <p:nvPr/>
        </p:nvSpPr>
        <p:spPr>
          <a:xfrm>
            <a:off x="6012160" y="1289156"/>
            <a:ext cx="2390878" cy="660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Traffic </a:t>
            </a:r>
            <a:r>
              <a:rPr lang="en-US" b="1" dirty="0">
                <a:latin typeface="Century Gothic" pitchFamily="34" charset="0"/>
              </a:rPr>
              <a:t>volume/ Pedestrian </a:t>
            </a:r>
            <a:r>
              <a:rPr lang="en-US" b="1" dirty="0" smtClean="0">
                <a:latin typeface="Century Gothic" pitchFamily="34" charset="0"/>
              </a:rPr>
              <a:t>analysis </a:t>
            </a:r>
            <a:endParaRPr lang="en-GB" b="1" dirty="0">
              <a:latin typeface="Century Gothic" pitchFamily="34" charset="0"/>
            </a:endParaRPr>
          </a:p>
        </p:txBody>
      </p:sp>
      <p:cxnSp>
        <p:nvCxnSpPr>
          <p:cNvPr id="13" name="رابط كسهم مستقيم 37"/>
          <p:cNvCxnSpPr>
            <a:stCxn id="5" idx="3"/>
          </p:cNvCxnSpPr>
          <p:nvPr/>
        </p:nvCxnSpPr>
        <p:spPr>
          <a:xfrm>
            <a:off x="5412882" y="2567831"/>
            <a:ext cx="6712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مستطيل 39"/>
          <p:cNvSpPr/>
          <p:nvPr/>
        </p:nvSpPr>
        <p:spPr>
          <a:xfrm>
            <a:off x="6084170" y="3185803"/>
            <a:ext cx="2303662" cy="6711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Parking analysis </a:t>
            </a:r>
            <a:endParaRPr lang="en-GB" b="1" dirty="0">
              <a:latin typeface="Century Gothic" pitchFamily="34" charset="0"/>
            </a:endParaRPr>
          </a:p>
        </p:txBody>
      </p:sp>
      <p:cxnSp>
        <p:nvCxnSpPr>
          <p:cNvPr id="15" name="رابط كسهم مستقيم 41"/>
          <p:cNvCxnSpPr>
            <a:stCxn id="10" idx="3"/>
          </p:cNvCxnSpPr>
          <p:nvPr/>
        </p:nvCxnSpPr>
        <p:spPr>
          <a:xfrm>
            <a:off x="2555407" y="4453829"/>
            <a:ext cx="723877" cy="4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مستطيل 47"/>
          <p:cNvSpPr/>
          <p:nvPr/>
        </p:nvSpPr>
        <p:spPr>
          <a:xfrm>
            <a:off x="3270963" y="4114439"/>
            <a:ext cx="2133600" cy="6711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Questionnaire analysis </a:t>
            </a:r>
            <a:endParaRPr lang="en-GB" b="1" dirty="0">
              <a:latin typeface="Century Gothic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51720" y="254173"/>
            <a:ext cx="4896545" cy="1101392"/>
          </a:xfrm>
          <a:prstGeom prst="rect">
            <a:avLst/>
          </a:prstGeom>
        </p:spPr>
        <p:txBody>
          <a:bodyPr wrap="square" lIns="84900" tIns="42450" rIns="84900" bIns="42450">
            <a:spAutoFit/>
          </a:bodyPr>
          <a:lstStyle/>
          <a:p>
            <a:pPr algn="ctr"/>
            <a:r>
              <a:rPr lang="en-US" sz="3300" b="1" dirty="0" smtClean="0"/>
              <a:t>Traffic/Transportation Studies</a:t>
            </a:r>
            <a:endParaRPr lang="en-US" sz="3300" dirty="0"/>
          </a:p>
        </p:txBody>
      </p:sp>
      <p:sp>
        <p:nvSpPr>
          <p:cNvPr id="16" name="Rectangle 15"/>
          <p:cNvSpPr/>
          <p:nvPr/>
        </p:nvSpPr>
        <p:spPr>
          <a:xfrm>
            <a:off x="3282433" y="3191919"/>
            <a:ext cx="2133599" cy="665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Parking</a:t>
            </a:r>
            <a:endParaRPr lang="en-US" dirty="0" smtClean="0">
              <a:latin typeface="Century Gothic" pitchFamily="34" charset="0"/>
            </a:endParaRPr>
          </a:p>
          <a:p>
            <a:pPr algn="ctr"/>
            <a:r>
              <a:rPr lang="en-US" b="1" dirty="0">
                <a:latin typeface="Century Gothic" pitchFamily="34" charset="0"/>
              </a:rPr>
              <a:t>Study</a:t>
            </a:r>
          </a:p>
        </p:txBody>
      </p:sp>
      <p:cxnSp>
        <p:nvCxnSpPr>
          <p:cNvPr id="20" name="Straight Arrow Connector 19"/>
          <p:cNvCxnSpPr>
            <a:stCxn id="16" idx="3"/>
            <a:endCxn id="14" idx="1"/>
          </p:cNvCxnSpPr>
          <p:nvPr/>
        </p:nvCxnSpPr>
        <p:spPr>
          <a:xfrm flipV="1">
            <a:off x="5416030" y="3521388"/>
            <a:ext cx="668139" cy="30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رابط كسهم مستقيم 26"/>
          <p:cNvCxnSpPr>
            <a:stCxn id="2" idx="2"/>
            <a:endCxn id="16" idx="1"/>
          </p:cNvCxnSpPr>
          <p:nvPr/>
        </p:nvCxnSpPr>
        <p:spPr>
          <a:xfrm>
            <a:off x="1447800" y="1957400"/>
            <a:ext cx="1834631" cy="15670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47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735871" y="157201"/>
            <a:ext cx="3024188" cy="54901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entury Gothic" pitchFamily="34" charset="0"/>
              </a:rPr>
              <a:t>Design Stages</a:t>
            </a:r>
            <a:r>
              <a:rPr lang="en-US" b="1" dirty="0" smtClean="0">
                <a:latin typeface="Century Gothic" pitchFamily="34" charset="0"/>
              </a:rPr>
              <a:t> </a:t>
            </a:r>
            <a:endParaRPr lang="en-US" b="1" dirty="0">
              <a:latin typeface="Century Gothic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56605" y="813297"/>
            <a:ext cx="2376265" cy="635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/>
              <a:t>Horizontal and Vertical Alignment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76287" y="1597361"/>
            <a:ext cx="2376265" cy="660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dirty="0" smtClean="0"/>
              <a:t>Cross Section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09141" y="2467457"/>
            <a:ext cx="2376265" cy="660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dirty="0" smtClean="0"/>
              <a:t>Design of parking facilities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26654" y="3277548"/>
            <a:ext cx="2383546" cy="722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/>
              <a:t>Design of Public Transportation Terminal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34139" y="4087637"/>
            <a:ext cx="2345580" cy="660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/>
              <a:t>Roundabout Design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3047854" y="4957734"/>
            <a:ext cx="2345580" cy="600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900" tIns="42450" rIns="84900" bIns="42450" rtlCol="0" anchor="ctr"/>
          <a:lstStyle/>
          <a:p>
            <a:pPr algn="ctr"/>
            <a:r>
              <a:rPr lang="en-US" b="1" dirty="0"/>
              <a:t>Intersections Design</a:t>
            </a:r>
            <a:endParaRPr lang="en-US" dirty="0"/>
          </a:p>
        </p:txBody>
      </p:sp>
      <p:cxnSp>
        <p:nvCxnSpPr>
          <p:cNvPr id="35" name="Straight Arrow Connector 34"/>
          <p:cNvCxnSpPr>
            <a:stCxn id="6" idx="2"/>
            <a:endCxn id="8" idx="0"/>
          </p:cNvCxnSpPr>
          <p:nvPr/>
        </p:nvCxnSpPr>
        <p:spPr>
          <a:xfrm>
            <a:off x="4144738" y="1448322"/>
            <a:ext cx="19682" cy="1490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8" idx="2"/>
            <a:endCxn id="9" idx="0"/>
          </p:cNvCxnSpPr>
          <p:nvPr/>
        </p:nvCxnSpPr>
        <p:spPr>
          <a:xfrm>
            <a:off x="4164419" y="2257434"/>
            <a:ext cx="32854" cy="210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2"/>
            <a:endCxn id="10" idx="0"/>
          </p:cNvCxnSpPr>
          <p:nvPr/>
        </p:nvCxnSpPr>
        <p:spPr>
          <a:xfrm rot="16200000" flipH="1">
            <a:off x="4132841" y="3191962"/>
            <a:ext cx="150018" cy="211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0" idx="2"/>
            <a:endCxn id="11" idx="0"/>
          </p:cNvCxnSpPr>
          <p:nvPr/>
        </p:nvCxnSpPr>
        <p:spPr>
          <a:xfrm rot="5400000">
            <a:off x="4169110" y="4038319"/>
            <a:ext cx="87137" cy="114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1" idx="2"/>
          </p:cNvCxnSpPr>
          <p:nvPr/>
        </p:nvCxnSpPr>
        <p:spPr>
          <a:xfrm>
            <a:off x="4206929" y="4747711"/>
            <a:ext cx="0" cy="2100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87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9712" y="997295"/>
            <a:ext cx="4572000" cy="762838"/>
          </a:xfrm>
          <a:prstGeom prst="rect">
            <a:avLst/>
          </a:prstGeom>
        </p:spPr>
        <p:txBody>
          <a:bodyPr lIns="84900" tIns="42450" rIns="84900" bIns="42450">
            <a:spAutoFit/>
          </a:bodyPr>
          <a:lstStyle/>
          <a:p>
            <a:pPr algn="ctr"/>
            <a:endParaRPr lang="en-GB" sz="4400" dirty="0">
              <a:latin typeface="Algerian" panose="04020705040A020607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57200" y="2095501"/>
            <a:ext cx="8763000" cy="1086003"/>
          </a:xfrm>
          <a:prstGeom prst="rect">
            <a:avLst/>
          </a:prstGeom>
          <a:noFill/>
        </p:spPr>
        <p:txBody>
          <a:bodyPr wrap="square" lIns="84900" tIns="42450" rIns="84900" bIns="42450" rtlCol="0">
            <a:spAutoFit/>
          </a:bodyPr>
          <a:lstStyle/>
          <a:p>
            <a:pPr algn="ctr"/>
            <a:r>
              <a:rPr lang="en-US" sz="6500" dirty="0" smtClean="0">
                <a:latin typeface="Century Gothic" pitchFamily="34" charset="0"/>
              </a:rPr>
              <a:t>Data Collection </a:t>
            </a:r>
            <a:endParaRPr lang="en-US" sz="65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69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واجهة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1466</TotalTime>
  <Words>2838</Words>
  <Application>Microsoft Office PowerPoint</Application>
  <PresentationFormat>On-screen Show (16:10)</PresentationFormat>
  <Paragraphs>919</Paragraphs>
  <Slides>49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واجهة</vt:lpstr>
      <vt:lpstr>PowerPoint Presentation</vt:lpstr>
      <vt:lpstr>   Outline </vt:lpstr>
      <vt:lpstr>PowerPoint Presentation</vt:lpstr>
      <vt:lpstr>Introduction</vt:lpstr>
      <vt:lpstr>PowerPoint Presentation</vt:lpstr>
      <vt:lpstr>PowerPoint Presentation</vt:lpstr>
      <vt:lpstr>PowerPoint Presentation</vt:lpstr>
      <vt:lpstr>Design Stages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104</cp:revision>
  <dcterms:created xsi:type="dcterms:W3CDTF">2017-05-18T16:23:27Z</dcterms:created>
  <dcterms:modified xsi:type="dcterms:W3CDTF">2017-12-20T19:37:03Z</dcterms:modified>
</cp:coreProperties>
</file>