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4" r:id="rId3"/>
    <p:sldId id="258" r:id="rId4"/>
    <p:sldId id="259" r:id="rId5"/>
    <p:sldId id="273" r:id="rId6"/>
    <p:sldId id="260" r:id="rId7"/>
    <p:sldId id="265" r:id="rId8"/>
    <p:sldId id="261" r:id="rId9"/>
    <p:sldId id="262" r:id="rId10"/>
    <p:sldId id="263" r:id="rId11"/>
    <p:sldId id="264" r:id="rId12"/>
    <p:sldId id="266" r:id="rId13"/>
    <p:sldId id="269" r:id="rId14"/>
    <p:sldId id="267" r:id="rId15"/>
    <p:sldId id="270" r:id="rId16"/>
    <p:sldId id="268" r:id="rId17"/>
    <p:sldId id="257" r:id="rId18"/>
    <p:sldId id="271" r:id="rId19"/>
    <p:sldId id="27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3" d="100"/>
          <a:sy n="123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bitany\Desktop\dsc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bitany\Desktop\dsc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%crystallinity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ورقة1!$A$2:$A$8</c:f>
              <c:strCache>
                <c:ptCount val="7"/>
                <c:pt idx="0">
                  <c:v>granule pp</c:v>
                </c:pt>
                <c:pt idx="1">
                  <c:v>pure</c:v>
                </c:pt>
                <c:pt idx="2">
                  <c:v>silane</c:v>
                </c:pt>
                <c:pt idx="3">
                  <c:v>silane + NaOH</c:v>
                </c:pt>
                <c:pt idx="4">
                  <c:v>NaOH</c:v>
                </c:pt>
                <c:pt idx="5">
                  <c:v>PPMA</c:v>
                </c:pt>
                <c:pt idx="6">
                  <c:v>fiber wihtout</c:v>
                </c:pt>
              </c:strCache>
            </c:strRef>
          </c:cat>
          <c:val>
            <c:numRef>
              <c:f>ورقة1!$G$2:$G$8</c:f>
              <c:numCache>
                <c:formatCode>General</c:formatCode>
                <c:ptCount val="7"/>
                <c:pt idx="0">
                  <c:v>16.310579710144928</c:v>
                </c:pt>
                <c:pt idx="1">
                  <c:v>28.913188405797101</c:v>
                </c:pt>
                <c:pt idx="2">
                  <c:v>28.933485888634632</c:v>
                </c:pt>
                <c:pt idx="3">
                  <c:v>26.688990592423089</c:v>
                </c:pt>
                <c:pt idx="4">
                  <c:v>19.939944063056195</c:v>
                </c:pt>
                <c:pt idx="5">
                  <c:v>28.656038647342996</c:v>
                </c:pt>
                <c:pt idx="6">
                  <c:v>25.669921179760987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6687360"/>
        <c:axId val="216688896"/>
      </c:barChart>
      <c:catAx>
        <c:axId val="216687360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16688896"/>
        <c:crosses val="autoZero"/>
        <c:auto val="1"/>
        <c:lblAlgn val="ctr"/>
        <c:lblOffset val="100"/>
        <c:noMultiLvlLbl val="0"/>
      </c:catAx>
      <c:valAx>
        <c:axId val="216688896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16687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Tm(C°)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ورقة1!$A$3:$A$8</c:f>
              <c:strCache>
                <c:ptCount val="6"/>
                <c:pt idx="0">
                  <c:v>pure</c:v>
                </c:pt>
                <c:pt idx="1">
                  <c:v>silane</c:v>
                </c:pt>
                <c:pt idx="2">
                  <c:v>silane + NaOH</c:v>
                </c:pt>
                <c:pt idx="3">
                  <c:v>NaOH</c:v>
                </c:pt>
                <c:pt idx="4">
                  <c:v>PPMA</c:v>
                </c:pt>
                <c:pt idx="5">
                  <c:v>fiber wihtout</c:v>
                </c:pt>
              </c:strCache>
            </c:strRef>
          </c:cat>
          <c:val>
            <c:numRef>
              <c:f>ورقة1!$D$3:$D$8</c:f>
              <c:numCache>
                <c:formatCode>General</c:formatCode>
                <c:ptCount val="6"/>
                <c:pt idx="0">
                  <c:v>143.96</c:v>
                </c:pt>
                <c:pt idx="1">
                  <c:v>144.46</c:v>
                </c:pt>
                <c:pt idx="2">
                  <c:v>144.60999999999999</c:v>
                </c:pt>
                <c:pt idx="3">
                  <c:v>145.28</c:v>
                </c:pt>
                <c:pt idx="4">
                  <c:v>144.44999999999999</c:v>
                </c:pt>
                <c:pt idx="5">
                  <c:v>143.56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6729856"/>
        <c:axId val="216743936"/>
      </c:barChart>
      <c:catAx>
        <c:axId val="21672985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16743936"/>
        <c:crosses val="autoZero"/>
        <c:auto val="1"/>
        <c:lblAlgn val="ctr"/>
        <c:lblOffset val="100"/>
        <c:noMultiLvlLbl val="0"/>
      </c:catAx>
      <c:valAx>
        <c:axId val="216743936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1672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2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663700" y="1663700"/>
            <a:ext cx="8039100" cy="1550564"/>
          </a:xfrm>
        </p:spPr>
        <p:txBody>
          <a:bodyPr/>
          <a:lstStyle/>
          <a:p>
            <a:pPr algn="ctr"/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An-</a:t>
            </a:r>
            <a:r>
              <a:rPr lang="en-US" sz="1600" dirty="0" err="1" smtClean="0"/>
              <a:t>Najah</a:t>
            </a:r>
            <a:r>
              <a:rPr lang="en-US" sz="1600" dirty="0" smtClean="0"/>
              <a:t> </a:t>
            </a:r>
            <a:r>
              <a:rPr lang="en-US" sz="1600" dirty="0"/>
              <a:t>National University</a:t>
            </a:r>
            <a:br>
              <a:rPr lang="en-US" sz="1600" dirty="0"/>
            </a:br>
            <a:r>
              <a:rPr lang="en-US" sz="1600" dirty="0"/>
              <a:t>Faculty Of Engineering</a:t>
            </a:r>
            <a:br>
              <a:rPr lang="en-US" sz="1600" dirty="0"/>
            </a:br>
            <a:r>
              <a:rPr lang="en-US" sz="1600" dirty="0"/>
              <a:t>chemical Engineering Department</a:t>
            </a:r>
            <a:br>
              <a:rPr lang="en-US" sz="1600" dirty="0"/>
            </a:br>
            <a:r>
              <a:rPr lang="en-US" sz="1600" dirty="0"/>
              <a:t>Graduation Project II</a:t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29542" y="4020330"/>
            <a:ext cx="8673258" cy="2304270"/>
          </a:xfr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1800" cap="none" dirty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Prepared by: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1800" cap="none" dirty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Hiba </a:t>
            </a:r>
            <a:r>
              <a:rPr lang="en-US" sz="1800" cap="none" dirty="0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Hmdan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1800" cap="none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Obadah</a:t>
            </a:r>
            <a:r>
              <a:rPr lang="en-US" sz="1800" cap="none" dirty="0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 </a:t>
            </a:r>
            <a:r>
              <a:rPr lang="en-US" sz="1800" cap="none" dirty="0" err="1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Khaliliah</a:t>
            </a:r>
            <a:endParaRPr lang="en-US" sz="1800" cap="none" dirty="0">
              <a:solidFill>
                <a:schemeClr val="tx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1800" cap="none" dirty="0" err="1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Malak</a:t>
            </a:r>
            <a:r>
              <a:rPr lang="en-US" sz="1800" cap="none" dirty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 </a:t>
            </a:r>
            <a:r>
              <a:rPr lang="en-US" sz="1800" cap="none" dirty="0" err="1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Ra'ft</a:t>
            </a:r>
            <a:endParaRPr lang="en-US" sz="1800" cap="none" dirty="0">
              <a:solidFill>
                <a:schemeClr val="tx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1800" cap="none" dirty="0" err="1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Yara</a:t>
            </a:r>
            <a:r>
              <a:rPr lang="en-US" sz="1800" cap="none" dirty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 Sawafta </a:t>
            </a:r>
            <a:endParaRPr lang="en-US" sz="1800" cap="none" dirty="0" smtClean="0">
              <a:solidFill>
                <a:schemeClr val="tx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sz="1800" cap="none" dirty="0">
              <a:solidFill>
                <a:schemeClr val="tx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1800" cap="none" dirty="0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Supervision </a:t>
            </a:r>
            <a:r>
              <a:rPr lang="en-US" sz="1800" cap="none" dirty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of Eng. </a:t>
            </a:r>
            <a:r>
              <a:rPr lang="en-US" sz="1800" cap="none" dirty="0" err="1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Shadi</a:t>
            </a:r>
            <a:r>
              <a:rPr lang="en-US" sz="1800" cap="none" dirty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Sawalha</a:t>
            </a:r>
            <a:endParaRPr lang="en-US" sz="1800" cap="none" dirty="0" smtClean="0">
              <a:solidFill>
                <a:schemeClr val="tx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1800" cap="none" dirty="0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              Dr</a:t>
            </a:r>
            <a:r>
              <a:rPr lang="en-US" sz="1800" cap="none" dirty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. </a:t>
            </a:r>
            <a:r>
              <a:rPr lang="en-US" sz="1800" cap="none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Raed</a:t>
            </a:r>
            <a:r>
              <a:rPr lang="en-US" sz="1800" cap="none" dirty="0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Ma’ali</a:t>
            </a:r>
            <a:r>
              <a:rPr lang="en-US" sz="1800" cap="none" dirty="0" smtClean="0">
                <a:solidFill>
                  <a:schemeClr val="tx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 </a:t>
            </a:r>
            <a:endParaRPr lang="en-US" sz="1800" cap="none" dirty="0">
              <a:solidFill>
                <a:schemeClr val="tx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sz="1800" cap="none" dirty="0">
              <a:solidFill>
                <a:schemeClr val="tx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90777" y="214996"/>
            <a:ext cx="1754013" cy="176646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549400" y="3214264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Physical and Chemical Improvements of Interfacial Adhesion of Polymer/Glass Fiber Sheet Composites</a:t>
            </a:r>
          </a:p>
        </p:txBody>
      </p:sp>
    </p:spTree>
    <p:extLst>
      <p:ext uri="{BB962C8B-B14F-4D97-AF65-F5344CB8AC3E}">
        <p14:creationId xmlns:p14="http://schemas.microsoft.com/office/powerpoint/2010/main" val="16749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composite material: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	polypropylene sheets (1ml thickness) were prepared by thermal </a:t>
            </a:r>
            <a:r>
              <a:rPr lang="en-US" dirty="0" smtClean="0"/>
              <a:t>pressing </a:t>
            </a:r>
            <a:r>
              <a:rPr lang="en-US" dirty="0"/>
              <a:t>of </a:t>
            </a:r>
            <a:r>
              <a:rPr lang="en-US" dirty="0" err="1"/>
              <a:t>pp</a:t>
            </a:r>
            <a:r>
              <a:rPr lang="en-US" dirty="0"/>
              <a:t> granule for 5 min at 180˚c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	Glass fibers was distributed between </a:t>
            </a:r>
            <a:r>
              <a:rPr lang="en-US" dirty="0" smtClean="0"/>
              <a:t>two </a:t>
            </a:r>
            <a:r>
              <a:rPr lang="en-US" dirty="0"/>
              <a:t>of prepared sheets and pressed by thermal pressing apparatus for 5 min at 180˚c, after that it was cooled. </a:t>
            </a:r>
          </a:p>
        </p:txBody>
      </p:sp>
    </p:spTree>
    <p:extLst>
      <p:ext uri="{BB962C8B-B14F-4D97-AF65-F5344CB8AC3E}">
        <p14:creationId xmlns:p14="http://schemas.microsoft.com/office/powerpoint/2010/main" val="111427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of samples: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3312" y="1853248"/>
            <a:ext cx="5592455" cy="4395151"/>
          </a:xfrm>
        </p:spPr>
        <p:txBody>
          <a:bodyPr/>
          <a:lstStyle/>
          <a:p>
            <a:r>
              <a:rPr lang="en-US" dirty="0"/>
              <a:t>Tensile </a:t>
            </a:r>
            <a:r>
              <a:rPr lang="en-US" dirty="0" smtClean="0"/>
              <a:t>test: The sample </a:t>
            </a:r>
            <a:r>
              <a:rPr lang="en-US" dirty="0"/>
              <a:t>was gripped at both ends by an apparatus (1.5 cm from each end of the sample), which slowly pulls lengthwise on the piece until it fractures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/>
              <a:t>Thermal </a:t>
            </a:r>
            <a:r>
              <a:rPr lang="en-US" smtClean="0"/>
              <a:t>test: A </a:t>
            </a:r>
            <a:r>
              <a:rPr lang="en-US" dirty="0"/>
              <a:t>small piece (5 mg weight) was taken from each sample to be tested by the DSC </a:t>
            </a:r>
            <a:r>
              <a:rPr lang="en-US" dirty="0" smtClean="0"/>
              <a:t>apparatus.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767" y="1891878"/>
            <a:ext cx="4898375" cy="392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3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Results and discussion:</a:t>
            </a:r>
            <a:br>
              <a:rPr lang="en-US" sz="3200" dirty="0" smtClean="0"/>
            </a:br>
            <a:r>
              <a:rPr lang="en-US" sz="3200" dirty="0" smtClean="0"/>
              <a:t>1.Untreated </a:t>
            </a:r>
            <a:r>
              <a:rPr lang="en-US" sz="3200" dirty="0"/>
              <a:t>PP-glass fiber </a:t>
            </a:r>
            <a:r>
              <a:rPr lang="en-US" sz="3200" dirty="0" smtClean="0"/>
              <a:t>composites</a:t>
            </a:r>
            <a:r>
              <a:rPr lang="ar-SA" sz="3200" dirty="0"/>
              <a:t>.</a:t>
            </a:r>
            <a:endParaRPr lang="en-US" sz="3200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844" y="1723955"/>
            <a:ext cx="3640699" cy="346264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735" y="1746752"/>
            <a:ext cx="3495298" cy="339143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2958" y="1686791"/>
            <a:ext cx="3467238" cy="342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10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Results and discussion: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823" y="1424066"/>
            <a:ext cx="9780031" cy="4824333"/>
          </a:xfrm>
        </p:spPr>
        <p:txBody>
          <a:bodyPr/>
          <a:lstStyle/>
          <a:p>
            <a:r>
              <a:rPr lang="en-US" dirty="0" smtClean="0"/>
              <a:t>2.NaOH treated PP-glass fiber composite.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5" name="صورة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46" y="2588470"/>
            <a:ext cx="3660649" cy="3122782"/>
          </a:xfrm>
          <a:prstGeom prst="rect">
            <a:avLst/>
          </a:prstGeom>
        </p:spPr>
      </p:pic>
      <p:pic>
        <p:nvPicPr>
          <p:cNvPr id="6" name="صورة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217" y="2595680"/>
            <a:ext cx="3462728" cy="3130563"/>
          </a:xfrm>
          <a:prstGeom prst="rect">
            <a:avLst/>
          </a:prstGeom>
        </p:spPr>
      </p:pic>
      <p:pic>
        <p:nvPicPr>
          <p:cNvPr id="7" name="صورة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9876" y="2578308"/>
            <a:ext cx="3691476" cy="3124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3.Silane </a:t>
            </a:r>
            <a:r>
              <a:rPr lang="en-US" sz="3200" dirty="0"/>
              <a:t>treated PP-glass fiber composite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82" y="2112353"/>
            <a:ext cx="3423587" cy="32990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318" y="2062310"/>
            <a:ext cx="3720744" cy="328917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208" y="2152251"/>
            <a:ext cx="3651287" cy="328917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535362" y="3445800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909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Results and discussion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62" y="1514008"/>
            <a:ext cx="11257613" cy="4734392"/>
          </a:xfrm>
        </p:spPr>
        <p:txBody>
          <a:bodyPr/>
          <a:lstStyle/>
          <a:p>
            <a:r>
              <a:rPr lang="en-US" dirty="0" smtClean="0"/>
              <a:t>4.silane + </a:t>
            </a:r>
            <a:r>
              <a:rPr lang="en-US" dirty="0" err="1" smtClean="0"/>
              <a:t>NaOH</a:t>
            </a:r>
            <a:r>
              <a:rPr lang="en-US" dirty="0" smtClean="0"/>
              <a:t>  treated PP-glass fiber composite.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  <p:pic>
        <p:nvPicPr>
          <p:cNvPr id="4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80" y="2800880"/>
            <a:ext cx="3554651" cy="2985323"/>
          </a:xfrm>
          <a:prstGeom prst="rect">
            <a:avLst/>
          </a:prstGeom>
        </p:spPr>
      </p:pic>
      <p:pic>
        <p:nvPicPr>
          <p:cNvPr id="5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531" y="2816372"/>
            <a:ext cx="3649561" cy="2999811"/>
          </a:xfrm>
          <a:prstGeom prst="rect">
            <a:avLst/>
          </a:prstGeom>
        </p:spPr>
      </p:pic>
      <p:pic>
        <p:nvPicPr>
          <p:cNvPr id="6" name="صورة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9110" y="2921301"/>
            <a:ext cx="3395928" cy="2909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5. </a:t>
            </a:r>
            <a:r>
              <a:rPr lang="en-US" sz="3200" dirty="0" err="1"/>
              <a:t>PPgMA</a:t>
            </a:r>
            <a:r>
              <a:rPr lang="en-US" sz="3200" dirty="0"/>
              <a:t> treated glass-fiber composite.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644" y="2052393"/>
            <a:ext cx="3592856" cy="332907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8449" y="2127343"/>
            <a:ext cx="3620992" cy="3194165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060" y="2112353"/>
            <a:ext cx="3541406" cy="31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9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DSC test</a:t>
            </a:r>
            <a:endParaRPr lang="en-US" dirty="0"/>
          </a:p>
        </p:txBody>
      </p:sp>
      <p:graphicFrame>
        <p:nvGraphicFramePr>
          <p:cNvPr id="6" name="مخطط 19"/>
          <p:cNvGraphicFramePr>
            <a:graphicFrameLocks noGrp="1"/>
          </p:cNvGraphicFramePr>
          <p:nvPr>
            <p:ph idx="1"/>
          </p:nvPr>
        </p:nvGraphicFramePr>
        <p:xfrm>
          <a:off x="419725" y="1632914"/>
          <a:ext cx="5291528" cy="4408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مخطط 20"/>
          <p:cNvGraphicFramePr/>
          <p:nvPr/>
        </p:nvGraphicFramePr>
        <p:xfrm>
          <a:off x="6175948" y="1588957"/>
          <a:ext cx="5411449" cy="442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844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RECOMMENDATION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dirty="0" smtClean="0"/>
              <a:t>1. Use other mixing method such as extraction and internal mixer to improve mixing. 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2. Use other type of saline.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3. The </a:t>
            </a:r>
            <a:r>
              <a:rPr lang="en-US" sz="2800" dirty="0" err="1" smtClean="0"/>
              <a:t>PPgMA</a:t>
            </a:r>
            <a:r>
              <a:rPr lang="en-US" sz="2800" dirty="0" smtClean="0"/>
              <a:t> should be mixing with glass fibers before addition to the poly propylene matrix to prevent voids.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821" y="2517613"/>
            <a:ext cx="8715728" cy="26539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/>
              <a:t>Thank you </a:t>
            </a:r>
            <a:endParaRPr lang="ar-SA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OUTLINE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90" y="1618938"/>
            <a:ext cx="9270364" cy="4629461"/>
          </a:xfrm>
        </p:spPr>
        <p:txBody>
          <a:bodyPr>
            <a:normAutofit/>
          </a:bodyPr>
          <a:lstStyle/>
          <a:p>
            <a:pPr>
              <a:buFont typeface="Wingdings 3" charset="2"/>
              <a:buChar char="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Problem </a:t>
            </a:r>
            <a:r>
              <a:rPr lang="en-US" sz="2800" dirty="0" smtClean="0"/>
              <a:t>that encountered in composite material</a:t>
            </a: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 3" charset="2"/>
              <a:buChar char="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Objective</a:t>
            </a:r>
          </a:p>
          <a:p>
            <a:pPr>
              <a:buFont typeface="Wingdings 3" charset="2"/>
              <a:buChar char="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Literature view</a:t>
            </a:r>
          </a:p>
          <a:p>
            <a:pPr>
              <a:buFont typeface="Wingdings 3" charset="2"/>
              <a:buChar char="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Methodology</a:t>
            </a:r>
          </a:p>
          <a:p>
            <a:pPr>
              <a:buFont typeface="Wingdings 3" charset="2"/>
              <a:buChar char="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Composite testing</a:t>
            </a:r>
          </a:p>
          <a:p>
            <a:pPr>
              <a:buFont typeface="Wingdings 3" charset="2"/>
              <a:buChar char="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Results </a:t>
            </a:r>
          </a:p>
          <a:p>
            <a:pPr>
              <a:buFont typeface="Wingdings 3" charset="2"/>
              <a:buChar char="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Recommendation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main problem that encountered in </a:t>
            </a:r>
            <a:r>
              <a:rPr lang="en-US" sz="3600" dirty="0" smtClean="0"/>
              <a:t>composite material: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2800" dirty="0"/>
              <a:t>The composite has been used due to the availability of some properties such as high strength and low weight. And lack of availability in many </a:t>
            </a:r>
            <a:r>
              <a:rPr lang="en-US" sz="2800" dirty="0" smtClean="0"/>
              <a:t>materials, </a:t>
            </a:r>
            <a:r>
              <a:rPr lang="en-US" sz="2800" dirty="0"/>
              <a:t>which are less </a:t>
            </a:r>
            <a:r>
              <a:rPr lang="en-US" sz="2800" dirty="0" smtClean="0"/>
              <a:t>strength to weight ratio </a:t>
            </a:r>
            <a:r>
              <a:rPr lang="en-US" sz="2800" dirty="0"/>
              <a:t>and </a:t>
            </a:r>
            <a:r>
              <a:rPr lang="en-US" sz="2800" dirty="0" smtClean="0"/>
              <a:t>high .</a:t>
            </a:r>
            <a:endParaRPr lang="en-US" sz="2800" dirty="0"/>
          </a:p>
          <a:p>
            <a:pPr>
              <a:lnSpc>
                <a:spcPct val="170000"/>
              </a:lnSpc>
            </a:pPr>
            <a:endParaRPr lang="en-US" dirty="0"/>
          </a:p>
          <a:p>
            <a:pPr algn="just">
              <a:lnSpc>
                <a:spcPct val="170000"/>
              </a:lnSpc>
            </a:pPr>
            <a:r>
              <a:rPr lang="en-US" sz="2800" dirty="0"/>
              <a:t>The main problem that encountered in composite material is the </a:t>
            </a:r>
            <a:r>
              <a:rPr lang="en-US" sz="2800" dirty="0" err="1" smtClean="0"/>
              <a:t>uncompatabilty</a:t>
            </a:r>
            <a:r>
              <a:rPr lang="en-US" sz="2800" dirty="0" smtClean="0"/>
              <a:t> </a:t>
            </a:r>
            <a:r>
              <a:rPr lang="en-US" sz="2800" dirty="0"/>
              <a:t>between fiber and </a:t>
            </a:r>
            <a:r>
              <a:rPr lang="en-US" sz="2800" dirty="0" smtClean="0"/>
              <a:t>matrix.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97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aim of this project: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sz="2800" dirty="0"/>
              <a:t>The aim of </a:t>
            </a:r>
            <a:r>
              <a:rPr lang="en-US" sz="2800" dirty="0" smtClean="0"/>
              <a:t> </a:t>
            </a:r>
            <a:r>
              <a:rPr lang="en-US" sz="2800" dirty="0"/>
              <a:t>project </a:t>
            </a:r>
            <a:r>
              <a:rPr lang="en-US" sz="2800" dirty="0" smtClean="0"/>
              <a:t>is to </a:t>
            </a:r>
            <a:r>
              <a:rPr lang="en-US" sz="2800" dirty="0"/>
              <a:t>improve the interfacial adhesion between glass fiber mat and thermoplastic polymers by different means; either physical or chemical which may include surface treatment of the fiber or incorporation of a third material which could act as a coupling agent.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LITERATURE VIEW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636" y="2052918"/>
            <a:ext cx="9495217" cy="4302912"/>
          </a:xfrm>
        </p:spPr>
        <p:txBody>
          <a:bodyPr/>
          <a:lstStyle/>
          <a:p>
            <a:pPr algn="just"/>
            <a:r>
              <a:rPr lang="en-US" dirty="0" smtClean="0"/>
              <a:t>Thomason, J. L. (2017). Kinetics of dissolution of glass </a:t>
            </a:r>
            <a:r>
              <a:rPr lang="en-US" dirty="0" err="1" smtClean="0"/>
              <a:t>fibre</a:t>
            </a:r>
            <a:r>
              <a:rPr lang="en-US" dirty="0" smtClean="0"/>
              <a:t> in hot alkaline solution. Journal of Materials Science.</a:t>
            </a:r>
          </a:p>
          <a:p>
            <a:pPr algn="just"/>
            <a:r>
              <a:rPr lang="en-US" dirty="0" smtClean="0"/>
              <a:t>Huff, N. T. (1997). Effects of </a:t>
            </a:r>
            <a:r>
              <a:rPr lang="en-US" dirty="0" err="1" smtClean="0"/>
              <a:t>silane</a:t>
            </a:r>
            <a:r>
              <a:rPr lang="en-US" dirty="0" smtClean="0"/>
              <a:t> coupling agents on the </a:t>
            </a:r>
            <a:r>
              <a:rPr lang="en-US" dirty="0" err="1" smtClean="0"/>
              <a:t>interphase</a:t>
            </a:r>
            <a:r>
              <a:rPr lang="en-US" dirty="0" smtClean="0"/>
              <a:t> and performance of glass-fiber-reinforced polymer .</a:t>
            </a:r>
          </a:p>
          <a:p>
            <a:pPr algn="just"/>
            <a:r>
              <a:rPr lang="en-US" dirty="0" smtClean="0"/>
              <a:t>Van den </a:t>
            </a:r>
            <a:r>
              <a:rPr lang="en-US" dirty="0" err="1" smtClean="0"/>
              <a:t>Oever</a:t>
            </a:r>
            <a:r>
              <a:rPr lang="en-US" dirty="0" smtClean="0"/>
              <a:t>, M., &amp;</a:t>
            </a:r>
            <a:r>
              <a:rPr lang="en-US" dirty="0" err="1" smtClean="0"/>
              <a:t>Peijs</a:t>
            </a:r>
            <a:r>
              <a:rPr lang="en-US" dirty="0" smtClean="0"/>
              <a:t>, T. (1998). Continuous-glass-fiber-reinforced polypropylene composites II. Influence of </a:t>
            </a:r>
            <a:r>
              <a:rPr lang="en-US" dirty="0" err="1" smtClean="0"/>
              <a:t>maleic</a:t>
            </a:r>
            <a:r>
              <a:rPr lang="en-US" dirty="0" smtClean="0"/>
              <a:t>-anhydride modified polypropylene on fatigue behavior.</a:t>
            </a:r>
          </a:p>
          <a:p>
            <a:pPr algn="just"/>
            <a:r>
              <a:rPr lang="en-US" dirty="0" err="1" smtClean="0"/>
              <a:t>Etcheverry</a:t>
            </a:r>
            <a:r>
              <a:rPr lang="en-US" dirty="0" smtClean="0"/>
              <a:t>, M., &amp; </a:t>
            </a:r>
            <a:r>
              <a:rPr lang="en-US" dirty="0" err="1" smtClean="0"/>
              <a:t>Barbosa</a:t>
            </a:r>
            <a:r>
              <a:rPr lang="en-US" dirty="0" smtClean="0"/>
              <a:t>, S. E. (2012). Glass fiber reinforced   polypropylene mechanical properties enhancement by adhesion improvement.    Materials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Methodology</a:t>
            </a: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/>
              <a:t>Materials</a:t>
            </a:r>
            <a:r>
              <a:rPr lang="en-US" sz="2400" b="1" dirty="0" smtClean="0"/>
              <a:t>:</a:t>
            </a:r>
          </a:p>
          <a:p>
            <a:pPr algn="just">
              <a:lnSpc>
                <a:spcPct val="150000"/>
              </a:lnSpc>
              <a:buNone/>
            </a:pPr>
            <a:endParaRPr lang="en-US" sz="2400" b="1" dirty="0" smtClean="0"/>
          </a:p>
          <a:p>
            <a:pPr algn="just">
              <a:lnSpc>
                <a:spcPct val="150000"/>
              </a:lnSpc>
            </a:pPr>
            <a:r>
              <a:rPr lang="en-US" sz="2400" b="1" dirty="0" smtClean="0"/>
              <a:t>1. </a:t>
            </a:r>
            <a:r>
              <a:rPr lang="en-US" sz="2400" dirty="0" smtClean="0"/>
              <a:t>Polypropylene.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2. </a:t>
            </a:r>
            <a:r>
              <a:rPr lang="en-US" sz="2400" dirty="0"/>
              <a:t>glass fiber </a:t>
            </a:r>
            <a:r>
              <a:rPr lang="en-US" sz="24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3.Coupling agent(amino </a:t>
            </a:r>
            <a:r>
              <a:rPr lang="en-US" sz="2400" dirty="0" err="1" smtClean="0"/>
              <a:t>propyltriethoxysilane</a:t>
            </a:r>
            <a:r>
              <a:rPr lang="en-US" sz="2400" dirty="0" smtClean="0"/>
              <a:t>), polypropylene grafted </a:t>
            </a:r>
            <a:r>
              <a:rPr lang="en-US" sz="2400" dirty="0"/>
              <a:t>maleic anhydride modified </a:t>
            </a:r>
            <a:r>
              <a:rPr lang="en-US" sz="2400" dirty="0" smtClean="0"/>
              <a:t>(</a:t>
            </a:r>
            <a:r>
              <a:rPr lang="en-US" sz="2400" dirty="0" err="1"/>
              <a:t>PPgMA</a:t>
            </a:r>
            <a:r>
              <a:rPr lang="en-US" sz="2400" dirty="0"/>
              <a:t>). </a:t>
            </a:r>
            <a:r>
              <a:rPr lang="en-US" sz="2400" dirty="0" smtClean="0"/>
              <a:t>Sodium hydroxide, Ethanol.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86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Methodology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872" y="1394085"/>
            <a:ext cx="10508105" cy="5186597"/>
          </a:xfrm>
        </p:spPr>
        <p:txBody>
          <a:bodyPr/>
          <a:lstStyle/>
          <a:p>
            <a:r>
              <a:rPr lang="en-US" b="1" dirty="0" smtClean="0"/>
              <a:t>Equipments: </a:t>
            </a:r>
          </a:p>
          <a:p>
            <a:endParaRPr lang="ar-SA" dirty="0"/>
          </a:p>
        </p:txBody>
      </p:sp>
      <p:pic>
        <p:nvPicPr>
          <p:cNvPr id="4" name="Picture 2" descr="C:\Users\abdulhakim\Desktop\graduation project\thermal pr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160" y="1993692"/>
            <a:ext cx="2429050" cy="2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3004" y="1986741"/>
            <a:ext cx="2803160" cy="260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4754" y="4572000"/>
            <a:ext cx="233846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Thermal press apparatus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3177915" y="4661941"/>
            <a:ext cx="217357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Tensile Testing Machine</a:t>
            </a: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6100997" y="4691921"/>
            <a:ext cx="331282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Differential scanning calorimeter (DSC) apparatus</a:t>
            </a:r>
            <a:endParaRPr lang="ar-SA" dirty="0"/>
          </a:p>
        </p:txBody>
      </p:sp>
      <p:pic>
        <p:nvPicPr>
          <p:cNvPr id="12" name="Picture 11" descr="تنزيل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9478" y="1982684"/>
            <a:ext cx="1225211" cy="1225211"/>
          </a:xfrm>
          <a:prstGeom prst="rect">
            <a:avLst/>
          </a:prstGeom>
        </p:spPr>
      </p:pic>
      <p:pic>
        <p:nvPicPr>
          <p:cNvPr id="13" name="Picture 12" descr="تنزيل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401096" y="3031996"/>
            <a:ext cx="1480044" cy="14800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488774" y="4946754"/>
            <a:ext cx="16639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Beakers &amp;scales </a:t>
            </a:r>
            <a:endParaRPr lang="ar-SA" dirty="0"/>
          </a:p>
        </p:txBody>
      </p:sp>
      <p:pic>
        <p:nvPicPr>
          <p:cNvPr id="15" name="صورة 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16" y="1993692"/>
            <a:ext cx="2921052" cy="2548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5000"/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preparation:-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Alkaline Treatment of Glass </a:t>
            </a:r>
            <a:r>
              <a:rPr lang="en-US" dirty="0" smtClean="0"/>
              <a:t>Fibers: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712" y="4113181"/>
            <a:ext cx="1228725" cy="1657350"/>
          </a:xfrm>
          <a:prstGeom prst="rect">
            <a:avLst/>
          </a:prstGeom>
          <a:effectLst>
            <a:outerShdw blurRad="342900" dist="660400" dir="5400000" sx="39000" sy="39000" algn="ctr" rotWithShape="0">
              <a:srgbClr val="000000">
                <a:alpha val="32000"/>
              </a:srgbClr>
            </a:outerShdw>
            <a:reflection blurRad="520700" stA="45000" endPos="65000" dist="50800" dir="5400000" sy="-100000" algn="bl" rotWithShape="0"/>
            <a:softEdge rad="8890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543" y="4426810"/>
            <a:ext cx="1833993" cy="1030093"/>
          </a:xfrm>
          <a:prstGeom prst="rect">
            <a:avLst/>
          </a:prstGeom>
          <a:effectLst>
            <a:softEdge rad="190500"/>
          </a:effectLst>
        </p:spPr>
      </p:pic>
      <p:sp>
        <p:nvSpPr>
          <p:cNvPr id="7" name="مستطيل مستدير الزوايا 6"/>
          <p:cNvSpPr/>
          <p:nvPr/>
        </p:nvSpPr>
        <p:spPr>
          <a:xfrm>
            <a:off x="4769816" y="2644634"/>
            <a:ext cx="2138516" cy="9438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10% (</a:t>
            </a:r>
            <a:r>
              <a:rPr lang="en-US" dirty="0" err="1"/>
              <a:t>wt</a:t>
            </a:r>
            <a:r>
              <a:rPr lang="en-US" dirty="0"/>
              <a:t>/v) solution of </a:t>
            </a:r>
            <a:r>
              <a:rPr lang="en-US" dirty="0" err="1"/>
              <a:t>NaOH</a:t>
            </a:r>
            <a:r>
              <a:rPr lang="en-US" dirty="0"/>
              <a:t> </a:t>
            </a:r>
          </a:p>
        </p:txBody>
      </p:sp>
      <p:sp>
        <p:nvSpPr>
          <p:cNvPr id="8" name="سهم للأسفل 7"/>
          <p:cNvSpPr/>
          <p:nvPr/>
        </p:nvSpPr>
        <p:spPr>
          <a:xfrm>
            <a:off x="5587122" y="3629885"/>
            <a:ext cx="503904" cy="4832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سهم إلى اليمين 10"/>
          <p:cNvSpPr/>
          <p:nvPr/>
        </p:nvSpPr>
        <p:spPr>
          <a:xfrm>
            <a:off x="3105859" y="4839190"/>
            <a:ext cx="2058808" cy="205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340693" y="3890294"/>
            <a:ext cx="1683691" cy="536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Glass fiber</a:t>
            </a:r>
            <a:endParaRPr lang="en-US" dirty="0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717" y="3997138"/>
            <a:ext cx="1521878" cy="192237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0000"/>
              </a:srgbClr>
            </a:outerShdw>
            <a:reflection endPos="0" dist="50800" dir="5400000" sy="-100000" algn="bl" rotWithShape="0"/>
            <a:softEdge rad="177800"/>
          </a:effectLst>
        </p:spPr>
      </p:pic>
      <p:sp>
        <p:nvSpPr>
          <p:cNvPr id="14" name="مستطيل مستدير الزوايا 13"/>
          <p:cNvSpPr/>
          <p:nvPr/>
        </p:nvSpPr>
        <p:spPr>
          <a:xfrm>
            <a:off x="7989186" y="2570720"/>
            <a:ext cx="1770939" cy="9438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oven at 100˚C </a:t>
            </a:r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7579" y="3555487"/>
            <a:ext cx="354154" cy="483962"/>
          </a:xfrm>
          <a:prstGeom prst="rect">
            <a:avLst/>
          </a:prstGeom>
        </p:spPr>
      </p:pic>
      <p:sp>
        <p:nvSpPr>
          <p:cNvPr id="16" name="سهم إلى اليمين 15"/>
          <p:cNvSpPr/>
          <p:nvPr/>
        </p:nvSpPr>
        <p:spPr>
          <a:xfrm>
            <a:off x="6513482" y="4855658"/>
            <a:ext cx="1619643" cy="205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5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preparation:-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Silanization of Glass Fiber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488" y="4560035"/>
            <a:ext cx="1828959" cy="103031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726" y="3993432"/>
            <a:ext cx="1700931" cy="55478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3447" y="4944115"/>
            <a:ext cx="2085013" cy="262151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60" y="4246515"/>
            <a:ext cx="1228725" cy="1657350"/>
          </a:xfrm>
          <a:prstGeom prst="rect">
            <a:avLst/>
          </a:prstGeom>
          <a:effectLst>
            <a:outerShdw blurRad="342900" dist="660400" dir="5400000" sx="39000" sy="39000" algn="ctr" rotWithShape="0">
              <a:srgbClr val="000000">
                <a:alpha val="32000"/>
              </a:srgbClr>
            </a:outerShdw>
            <a:reflection blurRad="520700" stA="45000" endPos="65000" dist="50800" dir="5400000" sy="-100000" algn="bl" rotWithShape="0"/>
            <a:softEdge rad="88900"/>
          </a:effectLst>
        </p:spPr>
      </p:pic>
      <p:sp>
        <p:nvSpPr>
          <p:cNvPr id="10" name="مستطيل مستدير الزوايا 9"/>
          <p:cNvSpPr/>
          <p:nvPr/>
        </p:nvSpPr>
        <p:spPr>
          <a:xfrm rot="20350846">
            <a:off x="3309055" y="2863725"/>
            <a:ext cx="2123767" cy="9727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ethanol/water = 80/20 </a:t>
            </a:r>
            <a:r>
              <a:rPr lang="en-US" dirty="0" err="1"/>
              <a:t>wt</a:t>
            </a:r>
            <a:r>
              <a:rPr lang="en-US" dirty="0"/>
              <a:t>%.</a:t>
            </a:r>
          </a:p>
        </p:txBody>
      </p:sp>
      <p:sp>
        <p:nvSpPr>
          <p:cNvPr id="11" name="مستطيل مستدير الزوايا 10"/>
          <p:cNvSpPr/>
          <p:nvPr/>
        </p:nvSpPr>
        <p:spPr>
          <a:xfrm rot="1029431">
            <a:off x="5868291" y="2848294"/>
            <a:ext cx="2007348" cy="9881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amino propyl </a:t>
            </a:r>
            <a:r>
              <a:rPr lang="en-US" dirty="0" err="1" smtClean="0"/>
              <a:t>triethoxysilane</a:t>
            </a:r>
            <a:r>
              <a:rPr lang="en-US" dirty="0"/>
              <a:t>= 1 </a:t>
            </a:r>
            <a:r>
              <a:rPr lang="en-US" dirty="0" err="1"/>
              <a:t>wt</a:t>
            </a:r>
            <a:r>
              <a:rPr lang="en-US" dirty="0"/>
              <a:t>% </a:t>
            </a:r>
          </a:p>
        </p:txBody>
      </p:sp>
      <p:sp>
        <p:nvSpPr>
          <p:cNvPr id="14" name="سهم للأسفل 13"/>
          <p:cNvSpPr/>
          <p:nvPr/>
        </p:nvSpPr>
        <p:spPr>
          <a:xfrm rot="20326566">
            <a:off x="5006239" y="3572955"/>
            <a:ext cx="433053" cy="616068"/>
          </a:xfrm>
          <a:prstGeom prst="downArrow">
            <a:avLst>
              <a:gd name="adj1" fmla="val 50000"/>
              <a:gd name="adj2" fmla="val 379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390827">
            <a:off x="5699841" y="3557308"/>
            <a:ext cx="385842" cy="640135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4807" y="4182096"/>
            <a:ext cx="1633870" cy="2024047"/>
          </a:xfrm>
          <a:prstGeom prst="rect">
            <a:avLst/>
          </a:prstGeom>
        </p:spPr>
      </p:pic>
      <p:sp>
        <p:nvSpPr>
          <p:cNvPr id="18" name="مستطيل مستدير الزوايا 17"/>
          <p:cNvSpPr/>
          <p:nvPr/>
        </p:nvSpPr>
        <p:spPr>
          <a:xfrm>
            <a:off x="8614807" y="2389239"/>
            <a:ext cx="2505477" cy="12536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110˚C for 5 min, followed by 24 h at room </a:t>
            </a:r>
          </a:p>
        </p:txBody>
      </p:sp>
      <p:pic>
        <p:nvPicPr>
          <p:cNvPr id="19" name="صورة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5959" y="4924558"/>
            <a:ext cx="2396093" cy="301263"/>
          </a:xfrm>
          <a:prstGeom prst="rect">
            <a:avLst/>
          </a:prstGeom>
        </p:spPr>
      </p:pic>
      <p:sp>
        <p:nvSpPr>
          <p:cNvPr id="20" name="سهم للأسفل 19"/>
          <p:cNvSpPr/>
          <p:nvPr/>
        </p:nvSpPr>
        <p:spPr>
          <a:xfrm>
            <a:off x="9431742" y="3642852"/>
            <a:ext cx="331690" cy="6036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13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274</TotalTime>
  <Words>534</Words>
  <Application>Microsoft Office PowerPoint</Application>
  <PresentationFormat>Custom</PresentationFormat>
  <Paragraphs>76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أيون</vt:lpstr>
      <vt:lpstr>  An-Najah National University Faculty Of Engineering chemical Engineering Department Graduation Project II </vt:lpstr>
      <vt:lpstr>OUTLINE</vt:lpstr>
      <vt:lpstr>The main problem that encountered in composite material:</vt:lpstr>
      <vt:lpstr>The aim of this project:</vt:lpstr>
      <vt:lpstr>LITERATURE VIEW</vt:lpstr>
      <vt:lpstr>Methodology </vt:lpstr>
      <vt:lpstr>Methodology</vt:lpstr>
      <vt:lpstr>Sample preparation:-</vt:lpstr>
      <vt:lpstr>Sample preparation:-</vt:lpstr>
      <vt:lpstr>Production of composite material:</vt:lpstr>
      <vt:lpstr>Testing of samples:</vt:lpstr>
      <vt:lpstr>Results and discussion: 1.Untreated PP-glass fiber composites.</vt:lpstr>
      <vt:lpstr>Results and discussion:</vt:lpstr>
      <vt:lpstr>3.Silane treated PP-glass fiber composite</vt:lpstr>
      <vt:lpstr>Results and discussion</vt:lpstr>
      <vt:lpstr>5. PPgMA treated glass-fiber composite. </vt:lpstr>
      <vt:lpstr>DSC test</vt:lpstr>
      <vt:lpstr>RECOMMENDATION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sbitany</dc:creator>
  <cp:lastModifiedBy>lab</cp:lastModifiedBy>
  <cp:revision>34</cp:revision>
  <dcterms:created xsi:type="dcterms:W3CDTF">2017-12-02T11:44:14Z</dcterms:created>
  <dcterms:modified xsi:type="dcterms:W3CDTF">2018-01-04T07:26:19Z</dcterms:modified>
</cp:coreProperties>
</file>