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9" r:id="rId12"/>
    <p:sldId id="267" r:id="rId13"/>
    <p:sldId id="268" r:id="rId14"/>
    <p:sldId id="281" r:id="rId15"/>
    <p:sldId id="270" r:id="rId16"/>
    <p:sldId id="272" r:id="rId17"/>
    <p:sldId id="271" r:id="rId18"/>
    <p:sldId id="273" r:id="rId19"/>
    <p:sldId id="274" r:id="rId20"/>
    <p:sldId id="275" r:id="rId21"/>
    <p:sldId id="278" r:id="rId22"/>
    <p:sldId id="276" r:id="rId23"/>
    <p:sldId id="277" r:id="rId24"/>
    <p:sldId id="282" r:id="rId25"/>
  </p:sldIdLst>
  <p:sldSz cx="9144000" cy="6858000" type="screen4x3"/>
  <p:notesSz cx="6858000" cy="9144000"/>
  <p:defaultTextStyle>
    <a:defPPr>
      <a:defRPr lang="en-US"/>
    </a:defPPr>
    <a:lvl1pPr marL="0" algn="l" defTabSz="914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82" algn="l" defTabSz="914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65" algn="l" defTabSz="914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249" algn="l" defTabSz="914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331" algn="l" defTabSz="914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415" algn="l" defTabSz="914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498" algn="l" defTabSz="914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581" algn="l" defTabSz="914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663" algn="l" defTabSz="914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63FF6D-F8E3-4171-A25C-16332CA9BF76}" type="doc">
      <dgm:prSet loTypeId="urn:microsoft.com/office/officeart/2005/8/layout/lProcess2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0408F5B-31EA-4BE6-ADC4-5D3C0C7F62E7}">
      <dgm:prSet phldrT="[Text]" custT="1"/>
      <dgm:spPr/>
      <dgm:t>
        <a:bodyPr/>
        <a:lstStyle/>
        <a:p>
          <a:r>
            <a:rPr lang="en-US" sz="2000" b="1" i="1">
              <a:solidFill>
                <a:schemeClr val="accent5">
                  <a:lumMod val="50000"/>
                </a:schemeClr>
              </a:solidFill>
            </a:rPr>
            <a:t>Subscriber’s benefits </a:t>
          </a:r>
        </a:p>
      </dgm:t>
    </dgm:pt>
    <dgm:pt modelId="{6222101D-9DB6-48C9-9D3B-2191872C89B4}" type="parTrans" cxnId="{4914E64F-C2B8-4F5E-9FFA-D36D5E698EB9}">
      <dgm:prSet/>
      <dgm:spPr/>
      <dgm:t>
        <a:bodyPr/>
        <a:lstStyle/>
        <a:p>
          <a:endParaRPr lang="en-US"/>
        </a:p>
      </dgm:t>
    </dgm:pt>
    <dgm:pt modelId="{C5639DD9-0113-4C3D-8AE8-E2EFBA9B4914}" type="sibTrans" cxnId="{4914E64F-C2B8-4F5E-9FFA-D36D5E698EB9}">
      <dgm:prSet/>
      <dgm:spPr/>
      <dgm:t>
        <a:bodyPr/>
        <a:lstStyle/>
        <a:p>
          <a:endParaRPr lang="en-US"/>
        </a:p>
      </dgm:t>
    </dgm:pt>
    <dgm:pt modelId="{8DA36417-EC2A-4C87-818B-CDFEC1794C1C}">
      <dgm:prSet phldrT="[Text]" custT="1"/>
      <dgm:spPr/>
      <dgm:t>
        <a:bodyPr/>
        <a:lstStyle/>
        <a:p>
          <a:r>
            <a:rPr lang="en-US" sz="2400" b="1" i="1">
              <a:solidFill>
                <a:schemeClr val="tx2">
                  <a:lumMod val="50000"/>
                </a:schemeClr>
              </a:solidFill>
            </a:rPr>
            <a:t>Benefits of Femtocell</a:t>
          </a:r>
          <a:endParaRPr lang="en-US" sz="2400" i="1">
            <a:solidFill>
              <a:schemeClr val="tx2">
                <a:lumMod val="50000"/>
              </a:schemeClr>
            </a:solidFill>
          </a:endParaRPr>
        </a:p>
      </dgm:t>
    </dgm:pt>
    <dgm:pt modelId="{70879B49-5B4B-4BA7-8CE9-A5085CDDD1A3}" type="parTrans" cxnId="{08406880-C84A-4A2F-9317-CB99CC46788E}">
      <dgm:prSet/>
      <dgm:spPr/>
      <dgm:t>
        <a:bodyPr/>
        <a:lstStyle/>
        <a:p>
          <a:endParaRPr lang="en-US"/>
        </a:p>
      </dgm:t>
    </dgm:pt>
    <dgm:pt modelId="{18BF5BCD-A432-4652-9691-8D226D58F8B2}" type="sibTrans" cxnId="{08406880-C84A-4A2F-9317-CB99CC46788E}">
      <dgm:prSet/>
      <dgm:spPr/>
      <dgm:t>
        <a:bodyPr/>
        <a:lstStyle/>
        <a:p>
          <a:endParaRPr lang="en-US"/>
        </a:p>
      </dgm:t>
    </dgm:pt>
    <dgm:pt modelId="{319EC79B-DD8E-4C3F-9BF9-2BDFE3622731}">
      <dgm:prSet phldrT="[Text]" custT="1"/>
      <dgm:spPr/>
      <dgm:t>
        <a:bodyPr/>
        <a:lstStyle/>
        <a:p>
          <a:pPr algn="ctr"/>
          <a:endParaRPr lang="en-US" sz="1400"/>
        </a:p>
        <a:p>
          <a:pPr algn="ctr"/>
          <a:endParaRPr lang="en-US" sz="1400" b="1"/>
        </a:p>
        <a:p>
          <a:pPr algn="ctr"/>
          <a:r>
            <a:rPr lang="en-US" sz="1400" b="1"/>
            <a:t>Reduced distance between sender and receiver  leads to higher signal strength, lower transmit power, and prolong handset life.</a:t>
          </a:r>
        </a:p>
        <a:p>
          <a:pPr algn="ctr"/>
          <a:endParaRPr lang="en-US" sz="1400"/>
        </a:p>
        <a:p>
          <a:pPr algn="ctr"/>
          <a:endParaRPr lang="en-US" sz="1400"/>
        </a:p>
        <a:p>
          <a:pPr algn="ctr"/>
          <a:endParaRPr lang="en-US" sz="1400"/>
        </a:p>
        <a:p>
          <a:pPr algn="ctr"/>
          <a:endParaRPr lang="en-US" sz="1400"/>
        </a:p>
        <a:p>
          <a:pPr algn="ctr"/>
          <a:endParaRPr lang="en-US" sz="1400"/>
        </a:p>
        <a:p>
          <a:pPr algn="ctr"/>
          <a:endParaRPr lang="en-US" sz="1400"/>
        </a:p>
      </dgm:t>
    </dgm:pt>
    <dgm:pt modelId="{ACBE9C02-7474-474B-B868-B44D50A211FA}" type="parTrans" cxnId="{FEA314D4-684A-4329-886B-545C38AE6BC1}">
      <dgm:prSet/>
      <dgm:spPr/>
      <dgm:t>
        <a:bodyPr/>
        <a:lstStyle/>
        <a:p>
          <a:endParaRPr lang="en-US"/>
        </a:p>
      </dgm:t>
    </dgm:pt>
    <dgm:pt modelId="{71FCA03A-23FE-44E2-91F8-1B3221E6FF1D}" type="sibTrans" cxnId="{FEA314D4-684A-4329-886B-545C38AE6BC1}">
      <dgm:prSet/>
      <dgm:spPr/>
      <dgm:t>
        <a:bodyPr/>
        <a:lstStyle/>
        <a:p>
          <a:endParaRPr lang="en-US"/>
        </a:p>
      </dgm:t>
    </dgm:pt>
    <dgm:pt modelId="{15B02590-5926-4E8B-A9FD-407B7673BE4B}">
      <dgm:prSet phldrT="[Text]" custT="1"/>
      <dgm:spPr/>
      <dgm:t>
        <a:bodyPr/>
        <a:lstStyle/>
        <a:p>
          <a:r>
            <a:rPr lang="en-US" sz="2000" b="1" i="1">
              <a:solidFill>
                <a:schemeClr val="accent5">
                  <a:lumMod val="50000"/>
                </a:schemeClr>
              </a:solidFill>
            </a:rPr>
            <a:t>Operators’ benefits </a:t>
          </a:r>
        </a:p>
      </dgm:t>
    </dgm:pt>
    <dgm:pt modelId="{8604EDF8-6597-47FC-846F-1D9FA697EF10}" type="parTrans" cxnId="{0F65C36B-5155-49EE-AD8D-347A29ED5202}">
      <dgm:prSet/>
      <dgm:spPr/>
      <dgm:t>
        <a:bodyPr/>
        <a:lstStyle/>
        <a:p>
          <a:endParaRPr lang="en-US"/>
        </a:p>
      </dgm:t>
    </dgm:pt>
    <dgm:pt modelId="{84F03289-EE44-402B-A05F-1BCD99D649C9}" type="sibTrans" cxnId="{0F65C36B-5155-49EE-AD8D-347A29ED5202}">
      <dgm:prSet/>
      <dgm:spPr/>
      <dgm:t>
        <a:bodyPr/>
        <a:lstStyle/>
        <a:p>
          <a:endParaRPr lang="en-US"/>
        </a:p>
      </dgm:t>
    </dgm:pt>
    <dgm:pt modelId="{D32EE39F-D61F-4ABD-8402-9478FCE9D65B}">
      <dgm:prSet phldrT="[Text]" custT="1"/>
      <dgm:spPr/>
      <dgm:t>
        <a:bodyPr/>
        <a:lstStyle/>
        <a:p>
          <a:endParaRPr lang="en-US" sz="1400"/>
        </a:p>
        <a:p>
          <a:r>
            <a:rPr lang="en-US" sz="1400" b="1"/>
            <a:t>- Reduced backhaul cost.</a:t>
          </a:r>
        </a:p>
        <a:p>
          <a:r>
            <a:rPr lang="en-US" sz="1400" b="1"/>
            <a:t>- Increases both coverage and capacity.</a:t>
          </a:r>
        </a:p>
        <a:p>
          <a:r>
            <a:rPr lang="en-US" sz="1400" b="1"/>
            <a:t>- Reduce coverage holes and create new converged services.</a:t>
          </a:r>
        </a:p>
        <a:p>
          <a:r>
            <a:rPr lang="en-US" sz="1400" b="1"/>
            <a:t>- Reduce  macrocell backhaul capacity requirements.</a:t>
          </a:r>
        </a:p>
        <a:p>
          <a:r>
            <a:rPr lang="en-US" sz="1400" b="1"/>
            <a:t>- Works with all existing handsets; no need for expensive subsidizes on dual-mode (4G+Wi-Fi). </a:t>
          </a:r>
        </a:p>
        <a:p>
          <a:endParaRPr lang="en-US" sz="1400"/>
        </a:p>
      </dgm:t>
    </dgm:pt>
    <dgm:pt modelId="{0C7EDADC-69C7-4D9C-938A-344965963849}" type="parTrans" cxnId="{65A513F0-4033-499D-AEBF-36E7DE91C54E}">
      <dgm:prSet/>
      <dgm:spPr/>
      <dgm:t>
        <a:bodyPr/>
        <a:lstStyle/>
        <a:p>
          <a:endParaRPr lang="en-US"/>
        </a:p>
      </dgm:t>
    </dgm:pt>
    <dgm:pt modelId="{C2DF788C-8392-4A47-A5EA-7458F6828090}" type="sibTrans" cxnId="{65A513F0-4033-499D-AEBF-36E7DE91C54E}">
      <dgm:prSet/>
      <dgm:spPr/>
      <dgm:t>
        <a:bodyPr/>
        <a:lstStyle/>
        <a:p>
          <a:endParaRPr lang="en-US"/>
        </a:p>
      </dgm:t>
    </dgm:pt>
    <dgm:pt modelId="{19B4B1E5-0ACC-40ED-BF2A-9FB89D381F86}">
      <dgm:prSet phldrT="[Text]" custT="1"/>
      <dgm:spPr/>
      <dgm:t>
        <a:bodyPr/>
        <a:lstStyle/>
        <a:p>
          <a:endParaRPr lang="en-US" sz="1400"/>
        </a:p>
        <a:p>
          <a:endParaRPr lang="en-US" sz="1400" b="1"/>
        </a:p>
        <a:p>
          <a:r>
            <a:rPr lang="en-US" sz="1400" b="1"/>
            <a:t>- Reduced "in home" call charges. </a:t>
          </a:r>
        </a:p>
        <a:p>
          <a:r>
            <a:rPr lang="en-US" sz="1400" b="1"/>
            <a:t>- Improved indoor coverage.</a:t>
          </a:r>
        </a:p>
        <a:p>
          <a:r>
            <a:rPr lang="en-US" sz="1400" b="1"/>
            <a:t>- Increased user throughput.</a:t>
          </a:r>
        </a:p>
        <a:p>
          <a:r>
            <a:rPr lang="en-US" sz="1400" b="1"/>
            <a:t>- Reduced mobile battery drain.</a:t>
          </a:r>
        </a:p>
        <a:p>
          <a:endParaRPr lang="en-US" sz="1400"/>
        </a:p>
        <a:p>
          <a:endParaRPr lang="en-US" sz="1400"/>
        </a:p>
        <a:p>
          <a:endParaRPr lang="en-US" sz="1400"/>
        </a:p>
        <a:p>
          <a:endParaRPr lang="en-US" sz="1400"/>
        </a:p>
        <a:p>
          <a:endParaRPr lang="en-US" sz="1400"/>
        </a:p>
      </dgm:t>
    </dgm:pt>
    <dgm:pt modelId="{1E0B7105-43C8-4F41-A2CC-BA4FAF0C0DCD}" type="sibTrans" cxnId="{9782B70D-DCE7-447E-A19E-10EF5FD25850}">
      <dgm:prSet/>
      <dgm:spPr/>
      <dgm:t>
        <a:bodyPr/>
        <a:lstStyle/>
        <a:p>
          <a:endParaRPr lang="en-US"/>
        </a:p>
      </dgm:t>
    </dgm:pt>
    <dgm:pt modelId="{08D7424C-A7FE-45EB-8959-666A39CA0C7A}" type="parTrans" cxnId="{9782B70D-DCE7-447E-A19E-10EF5FD25850}">
      <dgm:prSet/>
      <dgm:spPr/>
      <dgm:t>
        <a:bodyPr/>
        <a:lstStyle/>
        <a:p>
          <a:endParaRPr lang="en-US"/>
        </a:p>
      </dgm:t>
    </dgm:pt>
    <dgm:pt modelId="{6B6FEE49-60DF-4867-9BFD-4085E965F98E}" type="pres">
      <dgm:prSet presAssocID="{7F63FF6D-F8E3-4171-A25C-16332CA9BF7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1565D5-AA75-4FFF-9E41-5CADACE7C350}" type="pres">
      <dgm:prSet presAssocID="{50408F5B-31EA-4BE6-ADC4-5D3C0C7F62E7}" presName="compNode" presStyleCnt="0"/>
      <dgm:spPr/>
    </dgm:pt>
    <dgm:pt modelId="{9D563D6E-6D6F-40D4-89B2-0866D6D82F95}" type="pres">
      <dgm:prSet presAssocID="{50408F5B-31EA-4BE6-ADC4-5D3C0C7F62E7}" presName="aNode" presStyleLbl="bgShp" presStyleIdx="0" presStyleCnt="3" custScaleX="111341" custScaleY="91095"/>
      <dgm:spPr/>
      <dgm:t>
        <a:bodyPr/>
        <a:lstStyle/>
        <a:p>
          <a:endParaRPr lang="en-US"/>
        </a:p>
      </dgm:t>
    </dgm:pt>
    <dgm:pt modelId="{9297C85F-3CD3-43B6-8A9A-0F5F433ED5B3}" type="pres">
      <dgm:prSet presAssocID="{50408F5B-31EA-4BE6-ADC4-5D3C0C7F62E7}" presName="textNode" presStyleLbl="bgShp" presStyleIdx="0" presStyleCnt="3"/>
      <dgm:spPr/>
      <dgm:t>
        <a:bodyPr/>
        <a:lstStyle/>
        <a:p>
          <a:endParaRPr lang="en-US"/>
        </a:p>
      </dgm:t>
    </dgm:pt>
    <dgm:pt modelId="{40707FFC-8E79-4757-A1D1-8CC406E1937B}" type="pres">
      <dgm:prSet presAssocID="{50408F5B-31EA-4BE6-ADC4-5D3C0C7F62E7}" presName="compChildNode" presStyleCnt="0"/>
      <dgm:spPr/>
    </dgm:pt>
    <dgm:pt modelId="{36D4B7E2-241A-46EC-B426-A9D521E4B1EE}" type="pres">
      <dgm:prSet presAssocID="{50408F5B-31EA-4BE6-ADC4-5D3C0C7F62E7}" presName="theInnerList" presStyleCnt="0"/>
      <dgm:spPr/>
    </dgm:pt>
    <dgm:pt modelId="{0A5314D4-29E7-4EED-ACA1-E500A01A9A29}" type="pres">
      <dgm:prSet presAssocID="{19B4B1E5-0ACC-40ED-BF2A-9FB89D381F86}" presName="childNode" presStyleLbl="node1" presStyleIdx="0" presStyleCnt="3" custScaleX="135564" custScaleY="1135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E23248-0DE2-44BC-BCB7-4A7E6A68C655}" type="pres">
      <dgm:prSet presAssocID="{50408F5B-31EA-4BE6-ADC4-5D3C0C7F62E7}" presName="aSpace" presStyleCnt="0"/>
      <dgm:spPr/>
    </dgm:pt>
    <dgm:pt modelId="{46BB6D36-0774-4C08-B234-7A5DE234FB0C}" type="pres">
      <dgm:prSet presAssocID="{8DA36417-EC2A-4C87-818B-CDFEC1794C1C}" presName="compNode" presStyleCnt="0"/>
      <dgm:spPr/>
    </dgm:pt>
    <dgm:pt modelId="{46F042DA-2584-4F47-95EC-2EBB8A155217}" type="pres">
      <dgm:prSet presAssocID="{8DA36417-EC2A-4C87-818B-CDFEC1794C1C}" presName="aNode" presStyleLbl="bgShp" presStyleIdx="1" presStyleCnt="3" custScaleX="99871" custScaleY="90724"/>
      <dgm:spPr/>
      <dgm:t>
        <a:bodyPr/>
        <a:lstStyle/>
        <a:p>
          <a:endParaRPr lang="en-US"/>
        </a:p>
      </dgm:t>
    </dgm:pt>
    <dgm:pt modelId="{B1776619-A75A-4C66-B072-C3E7FC5129D8}" type="pres">
      <dgm:prSet presAssocID="{8DA36417-EC2A-4C87-818B-CDFEC1794C1C}" presName="textNode" presStyleLbl="bgShp" presStyleIdx="1" presStyleCnt="3"/>
      <dgm:spPr/>
      <dgm:t>
        <a:bodyPr/>
        <a:lstStyle/>
        <a:p>
          <a:endParaRPr lang="en-US"/>
        </a:p>
      </dgm:t>
    </dgm:pt>
    <dgm:pt modelId="{A2627472-BBEF-46B5-8602-DEF90744A604}" type="pres">
      <dgm:prSet presAssocID="{8DA36417-EC2A-4C87-818B-CDFEC1794C1C}" presName="compChildNode" presStyleCnt="0"/>
      <dgm:spPr/>
    </dgm:pt>
    <dgm:pt modelId="{F2BBBEEE-2FEB-4058-B1D7-055FBF0C7385}" type="pres">
      <dgm:prSet presAssocID="{8DA36417-EC2A-4C87-818B-CDFEC1794C1C}" presName="theInnerList" presStyleCnt="0"/>
      <dgm:spPr/>
    </dgm:pt>
    <dgm:pt modelId="{410D941D-EACD-45F0-AF45-AE2E762CE272}" type="pres">
      <dgm:prSet presAssocID="{319EC79B-DD8E-4C3F-9BF9-2BDFE3622731}" presName="childNode" presStyleLbl="node1" presStyleIdx="1" presStyleCnt="3" custScaleX="1274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A2F26C-1F74-43DE-8D39-FEE74B208362}" type="pres">
      <dgm:prSet presAssocID="{8DA36417-EC2A-4C87-818B-CDFEC1794C1C}" presName="aSpace" presStyleCnt="0"/>
      <dgm:spPr/>
    </dgm:pt>
    <dgm:pt modelId="{8471DC02-C3A4-400B-838C-61F13ECBDA88}" type="pres">
      <dgm:prSet presAssocID="{15B02590-5926-4E8B-A9FD-407B7673BE4B}" presName="compNode" presStyleCnt="0"/>
      <dgm:spPr/>
    </dgm:pt>
    <dgm:pt modelId="{28485F1E-D9A4-421C-8AE7-479FA8A0460E}" type="pres">
      <dgm:prSet presAssocID="{15B02590-5926-4E8B-A9FD-407B7673BE4B}" presName="aNode" presStyleLbl="bgShp" presStyleIdx="2" presStyleCnt="3" custScaleX="126190" custScaleY="90724"/>
      <dgm:spPr/>
      <dgm:t>
        <a:bodyPr/>
        <a:lstStyle/>
        <a:p>
          <a:endParaRPr lang="en-US"/>
        </a:p>
      </dgm:t>
    </dgm:pt>
    <dgm:pt modelId="{AF6058C7-71DB-4741-97DA-629F598F9188}" type="pres">
      <dgm:prSet presAssocID="{15B02590-5926-4E8B-A9FD-407B7673BE4B}" presName="textNode" presStyleLbl="bgShp" presStyleIdx="2" presStyleCnt="3"/>
      <dgm:spPr/>
      <dgm:t>
        <a:bodyPr/>
        <a:lstStyle/>
        <a:p>
          <a:endParaRPr lang="en-US"/>
        </a:p>
      </dgm:t>
    </dgm:pt>
    <dgm:pt modelId="{4DD37CB0-E5E8-4CE7-A077-4FB89FA4B63C}" type="pres">
      <dgm:prSet presAssocID="{15B02590-5926-4E8B-A9FD-407B7673BE4B}" presName="compChildNode" presStyleCnt="0"/>
      <dgm:spPr/>
    </dgm:pt>
    <dgm:pt modelId="{0A378E9C-307B-4A86-B4A8-64A31632BD48}" type="pres">
      <dgm:prSet presAssocID="{15B02590-5926-4E8B-A9FD-407B7673BE4B}" presName="theInnerList" presStyleCnt="0"/>
      <dgm:spPr/>
    </dgm:pt>
    <dgm:pt modelId="{AECB47ED-9098-4CD4-A9AC-7C382A7A53C5}" type="pres">
      <dgm:prSet presAssocID="{D32EE39F-D61F-4ABD-8402-9478FCE9D65B}" presName="childNode" presStyleLbl="node1" presStyleIdx="2" presStyleCnt="3" custScaleX="166632" custScaleY="1049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9B75143-C0A9-44DA-B041-FA4FB08246F0}" type="presOf" srcId="{319EC79B-DD8E-4C3F-9BF9-2BDFE3622731}" destId="{410D941D-EACD-45F0-AF45-AE2E762CE272}" srcOrd="0" destOrd="0" presId="urn:microsoft.com/office/officeart/2005/8/layout/lProcess2"/>
    <dgm:cxn modelId="{D07A96A2-D3BC-415D-9EC4-619E70A32182}" type="presOf" srcId="{50408F5B-31EA-4BE6-ADC4-5D3C0C7F62E7}" destId="{9D563D6E-6D6F-40D4-89B2-0866D6D82F95}" srcOrd="0" destOrd="0" presId="urn:microsoft.com/office/officeart/2005/8/layout/lProcess2"/>
    <dgm:cxn modelId="{4914E64F-C2B8-4F5E-9FFA-D36D5E698EB9}" srcId="{7F63FF6D-F8E3-4171-A25C-16332CA9BF76}" destId="{50408F5B-31EA-4BE6-ADC4-5D3C0C7F62E7}" srcOrd="0" destOrd="0" parTransId="{6222101D-9DB6-48C9-9D3B-2191872C89B4}" sibTransId="{C5639DD9-0113-4C3D-8AE8-E2EFBA9B4914}"/>
    <dgm:cxn modelId="{65A513F0-4033-499D-AEBF-36E7DE91C54E}" srcId="{15B02590-5926-4E8B-A9FD-407B7673BE4B}" destId="{D32EE39F-D61F-4ABD-8402-9478FCE9D65B}" srcOrd="0" destOrd="0" parTransId="{0C7EDADC-69C7-4D9C-938A-344965963849}" sibTransId="{C2DF788C-8392-4A47-A5EA-7458F6828090}"/>
    <dgm:cxn modelId="{0F65C36B-5155-49EE-AD8D-347A29ED5202}" srcId="{7F63FF6D-F8E3-4171-A25C-16332CA9BF76}" destId="{15B02590-5926-4E8B-A9FD-407B7673BE4B}" srcOrd="2" destOrd="0" parTransId="{8604EDF8-6597-47FC-846F-1D9FA697EF10}" sibTransId="{84F03289-EE44-402B-A05F-1BCD99D649C9}"/>
    <dgm:cxn modelId="{5709C608-DB80-4F12-9ADC-C4B0FFB79CAD}" type="presOf" srcId="{15B02590-5926-4E8B-A9FD-407B7673BE4B}" destId="{AF6058C7-71DB-4741-97DA-629F598F9188}" srcOrd="1" destOrd="0" presId="urn:microsoft.com/office/officeart/2005/8/layout/lProcess2"/>
    <dgm:cxn modelId="{EA57C1C7-94FF-4BBC-A98A-DC927612F3EF}" type="presOf" srcId="{15B02590-5926-4E8B-A9FD-407B7673BE4B}" destId="{28485F1E-D9A4-421C-8AE7-479FA8A0460E}" srcOrd="0" destOrd="0" presId="urn:microsoft.com/office/officeart/2005/8/layout/lProcess2"/>
    <dgm:cxn modelId="{B0162343-8002-459C-93FF-6616F904AC42}" type="presOf" srcId="{D32EE39F-D61F-4ABD-8402-9478FCE9D65B}" destId="{AECB47ED-9098-4CD4-A9AC-7C382A7A53C5}" srcOrd="0" destOrd="0" presId="urn:microsoft.com/office/officeart/2005/8/layout/lProcess2"/>
    <dgm:cxn modelId="{46F28190-BD9C-4750-9B47-23CC753FB4A2}" type="presOf" srcId="{50408F5B-31EA-4BE6-ADC4-5D3C0C7F62E7}" destId="{9297C85F-3CD3-43B6-8A9A-0F5F433ED5B3}" srcOrd="1" destOrd="0" presId="urn:microsoft.com/office/officeart/2005/8/layout/lProcess2"/>
    <dgm:cxn modelId="{D1A57AF3-2BC3-48DC-8D3D-DBE5411028D6}" type="presOf" srcId="{19B4B1E5-0ACC-40ED-BF2A-9FB89D381F86}" destId="{0A5314D4-29E7-4EED-ACA1-E500A01A9A29}" srcOrd="0" destOrd="0" presId="urn:microsoft.com/office/officeart/2005/8/layout/lProcess2"/>
    <dgm:cxn modelId="{39BF5CD3-3A64-409D-974B-70C3533E3B4D}" type="presOf" srcId="{8DA36417-EC2A-4C87-818B-CDFEC1794C1C}" destId="{46F042DA-2584-4F47-95EC-2EBB8A155217}" srcOrd="0" destOrd="0" presId="urn:microsoft.com/office/officeart/2005/8/layout/lProcess2"/>
    <dgm:cxn modelId="{08406880-C84A-4A2F-9317-CB99CC46788E}" srcId="{7F63FF6D-F8E3-4171-A25C-16332CA9BF76}" destId="{8DA36417-EC2A-4C87-818B-CDFEC1794C1C}" srcOrd="1" destOrd="0" parTransId="{70879B49-5B4B-4BA7-8CE9-A5085CDDD1A3}" sibTransId="{18BF5BCD-A432-4652-9691-8D226D58F8B2}"/>
    <dgm:cxn modelId="{FEA314D4-684A-4329-886B-545C38AE6BC1}" srcId="{8DA36417-EC2A-4C87-818B-CDFEC1794C1C}" destId="{319EC79B-DD8E-4C3F-9BF9-2BDFE3622731}" srcOrd="0" destOrd="0" parTransId="{ACBE9C02-7474-474B-B868-B44D50A211FA}" sibTransId="{71FCA03A-23FE-44E2-91F8-1B3221E6FF1D}"/>
    <dgm:cxn modelId="{CD5F760B-1606-42E2-837C-35240CC0AB41}" type="presOf" srcId="{7F63FF6D-F8E3-4171-A25C-16332CA9BF76}" destId="{6B6FEE49-60DF-4867-9BFD-4085E965F98E}" srcOrd="0" destOrd="0" presId="urn:microsoft.com/office/officeart/2005/8/layout/lProcess2"/>
    <dgm:cxn modelId="{03F2FD98-9265-43A7-B4AD-31172436E175}" type="presOf" srcId="{8DA36417-EC2A-4C87-818B-CDFEC1794C1C}" destId="{B1776619-A75A-4C66-B072-C3E7FC5129D8}" srcOrd="1" destOrd="0" presId="urn:microsoft.com/office/officeart/2005/8/layout/lProcess2"/>
    <dgm:cxn modelId="{9782B70D-DCE7-447E-A19E-10EF5FD25850}" srcId="{50408F5B-31EA-4BE6-ADC4-5D3C0C7F62E7}" destId="{19B4B1E5-0ACC-40ED-BF2A-9FB89D381F86}" srcOrd="0" destOrd="0" parTransId="{08D7424C-A7FE-45EB-8959-666A39CA0C7A}" sibTransId="{1E0B7105-43C8-4F41-A2CC-BA4FAF0C0DCD}"/>
    <dgm:cxn modelId="{4B14637C-7A7D-41AC-89D5-3A9BC1218E1C}" type="presParOf" srcId="{6B6FEE49-60DF-4867-9BFD-4085E965F98E}" destId="{141565D5-AA75-4FFF-9E41-5CADACE7C350}" srcOrd="0" destOrd="0" presId="urn:microsoft.com/office/officeart/2005/8/layout/lProcess2"/>
    <dgm:cxn modelId="{F60BE142-7F74-4273-B1C1-938BCC8739EE}" type="presParOf" srcId="{141565D5-AA75-4FFF-9E41-5CADACE7C350}" destId="{9D563D6E-6D6F-40D4-89B2-0866D6D82F95}" srcOrd="0" destOrd="0" presId="urn:microsoft.com/office/officeart/2005/8/layout/lProcess2"/>
    <dgm:cxn modelId="{E5492E90-0969-4B7F-81AB-65CBAA9F782A}" type="presParOf" srcId="{141565D5-AA75-4FFF-9E41-5CADACE7C350}" destId="{9297C85F-3CD3-43B6-8A9A-0F5F433ED5B3}" srcOrd="1" destOrd="0" presId="urn:microsoft.com/office/officeart/2005/8/layout/lProcess2"/>
    <dgm:cxn modelId="{4AB6C90F-7E9B-40DD-8C87-3ACFF33B4B3A}" type="presParOf" srcId="{141565D5-AA75-4FFF-9E41-5CADACE7C350}" destId="{40707FFC-8E79-4757-A1D1-8CC406E1937B}" srcOrd="2" destOrd="0" presId="urn:microsoft.com/office/officeart/2005/8/layout/lProcess2"/>
    <dgm:cxn modelId="{6924C251-5FB5-4159-A080-3FD8C2306BAC}" type="presParOf" srcId="{40707FFC-8E79-4757-A1D1-8CC406E1937B}" destId="{36D4B7E2-241A-46EC-B426-A9D521E4B1EE}" srcOrd="0" destOrd="0" presId="urn:microsoft.com/office/officeart/2005/8/layout/lProcess2"/>
    <dgm:cxn modelId="{9DA51E33-05C6-48DD-A8CC-E59E5319FACE}" type="presParOf" srcId="{36D4B7E2-241A-46EC-B426-A9D521E4B1EE}" destId="{0A5314D4-29E7-4EED-ACA1-E500A01A9A29}" srcOrd="0" destOrd="0" presId="urn:microsoft.com/office/officeart/2005/8/layout/lProcess2"/>
    <dgm:cxn modelId="{E5DC9027-0595-43EA-B4D4-7A2A80FC0C5E}" type="presParOf" srcId="{6B6FEE49-60DF-4867-9BFD-4085E965F98E}" destId="{14E23248-0DE2-44BC-BCB7-4A7E6A68C655}" srcOrd="1" destOrd="0" presId="urn:microsoft.com/office/officeart/2005/8/layout/lProcess2"/>
    <dgm:cxn modelId="{6C8E45C4-0EDD-4AD5-B984-E7F184F6E67F}" type="presParOf" srcId="{6B6FEE49-60DF-4867-9BFD-4085E965F98E}" destId="{46BB6D36-0774-4C08-B234-7A5DE234FB0C}" srcOrd="2" destOrd="0" presId="urn:microsoft.com/office/officeart/2005/8/layout/lProcess2"/>
    <dgm:cxn modelId="{62563319-2BFC-4A8E-B1EA-42E75E401A42}" type="presParOf" srcId="{46BB6D36-0774-4C08-B234-7A5DE234FB0C}" destId="{46F042DA-2584-4F47-95EC-2EBB8A155217}" srcOrd="0" destOrd="0" presId="urn:microsoft.com/office/officeart/2005/8/layout/lProcess2"/>
    <dgm:cxn modelId="{7E88ADC0-FC1D-459A-8292-F9A2C3B287D9}" type="presParOf" srcId="{46BB6D36-0774-4C08-B234-7A5DE234FB0C}" destId="{B1776619-A75A-4C66-B072-C3E7FC5129D8}" srcOrd="1" destOrd="0" presId="urn:microsoft.com/office/officeart/2005/8/layout/lProcess2"/>
    <dgm:cxn modelId="{FB95AC23-96BB-4895-85A8-B3A3DDE51A47}" type="presParOf" srcId="{46BB6D36-0774-4C08-B234-7A5DE234FB0C}" destId="{A2627472-BBEF-46B5-8602-DEF90744A604}" srcOrd="2" destOrd="0" presId="urn:microsoft.com/office/officeart/2005/8/layout/lProcess2"/>
    <dgm:cxn modelId="{91177424-9753-44B3-AFC2-13AE17C8DD76}" type="presParOf" srcId="{A2627472-BBEF-46B5-8602-DEF90744A604}" destId="{F2BBBEEE-2FEB-4058-B1D7-055FBF0C7385}" srcOrd="0" destOrd="0" presId="urn:microsoft.com/office/officeart/2005/8/layout/lProcess2"/>
    <dgm:cxn modelId="{CFCF6635-AEFB-4C01-AD90-C250C338D350}" type="presParOf" srcId="{F2BBBEEE-2FEB-4058-B1D7-055FBF0C7385}" destId="{410D941D-EACD-45F0-AF45-AE2E762CE272}" srcOrd="0" destOrd="0" presId="urn:microsoft.com/office/officeart/2005/8/layout/lProcess2"/>
    <dgm:cxn modelId="{B3AC6917-DCA0-4A48-8C58-84A9CB24B3BE}" type="presParOf" srcId="{6B6FEE49-60DF-4867-9BFD-4085E965F98E}" destId="{58A2F26C-1F74-43DE-8D39-FEE74B208362}" srcOrd="3" destOrd="0" presId="urn:microsoft.com/office/officeart/2005/8/layout/lProcess2"/>
    <dgm:cxn modelId="{68281B7D-392A-4489-8B5F-BF5C8A1BC8DB}" type="presParOf" srcId="{6B6FEE49-60DF-4867-9BFD-4085E965F98E}" destId="{8471DC02-C3A4-400B-838C-61F13ECBDA88}" srcOrd="4" destOrd="0" presId="urn:microsoft.com/office/officeart/2005/8/layout/lProcess2"/>
    <dgm:cxn modelId="{3BAF30A7-1114-49B6-9BA0-AC8031B8D55F}" type="presParOf" srcId="{8471DC02-C3A4-400B-838C-61F13ECBDA88}" destId="{28485F1E-D9A4-421C-8AE7-479FA8A0460E}" srcOrd="0" destOrd="0" presId="urn:microsoft.com/office/officeart/2005/8/layout/lProcess2"/>
    <dgm:cxn modelId="{41A8FB83-75A7-483F-A1DD-1D8A93284047}" type="presParOf" srcId="{8471DC02-C3A4-400B-838C-61F13ECBDA88}" destId="{AF6058C7-71DB-4741-97DA-629F598F9188}" srcOrd="1" destOrd="0" presId="urn:microsoft.com/office/officeart/2005/8/layout/lProcess2"/>
    <dgm:cxn modelId="{E2D446E8-6A4A-4D06-B3DD-5255742D0B4C}" type="presParOf" srcId="{8471DC02-C3A4-400B-838C-61F13ECBDA88}" destId="{4DD37CB0-E5E8-4CE7-A077-4FB89FA4B63C}" srcOrd="2" destOrd="0" presId="urn:microsoft.com/office/officeart/2005/8/layout/lProcess2"/>
    <dgm:cxn modelId="{1E4D42F1-AF1B-4251-956F-1D1B63E8068F}" type="presParOf" srcId="{4DD37CB0-E5E8-4CE7-A077-4FB89FA4B63C}" destId="{0A378E9C-307B-4A86-B4A8-64A31632BD48}" srcOrd="0" destOrd="0" presId="urn:microsoft.com/office/officeart/2005/8/layout/lProcess2"/>
    <dgm:cxn modelId="{E6540A12-4C72-4EEC-8774-63ABEF6C81D1}" type="presParOf" srcId="{0A378E9C-307B-4A86-B4A8-64A31632BD48}" destId="{AECB47ED-9098-4CD4-A9AC-7C382A7A53C5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563D6E-6D6F-40D4-89B2-0866D6D82F95}">
      <dsp:nvSpPr>
        <dsp:cNvPr id="0" name=""/>
        <dsp:cNvSpPr/>
      </dsp:nvSpPr>
      <dsp:spPr>
        <a:xfrm>
          <a:off x="2215" y="201518"/>
          <a:ext cx="2532330" cy="4122925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>
              <a:solidFill>
                <a:schemeClr val="accent5">
                  <a:lumMod val="50000"/>
                </a:schemeClr>
              </a:solidFill>
            </a:rPr>
            <a:t>Subscriber’s benefits </a:t>
          </a:r>
        </a:p>
      </dsp:txBody>
      <dsp:txXfrm>
        <a:off x="2215" y="201518"/>
        <a:ext cx="2532330" cy="1236877"/>
      </dsp:txXfrm>
    </dsp:sp>
    <dsp:sp modelId="{0A5314D4-29E7-4EED-ACA1-E500A01A9A29}">
      <dsp:nvSpPr>
        <dsp:cNvPr id="0" name=""/>
        <dsp:cNvSpPr/>
      </dsp:nvSpPr>
      <dsp:spPr>
        <a:xfrm>
          <a:off x="35078" y="1359141"/>
          <a:ext cx="2466604" cy="293917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- Reduced "in home" call charges.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- Improved indoor coverage.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- Increased user throughput.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- Reduced mobile battery drain.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5078" y="1359141"/>
        <a:ext cx="2466604" cy="2939171"/>
      </dsp:txXfrm>
    </dsp:sp>
    <dsp:sp modelId="{46F042DA-2584-4F47-95EC-2EBB8A155217}">
      <dsp:nvSpPr>
        <dsp:cNvPr id="0" name=""/>
        <dsp:cNvSpPr/>
      </dsp:nvSpPr>
      <dsp:spPr>
        <a:xfrm>
          <a:off x="2729290" y="209914"/>
          <a:ext cx="2271457" cy="410613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1" kern="1200">
              <a:solidFill>
                <a:schemeClr val="tx2">
                  <a:lumMod val="50000"/>
                </a:schemeClr>
              </a:solidFill>
            </a:rPr>
            <a:t>Benefits of Femtocell</a:t>
          </a:r>
          <a:endParaRPr lang="en-US" sz="2400" i="1" kern="1200">
            <a:solidFill>
              <a:schemeClr val="tx2">
                <a:lumMod val="50000"/>
              </a:schemeClr>
            </a:solidFill>
          </a:endParaRPr>
        </a:p>
      </dsp:txBody>
      <dsp:txXfrm>
        <a:off x="2729290" y="209914"/>
        <a:ext cx="2271457" cy="1231840"/>
      </dsp:txXfrm>
    </dsp:sp>
    <dsp:sp modelId="{410D941D-EACD-45F0-AF45-AE2E762CE272}">
      <dsp:nvSpPr>
        <dsp:cNvPr id="0" name=""/>
        <dsp:cNvSpPr/>
      </dsp:nvSpPr>
      <dsp:spPr>
        <a:xfrm>
          <a:off x="2705125" y="1359225"/>
          <a:ext cx="2319788" cy="2939003"/>
        </a:xfrm>
        <a:prstGeom prst="roundRect">
          <a:avLst>
            <a:gd name="adj" fmla="val 1000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Reduced distance between sender and receiver  leads to higher signal strength, lower transmit power, and prolong handset life.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2705125" y="1359225"/>
        <a:ext cx="2319788" cy="2939003"/>
      </dsp:txXfrm>
    </dsp:sp>
    <dsp:sp modelId="{28485F1E-D9A4-421C-8AE7-479FA8A0460E}">
      <dsp:nvSpPr>
        <dsp:cNvPr id="0" name=""/>
        <dsp:cNvSpPr/>
      </dsp:nvSpPr>
      <dsp:spPr>
        <a:xfrm>
          <a:off x="5276411" y="209914"/>
          <a:ext cx="2870054" cy="410613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>
              <a:solidFill>
                <a:schemeClr val="accent5">
                  <a:lumMod val="50000"/>
                </a:schemeClr>
              </a:solidFill>
            </a:rPr>
            <a:t>Operators’ benefits </a:t>
          </a:r>
        </a:p>
      </dsp:txBody>
      <dsp:txXfrm>
        <a:off x="5276411" y="209914"/>
        <a:ext cx="2870054" cy="1231840"/>
      </dsp:txXfrm>
    </dsp:sp>
    <dsp:sp modelId="{AECB47ED-9098-4CD4-A9AC-7C382A7A53C5}">
      <dsp:nvSpPr>
        <dsp:cNvPr id="0" name=""/>
        <dsp:cNvSpPr/>
      </dsp:nvSpPr>
      <dsp:spPr>
        <a:xfrm>
          <a:off x="5195492" y="1358792"/>
          <a:ext cx="3031891" cy="2939869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- Reduced backhaul cost.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- Increases both coverage and capacity.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- Reduce coverage holes and create new converged services.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- Reduce  macrocell backhaul capacity requirements.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- Works with all existing handsets; no need for expensive subsidizes on dual-mode (4G+Wi-Fi).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5195492" y="1358792"/>
        <a:ext cx="3031891" cy="29398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2" y="2130428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DD13-1C9F-4466-AECA-D3CDD2F89AD5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095C-5F3D-4A2F-92E8-20281C5A0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DD13-1C9F-4466-AECA-D3CDD2F89AD5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095C-5F3D-4A2F-92E8-20281C5A0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7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DD13-1C9F-4466-AECA-D3CDD2F89AD5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095C-5F3D-4A2F-92E8-20281C5A0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DD13-1C9F-4466-AECA-D3CDD2F89AD5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095C-5F3D-4A2F-92E8-20281C5A0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4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4" y="2906716"/>
            <a:ext cx="7772400" cy="1500185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570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5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DD13-1C9F-4466-AECA-D3CDD2F89AD5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095C-5F3D-4A2F-92E8-20281C5A0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DD13-1C9F-4466-AECA-D3CDD2F89AD5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095C-5F3D-4A2F-92E8-20281C5A0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100" b="1"/>
            </a:lvl2pPr>
            <a:lvl3pPr marL="914165" indent="0">
              <a:buNone/>
              <a:defRPr sz="1800" b="1"/>
            </a:lvl3pPr>
            <a:lvl4pPr marL="1371249" indent="0">
              <a:buNone/>
              <a:defRPr sz="1600" b="1"/>
            </a:lvl4pPr>
            <a:lvl5pPr marL="1828331" indent="0">
              <a:buNone/>
              <a:defRPr sz="1600" b="1"/>
            </a:lvl5pPr>
            <a:lvl6pPr marL="2285415" indent="0">
              <a:buNone/>
              <a:defRPr sz="1600" b="1"/>
            </a:lvl6pPr>
            <a:lvl7pPr marL="2742498" indent="0">
              <a:buNone/>
              <a:defRPr sz="1600" b="1"/>
            </a:lvl7pPr>
            <a:lvl8pPr marL="3199581" indent="0">
              <a:buNone/>
              <a:defRPr sz="1600" b="1"/>
            </a:lvl8pPr>
            <a:lvl9pPr marL="3656663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3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7" y="1535116"/>
            <a:ext cx="4041775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100" b="1"/>
            </a:lvl2pPr>
            <a:lvl3pPr marL="914165" indent="0">
              <a:buNone/>
              <a:defRPr sz="1800" b="1"/>
            </a:lvl3pPr>
            <a:lvl4pPr marL="1371249" indent="0">
              <a:buNone/>
              <a:defRPr sz="1600" b="1"/>
            </a:lvl4pPr>
            <a:lvl5pPr marL="1828331" indent="0">
              <a:buNone/>
              <a:defRPr sz="1600" b="1"/>
            </a:lvl5pPr>
            <a:lvl6pPr marL="2285415" indent="0">
              <a:buNone/>
              <a:defRPr sz="1600" b="1"/>
            </a:lvl6pPr>
            <a:lvl7pPr marL="2742498" indent="0">
              <a:buNone/>
              <a:defRPr sz="1600" b="1"/>
            </a:lvl7pPr>
            <a:lvl8pPr marL="3199581" indent="0">
              <a:buNone/>
              <a:defRPr sz="1600" b="1"/>
            </a:lvl8pPr>
            <a:lvl9pPr marL="3656663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7" y="2174873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DD13-1C9F-4466-AECA-D3CDD2F89AD5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095C-5F3D-4A2F-92E8-20281C5A0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DD13-1C9F-4466-AECA-D3CDD2F89AD5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095C-5F3D-4A2F-92E8-20281C5A0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DD13-1C9F-4466-AECA-D3CDD2F89AD5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095C-5F3D-4A2F-92E8-20281C5A0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3" y="273051"/>
            <a:ext cx="3008313" cy="116205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300"/>
            </a:lvl2pPr>
            <a:lvl3pPr marL="914165" indent="0">
              <a:buNone/>
              <a:defRPr sz="1000"/>
            </a:lvl3pPr>
            <a:lvl4pPr marL="1371249" indent="0">
              <a:buNone/>
              <a:defRPr sz="900"/>
            </a:lvl4pPr>
            <a:lvl5pPr marL="1828331" indent="0">
              <a:buNone/>
              <a:defRPr sz="900"/>
            </a:lvl5pPr>
            <a:lvl6pPr marL="2285415" indent="0">
              <a:buNone/>
              <a:defRPr sz="900"/>
            </a:lvl6pPr>
            <a:lvl7pPr marL="2742498" indent="0">
              <a:buNone/>
              <a:defRPr sz="900"/>
            </a:lvl7pPr>
            <a:lvl8pPr marL="3199581" indent="0">
              <a:buNone/>
              <a:defRPr sz="900"/>
            </a:lvl8pPr>
            <a:lvl9pPr marL="3656663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DD13-1C9F-4466-AECA-D3CDD2F89AD5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095C-5F3D-4A2F-92E8-20281C5A0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82" indent="0">
              <a:buNone/>
              <a:defRPr sz="2900"/>
            </a:lvl2pPr>
            <a:lvl3pPr marL="914165" indent="0">
              <a:buNone/>
              <a:defRPr sz="2400"/>
            </a:lvl3pPr>
            <a:lvl4pPr marL="1371249" indent="0">
              <a:buNone/>
              <a:defRPr sz="2100"/>
            </a:lvl4pPr>
            <a:lvl5pPr marL="1828331" indent="0">
              <a:buNone/>
              <a:defRPr sz="2100"/>
            </a:lvl5pPr>
            <a:lvl6pPr marL="2285415" indent="0">
              <a:buNone/>
              <a:defRPr sz="2100"/>
            </a:lvl6pPr>
            <a:lvl7pPr marL="2742498" indent="0">
              <a:buNone/>
              <a:defRPr sz="2100"/>
            </a:lvl7pPr>
            <a:lvl8pPr marL="3199581" indent="0">
              <a:buNone/>
              <a:defRPr sz="2100"/>
            </a:lvl8pPr>
            <a:lvl9pPr marL="3656663" indent="0">
              <a:buNone/>
              <a:defRPr sz="21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1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300"/>
            </a:lvl2pPr>
            <a:lvl3pPr marL="914165" indent="0">
              <a:buNone/>
              <a:defRPr sz="1000"/>
            </a:lvl3pPr>
            <a:lvl4pPr marL="1371249" indent="0">
              <a:buNone/>
              <a:defRPr sz="900"/>
            </a:lvl4pPr>
            <a:lvl5pPr marL="1828331" indent="0">
              <a:buNone/>
              <a:defRPr sz="900"/>
            </a:lvl5pPr>
            <a:lvl6pPr marL="2285415" indent="0">
              <a:buNone/>
              <a:defRPr sz="900"/>
            </a:lvl6pPr>
            <a:lvl7pPr marL="2742498" indent="0">
              <a:buNone/>
              <a:defRPr sz="900"/>
            </a:lvl7pPr>
            <a:lvl8pPr marL="3199581" indent="0">
              <a:buNone/>
              <a:defRPr sz="900"/>
            </a:lvl8pPr>
            <a:lvl9pPr marL="3656663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DD13-1C9F-4466-AECA-D3CDD2F89AD5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5095C-5F3D-4A2F-92E8-20281C5A0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</p:spPr>
        <p:txBody>
          <a:bodyPr vert="horz" lIns="91416" tIns="45708" rIns="91416" bIns="45708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16" tIns="45708" rIns="91416" bIns="45708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1" y="6356351"/>
            <a:ext cx="2133600" cy="365127"/>
          </a:xfrm>
          <a:prstGeom prst="rect">
            <a:avLst/>
          </a:prstGeom>
        </p:spPr>
        <p:txBody>
          <a:bodyPr vert="horz" lIns="91416" tIns="45708" rIns="91416" bIns="45708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7DD13-1C9F-4466-AECA-D3CDD2F89AD5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7"/>
          </a:xfrm>
          <a:prstGeom prst="rect">
            <a:avLst/>
          </a:prstGeom>
        </p:spPr>
        <p:txBody>
          <a:bodyPr vert="horz" lIns="91416" tIns="45708" rIns="91416" bIns="45708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7"/>
          </a:xfrm>
          <a:prstGeom prst="rect">
            <a:avLst/>
          </a:prstGeom>
        </p:spPr>
        <p:txBody>
          <a:bodyPr vert="horz" lIns="91416" tIns="45708" rIns="91416" bIns="45708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5095C-5F3D-4A2F-92E8-20281C5A0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165" rtl="0" eaLnBrk="1" latinLnBrk="0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12" indent="-342812" algn="l" defTabSz="91416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0" indent="-285676" algn="l" defTabSz="914165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07" indent="-228541" algn="l" defTabSz="91416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90" indent="-228541" algn="l" defTabSz="91416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73" indent="-228541" algn="l" defTabSz="914165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55" indent="-228541" algn="l" defTabSz="91416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39" indent="-228541" algn="l" defTabSz="91416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22" indent="-228541" algn="l" defTabSz="91416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05" indent="-228541" algn="l" defTabSz="91416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49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1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1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98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81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63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990600" y="2438404"/>
            <a:ext cx="7010400" cy="1323415"/>
          </a:xfrm>
          <a:prstGeom prst="rect">
            <a:avLst/>
          </a:prstGeom>
          <a:solidFill>
            <a:schemeClr val="bg1"/>
          </a:solidFill>
        </p:spPr>
        <p:txBody>
          <a:bodyPr wrap="square" lIns="91416" tIns="45708" rIns="91416" bIns="45708" rtlCol="0">
            <a:spAutoFit/>
          </a:bodyPr>
          <a:lstStyle/>
          <a:p>
            <a:pPr algn="ctr"/>
            <a:r>
              <a:rPr lang="en-US" sz="4000" dirty="0" smtClean="0"/>
              <a:t>The Future of LTE : Femtocell Perspective </a:t>
            </a:r>
            <a:endParaRPr lang="en-US" sz="4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7162800" y="5380673"/>
            <a:ext cx="1981200" cy="1477303"/>
          </a:xfrm>
          <a:prstGeom prst="rect">
            <a:avLst/>
          </a:prstGeom>
          <a:solidFill>
            <a:schemeClr val="bg1"/>
          </a:solidFill>
        </p:spPr>
        <p:txBody>
          <a:bodyPr wrap="square" lIns="91416" tIns="45708" rIns="91416" bIns="45708" rtlCol="0">
            <a:spAutoFit/>
          </a:bodyPr>
          <a:lstStyle/>
          <a:p>
            <a:r>
              <a:rPr lang="en-US" sz="2400" dirty="0" smtClean="0"/>
              <a:t>Prepared by :</a:t>
            </a:r>
          </a:p>
          <a:p>
            <a:r>
              <a:rPr lang="en-US" sz="2400" dirty="0" smtClean="0"/>
              <a:t>Hiba Shihab</a:t>
            </a:r>
          </a:p>
          <a:p>
            <a:r>
              <a:rPr lang="en-US" sz="2400" dirty="0" smtClean="0"/>
              <a:t>Ola Alhaj </a:t>
            </a:r>
          </a:p>
          <a:p>
            <a:endParaRPr lang="en-US" dirty="0"/>
          </a:p>
        </p:txBody>
      </p:sp>
      <p:pic>
        <p:nvPicPr>
          <p:cNvPr id="6" name="Picture 2" descr="4G LTE sign in smartphone icon. Long-Term evolution sign. Wireless communication technology symbol. Icon on blurred background. Vector Stock Vector - 426441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2313" y="0"/>
            <a:ext cx="2791691" cy="2362200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LTE Network Architecture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صورة 6"/>
          <p:cNvPicPr/>
          <p:nvPr/>
        </p:nvPicPr>
        <p:blipFill>
          <a:blip r:embed="rId3" cstate="print"/>
          <a:srcRect l="2973" t="2564" r="2702" b="4282"/>
          <a:stretch>
            <a:fillRect/>
          </a:stretch>
        </p:blipFill>
        <p:spPr bwMode="auto">
          <a:xfrm>
            <a:off x="685800" y="1524000"/>
            <a:ext cx="8077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LTE Key Enabling Technology-OFDM </a:t>
            </a:r>
            <a:endParaRPr lang="en-US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33400" y="1828800"/>
            <a:ext cx="8153400" cy="1295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Main Idea : </a:t>
            </a:r>
            <a:r>
              <a:rPr lang="en-US" dirty="0" smtClean="0"/>
              <a:t>Split data stream into N parallel streams of lower data rate and transmit each on a separate subcarrier.</a:t>
            </a:r>
            <a:endParaRPr lang="en-US" dirty="0"/>
          </a:p>
        </p:txBody>
      </p:sp>
      <p:pic>
        <p:nvPicPr>
          <p:cNvPr id="5" name="عنصر نائب للمحتوى 4" descr="ÙØªÙØ¬Ø© Ø¨Ø­Ø« Ø§ÙØµÙØ± Ø¹Ù âªhigh data rate in LTEâ¬â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200400"/>
            <a:ext cx="6019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OFDM- Orthogonality Concept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66851"/>
            <a:ext cx="5734050" cy="5391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مربع نص 10"/>
          <p:cNvSpPr txBox="1"/>
          <p:nvPr/>
        </p:nvSpPr>
        <p:spPr>
          <a:xfrm>
            <a:off x="6553200" y="2133602"/>
            <a:ext cx="2362200" cy="2769965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pPr algn="ctr"/>
            <a:r>
              <a:rPr lang="en-US" sz="2900" dirty="0" smtClean="0"/>
              <a:t>Multiple closely spaced orthogonal subcarriers are used to carry data</a:t>
            </a: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OFDM- CP Concept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8229600" cy="1066799"/>
          </a:xfrm>
        </p:spPr>
        <p:txBody>
          <a:bodyPr/>
          <a:lstStyle/>
          <a:p>
            <a:r>
              <a:rPr lang="en-US" dirty="0" smtClean="0"/>
              <a:t>ISI interference problem caused </a:t>
            </a:r>
            <a:r>
              <a:rPr lang="en-US" dirty="0" smtClean="0"/>
              <a:t>by multipath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  <p:pic>
        <p:nvPicPr>
          <p:cNvPr id="12" name="Picture 1" descr="Image result for cyclic prefix"/>
          <p:cNvPicPr/>
          <p:nvPr/>
        </p:nvPicPr>
        <p:blipFill>
          <a:blip r:embed="rId3" cstate="print"/>
          <a:srcRect r="8316"/>
          <a:stretch>
            <a:fillRect/>
          </a:stretch>
        </p:blipFill>
        <p:spPr bwMode="auto">
          <a:xfrm>
            <a:off x="1676400" y="2362200"/>
            <a:ext cx="5562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OFDM- CP Concept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8229600" cy="1066799"/>
          </a:xfrm>
        </p:spPr>
        <p:txBody>
          <a:bodyPr/>
          <a:lstStyle/>
          <a:p>
            <a:r>
              <a:rPr lang="en-US" dirty="0" smtClean="0"/>
              <a:t>Elegant solution to ISI problem by copying the last samples of the OFDM symbol into its front. </a:t>
            </a:r>
          </a:p>
          <a:p>
            <a:endParaRPr lang="en-US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33400" y="1600201"/>
            <a:ext cx="8001000" cy="369308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endParaRPr lang="en-US" dirty="0"/>
          </a:p>
        </p:txBody>
      </p:sp>
      <p:pic>
        <p:nvPicPr>
          <p:cNvPr id="7" name="صورة 6"/>
          <p:cNvPicPr/>
          <p:nvPr/>
        </p:nvPicPr>
        <p:blipFill>
          <a:blip r:embed="rId3" cstate="print"/>
          <a:srcRect l="18910" t="52080" r="43029" b="19886"/>
          <a:stretch>
            <a:fillRect/>
          </a:stretch>
        </p:blipFill>
        <p:spPr bwMode="auto">
          <a:xfrm>
            <a:off x="990600" y="2667000"/>
            <a:ext cx="7620000" cy="34290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OFDMA and LTE Resource Block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1" y="1600203"/>
            <a:ext cx="8458200" cy="838200"/>
          </a:xfrm>
        </p:spPr>
        <p:txBody>
          <a:bodyPr>
            <a:noAutofit/>
          </a:bodyPr>
          <a:lstStyle/>
          <a:p>
            <a:r>
              <a:rPr lang="en-US" sz="2100" dirty="0" smtClean="0"/>
              <a:t>OFDMA- time frequency multiplexing</a:t>
            </a:r>
          </a:p>
          <a:p>
            <a:r>
              <a:rPr lang="en-US" sz="2100" dirty="0" smtClean="0"/>
              <a:t>In OFDMA users are allocated a specific number of subcarriers for a predetermined amount of time. </a:t>
            </a:r>
            <a:endParaRPr lang="en-US" sz="2100" dirty="0"/>
          </a:p>
        </p:txBody>
      </p:sp>
      <p:pic>
        <p:nvPicPr>
          <p:cNvPr id="5" name="عنصر نائب للمحتوى 4" descr="ÙØªÙØ¬Ø© Ø¨Ø­Ø« Ø§ÙØµÙØ± Ø¹Ù âªofdma and lte resource blockâ¬â"/>
          <p:cNvPicPr>
            <a:picLocks noGrp="1"/>
          </p:cNvPicPr>
          <p:nvPr>
            <p:ph sz="half" idx="2"/>
          </p:nvPr>
        </p:nvPicPr>
        <p:blipFill>
          <a:blip r:embed="rId3" cstate="print"/>
          <a:srcRect t="22500" b="10625"/>
          <a:stretch>
            <a:fillRect/>
          </a:stretch>
        </p:blipFill>
        <p:spPr bwMode="auto">
          <a:xfrm>
            <a:off x="1981200" y="2667000"/>
            <a:ext cx="6248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LTE multiple access scheme in Uplink : SC-FDMA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304801" y="1600203"/>
            <a:ext cx="8686800" cy="1523999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The main disadvantage of the OFDM is the high peak to average power ratio. </a:t>
            </a:r>
          </a:p>
          <a:p>
            <a:pPr lvl="0"/>
            <a:r>
              <a:rPr lang="en-US" sz="2400" dirty="0" smtClean="0"/>
              <a:t>To reduce the peak to average power ratio, increase the efficiency of power amplifier and save the battery life a different access technique is used for the uplink → SC-FDMA.</a:t>
            </a:r>
          </a:p>
          <a:p>
            <a:pPr lvl="0"/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581401"/>
            <a:ext cx="5029200" cy="29718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Motivation For Femtocells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The need for expanding 4G network capacity and coverage without much investments on infrastructure.</a:t>
            </a:r>
          </a:p>
          <a:p>
            <a:r>
              <a:rPr lang="en-US" sz="2600" dirty="0" smtClean="0"/>
              <a:t>Half of voice calls and a majority of data traffic originate indoor   </a:t>
            </a:r>
            <a:r>
              <a:rPr lang="en-US" sz="2600" dirty="0" smtClean="0">
                <a:sym typeface="Wingdings" pitchFamily="2" charset="2"/>
              </a:rPr>
              <a:t>  </a:t>
            </a:r>
            <a:r>
              <a:rPr lang="en-US" sz="2600" b="1" dirty="0" smtClean="0">
                <a:solidFill>
                  <a:srgbClr val="0070C0"/>
                </a:solidFill>
                <a:sym typeface="Wingdings" pitchFamily="2" charset="2"/>
              </a:rPr>
              <a:t>Femtocell as an Indoor Coverage Solution</a:t>
            </a:r>
            <a:r>
              <a:rPr lang="en-US" sz="2600" dirty="0" smtClean="0">
                <a:sym typeface="Wingdings" pitchFamily="2" charset="2"/>
              </a:rPr>
              <a:t> </a:t>
            </a:r>
            <a:endParaRPr lang="en-US" sz="2600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1770" t="3499"/>
          <a:stretch>
            <a:fillRect/>
          </a:stretch>
        </p:blipFill>
        <p:spPr bwMode="auto">
          <a:xfrm>
            <a:off x="228600" y="3581400"/>
            <a:ext cx="8588753" cy="2134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The Concept of Femtocell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Mobile phone base station for home/office.</a:t>
            </a:r>
          </a:p>
          <a:p>
            <a:r>
              <a:rPr lang="en-US" dirty="0" smtClean="0"/>
              <a:t>Connects via broadband interenet. </a:t>
            </a:r>
          </a:p>
          <a:p>
            <a:r>
              <a:rPr lang="en-US" dirty="0" smtClean="0"/>
              <a:t>Provides excellent indoor coverage.</a:t>
            </a:r>
          </a:p>
          <a:p>
            <a:r>
              <a:rPr lang="en-US" dirty="0" smtClean="0"/>
              <a:t>Small number of subscribers </a:t>
            </a:r>
            <a:r>
              <a:rPr lang="en-US" dirty="0" smtClean="0">
                <a:sym typeface="Wingdings" pitchFamily="2" charset="2"/>
              </a:rPr>
              <a:t> high density.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4" y="2209801"/>
            <a:ext cx="310536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Small Cell Concept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05002"/>
            <a:ext cx="4038600" cy="452596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Small cells are low powered cellular radio access nodes.</a:t>
            </a:r>
          </a:p>
          <a:p>
            <a:r>
              <a:rPr lang="en-US" sz="2600" dirty="0" smtClean="0"/>
              <a:t>Mobile operators used them to extend their service coverage. </a:t>
            </a:r>
          </a:p>
          <a:p>
            <a:r>
              <a:rPr lang="en-US" sz="2600" dirty="0" smtClean="0"/>
              <a:t>The new focus is on </a:t>
            </a:r>
            <a:r>
              <a:rPr lang="en-US" sz="2600" dirty="0" smtClean="0">
                <a:solidFill>
                  <a:srgbClr val="00B0F0"/>
                </a:solidFill>
              </a:rPr>
              <a:t>femtocells</a:t>
            </a:r>
            <a:r>
              <a:rPr lang="en-US" sz="2600" dirty="0" smtClean="0"/>
              <a:t> to meet high users’ demands at hotspots or cell edges.</a:t>
            </a:r>
            <a:endParaRPr lang="en-US" sz="2600" dirty="0"/>
          </a:p>
        </p:txBody>
      </p:sp>
      <p:pic>
        <p:nvPicPr>
          <p:cNvPr id="5" name="عنصر نائب للمحتوى 4" descr="mf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5464" t="10000"/>
          <a:stretch>
            <a:fillRect/>
          </a:stretch>
        </p:blipFill>
        <p:spPr>
          <a:xfrm>
            <a:off x="4114800" y="2667002"/>
            <a:ext cx="5029200" cy="3536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Outline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57200" y="1828800"/>
            <a:ext cx="7620000" cy="3428997"/>
          </a:xfrm>
        </p:spPr>
        <p:txBody>
          <a:bodyPr>
            <a:normAutofit/>
          </a:bodyPr>
          <a:lstStyle/>
          <a:p>
            <a:pPr lvl="0"/>
            <a:r>
              <a:rPr lang="en-US" sz="2600" dirty="0" smtClean="0"/>
              <a:t>Key Features of LTE Technology.</a:t>
            </a:r>
          </a:p>
          <a:p>
            <a:pPr lvl="0"/>
            <a:r>
              <a:rPr lang="en-US" sz="2600" dirty="0" smtClean="0"/>
              <a:t>LTE Network Architecture. </a:t>
            </a:r>
          </a:p>
          <a:p>
            <a:pPr lvl="0"/>
            <a:r>
              <a:rPr lang="en-US" sz="2600" dirty="0" smtClean="0"/>
              <a:t>LTE Multiple Access Schemes.</a:t>
            </a:r>
          </a:p>
          <a:p>
            <a:pPr lvl="0"/>
            <a:r>
              <a:rPr lang="en-US" sz="2600" dirty="0" smtClean="0"/>
              <a:t>The concept of femtocells and small cells.</a:t>
            </a:r>
          </a:p>
          <a:p>
            <a:pPr lvl="0"/>
            <a:r>
              <a:rPr lang="en-US" sz="2600" dirty="0" smtClean="0"/>
              <a:t>Benefits of Femtocells.</a:t>
            </a:r>
          </a:p>
          <a:p>
            <a:pPr lvl="0"/>
            <a:r>
              <a:rPr lang="en-US" sz="2600" dirty="0" smtClean="0"/>
              <a:t>Femtocell Architecture with 4G Network. </a:t>
            </a:r>
          </a:p>
          <a:p>
            <a:pPr lvl="0"/>
            <a:endParaRPr lang="en-US" sz="2600" dirty="0" smtClean="0"/>
          </a:p>
          <a:p>
            <a:pPr lvl="0"/>
            <a:endParaRPr lang="en-US" sz="2600" dirty="0" smtClean="0"/>
          </a:p>
          <a:p>
            <a:pPr lvl="0"/>
            <a:endParaRPr lang="en-US" sz="2600" dirty="0" smtClean="0"/>
          </a:p>
          <a:p>
            <a:pPr lvl="0"/>
            <a:endParaRPr lang="en-US" sz="2600" dirty="0" smtClean="0"/>
          </a:p>
          <a:p>
            <a:pPr lvl="0"/>
            <a:endParaRPr lang="en-US" sz="2600" dirty="0" smtClean="0"/>
          </a:p>
          <a:p>
            <a:pPr lvl="0"/>
            <a:endParaRPr lang="en-US" sz="2600" dirty="0" smtClean="0"/>
          </a:p>
          <a:p>
            <a:pPr lvl="0"/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Benefits of Femtocells 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1" name="Diagram 4"/>
          <p:cNvGraphicFramePr>
            <a:graphicFrameLocks noGrp="1"/>
          </p:cNvGraphicFramePr>
          <p:nvPr>
            <p:ph idx="1"/>
          </p:nvPr>
        </p:nvGraphicFramePr>
        <p:xfrm>
          <a:off x="457200" y="160020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How Dose Femtocell Work 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عنصر نائب للمحتوى 5" descr="mf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1600200"/>
            <a:ext cx="6725376" cy="4914698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Femtocell Architecture with 4G Network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عنصر نائب للمحتوى 6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981200"/>
            <a:ext cx="7391400" cy="38100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Conclusion &amp; Future Work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Femtocell is the latest emerging technology that can provide high quality network access to indoor users at low cost. </a:t>
            </a:r>
          </a:p>
          <a:p>
            <a:r>
              <a:rPr lang="en-US" dirty="0" smtClean="0"/>
              <a:t>Potential to speed up the existing 4G cellular system. </a:t>
            </a:r>
          </a:p>
          <a:p>
            <a:r>
              <a:rPr lang="en-US" dirty="0" smtClean="0"/>
              <a:t>Various applications can make use of </a:t>
            </a:r>
            <a:r>
              <a:rPr lang="en-US" dirty="0" smtClean="0"/>
              <a:t>femtocells such as smart cities, public transportation and health services. 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نتيجة بحث الصور عن ‪thank you any questions‬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750" t="4828" r="11250"/>
          <a:stretch>
            <a:fillRect/>
          </a:stretch>
        </p:blipFill>
        <p:spPr bwMode="auto">
          <a:xfrm>
            <a:off x="0" y="1295400"/>
            <a:ext cx="9144000" cy="4506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Motivation for LTE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600" dirty="0"/>
              <a:t>Mobile  phone user population is increasing annually</a:t>
            </a:r>
            <a:r>
              <a:rPr lang="en-US" sz="2600" dirty="0" smtClean="0"/>
              <a:t>.</a:t>
            </a:r>
            <a:endParaRPr lang="en-US" sz="2600" dirty="0"/>
          </a:p>
        </p:txBody>
      </p:sp>
      <p:pic>
        <p:nvPicPr>
          <p:cNvPr id="7" name="صورة 6" descr="ÙØªÙØ¬Ø© Ø¨Ø­Ø« Ø§ÙØµÙØ± Ø¹Ù âªmobile phone user population'â¬â"/>
          <p:cNvPicPr/>
          <p:nvPr/>
        </p:nvPicPr>
        <p:blipFill>
          <a:blip r:embed="rId3" cstate="print"/>
          <a:srcRect r="6667"/>
          <a:stretch>
            <a:fillRect/>
          </a:stretch>
        </p:blipFill>
        <p:spPr bwMode="auto">
          <a:xfrm>
            <a:off x="533400" y="2133601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Motivation for LTE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600" dirty="0"/>
              <a:t>Data traffic is growing at an exponential </a:t>
            </a:r>
            <a:r>
              <a:rPr lang="en-US" sz="2600" dirty="0" smtClean="0"/>
              <a:t>speed.</a:t>
            </a:r>
            <a:endParaRPr lang="en-US" sz="2400" dirty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1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057400"/>
            <a:ext cx="7315200" cy="46195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Motivation for LTE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/>
          <a:lstStyle/>
          <a:p>
            <a:pPr lvl="0"/>
            <a:r>
              <a:rPr lang="en-US" sz="2600" dirty="0"/>
              <a:t>Need for high data rate and spectral efficiency.</a:t>
            </a:r>
          </a:p>
          <a:p>
            <a:pPr lvl="0"/>
            <a:r>
              <a:rPr lang="en-US" sz="2600" dirty="0"/>
              <a:t>Need for packet switched optimized system .</a:t>
            </a:r>
          </a:p>
          <a:p>
            <a:pPr lvl="0"/>
            <a:r>
              <a:rPr lang="en-US" sz="2600" dirty="0"/>
              <a:t>Need for high quality of service.</a:t>
            </a:r>
          </a:p>
          <a:p>
            <a:pPr lvl="0"/>
            <a:r>
              <a:rPr lang="en-US" sz="2600" dirty="0"/>
              <a:t>Need for cheaper infrastructure.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صورة 4" descr="ÙØªÙØ¬Ø© Ø¨Ø­Ø« Ø§ÙØµÙØ± Ø¹Ù âªLTE scalable bandwidthâ¬â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3505200"/>
            <a:ext cx="4419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Key Features of LTE Technology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عنصر نائب للمحتوى 8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6553200" cy="4525963"/>
          </a:xfrm>
        </p:spPr>
        <p:txBody>
          <a:bodyPr/>
          <a:lstStyle/>
          <a:p>
            <a:pPr lvl="0"/>
            <a:r>
              <a:rPr lang="en-US" dirty="0"/>
              <a:t>IP optimized </a:t>
            </a:r>
            <a:r>
              <a:rPr lang="en-US" dirty="0" smtClean="0"/>
              <a:t>technology. </a:t>
            </a:r>
          </a:p>
          <a:p>
            <a:pPr lvl="0">
              <a:buNone/>
            </a:pPr>
            <a:endParaRPr lang="en-US" dirty="0" smtClean="0"/>
          </a:p>
          <a:p>
            <a:pPr lvl="0"/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r>
              <a:rPr lang="en-US" dirty="0"/>
              <a:t>Improved coverage and capacity. </a:t>
            </a:r>
          </a:p>
          <a:p>
            <a:pPr lvl="0">
              <a:buNone/>
            </a:pP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  <p:pic>
        <p:nvPicPr>
          <p:cNvPr id="11" name="صورة 10" descr="ÙØªÙØ¬Ø© Ø¨Ø­Ø« Ø§ÙØµÙØ± Ø¹Ù âªhigh data rate LTEâ¬â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267202"/>
            <a:ext cx="2857500" cy="2266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صورة 11" descr="ÙØªÙØ¬Ø© Ø¨Ø­Ø« Ø§ÙØµÙØ± Ø¹Ù âªall-ip technologyâ¬â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524000"/>
            <a:ext cx="1600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Key Features of LTE Technology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7772400" cy="4525963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Reduced delay for both connection establishment and transmission latency.</a:t>
            </a:r>
          </a:p>
          <a:p>
            <a:pPr lvl="0"/>
            <a:r>
              <a:rPr lang="en-US" sz="2400" dirty="0" smtClean="0"/>
              <a:t>High peak data rate up to 100Mbps. </a:t>
            </a:r>
            <a:endParaRPr lang="en-US" sz="2400" dirty="0"/>
          </a:p>
          <a:p>
            <a:pPr lvl="0"/>
            <a:r>
              <a:rPr lang="en-US" sz="2400" dirty="0" smtClean="0"/>
              <a:t>Improved spectral efficiency </a:t>
            </a:r>
            <a:r>
              <a:rPr lang="en-US" sz="2400" dirty="0"/>
              <a:t>: 2-4 times greater than </a:t>
            </a:r>
            <a:r>
              <a:rPr lang="en-US" sz="2400" dirty="0" smtClean="0"/>
              <a:t>3G since it uses scalable Bandwidth :1.4,3,5,10,15,20MHz.</a:t>
            </a:r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endParaRPr lang="en-US" sz="2400" dirty="0"/>
          </a:p>
        </p:txBody>
      </p:sp>
      <p:pic>
        <p:nvPicPr>
          <p:cNvPr id="9" name="صورة 8"/>
          <p:cNvPicPr/>
          <p:nvPr/>
        </p:nvPicPr>
        <p:blipFill>
          <a:blip r:embed="rId3" cstate="print"/>
          <a:srcRect l="18910" t="63533" r="19231" b="22222"/>
          <a:stretch>
            <a:fillRect/>
          </a:stretch>
        </p:blipFill>
        <p:spPr bwMode="auto">
          <a:xfrm>
            <a:off x="1600200" y="4038601"/>
            <a:ext cx="6477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Key Features of LTE Technology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057400"/>
            <a:ext cx="8382000" cy="2514600"/>
          </a:xfrm>
        </p:spPr>
        <p:txBody>
          <a:bodyPr/>
          <a:lstStyle/>
          <a:p>
            <a:pPr lvl="0"/>
            <a:r>
              <a:rPr lang="en-US" dirty="0" smtClean="0"/>
              <a:t>Co-existence and interworking with previous cellular technologies.</a:t>
            </a:r>
          </a:p>
          <a:p>
            <a:pPr lvl="0"/>
            <a:r>
              <a:rPr lang="en-US" dirty="0" smtClean="0"/>
              <a:t>Reducing cost per Megabyte.</a:t>
            </a:r>
          </a:p>
          <a:p>
            <a:pPr lvl="0"/>
            <a:r>
              <a:rPr lang="en-US" dirty="0" smtClean="0"/>
              <a:t>Improvement of the cell edge throughput and capacity by using femtocell technology.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Network Architecture Evolution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8382000" cy="4525963"/>
          </a:xfrm>
        </p:spPr>
        <p:txBody>
          <a:bodyPr/>
          <a:lstStyle/>
          <a:p>
            <a:r>
              <a:rPr lang="en-US" sz="2400" dirty="0" smtClean="0"/>
              <a:t>No radio network controller AND Flat network architecture.</a:t>
            </a:r>
          </a:p>
          <a:p>
            <a:r>
              <a:rPr lang="en-US" sz="2400" dirty="0" smtClean="0"/>
              <a:t>Pure IP system.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6" name="عنصر نائب للمحتوى 5" descr="3g4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1229" t="1754"/>
          <a:stretch>
            <a:fillRect/>
          </a:stretch>
        </p:blipFill>
        <p:spPr>
          <a:xfrm>
            <a:off x="2819400" y="2286000"/>
            <a:ext cx="6125950" cy="426746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993</TotalTime>
  <Words>631</Words>
  <Application>Microsoft Office PowerPoint</Application>
  <PresentationFormat>عرض على الشاشة (3:4)‏</PresentationFormat>
  <Paragraphs>107</Paragraphs>
  <Slides>24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سمة Office</vt:lpstr>
      <vt:lpstr>الشريحة 1</vt:lpstr>
      <vt:lpstr>Outline </vt:lpstr>
      <vt:lpstr>Motivation for LTE </vt:lpstr>
      <vt:lpstr>Motivation for LTE </vt:lpstr>
      <vt:lpstr>Motivation for LTE </vt:lpstr>
      <vt:lpstr>Key Features of LTE Technology </vt:lpstr>
      <vt:lpstr>Key Features of LTE Technology </vt:lpstr>
      <vt:lpstr>Key Features of LTE Technology </vt:lpstr>
      <vt:lpstr>Network Architecture Evolution </vt:lpstr>
      <vt:lpstr>LTE Network Architecture </vt:lpstr>
      <vt:lpstr>LTE Key Enabling Technology-OFDM </vt:lpstr>
      <vt:lpstr>OFDM- Orthogonality Concept </vt:lpstr>
      <vt:lpstr>OFDM- CP Concept </vt:lpstr>
      <vt:lpstr>OFDM- CP Concept </vt:lpstr>
      <vt:lpstr>OFDMA and LTE Resource Block </vt:lpstr>
      <vt:lpstr>LTE multiple access scheme in Uplink : SC-FDMA</vt:lpstr>
      <vt:lpstr>Motivation For Femtocells</vt:lpstr>
      <vt:lpstr>The Concept of Femtocell</vt:lpstr>
      <vt:lpstr>Small Cell Concept </vt:lpstr>
      <vt:lpstr>Benefits of Femtocells </vt:lpstr>
      <vt:lpstr>How Dose Femtocell Work ?</vt:lpstr>
      <vt:lpstr>Femtocell Architecture with 4G Network </vt:lpstr>
      <vt:lpstr>Conclusion &amp; Future Work</vt:lpstr>
      <vt:lpstr>الشريحة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ola</dc:creator>
  <cp:lastModifiedBy>ola</cp:lastModifiedBy>
  <cp:revision>89</cp:revision>
  <dcterms:created xsi:type="dcterms:W3CDTF">2018-11-21T20:03:43Z</dcterms:created>
  <dcterms:modified xsi:type="dcterms:W3CDTF">2018-11-24T13:16:43Z</dcterms:modified>
</cp:coreProperties>
</file>