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3" r:id="rId1"/>
  </p:sldMasterIdLst>
  <p:notesMasterIdLst>
    <p:notesMasterId r:id="rId43"/>
  </p:notesMasterIdLst>
  <p:sldIdLst>
    <p:sldId id="257" r:id="rId2"/>
    <p:sldId id="258" r:id="rId3"/>
    <p:sldId id="260" r:id="rId4"/>
    <p:sldId id="261" r:id="rId5"/>
    <p:sldId id="282" r:id="rId6"/>
    <p:sldId id="285" r:id="rId7"/>
    <p:sldId id="287" r:id="rId8"/>
    <p:sldId id="288" r:id="rId9"/>
    <p:sldId id="265" r:id="rId10"/>
    <p:sldId id="289" r:id="rId11"/>
    <p:sldId id="290" r:id="rId12"/>
    <p:sldId id="291" r:id="rId13"/>
    <p:sldId id="292"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16" r:id="rId28"/>
    <p:sldId id="317" r:id="rId29"/>
    <p:sldId id="318" r:id="rId30"/>
    <p:sldId id="319" r:id="rId31"/>
    <p:sldId id="325" r:id="rId32"/>
    <p:sldId id="326" r:id="rId33"/>
    <p:sldId id="327" r:id="rId34"/>
    <p:sldId id="328" r:id="rId35"/>
    <p:sldId id="330" r:id="rId36"/>
    <p:sldId id="331" r:id="rId37"/>
    <p:sldId id="332" r:id="rId38"/>
    <p:sldId id="333" r:id="rId39"/>
    <p:sldId id="334" r:id="rId40"/>
    <p:sldId id="335" r:id="rId41"/>
    <p:sldId id="336"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1" clrIdx="0">
    <p:extLst>
      <p:ext uri="{19B8F6BF-5375-455C-9EA6-DF929625EA0E}">
        <p15:presenceInfo xmlns="" xmlns:p15="http://schemas.microsoft.com/office/powerpoint/2012/main" userId="h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94" autoAdjust="0"/>
    <p:restoredTop sz="94434" autoAdjust="0"/>
  </p:normalViewPr>
  <p:slideViewPr>
    <p:cSldViewPr snapToGrid="0">
      <p:cViewPr>
        <p:scale>
          <a:sx n="66" d="100"/>
          <a:sy n="66" d="100"/>
        </p:scale>
        <p:origin x="-6" y="-114"/>
      </p:cViewPr>
      <p:guideLst>
        <p:guide orient="horz" pos="2160"/>
        <p:guide pos="3840"/>
      </p:guideLst>
    </p:cSldViewPr>
  </p:slideViewPr>
  <p:notesTextViewPr>
    <p:cViewPr>
      <p:scale>
        <a:sx n="1" d="1"/>
        <a:sy n="1" d="1"/>
      </p:scale>
      <p:origin x="0" y="0"/>
    </p:cViewPr>
  </p:notesTextViewPr>
  <p:sorterViewPr>
    <p:cViewPr>
      <p:scale>
        <a:sx n="100" d="100"/>
        <a:sy n="100" d="100"/>
      </p:scale>
      <p:origin x="0" y="-517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611367-79D1-4DAF-BD69-9EE805C71AC5}" type="datetimeFigureOut">
              <a:rPr lang="en-US" smtClean="0"/>
              <a:pPr/>
              <a:t>5/2/2018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B3C70A-C681-4F77-A0B1-BEBE3B5FAEB6}" type="slidenum">
              <a:rPr lang="en-US" smtClean="0"/>
              <a:pPr/>
              <a:t>‹#›</a:t>
            </a:fld>
            <a:endParaRPr lang="en-US" dirty="0"/>
          </a:p>
        </p:txBody>
      </p:sp>
    </p:spTree>
    <p:extLst>
      <p:ext uri="{BB962C8B-B14F-4D97-AF65-F5344CB8AC3E}">
        <p14:creationId xmlns="" xmlns:p14="http://schemas.microsoft.com/office/powerpoint/2010/main" val="2039760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B3C70A-C681-4F77-A0B1-BEBE3B5FAEB6}" type="slidenum">
              <a:rPr lang="en-US" smtClean="0"/>
              <a:pPr/>
              <a:t>29</a:t>
            </a:fld>
            <a:endParaRPr lang="en-US" dirty="0"/>
          </a:p>
        </p:txBody>
      </p:sp>
    </p:spTree>
    <p:extLst>
      <p:ext uri="{BB962C8B-B14F-4D97-AF65-F5344CB8AC3E}">
        <p14:creationId xmlns="" xmlns:p14="http://schemas.microsoft.com/office/powerpoint/2010/main" val="3231754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B3C70A-C681-4F77-A0B1-BEBE3B5FAEB6}" type="slidenum">
              <a:rPr lang="en-US" smtClean="0"/>
              <a:pPr/>
              <a:t>37</a:t>
            </a:fld>
            <a:endParaRPr lang="en-US" dirty="0"/>
          </a:p>
        </p:txBody>
      </p:sp>
    </p:spTree>
    <p:extLst>
      <p:ext uri="{BB962C8B-B14F-4D97-AF65-F5344CB8AC3E}">
        <p14:creationId xmlns="" xmlns:p14="http://schemas.microsoft.com/office/powerpoint/2010/main" val="597281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219456" y="146304"/>
            <a:ext cx="11753088"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618979" y="381001"/>
            <a:ext cx="109728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844800" y="2819400"/>
            <a:ext cx="8746979"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7416800" y="6509004"/>
            <a:ext cx="4003040" cy="274320"/>
          </a:xfrm>
        </p:spPr>
        <p:txBody>
          <a:bodyPr vert="horz" rtlCol="0"/>
          <a:lstStyle>
            <a:extLst/>
          </a:lstStyle>
          <a:p>
            <a:fld id="{48A87A34-81AB-432B-8DAE-1953F412C126}" type="datetimeFigureOut">
              <a:rPr lang="en-US" smtClean="0"/>
              <a:pPr/>
              <a:t>5/2/2018</a:t>
            </a:fld>
            <a:endParaRPr lang="en-US" dirty="0"/>
          </a:p>
        </p:txBody>
      </p:sp>
      <p:sp>
        <p:nvSpPr>
          <p:cNvPr id="11" name="Slide Number Placeholder 10"/>
          <p:cNvSpPr>
            <a:spLocks noGrp="1"/>
          </p:cNvSpPr>
          <p:nvPr>
            <p:ph type="sldNum" sz="quarter" idx="11"/>
          </p:nvPr>
        </p:nvSpPr>
        <p:spPr>
          <a:xfrm>
            <a:off x="11518603" y="6509004"/>
            <a:ext cx="619051" cy="274320"/>
          </a:xfrm>
        </p:spPr>
        <p:txBody>
          <a:bodyPr vert="horz" rtlCol="0"/>
          <a:lstStyle>
            <a:lvl1pPr>
              <a:defRPr>
                <a:solidFill>
                  <a:schemeClr val="tx2">
                    <a:shade val="90000"/>
                  </a:schemeClr>
                </a:solidFill>
              </a:defRPr>
            </a:lvl1pPr>
            <a:extLst/>
          </a:lstStyle>
          <a:p>
            <a:fld id="{6D22F896-40B5-4ADD-8801-0D06FADFA095}" type="slidenum">
              <a:rPr lang="en-US" smtClean="0"/>
              <a:pPr/>
              <a:t>‹#›</a:t>
            </a:fld>
            <a:endParaRPr lang="en-US" dirty="0"/>
          </a:p>
        </p:txBody>
      </p:sp>
      <p:sp>
        <p:nvSpPr>
          <p:cNvPr id="12" name="Footer Placeholder 11"/>
          <p:cNvSpPr>
            <a:spLocks noGrp="1"/>
          </p:cNvSpPr>
          <p:nvPr>
            <p:ph type="ftr" sz="quarter" idx="12"/>
          </p:nvPr>
        </p:nvSpPr>
        <p:spPr>
          <a:xfrm>
            <a:off x="2133600" y="6509004"/>
            <a:ext cx="5209952" cy="274320"/>
          </a:xfrm>
        </p:spPr>
        <p:txBody>
          <a:bodyPr vert="horz" rtlCol="0"/>
          <a:lstStyle>
            <a:extLst/>
          </a:lstStyle>
          <a:p>
            <a:endParaRPr lang="en-US" dirty="0"/>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A87A34-81AB-432B-8DAE-1953F412C126}" type="datetimeFigureOut">
              <a:rPr lang="en-US" smtClean="0"/>
              <a:pPr/>
              <a:t>5/2/2018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D22F896-40B5-4ADD-8801-0D06FADFA095}" type="slidenum">
              <a:rPr lang="en-US" smtClean="0"/>
              <a:pPr/>
              <a:t>‹#›</a:t>
            </a:fld>
            <a:endParaRPr lang="en-US" dirty="0"/>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8026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A87A34-81AB-432B-8DAE-1953F412C126}" type="datetimeFigureOut">
              <a:rPr lang="en-US" smtClean="0"/>
              <a:pPr/>
              <a:t>5/2/2018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D22F896-40B5-4ADD-8801-0D06FADFA095}" type="slidenum">
              <a:rPr lang="en-US" smtClean="0"/>
              <a:pPr/>
              <a:t>‹#›</a:t>
            </a:fld>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84523" y="1424588"/>
            <a:ext cx="10668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A87A34-81AB-432B-8DAE-1953F412C126}" type="datetimeFigureOut">
              <a:rPr lang="en-US" smtClean="0"/>
              <a:pPr/>
              <a:t>5/2/2018</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D22F896-40B5-4ADD-8801-0D06FADFA095}" type="slidenum">
              <a:rPr lang="en-US" smtClean="0"/>
              <a:pPr/>
              <a:t>‹#›</a:t>
            </a:fld>
            <a:endParaRPr lang="en-US" dirty="0"/>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333504" y="3267456"/>
            <a:ext cx="987552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963168" y="498230"/>
            <a:ext cx="103632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963084" y="3287713"/>
            <a:ext cx="103632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7416800" y="6513670"/>
            <a:ext cx="4003040" cy="274320"/>
          </a:xfrm>
        </p:spPr>
        <p:txBody>
          <a:bodyPr vert="horz" rtlCol="0"/>
          <a:lstStyle>
            <a:extLst/>
          </a:lstStyle>
          <a:p>
            <a:fld id="{48A87A34-81AB-432B-8DAE-1953F412C126}" type="datetimeFigureOut">
              <a:rPr lang="en-US" smtClean="0"/>
              <a:pPr/>
              <a:t>5/2/2018</a:t>
            </a:fld>
            <a:endParaRPr lang="en-US" dirty="0"/>
          </a:p>
        </p:txBody>
      </p:sp>
      <p:sp>
        <p:nvSpPr>
          <p:cNvPr id="9" name="Slide Number Placeholder 8"/>
          <p:cNvSpPr>
            <a:spLocks noGrp="1"/>
          </p:cNvSpPr>
          <p:nvPr>
            <p:ph type="sldNum" sz="quarter" idx="11"/>
          </p:nvPr>
        </p:nvSpPr>
        <p:spPr>
          <a:xfrm>
            <a:off x="11518603" y="6513670"/>
            <a:ext cx="619051" cy="274320"/>
          </a:xfrm>
        </p:spPr>
        <p:txBody>
          <a:bodyPr vert="horz" rtlCol="0"/>
          <a:lstStyle>
            <a:lvl1pPr>
              <a:defRPr>
                <a:solidFill>
                  <a:schemeClr val="tx2">
                    <a:shade val="90000"/>
                  </a:schemeClr>
                </a:solidFill>
              </a:defRPr>
            </a:lvl1pPr>
            <a:extLst/>
          </a:lstStyle>
          <a:p>
            <a:fld id="{6D22F896-40B5-4ADD-8801-0D06FADFA095}" type="slidenum">
              <a:rPr lang="en-US" smtClean="0"/>
              <a:pPr/>
              <a:t>‹#›</a:t>
            </a:fld>
            <a:endParaRPr lang="en-US" dirty="0"/>
          </a:p>
        </p:txBody>
      </p:sp>
      <p:sp>
        <p:nvSpPr>
          <p:cNvPr id="10" name="Footer Placeholder 9"/>
          <p:cNvSpPr>
            <a:spLocks noGrp="1"/>
          </p:cNvSpPr>
          <p:nvPr>
            <p:ph type="ftr" sz="quarter" idx="12"/>
          </p:nvPr>
        </p:nvSpPr>
        <p:spPr>
          <a:xfrm>
            <a:off x="2133600" y="6513670"/>
            <a:ext cx="5209952"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609600" y="1645920"/>
            <a:ext cx="53848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7600" y="1645920"/>
            <a:ext cx="53848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8A87A34-81AB-432B-8DAE-1953F412C126}" type="datetimeFigureOut">
              <a:rPr lang="en-US" smtClean="0"/>
              <a:pPr/>
              <a:t>5/2/2018</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a:xfrm>
            <a:off x="11521440" y="6514568"/>
            <a:ext cx="619051" cy="274320"/>
          </a:xfrm>
        </p:spPr>
        <p:txBody>
          <a:bodyPr/>
          <a:lstStyle>
            <a:extLst/>
          </a:lstStyle>
          <a:p>
            <a:fld id="{6D22F896-40B5-4ADD-8801-0D06FADFA095}" type="slidenum">
              <a:rPr lang="en-US" smtClean="0"/>
              <a:pPr/>
              <a:t>‹#›</a:t>
            </a:fld>
            <a:endParaRPr lang="en-US" dirty="0"/>
          </a:p>
        </p:txBody>
      </p:sp>
      <p:sp>
        <p:nvSpPr>
          <p:cNvPr id="10" name="Rectangle 9"/>
          <p:cNvSpPr/>
          <p:nvPr/>
        </p:nvSpPr>
        <p:spPr>
          <a:xfrm>
            <a:off x="784523" y="1424588"/>
            <a:ext cx="10668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22325" y="2165216"/>
            <a:ext cx="499872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6400800" y="2165216"/>
            <a:ext cx="499872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609600" y="251948"/>
            <a:ext cx="109728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1535113"/>
            <a:ext cx="5386917"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3368" y="1535113"/>
            <a:ext cx="5389033"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2362201"/>
            <a:ext cx="5386917"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3368" y="2362201"/>
            <a:ext cx="5389033"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8A87A34-81AB-432B-8DAE-1953F412C126}" type="datetimeFigureOut">
              <a:rPr lang="en-US" smtClean="0"/>
              <a:pPr/>
              <a:t>5/2/2018</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a:xfrm>
            <a:off x="11521440" y="6514568"/>
            <a:ext cx="619051" cy="274320"/>
          </a:xfrm>
        </p:spPr>
        <p:txBody>
          <a:bodyPr/>
          <a:lstStyle>
            <a:extLst/>
          </a:lstStyle>
          <a:p>
            <a:fld id="{6D22F896-40B5-4ADD-8801-0D06FADFA095}" type="slidenum">
              <a:rPr lang="en-US" smtClean="0"/>
              <a:pPr/>
              <a:t>‹#›</a:t>
            </a:fld>
            <a:endParaRPr lang="en-US"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53218"/>
            <a:ext cx="109728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8A87A34-81AB-432B-8DAE-1953F412C126}" type="datetimeFigureOut">
              <a:rPr lang="en-US" smtClean="0"/>
              <a:pPr/>
              <a:t>5/2/2018</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6D22F896-40B5-4ADD-8801-0D06FADFA095}" type="slidenum">
              <a:rPr lang="en-US" smtClean="0"/>
              <a:pPr/>
              <a:t>‹#›</a:t>
            </a:fld>
            <a:endParaRPr lang="en-US" dirty="0"/>
          </a:p>
        </p:txBody>
      </p:sp>
      <p:sp>
        <p:nvSpPr>
          <p:cNvPr id="7" name="Rectangle 6"/>
          <p:cNvSpPr/>
          <p:nvPr/>
        </p:nvSpPr>
        <p:spPr>
          <a:xfrm>
            <a:off x="784523" y="1424588"/>
            <a:ext cx="10668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8A87A34-81AB-432B-8DAE-1953F412C126}" type="datetimeFigureOut">
              <a:rPr lang="en-US" smtClean="0"/>
              <a:pPr/>
              <a:t>5/2/2018</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6D22F896-40B5-4ADD-8801-0D06FADFA095}" type="slidenum">
              <a:rPr lang="en-US" smtClean="0"/>
              <a:pPr/>
              <a:t>‹#›</a:t>
            </a:fld>
            <a:endParaRPr lang="en-US" dirty="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6743403" y="1057656"/>
            <a:ext cx="499872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6617515" y="304800"/>
            <a:ext cx="524256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617515" y="1107560"/>
            <a:ext cx="524256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04800" y="2209800"/>
            <a:ext cx="11555275"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7416800" y="6513670"/>
            <a:ext cx="4003040" cy="274320"/>
          </a:xfrm>
        </p:spPr>
        <p:txBody>
          <a:bodyPr vert="horz" rtlCol="0"/>
          <a:lstStyle>
            <a:extLst/>
          </a:lstStyle>
          <a:p>
            <a:fld id="{48A87A34-81AB-432B-8DAE-1953F412C126}" type="datetimeFigureOut">
              <a:rPr lang="en-US" smtClean="0"/>
              <a:pPr/>
              <a:t>5/2/2018</a:t>
            </a:fld>
            <a:endParaRPr lang="en-US" dirty="0"/>
          </a:p>
        </p:txBody>
      </p:sp>
      <p:sp>
        <p:nvSpPr>
          <p:cNvPr id="10" name="Slide Number Placeholder 9"/>
          <p:cNvSpPr>
            <a:spLocks noGrp="1"/>
          </p:cNvSpPr>
          <p:nvPr>
            <p:ph type="sldNum" sz="quarter" idx="11"/>
          </p:nvPr>
        </p:nvSpPr>
        <p:spPr>
          <a:xfrm>
            <a:off x="11518603" y="6513670"/>
            <a:ext cx="619051" cy="274320"/>
          </a:xfrm>
        </p:spPr>
        <p:txBody>
          <a:bodyPr vert="horz" rtlCol="0"/>
          <a:lstStyle>
            <a:lvl1pPr>
              <a:defRPr>
                <a:solidFill>
                  <a:schemeClr val="tx2">
                    <a:shade val="90000"/>
                  </a:schemeClr>
                </a:solidFill>
              </a:defRPr>
            </a:lvl1pPr>
            <a:extLst/>
          </a:lstStyle>
          <a:p>
            <a:fld id="{6D22F896-40B5-4ADD-8801-0D06FADFA095}" type="slidenum">
              <a:rPr lang="en-US" smtClean="0"/>
              <a:pPr/>
              <a:t>‹#›</a:t>
            </a:fld>
            <a:endParaRPr lang="en-US" dirty="0"/>
          </a:p>
        </p:txBody>
      </p:sp>
      <p:sp>
        <p:nvSpPr>
          <p:cNvPr id="11" name="Footer Placeholder 10"/>
          <p:cNvSpPr>
            <a:spLocks noGrp="1"/>
          </p:cNvSpPr>
          <p:nvPr>
            <p:ph type="ftr" sz="quarter" idx="12"/>
          </p:nvPr>
        </p:nvSpPr>
        <p:spPr>
          <a:xfrm>
            <a:off x="2133600" y="6513670"/>
            <a:ext cx="5209952"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53924" y="4724400"/>
            <a:ext cx="73152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4053924" y="5388937"/>
            <a:ext cx="73152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406400" y="249864"/>
            <a:ext cx="113792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7416800" y="6509004"/>
            <a:ext cx="4003040" cy="274320"/>
          </a:xfrm>
        </p:spPr>
        <p:txBody>
          <a:bodyPr vert="horz" rtlCol="0"/>
          <a:lstStyle>
            <a:extLst/>
          </a:lstStyle>
          <a:p>
            <a:fld id="{48A87A34-81AB-432B-8DAE-1953F412C126}" type="datetimeFigureOut">
              <a:rPr lang="en-US" smtClean="0"/>
              <a:pPr/>
              <a:t>5/2/2018</a:t>
            </a:fld>
            <a:endParaRPr lang="en-US" dirty="0"/>
          </a:p>
        </p:txBody>
      </p:sp>
      <p:sp>
        <p:nvSpPr>
          <p:cNvPr id="9" name="Slide Number Placeholder 8"/>
          <p:cNvSpPr>
            <a:spLocks noGrp="1"/>
          </p:cNvSpPr>
          <p:nvPr>
            <p:ph type="sldNum" sz="quarter" idx="11"/>
          </p:nvPr>
        </p:nvSpPr>
        <p:spPr>
          <a:xfrm>
            <a:off x="11518603" y="6509004"/>
            <a:ext cx="619051" cy="274320"/>
          </a:xfrm>
        </p:spPr>
        <p:txBody>
          <a:bodyPr vert="horz" rtlCol="0"/>
          <a:lstStyle>
            <a:lvl1pPr>
              <a:defRPr>
                <a:solidFill>
                  <a:schemeClr val="tx2">
                    <a:shade val="90000"/>
                  </a:schemeClr>
                </a:solidFill>
              </a:defRPr>
            </a:lvl1pPr>
            <a:extLst/>
          </a:lstStyle>
          <a:p>
            <a:fld id="{6D22F896-40B5-4ADD-8801-0D06FADFA095}" type="slidenum">
              <a:rPr lang="en-US" smtClean="0"/>
              <a:pPr/>
              <a:t>‹#›</a:t>
            </a:fld>
            <a:endParaRPr lang="en-US" dirty="0"/>
          </a:p>
        </p:txBody>
      </p:sp>
      <p:sp>
        <p:nvSpPr>
          <p:cNvPr id="10" name="Footer Placeholder 9"/>
          <p:cNvSpPr>
            <a:spLocks noGrp="1"/>
          </p:cNvSpPr>
          <p:nvPr>
            <p:ph type="ftr" sz="quarter" idx="12"/>
          </p:nvPr>
        </p:nvSpPr>
        <p:spPr>
          <a:xfrm>
            <a:off x="2133600" y="6509004"/>
            <a:ext cx="5209952" cy="274320"/>
          </a:xfrm>
        </p:spPr>
        <p:txBody>
          <a:bodyPr vert="horz" rtlCol="0"/>
          <a:lstStyle>
            <a:extLst/>
          </a:lstStyle>
          <a:p>
            <a:endParaRPr lang="en-US" dirty="0"/>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219456" y="147085"/>
            <a:ext cx="11747795"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727200" y="6400800"/>
            <a:ext cx="5616352"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dirty="0"/>
          </a:p>
        </p:txBody>
      </p:sp>
      <p:sp>
        <p:nvSpPr>
          <p:cNvPr id="14" name="Date Placeholder 13"/>
          <p:cNvSpPr>
            <a:spLocks noGrp="1"/>
          </p:cNvSpPr>
          <p:nvPr>
            <p:ph type="dt" sz="half" idx="2"/>
          </p:nvPr>
        </p:nvSpPr>
        <p:spPr>
          <a:xfrm>
            <a:off x="7416800" y="6400800"/>
            <a:ext cx="400304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48A87A34-81AB-432B-8DAE-1953F412C126}" type="datetimeFigureOut">
              <a:rPr lang="en-US" smtClean="0"/>
              <a:pPr/>
              <a:t>5/2/2018</a:t>
            </a:fld>
            <a:endParaRPr lang="en-US" dirty="0"/>
          </a:p>
        </p:txBody>
      </p:sp>
      <p:sp>
        <p:nvSpPr>
          <p:cNvPr id="23" name="Slide Number Placeholder 22"/>
          <p:cNvSpPr>
            <a:spLocks noGrp="1"/>
          </p:cNvSpPr>
          <p:nvPr>
            <p:ph type="sldNum" sz="quarter" idx="4"/>
          </p:nvPr>
        </p:nvSpPr>
        <p:spPr>
          <a:xfrm>
            <a:off x="11518603" y="6514568"/>
            <a:ext cx="619051"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6D22F896-40B5-4ADD-8801-0D06FADFA095}" type="slidenum">
              <a:rPr lang="en-US" smtClean="0"/>
              <a:pPr/>
              <a:t>‹#›</a:t>
            </a:fld>
            <a:endParaRPr lang="en-US" dirty="0"/>
          </a:p>
        </p:txBody>
      </p:sp>
      <p:sp>
        <p:nvSpPr>
          <p:cNvPr id="22" name="Title Placeholder 21"/>
          <p:cNvSpPr>
            <a:spLocks noGrp="1"/>
          </p:cNvSpPr>
          <p:nvPr>
            <p:ph type="title"/>
          </p:nvPr>
        </p:nvSpPr>
        <p:spPr>
          <a:xfrm>
            <a:off x="609600" y="253536"/>
            <a:ext cx="109728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609600" y="1646237"/>
            <a:ext cx="109728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ransition>
    <p:fade/>
  </p:transition>
  <p:timing>
    <p:tnLst>
      <p:par>
        <p:cTn id="1" dur="indefinite" restart="never" nodeType="tmRoot"/>
      </p:par>
    </p:tnLst>
  </p:timing>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259" y="2471833"/>
            <a:ext cx="10926651" cy="1785143"/>
          </a:xfrm>
        </p:spPr>
        <p:txBody>
          <a:bodyPr>
            <a:noAutofit/>
          </a:bodyPr>
          <a:lstStyle/>
          <a:p>
            <a:pPr algn="ctr"/>
            <a:r>
              <a:rPr lang="en-US" sz="3000" b="1" dirty="0" smtClean="0"/>
              <a:t/>
            </a:r>
            <a:br>
              <a:rPr lang="en-US" sz="3000" b="1" dirty="0" smtClean="0"/>
            </a:br>
            <a:r>
              <a:rPr lang="en-US" sz="3000" b="1" dirty="0" smtClean="0"/>
              <a:t/>
            </a:r>
            <a:br>
              <a:rPr lang="en-US" sz="3000" b="1" dirty="0" smtClean="0"/>
            </a:br>
            <a:r>
              <a:rPr lang="en-US" sz="3000" b="1" dirty="0" smtClean="0"/>
              <a:t>An- </a:t>
            </a:r>
            <a:r>
              <a:rPr lang="en-US" sz="3000" b="1" dirty="0"/>
              <a:t>Najah National </a:t>
            </a:r>
            <a:r>
              <a:rPr lang="en-US" sz="3000" b="1" dirty="0" smtClean="0"/>
              <a:t>University</a:t>
            </a:r>
            <a:r>
              <a:rPr lang="en-US" sz="3000" b="1" dirty="0"/>
              <a:t/>
            </a:r>
            <a:br>
              <a:rPr lang="en-US" sz="3000" b="1" dirty="0"/>
            </a:br>
            <a:r>
              <a:rPr lang="en-US" sz="3000" b="1" dirty="0"/>
              <a:t>Faculty of Engineering</a:t>
            </a:r>
            <a:br>
              <a:rPr lang="en-US" sz="3000" b="1" dirty="0"/>
            </a:br>
            <a:r>
              <a:rPr lang="en-US" sz="3000" b="1" dirty="0"/>
              <a:t>Electrical Engineering </a:t>
            </a:r>
            <a:r>
              <a:rPr lang="en-US" sz="3000" b="1" dirty="0" smtClean="0"/>
              <a:t>Department</a:t>
            </a:r>
            <a:r>
              <a:rPr lang="en-US" sz="3000" b="1" i="1" dirty="0" smtClean="0"/>
              <a:t/>
            </a:r>
            <a:br>
              <a:rPr lang="en-US" sz="3000" b="1" i="1" dirty="0" smtClean="0"/>
            </a:br>
            <a:r>
              <a:rPr lang="en-US" sz="3200" b="1" i="1" dirty="0"/>
              <a:t>Graduating project </a:t>
            </a:r>
            <a:r>
              <a:rPr lang="en-US" sz="3200" b="1" i="1" dirty="0" smtClean="0"/>
              <a:t>2</a:t>
            </a:r>
            <a:r>
              <a:rPr lang="en-US" sz="3000" b="1" i="1" dirty="0" smtClean="0"/>
              <a:t/>
            </a:r>
            <a:br>
              <a:rPr lang="en-US" sz="3000" b="1" i="1" dirty="0" smtClean="0"/>
            </a:br>
            <a:r>
              <a:rPr lang="en-US" sz="3000" b="1" dirty="0"/>
              <a:t/>
            </a:r>
            <a:br>
              <a:rPr lang="en-US" sz="3000" b="1" dirty="0"/>
            </a:br>
            <a:endParaRPr lang="ar-SA" sz="3000" b="1" dirty="0"/>
          </a:p>
        </p:txBody>
      </p:sp>
      <p:pic>
        <p:nvPicPr>
          <p:cNvPr id="4" name="Picture 3"/>
          <p:cNvPicPr/>
          <p:nvPr/>
        </p:nvPicPr>
        <p:blipFill>
          <a:blip r:embed="rId2">
            <a:extLst>
              <a:ext uri="{28A0092B-C50C-407E-A947-70E740481C1C}">
                <a14:useLocalDpi xmlns="" xmlns:a14="http://schemas.microsoft.com/office/drawing/2010/main" val="0"/>
              </a:ext>
            </a:extLst>
          </a:blip>
          <a:srcRect/>
          <a:stretch>
            <a:fillRect/>
          </a:stretch>
        </p:blipFill>
        <p:spPr bwMode="auto">
          <a:xfrm>
            <a:off x="5474881" y="203200"/>
            <a:ext cx="1368207" cy="1015663"/>
          </a:xfrm>
          <a:prstGeom prst="rect">
            <a:avLst/>
          </a:prstGeom>
          <a:noFill/>
          <a:ln>
            <a:noFill/>
          </a:ln>
        </p:spPr>
      </p:pic>
      <p:sp>
        <p:nvSpPr>
          <p:cNvPr id="6" name="TextBox 5"/>
          <p:cNvSpPr txBox="1"/>
          <p:nvPr/>
        </p:nvSpPr>
        <p:spPr>
          <a:xfrm>
            <a:off x="1891072" y="3734150"/>
            <a:ext cx="8332631" cy="553998"/>
          </a:xfrm>
          <a:prstGeom prst="rect">
            <a:avLst/>
          </a:prstGeom>
        </p:spPr>
        <p:style>
          <a:lnRef idx="0">
            <a:schemeClr val="dk1"/>
          </a:lnRef>
          <a:fillRef idx="3">
            <a:schemeClr val="dk1"/>
          </a:fillRef>
          <a:effectRef idx="3">
            <a:schemeClr val="dk1"/>
          </a:effectRef>
          <a:fontRef idx="minor">
            <a:schemeClr val="lt1"/>
          </a:fontRef>
        </p:style>
        <p:txBody>
          <a:bodyPr wrap="square" rtlCol="1">
            <a:spAutoFit/>
          </a:bodyPr>
          <a:lstStyle/>
          <a:p>
            <a:pPr algn="ctr"/>
            <a:r>
              <a:rPr lang="en-US" sz="3000" b="1" dirty="0"/>
              <a:t>Rehabilitation of </a:t>
            </a:r>
            <a:r>
              <a:rPr lang="en-US" sz="3000" b="1" dirty="0" err="1" smtClean="0"/>
              <a:t>jenin</a:t>
            </a:r>
            <a:r>
              <a:rPr lang="en-US" sz="3000" b="1" dirty="0" smtClean="0"/>
              <a:t> Electrical </a:t>
            </a:r>
            <a:r>
              <a:rPr lang="en-US" sz="3000" b="1" dirty="0"/>
              <a:t>Network</a:t>
            </a:r>
            <a:endParaRPr lang="ar-SA" sz="3000" dirty="0"/>
          </a:p>
        </p:txBody>
      </p:sp>
      <p:sp>
        <p:nvSpPr>
          <p:cNvPr id="7" name="TextBox 6"/>
          <p:cNvSpPr txBox="1"/>
          <p:nvPr/>
        </p:nvSpPr>
        <p:spPr>
          <a:xfrm>
            <a:off x="1981735" y="4372441"/>
            <a:ext cx="8227452" cy="2677656"/>
          </a:xfrm>
          <a:prstGeom prst="rect">
            <a:avLst/>
          </a:prstGeom>
          <a:noFill/>
        </p:spPr>
        <p:txBody>
          <a:bodyPr wrap="square" rtlCol="1">
            <a:spAutoFit/>
          </a:bodyPr>
          <a:lstStyle/>
          <a:p>
            <a:pPr algn="ctr" rtl="1"/>
            <a:r>
              <a:rPr lang="en-US" sz="2500" b="1" dirty="0" smtClean="0">
                <a:solidFill>
                  <a:srgbClr val="FF0000"/>
                </a:solidFill>
              </a:rPr>
              <a:t>Supervisor</a:t>
            </a:r>
            <a:r>
              <a:rPr lang="en-US" sz="2500" b="1" dirty="0">
                <a:solidFill>
                  <a:srgbClr val="FF0000"/>
                </a:solidFill>
              </a:rPr>
              <a:t>:</a:t>
            </a:r>
            <a:endParaRPr lang="en-US" sz="2500" dirty="0">
              <a:solidFill>
                <a:srgbClr val="FF0000"/>
              </a:solidFill>
            </a:endParaRPr>
          </a:p>
          <a:p>
            <a:pPr algn="ctr" rtl="1"/>
            <a:r>
              <a:rPr lang="en-US" sz="2500" b="1" dirty="0"/>
              <a:t>Dr. </a:t>
            </a:r>
            <a:r>
              <a:rPr lang="en-US" sz="2500" b="1" dirty="0" err="1" smtClean="0"/>
              <a:t>falah</a:t>
            </a:r>
            <a:r>
              <a:rPr lang="en-US" sz="2500" b="1" dirty="0" smtClean="0"/>
              <a:t> </a:t>
            </a:r>
            <a:r>
              <a:rPr lang="en-US" sz="2500" b="1" dirty="0" err="1" smtClean="0"/>
              <a:t>mohammad</a:t>
            </a:r>
            <a:endParaRPr lang="en-US" sz="2500" dirty="0"/>
          </a:p>
          <a:p>
            <a:pPr algn="ctr" rtl="1"/>
            <a:r>
              <a:rPr lang="en-US" sz="2500" b="1" dirty="0">
                <a:solidFill>
                  <a:srgbClr val="FF0000"/>
                </a:solidFill>
              </a:rPr>
              <a:t>Prepared By:</a:t>
            </a:r>
            <a:endParaRPr lang="en-US" sz="2500" dirty="0">
              <a:solidFill>
                <a:srgbClr val="FF0000"/>
              </a:solidFill>
            </a:endParaRPr>
          </a:p>
          <a:p>
            <a:pPr algn="ctr" rtl="1"/>
            <a:r>
              <a:rPr lang="en-US" sz="2500" b="1" dirty="0" err="1" smtClean="0"/>
              <a:t>Afrah</a:t>
            </a:r>
            <a:r>
              <a:rPr lang="en-US" sz="2500" b="1" dirty="0" smtClean="0"/>
              <a:t> </a:t>
            </a:r>
            <a:r>
              <a:rPr lang="en-US" sz="2500" b="1" dirty="0" err="1" smtClean="0"/>
              <a:t>hamad</a:t>
            </a:r>
            <a:endParaRPr lang="en-US" sz="2500" b="1" dirty="0" smtClean="0"/>
          </a:p>
          <a:p>
            <a:pPr algn="ctr" rtl="1"/>
            <a:r>
              <a:rPr lang="en-US" sz="2500" b="1" dirty="0" smtClean="0"/>
              <a:t>Mohammad </a:t>
            </a:r>
            <a:r>
              <a:rPr lang="en-US" sz="2500" b="1" dirty="0" err="1" smtClean="0"/>
              <a:t>khaseb</a:t>
            </a:r>
            <a:endParaRPr lang="en-US" sz="2500" b="1" dirty="0" smtClean="0"/>
          </a:p>
          <a:p>
            <a:pPr algn="ctr" rtl="1"/>
            <a:r>
              <a:rPr lang="en-US" sz="2500" b="1" dirty="0" err="1" smtClean="0"/>
              <a:t>Naser</a:t>
            </a:r>
            <a:r>
              <a:rPr lang="en-US" sz="2500" b="1" dirty="0" smtClean="0"/>
              <a:t> </a:t>
            </a:r>
            <a:r>
              <a:rPr lang="en-US" sz="2500" b="1" dirty="0" err="1" smtClean="0"/>
              <a:t>atatrah</a:t>
            </a:r>
            <a:endParaRPr lang="en-US" sz="2500" b="1" dirty="0" smtClean="0"/>
          </a:p>
          <a:p>
            <a:endParaRPr lang="ar-SA" dirty="0"/>
          </a:p>
        </p:txBody>
      </p:sp>
    </p:spTree>
    <p:extLst>
      <p:ext uri="{BB962C8B-B14F-4D97-AF65-F5344CB8AC3E}">
        <p14:creationId xmlns="" xmlns:p14="http://schemas.microsoft.com/office/powerpoint/2010/main" val="322195548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12951" y="663551"/>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a:solidFill>
                  <a:schemeClr val="bg1"/>
                </a:solidFill>
              </a:rPr>
              <a:t>Maximum case improvement</a:t>
            </a:r>
            <a:endParaRPr lang="ar-SA" sz="5000" dirty="0">
              <a:solidFill>
                <a:schemeClr val="bg1"/>
              </a:solidFill>
            </a:endParaRPr>
          </a:p>
        </p:txBody>
      </p:sp>
      <p:sp>
        <p:nvSpPr>
          <p:cNvPr id="8" name="TextBox 7"/>
          <p:cNvSpPr txBox="1"/>
          <p:nvPr/>
        </p:nvSpPr>
        <p:spPr>
          <a:xfrm>
            <a:off x="688923" y="1682418"/>
            <a:ext cx="10818255" cy="461665"/>
          </a:xfrm>
          <a:prstGeom prst="rect">
            <a:avLst/>
          </a:prstGeom>
          <a:noFill/>
        </p:spPr>
        <p:txBody>
          <a:bodyPr wrap="square" rtlCol="1">
            <a:spAutoFit/>
          </a:bodyPr>
          <a:lstStyle/>
          <a:p>
            <a:r>
              <a:rPr lang="en-US" sz="2400" dirty="0"/>
              <a:t>The </a:t>
            </a:r>
            <a:r>
              <a:rPr lang="en-US" sz="2400" dirty="0" smtClean="0"/>
              <a:t>capacitors used in Max.case improvement ,as shown below:</a:t>
            </a:r>
            <a:endParaRPr lang="ar-SA" sz="2400" dirty="0"/>
          </a:p>
        </p:txBody>
      </p:sp>
      <p:pic>
        <p:nvPicPr>
          <p:cNvPr id="3" name="Picture 2"/>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3705160" y="2154615"/>
            <a:ext cx="5859755" cy="4703387"/>
          </a:xfrm>
          <a:prstGeom prst="rect">
            <a:avLst/>
          </a:prstGeom>
        </p:spPr>
      </p:pic>
    </p:spTree>
    <p:extLst>
      <p:ext uri="{BB962C8B-B14F-4D97-AF65-F5344CB8AC3E}">
        <p14:creationId xmlns="" xmlns:p14="http://schemas.microsoft.com/office/powerpoint/2010/main" val="65272017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4800" dirty="0">
                <a:solidFill>
                  <a:schemeClr val="bg1"/>
                </a:solidFill>
              </a:rPr>
              <a:t>Maximum case improvement</a:t>
            </a:r>
            <a:endParaRPr lang="ar-SA" sz="4800" dirty="0">
              <a:solidFill>
                <a:schemeClr val="bg1"/>
              </a:solidFill>
            </a:endParaRPr>
          </a:p>
        </p:txBody>
      </p:sp>
      <p:sp>
        <p:nvSpPr>
          <p:cNvPr id="6" name="TextBox 5"/>
          <p:cNvSpPr txBox="1"/>
          <p:nvPr/>
        </p:nvSpPr>
        <p:spPr>
          <a:xfrm>
            <a:off x="772732" y="1733896"/>
            <a:ext cx="3915179"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Buses Voltage </a:t>
            </a:r>
          </a:p>
        </p:txBody>
      </p:sp>
      <p:pic>
        <p:nvPicPr>
          <p:cNvPr id="2" name="Picture 1"/>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37029" y="2341116"/>
            <a:ext cx="7997371" cy="4065826"/>
          </a:xfrm>
          <a:prstGeom prst="rect">
            <a:avLst/>
          </a:prstGeom>
        </p:spPr>
      </p:pic>
    </p:spTree>
    <p:extLst>
      <p:ext uri="{BB962C8B-B14F-4D97-AF65-F5344CB8AC3E}">
        <p14:creationId xmlns="" xmlns:p14="http://schemas.microsoft.com/office/powerpoint/2010/main" val="144952289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4800" dirty="0">
                <a:solidFill>
                  <a:schemeClr val="bg1"/>
                </a:solidFill>
              </a:rPr>
              <a:t>Maximum case improvement</a:t>
            </a:r>
            <a:endParaRPr lang="ar-SA" sz="4800" dirty="0">
              <a:solidFill>
                <a:schemeClr val="bg1"/>
              </a:solidFill>
            </a:endParaRPr>
          </a:p>
        </p:txBody>
      </p:sp>
      <p:sp>
        <p:nvSpPr>
          <p:cNvPr id="6" name="TextBox 5"/>
          <p:cNvSpPr txBox="1"/>
          <p:nvPr/>
        </p:nvSpPr>
        <p:spPr>
          <a:xfrm>
            <a:off x="772732" y="1952261"/>
            <a:ext cx="3915179"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Summary</a:t>
            </a:r>
          </a:p>
        </p:txBody>
      </p:sp>
      <p:pic>
        <p:nvPicPr>
          <p:cNvPr id="3" name="Picture 2"/>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72733" y="2997260"/>
            <a:ext cx="10983839" cy="2791766"/>
          </a:xfrm>
          <a:prstGeom prst="rect">
            <a:avLst/>
          </a:prstGeom>
        </p:spPr>
      </p:pic>
    </p:spTree>
    <p:extLst>
      <p:ext uri="{BB962C8B-B14F-4D97-AF65-F5344CB8AC3E}">
        <p14:creationId xmlns="" xmlns:p14="http://schemas.microsoft.com/office/powerpoint/2010/main" val="4224046528"/>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smtClean="0">
                <a:solidFill>
                  <a:schemeClr val="bg1"/>
                </a:solidFill>
              </a:rPr>
              <a:t>Minimum </a:t>
            </a:r>
            <a:r>
              <a:rPr lang="en-US" sz="5400" dirty="0">
                <a:solidFill>
                  <a:schemeClr val="bg1"/>
                </a:solidFill>
              </a:rPr>
              <a:t>case improvement</a:t>
            </a:r>
            <a:endParaRPr lang="ar-SA" sz="5000" dirty="0">
              <a:solidFill>
                <a:schemeClr val="bg1"/>
              </a:solidFill>
            </a:endParaRPr>
          </a:p>
        </p:txBody>
      </p:sp>
      <p:sp>
        <p:nvSpPr>
          <p:cNvPr id="4" name="TextBox 3"/>
          <p:cNvSpPr txBox="1"/>
          <p:nvPr/>
        </p:nvSpPr>
        <p:spPr>
          <a:xfrm>
            <a:off x="772731" y="1877375"/>
            <a:ext cx="6993229"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smtClean="0"/>
              <a:t>Increase the electrical supply voltages </a:t>
            </a:r>
            <a:endParaRPr lang="en-US" sz="2500" dirty="0" smtClean="0"/>
          </a:p>
        </p:txBody>
      </p:sp>
      <p:sp>
        <p:nvSpPr>
          <p:cNvPr id="6" name="TextBox 5"/>
          <p:cNvSpPr txBox="1"/>
          <p:nvPr/>
        </p:nvSpPr>
        <p:spPr>
          <a:xfrm>
            <a:off x="759846" y="2400594"/>
            <a:ext cx="10818255" cy="1569660"/>
          </a:xfrm>
          <a:prstGeom prst="rect">
            <a:avLst/>
          </a:prstGeom>
          <a:noFill/>
        </p:spPr>
        <p:txBody>
          <a:bodyPr wrap="square" rtlCol="1">
            <a:spAutoFit/>
          </a:bodyPr>
          <a:lstStyle/>
          <a:p>
            <a:r>
              <a:rPr lang="en-US" sz="2400" dirty="0"/>
              <a:t>Increase the voltage on the electrical supply busses up to (2%) from the original voltage </a:t>
            </a:r>
            <a:r>
              <a:rPr lang="en-US" sz="2400" dirty="0" smtClean="0"/>
              <a:t>(33 </a:t>
            </a:r>
            <a:r>
              <a:rPr lang="en-US" sz="2400" dirty="0"/>
              <a:t>KV), the </a:t>
            </a:r>
            <a:r>
              <a:rPr lang="en-US" sz="2400" dirty="0" smtClean="0"/>
              <a:t>new value </a:t>
            </a:r>
            <a:r>
              <a:rPr lang="en-US" sz="2400" dirty="0"/>
              <a:t>of the electrical supply busses voltage is </a:t>
            </a:r>
            <a:r>
              <a:rPr lang="en-US" sz="2400" dirty="0" smtClean="0"/>
              <a:t>(33.66 </a:t>
            </a:r>
            <a:r>
              <a:rPr lang="en-US" sz="2400" dirty="0"/>
              <a:t>KV), and we multiply the apparent power of the loads </a:t>
            </a:r>
            <a:r>
              <a:rPr lang="en-US" sz="2400" dirty="0" smtClean="0"/>
              <a:t>and</a:t>
            </a:r>
            <a:r>
              <a:rPr lang="ar-SA" sz="2400" dirty="0" smtClean="0"/>
              <a:t> </a:t>
            </a:r>
            <a:r>
              <a:rPr lang="en-US" sz="2400" dirty="0" smtClean="0"/>
              <a:t>by </a:t>
            </a:r>
            <a:r>
              <a:rPr lang="en-US" sz="2400" dirty="0" smtClean="0"/>
              <a:t>30%.</a:t>
            </a:r>
            <a:endParaRPr lang="ar-SA" sz="2400" dirty="0"/>
          </a:p>
        </p:txBody>
      </p:sp>
      <p:sp>
        <p:nvSpPr>
          <p:cNvPr id="7" name="TextBox 6"/>
          <p:cNvSpPr txBox="1"/>
          <p:nvPr/>
        </p:nvSpPr>
        <p:spPr>
          <a:xfrm>
            <a:off x="772731" y="3922341"/>
            <a:ext cx="6993229"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smtClean="0"/>
              <a:t>Tap </a:t>
            </a:r>
            <a:r>
              <a:rPr lang="en-US" sz="2800" b="1" dirty="0"/>
              <a:t>changing</a:t>
            </a:r>
            <a:endParaRPr lang="en-US" sz="2500" dirty="0" smtClean="0"/>
          </a:p>
        </p:txBody>
      </p:sp>
      <p:sp>
        <p:nvSpPr>
          <p:cNvPr id="9" name="TextBox 8"/>
          <p:cNvSpPr txBox="1"/>
          <p:nvPr/>
        </p:nvSpPr>
        <p:spPr>
          <a:xfrm>
            <a:off x="721209" y="4509331"/>
            <a:ext cx="10818255" cy="461665"/>
          </a:xfrm>
          <a:prstGeom prst="rect">
            <a:avLst/>
          </a:prstGeom>
          <a:noFill/>
        </p:spPr>
        <p:txBody>
          <a:bodyPr wrap="square" rtlCol="1">
            <a:spAutoFit/>
          </a:bodyPr>
          <a:lstStyle/>
          <a:p>
            <a:r>
              <a:rPr lang="en-US" sz="2400" dirty="0" smtClean="0"/>
              <a:t>In this case we no need to change the tap.</a:t>
            </a:r>
            <a:endParaRPr lang="ar-SA" sz="2400" dirty="0"/>
          </a:p>
        </p:txBody>
      </p:sp>
      <p:sp>
        <p:nvSpPr>
          <p:cNvPr id="11" name="TextBox 10"/>
          <p:cNvSpPr txBox="1"/>
          <p:nvPr/>
        </p:nvSpPr>
        <p:spPr>
          <a:xfrm>
            <a:off x="759846" y="5624257"/>
            <a:ext cx="10818255" cy="461665"/>
          </a:xfrm>
          <a:prstGeom prst="rect">
            <a:avLst/>
          </a:prstGeom>
          <a:noFill/>
        </p:spPr>
        <p:txBody>
          <a:bodyPr wrap="square" rtlCol="1">
            <a:spAutoFit/>
          </a:bodyPr>
          <a:lstStyle/>
          <a:p>
            <a:r>
              <a:rPr lang="en-US" sz="2400" dirty="0" smtClean="0"/>
              <a:t>.</a:t>
            </a:r>
          </a:p>
        </p:txBody>
      </p:sp>
    </p:spTree>
    <p:extLst>
      <p:ext uri="{BB962C8B-B14F-4D97-AF65-F5344CB8AC3E}">
        <p14:creationId xmlns="" xmlns:p14="http://schemas.microsoft.com/office/powerpoint/2010/main" val="2510518958"/>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4800" dirty="0">
                <a:solidFill>
                  <a:schemeClr val="bg1"/>
                </a:solidFill>
              </a:rPr>
              <a:t>Minimum case improvement</a:t>
            </a:r>
            <a:endParaRPr lang="ar-SA" sz="4800" dirty="0">
              <a:solidFill>
                <a:schemeClr val="bg1"/>
              </a:solidFill>
            </a:endParaRPr>
          </a:p>
        </p:txBody>
      </p:sp>
      <p:sp>
        <p:nvSpPr>
          <p:cNvPr id="6" name="TextBox 5"/>
          <p:cNvSpPr txBox="1"/>
          <p:nvPr/>
        </p:nvSpPr>
        <p:spPr>
          <a:xfrm>
            <a:off x="772732" y="1952261"/>
            <a:ext cx="3915179"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Buses Voltage </a:t>
            </a:r>
          </a:p>
        </p:txBody>
      </p:sp>
      <p:pic>
        <p:nvPicPr>
          <p:cNvPr id="7" name="Picture 6" descr="222.PNG"/>
          <p:cNvPicPr>
            <a:picLocks noChangeAspect="1"/>
          </p:cNvPicPr>
          <p:nvPr/>
        </p:nvPicPr>
        <p:blipFill>
          <a:blip r:embed="rId2"/>
          <a:stretch>
            <a:fillRect/>
          </a:stretch>
        </p:blipFill>
        <p:spPr>
          <a:xfrm>
            <a:off x="1601711" y="2484264"/>
            <a:ext cx="5728003" cy="4182949"/>
          </a:xfrm>
          <a:prstGeom prst="rect">
            <a:avLst/>
          </a:prstGeom>
        </p:spPr>
      </p:pic>
    </p:spTree>
    <p:extLst>
      <p:ext uri="{BB962C8B-B14F-4D97-AF65-F5344CB8AC3E}">
        <p14:creationId xmlns="" xmlns:p14="http://schemas.microsoft.com/office/powerpoint/2010/main" val="56584264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4800" dirty="0">
                <a:solidFill>
                  <a:schemeClr val="bg1"/>
                </a:solidFill>
              </a:rPr>
              <a:t>Minimum case improvement</a:t>
            </a:r>
            <a:endParaRPr lang="ar-SA" sz="4800" dirty="0">
              <a:solidFill>
                <a:schemeClr val="bg1"/>
              </a:solidFill>
            </a:endParaRPr>
          </a:p>
        </p:txBody>
      </p:sp>
      <p:sp>
        <p:nvSpPr>
          <p:cNvPr id="6" name="TextBox 5"/>
          <p:cNvSpPr txBox="1"/>
          <p:nvPr/>
        </p:nvSpPr>
        <p:spPr>
          <a:xfrm>
            <a:off x="772732" y="1952261"/>
            <a:ext cx="3915179"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Summary</a:t>
            </a:r>
          </a:p>
        </p:txBody>
      </p:sp>
      <p:pic>
        <p:nvPicPr>
          <p:cNvPr id="7" name="Picture 6" descr="3.PNG"/>
          <p:cNvPicPr>
            <a:picLocks noChangeAspect="1"/>
          </p:cNvPicPr>
          <p:nvPr/>
        </p:nvPicPr>
        <p:blipFill>
          <a:blip r:embed="rId2"/>
          <a:stretch>
            <a:fillRect/>
          </a:stretch>
        </p:blipFill>
        <p:spPr>
          <a:xfrm>
            <a:off x="887952" y="2873829"/>
            <a:ext cx="9425475" cy="2873828"/>
          </a:xfrm>
          <a:prstGeom prst="rect">
            <a:avLst/>
          </a:prstGeom>
        </p:spPr>
      </p:pic>
    </p:spTree>
    <p:extLst>
      <p:ext uri="{BB962C8B-B14F-4D97-AF65-F5344CB8AC3E}">
        <p14:creationId xmlns="" xmlns:p14="http://schemas.microsoft.com/office/powerpoint/2010/main" val="226349106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smtClean="0">
                <a:solidFill>
                  <a:schemeClr val="bg1"/>
                </a:solidFill>
              </a:rPr>
              <a:t>Post-fault case </a:t>
            </a:r>
            <a:r>
              <a:rPr lang="en-US" sz="5400" dirty="0">
                <a:solidFill>
                  <a:schemeClr val="bg1"/>
                </a:solidFill>
              </a:rPr>
              <a:t>improvement</a:t>
            </a:r>
            <a:endParaRPr lang="ar-SA" sz="5000" dirty="0">
              <a:solidFill>
                <a:schemeClr val="bg1"/>
              </a:solidFill>
            </a:endParaRPr>
          </a:p>
        </p:txBody>
      </p:sp>
      <p:sp>
        <p:nvSpPr>
          <p:cNvPr id="6" name="TextBox 5"/>
          <p:cNvSpPr txBox="1"/>
          <p:nvPr/>
        </p:nvSpPr>
        <p:spPr>
          <a:xfrm>
            <a:off x="772731" y="1885440"/>
            <a:ext cx="10818255" cy="1569660"/>
          </a:xfrm>
          <a:prstGeom prst="rect">
            <a:avLst/>
          </a:prstGeom>
          <a:noFill/>
        </p:spPr>
        <p:txBody>
          <a:bodyPr wrap="square" rtlCol="1">
            <a:spAutoFit/>
          </a:bodyPr>
          <a:lstStyle/>
          <a:p>
            <a:r>
              <a:rPr lang="en-US" sz="2400" dirty="0"/>
              <a:t>In this case, the maximum case is used after improvement check for the bus with the highest </a:t>
            </a:r>
            <a:r>
              <a:rPr lang="en-US" sz="2400" dirty="0" smtClean="0"/>
              <a:t>apparent power and Delete the higher T.L between two </a:t>
            </a:r>
            <a:r>
              <a:rPr lang="en-US" sz="2400" b="1" dirty="0" smtClean="0"/>
              <a:t>We delete the T.L between the buses 16 and 77 .</a:t>
            </a:r>
          </a:p>
          <a:p>
            <a:r>
              <a:rPr lang="en-US" sz="2400" dirty="0" smtClean="0"/>
              <a:t>buses </a:t>
            </a:r>
            <a:endParaRPr lang="ar-SA" sz="2400" dirty="0"/>
          </a:p>
        </p:txBody>
      </p:sp>
      <p:pic>
        <p:nvPicPr>
          <p:cNvPr id="7" name="Picture 6" descr="666.PNG"/>
          <p:cNvPicPr>
            <a:picLocks noChangeAspect="1"/>
          </p:cNvPicPr>
          <p:nvPr/>
        </p:nvPicPr>
        <p:blipFill>
          <a:blip r:embed="rId2"/>
          <a:stretch>
            <a:fillRect/>
          </a:stretch>
        </p:blipFill>
        <p:spPr>
          <a:xfrm>
            <a:off x="783772" y="3154692"/>
            <a:ext cx="9506857" cy="3492850"/>
          </a:xfrm>
          <a:prstGeom prst="rect">
            <a:avLst/>
          </a:prstGeom>
        </p:spPr>
      </p:pic>
    </p:spTree>
    <p:extLst>
      <p:ext uri="{BB962C8B-B14F-4D97-AF65-F5344CB8AC3E}">
        <p14:creationId xmlns="" xmlns:p14="http://schemas.microsoft.com/office/powerpoint/2010/main" val="1055983812"/>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4800" dirty="0">
                <a:solidFill>
                  <a:schemeClr val="bg1"/>
                </a:solidFill>
              </a:rPr>
              <a:t>Post-fault case improvement</a:t>
            </a:r>
            <a:endParaRPr lang="ar-SA" sz="4800" dirty="0">
              <a:solidFill>
                <a:schemeClr val="bg1"/>
              </a:solidFill>
            </a:endParaRPr>
          </a:p>
        </p:txBody>
      </p:sp>
      <p:sp>
        <p:nvSpPr>
          <p:cNvPr id="6" name="TextBox 5"/>
          <p:cNvSpPr txBox="1"/>
          <p:nvPr/>
        </p:nvSpPr>
        <p:spPr>
          <a:xfrm>
            <a:off x="772732" y="1952261"/>
            <a:ext cx="3915179"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Buses Voltage </a:t>
            </a:r>
          </a:p>
        </p:txBody>
      </p:sp>
      <p:pic>
        <p:nvPicPr>
          <p:cNvPr id="7" name="Picture 6" descr="rr.PNG"/>
          <p:cNvPicPr>
            <a:picLocks noChangeAspect="1"/>
          </p:cNvPicPr>
          <p:nvPr/>
        </p:nvPicPr>
        <p:blipFill>
          <a:blip r:embed="rId2"/>
          <a:stretch>
            <a:fillRect/>
          </a:stretch>
        </p:blipFill>
        <p:spPr>
          <a:xfrm>
            <a:off x="1087330" y="2685144"/>
            <a:ext cx="8581656" cy="3648276"/>
          </a:xfrm>
          <a:prstGeom prst="rect">
            <a:avLst/>
          </a:prstGeom>
        </p:spPr>
      </p:pic>
    </p:spTree>
    <p:extLst>
      <p:ext uri="{BB962C8B-B14F-4D97-AF65-F5344CB8AC3E}">
        <p14:creationId xmlns="" xmlns:p14="http://schemas.microsoft.com/office/powerpoint/2010/main" val="239677445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4800" dirty="0">
                <a:solidFill>
                  <a:schemeClr val="bg1"/>
                </a:solidFill>
              </a:rPr>
              <a:t>Post-fault case improvement</a:t>
            </a:r>
            <a:endParaRPr lang="ar-SA" sz="4800" dirty="0">
              <a:solidFill>
                <a:schemeClr val="bg1"/>
              </a:solidFill>
            </a:endParaRPr>
          </a:p>
        </p:txBody>
      </p:sp>
      <p:sp>
        <p:nvSpPr>
          <p:cNvPr id="6" name="TextBox 5"/>
          <p:cNvSpPr txBox="1"/>
          <p:nvPr/>
        </p:nvSpPr>
        <p:spPr>
          <a:xfrm>
            <a:off x="772732" y="1952261"/>
            <a:ext cx="3915179"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Summary</a:t>
            </a:r>
          </a:p>
        </p:txBody>
      </p:sp>
      <p:pic>
        <p:nvPicPr>
          <p:cNvPr id="7" name="Picture 6" descr="888ll.PNG"/>
          <p:cNvPicPr>
            <a:picLocks noChangeAspect="1"/>
          </p:cNvPicPr>
          <p:nvPr/>
        </p:nvPicPr>
        <p:blipFill>
          <a:blip r:embed="rId2"/>
          <a:stretch>
            <a:fillRect/>
          </a:stretch>
        </p:blipFill>
        <p:spPr>
          <a:xfrm>
            <a:off x="1418013" y="2830286"/>
            <a:ext cx="8952019" cy="2931885"/>
          </a:xfrm>
          <a:prstGeom prst="rect">
            <a:avLst/>
          </a:prstGeom>
        </p:spPr>
      </p:pic>
    </p:spTree>
    <p:extLst>
      <p:ext uri="{BB962C8B-B14F-4D97-AF65-F5344CB8AC3E}">
        <p14:creationId xmlns="" xmlns:p14="http://schemas.microsoft.com/office/powerpoint/2010/main" val="4035928900"/>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a:solidFill>
                  <a:schemeClr val="bg1"/>
                </a:solidFill>
              </a:rPr>
              <a:t>Discussion</a:t>
            </a:r>
            <a:endParaRPr lang="ar-SA" sz="5000" dirty="0">
              <a:solidFill>
                <a:schemeClr val="bg1"/>
              </a:solidFill>
            </a:endParaRPr>
          </a:p>
        </p:txBody>
      </p:sp>
      <p:sp>
        <p:nvSpPr>
          <p:cNvPr id="6" name="TextBox 5"/>
          <p:cNvSpPr txBox="1"/>
          <p:nvPr/>
        </p:nvSpPr>
        <p:spPr>
          <a:xfrm>
            <a:off x="772731" y="1885439"/>
            <a:ext cx="10818255" cy="2308324"/>
          </a:xfrm>
          <a:prstGeom prst="rect">
            <a:avLst/>
          </a:prstGeom>
          <a:noFill/>
        </p:spPr>
        <p:txBody>
          <a:bodyPr wrap="square" rtlCol="1">
            <a:spAutoFit/>
          </a:bodyPr>
          <a:lstStyle/>
          <a:p>
            <a:r>
              <a:rPr lang="en-US" sz="2400" dirty="0"/>
              <a:t>In these chapter we want to compare between </a:t>
            </a:r>
            <a:r>
              <a:rPr lang="en-US" sz="2400" dirty="0" smtClean="0"/>
              <a:t> </a:t>
            </a:r>
            <a:r>
              <a:rPr lang="en-US" sz="2400" dirty="0" smtClean="0"/>
              <a:t>cases:_</a:t>
            </a:r>
          </a:p>
          <a:p>
            <a:r>
              <a:rPr lang="en-US" sz="2400" dirty="0" smtClean="0"/>
              <a:t>1. Original </a:t>
            </a:r>
            <a:r>
              <a:rPr lang="en-US" sz="2400" dirty="0"/>
              <a:t>case </a:t>
            </a:r>
            <a:r>
              <a:rPr lang="en-US" sz="2400" dirty="0" smtClean="0"/>
              <a:t>connection.</a:t>
            </a:r>
          </a:p>
          <a:p>
            <a:r>
              <a:rPr lang="en-US" sz="2400" dirty="0" smtClean="0"/>
              <a:t>2. </a:t>
            </a:r>
            <a:r>
              <a:rPr lang="en-US" sz="2400" dirty="0"/>
              <a:t>Maximum case </a:t>
            </a:r>
            <a:r>
              <a:rPr lang="en-US" sz="2400" dirty="0" smtClean="0"/>
              <a:t>improvement.</a:t>
            </a:r>
          </a:p>
          <a:p>
            <a:r>
              <a:rPr lang="en-US" sz="2400" dirty="0" smtClean="0"/>
              <a:t>3. </a:t>
            </a:r>
            <a:r>
              <a:rPr lang="en-US" sz="2400" dirty="0"/>
              <a:t>Minimum case </a:t>
            </a:r>
            <a:r>
              <a:rPr lang="en-US" sz="2400" dirty="0" smtClean="0"/>
              <a:t>improvement.</a:t>
            </a:r>
          </a:p>
          <a:p>
            <a:r>
              <a:rPr lang="en-US" sz="2400" dirty="0" smtClean="0"/>
              <a:t>4. </a:t>
            </a:r>
            <a:r>
              <a:rPr lang="en-US" sz="2400" dirty="0"/>
              <a:t>Post-fault case </a:t>
            </a:r>
            <a:r>
              <a:rPr lang="en-US" sz="2400" dirty="0" smtClean="0"/>
              <a:t>improvement.</a:t>
            </a:r>
            <a:endParaRPr lang="en-US" sz="2400" dirty="0"/>
          </a:p>
          <a:p>
            <a:r>
              <a:rPr lang="en-US" sz="2400" dirty="0"/>
              <a:t>According to busses voltage and total </a:t>
            </a:r>
            <a:r>
              <a:rPr lang="en-US" sz="2400" dirty="0" smtClean="0"/>
              <a:t>summary.</a:t>
            </a:r>
            <a:endParaRPr lang="ar-SA" sz="2400" dirty="0"/>
          </a:p>
        </p:txBody>
      </p:sp>
    </p:spTree>
    <p:extLst>
      <p:ext uri="{BB962C8B-B14F-4D97-AF65-F5344CB8AC3E}">
        <p14:creationId xmlns="" xmlns:p14="http://schemas.microsoft.com/office/powerpoint/2010/main" val="1635522917"/>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05498"/>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a:solidFill>
                  <a:schemeClr val="bg1"/>
                </a:solidFill>
                <a:latin typeface="Century Gothic" pitchFamily="34" charset="0"/>
              </a:rPr>
              <a:t>Outlines </a:t>
            </a:r>
            <a:endParaRPr lang="ar-SA" sz="5000" dirty="0">
              <a:solidFill>
                <a:schemeClr val="bg1"/>
              </a:solidFill>
            </a:endParaRPr>
          </a:p>
        </p:txBody>
      </p:sp>
      <p:sp>
        <p:nvSpPr>
          <p:cNvPr id="17" name="TextBox 16"/>
          <p:cNvSpPr txBox="1"/>
          <p:nvPr/>
        </p:nvSpPr>
        <p:spPr>
          <a:xfrm>
            <a:off x="772733" y="1670169"/>
            <a:ext cx="10200067" cy="4170372"/>
          </a:xfrm>
          <a:prstGeom prst="rect">
            <a:avLst/>
          </a:prstGeom>
        </p:spPr>
        <p:style>
          <a:lnRef idx="1">
            <a:schemeClr val="dk1"/>
          </a:lnRef>
          <a:fillRef idx="3">
            <a:schemeClr val="dk1"/>
          </a:fillRef>
          <a:effectRef idx="2">
            <a:schemeClr val="dk1"/>
          </a:effectRef>
          <a:fontRef idx="minor">
            <a:schemeClr val="lt1"/>
          </a:fontRef>
        </p:style>
        <p:txBody>
          <a:bodyPr wrap="square" rtlCol="1">
            <a:spAutoFit/>
          </a:bodyPr>
          <a:lstStyle/>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Introduction.</a:t>
            </a:r>
            <a:endParaRPr lang="en-US" sz="2500" dirty="0">
              <a:solidFill>
                <a:schemeClr val="tx1">
                  <a:lumMod val="75000"/>
                  <a:lumOff val="25000"/>
                </a:schemeClr>
              </a:solidFill>
              <a:latin typeface="Century Gothic" pitchFamily="34" charset="0"/>
            </a:endParaRP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Data about </a:t>
            </a:r>
            <a:r>
              <a:rPr lang="en-US" sz="2500" dirty="0" err="1" smtClean="0">
                <a:solidFill>
                  <a:schemeClr val="tx1">
                    <a:lumMod val="75000"/>
                    <a:lumOff val="25000"/>
                  </a:schemeClr>
                </a:solidFill>
                <a:latin typeface="Century Gothic" pitchFamily="34" charset="0"/>
              </a:rPr>
              <a:t>jenin</a:t>
            </a:r>
            <a:r>
              <a:rPr lang="en-US" sz="2500" dirty="0" smtClean="0">
                <a:solidFill>
                  <a:schemeClr val="tx1">
                    <a:lumMod val="75000"/>
                    <a:lumOff val="25000"/>
                  </a:schemeClr>
                </a:solidFill>
                <a:latin typeface="Century Gothic" pitchFamily="34" charset="0"/>
              </a:rPr>
              <a:t> network.</a:t>
            </a:r>
            <a:endParaRPr lang="en-US" sz="2500" dirty="0">
              <a:solidFill>
                <a:schemeClr val="tx1">
                  <a:lumMod val="75000"/>
                  <a:lumOff val="25000"/>
                </a:schemeClr>
              </a:solidFill>
              <a:latin typeface="Century Gothic" pitchFamily="34" charset="0"/>
            </a:endParaRP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Load flow analysis and result.</a:t>
            </a: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Maximum case improvement.</a:t>
            </a: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Minimum </a:t>
            </a:r>
            <a:r>
              <a:rPr lang="en-US" sz="2500" dirty="0">
                <a:solidFill>
                  <a:schemeClr val="tx1">
                    <a:lumMod val="75000"/>
                    <a:lumOff val="25000"/>
                  </a:schemeClr>
                </a:solidFill>
                <a:latin typeface="Century Gothic" pitchFamily="34" charset="0"/>
              </a:rPr>
              <a:t>case improvement</a:t>
            </a:r>
            <a:r>
              <a:rPr lang="en-US" sz="2500" dirty="0" smtClean="0">
                <a:solidFill>
                  <a:schemeClr val="tx1">
                    <a:lumMod val="75000"/>
                    <a:lumOff val="25000"/>
                  </a:schemeClr>
                </a:solidFill>
                <a:latin typeface="Century Gothic" pitchFamily="34" charset="0"/>
              </a:rPr>
              <a:t>.</a:t>
            </a:r>
          </a:p>
          <a:p>
            <a:pPr marL="36576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Post-fault </a:t>
            </a:r>
            <a:r>
              <a:rPr lang="en-US" sz="2500" dirty="0">
                <a:solidFill>
                  <a:schemeClr val="tx1">
                    <a:lumMod val="75000"/>
                    <a:lumOff val="25000"/>
                  </a:schemeClr>
                </a:solidFill>
                <a:latin typeface="Century Gothic" pitchFamily="34" charset="0"/>
              </a:rPr>
              <a:t>case improvement</a:t>
            </a:r>
            <a:r>
              <a:rPr lang="en-US" sz="2500" dirty="0" smtClean="0">
                <a:solidFill>
                  <a:schemeClr val="tx1">
                    <a:lumMod val="75000"/>
                    <a:lumOff val="25000"/>
                  </a:schemeClr>
                </a:solidFill>
                <a:latin typeface="Century Gothic" pitchFamily="34" charset="0"/>
              </a:rPr>
              <a:t>.</a:t>
            </a:r>
          </a:p>
          <a:p>
            <a:pPr marL="36576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Discussion.</a:t>
            </a:r>
          </a:p>
          <a:p>
            <a:pPr marL="36576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Economical study.</a:t>
            </a:r>
          </a:p>
          <a:p>
            <a:pPr marL="365760" lvl="0" indent="-256032" defTabSz="914400">
              <a:spcBef>
                <a:spcPct val="20000"/>
              </a:spcBef>
              <a:buFont typeface="Arial" pitchFamily="34" charset="0"/>
              <a:buChar char="•"/>
              <a:defRPr/>
            </a:pPr>
            <a:r>
              <a:rPr lang="en-US" sz="2500" dirty="0" err="1" smtClean="0">
                <a:solidFill>
                  <a:schemeClr val="tx1">
                    <a:lumMod val="75000"/>
                    <a:lumOff val="25000"/>
                  </a:schemeClr>
                </a:solidFill>
                <a:latin typeface="Century Gothic" pitchFamily="34" charset="0"/>
              </a:rPr>
              <a:t>Pv</a:t>
            </a:r>
            <a:r>
              <a:rPr lang="en-US" sz="2500" dirty="0" smtClean="0">
                <a:solidFill>
                  <a:schemeClr val="tx1">
                    <a:lumMod val="75000"/>
                    <a:lumOff val="25000"/>
                  </a:schemeClr>
                </a:solidFill>
                <a:latin typeface="Century Gothic" pitchFamily="34" charset="0"/>
              </a:rPr>
              <a:t> system . </a:t>
            </a:r>
            <a:endParaRPr lang="en-US" sz="2500" dirty="0">
              <a:solidFill>
                <a:schemeClr val="tx1">
                  <a:lumMod val="75000"/>
                  <a:lumOff val="25000"/>
                </a:schemeClr>
              </a:solidFill>
              <a:latin typeface="Century Gothic" pitchFamily="34" charset="0"/>
            </a:endParaRPr>
          </a:p>
        </p:txBody>
      </p:sp>
    </p:spTree>
    <p:extLst>
      <p:ext uri="{BB962C8B-B14F-4D97-AF65-F5344CB8AC3E}">
        <p14:creationId xmlns="" xmlns:p14="http://schemas.microsoft.com/office/powerpoint/2010/main" val="298868167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4800" dirty="0">
                <a:solidFill>
                  <a:schemeClr val="bg1"/>
                </a:solidFill>
              </a:rPr>
              <a:t>Discussion</a:t>
            </a:r>
            <a:endParaRPr lang="ar-SA" sz="4800" dirty="0">
              <a:solidFill>
                <a:schemeClr val="bg1"/>
              </a:solidFill>
            </a:endParaRPr>
          </a:p>
        </p:txBody>
      </p:sp>
      <p:sp>
        <p:nvSpPr>
          <p:cNvPr id="6" name="TextBox 5"/>
          <p:cNvSpPr txBox="1"/>
          <p:nvPr/>
        </p:nvSpPr>
        <p:spPr>
          <a:xfrm>
            <a:off x="772732" y="1732518"/>
            <a:ext cx="3915179"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Buses Voltage in (KV) </a:t>
            </a:r>
          </a:p>
        </p:txBody>
      </p:sp>
      <p:pic>
        <p:nvPicPr>
          <p:cNvPr id="8" name="Picture 7" descr="5555555.PNG"/>
          <p:cNvPicPr>
            <a:picLocks noChangeAspect="1"/>
          </p:cNvPicPr>
          <p:nvPr/>
        </p:nvPicPr>
        <p:blipFill>
          <a:blip r:embed="rId2"/>
          <a:stretch>
            <a:fillRect/>
          </a:stretch>
        </p:blipFill>
        <p:spPr>
          <a:xfrm>
            <a:off x="856343" y="2237730"/>
            <a:ext cx="10072914" cy="4620270"/>
          </a:xfrm>
          <a:prstGeom prst="rect">
            <a:avLst/>
          </a:prstGeom>
        </p:spPr>
      </p:pic>
    </p:spTree>
    <p:extLst>
      <p:ext uri="{BB962C8B-B14F-4D97-AF65-F5344CB8AC3E}">
        <p14:creationId xmlns="" xmlns:p14="http://schemas.microsoft.com/office/powerpoint/2010/main" val="247393831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4800" dirty="0">
                <a:solidFill>
                  <a:schemeClr val="bg1"/>
                </a:solidFill>
              </a:rPr>
              <a:t>Discussion</a:t>
            </a:r>
            <a:endParaRPr lang="ar-SA" sz="4800" dirty="0">
              <a:solidFill>
                <a:schemeClr val="bg1"/>
              </a:solidFill>
            </a:endParaRPr>
          </a:p>
        </p:txBody>
      </p:sp>
      <p:sp>
        <p:nvSpPr>
          <p:cNvPr id="6" name="TextBox 5"/>
          <p:cNvSpPr txBox="1"/>
          <p:nvPr/>
        </p:nvSpPr>
        <p:spPr>
          <a:xfrm>
            <a:off x="772733" y="1732518"/>
            <a:ext cx="5628068"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Buses Voltage in (Actual/Nominal)) </a:t>
            </a:r>
          </a:p>
        </p:txBody>
      </p:sp>
      <p:pic>
        <p:nvPicPr>
          <p:cNvPr id="8" name="Picture 7" descr="8888888888888888.PNG"/>
          <p:cNvPicPr>
            <a:picLocks noChangeAspect="1"/>
          </p:cNvPicPr>
          <p:nvPr/>
        </p:nvPicPr>
        <p:blipFill>
          <a:blip r:embed="rId2"/>
          <a:stretch>
            <a:fillRect/>
          </a:stretch>
        </p:blipFill>
        <p:spPr>
          <a:xfrm>
            <a:off x="1161143" y="2234217"/>
            <a:ext cx="10087428" cy="4334480"/>
          </a:xfrm>
          <a:prstGeom prst="rect">
            <a:avLst/>
          </a:prstGeom>
        </p:spPr>
      </p:pic>
    </p:spTree>
    <p:extLst>
      <p:ext uri="{BB962C8B-B14F-4D97-AF65-F5344CB8AC3E}">
        <p14:creationId xmlns="" xmlns:p14="http://schemas.microsoft.com/office/powerpoint/2010/main" val="366968909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30997"/>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4800" dirty="0">
                <a:solidFill>
                  <a:schemeClr val="bg1"/>
                </a:solidFill>
              </a:rPr>
              <a:t>Discussion</a:t>
            </a:r>
            <a:endParaRPr lang="ar-SA" sz="4800" dirty="0">
              <a:solidFill>
                <a:schemeClr val="bg1"/>
              </a:solidFill>
            </a:endParaRPr>
          </a:p>
        </p:txBody>
      </p:sp>
      <p:sp>
        <p:nvSpPr>
          <p:cNvPr id="6" name="TextBox 5"/>
          <p:cNvSpPr txBox="1"/>
          <p:nvPr/>
        </p:nvSpPr>
        <p:spPr>
          <a:xfrm>
            <a:off x="772732" y="1732518"/>
            <a:ext cx="3915179"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Summary</a:t>
            </a:r>
          </a:p>
        </p:txBody>
      </p:sp>
      <p:pic>
        <p:nvPicPr>
          <p:cNvPr id="7" name="Picture 6" descr="999999999999999.PNG"/>
          <p:cNvPicPr>
            <a:picLocks noChangeAspect="1"/>
          </p:cNvPicPr>
          <p:nvPr/>
        </p:nvPicPr>
        <p:blipFill>
          <a:blip r:embed="rId2"/>
          <a:stretch>
            <a:fillRect/>
          </a:stretch>
        </p:blipFill>
        <p:spPr>
          <a:xfrm>
            <a:off x="711200" y="2270341"/>
            <a:ext cx="10450286" cy="4043373"/>
          </a:xfrm>
          <a:prstGeom prst="rect">
            <a:avLst/>
          </a:prstGeom>
        </p:spPr>
      </p:pic>
    </p:spTree>
    <p:extLst>
      <p:ext uri="{BB962C8B-B14F-4D97-AF65-F5344CB8AC3E}">
        <p14:creationId xmlns="" xmlns:p14="http://schemas.microsoft.com/office/powerpoint/2010/main" val="4288802326"/>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a:solidFill>
                  <a:schemeClr val="bg1"/>
                </a:solidFill>
              </a:rPr>
              <a:t>Economical study</a:t>
            </a:r>
            <a:endParaRPr lang="ar-SA" sz="5000" dirty="0">
              <a:solidFill>
                <a:schemeClr val="bg1"/>
              </a:solidFill>
            </a:endParaRPr>
          </a:p>
        </p:txBody>
      </p:sp>
      <p:sp>
        <p:nvSpPr>
          <p:cNvPr id="6" name="TextBox 5"/>
          <p:cNvSpPr txBox="1"/>
          <p:nvPr/>
        </p:nvSpPr>
        <p:spPr>
          <a:xfrm>
            <a:off x="772731" y="1885439"/>
            <a:ext cx="10818255" cy="2308324"/>
          </a:xfrm>
          <a:prstGeom prst="rect">
            <a:avLst/>
          </a:prstGeom>
          <a:noFill/>
        </p:spPr>
        <p:txBody>
          <a:bodyPr wrap="square" rtlCol="1">
            <a:spAutoFit/>
          </a:bodyPr>
          <a:lstStyle/>
          <a:p>
            <a:r>
              <a:rPr lang="en-US" sz="2400" dirty="0"/>
              <a:t>In this chapter we will study another face of the project which is a very important in any project, it's the </a:t>
            </a:r>
            <a:r>
              <a:rPr lang="en-US" sz="2400" dirty="0" smtClean="0"/>
              <a:t>economical </a:t>
            </a:r>
            <a:r>
              <a:rPr lang="en-US" sz="2400" dirty="0"/>
              <a:t>study to the </a:t>
            </a:r>
            <a:r>
              <a:rPr lang="en-US" sz="2400" dirty="0" smtClean="0"/>
              <a:t>system.</a:t>
            </a:r>
          </a:p>
          <a:p>
            <a:r>
              <a:rPr lang="en-US" sz="2400" dirty="0"/>
              <a:t>In these chapter we will study three </a:t>
            </a:r>
            <a:r>
              <a:rPr lang="en-US" sz="2400" dirty="0" smtClean="0"/>
              <a:t>parts:_</a:t>
            </a:r>
          </a:p>
          <a:p>
            <a:r>
              <a:rPr lang="en-US" sz="2400" dirty="0" smtClean="0"/>
              <a:t>1. Saving </a:t>
            </a:r>
            <a:r>
              <a:rPr lang="en-US" sz="2400" dirty="0"/>
              <a:t>in </a:t>
            </a:r>
            <a:r>
              <a:rPr lang="en-US" sz="2400" dirty="0" smtClean="0"/>
              <a:t>penalties.</a:t>
            </a:r>
          </a:p>
          <a:p>
            <a:r>
              <a:rPr lang="en-US" sz="2400" dirty="0"/>
              <a:t>2. Saving in </a:t>
            </a:r>
            <a:r>
              <a:rPr lang="en-US" sz="2400" dirty="0" smtClean="0"/>
              <a:t>losses</a:t>
            </a:r>
          </a:p>
          <a:p>
            <a:r>
              <a:rPr lang="en-US" sz="2400" dirty="0"/>
              <a:t>3. Simple payback period</a:t>
            </a:r>
            <a:endParaRPr lang="ar-SA" sz="2400" dirty="0"/>
          </a:p>
        </p:txBody>
      </p:sp>
    </p:spTree>
    <p:extLst>
      <p:ext uri="{BB962C8B-B14F-4D97-AF65-F5344CB8AC3E}">
        <p14:creationId xmlns="" xmlns:p14="http://schemas.microsoft.com/office/powerpoint/2010/main" val="417999863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a:solidFill>
                  <a:schemeClr val="bg1"/>
                </a:solidFill>
              </a:rPr>
              <a:t>Economical study</a:t>
            </a:r>
            <a:endParaRPr lang="ar-SA" sz="5000" dirty="0">
              <a:solidFill>
                <a:schemeClr val="bg1"/>
              </a:solidFill>
            </a:endParaRPr>
          </a:p>
        </p:txBody>
      </p:sp>
      <p:sp>
        <p:nvSpPr>
          <p:cNvPr id="6" name="TextBox 5"/>
          <p:cNvSpPr txBox="1"/>
          <p:nvPr/>
        </p:nvSpPr>
        <p:spPr>
          <a:xfrm>
            <a:off x="463639" y="2549772"/>
            <a:ext cx="11204620" cy="4154984"/>
          </a:xfrm>
          <a:prstGeom prst="rect">
            <a:avLst/>
          </a:prstGeom>
          <a:noFill/>
        </p:spPr>
        <p:txBody>
          <a:bodyPr wrap="square" rtlCol="1">
            <a:spAutoFit/>
          </a:bodyPr>
          <a:lstStyle/>
          <a:p>
            <a:r>
              <a:rPr lang="en-US" sz="2400" dirty="0" smtClean="0"/>
              <a:t>- P </a:t>
            </a:r>
            <a:r>
              <a:rPr lang="en-US" sz="2400" dirty="0"/>
              <a:t>max=26.528 (MW</a:t>
            </a:r>
            <a:r>
              <a:rPr lang="en-US" sz="2400" dirty="0" smtClean="0"/>
              <a:t>).</a:t>
            </a:r>
          </a:p>
          <a:p>
            <a:r>
              <a:rPr lang="en-US" sz="2400" dirty="0" smtClean="0"/>
              <a:t>- P </a:t>
            </a:r>
            <a:r>
              <a:rPr lang="en-US" sz="2400" dirty="0"/>
              <a:t>min=10.217 (MW</a:t>
            </a:r>
            <a:r>
              <a:rPr lang="en-US" sz="2400" dirty="0" smtClean="0"/>
              <a:t>)</a:t>
            </a:r>
          </a:p>
          <a:p>
            <a:r>
              <a:rPr lang="en-US" sz="2400" dirty="0" smtClean="0"/>
              <a:t>- P.F </a:t>
            </a:r>
            <a:r>
              <a:rPr lang="en-US" sz="2400" dirty="0"/>
              <a:t>before improvement = </a:t>
            </a:r>
            <a:r>
              <a:rPr lang="en-US" sz="2400" dirty="0" smtClean="0"/>
              <a:t>0.8588</a:t>
            </a:r>
          </a:p>
          <a:p>
            <a:r>
              <a:rPr lang="en-US" sz="2400" dirty="0" smtClean="0"/>
              <a:t>- P.F </a:t>
            </a:r>
            <a:r>
              <a:rPr lang="en-US" sz="2400" dirty="0"/>
              <a:t>after improvement = </a:t>
            </a:r>
            <a:r>
              <a:rPr lang="en-US" sz="2400" dirty="0" smtClean="0"/>
              <a:t>0.9197</a:t>
            </a:r>
          </a:p>
          <a:p>
            <a:r>
              <a:rPr lang="en-US" sz="2400" dirty="0" smtClean="0"/>
              <a:t>- </a:t>
            </a:r>
            <a:r>
              <a:rPr lang="en-US" sz="2400" dirty="0" err="1" smtClean="0"/>
              <a:t>Pav</a:t>
            </a:r>
            <a:r>
              <a:rPr lang="en-US" sz="2400" dirty="0" smtClean="0"/>
              <a:t> </a:t>
            </a:r>
            <a:r>
              <a:rPr lang="en-US" sz="2400" dirty="0"/>
              <a:t>= ( </a:t>
            </a:r>
            <a:r>
              <a:rPr lang="en-US" sz="2400" dirty="0" err="1"/>
              <a:t>Pmin</a:t>
            </a:r>
            <a:r>
              <a:rPr lang="en-US" sz="2400" dirty="0"/>
              <a:t>+ </a:t>
            </a:r>
            <a:r>
              <a:rPr lang="en-US" sz="2400" dirty="0" err="1"/>
              <a:t>Pmax</a:t>
            </a:r>
            <a:r>
              <a:rPr lang="en-US" sz="2400" dirty="0"/>
              <a:t>) / 2 =18.3725 (MW</a:t>
            </a:r>
            <a:r>
              <a:rPr lang="en-US" sz="2400" dirty="0" smtClean="0"/>
              <a:t>)</a:t>
            </a:r>
          </a:p>
          <a:p>
            <a:r>
              <a:rPr lang="en-US" sz="2400" dirty="0" smtClean="0"/>
              <a:t>- L.F </a:t>
            </a:r>
            <a:r>
              <a:rPr lang="en-US" sz="2400" dirty="0"/>
              <a:t>= </a:t>
            </a:r>
            <a:r>
              <a:rPr lang="en-US" sz="2400" dirty="0" err="1"/>
              <a:t>Pavg</a:t>
            </a:r>
            <a:r>
              <a:rPr lang="en-US" sz="2400" dirty="0"/>
              <a:t>/</a:t>
            </a:r>
            <a:r>
              <a:rPr lang="en-US" sz="2400" dirty="0" err="1"/>
              <a:t>Pmax</a:t>
            </a:r>
            <a:r>
              <a:rPr lang="en-US" sz="2400" dirty="0"/>
              <a:t>= </a:t>
            </a:r>
            <a:r>
              <a:rPr lang="en-US" sz="2400" dirty="0" smtClean="0"/>
              <a:t>0.7</a:t>
            </a:r>
          </a:p>
          <a:p>
            <a:r>
              <a:rPr lang="en-US" sz="2400" dirty="0" smtClean="0"/>
              <a:t>- Total </a:t>
            </a:r>
            <a:r>
              <a:rPr lang="en-US" sz="2400" dirty="0"/>
              <a:t>energy per year = (</a:t>
            </a:r>
            <a:r>
              <a:rPr lang="en-US" sz="2400" dirty="0" err="1"/>
              <a:t>Pav</a:t>
            </a:r>
            <a:r>
              <a:rPr lang="en-US" sz="2400" dirty="0"/>
              <a:t> * 8760) = 160943.1 (</a:t>
            </a:r>
            <a:r>
              <a:rPr lang="en-US" sz="2400" dirty="0" smtClean="0"/>
              <a:t>MWH)</a:t>
            </a:r>
          </a:p>
          <a:p>
            <a:r>
              <a:rPr lang="en-US" sz="2400" dirty="0" smtClean="0"/>
              <a:t>- Total </a:t>
            </a:r>
            <a:r>
              <a:rPr lang="en-US" sz="2400" dirty="0"/>
              <a:t>cost per year = ( Total energy * cost (NIS/KWH</a:t>
            </a:r>
            <a:r>
              <a:rPr lang="en-US" sz="2400" dirty="0" smtClean="0"/>
              <a:t>))</a:t>
            </a:r>
          </a:p>
          <a:p>
            <a:r>
              <a:rPr lang="en-US" sz="2400" dirty="0"/>
              <a:t>= 160943.1 *</a:t>
            </a:r>
            <a:r>
              <a:rPr lang="en-US" sz="2400" dirty="0" smtClean="0"/>
              <a:t>0.47</a:t>
            </a:r>
            <a:r>
              <a:rPr lang="en-US" sz="2400" dirty="0"/>
              <a:t>= 75643257 (NIS/year</a:t>
            </a:r>
            <a:r>
              <a:rPr lang="en-US" sz="2400" dirty="0" smtClean="0"/>
              <a:t>)</a:t>
            </a:r>
          </a:p>
          <a:p>
            <a:r>
              <a:rPr lang="en-US" sz="2400" dirty="0" smtClean="0"/>
              <a:t>- Saving </a:t>
            </a:r>
            <a:r>
              <a:rPr lang="en-US" sz="2400" dirty="0"/>
              <a:t>in penalties of P.F = 0.01*(0.9197-0.8588)*Total cost of </a:t>
            </a:r>
            <a:r>
              <a:rPr lang="en-US" sz="2400" dirty="0" smtClean="0"/>
              <a:t>energy</a:t>
            </a:r>
          </a:p>
          <a:p>
            <a:r>
              <a:rPr lang="en-US" sz="2400" dirty="0"/>
              <a:t>= </a:t>
            </a:r>
            <a:r>
              <a:rPr lang="en-US" sz="2400" dirty="0">
                <a:solidFill>
                  <a:srgbClr val="FF0000"/>
                </a:solidFill>
              </a:rPr>
              <a:t>46066.75(NIS/year)</a:t>
            </a:r>
            <a:endParaRPr lang="ar-SA" sz="2400" dirty="0">
              <a:solidFill>
                <a:srgbClr val="FF0000"/>
              </a:solidFill>
            </a:endParaRPr>
          </a:p>
        </p:txBody>
      </p:sp>
      <p:sp>
        <p:nvSpPr>
          <p:cNvPr id="4" name="TextBox 3"/>
          <p:cNvSpPr txBox="1"/>
          <p:nvPr/>
        </p:nvSpPr>
        <p:spPr>
          <a:xfrm>
            <a:off x="772732" y="1861307"/>
            <a:ext cx="3915179"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dirty="0"/>
              <a:t>Saving in penalties</a:t>
            </a:r>
            <a:endParaRPr lang="en-US" sz="2500" dirty="0" smtClean="0"/>
          </a:p>
        </p:txBody>
      </p:sp>
    </p:spTree>
    <p:extLst>
      <p:ext uri="{BB962C8B-B14F-4D97-AF65-F5344CB8AC3E}">
        <p14:creationId xmlns="" xmlns:p14="http://schemas.microsoft.com/office/powerpoint/2010/main" val="125205702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a:solidFill>
                  <a:schemeClr val="bg1"/>
                </a:solidFill>
              </a:rPr>
              <a:t>Economical study</a:t>
            </a:r>
            <a:endParaRPr lang="ar-SA" sz="5000" dirty="0">
              <a:solidFill>
                <a:schemeClr val="bg1"/>
              </a:solidFill>
            </a:endParaRPr>
          </a:p>
        </p:txBody>
      </p:sp>
      <p:sp>
        <p:nvSpPr>
          <p:cNvPr id="6" name="TextBox 5"/>
          <p:cNvSpPr txBox="1"/>
          <p:nvPr/>
        </p:nvSpPr>
        <p:spPr>
          <a:xfrm>
            <a:off x="231820" y="2549772"/>
            <a:ext cx="11616743" cy="4154984"/>
          </a:xfrm>
          <a:prstGeom prst="rect">
            <a:avLst/>
          </a:prstGeom>
          <a:noFill/>
        </p:spPr>
        <p:txBody>
          <a:bodyPr wrap="square" rtlCol="1">
            <a:spAutoFit/>
          </a:bodyPr>
          <a:lstStyle/>
          <a:p>
            <a:r>
              <a:rPr lang="en-US" sz="2400" dirty="0" smtClean="0"/>
              <a:t>- Losses before improvement=0.164 (MW)</a:t>
            </a:r>
          </a:p>
          <a:p>
            <a:r>
              <a:rPr lang="en-US" sz="2400" dirty="0" smtClean="0"/>
              <a:t>- Losses after improvement = 0.130(MW).</a:t>
            </a:r>
          </a:p>
          <a:p>
            <a:r>
              <a:rPr lang="en-US" sz="2400" dirty="0" smtClean="0"/>
              <a:t>- Average </a:t>
            </a:r>
            <a:r>
              <a:rPr lang="en-US" sz="2400" dirty="0"/>
              <a:t>losses before improvement </a:t>
            </a:r>
            <a:r>
              <a:rPr lang="en-US" sz="2400" dirty="0" smtClean="0"/>
              <a:t>= (0.7 * </a:t>
            </a:r>
            <a:r>
              <a:rPr lang="ar-SA" sz="2400" dirty="0" smtClean="0"/>
              <a:t>164</a:t>
            </a:r>
            <a:r>
              <a:rPr lang="en-US" sz="2400" dirty="0" smtClean="0"/>
              <a:t>) = </a:t>
            </a:r>
            <a:r>
              <a:rPr lang="ar-SA" sz="2400" dirty="0" smtClean="0"/>
              <a:t>114.8</a:t>
            </a:r>
            <a:r>
              <a:rPr lang="en-US" sz="2400" dirty="0" smtClean="0"/>
              <a:t>(KW).</a:t>
            </a:r>
          </a:p>
          <a:p>
            <a:r>
              <a:rPr lang="en-US" sz="2400" dirty="0" smtClean="0"/>
              <a:t>- Energy </a:t>
            </a:r>
            <a:r>
              <a:rPr lang="en-US" sz="2400" dirty="0"/>
              <a:t>of the losses before improvement </a:t>
            </a:r>
            <a:r>
              <a:rPr lang="en-US" sz="2400" dirty="0" smtClean="0"/>
              <a:t>= (</a:t>
            </a:r>
            <a:r>
              <a:rPr lang="ar-SA" sz="2400" dirty="0" smtClean="0"/>
              <a:t>114.8</a:t>
            </a:r>
            <a:r>
              <a:rPr lang="en-US" sz="2400" dirty="0" smtClean="0"/>
              <a:t> * 8760) = </a:t>
            </a:r>
            <a:r>
              <a:rPr lang="ar-SA" sz="2400" dirty="0" smtClean="0"/>
              <a:t>1005648</a:t>
            </a:r>
            <a:r>
              <a:rPr lang="en-US" sz="2400" dirty="0" smtClean="0"/>
              <a:t>(KWH).</a:t>
            </a:r>
          </a:p>
          <a:p>
            <a:r>
              <a:rPr lang="en-US" sz="2400" dirty="0" smtClean="0"/>
              <a:t>- Cost </a:t>
            </a:r>
            <a:r>
              <a:rPr lang="en-US" sz="2400" dirty="0"/>
              <a:t>of losses before improvement </a:t>
            </a:r>
            <a:r>
              <a:rPr lang="en-US" sz="2400" dirty="0" smtClean="0"/>
              <a:t>= (</a:t>
            </a:r>
            <a:r>
              <a:rPr lang="ar-SA" sz="2400" dirty="0" smtClean="0"/>
              <a:t>1005648</a:t>
            </a:r>
            <a:r>
              <a:rPr lang="en-US" sz="2400" dirty="0" smtClean="0"/>
              <a:t> * 0.47) = </a:t>
            </a:r>
            <a:r>
              <a:rPr lang="ar-SA" sz="2400" dirty="0" smtClean="0"/>
              <a:t>472654.56</a:t>
            </a:r>
            <a:r>
              <a:rPr lang="en-US" sz="2400" dirty="0" smtClean="0"/>
              <a:t>(NIS/year).</a:t>
            </a:r>
          </a:p>
          <a:p>
            <a:r>
              <a:rPr lang="en-US" sz="2400" dirty="0" smtClean="0"/>
              <a:t>- Average </a:t>
            </a:r>
            <a:r>
              <a:rPr lang="en-US" sz="2400" dirty="0"/>
              <a:t>losses after </a:t>
            </a:r>
            <a:r>
              <a:rPr lang="en-US" sz="2400" dirty="0" smtClean="0"/>
              <a:t>improvement = (0.7 * </a:t>
            </a:r>
            <a:r>
              <a:rPr lang="ar-SA" sz="2400" dirty="0" smtClean="0"/>
              <a:t>130</a:t>
            </a:r>
            <a:r>
              <a:rPr lang="en-US" sz="2400" dirty="0" smtClean="0"/>
              <a:t>) = </a:t>
            </a:r>
            <a:r>
              <a:rPr lang="ar-SA" sz="2400" dirty="0" smtClean="0"/>
              <a:t>91 </a:t>
            </a:r>
            <a:r>
              <a:rPr lang="en-US" sz="2400" dirty="0" smtClean="0"/>
              <a:t>(KW).</a:t>
            </a:r>
          </a:p>
          <a:p>
            <a:r>
              <a:rPr lang="en-US" sz="2400" dirty="0" smtClean="0"/>
              <a:t>- Energy </a:t>
            </a:r>
            <a:r>
              <a:rPr lang="en-US" sz="2400" dirty="0"/>
              <a:t>of the losses after </a:t>
            </a:r>
            <a:r>
              <a:rPr lang="en-US" sz="2400" dirty="0" smtClean="0"/>
              <a:t>improvement= (</a:t>
            </a:r>
            <a:r>
              <a:rPr lang="ar-SA" sz="2400" dirty="0" smtClean="0"/>
              <a:t>91</a:t>
            </a:r>
            <a:r>
              <a:rPr lang="en-US" sz="2400" dirty="0" smtClean="0"/>
              <a:t> * 8760) = </a:t>
            </a:r>
            <a:r>
              <a:rPr lang="ar-SA" sz="2400" dirty="0" smtClean="0"/>
              <a:t>797160</a:t>
            </a:r>
            <a:r>
              <a:rPr lang="en-US" sz="2400" dirty="0" smtClean="0"/>
              <a:t>(KWH).</a:t>
            </a:r>
          </a:p>
          <a:p>
            <a:r>
              <a:rPr lang="en-US" sz="2400" dirty="0" smtClean="0"/>
              <a:t>- Cost </a:t>
            </a:r>
            <a:r>
              <a:rPr lang="en-US" sz="2400" dirty="0"/>
              <a:t>of losses after improvement </a:t>
            </a:r>
            <a:r>
              <a:rPr lang="en-US" sz="2400" dirty="0" smtClean="0"/>
              <a:t>= (</a:t>
            </a:r>
            <a:r>
              <a:rPr lang="ar-SA" sz="2400" dirty="0" smtClean="0"/>
              <a:t>797160</a:t>
            </a:r>
            <a:r>
              <a:rPr lang="en-US" sz="2400" dirty="0" smtClean="0"/>
              <a:t> * 0.47) = </a:t>
            </a:r>
            <a:r>
              <a:rPr lang="ar-SA" sz="2400" dirty="0" smtClean="0"/>
              <a:t>374665.2</a:t>
            </a:r>
            <a:r>
              <a:rPr lang="en-US" sz="2400" dirty="0" smtClean="0"/>
              <a:t>(NIS/year).</a:t>
            </a:r>
          </a:p>
          <a:p>
            <a:pPr>
              <a:buFontTx/>
              <a:buChar char="-"/>
            </a:pPr>
            <a:r>
              <a:rPr lang="en-US" sz="2400" dirty="0" smtClean="0"/>
              <a:t>Saving </a:t>
            </a:r>
            <a:r>
              <a:rPr lang="en-US" sz="2400" dirty="0"/>
              <a:t>in losses =  cost of losses before  –  cost of losses </a:t>
            </a:r>
            <a:r>
              <a:rPr lang="en-US" sz="2400" dirty="0" smtClean="0"/>
              <a:t>after = 1005648 -374665.2= 630982.8NIS/year)</a:t>
            </a:r>
          </a:p>
          <a:p>
            <a:pPr>
              <a:buFontTx/>
              <a:buChar char="-"/>
            </a:pPr>
            <a:endParaRPr lang="en-US" sz="2400" dirty="0" smtClean="0"/>
          </a:p>
        </p:txBody>
      </p:sp>
      <p:sp>
        <p:nvSpPr>
          <p:cNvPr id="4" name="TextBox 3"/>
          <p:cNvSpPr txBox="1"/>
          <p:nvPr/>
        </p:nvSpPr>
        <p:spPr>
          <a:xfrm>
            <a:off x="772732" y="1861307"/>
            <a:ext cx="3915179"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dirty="0"/>
              <a:t>Saving in </a:t>
            </a:r>
            <a:r>
              <a:rPr lang="en-US" sz="2800" dirty="0" smtClean="0"/>
              <a:t>losses</a:t>
            </a:r>
            <a:endParaRPr lang="en-US" sz="2500" dirty="0" smtClean="0"/>
          </a:p>
        </p:txBody>
      </p:sp>
    </p:spTree>
    <p:extLst>
      <p:ext uri="{BB962C8B-B14F-4D97-AF65-F5344CB8AC3E}">
        <p14:creationId xmlns="" xmlns:p14="http://schemas.microsoft.com/office/powerpoint/2010/main" val="2138781325"/>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a:solidFill>
                  <a:schemeClr val="bg1"/>
                </a:solidFill>
              </a:rPr>
              <a:t>Economical study</a:t>
            </a:r>
            <a:endParaRPr lang="ar-SA" sz="5000" dirty="0">
              <a:solidFill>
                <a:schemeClr val="bg1"/>
              </a:solidFill>
            </a:endParaRPr>
          </a:p>
        </p:txBody>
      </p:sp>
      <p:sp>
        <p:nvSpPr>
          <p:cNvPr id="6" name="TextBox 5"/>
          <p:cNvSpPr txBox="1"/>
          <p:nvPr/>
        </p:nvSpPr>
        <p:spPr>
          <a:xfrm>
            <a:off x="231820" y="2549773"/>
            <a:ext cx="11616743" cy="3847207"/>
          </a:xfrm>
          <a:prstGeom prst="rect">
            <a:avLst/>
          </a:prstGeom>
          <a:noFill/>
        </p:spPr>
        <p:txBody>
          <a:bodyPr wrap="square" rtlCol="1">
            <a:spAutoFit/>
          </a:bodyPr>
          <a:lstStyle/>
          <a:p>
            <a:r>
              <a:rPr lang="en-US" sz="2400" dirty="0" smtClean="0"/>
              <a:t>- Total </a:t>
            </a:r>
            <a:r>
              <a:rPr lang="en-US" sz="2400" dirty="0"/>
              <a:t>fixed capacitor banks used=1140 </a:t>
            </a:r>
            <a:r>
              <a:rPr lang="en-US" sz="2400" dirty="0" smtClean="0"/>
              <a:t>KVAR</a:t>
            </a:r>
          </a:p>
          <a:p>
            <a:r>
              <a:rPr lang="en-US" sz="2400" dirty="0" smtClean="0"/>
              <a:t>- Cost </a:t>
            </a:r>
            <a:r>
              <a:rPr lang="en-US" sz="2400" dirty="0"/>
              <a:t>per KVAR= </a:t>
            </a:r>
            <a:r>
              <a:rPr lang="en-US" sz="2400" dirty="0" smtClean="0"/>
              <a:t>3JD=15NIS</a:t>
            </a:r>
          </a:p>
          <a:p>
            <a:r>
              <a:rPr lang="en-US" sz="2400" dirty="0" smtClean="0"/>
              <a:t>- Total regulated capacitor banks using in maximum case=1983 KVAR</a:t>
            </a:r>
          </a:p>
          <a:p>
            <a:r>
              <a:rPr lang="en-US" sz="2400" dirty="0" smtClean="0"/>
              <a:t>- Cost per KVAR= 15JD=75NIS</a:t>
            </a:r>
          </a:p>
          <a:p>
            <a:r>
              <a:rPr lang="en-US" sz="2400" dirty="0" smtClean="0"/>
              <a:t>- Total </a:t>
            </a:r>
            <a:r>
              <a:rPr lang="en-US" sz="2400" dirty="0"/>
              <a:t>cost of capacitor banks= (75*1983) + (1140*15) =165825 </a:t>
            </a:r>
            <a:r>
              <a:rPr lang="en-US" sz="2400" dirty="0" smtClean="0"/>
              <a:t>NIS</a:t>
            </a:r>
          </a:p>
          <a:p>
            <a:r>
              <a:rPr lang="en-US" sz="2400" dirty="0" smtClean="0"/>
              <a:t>- Total </a:t>
            </a:r>
            <a:r>
              <a:rPr lang="en-US" sz="2400" dirty="0"/>
              <a:t>saving=saving in losses +saving in </a:t>
            </a:r>
            <a:r>
              <a:rPr lang="en-US" sz="2400" dirty="0" smtClean="0"/>
              <a:t>penalties</a:t>
            </a:r>
          </a:p>
          <a:p>
            <a:r>
              <a:rPr lang="en-US" sz="2400" dirty="0" smtClean="0"/>
              <a:t> =</a:t>
            </a:r>
            <a:r>
              <a:rPr lang="en-US" sz="2400" dirty="0"/>
              <a:t>46066.75+325670.46=371737.21 </a:t>
            </a:r>
            <a:r>
              <a:rPr lang="en-US" sz="2400" dirty="0" smtClean="0"/>
              <a:t>NIS</a:t>
            </a:r>
          </a:p>
          <a:p>
            <a:r>
              <a:rPr lang="en-US" sz="2400" dirty="0" smtClean="0"/>
              <a:t>- S.P.B.P=Investment </a:t>
            </a:r>
            <a:r>
              <a:rPr lang="en-US" sz="2400" dirty="0"/>
              <a:t>/</a:t>
            </a:r>
            <a:r>
              <a:rPr lang="en-US" sz="2400" dirty="0" smtClean="0"/>
              <a:t>Saving</a:t>
            </a:r>
          </a:p>
          <a:p>
            <a:r>
              <a:rPr lang="en-US" sz="2400" dirty="0" smtClean="0"/>
              <a:t> =</a:t>
            </a:r>
            <a:r>
              <a:rPr lang="en-US" sz="2400" dirty="0"/>
              <a:t>165825/371737.21 </a:t>
            </a:r>
            <a:endParaRPr lang="en-US" sz="2400" dirty="0" smtClean="0"/>
          </a:p>
          <a:p>
            <a:pPr algn="ctr"/>
            <a:r>
              <a:rPr lang="en-US" sz="2800" dirty="0">
                <a:solidFill>
                  <a:srgbClr val="FF0000"/>
                </a:solidFill>
              </a:rPr>
              <a:t>S.P.B.P</a:t>
            </a:r>
            <a:r>
              <a:rPr lang="en-US" sz="2800" dirty="0" smtClean="0">
                <a:solidFill>
                  <a:srgbClr val="FF0000"/>
                </a:solidFill>
              </a:rPr>
              <a:t>= </a:t>
            </a:r>
            <a:r>
              <a:rPr lang="en-US" sz="2800" dirty="0">
                <a:solidFill>
                  <a:srgbClr val="FF0000"/>
                </a:solidFill>
              </a:rPr>
              <a:t>5.4 months</a:t>
            </a:r>
            <a:endParaRPr lang="en-US" sz="2800" dirty="0" smtClean="0">
              <a:solidFill>
                <a:srgbClr val="FF0000"/>
              </a:solidFill>
            </a:endParaRPr>
          </a:p>
        </p:txBody>
      </p:sp>
      <p:sp>
        <p:nvSpPr>
          <p:cNvPr id="4" name="TextBox 3"/>
          <p:cNvSpPr txBox="1"/>
          <p:nvPr/>
        </p:nvSpPr>
        <p:spPr>
          <a:xfrm>
            <a:off x="772732" y="1861307"/>
            <a:ext cx="4494728"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dirty="0"/>
              <a:t>Simple payback period</a:t>
            </a:r>
            <a:endParaRPr lang="en-US" sz="2500" dirty="0" smtClean="0"/>
          </a:p>
        </p:txBody>
      </p:sp>
    </p:spTree>
    <p:extLst>
      <p:ext uri="{BB962C8B-B14F-4D97-AF65-F5344CB8AC3E}">
        <p14:creationId xmlns="" xmlns:p14="http://schemas.microsoft.com/office/powerpoint/2010/main" val="3447298748"/>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458"/>
            <a:ext cx="8610600" cy="1293028"/>
          </a:xfrm>
          <a:solidFill>
            <a:srgbClr val="FFC000"/>
          </a:solidFill>
        </p:spPr>
        <p:txBody>
          <a:bodyPr/>
          <a:lstStyle/>
          <a:p>
            <a:pPr algn="l"/>
            <a:r>
              <a:rPr lang="en-US" dirty="0" err="1" smtClean="0"/>
              <a:t>Pv</a:t>
            </a:r>
            <a:r>
              <a:rPr lang="en-US" dirty="0" smtClean="0"/>
              <a:t> system</a:t>
            </a:r>
            <a:endParaRPr lang="en-US" dirty="0"/>
          </a:p>
        </p:txBody>
      </p:sp>
      <p:sp>
        <p:nvSpPr>
          <p:cNvPr id="3" name="Content Placeholder 2"/>
          <p:cNvSpPr>
            <a:spLocks noGrp="1"/>
          </p:cNvSpPr>
          <p:nvPr>
            <p:ph idx="1"/>
          </p:nvPr>
        </p:nvSpPr>
        <p:spPr/>
        <p:txBody>
          <a:bodyPr>
            <a:normAutofit fontScale="85000" lnSpcReduction="10000"/>
          </a:bodyPr>
          <a:lstStyle/>
          <a:p>
            <a:pPr algn="l"/>
            <a:r>
              <a:rPr lang="en-US" dirty="0"/>
              <a:t>Growing concerns for the depletion of the world's natural resources and our future energy supply has increased the need and development of solar power. The most critical advancement in the development of solar technology has been </a:t>
            </a:r>
            <a:r>
              <a:rPr lang="en-US" dirty="0" err="1"/>
              <a:t>Photovoltaics</a:t>
            </a:r>
            <a:r>
              <a:rPr lang="en-US" dirty="0"/>
              <a:t>, a solar energy system that uses semi-conductors to directly convert solar radiation into </a:t>
            </a:r>
            <a:r>
              <a:rPr lang="en-US" dirty="0" smtClean="0"/>
              <a:t>electricity.</a:t>
            </a:r>
          </a:p>
          <a:p>
            <a:endParaRPr lang="en-US" dirty="0"/>
          </a:p>
          <a:p>
            <a:endParaRPr lang="en-US" dirty="0" smtClean="0"/>
          </a:p>
          <a:p>
            <a:pPr algn="l"/>
            <a:r>
              <a:rPr lang="en-US" dirty="0"/>
              <a:t>Photovoltaic (PV) systems are composed of a large number of cells (typically made of crystalline silicon) arranged in formation on a metal frame, the entirety of which is known as a module. </a:t>
            </a:r>
          </a:p>
        </p:txBody>
      </p:sp>
    </p:spTree>
    <p:extLst>
      <p:ext uri="{BB962C8B-B14F-4D97-AF65-F5344CB8AC3E}">
        <p14:creationId xmlns="" xmlns:p14="http://schemas.microsoft.com/office/powerpoint/2010/main" val="1670389846"/>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10600" cy="1293028"/>
          </a:xfrm>
          <a:solidFill>
            <a:srgbClr val="FFC000"/>
          </a:solidFill>
        </p:spPr>
        <p:txBody>
          <a:bodyPr>
            <a:normAutofit fontScale="90000"/>
          </a:bodyPr>
          <a:lstStyle/>
          <a:p>
            <a:pPr algn="l"/>
            <a:r>
              <a:rPr lang="en-US" dirty="0" err="1" smtClean="0"/>
              <a:t>Pv</a:t>
            </a:r>
            <a:r>
              <a:rPr lang="en-US" dirty="0" smtClean="0"/>
              <a:t> system</a:t>
            </a:r>
            <a:br>
              <a:rPr lang="en-US" dirty="0" smtClean="0"/>
            </a:br>
            <a:endParaRPr lang="en-US" dirty="0"/>
          </a:p>
        </p:txBody>
      </p:sp>
      <p:sp>
        <p:nvSpPr>
          <p:cNvPr id="3" name="Content Placeholder 2"/>
          <p:cNvSpPr>
            <a:spLocks noGrp="1"/>
          </p:cNvSpPr>
          <p:nvPr>
            <p:ph idx="1"/>
          </p:nvPr>
        </p:nvSpPr>
        <p:spPr>
          <a:solidFill>
            <a:schemeClr val="bg1"/>
          </a:solidFill>
        </p:spPr>
        <p:txBody>
          <a:bodyPr/>
          <a:lstStyle/>
          <a:p>
            <a:r>
              <a:rPr lang="en-US" sz="2800" dirty="0">
                <a:solidFill>
                  <a:srgbClr val="FF0000"/>
                </a:solidFill>
              </a:rPr>
              <a:t>The amount of electricity generated is dependent on several factors</a:t>
            </a:r>
            <a:r>
              <a:rPr lang="en-US" sz="2800" dirty="0" smtClean="0">
                <a:solidFill>
                  <a:srgbClr val="FF0000"/>
                </a:solidFill>
              </a:rPr>
              <a:t>:-</a:t>
            </a:r>
          </a:p>
          <a:p>
            <a:r>
              <a:rPr lang="en-US" dirty="0"/>
              <a:t>the size and arrangement of the PV </a:t>
            </a:r>
            <a:r>
              <a:rPr lang="en-US" dirty="0" smtClean="0"/>
              <a:t>system</a:t>
            </a:r>
          </a:p>
          <a:p>
            <a:r>
              <a:rPr lang="en-US" dirty="0"/>
              <a:t>the PV module </a:t>
            </a:r>
            <a:r>
              <a:rPr lang="en-US" dirty="0" smtClean="0"/>
              <a:t>array</a:t>
            </a:r>
          </a:p>
          <a:p>
            <a:r>
              <a:rPr lang="en-US" dirty="0"/>
              <a:t>the efficiency of the electrical components used to covert solar energy into electricity usable by your home or building (called inverters). </a:t>
            </a:r>
          </a:p>
        </p:txBody>
      </p:sp>
    </p:spTree>
    <p:extLst>
      <p:ext uri="{BB962C8B-B14F-4D97-AF65-F5344CB8AC3E}">
        <p14:creationId xmlns="" xmlns:p14="http://schemas.microsoft.com/office/powerpoint/2010/main" val="4282609198"/>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10600" cy="1293028"/>
          </a:xfrm>
          <a:solidFill>
            <a:srgbClr val="FFC000"/>
          </a:solidFill>
        </p:spPr>
        <p:txBody>
          <a:bodyPr/>
          <a:lstStyle/>
          <a:p>
            <a:pPr algn="l"/>
            <a:r>
              <a:rPr lang="en-US" dirty="0" err="1" smtClean="0"/>
              <a:t>Pv</a:t>
            </a:r>
            <a:r>
              <a:rPr lang="en-US" dirty="0" smtClean="0"/>
              <a:t> system</a:t>
            </a:r>
            <a:endParaRPr lang="en-US" dirty="0"/>
          </a:p>
        </p:txBody>
      </p:sp>
      <p:pic>
        <p:nvPicPr>
          <p:cNvPr id="6" name="Content Placeholder 5"/>
          <p:cNvPicPr>
            <a:picLocks noGrp="1" noChangeAspect="1"/>
          </p:cNvPicPr>
          <p:nvPr>
            <p:ph idx="1"/>
          </p:nvPr>
        </p:nvPicPr>
        <p:blipFill>
          <a:blip r:embed="rId3">
            <a:extLst>
              <a:ext uri="{28A0092B-C50C-407E-A947-70E740481C1C}">
                <a14:useLocalDpi xmlns="" xmlns:a14="http://schemas.microsoft.com/office/drawing/2010/main" val="0"/>
              </a:ext>
            </a:extLst>
          </a:blip>
          <a:stretch>
            <a:fillRect/>
          </a:stretch>
        </p:blipFill>
        <p:spPr>
          <a:xfrm>
            <a:off x="1" y="1221253"/>
            <a:ext cx="9381559" cy="5667032"/>
          </a:xfrm>
        </p:spPr>
      </p:pic>
    </p:spTree>
    <p:extLst>
      <p:ext uri="{BB962C8B-B14F-4D97-AF65-F5344CB8AC3E}">
        <p14:creationId xmlns="" xmlns:p14="http://schemas.microsoft.com/office/powerpoint/2010/main" val="271780559"/>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Introduction</a:t>
            </a:r>
            <a:endParaRPr lang="ar-SA" sz="5000" dirty="0">
              <a:solidFill>
                <a:schemeClr val="bg1"/>
              </a:solidFill>
            </a:endParaRPr>
          </a:p>
        </p:txBody>
      </p:sp>
      <p:sp>
        <p:nvSpPr>
          <p:cNvPr id="2" name="TextBox 1"/>
          <p:cNvSpPr txBox="1"/>
          <p:nvPr/>
        </p:nvSpPr>
        <p:spPr>
          <a:xfrm>
            <a:off x="772732" y="2225826"/>
            <a:ext cx="10921285" cy="2400657"/>
          </a:xfrm>
          <a:prstGeom prst="rect">
            <a:avLst/>
          </a:prstGeom>
        </p:spPr>
        <p:style>
          <a:lnRef idx="1">
            <a:schemeClr val="dk1"/>
          </a:lnRef>
          <a:fillRef idx="3">
            <a:schemeClr val="dk1"/>
          </a:fillRef>
          <a:effectRef idx="2">
            <a:schemeClr val="dk1"/>
          </a:effectRef>
          <a:fontRef idx="minor">
            <a:schemeClr val="lt1"/>
          </a:fontRef>
        </p:style>
        <p:txBody>
          <a:bodyPr wrap="square" rtlCol="1">
            <a:spAutoFit/>
          </a:bodyPr>
          <a:lstStyle/>
          <a:p>
            <a:r>
              <a:rPr lang="en-US" sz="2500" dirty="0" smtClean="0"/>
              <a:t>Our </a:t>
            </a:r>
            <a:r>
              <a:rPr lang="en-US" sz="2500" dirty="0"/>
              <a:t>project is to make a load flow study and analysis for </a:t>
            </a:r>
            <a:r>
              <a:rPr lang="en-US" sz="2500" dirty="0" err="1" smtClean="0"/>
              <a:t>jenin</a:t>
            </a:r>
            <a:r>
              <a:rPr lang="en-US" sz="2500" dirty="0" smtClean="0"/>
              <a:t> Electrical </a:t>
            </a:r>
            <a:r>
              <a:rPr lang="en-US" sz="2500" dirty="0"/>
              <a:t>Network using ETAP software to improve the power factor and to reduce the electrical losses in the network and so reducing the penalties in the total tariff for the municipality, increasing the reliability of the network. </a:t>
            </a:r>
            <a:endParaRPr lang="en-US" sz="2500" dirty="0" smtClean="0"/>
          </a:p>
          <a:p>
            <a:endParaRPr lang="en-US" sz="2500" dirty="0" smtClean="0"/>
          </a:p>
          <a:p>
            <a:endParaRPr lang="ar-SA" sz="2500" dirty="0"/>
          </a:p>
        </p:txBody>
      </p:sp>
    </p:spTree>
    <p:extLst>
      <p:ext uri="{BB962C8B-B14F-4D97-AF65-F5344CB8AC3E}">
        <p14:creationId xmlns="" xmlns:p14="http://schemas.microsoft.com/office/powerpoint/2010/main" val="2094962798"/>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625" y="204815"/>
            <a:ext cx="8610600" cy="1293028"/>
          </a:xfrm>
          <a:solidFill>
            <a:srgbClr val="FFC000"/>
          </a:solidFill>
        </p:spPr>
        <p:txBody>
          <a:bodyPr/>
          <a:lstStyle/>
          <a:p>
            <a:pPr algn="l"/>
            <a:r>
              <a:rPr lang="en-US" dirty="0" err="1" smtClean="0"/>
              <a:t>Pv</a:t>
            </a:r>
            <a:r>
              <a:rPr lang="en-US" dirty="0" smtClean="0"/>
              <a:t> </a:t>
            </a:r>
            <a:r>
              <a:rPr lang="en-US" dirty="0" err="1" smtClean="0"/>
              <a:t>syatem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362103" y="1920923"/>
            <a:ext cx="10092508" cy="4610572"/>
          </a:xfrm>
        </p:spPr>
      </p:pic>
    </p:spTree>
    <p:extLst>
      <p:ext uri="{BB962C8B-B14F-4D97-AF65-F5344CB8AC3E}">
        <p14:creationId xmlns="" xmlns:p14="http://schemas.microsoft.com/office/powerpoint/2010/main" val="473134358"/>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99" y="191167"/>
            <a:ext cx="8610600" cy="1293028"/>
          </a:xfrm>
          <a:solidFill>
            <a:srgbClr val="FFC000"/>
          </a:solidFill>
        </p:spPr>
        <p:txBody>
          <a:bodyPr/>
          <a:lstStyle/>
          <a:p>
            <a:pPr algn="l"/>
            <a:r>
              <a:rPr lang="en-US" dirty="0" err="1" smtClean="0"/>
              <a:t>pv</a:t>
            </a:r>
            <a:r>
              <a:rPr lang="en-US" dirty="0" smtClean="0"/>
              <a:t> system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0" y="1380152"/>
            <a:ext cx="9734439" cy="5477848"/>
          </a:xfrm>
        </p:spPr>
      </p:pic>
    </p:spTree>
    <p:extLst>
      <p:ext uri="{BB962C8B-B14F-4D97-AF65-F5344CB8AC3E}">
        <p14:creationId xmlns="" xmlns:p14="http://schemas.microsoft.com/office/powerpoint/2010/main" val="1889289103"/>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71952" cy="1293028"/>
          </a:xfrm>
          <a:solidFill>
            <a:srgbClr val="FFC000"/>
          </a:solidFill>
        </p:spPr>
        <p:txBody>
          <a:bodyPr/>
          <a:lstStyle/>
          <a:p>
            <a:pPr algn="l"/>
            <a:r>
              <a:rPr lang="en-US" dirty="0" err="1" smtClean="0"/>
              <a:t>Pv</a:t>
            </a:r>
            <a:r>
              <a:rPr lang="en-US" dirty="0" smtClean="0"/>
              <a:t> system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 y="1293028"/>
            <a:ext cx="6604000" cy="5592276"/>
          </a:xfrm>
        </p:spPr>
      </p:pic>
    </p:spTree>
    <p:extLst>
      <p:ext uri="{BB962C8B-B14F-4D97-AF65-F5344CB8AC3E}">
        <p14:creationId xmlns="" xmlns:p14="http://schemas.microsoft.com/office/powerpoint/2010/main" val="3967615199"/>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3871"/>
            <a:ext cx="8610600" cy="1293028"/>
          </a:xfrm>
          <a:solidFill>
            <a:srgbClr val="FFC000"/>
          </a:solidFill>
        </p:spPr>
        <p:txBody>
          <a:bodyPr/>
          <a:lstStyle/>
          <a:p>
            <a:pPr algn="l"/>
            <a:r>
              <a:rPr lang="en-US" dirty="0" err="1" smtClean="0"/>
              <a:t>Pv</a:t>
            </a:r>
            <a:r>
              <a:rPr lang="en-US" dirty="0" smtClean="0"/>
              <a:t> system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2" y="1456899"/>
            <a:ext cx="7433663" cy="5309759"/>
          </a:xfrm>
        </p:spPr>
      </p:pic>
    </p:spTree>
    <p:extLst>
      <p:ext uri="{BB962C8B-B14F-4D97-AF65-F5344CB8AC3E}">
        <p14:creationId xmlns="" xmlns:p14="http://schemas.microsoft.com/office/powerpoint/2010/main" val="10647109"/>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752" y="150224"/>
            <a:ext cx="8610600" cy="1293028"/>
          </a:xfrm>
          <a:solidFill>
            <a:srgbClr val="FFC000"/>
          </a:solidFill>
        </p:spPr>
        <p:txBody>
          <a:bodyPr/>
          <a:lstStyle/>
          <a:p>
            <a:pPr algn="l"/>
            <a:r>
              <a:rPr lang="en-US" dirty="0" err="1" smtClean="0"/>
              <a:t>Pv</a:t>
            </a:r>
            <a:r>
              <a:rPr lang="en-US" dirty="0" smtClean="0"/>
              <a:t> system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382136" y="1763588"/>
            <a:ext cx="5977720" cy="4683720"/>
          </a:xfrm>
        </p:spPr>
      </p:pic>
    </p:spTree>
    <p:extLst>
      <p:ext uri="{BB962C8B-B14F-4D97-AF65-F5344CB8AC3E}">
        <p14:creationId xmlns="" xmlns:p14="http://schemas.microsoft.com/office/powerpoint/2010/main" val="3416870159"/>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05" y="0"/>
            <a:ext cx="8610600" cy="1293028"/>
          </a:xfrm>
          <a:solidFill>
            <a:srgbClr val="FFC000"/>
          </a:solidFill>
        </p:spPr>
        <p:txBody>
          <a:bodyPr/>
          <a:lstStyle/>
          <a:p>
            <a:pPr algn="l"/>
            <a:r>
              <a:rPr lang="en-US" dirty="0" err="1" smtClean="0"/>
              <a:t>pv</a:t>
            </a:r>
            <a:r>
              <a:rPr lang="en-US" dirty="0" smtClean="0"/>
              <a:t> system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25106" y="1560569"/>
            <a:ext cx="9264529" cy="5147307"/>
          </a:xfrm>
        </p:spPr>
      </p:pic>
    </p:spTree>
    <p:extLst>
      <p:ext uri="{BB962C8B-B14F-4D97-AF65-F5344CB8AC3E}">
        <p14:creationId xmlns="" xmlns:p14="http://schemas.microsoft.com/office/powerpoint/2010/main" val="3981386480"/>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774" y="204717"/>
            <a:ext cx="7930487" cy="1306774"/>
          </a:xfrm>
          <a:solidFill>
            <a:srgbClr val="FFC000"/>
          </a:solidFill>
        </p:spPr>
        <p:txBody>
          <a:bodyPr/>
          <a:lstStyle/>
          <a:p>
            <a:pPr algn="l"/>
            <a:r>
              <a:rPr lang="en-US" dirty="0" err="1" smtClean="0"/>
              <a:t>Pv</a:t>
            </a:r>
            <a:r>
              <a:rPr lang="en-US" dirty="0" smtClean="0"/>
              <a:t> system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2938021" y="2780349"/>
            <a:ext cx="6315957" cy="2257740"/>
          </a:xfrm>
        </p:spPr>
      </p:pic>
    </p:spTree>
    <p:extLst>
      <p:ext uri="{BB962C8B-B14F-4D97-AF65-F5344CB8AC3E}">
        <p14:creationId xmlns="" xmlns:p14="http://schemas.microsoft.com/office/powerpoint/2010/main" val="3603461311"/>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6576"/>
            <a:ext cx="8610600" cy="1293028"/>
          </a:xfrm>
          <a:solidFill>
            <a:srgbClr val="FFC000"/>
          </a:solidFill>
        </p:spPr>
        <p:txBody>
          <a:bodyPr/>
          <a:lstStyle/>
          <a:p>
            <a:pPr algn="l"/>
            <a:r>
              <a:rPr lang="en-US" dirty="0" err="1" smtClean="0"/>
              <a:t>Pv</a:t>
            </a:r>
            <a:r>
              <a:rPr lang="en-US" dirty="0" smtClean="0"/>
              <a:t> system</a:t>
            </a:r>
            <a:endParaRPr lang="en-US" dirty="0"/>
          </a:p>
        </p:txBody>
      </p:sp>
      <p:pic>
        <p:nvPicPr>
          <p:cNvPr id="6" name="Content Placeholder 5"/>
          <p:cNvPicPr>
            <a:picLocks noGrp="1" noChangeAspect="1"/>
          </p:cNvPicPr>
          <p:nvPr>
            <p:ph idx="1"/>
          </p:nvPr>
        </p:nvPicPr>
        <p:blipFill>
          <a:blip r:embed="rId3">
            <a:extLst>
              <a:ext uri="{28A0092B-C50C-407E-A947-70E740481C1C}">
                <a14:useLocalDpi xmlns="" xmlns:a14="http://schemas.microsoft.com/office/drawing/2010/main" val="0"/>
              </a:ext>
            </a:extLst>
          </a:blip>
          <a:stretch>
            <a:fillRect/>
          </a:stretch>
        </p:blipFill>
        <p:spPr>
          <a:xfrm>
            <a:off x="163774" y="1429604"/>
            <a:ext cx="10793828" cy="5126417"/>
          </a:xfrm>
        </p:spPr>
      </p:pic>
    </p:spTree>
    <p:extLst>
      <p:ext uri="{BB962C8B-B14F-4D97-AF65-F5344CB8AC3E}">
        <p14:creationId xmlns="" xmlns:p14="http://schemas.microsoft.com/office/powerpoint/2010/main" val="413355979"/>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23" y="17157"/>
            <a:ext cx="8610600" cy="1293028"/>
          </a:xfrm>
        </p:spPr>
        <p:txBody>
          <a:bodyPr/>
          <a:lstStyle/>
          <a:p>
            <a:pPr algn="l"/>
            <a:r>
              <a:rPr lang="en-US" dirty="0" err="1" smtClean="0"/>
              <a:t>Pv</a:t>
            </a:r>
            <a:r>
              <a:rPr lang="en-US" dirty="0" smtClean="0"/>
              <a:t> system</a:t>
            </a:r>
            <a:br>
              <a:rPr lang="en-US" dirty="0" smtClean="0"/>
            </a:br>
            <a:r>
              <a:rPr lang="en-US" sz="3200" dirty="0" smtClean="0"/>
              <a:t>without shading</a:t>
            </a:r>
            <a:endParaRPr lang="en-US" sz="3200"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5922" y="1419369"/>
            <a:ext cx="10495719" cy="5438633"/>
          </a:xfrm>
        </p:spPr>
      </p:pic>
    </p:spTree>
    <p:extLst>
      <p:ext uri="{BB962C8B-B14F-4D97-AF65-F5344CB8AC3E}">
        <p14:creationId xmlns="" xmlns:p14="http://schemas.microsoft.com/office/powerpoint/2010/main" val="3358995331"/>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83" y="273053"/>
            <a:ext cx="8610600" cy="1293028"/>
          </a:xfrm>
        </p:spPr>
        <p:txBody>
          <a:bodyPr>
            <a:normAutofit fontScale="90000"/>
          </a:bodyPr>
          <a:lstStyle/>
          <a:p>
            <a:pPr algn="l"/>
            <a:r>
              <a:rPr lang="en-US" dirty="0" err="1" smtClean="0"/>
              <a:t>Pv</a:t>
            </a:r>
            <a:r>
              <a:rPr lang="en-US" dirty="0" smtClean="0"/>
              <a:t> system</a:t>
            </a:r>
            <a:br>
              <a:rPr lang="en-US" dirty="0" smtClean="0"/>
            </a:br>
            <a:r>
              <a:rPr lang="en-US" dirty="0" smtClean="0"/>
              <a:t>without shading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2290231" y="2456453"/>
            <a:ext cx="7611538" cy="2905531"/>
          </a:xfrm>
        </p:spPr>
      </p:pic>
    </p:spTree>
    <p:extLst>
      <p:ext uri="{BB962C8B-B14F-4D97-AF65-F5344CB8AC3E}">
        <p14:creationId xmlns="" xmlns:p14="http://schemas.microsoft.com/office/powerpoint/2010/main" val="2299650007"/>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Data about </a:t>
            </a:r>
            <a:r>
              <a:rPr lang="en-US" sz="5000" dirty="0" err="1" smtClean="0">
                <a:solidFill>
                  <a:schemeClr val="bg1"/>
                </a:solidFill>
                <a:latin typeface="Century Gothic" pitchFamily="34" charset="0"/>
              </a:rPr>
              <a:t>Jenin</a:t>
            </a:r>
            <a:r>
              <a:rPr lang="en-US" sz="5000" dirty="0" smtClean="0">
                <a:solidFill>
                  <a:schemeClr val="bg1"/>
                </a:solidFill>
                <a:latin typeface="Century Gothic" pitchFamily="34" charset="0"/>
              </a:rPr>
              <a:t> networ</a:t>
            </a:r>
            <a:r>
              <a:rPr lang="en-US" sz="5000" dirty="0">
                <a:solidFill>
                  <a:schemeClr val="bg1"/>
                </a:solidFill>
                <a:latin typeface="Century Gothic" pitchFamily="34" charset="0"/>
              </a:rPr>
              <a:t>k</a:t>
            </a:r>
            <a:r>
              <a:rPr lang="en-US" sz="5000" dirty="0" smtClean="0">
                <a:solidFill>
                  <a:schemeClr val="bg1"/>
                </a:solidFill>
                <a:latin typeface="Century Gothic" pitchFamily="34" charset="0"/>
              </a:rPr>
              <a:t> </a:t>
            </a:r>
            <a:endParaRPr lang="ar-SA" sz="5000" dirty="0">
              <a:solidFill>
                <a:schemeClr val="bg1"/>
              </a:solidFill>
            </a:endParaRPr>
          </a:p>
        </p:txBody>
      </p:sp>
      <p:sp>
        <p:nvSpPr>
          <p:cNvPr id="16" name="TextBox 15"/>
          <p:cNvSpPr txBox="1"/>
          <p:nvPr/>
        </p:nvSpPr>
        <p:spPr>
          <a:xfrm>
            <a:off x="618188" y="1957588"/>
            <a:ext cx="10509161" cy="4093428"/>
          </a:xfrm>
          <a:prstGeom prst="rect">
            <a:avLst/>
          </a:prstGeom>
        </p:spPr>
        <p:style>
          <a:lnRef idx="1">
            <a:schemeClr val="dk1"/>
          </a:lnRef>
          <a:fillRef idx="3">
            <a:schemeClr val="dk1"/>
          </a:fillRef>
          <a:effectRef idx="2">
            <a:schemeClr val="dk1"/>
          </a:effectRef>
          <a:fontRef idx="minor">
            <a:schemeClr val="lt1"/>
          </a:fontRef>
        </p:style>
        <p:txBody>
          <a:bodyPr wrap="square" rtlCol="1">
            <a:spAutoFit/>
          </a:bodyPr>
          <a:lstStyle/>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Jenin electrical </a:t>
            </a:r>
            <a:r>
              <a:rPr lang="en-US" sz="2500" dirty="0">
                <a:solidFill>
                  <a:schemeClr val="tx1">
                    <a:lumMod val="75000"/>
                    <a:lumOff val="25000"/>
                  </a:schemeClr>
                </a:solidFill>
                <a:latin typeface="Century Gothic" pitchFamily="34" charset="0"/>
              </a:rPr>
              <a:t>network is provided by Israeli Electrical Company (IEC) at </a:t>
            </a:r>
            <a:r>
              <a:rPr lang="en-US" sz="2500" dirty="0" smtClean="0">
                <a:solidFill>
                  <a:schemeClr val="tx1">
                    <a:lumMod val="75000"/>
                    <a:lumOff val="25000"/>
                  </a:schemeClr>
                </a:solidFill>
                <a:latin typeface="Century Gothic" pitchFamily="34" charset="0"/>
              </a:rPr>
              <a:t>33 KV.</a:t>
            </a:r>
            <a:endParaRPr lang="en-US" sz="2500" dirty="0">
              <a:solidFill>
                <a:schemeClr val="tx1">
                  <a:lumMod val="75000"/>
                  <a:lumOff val="25000"/>
                </a:schemeClr>
              </a:solidFill>
              <a:latin typeface="Century Gothic" pitchFamily="34" charset="0"/>
            </a:endParaRP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one  </a:t>
            </a:r>
            <a:r>
              <a:rPr lang="en-US" sz="2500" dirty="0">
                <a:solidFill>
                  <a:schemeClr val="tx1">
                    <a:lumMod val="75000"/>
                    <a:lumOff val="25000"/>
                  </a:schemeClr>
                </a:solidFill>
                <a:latin typeface="Century Gothic" pitchFamily="34" charset="0"/>
              </a:rPr>
              <a:t>Connection </a:t>
            </a:r>
            <a:r>
              <a:rPr lang="en-US" sz="2500" dirty="0" smtClean="0">
                <a:solidFill>
                  <a:schemeClr val="tx1">
                    <a:lumMod val="75000"/>
                    <a:lumOff val="25000"/>
                  </a:schemeClr>
                </a:solidFill>
                <a:latin typeface="Century Gothic" pitchFamily="34" charset="0"/>
              </a:rPr>
              <a:t>points with maximum demand 22MW.</a:t>
            </a: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Overhead cable used ACSR (95</a:t>
            </a:r>
            <a:r>
              <a:rPr lang="en-US" sz="2500" dirty="0" smtClean="0"/>
              <a:t>mm2 &amp;</a:t>
            </a:r>
            <a:r>
              <a:rPr lang="en-US" sz="2500" dirty="0"/>
              <a:t>50 </a:t>
            </a:r>
            <a:r>
              <a:rPr lang="en-US" sz="2500" dirty="0" smtClean="0"/>
              <a:t>mm2)</a:t>
            </a:r>
            <a:endParaRPr lang="en-US" sz="2500" dirty="0">
              <a:latin typeface="Calibri" panose="020F0502020204030204" pitchFamily="34" charset="0"/>
              <a:ea typeface="Times New Roman" panose="02020603050405020304" pitchFamily="18" charset="0"/>
              <a:cs typeface="Arial" panose="020B0604020202020204" pitchFamily="34" charset="0"/>
            </a:endParaRP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Underground cable used XLPE (</a:t>
            </a:r>
            <a:r>
              <a:rPr lang="en-US" sz="2500" dirty="0" smtClean="0"/>
              <a:t>50 </a:t>
            </a:r>
            <a:r>
              <a:rPr lang="en-US" sz="2500" dirty="0"/>
              <a:t>mm2</a:t>
            </a:r>
            <a:r>
              <a:rPr lang="en-US" sz="2500" dirty="0" smtClean="0"/>
              <a:t>)</a:t>
            </a:r>
            <a:endParaRPr lang="en-US" sz="2500" dirty="0">
              <a:latin typeface="Calibri" panose="020F0502020204030204" pitchFamily="34" charset="0"/>
              <a:ea typeface="Times New Roman" panose="02020603050405020304" pitchFamily="18" charset="0"/>
              <a:cs typeface="Arial" panose="020B0604020202020204" pitchFamily="34" charset="0"/>
            </a:endParaRPr>
          </a:p>
          <a:p>
            <a:pPr marL="365760" lvl="0" indent="-256032" defTabSz="914400">
              <a:spcBef>
                <a:spcPct val="20000"/>
              </a:spcBef>
              <a:buFont typeface="Arial" pitchFamily="34" charset="0"/>
              <a:buChar char="•"/>
              <a:defRPr/>
            </a:pPr>
            <a:r>
              <a:rPr lang="en-US" sz="2500" dirty="0" smtClean="0">
                <a:solidFill>
                  <a:schemeClr val="tx1">
                    <a:lumMod val="75000"/>
                    <a:lumOff val="25000"/>
                  </a:schemeClr>
                </a:solidFill>
                <a:latin typeface="Century Gothic" pitchFamily="34" charset="0"/>
              </a:rPr>
              <a:t>The network has:</a:t>
            </a:r>
          </a:p>
          <a:p>
            <a:pPr marL="109728" lvl="0" defTabSz="914400">
              <a:spcBef>
                <a:spcPct val="20000"/>
              </a:spcBef>
              <a:defRPr/>
            </a:pPr>
            <a:r>
              <a:rPr lang="en-US" sz="2500" dirty="0" smtClean="0">
                <a:solidFill>
                  <a:schemeClr val="tx1">
                    <a:lumMod val="75000"/>
                    <a:lumOff val="25000"/>
                  </a:schemeClr>
                </a:solidFill>
                <a:latin typeface="Century Gothic" pitchFamily="34" charset="0"/>
              </a:rPr>
              <a:t>    - 205  BUS</a:t>
            </a:r>
          </a:p>
          <a:p>
            <a:pPr marL="109728" lvl="0" defTabSz="914400">
              <a:spcBef>
                <a:spcPct val="20000"/>
              </a:spcBef>
              <a:defRPr/>
            </a:pPr>
            <a:r>
              <a:rPr lang="en-US" sz="2500" dirty="0">
                <a:solidFill>
                  <a:schemeClr val="tx1">
                    <a:lumMod val="75000"/>
                    <a:lumOff val="25000"/>
                  </a:schemeClr>
                </a:solidFill>
                <a:latin typeface="Century Gothic" pitchFamily="34" charset="0"/>
              </a:rPr>
              <a:t> </a:t>
            </a:r>
            <a:r>
              <a:rPr lang="en-US" sz="2500" dirty="0" smtClean="0">
                <a:solidFill>
                  <a:schemeClr val="tx1">
                    <a:lumMod val="75000"/>
                    <a:lumOff val="25000"/>
                  </a:schemeClr>
                </a:solidFill>
                <a:latin typeface="Century Gothic" pitchFamily="34" charset="0"/>
              </a:rPr>
              <a:t>   - 86  </a:t>
            </a:r>
            <a:r>
              <a:rPr lang="en-US" sz="2500" dirty="0"/>
              <a:t>Distribution transformer</a:t>
            </a:r>
            <a:r>
              <a:rPr lang="en-US" sz="2500" dirty="0" smtClean="0">
                <a:solidFill>
                  <a:schemeClr val="tx1">
                    <a:lumMod val="75000"/>
                    <a:lumOff val="25000"/>
                  </a:schemeClr>
                </a:solidFill>
                <a:latin typeface="Century Gothic" pitchFamily="34" charset="0"/>
              </a:rPr>
              <a:t>    </a:t>
            </a:r>
          </a:p>
          <a:p>
            <a:pPr marL="109728" lvl="0" defTabSz="914400">
              <a:spcBef>
                <a:spcPct val="20000"/>
              </a:spcBef>
              <a:defRPr/>
            </a:pPr>
            <a:r>
              <a:rPr lang="en-US" sz="2500" dirty="0">
                <a:solidFill>
                  <a:schemeClr val="tx1">
                    <a:lumMod val="75000"/>
                    <a:lumOff val="25000"/>
                  </a:schemeClr>
                </a:solidFill>
                <a:latin typeface="Century Gothic" pitchFamily="34" charset="0"/>
              </a:rPr>
              <a:t> </a:t>
            </a:r>
            <a:r>
              <a:rPr lang="en-US" sz="2500" dirty="0" smtClean="0">
                <a:solidFill>
                  <a:schemeClr val="tx1">
                    <a:lumMod val="75000"/>
                    <a:lumOff val="25000"/>
                  </a:schemeClr>
                </a:solidFill>
                <a:latin typeface="Century Gothic" pitchFamily="34" charset="0"/>
              </a:rPr>
              <a:t>   - 85  </a:t>
            </a:r>
            <a:r>
              <a:rPr lang="en-US" sz="2500" dirty="0"/>
              <a:t>loads (residential, industrial, commercial</a:t>
            </a:r>
            <a:r>
              <a:rPr lang="en-US" sz="2500" dirty="0" smtClean="0"/>
              <a:t>).</a:t>
            </a:r>
          </a:p>
        </p:txBody>
      </p:sp>
    </p:spTree>
    <p:extLst>
      <p:ext uri="{BB962C8B-B14F-4D97-AF65-F5344CB8AC3E}">
        <p14:creationId xmlns="" xmlns:p14="http://schemas.microsoft.com/office/powerpoint/2010/main" val="3405976217"/>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Pv</a:t>
            </a:r>
            <a:r>
              <a:rPr lang="en-US" dirty="0" smtClean="0"/>
              <a:t> system</a:t>
            </a:r>
            <a:br>
              <a:rPr lang="en-US" dirty="0" smtClean="0"/>
            </a:br>
            <a:r>
              <a:rPr lang="en-US" dirty="0" smtClean="0"/>
              <a:t>without shading</a:t>
            </a:r>
            <a:br>
              <a:rPr lang="en-US" dirty="0" smtClean="0"/>
            </a:br>
            <a:endParaRPr lang="en-US"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2923732" y="2075400"/>
            <a:ext cx="6344536" cy="3667637"/>
          </a:xfrm>
        </p:spPr>
      </p:pic>
    </p:spTree>
    <p:extLst>
      <p:ext uri="{BB962C8B-B14F-4D97-AF65-F5344CB8AC3E}">
        <p14:creationId xmlns="" xmlns:p14="http://schemas.microsoft.com/office/powerpoint/2010/main" val="2612443751"/>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71" y="125744"/>
            <a:ext cx="8610600" cy="1293028"/>
          </a:xfrm>
        </p:spPr>
        <p:txBody>
          <a:bodyPr>
            <a:normAutofit fontScale="90000"/>
          </a:bodyPr>
          <a:lstStyle/>
          <a:p>
            <a:pPr algn="l"/>
            <a:r>
              <a:rPr lang="en-US" dirty="0" err="1" smtClean="0"/>
              <a:t>Pv</a:t>
            </a:r>
            <a:r>
              <a:rPr lang="en-US" dirty="0" smtClean="0"/>
              <a:t> system</a:t>
            </a:r>
            <a:br>
              <a:rPr lang="en-US" dirty="0" smtClean="0"/>
            </a:br>
            <a:r>
              <a:rPr lang="en-US" dirty="0" smtClean="0"/>
              <a:t>without shading</a:t>
            </a:r>
            <a:br>
              <a:rPr lang="en-US" dirty="0" smtClean="0"/>
            </a:br>
            <a:endParaRPr lang="en-US" dirty="0"/>
          </a:p>
        </p:txBody>
      </p:sp>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654630" y="1524001"/>
            <a:ext cx="7923567" cy="4513943"/>
          </a:xfrm>
        </p:spPr>
      </p:pic>
    </p:spTree>
    <p:extLst>
      <p:ext uri="{BB962C8B-B14F-4D97-AF65-F5344CB8AC3E}">
        <p14:creationId xmlns="" xmlns:p14="http://schemas.microsoft.com/office/powerpoint/2010/main" val="3383177518"/>
      </p:ext>
    </p:extLst>
  </p:cSld>
  <p:clrMapOvr>
    <a:masterClrMapping/>
  </p:clrMapOvr>
  <mc:AlternateContent xmlns:mc="http://schemas.openxmlformats.org/markup-compatibility/2006">
    <mc:Choice xmlns="" xmlns:p14="http://schemas.microsoft.com/office/powerpoint/2010/main" Requires="p14">
      <p:transition>
        <p14:switch dir="r"/>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 Load flow analysis and Results</a:t>
            </a:r>
            <a:endParaRPr lang="ar-SA" sz="5000" dirty="0">
              <a:solidFill>
                <a:schemeClr val="bg1"/>
              </a:solidFill>
            </a:endParaRPr>
          </a:p>
        </p:txBody>
      </p:sp>
      <p:sp>
        <p:nvSpPr>
          <p:cNvPr id="6" name="TextBox 5"/>
          <p:cNvSpPr txBox="1"/>
          <p:nvPr/>
        </p:nvSpPr>
        <p:spPr>
          <a:xfrm>
            <a:off x="743704" y="1603920"/>
            <a:ext cx="6387923"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a:t>Original network </a:t>
            </a:r>
            <a:endParaRPr lang="en-US" sz="2800" b="1" dirty="0" smtClean="0"/>
          </a:p>
        </p:txBody>
      </p:sp>
      <p:sp>
        <p:nvSpPr>
          <p:cNvPr id="8" name="TextBox 7"/>
          <p:cNvSpPr txBox="1"/>
          <p:nvPr/>
        </p:nvSpPr>
        <p:spPr>
          <a:xfrm>
            <a:off x="772732" y="2640169"/>
            <a:ext cx="10006885" cy="1585049"/>
          </a:xfrm>
          <a:prstGeom prst="rect">
            <a:avLst/>
          </a:prstGeom>
          <a:noFill/>
        </p:spPr>
        <p:txBody>
          <a:bodyPr wrap="square" rtlCol="1">
            <a:spAutoFit/>
          </a:bodyPr>
          <a:lstStyle/>
          <a:p>
            <a:r>
              <a:rPr lang="en-US" sz="2400" dirty="0"/>
              <a:t>In </a:t>
            </a:r>
            <a:r>
              <a:rPr lang="en-US" sz="2400" dirty="0" smtClean="0"/>
              <a:t>these part </a:t>
            </a:r>
            <a:r>
              <a:rPr lang="en-US" sz="2400" dirty="0"/>
              <a:t>of project we will make a load flow analysis for </a:t>
            </a:r>
            <a:r>
              <a:rPr lang="en-US" sz="2400" dirty="0" smtClean="0"/>
              <a:t>the </a:t>
            </a:r>
            <a:r>
              <a:rPr lang="en-US" sz="2400" dirty="0"/>
              <a:t>network in </a:t>
            </a:r>
            <a:r>
              <a:rPr lang="en-US" sz="2400" dirty="0" smtClean="0"/>
              <a:t>the reality</a:t>
            </a:r>
            <a:r>
              <a:rPr lang="ar-SA" sz="2400" dirty="0" smtClean="0"/>
              <a:t>, </a:t>
            </a:r>
            <a:r>
              <a:rPr lang="en-US" sz="2400" dirty="0" smtClean="0"/>
              <a:t>We </a:t>
            </a:r>
            <a:r>
              <a:rPr lang="en-US" sz="2400" dirty="0"/>
              <a:t>consider the </a:t>
            </a:r>
            <a:r>
              <a:rPr lang="en-US" sz="2400" dirty="0" smtClean="0"/>
              <a:t>one electrical </a:t>
            </a:r>
            <a:r>
              <a:rPr lang="en-US" sz="2400" dirty="0"/>
              <a:t>supplies as </a:t>
            </a:r>
            <a:r>
              <a:rPr lang="en-US" sz="2400" b="1" dirty="0"/>
              <a:t>swing </a:t>
            </a:r>
            <a:r>
              <a:rPr lang="en-US" sz="2400" b="1" dirty="0" smtClean="0"/>
              <a:t>generators.</a:t>
            </a:r>
          </a:p>
          <a:p>
            <a:endParaRPr lang="ar-SA" sz="2500" dirty="0"/>
          </a:p>
        </p:txBody>
      </p:sp>
    </p:spTree>
    <p:extLst>
      <p:ext uri="{BB962C8B-B14F-4D97-AF65-F5344CB8AC3E}">
        <p14:creationId xmlns="" xmlns:p14="http://schemas.microsoft.com/office/powerpoint/2010/main" val="393653795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 Load flow analysis and Results</a:t>
            </a:r>
            <a:endParaRPr lang="ar-SA" sz="5000" dirty="0">
              <a:solidFill>
                <a:schemeClr val="bg1"/>
              </a:solidFill>
            </a:endParaRPr>
          </a:p>
        </p:txBody>
      </p:sp>
      <p:sp>
        <p:nvSpPr>
          <p:cNvPr id="6" name="TextBox 5"/>
          <p:cNvSpPr txBox="1"/>
          <p:nvPr/>
        </p:nvSpPr>
        <p:spPr>
          <a:xfrm>
            <a:off x="772732" y="1952262"/>
            <a:ext cx="6387923" cy="954107"/>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a:t>Original network </a:t>
            </a:r>
            <a:endParaRPr lang="en-US" sz="2800" b="1" dirty="0" smtClean="0"/>
          </a:p>
          <a:p>
            <a:endParaRPr lang="en-US" sz="2800" b="1" dirty="0" smtClean="0"/>
          </a:p>
        </p:txBody>
      </p:sp>
      <p:pic>
        <p:nvPicPr>
          <p:cNvPr id="8" name="Picture 7" descr="1.PNG"/>
          <p:cNvPicPr>
            <a:picLocks noChangeAspect="1"/>
          </p:cNvPicPr>
          <p:nvPr/>
        </p:nvPicPr>
        <p:blipFill>
          <a:blip r:embed="rId2"/>
          <a:stretch>
            <a:fillRect/>
          </a:stretch>
        </p:blipFill>
        <p:spPr>
          <a:xfrm>
            <a:off x="333829" y="3004457"/>
            <a:ext cx="11422742" cy="3497943"/>
          </a:xfrm>
          <a:prstGeom prst="rect">
            <a:avLst/>
          </a:prstGeom>
        </p:spPr>
      </p:pic>
    </p:spTree>
    <p:extLst>
      <p:ext uri="{BB962C8B-B14F-4D97-AF65-F5344CB8AC3E}">
        <p14:creationId xmlns="" xmlns:p14="http://schemas.microsoft.com/office/powerpoint/2010/main" val="3760782796"/>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 Load flow analysis and Results</a:t>
            </a:r>
            <a:endParaRPr lang="ar-SA" sz="5000" dirty="0">
              <a:solidFill>
                <a:schemeClr val="bg1"/>
              </a:solidFill>
            </a:endParaRPr>
          </a:p>
        </p:txBody>
      </p:sp>
      <p:sp>
        <p:nvSpPr>
          <p:cNvPr id="6" name="TextBox 5"/>
          <p:cNvSpPr txBox="1"/>
          <p:nvPr/>
        </p:nvSpPr>
        <p:spPr>
          <a:xfrm>
            <a:off x="772732" y="1952261"/>
            <a:ext cx="3915179"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Buses Voltage </a:t>
            </a:r>
          </a:p>
        </p:txBody>
      </p:sp>
      <p:pic>
        <p:nvPicPr>
          <p:cNvPr id="3" name="Picture 2"/>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348342" y="2488946"/>
            <a:ext cx="11219544" cy="3868311"/>
          </a:xfrm>
          <a:prstGeom prst="rect">
            <a:avLst/>
          </a:prstGeom>
        </p:spPr>
      </p:pic>
    </p:spTree>
    <p:extLst>
      <p:ext uri="{BB962C8B-B14F-4D97-AF65-F5344CB8AC3E}">
        <p14:creationId xmlns="" xmlns:p14="http://schemas.microsoft.com/office/powerpoint/2010/main" val="2123075756"/>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9800823" cy="861774"/>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000" dirty="0" smtClean="0">
                <a:solidFill>
                  <a:schemeClr val="bg1"/>
                </a:solidFill>
                <a:latin typeface="Century Gothic" pitchFamily="34" charset="0"/>
              </a:rPr>
              <a:t> Load flow analysis and Results</a:t>
            </a:r>
            <a:endParaRPr lang="ar-SA" sz="5000" dirty="0">
              <a:solidFill>
                <a:schemeClr val="bg1"/>
              </a:solidFill>
            </a:endParaRPr>
          </a:p>
        </p:txBody>
      </p:sp>
      <p:sp>
        <p:nvSpPr>
          <p:cNvPr id="6" name="TextBox 5"/>
          <p:cNvSpPr txBox="1"/>
          <p:nvPr/>
        </p:nvSpPr>
        <p:spPr>
          <a:xfrm>
            <a:off x="772732" y="1952261"/>
            <a:ext cx="3915179" cy="477054"/>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500" dirty="0" smtClean="0"/>
              <a:t>Summary</a:t>
            </a:r>
          </a:p>
        </p:txBody>
      </p:sp>
      <p:pic>
        <p:nvPicPr>
          <p:cNvPr id="2" name="Picture 1"/>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391886" y="2747071"/>
            <a:ext cx="11431615" cy="3552131"/>
          </a:xfrm>
          <a:prstGeom prst="rect">
            <a:avLst/>
          </a:prstGeom>
        </p:spPr>
      </p:pic>
    </p:spTree>
    <p:extLst>
      <p:ext uri="{BB962C8B-B14F-4D97-AF65-F5344CB8AC3E}">
        <p14:creationId xmlns="" xmlns:p14="http://schemas.microsoft.com/office/powerpoint/2010/main" val="1030314048"/>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2732" y="772733"/>
            <a:ext cx="10431888"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1">
            <a:spAutoFit/>
          </a:bodyPr>
          <a:lstStyle/>
          <a:p>
            <a:r>
              <a:rPr lang="en-US" sz="5400" dirty="0">
                <a:solidFill>
                  <a:schemeClr val="bg1"/>
                </a:solidFill>
              </a:rPr>
              <a:t>Maximum case improvement</a:t>
            </a:r>
            <a:endParaRPr lang="ar-SA" sz="5000" dirty="0">
              <a:solidFill>
                <a:schemeClr val="bg1"/>
              </a:solidFill>
            </a:endParaRPr>
          </a:p>
        </p:txBody>
      </p:sp>
      <p:sp>
        <p:nvSpPr>
          <p:cNvPr id="4" name="TextBox 3"/>
          <p:cNvSpPr txBox="1"/>
          <p:nvPr/>
        </p:nvSpPr>
        <p:spPr>
          <a:xfrm>
            <a:off x="772731" y="1877375"/>
            <a:ext cx="6993229"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a:t>Increase the electrical supply voltages</a:t>
            </a:r>
            <a:endParaRPr lang="en-US" sz="2500" dirty="0" smtClean="0"/>
          </a:p>
        </p:txBody>
      </p:sp>
      <p:sp>
        <p:nvSpPr>
          <p:cNvPr id="6" name="TextBox 5"/>
          <p:cNvSpPr txBox="1"/>
          <p:nvPr/>
        </p:nvSpPr>
        <p:spPr>
          <a:xfrm>
            <a:off x="759851" y="2531983"/>
            <a:ext cx="10818255" cy="1200329"/>
          </a:xfrm>
          <a:prstGeom prst="rect">
            <a:avLst/>
          </a:prstGeom>
          <a:noFill/>
        </p:spPr>
        <p:txBody>
          <a:bodyPr wrap="square" rtlCol="1">
            <a:spAutoFit/>
          </a:bodyPr>
          <a:lstStyle/>
          <a:p>
            <a:r>
              <a:rPr lang="en-US" sz="2400" dirty="0"/>
              <a:t>Increase the voltage on the electrical supply busses up to </a:t>
            </a:r>
            <a:r>
              <a:rPr lang="en-US" sz="2400" dirty="0" smtClean="0"/>
              <a:t>(3%) </a:t>
            </a:r>
            <a:r>
              <a:rPr lang="en-US" sz="2400" dirty="0"/>
              <a:t>from the original voltage </a:t>
            </a:r>
            <a:r>
              <a:rPr lang="en-US" sz="2400" dirty="0" smtClean="0"/>
              <a:t>(33 </a:t>
            </a:r>
            <a:r>
              <a:rPr lang="en-US" sz="2400" dirty="0"/>
              <a:t>KV), the </a:t>
            </a:r>
            <a:r>
              <a:rPr lang="en-US" sz="2400" dirty="0" smtClean="0"/>
              <a:t>new value </a:t>
            </a:r>
            <a:r>
              <a:rPr lang="en-US" sz="2400" dirty="0"/>
              <a:t>of the electrical supply busses voltage is </a:t>
            </a:r>
            <a:r>
              <a:rPr lang="en-US" sz="2400" dirty="0" smtClean="0"/>
              <a:t>(33.99 </a:t>
            </a:r>
            <a:r>
              <a:rPr lang="en-US" sz="2400" dirty="0"/>
              <a:t>KV).</a:t>
            </a:r>
            <a:endParaRPr lang="ar-SA" sz="2400" dirty="0"/>
          </a:p>
        </p:txBody>
      </p:sp>
      <p:sp>
        <p:nvSpPr>
          <p:cNvPr id="7" name="TextBox 6"/>
          <p:cNvSpPr txBox="1"/>
          <p:nvPr/>
        </p:nvSpPr>
        <p:spPr>
          <a:xfrm>
            <a:off x="772731" y="3834930"/>
            <a:ext cx="6993229"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smtClean="0"/>
              <a:t>Tap </a:t>
            </a:r>
            <a:r>
              <a:rPr lang="en-US" sz="2800" b="1" dirty="0"/>
              <a:t>changing</a:t>
            </a:r>
            <a:endParaRPr lang="en-US" sz="2500" dirty="0" smtClean="0"/>
          </a:p>
        </p:txBody>
      </p:sp>
      <p:sp>
        <p:nvSpPr>
          <p:cNvPr id="9" name="TextBox 8"/>
          <p:cNvSpPr txBox="1"/>
          <p:nvPr/>
        </p:nvSpPr>
        <p:spPr>
          <a:xfrm>
            <a:off x="759851" y="4447452"/>
            <a:ext cx="10818255" cy="461665"/>
          </a:xfrm>
          <a:prstGeom prst="rect">
            <a:avLst/>
          </a:prstGeom>
          <a:noFill/>
        </p:spPr>
        <p:txBody>
          <a:bodyPr wrap="square" rtlCol="1">
            <a:spAutoFit/>
          </a:bodyPr>
          <a:lstStyle/>
          <a:p>
            <a:r>
              <a:rPr lang="en-US" sz="2400" dirty="0"/>
              <a:t>In these method change the tap ratio of the transformer to (5</a:t>
            </a:r>
            <a:r>
              <a:rPr lang="en-US" sz="2400" dirty="0" smtClean="0"/>
              <a:t>%).</a:t>
            </a:r>
            <a:endParaRPr lang="ar-SA" sz="2400" dirty="0"/>
          </a:p>
        </p:txBody>
      </p:sp>
      <p:sp>
        <p:nvSpPr>
          <p:cNvPr id="10" name="TextBox 9"/>
          <p:cNvSpPr txBox="1"/>
          <p:nvPr/>
        </p:nvSpPr>
        <p:spPr>
          <a:xfrm>
            <a:off x="759851" y="4998415"/>
            <a:ext cx="6993229" cy="523220"/>
          </a:xfrm>
          <a:prstGeom prst="rect">
            <a:avLst/>
          </a:prstGeom>
        </p:spPr>
        <p:style>
          <a:lnRef idx="0">
            <a:schemeClr val="accent2"/>
          </a:lnRef>
          <a:fillRef idx="3">
            <a:schemeClr val="accent2"/>
          </a:fillRef>
          <a:effectRef idx="3">
            <a:schemeClr val="accent2"/>
          </a:effectRef>
          <a:fontRef idx="minor">
            <a:schemeClr val="lt1"/>
          </a:fontRef>
        </p:style>
        <p:txBody>
          <a:bodyPr wrap="square" rtlCol="1">
            <a:spAutoFit/>
          </a:bodyPr>
          <a:lstStyle/>
          <a:p>
            <a:r>
              <a:rPr lang="en-US" sz="2800" b="1" dirty="0"/>
              <a:t>Power factor improvement </a:t>
            </a:r>
            <a:endParaRPr lang="en-US" sz="2500" dirty="0" smtClean="0"/>
          </a:p>
        </p:txBody>
      </p:sp>
      <p:sp>
        <p:nvSpPr>
          <p:cNvPr id="11" name="TextBox 10"/>
          <p:cNvSpPr txBox="1"/>
          <p:nvPr/>
        </p:nvSpPr>
        <p:spPr>
          <a:xfrm>
            <a:off x="759846" y="5624257"/>
            <a:ext cx="10818255" cy="1200329"/>
          </a:xfrm>
          <a:prstGeom prst="rect">
            <a:avLst/>
          </a:prstGeom>
          <a:noFill/>
        </p:spPr>
        <p:txBody>
          <a:bodyPr wrap="square" rtlCol="1">
            <a:spAutoFit/>
          </a:bodyPr>
          <a:lstStyle/>
          <a:p>
            <a:r>
              <a:rPr lang="en-US" sz="2400" dirty="0" smtClean="0"/>
              <a:t>we </a:t>
            </a:r>
            <a:r>
              <a:rPr lang="en-US" sz="2400" dirty="0"/>
              <a:t>use used capacitor bank to improve the power </a:t>
            </a:r>
            <a:r>
              <a:rPr lang="en-US" sz="2400" dirty="0" smtClean="0"/>
              <a:t>factor </a:t>
            </a:r>
            <a:r>
              <a:rPr lang="en-US" sz="2400" dirty="0"/>
              <a:t>in the </a:t>
            </a:r>
            <a:r>
              <a:rPr lang="en-US" sz="2400" dirty="0" smtClean="0"/>
              <a:t>network,</a:t>
            </a:r>
            <a:r>
              <a:rPr lang="en-US" sz="2400" dirty="0"/>
              <a:t> So in Max .case we used </a:t>
            </a:r>
            <a:r>
              <a:rPr lang="en-US" sz="2400" dirty="0" smtClean="0"/>
              <a:t>(31) </a:t>
            </a:r>
            <a:r>
              <a:rPr lang="en-US" sz="2400" dirty="0"/>
              <a:t>capacitor </a:t>
            </a:r>
            <a:r>
              <a:rPr lang="en-US" sz="2400" dirty="0" smtClean="0"/>
              <a:t>bank at </a:t>
            </a:r>
            <a:r>
              <a:rPr lang="en-US" sz="2400" dirty="0"/>
              <a:t>primary and secondary side of </a:t>
            </a:r>
            <a:r>
              <a:rPr lang="en-US" sz="2400" dirty="0" smtClean="0"/>
              <a:t>transformer.</a:t>
            </a:r>
          </a:p>
        </p:txBody>
      </p:sp>
    </p:spTree>
    <p:extLst>
      <p:ext uri="{BB962C8B-B14F-4D97-AF65-F5344CB8AC3E}">
        <p14:creationId xmlns="" xmlns:p14="http://schemas.microsoft.com/office/powerpoint/2010/main" val="2324381388"/>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1481</TotalTime>
  <Words>1088</Words>
  <Application>Microsoft Office PowerPoint</Application>
  <PresentationFormat>Custom</PresentationFormat>
  <Paragraphs>148</Paragraphs>
  <Slides>41</Slides>
  <Notes>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Foundry</vt:lpstr>
      <vt:lpstr>  An- Najah National University Faculty of Engineering Electrical Engineering Department Graduating project 2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Pv system</vt:lpstr>
      <vt:lpstr>Pv system </vt:lpstr>
      <vt:lpstr>Pv system</vt:lpstr>
      <vt:lpstr>Pv syatem</vt:lpstr>
      <vt:lpstr>pv system</vt:lpstr>
      <vt:lpstr>Pv system</vt:lpstr>
      <vt:lpstr>Pv system</vt:lpstr>
      <vt:lpstr>Pv system</vt:lpstr>
      <vt:lpstr>pv system</vt:lpstr>
      <vt:lpstr>Pv system</vt:lpstr>
      <vt:lpstr>Pv system</vt:lpstr>
      <vt:lpstr>Pv system without shading</vt:lpstr>
      <vt:lpstr>Pv system without shading </vt:lpstr>
      <vt:lpstr>Pv system without shading </vt:lpstr>
      <vt:lpstr>Pv system without shading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Najah National University Faculty of Engineering Electrical Engineering Department</dc:title>
  <dc:creator>hp</dc:creator>
  <cp:lastModifiedBy>mass</cp:lastModifiedBy>
  <cp:revision>110</cp:revision>
  <dcterms:created xsi:type="dcterms:W3CDTF">2017-05-01T12:04:38Z</dcterms:created>
  <dcterms:modified xsi:type="dcterms:W3CDTF">2018-05-02T14:08:43Z</dcterms:modified>
</cp:coreProperties>
</file>