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4" r:id="rId6"/>
    <p:sldId id="285" r:id="rId7"/>
    <p:sldId id="286" r:id="rId8"/>
    <p:sldId id="260" r:id="rId9"/>
    <p:sldId id="262" r:id="rId10"/>
    <p:sldId id="261" r:id="rId11"/>
    <p:sldId id="300" r:id="rId12"/>
    <p:sldId id="301" r:id="rId13"/>
    <p:sldId id="302" r:id="rId14"/>
    <p:sldId id="263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19" r:id="rId32"/>
    <p:sldId id="320" r:id="rId33"/>
    <p:sldId id="321" r:id="rId34"/>
    <p:sldId id="295" r:id="rId35"/>
    <p:sldId id="296" r:id="rId36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0F49"/>
    <a:srgbClr val="3696AC"/>
    <a:srgbClr val="8C3870"/>
    <a:srgbClr val="CF2F8E"/>
    <a:srgbClr val="C80000"/>
    <a:srgbClr val="FD840B"/>
    <a:srgbClr val="F8C902"/>
    <a:srgbClr val="02C627"/>
    <a:srgbClr val="FF2525"/>
    <a:srgbClr val="02F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917" y="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5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2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04271"/>
            <a:ext cx="1971675" cy="484319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04271"/>
            <a:ext cx="5800725" cy="4843198"/>
          </a:xfrm>
        </p:spPr>
        <p:txBody>
          <a:bodyPr vert="eaVer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701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67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3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3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6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6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91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4"/>
            <a:ext cx="3868340" cy="3070490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087564"/>
            <a:ext cx="3887391" cy="3070490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27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7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6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1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1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6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60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6AEAC-0CB8-4298-BA2D-74CF48457B34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60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60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66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E7E59A7B-C86C-453D-B873-60527AE612C4}"/>
              </a:ext>
            </a:extLst>
          </p:cNvPr>
          <p:cNvCxnSpPr>
            <a:cxnSpLocks/>
          </p:cNvCxnSpPr>
          <p:nvPr/>
        </p:nvCxnSpPr>
        <p:spPr>
          <a:xfrm>
            <a:off x="2088427" y="3724547"/>
            <a:ext cx="496715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صورة 2">
            <a:extLst>
              <a:ext uri="{FF2B5EF4-FFF2-40B4-BE49-F238E27FC236}">
                <a16:creationId xmlns:a16="http://schemas.microsoft.com/office/drawing/2014/main" id="{1BA3E7FD-4DCE-44A9-AA3B-E8E1EBA05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91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B055F2D4-4C40-4901-A356-0B2450B9ABBC}"/>
              </a:ext>
            </a:extLst>
          </p:cNvPr>
          <p:cNvSpPr/>
          <p:nvPr/>
        </p:nvSpPr>
        <p:spPr>
          <a:xfrm>
            <a:off x="275739" y="557622"/>
            <a:ext cx="3558132" cy="862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1. Designing:</a:t>
            </a:r>
          </a:p>
        </p:txBody>
      </p:sp>
      <p:sp>
        <p:nvSpPr>
          <p:cNvPr id="11" name="مستطيل: زوايا مستديرة 10">
            <a:extLst>
              <a:ext uri="{FF2B5EF4-FFF2-40B4-BE49-F238E27FC236}">
                <a16:creationId xmlns:a16="http://schemas.microsoft.com/office/drawing/2014/main" id="{F2FF49C9-247A-4DB1-944F-A1CAB3D596EA}"/>
              </a:ext>
            </a:extLst>
          </p:cNvPr>
          <p:cNvSpPr/>
          <p:nvPr/>
        </p:nvSpPr>
        <p:spPr>
          <a:xfrm>
            <a:off x="3626439" y="5048339"/>
            <a:ext cx="2508068" cy="3918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First Design.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2900AC3F-C243-4223-9C02-A3E678D02189}"/>
              </a:ext>
            </a:extLst>
          </p:cNvPr>
          <p:cNvSpPr/>
          <p:nvPr/>
        </p:nvSpPr>
        <p:spPr>
          <a:xfrm>
            <a:off x="672820" y="1717258"/>
            <a:ext cx="3899180" cy="293461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B18F8DF3-7FB6-4AFF-9858-14A692E35907}"/>
              </a:ext>
            </a:extLst>
          </p:cNvPr>
          <p:cNvSpPr/>
          <p:nvPr/>
        </p:nvSpPr>
        <p:spPr>
          <a:xfrm>
            <a:off x="4880473" y="1721389"/>
            <a:ext cx="3899180" cy="293048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E3C50EE8-DFD1-40FF-8975-0A5788281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94" y="1815794"/>
            <a:ext cx="3728832" cy="2737544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329FBBAE-E249-48CA-A736-5BF82164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5" b="1782"/>
          <a:stretch/>
        </p:blipFill>
        <p:spPr>
          <a:xfrm>
            <a:off x="5265942" y="1813362"/>
            <a:ext cx="3128241" cy="273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957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: زوايا مستديرة 10">
            <a:extLst>
              <a:ext uri="{FF2B5EF4-FFF2-40B4-BE49-F238E27FC236}">
                <a16:creationId xmlns:a16="http://schemas.microsoft.com/office/drawing/2014/main" id="{F2FF49C9-247A-4DB1-944F-A1CAB3D596EA}"/>
              </a:ext>
            </a:extLst>
          </p:cNvPr>
          <p:cNvSpPr/>
          <p:nvPr/>
        </p:nvSpPr>
        <p:spPr>
          <a:xfrm>
            <a:off x="3626439" y="5048339"/>
            <a:ext cx="2508068" cy="3918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Second Design.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2900AC3F-C243-4223-9C02-A3E678D02189}"/>
              </a:ext>
            </a:extLst>
          </p:cNvPr>
          <p:cNvSpPr/>
          <p:nvPr/>
        </p:nvSpPr>
        <p:spPr>
          <a:xfrm>
            <a:off x="705080" y="672029"/>
            <a:ext cx="7716919" cy="413132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C443EEB7-9093-4CB6-B077-2A42C19060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32" y="801476"/>
            <a:ext cx="7359268" cy="38574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56363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: زوايا مستديرة 10">
            <a:extLst>
              <a:ext uri="{FF2B5EF4-FFF2-40B4-BE49-F238E27FC236}">
                <a16:creationId xmlns:a16="http://schemas.microsoft.com/office/drawing/2014/main" id="{F2FF49C9-247A-4DB1-944F-A1CAB3D596EA}"/>
              </a:ext>
            </a:extLst>
          </p:cNvPr>
          <p:cNvSpPr/>
          <p:nvPr/>
        </p:nvSpPr>
        <p:spPr>
          <a:xfrm>
            <a:off x="3626439" y="5048339"/>
            <a:ext cx="2508068" cy="3918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Second Design.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2900AC3F-C243-4223-9C02-A3E678D02189}"/>
              </a:ext>
            </a:extLst>
          </p:cNvPr>
          <p:cNvSpPr/>
          <p:nvPr/>
        </p:nvSpPr>
        <p:spPr>
          <a:xfrm>
            <a:off x="705080" y="672029"/>
            <a:ext cx="7716919" cy="413132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5E345FDB-B12C-4222-9369-3CC47EF54A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15" y="770480"/>
            <a:ext cx="7216048" cy="393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36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: زوايا مستديرة 10">
            <a:extLst>
              <a:ext uri="{FF2B5EF4-FFF2-40B4-BE49-F238E27FC236}">
                <a16:creationId xmlns:a16="http://schemas.microsoft.com/office/drawing/2014/main" id="{F2FF49C9-247A-4DB1-944F-A1CAB3D596EA}"/>
              </a:ext>
            </a:extLst>
          </p:cNvPr>
          <p:cNvSpPr/>
          <p:nvPr/>
        </p:nvSpPr>
        <p:spPr>
          <a:xfrm>
            <a:off x="3626439" y="5048339"/>
            <a:ext cx="2508068" cy="3918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Final Design.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2900AC3F-C243-4223-9C02-A3E678D02189}"/>
              </a:ext>
            </a:extLst>
          </p:cNvPr>
          <p:cNvSpPr/>
          <p:nvPr/>
        </p:nvSpPr>
        <p:spPr>
          <a:xfrm>
            <a:off x="672820" y="780824"/>
            <a:ext cx="3711893" cy="392337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B18F8DF3-7FB6-4AFF-9858-14A692E35907}"/>
              </a:ext>
            </a:extLst>
          </p:cNvPr>
          <p:cNvSpPr/>
          <p:nvPr/>
        </p:nvSpPr>
        <p:spPr>
          <a:xfrm>
            <a:off x="4858439" y="787712"/>
            <a:ext cx="3921214" cy="39164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1C6AF3CA-DF8F-4892-952E-D74FD560B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28" y="914673"/>
            <a:ext cx="3035262" cy="3659335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08D639E9-C842-4059-A3F9-021EAC63CA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518" y="914672"/>
            <a:ext cx="3645782" cy="365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606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C66BA4F8-7FEE-4764-A67B-FEC0604CA7D9}"/>
              </a:ext>
            </a:extLst>
          </p:cNvPr>
          <p:cNvSpPr/>
          <p:nvPr/>
        </p:nvSpPr>
        <p:spPr>
          <a:xfrm>
            <a:off x="307608" y="214182"/>
            <a:ext cx="4134395" cy="71519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2. Connect the components:</a:t>
            </a:r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38451" y="1839817"/>
            <a:ext cx="4696238" cy="254489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72498" y="1499173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9528" y="4728039"/>
            <a:ext cx="4585085" cy="57520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Serial, 9 PWM, analog and digital output.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309053" y="3790557"/>
            <a:ext cx="2031113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70081" y="1188174"/>
            <a:ext cx="2513309" cy="5388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1. Arduino Mega:</a:t>
            </a: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74F480E6-47D7-4409-8775-D1910E6D9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682" y="2006268"/>
            <a:ext cx="4209776" cy="229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556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8" y="1388126"/>
            <a:ext cx="4696238" cy="315082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1" y="4785754"/>
            <a:ext cx="3242009" cy="57945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Connected with 4 wheels.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63179" y="3595758"/>
            <a:ext cx="2544896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8" y="736483"/>
            <a:ext cx="2513309" cy="5388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2. 4-DC motors: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C36055D4-F212-426F-8AF0-1F6142E76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237" y="1458587"/>
            <a:ext cx="33147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902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8" y="1388127"/>
            <a:ext cx="4211496" cy="296860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1" y="4785753"/>
            <a:ext cx="5797923" cy="63454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H-bridge, each one is connected with 4-pins (PWM).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63179" y="3595758"/>
            <a:ext cx="2544896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8" y="736483"/>
            <a:ext cx="2513309" cy="5388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3. H-bridge: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C0D5E8E4-0587-4A49-BBE9-9E67A46FFA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455" y="1507934"/>
            <a:ext cx="2610270" cy="269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46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8" y="1388127"/>
            <a:ext cx="3715737" cy="282031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1" y="4785753"/>
            <a:ext cx="5797923" cy="63454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Forward, backward, left and right. And push button.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63179" y="3595758"/>
            <a:ext cx="2544896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8" y="649995"/>
            <a:ext cx="3071357" cy="6253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4. Joystick Controller: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1A0D667C-5E49-4817-A37D-1CD066188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486" y="1515585"/>
            <a:ext cx="2933700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04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8" y="1388127"/>
            <a:ext cx="3715737" cy="282031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1" y="4785753"/>
            <a:ext cx="5797923" cy="63454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Connected with PWM. Moves from 0-180 degree.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63179" y="3595758"/>
            <a:ext cx="2544896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9" y="649995"/>
            <a:ext cx="2569726" cy="6253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5. Servo Motor: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3C0C19D1-D13D-4F94-B3BB-A26E1423C4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173" y="1623037"/>
            <a:ext cx="3362325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664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8" y="1388126"/>
            <a:ext cx="2856421" cy="306268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1" y="4785754"/>
            <a:ext cx="6227580" cy="59047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Connected with Serial 3, in pins 14 and 15. For emergency.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63179" y="3595758"/>
            <a:ext cx="2544896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9" y="649995"/>
            <a:ext cx="1993798" cy="6253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6. GPS: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10531EFC-38A4-4DB1-870D-0A6BC2BC25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6" t="6434" r="13908" b="4641"/>
          <a:stretch/>
        </p:blipFill>
        <p:spPr>
          <a:xfrm>
            <a:off x="3288299" y="1509291"/>
            <a:ext cx="2178758" cy="282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65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907EB2F1-40D2-499D-B4F8-F59E71E864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0"/>
            <a:ext cx="8115300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190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8" y="1388127"/>
            <a:ext cx="4839457" cy="297455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1" y="4785753"/>
            <a:ext cx="5555552" cy="61251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Connected to serial 2 in pins 16 and 17. Requires 3.7v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63179" y="3595758"/>
            <a:ext cx="2544896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9" y="649995"/>
            <a:ext cx="1993798" cy="6253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7. GSM: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846DE86-7F4F-4DF6-B890-966ACC64F3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466" y="1552683"/>
            <a:ext cx="4275459" cy="264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3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9" y="1388127"/>
            <a:ext cx="4619120" cy="293048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1" y="4785754"/>
            <a:ext cx="3175908" cy="59047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Connected to the GSM.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63179" y="3595758"/>
            <a:ext cx="2544896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9" y="649995"/>
            <a:ext cx="2173118" cy="6253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8. Speaker: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25F71B9A-5D6F-4766-BE4B-2A707D862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929" y="1519869"/>
            <a:ext cx="36322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7592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9" y="1388127"/>
            <a:ext cx="3605567" cy="296353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1" y="4785754"/>
            <a:ext cx="3175908" cy="59047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Connected to the GSM.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63179" y="3595758"/>
            <a:ext cx="2544896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8" y="649995"/>
            <a:ext cx="2368369" cy="6253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9. Microphone: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59C93E06-934A-4A79-92CC-923CD65176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226" y="1557701"/>
            <a:ext cx="2880051" cy="259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3649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9" y="1388127"/>
            <a:ext cx="4112343" cy="261721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1" y="4785753"/>
            <a:ext cx="2547692" cy="625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make the call.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63179" y="3595758"/>
            <a:ext cx="2544896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8" y="649995"/>
            <a:ext cx="2547692" cy="6253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10. Push Button:</a:t>
            </a: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BA0B797B-673B-423F-9893-AFB9C287C5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340" y="1581077"/>
            <a:ext cx="3600600" cy="224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493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9" y="1388127"/>
            <a:ext cx="3245065" cy="291946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0" y="4785753"/>
            <a:ext cx="6315715" cy="625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 and back ultrasonic sensors. It detects an object in a distance of (50cm).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63179" y="3595758"/>
            <a:ext cx="2544896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7" y="649995"/>
            <a:ext cx="2911249" cy="6253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11. Ultrasonic Sensor: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510D5F58-F455-4E87-B843-28D256D32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841" y="1511341"/>
            <a:ext cx="2692317" cy="269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978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9" y="1388127"/>
            <a:ext cx="4310647" cy="254489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2" y="4590365"/>
            <a:ext cx="4090308" cy="625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Output a sound to warn the person.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154756" y="3504181"/>
            <a:ext cx="2361741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8" y="649995"/>
            <a:ext cx="2272272" cy="6253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12. Buzzer: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EA341413-791E-42A6-9272-DC90DED286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923" y="1533391"/>
            <a:ext cx="3579737" cy="225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492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9" y="1388127"/>
            <a:ext cx="3065741" cy="299658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2" y="4590365"/>
            <a:ext cx="3671666" cy="66468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lights in the emergency cases.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154756" y="3504181"/>
            <a:ext cx="2361741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8" y="649995"/>
            <a:ext cx="2272272" cy="6253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13.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Leds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DC305734-BC88-49C1-B4F9-B6886769A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034" y="1539795"/>
            <a:ext cx="2444610" cy="263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4492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9" y="1454227"/>
            <a:ext cx="3517432" cy="27762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1" y="4557315"/>
            <a:ext cx="6139445" cy="77484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Connected to serial1 in Arduino 18 and 19 pins. For the Android application.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154756" y="3504181"/>
            <a:ext cx="2361741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7" y="649995"/>
            <a:ext cx="3065741" cy="66468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14. Bluetooth HC-06: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4F8919B8-61E6-4659-BCEF-21689E29D9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949" y="1640786"/>
            <a:ext cx="3161998" cy="243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5308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9" y="1454227"/>
            <a:ext cx="3892006" cy="282031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2" y="4557315"/>
            <a:ext cx="5665720" cy="73078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the SPI communication protocol. For emergency.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154756" y="3504181"/>
            <a:ext cx="2361741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7" y="649996"/>
            <a:ext cx="3164638" cy="64796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15. Gyroscope Sensor: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114D0E5D-B461-422D-BA7F-9429AEA37F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165" y="1546667"/>
            <a:ext cx="3266613" cy="2635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2131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9" y="1454226"/>
            <a:ext cx="3583533" cy="319489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1183515" y="1047482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F454E0C-8C94-4EE5-9A12-2B6F31A29EB5}"/>
              </a:ext>
            </a:extLst>
          </p:cNvPr>
          <p:cNvSpPr/>
          <p:nvPr/>
        </p:nvSpPr>
        <p:spPr>
          <a:xfrm>
            <a:off x="1715581" y="4777654"/>
            <a:ext cx="3583533" cy="64796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Connected to Arduino PWM.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75A5C7BF-B479-49E2-AF15-B4B210662F43}"/>
              </a:ext>
            </a:extLst>
          </p:cNvPr>
          <p:cNvSpPr/>
          <p:nvPr/>
        </p:nvSpPr>
        <p:spPr>
          <a:xfrm rot="5400000">
            <a:off x="43210" y="3615728"/>
            <a:ext cx="2584833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7" y="649996"/>
            <a:ext cx="3164638" cy="64796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16. IR Encoder: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BFA1B094-D49A-49D4-A441-E79100E3C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235" y="1578472"/>
            <a:ext cx="25400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727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: زوايا مستديرة 12">
            <a:extLst>
              <a:ext uri="{FF2B5EF4-FFF2-40B4-BE49-F238E27FC236}">
                <a16:creationId xmlns:a16="http://schemas.microsoft.com/office/drawing/2014/main" id="{129238F3-03C8-4A57-B862-DAF8328D52C0}"/>
              </a:ext>
            </a:extLst>
          </p:cNvPr>
          <p:cNvSpPr/>
          <p:nvPr/>
        </p:nvSpPr>
        <p:spPr>
          <a:xfrm>
            <a:off x="4572003" y="844162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Objectives.</a:t>
            </a:r>
          </a:p>
        </p:txBody>
      </p:sp>
      <p:sp>
        <p:nvSpPr>
          <p:cNvPr id="14" name="مستطيل: زوايا مستديرة 13">
            <a:extLst>
              <a:ext uri="{FF2B5EF4-FFF2-40B4-BE49-F238E27FC236}">
                <a16:creationId xmlns:a16="http://schemas.microsoft.com/office/drawing/2014/main" id="{5D24AAB8-A8F0-4921-957E-B3C8238B4AAE}"/>
              </a:ext>
            </a:extLst>
          </p:cNvPr>
          <p:cNvSpPr/>
          <p:nvPr/>
        </p:nvSpPr>
        <p:spPr>
          <a:xfrm>
            <a:off x="5326383" y="2199439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Project life cycle.</a:t>
            </a:r>
          </a:p>
        </p:txBody>
      </p:sp>
      <p:sp>
        <p:nvSpPr>
          <p:cNvPr id="15" name="مستطيل: زوايا مستديرة 14">
            <a:extLst>
              <a:ext uri="{FF2B5EF4-FFF2-40B4-BE49-F238E27FC236}">
                <a16:creationId xmlns:a16="http://schemas.microsoft.com/office/drawing/2014/main" id="{69B32FA1-8120-4B10-A77E-EF9CC2FB89FF}"/>
              </a:ext>
            </a:extLst>
          </p:cNvPr>
          <p:cNvSpPr/>
          <p:nvPr/>
        </p:nvSpPr>
        <p:spPr>
          <a:xfrm>
            <a:off x="4908371" y="1523431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Tools.</a:t>
            </a:r>
          </a:p>
        </p:txBody>
      </p:sp>
      <p:sp>
        <p:nvSpPr>
          <p:cNvPr id="16" name="مستطيل: زوايا مستديرة 15">
            <a:extLst>
              <a:ext uri="{FF2B5EF4-FFF2-40B4-BE49-F238E27FC236}">
                <a16:creationId xmlns:a16="http://schemas.microsoft.com/office/drawing/2014/main" id="{A06EC7FC-52DD-4BFF-A7C4-1E2EBB4A5A31}"/>
              </a:ext>
            </a:extLst>
          </p:cNvPr>
          <p:cNvSpPr/>
          <p:nvPr/>
        </p:nvSpPr>
        <p:spPr>
          <a:xfrm>
            <a:off x="5326383" y="2875448"/>
            <a:ext cx="3233057" cy="561710"/>
          </a:xfrm>
          <a:prstGeom prst="roundRect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Constraints.</a:t>
            </a:r>
          </a:p>
        </p:txBody>
      </p:sp>
      <p:sp>
        <p:nvSpPr>
          <p:cNvPr id="17" name="مستطيل: زوايا مستديرة 16">
            <a:extLst>
              <a:ext uri="{FF2B5EF4-FFF2-40B4-BE49-F238E27FC236}">
                <a16:creationId xmlns:a16="http://schemas.microsoft.com/office/drawing/2014/main" id="{474DA1A1-7A24-4DFE-93AB-C3DF768DD671}"/>
              </a:ext>
            </a:extLst>
          </p:cNvPr>
          <p:cNvSpPr/>
          <p:nvPr/>
        </p:nvSpPr>
        <p:spPr>
          <a:xfrm>
            <a:off x="4908370" y="3551457"/>
            <a:ext cx="3233057" cy="56171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Future Work.</a:t>
            </a:r>
          </a:p>
        </p:txBody>
      </p:sp>
      <p:sp>
        <p:nvSpPr>
          <p:cNvPr id="18" name="مستطيل: زوايا مستديرة 17">
            <a:extLst>
              <a:ext uri="{FF2B5EF4-FFF2-40B4-BE49-F238E27FC236}">
                <a16:creationId xmlns:a16="http://schemas.microsoft.com/office/drawing/2014/main" id="{A35AF16B-826A-4431-8576-69A0205C5868}"/>
              </a:ext>
            </a:extLst>
          </p:cNvPr>
          <p:cNvSpPr/>
          <p:nvPr/>
        </p:nvSpPr>
        <p:spPr>
          <a:xfrm>
            <a:off x="4572003" y="4227466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7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Demo.</a:t>
            </a:r>
          </a:p>
        </p:txBody>
      </p:sp>
      <p:sp>
        <p:nvSpPr>
          <p:cNvPr id="19" name="شكل بيضاوي 18">
            <a:extLst>
              <a:ext uri="{FF2B5EF4-FFF2-40B4-BE49-F238E27FC236}">
                <a16:creationId xmlns:a16="http://schemas.microsoft.com/office/drawing/2014/main" id="{86D99630-368D-4F50-8C56-61CE9AADC1E8}"/>
              </a:ext>
            </a:extLst>
          </p:cNvPr>
          <p:cNvSpPr/>
          <p:nvPr/>
        </p:nvSpPr>
        <p:spPr>
          <a:xfrm>
            <a:off x="401683" y="1177290"/>
            <a:ext cx="3389812" cy="3050176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20" name="قوس 19">
            <a:extLst>
              <a:ext uri="{FF2B5EF4-FFF2-40B4-BE49-F238E27FC236}">
                <a16:creationId xmlns:a16="http://schemas.microsoft.com/office/drawing/2014/main" id="{CF640873-5089-4561-8C69-B3A2BEC7BA9C}"/>
              </a:ext>
            </a:extLst>
          </p:cNvPr>
          <p:cNvSpPr/>
          <p:nvPr/>
        </p:nvSpPr>
        <p:spPr>
          <a:xfrm>
            <a:off x="1338944" y="736421"/>
            <a:ext cx="2896691" cy="3902149"/>
          </a:xfrm>
          <a:prstGeom prst="arc">
            <a:avLst>
              <a:gd name="adj1" fmla="val 16217284"/>
              <a:gd name="adj2" fmla="val 5645831"/>
            </a:avLst>
          </a:prstGeom>
          <a:noFill/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1" name="شكل بيضاوي 20">
            <a:extLst>
              <a:ext uri="{FF2B5EF4-FFF2-40B4-BE49-F238E27FC236}">
                <a16:creationId xmlns:a16="http://schemas.microsoft.com/office/drawing/2014/main" id="{6E1B602C-DC3F-4875-8E13-A4BBF419CBCE}"/>
              </a:ext>
            </a:extLst>
          </p:cNvPr>
          <p:cNvSpPr/>
          <p:nvPr/>
        </p:nvSpPr>
        <p:spPr>
          <a:xfrm>
            <a:off x="3536769" y="986416"/>
            <a:ext cx="254726" cy="277205"/>
          </a:xfrm>
          <a:prstGeom prst="ellipse">
            <a:avLst/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2" name="شكل بيضاوي 21">
            <a:extLst>
              <a:ext uri="{FF2B5EF4-FFF2-40B4-BE49-F238E27FC236}">
                <a16:creationId xmlns:a16="http://schemas.microsoft.com/office/drawing/2014/main" id="{6B4FFEF4-3179-4042-8031-FDAB1CC3AE77}"/>
              </a:ext>
            </a:extLst>
          </p:cNvPr>
          <p:cNvSpPr/>
          <p:nvPr/>
        </p:nvSpPr>
        <p:spPr>
          <a:xfrm>
            <a:off x="3954779" y="1665685"/>
            <a:ext cx="254726" cy="277205"/>
          </a:xfrm>
          <a:prstGeom prst="ellipse">
            <a:avLst/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3" name="شكل بيضاوي 22">
            <a:extLst>
              <a:ext uri="{FF2B5EF4-FFF2-40B4-BE49-F238E27FC236}">
                <a16:creationId xmlns:a16="http://schemas.microsoft.com/office/drawing/2014/main" id="{02AE23FA-A8B3-423D-9646-CAAB2155DCA9}"/>
              </a:ext>
            </a:extLst>
          </p:cNvPr>
          <p:cNvSpPr/>
          <p:nvPr/>
        </p:nvSpPr>
        <p:spPr>
          <a:xfrm>
            <a:off x="4108270" y="2341694"/>
            <a:ext cx="254726" cy="277205"/>
          </a:xfrm>
          <a:prstGeom prst="ellipse">
            <a:avLst/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4" name="شكل بيضاوي 23">
            <a:extLst>
              <a:ext uri="{FF2B5EF4-FFF2-40B4-BE49-F238E27FC236}">
                <a16:creationId xmlns:a16="http://schemas.microsoft.com/office/drawing/2014/main" id="{C7D50E92-2E56-449B-A548-32B228F744FA}"/>
              </a:ext>
            </a:extLst>
          </p:cNvPr>
          <p:cNvSpPr/>
          <p:nvPr/>
        </p:nvSpPr>
        <p:spPr>
          <a:xfrm>
            <a:off x="4082143" y="3017703"/>
            <a:ext cx="254726" cy="277205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5" name="شكل بيضاوي 24">
            <a:extLst>
              <a:ext uri="{FF2B5EF4-FFF2-40B4-BE49-F238E27FC236}">
                <a16:creationId xmlns:a16="http://schemas.microsoft.com/office/drawing/2014/main" id="{F624A2CA-A5C0-4888-BEFE-E4FD1A82C8CE}"/>
              </a:ext>
            </a:extLst>
          </p:cNvPr>
          <p:cNvSpPr/>
          <p:nvPr/>
        </p:nvSpPr>
        <p:spPr>
          <a:xfrm>
            <a:off x="3791495" y="3693711"/>
            <a:ext cx="254726" cy="27720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6" name="شكل بيضاوي 25">
            <a:extLst>
              <a:ext uri="{FF2B5EF4-FFF2-40B4-BE49-F238E27FC236}">
                <a16:creationId xmlns:a16="http://schemas.microsoft.com/office/drawing/2014/main" id="{807D77A5-7EEE-4DB7-A2E7-CFF272AA37B6}"/>
              </a:ext>
            </a:extLst>
          </p:cNvPr>
          <p:cNvSpPr/>
          <p:nvPr/>
        </p:nvSpPr>
        <p:spPr>
          <a:xfrm>
            <a:off x="3089366" y="4361364"/>
            <a:ext cx="254726" cy="277205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28" name="رابط مستقيم 27">
            <a:extLst>
              <a:ext uri="{FF2B5EF4-FFF2-40B4-BE49-F238E27FC236}">
                <a16:creationId xmlns:a16="http://schemas.microsoft.com/office/drawing/2014/main" id="{BCC36F04-AA03-452B-B50A-0E66D5C7BC42}"/>
              </a:ext>
            </a:extLst>
          </p:cNvPr>
          <p:cNvCxnSpPr>
            <a:stCxn id="21" idx="6"/>
            <a:endCxn id="13" idx="1"/>
          </p:cNvCxnSpPr>
          <p:nvPr/>
        </p:nvCxnSpPr>
        <p:spPr>
          <a:xfrm>
            <a:off x="3791495" y="1125017"/>
            <a:ext cx="780506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مستقيم 29">
            <a:extLst>
              <a:ext uri="{FF2B5EF4-FFF2-40B4-BE49-F238E27FC236}">
                <a16:creationId xmlns:a16="http://schemas.microsoft.com/office/drawing/2014/main" id="{E8629FC6-E9B5-49B9-83C6-0AB385044073}"/>
              </a:ext>
            </a:extLst>
          </p:cNvPr>
          <p:cNvCxnSpPr>
            <a:stCxn id="22" idx="6"/>
            <a:endCxn id="15" idx="1"/>
          </p:cNvCxnSpPr>
          <p:nvPr/>
        </p:nvCxnSpPr>
        <p:spPr>
          <a:xfrm>
            <a:off x="4209505" y="1804286"/>
            <a:ext cx="6988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مستقيم 31">
            <a:extLst>
              <a:ext uri="{FF2B5EF4-FFF2-40B4-BE49-F238E27FC236}">
                <a16:creationId xmlns:a16="http://schemas.microsoft.com/office/drawing/2014/main" id="{0D892A73-A3CD-4547-BE9C-F08EB92DF8AB}"/>
              </a:ext>
            </a:extLst>
          </p:cNvPr>
          <p:cNvCxnSpPr>
            <a:stCxn id="23" idx="6"/>
            <a:endCxn id="14" idx="1"/>
          </p:cNvCxnSpPr>
          <p:nvPr/>
        </p:nvCxnSpPr>
        <p:spPr>
          <a:xfrm>
            <a:off x="4362995" y="2480294"/>
            <a:ext cx="963386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مستقيم 33">
            <a:extLst>
              <a:ext uri="{FF2B5EF4-FFF2-40B4-BE49-F238E27FC236}">
                <a16:creationId xmlns:a16="http://schemas.microsoft.com/office/drawing/2014/main" id="{CCD79B1E-885F-451D-9DFE-D15E74B510AB}"/>
              </a:ext>
            </a:extLst>
          </p:cNvPr>
          <p:cNvCxnSpPr>
            <a:stCxn id="24" idx="6"/>
            <a:endCxn id="16" idx="1"/>
          </p:cNvCxnSpPr>
          <p:nvPr/>
        </p:nvCxnSpPr>
        <p:spPr>
          <a:xfrm>
            <a:off x="4336870" y="3156303"/>
            <a:ext cx="989513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مستقيم 35">
            <a:extLst>
              <a:ext uri="{FF2B5EF4-FFF2-40B4-BE49-F238E27FC236}">
                <a16:creationId xmlns:a16="http://schemas.microsoft.com/office/drawing/2014/main" id="{99D8C089-9160-42C1-9EAF-CB7157EC5C92}"/>
              </a:ext>
            </a:extLst>
          </p:cNvPr>
          <p:cNvCxnSpPr>
            <a:stCxn id="25" idx="6"/>
            <a:endCxn id="17" idx="1"/>
          </p:cNvCxnSpPr>
          <p:nvPr/>
        </p:nvCxnSpPr>
        <p:spPr>
          <a:xfrm>
            <a:off x="4046223" y="3832312"/>
            <a:ext cx="862147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رابط مستقيم 37">
            <a:extLst>
              <a:ext uri="{FF2B5EF4-FFF2-40B4-BE49-F238E27FC236}">
                <a16:creationId xmlns:a16="http://schemas.microsoft.com/office/drawing/2014/main" id="{67B716B9-8E57-42E5-B832-4BE7DA1D35C3}"/>
              </a:ext>
            </a:extLst>
          </p:cNvPr>
          <p:cNvCxnSpPr>
            <a:stCxn id="26" idx="6"/>
            <a:endCxn id="18" idx="1"/>
          </p:cNvCxnSpPr>
          <p:nvPr/>
        </p:nvCxnSpPr>
        <p:spPr>
          <a:xfrm>
            <a:off x="3344092" y="4499965"/>
            <a:ext cx="1227908" cy="8356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9126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35D6B7C1-1D0A-4137-B8B3-AFAB71130476}"/>
              </a:ext>
            </a:extLst>
          </p:cNvPr>
          <p:cNvSpPr/>
          <p:nvPr/>
        </p:nvSpPr>
        <p:spPr>
          <a:xfrm>
            <a:off x="2949467" y="1707614"/>
            <a:ext cx="4696239" cy="381183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E8A6DEE-B092-4F3B-8054-44F43A8A4FFC}"/>
              </a:ext>
            </a:extLst>
          </p:cNvPr>
          <p:cNvSpPr/>
          <p:nvPr/>
        </p:nvSpPr>
        <p:spPr>
          <a:xfrm rot="5400000">
            <a:off x="634737" y="1596260"/>
            <a:ext cx="2635664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FC8151F1-39C5-419F-AB35-61722D1A9AB0}"/>
              </a:ext>
            </a:extLst>
          </p:cNvPr>
          <p:cNvSpPr/>
          <p:nvPr/>
        </p:nvSpPr>
        <p:spPr>
          <a:xfrm>
            <a:off x="581097" y="649996"/>
            <a:ext cx="3164638" cy="64796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16. IR Encoder: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2E2EB3F7-12B3-4A89-8D5D-BB2907137C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543" y="1879294"/>
            <a:ext cx="3547176" cy="350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5178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86BC4133-385A-4E76-84A9-F2DDBCE0C23A}"/>
              </a:ext>
            </a:extLst>
          </p:cNvPr>
          <p:cNvSpPr/>
          <p:nvPr/>
        </p:nvSpPr>
        <p:spPr>
          <a:xfrm>
            <a:off x="1069179" y="753574"/>
            <a:ext cx="2660897" cy="52904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4. Constraints:</a:t>
            </a: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CFA55633-51B7-4E41-A996-B2B4FCA97A9D}"/>
              </a:ext>
            </a:extLst>
          </p:cNvPr>
          <p:cNvSpPr/>
          <p:nvPr/>
        </p:nvSpPr>
        <p:spPr>
          <a:xfrm rot="5400000">
            <a:off x="1476101" y="1346301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A5D3C8FA-AAB6-43BA-B768-278AEA3485B1}"/>
              </a:ext>
            </a:extLst>
          </p:cNvPr>
          <p:cNvSpPr/>
          <p:nvPr/>
        </p:nvSpPr>
        <p:spPr>
          <a:xfrm>
            <a:off x="2480305" y="1953726"/>
            <a:ext cx="3116261" cy="55517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Time.</a:t>
            </a:r>
          </a:p>
        </p:txBody>
      </p:sp>
      <p:sp>
        <p:nvSpPr>
          <p:cNvPr id="5" name="سهم: منحني لأعلى 4">
            <a:extLst>
              <a:ext uri="{FF2B5EF4-FFF2-40B4-BE49-F238E27FC236}">
                <a16:creationId xmlns:a16="http://schemas.microsoft.com/office/drawing/2014/main" id="{1289D423-A00A-438D-98E9-1449A4A65416}"/>
              </a:ext>
            </a:extLst>
          </p:cNvPr>
          <p:cNvSpPr/>
          <p:nvPr/>
        </p:nvSpPr>
        <p:spPr>
          <a:xfrm rot="5400000">
            <a:off x="1476102" y="2232943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528B4F54-7B64-4C03-A254-93026C22CF30}"/>
              </a:ext>
            </a:extLst>
          </p:cNvPr>
          <p:cNvSpPr/>
          <p:nvPr/>
        </p:nvSpPr>
        <p:spPr>
          <a:xfrm rot="5400000">
            <a:off x="1476100" y="3160407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203628B9-FC71-40D1-94FF-78FAC0E4B658}"/>
              </a:ext>
            </a:extLst>
          </p:cNvPr>
          <p:cNvSpPr/>
          <p:nvPr/>
        </p:nvSpPr>
        <p:spPr>
          <a:xfrm>
            <a:off x="2480306" y="2769381"/>
            <a:ext cx="3116261" cy="55517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Operational Constraints.</a:t>
            </a: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D1A28EBF-42ED-427B-B821-F70FE4960043}"/>
              </a:ext>
            </a:extLst>
          </p:cNvPr>
          <p:cNvSpPr/>
          <p:nvPr/>
        </p:nvSpPr>
        <p:spPr>
          <a:xfrm>
            <a:off x="2480306" y="3720475"/>
            <a:ext cx="3116259" cy="46373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Other Projects.</a:t>
            </a:r>
          </a:p>
        </p:txBody>
      </p:sp>
    </p:spTree>
    <p:extLst>
      <p:ext uri="{BB962C8B-B14F-4D97-AF65-F5344CB8AC3E}">
        <p14:creationId xmlns:p14="http://schemas.microsoft.com/office/powerpoint/2010/main" val="9839746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0A219B52-B9CF-4858-B509-494855DF3680}"/>
              </a:ext>
            </a:extLst>
          </p:cNvPr>
          <p:cNvSpPr/>
          <p:nvPr/>
        </p:nvSpPr>
        <p:spPr>
          <a:xfrm>
            <a:off x="804774" y="500186"/>
            <a:ext cx="2660897" cy="52904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5. Future Work:</a:t>
            </a: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2DD9C51E-0D1C-44A6-BF9A-CB16ABB7D8FF}"/>
              </a:ext>
            </a:extLst>
          </p:cNvPr>
          <p:cNvSpPr/>
          <p:nvPr/>
        </p:nvSpPr>
        <p:spPr>
          <a:xfrm rot="5400000">
            <a:off x="1211696" y="1092913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6B3042CF-86A4-4019-B70D-5482CCD6EE61}"/>
              </a:ext>
            </a:extLst>
          </p:cNvPr>
          <p:cNvSpPr/>
          <p:nvPr/>
        </p:nvSpPr>
        <p:spPr>
          <a:xfrm>
            <a:off x="2215904" y="1502012"/>
            <a:ext cx="6024717" cy="8033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Developing the chair to be smart, through the Artificial Intelligence science.</a:t>
            </a:r>
          </a:p>
        </p:txBody>
      </p:sp>
      <p:sp>
        <p:nvSpPr>
          <p:cNvPr id="5" name="سهم: منحني لأعلى 4">
            <a:extLst>
              <a:ext uri="{FF2B5EF4-FFF2-40B4-BE49-F238E27FC236}">
                <a16:creationId xmlns:a16="http://schemas.microsoft.com/office/drawing/2014/main" id="{D0481BC4-E600-480E-9942-947C4898DA69}"/>
              </a:ext>
            </a:extLst>
          </p:cNvPr>
          <p:cNvSpPr/>
          <p:nvPr/>
        </p:nvSpPr>
        <p:spPr>
          <a:xfrm rot="5400000">
            <a:off x="1087611" y="2103641"/>
            <a:ext cx="1296466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3825D1AD-7622-443B-A118-BB7DBC80B3F3}"/>
              </a:ext>
            </a:extLst>
          </p:cNvPr>
          <p:cNvSpPr/>
          <p:nvPr/>
        </p:nvSpPr>
        <p:spPr>
          <a:xfrm rot="5400000">
            <a:off x="1211695" y="3155191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F65F4464-EDA3-4D8C-800A-9DBA13921DCD}"/>
              </a:ext>
            </a:extLst>
          </p:cNvPr>
          <p:cNvSpPr/>
          <p:nvPr/>
        </p:nvSpPr>
        <p:spPr>
          <a:xfrm>
            <a:off x="2215902" y="2604112"/>
            <a:ext cx="6024716" cy="8033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Developing a chair that works on the internet of things.</a:t>
            </a: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3B99D222-6BB5-44CB-B9DE-86EED87CBB8E}"/>
              </a:ext>
            </a:extLst>
          </p:cNvPr>
          <p:cNvSpPr/>
          <p:nvPr/>
        </p:nvSpPr>
        <p:spPr>
          <a:xfrm>
            <a:off x="2215905" y="3643047"/>
            <a:ext cx="6024713" cy="74420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Add more features to it.</a:t>
            </a:r>
          </a:p>
        </p:txBody>
      </p:sp>
      <p:sp>
        <p:nvSpPr>
          <p:cNvPr id="9" name="سهم: منحني لأعلى 8">
            <a:extLst>
              <a:ext uri="{FF2B5EF4-FFF2-40B4-BE49-F238E27FC236}">
                <a16:creationId xmlns:a16="http://schemas.microsoft.com/office/drawing/2014/main" id="{707B7551-D33B-4E50-AB51-BC5FC2320C9B}"/>
              </a:ext>
            </a:extLst>
          </p:cNvPr>
          <p:cNvSpPr/>
          <p:nvPr/>
        </p:nvSpPr>
        <p:spPr>
          <a:xfrm rot="5400000">
            <a:off x="1211695" y="4074955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EC3734EF-4BB9-4136-9BA8-B7BE38F5729D}"/>
              </a:ext>
            </a:extLst>
          </p:cNvPr>
          <p:cNvSpPr/>
          <p:nvPr/>
        </p:nvSpPr>
        <p:spPr>
          <a:xfrm>
            <a:off x="2215905" y="4562811"/>
            <a:ext cx="6024713" cy="74420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Developing the project by adding different controlled format like voice command..</a:t>
            </a:r>
          </a:p>
        </p:txBody>
      </p:sp>
    </p:spTree>
    <p:extLst>
      <p:ext uri="{BB962C8B-B14F-4D97-AF65-F5344CB8AC3E}">
        <p14:creationId xmlns:p14="http://schemas.microsoft.com/office/powerpoint/2010/main" val="35626025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E3121B7A-42FD-46F5-8786-208B97129710}"/>
              </a:ext>
            </a:extLst>
          </p:cNvPr>
          <p:cNvSpPr/>
          <p:nvPr/>
        </p:nvSpPr>
        <p:spPr>
          <a:xfrm>
            <a:off x="1068636" y="683046"/>
            <a:ext cx="3095740" cy="8152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Demo:</a:t>
            </a:r>
          </a:p>
        </p:txBody>
      </p:sp>
    </p:spTree>
    <p:extLst>
      <p:ext uri="{BB962C8B-B14F-4D97-AF65-F5344CB8AC3E}">
        <p14:creationId xmlns:p14="http://schemas.microsoft.com/office/powerpoint/2010/main" val="38874928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05597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>
            <a:extLst>
              <a:ext uri="{FF2B5EF4-FFF2-40B4-BE49-F238E27FC236}">
                <a16:creationId xmlns:a16="http://schemas.microsoft.com/office/drawing/2014/main" id="{BA18E7E5-73C4-42CE-853A-CEE0D096019F}"/>
              </a:ext>
            </a:extLst>
          </p:cNvPr>
          <p:cNvSpPr/>
          <p:nvPr/>
        </p:nvSpPr>
        <p:spPr>
          <a:xfrm>
            <a:off x="5125598" y="729993"/>
            <a:ext cx="1211855" cy="1090670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شكل بيضاوي 3">
            <a:extLst>
              <a:ext uri="{FF2B5EF4-FFF2-40B4-BE49-F238E27FC236}">
                <a16:creationId xmlns:a16="http://schemas.microsoft.com/office/drawing/2014/main" id="{A5C43E1E-22BC-41A1-AF11-F8C0C929AC7B}"/>
              </a:ext>
            </a:extLst>
          </p:cNvPr>
          <p:cNvSpPr/>
          <p:nvPr/>
        </p:nvSpPr>
        <p:spPr>
          <a:xfrm>
            <a:off x="5354198" y="302473"/>
            <a:ext cx="881350" cy="9144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شكل بيضاوي 4">
            <a:extLst>
              <a:ext uri="{FF2B5EF4-FFF2-40B4-BE49-F238E27FC236}">
                <a16:creationId xmlns:a16="http://schemas.microsoft.com/office/drawing/2014/main" id="{8FCCEE01-8305-4B20-94B2-3E407F2062B7}"/>
              </a:ext>
            </a:extLst>
          </p:cNvPr>
          <p:cNvSpPr/>
          <p:nvPr/>
        </p:nvSpPr>
        <p:spPr>
          <a:xfrm>
            <a:off x="5960125" y="156944"/>
            <a:ext cx="804231" cy="77777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شكل بيضاوي 5">
            <a:extLst>
              <a:ext uri="{FF2B5EF4-FFF2-40B4-BE49-F238E27FC236}">
                <a16:creationId xmlns:a16="http://schemas.microsoft.com/office/drawing/2014/main" id="{4A4894FD-A9AF-4421-B4BB-461397B496B8}"/>
              </a:ext>
            </a:extLst>
          </p:cNvPr>
          <p:cNvSpPr/>
          <p:nvPr/>
        </p:nvSpPr>
        <p:spPr>
          <a:xfrm>
            <a:off x="6384271" y="156449"/>
            <a:ext cx="804231" cy="777771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شكل بيضاوي 6">
            <a:extLst>
              <a:ext uri="{FF2B5EF4-FFF2-40B4-BE49-F238E27FC236}">
                <a16:creationId xmlns:a16="http://schemas.microsoft.com/office/drawing/2014/main" id="{877D37B1-F7A1-4665-9DF0-061A8A11ACD6}"/>
              </a:ext>
            </a:extLst>
          </p:cNvPr>
          <p:cNvSpPr/>
          <p:nvPr/>
        </p:nvSpPr>
        <p:spPr>
          <a:xfrm>
            <a:off x="6924096" y="481448"/>
            <a:ext cx="1090670" cy="947451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شكل بيضاوي 7">
            <a:extLst>
              <a:ext uri="{FF2B5EF4-FFF2-40B4-BE49-F238E27FC236}">
                <a16:creationId xmlns:a16="http://schemas.microsoft.com/office/drawing/2014/main" id="{CC9CB705-61F1-4524-A17E-D2B71FC1E580}"/>
              </a:ext>
            </a:extLst>
          </p:cNvPr>
          <p:cNvSpPr/>
          <p:nvPr/>
        </p:nvSpPr>
        <p:spPr>
          <a:xfrm>
            <a:off x="7081226" y="1487597"/>
            <a:ext cx="467947" cy="40983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شكل بيضاوي 8">
            <a:extLst>
              <a:ext uri="{FF2B5EF4-FFF2-40B4-BE49-F238E27FC236}">
                <a16:creationId xmlns:a16="http://schemas.microsoft.com/office/drawing/2014/main" id="{61CDC370-B50B-445A-9234-55EC6A8624E7}"/>
              </a:ext>
            </a:extLst>
          </p:cNvPr>
          <p:cNvSpPr/>
          <p:nvPr/>
        </p:nvSpPr>
        <p:spPr>
          <a:xfrm>
            <a:off x="7484983" y="1218142"/>
            <a:ext cx="467947" cy="42965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شكل بيضاوي 9">
            <a:extLst>
              <a:ext uri="{FF2B5EF4-FFF2-40B4-BE49-F238E27FC236}">
                <a16:creationId xmlns:a16="http://schemas.microsoft.com/office/drawing/2014/main" id="{1C74731D-3FB9-449B-BFE2-1761B2EDBB9B}"/>
              </a:ext>
            </a:extLst>
          </p:cNvPr>
          <p:cNvSpPr/>
          <p:nvPr/>
        </p:nvSpPr>
        <p:spPr>
          <a:xfrm>
            <a:off x="7188503" y="1795752"/>
            <a:ext cx="807120" cy="777771"/>
          </a:xfrm>
          <a:prstGeom prst="ellipse">
            <a:avLst/>
          </a:prstGeom>
          <a:solidFill>
            <a:srgbClr val="CB0F4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شكل بيضاوي 10">
            <a:extLst>
              <a:ext uri="{FF2B5EF4-FFF2-40B4-BE49-F238E27FC236}">
                <a16:creationId xmlns:a16="http://schemas.microsoft.com/office/drawing/2014/main" id="{0E66AAC1-30F0-44E5-8CDA-455EB27D08BD}"/>
              </a:ext>
            </a:extLst>
          </p:cNvPr>
          <p:cNvSpPr/>
          <p:nvPr/>
        </p:nvSpPr>
        <p:spPr>
          <a:xfrm>
            <a:off x="6786388" y="2066158"/>
            <a:ext cx="672029" cy="777771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id="{6A7A9B33-C48E-4729-8EBC-66D0A5FEEE4F}"/>
              </a:ext>
            </a:extLst>
          </p:cNvPr>
          <p:cNvSpPr/>
          <p:nvPr/>
        </p:nvSpPr>
        <p:spPr>
          <a:xfrm>
            <a:off x="6085435" y="2184635"/>
            <a:ext cx="903383" cy="1017978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شكل بيضاوي 12">
            <a:extLst>
              <a:ext uri="{FF2B5EF4-FFF2-40B4-BE49-F238E27FC236}">
                <a16:creationId xmlns:a16="http://schemas.microsoft.com/office/drawing/2014/main" id="{81F96569-F417-4B5E-9F35-D04FDD47FFA7}"/>
              </a:ext>
            </a:extLst>
          </p:cNvPr>
          <p:cNvSpPr/>
          <p:nvPr/>
        </p:nvSpPr>
        <p:spPr>
          <a:xfrm flipH="1" flipV="1">
            <a:off x="6323675" y="2872588"/>
            <a:ext cx="517792" cy="45169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6B4A7DC6-C309-421C-B5B1-E3A8585D69C1}"/>
              </a:ext>
            </a:extLst>
          </p:cNvPr>
          <p:cNvSpPr/>
          <p:nvPr/>
        </p:nvSpPr>
        <p:spPr>
          <a:xfrm>
            <a:off x="5562133" y="2565629"/>
            <a:ext cx="716097" cy="652751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شكل بيضاوي 15">
            <a:extLst>
              <a:ext uri="{FF2B5EF4-FFF2-40B4-BE49-F238E27FC236}">
                <a16:creationId xmlns:a16="http://schemas.microsoft.com/office/drawing/2014/main" id="{EFD45E18-7A3F-4054-849E-F7D53A656B9F}"/>
              </a:ext>
            </a:extLst>
          </p:cNvPr>
          <p:cNvSpPr/>
          <p:nvPr/>
        </p:nvSpPr>
        <p:spPr>
          <a:xfrm>
            <a:off x="5794875" y="3335219"/>
            <a:ext cx="940557" cy="83591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شكل بيضاوي 16">
            <a:extLst>
              <a:ext uri="{FF2B5EF4-FFF2-40B4-BE49-F238E27FC236}">
                <a16:creationId xmlns:a16="http://schemas.microsoft.com/office/drawing/2014/main" id="{7AD5885E-42F4-455B-A55B-F0897A1E1E48}"/>
              </a:ext>
            </a:extLst>
          </p:cNvPr>
          <p:cNvSpPr/>
          <p:nvPr/>
        </p:nvSpPr>
        <p:spPr>
          <a:xfrm>
            <a:off x="5859586" y="4588096"/>
            <a:ext cx="940557" cy="95063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شكل بيضاوي 14">
            <a:extLst>
              <a:ext uri="{FF2B5EF4-FFF2-40B4-BE49-F238E27FC236}">
                <a16:creationId xmlns:a16="http://schemas.microsoft.com/office/drawing/2014/main" id="{8B4755D5-E29A-429C-BC7E-D628EA0CD005}"/>
              </a:ext>
            </a:extLst>
          </p:cNvPr>
          <p:cNvSpPr/>
          <p:nvPr/>
        </p:nvSpPr>
        <p:spPr>
          <a:xfrm>
            <a:off x="5920181" y="2987735"/>
            <a:ext cx="627961" cy="65029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شكل بيضاوي 17">
            <a:extLst>
              <a:ext uri="{FF2B5EF4-FFF2-40B4-BE49-F238E27FC236}">
                <a16:creationId xmlns:a16="http://schemas.microsoft.com/office/drawing/2014/main" id="{B893EFBC-380A-42A4-BBF4-F0D7AD6D5AA9}"/>
              </a:ext>
            </a:extLst>
          </p:cNvPr>
          <p:cNvSpPr/>
          <p:nvPr/>
        </p:nvSpPr>
        <p:spPr>
          <a:xfrm>
            <a:off x="5496030" y="3389274"/>
            <a:ext cx="716097" cy="650290"/>
          </a:xfrm>
          <a:prstGeom prst="ellipse">
            <a:avLst/>
          </a:prstGeom>
          <a:solidFill>
            <a:srgbClr val="CB0F4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شكل بيضاوي 18">
            <a:extLst>
              <a:ext uri="{FF2B5EF4-FFF2-40B4-BE49-F238E27FC236}">
                <a16:creationId xmlns:a16="http://schemas.microsoft.com/office/drawing/2014/main" id="{4901D27D-3385-4324-B200-FFC6AAB8E2BC}"/>
              </a:ext>
            </a:extLst>
          </p:cNvPr>
          <p:cNvSpPr/>
          <p:nvPr/>
        </p:nvSpPr>
        <p:spPr>
          <a:xfrm>
            <a:off x="6125370" y="3698025"/>
            <a:ext cx="798726" cy="8359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شكل بيضاوي 19">
            <a:extLst>
              <a:ext uri="{FF2B5EF4-FFF2-40B4-BE49-F238E27FC236}">
                <a16:creationId xmlns:a16="http://schemas.microsoft.com/office/drawing/2014/main" id="{A72979F1-0F04-459E-A381-A1D1E5F64DC6}"/>
              </a:ext>
            </a:extLst>
          </p:cNvPr>
          <p:cNvSpPr/>
          <p:nvPr/>
        </p:nvSpPr>
        <p:spPr>
          <a:xfrm>
            <a:off x="6940624" y="2648659"/>
            <a:ext cx="374574" cy="33907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شكل بيضاوي 20">
            <a:extLst>
              <a:ext uri="{FF2B5EF4-FFF2-40B4-BE49-F238E27FC236}">
                <a16:creationId xmlns:a16="http://schemas.microsoft.com/office/drawing/2014/main" id="{A604A07C-CB22-4E62-84BF-B0233DE960B6}"/>
              </a:ext>
            </a:extLst>
          </p:cNvPr>
          <p:cNvSpPr/>
          <p:nvPr/>
        </p:nvSpPr>
        <p:spPr>
          <a:xfrm>
            <a:off x="6253442" y="962254"/>
            <a:ext cx="393856" cy="3400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>
            <a:extLst>
              <a:ext uri="{FF2B5EF4-FFF2-40B4-BE49-F238E27FC236}">
                <a16:creationId xmlns:a16="http://schemas.microsoft.com/office/drawing/2014/main" id="{42A6A8DC-2528-461B-98BC-262D4B3D4F7C}"/>
              </a:ext>
            </a:extLst>
          </p:cNvPr>
          <p:cNvSpPr/>
          <p:nvPr/>
        </p:nvSpPr>
        <p:spPr>
          <a:xfrm>
            <a:off x="859316" y="2073705"/>
            <a:ext cx="2744588" cy="86780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Questions:</a:t>
            </a:r>
          </a:p>
        </p:txBody>
      </p:sp>
    </p:spTree>
    <p:extLst>
      <p:ext uri="{BB962C8B-B14F-4D97-AF65-F5344CB8AC3E}">
        <p14:creationId xmlns:p14="http://schemas.microsoft.com/office/powerpoint/2010/main" val="455263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D7EF3381-64AE-4EA6-BF82-26EC55236A1B}"/>
              </a:ext>
            </a:extLst>
          </p:cNvPr>
          <p:cNvSpPr/>
          <p:nvPr/>
        </p:nvSpPr>
        <p:spPr>
          <a:xfrm>
            <a:off x="0" y="1265467"/>
            <a:ext cx="9144000" cy="12736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pic>
        <p:nvPicPr>
          <p:cNvPr id="15" name="صورة 14">
            <a:extLst>
              <a:ext uri="{FF2B5EF4-FFF2-40B4-BE49-F238E27FC236}">
                <a16:creationId xmlns:a16="http://schemas.microsoft.com/office/drawing/2014/main" id="{421105AB-F389-4E46-879C-EEBA27F181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65" y="763361"/>
            <a:ext cx="2343966" cy="2343966"/>
          </a:xfrm>
          <a:prstGeom prst="rect">
            <a:avLst/>
          </a:prstGeom>
        </p:spPr>
      </p:pic>
      <p:sp>
        <p:nvSpPr>
          <p:cNvPr id="16" name="مربع نص 15">
            <a:extLst>
              <a:ext uri="{FF2B5EF4-FFF2-40B4-BE49-F238E27FC236}">
                <a16:creationId xmlns:a16="http://schemas.microsoft.com/office/drawing/2014/main" id="{01B4B7C1-2536-43E6-BCEE-0559E32756C6}"/>
              </a:ext>
            </a:extLst>
          </p:cNvPr>
          <p:cNvSpPr txBox="1"/>
          <p:nvPr/>
        </p:nvSpPr>
        <p:spPr>
          <a:xfrm>
            <a:off x="2327509" y="763361"/>
            <a:ext cx="29165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000" b="1" dirty="0">
                <a:latin typeface="Elephant" panose="02020904090505020303" pitchFamily="18" charset="0"/>
              </a:rPr>
              <a:t>1. Objectives:</a:t>
            </a:r>
          </a:p>
        </p:txBody>
      </p:sp>
      <p:sp>
        <p:nvSpPr>
          <p:cNvPr id="21" name="مربع نص 20">
            <a:extLst>
              <a:ext uri="{FF2B5EF4-FFF2-40B4-BE49-F238E27FC236}">
                <a16:creationId xmlns:a16="http://schemas.microsoft.com/office/drawing/2014/main" id="{A69BACD5-FA82-49E4-A708-63610E082442}"/>
              </a:ext>
            </a:extLst>
          </p:cNvPr>
          <p:cNvSpPr txBox="1"/>
          <p:nvPr/>
        </p:nvSpPr>
        <p:spPr>
          <a:xfrm>
            <a:off x="2327509" y="2620192"/>
            <a:ext cx="4119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latin typeface="Showcard Gothic" panose="04020904020102020604" pitchFamily="82" charset="0"/>
              </a:rPr>
              <a:t>Providing assistance :</a:t>
            </a:r>
          </a:p>
        </p:txBody>
      </p:sp>
      <p:sp>
        <p:nvSpPr>
          <p:cNvPr id="23" name="مربع نص 22">
            <a:extLst>
              <a:ext uri="{FF2B5EF4-FFF2-40B4-BE49-F238E27FC236}">
                <a16:creationId xmlns:a16="http://schemas.microsoft.com/office/drawing/2014/main" id="{5A3E7E8B-CFE1-4689-A89D-EC3A39213551}"/>
              </a:ext>
            </a:extLst>
          </p:cNvPr>
          <p:cNvSpPr txBox="1"/>
          <p:nvPr/>
        </p:nvSpPr>
        <p:spPr>
          <a:xfrm>
            <a:off x="2388802" y="3310756"/>
            <a:ext cx="4856391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ookman Old Style" panose="02050604050505020204" pitchFamily="18" charset="0"/>
                <a:cs typeface="Bold Italic Art" panose="02010400000000000000" pitchFamily="2" charset="-78"/>
              </a:rPr>
              <a:t>Through a wheelchair with advanced features than the ordinary wheelchair.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FE709678-C4FF-409A-9B61-54F5E1F541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386" y="1294191"/>
            <a:ext cx="1244905" cy="124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816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قوس 26">
            <a:extLst>
              <a:ext uri="{FF2B5EF4-FFF2-40B4-BE49-F238E27FC236}">
                <a16:creationId xmlns:a16="http://schemas.microsoft.com/office/drawing/2014/main" id="{9AFC4138-6C73-4667-96AE-B322C6AEF447}"/>
              </a:ext>
            </a:extLst>
          </p:cNvPr>
          <p:cNvSpPr/>
          <p:nvPr/>
        </p:nvSpPr>
        <p:spPr>
          <a:xfrm>
            <a:off x="-1949985" y="104288"/>
            <a:ext cx="6033036" cy="5395911"/>
          </a:xfrm>
          <a:prstGeom prst="arc">
            <a:avLst>
              <a:gd name="adj1" fmla="val 16640849"/>
              <a:gd name="adj2" fmla="val 5063880"/>
            </a:avLst>
          </a:prstGeom>
          <a:noFill/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6" name="مستطيل: زوايا مستديرة 5">
            <a:extLst>
              <a:ext uri="{FF2B5EF4-FFF2-40B4-BE49-F238E27FC236}">
                <a16:creationId xmlns:a16="http://schemas.microsoft.com/office/drawing/2014/main" id="{81CC9BAD-0062-4D20-BAEC-B21AC1BD92C3}"/>
              </a:ext>
            </a:extLst>
          </p:cNvPr>
          <p:cNvSpPr/>
          <p:nvPr/>
        </p:nvSpPr>
        <p:spPr>
          <a:xfrm>
            <a:off x="5000290" y="3065347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Bluetooth Controller.</a:t>
            </a:r>
          </a:p>
        </p:txBody>
      </p:sp>
      <p:sp>
        <p:nvSpPr>
          <p:cNvPr id="8" name="شكل بيضاوي 7">
            <a:extLst>
              <a:ext uri="{FF2B5EF4-FFF2-40B4-BE49-F238E27FC236}">
                <a16:creationId xmlns:a16="http://schemas.microsoft.com/office/drawing/2014/main" id="{429D3D86-615D-4772-B7F4-5E1D59380DE6}"/>
              </a:ext>
            </a:extLst>
          </p:cNvPr>
          <p:cNvSpPr/>
          <p:nvPr/>
        </p:nvSpPr>
        <p:spPr>
          <a:xfrm>
            <a:off x="134802" y="1243761"/>
            <a:ext cx="3489926" cy="3142577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Tools:</a:t>
            </a:r>
          </a:p>
        </p:txBody>
      </p:sp>
      <p:sp>
        <p:nvSpPr>
          <p:cNvPr id="13" name="شكل بيضاوي 12">
            <a:extLst>
              <a:ext uri="{FF2B5EF4-FFF2-40B4-BE49-F238E27FC236}">
                <a16:creationId xmlns:a16="http://schemas.microsoft.com/office/drawing/2014/main" id="{62FBA265-D3F6-4D01-911A-66C454C7D639}"/>
              </a:ext>
            </a:extLst>
          </p:cNvPr>
          <p:cNvSpPr/>
          <p:nvPr/>
        </p:nvSpPr>
        <p:spPr>
          <a:xfrm>
            <a:off x="3904253" y="3211249"/>
            <a:ext cx="254726" cy="277205"/>
          </a:xfrm>
          <a:prstGeom prst="ellipse">
            <a:avLst/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DE04CCEF-631E-4FEA-9076-DFA19C3EC036}"/>
              </a:ext>
            </a:extLst>
          </p:cNvPr>
          <p:cNvSpPr/>
          <p:nvPr/>
        </p:nvSpPr>
        <p:spPr>
          <a:xfrm>
            <a:off x="3624728" y="3887250"/>
            <a:ext cx="254726" cy="277205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19" name="رابط مستقيم 18">
            <a:extLst>
              <a:ext uri="{FF2B5EF4-FFF2-40B4-BE49-F238E27FC236}">
                <a16:creationId xmlns:a16="http://schemas.microsoft.com/office/drawing/2014/main" id="{E65C0EBC-E523-4BF2-ADF0-2A40A0820F11}"/>
              </a:ext>
            </a:extLst>
          </p:cNvPr>
          <p:cNvCxnSpPr>
            <a:cxnSpLocks/>
            <a:stCxn id="13" idx="6"/>
            <a:endCxn id="6" idx="1"/>
          </p:cNvCxnSpPr>
          <p:nvPr/>
        </p:nvCxnSpPr>
        <p:spPr>
          <a:xfrm flipV="1">
            <a:off x="4158979" y="3346202"/>
            <a:ext cx="841311" cy="365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شكل بيضاوي 22">
            <a:extLst>
              <a:ext uri="{FF2B5EF4-FFF2-40B4-BE49-F238E27FC236}">
                <a16:creationId xmlns:a16="http://schemas.microsoft.com/office/drawing/2014/main" id="{282F30D0-2D0C-4112-A3C3-7300E8C2472F}"/>
              </a:ext>
            </a:extLst>
          </p:cNvPr>
          <p:cNvSpPr/>
          <p:nvPr/>
        </p:nvSpPr>
        <p:spPr>
          <a:xfrm>
            <a:off x="3967934" y="2649596"/>
            <a:ext cx="254726" cy="277205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5" name="شكل بيضاوي 24">
            <a:extLst>
              <a:ext uri="{FF2B5EF4-FFF2-40B4-BE49-F238E27FC236}">
                <a16:creationId xmlns:a16="http://schemas.microsoft.com/office/drawing/2014/main" id="{89125D7C-5DEE-4161-9C24-89B3A7A95D4E}"/>
              </a:ext>
            </a:extLst>
          </p:cNvPr>
          <p:cNvSpPr/>
          <p:nvPr/>
        </p:nvSpPr>
        <p:spPr>
          <a:xfrm>
            <a:off x="3094151" y="4541837"/>
            <a:ext cx="254726" cy="27720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9" name="شكل بيضاوي 8">
            <a:extLst>
              <a:ext uri="{FF2B5EF4-FFF2-40B4-BE49-F238E27FC236}">
                <a16:creationId xmlns:a16="http://schemas.microsoft.com/office/drawing/2014/main" id="{11272F23-E6C7-478F-8E4C-0F53CB94273A}"/>
              </a:ext>
            </a:extLst>
          </p:cNvPr>
          <p:cNvSpPr/>
          <p:nvPr/>
        </p:nvSpPr>
        <p:spPr>
          <a:xfrm>
            <a:off x="2111036" y="170349"/>
            <a:ext cx="254726" cy="277205"/>
          </a:xfrm>
          <a:prstGeom prst="ellipse">
            <a:avLst/>
          </a:prstGeom>
          <a:solidFill>
            <a:srgbClr val="F8C90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0" name="شكل بيضاوي 9">
            <a:extLst>
              <a:ext uri="{FF2B5EF4-FFF2-40B4-BE49-F238E27FC236}">
                <a16:creationId xmlns:a16="http://schemas.microsoft.com/office/drawing/2014/main" id="{3A1430AE-CB79-49EC-823D-D176204BCE4F}"/>
              </a:ext>
            </a:extLst>
          </p:cNvPr>
          <p:cNvSpPr/>
          <p:nvPr/>
        </p:nvSpPr>
        <p:spPr>
          <a:xfrm>
            <a:off x="3094151" y="755932"/>
            <a:ext cx="254726" cy="277205"/>
          </a:xfrm>
          <a:prstGeom prst="ellipse">
            <a:avLst/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1" name="شكل بيضاوي 10">
            <a:extLst>
              <a:ext uri="{FF2B5EF4-FFF2-40B4-BE49-F238E27FC236}">
                <a16:creationId xmlns:a16="http://schemas.microsoft.com/office/drawing/2014/main" id="{526026A5-AAE9-4409-B765-51BBE907D591}"/>
              </a:ext>
            </a:extLst>
          </p:cNvPr>
          <p:cNvSpPr/>
          <p:nvPr/>
        </p:nvSpPr>
        <p:spPr>
          <a:xfrm>
            <a:off x="3549106" y="1328661"/>
            <a:ext cx="254726" cy="277205"/>
          </a:xfrm>
          <a:prstGeom prst="ellipse">
            <a:avLst/>
          </a:prstGeom>
          <a:solidFill>
            <a:srgbClr val="C8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id="{30EA91A9-3FF3-42BE-B630-11561D6F8D61}"/>
              </a:ext>
            </a:extLst>
          </p:cNvPr>
          <p:cNvSpPr/>
          <p:nvPr/>
        </p:nvSpPr>
        <p:spPr>
          <a:xfrm>
            <a:off x="3888986" y="1949342"/>
            <a:ext cx="254726" cy="277205"/>
          </a:xfrm>
          <a:prstGeom prst="ellipse">
            <a:avLst/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45" name="شكل بيضاوي 44">
            <a:extLst>
              <a:ext uri="{FF2B5EF4-FFF2-40B4-BE49-F238E27FC236}">
                <a16:creationId xmlns:a16="http://schemas.microsoft.com/office/drawing/2014/main" id="{B488BD21-769A-47F3-8426-45D928BC8028}"/>
              </a:ext>
            </a:extLst>
          </p:cNvPr>
          <p:cNvSpPr/>
          <p:nvPr/>
        </p:nvSpPr>
        <p:spPr>
          <a:xfrm>
            <a:off x="1983673" y="5187706"/>
            <a:ext cx="254726" cy="27720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32" name="مستطيل: زوايا مستديرة 31">
            <a:extLst>
              <a:ext uri="{FF2B5EF4-FFF2-40B4-BE49-F238E27FC236}">
                <a16:creationId xmlns:a16="http://schemas.microsoft.com/office/drawing/2014/main" id="{8BEB0038-DA8B-4D17-AF5D-76C09778C4A0}"/>
              </a:ext>
            </a:extLst>
          </p:cNvPr>
          <p:cNvSpPr/>
          <p:nvPr/>
        </p:nvSpPr>
        <p:spPr>
          <a:xfrm>
            <a:off x="5000290" y="1807089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Arduino.</a:t>
            </a:r>
          </a:p>
        </p:txBody>
      </p:sp>
      <p:cxnSp>
        <p:nvCxnSpPr>
          <p:cNvPr id="33" name="رابط مستقيم 32">
            <a:extLst>
              <a:ext uri="{FF2B5EF4-FFF2-40B4-BE49-F238E27FC236}">
                <a16:creationId xmlns:a16="http://schemas.microsoft.com/office/drawing/2014/main" id="{50809100-6342-4491-8C23-E3AC8EB9271B}"/>
              </a:ext>
            </a:extLst>
          </p:cNvPr>
          <p:cNvCxnSpPr>
            <a:cxnSpLocks/>
            <a:stCxn id="12" idx="6"/>
            <a:endCxn id="32" idx="1"/>
          </p:cNvCxnSpPr>
          <p:nvPr/>
        </p:nvCxnSpPr>
        <p:spPr>
          <a:xfrm flipV="1">
            <a:off x="4143712" y="2087944"/>
            <a:ext cx="856578" cy="1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06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>
            <a:extLst>
              <a:ext uri="{FF2B5EF4-FFF2-40B4-BE49-F238E27FC236}">
                <a16:creationId xmlns:a16="http://schemas.microsoft.com/office/drawing/2014/main" id="{E8B11922-8BF9-470C-A3DA-6D0B39A7FCFB}"/>
              </a:ext>
            </a:extLst>
          </p:cNvPr>
          <p:cNvSpPr/>
          <p:nvPr/>
        </p:nvSpPr>
        <p:spPr>
          <a:xfrm>
            <a:off x="2223340" y="1641515"/>
            <a:ext cx="3684589" cy="22804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10BA4921-126E-4674-8062-1C4525D33090}"/>
              </a:ext>
            </a:extLst>
          </p:cNvPr>
          <p:cNvSpPr/>
          <p:nvPr/>
        </p:nvSpPr>
        <p:spPr>
          <a:xfrm>
            <a:off x="966688" y="876060"/>
            <a:ext cx="2513309" cy="5388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1. Arduino:</a:t>
            </a: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080DE8ED-A4D1-4B7F-BF80-E88B63871010}"/>
              </a:ext>
            </a:extLst>
          </p:cNvPr>
          <p:cNvSpPr/>
          <p:nvPr/>
        </p:nvSpPr>
        <p:spPr>
          <a:xfrm rot="5400000">
            <a:off x="1181856" y="1660537"/>
            <a:ext cx="1251182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EF79D4BB-13A5-4783-8A6E-CDC472E67795}"/>
              </a:ext>
            </a:extLst>
          </p:cNvPr>
          <p:cNvSpPr/>
          <p:nvPr/>
        </p:nvSpPr>
        <p:spPr>
          <a:xfrm>
            <a:off x="3260993" y="4620749"/>
            <a:ext cx="4164376" cy="57921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Writing the Arduino functionalities.</a:t>
            </a:r>
          </a:p>
        </p:txBody>
      </p:sp>
      <p:sp>
        <p:nvSpPr>
          <p:cNvPr id="5" name="سهم: منحني لأعلى 4">
            <a:extLst>
              <a:ext uri="{FF2B5EF4-FFF2-40B4-BE49-F238E27FC236}">
                <a16:creationId xmlns:a16="http://schemas.microsoft.com/office/drawing/2014/main" id="{C1CFD637-C991-4BDA-AA56-5911A7746AE6}"/>
              </a:ext>
            </a:extLst>
          </p:cNvPr>
          <p:cNvSpPr/>
          <p:nvPr/>
        </p:nvSpPr>
        <p:spPr>
          <a:xfrm rot="5400000">
            <a:off x="1082814" y="2922631"/>
            <a:ext cx="2522860" cy="1833498"/>
          </a:xfrm>
          <a:prstGeom prst="bentUpArrow">
            <a:avLst>
              <a:gd name="adj1" fmla="val 6508"/>
              <a:gd name="adj2" fmla="val 10633"/>
              <a:gd name="adj3" fmla="val 17789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53820C9D-8629-413E-A5A3-58B55BD2D3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651" y="1786777"/>
            <a:ext cx="1989966" cy="198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617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7BED9CCB-1F50-4223-9542-090709F8EB13}"/>
              </a:ext>
            </a:extLst>
          </p:cNvPr>
          <p:cNvSpPr/>
          <p:nvPr/>
        </p:nvSpPr>
        <p:spPr>
          <a:xfrm>
            <a:off x="3421292" y="1449014"/>
            <a:ext cx="2891373" cy="224163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69FAD76C-8046-4BB8-AFA1-036F3D97739E}"/>
              </a:ext>
            </a:extLst>
          </p:cNvPr>
          <p:cNvSpPr/>
          <p:nvPr/>
        </p:nvSpPr>
        <p:spPr>
          <a:xfrm>
            <a:off x="977705" y="581662"/>
            <a:ext cx="3186671" cy="546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2. Bluetooth Controller:</a:t>
            </a:r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CA42F4D6-9107-4D1B-A9B2-0C968AE6C08D}"/>
              </a:ext>
            </a:extLst>
          </p:cNvPr>
          <p:cNvSpPr/>
          <p:nvPr/>
        </p:nvSpPr>
        <p:spPr>
          <a:xfrm rot="5400000">
            <a:off x="1655337" y="900131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80C62CC1-BC41-4FF2-8B07-1BABD6AC5100}"/>
              </a:ext>
            </a:extLst>
          </p:cNvPr>
          <p:cNvSpPr/>
          <p:nvPr/>
        </p:nvSpPr>
        <p:spPr>
          <a:xfrm>
            <a:off x="2202367" y="4128997"/>
            <a:ext cx="4585085" cy="57520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Android Application to control the chair.</a:t>
            </a: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BCA91765-AA90-4D08-A0B1-54B525CC3850}"/>
              </a:ext>
            </a:extLst>
          </p:cNvPr>
          <p:cNvSpPr/>
          <p:nvPr/>
        </p:nvSpPr>
        <p:spPr>
          <a:xfrm rot="5400000">
            <a:off x="791892" y="3191515"/>
            <a:ext cx="2031113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281D45A7-E4FD-4100-A088-69D378D60E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077" y="1559013"/>
            <a:ext cx="1993798" cy="199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91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: زوايا مستديرة 3">
            <a:extLst>
              <a:ext uri="{FF2B5EF4-FFF2-40B4-BE49-F238E27FC236}">
                <a16:creationId xmlns:a16="http://schemas.microsoft.com/office/drawing/2014/main" id="{040B390F-6EB7-4D36-AA36-80A5848A70F1}"/>
              </a:ext>
            </a:extLst>
          </p:cNvPr>
          <p:cNvSpPr/>
          <p:nvPr/>
        </p:nvSpPr>
        <p:spPr>
          <a:xfrm>
            <a:off x="790301" y="618856"/>
            <a:ext cx="4674065" cy="7252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3. Project Life-Cycle:</a:t>
            </a:r>
          </a:p>
        </p:txBody>
      </p:sp>
      <p:sp>
        <p:nvSpPr>
          <p:cNvPr id="9" name="شكل بيضاوي 8">
            <a:extLst>
              <a:ext uri="{FF2B5EF4-FFF2-40B4-BE49-F238E27FC236}">
                <a16:creationId xmlns:a16="http://schemas.microsoft.com/office/drawing/2014/main" id="{6BC13461-4175-4D0B-BAEF-472261AB915F}"/>
              </a:ext>
            </a:extLst>
          </p:cNvPr>
          <p:cNvSpPr/>
          <p:nvPr/>
        </p:nvSpPr>
        <p:spPr>
          <a:xfrm>
            <a:off x="3069588" y="2237703"/>
            <a:ext cx="3121892" cy="2697854"/>
          </a:xfrm>
          <a:prstGeom prst="ellipse">
            <a:avLst/>
          </a:prstGeom>
          <a:solidFill>
            <a:srgbClr val="02C62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Elephant" panose="02020904090505020303" pitchFamily="18" charset="0"/>
              </a:rPr>
              <a:t>Chair development.</a:t>
            </a:r>
          </a:p>
        </p:txBody>
      </p:sp>
    </p:spTree>
    <p:extLst>
      <p:ext uri="{BB962C8B-B14F-4D97-AF65-F5344CB8AC3E}">
        <p14:creationId xmlns:p14="http://schemas.microsoft.com/office/powerpoint/2010/main" val="1491794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509DC923-AB48-4F53-A142-97BD467D0D6E}"/>
              </a:ext>
            </a:extLst>
          </p:cNvPr>
          <p:cNvSpPr/>
          <p:nvPr/>
        </p:nvSpPr>
        <p:spPr>
          <a:xfrm>
            <a:off x="4572003" y="1171058"/>
            <a:ext cx="3233057" cy="567942"/>
          </a:xfrm>
          <a:prstGeom prst="roundRect">
            <a:avLst>
              <a:gd name="adj" fmla="val 50000"/>
            </a:avLst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Designing.</a:t>
            </a:r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3823DD12-D241-4FB4-868D-C5D5691E58D2}"/>
              </a:ext>
            </a:extLst>
          </p:cNvPr>
          <p:cNvSpPr/>
          <p:nvPr/>
        </p:nvSpPr>
        <p:spPr>
          <a:xfrm>
            <a:off x="5326383" y="2532568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Programming.</a:t>
            </a:r>
          </a:p>
        </p:txBody>
      </p:sp>
      <p:sp>
        <p:nvSpPr>
          <p:cNvPr id="4" name="مستطيل: زوايا مستديرة 3">
            <a:extLst>
              <a:ext uri="{FF2B5EF4-FFF2-40B4-BE49-F238E27FC236}">
                <a16:creationId xmlns:a16="http://schemas.microsoft.com/office/drawing/2014/main" id="{1F867C74-3E33-4711-A358-B25D0C4C58F3}"/>
              </a:ext>
            </a:extLst>
          </p:cNvPr>
          <p:cNvSpPr/>
          <p:nvPr/>
        </p:nvSpPr>
        <p:spPr>
          <a:xfrm>
            <a:off x="4908371" y="1856558"/>
            <a:ext cx="3365296" cy="567917"/>
          </a:xfrm>
          <a:prstGeom prst="roundRect">
            <a:avLst>
              <a:gd name="adj" fmla="val 50000"/>
            </a:avLst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Connect the components.</a:t>
            </a:r>
          </a:p>
        </p:txBody>
      </p:sp>
      <p:sp>
        <p:nvSpPr>
          <p:cNvPr id="5" name="مستطيل: زوايا مستديرة 4">
            <a:extLst>
              <a:ext uri="{FF2B5EF4-FFF2-40B4-BE49-F238E27FC236}">
                <a16:creationId xmlns:a16="http://schemas.microsoft.com/office/drawing/2014/main" id="{90CD707B-C298-40F6-8636-30E361723CB6}"/>
              </a:ext>
            </a:extLst>
          </p:cNvPr>
          <p:cNvSpPr/>
          <p:nvPr/>
        </p:nvSpPr>
        <p:spPr>
          <a:xfrm>
            <a:off x="4908370" y="3208575"/>
            <a:ext cx="3365296" cy="603233"/>
          </a:xfrm>
          <a:prstGeom prst="roundRect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Testing.</a:t>
            </a:r>
          </a:p>
        </p:txBody>
      </p:sp>
      <p:sp>
        <p:nvSpPr>
          <p:cNvPr id="6" name="مستطيل: زوايا مستديرة 5">
            <a:extLst>
              <a:ext uri="{FF2B5EF4-FFF2-40B4-BE49-F238E27FC236}">
                <a16:creationId xmlns:a16="http://schemas.microsoft.com/office/drawing/2014/main" id="{477FCF58-56B3-4310-80C4-65BC8B94C42D}"/>
              </a:ext>
            </a:extLst>
          </p:cNvPr>
          <p:cNvSpPr/>
          <p:nvPr/>
        </p:nvSpPr>
        <p:spPr>
          <a:xfrm>
            <a:off x="4572000" y="3884583"/>
            <a:ext cx="3233057" cy="56171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Final design.</a:t>
            </a:r>
          </a:p>
        </p:txBody>
      </p:sp>
      <p:sp>
        <p:nvSpPr>
          <p:cNvPr id="8" name="شكل بيضاوي 7">
            <a:extLst>
              <a:ext uri="{FF2B5EF4-FFF2-40B4-BE49-F238E27FC236}">
                <a16:creationId xmlns:a16="http://schemas.microsoft.com/office/drawing/2014/main" id="{233E82B3-8AFF-46D1-8EA8-F9D15FBC288E}"/>
              </a:ext>
            </a:extLst>
          </p:cNvPr>
          <p:cNvSpPr/>
          <p:nvPr/>
        </p:nvSpPr>
        <p:spPr>
          <a:xfrm>
            <a:off x="239969" y="1228127"/>
            <a:ext cx="3615143" cy="3218166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Chair development:</a:t>
            </a:r>
          </a:p>
        </p:txBody>
      </p:sp>
      <p:sp>
        <p:nvSpPr>
          <p:cNvPr id="9" name="قوس 8">
            <a:extLst>
              <a:ext uri="{FF2B5EF4-FFF2-40B4-BE49-F238E27FC236}">
                <a16:creationId xmlns:a16="http://schemas.microsoft.com/office/drawing/2014/main" id="{E8FCEF7E-40D1-4028-B939-0CF2B9ECD622}"/>
              </a:ext>
            </a:extLst>
          </p:cNvPr>
          <p:cNvSpPr/>
          <p:nvPr/>
        </p:nvSpPr>
        <p:spPr>
          <a:xfrm>
            <a:off x="1477733" y="1053107"/>
            <a:ext cx="2731772" cy="3797836"/>
          </a:xfrm>
          <a:prstGeom prst="arc">
            <a:avLst>
              <a:gd name="adj1" fmla="val 16217284"/>
              <a:gd name="adj2" fmla="val 4739019"/>
            </a:avLst>
          </a:prstGeom>
          <a:noFill/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0" name="شكل بيضاوي 9">
            <a:extLst>
              <a:ext uri="{FF2B5EF4-FFF2-40B4-BE49-F238E27FC236}">
                <a16:creationId xmlns:a16="http://schemas.microsoft.com/office/drawing/2014/main" id="{7C6B9EBF-5332-441C-A926-62088B34F2EE}"/>
              </a:ext>
            </a:extLst>
          </p:cNvPr>
          <p:cNvSpPr/>
          <p:nvPr/>
        </p:nvSpPr>
        <p:spPr>
          <a:xfrm>
            <a:off x="3536769" y="1319544"/>
            <a:ext cx="254726" cy="277205"/>
          </a:xfrm>
          <a:prstGeom prst="ellipse">
            <a:avLst/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1" name="شكل بيضاوي 10">
            <a:extLst>
              <a:ext uri="{FF2B5EF4-FFF2-40B4-BE49-F238E27FC236}">
                <a16:creationId xmlns:a16="http://schemas.microsoft.com/office/drawing/2014/main" id="{053415B6-F4A5-4518-AD81-7A2AFF3DC6CD}"/>
              </a:ext>
            </a:extLst>
          </p:cNvPr>
          <p:cNvSpPr/>
          <p:nvPr/>
        </p:nvSpPr>
        <p:spPr>
          <a:xfrm>
            <a:off x="3954779" y="1998813"/>
            <a:ext cx="254726" cy="277205"/>
          </a:xfrm>
          <a:prstGeom prst="ellipse">
            <a:avLst/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id="{4983C4DF-0313-4850-902D-197F795843AD}"/>
              </a:ext>
            </a:extLst>
          </p:cNvPr>
          <p:cNvSpPr/>
          <p:nvPr/>
        </p:nvSpPr>
        <p:spPr>
          <a:xfrm>
            <a:off x="4108270" y="2674822"/>
            <a:ext cx="254726" cy="277205"/>
          </a:xfrm>
          <a:prstGeom prst="ellipse">
            <a:avLst/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3" name="شكل بيضاوي 12">
            <a:extLst>
              <a:ext uri="{FF2B5EF4-FFF2-40B4-BE49-F238E27FC236}">
                <a16:creationId xmlns:a16="http://schemas.microsoft.com/office/drawing/2014/main" id="{D6DD567A-FC35-44BF-BC5F-880453C1A760}"/>
              </a:ext>
            </a:extLst>
          </p:cNvPr>
          <p:cNvSpPr/>
          <p:nvPr/>
        </p:nvSpPr>
        <p:spPr>
          <a:xfrm>
            <a:off x="4031462" y="3371588"/>
            <a:ext cx="254726" cy="277205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BC4B9D83-5456-4BEB-B377-89C9B942754F}"/>
              </a:ext>
            </a:extLst>
          </p:cNvPr>
          <p:cNvSpPr/>
          <p:nvPr/>
        </p:nvSpPr>
        <p:spPr>
          <a:xfrm>
            <a:off x="3791495" y="4026840"/>
            <a:ext cx="254726" cy="27720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16" name="رابط مستقيم 15">
            <a:extLst>
              <a:ext uri="{FF2B5EF4-FFF2-40B4-BE49-F238E27FC236}">
                <a16:creationId xmlns:a16="http://schemas.microsoft.com/office/drawing/2014/main" id="{3B3B6BA5-2F27-492B-978B-69D8FB25CEBF}"/>
              </a:ext>
            </a:extLst>
          </p:cNvPr>
          <p:cNvCxnSpPr>
            <a:cxnSpLocks/>
            <a:stCxn id="10" idx="6"/>
            <a:endCxn id="2" idx="1"/>
          </p:cNvCxnSpPr>
          <p:nvPr/>
        </p:nvCxnSpPr>
        <p:spPr>
          <a:xfrm flipV="1">
            <a:off x="3791495" y="1455029"/>
            <a:ext cx="780506" cy="3116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>
            <a:extLst>
              <a:ext uri="{FF2B5EF4-FFF2-40B4-BE49-F238E27FC236}">
                <a16:creationId xmlns:a16="http://schemas.microsoft.com/office/drawing/2014/main" id="{6DF1ABB3-FEC9-4356-8602-6FB72B21E5E7}"/>
              </a:ext>
            </a:extLst>
          </p:cNvPr>
          <p:cNvCxnSpPr>
            <a:cxnSpLocks/>
            <a:stCxn id="11" idx="6"/>
            <a:endCxn id="4" idx="1"/>
          </p:cNvCxnSpPr>
          <p:nvPr/>
        </p:nvCxnSpPr>
        <p:spPr>
          <a:xfrm>
            <a:off x="4209505" y="2137416"/>
            <a:ext cx="698866" cy="3101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>
            <a:extLst>
              <a:ext uri="{FF2B5EF4-FFF2-40B4-BE49-F238E27FC236}">
                <a16:creationId xmlns:a16="http://schemas.microsoft.com/office/drawing/2014/main" id="{7B9E50D5-5D74-42D6-B331-AE6305243C1B}"/>
              </a:ext>
            </a:extLst>
          </p:cNvPr>
          <p:cNvCxnSpPr>
            <a:stCxn id="12" idx="6"/>
            <a:endCxn id="3" idx="1"/>
          </p:cNvCxnSpPr>
          <p:nvPr/>
        </p:nvCxnSpPr>
        <p:spPr>
          <a:xfrm>
            <a:off x="4362995" y="2813423"/>
            <a:ext cx="963386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ستقيم 18">
            <a:extLst>
              <a:ext uri="{FF2B5EF4-FFF2-40B4-BE49-F238E27FC236}">
                <a16:creationId xmlns:a16="http://schemas.microsoft.com/office/drawing/2014/main" id="{3EF163BD-CC5E-41E9-ABE9-364DB8C2A90F}"/>
              </a:ext>
            </a:extLst>
          </p:cNvPr>
          <p:cNvCxnSpPr>
            <a:cxnSpLocks/>
            <a:stCxn id="13" idx="6"/>
            <a:endCxn id="5" idx="1"/>
          </p:cNvCxnSpPr>
          <p:nvPr/>
        </p:nvCxnSpPr>
        <p:spPr>
          <a:xfrm>
            <a:off x="4286188" y="3510191"/>
            <a:ext cx="622182" cy="1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>
            <a:extLst>
              <a:ext uri="{FF2B5EF4-FFF2-40B4-BE49-F238E27FC236}">
                <a16:creationId xmlns:a16="http://schemas.microsoft.com/office/drawing/2014/main" id="{0EA4D7EB-7BF3-4171-BB02-01C5D7DA2856}"/>
              </a:ext>
            </a:extLst>
          </p:cNvPr>
          <p:cNvCxnSpPr>
            <a:stCxn id="14" idx="6"/>
            <a:endCxn id="6" idx="1"/>
          </p:cNvCxnSpPr>
          <p:nvPr/>
        </p:nvCxnSpPr>
        <p:spPr>
          <a:xfrm flipV="1">
            <a:off x="4046221" y="4165438"/>
            <a:ext cx="525779" cy="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384463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1072</TotalTime>
  <Words>448</Words>
  <Application>Microsoft Office PowerPoint</Application>
  <PresentationFormat>On-screen Show (16:10)</PresentationFormat>
  <Paragraphs>75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Bookman Old Style</vt:lpstr>
      <vt:lpstr>Calibri</vt:lpstr>
      <vt:lpstr>Calibri Light</vt:lpstr>
      <vt:lpstr>Elephant</vt:lpstr>
      <vt:lpstr>Showcard Gothic</vt:lpstr>
      <vt:lpstr>Times New Roman</vt:lpstr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waed hamza</dc:creator>
  <cp:lastModifiedBy>Horizon</cp:lastModifiedBy>
  <cp:revision>85</cp:revision>
  <dcterms:created xsi:type="dcterms:W3CDTF">2018-12-20T14:58:07Z</dcterms:created>
  <dcterms:modified xsi:type="dcterms:W3CDTF">2019-09-10T04:01:06Z</dcterms:modified>
</cp:coreProperties>
</file>