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0" r:id="rId1"/>
  </p:sldMasterIdLst>
  <p:sldIdLst>
    <p:sldId id="256" r:id="rId2"/>
    <p:sldId id="257" r:id="rId3"/>
    <p:sldId id="260" r:id="rId4"/>
    <p:sldId id="259" r:id="rId5"/>
    <p:sldId id="258" r:id="rId6"/>
    <p:sldId id="261" r:id="rId7"/>
    <p:sldId id="262" r:id="rId8"/>
    <p:sldId id="264" r:id="rId9"/>
    <p:sldId id="263" r:id="rId10"/>
    <p:sldId id="265" r:id="rId11"/>
    <p:sldId id="266" r:id="rId12"/>
    <p:sldId id="267" r:id="rId13"/>
    <p:sldId id="268" r:id="rId14"/>
    <p:sldId id="269" r:id="rId15"/>
    <p:sldId id="271" r:id="rId16"/>
    <p:sldId id="272" r:id="rId17"/>
    <p:sldId id="273" r:id="rId18"/>
    <p:sldId id="277" r:id="rId19"/>
    <p:sldId id="279" r:id="rId20"/>
    <p:sldId id="280" r:id="rId21"/>
    <p:sldId id="290" r:id="rId22"/>
    <p:sldId id="287" r:id="rId23"/>
    <p:sldId id="288" r:id="rId24"/>
    <p:sldId id="285" r:id="rId25"/>
    <p:sldId id="286" r:id="rId26"/>
    <p:sldId id="289" r:id="rId27"/>
    <p:sldId id="274" r:id="rId28"/>
    <p:sldId id="276" r:id="rId29"/>
    <p:sldId id="275" r:id="rId30"/>
    <p:sldId id="281"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DB07"/>
    <a:srgbClr val="FF0066"/>
    <a:srgbClr val="06D2DC"/>
    <a:srgbClr val="FA9F44"/>
    <a:srgbClr val="EFC895"/>
    <a:srgbClr val="5A82AE"/>
    <a:srgbClr val="FFCC66"/>
    <a:srgbClr val="CC3300"/>
    <a:srgbClr val="FF7C80"/>
    <a:srgbClr val="FF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1"/>
          <p:cNvGrpSpPr/>
          <p:nvPr/>
        </p:nvGrpSpPr>
        <p:grpSpPr>
          <a:xfrm>
            <a:off x="0" y="0"/>
            <a:ext cx="9144000" cy="6400800"/>
            <a:chOff x="0" y="0"/>
            <a:chExt cx="9144000" cy="6400800"/>
          </a:xfrm>
        </p:grpSpPr>
        <p:sp>
          <p:nvSpPr>
            <p:cNvPr id="16" name="Rectangle 15"/>
            <p:cNvSpPr/>
            <p:nvPr/>
          </p:nvSpPr>
          <p:spPr>
            <a:xfrm>
              <a:off x="1828800" y="4572000"/>
              <a:ext cx="6858000" cy="182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8" name="Group 10"/>
            <p:cNvGrpSpPr/>
            <p:nvPr/>
          </p:nvGrpSpPr>
          <p:grpSpPr>
            <a:xfrm>
              <a:off x="0" y="0"/>
              <a:ext cx="9144000" cy="6400800"/>
              <a:chOff x="0" y="0"/>
              <a:chExt cx="9144000" cy="6400800"/>
            </a:xfrm>
          </p:grpSpPr>
          <p:sp>
            <p:nvSpPr>
              <p:cNvPr id="15" name="Rectangle 14"/>
              <p:cNvSpPr/>
              <p:nvPr/>
            </p:nvSpPr>
            <p:spPr>
              <a:xfrm>
                <a:off x="0" y="0"/>
                <a:ext cx="1828800" cy="64008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0" y="4572000"/>
                <a:ext cx="9144000" cy="1828800"/>
              </a:xfrm>
              <a:prstGeom prst="rect">
                <a:avLst/>
              </a:prstGeom>
              <a:solidFill>
                <a:schemeClr val="accent1"/>
              </a:solidFill>
              <a:ln>
                <a:noFill/>
              </a:ln>
              <a:effectLst>
                <a:reflection blurRad="6350" stA="50000" endA="300" endPos="38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Rectangle 12"/>
            <p:cNvSpPr/>
            <p:nvPr/>
          </p:nvSpPr>
          <p:spPr>
            <a:xfrm>
              <a:off x="0" y="4572000"/>
              <a:ext cx="1828800" cy="1828800"/>
            </a:xfrm>
            <a:prstGeom prst="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4" name="Date Placeholder 3"/>
          <p:cNvSpPr>
            <a:spLocks noGrp="1"/>
          </p:cNvSpPr>
          <p:nvPr>
            <p:ph type="dt" sz="half" idx="10"/>
          </p:nvPr>
        </p:nvSpPr>
        <p:spPr>
          <a:xfrm>
            <a:off x="6934200" y="6553200"/>
            <a:ext cx="1676400" cy="228600"/>
          </a:xfrm>
        </p:spPr>
        <p:txBody>
          <a:bodyPr vert="horz" lIns="91440" tIns="45720" rIns="91440" bIns="45720" rtlCol="0" anchor="t" anchorCtr="0"/>
          <a:lstStyle>
            <a:lvl1pPr marL="0" algn="r" defTabSz="914400" rtl="0" eaLnBrk="1" latinLnBrk="0" hangingPunct="1">
              <a:defRPr sz="900" kern="1200" cap="small" baseline="0">
                <a:solidFill>
                  <a:sysClr val="windowText" lastClr="000000"/>
                </a:solidFill>
                <a:latin typeface="+mj-lt"/>
                <a:ea typeface="+mn-ea"/>
                <a:cs typeface="+mn-cs"/>
              </a:defRPr>
            </a:lvl1pPr>
          </a:lstStyle>
          <a:p>
            <a:fld id="{0F93FA5D-7551-4066-B49F-EA624F1BBD21}" type="datetimeFigureOut">
              <a:rPr lang="en-US" smtClean="0"/>
              <a:pPr/>
              <a:t>5/23/2012</a:t>
            </a:fld>
            <a:endParaRPr lang="en-US"/>
          </a:p>
        </p:txBody>
      </p:sp>
      <p:sp>
        <p:nvSpPr>
          <p:cNvPr id="5" name="Footer Placeholder 4"/>
          <p:cNvSpPr>
            <a:spLocks noGrp="1"/>
          </p:cNvSpPr>
          <p:nvPr>
            <p:ph type="ftr" sz="quarter" idx="11"/>
          </p:nvPr>
        </p:nvSpPr>
        <p:spPr>
          <a:xfrm>
            <a:off x="1891553" y="6553200"/>
            <a:ext cx="1676400" cy="228600"/>
          </a:xfrm>
        </p:spPr>
        <p:txBody>
          <a:bodyPr anchor="t" anchorCtr="0"/>
          <a:lstStyle>
            <a:lvl1pPr>
              <a:defRPr>
                <a:solidFill>
                  <a:sysClr val="windowText" lastClr="000000"/>
                </a:solidFill>
              </a:defRPr>
            </a:lvl1pPr>
          </a:lstStyle>
          <a:p>
            <a:endParaRPr lang="en-US"/>
          </a:p>
        </p:txBody>
      </p:sp>
      <p:sp>
        <p:nvSpPr>
          <p:cNvPr id="6" name="Slide Number Placeholder 5"/>
          <p:cNvSpPr>
            <a:spLocks noGrp="1"/>
          </p:cNvSpPr>
          <p:nvPr>
            <p:ph type="sldNum" sz="quarter" idx="12"/>
          </p:nvPr>
        </p:nvSpPr>
        <p:spPr>
          <a:xfrm>
            <a:off x="4870076" y="6553200"/>
            <a:ext cx="762000" cy="228600"/>
          </a:xfrm>
          <a:noFill/>
          <a:ln>
            <a:noFill/>
          </a:ln>
          <a:effectLst/>
        </p:spPr>
        <p:txBody>
          <a:bodyPr/>
          <a:lstStyle>
            <a:lvl1pPr algn="ctr">
              <a:defRPr sz="900" kern="1200" cap="small" baseline="0">
                <a:solidFill>
                  <a:sysClr val="windowText" lastClr="000000"/>
                </a:solidFill>
                <a:latin typeface="+mj-lt"/>
                <a:ea typeface="+mn-ea"/>
                <a:cs typeface="+mn-cs"/>
              </a:defRPr>
            </a:lvl1pPr>
          </a:lstStyle>
          <a:p>
            <a:fld id="{A49657C8-9570-45AA-98FB-647B2817A10C}" type="slidenum">
              <a:rPr lang="en-US" smtClean="0"/>
              <a:pPr/>
              <a:t>‹#›</a:t>
            </a:fld>
            <a:endParaRPr lang="en-US"/>
          </a:p>
        </p:txBody>
      </p:sp>
      <p:sp>
        <p:nvSpPr>
          <p:cNvPr id="3" name="Subtitle 2"/>
          <p:cNvSpPr>
            <a:spLocks noGrp="1"/>
          </p:cNvSpPr>
          <p:nvPr>
            <p:ph type="subTitle" idx="1"/>
          </p:nvPr>
        </p:nvSpPr>
        <p:spPr>
          <a:xfrm>
            <a:off x="1905000" y="5867400"/>
            <a:ext cx="6570722" cy="457200"/>
          </a:xfrm>
        </p:spPr>
        <p:txBody>
          <a:bodyPr>
            <a:normAutofit/>
            <a:scene3d>
              <a:camera prst="orthographicFront"/>
              <a:lightRig rig="soft" dir="t">
                <a:rot lat="0" lon="0" rev="10800000"/>
              </a:lightRig>
            </a:scene3d>
            <a:sp3d>
              <a:contourClr>
                <a:srgbClr val="DDDDDD"/>
              </a:contourClr>
            </a:sp3d>
          </a:bodyPr>
          <a:lstStyle>
            <a:lvl1pPr marL="0" indent="0" algn="l">
              <a:spcBef>
                <a:spcPts val="0"/>
              </a:spcBef>
              <a:buNone/>
              <a:defRPr sz="2000">
                <a:solidFill>
                  <a:schemeClr val="tx1">
                    <a:alpha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2" name="Title 1"/>
          <p:cNvSpPr>
            <a:spLocks noGrp="1"/>
          </p:cNvSpPr>
          <p:nvPr>
            <p:ph type="ctrTitle"/>
          </p:nvPr>
        </p:nvSpPr>
        <p:spPr>
          <a:xfrm>
            <a:off x="1905000" y="4648200"/>
            <a:ext cx="6553200" cy="1219200"/>
          </a:xfrm>
        </p:spPr>
        <p:txBody>
          <a:bodyPr anchor="b" anchorCtr="0">
            <a:noAutofit/>
          </a:bodyPr>
          <a:lstStyle>
            <a:lvl1pPr algn="l">
              <a:defRPr sz="3600"/>
            </a:lvl1pPr>
          </a:lstStyle>
          <a:p>
            <a:r>
              <a:rPr lang="en-US" smtClean="0"/>
              <a:t>Click to edit Master title style</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0F93FA5D-7551-4066-B49F-EA624F1BBD21}" type="datetimeFigureOut">
              <a:rPr lang="en-US" smtClean="0"/>
              <a:pPr/>
              <a:t>5/23/2012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9657C8-9570-45AA-98FB-647B2817A10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0" name="Group 10"/>
          <p:cNvGrpSpPr/>
          <p:nvPr/>
        </p:nvGrpSpPr>
        <p:grpSpPr>
          <a:xfrm>
            <a:off x="0" y="0"/>
            <a:ext cx="9144000" cy="6858000"/>
            <a:chOff x="0" y="0"/>
            <a:chExt cx="9144000" cy="6858000"/>
          </a:xfrm>
        </p:grpSpPr>
        <p:sp>
          <p:nvSpPr>
            <p:cNvPr id="7" name="Rectangle 6"/>
            <p:cNvSpPr/>
            <p:nvPr/>
          </p:nvSpPr>
          <p:spPr>
            <a:xfrm>
              <a:off x="0" y="0"/>
              <a:ext cx="18288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0" y="2514600"/>
              <a:ext cx="1828800" cy="1828800"/>
            </a:xfrm>
            <a:prstGeom prst="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1828800" y="2514600"/>
              <a:ext cx="7315200" cy="1828800"/>
            </a:xfrm>
            <a:prstGeom prst="rect">
              <a:avLst/>
            </a:prstGeom>
            <a:solidFill>
              <a:schemeClr val="accent1"/>
            </a:solidFill>
            <a:ln>
              <a:noFill/>
            </a:ln>
            <a:effectLst>
              <a:reflection blurRad="6350" stA="50000" endA="300" endPos="38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 name="Title 1"/>
          <p:cNvSpPr>
            <a:spLocks noGrp="1"/>
          </p:cNvSpPr>
          <p:nvPr>
            <p:ph type="title"/>
          </p:nvPr>
        </p:nvSpPr>
        <p:spPr>
          <a:xfrm>
            <a:off x="1905000" y="2667000"/>
            <a:ext cx="6629400" cy="1143000"/>
          </a:xfrm>
        </p:spPr>
        <p:txBody>
          <a:bodyPr vert="horz" lIns="91440" tIns="45720" rIns="91440" bIns="45720" rtlCol="0" anchor="b" anchorCtr="0">
            <a:noAutofit/>
          </a:bodyPr>
          <a:lstStyle>
            <a:lvl1pPr algn="l" defTabSz="914400" rtl="0" eaLnBrk="1" latinLnBrk="0" hangingPunct="1">
              <a:spcBef>
                <a:spcPct val="0"/>
              </a:spcBef>
              <a:buNone/>
              <a:defRPr sz="3600" kern="1200" cap="small" spc="200" baseline="0">
                <a:solidFill>
                  <a:schemeClr val="tx1"/>
                </a:solidFill>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152400" y="4495800"/>
            <a:ext cx="1524000" cy="2057400"/>
          </a:xfrm>
        </p:spPr>
        <p:txBody>
          <a:bodyPr vert="horz" lIns="91440" tIns="45720" rIns="91440" bIns="45720" rtlCol="0">
            <a:normAutofit/>
          </a:bodyPr>
          <a:lstStyle>
            <a:lvl1pPr marL="0" indent="0">
              <a:lnSpc>
                <a:spcPct val="200000"/>
              </a:lnSpc>
              <a:buNone/>
              <a:defRPr sz="1600" b="1" kern="1200">
                <a:solidFill>
                  <a:srgbClr val="000000">
                    <a:alpha val="50196"/>
                  </a:srgbClr>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lnSpc>
                <a:spcPct val="150000"/>
              </a:lnSpc>
              <a:spcBef>
                <a:spcPts val="1800"/>
              </a:spcBef>
              <a:buClr>
                <a:schemeClr val="accent1"/>
              </a:buClr>
              <a:buSzPct val="80000"/>
              <a:buFont typeface="Wingdings" pitchFamily="2" charset="2"/>
              <a:buNone/>
            </a:pPr>
            <a:r>
              <a:rPr lang="en-US" smtClean="0"/>
              <a:t>Click to edit Master text styles</a:t>
            </a:r>
          </a:p>
        </p:txBody>
      </p:sp>
      <p:sp>
        <p:nvSpPr>
          <p:cNvPr id="4" name="Date Placeholder 3"/>
          <p:cNvSpPr>
            <a:spLocks noGrp="1"/>
          </p:cNvSpPr>
          <p:nvPr>
            <p:ph type="dt" sz="half" idx="10"/>
          </p:nvPr>
        </p:nvSpPr>
        <p:spPr>
          <a:xfrm>
            <a:off x="6931152" y="6556248"/>
            <a:ext cx="1673352" cy="228600"/>
          </a:xfrm>
        </p:spPr>
        <p:txBody>
          <a:bodyPr/>
          <a:lstStyle/>
          <a:p>
            <a:fld id="{0F93FA5D-7551-4066-B49F-EA624F1BBD21}" type="datetimeFigureOut">
              <a:rPr lang="en-US" smtClean="0"/>
              <a:pPr/>
              <a:t>5/23/2012</a:t>
            </a:fld>
            <a:endParaRPr lang="en-US"/>
          </a:p>
        </p:txBody>
      </p:sp>
      <p:sp>
        <p:nvSpPr>
          <p:cNvPr id="5" name="Footer Placeholder 4"/>
          <p:cNvSpPr>
            <a:spLocks noGrp="1"/>
          </p:cNvSpPr>
          <p:nvPr>
            <p:ph type="ftr" sz="quarter" idx="11"/>
          </p:nvPr>
        </p:nvSpPr>
        <p:spPr>
          <a:xfrm>
            <a:off x="1892808" y="6556248"/>
            <a:ext cx="1673352" cy="228600"/>
          </a:xfrm>
        </p:spPr>
        <p:txBody>
          <a:bodyPr/>
          <a:lstStyle/>
          <a:p>
            <a:endParaRPr lang="en-US"/>
          </a:p>
        </p:txBody>
      </p:sp>
      <p:sp>
        <p:nvSpPr>
          <p:cNvPr id="6" name="Slide Number Placeholder 5"/>
          <p:cNvSpPr>
            <a:spLocks noGrp="1"/>
          </p:cNvSpPr>
          <p:nvPr>
            <p:ph type="sldNum" sz="quarter" idx="12"/>
          </p:nvPr>
        </p:nvSpPr>
        <p:spPr>
          <a:xfrm>
            <a:off x="4867656" y="6556248"/>
            <a:ext cx="762000" cy="228600"/>
          </a:xfrm>
          <a:noFill/>
          <a:ln>
            <a:noFill/>
          </a:ln>
          <a:effectLst/>
        </p:spPr>
        <p:txBody>
          <a:bodyPr vert="horz" lIns="91440" tIns="45720" rIns="91440" bIns="45720" rtlCol="0" anchor="ctr"/>
          <a:lstStyle>
            <a:lvl1pPr marL="0" algn="ctr" defTabSz="914400" rtl="0" eaLnBrk="1" latinLnBrk="0" hangingPunct="1">
              <a:defRPr sz="900" kern="1200" cap="small" baseline="0">
                <a:solidFill>
                  <a:sysClr val="windowText" lastClr="000000"/>
                </a:solidFill>
                <a:latin typeface="+mj-lt"/>
                <a:ea typeface="+mn-ea"/>
                <a:cs typeface="+mn-cs"/>
              </a:defRPr>
            </a:lvl1pPr>
          </a:lstStyle>
          <a:p>
            <a:fld id="{A49657C8-9570-45AA-98FB-647B2817A10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438400" y="228600"/>
            <a:ext cx="6248400"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2438400" y="2298700"/>
            <a:ext cx="2971800" cy="3827463"/>
          </a:xfrm>
        </p:spPr>
        <p:txBody>
          <a:bodyPr>
            <a:normAutofit/>
          </a:bodyPr>
          <a:lstStyle>
            <a:lvl1pPr marL="228600" indent="-228600">
              <a:defRPr sz="1800"/>
            </a:lvl1pPr>
            <a:lvl2pPr marL="457200" indent="-228600">
              <a:defRPr sz="1800"/>
            </a:lvl2pPr>
            <a:lvl3pPr marL="685800" indent="-228600">
              <a:defRPr sz="1800"/>
            </a:lvl3pPr>
            <a:lvl4pPr marL="914400" indent="-228600">
              <a:defRPr sz="1800"/>
            </a:lvl4pPr>
            <a:lvl5pPr marL="1143000" indent="-228600">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5715000" y="2298700"/>
            <a:ext cx="2971800" cy="3827463"/>
          </a:xfrm>
        </p:spPr>
        <p:txBody>
          <a:bodyPr>
            <a:normAutofit/>
          </a:bodyPr>
          <a:lstStyle>
            <a:lvl1pPr marL="228600" indent="-228600">
              <a:defRPr sz="1800"/>
            </a:lvl1pPr>
            <a:lvl2pPr marL="457200" indent="-228600">
              <a:defRPr sz="1800"/>
            </a:lvl2pPr>
            <a:lvl3pPr marL="685800" indent="-228600">
              <a:defRPr sz="1800"/>
            </a:lvl3pPr>
            <a:lvl4pPr marL="914400" indent="-228600">
              <a:defRPr sz="1800"/>
            </a:lvl4pPr>
            <a:lvl5pPr marL="1143000" indent="-228600">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0F93FA5D-7551-4066-B49F-EA624F1BBD21}" type="datetimeFigureOut">
              <a:rPr lang="en-US" smtClean="0"/>
              <a:pPr/>
              <a:t>5/23/2012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9657C8-9570-45AA-98FB-647B2817A10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438400" y="228600"/>
            <a:ext cx="6248400" cy="1143000"/>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2438400" y="2291697"/>
            <a:ext cx="2971800" cy="639762"/>
          </a:xfrm>
        </p:spPr>
        <p:txBody>
          <a:bodyPr vert="horz" lIns="91440" tIns="45720" rIns="91440" bIns="45720" rtlCol="0" anchor="ctr" anchorCtr="0">
            <a:noAutofit/>
          </a:bodyPr>
          <a:lstStyle>
            <a:lvl1pPr marL="0" indent="0">
              <a:buNone/>
              <a:defRPr sz="2200" b="0" kern="120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ts val="1800"/>
              </a:spcBef>
              <a:buClr>
                <a:schemeClr val="accent1"/>
              </a:buClr>
              <a:buSzPct val="80000"/>
              <a:buFont typeface="Wingdings" pitchFamily="2" charset="2"/>
              <a:buNone/>
            </a:pPr>
            <a:r>
              <a:rPr lang="en-US" smtClean="0"/>
              <a:t>Click to edit Master text styles</a:t>
            </a:r>
          </a:p>
        </p:txBody>
      </p:sp>
      <p:sp>
        <p:nvSpPr>
          <p:cNvPr id="4" name="Content Placeholder 3"/>
          <p:cNvSpPr>
            <a:spLocks noGrp="1"/>
          </p:cNvSpPr>
          <p:nvPr>
            <p:ph sz="half" idx="2"/>
          </p:nvPr>
        </p:nvSpPr>
        <p:spPr>
          <a:xfrm>
            <a:off x="2447925" y="3137647"/>
            <a:ext cx="2971800" cy="2999232"/>
          </a:xfrm>
        </p:spPr>
        <p:txBody>
          <a:bodyPr vert="horz" lIns="91440" tIns="45720" rIns="91440" bIns="45720" rtlCol="0">
            <a:normAutofit/>
          </a:bodyPr>
          <a:lstStyle>
            <a:lvl1pPr marL="228600" indent="-228600" algn="l" defTabSz="914400" rtl="0" eaLnBrk="1" latinLnBrk="0" hangingPunct="1">
              <a:buSzPct val="80000"/>
              <a:buFont typeface="Wingdings" pitchFamily="2" charset="2"/>
              <a:defRPr sz="1800" kern="1200">
                <a:solidFill>
                  <a:schemeClr val="tx1"/>
                </a:solidFill>
                <a:latin typeface="+mn-lt"/>
                <a:ea typeface="+mn-ea"/>
                <a:cs typeface="+mn-cs"/>
              </a:defRPr>
            </a:lvl1pPr>
            <a:lvl2pPr marL="457200" indent="-228600" algn="l" defTabSz="914400" rtl="0" eaLnBrk="1" latinLnBrk="0" hangingPunct="1">
              <a:buSzPct val="80000"/>
              <a:buFont typeface="Wingdings" pitchFamily="2" charset="2"/>
              <a:tabLst/>
              <a:defRPr sz="1800" kern="1200">
                <a:solidFill>
                  <a:schemeClr val="tx1"/>
                </a:solidFill>
                <a:latin typeface="+mn-lt"/>
                <a:ea typeface="+mn-ea"/>
                <a:cs typeface="+mn-cs"/>
              </a:defRPr>
            </a:lvl2pPr>
            <a:lvl3pPr marL="685800" indent="-228600" algn="l" defTabSz="914400" rtl="0" eaLnBrk="1" latinLnBrk="0" hangingPunct="1">
              <a:buSzPct val="80000"/>
              <a:buFont typeface="Wingdings" pitchFamily="2" charset="2"/>
              <a:tabLst/>
              <a:defRPr sz="1800" kern="1200">
                <a:solidFill>
                  <a:schemeClr val="tx1"/>
                </a:solidFill>
                <a:latin typeface="+mn-lt"/>
                <a:ea typeface="+mn-ea"/>
                <a:cs typeface="+mn-cs"/>
              </a:defRPr>
            </a:lvl3pPr>
            <a:lvl4pPr marL="914400" indent="-228600" algn="l" defTabSz="914400" rtl="0" eaLnBrk="1" latinLnBrk="0" hangingPunct="1">
              <a:buSzPct val="80000"/>
              <a:buFont typeface="Wingdings" pitchFamily="2" charset="2"/>
              <a:tabLst/>
              <a:defRPr sz="1800" kern="1200">
                <a:solidFill>
                  <a:schemeClr val="tx1"/>
                </a:solidFill>
                <a:latin typeface="+mn-lt"/>
                <a:ea typeface="+mn-ea"/>
                <a:cs typeface="+mn-cs"/>
              </a:defRPr>
            </a:lvl4pPr>
            <a:lvl5pPr marL="1143000" indent="-228600" algn="l" defTabSz="914400" rtl="0" eaLnBrk="1" latinLnBrk="0" hangingPunct="1">
              <a:buSzPct val="80000"/>
              <a:buFont typeface="Wingdings" pitchFamily="2" charset="2"/>
              <a:tabLst/>
              <a:defRPr sz="1800" kern="1200">
                <a:solidFill>
                  <a:schemeClr val="tx1"/>
                </a:solidFill>
                <a:latin typeface="+mn-lt"/>
                <a:ea typeface="+mn-ea"/>
                <a:cs typeface="+mn-cs"/>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5715000" y="2291697"/>
            <a:ext cx="2971800" cy="639762"/>
          </a:xfrm>
        </p:spPr>
        <p:txBody>
          <a:bodyPr anchor="ctr" anchorCtr="0">
            <a:noAutofit/>
          </a:bodyPr>
          <a:lstStyle>
            <a:lvl1pPr marL="0" indent="0">
              <a:buNone/>
              <a:defRPr sz="22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715000" y="3137647"/>
            <a:ext cx="2971800" cy="3001962"/>
          </a:xfrm>
        </p:spPr>
        <p:txBody>
          <a:bodyPr vert="horz" lIns="91440" tIns="45720" rIns="91440" bIns="45720" rtlCol="0">
            <a:normAutofit/>
          </a:bodyPr>
          <a:lstStyle>
            <a:lvl1pPr marL="228600" indent="-228600" algn="l" defTabSz="914400" rtl="0" eaLnBrk="1" latinLnBrk="0" hangingPunct="1">
              <a:buSzPct val="80000"/>
              <a:buFont typeface="Wingdings" pitchFamily="2" charset="2"/>
              <a:defRPr sz="1800" kern="1200">
                <a:solidFill>
                  <a:schemeClr val="tx1"/>
                </a:solidFill>
                <a:latin typeface="+mn-lt"/>
                <a:ea typeface="+mn-ea"/>
                <a:cs typeface="+mn-cs"/>
              </a:defRPr>
            </a:lvl1pPr>
            <a:lvl2pPr marL="457200" indent="-228600" algn="l" defTabSz="914400" rtl="0" eaLnBrk="1" latinLnBrk="0" hangingPunct="1">
              <a:buSzPct val="80000"/>
              <a:buFont typeface="Wingdings" pitchFamily="2" charset="2"/>
              <a:defRPr sz="1800" kern="1200">
                <a:solidFill>
                  <a:schemeClr val="tx1"/>
                </a:solidFill>
                <a:latin typeface="+mn-lt"/>
                <a:ea typeface="+mn-ea"/>
                <a:cs typeface="+mn-cs"/>
              </a:defRPr>
            </a:lvl2pPr>
            <a:lvl3pPr marL="685800" indent="-228600" algn="l" defTabSz="914400" rtl="0" eaLnBrk="1" latinLnBrk="0" hangingPunct="1">
              <a:buSzPct val="80000"/>
              <a:buFont typeface="Wingdings" pitchFamily="2" charset="2"/>
              <a:defRPr sz="1800" kern="1200">
                <a:solidFill>
                  <a:schemeClr val="tx1"/>
                </a:solidFill>
                <a:latin typeface="+mn-lt"/>
                <a:ea typeface="+mn-ea"/>
                <a:cs typeface="+mn-cs"/>
              </a:defRPr>
            </a:lvl3pPr>
            <a:lvl4pPr marL="914400" indent="-228600" algn="l" defTabSz="914400" rtl="0" eaLnBrk="1" latinLnBrk="0" hangingPunct="1">
              <a:buSzPct val="80000"/>
              <a:buFont typeface="Wingdings" pitchFamily="2" charset="2"/>
              <a:defRPr sz="1800" kern="1200">
                <a:solidFill>
                  <a:schemeClr val="tx1"/>
                </a:solidFill>
                <a:latin typeface="+mn-lt"/>
                <a:ea typeface="+mn-ea"/>
                <a:cs typeface="+mn-cs"/>
              </a:defRPr>
            </a:lvl4pPr>
            <a:lvl5pPr marL="1143000" indent="-228600" algn="l" defTabSz="914400" rtl="0" eaLnBrk="1" latinLnBrk="0" hangingPunct="1">
              <a:buSzPct val="80000"/>
              <a:buFont typeface="Wingdings" pitchFamily="2" charset="2"/>
              <a:defRPr sz="1800" kern="1200">
                <a:solidFill>
                  <a:schemeClr val="tx1"/>
                </a:solidFill>
                <a:latin typeface="+mn-lt"/>
                <a:ea typeface="+mn-ea"/>
                <a:cs typeface="+mn-cs"/>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0F93FA5D-7551-4066-B49F-EA624F1BBD21}" type="datetimeFigureOut">
              <a:rPr lang="en-US" smtClean="0"/>
              <a:pPr/>
              <a:t>5/23/2012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9657C8-9570-45AA-98FB-647B2817A10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grpSp>
        <p:nvGrpSpPr>
          <p:cNvPr id="6" name="Group 10"/>
          <p:cNvGrpSpPr/>
          <p:nvPr/>
        </p:nvGrpSpPr>
        <p:grpSpPr>
          <a:xfrm>
            <a:off x="0" y="0"/>
            <a:ext cx="9144000" cy="1676400"/>
            <a:chOff x="0" y="0"/>
            <a:chExt cx="9144000" cy="1676400"/>
          </a:xfrm>
        </p:grpSpPr>
        <p:sp>
          <p:nvSpPr>
            <p:cNvPr id="7" name="Rectangle 6"/>
            <p:cNvSpPr/>
            <p:nvPr/>
          </p:nvSpPr>
          <p:spPr>
            <a:xfrm>
              <a:off x="0" y="0"/>
              <a:ext cx="9144000" cy="1676400"/>
            </a:xfrm>
            <a:prstGeom prst="rect">
              <a:avLst/>
            </a:prstGeom>
            <a:solidFill>
              <a:schemeClr val="accent1"/>
            </a:solidFill>
            <a:ln>
              <a:noFill/>
            </a:ln>
            <a:effectLst>
              <a:reflection blurRad="6350" stA="50000" endA="300" endPos="38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9" name="Rectangle 8"/>
            <p:cNvSpPr/>
            <p:nvPr/>
          </p:nvSpPr>
          <p:spPr>
            <a:xfrm>
              <a:off x="0" y="0"/>
              <a:ext cx="1828800" cy="1676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Oval 9"/>
            <p:cNvSpPr/>
            <p:nvPr/>
          </p:nvSpPr>
          <p:spPr>
            <a:xfrm>
              <a:off x="495300" y="419100"/>
              <a:ext cx="838200" cy="83820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0F93FA5D-7551-4066-B49F-EA624F1BBD21}" type="datetimeFigureOut">
              <a:rPr lang="en-US" smtClean="0"/>
              <a:pPr/>
              <a:t>5/23/2012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9657C8-9570-45AA-98FB-647B2817A10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Group 9"/>
          <p:cNvGrpSpPr/>
          <p:nvPr/>
        </p:nvGrpSpPr>
        <p:grpSpPr>
          <a:xfrm>
            <a:off x="0" y="0"/>
            <a:ext cx="1828800" cy="1676400"/>
            <a:chOff x="457200" y="457200"/>
            <a:chExt cx="1828800" cy="1676400"/>
          </a:xfrm>
        </p:grpSpPr>
        <p:sp>
          <p:nvSpPr>
            <p:cNvPr id="8" name="Rectangle 7"/>
            <p:cNvSpPr/>
            <p:nvPr/>
          </p:nvSpPr>
          <p:spPr>
            <a:xfrm>
              <a:off x="457200" y="457200"/>
              <a:ext cx="1828800" cy="1676400"/>
            </a:xfrm>
            <a:prstGeom prst="rect">
              <a:avLst/>
            </a:prstGeom>
            <a:solidFill>
              <a:schemeClr val="accent2"/>
            </a:solidFill>
            <a:ln>
              <a:noFill/>
            </a:ln>
            <a:effectLst>
              <a:reflection blurRad="6350" stA="50000" endA="300" endPos="38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Oval 8"/>
            <p:cNvSpPr/>
            <p:nvPr/>
          </p:nvSpPr>
          <p:spPr>
            <a:xfrm>
              <a:off x="952500" y="876300"/>
              <a:ext cx="838200" cy="83820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Date Placeholder 1"/>
          <p:cNvSpPr>
            <a:spLocks noGrp="1"/>
          </p:cNvSpPr>
          <p:nvPr>
            <p:ph type="dt" sz="half" idx="10"/>
          </p:nvPr>
        </p:nvSpPr>
        <p:spPr/>
        <p:txBody>
          <a:bodyPr/>
          <a:lstStyle/>
          <a:p>
            <a:fld id="{0F93FA5D-7551-4066-B49F-EA624F1BBD21}" type="datetimeFigureOut">
              <a:rPr lang="en-US" smtClean="0"/>
              <a:pPr/>
              <a:t>5/23/2012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9657C8-9570-45AA-98FB-647B2817A10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41448" y="228600"/>
            <a:ext cx="6245352" cy="1143000"/>
          </a:xfrm>
        </p:spPr>
        <p:txBody>
          <a:bodyPr vert="horz" lIns="91440" tIns="45720" rIns="91440" bIns="45720" rtlCol="0" anchor="ctr">
            <a:normAutofit/>
          </a:bodyPr>
          <a:lstStyle>
            <a:lvl1pPr algn="r" defTabSz="914400" rtl="0" eaLnBrk="1" latinLnBrk="0" hangingPunct="1">
              <a:spcBef>
                <a:spcPct val="0"/>
              </a:spcBef>
              <a:buNone/>
              <a:defRPr sz="4400" kern="1200" cap="small" spc="200" baseline="0">
                <a:solidFill>
                  <a:schemeClr val="tx1"/>
                </a:solidFill>
                <a:latin typeface="+mj-lt"/>
                <a:ea typeface="+mj-ea"/>
                <a:cs typeface="+mj-cs"/>
              </a:defRPr>
            </a:lvl1pPr>
          </a:lstStyle>
          <a:p>
            <a:r>
              <a:rPr lang="en-US" smtClean="0"/>
              <a:t>Click to edit Master title style</a:t>
            </a:r>
            <a:endParaRPr/>
          </a:p>
        </p:txBody>
      </p:sp>
      <p:sp>
        <p:nvSpPr>
          <p:cNvPr id="3" name="Content Placeholder 2"/>
          <p:cNvSpPr>
            <a:spLocks noGrp="1"/>
          </p:cNvSpPr>
          <p:nvPr>
            <p:ph idx="1"/>
          </p:nvPr>
        </p:nvSpPr>
        <p:spPr>
          <a:xfrm>
            <a:off x="2706624" y="2446991"/>
            <a:ext cx="5715000" cy="3531198"/>
          </a:xfrm>
        </p:spPr>
        <p:txBody>
          <a:bodyPr>
            <a:normAutofit/>
          </a:bodyPr>
          <a:lstStyle>
            <a:lvl1pPr>
              <a:defRPr sz="22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164592" y="3031490"/>
            <a:ext cx="1524000" cy="2362200"/>
          </a:xfrm>
        </p:spPr>
        <p:txBody>
          <a:bodyPr/>
          <a:lstStyle>
            <a:lvl1pPr marL="0" indent="0">
              <a:lnSpc>
                <a:spcPct val="150000"/>
              </a:lnSpc>
              <a:buNone/>
              <a:defRPr sz="1400" b="1">
                <a:solidFill>
                  <a:srgbClr val="000000">
                    <a:alpha val="50196"/>
                  </a:srgb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F93FA5D-7551-4066-B49F-EA624F1BBD21}" type="datetimeFigureOut">
              <a:rPr lang="en-US" smtClean="0"/>
              <a:pPr/>
              <a:t>5/23/2012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9657C8-9570-45AA-98FB-647B2817A10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41448" y="228600"/>
            <a:ext cx="6245352" cy="1143000"/>
          </a:xfrm>
        </p:spPr>
        <p:txBody>
          <a:bodyPr vert="horz" lIns="91440" tIns="45720" rIns="91440" bIns="45720" rtlCol="0" anchor="ctr">
            <a:normAutofit/>
          </a:bodyPr>
          <a:lstStyle>
            <a:lvl1pPr algn="r" defTabSz="914400" rtl="0" eaLnBrk="1" latinLnBrk="0" hangingPunct="1">
              <a:spcBef>
                <a:spcPct val="0"/>
              </a:spcBef>
              <a:buNone/>
              <a:defRPr sz="4400" kern="1200" cap="small" spc="200" baseline="0">
                <a:solidFill>
                  <a:schemeClr val="tx1"/>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2706624" y="2450592"/>
            <a:ext cx="5715000" cy="3529584"/>
          </a:xfrm>
          <a:noFill/>
          <a:ln w="101600" cmpd="sng">
            <a:miter lim="800000"/>
          </a:ln>
          <a:effectLst>
            <a:outerShdw blurRad="63500" sx="102000" sy="102000" algn="ctr" rotWithShape="0">
              <a:prstClr val="black">
                <a:alpha val="30000"/>
              </a:prstClr>
            </a:outerShdw>
          </a:effectLst>
        </p:spPr>
        <p:style>
          <a:lnRef idx="3">
            <a:schemeClr val="lt1"/>
          </a:lnRef>
          <a:fillRef idx="1">
            <a:schemeClr val="accent2"/>
          </a:fillRef>
          <a:effectRef idx="1">
            <a:schemeClr val="accent2"/>
          </a:effectRef>
          <a:fontRef idx="none"/>
        </p:style>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164592" y="3031489"/>
            <a:ext cx="1527048" cy="2359152"/>
          </a:xfrm>
        </p:spPr>
        <p:txBody>
          <a:bodyPr vert="horz" lIns="91440" tIns="45720" rIns="91440" bIns="45720" rtlCol="0">
            <a:normAutofit/>
          </a:bodyPr>
          <a:lstStyle>
            <a:lvl1pPr marL="0" indent="0">
              <a:lnSpc>
                <a:spcPct val="150000"/>
              </a:lnSpc>
              <a:buNone/>
              <a:defRPr sz="1400" b="1" kern="1200">
                <a:solidFill>
                  <a:srgbClr val="000000">
                    <a:alpha val="50196"/>
                  </a:srgb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50000"/>
              </a:lnSpc>
              <a:spcBef>
                <a:spcPts val="1800"/>
              </a:spcBef>
              <a:buClr>
                <a:schemeClr val="accent1"/>
              </a:buClr>
              <a:buSzPct val="80000"/>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0F93FA5D-7551-4066-B49F-EA624F1BBD21}" type="datetimeFigureOut">
              <a:rPr lang="en-US" smtClean="0"/>
              <a:pPr/>
              <a:t>5/23/2012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9657C8-9570-45AA-98FB-647B2817A10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0F93FA5D-7551-4066-B49F-EA624F1BBD21}" type="datetimeFigureOut">
              <a:rPr lang="en-US" smtClean="0"/>
              <a:pPr/>
              <a:t>5/23/2012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9657C8-9570-45AA-98FB-647B2817A10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10"/>
          <p:cNvGrpSpPr/>
          <p:nvPr/>
        </p:nvGrpSpPr>
        <p:grpSpPr>
          <a:xfrm>
            <a:off x="0" y="0"/>
            <a:ext cx="9144000" cy="6858000"/>
            <a:chOff x="-442912" y="457200"/>
            <a:chExt cx="9144000" cy="6858000"/>
          </a:xfrm>
        </p:grpSpPr>
        <p:sp>
          <p:nvSpPr>
            <p:cNvPr id="18" name="Rectangle 17"/>
            <p:cNvSpPr/>
            <p:nvPr/>
          </p:nvSpPr>
          <p:spPr>
            <a:xfrm>
              <a:off x="-442912" y="457200"/>
              <a:ext cx="9129712" cy="1676400"/>
            </a:xfrm>
            <a:prstGeom prst="rect">
              <a:avLst/>
            </a:prstGeom>
            <a:solidFill>
              <a:schemeClr val="accent3"/>
            </a:solidFill>
            <a:ln>
              <a:noFill/>
            </a:ln>
            <a:effectLst>
              <a:reflection blurRad="6350" stA="50000" endA="300" endPos="38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9" name="Rectangle 18"/>
            <p:cNvSpPr/>
            <p:nvPr/>
          </p:nvSpPr>
          <p:spPr>
            <a:xfrm>
              <a:off x="6872288" y="457200"/>
              <a:ext cx="18288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0" name="Rectangle 19"/>
            <p:cNvSpPr/>
            <p:nvPr/>
          </p:nvSpPr>
          <p:spPr>
            <a:xfrm>
              <a:off x="6872288" y="457200"/>
              <a:ext cx="1828800" cy="1676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1" name="Oval 20"/>
            <p:cNvSpPr/>
            <p:nvPr/>
          </p:nvSpPr>
          <p:spPr>
            <a:xfrm>
              <a:off x="7367588" y="876300"/>
              <a:ext cx="838200" cy="83820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Vertical Title 1"/>
          <p:cNvSpPr>
            <a:spLocks noGrp="1"/>
          </p:cNvSpPr>
          <p:nvPr>
            <p:ph type="title" orient="vert"/>
          </p:nvPr>
        </p:nvSpPr>
        <p:spPr>
          <a:xfrm>
            <a:off x="7467600" y="2298700"/>
            <a:ext cx="1447800" cy="3827463"/>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533400" y="2286000"/>
            <a:ext cx="5943600" cy="3840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0F93FA5D-7551-4066-B49F-EA624F1BBD21}" type="datetimeFigureOut">
              <a:rPr lang="en-US" smtClean="0"/>
              <a:pPr/>
              <a:t>5/23/2012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848600" y="533400"/>
            <a:ext cx="762000" cy="609600"/>
          </a:xfrm>
        </p:spPr>
        <p:txBody>
          <a:bodyPr/>
          <a:lstStyle/>
          <a:p>
            <a:fld id="{A49657C8-9570-45AA-98FB-647B2817A10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0" name="Group 11"/>
          <p:cNvGrpSpPr/>
          <p:nvPr/>
        </p:nvGrpSpPr>
        <p:grpSpPr>
          <a:xfrm>
            <a:off x="0" y="0"/>
            <a:ext cx="9144000" cy="6858000"/>
            <a:chOff x="0" y="0"/>
            <a:chExt cx="9144000" cy="6858000"/>
          </a:xfrm>
        </p:grpSpPr>
        <p:sp>
          <p:nvSpPr>
            <p:cNvPr id="7" name="Rectangle 6"/>
            <p:cNvSpPr/>
            <p:nvPr/>
          </p:nvSpPr>
          <p:spPr>
            <a:xfrm>
              <a:off x="457200" y="0"/>
              <a:ext cx="8686800" cy="1676400"/>
            </a:xfrm>
            <a:prstGeom prst="rect">
              <a:avLst/>
            </a:prstGeom>
            <a:solidFill>
              <a:schemeClr val="accent1"/>
            </a:solidFill>
            <a:ln>
              <a:noFill/>
            </a:ln>
            <a:effectLst>
              <a:reflection blurRad="6350" stA="50000" endA="300" endPos="38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0" y="0"/>
              <a:ext cx="18288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0" y="0"/>
              <a:ext cx="1828800" cy="1676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Oval 10"/>
            <p:cNvSpPr/>
            <p:nvPr/>
          </p:nvSpPr>
          <p:spPr>
            <a:xfrm>
              <a:off x="495300" y="419100"/>
              <a:ext cx="838200" cy="83820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3" name="Text Placeholder 2"/>
          <p:cNvSpPr>
            <a:spLocks noGrp="1"/>
          </p:cNvSpPr>
          <p:nvPr>
            <p:ph type="body" idx="1"/>
          </p:nvPr>
        </p:nvSpPr>
        <p:spPr>
          <a:xfrm>
            <a:off x="2438400" y="2286000"/>
            <a:ext cx="6248400" cy="38401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2" name="Title Placeholder 1"/>
          <p:cNvSpPr>
            <a:spLocks noGrp="1"/>
          </p:cNvSpPr>
          <p:nvPr>
            <p:ph type="title"/>
          </p:nvPr>
        </p:nvSpPr>
        <p:spPr>
          <a:xfrm>
            <a:off x="2438400" y="228600"/>
            <a:ext cx="6248400" cy="1143000"/>
          </a:xfrm>
          <a:prstGeom prst="rect">
            <a:avLst/>
          </a:prstGeom>
        </p:spPr>
        <p:txBody>
          <a:bodyPr vert="horz" lIns="91440" tIns="45720" rIns="91440" bIns="45720" rtlCol="0" anchor="ctr">
            <a:normAutofit/>
          </a:bodyPr>
          <a:lstStyle/>
          <a:p>
            <a:r>
              <a:rPr lang="en-US" smtClean="0"/>
              <a:t>Click to edit Master title style</a:t>
            </a:r>
            <a:endParaRPr/>
          </a:p>
        </p:txBody>
      </p:sp>
      <p:sp>
        <p:nvSpPr>
          <p:cNvPr id="4" name="Date Placeholder 3"/>
          <p:cNvSpPr>
            <a:spLocks noGrp="1"/>
          </p:cNvSpPr>
          <p:nvPr>
            <p:ph type="dt" sz="half" idx="2"/>
          </p:nvPr>
        </p:nvSpPr>
        <p:spPr>
          <a:xfrm>
            <a:off x="6553200" y="6351494"/>
            <a:ext cx="2133600" cy="365125"/>
          </a:xfrm>
          <a:prstGeom prst="rect">
            <a:avLst/>
          </a:prstGeom>
        </p:spPr>
        <p:txBody>
          <a:bodyPr vert="horz" lIns="91440" tIns="45720" rIns="91440" bIns="45720" rtlCol="0" anchor="ctr"/>
          <a:lstStyle>
            <a:lvl1pPr algn="r">
              <a:defRPr sz="900" cap="small" baseline="0">
                <a:solidFill>
                  <a:schemeClr val="tx1"/>
                </a:solidFill>
                <a:latin typeface="+mj-lt"/>
              </a:defRPr>
            </a:lvl1pPr>
          </a:lstStyle>
          <a:p>
            <a:fld id="{0F93FA5D-7551-4066-B49F-EA624F1BBD21}" type="datetimeFigureOut">
              <a:rPr lang="en-US" smtClean="0"/>
              <a:pPr/>
              <a:t>5/23/2012</a:t>
            </a:fld>
            <a:endParaRPr lang="en-US"/>
          </a:p>
        </p:txBody>
      </p:sp>
      <p:sp>
        <p:nvSpPr>
          <p:cNvPr id="5" name="Footer Placeholder 4"/>
          <p:cNvSpPr>
            <a:spLocks noGrp="1"/>
          </p:cNvSpPr>
          <p:nvPr>
            <p:ph type="ftr" sz="quarter" idx="3"/>
          </p:nvPr>
        </p:nvSpPr>
        <p:spPr>
          <a:xfrm>
            <a:off x="2438400" y="6356350"/>
            <a:ext cx="2895600" cy="365125"/>
          </a:xfrm>
          <a:prstGeom prst="rect">
            <a:avLst/>
          </a:prstGeom>
        </p:spPr>
        <p:txBody>
          <a:bodyPr vert="horz" lIns="91440" tIns="45720" rIns="91440" bIns="45720" rtlCol="0" anchor="ctr"/>
          <a:lstStyle>
            <a:lvl1pPr algn="l">
              <a:defRPr sz="900" cap="small" baseline="0">
                <a:solidFill>
                  <a:schemeClr val="tx1"/>
                </a:solidFill>
                <a:latin typeface="+mj-lt"/>
              </a:defRPr>
            </a:lvl1pPr>
          </a:lstStyle>
          <a:p>
            <a:endParaRPr lang="en-US"/>
          </a:p>
        </p:txBody>
      </p:sp>
      <p:sp>
        <p:nvSpPr>
          <p:cNvPr id="6" name="Slide Number Placeholder 5"/>
          <p:cNvSpPr>
            <a:spLocks noGrp="1"/>
          </p:cNvSpPr>
          <p:nvPr>
            <p:ph type="sldNum" sz="quarter" idx="4"/>
          </p:nvPr>
        </p:nvSpPr>
        <p:spPr>
          <a:xfrm>
            <a:off x="533400" y="533400"/>
            <a:ext cx="762000" cy="609600"/>
          </a:xfrm>
          <a:prstGeom prst="rect">
            <a:avLst/>
          </a:prstGeom>
        </p:spPr>
        <p:txBody>
          <a:bodyPr vert="horz" lIns="91440" tIns="45720" rIns="91440" bIns="45720" rtlCol="0" anchor="ctr"/>
          <a:lstStyle>
            <a:lvl1pPr algn="ctr">
              <a:defRPr sz="1600" cap="small" baseline="0">
                <a:solidFill>
                  <a:schemeClr val="tx1"/>
                </a:solidFill>
                <a:latin typeface="+mj-lt"/>
              </a:defRPr>
            </a:lvl1pPr>
          </a:lstStyle>
          <a:p>
            <a:fld id="{A49657C8-9570-45AA-98FB-647B2817A10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81" r:id="rId1"/>
    <p:sldLayoutId id="2147483882" r:id="rId2"/>
    <p:sldLayoutId id="2147483883" r:id="rId3"/>
    <p:sldLayoutId id="2147483884" r:id="rId4"/>
    <p:sldLayoutId id="2147483885" r:id="rId5"/>
    <p:sldLayoutId id="2147483886" r:id="rId6"/>
    <p:sldLayoutId id="2147483887" r:id="rId7"/>
    <p:sldLayoutId id="2147483888" r:id="rId8"/>
    <p:sldLayoutId id="2147483889" r:id="rId9"/>
    <p:sldLayoutId id="2147483890" r:id="rId10"/>
    <p:sldLayoutId id="2147483891" r:id="rId11"/>
  </p:sldLayoutIdLst>
  <p:txStyles>
    <p:titleStyle>
      <a:lvl1pPr algn="r" defTabSz="914400" rtl="0" eaLnBrk="1" latinLnBrk="0" hangingPunct="1">
        <a:spcBef>
          <a:spcPct val="0"/>
        </a:spcBef>
        <a:buNone/>
        <a:defRPr sz="4400" kern="1200" cap="small" spc="200" baseline="0">
          <a:solidFill>
            <a:schemeClr val="tx1"/>
          </a:solidFill>
          <a:latin typeface="+mj-lt"/>
          <a:ea typeface="+mj-ea"/>
          <a:cs typeface="+mj-cs"/>
        </a:defRPr>
      </a:lvl1pPr>
    </p:titleStyle>
    <p:bodyStyle>
      <a:lvl1pPr marL="457200" indent="-457200" algn="l" defTabSz="914400" rtl="0" eaLnBrk="1" latinLnBrk="0" hangingPunct="1">
        <a:spcBef>
          <a:spcPts val="1800"/>
        </a:spcBef>
        <a:buClr>
          <a:schemeClr val="accent1"/>
        </a:buClr>
        <a:buSzPct val="80000"/>
        <a:buFont typeface="Wingdings" pitchFamily="2" charset="2"/>
        <a:buChar char=""/>
        <a:defRPr sz="2200" kern="1200">
          <a:solidFill>
            <a:schemeClr val="tx1"/>
          </a:solidFill>
          <a:latin typeface="+mn-lt"/>
          <a:ea typeface="+mn-ea"/>
          <a:cs typeface="+mn-cs"/>
        </a:defRPr>
      </a:lvl1pPr>
      <a:lvl2pPr marL="914400" indent="-457200" algn="l" defTabSz="914400" rtl="0" eaLnBrk="1" latinLnBrk="0" hangingPunct="1">
        <a:spcBef>
          <a:spcPts val="1800"/>
        </a:spcBef>
        <a:buClr>
          <a:schemeClr val="accent2"/>
        </a:buClr>
        <a:buSzPct val="80000"/>
        <a:buFont typeface="Wingdings" pitchFamily="2" charset="2"/>
        <a:buChar char=""/>
        <a:defRPr sz="2000" kern="1200">
          <a:solidFill>
            <a:schemeClr val="tx1"/>
          </a:solidFill>
          <a:latin typeface="+mn-lt"/>
          <a:ea typeface="+mn-ea"/>
          <a:cs typeface="+mn-cs"/>
        </a:defRPr>
      </a:lvl2pPr>
      <a:lvl3pPr marL="1371600" indent="-457200" algn="l" defTabSz="914400" rtl="0" eaLnBrk="1" latinLnBrk="0" hangingPunct="1">
        <a:spcBef>
          <a:spcPts val="1200"/>
        </a:spcBef>
        <a:buClr>
          <a:schemeClr val="accent3"/>
        </a:buClr>
        <a:buSzPct val="80000"/>
        <a:buFont typeface="Wingdings" pitchFamily="2" charset="2"/>
        <a:buChar char=""/>
        <a:defRPr sz="1800" kern="1200">
          <a:solidFill>
            <a:schemeClr val="tx1"/>
          </a:solidFill>
          <a:latin typeface="+mn-lt"/>
          <a:ea typeface="+mn-ea"/>
          <a:cs typeface="+mn-cs"/>
        </a:defRPr>
      </a:lvl3pPr>
      <a:lvl4pPr marL="1828800" indent="-457200" algn="l" defTabSz="914400" rtl="0" eaLnBrk="1" latinLnBrk="0" hangingPunct="1">
        <a:spcBef>
          <a:spcPts val="1200"/>
        </a:spcBef>
        <a:buClr>
          <a:schemeClr val="accent4"/>
        </a:buClr>
        <a:buSzPct val="80000"/>
        <a:buFont typeface="Wingdings" pitchFamily="2" charset="2"/>
        <a:buChar char=""/>
        <a:defRPr sz="1600" kern="1200">
          <a:solidFill>
            <a:schemeClr val="tx1"/>
          </a:solidFill>
          <a:latin typeface="+mn-lt"/>
          <a:ea typeface="+mn-ea"/>
          <a:cs typeface="+mn-cs"/>
        </a:defRPr>
      </a:lvl4pPr>
      <a:lvl5pPr marL="2286000" indent="-457200" algn="l" defTabSz="914400" rtl="0" eaLnBrk="1" latinLnBrk="0" hangingPunct="1">
        <a:spcBef>
          <a:spcPts val="1200"/>
        </a:spcBef>
        <a:buClr>
          <a:schemeClr val="accent5"/>
        </a:buClr>
        <a:buSzPct val="80000"/>
        <a:buFont typeface="Wingdings" pitchFamily="2" charset="2"/>
        <a:buChar char=""/>
        <a:defRPr sz="1600" kern="1200">
          <a:solidFill>
            <a:schemeClr val="tx1"/>
          </a:solidFill>
          <a:latin typeface="+mn-lt"/>
          <a:ea typeface="+mn-ea"/>
          <a:cs typeface="+mn-cs"/>
        </a:defRPr>
      </a:lvl5pPr>
      <a:lvl6pPr marL="2743200" indent="-457200" algn="l" defTabSz="914400" rtl="0" eaLnBrk="1" latinLnBrk="0" hangingPunct="1">
        <a:spcBef>
          <a:spcPts val="1200"/>
        </a:spcBef>
        <a:buClr>
          <a:schemeClr val="accent6"/>
        </a:buClr>
        <a:buSzPct val="90000"/>
        <a:buFont typeface="Wingdings" pitchFamily="2" charset="2"/>
        <a:buChar char=""/>
        <a:defRPr sz="1600" kern="1200">
          <a:solidFill>
            <a:schemeClr val="tx1"/>
          </a:solidFill>
          <a:latin typeface="+mn-lt"/>
          <a:ea typeface="+mn-ea"/>
          <a:cs typeface="+mn-cs"/>
        </a:defRPr>
      </a:lvl6pPr>
      <a:lvl7pPr marL="3200400" indent="-457200" algn="l" defTabSz="914400" rtl="0" eaLnBrk="1" latinLnBrk="0" hangingPunct="1">
        <a:spcBef>
          <a:spcPts val="1200"/>
        </a:spcBef>
        <a:buClr>
          <a:schemeClr val="accent1"/>
        </a:buClr>
        <a:buSzPct val="70000"/>
        <a:buFont typeface="Wingdings" pitchFamily="2" charset="2"/>
        <a:buChar char="¢"/>
        <a:defRPr sz="1600" kern="1200" baseline="0">
          <a:solidFill>
            <a:schemeClr val="tx1"/>
          </a:solidFill>
          <a:latin typeface="+mn-lt"/>
          <a:ea typeface="+mn-ea"/>
          <a:cs typeface="+mn-cs"/>
        </a:defRPr>
      </a:lvl7pPr>
      <a:lvl8pPr marL="3657600" indent="-457200" algn="l" defTabSz="914400" rtl="0" eaLnBrk="1" latinLnBrk="0" hangingPunct="1">
        <a:spcBef>
          <a:spcPts val="1200"/>
        </a:spcBef>
        <a:buClr>
          <a:schemeClr val="accent3"/>
        </a:buClr>
        <a:buFont typeface="Courier New" pitchFamily="49" charset="0"/>
        <a:buChar char="o"/>
        <a:defRPr sz="1600" kern="1200" baseline="0">
          <a:solidFill>
            <a:schemeClr val="tx1"/>
          </a:solidFill>
          <a:latin typeface="+mn-lt"/>
          <a:ea typeface="+mn-ea"/>
          <a:cs typeface="+mn-cs"/>
        </a:defRPr>
      </a:lvl8pPr>
      <a:lvl9pPr marL="4114800" indent="-457200" algn="l" defTabSz="914400" rtl="0" eaLnBrk="1" latinLnBrk="0" hangingPunct="1">
        <a:spcBef>
          <a:spcPts val="1200"/>
        </a:spcBef>
        <a:buClr>
          <a:schemeClr val="accent5"/>
        </a:buClr>
        <a:buFont typeface="Arial"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928794" y="4786322"/>
            <a:ext cx="8305800" cy="381000"/>
          </a:xfrm>
        </p:spPr>
        <p:txBody>
          <a:bodyPr>
            <a:noAutofit/>
          </a:bodyPr>
          <a:lstStyle/>
          <a:p>
            <a:r>
              <a:rPr lang="en-US" sz="1600" dirty="0" smtClean="0">
                <a:solidFill>
                  <a:schemeClr val="accent6">
                    <a:lumMod val="75000"/>
                  </a:schemeClr>
                </a:solidFill>
              </a:rPr>
              <a:t>Students :</a:t>
            </a:r>
            <a:r>
              <a:rPr lang="en-US" sz="1600" b="1" dirty="0" smtClean="0">
                <a:solidFill>
                  <a:schemeClr val="accent6">
                    <a:lumMod val="75000"/>
                  </a:schemeClr>
                </a:solidFill>
              </a:rPr>
              <a:t> </a:t>
            </a:r>
            <a:r>
              <a:rPr lang="en-US" sz="1600" b="1" dirty="0" err="1" smtClean="0">
                <a:solidFill>
                  <a:schemeClr val="accent6">
                    <a:lumMod val="75000"/>
                  </a:schemeClr>
                </a:solidFill>
              </a:rPr>
              <a:t>Hiba</a:t>
            </a:r>
            <a:r>
              <a:rPr lang="en-US" sz="1600" b="1" dirty="0" smtClean="0">
                <a:solidFill>
                  <a:schemeClr val="accent6">
                    <a:lumMod val="75000"/>
                  </a:schemeClr>
                </a:solidFill>
              </a:rPr>
              <a:t> </a:t>
            </a:r>
            <a:r>
              <a:rPr lang="en-US" sz="1600" b="1" dirty="0" err="1" smtClean="0">
                <a:solidFill>
                  <a:schemeClr val="accent6">
                    <a:lumMod val="75000"/>
                  </a:schemeClr>
                </a:solidFill>
              </a:rPr>
              <a:t>Ghannam</a:t>
            </a:r>
            <a:endParaRPr lang="en-US" sz="1600" dirty="0" smtClean="0">
              <a:solidFill>
                <a:schemeClr val="accent6">
                  <a:lumMod val="75000"/>
                </a:schemeClr>
              </a:solidFill>
            </a:endParaRPr>
          </a:p>
          <a:p>
            <a:r>
              <a:rPr lang="en-US" sz="1600" dirty="0" smtClean="0">
                <a:solidFill>
                  <a:schemeClr val="accent6">
                    <a:lumMod val="75000"/>
                  </a:schemeClr>
                </a:solidFill>
              </a:rPr>
              <a:t>                   </a:t>
            </a:r>
            <a:r>
              <a:rPr lang="en-US" sz="1600" b="1" dirty="0" err="1" smtClean="0">
                <a:solidFill>
                  <a:schemeClr val="accent6">
                    <a:lumMod val="75000"/>
                  </a:schemeClr>
                </a:solidFill>
              </a:rPr>
              <a:t>Hawa</a:t>
            </a:r>
            <a:r>
              <a:rPr lang="en-US" sz="1600" b="1" dirty="0" smtClean="0">
                <a:solidFill>
                  <a:schemeClr val="accent6">
                    <a:lumMod val="75000"/>
                  </a:schemeClr>
                </a:solidFill>
              </a:rPr>
              <a:t>’ Osama</a:t>
            </a:r>
            <a:endParaRPr lang="en-US" sz="1600" dirty="0" smtClean="0">
              <a:solidFill>
                <a:schemeClr val="accent6">
                  <a:lumMod val="75000"/>
                </a:schemeClr>
              </a:solidFill>
            </a:endParaRPr>
          </a:p>
          <a:p>
            <a:r>
              <a:rPr lang="en-US" sz="1600" b="1" dirty="0" smtClean="0">
                <a:solidFill>
                  <a:schemeClr val="accent6">
                    <a:lumMod val="75000"/>
                  </a:schemeClr>
                </a:solidFill>
              </a:rPr>
              <a:t>                </a:t>
            </a:r>
            <a:endParaRPr lang="en-US" sz="1600" dirty="0" smtClean="0">
              <a:solidFill>
                <a:schemeClr val="accent6">
                  <a:lumMod val="75000"/>
                </a:schemeClr>
              </a:solidFill>
            </a:endParaRPr>
          </a:p>
          <a:p>
            <a:r>
              <a:rPr lang="en-US" sz="1600" dirty="0" smtClean="0">
                <a:solidFill>
                  <a:schemeClr val="accent6">
                    <a:lumMod val="75000"/>
                  </a:schemeClr>
                </a:solidFill>
              </a:rPr>
              <a:t>Supervisor : </a:t>
            </a:r>
            <a:r>
              <a:rPr lang="en-US" sz="1600" b="1" dirty="0" smtClean="0">
                <a:solidFill>
                  <a:schemeClr val="accent6">
                    <a:lumMod val="75000"/>
                  </a:schemeClr>
                </a:solidFill>
              </a:rPr>
              <a:t>Aladdin </a:t>
            </a:r>
            <a:r>
              <a:rPr lang="en-US" sz="1600" b="1" dirty="0" err="1" smtClean="0">
                <a:solidFill>
                  <a:schemeClr val="accent6">
                    <a:lumMod val="75000"/>
                  </a:schemeClr>
                </a:solidFill>
              </a:rPr>
              <a:t>Masri</a:t>
            </a:r>
            <a:endParaRPr lang="en-US" sz="1600" dirty="0" smtClean="0">
              <a:solidFill>
                <a:schemeClr val="accent6">
                  <a:lumMod val="75000"/>
                </a:schemeClr>
              </a:solidFill>
            </a:endParaRPr>
          </a:p>
          <a:p>
            <a:endParaRPr lang="en-US" sz="1600" dirty="0"/>
          </a:p>
        </p:txBody>
      </p:sp>
      <p:sp>
        <p:nvSpPr>
          <p:cNvPr id="2" name="Title 1"/>
          <p:cNvSpPr>
            <a:spLocks noGrp="1"/>
          </p:cNvSpPr>
          <p:nvPr>
            <p:ph type="ctrTitle"/>
          </p:nvPr>
        </p:nvSpPr>
        <p:spPr>
          <a:xfrm>
            <a:off x="2071670" y="2214554"/>
            <a:ext cx="6553200" cy="1219200"/>
          </a:xfrm>
        </p:spPr>
        <p:txBody>
          <a:bodyPr>
            <a:normAutofit fontScale="90000"/>
          </a:bodyPr>
          <a:lstStyle/>
          <a:p>
            <a:pPr algn="ctr"/>
            <a:r>
              <a:rPr lang="en-US" sz="6700" dirty="0" smtClean="0"/>
              <a:t>Robotic Vacuum</a:t>
            </a:r>
            <a:br>
              <a:rPr lang="en-US" sz="6700" dirty="0" smtClean="0"/>
            </a:br>
            <a:r>
              <a:rPr lang="en-US" sz="6700" dirty="0" smtClean="0"/>
              <a:t> Cleaner</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outline</a:t>
            </a:r>
            <a:endParaRPr lang="en-US" dirty="0"/>
          </a:p>
        </p:txBody>
      </p:sp>
      <p:sp>
        <p:nvSpPr>
          <p:cNvPr id="3" name="Content Placeholder 2"/>
          <p:cNvSpPr>
            <a:spLocks noGrp="1"/>
          </p:cNvSpPr>
          <p:nvPr>
            <p:ph idx="1"/>
          </p:nvPr>
        </p:nvSpPr>
        <p:spPr/>
        <p:txBody>
          <a:bodyPr>
            <a:normAutofit/>
          </a:bodyPr>
          <a:lstStyle/>
          <a:p>
            <a:r>
              <a:rPr lang="en-US" sz="1800" dirty="0" smtClean="0"/>
              <a:t>Idea</a:t>
            </a:r>
          </a:p>
          <a:p>
            <a:r>
              <a:rPr lang="en-US" sz="1800" dirty="0" smtClean="0"/>
              <a:t>Features</a:t>
            </a:r>
          </a:p>
          <a:p>
            <a:r>
              <a:rPr lang="en-US" sz="1800" dirty="0" smtClean="0"/>
              <a:t>Application Scope</a:t>
            </a:r>
          </a:p>
          <a:p>
            <a:r>
              <a:rPr lang="en-US" sz="1800" dirty="0" smtClean="0"/>
              <a:t>Hardware Components</a:t>
            </a:r>
          </a:p>
          <a:p>
            <a:r>
              <a:rPr lang="en-US" sz="1800" dirty="0" smtClean="0"/>
              <a:t>Software Algorithms</a:t>
            </a:r>
          </a:p>
          <a:p>
            <a:r>
              <a:rPr lang="en-US" sz="1800" dirty="0" smtClean="0"/>
              <a:t>Problems</a:t>
            </a:r>
          </a:p>
          <a:p>
            <a:r>
              <a:rPr lang="en-US" sz="1800" dirty="0" smtClean="0"/>
              <a:t> Future development</a:t>
            </a:r>
            <a:endParaRPr lang="en-US" sz="1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Idea cont…</a:t>
            </a:r>
            <a:endParaRPr lang="en-US" dirty="0"/>
          </a:p>
        </p:txBody>
      </p:sp>
      <p:sp>
        <p:nvSpPr>
          <p:cNvPr id="3" name="Content Placeholder 2"/>
          <p:cNvSpPr>
            <a:spLocks noGrp="1"/>
          </p:cNvSpPr>
          <p:nvPr>
            <p:ph idx="1"/>
          </p:nvPr>
        </p:nvSpPr>
        <p:spPr/>
        <p:txBody>
          <a:bodyPr/>
          <a:lstStyle/>
          <a:p>
            <a:r>
              <a:rPr lang="en-US" dirty="0" smtClean="0"/>
              <a:t>  most of the people are working and they did not have enough time to clean. </a:t>
            </a:r>
            <a:endParaRPr lang="en-US" dirty="0"/>
          </a:p>
        </p:txBody>
      </p:sp>
      <p:pic>
        <p:nvPicPr>
          <p:cNvPr id="4" name="Picture 3" descr="ar1236204815013231.jpg"/>
          <p:cNvPicPr>
            <a:picLocks noChangeAspect="1"/>
          </p:cNvPicPr>
          <p:nvPr/>
        </p:nvPicPr>
        <p:blipFill>
          <a:blip r:embed="rId2" cstate="print"/>
          <a:stretch>
            <a:fillRect/>
          </a:stretch>
        </p:blipFill>
        <p:spPr>
          <a:xfrm>
            <a:off x="3143240" y="3571876"/>
            <a:ext cx="2428892" cy="2286016"/>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Idea cont…</a:t>
            </a:r>
            <a:endParaRPr lang="en-US" dirty="0"/>
          </a:p>
        </p:txBody>
      </p:sp>
      <p:sp>
        <p:nvSpPr>
          <p:cNvPr id="3" name="Content Placeholder 2"/>
          <p:cNvSpPr>
            <a:spLocks noGrp="1"/>
          </p:cNvSpPr>
          <p:nvPr>
            <p:ph idx="1"/>
          </p:nvPr>
        </p:nvSpPr>
        <p:spPr/>
        <p:txBody>
          <a:bodyPr/>
          <a:lstStyle/>
          <a:p>
            <a:r>
              <a:rPr lang="en-US" dirty="0" smtClean="0"/>
              <a:t>From time to time technology come up and need to upgrade for easier human task.</a:t>
            </a:r>
          </a:p>
          <a:p>
            <a:endParaRPr lang="en-US" dirty="0"/>
          </a:p>
        </p:txBody>
      </p:sp>
      <p:pic>
        <p:nvPicPr>
          <p:cNvPr id="4" name="Picture 3" descr="technology-and-human-communication.jpg"/>
          <p:cNvPicPr>
            <a:picLocks noChangeAspect="1"/>
          </p:cNvPicPr>
          <p:nvPr/>
        </p:nvPicPr>
        <p:blipFill>
          <a:blip r:embed="rId2" cstate="print"/>
          <a:stretch>
            <a:fillRect/>
          </a:stretch>
        </p:blipFill>
        <p:spPr>
          <a:xfrm>
            <a:off x="2911086" y="3214686"/>
            <a:ext cx="2375294" cy="3167058"/>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Idea</a:t>
            </a:r>
            <a:endParaRPr lang="en-US" dirty="0"/>
          </a:p>
        </p:txBody>
      </p:sp>
      <p:sp>
        <p:nvSpPr>
          <p:cNvPr id="3" name="Content Placeholder 2"/>
          <p:cNvSpPr>
            <a:spLocks noGrp="1"/>
          </p:cNvSpPr>
          <p:nvPr>
            <p:ph idx="1"/>
          </p:nvPr>
        </p:nvSpPr>
        <p:spPr/>
        <p:txBody>
          <a:bodyPr/>
          <a:lstStyle/>
          <a:p>
            <a:r>
              <a:rPr lang="en-US" dirty="0" smtClean="0"/>
              <a:t>Most of us usually using a hand controlled vacuum for cleaning .Moreover, most of vacuum robots in the market are expensive and may be large in size</a:t>
            </a:r>
          </a:p>
          <a:p>
            <a:endParaRPr lang="en-US" dirty="0" smtClean="0"/>
          </a:p>
        </p:txBody>
      </p:sp>
      <p:pic>
        <p:nvPicPr>
          <p:cNvPr id="4" name="Picture 3" descr="vacuumcleaner.jpg"/>
          <p:cNvPicPr>
            <a:picLocks noChangeAspect="1"/>
          </p:cNvPicPr>
          <p:nvPr/>
        </p:nvPicPr>
        <p:blipFill>
          <a:blip r:embed="rId2" cstate="print"/>
          <a:stretch>
            <a:fillRect/>
          </a:stretch>
        </p:blipFill>
        <p:spPr>
          <a:xfrm>
            <a:off x="3111512" y="3701758"/>
            <a:ext cx="3103562" cy="2870514"/>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Idea cont…</a:t>
            </a:r>
            <a:endParaRPr lang="en-US" dirty="0"/>
          </a:p>
        </p:txBody>
      </p:sp>
      <p:sp>
        <p:nvSpPr>
          <p:cNvPr id="3" name="Content Placeholder 2"/>
          <p:cNvSpPr>
            <a:spLocks noGrp="1"/>
          </p:cNvSpPr>
          <p:nvPr>
            <p:ph idx="1"/>
          </p:nvPr>
        </p:nvSpPr>
        <p:spPr/>
        <p:txBody>
          <a:bodyPr/>
          <a:lstStyle/>
          <a:p>
            <a:pPr>
              <a:buNone/>
            </a:pPr>
            <a:r>
              <a:rPr lang="en-US" sz="3000" b="1" dirty="0" smtClean="0"/>
              <a:t>Therefore…</a:t>
            </a:r>
          </a:p>
          <a:p>
            <a:r>
              <a:rPr lang="en-US" dirty="0" smtClean="0"/>
              <a:t>This project is built to be one of the advantages for human to clean the floor within small period and more effective.</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Features</a:t>
            </a:r>
            <a:endParaRPr lang="en-US" dirty="0"/>
          </a:p>
        </p:txBody>
      </p:sp>
      <p:sp>
        <p:nvSpPr>
          <p:cNvPr id="3" name="Content Placeholder 2"/>
          <p:cNvSpPr>
            <a:spLocks noGrp="1"/>
          </p:cNvSpPr>
          <p:nvPr>
            <p:ph idx="1"/>
          </p:nvPr>
        </p:nvSpPr>
        <p:spPr/>
        <p:txBody>
          <a:bodyPr>
            <a:normAutofit/>
          </a:bodyPr>
          <a:lstStyle/>
          <a:p>
            <a:r>
              <a:rPr lang="en-US" dirty="0" smtClean="0"/>
              <a:t>Small size so it will enter a small area.</a:t>
            </a:r>
          </a:p>
          <a:p>
            <a:endParaRPr lang="en-US" dirty="0" smtClean="0"/>
          </a:p>
          <a:p>
            <a:r>
              <a:rPr lang="en-US" dirty="0" smtClean="0"/>
              <a:t>Low cost, cost of body, three sensors, microcontroller and one motors driver.</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Features</a:t>
            </a:r>
            <a:endParaRPr lang="en-US" dirty="0"/>
          </a:p>
        </p:txBody>
      </p:sp>
      <p:sp>
        <p:nvSpPr>
          <p:cNvPr id="3" name="Content Placeholder 2"/>
          <p:cNvSpPr>
            <a:spLocks noGrp="1"/>
          </p:cNvSpPr>
          <p:nvPr>
            <p:ph idx="1"/>
          </p:nvPr>
        </p:nvSpPr>
        <p:spPr/>
        <p:txBody>
          <a:bodyPr/>
          <a:lstStyle/>
          <a:p>
            <a:r>
              <a:rPr lang="en-US" dirty="0" smtClean="0"/>
              <a:t>A void any obstacle at any corner of a given area.</a:t>
            </a:r>
          </a:p>
          <a:p>
            <a:endParaRPr lang="en-US" dirty="0"/>
          </a:p>
        </p:txBody>
      </p:sp>
      <p:sp>
        <p:nvSpPr>
          <p:cNvPr id="4" name="Rectangle 3"/>
          <p:cNvSpPr/>
          <p:nvPr/>
        </p:nvSpPr>
        <p:spPr>
          <a:xfrm>
            <a:off x="2714612" y="3214686"/>
            <a:ext cx="2786082" cy="135732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5" name="Rectangle 4"/>
          <p:cNvSpPr/>
          <p:nvPr/>
        </p:nvSpPr>
        <p:spPr>
          <a:xfrm>
            <a:off x="2714612" y="3214686"/>
            <a:ext cx="500066" cy="35719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9" name="Rectangle 8"/>
          <p:cNvSpPr/>
          <p:nvPr/>
        </p:nvSpPr>
        <p:spPr>
          <a:xfrm>
            <a:off x="5000628" y="4214818"/>
            <a:ext cx="500066" cy="35719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0" name="Rectangle 9"/>
          <p:cNvSpPr/>
          <p:nvPr/>
        </p:nvSpPr>
        <p:spPr>
          <a:xfrm>
            <a:off x="5000628" y="3214686"/>
            <a:ext cx="500066" cy="35719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1" name="Rectangle 10"/>
          <p:cNvSpPr/>
          <p:nvPr/>
        </p:nvSpPr>
        <p:spPr>
          <a:xfrm>
            <a:off x="2714612" y="4214818"/>
            <a:ext cx="500066" cy="35719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Features cont…</a:t>
            </a:r>
            <a:endParaRPr lang="en-US" dirty="0"/>
          </a:p>
        </p:txBody>
      </p:sp>
      <p:sp>
        <p:nvSpPr>
          <p:cNvPr id="3" name="Content Placeholder 2"/>
          <p:cNvSpPr>
            <a:spLocks noGrp="1"/>
          </p:cNvSpPr>
          <p:nvPr>
            <p:ph idx="1"/>
          </p:nvPr>
        </p:nvSpPr>
        <p:spPr/>
        <p:txBody>
          <a:bodyPr/>
          <a:lstStyle/>
          <a:p>
            <a:r>
              <a:rPr lang="en-US" dirty="0" smtClean="0"/>
              <a:t>A void any obstacle at the center of a given area, which may be discrete or continuous.</a:t>
            </a:r>
          </a:p>
          <a:p>
            <a:endParaRPr lang="en-US" dirty="0" smtClean="0"/>
          </a:p>
          <a:p>
            <a:endParaRPr lang="en-US" dirty="0" smtClean="0"/>
          </a:p>
          <a:p>
            <a:pPr>
              <a:buNone/>
            </a:pPr>
            <a:endParaRPr lang="en-US" dirty="0" smtClean="0"/>
          </a:p>
          <a:p>
            <a:pPr>
              <a:buNone/>
            </a:pPr>
            <a:r>
              <a:rPr lang="en-US" sz="1900" dirty="0" smtClean="0"/>
              <a:t>                       Discrete                                        </a:t>
            </a:r>
            <a:r>
              <a:rPr lang="en-US" sz="2000" dirty="0" smtClean="0"/>
              <a:t>Continuous</a:t>
            </a:r>
            <a:endParaRPr lang="en-US" sz="1900" dirty="0"/>
          </a:p>
        </p:txBody>
      </p:sp>
      <p:sp>
        <p:nvSpPr>
          <p:cNvPr id="4" name="Rectangle 3"/>
          <p:cNvSpPr/>
          <p:nvPr/>
        </p:nvSpPr>
        <p:spPr>
          <a:xfrm>
            <a:off x="2714612" y="3214686"/>
            <a:ext cx="2786082" cy="135732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6" name="Rectangle 5"/>
          <p:cNvSpPr/>
          <p:nvPr/>
        </p:nvSpPr>
        <p:spPr>
          <a:xfrm>
            <a:off x="3571868" y="3714752"/>
            <a:ext cx="1000132" cy="42862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8" name="Rectangle 7"/>
          <p:cNvSpPr/>
          <p:nvPr/>
        </p:nvSpPr>
        <p:spPr>
          <a:xfrm>
            <a:off x="5715008" y="3214686"/>
            <a:ext cx="2786082" cy="135732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9" name="Rectangle 8"/>
          <p:cNvSpPr/>
          <p:nvPr/>
        </p:nvSpPr>
        <p:spPr>
          <a:xfrm>
            <a:off x="6858016" y="3643314"/>
            <a:ext cx="1643074" cy="42862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Features cont…</a:t>
            </a:r>
            <a:endParaRPr lang="en-US" dirty="0"/>
          </a:p>
        </p:txBody>
      </p:sp>
      <p:sp>
        <p:nvSpPr>
          <p:cNvPr id="3" name="Content Placeholder 2"/>
          <p:cNvSpPr>
            <a:spLocks noGrp="1"/>
          </p:cNvSpPr>
          <p:nvPr>
            <p:ph idx="1"/>
          </p:nvPr>
        </p:nvSpPr>
        <p:spPr/>
        <p:txBody>
          <a:bodyPr/>
          <a:lstStyle/>
          <a:p>
            <a:r>
              <a:rPr lang="en-US" dirty="0" smtClean="0"/>
              <a:t>Four starting points , and this to avoid more obstacles through our algorithms.</a:t>
            </a:r>
          </a:p>
          <a:p>
            <a:pPr>
              <a:buNone/>
            </a:pPr>
            <a:endParaRPr lang="en-US" dirty="0"/>
          </a:p>
        </p:txBody>
      </p:sp>
      <p:sp>
        <p:nvSpPr>
          <p:cNvPr id="4" name="Rectangle 3"/>
          <p:cNvSpPr/>
          <p:nvPr/>
        </p:nvSpPr>
        <p:spPr>
          <a:xfrm>
            <a:off x="3071802" y="3214686"/>
            <a:ext cx="4000528" cy="207170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5" name="Rectangle 4"/>
          <p:cNvSpPr/>
          <p:nvPr/>
        </p:nvSpPr>
        <p:spPr>
          <a:xfrm>
            <a:off x="3071802" y="3214686"/>
            <a:ext cx="500066" cy="785818"/>
          </a:xfrm>
          <a:prstGeom prst="rect">
            <a:avLst/>
          </a:prstGeom>
          <a:solidFill>
            <a:schemeClr val="bg1">
              <a:lumMod val="85000"/>
            </a:schemeClr>
          </a:solidFill>
        </p:spPr>
        <p:style>
          <a:lnRef idx="1">
            <a:schemeClr val="accent2"/>
          </a:lnRef>
          <a:fillRef idx="1001">
            <a:schemeClr val="lt1"/>
          </a:fillRef>
          <a:effectRef idx="1">
            <a:schemeClr val="accent2"/>
          </a:effectRef>
          <a:fontRef idx="minor">
            <a:schemeClr val="dk1"/>
          </a:fontRef>
        </p:style>
        <p:txBody>
          <a:bodyPr rtlCol="0" anchor="ctr"/>
          <a:lstStyle/>
          <a:p>
            <a:pPr algn="ctr"/>
            <a:endParaRPr lang="en-US" dirty="0">
              <a:solidFill>
                <a:srgbClr val="FF0000"/>
              </a:solidFill>
            </a:endParaRPr>
          </a:p>
        </p:txBody>
      </p:sp>
      <p:sp>
        <p:nvSpPr>
          <p:cNvPr id="11" name="Rectangle 10"/>
          <p:cNvSpPr/>
          <p:nvPr/>
        </p:nvSpPr>
        <p:spPr>
          <a:xfrm>
            <a:off x="3071802" y="3857628"/>
            <a:ext cx="500066" cy="142876"/>
          </a:xfrm>
          <a:prstGeom prst="rect">
            <a:avLst/>
          </a:prstGeo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2" name="Rectangle 11"/>
          <p:cNvSpPr/>
          <p:nvPr/>
        </p:nvSpPr>
        <p:spPr>
          <a:xfrm>
            <a:off x="6572264" y="4500570"/>
            <a:ext cx="500066" cy="785818"/>
          </a:xfrm>
          <a:prstGeom prst="rect">
            <a:avLst/>
          </a:prstGeom>
          <a:solidFill>
            <a:schemeClr val="bg1">
              <a:lumMod val="85000"/>
            </a:schemeClr>
          </a:solidFill>
        </p:spPr>
        <p:style>
          <a:lnRef idx="1">
            <a:schemeClr val="accent2"/>
          </a:lnRef>
          <a:fillRef idx="1001">
            <a:schemeClr val="lt1"/>
          </a:fillRef>
          <a:effectRef idx="1">
            <a:schemeClr val="accent2"/>
          </a:effectRef>
          <a:fontRef idx="minor">
            <a:schemeClr val="dk1"/>
          </a:fontRef>
        </p:style>
        <p:txBody>
          <a:bodyPr rtlCol="0" anchor="ctr"/>
          <a:lstStyle/>
          <a:p>
            <a:pPr algn="ctr"/>
            <a:endParaRPr lang="en-US" dirty="0">
              <a:solidFill>
                <a:srgbClr val="FF0000"/>
              </a:solidFill>
            </a:endParaRPr>
          </a:p>
        </p:txBody>
      </p:sp>
      <p:sp>
        <p:nvSpPr>
          <p:cNvPr id="13" name="Rectangle 12"/>
          <p:cNvSpPr/>
          <p:nvPr/>
        </p:nvSpPr>
        <p:spPr>
          <a:xfrm>
            <a:off x="6572264" y="4500570"/>
            <a:ext cx="500066" cy="142876"/>
          </a:xfrm>
          <a:prstGeom prst="rect">
            <a:avLst/>
          </a:prstGeo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4" name="Rectangle 13"/>
          <p:cNvSpPr/>
          <p:nvPr/>
        </p:nvSpPr>
        <p:spPr>
          <a:xfrm rot="16200000">
            <a:off x="6429388" y="3071810"/>
            <a:ext cx="500066" cy="785818"/>
          </a:xfrm>
          <a:prstGeom prst="rect">
            <a:avLst/>
          </a:prstGeom>
          <a:solidFill>
            <a:schemeClr val="bg1">
              <a:lumMod val="85000"/>
            </a:schemeClr>
          </a:solidFill>
        </p:spPr>
        <p:style>
          <a:lnRef idx="1">
            <a:schemeClr val="accent2"/>
          </a:lnRef>
          <a:fillRef idx="1001">
            <a:schemeClr val="lt1"/>
          </a:fillRef>
          <a:effectRef idx="1">
            <a:schemeClr val="accent2"/>
          </a:effectRef>
          <a:fontRef idx="minor">
            <a:schemeClr val="dk1"/>
          </a:fontRef>
        </p:style>
        <p:txBody>
          <a:bodyPr rtlCol="0" anchor="ctr"/>
          <a:lstStyle/>
          <a:p>
            <a:pPr algn="ctr"/>
            <a:endParaRPr lang="en-US" dirty="0">
              <a:solidFill>
                <a:srgbClr val="FF0000"/>
              </a:solidFill>
            </a:endParaRPr>
          </a:p>
        </p:txBody>
      </p:sp>
      <p:sp>
        <p:nvSpPr>
          <p:cNvPr id="15" name="Rectangle 14"/>
          <p:cNvSpPr/>
          <p:nvPr/>
        </p:nvSpPr>
        <p:spPr>
          <a:xfrm rot="16200000">
            <a:off x="6107917" y="3393281"/>
            <a:ext cx="500066" cy="142876"/>
          </a:xfrm>
          <a:prstGeom prst="rect">
            <a:avLst/>
          </a:prstGeo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7" name="Rectangle 16"/>
          <p:cNvSpPr/>
          <p:nvPr/>
        </p:nvSpPr>
        <p:spPr>
          <a:xfrm rot="16200000">
            <a:off x="3214678" y="4643446"/>
            <a:ext cx="500066" cy="785818"/>
          </a:xfrm>
          <a:prstGeom prst="rect">
            <a:avLst/>
          </a:prstGeom>
          <a:solidFill>
            <a:schemeClr val="bg1">
              <a:lumMod val="85000"/>
            </a:schemeClr>
          </a:solidFill>
        </p:spPr>
        <p:style>
          <a:lnRef idx="1">
            <a:schemeClr val="accent2"/>
          </a:lnRef>
          <a:fillRef idx="1001">
            <a:schemeClr val="lt1"/>
          </a:fillRef>
          <a:effectRef idx="1">
            <a:schemeClr val="accent2"/>
          </a:effectRef>
          <a:fontRef idx="minor">
            <a:schemeClr val="dk1"/>
          </a:fontRef>
        </p:style>
        <p:txBody>
          <a:bodyPr rtlCol="0" anchor="ctr"/>
          <a:lstStyle/>
          <a:p>
            <a:pPr algn="ctr"/>
            <a:endParaRPr lang="en-US" dirty="0">
              <a:solidFill>
                <a:srgbClr val="FF0000"/>
              </a:solidFill>
            </a:endParaRPr>
          </a:p>
        </p:txBody>
      </p:sp>
      <p:sp>
        <p:nvSpPr>
          <p:cNvPr id="18" name="Rectangle 17"/>
          <p:cNvSpPr/>
          <p:nvPr/>
        </p:nvSpPr>
        <p:spPr>
          <a:xfrm rot="16200000">
            <a:off x="3536149" y="4964917"/>
            <a:ext cx="500066" cy="142876"/>
          </a:xfrm>
          <a:prstGeom prst="rect">
            <a:avLst/>
          </a:prstGeo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Application Scope</a:t>
            </a:r>
            <a:endParaRPr lang="en-US" dirty="0"/>
          </a:p>
        </p:txBody>
      </p:sp>
      <p:sp>
        <p:nvSpPr>
          <p:cNvPr id="3" name="Content Placeholder 2"/>
          <p:cNvSpPr>
            <a:spLocks noGrp="1"/>
          </p:cNvSpPr>
          <p:nvPr>
            <p:ph idx="1"/>
          </p:nvPr>
        </p:nvSpPr>
        <p:spPr/>
        <p:txBody>
          <a:bodyPr/>
          <a:lstStyle/>
          <a:p>
            <a:r>
              <a:rPr lang="en-US" dirty="0" smtClean="0"/>
              <a:t>Robotic Vacuum Cleaner is developed to make cleaning process easier especially for working people. </a:t>
            </a:r>
          </a:p>
          <a:p>
            <a:r>
              <a:rPr lang="en-US" dirty="0" smtClean="0"/>
              <a:t>This Robotic Vacuum Cleaner is designed for specific area such as under beds.</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Hardware Components</a:t>
            </a:r>
            <a:endParaRPr lang="en-US" dirty="0"/>
          </a:p>
        </p:txBody>
      </p:sp>
      <p:sp>
        <p:nvSpPr>
          <p:cNvPr id="3" name="Content Placeholder 2"/>
          <p:cNvSpPr>
            <a:spLocks noGrp="1"/>
          </p:cNvSpPr>
          <p:nvPr>
            <p:ph idx="1"/>
          </p:nvPr>
        </p:nvSpPr>
        <p:spPr/>
        <p:txBody>
          <a:bodyPr/>
          <a:lstStyle/>
          <a:p>
            <a:r>
              <a:rPr lang="en-US" b="1" dirty="0" smtClean="0"/>
              <a:t>Robot Body</a:t>
            </a:r>
          </a:p>
          <a:p>
            <a:pPr>
              <a:buNone/>
            </a:pPr>
            <a:r>
              <a:rPr lang="en-US" dirty="0" smtClean="0"/>
              <a:t>       Robot Body is the mechanical part of the robot which contains wheels and vacuum</a:t>
            </a:r>
          </a:p>
          <a:p>
            <a:pPr>
              <a:buNone/>
            </a:pPr>
            <a:endParaRPr lang="en-US" b="1" dirty="0"/>
          </a:p>
        </p:txBody>
      </p:sp>
      <p:pic>
        <p:nvPicPr>
          <p:cNvPr id="4" name="Picture 3" descr="صورة٠٦٦١.jpg"/>
          <p:cNvPicPr/>
          <p:nvPr/>
        </p:nvPicPr>
        <p:blipFill>
          <a:blip r:embed="rId2" cstate="print"/>
          <a:stretch>
            <a:fillRect/>
          </a:stretch>
        </p:blipFill>
        <p:spPr>
          <a:xfrm>
            <a:off x="2143108" y="3929066"/>
            <a:ext cx="3357586" cy="2428892"/>
          </a:xfrm>
          <a:prstGeom prst="rect">
            <a:avLst/>
          </a:prstGeom>
        </p:spPr>
      </p:pic>
      <p:pic>
        <p:nvPicPr>
          <p:cNvPr id="5" name="Picture 4" descr="صورة٠٦٦٣.jpg"/>
          <p:cNvPicPr/>
          <p:nvPr/>
        </p:nvPicPr>
        <p:blipFill>
          <a:blip r:embed="rId3" cstate="print"/>
          <a:stretch>
            <a:fillRect/>
          </a:stretch>
        </p:blipFill>
        <p:spPr>
          <a:xfrm>
            <a:off x="5572132" y="3929066"/>
            <a:ext cx="3386142" cy="241459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Hardware Components cont…</a:t>
            </a:r>
            <a:endParaRPr lang="en-US" dirty="0"/>
          </a:p>
        </p:txBody>
      </p:sp>
      <p:sp>
        <p:nvSpPr>
          <p:cNvPr id="3" name="Content Placeholder 2"/>
          <p:cNvSpPr>
            <a:spLocks noGrp="1"/>
          </p:cNvSpPr>
          <p:nvPr>
            <p:ph idx="1"/>
          </p:nvPr>
        </p:nvSpPr>
        <p:spPr/>
        <p:txBody>
          <a:bodyPr>
            <a:normAutofit/>
          </a:bodyPr>
          <a:lstStyle/>
          <a:p>
            <a:r>
              <a:rPr lang="en-US" b="1" dirty="0" smtClean="0"/>
              <a:t>Microcontroller </a:t>
            </a:r>
          </a:p>
          <a:p>
            <a:r>
              <a:rPr lang="en-US" dirty="0" smtClean="0"/>
              <a:t> In our project we use Pic18f4620 microcontroller with 4MH frequency.</a:t>
            </a:r>
          </a:p>
          <a:p>
            <a:r>
              <a:rPr lang="en-US" dirty="0" smtClean="0"/>
              <a:t> In our project we used port C to control movement and speed of motors and we connect also sensors to port A for using ADC.</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Hardware Components cont…</a:t>
            </a:r>
            <a:endParaRPr lang="en-US" dirty="0"/>
          </a:p>
        </p:txBody>
      </p:sp>
      <p:sp>
        <p:nvSpPr>
          <p:cNvPr id="3" name="Content Placeholder 2"/>
          <p:cNvSpPr>
            <a:spLocks noGrp="1"/>
          </p:cNvSpPr>
          <p:nvPr>
            <p:ph idx="1"/>
          </p:nvPr>
        </p:nvSpPr>
        <p:spPr/>
        <p:txBody>
          <a:bodyPr>
            <a:normAutofit fontScale="70000" lnSpcReduction="20000"/>
          </a:bodyPr>
          <a:lstStyle/>
          <a:p>
            <a:r>
              <a:rPr lang="en-US" b="1" dirty="0" smtClean="0"/>
              <a:t>DC Motors</a:t>
            </a:r>
          </a:p>
          <a:p>
            <a:r>
              <a:rPr lang="en-US" dirty="0" smtClean="0"/>
              <a:t>In our project we use two dc motors with 500mA, each motor controls two wheels</a:t>
            </a:r>
          </a:p>
          <a:p>
            <a:r>
              <a:rPr lang="en-US" dirty="0" err="1" smtClean="0"/>
              <a:t>hbridge</a:t>
            </a:r>
            <a:r>
              <a:rPr lang="en-US" dirty="0" smtClean="0"/>
              <a:t> L293B is used.</a:t>
            </a:r>
          </a:p>
          <a:p>
            <a:r>
              <a:rPr lang="en-US" dirty="0" smtClean="0"/>
              <a:t> The motion has five states:</a:t>
            </a:r>
          </a:p>
          <a:p>
            <a:pPr lvl="0">
              <a:buNone/>
            </a:pPr>
            <a:r>
              <a:rPr lang="en-US" dirty="0" smtClean="0"/>
              <a:t>1.Forward</a:t>
            </a:r>
          </a:p>
          <a:p>
            <a:pPr lvl="0">
              <a:buNone/>
            </a:pPr>
            <a:r>
              <a:rPr lang="en-US" dirty="0" smtClean="0"/>
              <a:t>2.Backward</a:t>
            </a:r>
          </a:p>
          <a:p>
            <a:pPr lvl="0">
              <a:buNone/>
            </a:pPr>
            <a:r>
              <a:rPr lang="en-US" dirty="0" smtClean="0"/>
              <a:t>3.Left</a:t>
            </a:r>
          </a:p>
          <a:p>
            <a:pPr lvl="0">
              <a:buNone/>
            </a:pPr>
            <a:r>
              <a:rPr lang="en-US" dirty="0" smtClean="0"/>
              <a:t>4.Right</a:t>
            </a:r>
          </a:p>
          <a:p>
            <a:pPr lvl="0">
              <a:buNone/>
            </a:pPr>
            <a:r>
              <a:rPr lang="en-US" dirty="0" smtClean="0"/>
              <a:t>5.Circular direction</a:t>
            </a:r>
          </a:p>
          <a:p>
            <a:endParaRPr lang="en-US" b="1" dirty="0" smtClean="0"/>
          </a:p>
          <a:p>
            <a:pPr>
              <a:buNone/>
            </a:pP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Hardware Components cont…</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Sensors </a:t>
            </a:r>
          </a:p>
          <a:p>
            <a:r>
              <a:rPr lang="en-US" dirty="0" smtClean="0"/>
              <a:t>Act as sensing component to the environment. For Vacuum Cleaner Robot, sensors are used to detect obstacles.</a:t>
            </a:r>
          </a:p>
          <a:p>
            <a:r>
              <a:rPr lang="en-US" dirty="0" smtClean="0"/>
              <a:t>We used three sensors, </a:t>
            </a:r>
          </a:p>
          <a:p>
            <a:pPr>
              <a:buNone/>
            </a:pPr>
            <a:r>
              <a:rPr lang="en-US" dirty="0" smtClean="0"/>
              <a:t>        1.IR which is sharp type of family GP2Y0A21YK0F and its distance measuring range is10 to 80 cm</a:t>
            </a:r>
          </a:p>
          <a:p>
            <a:pPr>
              <a:buNone/>
            </a:pPr>
            <a:r>
              <a:rPr lang="en-US" dirty="0" smtClean="0"/>
              <a:t>        2.Ultrasonic type of Ez0 and it detects objects from 0-inches to 254-inches (6.45-meters) and provides sonar range information from 6-inches out to 254-inches with 1-inch resolution.</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Hardware Components cont…</a:t>
            </a:r>
            <a:endParaRPr lang="en-US" dirty="0"/>
          </a:p>
        </p:txBody>
      </p:sp>
      <p:sp>
        <p:nvSpPr>
          <p:cNvPr id="3" name="Content Placeholder 2"/>
          <p:cNvSpPr>
            <a:spLocks noGrp="1"/>
          </p:cNvSpPr>
          <p:nvPr>
            <p:ph idx="1"/>
          </p:nvPr>
        </p:nvSpPr>
        <p:spPr/>
        <p:txBody>
          <a:bodyPr>
            <a:normAutofit/>
          </a:bodyPr>
          <a:lstStyle/>
          <a:p>
            <a:r>
              <a:rPr lang="en-US" b="1" dirty="0" smtClean="0"/>
              <a:t>Power Supply</a:t>
            </a:r>
          </a:p>
          <a:p>
            <a:pPr>
              <a:buNone/>
            </a:pPr>
            <a:r>
              <a:rPr lang="en-US" dirty="0" smtClean="0"/>
              <a:t>        The main power supply in our circuit  is rechargeable dc battery connected to  mc7805ct regulator, and it provides 500mA to motors with 8V.</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Software Algorithms</a:t>
            </a:r>
          </a:p>
        </p:txBody>
      </p:sp>
      <p:sp>
        <p:nvSpPr>
          <p:cNvPr id="3" name="Content Placeholder 2"/>
          <p:cNvSpPr>
            <a:spLocks noGrp="1"/>
          </p:cNvSpPr>
          <p:nvPr>
            <p:ph idx="1"/>
          </p:nvPr>
        </p:nvSpPr>
        <p:spPr/>
        <p:txBody>
          <a:bodyPr/>
          <a:lstStyle/>
          <a:p>
            <a:r>
              <a:rPr lang="en-US" dirty="0" smtClean="0"/>
              <a:t>We classify the problems depends on the position of obstacles to four cases :</a:t>
            </a:r>
          </a:p>
          <a:p>
            <a:r>
              <a:rPr lang="en-US" b="1" u="sng" dirty="0" smtClean="0"/>
              <a:t>Case1 :</a:t>
            </a:r>
            <a:r>
              <a:rPr lang="en-US" b="1" dirty="0" smtClean="0"/>
              <a:t>continuous obstacles  and nothing at the center</a:t>
            </a:r>
            <a:endParaRPr lang="en-US" b="1" dirty="0"/>
          </a:p>
        </p:txBody>
      </p:sp>
      <p:sp>
        <p:nvSpPr>
          <p:cNvPr id="4" name="Rectangle 3"/>
          <p:cNvSpPr/>
          <p:nvPr/>
        </p:nvSpPr>
        <p:spPr>
          <a:xfrm>
            <a:off x="3214678" y="4071942"/>
            <a:ext cx="4572032" cy="257176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3214678" y="4071942"/>
            <a:ext cx="4572032" cy="142876"/>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214678" y="6500834"/>
            <a:ext cx="4572032" cy="142876"/>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214678" y="4214818"/>
            <a:ext cx="142876" cy="2286016"/>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7643834" y="4214818"/>
            <a:ext cx="142876" cy="2286016"/>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3357554" y="4214818"/>
            <a:ext cx="285752" cy="500066"/>
          </a:xfrm>
          <a:prstGeom prst="rect">
            <a:avLst/>
          </a:prstGeom>
          <a:solidFill>
            <a:schemeClr val="bg1">
              <a:lumMod val="85000"/>
            </a:schemeClr>
          </a:solidFill>
        </p:spPr>
        <p:style>
          <a:lnRef idx="1">
            <a:schemeClr val="accent2"/>
          </a:lnRef>
          <a:fillRef idx="1001">
            <a:schemeClr val="lt1"/>
          </a:fillRef>
          <a:effectRef idx="1">
            <a:schemeClr val="accent2"/>
          </a:effectRef>
          <a:fontRef idx="minor">
            <a:schemeClr val="dk1"/>
          </a:fontRef>
        </p:style>
        <p:txBody>
          <a:bodyPr rtlCol="0" anchor="ctr"/>
          <a:lstStyle/>
          <a:p>
            <a:pPr algn="ctr"/>
            <a:endParaRPr lang="en-US" dirty="0">
              <a:solidFill>
                <a:srgbClr val="FF0000"/>
              </a:solidFill>
            </a:endParaRPr>
          </a:p>
        </p:txBody>
      </p:sp>
      <p:sp>
        <p:nvSpPr>
          <p:cNvPr id="12" name="Rectangle 11"/>
          <p:cNvSpPr/>
          <p:nvPr/>
        </p:nvSpPr>
        <p:spPr>
          <a:xfrm>
            <a:off x="3357554" y="4714884"/>
            <a:ext cx="285752" cy="142876"/>
          </a:xfrm>
          <a:prstGeom prst="rect">
            <a:avLst/>
          </a:prstGeo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3" name="Rectangle 12"/>
          <p:cNvSpPr/>
          <p:nvPr/>
        </p:nvSpPr>
        <p:spPr>
          <a:xfrm>
            <a:off x="7358082" y="6000768"/>
            <a:ext cx="285752" cy="500066"/>
          </a:xfrm>
          <a:prstGeom prst="rect">
            <a:avLst/>
          </a:prstGeom>
          <a:solidFill>
            <a:schemeClr val="bg1">
              <a:lumMod val="85000"/>
            </a:schemeClr>
          </a:solidFill>
        </p:spPr>
        <p:style>
          <a:lnRef idx="1">
            <a:schemeClr val="accent2"/>
          </a:lnRef>
          <a:fillRef idx="1001">
            <a:schemeClr val="lt1"/>
          </a:fillRef>
          <a:effectRef idx="1">
            <a:schemeClr val="accent2"/>
          </a:effectRef>
          <a:fontRef idx="minor">
            <a:schemeClr val="dk1"/>
          </a:fontRef>
        </p:style>
        <p:txBody>
          <a:bodyPr rtlCol="0" anchor="ctr"/>
          <a:lstStyle/>
          <a:p>
            <a:pPr algn="ctr"/>
            <a:endParaRPr lang="en-US" dirty="0">
              <a:solidFill>
                <a:srgbClr val="FF0000"/>
              </a:solidFill>
            </a:endParaRPr>
          </a:p>
        </p:txBody>
      </p:sp>
      <p:sp>
        <p:nvSpPr>
          <p:cNvPr id="14" name="Rectangle 13"/>
          <p:cNvSpPr/>
          <p:nvPr/>
        </p:nvSpPr>
        <p:spPr>
          <a:xfrm>
            <a:off x="7358082" y="5857892"/>
            <a:ext cx="285752" cy="142876"/>
          </a:xfrm>
          <a:prstGeom prst="rect">
            <a:avLst/>
          </a:prstGeo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5" name="Rectangle 14"/>
          <p:cNvSpPr/>
          <p:nvPr/>
        </p:nvSpPr>
        <p:spPr>
          <a:xfrm>
            <a:off x="3357554" y="6286520"/>
            <a:ext cx="571504" cy="214314"/>
          </a:xfrm>
          <a:prstGeom prst="rect">
            <a:avLst/>
          </a:prstGeom>
          <a:solidFill>
            <a:schemeClr val="bg1">
              <a:lumMod val="85000"/>
            </a:schemeClr>
          </a:solidFill>
        </p:spPr>
        <p:style>
          <a:lnRef idx="1">
            <a:schemeClr val="accent2"/>
          </a:lnRef>
          <a:fillRef idx="1001">
            <a:schemeClr val="lt1"/>
          </a:fillRef>
          <a:effectRef idx="1">
            <a:schemeClr val="accent2"/>
          </a:effectRef>
          <a:fontRef idx="minor">
            <a:schemeClr val="dk1"/>
          </a:fontRef>
        </p:style>
        <p:txBody>
          <a:bodyPr rtlCol="0" anchor="ctr"/>
          <a:lstStyle/>
          <a:p>
            <a:pPr algn="ctr"/>
            <a:endParaRPr lang="en-US" dirty="0">
              <a:solidFill>
                <a:srgbClr val="FF0000"/>
              </a:solidFill>
            </a:endParaRPr>
          </a:p>
        </p:txBody>
      </p:sp>
      <p:sp>
        <p:nvSpPr>
          <p:cNvPr id="16" name="Rectangle 15"/>
          <p:cNvSpPr/>
          <p:nvPr/>
        </p:nvSpPr>
        <p:spPr>
          <a:xfrm>
            <a:off x="3929058" y="6286520"/>
            <a:ext cx="142876" cy="214314"/>
          </a:xfrm>
          <a:prstGeom prst="rect">
            <a:avLst/>
          </a:prstGeo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7" name="Rectangle 16"/>
          <p:cNvSpPr/>
          <p:nvPr/>
        </p:nvSpPr>
        <p:spPr>
          <a:xfrm>
            <a:off x="7072330" y="4214818"/>
            <a:ext cx="571504" cy="214314"/>
          </a:xfrm>
          <a:prstGeom prst="rect">
            <a:avLst/>
          </a:prstGeom>
          <a:solidFill>
            <a:schemeClr val="bg1">
              <a:lumMod val="85000"/>
            </a:schemeClr>
          </a:solidFill>
        </p:spPr>
        <p:style>
          <a:lnRef idx="1">
            <a:schemeClr val="accent2"/>
          </a:lnRef>
          <a:fillRef idx="1001">
            <a:schemeClr val="lt1"/>
          </a:fillRef>
          <a:effectRef idx="1">
            <a:schemeClr val="accent2"/>
          </a:effectRef>
          <a:fontRef idx="minor">
            <a:schemeClr val="dk1"/>
          </a:fontRef>
        </p:style>
        <p:txBody>
          <a:bodyPr rtlCol="0" anchor="ctr"/>
          <a:lstStyle/>
          <a:p>
            <a:pPr algn="ctr"/>
            <a:endParaRPr lang="en-US" dirty="0">
              <a:solidFill>
                <a:srgbClr val="FF0000"/>
              </a:solidFill>
            </a:endParaRPr>
          </a:p>
        </p:txBody>
      </p:sp>
      <p:sp>
        <p:nvSpPr>
          <p:cNvPr id="18" name="Rectangle 17"/>
          <p:cNvSpPr/>
          <p:nvPr/>
        </p:nvSpPr>
        <p:spPr>
          <a:xfrm>
            <a:off x="6929454" y="4214818"/>
            <a:ext cx="142876" cy="214314"/>
          </a:xfrm>
          <a:prstGeom prst="rect">
            <a:avLst/>
          </a:prstGeo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20" name="TextBox 19"/>
          <p:cNvSpPr txBox="1"/>
          <p:nvPr/>
        </p:nvSpPr>
        <p:spPr>
          <a:xfrm>
            <a:off x="3286116" y="4214818"/>
            <a:ext cx="714380" cy="369332"/>
          </a:xfrm>
          <a:prstGeom prst="rect">
            <a:avLst/>
          </a:prstGeom>
          <a:noFill/>
        </p:spPr>
        <p:txBody>
          <a:bodyPr wrap="square" rtlCol="0">
            <a:spAutoFit/>
          </a:bodyPr>
          <a:lstStyle/>
          <a:p>
            <a:r>
              <a:rPr lang="en-US" b="1" dirty="0" smtClean="0"/>
              <a:t>start</a:t>
            </a:r>
            <a:endParaRPr lang="en-US" b="1" dirty="0"/>
          </a:p>
        </p:txBody>
      </p:sp>
      <p:sp>
        <p:nvSpPr>
          <p:cNvPr id="21" name="TextBox 20"/>
          <p:cNvSpPr txBox="1"/>
          <p:nvPr/>
        </p:nvSpPr>
        <p:spPr>
          <a:xfrm>
            <a:off x="6929454" y="4214818"/>
            <a:ext cx="714380" cy="369332"/>
          </a:xfrm>
          <a:prstGeom prst="rect">
            <a:avLst/>
          </a:prstGeom>
          <a:noFill/>
        </p:spPr>
        <p:txBody>
          <a:bodyPr wrap="square" rtlCol="0">
            <a:spAutoFit/>
          </a:bodyPr>
          <a:lstStyle/>
          <a:p>
            <a:r>
              <a:rPr lang="en-US" b="1" dirty="0" smtClean="0"/>
              <a:t>start</a:t>
            </a:r>
            <a:endParaRPr lang="en-US" b="1" dirty="0"/>
          </a:p>
        </p:txBody>
      </p:sp>
      <p:sp>
        <p:nvSpPr>
          <p:cNvPr id="22" name="TextBox 21"/>
          <p:cNvSpPr txBox="1"/>
          <p:nvPr/>
        </p:nvSpPr>
        <p:spPr>
          <a:xfrm>
            <a:off x="3357554" y="6000768"/>
            <a:ext cx="714380" cy="369332"/>
          </a:xfrm>
          <a:prstGeom prst="rect">
            <a:avLst/>
          </a:prstGeom>
          <a:noFill/>
        </p:spPr>
        <p:txBody>
          <a:bodyPr wrap="square" rtlCol="0">
            <a:spAutoFit/>
          </a:bodyPr>
          <a:lstStyle/>
          <a:p>
            <a:r>
              <a:rPr lang="en-US" b="1" dirty="0" smtClean="0"/>
              <a:t>start</a:t>
            </a:r>
            <a:endParaRPr lang="en-US" b="1" dirty="0"/>
          </a:p>
        </p:txBody>
      </p:sp>
      <p:sp>
        <p:nvSpPr>
          <p:cNvPr id="23" name="TextBox 22"/>
          <p:cNvSpPr txBox="1"/>
          <p:nvPr/>
        </p:nvSpPr>
        <p:spPr>
          <a:xfrm>
            <a:off x="7072330" y="6060064"/>
            <a:ext cx="714380" cy="369332"/>
          </a:xfrm>
          <a:prstGeom prst="rect">
            <a:avLst/>
          </a:prstGeom>
          <a:noFill/>
        </p:spPr>
        <p:txBody>
          <a:bodyPr wrap="square" rtlCol="0">
            <a:spAutoFit/>
          </a:bodyPr>
          <a:lstStyle/>
          <a:p>
            <a:r>
              <a:rPr lang="en-US" b="1" dirty="0" smtClean="0"/>
              <a:t>start</a:t>
            </a:r>
            <a:endParaRPr lang="en-US"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Software Algorithms cont…</a:t>
            </a:r>
            <a:endParaRPr lang="en-US" dirty="0"/>
          </a:p>
        </p:txBody>
      </p:sp>
      <p:sp>
        <p:nvSpPr>
          <p:cNvPr id="3" name="Content Placeholder 2"/>
          <p:cNvSpPr>
            <a:spLocks noGrp="1"/>
          </p:cNvSpPr>
          <p:nvPr>
            <p:ph idx="1"/>
          </p:nvPr>
        </p:nvSpPr>
        <p:spPr/>
        <p:txBody>
          <a:bodyPr/>
          <a:lstStyle/>
          <a:p>
            <a:r>
              <a:rPr lang="en-US" b="1" u="sng" dirty="0" smtClean="0"/>
              <a:t>Case2 :</a:t>
            </a:r>
            <a:r>
              <a:rPr lang="en-US" b="1" dirty="0" smtClean="0"/>
              <a:t>obstacles on one or both parallel  sides. </a:t>
            </a:r>
            <a:r>
              <a:rPr lang="en-US" sz="1800" b="1" dirty="0" smtClean="0"/>
              <a:t>In this case, to clean all the areas between objects we have use only these starting points.</a:t>
            </a:r>
            <a:endParaRPr lang="en-US" sz="1800" b="1" dirty="0"/>
          </a:p>
        </p:txBody>
      </p:sp>
      <p:sp>
        <p:nvSpPr>
          <p:cNvPr id="14" name="Rectangle 13"/>
          <p:cNvSpPr/>
          <p:nvPr/>
        </p:nvSpPr>
        <p:spPr>
          <a:xfrm>
            <a:off x="2071670" y="3500438"/>
            <a:ext cx="3071834" cy="228601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5" name="Rectangle 14"/>
          <p:cNvSpPr/>
          <p:nvPr/>
        </p:nvSpPr>
        <p:spPr>
          <a:xfrm>
            <a:off x="2285984" y="3500438"/>
            <a:ext cx="285752" cy="21431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4572000" y="3500438"/>
            <a:ext cx="285752" cy="21431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3714744" y="3500438"/>
            <a:ext cx="285752" cy="21431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4572000" y="5572140"/>
            <a:ext cx="285752" cy="21431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3643306" y="5572140"/>
            <a:ext cx="285752" cy="21431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3071802" y="5572140"/>
            <a:ext cx="285752" cy="21431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2071670" y="5572140"/>
            <a:ext cx="285752" cy="21431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5500694" y="3500438"/>
            <a:ext cx="3071834" cy="228601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3" name="Rectangle 22"/>
          <p:cNvSpPr/>
          <p:nvPr/>
        </p:nvSpPr>
        <p:spPr>
          <a:xfrm>
            <a:off x="5500694" y="3500438"/>
            <a:ext cx="285752" cy="21431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8286776" y="3857628"/>
            <a:ext cx="285752" cy="21431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5500694" y="4786322"/>
            <a:ext cx="285752" cy="21431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8286776" y="5572140"/>
            <a:ext cx="285752" cy="21431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8286776" y="4714884"/>
            <a:ext cx="285752" cy="21431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5500694" y="5572140"/>
            <a:ext cx="571504" cy="214314"/>
          </a:xfrm>
          <a:prstGeom prst="rect">
            <a:avLst/>
          </a:prstGeom>
          <a:solidFill>
            <a:schemeClr val="bg1">
              <a:lumMod val="85000"/>
            </a:schemeClr>
          </a:solidFill>
        </p:spPr>
        <p:style>
          <a:lnRef idx="1">
            <a:schemeClr val="accent2"/>
          </a:lnRef>
          <a:fillRef idx="1001">
            <a:schemeClr val="lt1"/>
          </a:fillRef>
          <a:effectRef idx="1">
            <a:schemeClr val="accent2"/>
          </a:effectRef>
          <a:fontRef idx="minor">
            <a:schemeClr val="dk1"/>
          </a:fontRef>
        </p:style>
        <p:txBody>
          <a:bodyPr rtlCol="0" anchor="ctr"/>
          <a:lstStyle/>
          <a:p>
            <a:pPr algn="ctr"/>
            <a:endParaRPr lang="en-US" dirty="0">
              <a:solidFill>
                <a:srgbClr val="FF0000"/>
              </a:solidFill>
            </a:endParaRPr>
          </a:p>
        </p:txBody>
      </p:sp>
      <p:sp>
        <p:nvSpPr>
          <p:cNvPr id="29" name="Rectangle 28"/>
          <p:cNvSpPr/>
          <p:nvPr/>
        </p:nvSpPr>
        <p:spPr>
          <a:xfrm>
            <a:off x="6072198" y="5572140"/>
            <a:ext cx="142876" cy="214314"/>
          </a:xfrm>
          <a:prstGeom prst="rect">
            <a:avLst/>
          </a:prstGeo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30" name="TextBox 29"/>
          <p:cNvSpPr txBox="1"/>
          <p:nvPr/>
        </p:nvSpPr>
        <p:spPr>
          <a:xfrm>
            <a:off x="5500694" y="5417122"/>
            <a:ext cx="714380" cy="369332"/>
          </a:xfrm>
          <a:prstGeom prst="rect">
            <a:avLst/>
          </a:prstGeom>
          <a:noFill/>
        </p:spPr>
        <p:txBody>
          <a:bodyPr wrap="square" rtlCol="0">
            <a:spAutoFit/>
          </a:bodyPr>
          <a:lstStyle/>
          <a:p>
            <a:r>
              <a:rPr lang="en-US" b="1" dirty="0" smtClean="0"/>
              <a:t>start</a:t>
            </a:r>
            <a:endParaRPr lang="en-US" b="1" dirty="0"/>
          </a:p>
        </p:txBody>
      </p:sp>
      <p:sp>
        <p:nvSpPr>
          <p:cNvPr id="31" name="Rectangle 30"/>
          <p:cNvSpPr/>
          <p:nvPr/>
        </p:nvSpPr>
        <p:spPr>
          <a:xfrm>
            <a:off x="8001024" y="3500438"/>
            <a:ext cx="571504" cy="214314"/>
          </a:xfrm>
          <a:prstGeom prst="rect">
            <a:avLst/>
          </a:prstGeom>
          <a:solidFill>
            <a:schemeClr val="bg1">
              <a:lumMod val="85000"/>
            </a:schemeClr>
          </a:solidFill>
        </p:spPr>
        <p:style>
          <a:lnRef idx="1">
            <a:schemeClr val="accent2"/>
          </a:lnRef>
          <a:fillRef idx="1001">
            <a:schemeClr val="lt1"/>
          </a:fillRef>
          <a:effectRef idx="1">
            <a:schemeClr val="accent2"/>
          </a:effectRef>
          <a:fontRef idx="minor">
            <a:schemeClr val="dk1"/>
          </a:fontRef>
        </p:style>
        <p:txBody>
          <a:bodyPr rtlCol="0" anchor="ctr"/>
          <a:lstStyle/>
          <a:p>
            <a:pPr algn="ctr"/>
            <a:endParaRPr lang="en-US" dirty="0">
              <a:solidFill>
                <a:srgbClr val="FF0000"/>
              </a:solidFill>
            </a:endParaRPr>
          </a:p>
        </p:txBody>
      </p:sp>
      <p:sp>
        <p:nvSpPr>
          <p:cNvPr id="34" name="Rectangle 33"/>
          <p:cNvSpPr/>
          <p:nvPr/>
        </p:nvSpPr>
        <p:spPr>
          <a:xfrm>
            <a:off x="7858148" y="3500438"/>
            <a:ext cx="142876" cy="214314"/>
          </a:xfrm>
          <a:prstGeom prst="rect">
            <a:avLst/>
          </a:prstGeo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35" name="TextBox 34"/>
          <p:cNvSpPr txBox="1"/>
          <p:nvPr/>
        </p:nvSpPr>
        <p:spPr>
          <a:xfrm>
            <a:off x="7786710" y="3357562"/>
            <a:ext cx="714380" cy="369332"/>
          </a:xfrm>
          <a:prstGeom prst="rect">
            <a:avLst/>
          </a:prstGeom>
          <a:noFill/>
        </p:spPr>
        <p:txBody>
          <a:bodyPr wrap="square" rtlCol="0">
            <a:spAutoFit/>
          </a:bodyPr>
          <a:lstStyle/>
          <a:p>
            <a:r>
              <a:rPr lang="en-US" b="1" dirty="0" smtClean="0"/>
              <a:t>start</a:t>
            </a:r>
            <a:endParaRPr lang="en-US" b="1" dirty="0"/>
          </a:p>
        </p:txBody>
      </p:sp>
      <p:sp>
        <p:nvSpPr>
          <p:cNvPr id="36" name="Rectangle 35"/>
          <p:cNvSpPr/>
          <p:nvPr/>
        </p:nvSpPr>
        <p:spPr>
          <a:xfrm>
            <a:off x="2143108" y="3714752"/>
            <a:ext cx="285752" cy="500066"/>
          </a:xfrm>
          <a:prstGeom prst="rect">
            <a:avLst/>
          </a:prstGeom>
          <a:solidFill>
            <a:schemeClr val="bg1">
              <a:lumMod val="85000"/>
            </a:schemeClr>
          </a:solidFill>
        </p:spPr>
        <p:style>
          <a:lnRef idx="1">
            <a:schemeClr val="accent2"/>
          </a:lnRef>
          <a:fillRef idx="1001">
            <a:schemeClr val="lt1"/>
          </a:fillRef>
          <a:effectRef idx="1">
            <a:schemeClr val="accent2"/>
          </a:effectRef>
          <a:fontRef idx="minor">
            <a:schemeClr val="dk1"/>
          </a:fontRef>
        </p:style>
        <p:txBody>
          <a:bodyPr rtlCol="0" anchor="ctr"/>
          <a:lstStyle/>
          <a:p>
            <a:pPr algn="ctr"/>
            <a:endParaRPr lang="en-US" dirty="0">
              <a:solidFill>
                <a:srgbClr val="FF0000"/>
              </a:solidFill>
            </a:endParaRPr>
          </a:p>
        </p:txBody>
      </p:sp>
      <p:sp>
        <p:nvSpPr>
          <p:cNvPr id="37" name="Rectangle 36"/>
          <p:cNvSpPr/>
          <p:nvPr/>
        </p:nvSpPr>
        <p:spPr>
          <a:xfrm>
            <a:off x="2143108" y="4214818"/>
            <a:ext cx="285752" cy="142876"/>
          </a:xfrm>
          <a:prstGeom prst="rect">
            <a:avLst/>
          </a:prstGeo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38" name="TextBox 37"/>
          <p:cNvSpPr txBox="1"/>
          <p:nvPr/>
        </p:nvSpPr>
        <p:spPr>
          <a:xfrm>
            <a:off x="2071670" y="3714752"/>
            <a:ext cx="714380" cy="369332"/>
          </a:xfrm>
          <a:prstGeom prst="rect">
            <a:avLst/>
          </a:prstGeom>
          <a:noFill/>
        </p:spPr>
        <p:txBody>
          <a:bodyPr wrap="square" rtlCol="0">
            <a:spAutoFit/>
          </a:bodyPr>
          <a:lstStyle/>
          <a:p>
            <a:r>
              <a:rPr lang="en-US" b="1" dirty="0" smtClean="0"/>
              <a:t>start</a:t>
            </a:r>
            <a:endParaRPr lang="en-US" b="1" dirty="0"/>
          </a:p>
        </p:txBody>
      </p:sp>
      <p:sp>
        <p:nvSpPr>
          <p:cNvPr id="39" name="Rectangle 38"/>
          <p:cNvSpPr/>
          <p:nvPr/>
        </p:nvSpPr>
        <p:spPr>
          <a:xfrm>
            <a:off x="4857752" y="5072074"/>
            <a:ext cx="285752" cy="500066"/>
          </a:xfrm>
          <a:prstGeom prst="rect">
            <a:avLst/>
          </a:prstGeom>
          <a:solidFill>
            <a:schemeClr val="bg1">
              <a:lumMod val="85000"/>
            </a:schemeClr>
          </a:solidFill>
        </p:spPr>
        <p:style>
          <a:lnRef idx="1">
            <a:schemeClr val="accent2"/>
          </a:lnRef>
          <a:fillRef idx="1001">
            <a:schemeClr val="lt1"/>
          </a:fillRef>
          <a:effectRef idx="1">
            <a:schemeClr val="accent2"/>
          </a:effectRef>
          <a:fontRef idx="minor">
            <a:schemeClr val="dk1"/>
          </a:fontRef>
        </p:style>
        <p:txBody>
          <a:bodyPr rtlCol="0" anchor="ctr"/>
          <a:lstStyle/>
          <a:p>
            <a:pPr algn="ctr"/>
            <a:endParaRPr lang="en-US" dirty="0">
              <a:solidFill>
                <a:srgbClr val="FF0000"/>
              </a:solidFill>
            </a:endParaRPr>
          </a:p>
        </p:txBody>
      </p:sp>
      <p:sp>
        <p:nvSpPr>
          <p:cNvPr id="40" name="Rectangle 39"/>
          <p:cNvSpPr/>
          <p:nvPr/>
        </p:nvSpPr>
        <p:spPr>
          <a:xfrm>
            <a:off x="4857752" y="4929198"/>
            <a:ext cx="285752" cy="142876"/>
          </a:xfrm>
          <a:prstGeom prst="rect">
            <a:avLst/>
          </a:prstGeo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41" name="TextBox 40"/>
          <p:cNvSpPr txBox="1"/>
          <p:nvPr/>
        </p:nvSpPr>
        <p:spPr>
          <a:xfrm>
            <a:off x="4572000" y="5000636"/>
            <a:ext cx="714380" cy="369332"/>
          </a:xfrm>
          <a:prstGeom prst="rect">
            <a:avLst/>
          </a:prstGeom>
          <a:noFill/>
        </p:spPr>
        <p:txBody>
          <a:bodyPr wrap="square" rtlCol="0">
            <a:spAutoFit/>
          </a:bodyPr>
          <a:lstStyle/>
          <a:p>
            <a:r>
              <a:rPr lang="en-US" b="1" dirty="0" smtClean="0"/>
              <a:t>start</a:t>
            </a:r>
            <a:endParaRPr lang="en-US"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Software Algorithms cont…</a:t>
            </a:r>
            <a:endParaRPr lang="en-US" dirty="0"/>
          </a:p>
        </p:txBody>
      </p:sp>
      <p:sp>
        <p:nvSpPr>
          <p:cNvPr id="3" name="Content Placeholder 2"/>
          <p:cNvSpPr>
            <a:spLocks noGrp="1"/>
          </p:cNvSpPr>
          <p:nvPr>
            <p:ph idx="1"/>
          </p:nvPr>
        </p:nvSpPr>
        <p:spPr/>
        <p:txBody>
          <a:bodyPr/>
          <a:lstStyle/>
          <a:p>
            <a:r>
              <a:rPr lang="en-US" b="1" u="sng" dirty="0" smtClean="0"/>
              <a:t>Case3 </a:t>
            </a:r>
            <a:r>
              <a:rPr lang="en-US" b="1" u="sng" dirty="0" smtClean="0"/>
              <a:t>: </a:t>
            </a:r>
            <a:r>
              <a:rPr lang="en-US" b="1" dirty="0" smtClean="0"/>
              <a:t>obstacle at the center with another obstacles from any previous case</a:t>
            </a:r>
            <a:endParaRPr lang="en-US" b="1" dirty="0"/>
          </a:p>
        </p:txBody>
      </p:sp>
      <p:sp>
        <p:nvSpPr>
          <p:cNvPr id="4" name="Rectangle 3"/>
          <p:cNvSpPr/>
          <p:nvPr/>
        </p:nvSpPr>
        <p:spPr>
          <a:xfrm>
            <a:off x="3500430" y="3929066"/>
            <a:ext cx="3786214" cy="228601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 name="Rectangle 4"/>
          <p:cNvSpPr/>
          <p:nvPr/>
        </p:nvSpPr>
        <p:spPr>
          <a:xfrm>
            <a:off x="4857752" y="4714884"/>
            <a:ext cx="928694" cy="571504"/>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Software Algorithms cont…</a:t>
            </a:r>
            <a:endParaRPr lang="en-US" dirty="0"/>
          </a:p>
        </p:txBody>
      </p:sp>
      <p:sp>
        <p:nvSpPr>
          <p:cNvPr id="3" name="Content Placeholder 2"/>
          <p:cNvSpPr>
            <a:spLocks noGrp="1"/>
          </p:cNvSpPr>
          <p:nvPr>
            <p:ph idx="1"/>
          </p:nvPr>
        </p:nvSpPr>
        <p:spPr/>
        <p:txBody>
          <a:bodyPr/>
          <a:lstStyle/>
          <a:p>
            <a:r>
              <a:rPr lang="en-US" b="1" u="sng" dirty="0" smtClean="0"/>
              <a:t>Two</a:t>
            </a:r>
            <a:r>
              <a:rPr lang="en-US" dirty="0" smtClean="0"/>
              <a:t> algorithms to solve previous problems</a:t>
            </a:r>
          </a:p>
          <a:p>
            <a:r>
              <a:rPr lang="en-US" b="1" dirty="0" smtClean="0"/>
              <a:t>First algorithm</a:t>
            </a:r>
            <a:r>
              <a:rPr lang="en-US" dirty="0" smtClean="0"/>
              <a:t>: No obstacle at the center</a:t>
            </a:r>
            <a:endParaRPr lang="en-US" dirty="0"/>
          </a:p>
          <a:p>
            <a:pPr>
              <a:buNone/>
            </a:pPr>
            <a:r>
              <a:rPr lang="en-US" dirty="0" smtClean="0"/>
              <a:t>       This algorithm solve the first </a:t>
            </a:r>
            <a:r>
              <a:rPr lang="en-US" dirty="0" smtClean="0"/>
              <a:t>cases</a:t>
            </a:r>
            <a:r>
              <a:rPr lang="en-US" dirty="0" smtClean="0"/>
              <a:t>. The coming flow chart will illustrate the algorithm.</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Software Algorithms cont…</a:t>
            </a:r>
            <a:endParaRPr lang="en-US" dirty="0"/>
          </a:p>
        </p:txBody>
      </p:sp>
      <p:sp>
        <p:nvSpPr>
          <p:cNvPr id="62" name="Flowchart: Decision 61"/>
          <p:cNvSpPr/>
          <p:nvPr/>
        </p:nvSpPr>
        <p:spPr>
          <a:xfrm>
            <a:off x="2786050" y="4857760"/>
            <a:ext cx="1143008" cy="571504"/>
          </a:xfrm>
          <a:prstGeom prst="flowChartDecision">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Is </a:t>
            </a:r>
            <a:r>
              <a:rPr lang="en-US" sz="1100" b="1" dirty="0" smtClean="0">
                <a:solidFill>
                  <a:srgbClr val="FFC000"/>
                </a:solidFill>
              </a:rPr>
              <a:t>LD</a:t>
            </a:r>
            <a:r>
              <a:rPr lang="en-US" sz="1100" b="1" dirty="0" smtClean="0"/>
              <a:t>&gt;10cm</a:t>
            </a:r>
            <a:endParaRPr lang="en-US" sz="1100" b="1" dirty="0"/>
          </a:p>
        </p:txBody>
      </p:sp>
      <p:cxnSp>
        <p:nvCxnSpPr>
          <p:cNvPr id="64" name="Shape 63"/>
          <p:cNvCxnSpPr/>
          <p:nvPr/>
        </p:nvCxnSpPr>
        <p:spPr>
          <a:xfrm>
            <a:off x="5429256" y="3429000"/>
            <a:ext cx="357190" cy="428628"/>
          </a:xfrm>
          <a:prstGeom prst="bentConnector2">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5" name="Flowchart: Data 64"/>
          <p:cNvSpPr/>
          <p:nvPr/>
        </p:nvSpPr>
        <p:spPr>
          <a:xfrm>
            <a:off x="2797572" y="4000504"/>
            <a:ext cx="1202924" cy="214314"/>
          </a:xfrm>
          <a:prstGeom prst="flowChartInputOutput">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Read </a:t>
            </a:r>
            <a:r>
              <a:rPr lang="en-US" sz="1100" b="1" dirty="0" smtClean="0">
                <a:solidFill>
                  <a:srgbClr val="FFC000"/>
                </a:solidFill>
              </a:rPr>
              <a:t>LD</a:t>
            </a:r>
            <a:endParaRPr lang="en-US" sz="1100" b="1" dirty="0">
              <a:solidFill>
                <a:srgbClr val="FFC000"/>
              </a:solidFill>
            </a:endParaRPr>
          </a:p>
        </p:txBody>
      </p:sp>
      <p:sp>
        <p:nvSpPr>
          <p:cNvPr id="68" name="TextBox 67"/>
          <p:cNvSpPr txBox="1"/>
          <p:nvPr/>
        </p:nvSpPr>
        <p:spPr>
          <a:xfrm>
            <a:off x="2428860" y="4929198"/>
            <a:ext cx="500066" cy="276999"/>
          </a:xfrm>
          <a:prstGeom prst="rect">
            <a:avLst/>
          </a:prstGeom>
          <a:noFill/>
        </p:spPr>
        <p:txBody>
          <a:bodyPr wrap="square" rtlCol="0">
            <a:spAutoFit/>
          </a:bodyPr>
          <a:lstStyle/>
          <a:p>
            <a:r>
              <a:rPr lang="en-US" sz="1200" b="1" dirty="0" smtClean="0"/>
              <a:t>Yes</a:t>
            </a:r>
            <a:endParaRPr lang="en-US" sz="1200" b="1" dirty="0"/>
          </a:p>
        </p:txBody>
      </p:sp>
      <p:cxnSp>
        <p:nvCxnSpPr>
          <p:cNvPr id="69" name="Straight Arrow Connector 68"/>
          <p:cNvCxnSpPr/>
          <p:nvPr/>
        </p:nvCxnSpPr>
        <p:spPr>
          <a:xfrm rot="10800000">
            <a:off x="3929058" y="4143380"/>
            <a:ext cx="1285884"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p:nvPr/>
        </p:nvCxnSpPr>
        <p:spPr>
          <a:xfrm rot="5400000">
            <a:off x="2393935" y="5821379"/>
            <a:ext cx="214314"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rot="5400000">
            <a:off x="2393935" y="6250007"/>
            <a:ext cx="214314"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2" name="Flowchart: Decision 111"/>
          <p:cNvSpPr/>
          <p:nvPr/>
        </p:nvSpPr>
        <p:spPr>
          <a:xfrm>
            <a:off x="5214942" y="3857628"/>
            <a:ext cx="1143008" cy="571504"/>
          </a:xfrm>
          <a:prstGeom prst="flowChartDecision">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L S OR RS</a:t>
            </a:r>
            <a:endParaRPr lang="en-US" sz="1100" b="1" dirty="0"/>
          </a:p>
        </p:txBody>
      </p:sp>
      <p:sp>
        <p:nvSpPr>
          <p:cNvPr id="118" name="TextBox 117"/>
          <p:cNvSpPr txBox="1"/>
          <p:nvPr/>
        </p:nvSpPr>
        <p:spPr>
          <a:xfrm>
            <a:off x="4143372" y="3929066"/>
            <a:ext cx="1000132" cy="276999"/>
          </a:xfrm>
          <a:prstGeom prst="rect">
            <a:avLst/>
          </a:prstGeom>
          <a:noFill/>
        </p:spPr>
        <p:txBody>
          <a:bodyPr wrap="square" rtlCol="0">
            <a:spAutoFit/>
          </a:bodyPr>
          <a:lstStyle/>
          <a:p>
            <a:pPr algn="ctr"/>
            <a:r>
              <a:rPr lang="en-US" sz="1200" b="1" dirty="0" smtClean="0">
                <a:solidFill>
                  <a:srgbClr val="FA9F44"/>
                </a:solidFill>
              </a:rPr>
              <a:t>Left Sensor</a:t>
            </a:r>
            <a:endParaRPr lang="en-US" sz="1200" b="1" dirty="0">
              <a:solidFill>
                <a:srgbClr val="FA9F44"/>
              </a:solidFill>
            </a:endParaRPr>
          </a:p>
        </p:txBody>
      </p:sp>
      <p:cxnSp>
        <p:nvCxnSpPr>
          <p:cNvPr id="119" name="Straight Arrow Connector 118"/>
          <p:cNvCxnSpPr/>
          <p:nvPr/>
        </p:nvCxnSpPr>
        <p:spPr>
          <a:xfrm rot="5400000">
            <a:off x="3249603" y="4321181"/>
            <a:ext cx="214314"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3" name="Shape 122"/>
          <p:cNvCxnSpPr/>
          <p:nvPr/>
        </p:nvCxnSpPr>
        <p:spPr>
          <a:xfrm rot="16200000" flipH="1">
            <a:off x="3875480" y="5197091"/>
            <a:ext cx="428628" cy="321471"/>
          </a:xfrm>
          <a:prstGeom prst="bentConnector3">
            <a:avLst>
              <a:gd name="adj1" fmla="val -4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6" name="Shape 125"/>
          <p:cNvCxnSpPr>
            <a:stCxn id="62" idx="1"/>
          </p:cNvCxnSpPr>
          <p:nvPr/>
        </p:nvCxnSpPr>
        <p:spPr>
          <a:xfrm rot="10800000" flipV="1">
            <a:off x="2500300" y="5143512"/>
            <a:ext cx="285751" cy="357190"/>
          </a:xfrm>
          <a:prstGeom prst="bentConnector2">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9" name="TextBox 128"/>
          <p:cNvSpPr txBox="1"/>
          <p:nvPr/>
        </p:nvSpPr>
        <p:spPr>
          <a:xfrm>
            <a:off x="3857620" y="4937951"/>
            <a:ext cx="500066" cy="276999"/>
          </a:xfrm>
          <a:prstGeom prst="rect">
            <a:avLst/>
          </a:prstGeom>
          <a:noFill/>
        </p:spPr>
        <p:txBody>
          <a:bodyPr wrap="square" rtlCol="0">
            <a:spAutoFit/>
          </a:bodyPr>
          <a:lstStyle/>
          <a:p>
            <a:r>
              <a:rPr lang="en-US" sz="1200" b="1" dirty="0" smtClean="0"/>
              <a:t>No</a:t>
            </a:r>
            <a:endParaRPr lang="en-US" sz="1200" b="1" dirty="0"/>
          </a:p>
        </p:txBody>
      </p:sp>
      <p:cxnSp>
        <p:nvCxnSpPr>
          <p:cNvPr id="140" name="Shape 139"/>
          <p:cNvCxnSpPr/>
          <p:nvPr/>
        </p:nvCxnSpPr>
        <p:spPr>
          <a:xfrm rot="16200000" flipV="1">
            <a:off x="607985" y="4822835"/>
            <a:ext cx="3285354" cy="499272"/>
          </a:xfrm>
          <a:prstGeom prst="bentConnector3">
            <a:avLst>
              <a:gd name="adj1" fmla="val -511"/>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 name="Straight Arrow Connector 141"/>
          <p:cNvCxnSpPr/>
          <p:nvPr/>
        </p:nvCxnSpPr>
        <p:spPr>
          <a:xfrm>
            <a:off x="2000232" y="3429000"/>
            <a:ext cx="88491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3" name="TextBox 172"/>
          <p:cNvSpPr txBox="1"/>
          <p:nvPr/>
        </p:nvSpPr>
        <p:spPr>
          <a:xfrm>
            <a:off x="6357950" y="3929066"/>
            <a:ext cx="1000132" cy="276999"/>
          </a:xfrm>
          <a:prstGeom prst="rect">
            <a:avLst/>
          </a:prstGeom>
          <a:noFill/>
        </p:spPr>
        <p:txBody>
          <a:bodyPr wrap="square" rtlCol="0">
            <a:spAutoFit/>
          </a:bodyPr>
          <a:lstStyle/>
          <a:p>
            <a:pPr algn="ctr"/>
            <a:r>
              <a:rPr lang="en-US" sz="1200" b="1" dirty="0" smtClean="0">
                <a:solidFill>
                  <a:srgbClr val="00B0F0"/>
                </a:solidFill>
              </a:rPr>
              <a:t>Right Sensor</a:t>
            </a:r>
            <a:endParaRPr lang="en-US" sz="1200" b="1" dirty="0">
              <a:solidFill>
                <a:srgbClr val="00B0F0"/>
              </a:solidFill>
            </a:endParaRPr>
          </a:p>
        </p:txBody>
      </p:sp>
      <p:cxnSp>
        <p:nvCxnSpPr>
          <p:cNvPr id="185" name="Straight Connector 184"/>
          <p:cNvCxnSpPr/>
          <p:nvPr/>
        </p:nvCxnSpPr>
        <p:spPr>
          <a:xfrm>
            <a:off x="6357950" y="4143380"/>
            <a:ext cx="1143008"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6" name="Flowchart: Decision 195"/>
          <p:cNvSpPr/>
          <p:nvPr/>
        </p:nvSpPr>
        <p:spPr>
          <a:xfrm>
            <a:off x="7286644" y="4929198"/>
            <a:ext cx="1143008" cy="571504"/>
          </a:xfrm>
          <a:prstGeom prst="flowChartDecision">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Is </a:t>
            </a:r>
            <a:r>
              <a:rPr lang="en-US" sz="1100" b="1" dirty="0" smtClean="0">
                <a:solidFill>
                  <a:srgbClr val="00B0F0"/>
                </a:solidFill>
              </a:rPr>
              <a:t>RD</a:t>
            </a:r>
            <a:r>
              <a:rPr lang="en-US" sz="1100" b="1" dirty="0" smtClean="0"/>
              <a:t>&gt;10cm</a:t>
            </a:r>
            <a:endParaRPr lang="en-US" sz="1100" b="1" dirty="0"/>
          </a:p>
        </p:txBody>
      </p:sp>
      <p:sp>
        <p:nvSpPr>
          <p:cNvPr id="198" name="TextBox 197"/>
          <p:cNvSpPr txBox="1"/>
          <p:nvPr/>
        </p:nvSpPr>
        <p:spPr>
          <a:xfrm>
            <a:off x="6929454" y="5000636"/>
            <a:ext cx="500066" cy="276999"/>
          </a:xfrm>
          <a:prstGeom prst="rect">
            <a:avLst/>
          </a:prstGeom>
          <a:noFill/>
        </p:spPr>
        <p:txBody>
          <a:bodyPr wrap="square" rtlCol="0">
            <a:spAutoFit/>
          </a:bodyPr>
          <a:lstStyle/>
          <a:p>
            <a:r>
              <a:rPr lang="en-US" sz="1200" b="1" dirty="0" smtClean="0"/>
              <a:t>Yes</a:t>
            </a:r>
            <a:endParaRPr lang="en-US" sz="1200" b="1" dirty="0"/>
          </a:p>
        </p:txBody>
      </p:sp>
      <p:sp>
        <p:nvSpPr>
          <p:cNvPr id="199" name="Flowchart: Alternate Process 198"/>
          <p:cNvSpPr/>
          <p:nvPr/>
        </p:nvSpPr>
        <p:spPr>
          <a:xfrm>
            <a:off x="6429388" y="5572141"/>
            <a:ext cx="1143008" cy="214314"/>
          </a:xfrm>
          <a:prstGeom prst="flowChartAlternate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Turn Right 90◦</a:t>
            </a:r>
            <a:endParaRPr lang="en-US" sz="1100" b="1" dirty="0"/>
          </a:p>
        </p:txBody>
      </p:sp>
      <p:sp>
        <p:nvSpPr>
          <p:cNvPr id="201" name="Flowchart: Alternate Process 200"/>
          <p:cNvSpPr/>
          <p:nvPr/>
        </p:nvSpPr>
        <p:spPr>
          <a:xfrm>
            <a:off x="6429388" y="6000768"/>
            <a:ext cx="1143008" cy="214314"/>
          </a:xfrm>
          <a:prstGeom prst="flowChartAlternate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forward 10cm</a:t>
            </a:r>
            <a:endParaRPr lang="en-US" sz="1100" b="1" dirty="0"/>
          </a:p>
        </p:txBody>
      </p:sp>
      <p:cxnSp>
        <p:nvCxnSpPr>
          <p:cNvPr id="202" name="Straight Arrow Connector 201"/>
          <p:cNvCxnSpPr/>
          <p:nvPr/>
        </p:nvCxnSpPr>
        <p:spPr>
          <a:xfrm rot="5400000">
            <a:off x="6894529" y="6321445"/>
            <a:ext cx="214314"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3" name="Flowchart: Alternate Process 202"/>
          <p:cNvSpPr/>
          <p:nvPr/>
        </p:nvSpPr>
        <p:spPr>
          <a:xfrm>
            <a:off x="6429388" y="6429396"/>
            <a:ext cx="1143008" cy="214314"/>
          </a:xfrm>
          <a:prstGeom prst="flowChartAlternate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Turn 90◦ “s”</a:t>
            </a:r>
            <a:endParaRPr lang="en-US" sz="1100" b="1" dirty="0"/>
          </a:p>
        </p:txBody>
      </p:sp>
      <p:sp>
        <p:nvSpPr>
          <p:cNvPr id="214" name="TextBox 213"/>
          <p:cNvSpPr txBox="1"/>
          <p:nvPr/>
        </p:nvSpPr>
        <p:spPr>
          <a:xfrm>
            <a:off x="8358214" y="5000636"/>
            <a:ext cx="500066" cy="276999"/>
          </a:xfrm>
          <a:prstGeom prst="rect">
            <a:avLst/>
          </a:prstGeom>
          <a:noFill/>
        </p:spPr>
        <p:txBody>
          <a:bodyPr wrap="square" rtlCol="0">
            <a:spAutoFit/>
          </a:bodyPr>
          <a:lstStyle/>
          <a:p>
            <a:r>
              <a:rPr lang="en-US" sz="1200" b="1" dirty="0" smtClean="0"/>
              <a:t>No</a:t>
            </a:r>
            <a:endParaRPr lang="en-US" sz="1200" b="1" dirty="0"/>
          </a:p>
        </p:txBody>
      </p:sp>
      <p:sp>
        <p:nvSpPr>
          <p:cNvPr id="53" name="Flowchart: Process 52"/>
          <p:cNvSpPr/>
          <p:nvPr/>
        </p:nvSpPr>
        <p:spPr>
          <a:xfrm>
            <a:off x="7358082" y="4500570"/>
            <a:ext cx="1071570" cy="214313"/>
          </a:xfrm>
          <a:prstGeom prst="flowChart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Calibration </a:t>
            </a:r>
            <a:r>
              <a:rPr lang="en-US" sz="1100" b="1" dirty="0" smtClean="0">
                <a:solidFill>
                  <a:srgbClr val="00B0F0"/>
                </a:solidFill>
              </a:rPr>
              <a:t>RD</a:t>
            </a:r>
            <a:endParaRPr lang="en-US" sz="1100" b="1" dirty="0">
              <a:solidFill>
                <a:schemeClr val="accent4">
                  <a:lumMod val="60000"/>
                  <a:lumOff val="40000"/>
                </a:schemeClr>
              </a:solidFill>
            </a:endParaRPr>
          </a:p>
        </p:txBody>
      </p:sp>
      <p:sp>
        <p:nvSpPr>
          <p:cNvPr id="56" name="Flowchart: Data 55"/>
          <p:cNvSpPr/>
          <p:nvPr/>
        </p:nvSpPr>
        <p:spPr>
          <a:xfrm>
            <a:off x="7358082" y="4071942"/>
            <a:ext cx="1202924" cy="214314"/>
          </a:xfrm>
          <a:prstGeom prst="flowChartInputOutput">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Read </a:t>
            </a:r>
            <a:r>
              <a:rPr lang="en-US" sz="1100" b="1" dirty="0" smtClean="0">
                <a:solidFill>
                  <a:srgbClr val="00B0F0"/>
                </a:solidFill>
              </a:rPr>
              <a:t>RD</a:t>
            </a:r>
            <a:endParaRPr lang="en-US" sz="1100" b="1" dirty="0">
              <a:solidFill>
                <a:srgbClr val="FFCC66"/>
              </a:solidFill>
            </a:endParaRPr>
          </a:p>
        </p:txBody>
      </p:sp>
      <p:cxnSp>
        <p:nvCxnSpPr>
          <p:cNvPr id="57" name="Straight Arrow Connector 56"/>
          <p:cNvCxnSpPr/>
          <p:nvPr/>
        </p:nvCxnSpPr>
        <p:spPr>
          <a:xfrm rot="5400000">
            <a:off x="7751785" y="4392619"/>
            <a:ext cx="214314"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8" name="Shape 122"/>
          <p:cNvCxnSpPr/>
          <p:nvPr/>
        </p:nvCxnSpPr>
        <p:spPr>
          <a:xfrm rot="16200000" flipH="1">
            <a:off x="8393934" y="5250669"/>
            <a:ext cx="357191" cy="285754"/>
          </a:xfrm>
          <a:prstGeom prst="bentConnector3">
            <a:avLst>
              <a:gd name="adj1" fmla="val -5138"/>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rot="5400000">
            <a:off x="7751785" y="4821247"/>
            <a:ext cx="214314"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3" name="Shape 62"/>
          <p:cNvCxnSpPr/>
          <p:nvPr/>
        </p:nvCxnSpPr>
        <p:spPr>
          <a:xfrm rot="10800000" flipV="1">
            <a:off x="7000892" y="5214950"/>
            <a:ext cx="285751" cy="357190"/>
          </a:xfrm>
          <a:prstGeom prst="bentConnector2">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5" name="Flowchart: Process 74"/>
          <p:cNvSpPr/>
          <p:nvPr/>
        </p:nvSpPr>
        <p:spPr>
          <a:xfrm>
            <a:off x="2786050" y="4429132"/>
            <a:ext cx="1071570" cy="214313"/>
          </a:xfrm>
          <a:prstGeom prst="flowChart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Calibration </a:t>
            </a:r>
            <a:r>
              <a:rPr lang="en-US" sz="1100" b="1" dirty="0" smtClean="0">
                <a:solidFill>
                  <a:srgbClr val="FFC000"/>
                </a:solidFill>
              </a:rPr>
              <a:t>LD</a:t>
            </a:r>
            <a:endParaRPr lang="en-US" sz="1100" b="1" dirty="0">
              <a:solidFill>
                <a:schemeClr val="accent4">
                  <a:lumMod val="60000"/>
                  <a:lumOff val="40000"/>
                </a:schemeClr>
              </a:solidFill>
            </a:endParaRPr>
          </a:p>
        </p:txBody>
      </p:sp>
      <p:cxnSp>
        <p:nvCxnSpPr>
          <p:cNvPr id="76" name="Straight Arrow Connector 75"/>
          <p:cNvCxnSpPr/>
          <p:nvPr/>
        </p:nvCxnSpPr>
        <p:spPr>
          <a:xfrm rot="5400000">
            <a:off x="3251191" y="4749809"/>
            <a:ext cx="214314"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7" name="Flowchart: Alternate Process 76"/>
          <p:cNvSpPr/>
          <p:nvPr/>
        </p:nvSpPr>
        <p:spPr>
          <a:xfrm>
            <a:off x="2071670" y="5500702"/>
            <a:ext cx="1143008" cy="214314"/>
          </a:xfrm>
          <a:prstGeom prst="flowChartAlternate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Turn Left 90◦</a:t>
            </a:r>
            <a:endParaRPr lang="en-US" sz="1100" b="1" dirty="0"/>
          </a:p>
        </p:txBody>
      </p:sp>
      <p:sp>
        <p:nvSpPr>
          <p:cNvPr id="78" name="Flowchart: Alternate Process 77"/>
          <p:cNvSpPr/>
          <p:nvPr/>
        </p:nvSpPr>
        <p:spPr>
          <a:xfrm>
            <a:off x="2071670" y="5929330"/>
            <a:ext cx="1143008" cy="214314"/>
          </a:xfrm>
          <a:prstGeom prst="flowChartAlternate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forward 10cm</a:t>
            </a:r>
            <a:endParaRPr lang="en-US" sz="1100" b="1" dirty="0"/>
          </a:p>
        </p:txBody>
      </p:sp>
      <p:sp>
        <p:nvSpPr>
          <p:cNvPr id="79" name="Flowchart: Alternate Process 78"/>
          <p:cNvSpPr/>
          <p:nvPr/>
        </p:nvSpPr>
        <p:spPr>
          <a:xfrm>
            <a:off x="2071670" y="6357958"/>
            <a:ext cx="1143008" cy="214314"/>
          </a:xfrm>
          <a:prstGeom prst="flowChartAlternate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Turn 90◦ “s”</a:t>
            </a:r>
            <a:endParaRPr lang="en-US" sz="1100" b="1" dirty="0"/>
          </a:p>
        </p:txBody>
      </p:sp>
      <p:cxnSp>
        <p:nvCxnSpPr>
          <p:cNvPr id="84" name="Straight Connector 83"/>
          <p:cNvCxnSpPr/>
          <p:nvPr/>
        </p:nvCxnSpPr>
        <p:spPr>
          <a:xfrm rot="5400000">
            <a:off x="2428066" y="6642916"/>
            <a:ext cx="142876"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hape 86"/>
          <p:cNvCxnSpPr/>
          <p:nvPr/>
        </p:nvCxnSpPr>
        <p:spPr>
          <a:xfrm rot="5400000">
            <a:off x="2982505" y="5375685"/>
            <a:ext cx="785819" cy="1750231"/>
          </a:xfrm>
          <a:prstGeom prst="bentConnector2">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9" name="Shape 88"/>
          <p:cNvCxnSpPr>
            <a:stCxn id="203" idx="2"/>
          </p:cNvCxnSpPr>
          <p:nvPr/>
        </p:nvCxnSpPr>
        <p:spPr>
          <a:xfrm rot="5400000" flipH="1">
            <a:off x="5393537" y="5036355"/>
            <a:ext cx="500066" cy="2714644"/>
          </a:xfrm>
          <a:prstGeom prst="bentConnector4">
            <a:avLst>
              <a:gd name="adj1" fmla="val -23209"/>
              <a:gd name="adj2" fmla="val 60526"/>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6" name="Flowchart: Decision 45"/>
          <p:cNvSpPr/>
          <p:nvPr/>
        </p:nvSpPr>
        <p:spPr>
          <a:xfrm>
            <a:off x="4286248" y="3143248"/>
            <a:ext cx="1143008" cy="571504"/>
          </a:xfrm>
          <a:prstGeom prst="flowChartDecision">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Is </a:t>
            </a:r>
            <a:r>
              <a:rPr lang="en-US" sz="1100" b="1" dirty="0" smtClean="0">
                <a:solidFill>
                  <a:schemeClr val="accent4">
                    <a:lumMod val="60000"/>
                    <a:lumOff val="40000"/>
                  </a:schemeClr>
                </a:solidFill>
              </a:rPr>
              <a:t>FD</a:t>
            </a:r>
            <a:r>
              <a:rPr lang="en-US" sz="1100" b="1" dirty="0" smtClean="0"/>
              <a:t>&gt;10cm</a:t>
            </a:r>
            <a:endParaRPr lang="en-US" sz="1100" b="1" dirty="0"/>
          </a:p>
        </p:txBody>
      </p:sp>
      <p:sp>
        <p:nvSpPr>
          <p:cNvPr id="47" name="Flowchart: Terminator 46"/>
          <p:cNvSpPr/>
          <p:nvPr/>
        </p:nvSpPr>
        <p:spPr>
          <a:xfrm>
            <a:off x="4357686" y="1857363"/>
            <a:ext cx="1037004" cy="214315"/>
          </a:xfrm>
          <a:prstGeom prst="flowChartTerminator">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100" b="1" dirty="0" smtClean="0">
                <a:solidFill>
                  <a:schemeClr val="bg1"/>
                </a:solidFill>
              </a:rPr>
              <a:t>Start</a:t>
            </a:r>
            <a:endParaRPr lang="en-US" sz="1100" b="1" dirty="0">
              <a:solidFill>
                <a:schemeClr val="bg1"/>
              </a:solidFill>
            </a:endParaRPr>
          </a:p>
        </p:txBody>
      </p:sp>
      <p:sp>
        <p:nvSpPr>
          <p:cNvPr id="48" name="Flowchart: Data 47"/>
          <p:cNvSpPr/>
          <p:nvPr/>
        </p:nvSpPr>
        <p:spPr>
          <a:xfrm>
            <a:off x="4226332" y="2357430"/>
            <a:ext cx="1202924" cy="214314"/>
          </a:xfrm>
          <a:prstGeom prst="flowChartInputOutput">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Read </a:t>
            </a:r>
            <a:r>
              <a:rPr lang="en-US" sz="1100" b="1" dirty="0" smtClean="0">
                <a:solidFill>
                  <a:schemeClr val="accent4">
                    <a:lumMod val="60000"/>
                    <a:lumOff val="40000"/>
                  </a:schemeClr>
                </a:solidFill>
              </a:rPr>
              <a:t>FD</a:t>
            </a:r>
            <a:endParaRPr lang="en-US" sz="1100" b="1" dirty="0">
              <a:solidFill>
                <a:schemeClr val="accent4">
                  <a:lumMod val="60000"/>
                  <a:lumOff val="40000"/>
                </a:schemeClr>
              </a:solidFill>
            </a:endParaRPr>
          </a:p>
        </p:txBody>
      </p:sp>
      <p:sp>
        <p:nvSpPr>
          <p:cNvPr id="49" name="Flowchart: Process 48"/>
          <p:cNvSpPr/>
          <p:nvPr/>
        </p:nvSpPr>
        <p:spPr>
          <a:xfrm>
            <a:off x="4286248" y="2714621"/>
            <a:ext cx="1071570" cy="214313"/>
          </a:xfrm>
          <a:prstGeom prst="flowChart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Calibration </a:t>
            </a:r>
            <a:r>
              <a:rPr lang="en-US" sz="1100" b="1" dirty="0" smtClean="0">
                <a:solidFill>
                  <a:schemeClr val="accent4">
                    <a:lumMod val="60000"/>
                    <a:lumOff val="40000"/>
                  </a:schemeClr>
                </a:solidFill>
              </a:rPr>
              <a:t>FD</a:t>
            </a:r>
            <a:endParaRPr lang="en-US" sz="1100" b="1" dirty="0">
              <a:solidFill>
                <a:schemeClr val="accent4">
                  <a:lumMod val="60000"/>
                  <a:lumOff val="40000"/>
                </a:schemeClr>
              </a:solidFill>
            </a:endParaRPr>
          </a:p>
        </p:txBody>
      </p:sp>
      <p:sp>
        <p:nvSpPr>
          <p:cNvPr id="50" name="TextBox 49"/>
          <p:cNvSpPr txBox="1"/>
          <p:nvPr/>
        </p:nvSpPr>
        <p:spPr>
          <a:xfrm>
            <a:off x="3929058" y="3214686"/>
            <a:ext cx="500066" cy="276999"/>
          </a:xfrm>
          <a:prstGeom prst="rect">
            <a:avLst/>
          </a:prstGeom>
          <a:noFill/>
        </p:spPr>
        <p:txBody>
          <a:bodyPr wrap="square" rtlCol="0">
            <a:spAutoFit/>
          </a:bodyPr>
          <a:lstStyle/>
          <a:p>
            <a:r>
              <a:rPr lang="en-US" sz="1200" b="1" dirty="0" smtClean="0"/>
              <a:t>Yes</a:t>
            </a:r>
            <a:endParaRPr lang="en-US" sz="1200" b="1" dirty="0"/>
          </a:p>
        </p:txBody>
      </p:sp>
      <p:cxnSp>
        <p:nvCxnSpPr>
          <p:cNvPr id="51" name="Straight Arrow Connector 50"/>
          <p:cNvCxnSpPr/>
          <p:nvPr/>
        </p:nvCxnSpPr>
        <p:spPr>
          <a:xfrm rot="5400000">
            <a:off x="4749801" y="2606669"/>
            <a:ext cx="214314"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rot="5400000">
            <a:off x="4751389" y="3035297"/>
            <a:ext cx="214314"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4" name="Shape 53"/>
          <p:cNvCxnSpPr/>
          <p:nvPr/>
        </p:nvCxnSpPr>
        <p:spPr>
          <a:xfrm rot="5400000" flipH="1" flipV="1">
            <a:off x="3560922" y="1989294"/>
            <a:ext cx="1143008" cy="1450652"/>
          </a:xfrm>
          <a:prstGeom prst="bentConnector2">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5" name="Shape 54"/>
          <p:cNvCxnSpPr/>
          <p:nvPr/>
        </p:nvCxnSpPr>
        <p:spPr>
          <a:xfrm>
            <a:off x="5429256" y="3429000"/>
            <a:ext cx="357190" cy="428628"/>
          </a:xfrm>
          <a:prstGeom prst="bentConnector2">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5357818" y="3223439"/>
            <a:ext cx="500066" cy="276999"/>
          </a:xfrm>
          <a:prstGeom prst="rect">
            <a:avLst/>
          </a:prstGeom>
          <a:noFill/>
        </p:spPr>
        <p:txBody>
          <a:bodyPr wrap="square" rtlCol="0">
            <a:spAutoFit/>
          </a:bodyPr>
          <a:lstStyle/>
          <a:p>
            <a:r>
              <a:rPr lang="en-US" sz="1200" b="1" dirty="0" smtClean="0"/>
              <a:t>No</a:t>
            </a:r>
            <a:endParaRPr lang="en-US" sz="1200" b="1" dirty="0"/>
          </a:p>
        </p:txBody>
      </p:sp>
      <p:sp>
        <p:nvSpPr>
          <p:cNvPr id="61" name="Flowchart: Alternate Process 60"/>
          <p:cNvSpPr/>
          <p:nvPr/>
        </p:nvSpPr>
        <p:spPr>
          <a:xfrm>
            <a:off x="2885142" y="3286124"/>
            <a:ext cx="1043916" cy="285751"/>
          </a:xfrm>
          <a:prstGeom prst="flowChartAlternate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Go Forward</a:t>
            </a:r>
            <a:endParaRPr lang="en-US" sz="1100" b="1" dirty="0"/>
          </a:p>
        </p:txBody>
      </p:sp>
      <p:cxnSp>
        <p:nvCxnSpPr>
          <p:cNvPr id="67" name="Straight Arrow Connector 66"/>
          <p:cNvCxnSpPr/>
          <p:nvPr/>
        </p:nvCxnSpPr>
        <p:spPr>
          <a:xfrm rot="5400000">
            <a:off x="4750595" y="2178835"/>
            <a:ext cx="214314"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rot="10800000">
            <a:off x="3929058" y="3429000"/>
            <a:ext cx="35719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4" name="Flowchart: Alternate Process 73"/>
          <p:cNvSpPr/>
          <p:nvPr/>
        </p:nvSpPr>
        <p:spPr>
          <a:xfrm>
            <a:off x="8286776" y="6072206"/>
            <a:ext cx="785818" cy="500066"/>
          </a:xfrm>
          <a:prstGeom prst="flowChartAlternate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Forward and check</a:t>
            </a:r>
            <a:endParaRPr lang="en-US" sz="1100" b="1" dirty="0"/>
          </a:p>
        </p:txBody>
      </p:sp>
      <p:sp>
        <p:nvSpPr>
          <p:cNvPr id="82" name="Rectangle 81"/>
          <p:cNvSpPr/>
          <p:nvPr/>
        </p:nvSpPr>
        <p:spPr>
          <a:xfrm>
            <a:off x="1857356" y="1845222"/>
            <a:ext cx="1576457" cy="369332"/>
          </a:xfrm>
          <a:prstGeom prst="rect">
            <a:avLst/>
          </a:prstGeom>
        </p:spPr>
        <p:txBody>
          <a:bodyPr wrap="none">
            <a:spAutoFit/>
          </a:bodyPr>
          <a:lstStyle/>
          <a:p>
            <a:r>
              <a:rPr lang="en-US" b="1" dirty="0" smtClean="0"/>
              <a:t>First algorithm</a:t>
            </a:r>
            <a:endParaRPr lang="en-US" dirty="0"/>
          </a:p>
        </p:txBody>
      </p:sp>
      <p:sp>
        <p:nvSpPr>
          <p:cNvPr id="83" name="Flowchart: Alternate Process 82"/>
          <p:cNvSpPr/>
          <p:nvPr/>
        </p:nvSpPr>
        <p:spPr>
          <a:xfrm>
            <a:off x="3857620" y="5572140"/>
            <a:ext cx="785818" cy="285751"/>
          </a:xfrm>
          <a:prstGeom prst="flowChartAlternate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Turn 180◦</a:t>
            </a:r>
            <a:endParaRPr lang="en-US" sz="1100" b="1" dirty="0"/>
          </a:p>
        </p:txBody>
      </p:sp>
      <p:sp>
        <p:nvSpPr>
          <p:cNvPr id="85" name="Flowchart: Alternate Process 84"/>
          <p:cNvSpPr/>
          <p:nvPr/>
        </p:nvSpPr>
        <p:spPr>
          <a:xfrm>
            <a:off x="8286776" y="5572140"/>
            <a:ext cx="785818" cy="285751"/>
          </a:xfrm>
          <a:prstGeom prst="flowChartAlternate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Turn 180◦</a:t>
            </a:r>
            <a:endParaRPr lang="en-US" sz="1100" b="1" dirty="0"/>
          </a:p>
        </p:txBody>
      </p:sp>
      <p:cxnSp>
        <p:nvCxnSpPr>
          <p:cNvPr id="86" name="Straight Arrow Connector 85"/>
          <p:cNvCxnSpPr/>
          <p:nvPr/>
        </p:nvCxnSpPr>
        <p:spPr>
          <a:xfrm rot="5400000">
            <a:off x="6894529" y="5892817"/>
            <a:ext cx="214314"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8" name="Straight Arrow Connector 87"/>
          <p:cNvCxnSpPr/>
          <p:nvPr/>
        </p:nvCxnSpPr>
        <p:spPr>
          <a:xfrm rot="5400000">
            <a:off x="8609041" y="5964255"/>
            <a:ext cx="214314"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Software Algorithms cont…</a:t>
            </a:r>
            <a:endParaRPr lang="en-US" b="1" dirty="0"/>
          </a:p>
        </p:txBody>
      </p:sp>
      <p:sp>
        <p:nvSpPr>
          <p:cNvPr id="5" name="TextBox 4"/>
          <p:cNvSpPr txBox="1"/>
          <p:nvPr/>
        </p:nvSpPr>
        <p:spPr>
          <a:xfrm>
            <a:off x="1836797" y="2059536"/>
            <a:ext cx="3020955" cy="369332"/>
          </a:xfrm>
          <a:prstGeom prst="rect">
            <a:avLst/>
          </a:prstGeom>
          <a:noFill/>
        </p:spPr>
        <p:txBody>
          <a:bodyPr wrap="none" rtlCol="0">
            <a:spAutoFit/>
          </a:bodyPr>
          <a:lstStyle/>
          <a:p>
            <a:r>
              <a:rPr lang="en-US" b="1" dirty="0" smtClean="0">
                <a:solidFill>
                  <a:srgbClr val="C00000"/>
                </a:solidFill>
              </a:rPr>
              <a:t>Forward and Check Algorithm</a:t>
            </a:r>
            <a:endParaRPr lang="en-US" b="1" dirty="0">
              <a:solidFill>
                <a:srgbClr val="C00000"/>
              </a:solidFill>
            </a:endParaRPr>
          </a:p>
        </p:txBody>
      </p:sp>
      <p:sp>
        <p:nvSpPr>
          <p:cNvPr id="6" name="Flowchart: Terminator 5"/>
          <p:cNvSpPr/>
          <p:nvPr/>
        </p:nvSpPr>
        <p:spPr>
          <a:xfrm>
            <a:off x="5143504" y="1714488"/>
            <a:ext cx="1037004" cy="214315"/>
          </a:xfrm>
          <a:prstGeom prst="flowChartTerminator">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100" b="1" dirty="0" smtClean="0">
                <a:solidFill>
                  <a:schemeClr val="bg1"/>
                </a:solidFill>
              </a:rPr>
              <a:t>Start</a:t>
            </a:r>
            <a:endParaRPr lang="en-US" sz="1100" b="1" dirty="0">
              <a:solidFill>
                <a:schemeClr val="bg1"/>
              </a:solidFill>
            </a:endParaRPr>
          </a:p>
        </p:txBody>
      </p:sp>
      <p:cxnSp>
        <p:nvCxnSpPr>
          <p:cNvPr id="7" name="Straight Arrow Connector 6"/>
          <p:cNvCxnSpPr/>
          <p:nvPr/>
        </p:nvCxnSpPr>
        <p:spPr>
          <a:xfrm rot="5400000">
            <a:off x="5537207" y="2035166"/>
            <a:ext cx="214314"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Flowchart: Data 7"/>
          <p:cNvSpPr/>
          <p:nvPr/>
        </p:nvSpPr>
        <p:spPr>
          <a:xfrm>
            <a:off x="4071934" y="4143381"/>
            <a:ext cx="1202924" cy="214314"/>
          </a:xfrm>
          <a:prstGeom prst="flowChartInputOutput">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Read </a:t>
            </a:r>
            <a:r>
              <a:rPr lang="en-US" sz="1100" b="1" dirty="0" smtClean="0">
                <a:solidFill>
                  <a:srgbClr val="FFC000"/>
                </a:solidFill>
              </a:rPr>
              <a:t>LD</a:t>
            </a:r>
            <a:endParaRPr lang="en-US" sz="1100" b="1" dirty="0">
              <a:solidFill>
                <a:srgbClr val="FFCC66"/>
              </a:solidFill>
            </a:endParaRPr>
          </a:p>
        </p:txBody>
      </p:sp>
      <p:sp>
        <p:nvSpPr>
          <p:cNvPr id="9" name="Flowchart: Data 8"/>
          <p:cNvSpPr/>
          <p:nvPr/>
        </p:nvSpPr>
        <p:spPr>
          <a:xfrm>
            <a:off x="5072066" y="2143117"/>
            <a:ext cx="1202924" cy="214314"/>
          </a:xfrm>
          <a:prstGeom prst="flowChartInputOutput">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Read </a:t>
            </a:r>
            <a:r>
              <a:rPr lang="en-US" sz="1100" b="1" dirty="0" smtClean="0">
                <a:solidFill>
                  <a:schemeClr val="accent4">
                    <a:lumMod val="60000"/>
                    <a:lumOff val="40000"/>
                  </a:schemeClr>
                </a:solidFill>
              </a:rPr>
              <a:t>FD</a:t>
            </a:r>
            <a:endParaRPr lang="en-US" sz="1100" b="1" dirty="0">
              <a:solidFill>
                <a:schemeClr val="accent4">
                  <a:lumMod val="60000"/>
                  <a:lumOff val="40000"/>
                </a:schemeClr>
              </a:solidFill>
            </a:endParaRPr>
          </a:p>
        </p:txBody>
      </p:sp>
      <p:cxnSp>
        <p:nvCxnSpPr>
          <p:cNvPr id="10" name="Straight Arrow Connector 9"/>
          <p:cNvCxnSpPr/>
          <p:nvPr/>
        </p:nvCxnSpPr>
        <p:spPr>
          <a:xfrm rot="5400000">
            <a:off x="5537207" y="2463794"/>
            <a:ext cx="214314"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hape 19"/>
          <p:cNvCxnSpPr/>
          <p:nvPr/>
        </p:nvCxnSpPr>
        <p:spPr>
          <a:xfrm rot="5400000">
            <a:off x="3857621" y="5357826"/>
            <a:ext cx="357189" cy="214314"/>
          </a:xfrm>
          <a:prstGeom prst="bentConnector3">
            <a:avLst>
              <a:gd name="adj1" fmla="val 2739"/>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4" name="Flowchart: Process 23"/>
          <p:cNvSpPr/>
          <p:nvPr/>
        </p:nvSpPr>
        <p:spPr>
          <a:xfrm>
            <a:off x="4214810" y="4572009"/>
            <a:ext cx="1071570" cy="214313"/>
          </a:xfrm>
          <a:prstGeom prst="flowChart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Calibration </a:t>
            </a:r>
            <a:r>
              <a:rPr lang="en-US" sz="1100" b="1" dirty="0" smtClean="0">
                <a:solidFill>
                  <a:srgbClr val="FFC000"/>
                </a:solidFill>
              </a:rPr>
              <a:t>LD</a:t>
            </a:r>
            <a:endParaRPr lang="en-US" sz="1100" b="1" dirty="0">
              <a:solidFill>
                <a:schemeClr val="accent4">
                  <a:lumMod val="60000"/>
                  <a:lumOff val="40000"/>
                </a:schemeClr>
              </a:solidFill>
            </a:endParaRPr>
          </a:p>
        </p:txBody>
      </p:sp>
      <p:sp>
        <p:nvSpPr>
          <p:cNvPr id="25" name="Flowchart: Process 24"/>
          <p:cNvSpPr/>
          <p:nvPr/>
        </p:nvSpPr>
        <p:spPr>
          <a:xfrm>
            <a:off x="5072066" y="2571745"/>
            <a:ext cx="1071570" cy="214313"/>
          </a:xfrm>
          <a:prstGeom prst="flowChart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Calibration </a:t>
            </a:r>
            <a:r>
              <a:rPr lang="en-US" sz="1100" b="1" dirty="0" smtClean="0">
                <a:solidFill>
                  <a:schemeClr val="accent4">
                    <a:lumMod val="60000"/>
                    <a:lumOff val="40000"/>
                  </a:schemeClr>
                </a:solidFill>
              </a:rPr>
              <a:t>FD</a:t>
            </a:r>
            <a:endParaRPr lang="en-US" sz="1100" b="1" dirty="0">
              <a:solidFill>
                <a:schemeClr val="accent4">
                  <a:lumMod val="60000"/>
                  <a:lumOff val="40000"/>
                </a:schemeClr>
              </a:solidFill>
            </a:endParaRPr>
          </a:p>
        </p:txBody>
      </p:sp>
      <p:cxnSp>
        <p:nvCxnSpPr>
          <p:cNvPr id="26" name="Straight Arrow Connector 25"/>
          <p:cNvCxnSpPr/>
          <p:nvPr/>
        </p:nvCxnSpPr>
        <p:spPr>
          <a:xfrm rot="5400000">
            <a:off x="4608513" y="4035430"/>
            <a:ext cx="214314"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5400000">
            <a:off x="5537207" y="2892422"/>
            <a:ext cx="214314"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9" name="Flowchart: Alternate Process 28"/>
          <p:cNvSpPr/>
          <p:nvPr/>
        </p:nvSpPr>
        <p:spPr>
          <a:xfrm>
            <a:off x="3357554" y="5643578"/>
            <a:ext cx="1143008" cy="214314"/>
          </a:xfrm>
          <a:prstGeom prst="flowChartAlternate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Turn Right 90◦</a:t>
            </a:r>
            <a:endParaRPr lang="en-US" sz="1100" b="1" dirty="0"/>
          </a:p>
        </p:txBody>
      </p:sp>
      <p:cxnSp>
        <p:nvCxnSpPr>
          <p:cNvPr id="30" name="Straight Arrow Connector 29"/>
          <p:cNvCxnSpPr/>
          <p:nvPr/>
        </p:nvCxnSpPr>
        <p:spPr>
          <a:xfrm rot="5400000">
            <a:off x="3822695" y="5964255"/>
            <a:ext cx="214314"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1" name="Flowchart: Alternate Process 30"/>
          <p:cNvSpPr/>
          <p:nvPr/>
        </p:nvSpPr>
        <p:spPr>
          <a:xfrm>
            <a:off x="3357554" y="6072206"/>
            <a:ext cx="1143008" cy="214314"/>
          </a:xfrm>
          <a:prstGeom prst="flowChartAlternate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forward 10cm</a:t>
            </a:r>
            <a:endParaRPr lang="en-US" sz="1100" b="1" dirty="0"/>
          </a:p>
        </p:txBody>
      </p:sp>
      <p:sp>
        <p:nvSpPr>
          <p:cNvPr id="33" name="Flowchart: Alternate Process 32"/>
          <p:cNvSpPr/>
          <p:nvPr/>
        </p:nvSpPr>
        <p:spPr>
          <a:xfrm>
            <a:off x="3286116" y="6500858"/>
            <a:ext cx="1285884" cy="214290"/>
          </a:xfrm>
          <a:prstGeom prst="flowChartAlternate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Turn 90◦ opposite</a:t>
            </a:r>
            <a:endParaRPr lang="en-US" sz="1100" b="1" dirty="0"/>
          </a:p>
        </p:txBody>
      </p:sp>
      <p:cxnSp>
        <p:nvCxnSpPr>
          <p:cNvPr id="38" name="Straight Arrow Connector 37"/>
          <p:cNvCxnSpPr/>
          <p:nvPr/>
        </p:nvCxnSpPr>
        <p:spPr>
          <a:xfrm rot="5400000">
            <a:off x="3822695" y="6392883"/>
            <a:ext cx="214314"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0" name="Shape 139"/>
          <p:cNvCxnSpPr/>
          <p:nvPr/>
        </p:nvCxnSpPr>
        <p:spPr>
          <a:xfrm rot="16200000" flipV="1">
            <a:off x="1500166" y="4857760"/>
            <a:ext cx="2571768" cy="1000132"/>
          </a:xfrm>
          <a:prstGeom prst="bentConnector3">
            <a:avLst>
              <a:gd name="adj1" fmla="val -324"/>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rot="5400000" flipH="1" flipV="1">
            <a:off x="2179621" y="3963991"/>
            <a:ext cx="214314"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0" name="Flowchart: Alternate Process 49"/>
          <p:cNvSpPr/>
          <p:nvPr/>
        </p:nvSpPr>
        <p:spPr>
          <a:xfrm>
            <a:off x="1928794" y="3357562"/>
            <a:ext cx="785818" cy="428628"/>
          </a:xfrm>
          <a:prstGeom prst="flowChartAlternate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Go Forward</a:t>
            </a:r>
            <a:endParaRPr lang="en-US" sz="1100" b="1" dirty="0"/>
          </a:p>
        </p:txBody>
      </p:sp>
      <p:sp>
        <p:nvSpPr>
          <p:cNvPr id="51" name="Flowchart: Decision 50"/>
          <p:cNvSpPr/>
          <p:nvPr/>
        </p:nvSpPr>
        <p:spPr>
          <a:xfrm>
            <a:off x="5072066" y="3000373"/>
            <a:ext cx="1143008" cy="571504"/>
          </a:xfrm>
          <a:prstGeom prst="flowChartDecision">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Is </a:t>
            </a:r>
            <a:r>
              <a:rPr lang="en-US" sz="1100" b="1" dirty="0" smtClean="0">
                <a:solidFill>
                  <a:schemeClr val="accent4">
                    <a:lumMod val="60000"/>
                    <a:lumOff val="40000"/>
                  </a:schemeClr>
                </a:solidFill>
              </a:rPr>
              <a:t>FD</a:t>
            </a:r>
            <a:r>
              <a:rPr lang="en-US" sz="1100" b="1" dirty="0" smtClean="0"/>
              <a:t>&gt;10cm</a:t>
            </a:r>
            <a:endParaRPr lang="en-US" sz="1100" b="1" dirty="0"/>
          </a:p>
        </p:txBody>
      </p:sp>
      <p:cxnSp>
        <p:nvCxnSpPr>
          <p:cNvPr id="52" name="Shape 51"/>
          <p:cNvCxnSpPr/>
          <p:nvPr/>
        </p:nvCxnSpPr>
        <p:spPr>
          <a:xfrm>
            <a:off x="6215074" y="3286125"/>
            <a:ext cx="357190" cy="428628"/>
          </a:xfrm>
          <a:prstGeom prst="bentConnector2">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3" name="Flowchart: Alternate Process 52"/>
          <p:cNvSpPr/>
          <p:nvPr/>
        </p:nvSpPr>
        <p:spPr>
          <a:xfrm>
            <a:off x="4214810" y="3643315"/>
            <a:ext cx="1043916" cy="285751"/>
          </a:xfrm>
          <a:prstGeom prst="flowChartAlternate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Go Forward</a:t>
            </a:r>
            <a:endParaRPr lang="en-US" sz="1100" b="1" dirty="0"/>
          </a:p>
        </p:txBody>
      </p:sp>
      <p:cxnSp>
        <p:nvCxnSpPr>
          <p:cNvPr id="55" name="Shape 54"/>
          <p:cNvCxnSpPr/>
          <p:nvPr/>
        </p:nvCxnSpPr>
        <p:spPr>
          <a:xfrm rot="5400000">
            <a:off x="4714876" y="3286125"/>
            <a:ext cx="357190" cy="357190"/>
          </a:xfrm>
          <a:prstGeom prst="bentConnector3">
            <a:avLst>
              <a:gd name="adj1" fmla="val -1200"/>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rot="5400000">
            <a:off x="4608513" y="4464058"/>
            <a:ext cx="214314"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rot="5400000">
            <a:off x="4608513" y="4892686"/>
            <a:ext cx="214314"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4714876" y="3080564"/>
            <a:ext cx="500066" cy="276999"/>
          </a:xfrm>
          <a:prstGeom prst="rect">
            <a:avLst/>
          </a:prstGeom>
          <a:noFill/>
        </p:spPr>
        <p:txBody>
          <a:bodyPr wrap="square" rtlCol="0">
            <a:spAutoFit/>
          </a:bodyPr>
          <a:lstStyle/>
          <a:p>
            <a:r>
              <a:rPr lang="en-US" sz="1200" b="1" dirty="0" smtClean="0"/>
              <a:t>Yes</a:t>
            </a:r>
            <a:endParaRPr lang="en-US" sz="1200" b="1" dirty="0"/>
          </a:p>
        </p:txBody>
      </p:sp>
      <p:sp>
        <p:nvSpPr>
          <p:cNvPr id="62" name="TextBox 61"/>
          <p:cNvSpPr txBox="1"/>
          <p:nvPr/>
        </p:nvSpPr>
        <p:spPr>
          <a:xfrm>
            <a:off x="3857620" y="5072074"/>
            <a:ext cx="500066" cy="276999"/>
          </a:xfrm>
          <a:prstGeom prst="rect">
            <a:avLst/>
          </a:prstGeom>
          <a:noFill/>
        </p:spPr>
        <p:txBody>
          <a:bodyPr wrap="square" rtlCol="0">
            <a:spAutoFit/>
          </a:bodyPr>
          <a:lstStyle/>
          <a:p>
            <a:r>
              <a:rPr lang="en-US" sz="1200" b="1" dirty="0" smtClean="0"/>
              <a:t>Yes</a:t>
            </a:r>
            <a:endParaRPr lang="en-US" sz="1200" b="1" dirty="0"/>
          </a:p>
        </p:txBody>
      </p:sp>
      <p:sp>
        <p:nvSpPr>
          <p:cNvPr id="68" name="TextBox 67"/>
          <p:cNvSpPr txBox="1"/>
          <p:nvPr/>
        </p:nvSpPr>
        <p:spPr>
          <a:xfrm>
            <a:off x="6215074" y="3071810"/>
            <a:ext cx="500066" cy="276999"/>
          </a:xfrm>
          <a:prstGeom prst="rect">
            <a:avLst/>
          </a:prstGeom>
          <a:noFill/>
        </p:spPr>
        <p:txBody>
          <a:bodyPr wrap="square" rtlCol="0">
            <a:spAutoFit/>
          </a:bodyPr>
          <a:lstStyle/>
          <a:p>
            <a:r>
              <a:rPr lang="en-US" sz="1200" b="1" dirty="0" smtClean="0"/>
              <a:t>No</a:t>
            </a:r>
            <a:endParaRPr lang="en-US" sz="1200" b="1" dirty="0"/>
          </a:p>
        </p:txBody>
      </p:sp>
      <p:sp>
        <p:nvSpPr>
          <p:cNvPr id="70" name="Flowchart: Alternate Process 69"/>
          <p:cNvSpPr/>
          <p:nvPr/>
        </p:nvSpPr>
        <p:spPr>
          <a:xfrm>
            <a:off x="6072198" y="3714752"/>
            <a:ext cx="1043916" cy="285751"/>
          </a:xfrm>
          <a:prstGeom prst="flowChartAlternate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Stop</a:t>
            </a:r>
            <a:endParaRPr lang="en-US" sz="1100" b="1" dirty="0"/>
          </a:p>
        </p:txBody>
      </p:sp>
      <p:cxnSp>
        <p:nvCxnSpPr>
          <p:cNvPr id="71" name="Straight Arrow Connector 70"/>
          <p:cNvCxnSpPr/>
          <p:nvPr/>
        </p:nvCxnSpPr>
        <p:spPr>
          <a:xfrm rot="5400000">
            <a:off x="6465901" y="4106867"/>
            <a:ext cx="214314"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2" name="Flowchart: Terminator 71"/>
          <p:cNvSpPr/>
          <p:nvPr/>
        </p:nvSpPr>
        <p:spPr>
          <a:xfrm>
            <a:off x="6072198" y="4214818"/>
            <a:ext cx="1037004" cy="214315"/>
          </a:xfrm>
          <a:prstGeom prst="flowChartTerminator">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100" b="1" dirty="0" smtClean="0">
                <a:solidFill>
                  <a:schemeClr val="bg1"/>
                </a:solidFill>
              </a:rPr>
              <a:t>Finish</a:t>
            </a:r>
            <a:endParaRPr lang="en-US" sz="1100" b="1" dirty="0">
              <a:solidFill>
                <a:schemeClr val="bg1"/>
              </a:solidFill>
            </a:endParaRPr>
          </a:p>
        </p:txBody>
      </p:sp>
      <p:sp>
        <p:nvSpPr>
          <p:cNvPr id="73" name="Flowchart: Decision 72"/>
          <p:cNvSpPr/>
          <p:nvPr/>
        </p:nvSpPr>
        <p:spPr>
          <a:xfrm>
            <a:off x="4143372" y="5000636"/>
            <a:ext cx="1143008" cy="571504"/>
          </a:xfrm>
          <a:prstGeom prst="flowChartDecision">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Is </a:t>
            </a:r>
            <a:r>
              <a:rPr lang="en-US" sz="1100" b="1" dirty="0" smtClean="0">
                <a:solidFill>
                  <a:srgbClr val="FFC000"/>
                </a:solidFill>
              </a:rPr>
              <a:t>LD</a:t>
            </a:r>
            <a:r>
              <a:rPr lang="en-US" sz="1100" b="1" dirty="0" smtClean="0"/>
              <a:t>&gt;10cm</a:t>
            </a:r>
            <a:endParaRPr lang="en-US" sz="1100" b="1" dirty="0"/>
          </a:p>
        </p:txBody>
      </p:sp>
      <p:sp>
        <p:nvSpPr>
          <p:cNvPr id="74" name="TextBox 73"/>
          <p:cNvSpPr txBox="1"/>
          <p:nvPr/>
        </p:nvSpPr>
        <p:spPr>
          <a:xfrm>
            <a:off x="5214942" y="5072074"/>
            <a:ext cx="500066" cy="276999"/>
          </a:xfrm>
          <a:prstGeom prst="rect">
            <a:avLst/>
          </a:prstGeom>
          <a:noFill/>
        </p:spPr>
        <p:txBody>
          <a:bodyPr wrap="square" rtlCol="0">
            <a:spAutoFit/>
          </a:bodyPr>
          <a:lstStyle/>
          <a:p>
            <a:r>
              <a:rPr lang="en-US" sz="1200" b="1" dirty="0" smtClean="0"/>
              <a:t>No</a:t>
            </a:r>
            <a:endParaRPr lang="en-US" sz="1200" b="1" dirty="0"/>
          </a:p>
        </p:txBody>
      </p:sp>
      <p:cxnSp>
        <p:nvCxnSpPr>
          <p:cNvPr id="80" name="Elbow Connector 79"/>
          <p:cNvCxnSpPr/>
          <p:nvPr/>
        </p:nvCxnSpPr>
        <p:spPr>
          <a:xfrm rot="5400000" flipH="1" flipV="1">
            <a:off x="5000628" y="2285992"/>
            <a:ext cx="3286148" cy="2714644"/>
          </a:xfrm>
          <a:prstGeom prst="bentConnector3">
            <a:avLst>
              <a:gd name="adj1" fmla="val -514"/>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Arrow Connector 94"/>
          <p:cNvCxnSpPr/>
          <p:nvPr/>
        </p:nvCxnSpPr>
        <p:spPr>
          <a:xfrm rot="10800000">
            <a:off x="5786446" y="2000241"/>
            <a:ext cx="2214578"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6" name="Rectangle 95"/>
          <p:cNvSpPr/>
          <p:nvPr/>
        </p:nvSpPr>
        <p:spPr>
          <a:xfrm>
            <a:off x="1857356" y="1785926"/>
            <a:ext cx="1576457" cy="369332"/>
          </a:xfrm>
          <a:prstGeom prst="rect">
            <a:avLst/>
          </a:prstGeom>
        </p:spPr>
        <p:txBody>
          <a:bodyPr wrap="none">
            <a:spAutoFit/>
          </a:bodyPr>
          <a:lstStyle/>
          <a:p>
            <a:r>
              <a:rPr lang="en-US" b="1" dirty="0" smtClean="0"/>
              <a:t>First algorithm</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Software Algorithms cont…</a:t>
            </a:r>
            <a:endParaRPr lang="en-US" dirty="0"/>
          </a:p>
        </p:txBody>
      </p:sp>
      <p:sp>
        <p:nvSpPr>
          <p:cNvPr id="3" name="Content Placeholder 2"/>
          <p:cNvSpPr>
            <a:spLocks noGrp="1"/>
          </p:cNvSpPr>
          <p:nvPr>
            <p:ph idx="1"/>
          </p:nvPr>
        </p:nvSpPr>
        <p:spPr>
          <a:xfrm>
            <a:off x="2143108" y="1928802"/>
            <a:ext cx="6248400" cy="3840163"/>
          </a:xfrm>
        </p:spPr>
        <p:txBody>
          <a:bodyPr/>
          <a:lstStyle/>
          <a:p>
            <a:r>
              <a:rPr lang="en-US" dirty="0" smtClean="0"/>
              <a:t>Example</a:t>
            </a:r>
            <a:endParaRPr lang="en-US" dirty="0"/>
          </a:p>
        </p:txBody>
      </p:sp>
      <p:sp>
        <p:nvSpPr>
          <p:cNvPr id="4" name="Rectangle 3"/>
          <p:cNvSpPr/>
          <p:nvPr/>
        </p:nvSpPr>
        <p:spPr>
          <a:xfrm>
            <a:off x="2071670" y="2571744"/>
            <a:ext cx="6572296" cy="364333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Isosceles Triangle 4"/>
          <p:cNvSpPr/>
          <p:nvPr/>
        </p:nvSpPr>
        <p:spPr>
          <a:xfrm>
            <a:off x="7786710" y="5429264"/>
            <a:ext cx="714380" cy="642942"/>
          </a:xfrm>
          <a:prstGeom prst="triangl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6572264" y="2571744"/>
            <a:ext cx="428628" cy="785818"/>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endParaRPr>
          </a:p>
        </p:txBody>
      </p:sp>
      <p:sp>
        <p:nvSpPr>
          <p:cNvPr id="10" name="Rectangle 9"/>
          <p:cNvSpPr/>
          <p:nvPr/>
        </p:nvSpPr>
        <p:spPr>
          <a:xfrm>
            <a:off x="2071670" y="2571744"/>
            <a:ext cx="2143140" cy="642942"/>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3071802" y="5143512"/>
            <a:ext cx="1143008" cy="107157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p:cNvSpPr txBox="1"/>
          <p:nvPr/>
        </p:nvSpPr>
        <p:spPr>
          <a:xfrm>
            <a:off x="7858148" y="5572140"/>
            <a:ext cx="613694" cy="369332"/>
          </a:xfrm>
          <a:prstGeom prst="rect">
            <a:avLst/>
          </a:prstGeom>
          <a:noFill/>
        </p:spPr>
        <p:txBody>
          <a:bodyPr wrap="none" rtlCol="0">
            <a:spAutoFit/>
          </a:bodyPr>
          <a:lstStyle/>
          <a:p>
            <a:r>
              <a:rPr lang="en-US" dirty="0" smtClean="0"/>
              <a:t>start</a:t>
            </a:r>
            <a:endParaRPr lang="en-US" dirty="0"/>
          </a:p>
        </p:txBody>
      </p:sp>
      <p:sp>
        <p:nvSpPr>
          <p:cNvPr id="14" name="TextBox 13"/>
          <p:cNvSpPr txBox="1"/>
          <p:nvPr/>
        </p:nvSpPr>
        <p:spPr>
          <a:xfrm>
            <a:off x="2000232" y="3143248"/>
            <a:ext cx="729687" cy="369332"/>
          </a:xfrm>
          <a:prstGeom prst="rect">
            <a:avLst/>
          </a:prstGeom>
          <a:solidFill>
            <a:schemeClr val="accent5">
              <a:lumMod val="75000"/>
            </a:schemeClr>
          </a:solidFill>
        </p:spPr>
        <p:txBody>
          <a:bodyPr wrap="none" rtlCol="0">
            <a:spAutoFit/>
          </a:bodyPr>
          <a:lstStyle/>
          <a:p>
            <a:r>
              <a:rPr lang="en-US" dirty="0" smtClean="0">
                <a:solidFill>
                  <a:schemeClr val="bg1"/>
                </a:solidFill>
              </a:rPr>
              <a:t>Finish</a:t>
            </a:r>
            <a:endParaRPr lang="en-US" dirty="0">
              <a:solidFill>
                <a:schemeClr val="bg1"/>
              </a:solidFill>
            </a:endParaRPr>
          </a:p>
        </p:txBody>
      </p:sp>
      <p:cxnSp>
        <p:nvCxnSpPr>
          <p:cNvPr id="18" name="Straight Arrow Connector 17"/>
          <p:cNvCxnSpPr/>
          <p:nvPr/>
        </p:nvCxnSpPr>
        <p:spPr>
          <a:xfrm rot="5400000" flipH="1" flipV="1">
            <a:off x="7108049" y="4249743"/>
            <a:ext cx="2643206" cy="1588"/>
          </a:xfrm>
          <a:prstGeom prst="straightConnector1">
            <a:avLst/>
          </a:prstGeom>
          <a:ln>
            <a:solidFill>
              <a:srgbClr val="06D2DC"/>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5400000" flipH="1" flipV="1">
            <a:off x="6607188" y="4249743"/>
            <a:ext cx="2643206" cy="1588"/>
          </a:xfrm>
          <a:prstGeom prst="straightConnector1">
            <a:avLst/>
          </a:prstGeom>
          <a:ln>
            <a:solidFill>
              <a:srgbClr val="06D2DC"/>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rot="16200000" flipH="1">
            <a:off x="6358346" y="4286652"/>
            <a:ext cx="2570974" cy="1"/>
          </a:xfrm>
          <a:prstGeom prst="straightConnector1">
            <a:avLst/>
          </a:prstGeom>
          <a:ln>
            <a:solidFill>
              <a:srgbClr val="FF0066"/>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rot="16200000" flipH="1">
            <a:off x="6929850" y="4285859"/>
            <a:ext cx="2570974" cy="1"/>
          </a:xfrm>
          <a:prstGeom prst="straightConnector1">
            <a:avLst/>
          </a:prstGeom>
          <a:ln>
            <a:solidFill>
              <a:srgbClr val="FF0066"/>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5400000" flipH="1" flipV="1">
            <a:off x="6108711" y="4249743"/>
            <a:ext cx="2643206" cy="1588"/>
          </a:xfrm>
          <a:prstGeom prst="straightConnector1">
            <a:avLst/>
          </a:prstGeom>
          <a:ln>
            <a:solidFill>
              <a:srgbClr val="06D2DC"/>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5400000" flipH="1" flipV="1">
            <a:off x="4642644" y="4428338"/>
            <a:ext cx="3143272" cy="1588"/>
          </a:xfrm>
          <a:prstGeom prst="straightConnector1">
            <a:avLst/>
          </a:prstGeom>
          <a:ln>
            <a:solidFill>
              <a:srgbClr val="06D2DC"/>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rot="5400000" flipH="1" flipV="1">
            <a:off x="4001290" y="4428338"/>
            <a:ext cx="3143272" cy="1588"/>
          </a:xfrm>
          <a:prstGeom prst="straightConnector1">
            <a:avLst/>
          </a:prstGeom>
          <a:ln>
            <a:solidFill>
              <a:srgbClr val="06D2DC"/>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rot="16200000" flipH="1">
            <a:off x="4321968" y="4464851"/>
            <a:ext cx="3071835" cy="2"/>
          </a:xfrm>
          <a:prstGeom prst="straightConnector1">
            <a:avLst/>
          </a:prstGeom>
          <a:ln>
            <a:solidFill>
              <a:srgbClr val="FF0066"/>
            </a:solidFill>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rot="16200000" flipH="1">
            <a:off x="3750461" y="4464851"/>
            <a:ext cx="3071835" cy="2"/>
          </a:xfrm>
          <a:prstGeom prst="straightConnector1">
            <a:avLst/>
          </a:prstGeom>
          <a:ln>
            <a:solidFill>
              <a:srgbClr val="FF0066"/>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rot="5400000" flipH="1" flipV="1">
            <a:off x="2786844" y="4428338"/>
            <a:ext cx="3143272" cy="1588"/>
          </a:xfrm>
          <a:prstGeom prst="straightConnector1">
            <a:avLst/>
          </a:prstGeom>
          <a:ln>
            <a:solidFill>
              <a:srgbClr val="06D2DC"/>
            </a:solidFill>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rot="16200000" flipH="1">
            <a:off x="3107522" y="4464849"/>
            <a:ext cx="3071835" cy="2"/>
          </a:xfrm>
          <a:prstGeom prst="straightConnector1">
            <a:avLst/>
          </a:prstGeom>
          <a:ln>
            <a:solidFill>
              <a:srgbClr val="FF0066"/>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rot="16200000" flipH="1">
            <a:off x="3893340" y="4107660"/>
            <a:ext cx="928694" cy="2"/>
          </a:xfrm>
          <a:prstGeom prst="straightConnector1">
            <a:avLst/>
          </a:prstGeom>
          <a:ln w="28575">
            <a:solidFill>
              <a:srgbClr val="FF0066"/>
            </a:solidFill>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rot="10800000">
            <a:off x="4000496" y="5000636"/>
            <a:ext cx="223838" cy="9524"/>
          </a:xfrm>
          <a:prstGeom prst="straightConnector1">
            <a:avLst/>
          </a:prstGeom>
          <a:ln w="38100">
            <a:solidFill>
              <a:srgbClr val="06D2DC"/>
            </a:solidFill>
            <a:tailEnd type="arrow"/>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rot="5400000" flipH="1" flipV="1">
            <a:off x="3428198" y="4428338"/>
            <a:ext cx="3143272" cy="1588"/>
          </a:xfrm>
          <a:prstGeom prst="straightConnector1">
            <a:avLst/>
          </a:prstGeom>
          <a:ln>
            <a:solidFill>
              <a:srgbClr val="06D2DC"/>
            </a:solidFill>
            <a:tailEnd type="arrow"/>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rot="16200000" flipH="1">
            <a:off x="5858282" y="4286652"/>
            <a:ext cx="2570974" cy="1"/>
          </a:xfrm>
          <a:prstGeom prst="straightConnector1">
            <a:avLst/>
          </a:prstGeom>
          <a:ln>
            <a:solidFill>
              <a:srgbClr val="FF0066"/>
            </a:solidFill>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rot="5400000" flipH="1" flipV="1">
            <a:off x="3179753" y="4178305"/>
            <a:ext cx="1643074" cy="1588"/>
          </a:xfrm>
          <a:prstGeom prst="straightConnector1">
            <a:avLst/>
          </a:prstGeom>
          <a:ln>
            <a:solidFill>
              <a:srgbClr val="06D2DC"/>
            </a:solidFill>
            <a:tailEnd type="arrow"/>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rot="5400000">
            <a:off x="2964645" y="4179099"/>
            <a:ext cx="1643074" cy="1588"/>
          </a:xfrm>
          <a:prstGeom prst="straightConnector1">
            <a:avLst/>
          </a:prstGeom>
          <a:ln>
            <a:solidFill>
              <a:srgbClr val="FF0066"/>
            </a:solidFill>
            <a:tailEnd type="arrow"/>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rot="5400000">
            <a:off x="2536017" y="4179099"/>
            <a:ext cx="1643074" cy="1588"/>
          </a:xfrm>
          <a:prstGeom prst="straightConnector1">
            <a:avLst/>
          </a:prstGeom>
          <a:ln>
            <a:solidFill>
              <a:srgbClr val="FF0066"/>
            </a:solidFill>
            <a:tailEnd type="arrow"/>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rot="5400000" flipH="1" flipV="1">
            <a:off x="2751125" y="4178305"/>
            <a:ext cx="1643074" cy="1588"/>
          </a:xfrm>
          <a:prstGeom prst="straightConnector1">
            <a:avLst/>
          </a:prstGeom>
          <a:ln>
            <a:solidFill>
              <a:srgbClr val="06D2DC"/>
            </a:solidFill>
            <a:tailEnd type="arrow"/>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rot="5400000" flipH="1" flipV="1">
            <a:off x="2322497" y="4178305"/>
            <a:ext cx="1643074" cy="1588"/>
          </a:xfrm>
          <a:prstGeom prst="straightConnector1">
            <a:avLst/>
          </a:prstGeom>
          <a:ln>
            <a:solidFill>
              <a:srgbClr val="06D2DC"/>
            </a:solidFill>
            <a:tailEnd type="arrow"/>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p:nvPr/>
        </p:nvCxnSpPr>
        <p:spPr>
          <a:xfrm rot="16200000" flipH="1">
            <a:off x="5286778" y="4786718"/>
            <a:ext cx="2570974" cy="1"/>
          </a:xfrm>
          <a:prstGeom prst="straightConnector1">
            <a:avLst/>
          </a:prstGeom>
          <a:ln>
            <a:solidFill>
              <a:srgbClr val="FF0066"/>
            </a:solidFill>
            <a:tailEnd type="arrow"/>
          </a:ln>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p:nvPr/>
        </p:nvCxnSpPr>
        <p:spPr>
          <a:xfrm rot="5400000" flipH="1" flipV="1">
            <a:off x="5537207" y="4749809"/>
            <a:ext cx="2643206" cy="1588"/>
          </a:xfrm>
          <a:prstGeom prst="straightConnector1">
            <a:avLst/>
          </a:prstGeom>
          <a:ln>
            <a:solidFill>
              <a:srgbClr val="06D2DC"/>
            </a:solidFill>
            <a:tailEnd type="arrow"/>
          </a:ln>
        </p:spPr>
        <p:style>
          <a:lnRef idx="1">
            <a:schemeClr val="accent1"/>
          </a:lnRef>
          <a:fillRef idx="0">
            <a:schemeClr val="accent1"/>
          </a:fillRef>
          <a:effectRef idx="0">
            <a:schemeClr val="accent1"/>
          </a:effectRef>
          <a:fontRef idx="minor">
            <a:schemeClr val="tx1"/>
          </a:fontRef>
        </p:style>
      </p:cxnSp>
      <p:cxnSp>
        <p:nvCxnSpPr>
          <p:cNvPr id="81" name="Straight Arrow Connector 80"/>
          <p:cNvCxnSpPr/>
          <p:nvPr/>
        </p:nvCxnSpPr>
        <p:spPr>
          <a:xfrm rot="5400000" flipH="1" flipV="1">
            <a:off x="1392215" y="4678371"/>
            <a:ext cx="2643206" cy="1588"/>
          </a:xfrm>
          <a:prstGeom prst="straightConnector1">
            <a:avLst/>
          </a:prstGeom>
          <a:ln>
            <a:solidFill>
              <a:srgbClr val="06D2DC"/>
            </a:solidFill>
            <a:tailEnd type="arrow"/>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p:nvPr/>
        </p:nvCxnSpPr>
        <p:spPr>
          <a:xfrm rot="16200000" flipH="1">
            <a:off x="1643440" y="4643048"/>
            <a:ext cx="2570974" cy="1"/>
          </a:xfrm>
          <a:prstGeom prst="straightConnector1">
            <a:avLst/>
          </a:prstGeom>
          <a:ln>
            <a:solidFill>
              <a:srgbClr val="FF0066"/>
            </a:solidFill>
            <a:tailEnd type="arrow"/>
          </a:ln>
        </p:spPr>
        <p:style>
          <a:lnRef idx="1">
            <a:schemeClr val="accent1"/>
          </a:lnRef>
          <a:fillRef idx="0">
            <a:schemeClr val="accent1"/>
          </a:fillRef>
          <a:effectRef idx="0">
            <a:schemeClr val="accent1"/>
          </a:effectRef>
          <a:fontRef idx="minor">
            <a:schemeClr val="tx1"/>
          </a:fontRef>
        </p:style>
      </p:cxnSp>
      <p:cxnSp>
        <p:nvCxnSpPr>
          <p:cNvPr id="83" name="Straight Arrow Connector 82"/>
          <p:cNvCxnSpPr/>
          <p:nvPr/>
        </p:nvCxnSpPr>
        <p:spPr>
          <a:xfrm rot="16200000" flipH="1">
            <a:off x="1143374" y="4714487"/>
            <a:ext cx="2570974" cy="1"/>
          </a:xfrm>
          <a:prstGeom prst="straightConnector1">
            <a:avLst/>
          </a:prstGeom>
          <a:ln>
            <a:solidFill>
              <a:srgbClr val="FF0066"/>
            </a:solidFill>
            <a:tailEnd type="arrow"/>
          </a:ln>
        </p:spPr>
        <p:style>
          <a:lnRef idx="1">
            <a:schemeClr val="accent1"/>
          </a:lnRef>
          <a:fillRef idx="0">
            <a:schemeClr val="accent1"/>
          </a:fillRef>
          <a:effectRef idx="0">
            <a:schemeClr val="accent1"/>
          </a:effectRef>
          <a:fontRef idx="minor">
            <a:schemeClr val="tx1"/>
          </a:fontRef>
        </p:style>
      </p:cxnSp>
      <p:cxnSp>
        <p:nvCxnSpPr>
          <p:cNvPr id="84" name="Straight Arrow Connector 83"/>
          <p:cNvCxnSpPr/>
          <p:nvPr/>
        </p:nvCxnSpPr>
        <p:spPr>
          <a:xfrm rot="16200000" flipV="1">
            <a:off x="4036215" y="5250669"/>
            <a:ext cx="652466" cy="9524"/>
          </a:xfrm>
          <a:prstGeom prst="straightConnector1">
            <a:avLst/>
          </a:prstGeom>
          <a:ln w="38100">
            <a:solidFill>
              <a:srgbClr val="06D2DC"/>
            </a:solidFill>
            <a:tailEnd type="arrow"/>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p:nvPr/>
        </p:nvCxnSpPr>
        <p:spPr>
          <a:xfrm rot="16200000" flipV="1">
            <a:off x="1428728" y="4714884"/>
            <a:ext cx="2009788" cy="9524"/>
          </a:xfrm>
          <a:prstGeom prst="straightConnector1">
            <a:avLst/>
          </a:prstGeom>
          <a:ln w="38100">
            <a:solidFill>
              <a:srgbClr val="06D2DC"/>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Software Algorithms cont…</a:t>
            </a:r>
            <a:endParaRPr lang="en-US" dirty="0"/>
          </a:p>
        </p:txBody>
      </p:sp>
      <p:sp>
        <p:nvSpPr>
          <p:cNvPr id="3" name="Content Placeholder 2"/>
          <p:cNvSpPr>
            <a:spLocks noGrp="1"/>
          </p:cNvSpPr>
          <p:nvPr>
            <p:ph idx="1"/>
          </p:nvPr>
        </p:nvSpPr>
        <p:spPr/>
        <p:txBody>
          <a:bodyPr/>
          <a:lstStyle/>
          <a:p>
            <a:r>
              <a:rPr lang="en-US" b="1" dirty="0" smtClean="0"/>
              <a:t>Second algorithm : </a:t>
            </a:r>
            <a:r>
              <a:rPr lang="en-US" dirty="0" smtClean="0"/>
              <a:t>An obstacle at the center of an area.</a:t>
            </a:r>
          </a:p>
          <a:p>
            <a:r>
              <a:rPr lang="en-US" dirty="0" smtClean="0"/>
              <a:t>This algorithm is used to solve case three.</a:t>
            </a:r>
          </a:p>
          <a:p>
            <a:r>
              <a:rPr lang="en-US" dirty="0" smtClean="0"/>
              <a:t>First we need to determine wither the obstacle in the middle of the room or not</a:t>
            </a:r>
          </a:p>
          <a:p>
            <a:r>
              <a:rPr lang="en-US" dirty="0" smtClean="0"/>
              <a:t>Then it need to chick the type of the obstacle discrete or continuous.</a:t>
            </a:r>
          </a:p>
          <a:p>
            <a:pPr>
              <a:buNone/>
            </a:pPr>
            <a:r>
              <a:rPr lang="en-US" dirty="0" smtClean="0"/>
              <a:t>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Second Algorithm</a:t>
            </a:r>
            <a:endParaRPr lang="en-US" dirty="0"/>
          </a:p>
        </p:txBody>
      </p:sp>
      <p:sp>
        <p:nvSpPr>
          <p:cNvPr id="4" name="Flowchart: Decision 3"/>
          <p:cNvSpPr/>
          <p:nvPr/>
        </p:nvSpPr>
        <p:spPr>
          <a:xfrm>
            <a:off x="4283968" y="4365104"/>
            <a:ext cx="1287024" cy="792088"/>
          </a:xfrm>
          <a:prstGeom prst="flowChartDecision">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If  distance&gt;max</a:t>
            </a:r>
            <a:endParaRPr lang="en-US" sz="1100" b="1" dirty="0"/>
          </a:p>
        </p:txBody>
      </p:sp>
      <p:sp>
        <p:nvSpPr>
          <p:cNvPr id="5" name="Flowchart: Terminator 4"/>
          <p:cNvSpPr/>
          <p:nvPr/>
        </p:nvSpPr>
        <p:spPr>
          <a:xfrm>
            <a:off x="4211960" y="1847673"/>
            <a:ext cx="1571636" cy="357191"/>
          </a:xfrm>
          <a:prstGeom prst="flowChartTerminator">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100" b="1" dirty="0" smtClean="0">
                <a:solidFill>
                  <a:schemeClr val="bg1"/>
                </a:solidFill>
              </a:rPr>
              <a:t>Start</a:t>
            </a:r>
            <a:endParaRPr lang="en-US" sz="1100" b="1" dirty="0">
              <a:solidFill>
                <a:schemeClr val="bg1"/>
              </a:solidFill>
            </a:endParaRPr>
          </a:p>
        </p:txBody>
      </p:sp>
      <p:sp>
        <p:nvSpPr>
          <p:cNvPr id="6" name="Flowchart: Data 5"/>
          <p:cNvSpPr/>
          <p:nvPr/>
        </p:nvSpPr>
        <p:spPr>
          <a:xfrm>
            <a:off x="4286818" y="2420888"/>
            <a:ext cx="1653334" cy="353200"/>
          </a:xfrm>
          <a:prstGeom prst="flowChartInputOutput">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solidFill>
                  <a:schemeClr val="accent4">
                    <a:lumMod val="60000"/>
                    <a:lumOff val="40000"/>
                  </a:schemeClr>
                </a:solidFill>
              </a:rPr>
              <a:t>Turn on timer</a:t>
            </a:r>
            <a:endParaRPr lang="en-US" sz="1100" b="1" dirty="0">
              <a:solidFill>
                <a:schemeClr val="accent4">
                  <a:lumMod val="60000"/>
                  <a:lumOff val="40000"/>
                </a:schemeClr>
              </a:solidFill>
            </a:endParaRPr>
          </a:p>
        </p:txBody>
      </p:sp>
      <p:sp>
        <p:nvSpPr>
          <p:cNvPr id="7" name="Flowchart: Process 6"/>
          <p:cNvSpPr/>
          <p:nvPr/>
        </p:nvSpPr>
        <p:spPr>
          <a:xfrm>
            <a:off x="4067944" y="3068960"/>
            <a:ext cx="1728192" cy="432048"/>
          </a:xfrm>
          <a:prstGeom prst="flowChart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b="1" dirty="0" smtClean="0"/>
          </a:p>
          <a:p>
            <a:pPr algn="ctr"/>
            <a:r>
              <a:rPr lang="en-US" sz="1100" b="1" dirty="0" smtClean="0"/>
              <a:t>Compute  the distance for first  line  </a:t>
            </a:r>
            <a:r>
              <a:rPr lang="en-US" sz="1100" b="1" dirty="0" smtClean="0">
                <a:solidFill>
                  <a:schemeClr val="tx2">
                    <a:lumMod val="50000"/>
                    <a:lumOff val="50000"/>
                  </a:schemeClr>
                </a:solidFill>
              </a:rPr>
              <a:t>max=distance</a:t>
            </a:r>
          </a:p>
          <a:p>
            <a:pPr algn="ctr"/>
            <a:endParaRPr lang="en-US" sz="1100" b="1" dirty="0">
              <a:solidFill>
                <a:schemeClr val="accent4">
                  <a:lumMod val="60000"/>
                  <a:lumOff val="40000"/>
                </a:schemeClr>
              </a:solidFill>
            </a:endParaRPr>
          </a:p>
        </p:txBody>
      </p:sp>
      <p:sp>
        <p:nvSpPr>
          <p:cNvPr id="8" name="Flowchart: Alternate Process 7"/>
          <p:cNvSpPr/>
          <p:nvPr/>
        </p:nvSpPr>
        <p:spPr>
          <a:xfrm>
            <a:off x="2987824" y="5013176"/>
            <a:ext cx="1043916" cy="285751"/>
          </a:xfrm>
          <a:prstGeom prst="flowChartAlternate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Max=distance</a:t>
            </a:r>
            <a:endParaRPr lang="en-US" sz="1100" b="1" dirty="0"/>
          </a:p>
        </p:txBody>
      </p:sp>
      <p:sp>
        <p:nvSpPr>
          <p:cNvPr id="10" name="TextBox 9"/>
          <p:cNvSpPr txBox="1"/>
          <p:nvPr/>
        </p:nvSpPr>
        <p:spPr>
          <a:xfrm>
            <a:off x="3275856" y="4725144"/>
            <a:ext cx="500066" cy="276999"/>
          </a:xfrm>
          <a:prstGeom prst="rect">
            <a:avLst/>
          </a:prstGeom>
          <a:noFill/>
        </p:spPr>
        <p:txBody>
          <a:bodyPr wrap="square" rtlCol="0">
            <a:spAutoFit/>
          </a:bodyPr>
          <a:lstStyle/>
          <a:p>
            <a:r>
              <a:rPr lang="en-US" sz="1200" b="1" dirty="0" smtClean="0"/>
              <a:t>Yes</a:t>
            </a:r>
            <a:endParaRPr lang="en-US" sz="1200" b="1" dirty="0"/>
          </a:p>
        </p:txBody>
      </p:sp>
      <p:sp>
        <p:nvSpPr>
          <p:cNvPr id="15" name="TextBox 14"/>
          <p:cNvSpPr txBox="1"/>
          <p:nvPr/>
        </p:nvSpPr>
        <p:spPr>
          <a:xfrm>
            <a:off x="6300192" y="4653136"/>
            <a:ext cx="500066" cy="276999"/>
          </a:xfrm>
          <a:prstGeom prst="rect">
            <a:avLst/>
          </a:prstGeom>
          <a:noFill/>
        </p:spPr>
        <p:txBody>
          <a:bodyPr wrap="square" rtlCol="0">
            <a:spAutoFit/>
          </a:bodyPr>
          <a:lstStyle/>
          <a:p>
            <a:r>
              <a:rPr lang="en-US" sz="1200" b="1" dirty="0" smtClean="0"/>
              <a:t>No</a:t>
            </a:r>
            <a:endParaRPr lang="en-US" sz="1200" b="1" dirty="0"/>
          </a:p>
        </p:txBody>
      </p:sp>
      <p:sp>
        <p:nvSpPr>
          <p:cNvPr id="11" name="Flowchart: Process 10"/>
          <p:cNvSpPr/>
          <p:nvPr/>
        </p:nvSpPr>
        <p:spPr>
          <a:xfrm>
            <a:off x="4067944" y="3717032"/>
            <a:ext cx="1728192" cy="432048"/>
          </a:xfrm>
          <a:prstGeom prst="flowChart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Compute  the distance for next  line </a:t>
            </a:r>
            <a:endParaRPr lang="en-US" sz="1100" b="1" dirty="0">
              <a:solidFill>
                <a:schemeClr val="accent4">
                  <a:lumMod val="60000"/>
                  <a:lumOff val="40000"/>
                </a:schemeClr>
              </a:solidFill>
            </a:endParaRPr>
          </a:p>
        </p:txBody>
      </p:sp>
      <p:sp>
        <p:nvSpPr>
          <p:cNvPr id="21" name="Flowchart: Alternate Process 20"/>
          <p:cNvSpPr/>
          <p:nvPr/>
        </p:nvSpPr>
        <p:spPr>
          <a:xfrm>
            <a:off x="6012160" y="4941168"/>
            <a:ext cx="1043916" cy="285751"/>
          </a:xfrm>
          <a:prstGeom prst="flowChartAlternate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Max=max</a:t>
            </a:r>
            <a:endParaRPr lang="en-US" sz="1100" b="1" dirty="0"/>
          </a:p>
        </p:txBody>
      </p:sp>
      <p:sp>
        <p:nvSpPr>
          <p:cNvPr id="23" name="Flowchart: Decision 22"/>
          <p:cNvSpPr/>
          <p:nvPr/>
        </p:nvSpPr>
        <p:spPr>
          <a:xfrm>
            <a:off x="4211960" y="5445224"/>
            <a:ext cx="1359032" cy="792088"/>
          </a:xfrm>
          <a:prstGeom prst="flowChartDecision">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If  distance&lt;max</a:t>
            </a:r>
            <a:endParaRPr lang="en-US" sz="1100" b="1" dirty="0"/>
          </a:p>
        </p:txBody>
      </p:sp>
      <p:sp>
        <p:nvSpPr>
          <p:cNvPr id="25" name="Flowchart: Alternate Process 24"/>
          <p:cNvSpPr/>
          <p:nvPr/>
        </p:nvSpPr>
        <p:spPr>
          <a:xfrm>
            <a:off x="2627784" y="6093296"/>
            <a:ext cx="1296144" cy="360040"/>
          </a:xfrm>
          <a:prstGeom prst="flowChartAlternate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Obstacle in the middle </a:t>
            </a:r>
            <a:endParaRPr lang="en-US" sz="1100" b="1" dirty="0"/>
          </a:p>
        </p:txBody>
      </p:sp>
      <p:sp>
        <p:nvSpPr>
          <p:cNvPr id="26" name="Flowchart: Alternate Process 25"/>
          <p:cNvSpPr/>
          <p:nvPr/>
        </p:nvSpPr>
        <p:spPr>
          <a:xfrm>
            <a:off x="6012160" y="6021288"/>
            <a:ext cx="1296144" cy="360040"/>
          </a:xfrm>
          <a:prstGeom prst="flowChartAlternate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Obstacle in end of room</a:t>
            </a:r>
            <a:endParaRPr lang="en-US" sz="1100" b="1" dirty="0"/>
          </a:p>
        </p:txBody>
      </p:sp>
      <p:cxnSp>
        <p:nvCxnSpPr>
          <p:cNvPr id="31" name="Elbow Connector 30"/>
          <p:cNvCxnSpPr>
            <a:stCxn id="4" idx="1"/>
            <a:endCxn id="8" idx="3"/>
          </p:cNvCxnSpPr>
          <p:nvPr/>
        </p:nvCxnSpPr>
        <p:spPr>
          <a:xfrm rot="10800000" flipV="1">
            <a:off x="4031740" y="4761148"/>
            <a:ext cx="252228" cy="394904"/>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3" name="Elbow Connector 32"/>
          <p:cNvCxnSpPr>
            <a:stCxn id="4" idx="3"/>
            <a:endCxn id="21" idx="1"/>
          </p:cNvCxnSpPr>
          <p:nvPr/>
        </p:nvCxnSpPr>
        <p:spPr>
          <a:xfrm>
            <a:off x="5570992" y="4761148"/>
            <a:ext cx="441168" cy="322896"/>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a:stCxn id="4" idx="2"/>
          </p:cNvCxnSpPr>
          <p:nvPr/>
        </p:nvCxnSpPr>
        <p:spPr>
          <a:xfrm>
            <a:off x="4927480" y="5157192"/>
            <a:ext cx="456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 name="Elbow Connector 41"/>
          <p:cNvCxnSpPr>
            <a:stCxn id="23" idx="1"/>
            <a:endCxn id="25" idx="3"/>
          </p:cNvCxnSpPr>
          <p:nvPr/>
        </p:nvCxnSpPr>
        <p:spPr>
          <a:xfrm rot="10800000" flipV="1">
            <a:off x="3923928" y="5841268"/>
            <a:ext cx="288032" cy="432048"/>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4" name="Elbow Connector 43"/>
          <p:cNvCxnSpPr>
            <a:stCxn id="23" idx="3"/>
            <a:endCxn id="26" idx="1"/>
          </p:cNvCxnSpPr>
          <p:nvPr/>
        </p:nvCxnSpPr>
        <p:spPr>
          <a:xfrm>
            <a:off x="5570992" y="5841268"/>
            <a:ext cx="441168" cy="36004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8" name="Elbow Connector 47"/>
          <p:cNvCxnSpPr>
            <a:stCxn id="11" idx="2"/>
            <a:endCxn id="4" idx="0"/>
          </p:cNvCxnSpPr>
          <p:nvPr/>
        </p:nvCxnSpPr>
        <p:spPr>
          <a:xfrm rot="5400000">
            <a:off x="4821748" y="4254812"/>
            <a:ext cx="216024" cy="456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stCxn id="7" idx="2"/>
            <a:endCxn id="11" idx="0"/>
          </p:cNvCxnSpPr>
          <p:nvPr/>
        </p:nvCxnSpPr>
        <p:spPr>
          <a:xfrm>
            <a:off x="4932040" y="3501008"/>
            <a:ext cx="0"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stCxn id="6" idx="3"/>
            <a:endCxn id="7" idx="0"/>
          </p:cNvCxnSpPr>
          <p:nvPr/>
        </p:nvCxnSpPr>
        <p:spPr>
          <a:xfrm flipH="1">
            <a:off x="4932040" y="2774088"/>
            <a:ext cx="16112" cy="2948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a:off x="5004048" y="2204864"/>
            <a:ext cx="0"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3059832" y="5733256"/>
            <a:ext cx="500066" cy="276999"/>
          </a:xfrm>
          <a:prstGeom prst="rect">
            <a:avLst/>
          </a:prstGeom>
          <a:noFill/>
        </p:spPr>
        <p:txBody>
          <a:bodyPr wrap="square" rtlCol="0">
            <a:spAutoFit/>
          </a:bodyPr>
          <a:lstStyle/>
          <a:p>
            <a:r>
              <a:rPr lang="en-US" sz="1200" b="1" dirty="0" smtClean="0"/>
              <a:t>Yes</a:t>
            </a:r>
            <a:endParaRPr lang="en-US" sz="1200" b="1" dirty="0"/>
          </a:p>
        </p:txBody>
      </p:sp>
      <p:sp>
        <p:nvSpPr>
          <p:cNvPr id="62" name="TextBox 61"/>
          <p:cNvSpPr txBox="1"/>
          <p:nvPr/>
        </p:nvSpPr>
        <p:spPr>
          <a:xfrm>
            <a:off x="6444208" y="5661248"/>
            <a:ext cx="500066" cy="276999"/>
          </a:xfrm>
          <a:prstGeom prst="rect">
            <a:avLst/>
          </a:prstGeom>
          <a:noFill/>
        </p:spPr>
        <p:txBody>
          <a:bodyPr wrap="square" rtlCol="0">
            <a:spAutoFit/>
          </a:bodyPr>
          <a:lstStyle/>
          <a:p>
            <a:r>
              <a:rPr lang="en-US" sz="1200" b="1" dirty="0" smtClean="0"/>
              <a:t>Yes</a:t>
            </a:r>
            <a:endParaRPr lang="en-US" sz="1200" b="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Algorithm to avoided obstacle in the middle</a:t>
            </a:r>
            <a:endParaRPr lang="en-US" dirty="0"/>
          </a:p>
        </p:txBody>
      </p:sp>
      <p:sp>
        <p:nvSpPr>
          <p:cNvPr id="4" name="Flowchart: Alternate Process 3"/>
          <p:cNvSpPr/>
          <p:nvPr/>
        </p:nvSpPr>
        <p:spPr>
          <a:xfrm>
            <a:off x="4211960" y="2060848"/>
            <a:ext cx="1296144" cy="360040"/>
          </a:xfrm>
          <a:prstGeom prst="flowChartAlternate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Obstacle in the middle </a:t>
            </a:r>
            <a:endParaRPr lang="en-US" sz="1100" b="1" dirty="0"/>
          </a:p>
        </p:txBody>
      </p:sp>
      <p:sp>
        <p:nvSpPr>
          <p:cNvPr id="5" name="Flowchart: Process 4"/>
          <p:cNvSpPr/>
          <p:nvPr/>
        </p:nvSpPr>
        <p:spPr>
          <a:xfrm>
            <a:off x="3995936" y="2780928"/>
            <a:ext cx="1728192" cy="432048"/>
          </a:xfrm>
          <a:prstGeom prst="flowChart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b="1" dirty="0" smtClean="0"/>
          </a:p>
          <a:p>
            <a:r>
              <a:rPr lang="en-US" sz="1100" b="1" dirty="0" smtClean="0"/>
              <a:t>Compute  the distance for next  line </a:t>
            </a:r>
            <a:endParaRPr lang="en-US" sz="1100" b="1" dirty="0" smtClean="0">
              <a:solidFill>
                <a:schemeClr val="accent4">
                  <a:lumMod val="60000"/>
                  <a:lumOff val="40000"/>
                </a:schemeClr>
              </a:solidFill>
            </a:endParaRPr>
          </a:p>
          <a:p>
            <a:endParaRPr lang="en-US" sz="1100" dirty="0"/>
          </a:p>
        </p:txBody>
      </p:sp>
      <p:sp>
        <p:nvSpPr>
          <p:cNvPr id="6" name="Flowchart: Decision 5"/>
          <p:cNvSpPr/>
          <p:nvPr/>
        </p:nvSpPr>
        <p:spPr>
          <a:xfrm>
            <a:off x="4067944" y="3501008"/>
            <a:ext cx="1512168" cy="792088"/>
          </a:xfrm>
          <a:prstGeom prst="flowChartDecision">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If distance&gt;previous distance</a:t>
            </a:r>
            <a:endParaRPr lang="en-US" sz="1100" b="1" dirty="0"/>
          </a:p>
        </p:txBody>
      </p:sp>
      <p:sp>
        <p:nvSpPr>
          <p:cNvPr id="9" name="Flowchart: Decision 8"/>
          <p:cNvSpPr/>
          <p:nvPr/>
        </p:nvSpPr>
        <p:spPr>
          <a:xfrm>
            <a:off x="2987824" y="4581128"/>
            <a:ext cx="1512168" cy="792088"/>
          </a:xfrm>
          <a:prstGeom prst="flowChartDecision">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While left FD&lt;10</a:t>
            </a:r>
            <a:endParaRPr lang="en-US" sz="1100" b="1" dirty="0"/>
          </a:p>
        </p:txBody>
      </p:sp>
      <p:sp>
        <p:nvSpPr>
          <p:cNvPr id="10" name="Flowchart: Alternate Process 9"/>
          <p:cNvSpPr/>
          <p:nvPr/>
        </p:nvSpPr>
        <p:spPr>
          <a:xfrm>
            <a:off x="1979712" y="5445224"/>
            <a:ext cx="1296144" cy="360040"/>
          </a:xfrm>
          <a:prstGeom prst="flowChartAlternate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Move forward</a:t>
            </a:r>
            <a:endParaRPr lang="en-US" sz="1100" b="1" dirty="0"/>
          </a:p>
        </p:txBody>
      </p:sp>
      <p:sp>
        <p:nvSpPr>
          <p:cNvPr id="11" name="Flowchart: Alternate Process 10"/>
          <p:cNvSpPr/>
          <p:nvPr/>
        </p:nvSpPr>
        <p:spPr>
          <a:xfrm>
            <a:off x="4355976" y="5301208"/>
            <a:ext cx="1296144" cy="360040"/>
          </a:xfrm>
          <a:prstGeom prst="flowChartAlternate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t>Turn left </a:t>
            </a:r>
            <a:endParaRPr lang="en-US" sz="1100" b="1" dirty="0"/>
          </a:p>
        </p:txBody>
      </p:sp>
      <p:cxnSp>
        <p:nvCxnSpPr>
          <p:cNvPr id="13" name="Shape 12"/>
          <p:cNvCxnSpPr>
            <a:stCxn id="6" idx="2"/>
            <a:endCxn id="9" idx="0"/>
          </p:cNvCxnSpPr>
          <p:nvPr/>
        </p:nvCxnSpPr>
        <p:spPr>
          <a:xfrm rot="5400000">
            <a:off x="4139952" y="3897052"/>
            <a:ext cx="288032" cy="108012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hape 15"/>
          <p:cNvCxnSpPr>
            <a:stCxn id="9" idx="3"/>
            <a:endCxn id="11" idx="0"/>
          </p:cNvCxnSpPr>
          <p:nvPr/>
        </p:nvCxnSpPr>
        <p:spPr>
          <a:xfrm>
            <a:off x="4499992" y="4977172"/>
            <a:ext cx="504056" cy="324036"/>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Elbow Connector 17"/>
          <p:cNvCxnSpPr>
            <a:stCxn id="10" idx="3"/>
            <a:endCxn id="9" idx="2"/>
          </p:cNvCxnSpPr>
          <p:nvPr/>
        </p:nvCxnSpPr>
        <p:spPr>
          <a:xfrm flipV="1">
            <a:off x="3275856" y="5373216"/>
            <a:ext cx="468052" cy="252028"/>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Flowchart: Process 18"/>
          <p:cNvSpPr/>
          <p:nvPr/>
        </p:nvSpPr>
        <p:spPr>
          <a:xfrm>
            <a:off x="4211960" y="5949280"/>
            <a:ext cx="1728192" cy="432048"/>
          </a:xfrm>
          <a:prstGeom prst="flowChart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b="1" dirty="0" smtClean="0"/>
              <a:t>Continue first algorithm</a:t>
            </a:r>
            <a:endParaRPr lang="en-US" sz="1100" b="1" dirty="0" smtClean="0">
              <a:solidFill>
                <a:schemeClr val="accent4">
                  <a:lumMod val="60000"/>
                  <a:lumOff val="40000"/>
                </a:schemeClr>
              </a:solidFill>
            </a:endParaRPr>
          </a:p>
          <a:p>
            <a:endParaRPr lang="en-US" sz="1100" dirty="0"/>
          </a:p>
        </p:txBody>
      </p:sp>
      <p:sp>
        <p:nvSpPr>
          <p:cNvPr id="25" name="Flowchart: Process 24"/>
          <p:cNvSpPr/>
          <p:nvPr/>
        </p:nvSpPr>
        <p:spPr>
          <a:xfrm>
            <a:off x="5868144" y="4077072"/>
            <a:ext cx="1728192" cy="432048"/>
          </a:xfrm>
          <a:prstGeom prst="flowChartProcess">
            <a:avLst/>
          </a:prstGeom>
          <a:gradFill flip="none" rotWithShape="1">
            <a:gsLst>
              <a:gs pos="0">
                <a:srgbClr val="CC3300">
                  <a:shade val="30000"/>
                  <a:satMod val="115000"/>
                </a:srgbClr>
              </a:gs>
              <a:gs pos="50000">
                <a:srgbClr val="CC3300">
                  <a:shade val="67500"/>
                  <a:satMod val="115000"/>
                </a:srgbClr>
              </a:gs>
              <a:gs pos="100000">
                <a:srgbClr val="CC3300">
                  <a:shade val="100000"/>
                  <a:satMod val="115000"/>
                </a:srgbClr>
              </a:gs>
            </a:gsLst>
            <a:path path="circl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b="1" dirty="0" smtClean="0"/>
              <a:t>Continue first algorithm</a:t>
            </a:r>
            <a:endParaRPr lang="en-US" sz="1100" b="1" dirty="0" smtClean="0">
              <a:solidFill>
                <a:schemeClr val="accent4">
                  <a:lumMod val="60000"/>
                  <a:lumOff val="40000"/>
                </a:schemeClr>
              </a:solidFill>
            </a:endParaRPr>
          </a:p>
          <a:p>
            <a:endParaRPr lang="en-US" sz="1100" dirty="0"/>
          </a:p>
        </p:txBody>
      </p:sp>
      <p:cxnSp>
        <p:nvCxnSpPr>
          <p:cNvPr id="31" name="Elbow Connector 30"/>
          <p:cNvCxnSpPr>
            <a:stCxn id="6" idx="3"/>
            <a:endCxn id="25" idx="1"/>
          </p:cNvCxnSpPr>
          <p:nvPr/>
        </p:nvCxnSpPr>
        <p:spPr>
          <a:xfrm>
            <a:off x="5580112" y="3897052"/>
            <a:ext cx="288032" cy="396044"/>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4860032" y="2420888"/>
            <a:ext cx="0" cy="360040"/>
          </a:xfrm>
          <a:prstGeom prst="line">
            <a:avLst/>
          </a:prstGeom>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2339752" y="4653136"/>
            <a:ext cx="500066" cy="276999"/>
          </a:xfrm>
          <a:prstGeom prst="rect">
            <a:avLst/>
          </a:prstGeom>
          <a:noFill/>
        </p:spPr>
        <p:txBody>
          <a:bodyPr wrap="square" rtlCol="0">
            <a:spAutoFit/>
          </a:bodyPr>
          <a:lstStyle/>
          <a:p>
            <a:r>
              <a:rPr lang="en-US" sz="1200" b="1" dirty="0" smtClean="0"/>
              <a:t>Yes</a:t>
            </a:r>
            <a:endParaRPr lang="en-US" sz="1200" b="1" dirty="0"/>
          </a:p>
        </p:txBody>
      </p:sp>
      <p:sp>
        <p:nvSpPr>
          <p:cNvPr id="39" name="TextBox 38"/>
          <p:cNvSpPr txBox="1"/>
          <p:nvPr/>
        </p:nvSpPr>
        <p:spPr>
          <a:xfrm>
            <a:off x="3491880" y="4005064"/>
            <a:ext cx="500066" cy="276999"/>
          </a:xfrm>
          <a:prstGeom prst="rect">
            <a:avLst/>
          </a:prstGeom>
          <a:noFill/>
        </p:spPr>
        <p:txBody>
          <a:bodyPr wrap="square" rtlCol="0">
            <a:spAutoFit/>
          </a:bodyPr>
          <a:lstStyle/>
          <a:p>
            <a:r>
              <a:rPr lang="en-US" sz="1200" b="1" dirty="0" smtClean="0"/>
              <a:t>Yes</a:t>
            </a:r>
            <a:endParaRPr lang="en-US" sz="1200" b="1" dirty="0"/>
          </a:p>
        </p:txBody>
      </p:sp>
      <p:sp>
        <p:nvSpPr>
          <p:cNvPr id="41" name="TextBox 40"/>
          <p:cNvSpPr txBox="1"/>
          <p:nvPr/>
        </p:nvSpPr>
        <p:spPr>
          <a:xfrm>
            <a:off x="4860032" y="4581128"/>
            <a:ext cx="500066" cy="276999"/>
          </a:xfrm>
          <a:prstGeom prst="rect">
            <a:avLst/>
          </a:prstGeom>
          <a:noFill/>
        </p:spPr>
        <p:txBody>
          <a:bodyPr wrap="square" rtlCol="0">
            <a:spAutoFit/>
          </a:bodyPr>
          <a:lstStyle/>
          <a:p>
            <a:r>
              <a:rPr lang="en-US" sz="1200" b="1" dirty="0" smtClean="0"/>
              <a:t>no</a:t>
            </a:r>
            <a:endParaRPr lang="en-US" sz="1200" b="1" dirty="0"/>
          </a:p>
        </p:txBody>
      </p:sp>
      <p:cxnSp>
        <p:nvCxnSpPr>
          <p:cNvPr id="42" name="Straight Connector 41"/>
          <p:cNvCxnSpPr/>
          <p:nvPr/>
        </p:nvCxnSpPr>
        <p:spPr>
          <a:xfrm flipV="1">
            <a:off x="5076056" y="5661248"/>
            <a:ext cx="0" cy="288032"/>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p:cNvCxnSpPr>
            <a:endCxn id="5" idx="2"/>
          </p:cNvCxnSpPr>
          <p:nvPr/>
        </p:nvCxnSpPr>
        <p:spPr>
          <a:xfrm flipV="1">
            <a:off x="4860032" y="3212976"/>
            <a:ext cx="0" cy="216024"/>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hape 45"/>
          <p:cNvCxnSpPr>
            <a:stCxn id="9" idx="1"/>
            <a:endCxn id="10" idx="0"/>
          </p:cNvCxnSpPr>
          <p:nvPr/>
        </p:nvCxnSpPr>
        <p:spPr>
          <a:xfrm rot="10800000" flipV="1">
            <a:off x="2627784" y="4977172"/>
            <a:ext cx="360040" cy="468052"/>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Problems</a:t>
            </a:r>
            <a:endParaRPr lang="en-US" dirty="0"/>
          </a:p>
        </p:txBody>
      </p:sp>
      <p:sp>
        <p:nvSpPr>
          <p:cNvPr id="3" name="Content Placeholder 2"/>
          <p:cNvSpPr>
            <a:spLocks noGrp="1"/>
          </p:cNvSpPr>
          <p:nvPr>
            <p:ph idx="1"/>
          </p:nvPr>
        </p:nvSpPr>
        <p:spPr/>
        <p:txBody>
          <a:bodyPr/>
          <a:lstStyle/>
          <a:p>
            <a:pPr lvl="0"/>
            <a:r>
              <a:rPr lang="en-US" dirty="0" smtClean="0"/>
              <a:t>The problem of unavailable ICs like ultrasonic sensor which we used instead of it the IR.</a:t>
            </a:r>
          </a:p>
          <a:p>
            <a:pPr lvl="0"/>
            <a:r>
              <a:rPr lang="en-US" dirty="0" smtClean="0"/>
              <a:t>The problem of find a suitable toy car that will carry the vacuum.</a:t>
            </a:r>
          </a:p>
          <a:p>
            <a:pPr lvl="0"/>
            <a:r>
              <a:rPr lang="en-US" dirty="0" smtClean="0"/>
              <a:t>A problem that happened because of the vacuum weight, that caused a problems in turning the wheels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Problems cont…</a:t>
            </a:r>
            <a:endParaRPr lang="en-US" dirty="0"/>
          </a:p>
        </p:txBody>
      </p:sp>
      <p:sp>
        <p:nvSpPr>
          <p:cNvPr id="3" name="Content Placeholder 2"/>
          <p:cNvSpPr>
            <a:spLocks noGrp="1"/>
          </p:cNvSpPr>
          <p:nvPr>
            <p:ph idx="1"/>
          </p:nvPr>
        </p:nvSpPr>
        <p:spPr/>
        <p:txBody>
          <a:bodyPr>
            <a:normAutofit/>
          </a:bodyPr>
          <a:lstStyle/>
          <a:p>
            <a:pPr lvl="0"/>
            <a:r>
              <a:rPr lang="en-US" dirty="0" smtClean="0"/>
              <a:t>Problem with motor and high current needed to operate them, and safety method needed to protect the basic circuit from the backward current.</a:t>
            </a:r>
          </a:p>
          <a:p>
            <a:pPr lvl="0"/>
            <a:r>
              <a:rPr lang="en-US" dirty="0" smtClean="0"/>
              <a:t>Problem </a:t>
            </a:r>
            <a:r>
              <a:rPr lang="en-US" dirty="0" smtClean="0"/>
              <a:t>of dealing with sensor and floating value, some time sensor read wrong value so we put technique to ensure the sensor gives us right values</a:t>
            </a: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future development</a:t>
            </a:r>
            <a:endParaRPr lang="en-US" dirty="0"/>
          </a:p>
        </p:txBody>
      </p:sp>
      <p:sp>
        <p:nvSpPr>
          <p:cNvPr id="3" name="Content Placeholder 2"/>
          <p:cNvSpPr>
            <a:spLocks noGrp="1"/>
          </p:cNvSpPr>
          <p:nvPr>
            <p:ph idx="1"/>
          </p:nvPr>
        </p:nvSpPr>
        <p:spPr/>
        <p:txBody>
          <a:bodyPr>
            <a:normAutofit fontScale="92500"/>
          </a:bodyPr>
          <a:lstStyle/>
          <a:p>
            <a:pPr lvl="0"/>
            <a:r>
              <a:rPr lang="en-US" dirty="0" smtClean="0"/>
              <a:t>Now we are working to make the robot smart enough to detect all objects in any position of room.</a:t>
            </a:r>
          </a:p>
          <a:p>
            <a:pPr lvl="0"/>
            <a:r>
              <a:rPr lang="en-US" dirty="0" smtClean="0"/>
              <a:t>In the future we hope to make the robot smarter such that when the robot cleans any room it will save the information about obstacle and its location and if the user want to clean a room it just will restore information and will clean faster.</a:t>
            </a:r>
          </a:p>
          <a:p>
            <a:pPr lvl="0"/>
            <a:r>
              <a:rPr lang="en-US" dirty="0" smtClean="0"/>
              <a:t>We hope to make the robot to clean tables such that it can detect edges and it will clean the tables without falling down.</a:t>
            </a:r>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3108" y="2286000"/>
            <a:ext cx="6248400" cy="3840163"/>
          </a:xfrm>
        </p:spPr>
        <p:txBody>
          <a:bodyPr>
            <a:normAutofit/>
          </a:bodyPr>
          <a:lstStyle/>
          <a:p>
            <a:pPr algn="ctr">
              <a:buNone/>
            </a:pPr>
            <a:r>
              <a:rPr lang="en-US" sz="9600" dirty="0" smtClean="0">
                <a:latin typeface="Arial" pitchFamily="34" charset="0"/>
                <a:cs typeface="Arial" pitchFamily="34" charset="0"/>
              </a:rPr>
              <a:t>THANK YOU!</a:t>
            </a:r>
            <a:endParaRPr lang="en-US" sz="96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Mod">
  <a:themeElements>
    <a:clrScheme name="Mod">
      <a:dk1>
        <a:sysClr val="windowText" lastClr="000000"/>
      </a:dk1>
      <a:lt1>
        <a:sysClr val="window" lastClr="FFFFFF"/>
      </a:lt1>
      <a:dk2>
        <a:srgbClr val="065218"/>
      </a:dk2>
      <a:lt2>
        <a:srgbClr val="EDF3AE"/>
      </a:lt2>
      <a:accent1>
        <a:srgbClr val="8FCB17"/>
      </a:accent1>
      <a:accent2>
        <a:srgbClr val="769F11"/>
      </a:accent2>
      <a:accent3>
        <a:srgbClr val="D4E336"/>
      </a:accent3>
      <a:accent4>
        <a:srgbClr val="0C8228"/>
      </a:accent4>
      <a:accent5>
        <a:srgbClr val="C0EDA8"/>
      </a:accent5>
      <a:accent6>
        <a:srgbClr val="3B4F18"/>
      </a:accent6>
      <a:hlink>
        <a:srgbClr val="0A6A21"/>
      </a:hlink>
      <a:folHlink>
        <a:srgbClr val="406EA5"/>
      </a:folHlink>
    </a:clrScheme>
    <a:fontScheme name="Mod">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Brooklet">
      <a:fillStyleLst>
        <a:solidFill>
          <a:schemeClr val="phClr">
            <a:tint val="100000"/>
          </a:scheme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6175" cap="flat" cmpd="sng" algn="ctr">
          <a:solidFill>
            <a:schemeClr val="phClr">
              <a:alpha val="100000"/>
            </a:schemeClr>
          </a:solidFill>
          <a:prstDash val="solid"/>
        </a:ln>
        <a:ln w="16350" cap="flat" cmpd="sng" algn="ctr">
          <a:solidFill>
            <a:schemeClr val="phClr">
              <a:alpha val="100000"/>
            </a:schemeClr>
          </a:solidFill>
          <a:prstDash val="solid"/>
        </a:ln>
        <a:ln w="29525" cap="flat" cmpd="sng" algn="ctr">
          <a:solidFill>
            <a:schemeClr val="phClr">
              <a:alpha val="100000"/>
            </a:schemeClr>
          </a:solidFill>
          <a:prstDash val="solid"/>
        </a:ln>
      </a:lnStyleLst>
      <a:effectStyleLst>
        <a:effectStyle>
          <a:effectLst>
            <a:outerShdw blurRad="63000" dist="25400" dir="16000000" rotWithShape="0">
              <a:srgbClr val="000000">
                <a:alpha val="10000"/>
              </a:srgbClr>
            </a:outerShdw>
          </a:effectLst>
          <a:scene3d>
            <a:camera prst="orthographicFront"/>
            <a:lightRig rig="soft" dir="t">
              <a:rot lat="0" lon="0" rev="0"/>
            </a:lightRig>
          </a:scene3d>
        </a:effectStyle>
        <a:effectStyle>
          <a:effectLst>
            <a:outerShdw blurRad="63000" dist="25400" dir="16000000" rotWithShape="0">
              <a:srgbClr val="000000">
                <a:alpha val="10000"/>
              </a:srgbClr>
            </a:outerShdw>
          </a:effectLst>
          <a:scene3d>
            <a:camera prst="perspectiveFront" fov="7200000"/>
            <a:lightRig rig="glow" dir="t">
              <a:rot lat="0" lon="0" rev="21000000"/>
            </a:lightRig>
          </a:scene3d>
          <a:sp3d>
            <a:bevelT w="304800" h="44450"/>
            <a:bevelB w="304800" h="44450"/>
            <a:contourClr>
              <a:schemeClr val="phClr">
                <a:shade val="60000"/>
                <a:satMod val="110000"/>
              </a:schemeClr>
            </a:contourClr>
          </a:sp3d>
        </a:effectStyle>
        <a:effectStyle>
          <a:effectLst>
            <a:outerShdw blurRad="63000" dist="25400" dir="16000000" rotWithShape="0">
              <a:srgbClr val="000000">
                <a:alpha val="10000"/>
              </a:srgbClr>
            </a:outerShdw>
          </a:effectLst>
          <a:scene3d>
            <a:camera prst="perspectiveFront" fov="0"/>
            <a:lightRig rig="glow" dir="t">
              <a:rot lat="0" lon="0" rev="21000000"/>
            </a:lightRig>
          </a:scene3d>
          <a:sp3d>
            <a:bevelT w="342900" h="38100" prst="softRound"/>
            <a:bevelB w="342900" h="38100" prst="softRound"/>
            <a:contourClr>
              <a:schemeClr val="phClr">
                <a:shade val="60000"/>
                <a:satMod val="110000"/>
              </a:schemeClr>
            </a:contourClr>
          </a:sp3d>
        </a:effectStyle>
      </a:effectStyleLst>
      <a:bgFillStyleLst>
        <a:solidFill>
          <a:schemeClr val="phClr">
            <a:satMod val="125000"/>
          </a:schemeClr>
        </a:solidFill>
        <a:solidFill>
          <a:schemeClr val="phClr">
            <a:shade val="30000"/>
            <a:satMod val="150000"/>
          </a:schemeClr>
        </a:solidFill>
        <a:gradFill>
          <a:gsLst>
            <a:gs pos="0">
              <a:schemeClr val="phClr">
                <a:tint val="100000"/>
                <a:shade val="80000"/>
                <a:satMod val="135000"/>
              </a:schemeClr>
            </a:gs>
            <a:gs pos="55000">
              <a:schemeClr val="phClr">
                <a:tint val="70000"/>
                <a:shade val="100000"/>
                <a:satMod val="150000"/>
              </a:schemeClr>
            </a:gs>
            <a:gs pos="100000">
              <a:schemeClr val="phClr">
                <a:tint val="70000"/>
                <a:shade val="100000"/>
                <a:satMod val="15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Template>
  <TotalTime>1114</TotalTime>
  <Words>1025</Words>
  <Application>Microsoft Office PowerPoint</Application>
  <PresentationFormat>On-screen Show (4:3)</PresentationFormat>
  <Paragraphs>187</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Mod</vt:lpstr>
      <vt:lpstr>Robotic Vacuum  Cleaner </vt:lpstr>
      <vt:lpstr>outline</vt:lpstr>
      <vt:lpstr>Idea cont…</vt:lpstr>
      <vt:lpstr>Idea cont…</vt:lpstr>
      <vt:lpstr>Idea</vt:lpstr>
      <vt:lpstr>Idea cont…</vt:lpstr>
      <vt:lpstr>Features</vt:lpstr>
      <vt:lpstr>Features</vt:lpstr>
      <vt:lpstr>Features cont…</vt:lpstr>
      <vt:lpstr>Features cont…</vt:lpstr>
      <vt:lpstr>Application Scope</vt:lpstr>
      <vt:lpstr>Hardware Components</vt:lpstr>
      <vt:lpstr>Hardware Components cont…</vt:lpstr>
      <vt:lpstr>Hardware Components cont…</vt:lpstr>
      <vt:lpstr>Hardware Components cont…</vt:lpstr>
      <vt:lpstr>Hardware Components cont…</vt:lpstr>
      <vt:lpstr>Software Algorithms</vt:lpstr>
      <vt:lpstr>Software Algorithms cont…</vt:lpstr>
      <vt:lpstr>Software Algorithms cont…</vt:lpstr>
      <vt:lpstr>Software Algorithms cont…</vt:lpstr>
      <vt:lpstr>Software Algorithms cont…</vt:lpstr>
      <vt:lpstr>Software Algorithms cont…</vt:lpstr>
      <vt:lpstr>Software Algorithms cont…</vt:lpstr>
      <vt:lpstr>Software Algorithms cont…</vt:lpstr>
      <vt:lpstr>Second Algorithm</vt:lpstr>
      <vt:lpstr>Algorithm to avoided obstacle in the middle</vt:lpstr>
      <vt:lpstr>Problems</vt:lpstr>
      <vt:lpstr>Problems cont…</vt:lpstr>
      <vt:lpstr>future development</vt:lpstr>
      <vt:lpstr>Slide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Robotic Vacuum  Cleaner </dc:title>
  <dc:creator>Hiba</dc:creator>
  <cp:lastModifiedBy>Hiba</cp:lastModifiedBy>
  <cp:revision>47</cp:revision>
  <dcterms:created xsi:type="dcterms:W3CDTF">2012-05-20T20:39:00Z</dcterms:created>
  <dcterms:modified xsi:type="dcterms:W3CDTF">2012-05-23T06:21:32Z</dcterms:modified>
</cp:coreProperties>
</file>