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75" r:id="rId7"/>
    <p:sldId id="276" r:id="rId8"/>
    <p:sldId id="261" r:id="rId9"/>
    <p:sldId id="262" r:id="rId10"/>
    <p:sldId id="263" r:id="rId11"/>
    <p:sldId id="264" r:id="rId12"/>
    <p:sldId id="279" r:id="rId13"/>
    <p:sldId id="265" r:id="rId14"/>
    <p:sldId id="280" r:id="rId15"/>
    <p:sldId id="266" r:id="rId16"/>
    <p:sldId id="267" r:id="rId17"/>
    <p:sldId id="268" r:id="rId18"/>
    <p:sldId id="281" r:id="rId19"/>
    <p:sldId id="277" r:id="rId20"/>
    <p:sldId id="278" r:id="rId21"/>
    <p:sldId id="269" r:id="rId22"/>
    <p:sldId id="285" r:id="rId23"/>
    <p:sldId id="286" r:id="rId24"/>
    <p:sldId id="287" r:id="rId25"/>
    <p:sldId id="288" r:id="rId26"/>
    <p:sldId id="289" r:id="rId27"/>
    <p:sldId id="290" r:id="rId28"/>
    <p:sldId id="291" r:id="rId29"/>
    <p:sldId id="283" r:id="rId30"/>
    <p:sldId id="292" r:id="rId31"/>
    <p:sldId id="293" r:id="rId32"/>
    <p:sldId id="294" r:id="rId33"/>
    <p:sldId id="295" r:id="rId34"/>
    <p:sldId id="296" r:id="rId35"/>
    <p:sldId id="273" r:id="rId36"/>
    <p:sldId id="274" r:id="rId37"/>
  </p:sldIdLst>
  <p:sldSz cx="12192000" cy="6858000"/>
  <p:notesSz cx="6858000" cy="9144000"/>
  <p:defaultText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5368" autoAdjust="0"/>
    <p:restoredTop sz="94660"/>
  </p:normalViewPr>
  <p:slideViewPr>
    <p:cSldViewPr snapToGrid="0">
      <p:cViewPr varScale="1">
        <p:scale>
          <a:sx n="69" d="100"/>
          <a:sy n="69" d="100"/>
        </p:scale>
        <p:origin x="7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D403EFFD-6410-42DA-8EAA-D18FC83F08AD}"/>
              </a:ext>
            </a:extLst>
          </p:cNvPr>
          <p:cNvSpPr>
            <a:spLocks noGrp="1"/>
          </p:cNvSpPr>
          <p:nvPr>
            <p:ph type="ctrTitle"/>
          </p:nvPr>
        </p:nvSpPr>
        <p:spPr>
          <a:xfrm>
            <a:off x="1524000" y="1122363"/>
            <a:ext cx="9144000" cy="2387600"/>
          </a:xfrm>
        </p:spPr>
        <p:txBody>
          <a:bodyPr anchor="b"/>
          <a:lstStyle>
            <a:lvl1pPr algn="ctr">
              <a:defRPr sz="6000"/>
            </a:lvl1pPr>
          </a:lstStyle>
          <a:p>
            <a:r>
              <a:rPr lang="ar-SA"/>
              <a:t>انقر لتحرير نمط عنوان الشكل الرئيسي</a:t>
            </a:r>
            <a:endParaRPr lang="en-US"/>
          </a:p>
        </p:txBody>
      </p:sp>
      <p:sp>
        <p:nvSpPr>
          <p:cNvPr id="3" name="عنوان فرعي 2">
            <a:extLst>
              <a:ext uri="{FF2B5EF4-FFF2-40B4-BE49-F238E27FC236}">
                <a16:creationId xmlns:a16="http://schemas.microsoft.com/office/drawing/2014/main" id="{5DF37F67-BC16-4FB6-9E7D-B8E821466A0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a:t>انقر لتحرير نمط العنوان الفرعي للشكل الرئيسي</a:t>
            </a:r>
            <a:endParaRPr lang="en-US"/>
          </a:p>
        </p:txBody>
      </p:sp>
      <p:sp>
        <p:nvSpPr>
          <p:cNvPr id="4" name="عنصر نائب للتاريخ 3">
            <a:extLst>
              <a:ext uri="{FF2B5EF4-FFF2-40B4-BE49-F238E27FC236}">
                <a16:creationId xmlns:a16="http://schemas.microsoft.com/office/drawing/2014/main" id="{C7BE3E60-F421-452C-8AE5-0A70C47C0B75}"/>
              </a:ext>
            </a:extLst>
          </p:cNvPr>
          <p:cNvSpPr>
            <a:spLocks noGrp="1"/>
          </p:cNvSpPr>
          <p:nvPr>
            <p:ph type="dt" sz="half" idx="10"/>
          </p:nvPr>
        </p:nvSpPr>
        <p:spPr/>
        <p:txBody>
          <a:bodyPr/>
          <a:lstStyle/>
          <a:p>
            <a:fld id="{005FFF8B-D29C-4D2A-80E1-0DC23A79A7DA}" type="datetimeFigureOut">
              <a:rPr lang="en-US" smtClean="0"/>
              <a:t>1/9/2022</a:t>
            </a:fld>
            <a:endParaRPr lang="en-US"/>
          </a:p>
        </p:txBody>
      </p:sp>
      <p:sp>
        <p:nvSpPr>
          <p:cNvPr id="5" name="عنصر نائب للتذييل 4">
            <a:extLst>
              <a:ext uri="{FF2B5EF4-FFF2-40B4-BE49-F238E27FC236}">
                <a16:creationId xmlns:a16="http://schemas.microsoft.com/office/drawing/2014/main" id="{9FE21DA3-198B-4E0D-99AA-71CE8EADE146}"/>
              </a:ext>
            </a:extLst>
          </p:cNvPr>
          <p:cNvSpPr>
            <a:spLocks noGrp="1"/>
          </p:cNvSpPr>
          <p:nvPr>
            <p:ph type="ftr" sz="quarter" idx="11"/>
          </p:nvPr>
        </p:nvSpPr>
        <p:spPr/>
        <p:txBody>
          <a:bodyPr/>
          <a:lstStyle/>
          <a:p>
            <a:endParaRPr lang="en-US"/>
          </a:p>
        </p:txBody>
      </p:sp>
      <p:sp>
        <p:nvSpPr>
          <p:cNvPr id="6" name="عنصر نائب لرقم الشريحة 5">
            <a:extLst>
              <a:ext uri="{FF2B5EF4-FFF2-40B4-BE49-F238E27FC236}">
                <a16:creationId xmlns:a16="http://schemas.microsoft.com/office/drawing/2014/main" id="{1D84EFFF-BE68-45C3-9903-36307E75382E}"/>
              </a:ext>
            </a:extLst>
          </p:cNvPr>
          <p:cNvSpPr>
            <a:spLocks noGrp="1"/>
          </p:cNvSpPr>
          <p:nvPr>
            <p:ph type="sldNum" sz="quarter" idx="12"/>
          </p:nvPr>
        </p:nvSpPr>
        <p:spPr/>
        <p:txBody>
          <a:bodyPr/>
          <a:lstStyle/>
          <a:p>
            <a:fld id="{ACED4E2F-9F6D-4350-8685-A53429C7C25C}" type="slidenum">
              <a:rPr lang="en-US" smtClean="0"/>
              <a:t>‹#›</a:t>
            </a:fld>
            <a:endParaRPr lang="en-US"/>
          </a:p>
        </p:txBody>
      </p:sp>
    </p:spTree>
    <p:extLst>
      <p:ext uri="{BB962C8B-B14F-4D97-AF65-F5344CB8AC3E}">
        <p14:creationId xmlns:p14="http://schemas.microsoft.com/office/powerpoint/2010/main" val="18651240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15EE766-3155-486C-A673-71280859FD0F}"/>
              </a:ext>
            </a:extLst>
          </p:cNvPr>
          <p:cNvSpPr>
            <a:spLocks noGrp="1"/>
          </p:cNvSpPr>
          <p:nvPr>
            <p:ph type="title"/>
          </p:nvPr>
        </p:nvSpPr>
        <p:spPr/>
        <p:txBody>
          <a:bodyPr/>
          <a:lstStyle/>
          <a:p>
            <a:r>
              <a:rPr lang="ar-SA"/>
              <a:t>انقر لتحرير نمط عنوان الشكل الرئيسي</a:t>
            </a:r>
            <a:endParaRPr lang="en-US"/>
          </a:p>
        </p:txBody>
      </p:sp>
      <p:sp>
        <p:nvSpPr>
          <p:cNvPr id="3" name="عنصر نائب للعنوان العمودي 2">
            <a:extLst>
              <a:ext uri="{FF2B5EF4-FFF2-40B4-BE49-F238E27FC236}">
                <a16:creationId xmlns:a16="http://schemas.microsoft.com/office/drawing/2014/main" id="{64326A96-7728-4D31-B777-FE7C0FE7200D}"/>
              </a:ext>
            </a:extLst>
          </p:cNvPr>
          <p:cNvSpPr>
            <a:spLocks noGrp="1"/>
          </p:cNvSpPr>
          <p:nvPr>
            <p:ph type="body" orient="vert" idx="1"/>
          </p:nvPr>
        </p:nvSpPr>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a:extLst>
              <a:ext uri="{FF2B5EF4-FFF2-40B4-BE49-F238E27FC236}">
                <a16:creationId xmlns:a16="http://schemas.microsoft.com/office/drawing/2014/main" id="{AECAFD4B-B784-454E-A76D-8DD36154527D}"/>
              </a:ext>
            </a:extLst>
          </p:cNvPr>
          <p:cNvSpPr>
            <a:spLocks noGrp="1"/>
          </p:cNvSpPr>
          <p:nvPr>
            <p:ph type="dt" sz="half" idx="10"/>
          </p:nvPr>
        </p:nvSpPr>
        <p:spPr/>
        <p:txBody>
          <a:bodyPr/>
          <a:lstStyle/>
          <a:p>
            <a:fld id="{005FFF8B-D29C-4D2A-80E1-0DC23A79A7DA}" type="datetimeFigureOut">
              <a:rPr lang="en-US" smtClean="0"/>
              <a:t>1/9/2022</a:t>
            </a:fld>
            <a:endParaRPr lang="en-US"/>
          </a:p>
        </p:txBody>
      </p:sp>
      <p:sp>
        <p:nvSpPr>
          <p:cNvPr id="5" name="عنصر نائب للتذييل 4">
            <a:extLst>
              <a:ext uri="{FF2B5EF4-FFF2-40B4-BE49-F238E27FC236}">
                <a16:creationId xmlns:a16="http://schemas.microsoft.com/office/drawing/2014/main" id="{3CFCE373-DA0E-47DA-A1D1-47E2898448F6}"/>
              </a:ext>
            </a:extLst>
          </p:cNvPr>
          <p:cNvSpPr>
            <a:spLocks noGrp="1"/>
          </p:cNvSpPr>
          <p:nvPr>
            <p:ph type="ftr" sz="quarter" idx="11"/>
          </p:nvPr>
        </p:nvSpPr>
        <p:spPr/>
        <p:txBody>
          <a:bodyPr/>
          <a:lstStyle/>
          <a:p>
            <a:endParaRPr lang="en-US"/>
          </a:p>
        </p:txBody>
      </p:sp>
      <p:sp>
        <p:nvSpPr>
          <p:cNvPr id="6" name="عنصر نائب لرقم الشريحة 5">
            <a:extLst>
              <a:ext uri="{FF2B5EF4-FFF2-40B4-BE49-F238E27FC236}">
                <a16:creationId xmlns:a16="http://schemas.microsoft.com/office/drawing/2014/main" id="{8FB2964D-C8C7-426F-BF42-2B40C47E5C5A}"/>
              </a:ext>
            </a:extLst>
          </p:cNvPr>
          <p:cNvSpPr>
            <a:spLocks noGrp="1"/>
          </p:cNvSpPr>
          <p:nvPr>
            <p:ph type="sldNum" sz="quarter" idx="12"/>
          </p:nvPr>
        </p:nvSpPr>
        <p:spPr/>
        <p:txBody>
          <a:bodyPr/>
          <a:lstStyle/>
          <a:p>
            <a:fld id="{ACED4E2F-9F6D-4350-8685-A53429C7C25C}" type="slidenum">
              <a:rPr lang="en-US" smtClean="0"/>
              <a:t>‹#›</a:t>
            </a:fld>
            <a:endParaRPr lang="en-US"/>
          </a:p>
        </p:txBody>
      </p:sp>
    </p:spTree>
    <p:extLst>
      <p:ext uri="{BB962C8B-B14F-4D97-AF65-F5344CB8AC3E}">
        <p14:creationId xmlns:p14="http://schemas.microsoft.com/office/powerpoint/2010/main" val="23216637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a:extLst>
              <a:ext uri="{FF2B5EF4-FFF2-40B4-BE49-F238E27FC236}">
                <a16:creationId xmlns:a16="http://schemas.microsoft.com/office/drawing/2014/main" id="{0074C305-B1DD-4102-9535-7EC785BA18BB}"/>
              </a:ext>
            </a:extLst>
          </p:cNvPr>
          <p:cNvSpPr>
            <a:spLocks noGrp="1"/>
          </p:cNvSpPr>
          <p:nvPr>
            <p:ph type="title" orient="vert"/>
          </p:nvPr>
        </p:nvSpPr>
        <p:spPr>
          <a:xfrm>
            <a:off x="8724900" y="365125"/>
            <a:ext cx="2628900" cy="5811838"/>
          </a:xfrm>
        </p:spPr>
        <p:txBody>
          <a:bodyPr vert="eaVert"/>
          <a:lstStyle/>
          <a:p>
            <a:r>
              <a:rPr lang="ar-SA"/>
              <a:t>انقر لتحرير نمط عنوان الشكل الرئيسي</a:t>
            </a:r>
            <a:endParaRPr lang="en-US"/>
          </a:p>
        </p:txBody>
      </p:sp>
      <p:sp>
        <p:nvSpPr>
          <p:cNvPr id="3" name="عنصر نائب للعنوان العمودي 2">
            <a:extLst>
              <a:ext uri="{FF2B5EF4-FFF2-40B4-BE49-F238E27FC236}">
                <a16:creationId xmlns:a16="http://schemas.microsoft.com/office/drawing/2014/main" id="{A61A1B7F-6879-4254-9970-749FDD35AE3C}"/>
              </a:ext>
            </a:extLst>
          </p:cNvPr>
          <p:cNvSpPr>
            <a:spLocks noGrp="1"/>
          </p:cNvSpPr>
          <p:nvPr>
            <p:ph type="body" orient="vert" idx="1"/>
          </p:nvPr>
        </p:nvSpPr>
        <p:spPr>
          <a:xfrm>
            <a:off x="838200" y="365125"/>
            <a:ext cx="7734300" cy="5811838"/>
          </a:xfrm>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a:extLst>
              <a:ext uri="{FF2B5EF4-FFF2-40B4-BE49-F238E27FC236}">
                <a16:creationId xmlns:a16="http://schemas.microsoft.com/office/drawing/2014/main" id="{80C0999B-76A8-4B18-BA9B-8016A37EA620}"/>
              </a:ext>
            </a:extLst>
          </p:cNvPr>
          <p:cNvSpPr>
            <a:spLocks noGrp="1"/>
          </p:cNvSpPr>
          <p:nvPr>
            <p:ph type="dt" sz="half" idx="10"/>
          </p:nvPr>
        </p:nvSpPr>
        <p:spPr/>
        <p:txBody>
          <a:bodyPr/>
          <a:lstStyle/>
          <a:p>
            <a:fld id="{005FFF8B-D29C-4D2A-80E1-0DC23A79A7DA}" type="datetimeFigureOut">
              <a:rPr lang="en-US" smtClean="0"/>
              <a:t>1/9/2022</a:t>
            </a:fld>
            <a:endParaRPr lang="en-US"/>
          </a:p>
        </p:txBody>
      </p:sp>
      <p:sp>
        <p:nvSpPr>
          <p:cNvPr id="5" name="عنصر نائب للتذييل 4">
            <a:extLst>
              <a:ext uri="{FF2B5EF4-FFF2-40B4-BE49-F238E27FC236}">
                <a16:creationId xmlns:a16="http://schemas.microsoft.com/office/drawing/2014/main" id="{4CD1D434-78DC-4335-8634-617D4ED627DC}"/>
              </a:ext>
            </a:extLst>
          </p:cNvPr>
          <p:cNvSpPr>
            <a:spLocks noGrp="1"/>
          </p:cNvSpPr>
          <p:nvPr>
            <p:ph type="ftr" sz="quarter" idx="11"/>
          </p:nvPr>
        </p:nvSpPr>
        <p:spPr/>
        <p:txBody>
          <a:bodyPr/>
          <a:lstStyle/>
          <a:p>
            <a:endParaRPr lang="en-US"/>
          </a:p>
        </p:txBody>
      </p:sp>
      <p:sp>
        <p:nvSpPr>
          <p:cNvPr id="6" name="عنصر نائب لرقم الشريحة 5">
            <a:extLst>
              <a:ext uri="{FF2B5EF4-FFF2-40B4-BE49-F238E27FC236}">
                <a16:creationId xmlns:a16="http://schemas.microsoft.com/office/drawing/2014/main" id="{AF0BA798-ABEB-4D05-BA4C-FD745BC3AEA5}"/>
              </a:ext>
            </a:extLst>
          </p:cNvPr>
          <p:cNvSpPr>
            <a:spLocks noGrp="1"/>
          </p:cNvSpPr>
          <p:nvPr>
            <p:ph type="sldNum" sz="quarter" idx="12"/>
          </p:nvPr>
        </p:nvSpPr>
        <p:spPr/>
        <p:txBody>
          <a:bodyPr/>
          <a:lstStyle/>
          <a:p>
            <a:fld id="{ACED4E2F-9F6D-4350-8685-A53429C7C25C}" type="slidenum">
              <a:rPr lang="en-US" smtClean="0"/>
              <a:t>‹#›</a:t>
            </a:fld>
            <a:endParaRPr lang="en-US"/>
          </a:p>
        </p:txBody>
      </p:sp>
    </p:spTree>
    <p:extLst>
      <p:ext uri="{BB962C8B-B14F-4D97-AF65-F5344CB8AC3E}">
        <p14:creationId xmlns:p14="http://schemas.microsoft.com/office/powerpoint/2010/main" val="42621870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DB9274C3-302F-4140-8B80-57D73C46B5AE}"/>
              </a:ext>
            </a:extLst>
          </p:cNvPr>
          <p:cNvSpPr>
            <a:spLocks noGrp="1"/>
          </p:cNvSpPr>
          <p:nvPr>
            <p:ph type="title"/>
          </p:nvPr>
        </p:nvSpPr>
        <p:spPr/>
        <p:txBody>
          <a:bodyPr/>
          <a:lstStyle/>
          <a:p>
            <a:r>
              <a:rPr lang="ar-SA"/>
              <a:t>انقر لتحرير نمط عنوان الشكل الرئيسي</a:t>
            </a:r>
            <a:endParaRPr lang="en-US"/>
          </a:p>
        </p:txBody>
      </p:sp>
      <p:sp>
        <p:nvSpPr>
          <p:cNvPr id="3" name="عنصر نائب للمحتوى 2">
            <a:extLst>
              <a:ext uri="{FF2B5EF4-FFF2-40B4-BE49-F238E27FC236}">
                <a16:creationId xmlns:a16="http://schemas.microsoft.com/office/drawing/2014/main" id="{4BDBCFCA-CCBD-4DF1-AC12-EDAFB63F3AC4}"/>
              </a:ext>
            </a:extLst>
          </p:cNvPr>
          <p:cNvSpPr>
            <a:spLocks noGrp="1"/>
          </p:cNvSpPr>
          <p:nvPr>
            <p:ph idx="1"/>
          </p:nvPr>
        </p:nvSpPr>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a:extLst>
              <a:ext uri="{FF2B5EF4-FFF2-40B4-BE49-F238E27FC236}">
                <a16:creationId xmlns:a16="http://schemas.microsoft.com/office/drawing/2014/main" id="{757C407A-E800-4F02-929B-BB30A300255A}"/>
              </a:ext>
            </a:extLst>
          </p:cNvPr>
          <p:cNvSpPr>
            <a:spLocks noGrp="1"/>
          </p:cNvSpPr>
          <p:nvPr>
            <p:ph type="dt" sz="half" idx="10"/>
          </p:nvPr>
        </p:nvSpPr>
        <p:spPr/>
        <p:txBody>
          <a:bodyPr/>
          <a:lstStyle/>
          <a:p>
            <a:fld id="{005FFF8B-D29C-4D2A-80E1-0DC23A79A7DA}" type="datetimeFigureOut">
              <a:rPr lang="en-US" smtClean="0"/>
              <a:t>1/9/2022</a:t>
            </a:fld>
            <a:endParaRPr lang="en-US"/>
          </a:p>
        </p:txBody>
      </p:sp>
      <p:sp>
        <p:nvSpPr>
          <p:cNvPr id="5" name="عنصر نائب للتذييل 4">
            <a:extLst>
              <a:ext uri="{FF2B5EF4-FFF2-40B4-BE49-F238E27FC236}">
                <a16:creationId xmlns:a16="http://schemas.microsoft.com/office/drawing/2014/main" id="{C9B52173-48AC-4C84-B047-BEEB69CF9252}"/>
              </a:ext>
            </a:extLst>
          </p:cNvPr>
          <p:cNvSpPr>
            <a:spLocks noGrp="1"/>
          </p:cNvSpPr>
          <p:nvPr>
            <p:ph type="ftr" sz="quarter" idx="11"/>
          </p:nvPr>
        </p:nvSpPr>
        <p:spPr/>
        <p:txBody>
          <a:bodyPr/>
          <a:lstStyle/>
          <a:p>
            <a:endParaRPr lang="en-US"/>
          </a:p>
        </p:txBody>
      </p:sp>
      <p:sp>
        <p:nvSpPr>
          <p:cNvPr id="6" name="عنصر نائب لرقم الشريحة 5">
            <a:extLst>
              <a:ext uri="{FF2B5EF4-FFF2-40B4-BE49-F238E27FC236}">
                <a16:creationId xmlns:a16="http://schemas.microsoft.com/office/drawing/2014/main" id="{4D625237-5FE1-4E20-9DCE-B51E9EF10459}"/>
              </a:ext>
            </a:extLst>
          </p:cNvPr>
          <p:cNvSpPr>
            <a:spLocks noGrp="1"/>
          </p:cNvSpPr>
          <p:nvPr>
            <p:ph type="sldNum" sz="quarter" idx="12"/>
          </p:nvPr>
        </p:nvSpPr>
        <p:spPr/>
        <p:txBody>
          <a:bodyPr/>
          <a:lstStyle/>
          <a:p>
            <a:fld id="{ACED4E2F-9F6D-4350-8685-A53429C7C25C}" type="slidenum">
              <a:rPr lang="en-US" smtClean="0"/>
              <a:t>‹#›</a:t>
            </a:fld>
            <a:endParaRPr lang="en-US"/>
          </a:p>
        </p:txBody>
      </p:sp>
    </p:spTree>
    <p:extLst>
      <p:ext uri="{BB962C8B-B14F-4D97-AF65-F5344CB8AC3E}">
        <p14:creationId xmlns:p14="http://schemas.microsoft.com/office/powerpoint/2010/main" val="34609675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DC244583-918D-4912-BE94-6C6092E118B8}"/>
              </a:ext>
            </a:extLst>
          </p:cNvPr>
          <p:cNvSpPr>
            <a:spLocks noGrp="1"/>
          </p:cNvSpPr>
          <p:nvPr>
            <p:ph type="title"/>
          </p:nvPr>
        </p:nvSpPr>
        <p:spPr>
          <a:xfrm>
            <a:off x="831850" y="1709738"/>
            <a:ext cx="10515600" cy="2852737"/>
          </a:xfrm>
        </p:spPr>
        <p:txBody>
          <a:bodyPr anchor="b"/>
          <a:lstStyle>
            <a:lvl1pPr>
              <a:defRPr sz="6000"/>
            </a:lvl1pPr>
          </a:lstStyle>
          <a:p>
            <a:r>
              <a:rPr lang="ar-SA"/>
              <a:t>انقر لتحرير نمط عنوان الشكل الرئيسي</a:t>
            </a:r>
            <a:endParaRPr lang="en-US"/>
          </a:p>
        </p:txBody>
      </p:sp>
      <p:sp>
        <p:nvSpPr>
          <p:cNvPr id="3" name="عنصر نائب للنص 2">
            <a:extLst>
              <a:ext uri="{FF2B5EF4-FFF2-40B4-BE49-F238E27FC236}">
                <a16:creationId xmlns:a16="http://schemas.microsoft.com/office/drawing/2014/main" id="{29D1ADEC-EB72-4C5C-B672-B0F1D3E2F8A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a:t>انقر لتحرير أنماط نص الشكل الرئيسي</a:t>
            </a:r>
          </a:p>
        </p:txBody>
      </p:sp>
      <p:sp>
        <p:nvSpPr>
          <p:cNvPr id="4" name="عنصر نائب للتاريخ 3">
            <a:extLst>
              <a:ext uri="{FF2B5EF4-FFF2-40B4-BE49-F238E27FC236}">
                <a16:creationId xmlns:a16="http://schemas.microsoft.com/office/drawing/2014/main" id="{616F2669-7A37-4586-84B1-55C1A01192AE}"/>
              </a:ext>
            </a:extLst>
          </p:cNvPr>
          <p:cNvSpPr>
            <a:spLocks noGrp="1"/>
          </p:cNvSpPr>
          <p:nvPr>
            <p:ph type="dt" sz="half" idx="10"/>
          </p:nvPr>
        </p:nvSpPr>
        <p:spPr/>
        <p:txBody>
          <a:bodyPr/>
          <a:lstStyle/>
          <a:p>
            <a:fld id="{005FFF8B-D29C-4D2A-80E1-0DC23A79A7DA}" type="datetimeFigureOut">
              <a:rPr lang="en-US" smtClean="0"/>
              <a:t>1/9/2022</a:t>
            </a:fld>
            <a:endParaRPr lang="en-US"/>
          </a:p>
        </p:txBody>
      </p:sp>
      <p:sp>
        <p:nvSpPr>
          <p:cNvPr id="5" name="عنصر نائب للتذييل 4">
            <a:extLst>
              <a:ext uri="{FF2B5EF4-FFF2-40B4-BE49-F238E27FC236}">
                <a16:creationId xmlns:a16="http://schemas.microsoft.com/office/drawing/2014/main" id="{8395F481-60D1-44DE-B55E-503346683C6D}"/>
              </a:ext>
            </a:extLst>
          </p:cNvPr>
          <p:cNvSpPr>
            <a:spLocks noGrp="1"/>
          </p:cNvSpPr>
          <p:nvPr>
            <p:ph type="ftr" sz="quarter" idx="11"/>
          </p:nvPr>
        </p:nvSpPr>
        <p:spPr/>
        <p:txBody>
          <a:bodyPr/>
          <a:lstStyle/>
          <a:p>
            <a:endParaRPr lang="en-US"/>
          </a:p>
        </p:txBody>
      </p:sp>
      <p:sp>
        <p:nvSpPr>
          <p:cNvPr id="6" name="عنصر نائب لرقم الشريحة 5">
            <a:extLst>
              <a:ext uri="{FF2B5EF4-FFF2-40B4-BE49-F238E27FC236}">
                <a16:creationId xmlns:a16="http://schemas.microsoft.com/office/drawing/2014/main" id="{88CCCEE8-9F65-4615-8CE4-10AD2D8993D1}"/>
              </a:ext>
            </a:extLst>
          </p:cNvPr>
          <p:cNvSpPr>
            <a:spLocks noGrp="1"/>
          </p:cNvSpPr>
          <p:nvPr>
            <p:ph type="sldNum" sz="quarter" idx="12"/>
          </p:nvPr>
        </p:nvSpPr>
        <p:spPr/>
        <p:txBody>
          <a:bodyPr/>
          <a:lstStyle/>
          <a:p>
            <a:fld id="{ACED4E2F-9F6D-4350-8685-A53429C7C25C}" type="slidenum">
              <a:rPr lang="en-US" smtClean="0"/>
              <a:t>‹#›</a:t>
            </a:fld>
            <a:endParaRPr lang="en-US"/>
          </a:p>
        </p:txBody>
      </p:sp>
    </p:spTree>
    <p:extLst>
      <p:ext uri="{BB962C8B-B14F-4D97-AF65-F5344CB8AC3E}">
        <p14:creationId xmlns:p14="http://schemas.microsoft.com/office/powerpoint/2010/main" val="31840975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AAF2A825-E171-4392-B415-68F498FBB671}"/>
              </a:ext>
            </a:extLst>
          </p:cNvPr>
          <p:cNvSpPr>
            <a:spLocks noGrp="1"/>
          </p:cNvSpPr>
          <p:nvPr>
            <p:ph type="title"/>
          </p:nvPr>
        </p:nvSpPr>
        <p:spPr/>
        <p:txBody>
          <a:bodyPr/>
          <a:lstStyle/>
          <a:p>
            <a:r>
              <a:rPr lang="ar-SA"/>
              <a:t>انقر لتحرير نمط عنوان الشكل الرئيسي</a:t>
            </a:r>
            <a:endParaRPr lang="en-US"/>
          </a:p>
        </p:txBody>
      </p:sp>
      <p:sp>
        <p:nvSpPr>
          <p:cNvPr id="3" name="عنصر نائب للمحتوى 2">
            <a:extLst>
              <a:ext uri="{FF2B5EF4-FFF2-40B4-BE49-F238E27FC236}">
                <a16:creationId xmlns:a16="http://schemas.microsoft.com/office/drawing/2014/main" id="{5002273B-E7BD-49DD-B5AA-135B4D6D4008}"/>
              </a:ext>
            </a:extLst>
          </p:cNvPr>
          <p:cNvSpPr>
            <a:spLocks noGrp="1"/>
          </p:cNvSpPr>
          <p:nvPr>
            <p:ph sz="half" idx="1"/>
          </p:nvPr>
        </p:nvSpPr>
        <p:spPr>
          <a:xfrm>
            <a:off x="838200" y="1825625"/>
            <a:ext cx="5181600" cy="4351338"/>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محتوى 3">
            <a:extLst>
              <a:ext uri="{FF2B5EF4-FFF2-40B4-BE49-F238E27FC236}">
                <a16:creationId xmlns:a16="http://schemas.microsoft.com/office/drawing/2014/main" id="{F91D8C3A-9668-4E9A-99B7-47666B26C34F}"/>
              </a:ext>
            </a:extLst>
          </p:cNvPr>
          <p:cNvSpPr>
            <a:spLocks noGrp="1"/>
          </p:cNvSpPr>
          <p:nvPr>
            <p:ph sz="half" idx="2"/>
          </p:nvPr>
        </p:nvSpPr>
        <p:spPr>
          <a:xfrm>
            <a:off x="6172200" y="1825625"/>
            <a:ext cx="5181600" cy="4351338"/>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تاريخ 4">
            <a:extLst>
              <a:ext uri="{FF2B5EF4-FFF2-40B4-BE49-F238E27FC236}">
                <a16:creationId xmlns:a16="http://schemas.microsoft.com/office/drawing/2014/main" id="{D72358A0-0725-424D-B68F-3021818B28D8}"/>
              </a:ext>
            </a:extLst>
          </p:cNvPr>
          <p:cNvSpPr>
            <a:spLocks noGrp="1"/>
          </p:cNvSpPr>
          <p:nvPr>
            <p:ph type="dt" sz="half" idx="10"/>
          </p:nvPr>
        </p:nvSpPr>
        <p:spPr/>
        <p:txBody>
          <a:bodyPr/>
          <a:lstStyle/>
          <a:p>
            <a:fld id="{005FFF8B-D29C-4D2A-80E1-0DC23A79A7DA}" type="datetimeFigureOut">
              <a:rPr lang="en-US" smtClean="0"/>
              <a:t>1/9/2022</a:t>
            </a:fld>
            <a:endParaRPr lang="en-US"/>
          </a:p>
        </p:txBody>
      </p:sp>
      <p:sp>
        <p:nvSpPr>
          <p:cNvPr id="6" name="عنصر نائب للتذييل 5">
            <a:extLst>
              <a:ext uri="{FF2B5EF4-FFF2-40B4-BE49-F238E27FC236}">
                <a16:creationId xmlns:a16="http://schemas.microsoft.com/office/drawing/2014/main" id="{218EF5B3-1AED-443D-BDF9-BA25DE1CCB4D}"/>
              </a:ext>
            </a:extLst>
          </p:cNvPr>
          <p:cNvSpPr>
            <a:spLocks noGrp="1"/>
          </p:cNvSpPr>
          <p:nvPr>
            <p:ph type="ftr" sz="quarter" idx="11"/>
          </p:nvPr>
        </p:nvSpPr>
        <p:spPr/>
        <p:txBody>
          <a:bodyPr/>
          <a:lstStyle/>
          <a:p>
            <a:endParaRPr lang="en-US"/>
          </a:p>
        </p:txBody>
      </p:sp>
      <p:sp>
        <p:nvSpPr>
          <p:cNvPr id="7" name="عنصر نائب لرقم الشريحة 6">
            <a:extLst>
              <a:ext uri="{FF2B5EF4-FFF2-40B4-BE49-F238E27FC236}">
                <a16:creationId xmlns:a16="http://schemas.microsoft.com/office/drawing/2014/main" id="{4FFC068E-EE2B-452F-BA73-5170AC0090C5}"/>
              </a:ext>
            </a:extLst>
          </p:cNvPr>
          <p:cNvSpPr>
            <a:spLocks noGrp="1"/>
          </p:cNvSpPr>
          <p:nvPr>
            <p:ph type="sldNum" sz="quarter" idx="12"/>
          </p:nvPr>
        </p:nvSpPr>
        <p:spPr/>
        <p:txBody>
          <a:bodyPr/>
          <a:lstStyle/>
          <a:p>
            <a:fld id="{ACED4E2F-9F6D-4350-8685-A53429C7C25C}" type="slidenum">
              <a:rPr lang="en-US" smtClean="0"/>
              <a:t>‹#›</a:t>
            </a:fld>
            <a:endParaRPr lang="en-US"/>
          </a:p>
        </p:txBody>
      </p:sp>
    </p:spTree>
    <p:extLst>
      <p:ext uri="{BB962C8B-B14F-4D97-AF65-F5344CB8AC3E}">
        <p14:creationId xmlns:p14="http://schemas.microsoft.com/office/powerpoint/2010/main" val="6790427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681C0F18-C893-47B4-852C-472C985ED079}"/>
              </a:ext>
            </a:extLst>
          </p:cNvPr>
          <p:cNvSpPr>
            <a:spLocks noGrp="1"/>
          </p:cNvSpPr>
          <p:nvPr>
            <p:ph type="title"/>
          </p:nvPr>
        </p:nvSpPr>
        <p:spPr>
          <a:xfrm>
            <a:off x="839788" y="365125"/>
            <a:ext cx="10515600" cy="1325563"/>
          </a:xfrm>
        </p:spPr>
        <p:txBody>
          <a:bodyPr/>
          <a:lstStyle/>
          <a:p>
            <a:r>
              <a:rPr lang="ar-SA"/>
              <a:t>انقر لتحرير نمط عنوان الشكل الرئيسي</a:t>
            </a:r>
            <a:endParaRPr lang="en-US"/>
          </a:p>
        </p:txBody>
      </p:sp>
      <p:sp>
        <p:nvSpPr>
          <p:cNvPr id="3" name="عنصر نائب للنص 2">
            <a:extLst>
              <a:ext uri="{FF2B5EF4-FFF2-40B4-BE49-F238E27FC236}">
                <a16:creationId xmlns:a16="http://schemas.microsoft.com/office/drawing/2014/main" id="{B6182702-D407-488B-B0F2-842EB187F9D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4" name="عنصر نائب للمحتوى 3">
            <a:extLst>
              <a:ext uri="{FF2B5EF4-FFF2-40B4-BE49-F238E27FC236}">
                <a16:creationId xmlns:a16="http://schemas.microsoft.com/office/drawing/2014/main" id="{7B844740-9CEE-49C8-A06C-09503A96CF1D}"/>
              </a:ext>
            </a:extLst>
          </p:cNvPr>
          <p:cNvSpPr>
            <a:spLocks noGrp="1"/>
          </p:cNvSpPr>
          <p:nvPr>
            <p:ph sz="half" idx="2"/>
          </p:nvPr>
        </p:nvSpPr>
        <p:spPr>
          <a:xfrm>
            <a:off x="839788" y="2505075"/>
            <a:ext cx="5157787" cy="3684588"/>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نص 4">
            <a:extLst>
              <a:ext uri="{FF2B5EF4-FFF2-40B4-BE49-F238E27FC236}">
                <a16:creationId xmlns:a16="http://schemas.microsoft.com/office/drawing/2014/main" id="{8C2A40F8-94BE-4F68-ABC3-7CB38321D7B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6" name="عنصر نائب للمحتوى 5">
            <a:extLst>
              <a:ext uri="{FF2B5EF4-FFF2-40B4-BE49-F238E27FC236}">
                <a16:creationId xmlns:a16="http://schemas.microsoft.com/office/drawing/2014/main" id="{AA2964C3-89BA-4BB1-B4A0-28973B2905CB}"/>
              </a:ext>
            </a:extLst>
          </p:cNvPr>
          <p:cNvSpPr>
            <a:spLocks noGrp="1"/>
          </p:cNvSpPr>
          <p:nvPr>
            <p:ph sz="quarter" idx="4"/>
          </p:nvPr>
        </p:nvSpPr>
        <p:spPr>
          <a:xfrm>
            <a:off x="6172200" y="2505075"/>
            <a:ext cx="5183188" cy="3684588"/>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7" name="عنصر نائب للتاريخ 6">
            <a:extLst>
              <a:ext uri="{FF2B5EF4-FFF2-40B4-BE49-F238E27FC236}">
                <a16:creationId xmlns:a16="http://schemas.microsoft.com/office/drawing/2014/main" id="{06DF340D-56CC-4BED-A45D-E2BE638AED87}"/>
              </a:ext>
            </a:extLst>
          </p:cNvPr>
          <p:cNvSpPr>
            <a:spLocks noGrp="1"/>
          </p:cNvSpPr>
          <p:nvPr>
            <p:ph type="dt" sz="half" idx="10"/>
          </p:nvPr>
        </p:nvSpPr>
        <p:spPr/>
        <p:txBody>
          <a:bodyPr/>
          <a:lstStyle/>
          <a:p>
            <a:fld id="{005FFF8B-D29C-4D2A-80E1-0DC23A79A7DA}" type="datetimeFigureOut">
              <a:rPr lang="en-US" smtClean="0"/>
              <a:t>1/9/2022</a:t>
            </a:fld>
            <a:endParaRPr lang="en-US"/>
          </a:p>
        </p:txBody>
      </p:sp>
      <p:sp>
        <p:nvSpPr>
          <p:cNvPr id="8" name="عنصر نائب للتذييل 7">
            <a:extLst>
              <a:ext uri="{FF2B5EF4-FFF2-40B4-BE49-F238E27FC236}">
                <a16:creationId xmlns:a16="http://schemas.microsoft.com/office/drawing/2014/main" id="{DE5085AD-2B85-4FF9-92F8-EBA4F9DA933F}"/>
              </a:ext>
            </a:extLst>
          </p:cNvPr>
          <p:cNvSpPr>
            <a:spLocks noGrp="1"/>
          </p:cNvSpPr>
          <p:nvPr>
            <p:ph type="ftr" sz="quarter" idx="11"/>
          </p:nvPr>
        </p:nvSpPr>
        <p:spPr/>
        <p:txBody>
          <a:bodyPr/>
          <a:lstStyle/>
          <a:p>
            <a:endParaRPr lang="en-US"/>
          </a:p>
        </p:txBody>
      </p:sp>
      <p:sp>
        <p:nvSpPr>
          <p:cNvPr id="9" name="عنصر نائب لرقم الشريحة 8">
            <a:extLst>
              <a:ext uri="{FF2B5EF4-FFF2-40B4-BE49-F238E27FC236}">
                <a16:creationId xmlns:a16="http://schemas.microsoft.com/office/drawing/2014/main" id="{46086657-3553-4048-8F05-156569A4DF0A}"/>
              </a:ext>
            </a:extLst>
          </p:cNvPr>
          <p:cNvSpPr>
            <a:spLocks noGrp="1"/>
          </p:cNvSpPr>
          <p:nvPr>
            <p:ph type="sldNum" sz="quarter" idx="12"/>
          </p:nvPr>
        </p:nvSpPr>
        <p:spPr/>
        <p:txBody>
          <a:bodyPr/>
          <a:lstStyle/>
          <a:p>
            <a:fld id="{ACED4E2F-9F6D-4350-8685-A53429C7C25C}" type="slidenum">
              <a:rPr lang="en-US" smtClean="0"/>
              <a:t>‹#›</a:t>
            </a:fld>
            <a:endParaRPr lang="en-US"/>
          </a:p>
        </p:txBody>
      </p:sp>
    </p:spTree>
    <p:extLst>
      <p:ext uri="{BB962C8B-B14F-4D97-AF65-F5344CB8AC3E}">
        <p14:creationId xmlns:p14="http://schemas.microsoft.com/office/powerpoint/2010/main" val="24198614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085CE48-603B-439A-9027-0CCFFCB0DAD7}"/>
              </a:ext>
            </a:extLst>
          </p:cNvPr>
          <p:cNvSpPr>
            <a:spLocks noGrp="1"/>
          </p:cNvSpPr>
          <p:nvPr>
            <p:ph type="title"/>
          </p:nvPr>
        </p:nvSpPr>
        <p:spPr/>
        <p:txBody>
          <a:bodyPr/>
          <a:lstStyle/>
          <a:p>
            <a:r>
              <a:rPr lang="ar-SA"/>
              <a:t>انقر لتحرير نمط عنوان الشكل الرئيسي</a:t>
            </a:r>
            <a:endParaRPr lang="en-US"/>
          </a:p>
        </p:txBody>
      </p:sp>
      <p:sp>
        <p:nvSpPr>
          <p:cNvPr id="3" name="عنصر نائب للتاريخ 2">
            <a:extLst>
              <a:ext uri="{FF2B5EF4-FFF2-40B4-BE49-F238E27FC236}">
                <a16:creationId xmlns:a16="http://schemas.microsoft.com/office/drawing/2014/main" id="{CAC873BC-F13E-488C-BE74-46A8F8F75CDD}"/>
              </a:ext>
            </a:extLst>
          </p:cNvPr>
          <p:cNvSpPr>
            <a:spLocks noGrp="1"/>
          </p:cNvSpPr>
          <p:nvPr>
            <p:ph type="dt" sz="half" idx="10"/>
          </p:nvPr>
        </p:nvSpPr>
        <p:spPr/>
        <p:txBody>
          <a:bodyPr/>
          <a:lstStyle/>
          <a:p>
            <a:fld id="{005FFF8B-D29C-4D2A-80E1-0DC23A79A7DA}" type="datetimeFigureOut">
              <a:rPr lang="en-US" smtClean="0"/>
              <a:t>1/9/2022</a:t>
            </a:fld>
            <a:endParaRPr lang="en-US"/>
          </a:p>
        </p:txBody>
      </p:sp>
      <p:sp>
        <p:nvSpPr>
          <p:cNvPr id="4" name="عنصر نائب للتذييل 3">
            <a:extLst>
              <a:ext uri="{FF2B5EF4-FFF2-40B4-BE49-F238E27FC236}">
                <a16:creationId xmlns:a16="http://schemas.microsoft.com/office/drawing/2014/main" id="{A986E7FF-074E-4647-A8EC-E7E8CBA2457E}"/>
              </a:ext>
            </a:extLst>
          </p:cNvPr>
          <p:cNvSpPr>
            <a:spLocks noGrp="1"/>
          </p:cNvSpPr>
          <p:nvPr>
            <p:ph type="ftr" sz="quarter" idx="11"/>
          </p:nvPr>
        </p:nvSpPr>
        <p:spPr/>
        <p:txBody>
          <a:bodyPr/>
          <a:lstStyle/>
          <a:p>
            <a:endParaRPr lang="en-US"/>
          </a:p>
        </p:txBody>
      </p:sp>
      <p:sp>
        <p:nvSpPr>
          <p:cNvPr id="5" name="عنصر نائب لرقم الشريحة 4">
            <a:extLst>
              <a:ext uri="{FF2B5EF4-FFF2-40B4-BE49-F238E27FC236}">
                <a16:creationId xmlns:a16="http://schemas.microsoft.com/office/drawing/2014/main" id="{A85812E6-143D-47D2-9EFA-14E508DA1822}"/>
              </a:ext>
            </a:extLst>
          </p:cNvPr>
          <p:cNvSpPr>
            <a:spLocks noGrp="1"/>
          </p:cNvSpPr>
          <p:nvPr>
            <p:ph type="sldNum" sz="quarter" idx="12"/>
          </p:nvPr>
        </p:nvSpPr>
        <p:spPr/>
        <p:txBody>
          <a:bodyPr/>
          <a:lstStyle/>
          <a:p>
            <a:fld id="{ACED4E2F-9F6D-4350-8685-A53429C7C25C}" type="slidenum">
              <a:rPr lang="en-US" smtClean="0"/>
              <a:t>‹#›</a:t>
            </a:fld>
            <a:endParaRPr lang="en-US"/>
          </a:p>
        </p:txBody>
      </p:sp>
    </p:spTree>
    <p:extLst>
      <p:ext uri="{BB962C8B-B14F-4D97-AF65-F5344CB8AC3E}">
        <p14:creationId xmlns:p14="http://schemas.microsoft.com/office/powerpoint/2010/main" val="36060421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a:extLst>
              <a:ext uri="{FF2B5EF4-FFF2-40B4-BE49-F238E27FC236}">
                <a16:creationId xmlns:a16="http://schemas.microsoft.com/office/drawing/2014/main" id="{2DC8CC79-378E-4F3B-9B19-8256CC745513}"/>
              </a:ext>
            </a:extLst>
          </p:cNvPr>
          <p:cNvSpPr>
            <a:spLocks noGrp="1"/>
          </p:cNvSpPr>
          <p:nvPr>
            <p:ph type="dt" sz="half" idx="10"/>
          </p:nvPr>
        </p:nvSpPr>
        <p:spPr/>
        <p:txBody>
          <a:bodyPr/>
          <a:lstStyle/>
          <a:p>
            <a:fld id="{005FFF8B-D29C-4D2A-80E1-0DC23A79A7DA}" type="datetimeFigureOut">
              <a:rPr lang="en-US" smtClean="0"/>
              <a:t>1/9/2022</a:t>
            </a:fld>
            <a:endParaRPr lang="en-US"/>
          </a:p>
        </p:txBody>
      </p:sp>
      <p:sp>
        <p:nvSpPr>
          <p:cNvPr id="3" name="عنصر نائب للتذييل 2">
            <a:extLst>
              <a:ext uri="{FF2B5EF4-FFF2-40B4-BE49-F238E27FC236}">
                <a16:creationId xmlns:a16="http://schemas.microsoft.com/office/drawing/2014/main" id="{CE8864CB-ECDC-42B7-902D-1BF74AF93EBD}"/>
              </a:ext>
            </a:extLst>
          </p:cNvPr>
          <p:cNvSpPr>
            <a:spLocks noGrp="1"/>
          </p:cNvSpPr>
          <p:nvPr>
            <p:ph type="ftr" sz="quarter" idx="11"/>
          </p:nvPr>
        </p:nvSpPr>
        <p:spPr/>
        <p:txBody>
          <a:bodyPr/>
          <a:lstStyle/>
          <a:p>
            <a:endParaRPr lang="en-US"/>
          </a:p>
        </p:txBody>
      </p:sp>
      <p:sp>
        <p:nvSpPr>
          <p:cNvPr id="4" name="عنصر نائب لرقم الشريحة 3">
            <a:extLst>
              <a:ext uri="{FF2B5EF4-FFF2-40B4-BE49-F238E27FC236}">
                <a16:creationId xmlns:a16="http://schemas.microsoft.com/office/drawing/2014/main" id="{C87D607F-3A73-4F4D-9607-87A8D1E12765}"/>
              </a:ext>
            </a:extLst>
          </p:cNvPr>
          <p:cNvSpPr>
            <a:spLocks noGrp="1"/>
          </p:cNvSpPr>
          <p:nvPr>
            <p:ph type="sldNum" sz="quarter" idx="12"/>
          </p:nvPr>
        </p:nvSpPr>
        <p:spPr/>
        <p:txBody>
          <a:bodyPr/>
          <a:lstStyle/>
          <a:p>
            <a:fld id="{ACED4E2F-9F6D-4350-8685-A53429C7C25C}" type="slidenum">
              <a:rPr lang="en-US" smtClean="0"/>
              <a:t>‹#›</a:t>
            </a:fld>
            <a:endParaRPr lang="en-US"/>
          </a:p>
        </p:txBody>
      </p:sp>
    </p:spTree>
    <p:extLst>
      <p:ext uri="{BB962C8B-B14F-4D97-AF65-F5344CB8AC3E}">
        <p14:creationId xmlns:p14="http://schemas.microsoft.com/office/powerpoint/2010/main" val="37493822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B3E6832-8451-4FA3-A07C-DD16424C5A5C}"/>
              </a:ext>
            </a:extLst>
          </p:cNvPr>
          <p:cNvSpPr>
            <a:spLocks noGrp="1"/>
          </p:cNvSpPr>
          <p:nvPr>
            <p:ph type="title"/>
          </p:nvPr>
        </p:nvSpPr>
        <p:spPr>
          <a:xfrm>
            <a:off x="839788" y="457200"/>
            <a:ext cx="3932237" cy="1600200"/>
          </a:xfrm>
        </p:spPr>
        <p:txBody>
          <a:bodyPr anchor="b"/>
          <a:lstStyle>
            <a:lvl1pPr>
              <a:defRPr sz="3200"/>
            </a:lvl1pPr>
          </a:lstStyle>
          <a:p>
            <a:r>
              <a:rPr lang="ar-SA"/>
              <a:t>انقر لتحرير نمط عنوان الشكل الرئيسي</a:t>
            </a:r>
            <a:endParaRPr lang="en-US"/>
          </a:p>
        </p:txBody>
      </p:sp>
      <p:sp>
        <p:nvSpPr>
          <p:cNvPr id="3" name="عنصر نائب للمحتوى 2">
            <a:extLst>
              <a:ext uri="{FF2B5EF4-FFF2-40B4-BE49-F238E27FC236}">
                <a16:creationId xmlns:a16="http://schemas.microsoft.com/office/drawing/2014/main" id="{D6889E0D-4BE3-4D03-B55A-9DC8F40F665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نص 3">
            <a:extLst>
              <a:ext uri="{FF2B5EF4-FFF2-40B4-BE49-F238E27FC236}">
                <a16:creationId xmlns:a16="http://schemas.microsoft.com/office/drawing/2014/main" id="{72B85D48-2E99-4D05-BF70-010AB9C692D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نص الشكل الرئيسي</a:t>
            </a:r>
          </a:p>
        </p:txBody>
      </p:sp>
      <p:sp>
        <p:nvSpPr>
          <p:cNvPr id="5" name="عنصر نائب للتاريخ 4">
            <a:extLst>
              <a:ext uri="{FF2B5EF4-FFF2-40B4-BE49-F238E27FC236}">
                <a16:creationId xmlns:a16="http://schemas.microsoft.com/office/drawing/2014/main" id="{2B1C7DA0-98E4-41DF-8AFA-17F79BC692BF}"/>
              </a:ext>
            </a:extLst>
          </p:cNvPr>
          <p:cNvSpPr>
            <a:spLocks noGrp="1"/>
          </p:cNvSpPr>
          <p:nvPr>
            <p:ph type="dt" sz="half" idx="10"/>
          </p:nvPr>
        </p:nvSpPr>
        <p:spPr/>
        <p:txBody>
          <a:bodyPr/>
          <a:lstStyle/>
          <a:p>
            <a:fld id="{005FFF8B-D29C-4D2A-80E1-0DC23A79A7DA}" type="datetimeFigureOut">
              <a:rPr lang="en-US" smtClean="0"/>
              <a:t>1/9/2022</a:t>
            </a:fld>
            <a:endParaRPr lang="en-US"/>
          </a:p>
        </p:txBody>
      </p:sp>
      <p:sp>
        <p:nvSpPr>
          <p:cNvPr id="6" name="عنصر نائب للتذييل 5">
            <a:extLst>
              <a:ext uri="{FF2B5EF4-FFF2-40B4-BE49-F238E27FC236}">
                <a16:creationId xmlns:a16="http://schemas.microsoft.com/office/drawing/2014/main" id="{74D37E0A-105F-4387-A1B9-0AB791D12595}"/>
              </a:ext>
            </a:extLst>
          </p:cNvPr>
          <p:cNvSpPr>
            <a:spLocks noGrp="1"/>
          </p:cNvSpPr>
          <p:nvPr>
            <p:ph type="ftr" sz="quarter" idx="11"/>
          </p:nvPr>
        </p:nvSpPr>
        <p:spPr/>
        <p:txBody>
          <a:bodyPr/>
          <a:lstStyle/>
          <a:p>
            <a:endParaRPr lang="en-US"/>
          </a:p>
        </p:txBody>
      </p:sp>
      <p:sp>
        <p:nvSpPr>
          <p:cNvPr id="7" name="عنصر نائب لرقم الشريحة 6">
            <a:extLst>
              <a:ext uri="{FF2B5EF4-FFF2-40B4-BE49-F238E27FC236}">
                <a16:creationId xmlns:a16="http://schemas.microsoft.com/office/drawing/2014/main" id="{AC4740E9-75EB-46BB-91C1-C07FD3704BB6}"/>
              </a:ext>
            </a:extLst>
          </p:cNvPr>
          <p:cNvSpPr>
            <a:spLocks noGrp="1"/>
          </p:cNvSpPr>
          <p:nvPr>
            <p:ph type="sldNum" sz="quarter" idx="12"/>
          </p:nvPr>
        </p:nvSpPr>
        <p:spPr/>
        <p:txBody>
          <a:bodyPr/>
          <a:lstStyle/>
          <a:p>
            <a:fld id="{ACED4E2F-9F6D-4350-8685-A53429C7C25C}" type="slidenum">
              <a:rPr lang="en-US" smtClean="0"/>
              <a:t>‹#›</a:t>
            </a:fld>
            <a:endParaRPr lang="en-US"/>
          </a:p>
        </p:txBody>
      </p:sp>
    </p:spTree>
    <p:extLst>
      <p:ext uri="{BB962C8B-B14F-4D97-AF65-F5344CB8AC3E}">
        <p14:creationId xmlns:p14="http://schemas.microsoft.com/office/powerpoint/2010/main" val="17039342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3257783D-8CFD-41FA-B1B8-2563341F9D3B}"/>
              </a:ext>
            </a:extLst>
          </p:cNvPr>
          <p:cNvSpPr>
            <a:spLocks noGrp="1"/>
          </p:cNvSpPr>
          <p:nvPr>
            <p:ph type="title"/>
          </p:nvPr>
        </p:nvSpPr>
        <p:spPr>
          <a:xfrm>
            <a:off x="839788" y="457200"/>
            <a:ext cx="3932237" cy="1600200"/>
          </a:xfrm>
        </p:spPr>
        <p:txBody>
          <a:bodyPr anchor="b"/>
          <a:lstStyle>
            <a:lvl1pPr>
              <a:defRPr sz="3200"/>
            </a:lvl1pPr>
          </a:lstStyle>
          <a:p>
            <a:r>
              <a:rPr lang="ar-SA"/>
              <a:t>انقر لتحرير نمط عنوان الشكل الرئيسي</a:t>
            </a:r>
            <a:endParaRPr lang="en-US"/>
          </a:p>
        </p:txBody>
      </p:sp>
      <p:sp>
        <p:nvSpPr>
          <p:cNvPr id="3" name="عنصر نائب للصورة 2">
            <a:extLst>
              <a:ext uri="{FF2B5EF4-FFF2-40B4-BE49-F238E27FC236}">
                <a16:creationId xmlns:a16="http://schemas.microsoft.com/office/drawing/2014/main" id="{8DDBC25E-ED65-4591-B30A-3E140FC1A10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a:extLst>
              <a:ext uri="{FF2B5EF4-FFF2-40B4-BE49-F238E27FC236}">
                <a16:creationId xmlns:a16="http://schemas.microsoft.com/office/drawing/2014/main" id="{265816EB-C6A4-4C7C-829E-100421626FD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نص الشكل الرئيسي</a:t>
            </a:r>
          </a:p>
        </p:txBody>
      </p:sp>
      <p:sp>
        <p:nvSpPr>
          <p:cNvPr id="5" name="عنصر نائب للتاريخ 4">
            <a:extLst>
              <a:ext uri="{FF2B5EF4-FFF2-40B4-BE49-F238E27FC236}">
                <a16:creationId xmlns:a16="http://schemas.microsoft.com/office/drawing/2014/main" id="{F50100C7-47F9-4706-A200-954EB20E288A}"/>
              </a:ext>
            </a:extLst>
          </p:cNvPr>
          <p:cNvSpPr>
            <a:spLocks noGrp="1"/>
          </p:cNvSpPr>
          <p:nvPr>
            <p:ph type="dt" sz="half" idx="10"/>
          </p:nvPr>
        </p:nvSpPr>
        <p:spPr/>
        <p:txBody>
          <a:bodyPr/>
          <a:lstStyle/>
          <a:p>
            <a:fld id="{005FFF8B-D29C-4D2A-80E1-0DC23A79A7DA}" type="datetimeFigureOut">
              <a:rPr lang="en-US" smtClean="0"/>
              <a:t>1/9/2022</a:t>
            </a:fld>
            <a:endParaRPr lang="en-US"/>
          </a:p>
        </p:txBody>
      </p:sp>
      <p:sp>
        <p:nvSpPr>
          <p:cNvPr id="6" name="عنصر نائب للتذييل 5">
            <a:extLst>
              <a:ext uri="{FF2B5EF4-FFF2-40B4-BE49-F238E27FC236}">
                <a16:creationId xmlns:a16="http://schemas.microsoft.com/office/drawing/2014/main" id="{AE7F958E-849D-4121-AD25-747715323C33}"/>
              </a:ext>
            </a:extLst>
          </p:cNvPr>
          <p:cNvSpPr>
            <a:spLocks noGrp="1"/>
          </p:cNvSpPr>
          <p:nvPr>
            <p:ph type="ftr" sz="quarter" idx="11"/>
          </p:nvPr>
        </p:nvSpPr>
        <p:spPr/>
        <p:txBody>
          <a:bodyPr/>
          <a:lstStyle/>
          <a:p>
            <a:endParaRPr lang="en-US"/>
          </a:p>
        </p:txBody>
      </p:sp>
      <p:sp>
        <p:nvSpPr>
          <p:cNvPr id="7" name="عنصر نائب لرقم الشريحة 6">
            <a:extLst>
              <a:ext uri="{FF2B5EF4-FFF2-40B4-BE49-F238E27FC236}">
                <a16:creationId xmlns:a16="http://schemas.microsoft.com/office/drawing/2014/main" id="{5BE05B95-C3EE-483A-ADDB-D65DA3C9BD72}"/>
              </a:ext>
            </a:extLst>
          </p:cNvPr>
          <p:cNvSpPr>
            <a:spLocks noGrp="1"/>
          </p:cNvSpPr>
          <p:nvPr>
            <p:ph type="sldNum" sz="quarter" idx="12"/>
          </p:nvPr>
        </p:nvSpPr>
        <p:spPr/>
        <p:txBody>
          <a:bodyPr/>
          <a:lstStyle/>
          <a:p>
            <a:fld id="{ACED4E2F-9F6D-4350-8685-A53429C7C25C}" type="slidenum">
              <a:rPr lang="en-US" smtClean="0"/>
              <a:t>‹#›</a:t>
            </a:fld>
            <a:endParaRPr lang="en-US"/>
          </a:p>
        </p:txBody>
      </p:sp>
    </p:spTree>
    <p:extLst>
      <p:ext uri="{BB962C8B-B14F-4D97-AF65-F5344CB8AC3E}">
        <p14:creationId xmlns:p14="http://schemas.microsoft.com/office/powerpoint/2010/main" val="26819820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a:extLst>
              <a:ext uri="{FF2B5EF4-FFF2-40B4-BE49-F238E27FC236}">
                <a16:creationId xmlns:a16="http://schemas.microsoft.com/office/drawing/2014/main" id="{A836D5F6-7F54-4350-B3CB-2C0822B257BB}"/>
              </a:ext>
            </a:extLst>
          </p:cNvPr>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ar-SA"/>
              <a:t>انقر لتحرير نمط عنوان الشكل الرئيسي</a:t>
            </a:r>
            <a:endParaRPr lang="en-US"/>
          </a:p>
        </p:txBody>
      </p:sp>
      <p:sp>
        <p:nvSpPr>
          <p:cNvPr id="3" name="عنصر نائب للنص 2">
            <a:extLst>
              <a:ext uri="{FF2B5EF4-FFF2-40B4-BE49-F238E27FC236}">
                <a16:creationId xmlns:a16="http://schemas.microsoft.com/office/drawing/2014/main" id="{2E4C9902-1F8D-489F-83AE-38B82C7B2855}"/>
              </a:ext>
            </a:extLst>
          </p:cNvPr>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a:extLst>
              <a:ext uri="{FF2B5EF4-FFF2-40B4-BE49-F238E27FC236}">
                <a16:creationId xmlns:a16="http://schemas.microsoft.com/office/drawing/2014/main" id="{D7EBDD37-F9FC-4FD6-9357-D3EFB7C740C5}"/>
              </a:ext>
            </a:extLst>
          </p:cNvPr>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05FFF8B-D29C-4D2A-80E1-0DC23A79A7DA}" type="datetimeFigureOut">
              <a:rPr lang="en-US" smtClean="0"/>
              <a:t>1/9/2022</a:t>
            </a:fld>
            <a:endParaRPr lang="en-US"/>
          </a:p>
        </p:txBody>
      </p:sp>
      <p:sp>
        <p:nvSpPr>
          <p:cNvPr id="5" name="عنصر نائب للتذييل 4">
            <a:extLst>
              <a:ext uri="{FF2B5EF4-FFF2-40B4-BE49-F238E27FC236}">
                <a16:creationId xmlns:a16="http://schemas.microsoft.com/office/drawing/2014/main" id="{BD8B2A79-B5AC-4431-8EC9-58817D85455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en-US"/>
          </a:p>
        </p:txBody>
      </p:sp>
      <p:sp>
        <p:nvSpPr>
          <p:cNvPr id="6" name="عنصر نائب لرقم الشريحة 5">
            <a:extLst>
              <a:ext uri="{FF2B5EF4-FFF2-40B4-BE49-F238E27FC236}">
                <a16:creationId xmlns:a16="http://schemas.microsoft.com/office/drawing/2014/main" id="{C8A44641-1EDF-48B5-B700-57BEA31B21C7}"/>
              </a:ext>
            </a:extLst>
          </p:cNvPr>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ACED4E2F-9F6D-4350-8685-A53429C7C25C}" type="slidenum">
              <a:rPr lang="en-US" smtClean="0"/>
              <a:t>‹#›</a:t>
            </a:fld>
            <a:endParaRPr lang="en-US"/>
          </a:p>
        </p:txBody>
      </p:sp>
    </p:spTree>
    <p:extLst>
      <p:ext uri="{BB962C8B-B14F-4D97-AF65-F5344CB8AC3E}">
        <p14:creationId xmlns:p14="http://schemas.microsoft.com/office/powerpoint/2010/main" val="5227109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23.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image" Target="../media/image41.png"/></Relationships>
</file>

<file path=ppt/slides/_rels/slide31.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صورة 6">
            <a:extLst>
              <a:ext uri="{FF2B5EF4-FFF2-40B4-BE49-F238E27FC236}">
                <a16:creationId xmlns:a16="http://schemas.microsoft.com/office/drawing/2014/main" id="{BBE3143E-CDB9-4867-9F6F-72B0BFE0E059}"/>
              </a:ext>
            </a:extLst>
          </p:cNvPr>
          <p:cNvPicPr>
            <a:picLocks noChangeAspect="1"/>
          </p:cNvPicPr>
          <p:nvPr/>
        </p:nvPicPr>
        <p:blipFill>
          <a:blip r:embed="rId2"/>
          <a:stretch>
            <a:fillRect/>
          </a:stretch>
        </p:blipFill>
        <p:spPr>
          <a:xfrm>
            <a:off x="1" y="349776"/>
            <a:ext cx="5056907" cy="5676951"/>
          </a:xfrm>
          <a:prstGeom prst="rect">
            <a:avLst/>
          </a:prstGeom>
        </p:spPr>
      </p:pic>
      <p:sp>
        <p:nvSpPr>
          <p:cNvPr id="8" name="مربع نص 7">
            <a:extLst>
              <a:ext uri="{FF2B5EF4-FFF2-40B4-BE49-F238E27FC236}">
                <a16:creationId xmlns:a16="http://schemas.microsoft.com/office/drawing/2014/main" id="{37649546-9698-4BDE-AC1C-743603760B46}"/>
              </a:ext>
            </a:extLst>
          </p:cNvPr>
          <p:cNvSpPr txBox="1"/>
          <p:nvPr/>
        </p:nvSpPr>
        <p:spPr>
          <a:xfrm>
            <a:off x="4668982" y="349776"/>
            <a:ext cx="5902036" cy="1200329"/>
          </a:xfrm>
          <a:prstGeom prst="rect">
            <a:avLst/>
          </a:prstGeom>
          <a:noFill/>
        </p:spPr>
        <p:txBody>
          <a:bodyPr wrap="square" rtlCol="0">
            <a:spAutoFit/>
          </a:bodyPr>
          <a:lstStyle/>
          <a:p>
            <a:pPr marL="0" marR="0" lvl="0" indent="0" algn="ctr" defTabSz="914400" rtl="1" eaLnBrk="1" fontAlgn="base" latinLnBrk="0" hangingPunct="1">
              <a:lnSpc>
                <a:spcPct val="100000"/>
              </a:lnSpc>
              <a:spcBef>
                <a:spcPct val="0"/>
              </a:spcBef>
              <a:spcAft>
                <a:spcPct val="0"/>
              </a:spcAft>
              <a:buClrTx/>
              <a:buSzTx/>
              <a:buFontTx/>
              <a:buNone/>
              <a:tabLst/>
              <a:defRPr/>
            </a:pPr>
            <a:r>
              <a:rPr kumimoji="0" lang="en-US" sz="24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Arial" panose="020B0604020202020204" pitchFamily="34" charset="0"/>
              </a:rPr>
              <a:t>An- Najah National university </a:t>
            </a:r>
          </a:p>
          <a:p>
            <a:pPr marL="0" marR="0" lvl="0" indent="0" algn="ctr" defTabSz="914400" rtl="1" eaLnBrk="1" fontAlgn="base" latinLnBrk="0" hangingPunct="1">
              <a:lnSpc>
                <a:spcPct val="100000"/>
              </a:lnSpc>
              <a:spcBef>
                <a:spcPct val="0"/>
              </a:spcBef>
              <a:spcAft>
                <a:spcPct val="0"/>
              </a:spcAft>
              <a:buClrTx/>
              <a:buSzTx/>
              <a:buFontTx/>
              <a:buNone/>
              <a:tabLst/>
              <a:defRPr/>
            </a:pPr>
            <a:r>
              <a:rPr kumimoji="0" lang="en-US" sz="24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Arial" panose="020B0604020202020204" pitchFamily="34" charset="0"/>
              </a:rPr>
              <a:t>Faculty of Engineering</a:t>
            </a:r>
          </a:p>
          <a:p>
            <a:pPr marL="0" marR="0" lvl="0" indent="0" algn="ctr" defTabSz="914400" rtl="1" eaLnBrk="1" fontAlgn="base" latinLnBrk="0" hangingPunct="1">
              <a:lnSpc>
                <a:spcPct val="100000"/>
              </a:lnSpc>
              <a:spcBef>
                <a:spcPct val="0"/>
              </a:spcBef>
              <a:spcAft>
                <a:spcPct val="0"/>
              </a:spcAft>
              <a:buClrTx/>
              <a:buSzTx/>
              <a:buFontTx/>
              <a:buNone/>
              <a:tabLst/>
              <a:defRPr/>
            </a:pPr>
            <a:r>
              <a:rPr kumimoji="0" lang="en-US" sz="24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Arial" panose="020B0604020202020204" pitchFamily="34" charset="0"/>
              </a:rPr>
              <a:t>Department of civil engineering </a:t>
            </a:r>
          </a:p>
        </p:txBody>
      </p:sp>
      <p:sp>
        <p:nvSpPr>
          <p:cNvPr id="9" name="مربع نص 8">
            <a:extLst>
              <a:ext uri="{FF2B5EF4-FFF2-40B4-BE49-F238E27FC236}">
                <a16:creationId xmlns:a16="http://schemas.microsoft.com/office/drawing/2014/main" id="{D0CF34ED-3EDD-4D2E-98D6-4380BC1B9BE0}"/>
              </a:ext>
            </a:extLst>
          </p:cNvPr>
          <p:cNvSpPr txBox="1"/>
          <p:nvPr/>
        </p:nvSpPr>
        <p:spPr>
          <a:xfrm>
            <a:off x="5327073" y="1841049"/>
            <a:ext cx="4294909" cy="4667175"/>
          </a:xfrm>
          <a:prstGeom prst="rect">
            <a:avLst/>
          </a:prstGeom>
          <a:noFill/>
        </p:spPr>
        <p:txBody>
          <a:bodyPr wrap="square" rtlCol="0">
            <a:spAutoFit/>
          </a:bodyPr>
          <a:lstStyle/>
          <a:p>
            <a:pPr marL="0" marR="0" lvl="0" indent="0" algn="ctr" defTabSz="914400" rtl="1" eaLnBrk="1" fontAlgn="base" latinLnBrk="0" hangingPunct="1">
              <a:lnSpc>
                <a:spcPct val="100000"/>
              </a:lnSpc>
              <a:spcBef>
                <a:spcPct val="0"/>
              </a:spcBef>
              <a:spcAft>
                <a:spcPct val="0"/>
              </a:spcAft>
              <a:buClrTx/>
              <a:buSzTx/>
              <a:buFontTx/>
              <a:buNone/>
              <a:tabLst/>
              <a:defRPr/>
            </a:pPr>
            <a:r>
              <a:rPr kumimoji="0" lang="en-US" sz="2400" b="1" i="0" u="sng" strike="noStrike" kern="1200" cap="none" spc="0" normalizeH="0" baseline="0" noProof="0" dirty="0">
                <a:ln>
                  <a:noFill/>
                </a:ln>
                <a:solidFill>
                  <a:srgbClr val="A50021"/>
                </a:solidFill>
                <a:effectLst/>
                <a:uLnTx/>
                <a:uFillTx/>
                <a:latin typeface="Comic Sans MS" panose="030F0702030302020204" pitchFamily="66" charset="0"/>
                <a:ea typeface="+mn-ea"/>
                <a:cs typeface="Arial" panose="020B0604020202020204" pitchFamily="34" charset="0"/>
              </a:rPr>
              <a:t>Graduation project II</a:t>
            </a:r>
          </a:p>
          <a:p>
            <a:pPr marL="0" marR="0" lvl="0" indent="0" algn="l" defTabSz="914400" rtl="1" eaLnBrk="1" fontAlgn="base" latinLnBrk="0" hangingPunct="1">
              <a:lnSpc>
                <a:spcPct val="100000"/>
              </a:lnSpc>
              <a:spcBef>
                <a:spcPct val="0"/>
              </a:spcBef>
              <a:spcAft>
                <a:spcPct val="0"/>
              </a:spcAft>
              <a:buClrTx/>
              <a:buSzTx/>
              <a:buFontTx/>
              <a:buNone/>
              <a:tabLst/>
              <a:defRPr/>
            </a:pPr>
            <a:endParaRPr kumimoji="0" lang="en-US" sz="2400" b="0" i="0" u="sng" strike="noStrike" kern="1200" cap="none" spc="0" normalizeH="0" baseline="0" noProof="0" dirty="0">
              <a:ln>
                <a:noFill/>
              </a:ln>
              <a:solidFill>
                <a:srgbClr val="A50021"/>
              </a:solidFill>
              <a:effectLst/>
              <a:uLnTx/>
              <a:uFillTx/>
              <a:latin typeface="Comic Sans MS" panose="030F0702030302020204" pitchFamily="66" charset="0"/>
              <a:ea typeface="+mn-ea"/>
              <a:cs typeface="Arial" panose="020B0604020202020204" pitchFamily="34" charset="0"/>
            </a:endParaRPr>
          </a:p>
          <a:p>
            <a:pPr marL="0" marR="0" lvl="0" indent="0" algn="ctr" defTabSz="914400" rtl="1"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a:ln>
                  <a:noFill/>
                </a:ln>
                <a:solidFill>
                  <a:srgbClr val="000000"/>
                </a:solidFill>
                <a:effectLst/>
                <a:uLnTx/>
                <a:uFillTx/>
                <a:latin typeface="Comic Sans MS" panose="030F0702030302020204" pitchFamily="66" charset="0"/>
                <a:ea typeface="+mn-ea"/>
                <a:cs typeface="Arial" panose="020B0604020202020204" pitchFamily="34" charset="0"/>
              </a:rPr>
              <a:t>“</a:t>
            </a:r>
            <a:r>
              <a:rPr kumimoji="0" lang="en-US" sz="2400" b="1" i="0" u="none"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Comic Sans MS" panose="030F0702030302020204" pitchFamily="66" charset="0"/>
                <a:ea typeface="+mn-ea"/>
                <a:cs typeface="Arial" panose="020B0604020202020204" pitchFamily="34" charset="0"/>
              </a:rPr>
              <a:t>Design of Foundation System For Residential Building  Under Effect of Different Loads”</a:t>
            </a:r>
          </a:p>
          <a:p>
            <a:pPr marL="0" marR="0" lvl="0" indent="0" algn="ctr" defTabSz="914400" rtl="1" eaLnBrk="1" fontAlgn="base" latinLnBrk="0" hangingPunct="1">
              <a:lnSpc>
                <a:spcPct val="150000"/>
              </a:lnSpc>
              <a:spcBef>
                <a:spcPct val="0"/>
              </a:spcBef>
              <a:spcAft>
                <a:spcPct val="0"/>
              </a:spcAft>
              <a:buClrTx/>
              <a:buSzTx/>
              <a:buFontTx/>
              <a:buNone/>
              <a:tabLst/>
              <a:defRPr/>
            </a:pPr>
            <a:r>
              <a:rPr kumimoji="0" lang="en-US" sz="2400" b="0" i="0" u="none" strike="noStrike" kern="1200" cap="none" spc="0" normalizeH="0" baseline="0" noProof="0" dirty="0">
                <a:ln>
                  <a:noFill/>
                </a:ln>
                <a:solidFill>
                  <a:srgbClr val="000000"/>
                </a:solidFill>
                <a:effectLst/>
                <a:uLnTx/>
                <a:uFillTx/>
                <a:latin typeface="Comic Sans MS" panose="030F0702030302020204" pitchFamily="66" charset="0"/>
                <a:ea typeface="+mn-ea"/>
                <a:cs typeface="Arial" panose="020B0604020202020204" pitchFamily="34" charset="0"/>
              </a:rPr>
              <a:t>     </a:t>
            </a:r>
            <a:r>
              <a:rPr kumimoji="0" lang="en-US" sz="16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Arial" panose="020B0604020202020204" pitchFamily="34" charset="0"/>
              </a:rPr>
              <a:t>Supervised by:Dr. Isam Jaradanh</a:t>
            </a:r>
          </a:p>
          <a:p>
            <a:pPr marL="0" marR="0" lvl="0" indent="0" algn="ctr" defTabSz="914400" rtl="1" eaLnBrk="1" fontAlgn="base" latinLnBrk="0" hangingPunct="1">
              <a:lnSpc>
                <a:spcPct val="150000"/>
              </a:lnSpc>
              <a:spcBef>
                <a:spcPct val="0"/>
              </a:spcBef>
              <a:spcAft>
                <a:spcPct val="0"/>
              </a:spcAft>
              <a:buClrTx/>
              <a:buSzTx/>
              <a:buFontTx/>
              <a:buNone/>
              <a:tabLst/>
              <a:defRPr/>
            </a:pPr>
            <a:r>
              <a:rPr kumimoji="0" lang="en-US" sz="16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Arial" panose="020B0604020202020204" pitchFamily="34" charset="0"/>
              </a:rPr>
              <a:t>     Prepared by :Loai Sunono</a:t>
            </a:r>
          </a:p>
          <a:p>
            <a:pPr marL="0" marR="0" lvl="0" indent="0" algn="ctr" defTabSz="914400" rtl="1" eaLnBrk="1" fontAlgn="base" latinLnBrk="0" hangingPunct="1">
              <a:lnSpc>
                <a:spcPct val="150000"/>
              </a:lnSpc>
              <a:spcBef>
                <a:spcPct val="0"/>
              </a:spcBef>
              <a:spcAft>
                <a:spcPct val="0"/>
              </a:spcAft>
              <a:buClrTx/>
              <a:buSzTx/>
              <a:buFontTx/>
              <a:buNone/>
              <a:tabLst/>
              <a:defRPr/>
            </a:pPr>
            <a:r>
              <a:rPr kumimoji="0" lang="en-US" sz="16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Arial" panose="020B0604020202020204" pitchFamily="34" charset="0"/>
              </a:rPr>
              <a:t>Hamdi Awartani</a:t>
            </a:r>
          </a:p>
          <a:p>
            <a:pPr marL="0" marR="0" lvl="0" indent="0" algn="ctr" defTabSz="914400" rtl="1" eaLnBrk="1" fontAlgn="base" latinLnBrk="0" hangingPunct="1">
              <a:lnSpc>
                <a:spcPct val="150000"/>
              </a:lnSpc>
              <a:spcBef>
                <a:spcPct val="0"/>
              </a:spcBef>
              <a:spcAft>
                <a:spcPct val="0"/>
              </a:spcAft>
              <a:buClrTx/>
              <a:buSzTx/>
              <a:buFontTx/>
              <a:buNone/>
              <a:tabLst/>
              <a:defRPr/>
            </a:pPr>
            <a:r>
              <a:rPr kumimoji="0" lang="en-US" sz="16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Arial" panose="020B0604020202020204" pitchFamily="34" charset="0"/>
              </a:rPr>
              <a:t>Firas Nofal</a:t>
            </a:r>
          </a:p>
          <a:p>
            <a:pPr marL="0" marR="0" lvl="0" indent="0" algn="ctr" defTabSz="914400" rtl="1" eaLnBrk="1" fontAlgn="base" latinLnBrk="0" hangingPunct="1">
              <a:lnSpc>
                <a:spcPct val="150000"/>
              </a:lnSpc>
              <a:spcBef>
                <a:spcPct val="0"/>
              </a:spcBef>
              <a:spcAft>
                <a:spcPct val="0"/>
              </a:spcAft>
              <a:buClrTx/>
              <a:buSzTx/>
              <a:buFontTx/>
              <a:buNone/>
              <a:tabLst/>
              <a:defRPr/>
            </a:pPr>
            <a:r>
              <a:rPr kumimoji="0" lang="en-US" sz="16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Arial" panose="020B0604020202020204" pitchFamily="34" charset="0"/>
              </a:rPr>
              <a:t>Haya Jomaa</a:t>
            </a:r>
          </a:p>
          <a:p>
            <a:pPr marL="0" marR="0" lvl="0" indent="0" algn="ctr" defTabSz="914400" rtl="1" eaLnBrk="1" fontAlgn="base" latinLnBrk="0" hangingPunct="1">
              <a:lnSpc>
                <a:spcPct val="150000"/>
              </a:lnSpc>
              <a:spcBef>
                <a:spcPct val="0"/>
              </a:spcBef>
              <a:spcAft>
                <a:spcPct val="0"/>
              </a:spcAft>
              <a:buClrTx/>
              <a:buSzTx/>
              <a:buFontTx/>
              <a:buNone/>
              <a:tabLst/>
              <a:defRPr/>
            </a:pPr>
            <a:r>
              <a:rPr kumimoji="0" lang="en-US" sz="16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Arial" panose="020B0604020202020204" pitchFamily="34" charset="0"/>
              </a:rPr>
              <a:t>Ro’a Abu Asbeh</a:t>
            </a:r>
            <a:endParaRPr kumimoji="0" lang="ar-SA" sz="16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Arial" panose="020B0604020202020204" pitchFamily="34" charset="0"/>
            </a:endParaRPr>
          </a:p>
        </p:txBody>
      </p:sp>
    </p:spTree>
    <p:extLst>
      <p:ext uri="{BB962C8B-B14F-4D97-AF65-F5344CB8AC3E}">
        <p14:creationId xmlns:p14="http://schemas.microsoft.com/office/powerpoint/2010/main" val="18582135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a:extLst>
              <a:ext uri="{FF2B5EF4-FFF2-40B4-BE49-F238E27FC236}">
                <a16:creationId xmlns:a16="http://schemas.microsoft.com/office/drawing/2014/main" id="{4B5D520D-0AD7-405B-A4D8-FBC33F79FD6B}"/>
              </a:ext>
            </a:extLst>
          </p:cNvPr>
          <p:cNvSpPr txBox="1"/>
          <p:nvPr/>
        </p:nvSpPr>
        <p:spPr>
          <a:xfrm>
            <a:off x="429490" y="304800"/>
            <a:ext cx="9060873" cy="369332"/>
          </a:xfrm>
          <a:prstGeom prst="rect">
            <a:avLst/>
          </a:prstGeom>
          <a:noFill/>
        </p:spPr>
        <p:txBody>
          <a:bodyPr wrap="square" rtlCol="0">
            <a:spAutoFit/>
          </a:bodyPr>
          <a:lstStyle/>
          <a:p>
            <a:pPr marL="0" marR="0" lvl="0" indent="0" algn="l" defTabSz="914400" rtl="0" eaLnBrk="1" fontAlgn="base" latinLnBrk="0" hangingPunct="1">
              <a:lnSpc>
                <a:spcPct val="90000"/>
              </a:lnSpc>
              <a:spcBef>
                <a:spcPts val="600"/>
              </a:spcBef>
              <a:spcAft>
                <a:spcPct val="0"/>
              </a:spcAft>
              <a:buClrTx/>
              <a:buSzTx/>
              <a:buFont typeface="Wingdings" panose="05000000000000000000" pitchFamily="2" charset="2"/>
              <a:buChar char="Ø"/>
              <a:tabLst/>
              <a:defRPr/>
            </a:pPr>
            <a:r>
              <a:rPr kumimoji="0" lang="en-US" sz="2000" b="0" i="0" u="none" strike="noStrike" kern="1200" cap="none" spc="0" normalizeH="0" baseline="0" noProof="0" dirty="0">
                <a:ln>
                  <a:noFill/>
                </a:ln>
                <a:solidFill>
                  <a:srgbClr val="000000"/>
                </a:solidFill>
                <a:effectLst/>
                <a:uLnTx/>
                <a:uFillTx/>
                <a:latin typeface="Comic Sans MS" panose="030F0702030302020204" pitchFamily="66" charset="0"/>
                <a:ea typeface="Majalla UI"/>
                <a:cs typeface="Majalla UI"/>
              </a:rPr>
              <a:t> Ultimate and service Loads from effect  </a:t>
            </a:r>
            <a:r>
              <a:rPr lang="en-US" sz="2000" dirty="0">
                <a:solidFill>
                  <a:srgbClr val="000000"/>
                </a:solidFill>
                <a:latin typeface="Comic Sans MS" panose="030F0702030302020204" pitchFamily="66" charset="0"/>
                <a:ea typeface="Majalla UI"/>
                <a:cs typeface="Majalla UI"/>
              </a:rPr>
              <a:t>gravity</a:t>
            </a:r>
            <a:r>
              <a:rPr kumimoji="0" lang="en-US" sz="2000" b="0" i="0" u="none" strike="noStrike" kern="1200" cap="none" spc="0" normalizeH="0" baseline="0" noProof="0" dirty="0">
                <a:ln>
                  <a:noFill/>
                </a:ln>
                <a:solidFill>
                  <a:srgbClr val="000000"/>
                </a:solidFill>
                <a:effectLst/>
                <a:uLnTx/>
                <a:uFillTx/>
                <a:latin typeface="Comic Sans MS" panose="030F0702030302020204" pitchFamily="66" charset="0"/>
                <a:ea typeface="Majalla UI"/>
                <a:cs typeface="Majalla UI"/>
              </a:rPr>
              <a:t>  and seismic   </a:t>
            </a:r>
          </a:p>
        </p:txBody>
      </p:sp>
      <p:pic>
        <p:nvPicPr>
          <p:cNvPr id="6" name="صورة 5">
            <a:extLst>
              <a:ext uri="{FF2B5EF4-FFF2-40B4-BE49-F238E27FC236}">
                <a16:creationId xmlns:a16="http://schemas.microsoft.com/office/drawing/2014/main" id="{A7C4E56E-0667-4988-B2C4-CEFE52CAAF63}"/>
              </a:ext>
            </a:extLst>
          </p:cNvPr>
          <p:cNvPicPr>
            <a:picLocks noChangeAspect="1"/>
          </p:cNvPicPr>
          <p:nvPr/>
        </p:nvPicPr>
        <p:blipFill>
          <a:blip r:embed="rId2"/>
          <a:stretch>
            <a:fillRect/>
          </a:stretch>
        </p:blipFill>
        <p:spPr>
          <a:xfrm>
            <a:off x="1427018" y="674132"/>
            <a:ext cx="7593717" cy="6183867"/>
          </a:xfrm>
          <a:prstGeom prst="rect">
            <a:avLst/>
          </a:prstGeom>
        </p:spPr>
      </p:pic>
    </p:spTree>
    <p:extLst>
      <p:ext uri="{BB962C8B-B14F-4D97-AF65-F5344CB8AC3E}">
        <p14:creationId xmlns:p14="http://schemas.microsoft.com/office/powerpoint/2010/main" val="31864946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a:extLst>
              <a:ext uri="{FF2B5EF4-FFF2-40B4-BE49-F238E27FC236}">
                <a16:creationId xmlns:a16="http://schemas.microsoft.com/office/drawing/2014/main" id="{97086492-CF1F-48DE-9BAD-F1482001B151}"/>
              </a:ext>
            </a:extLst>
          </p:cNvPr>
          <p:cNvSpPr txBox="1"/>
          <p:nvPr/>
        </p:nvSpPr>
        <p:spPr>
          <a:xfrm>
            <a:off x="471055" y="318655"/>
            <a:ext cx="8118764" cy="523220"/>
          </a:xfrm>
          <a:prstGeom prst="rect">
            <a:avLst/>
          </a:prstGeom>
          <a:noFill/>
        </p:spPr>
        <p:txBody>
          <a:bodyPr wrap="square" rtlCol="0">
            <a:spAutoFit/>
          </a:bodyPr>
          <a:lstStyle/>
          <a:p>
            <a:pPr algn="l"/>
            <a:r>
              <a:rPr lang="en-US" sz="2800" b="1" dirty="0">
                <a:solidFill>
                  <a:srgbClr val="C00000"/>
                </a:solidFill>
                <a:latin typeface="Times New Roman" panose="02020603050405020304" pitchFamily="18" charset="0"/>
                <a:cs typeface="Times New Roman" panose="02020603050405020304" pitchFamily="18" charset="0"/>
              </a:rPr>
              <a:t>Why was the Mat foundation used?</a:t>
            </a:r>
          </a:p>
        </p:txBody>
      </p:sp>
      <p:pic>
        <p:nvPicPr>
          <p:cNvPr id="2" name="صورة 1">
            <a:extLst>
              <a:ext uri="{FF2B5EF4-FFF2-40B4-BE49-F238E27FC236}">
                <a16:creationId xmlns:a16="http://schemas.microsoft.com/office/drawing/2014/main" id="{F33277DE-8B7D-4643-A786-7124ACC32E21}"/>
              </a:ext>
            </a:extLst>
          </p:cNvPr>
          <p:cNvPicPr>
            <a:picLocks noChangeAspect="1"/>
          </p:cNvPicPr>
          <p:nvPr/>
        </p:nvPicPr>
        <p:blipFill>
          <a:blip r:embed="rId2"/>
          <a:stretch>
            <a:fillRect/>
          </a:stretch>
        </p:blipFill>
        <p:spPr>
          <a:xfrm>
            <a:off x="157487" y="1258768"/>
            <a:ext cx="4090771" cy="1292464"/>
          </a:xfrm>
          <a:prstGeom prst="rect">
            <a:avLst/>
          </a:prstGeom>
        </p:spPr>
      </p:pic>
      <p:pic>
        <p:nvPicPr>
          <p:cNvPr id="3" name="صورة 2">
            <a:extLst>
              <a:ext uri="{FF2B5EF4-FFF2-40B4-BE49-F238E27FC236}">
                <a16:creationId xmlns:a16="http://schemas.microsoft.com/office/drawing/2014/main" id="{09A582AB-428A-49D1-B9B0-2365A943DF5B}"/>
              </a:ext>
            </a:extLst>
          </p:cNvPr>
          <p:cNvPicPr>
            <a:picLocks noChangeAspect="1"/>
          </p:cNvPicPr>
          <p:nvPr/>
        </p:nvPicPr>
        <p:blipFill>
          <a:blip r:embed="rId3"/>
          <a:stretch>
            <a:fillRect/>
          </a:stretch>
        </p:blipFill>
        <p:spPr>
          <a:xfrm>
            <a:off x="8120542" y="187322"/>
            <a:ext cx="3913971" cy="6206266"/>
          </a:xfrm>
          <a:prstGeom prst="rect">
            <a:avLst/>
          </a:prstGeom>
        </p:spPr>
      </p:pic>
      <p:pic>
        <p:nvPicPr>
          <p:cNvPr id="6" name="صورة 5">
            <a:extLst>
              <a:ext uri="{FF2B5EF4-FFF2-40B4-BE49-F238E27FC236}">
                <a16:creationId xmlns:a16="http://schemas.microsoft.com/office/drawing/2014/main" id="{34388D61-5933-4757-B216-4E6821553554}"/>
              </a:ext>
            </a:extLst>
          </p:cNvPr>
          <p:cNvPicPr>
            <a:picLocks noChangeAspect="1"/>
          </p:cNvPicPr>
          <p:nvPr/>
        </p:nvPicPr>
        <p:blipFill>
          <a:blip r:embed="rId4"/>
          <a:stretch>
            <a:fillRect/>
          </a:stretch>
        </p:blipFill>
        <p:spPr>
          <a:xfrm>
            <a:off x="623872" y="3290455"/>
            <a:ext cx="6895174" cy="2743438"/>
          </a:xfrm>
          <a:prstGeom prst="rect">
            <a:avLst/>
          </a:prstGeom>
        </p:spPr>
      </p:pic>
    </p:spTree>
    <p:extLst>
      <p:ext uri="{BB962C8B-B14F-4D97-AF65-F5344CB8AC3E}">
        <p14:creationId xmlns:p14="http://schemas.microsoft.com/office/powerpoint/2010/main" val="12298611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a:extLst>
              <a:ext uri="{FF2B5EF4-FFF2-40B4-BE49-F238E27FC236}">
                <a16:creationId xmlns:a16="http://schemas.microsoft.com/office/drawing/2014/main" id="{1483BA2F-B2B2-4558-A20F-4044C69CCEEA}"/>
              </a:ext>
            </a:extLst>
          </p:cNvPr>
          <p:cNvSpPr txBox="1"/>
          <p:nvPr/>
        </p:nvSpPr>
        <p:spPr>
          <a:xfrm>
            <a:off x="568035" y="1011382"/>
            <a:ext cx="9906001" cy="1815882"/>
          </a:xfrm>
          <a:prstGeom prst="rect">
            <a:avLst/>
          </a:prstGeom>
          <a:noFill/>
        </p:spPr>
        <p:txBody>
          <a:bodyPr wrap="square" rtlCol="0">
            <a:spAutoFit/>
          </a:bodyPr>
          <a:lstStyle/>
          <a:p>
            <a:pPr marL="457200" indent="-457200" algn="l" rtl="0">
              <a:buFont typeface="Wingdings" panose="05000000000000000000" pitchFamily="2" charset="2"/>
              <a:buChar char="v"/>
            </a:pPr>
            <a:r>
              <a:rPr lang="en-US" sz="2800" dirty="0">
                <a:solidFill>
                  <a:schemeClr val="accent2">
                    <a:lumMod val="75000"/>
                  </a:schemeClr>
                </a:solidFill>
              </a:rPr>
              <a:t>Floor Area </a:t>
            </a:r>
            <a:r>
              <a:rPr lang="en-US" sz="2800" dirty="0"/>
              <a:t>= 374 m2.</a:t>
            </a:r>
          </a:p>
          <a:p>
            <a:pPr marL="457200" indent="-457200" algn="l" rtl="0">
              <a:buFont typeface="Wingdings" panose="05000000000000000000" pitchFamily="2" charset="2"/>
              <a:buChar char="v"/>
            </a:pPr>
            <a:r>
              <a:rPr lang="en-US" sz="2800" dirty="0">
                <a:solidFill>
                  <a:schemeClr val="accent2">
                    <a:lumMod val="75000"/>
                  </a:schemeClr>
                </a:solidFill>
              </a:rPr>
              <a:t>Total Area of single footings </a:t>
            </a:r>
            <a:r>
              <a:rPr lang="en-US" sz="2800" dirty="0"/>
              <a:t>= 224.51 + 53.226 = 277 m2.</a:t>
            </a:r>
          </a:p>
          <a:p>
            <a:pPr algn="l" rtl="0"/>
            <a:r>
              <a:rPr lang="en-US" sz="2800" dirty="0">
                <a:solidFill>
                  <a:schemeClr val="accent2">
                    <a:lumMod val="75000"/>
                  </a:schemeClr>
                </a:solidFill>
              </a:rPr>
              <a:t>Area of single footing </a:t>
            </a:r>
            <a:r>
              <a:rPr lang="en-US" sz="2800" dirty="0"/>
              <a:t>= 74 % of Floor Area &gt; 50 % of floor area &gt;&gt;&gt; </a:t>
            </a:r>
            <a:r>
              <a:rPr lang="en-US" sz="2800" dirty="0">
                <a:highlight>
                  <a:srgbClr val="C0C0C0"/>
                </a:highlight>
              </a:rPr>
              <a:t>Mat Foundation </a:t>
            </a:r>
            <a:r>
              <a:rPr lang="en-US" sz="2800" dirty="0"/>
              <a:t>will be the best choice.</a:t>
            </a:r>
          </a:p>
        </p:txBody>
      </p:sp>
    </p:spTree>
    <p:extLst>
      <p:ext uri="{BB962C8B-B14F-4D97-AF65-F5344CB8AC3E}">
        <p14:creationId xmlns:p14="http://schemas.microsoft.com/office/powerpoint/2010/main" val="7127793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a:extLst>
              <a:ext uri="{FF2B5EF4-FFF2-40B4-BE49-F238E27FC236}">
                <a16:creationId xmlns:a16="http://schemas.microsoft.com/office/drawing/2014/main" id="{6E1F4518-B133-41F0-ACF8-35B22771B5C4}"/>
              </a:ext>
            </a:extLst>
          </p:cNvPr>
          <p:cNvSpPr txBox="1"/>
          <p:nvPr/>
        </p:nvSpPr>
        <p:spPr>
          <a:xfrm>
            <a:off x="748145" y="207818"/>
            <a:ext cx="10668000" cy="1077218"/>
          </a:xfrm>
          <a:prstGeom prst="rect">
            <a:avLst/>
          </a:prstGeom>
          <a:noFill/>
        </p:spPr>
        <p:txBody>
          <a:bodyPr wrap="square" rtlCol="0">
            <a:spAutoFit/>
          </a:bodyPr>
          <a:lstStyle/>
          <a:p>
            <a:pPr algn="l"/>
            <a:r>
              <a:rPr kumimoji="0" lang="en-US" sz="3200" b="1" i="0" u="none" strike="noStrike" kern="1200" cap="none" spc="0" normalizeH="0" baseline="0" noProof="0">
                <a:ln>
                  <a:noFill/>
                </a:ln>
                <a:solidFill>
                  <a:srgbClr val="A50021"/>
                </a:solidFill>
                <a:effectLst/>
                <a:uLnTx/>
                <a:uFillTx/>
                <a:latin typeface="Comic Sans MS" panose="030F0702030302020204" pitchFamily="66" charset="0"/>
                <a:ea typeface="+mj-ea"/>
                <a:cs typeface="Arial"/>
              </a:rPr>
              <a:t>Chapter 5: SAFE  design of mat foundation(</a:t>
            </a:r>
            <a:r>
              <a:rPr kumimoji="0" lang="en-US" sz="3200" b="1" i="0" u="none" strike="noStrike" kern="1200" cap="none" spc="0" normalizeH="0" baseline="0" noProof="0">
                <a:ln>
                  <a:noFill/>
                </a:ln>
                <a:solidFill>
                  <a:srgbClr val="C00000"/>
                </a:solidFill>
                <a:effectLst/>
                <a:uLnTx/>
                <a:uFillTx/>
                <a:latin typeface="Comic Sans MS" panose="030F0702030302020204" pitchFamily="66" charset="0"/>
                <a:ea typeface="+mj-ea"/>
                <a:cs typeface="Arial"/>
              </a:rPr>
              <a:t>Preliminary</a:t>
            </a:r>
            <a:r>
              <a:rPr kumimoji="0" lang="en-US" sz="3200" b="0" i="0" u="none" strike="noStrike" kern="1200" cap="none" spc="0" normalizeH="0" baseline="0" noProof="0">
                <a:ln>
                  <a:noFill/>
                </a:ln>
                <a:solidFill>
                  <a:srgbClr val="000000"/>
                </a:solidFill>
                <a:effectLst/>
                <a:uLnTx/>
                <a:uFillTx/>
                <a:latin typeface="Arial"/>
                <a:ea typeface="+mj-ea"/>
                <a:cs typeface="Arial"/>
              </a:rPr>
              <a:t> </a:t>
            </a:r>
            <a:r>
              <a:rPr kumimoji="0" lang="en-US" sz="3200" b="1" i="0" u="none" strike="noStrike" kern="1200" cap="none" spc="0" normalizeH="0" baseline="0" noProof="0">
                <a:ln>
                  <a:noFill/>
                </a:ln>
                <a:solidFill>
                  <a:srgbClr val="A50021"/>
                </a:solidFill>
                <a:effectLst/>
                <a:uLnTx/>
                <a:uFillTx/>
                <a:latin typeface="Comic Sans MS" panose="030F0702030302020204" pitchFamily="66" charset="0"/>
                <a:ea typeface="+mj-ea"/>
                <a:cs typeface="Arial"/>
              </a:rPr>
              <a:t>dimensions ) </a:t>
            </a:r>
            <a:endParaRPr lang="en-US" dirty="0"/>
          </a:p>
        </p:txBody>
      </p:sp>
      <p:sp>
        <p:nvSpPr>
          <p:cNvPr id="5" name="مربع نص 4">
            <a:extLst>
              <a:ext uri="{FF2B5EF4-FFF2-40B4-BE49-F238E27FC236}">
                <a16:creationId xmlns:a16="http://schemas.microsoft.com/office/drawing/2014/main" id="{24C4A93C-BAAE-47D5-BF92-1688F2A4778F}"/>
              </a:ext>
            </a:extLst>
          </p:cNvPr>
          <p:cNvSpPr txBox="1"/>
          <p:nvPr/>
        </p:nvSpPr>
        <p:spPr>
          <a:xfrm>
            <a:off x="484909" y="1285036"/>
            <a:ext cx="10044546" cy="5152180"/>
          </a:xfrm>
          <a:prstGeom prst="rect">
            <a:avLst/>
          </a:prstGeom>
          <a:noFill/>
        </p:spPr>
        <p:txBody>
          <a:bodyPr wrap="square" rtlCol="0">
            <a:spAutoFit/>
          </a:bodyPr>
          <a:lstStyle/>
          <a:p>
            <a:pPr marL="342900" marR="0" lvl="0" indent="-342900" algn="l" defTabSz="914400" rtl="0" eaLnBrk="1" fontAlgn="base" latinLnBrk="0" hangingPunct="1">
              <a:lnSpc>
                <a:spcPct val="100000"/>
              </a:lnSpc>
              <a:spcBef>
                <a:spcPct val="20000"/>
              </a:spcBef>
              <a:spcAft>
                <a:spcPct val="0"/>
              </a:spcAft>
              <a:buClr>
                <a:srgbClr val="CCCCFF"/>
              </a:buClr>
              <a:buSzTx/>
              <a:buFont typeface="Wingdings" panose="05000000000000000000" pitchFamily="2" charset="2"/>
              <a:buChar char="l"/>
              <a:tabLst/>
              <a:defRPr/>
            </a:pPr>
            <a:r>
              <a:rPr kumimoji="0" lang="en-US" sz="2000" b="1" i="0" u="none" strike="noStrike" kern="120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rPr>
              <a:t>foundation will be done for a  7 story building. The raft will be used for economical consideration. </a:t>
            </a:r>
          </a:p>
          <a:p>
            <a:pPr marL="342900" marR="0" lvl="0" indent="-342900" algn="l" defTabSz="914400" rtl="0" eaLnBrk="1" fontAlgn="base" latinLnBrk="0" hangingPunct="1">
              <a:lnSpc>
                <a:spcPct val="100000"/>
              </a:lnSpc>
              <a:spcBef>
                <a:spcPct val="20000"/>
              </a:spcBef>
              <a:spcAft>
                <a:spcPct val="0"/>
              </a:spcAft>
              <a:buClr>
                <a:srgbClr val="CCCCFF"/>
              </a:buClr>
              <a:buSzTx/>
              <a:buFont typeface="Wingdings" panose="05000000000000000000" pitchFamily="2" charset="2"/>
              <a:buChar char="l"/>
              <a:tabLst/>
              <a:defRPr/>
            </a:pPr>
            <a:endParaRPr kumimoji="0" lang="en-US" sz="2000" b="1" i="0" u="none" strike="noStrike" kern="120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endParaRPr>
          </a:p>
          <a:p>
            <a:pPr marL="342900" marR="0" lvl="0" indent="-342900" algn="l" defTabSz="914400" rtl="0" eaLnBrk="1" fontAlgn="base" latinLnBrk="0" hangingPunct="1">
              <a:lnSpc>
                <a:spcPct val="100000"/>
              </a:lnSpc>
              <a:spcBef>
                <a:spcPct val="20000"/>
              </a:spcBef>
              <a:spcAft>
                <a:spcPct val="0"/>
              </a:spcAft>
              <a:buClr>
                <a:srgbClr val="CCCCFF"/>
              </a:buClr>
              <a:buSzTx/>
              <a:buFont typeface="Wingdings" panose="05000000000000000000" pitchFamily="2" charset="2"/>
              <a:buChar char="l"/>
              <a:tabLst/>
              <a:defRPr/>
            </a:pPr>
            <a:r>
              <a:rPr kumimoji="0" lang="en-US" sz="2000" b="1" i="0" u="none" strike="noStrike" kern="120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rPr>
              <a:t>In this project, the raft will be designed as flat plate.</a:t>
            </a:r>
          </a:p>
          <a:p>
            <a:pPr marL="342900" marR="0" lvl="0" indent="-342900" algn="l" defTabSz="914400" rtl="0" eaLnBrk="1" fontAlgn="base" latinLnBrk="0" hangingPunct="1">
              <a:lnSpc>
                <a:spcPct val="100000"/>
              </a:lnSpc>
              <a:spcBef>
                <a:spcPct val="20000"/>
              </a:spcBef>
              <a:spcAft>
                <a:spcPct val="0"/>
              </a:spcAft>
              <a:buClr>
                <a:srgbClr val="CCCCFF"/>
              </a:buClr>
              <a:buSzTx/>
              <a:buFont typeface="Wingdings" panose="05000000000000000000" pitchFamily="2" charset="2"/>
              <a:buChar char="l"/>
              <a:tabLst/>
              <a:defRPr/>
            </a:pPr>
            <a:endParaRPr kumimoji="0" lang="en-US" sz="2000" b="1" i="0" u="none" strike="noStrike" kern="120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endParaRPr>
          </a:p>
          <a:p>
            <a:pPr marL="342900" marR="0" lvl="0" indent="-342900" algn="l" defTabSz="914400" rtl="0" eaLnBrk="1" fontAlgn="base" latinLnBrk="0" hangingPunct="1">
              <a:lnSpc>
                <a:spcPct val="100000"/>
              </a:lnSpc>
              <a:spcBef>
                <a:spcPct val="20000"/>
              </a:spcBef>
              <a:spcAft>
                <a:spcPct val="0"/>
              </a:spcAft>
              <a:buClr>
                <a:srgbClr val="CCCCFF"/>
              </a:buClr>
              <a:buSzTx/>
              <a:buFont typeface="Wingdings" panose="05000000000000000000" pitchFamily="2" charset="2"/>
              <a:buChar char="l"/>
              <a:tabLst/>
              <a:defRPr/>
            </a:pPr>
            <a:r>
              <a:rPr kumimoji="0" lang="en-US" sz="2000" b="1" i="0" u="none" strike="noStrike" kern="120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rPr>
              <a:t>Preliminary mat thickness will be determined according to this conceptual design equation:</a:t>
            </a:r>
          </a:p>
          <a:p>
            <a:pPr marL="342900" marR="0" lvl="0" indent="-342900" algn="l" defTabSz="914400" rtl="0" eaLnBrk="1" fontAlgn="base" latinLnBrk="0" hangingPunct="1">
              <a:lnSpc>
                <a:spcPct val="100000"/>
              </a:lnSpc>
              <a:spcBef>
                <a:spcPct val="20000"/>
              </a:spcBef>
              <a:spcAft>
                <a:spcPct val="0"/>
              </a:spcAft>
              <a:buClr>
                <a:srgbClr val="CCCCFF"/>
              </a:buClr>
              <a:buSzTx/>
              <a:buFont typeface="Wingdings" panose="05000000000000000000" pitchFamily="2" charset="2"/>
              <a:buChar char="l"/>
              <a:tabLst/>
              <a:defRPr/>
            </a:pPr>
            <a:endParaRPr kumimoji="0" lang="en-US" sz="2000" b="1" i="0" u="none" strike="noStrike" kern="120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endParaRPr>
          </a:p>
          <a:p>
            <a:pPr marL="342900" marR="0" lvl="0" indent="-342900" algn="l" defTabSz="914400" rtl="0" eaLnBrk="1" fontAlgn="base" latinLnBrk="0" hangingPunct="1">
              <a:lnSpc>
                <a:spcPct val="100000"/>
              </a:lnSpc>
              <a:spcBef>
                <a:spcPct val="20000"/>
              </a:spcBef>
              <a:spcAft>
                <a:spcPct val="0"/>
              </a:spcAft>
              <a:buClr>
                <a:srgbClr val="CCCCFF"/>
              </a:buClr>
              <a:buSzTx/>
              <a:buFont typeface="Wingdings" panose="05000000000000000000" pitchFamily="2" charset="2"/>
              <a:buChar char="l"/>
              <a:tabLst/>
              <a:defRPr/>
            </a:pPr>
            <a:r>
              <a:rPr kumimoji="0" lang="en-US" sz="2000" b="1" i="0" u="none" strike="noStrike" kern="120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rPr>
              <a:t>𝑃𝑟𝑒𝑙𝑖𝑚𝑖𝑛𝑎𝑟𝑦 𝑚𝑎𝑡 𝑡ℎ𝑖𝑐𝑘𝑛𝑒𝑠𝑠=𝑛𝑢𝑚𝑏𝑒𝑟 𝑜𝑓 𝑓𝑙𝑜𝑜𝑟𝑠∗10 𝑐𝑚 = 7 * 10= 70 cm .</a:t>
            </a:r>
          </a:p>
          <a:p>
            <a:pPr marL="342900" marR="0" lvl="0" indent="-342900" algn="l" defTabSz="914400" rtl="0" eaLnBrk="1" fontAlgn="base" latinLnBrk="0" hangingPunct="1">
              <a:lnSpc>
                <a:spcPct val="100000"/>
              </a:lnSpc>
              <a:spcBef>
                <a:spcPct val="20000"/>
              </a:spcBef>
              <a:spcAft>
                <a:spcPct val="0"/>
              </a:spcAft>
              <a:buClr>
                <a:srgbClr val="CCCCFF"/>
              </a:buClr>
              <a:buSzTx/>
              <a:buFont typeface="Wingdings" panose="05000000000000000000" pitchFamily="2" charset="2"/>
              <a:buChar char="l"/>
              <a:tabLst/>
              <a:defRPr/>
            </a:pPr>
            <a:endParaRPr kumimoji="0" lang="en-US" sz="2000" b="1" i="0" u="none" strike="noStrike" kern="120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endParaRPr>
          </a:p>
          <a:p>
            <a:pPr marL="342900" marR="0" lvl="0" indent="-342900" algn="l" defTabSz="914400" rtl="0" eaLnBrk="1" fontAlgn="base" latinLnBrk="0" hangingPunct="1">
              <a:lnSpc>
                <a:spcPct val="100000"/>
              </a:lnSpc>
              <a:spcBef>
                <a:spcPct val="20000"/>
              </a:spcBef>
              <a:spcAft>
                <a:spcPct val="0"/>
              </a:spcAft>
              <a:buClr>
                <a:srgbClr val="CCCCFF"/>
              </a:buClr>
              <a:buSzTx/>
              <a:buFont typeface="Wingdings" panose="05000000000000000000" pitchFamily="2" charset="2"/>
              <a:buChar char="l"/>
              <a:tabLst/>
              <a:defRPr/>
            </a:pPr>
            <a:r>
              <a:rPr kumimoji="0" lang="en-US" sz="2000" b="1" i="0" u="none" strike="noStrike" kern="120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rPr>
              <a:t>𝑃𝑟𝑒𝑙𝑖𝑚𝑖𝑛𝑎𝑟𝑦 offset=ℎ−𝑐𝑜𝑣𝑒𝑟/2 = (700−50)/2 = 300 mm.</a:t>
            </a:r>
          </a:p>
          <a:p>
            <a:pPr marL="342900" marR="0" lvl="0" indent="-342900" algn="l" defTabSz="914400" rtl="0" eaLnBrk="1" fontAlgn="base" latinLnBrk="0" hangingPunct="1">
              <a:lnSpc>
                <a:spcPct val="100000"/>
              </a:lnSpc>
              <a:spcBef>
                <a:spcPct val="20000"/>
              </a:spcBef>
              <a:spcAft>
                <a:spcPct val="0"/>
              </a:spcAft>
              <a:buClr>
                <a:srgbClr val="CCCCFF"/>
              </a:buClr>
              <a:buSzTx/>
              <a:buFont typeface="Wingdings" panose="05000000000000000000" pitchFamily="2" charset="2"/>
              <a:buChar char="l"/>
              <a:tabLst/>
              <a:defRPr/>
            </a:pPr>
            <a:endParaRPr kumimoji="0" lang="en-US" sz="2000" b="1" i="0" u="none" strike="noStrike" kern="120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endParaRPr>
          </a:p>
          <a:p>
            <a:pPr marL="342900" marR="0" lvl="0" indent="-342900" algn="l" defTabSz="914400" rtl="0" eaLnBrk="1" fontAlgn="base" latinLnBrk="0" hangingPunct="1">
              <a:lnSpc>
                <a:spcPct val="100000"/>
              </a:lnSpc>
              <a:spcBef>
                <a:spcPct val="20000"/>
              </a:spcBef>
              <a:spcAft>
                <a:spcPct val="0"/>
              </a:spcAft>
              <a:buClr>
                <a:srgbClr val="CCCCFF"/>
              </a:buClr>
              <a:buSzTx/>
              <a:buFont typeface="Wingdings" panose="05000000000000000000" pitchFamily="2" charset="2"/>
              <a:buChar char="l"/>
              <a:tabLst/>
              <a:defRPr/>
            </a:pPr>
            <a:r>
              <a:rPr kumimoji="0" lang="en-US" sz="2000" b="1" i="0" u="none" strike="noStrike" kern="120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rPr>
              <a:t>Subgrade modulus = 100* Bearing capacity = 100*150 = 15000 kN/m3.</a:t>
            </a:r>
          </a:p>
          <a:p>
            <a:pPr marR="0" lvl="0" algn="l" defTabSz="914400" rtl="0" eaLnBrk="1" fontAlgn="base" latinLnBrk="0" hangingPunct="1">
              <a:lnSpc>
                <a:spcPct val="100000"/>
              </a:lnSpc>
              <a:spcBef>
                <a:spcPct val="20000"/>
              </a:spcBef>
              <a:spcAft>
                <a:spcPct val="0"/>
              </a:spcAft>
              <a:buClr>
                <a:srgbClr val="CCCCFF"/>
              </a:buClr>
              <a:buSzTx/>
              <a:tabLst/>
              <a:defRPr/>
            </a:pPr>
            <a:endParaRPr kumimoji="0" lang="en-US" sz="2400" b="1" i="0" u="none" strike="noStrike" kern="120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240527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a:extLst>
              <a:ext uri="{FF2B5EF4-FFF2-40B4-BE49-F238E27FC236}">
                <a16:creationId xmlns:a16="http://schemas.microsoft.com/office/drawing/2014/main" id="{CE623A52-4469-43D7-B1DC-8D6142A74D7F}"/>
              </a:ext>
            </a:extLst>
          </p:cNvPr>
          <p:cNvSpPr txBox="1"/>
          <p:nvPr/>
        </p:nvSpPr>
        <p:spPr>
          <a:xfrm>
            <a:off x="318653" y="397225"/>
            <a:ext cx="5001491" cy="461665"/>
          </a:xfrm>
          <a:prstGeom prst="rect">
            <a:avLst/>
          </a:prstGeom>
          <a:noFill/>
        </p:spPr>
        <p:txBody>
          <a:bodyPr wrap="square" rtlCol="0">
            <a:spAutoFit/>
          </a:bodyPr>
          <a:lstStyle/>
          <a:p>
            <a:pPr algn="l" rtl="0"/>
            <a:r>
              <a:rPr lang="en-US" sz="2400" dirty="0">
                <a:latin typeface="Times New Roman" panose="02020603050405020304" pitchFamily="18" charset="0"/>
                <a:cs typeface="Times New Roman" panose="02020603050405020304" pitchFamily="18" charset="0"/>
              </a:rPr>
              <a:t>Evaluation of preliminary dimensions</a:t>
            </a:r>
          </a:p>
        </p:txBody>
      </p:sp>
      <p:sp>
        <p:nvSpPr>
          <p:cNvPr id="5" name="مربع نص 4">
            <a:extLst>
              <a:ext uri="{FF2B5EF4-FFF2-40B4-BE49-F238E27FC236}">
                <a16:creationId xmlns:a16="http://schemas.microsoft.com/office/drawing/2014/main" id="{3F73826D-5F6F-41B4-BAAB-049BC93167E7}"/>
              </a:ext>
            </a:extLst>
          </p:cNvPr>
          <p:cNvSpPr txBox="1"/>
          <p:nvPr/>
        </p:nvSpPr>
        <p:spPr>
          <a:xfrm>
            <a:off x="83126" y="1288473"/>
            <a:ext cx="10917383" cy="461665"/>
          </a:xfrm>
          <a:prstGeom prst="rect">
            <a:avLst/>
          </a:prstGeom>
          <a:noFill/>
        </p:spPr>
        <p:txBody>
          <a:bodyPr wrap="square" rtlCol="0">
            <a:spAutoFit/>
          </a:bodyPr>
          <a:lstStyle/>
          <a:p>
            <a:pPr algn="l" rtl="0"/>
            <a:r>
              <a:rPr lang="en-US" sz="2400" dirty="0"/>
              <a:t>Initially, an initial thickness of </a:t>
            </a:r>
            <a:r>
              <a:rPr lang="en-US" sz="2400" dirty="0">
                <a:solidFill>
                  <a:schemeClr val="accent2">
                    <a:lumMod val="75000"/>
                  </a:schemeClr>
                </a:solidFill>
              </a:rPr>
              <a:t>700mm</a:t>
            </a:r>
            <a:r>
              <a:rPr lang="en-US" sz="2400" dirty="0"/>
              <a:t> and an offset of </a:t>
            </a:r>
            <a:r>
              <a:rPr lang="en-US" sz="2400" dirty="0">
                <a:solidFill>
                  <a:schemeClr val="accent2">
                    <a:lumMod val="75000"/>
                  </a:schemeClr>
                </a:solidFill>
              </a:rPr>
              <a:t>300mm</a:t>
            </a:r>
            <a:r>
              <a:rPr lang="en-US" sz="2400" dirty="0"/>
              <a:t> was used. </a:t>
            </a:r>
          </a:p>
        </p:txBody>
      </p:sp>
      <p:pic>
        <p:nvPicPr>
          <p:cNvPr id="7" name="صورة 6">
            <a:extLst>
              <a:ext uri="{FF2B5EF4-FFF2-40B4-BE49-F238E27FC236}">
                <a16:creationId xmlns:a16="http://schemas.microsoft.com/office/drawing/2014/main" id="{8955060B-7B29-4215-A194-026833307C23}"/>
              </a:ext>
            </a:extLst>
          </p:cNvPr>
          <p:cNvPicPr>
            <a:picLocks noChangeAspect="1"/>
          </p:cNvPicPr>
          <p:nvPr/>
        </p:nvPicPr>
        <p:blipFill>
          <a:blip r:embed="rId2"/>
          <a:stretch>
            <a:fillRect/>
          </a:stretch>
        </p:blipFill>
        <p:spPr>
          <a:xfrm>
            <a:off x="2847105" y="1750138"/>
            <a:ext cx="5465622" cy="4859453"/>
          </a:xfrm>
          <a:prstGeom prst="rect">
            <a:avLst/>
          </a:prstGeom>
        </p:spPr>
      </p:pic>
    </p:spTree>
    <p:extLst>
      <p:ext uri="{BB962C8B-B14F-4D97-AF65-F5344CB8AC3E}">
        <p14:creationId xmlns:p14="http://schemas.microsoft.com/office/powerpoint/2010/main" val="25687542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a:extLst>
              <a:ext uri="{FF2B5EF4-FFF2-40B4-BE49-F238E27FC236}">
                <a16:creationId xmlns:a16="http://schemas.microsoft.com/office/drawing/2014/main" id="{956BAC68-39EC-4420-9286-11F5BB86EDE0}"/>
              </a:ext>
            </a:extLst>
          </p:cNvPr>
          <p:cNvSpPr txBox="1"/>
          <p:nvPr/>
        </p:nvSpPr>
        <p:spPr>
          <a:xfrm>
            <a:off x="318654" y="554181"/>
            <a:ext cx="11554691" cy="1938992"/>
          </a:xfrm>
          <a:prstGeom prst="rect">
            <a:avLst/>
          </a:prstGeom>
          <a:noFill/>
        </p:spPr>
        <p:txBody>
          <a:bodyPr wrap="square" rtlCol="0">
            <a:spAutoFit/>
          </a:bodyPr>
          <a:lstStyle/>
          <a:p>
            <a:pPr marL="0" marR="0" lvl="0" indent="0" algn="l" defTabSz="914400" rtl="1"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rPr>
              <a:t>As shown in figure above, the punching shear check is larger than 1,then one of the following must be done:</a:t>
            </a:r>
          </a:p>
          <a:p>
            <a:pPr marL="0" marR="0" lvl="0" indent="0" algn="l" defTabSz="914400" rtl="1"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endParaRPr>
          </a:p>
          <a:p>
            <a:pPr marL="0" marR="0" lvl="0" indent="0" algn="l" defTabSz="914400" rtl="1"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rPr>
              <a:t>• </a:t>
            </a:r>
            <a:r>
              <a:rPr kumimoji="0" lang="en-US" sz="1800" b="0" i="0" u="none" strike="noStrike" kern="1200" cap="none" spc="0" normalizeH="0" baseline="0" noProof="0" dirty="0">
                <a:ln>
                  <a:noFill/>
                </a:ln>
                <a:solidFill>
                  <a:schemeClr val="accent2">
                    <a:lumMod val="75000"/>
                  </a:schemeClr>
                </a:solidFill>
                <a:effectLst/>
                <a:uLnTx/>
                <a:uFillTx/>
                <a:latin typeface="Times New Roman" panose="02020603050405020304" pitchFamily="18" charset="0"/>
                <a:cs typeface="Times New Roman" panose="02020603050405020304" pitchFamily="18" charset="0"/>
              </a:rPr>
              <a:t>Increase the footing’s depth.</a:t>
            </a:r>
          </a:p>
          <a:p>
            <a:pPr marL="0" marR="0" lvl="0" indent="0" algn="l" defTabSz="914400" rtl="1"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chemeClr val="accent2">
                    <a:lumMod val="75000"/>
                  </a:schemeClr>
                </a:solidFill>
                <a:effectLst/>
                <a:uLnTx/>
                <a:uFillTx/>
                <a:latin typeface="Times New Roman" panose="02020603050405020304" pitchFamily="18" charset="0"/>
                <a:cs typeface="Times New Roman" panose="02020603050405020304" pitchFamily="18" charset="0"/>
              </a:rPr>
              <a:t>• Introduce drop footing at locations where punching shear ratio is high.</a:t>
            </a:r>
          </a:p>
          <a:p>
            <a:pPr marL="0" marR="0" lvl="0" indent="0" algn="l" defTabSz="914400" rtl="1"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chemeClr val="accent2">
                    <a:lumMod val="75000"/>
                  </a:schemeClr>
                </a:solidFill>
                <a:effectLst/>
                <a:uLnTx/>
                <a:uFillTx/>
                <a:latin typeface="Times New Roman" panose="02020603050405020304" pitchFamily="18" charset="0"/>
                <a:cs typeface="Times New Roman" panose="02020603050405020304" pitchFamily="18" charset="0"/>
              </a:rPr>
              <a:t>• Increase footing offset.</a:t>
            </a:r>
            <a:endParaRPr kumimoji="0" lang="ar-SA" sz="1800" b="0" i="0" u="none" strike="noStrike" kern="1200" cap="none" spc="0" normalizeH="0" baseline="0" noProof="0" dirty="0">
              <a:ln>
                <a:noFill/>
              </a:ln>
              <a:solidFill>
                <a:schemeClr val="accent2">
                  <a:lumMod val="75000"/>
                </a:schemeClr>
              </a:solidFill>
              <a:effectLst/>
              <a:uLnTx/>
              <a:uFillTx/>
              <a:latin typeface="Times New Roman" panose="02020603050405020304" pitchFamily="18" charset="0"/>
              <a:cs typeface="Times New Roman" panose="02020603050405020304" pitchFamily="18" charset="0"/>
            </a:endParaRPr>
          </a:p>
        </p:txBody>
      </p:sp>
      <p:sp>
        <p:nvSpPr>
          <p:cNvPr id="2" name="مربع نص 1">
            <a:extLst>
              <a:ext uri="{FF2B5EF4-FFF2-40B4-BE49-F238E27FC236}">
                <a16:creationId xmlns:a16="http://schemas.microsoft.com/office/drawing/2014/main" id="{823FEF00-CF17-4485-80FA-D8E45CD8E8A5}"/>
              </a:ext>
            </a:extLst>
          </p:cNvPr>
          <p:cNvSpPr txBox="1"/>
          <p:nvPr/>
        </p:nvSpPr>
        <p:spPr>
          <a:xfrm>
            <a:off x="457200" y="3158836"/>
            <a:ext cx="11430000" cy="1692771"/>
          </a:xfrm>
          <a:prstGeom prst="rect">
            <a:avLst/>
          </a:prstGeom>
          <a:noFill/>
        </p:spPr>
        <p:txBody>
          <a:bodyPr wrap="square" rtlCol="0">
            <a:spAutoFit/>
          </a:bodyPr>
          <a:lstStyle/>
          <a:p>
            <a:pPr marL="285750" indent="-285750" algn="l" rtl="0">
              <a:buFont typeface="Wingdings" panose="05000000000000000000" pitchFamily="2" charset="2"/>
              <a:buChar char="v"/>
            </a:pPr>
            <a:r>
              <a:rPr lang="en-US" sz="3200" dirty="0">
                <a:latin typeface="Times New Roman" panose="02020603050405020304" pitchFamily="18" charset="0"/>
                <a:cs typeface="Times New Roman" panose="02020603050405020304" pitchFamily="18" charset="0"/>
              </a:rPr>
              <a:t>Mat final Dimensions:</a:t>
            </a:r>
          </a:p>
          <a:p>
            <a:pPr algn="l" rtl="0"/>
            <a:endParaRPr lang="en-US" sz="3200" dirty="0">
              <a:latin typeface="Times New Roman" panose="02020603050405020304" pitchFamily="18" charset="0"/>
              <a:cs typeface="Times New Roman" panose="02020603050405020304" pitchFamily="18" charset="0"/>
            </a:endParaRPr>
          </a:p>
          <a:p>
            <a:pPr marL="342900" indent="-342900" algn="l" rtl="0">
              <a:buFont typeface="+mj-lt"/>
              <a:buAutoNum type="arabicParenR"/>
            </a:pPr>
            <a:r>
              <a:rPr lang="en-US" sz="2000" b="1" dirty="0">
                <a:latin typeface="Times New Roman" panose="02020603050405020304" pitchFamily="18" charset="0"/>
                <a:cs typeface="Times New Roman" panose="02020603050405020304" pitchFamily="18" charset="0"/>
              </a:rPr>
              <a:t>Make the Thickness = 800 mm.</a:t>
            </a:r>
          </a:p>
          <a:p>
            <a:pPr marL="342900" indent="-342900" algn="l" rtl="0">
              <a:buFont typeface="+mj-lt"/>
              <a:buAutoNum type="arabicParenR"/>
            </a:pPr>
            <a:r>
              <a:rPr lang="en-US" sz="2000" b="1" dirty="0">
                <a:latin typeface="Times New Roman" panose="02020603050405020304" pitchFamily="18" charset="0"/>
                <a:cs typeface="Times New Roman" panose="02020603050405020304" pitchFamily="18" charset="0"/>
              </a:rPr>
              <a:t>Increase the dimensions of the foundation by 70 cm from all sides</a:t>
            </a:r>
            <a:r>
              <a:rPr lang="en-US" sz="2000" b="1" dirty="0"/>
              <a:t>.</a:t>
            </a:r>
          </a:p>
        </p:txBody>
      </p:sp>
    </p:spTree>
    <p:extLst>
      <p:ext uri="{BB962C8B-B14F-4D97-AF65-F5344CB8AC3E}">
        <p14:creationId xmlns:p14="http://schemas.microsoft.com/office/powerpoint/2010/main" val="33451348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a:extLst>
              <a:ext uri="{FF2B5EF4-FFF2-40B4-BE49-F238E27FC236}">
                <a16:creationId xmlns:a16="http://schemas.microsoft.com/office/drawing/2014/main" id="{E09B9CE7-3D38-400B-943F-A8F0186D8627}"/>
              </a:ext>
            </a:extLst>
          </p:cNvPr>
          <p:cNvSpPr txBox="1"/>
          <p:nvPr/>
        </p:nvSpPr>
        <p:spPr>
          <a:xfrm>
            <a:off x="117763" y="180108"/>
            <a:ext cx="11956473" cy="1261884"/>
          </a:xfrm>
          <a:prstGeom prst="rect">
            <a:avLst/>
          </a:prstGeom>
          <a:noFill/>
        </p:spPr>
        <p:txBody>
          <a:bodyPr wrap="square" rtlCol="0">
            <a:spAutoFit/>
          </a:bodyPr>
          <a:lstStyle/>
          <a:p>
            <a:pPr algn="l" rtl="0"/>
            <a:r>
              <a:rPr kumimoji="0" lang="en-US" sz="3800" b="1" i="0" u="none" strike="noStrike" kern="1200" cap="none" spc="0" normalizeH="0" baseline="0" noProof="0" dirty="0">
                <a:ln>
                  <a:noFill/>
                </a:ln>
                <a:solidFill>
                  <a:srgbClr val="A50021"/>
                </a:solidFill>
                <a:effectLst/>
                <a:uLnTx/>
                <a:uFillTx/>
                <a:latin typeface="Comic Sans MS" panose="030F0702030302020204" pitchFamily="66" charset="0"/>
                <a:ea typeface="+mj-ea"/>
                <a:cs typeface="Arial"/>
              </a:rPr>
              <a:t>Chapter( 6+7): SAFE Design for two models of  mat foundation (dimension &amp;steel reinforcement) </a:t>
            </a:r>
            <a:endParaRPr lang="en-US" dirty="0"/>
          </a:p>
        </p:txBody>
      </p:sp>
      <p:sp>
        <p:nvSpPr>
          <p:cNvPr id="5" name="مربع نص 4">
            <a:extLst>
              <a:ext uri="{FF2B5EF4-FFF2-40B4-BE49-F238E27FC236}">
                <a16:creationId xmlns:a16="http://schemas.microsoft.com/office/drawing/2014/main" id="{9740B766-6FD3-45A6-BE2F-EB66402A890F}"/>
              </a:ext>
            </a:extLst>
          </p:cNvPr>
          <p:cNvSpPr txBox="1"/>
          <p:nvPr/>
        </p:nvSpPr>
        <p:spPr>
          <a:xfrm>
            <a:off x="540327" y="2119745"/>
            <a:ext cx="7620000" cy="3022366"/>
          </a:xfrm>
          <a:prstGeom prst="rect">
            <a:avLst/>
          </a:prstGeom>
          <a:noFill/>
        </p:spPr>
        <p:txBody>
          <a:bodyPr wrap="square" rtlCol="0">
            <a:spAutoFit/>
          </a:bodyPr>
          <a:lstStyle/>
          <a:p>
            <a:pPr marL="342900" marR="0" lvl="0" indent="-342900" algn="l" defTabSz="914400" rtl="0" eaLnBrk="1" fontAlgn="base" latinLnBrk="0" hangingPunct="1">
              <a:lnSpc>
                <a:spcPct val="100000"/>
              </a:lnSpc>
              <a:spcBef>
                <a:spcPct val="20000"/>
              </a:spcBef>
              <a:spcAft>
                <a:spcPct val="0"/>
              </a:spcAft>
              <a:buClr>
                <a:srgbClr val="CCCCFF"/>
              </a:buClr>
              <a:buSzTx/>
              <a:buFont typeface="Wingdings" panose="05000000000000000000" pitchFamily="2" charset="2"/>
              <a:buChar char="l"/>
              <a:tabLst/>
              <a:defRPr/>
            </a:pPr>
            <a:r>
              <a:rPr kumimoji="0" lang="en-US" sz="2800" b="0" i="0" u="none" strike="noStrike" kern="1200" cap="none" spc="0" normalizeH="0" baseline="0" noProof="0" dirty="0">
                <a:ln>
                  <a:noFill/>
                </a:ln>
                <a:solidFill>
                  <a:srgbClr val="000000"/>
                </a:solidFill>
                <a:effectLst/>
                <a:uLnTx/>
                <a:uFillTx/>
                <a:latin typeface="Comic Sans MS" panose="030F0702030302020204" pitchFamily="66" charset="0"/>
                <a:ea typeface="+mn-ea"/>
                <a:cs typeface="Arial"/>
              </a:rPr>
              <a:t>Design Model 1(Chapter 6): </a:t>
            </a:r>
          </a:p>
          <a:p>
            <a:pPr marL="0" marR="0" lvl="0" indent="0" algn="l" defTabSz="914400" rtl="0" eaLnBrk="1" fontAlgn="base" latinLnBrk="0" hangingPunct="1">
              <a:lnSpc>
                <a:spcPct val="100000"/>
              </a:lnSpc>
              <a:spcBef>
                <a:spcPct val="20000"/>
              </a:spcBef>
              <a:spcAft>
                <a:spcPct val="0"/>
              </a:spcAft>
              <a:buClr>
                <a:srgbClr val="CCCCFF"/>
              </a:buClr>
              <a:buSzTx/>
              <a:buFont typeface="Wingdings" panose="05000000000000000000" pitchFamily="2" charset="2"/>
              <a:buNone/>
              <a:tabLst/>
              <a:defRPr/>
            </a:pPr>
            <a:r>
              <a:rPr kumimoji="0" lang="en-US" sz="2800" b="0" i="0" u="none" strike="noStrike" kern="1200" cap="none" spc="0" normalizeH="0" baseline="0" noProof="0" dirty="0">
                <a:ln>
                  <a:noFill/>
                </a:ln>
                <a:solidFill>
                  <a:srgbClr val="000000"/>
                </a:solidFill>
                <a:effectLst/>
                <a:uLnTx/>
                <a:uFillTx/>
                <a:latin typeface="Comic Sans MS" panose="030F0702030302020204" pitchFamily="66" charset="0"/>
                <a:ea typeface="+mn-ea"/>
                <a:cs typeface="Arial"/>
              </a:rPr>
              <a:t>mat foundation under effect of gravity load</a:t>
            </a:r>
          </a:p>
          <a:p>
            <a:pPr marL="0" marR="0" lvl="0" indent="0" algn="l" defTabSz="914400" rtl="0" eaLnBrk="1" fontAlgn="base" latinLnBrk="0" hangingPunct="1">
              <a:lnSpc>
                <a:spcPct val="100000"/>
              </a:lnSpc>
              <a:spcBef>
                <a:spcPct val="20000"/>
              </a:spcBef>
              <a:spcAft>
                <a:spcPct val="0"/>
              </a:spcAft>
              <a:buClr>
                <a:srgbClr val="CCCCFF"/>
              </a:buClr>
              <a:buSzTx/>
              <a:buFont typeface="Wingdings" panose="05000000000000000000" pitchFamily="2" charset="2"/>
              <a:buNone/>
              <a:tabLst/>
              <a:defRPr/>
            </a:pPr>
            <a:endParaRPr kumimoji="0" lang="en-US" sz="2800" b="0" i="0" u="none" strike="noStrike" kern="1200" cap="none" spc="0" normalizeH="0" baseline="0" noProof="0" dirty="0">
              <a:ln>
                <a:noFill/>
              </a:ln>
              <a:solidFill>
                <a:srgbClr val="000000"/>
              </a:solidFill>
              <a:effectLst/>
              <a:uLnTx/>
              <a:uFillTx/>
              <a:latin typeface="Comic Sans MS" panose="030F0702030302020204" pitchFamily="66" charset="0"/>
              <a:ea typeface="+mn-ea"/>
              <a:cs typeface="Arial"/>
            </a:endParaRPr>
          </a:p>
          <a:p>
            <a:pPr marL="342900" marR="0" lvl="0" indent="-342900" algn="l" defTabSz="914400" rtl="0" eaLnBrk="1" fontAlgn="base" latinLnBrk="0" hangingPunct="1">
              <a:lnSpc>
                <a:spcPct val="100000"/>
              </a:lnSpc>
              <a:spcBef>
                <a:spcPct val="20000"/>
              </a:spcBef>
              <a:spcAft>
                <a:spcPct val="0"/>
              </a:spcAft>
              <a:buClr>
                <a:srgbClr val="CCCCFF"/>
              </a:buClr>
              <a:buSzTx/>
              <a:buFont typeface="Wingdings" panose="05000000000000000000" pitchFamily="2" charset="2"/>
              <a:buChar char="l"/>
              <a:tabLst/>
              <a:defRPr/>
            </a:pPr>
            <a:r>
              <a:rPr kumimoji="0" lang="en-US" sz="2800" b="0" i="0" u="none" strike="noStrike" kern="1200" cap="none" spc="0" normalizeH="0" baseline="0" noProof="0" dirty="0">
                <a:ln>
                  <a:noFill/>
                </a:ln>
                <a:solidFill>
                  <a:srgbClr val="000000"/>
                </a:solidFill>
                <a:effectLst/>
                <a:uLnTx/>
                <a:uFillTx/>
                <a:latin typeface="Comic Sans MS" panose="030F0702030302020204" pitchFamily="66" charset="0"/>
                <a:ea typeface="+mn-ea"/>
                <a:cs typeface="Arial"/>
              </a:rPr>
              <a:t>Design Model 2(Chapter 7): </a:t>
            </a:r>
          </a:p>
          <a:p>
            <a:pPr marL="0" marR="0" lvl="0" indent="0" algn="l" defTabSz="914400" rtl="0" eaLnBrk="1" fontAlgn="base" latinLnBrk="0" hangingPunct="1">
              <a:lnSpc>
                <a:spcPct val="100000"/>
              </a:lnSpc>
              <a:spcBef>
                <a:spcPct val="20000"/>
              </a:spcBef>
              <a:spcAft>
                <a:spcPct val="0"/>
              </a:spcAft>
              <a:buClr>
                <a:srgbClr val="CCCCFF"/>
              </a:buClr>
              <a:buSzTx/>
              <a:buFont typeface="Wingdings" panose="05000000000000000000" pitchFamily="2" charset="2"/>
              <a:buNone/>
              <a:tabLst/>
              <a:defRPr/>
            </a:pPr>
            <a:r>
              <a:rPr kumimoji="0" lang="en-US" sz="2800" b="0" i="0" u="none" strike="noStrike" kern="1200" cap="none" spc="0" normalizeH="0" baseline="0" noProof="0" dirty="0">
                <a:ln>
                  <a:noFill/>
                </a:ln>
                <a:solidFill>
                  <a:srgbClr val="000000"/>
                </a:solidFill>
                <a:effectLst/>
                <a:uLnTx/>
                <a:uFillTx/>
                <a:latin typeface="Comic Sans MS" panose="030F0702030302020204" pitchFamily="66" charset="0"/>
                <a:ea typeface="+mn-ea"/>
                <a:cs typeface="Arial"/>
              </a:rPr>
              <a:t>mat foundation under effect of gravity in addition seismic loads </a:t>
            </a:r>
          </a:p>
        </p:txBody>
      </p:sp>
    </p:spTree>
    <p:extLst>
      <p:ext uri="{BB962C8B-B14F-4D97-AF65-F5344CB8AC3E}">
        <p14:creationId xmlns:p14="http://schemas.microsoft.com/office/powerpoint/2010/main" val="25521889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a:extLst>
              <a:ext uri="{FF2B5EF4-FFF2-40B4-BE49-F238E27FC236}">
                <a16:creationId xmlns:a16="http://schemas.microsoft.com/office/drawing/2014/main" id="{288FFBDD-AEE4-4C8D-BD55-E3DA599F8783}"/>
              </a:ext>
            </a:extLst>
          </p:cNvPr>
          <p:cNvSpPr txBox="1"/>
          <p:nvPr/>
        </p:nvSpPr>
        <p:spPr>
          <a:xfrm>
            <a:off x="152399" y="96982"/>
            <a:ext cx="9005455" cy="584775"/>
          </a:xfrm>
          <a:prstGeom prst="rect">
            <a:avLst/>
          </a:prstGeom>
          <a:noFill/>
        </p:spPr>
        <p:txBody>
          <a:bodyPr wrap="square" rtlCol="0">
            <a:spAutoFit/>
          </a:bodyPr>
          <a:lstStyle/>
          <a:p>
            <a:pPr algn="l" rtl="0"/>
            <a:r>
              <a:rPr kumimoji="0" lang="en-US" sz="3200" b="1" i="0" u="none" strike="noStrike" kern="1200" cap="none" spc="0" normalizeH="0" baseline="0" noProof="0">
                <a:ln>
                  <a:noFill/>
                </a:ln>
                <a:solidFill>
                  <a:srgbClr val="C00000"/>
                </a:solidFill>
                <a:effectLst/>
                <a:uLnTx/>
                <a:uFillTx/>
                <a:latin typeface="Comic Sans MS" panose="030F0702030302020204" pitchFamily="66" charset="0"/>
                <a:ea typeface="+mj-ea"/>
                <a:cs typeface="Arial"/>
              </a:rPr>
              <a:t>After Design the Cheeks from SAFE : </a:t>
            </a:r>
            <a:endParaRPr lang="en-US" dirty="0"/>
          </a:p>
        </p:txBody>
      </p:sp>
      <p:graphicFrame>
        <p:nvGraphicFramePr>
          <p:cNvPr id="6" name="جدول 6">
            <a:extLst>
              <a:ext uri="{FF2B5EF4-FFF2-40B4-BE49-F238E27FC236}">
                <a16:creationId xmlns:a16="http://schemas.microsoft.com/office/drawing/2014/main" id="{58DC4560-C618-42C3-BAA7-C3444FC39222}"/>
              </a:ext>
            </a:extLst>
          </p:cNvPr>
          <p:cNvGraphicFramePr>
            <a:graphicFrameLocks noGrp="1"/>
          </p:cNvGraphicFramePr>
          <p:nvPr>
            <p:extLst>
              <p:ext uri="{D42A27DB-BD31-4B8C-83A1-F6EECF244321}">
                <p14:modId xmlns:p14="http://schemas.microsoft.com/office/powerpoint/2010/main" val="1313584947"/>
              </p:ext>
            </p:extLst>
          </p:nvPr>
        </p:nvGraphicFramePr>
        <p:xfrm>
          <a:off x="905163" y="1502755"/>
          <a:ext cx="9748983" cy="4163752"/>
        </p:xfrm>
        <a:graphic>
          <a:graphicData uri="http://schemas.openxmlformats.org/drawingml/2006/table">
            <a:tbl>
              <a:tblPr firstRow="1" bandRow="1">
                <a:tableStyleId>{5C22544A-7EE6-4342-B048-85BDC9FD1C3A}</a:tableStyleId>
              </a:tblPr>
              <a:tblGrid>
                <a:gridCol w="3249661">
                  <a:extLst>
                    <a:ext uri="{9D8B030D-6E8A-4147-A177-3AD203B41FA5}">
                      <a16:colId xmlns:a16="http://schemas.microsoft.com/office/drawing/2014/main" val="3410588962"/>
                    </a:ext>
                  </a:extLst>
                </a:gridCol>
                <a:gridCol w="3249661">
                  <a:extLst>
                    <a:ext uri="{9D8B030D-6E8A-4147-A177-3AD203B41FA5}">
                      <a16:colId xmlns:a16="http://schemas.microsoft.com/office/drawing/2014/main" val="2725674032"/>
                    </a:ext>
                  </a:extLst>
                </a:gridCol>
                <a:gridCol w="3249661">
                  <a:extLst>
                    <a:ext uri="{9D8B030D-6E8A-4147-A177-3AD203B41FA5}">
                      <a16:colId xmlns:a16="http://schemas.microsoft.com/office/drawing/2014/main" val="3180670248"/>
                    </a:ext>
                  </a:extLst>
                </a:gridCol>
              </a:tblGrid>
              <a:tr h="1040938">
                <a:tc>
                  <a:txBody>
                    <a:bodyPr/>
                    <a:lstStyle/>
                    <a:p>
                      <a:pPr algn="ctr"/>
                      <a:r>
                        <a:rPr lang="en-US" dirty="0"/>
                        <a:t>Check</a:t>
                      </a:r>
                    </a:p>
                  </a:txBody>
                  <a:tcPr/>
                </a:tc>
                <a:tc>
                  <a:txBody>
                    <a:bodyPr/>
                    <a:lstStyle/>
                    <a:p>
                      <a:pPr algn="ctr"/>
                      <a:r>
                        <a:rPr lang="en-US" dirty="0"/>
                        <a:t>Mat under effect of gravity load</a:t>
                      </a:r>
                    </a:p>
                  </a:txBody>
                  <a:tcPr/>
                </a:tc>
                <a:tc>
                  <a:txBody>
                    <a:bodyPr/>
                    <a:lstStyle/>
                    <a:p>
                      <a:pPr algn="ctr"/>
                      <a:r>
                        <a:rPr lang="en-US" dirty="0"/>
                        <a:t>Mat under effect of gravity </a:t>
                      </a:r>
                      <a:r>
                        <a:rPr lang="en-US" dirty="0" err="1"/>
                        <a:t>load+Seismic</a:t>
                      </a:r>
                      <a:r>
                        <a:rPr lang="en-US" dirty="0"/>
                        <a:t> load</a:t>
                      </a:r>
                    </a:p>
                  </a:txBody>
                  <a:tcPr/>
                </a:tc>
                <a:extLst>
                  <a:ext uri="{0D108BD9-81ED-4DB2-BD59-A6C34878D82A}">
                    <a16:rowId xmlns:a16="http://schemas.microsoft.com/office/drawing/2014/main" val="1016949218"/>
                  </a:ext>
                </a:extLst>
              </a:tr>
              <a:tr h="1040938">
                <a:tc>
                  <a:txBody>
                    <a:bodyPr/>
                    <a:lstStyle/>
                    <a:p>
                      <a:pPr algn="ctr"/>
                      <a:r>
                        <a:rPr lang="en-US" dirty="0"/>
                        <a:t>Punching shear check</a:t>
                      </a:r>
                    </a:p>
                  </a:txBody>
                  <a:tcPr/>
                </a:tc>
                <a:tc>
                  <a:txBody>
                    <a:bodyPr/>
                    <a:lstStyle/>
                    <a:p>
                      <a:pPr algn="ctr"/>
                      <a:r>
                        <a:rPr lang="en-US" dirty="0"/>
                        <a:t>All the value less than 1</a:t>
                      </a: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mn-lt"/>
                          <a:ea typeface="+mn-ea"/>
                          <a:cs typeface="+mn-cs"/>
                        </a:rPr>
                        <a:t>All the value less than 1</a:t>
                      </a:r>
                    </a:p>
                    <a:p>
                      <a:pPr algn="ctr"/>
                      <a:endParaRPr lang="en-US" dirty="0"/>
                    </a:p>
                  </a:txBody>
                  <a:tcPr/>
                </a:tc>
                <a:extLst>
                  <a:ext uri="{0D108BD9-81ED-4DB2-BD59-A6C34878D82A}">
                    <a16:rowId xmlns:a16="http://schemas.microsoft.com/office/drawing/2014/main" val="1368387166"/>
                  </a:ext>
                </a:extLst>
              </a:tr>
              <a:tr h="1040938">
                <a:tc>
                  <a:txBody>
                    <a:bodyPr/>
                    <a:lstStyle/>
                    <a:p>
                      <a:pPr algn="ctr"/>
                      <a:r>
                        <a:rPr lang="en-US" dirty="0"/>
                        <a:t>Soil pressure check(Bearing capacity)</a:t>
                      </a:r>
                    </a:p>
                  </a:txBody>
                  <a:tcPr/>
                </a:tc>
                <a:tc>
                  <a:txBody>
                    <a:bodyPr/>
                    <a:lstStyle/>
                    <a:p>
                      <a:pPr algn="ctr"/>
                      <a:r>
                        <a:rPr lang="en-US" dirty="0"/>
                        <a:t>All the value are less than 150KN/m^2</a:t>
                      </a:r>
                    </a:p>
                  </a:txBody>
                  <a:tcPr/>
                </a:tc>
                <a:tc>
                  <a:txBody>
                    <a:bodyPr/>
                    <a:lstStyle/>
                    <a:p>
                      <a:pPr algn="ctr"/>
                      <a:r>
                        <a:rPr lang="en-US" dirty="0"/>
                        <a:t>All the value are less than 150KN/m^2</a:t>
                      </a:r>
                    </a:p>
                  </a:txBody>
                  <a:tcPr/>
                </a:tc>
                <a:extLst>
                  <a:ext uri="{0D108BD9-81ED-4DB2-BD59-A6C34878D82A}">
                    <a16:rowId xmlns:a16="http://schemas.microsoft.com/office/drawing/2014/main" val="974891614"/>
                  </a:ext>
                </a:extLst>
              </a:tr>
              <a:tr h="1040938">
                <a:tc>
                  <a:txBody>
                    <a:bodyPr/>
                    <a:lstStyle/>
                    <a:p>
                      <a:pPr algn="ctr"/>
                      <a:r>
                        <a:rPr lang="en-US" dirty="0"/>
                        <a:t> settlement check</a:t>
                      </a:r>
                    </a:p>
                  </a:txBody>
                  <a:tcPr/>
                </a:tc>
                <a:tc>
                  <a:txBody>
                    <a:bodyPr/>
                    <a:lstStyle/>
                    <a:p>
                      <a:pPr algn="ctr"/>
                      <a:r>
                        <a:rPr lang="en-US" dirty="0"/>
                        <a:t>Max value from safe less than 10mm</a:t>
                      </a:r>
                    </a:p>
                  </a:txBody>
                  <a:tcPr/>
                </a:tc>
                <a:tc>
                  <a:txBody>
                    <a:bodyPr/>
                    <a:lstStyle/>
                    <a:p>
                      <a:pPr algn="ctr"/>
                      <a:r>
                        <a:rPr lang="en-US" dirty="0"/>
                        <a:t>Max value from safe less than10mm</a:t>
                      </a:r>
                    </a:p>
                  </a:txBody>
                  <a:tcPr/>
                </a:tc>
                <a:extLst>
                  <a:ext uri="{0D108BD9-81ED-4DB2-BD59-A6C34878D82A}">
                    <a16:rowId xmlns:a16="http://schemas.microsoft.com/office/drawing/2014/main" val="3640023064"/>
                  </a:ext>
                </a:extLst>
              </a:tr>
            </a:tbl>
          </a:graphicData>
        </a:graphic>
      </p:graphicFrame>
    </p:spTree>
    <p:extLst>
      <p:ext uri="{BB962C8B-B14F-4D97-AF65-F5344CB8AC3E}">
        <p14:creationId xmlns:p14="http://schemas.microsoft.com/office/powerpoint/2010/main" val="10245023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a:extLst>
              <a:ext uri="{FF2B5EF4-FFF2-40B4-BE49-F238E27FC236}">
                <a16:creationId xmlns:a16="http://schemas.microsoft.com/office/drawing/2014/main" id="{FD274E58-6F33-4FF3-8C46-C5BD6DFE3089}"/>
              </a:ext>
            </a:extLst>
          </p:cNvPr>
          <p:cNvPicPr>
            <a:picLocks noChangeAspect="1"/>
          </p:cNvPicPr>
          <p:nvPr/>
        </p:nvPicPr>
        <p:blipFill>
          <a:blip r:embed="rId2"/>
          <a:stretch>
            <a:fillRect/>
          </a:stretch>
        </p:blipFill>
        <p:spPr>
          <a:xfrm>
            <a:off x="3236118" y="137680"/>
            <a:ext cx="5719763" cy="4735834"/>
          </a:xfrm>
          <a:prstGeom prst="rect">
            <a:avLst/>
          </a:prstGeom>
        </p:spPr>
      </p:pic>
      <p:sp>
        <p:nvSpPr>
          <p:cNvPr id="6" name="مربع نص 5">
            <a:extLst>
              <a:ext uri="{FF2B5EF4-FFF2-40B4-BE49-F238E27FC236}">
                <a16:creationId xmlns:a16="http://schemas.microsoft.com/office/drawing/2014/main" id="{E5A2855F-5BB4-45DE-AE7D-6D23756E9831}"/>
              </a:ext>
            </a:extLst>
          </p:cNvPr>
          <p:cNvSpPr txBox="1"/>
          <p:nvPr/>
        </p:nvSpPr>
        <p:spPr>
          <a:xfrm>
            <a:off x="761998" y="5237018"/>
            <a:ext cx="10986656" cy="830997"/>
          </a:xfrm>
          <a:prstGeom prst="rect">
            <a:avLst/>
          </a:prstGeom>
          <a:noFill/>
        </p:spPr>
        <p:txBody>
          <a:bodyPr wrap="square" rtlCol="0">
            <a:spAutoFit/>
          </a:bodyPr>
          <a:lstStyle/>
          <a:p>
            <a:pPr marL="285750" indent="-285750" algn="l" rtl="0">
              <a:buFont typeface="Courier New" panose="02070309020205020404" pitchFamily="49" charset="0"/>
              <a:buChar char="o"/>
            </a:pPr>
            <a:r>
              <a:rPr lang="en-US" sz="2400" b="1" dirty="0">
                <a:latin typeface="Times New Roman" panose="02020603050405020304" pitchFamily="18" charset="0"/>
                <a:cs typeface="Times New Roman" panose="02020603050405020304" pitchFamily="18" charset="0"/>
              </a:rPr>
              <a:t>All value for punching shear less than 1 for two cases(under gravity loads or gravity+seismic loads) so the punching shear check is ok.</a:t>
            </a:r>
          </a:p>
        </p:txBody>
      </p:sp>
    </p:spTree>
    <p:extLst>
      <p:ext uri="{BB962C8B-B14F-4D97-AF65-F5344CB8AC3E}">
        <p14:creationId xmlns:p14="http://schemas.microsoft.com/office/powerpoint/2010/main" val="35438947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a:extLst>
              <a:ext uri="{FF2B5EF4-FFF2-40B4-BE49-F238E27FC236}">
                <a16:creationId xmlns:a16="http://schemas.microsoft.com/office/drawing/2014/main" id="{B59916CD-1132-46C7-A5B2-02E61002D5E6}"/>
              </a:ext>
            </a:extLst>
          </p:cNvPr>
          <p:cNvPicPr>
            <a:picLocks noChangeAspect="1"/>
          </p:cNvPicPr>
          <p:nvPr/>
        </p:nvPicPr>
        <p:blipFill>
          <a:blip r:embed="rId2"/>
          <a:stretch>
            <a:fillRect/>
          </a:stretch>
        </p:blipFill>
        <p:spPr>
          <a:xfrm>
            <a:off x="113868" y="299604"/>
            <a:ext cx="6449320" cy="3873713"/>
          </a:xfrm>
          <a:prstGeom prst="rect">
            <a:avLst/>
          </a:prstGeom>
        </p:spPr>
      </p:pic>
      <p:sp>
        <p:nvSpPr>
          <p:cNvPr id="6" name="مربع نص 5">
            <a:extLst>
              <a:ext uri="{FF2B5EF4-FFF2-40B4-BE49-F238E27FC236}">
                <a16:creationId xmlns:a16="http://schemas.microsoft.com/office/drawing/2014/main" id="{D424C7AC-0ACA-4BAF-8CF8-BB7B3E330E9A}"/>
              </a:ext>
            </a:extLst>
          </p:cNvPr>
          <p:cNvSpPr txBox="1"/>
          <p:nvPr/>
        </p:nvSpPr>
        <p:spPr>
          <a:xfrm>
            <a:off x="193964" y="4821382"/>
            <a:ext cx="5902035" cy="646331"/>
          </a:xfrm>
          <a:prstGeom prst="rect">
            <a:avLst/>
          </a:prstGeom>
          <a:noFill/>
        </p:spPr>
        <p:txBody>
          <a:bodyPr wrap="square" rtlCol="0">
            <a:spAutoFit/>
          </a:bodyPr>
          <a:lstStyle/>
          <a:p>
            <a:pPr algn="l" rtl="0"/>
            <a:r>
              <a:rPr lang="en-US" dirty="0">
                <a:latin typeface="Times New Roman" panose="02020603050405020304" pitchFamily="18" charset="0"/>
                <a:cs typeface="Times New Roman" panose="02020603050405020304" pitchFamily="18" charset="0"/>
              </a:rPr>
              <a:t>The maximum value of pressure is 120 kN/m2 &lt; 150 kN/m2, So the check is ok.</a:t>
            </a:r>
          </a:p>
        </p:txBody>
      </p:sp>
      <p:pic>
        <p:nvPicPr>
          <p:cNvPr id="8" name="صورة 7">
            <a:extLst>
              <a:ext uri="{FF2B5EF4-FFF2-40B4-BE49-F238E27FC236}">
                <a16:creationId xmlns:a16="http://schemas.microsoft.com/office/drawing/2014/main" id="{27C5278C-5F3F-4627-9487-3F17B709B568}"/>
              </a:ext>
            </a:extLst>
          </p:cNvPr>
          <p:cNvPicPr>
            <a:picLocks noChangeAspect="1"/>
          </p:cNvPicPr>
          <p:nvPr/>
        </p:nvPicPr>
        <p:blipFill>
          <a:blip r:embed="rId3"/>
          <a:stretch>
            <a:fillRect/>
          </a:stretch>
        </p:blipFill>
        <p:spPr>
          <a:xfrm>
            <a:off x="6563188" y="401962"/>
            <a:ext cx="5543983" cy="3668995"/>
          </a:xfrm>
          <a:prstGeom prst="rect">
            <a:avLst/>
          </a:prstGeom>
        </p:spPr>
      </p:pic>
      <p:sp>
        <p:nvSpPr>
          <p:cNvPr id="9" name="مربع نص 8">
            <a:extLst>
              <a:ext uri="{FF2B5EF4-FFF2-40B4-BE49-F238E27FC236}">
                <a16:creationId xmlns:a16="http://schemas.microsoft.com/office/drawing/2014/main" id="{5C4CE60C-EF1D-4DF1-96BA-A9208DE32760}"/>
              </a:ext>
            </a:extLst>
          </p:cNvPr>
          <p:cNvSpPr txBox="1"/>
          <p:nvPr/>
        </p:nvSpPr>
        <p:spPr>
          <a:xfrm>
            <a:off x="6927273" y="4821382"/>
            <a:ext cx="5179898" cy="646331"/>
          </a:xfrm>
          <a:prstGeom prst="rect">
            <a:avLst/>
          </a:prstGeom>
          <a:noFill/>
        </p:spPr>
        <p:txBody>
          <a:bodyPr wrap="square" rtlCol="0">
            <a:spAutoFit/>
          </a:bodyPr>
          <a:lstStyle/>
          <a:p>
            <a:pPr algn="l" rtl="0"/>
            <a:r>
              <a:rPr lang="en-US" dirty="0">
                <a:latin typeface="Times New Roman" panose="02020603050405020304" pitchFamily="18" charset="0"/>
                <a:cs typeface="Times New Roman" panose="02020603050405020304" pitchFamily="18" charset="0"/>
              </a:rPr>
              <a:t>The maximum value of pressure is 7.8 mm &lt; 10 mm, So the check is ok.</a:t>
            </a:r>
          </a:p>
        </p:txBody>
      </p:sp>
    </p:spTree>
    <p:extLst>
      <p:ext uri="{BB962C8B-B14F-4D97-AF65-F5344CB8AC3E}">
        <p14:creationId xmlns:p14="http://schemas.microsoft.com/office/powerpoint/2010/main" val="28427189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مربع نص 7">
            <a:extLst>
              <a:ext uri="{FF2B5EF4-FFF2-40B4-BE49-F238E27FC236}">
                <a16:creationId xmlns:a16="http://schemas.microsoft.com/office/drawing/2014/main" id="{F7FC4BFF-A062-4A53-A4CB-0C80586EA194}"/>
              </a:ext>
            </a:extLst>
          </p:cNvPr>
          <p:cNvSpPr txBox="1"/>
          <p:nvPr/>
        </p:nvSpPr>
        <p:spPr>
          <a:xfrm>
            <a:off x="678872" y="387927"/>
            <a:ext cx="10640291" cy="6278642"/>
          </a:xfrm>
          <a:prstGeom prst="rect">
            <a:avLst/>
          </a:prstGeom>
          <a:noFill/>
        </p:spPr>
        <p:txBody>
          <a:bodyPr wrap="square" rtlCol="0">
            <a:spAutoFit/>
          </a:bodyPr>
          <a:lstStyle/>
          <a:p>
            <a:pPr algn="l"/>
            <a:r>
              <a:rPr kumimoji="0" lang="en-US" sz="3800" b="1" i="0" u="none" strike="noStrike" kern="1200" cap="none" spc="0" normalizeH="0" baseline="0" noProof="0" dirty="0">
                <a:ln>
                  <a:noFill/>
                </a:ln>
                <a:solidFill>
                  <a:srgbClr val="C00000"/>
                </a:solidFill>
                <a:effectLst/>
                <a:uLnTx/>
                <a:uFillTx/>
                <a:latin typeface="Comic Sans MS" panose="030F0702030302020204" pitchFamily="66" charset="0"/>
                <a:ea typeface="+mj-ea"/>
                <a:cs typeface="Arial"/>
              </a:rPr>
              <a:t>summery of project</a:t>
            </a:r>
            <a:endParaRPr kumimoji="0" lang="ar-EG" sz="3800" b="1" i="0" u="none" strike="noStrike" kern="1200" cap="none" spc="0" normalizeH="0" baseline="0" noProof="0" dirty="0">
              <a:ln>
                <a:noFill/>
              </a:ln>
              <a:solidFill>
                <a:srgbClr val="C00000"/>
              </a:solidFill>
              <a:effectLst/>
              <a:uLnTx/>
              <a:uFillTx/>
              <a:latin typeface="Comic Sans MS" panose="030F0702030302020204" pitchFamily="66" charset="0"/>
              <a:ea typeface="+mj-ea"/>
              <a:cs typeface="Arial"/>
            </a:endParaRPr>
          </a:p>
          <a:p>
            <a:pPr algn="l"/>
            <a:endParaRPr lang="ar-EG" sz="3800" b="1" dirty="0">
              <a:solidFill>
                <a:srgbClr val="C00000"/>
              </a:solidFill>
              <a:latin typeface="Comic Sans MS" panose="030F0702030302020204" pitchFamily="66" charset="0"/>
              <a:ea typeface="+mj-ea"/>
              <a:cs typeface="Arial"/>
            </a:endParaRPr>
          </a:p>
          <a:p>
            <a:pPr marL="342900" marR="0" lvl="0" indent="-342900" algn="l" defTabSz="914400" rtl="0" eaLnBrk="1" fontAlgn="base" latinLnBrk="0" hangingPunct="1">
              <a:lnSpc>
                <a:spcPct val="100000"/>
              </a:lnSpc>
              <a:spcBef>
                <a:spcPct val="20000"/>
              </a:spcBef>
              <a:spcAft>
                <a:spcPct val="0"/>
              </a:spcAft>
              <a:buClr>
                <a:srgbClr val="CCCCFF"/>
              </a:buClr>
              <a:buSzTx/>
              <a:buFont typeface="Wingdings" panose="05000000000000000000" pitchFamily="2" charset="2"/>
              <a:buChar char="l"/>
              <a:tabLst/>
              <a:defRPr/>
            </a:pPr>
            <a:r>
              <a:rPr kumimoji="0" lang="en-US" sz="2000" b="0" i="0" u="none" strike="noStrike" kern="1200" cap="none" spc="0" normalizeH="0" baseline="0" noProof="0" dirty="0">
                <a:ln>
                  <a:noFill/>
                </a:ln>
                <a:solidFill>
                  <a:srgbClr val="000000"/>
                </a:solidFill>
                <a:effectLst/>
                <a:uLnTx/>
                <a:uFillTx/>
                <a:latin typeface="Comic Sans MS" panose="030F0702030302020204" pitchFamily="66" charset="0"/>
                <a:ea typeface="+mn-ea"/>
                <a:cs typeface="Arial"/>
              </a:rPr>
              <a:t>The main aim of the graduation project is to select and design the most suitable foundation system or systems for a Residential Building. The building has 7 floor and the average area of each floor is 380 m</a:t>
            </a:r>
            <a:r>
              <a:rPr kumimoji="0" lang="en-US" sz="2000" b="0" i="0" u="none" strike="noStrike" kern="1200" cap="none" spc="600" normalizeH="0" baseline="0" noProof="0" dirty="0">
                <a:ln>
                  <a:noFill/>
                </a:ln>
                <a:solidFill>
                  <a:srgbClr val="000000"/>
                </a:solidFill>
                <a:effectLst/>
                <a:uLnTx/>
                <a:uFillTx/>
                <a:latin typeface="Comic Sans MS" panose="030F0702030302020204" pitchFamily="66" charset="0"/>
                <a:ea typeface="+mn-ea"/>
                <a:cs typeface="Arial"/>
              </a:rPr>
              <a:t>2.</a:t>
            </a:r>
          </a:p>
          <a:p>
            <a:pPr marR="0" lvl="0" algn="l" defTabSz="914400" rtl="0" eaLnBrk="1" fontAlgn="base" latinLnBrk="0" hangingPunct="1">
              <a:lnSpc>
                <a:spcPct val="100000"/>
              </a:lnSpc>
              <a:spcBef>
                <a:spcPct val="20000"/>
              </a:spcBef>
              <a:spcAft>
                <a:spcPct val="0"/>
              </a:spcAft>
              <a:buClr>
                <a:srgbClr val="CCCCFF"/>
              </a:buClr>
              <a:buSzTx/>
              <a:tabLst/>
              <a:defRPr/>
            </a:pPr>
            <a:endParaRPr kumimoji="0" lang="en-US" sz="2000" b="0" i="0" u="none" strike="noStrike" kern="1200" cap="none" spc="600" normalizeH="0" baseline="0" noProof="0" dirty="0">
              <a:ln>
                <a:noFill/>
              </a:ln>
              <a:solidFill>
                <a:srgbClr val="000000"/>
              </a:solidFill>
              <a:effectLst/>
              <a:uLnTx/>
              <a:uFillTx/>
              <a:latin typeface="Comic Sans MS" panose="030F0702030302020204" pitchFamily="66" charset="0"/>
              <a:ea typeface="+mn-ea"/>
              <a:cs typeface="Arial"/>
            </a:endParaRPr>
          </a:p>
          <a:p>
            <a:pPr marL="342900" marR="0" lvl="0" indent="-342900" algn="l" defTabSz="914400" rtl="0" eaLnBrk="1" fontAlgn="base" latinLnBrk="0" hangingPunct="1">
              <a:lnSpc>
                <a:spcPct val="100000"/>
              </a:lnSpc>
              <a:spcBef>
                <a:spcPct val="20000"/>
              </a:spcBef>
              <a:spcAft>
                <a:spcPct val="0"/>
              </a:spcAft>
              <a:buClr>
                <a:srgbClr val="CCCCFF"/>
              </a:buClr>
              <a:buSzTx/>
              <a:buFont typeface="Wingdings" panose="05000000000000000000" pitchFamily="2" charset="2"/>
              <a:buChar char="l"/>
              <a:tabLst/>
              <a:defRPr/>
            </a:pPr>
            <a:r>
              <a:rPr kumimoji="0" lang="en-US" sz="2000" b="0" i="0" u="none" strike="noStrike" kern="1200" cap="none" spc="0" normalizeH="0" baseline="0" noProof="0" dirty="0">
                <a:ln>
                  <a:noFill/>
                </a:ln>
                <a:solidFill>
                  <a:srgbClr val="000000"/>
                </a:solidFill>
                <a:effectLst/>
                <a:uLnTx/>
                <a:uFillTx/>
                <a:latin typeface="Comic Sans MS" panose="030F0702030302020204" pitchFamily="66" charset="0"/>
                <a:ea typeface="+mn-ea"/>
                <a:cs typeface="Arial"/>
              </a:rPr>
              <a:t>After  make analysis in project1  for the building by using ETABS depending  on loads the most suitable foundation system is mat foundation . In graduation projectII we use safe2020.</a:t>
            </a:r>
          </a:p>
          <a:p>
            <a:pPr marR="0" lvl="0" algn="l" defTabSz="914400" rtl="0" eaLnBrk="1" fontAlgn="base" latinLnBrk="0" hangingPunct="1">
              <a:lnSpc>
                <a:spcPct val="100000"/>
              </a:lnSpc>
              <a:spcBef>
                <a:spcPct val="20000"/>
              </a:spcBef>
              <a:spcAft>
                <a:spcPct val="0"/>
              </a:spcAft>
              <a:buClr>
                <a:srgbClr val="CCCCFF"/>
              </a:buClr>
              <a:buSzTx/>
              <a:tabLst/>
              <a:defRPr/>
            </a:pPr>
            <a:endParaRPr kumimoji="0" lang="en-US" sz="2000" b="0" i="0" u="none" strike="noStrike" kern="1200" cap="none" spc="0" normalizeH="0" baseline="0" noProof="0" dirty="0">
              <a:ln>
                <a:noFill/>
              </a:ln>
              <a:solidFill>
                <a:srgbClr val="000000"/>
              </a:solidFill>
              <a:effectLst/>
              <a:uLnTx/>
              <a:uFillTx/>
              <a:latin typeface="Comic Sans MS" panose="030F0702030302020204" pitchFamily="66" charset="0"/>
              <a:ea typeface="+mn-ea"/>
              <a:cs typeface="Arial"/>
            </a:endParaRPr>
          </a:p>
          <a:p>
            <a:pPr marL="342900" marR="0" lvl="0" indent="-342900" algn="l" defTabSz="914400" rtl="0" eaLnBrk="1" fontAlgn="base" latinLnBrk="0" hangingPunct="1">
              <a:lnSpc>
                <a:spcPct val="100000"/>
              </a:lnSpc>
              <a:spcBef>
                <a:spcPct val="20000"/>
              </a:spcBef>
              <a:spcAft>
                <a:spcPct val="0"/>
              </a:spcAft>
              <a:buClr>
                <a:srgbClr val="CCCCFF"/>
              </a:buClr>
              <a:buSzTx/>
              <a:buFont typeface="Wingdings" panose="05000000000000000000" pitchFamily="2" charset="2"/>
              <a:buChar char="l"/>
              <a:tabLst/>
              <a:defRPr/>
            </a:pPr>
            <a:r>
              <a:rPr kumimoji="0" lang="en-US" sz="2000" b="0" i="0" u="none" strike="noStrike" kern="1200" cap="none" spc="0" normalizeH="0" baseline="0" noProof="0" dirty="0">
                <a:ln>
                  <a:noFill/>
                </a:ln>
                <a:solidFill>
                  <a:srgbClr val="000000"/>
                </a:solidFill>
                <a:effectLst/>
                <a:uLnTx/>
                <a:uFillTx/>
                <a:latin typeface="Comic Sans MS" panose="030F0702030302020204" pitchFamily="66" charset="0"/>
                <a:ea typeface="+mn-ea"/>
                <a:cs typeface="Arial"/>
              </a:rPr>
              <a:t>The aim of this project is design the mat foundation in case the building under effect of  </a:t>
            </a:r>
            <a:r>
              <a:rPr lang="en-US" sz="2000" dirty="0">
                <a:solidFill>
                  <a:srgbClr val="000000"/>
                </a:solidFill>
                <a:latin typeface="Comic Sans MS" panose="030F0702030302020204" pitchFamily="66" charset="0"/>
                <a:cs typeface="Arial"/>
              </a:rPr>
              <a:t>gravity</a:t>
            </a:r>
            <a:r>
              <a:rPr kumimoji="0" lang="en-US" sz="2000" b="0" i="0" u="none" strike="noStrike" kern="1200" cap="none" spc="0" normalizeH="0" baseline="0" noProof="0" dirty="0">
                <a:ln>
                  <a:noFill/>
                </a:ln>
                <a:solidFill>
                  <a:srgbClr val="000000"/>
                </a:solidFill>
                <a:effectLst/>
                <a:uLnTx/>
                <a:uFillTx/>
                <a:latin typeface="Comic Sans MS" panose="030F0702030302020204" pitchFamily="66" charset="0"/>
                <a:ea typeface="+mn-ea"/>
                <a:cs typeface="Arial"/>
              </a:rPr>
              <a:t> loads .On the other hand,  design of the same mat in case under effect of  </a:t>
            </a:r>
            <a:r>
              <a:rPr lang="en-US" sz="2000" dirty="0">
                <a:solidFill>
                  <a:srgbClr val="000000"/>
                </a:solidFill>
                <a:latin typeface="Comic Sans MS" panose="030F0702030302020204" pitchFamily="66" charset="0"/>
                <a:cs typeface="Arial"/>
              </a:rPr>
              <a:t>gravity </a:t>
            </a:r>
            <a:r>
              <a:rPr kumimoji="0" lang="en-US" sz="2000" b="0" i="0" u="none" strike="noStrike" kern="1200" cap="none" spc="0" normalizeH="0" baseline="0" noProof="0" dirty="0">
                <a:ln>
                  <a:noFill/>
                </a:ln>
                <a:solidFill>
                  <a:srgbClr val="000000"/>
                </a:solidFill>
                <a:effectLst/>
                <a:uLnTx/>
                <a:uFillTx/>
                <a:latin typeface="Comic Sans MS" panose="030F0702030302020204" pitchFamily="66" charset="0"/>
                <a:ea typeface="+mn-ea"/>
                <a:cs typeface="Arial"/>
              </a:rPr>
              <a:t>and seismic loads </a:t>
            </a:r>
            <a:r>
              <a:rPr lang="en-US" sz="2000" dirty="0">
                <a:solidFill>
                  <a:srgbClr val="000000"/>
                </a:solidFill>
                <a:latin typeface="Comic Sans MS" panose="030F0702030302020204" pitchFamily="66" charset="0"/>
                <a:cs typeface="Arial"/>
              </a:rPr>
              <a:t>for soil (bearing capacity=150KN/m^2)</a:t>
            </a:r>
            <a:endParaRPr kumimoji="0" lang="en-US" sz="2000" b="0" i="0" u="none" strike="noStrike" kern="1200" cap="none" spc="0" normalizeH="0" baseline="0" noProof="0" dirty="0">
              <a:ln>
                <a:noFill/>
              </a:ln>
              <a:solidFill>
                <a:srgbClr val="000000"/>
              </a:solidFill>
              <a:effectLst/>
              <a:uLnTx/>
              <a:uFillTx/>
              <a:latin typeface="Comic Sans MS" panose="030F0702030302020204" pitchFamily="66" charset="0"/>
              <a:ea typeface="+mn-ea"/>
              <a:cs typeface="Arial"/>
            </a:endParaRPr>
          </a:p>
          <a:p>
            <a:pPr marL="342900" marR="0" lvl="0" indent="-342900" algn="l" defTabSz="914400" rtl="0" eaLnBrk="1" fontAlgn="base" latinLnBrk="0" hangingPunct="1">
              <a:lnSpc>
                <a:spcPct val="100000"/>
              </a:lnSpc>
              <a:spcBef>
                <a:spcPct val="20000"/>
              </a:spcBef>
              <a:spcAft>
                <a:spcPct val="0"/>
              </a:spcAft>
              <a:buClr>
                <a:srgbClr val="CCCCFF"/>
              </a:buClr>
              <a:buSzTx/>
              <a:buFont typeface="Wingdings" panose="05000000000000000000" pitchFamily="2" charset="2"/>
              <a:buChar char="l"/>
              <a:tabLst/>
              <a:defRPr/>
            </a:pPr>
            <a:endParaRPr kumimoji="0" lang="en-US" sz="2000" b="0" i="0" u="none" strike="noStrike" kern="1200" cap="none" spc="0" normalizeH="0" baseline="0" noProof="0" dirty="0">
              <a:ln>
                <a:noFill/>
              </a:ln>
              <a:solidFill>
                <a:srgbClr val="000000"/>
              </a:solidFill>
              <a:effectLst/>
              <a:uLnTx/>
              <a:uFillTx/>
              <a:latin typeface="Comic Sans MS" panose="030F0702030302020204" pitchFamily="66" charset="0"/>
              <a:ea typeface="+mn-ea"/>
              <a:cs typeface="Arial"/>
            </a:endParaRPr>
          </a:p>
          <a:p>
            <a:pPr marL="342900" marR="0" lvl="0" indent="-342900" algn="l" defTabSz="914400" rtl="0" eaLnBrk="1" fontAlgn="base" latinLnBrk="0" hangingPunct="1">
              <a:lnSpc>
                <a:spcPct val="100000"/>
              </a:lnSpc>
              <a:spcBef>
                <a:spcPct val="20000"/>
              </a:spcBef>
              <a:spcAft>
                <a:spcPct val="0"/>
              </a:spcAft>
              <a:buClr>
                <a:srgbClr val="CCCCFF"/>
              </a:buClr>
              <a:buSzTx/>
              <a:buFont typeface="Wingdings" panose="05000000000000000000" pitchFamily="2" charset="2"/>
              <a:buChar char="l"/>
              <a:tabLst/>
              <a:defRPr/>
            </a:pPr>
            <a:r>
              <a:rPr kumimoji="0" lang="en-US" sz="2000" b="0" i="0" u="none" strike="noStrike" kern="1200" cap="none" spc="0" normalizeH="0" baseline="0" noProof="0" dirty="0">
                <a:ln>
                  <a:noFill/>
                </a:ln>
                <a:solidFill>
                  <a:srgbClr val="000000"/>
                </a:solidFill>
                <a:effectLst/>
                <a:uLnTx/>
                <a:uFillTx/>
                <a:latin typeface="Comic Sans MS" panose="030F0702030302020204" pitchFamily="66" charset="0"/>
                <a:ea typeface="+mn-ea"/>
                <a:cs typeface="Arial"/>
              </a:rPr>
              <a:t>Find the dimensions and steel reinforcement of mat for each case and make comparison between them .  </a:t>
            </a:r>
          </a:p>
          <a:p>
            <a:pPr algn="l"/>
            <a:endParaRPr lang="en-US" dirty="0"/>
          </a:p>
        </p:txBody>
      </p:sp>
    </p:spTree>
    <p:extLst>
      <p:ext uri="{BB962C8B-B14F-4D97-AF65-F5344CB8AC3E}">
        <p14:creationId xmlns:p14="http://schemas.microsoft.com/office/powerpoint/2010/main" val="13055266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a:extLst>
              <a:ext uri="{FF2B5EF4-FFF2-40B4-BE49-F238E27FC236}">
                <a16:creationId xmlns:a16="http://schemas.microsoft.com/office/drawing/2014/main" id="{41D54074-9912-4A81-BFC0-09802F1C7753}"/>
              </a:ext>
            </a:extLst>
          </p:cNvPr>
          <p:cNvPicPr>
            <a:picLocks noChangeAspect="1"/>
          </p:cNvPicPr>
          <p:nvPr/>
        </p:nvPicPr>
        <p:blipFill>
          <a:blip r:embed="rId2"/>
          <a:stretch>
            <a:fillRect/>
          </a:stretch>
        </p:blipFill>
        <p:spPr>
          <a:xfrm>
            <a:off x="0" y="0"/>
            <a:ext cx="5667375" cy="4229100"/>
          </a:xfrm>
          <a:prstGeom prst="rect">
            <a:avLst/>
          </a:prstGeom>
        </p:spPr>
      </p:pic>
      <p:sp>
        <p:nvSpPr>
          <p:cNvPr id="6" name="مربع نص 5">
            <a:extLst>
              <a:ext uri="{FF2B5EF4-FFF2-40B4-BE49-F238E27FC236}">
                <a16:creationId xmlns:a16="http://schemas.microsoft.com/office/drawing/2014/main" id="{1B9B892F-9A4F-4388-9D4F-66E7EBE1D8C1}"/>
              </a:ext>
            </a:extLst>
          </p:cNvPr>
          <p:cNvSpPr txBox="1"/>
          <p:nvPr/>
        </p:nvSpPr>
        <p:spPr>
          <a:xfrm>
            <a:off x="96981" y="4571999"/>
            <a:ext cx="5667374" cy="646331"/>
          </a:xfrm>
          <a:prstGeom prst="rect">
            <a:avLst/>
          </a:prstGeom>
          <a:noFill/>
        </p:spPr>
        <p:txBody>
          <a:bodyPr wrap="square" rtlCol="0">
            <a:spAutoFit/>
          </a:bodyPr>
          <a:lstStyle/>
          <a:p>
            <a:pPr algn="l" rtl="0"/>
            <a:r>
              <a:rPr lang="en-US" dirty="0">
                <a:latin typeface="Times New Roman" panose="02020603050405020304" pitchFamily="18" charset="0"/>
                <a:cs typeface="Times New Roman" panose="02020603050405020304" pitchFamily="18" charset="0"/>
              </a:rPr>
              <a:t>The maximum value of pressure is 88 kN/m2 &lt; 150 kN/m2, So the check is ok.</a:t>
            </a:r>
          </a:p>
        </p:txBody>
      </p:sp>
      <p:pic>
        <p:nvPicPr>
          <p:cNvPr id="8" name="صورة 7">
            <a:extLst>
              <a:ext uri="{FF2B5EF4-FFF2-40B4-BE49-F238E27FC236}">
                <a16:creationId xmlns:a16="http://schemas.microsoft.com/office/drawing/2014/main" id="{33EDF546-21BC-4A7B-8756-4B06D7C816AB}"/>
              </a:ext>
            </a:extLst>
          </p:cNvPr>
          <p:cNvPicPr>
            <a:picLocks noChangeAspect="1"/>
          </p:cNvPicPr>
          <p:nvPr/>
        </p:nvPicPr>
        <p:blipFill>
          <a:blip r:embed="rId3"/>
          <a:stretch>
            <a:fillRect/>
          </a:stretch>
        </p:blipFill>
        <p:spPr>
          <a:xfrm>
            <a:off x="5861338" y="128154"/>
            <a:ext cx="5695950" cy="4286250"/>
          </a:xfrm>
          <a:prstGeom prst="rect">
            <a:avLst/>
          </a:prstGeom>
        </p:spPr>
      </p:pic>
      <p:sp>
        <p:nvSpPr>
          <p:cNvPr id="9" name="مربع نص 8">
            <a:extLst>
              <a:ext uri="{FF2B5EF4-FFF2-40B4-BE49-F238E27FC236}">
                <a16:creationId xmlns:a16="http://schemas.microsoft.com/office/drawing/2014/main" id="{9095EBCC-37EB-4F51-BD31-EBBE2281D627}"/>
              </a:ext>
            </a:extLst>
          </p:cNvPr>
          <p:cNvSpPr txBox="1"/>
          <p:nvPr/>
        </p:nvSpPr>
        <p:spPr>
          <a:xfrm>
            <a:off x="6431107" y="4571999"/>
            <a:ext cx="5126181" cy="646331"/>
          </a:xfrm>
          <a:prstGeom prst="rect">
            <a:avLst/>
          </a:prstGeom>
          <a:noFill/>
        </p:spPr>
        <p:txBody>
          <a:bodyPr wrap="square" rtlCol="0">
            <a:spAutoFit/>
          </a:bodyPr>
          <a:lstStyle/>
          <a:p>
            <a:pPr algn="l" rtl="0"/>
            <a:r>
              <a:rPr lang="en-US" dirty="0">
                <a:latin typeface="Times New Roman" panose="02020603050405020304" pitchFamily="18" charset="0"/>
                <a:cs typeface="Times New Roman" panose="02020603050405020304" pitchFamily="18" charset="0"/>
              </a:rPr>
              <a:t>The maximum value of pressure is 9.6 mm &lt; 10 mm, So the check is ok.</a:t>
            </a:r>
          </a:p>
        </p:txBody>
      </p:sp>
    </p:spTree>
    <p:extLst>
      <p:ext uri="{BB962C8B-B14F-4D97-AF65-F5344CB8AC3E}">
        <p14:creationId xmlns:p14="http://schemas.microsoft.com/office/powerpoint/2010/main" val="24528237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a:extLst>
              <a:ext uri="{FF2B5EF4-FFF2-40B4-BE49-F238E27FC236}">
                <a16:creationId xmlns:a16="http://schemas.microsoft.com/office/drawing/2014/main" id="{9AD2E796-EDC1-460C-B5D8-9297A7C9B028}"/>
              </a:ext>
            </a:extLst>
          </p:cNvPr>
          <p:cNvSpPr txBox="1"/>
          <p:nvPr/>
        </p:nvSpPr>
        <p:spPr>
          <a:xfrm>
            <a:off x="1052946" y="180109"/>
            <a:ext cx="9573490" cy="707886"/>
          </a:xfrm>
          <a:prstGeom prst="rect">
            <a:avLst/>
          </a:prstGeom>
          <a:noFill/>
        </p:spPr>
        <p:txBody>
          <a:bodyPr wrap="square" rtlCol="0">
            <a:spAutoFit/>
          </a:bodyPr>
          <a:lstStyle/>
          <a:p>
            <a:r>
              <a:rPr kumimoji="0" lang="en-US" sz="4000" b="1" i="0" u="none" strike="noStrike" kern="1200" cap="none" spc="0" normalizeH="0" baseline="0" noProof="0" dirty="0">
                <a:ln>
                  <a:noFill/>
                </a:ln>
                <a:solidFill>
                  <a:srgbClr val="A50021"/>
                </a:solidFill>
                <a:effectLst>
                  <a:outerShdw blurRad="38100" dist="38100" dir="2700000" algn="tl">
                    <a:srgbClr val="C0C0C0"/>
                  </a:outerShdw>
                </a:effectLst>
                <a:uLnTx/>
                <a:uFillTx/>
                <a:latin typeface="Comic Sans MS" panose="030F0702030302020204" pitchFamily="66" charset="0"/>
                <a:ea typeface="Majalla UI"/>
                <a:cs typeface="Majalla UI"/>
              </a:rPr>
              <a:t>Steel reinforcement(</a:t>
            </a:r>
            <a:r>
              <a:rPr lang="en-US" sz="4000" b="1" dirty="0">
                <a:solidFill>
                  <a:srgbClr val="A50021"/>
                </a:solidFill>
                <a:effectLst>
                  <a:outerShdw blurRad="38100" dist="38100" dir="2700000" algn="tl">
                    <a:srgbClr val="C0C0C0"/>
                  </a:outerShdw>
                </a:effectLst>
                <a:latin typeface="Comic Sans MS" panose="030F0702030302020204" pitchFamily="66" charset="0"/>
                <a:ea typeface="Majalla UI"/>
                <a:cs typeface="Majalla UI"/>
              </a:rPr>
              <a:t>gravity loads</a:t>
            </a:r>
            <a:r>
              <a:rPr kumimoji="0" lang="en-US" sz="4000" b="1" i="0" u="none" strike="noStrike" kern="1200" cap="none" spc="0" normalizeH="0" baseline="0" noProof="0" dirty="0">
                <a:ln>
                  <a:noFill/>
                </a:ln>
                <a:solidFill>
                  <a:srgbClr val="A50021"/>
                </a:solidFill>
                <a:effectLst>
                  <a:outerShdw blurRad="38100" dist="38100" dir="2700000" algn="tl">
                    <a:srgbClr val="C0C0C0"/>
                  </a:outerShdw>
                </a:effectLst>
                <a:uLnTx/>
                <a:uFillTx/>
                <a:latin typeface="Comic Sans MS" panose="030F0702030302020204" pitchFamily="66" charset="0"/>
                <a:ea typeface="Majalla UI"/>
                <a:cs typeface="Majalla UI"/>
              </a:rPr>
              <a:t>) </a:t>
            </a:r>
            <a:endParaRPr lang="en-US" dirty="0"/>
          </a:p>
        </p:txBody>
      </p:sp>
      <p:sp>
        <p:nvSpPr>
          <p:cNvPr id="5" name="مربع نص 4">
            <a:extLst>
              <a:ext uri="{FF2B5EF4-FFF2-40B4-BE49-F238E27FC236}">
                <a16:creationId xmlns:a16="http://schemas.microsoft.com/office/drawing/2014/main" id="{4FDA694D-AF7C-477A-BD95-F16CA4E787E8}"/>
              </a:ext>
            </a:extLst>
          </p:cNvPr>
          <p:cNvSpPr txBox="1"/>
          <p:nvPr/>
        </p:nvSpPr>
        <p:spPr>
          <a:xfrm>
            <a:off x="831273" y="1163782"/>
            <a:ext cx="9573490" cy="1092607"/>
          </a:xfrm>
          <a:prstGeom prst="rect">
            <a:avLst/>
          </a:prstGeom>
          <a:noFill/>
        </p:spPr>
        <p:txBody>
          <a:bodyPr wrap="square" rtlCol="0">
            <a:spAutoFit/>
          </a:bodyPr>
          <a:lstStyle/>
          <a:p>
            <a:pPr marR="0" lvl="0" algn="l" defTabSz="914400" rtl="0" eaLnBrk="1" fontAlgn="base" latinLnBrk="0" hangingPunct="1">
              <a:lnSpc>
                <a:spcPct val="100000"/>
              </a:lnSpc>
              <a:spcBef>
                <a:spcPts val="600"/>
              </a:spcBef>
              <a:spcAft>
                <a:spcPct val="0"/>
              </a:spcAft>
              <a:buClr>
                <a:srgbClr val="CCCCFF"/>
              </a:buClr>
              <a:buSzTx/>
              <a:tabLst/>
              <a:defRPr/>
            </a:pPr>
            <a:r>
              <a:rPr kumimoji="0" lang="en-US" sz="2000" b="1"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1. Flexural reinforcement</a:t>
            </a:r>
          </a:p>
          <a:p>
            <a:pPr marL="0" marR="0" lvl="0" indent="0" algn="l" defTabSz="914400" rtl="0" eaLnBrk="1" fontAlgn="base" latinLnBrk="0" hangingPunct="1">
              <a:lnSpc>
                <a:spcPct val="100000"/>
              </a:lnSpc>
              <a:spcBef>
                <a:spcPts val="600"/>
              </a:spcBef>
              <a:spcAft>
                <a:spcPct val="0"/>
              </a:spcAft>
              <a:buClr>
                <a:srgbClr val="CCCCFF"/>
              </a:buClr>
              <a:buSzTx/>
              <a:buFont typeface="Wingdings" panose="05000000000000000000" pitchFamily="2" charset="2"/>
              <a:buNone/>
              <a:tabLst/>
              <a:defRPr/>
            </a:pPr>
            <a:r>
              <a:rPr kumimoji="0" lang="en-US" sz="2000" b="1" i="0" u="none" strike="noStrike" kern="120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rPr>
              <a:t>As</a:t>
            </a:r>
            <a:r>
              <a:rPr kumimoji="0" lang="en-US" sz="2000" b="1" i="0" u="none" strike="noStrike" kern="1200" cap="none" spc="0" normalizeH="0" baseline="-25000" noProof="0" dirty="0">
                <a:ln>
                  <a:noFill/>
                </a:ln>
                <a:solidFill>
                  <a:srgbClr val="000000"/>
                </a:solidFill>
                <a:effectLst/>
                <a:uLnTx/>
                <a:uFillTx/>
                <a:latin typeface="Times New Roman" panose="02020603050405020304" pitchFamily="18" charset="0"/>
                <a:cs typeface="Times New Roman" panose="02020603050405020304" pitchFamily="18" charset="0"/>
              </a:rPr>
              <a:t>,min </a:t>
            </a:r>
            <a:r>
              <a:rPr kumimoji="0" lang="en-US" sz="2000" b="1" i="0" u="none" strike="noStrike" kern="120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rPr>
              <a:t>= 0.0018xbxh = 0.0018*1000*800 = 1440 mm2/m → </a:t>
            </a:r>
            <a:r>
              <a:rPr lang="en-US" sz="2000" b="1" dirty="0">
                <a:latin typeface="Times New Roman" panose="02020603050405020304" pitchFamily="18" charset="0"/>
                <a:cs typeface="Times New Roman" panose="02020603050405020304" pitchFamily="18" charset="0"/>
              </a:rPr>
              <a:t>the foundation will be reinforced with 8 Φ 16 / m or 1 Φ 16 / 125 mm for top and bottom bars.</a:t>
            </a:r>
            <a:endParaRPr kumimoji="0" lang="ar-SA" sz="2000" b="1" i="0" u="none" strike="noStrike" kern="120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endParaRPr>
          </a:p>
        </p:txBody>
      </p:sp>
      <p:pic>
        <p:nvPicPr>
          <p:cNvPr id="3" name="صورة 2">
            <a:extLst>
              <a:ext uri="{FF2B5EF4-FFF2-40B4-BE49-F238E27FC236}">
                <a16:creationId xmlns:a16="http://schemas.microsoft.com/office/drawing/2014/main" id="{33A75CA3-E349-4683-BD79-EBFD5EA31339}"/>
              </a:ext>
            </a:extLst>
          </p:cNvPr>
          <p:cNvPicPr>
            <a:picLocks noChangeAspect="1"/>
          </p:cNvPicPr>
          <p:nvPr/>
        </p:nvPicPr>
        <p:blipFill>
          <a:blip r:embed="rId2"/>
          <a:stretch>
            <a:fillRect/>
          </a:stretch>
        </p:blipFill>
        <p:spPr>
          <a:xfrm>
            <a:off x="105641" y="2749694"/>
            <a:ext cx="5734050" cy="3076575"/>
          </a:xfrm>
          <a:prstGeom prst="rect">
            <a:avLst/>
          </a:prstGeom>
        </p:spPr>
      </p:pic>
      <p:pic>
        <p:nvPicPr>
          <p:cNvPr id="8" name="صورة 7">
            <a:extLst>
              <a:ext uri="{FF2B5EF4-FFF2-40B4-BE49-F238E27FC236}">
                <a16:creationId xmlns:a16="http://schemas.microsoft.com/office/drawing/2014/main" id="{01405253-07EB-43F3-A7A0-96B1F67B308A}"/>
              </a:ext>
            </a:extLst>
          </p:cNvPr>
          <p:cNvPicPr>
            <a:picLocks noChangeAspect="1"/>
          </p:cNvPicPr>
          <p:nvPr/>
        </p:nvPicPr>
        <p:blipFill>
          <a:blip r:embed="rId3"/>
          <a:stretch>
            <a:fillRect/>
          </a:stretch>
        </p:blipFill>
        <p:spPr>
          <a:xfrm>
            <a:off x="6206834" y="2879640"/>
            <a:ext cx="5250873" cy="3270479"/>
          </a:xfrm>
          <a:prstGeom prst="rect">
            <a:avLst/>
          </a:prstGeom>
        </p:spPr>
      </p:pic>
    </p:spTree>
    <p:extLst>
      <p:ext uri="{BB962C8B-B14F-4D97-AF65-F5344CB8AC3E}">
        <p14:creationId xmlns:p14="http://schemas.microsoft.com/office/powerpoint/2010/main" val="31012981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a:extLst>
              <a:ext uri="{FF2B5EF4-FFF2-40B4-BE49-F238E27FC236}">
                <a16:creationId xmlns:a16="http://schemas.microsoft.com/office/drawing/2014/main" id="{1158288F-AB33-40FB-8EB5-938DDB126472}"/>
              </a:ext>
            </a:extLst>
          </p:cNvPr>
          <p:cNvPicPr>
            <a:picLocks noChangeAspect="1"/>
          </p:cNvPicPr>
          <p:nvPr/>
        </p:nvPicPr>
        <p:blipFill>
          <a:blip r:embed="rId2"/>
          <a:stretch>
            <a:fillRect/>
          </a:stretch>
        </p:blipFill>
        <p:spPr>
          <a:xfrm>
            <a:off x="100445" y="265834"/>
            <a:ext cx="5562600" cy="2724150"/>
          </a:xfrm>
          <a:prstGeom prst="rect">
            <a:avLst/>
          </a:prstGeom>
        </p:spPr>
      </p:pic>
      <p:pic>
        <p:nvPicPr>
          <p:cNvPr id="7" name="صورة 6">
            <a:extLst>
              <a:ext uri="{FF2B5EF4-FFF2-40B4-BE49-F238E27FC236}">
                <a16:creationId xmlns:a16="http://schemas.microsoft.com/office/drawing/2014/main" id="{1F6DDD3D-A2A8-4129-B4C7-FDDDD9872D1A}"/>
              </a:ext>
            </a:extLst>
          </p:cNvPr>
          <p:cNvPicPr>
            <a:picLocks noChangeAspect="1"/>
          </p:cNvPicPr>
          <p:nvPr/>
        </p:nvPicPr>
        <p:blipFill>
          <a:blip r:embed="rId3"/>
          <a:stretch>
            <a:fillRect/>
          </a:stretch>
        </p:blipFill>
        <p:spPr>
          <a:xfrm>
            <a:off x="5935373" y="265834"/>
            <a:ext cx="4810125" cy="3057525"/>
          </a:xfrm>
          <a:prstGeom prst="rect">
            <a:avLst/>
          </a:prstGeom>
        </p:spPr>
      </p:pic>
      <p:pic>
        <p:nvPicPr>
          <p:cNvPr id="9" name="صورة 8">
            <a:extLst>
              <a:ext uri="{FF2B5EF4-FFF2-40B4-BE49-F238E27FC236}">
                <a16:creationId xmlns:a16="http://schemas.microsoft.com/office/drawing/2014/main" id="{BCC412D7-0D79-4139-9AED-C4BDC8097B05}"/>
              </a:ext>
            </a:extLst>
          </p:cNvPr>
          <p:cNvPicPr>
            <a:picLocks noChangeAspect="1"/>
          </p:cNvPicPr>
          <p:nvPr/>
        </p:nvPicPr>
        <p:blipFill>
          <a:blip r:embed="rId4"/>
          <a:stretch>
            <a:fillRect/>
          </a:stretch>
        </p:blipFill>
        <p:spPr>
          <a:xfrm>
            <a:off x="248948" y="3603480"/>
            <a:ext cx="4905375" cy="2809875"/>
          </a:xfrm>
          <a:prstGeom prst="rect">
            <a:avLst/>
          </a:prstGeom>
        </p:spPr>
      </p:pic>
      <p:sp>
        <p:nvSpPr>
          <p:cNvPr id="10" name="مربع نص 9">
            <a:extLst>
              <a:ext uri="{FF2B5EF4-FFF2-40B4-BE49-F238E27FC236}">
                <a16:creationId xmlns:a16="http://schemas.microsoft.com/office/drawing/2014/main" id="{1413E826-0791-4F39-B0C4-9E6BAC356B19}"/>
              </a:ext>
            </a:extLst>
          </p:cNvPr>
          <p:cNvSpPr txBox="1"/>
          <p:nvPr/>
        </p:nvSpPr>
        <p:spPr>
          <a:xfrm>
            <a:off x="5334000" y="4045528"/>
            <a:ext cx="6719455" cy="1323439"/>
          </a:xfrm>
          <a:prstGeom prst="rect">
            <a:avLst/>
          </a:prstGeom>
          <a:noFill/>
        </p:spPr>
        <p:txBody>
          <a:bodyPr wrap="square" rtlCol="0">
            <a:spAutoFit/>
          </a:bodyPr>
          <a:lstStyle/>
          <a:p>
            <a:pPr marL="342900" indent="-342900" algn="l" rtl="0">
              <a:buFont typeface="Courier New" panose="02070309020205020404" pitchFamily="49" charset="0"/>
              <a:buChar char="o"/>
            </a:pPr>
            <a:r>
              <a:rPr lang="en-US" sz="2000" dirty="0">
                <a:latin typeface="Times New Roman" panose="02020603050405020304" pitchFamily="18" charset="0"/>
                <a:cs typeface="Times New Roman" panose="02020603050405020304" pitchFamily="18" charset="0"/>
              </a:rPr>
              <a:t>So, from the figures above, No need for additional flexural reinforcement in the foundation. So all the foundation will be reinforced with 8 Φ 16 / m or 1 Φ 16 / 125 mm for top and bottom bars.</a:t>
            </a:r>
          </a:p>
        </p:txBody>
      </p:sp>
    </p:spTree>
    <p:extLst>
      <p:ext uri="{BB962C8B-B14F-4D97-AF65-F5344CB8AC3E}">
        <p14:creationId xmlns:p14="http://schemas.microsoft.com/office/powerpoint/2010/main" val="426702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a:extLst>
              <a:ext uri="{FF2B5EF4-FFF2-40B4-BE49-F238E27FC236}">
                <a16:creationId xmlns:a16="http://schemas.microsoft.com/office/drawing/2014/main" id="{0F4F96D0-C0F2-4D10-A17D-F0C5CD1C595B}"/>
              </a:ext>
            </a:extLst>
          </p:cNvPr>
          <p:cNvSpPr txBox="1"/>
          <p:nvPr/>
        </p:nvSpPr>
        <p:spPr>
          <a:xfrm>
            <a:off x="290945" y="443346"/>
            <a:ext cx="6788727" cy="738664"/>
          </a:xfrm>
          <a:prstGeom prst="rect">
            <a:avLst/>
          </a:prstGeom>
          <a:noFill/>
        </p:spPr>
        <p:txBody>
          <a:bodyPr wrap="square" rtlCol="0">
            <a:spAutoFit/>
          </a:bodyPr>
          <a:lstStyle/>
          <a:p>
            <a:pPr algn="l" rtl="0"/>
            <a:r>
              <a:rPr lang="en-US" sz="2400" dirty="0">
                <a:latin typeface="Times New Roman" panose="02020603050405020304" pitchFamily="18" charset="0"/>
                <a:cs typeface="Times New Roman" panose="02020603050405020304" pitchFamily="18" charset="0"/>
              </a:rPr>
              <a:t>2. Shear reinforcement</a:t>
            </a:r>
          </a:p>
          <a:p>
            <a:pPr algn="l" rtl="0"/>
            <a:r>
              <a:rPr lang="en-US" dirty="0"/>
              <a:t> </a:t>
            </a:r>
          </a:p>
        </p:txBody>
      </p:sp>
      <p:sp>
        <p:nvSpPr>
          <p:cNvPr id="5" name="مربع نص 4">
            <a:extLst>
              <a:ext uri="{FF2B5EF4-FFF2-40B4-BE49-F238E27FC236}">
                <a16:creationId xmlns:a16="http://schemas.microsoft.com/office/drawing/2014/main" id="{A7422976-294D-43CF-B60F-23A91316993E}"/>
              </a:ext>
            </a:extLst>
          </p:cNvPr>
          <p:cNvSpPr txBox="1"/>
          <p:nvPr/>
        </p:nvSpPr>
        <p:spPr>
          <a:xfrm>
            <a:off x="554182" y="1302327"/>
            <a:ext cx="8936182" cy="1754326"/>
          </a:xfrm>
          <a:prstGeom prst="rect">
            <a:avLst/>
          </a:prstGeom>
          <a:noFill/>
        </p:spPr>
        <p:txBody>
          <a:bodyPr wrap="square" rtlCol="0">
            <a:spAutoFit/>
          </a:bodyPr>
          <a:lstStyle/>
          <a:p>
            <a:pPr algn="l" rtl="0"/>
            <a:r>
              <a:rPr lang="en-US" dirty="0"/>
              <a:t>Shear values will be taken from ultimate combination for gravity loads ( 1.2 D + 1.6 L) at distance d from the face of the columns by using SAFE software, these values should be less than the shear strength of concrete.</a:t>
            </a:r>
          </a:p>
          <a:p>
            <a:pPr algn="l" rtl="0"/>
            <a:endParaRPr lang="en-US" dirty="0"/>
          </a:p>
          <a:p>
            <a:pPr algn="l" rtl="0"/>
            <a:r>
              <a:rPr lang="en-US" dirty="0"/>
              <a:t>Where the shear strength of concrete ΦVc = 16 * 0.75 * √𝑓𝑐 * b * d ,, where d = h – 50 mm</a:t>
            </a:r>
          </a:p>
          <a:p>
            <a:pPr algn="l" rtl="0"/>
            <a:r>
              <a:rPr lang="en-US" dirty="0"/>
              <a:t>ΦVc for mat with thickness of 80 cm = 16 * 0.75 * √28 * 1000 * (800-50) *10-3 = 500 kN / m</a:t>
            </a:r>
          </a:p>
        </p:txBody>
      </p:sp>
      <p:pic>
        <p:nvPicPr>
          <p:cNvPr id="7" name="صورة 6">
            <a:extLst>
              <a:ext uri="{FF2B5EF4-FFF2-40B4-BE49-F238E27FC236}">
                <a16:creationId xmlns:a16="http://schemas.microsoft.com/office/drawing/2014/main" id="{C69DC16A-4237-4292-A25C-C2B7F0A8E31F}"/>
              </a:ext>
            </a:extLst>
          </p:cNvPr>
          <p:cNvPicPr>
            <a:picLocks noChangeAspect="1"/>
          </p:cNvPicPr>
          <p:nvPr/>
        </p:nvPicPr>
        <p:blipFill>
          <a:blip r:embed="rId2"/>
          <a:stretch>
            <a:fillRect/>
          </a:stretch>
        </p:blipFill>
        <p:spPr>
          <a:xfrm>
            <a:off x="2507672" y="3176970"/>
            <a:ext cx="5278583" cy="1866999"/>
          </a:xfrm>
          <a:prstGeom prst="rect">
            <a:avLst/>
          </a:prstGeom>
        </p:spPr>
      </p:pic>
      <p:sp>
        <p:nvSpPr>
          <p:cNvPr id="8" name="مربع نص 7">
            <a:extLst>
              <a:ext uri="{FF2B5EF4-FFF2-40B4-BE49-F238E27FC236}">
                <a16:creationId xmlns:a16="http://schemas.microsoft.com/office/drawing/2014/main" id="{51C66464-B769-4D91-BA51-0609467DFED0}"/>
              </a:ext>
            </a:extLst>
          </p:cNvPr>
          <p:cNvSpPr txBox="1"/>
          <p:nvPr/>
        </p:nvSpPr>
        <p:spPr>
          <a:xfrm>
            <a:off x="803563" y="5316686"/>
            <a:ext cx="6677891" cy="923330"/>
          </a:xfrm>
          <a:prstGeom prst="rect">
            <a:avLst/>
          </a:prstGeom>
          <a:noFill/>
        </p:spPr>
        <p:txBody>
          <a:bodyPr wrap="square" rtlCol="0">
            <a:spAutoFit/>
          </a:bodyPr>
          <a:lstStyle/>
          <a:p>
            <a:pPr algn="l" rtl="0"/>
            <a:r>
              <a:rPr lang="en-US" dirty="0">
                <a:latin typeface="Times New Roman" panose="02020603050405020304" pitchFamily="18" charset="0"/>
                <a:cs typeface="Times New Roman" panose="02020603050405020304" pitchFamily="18" charset="0"/>
              </a:rPr>
              <a:t>Where </a:t>
            </a:r>
            <a:r>
              <a:rPr lang="en-US" dirty="0" err="1">
                <a:latin typeface="Times New Roman" panose="02020603050405020304" pitchFamily="18" charset="0"/>
                <a:cs typeface="Times New Roman" panose="02020603050405020304" pitchFamily="18" charset="0"/>
              </a:rPr>
              <a:t>Vn</a:t>
            </a:r>
            <a:r>
              <a:rPr lang="en-US" dirty="0">
                <a:latin typeface="Times New Roman" panose="02020603050405020304" pitchFamily="18" charset="0"/>
                <a:cs typeface="Times New Roman" panose="02020603050405020304" pitchFamily="18" charset="0"/>
              </a:rPr>
              <a:t> is Nominal shear strength</a:t>
            </a:r>
          </a:p>
          <a:p>
            <a:pPr algn="l" rtl="0"/>
            <a:r>
              <a:rPr lang="en-US" dirty="0" err="1">
                <a:latin typeface="Times New Roman" panose="02020603050405020304" pitchFamily="18" charset="0"/>
                <a:cs typeface="Times New Roman" panose="02020603050405020304" pitchFamily="18" charset="0"/>
              </a:rPr>
              <a:t>Vc</a:t>
            </a:r>
            <a:r>
              <a:rPr lang="en-US" dirty="0">
                <a:latin typeface="Times New Roman" panose="02020603050405020304" pitchFamily="18" charset="0"/>
                <a:cs typeface="Times New Roman" panose="02020603050405020304" pitchFamily="18" charset="0"/>
              </a:rPr>
              <a:t> = Nominal shear strength provided by concrete.</a:t>
            </a:r>
          </a:p>
          <a:p>
            <a:pPr algn="l" rtl="0"/>
            <a:r>
              <a:rPr lang="en-US" dirty="0">
                <a:latin typeface="Times New Roman" panose="02020603050405020304" pitchFamily="18" charset="0"/>
                <a:cs typeface="Times New Roman" panose="02020603050405020304" pitchFamily="18" charset="0"/>
              </a:rPr>
              <a:t>Vs = Nominal shear strength provided by shear reinforcement</a:t>
            </a:r>
          </a:p>
        </p:txBody>
      </p:sp>
    </p:spTree>
    <p:extLst>
      <p:ext uri="{BB962C8B-B14F-4D97-AF65-F5344CB8AC3E}">
        <p14:creationId xmlns:p14="http://schemas.microsoft.com/office/powerpoint/2010/main" val="36957478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a:extLst>
              <a:ext uri="{FF2B5EF4-FFF2-40B4-BE49-F238E27FC236}">
                <a16:creationId xmlns:a16="http://schemas.microsoft.com/office/drawing/2014/main" id="{0FF0D5E6-D84E-4AC9-8AD0-EA2956DEA1E1}"/>
              </a:ext>
            </a:extLst>
          </p:cNvPr>
          <p:cNvSpPr txBox="1"/>
          <p:nvPr/>
        </p:nvSpPr>
        <p:spPr>
          <a:xfrm>
            <a:off x="346363" y="224227"/>
            <a:ext cx="7966363" cy="738664"/>
          </a:xfrm>
          <a:prstGeom prst="rect">
            <a:avLst/>
          </a:prstGeom>
          <a:noFill/>
        </p:spPr>
        <p:txBody>
          <a:bodyPr wrap="square">
            <a:spAutoFit/>
          </a:bodyPr>
          <a:lstStyle/>
          <a:p>
            <a:pPr algn="l" rtl="0"/>
            <a:endParaRPr lang="en-US" dirty="0"/>
          </a:p>
          <a:p>
            <a:pPr algn="l" rtl="0"/>
            <a:r>
              <a:rPr lang="en-US" sz="2400" dirty="0">
                <a:latin typeface="Times New Roman" panose="02020603050405020304" pitchFamily="18" charset="0"/>
                <a:cs typeface="Times New Roman" panose="02020603050405020304" pitchFamily="18" charset="0"/>
              </a:rPr>
              <a:t>To calculate Vs , the following equations should be satisfied</a:t>
            </a:r>
          </a:p>
        </p:txBody>
      </p:sp>
      <p:pic>
        <p:nvPicPr>
          <p:cNvPr id="7" name="صورة 6">
            <a:extLst>
              <a:ext uri="{FF2B5EF4-FFF2-40B4-BE49-F238E27FC236}">
                <a16:creationId xmlns:a16="http://schemas.microsoft.com/office/drawing/2014/main" id="{0F4FB3FF-473E-4623-8B93-9E6BFE5C64F8}"/>
              </a:ext>
            </a:extLst>
          </p:cNvPr>
          <p:cNvPicPr>
            <a:picLocks noChangeAspect="1"/>
          </p:cNvPicPr>
          <p:nvPr/>
        </p:nvPicPr>
        <p:blipFill>
          <a:blip r:embed="rId2"/>
          <a:stretch>
            <a:fillRect/>
          </a:stretch>
        </p:blipFill>
        <p:spPr>
          <a:xfrm>
            <a:off x="1790699" y="962891"/>
            <a:ext cx="5704610" cy="5700172"/>
          </a:xfrm>
          <a:prstGeom prst="rect">
            <a:avLst/>
          </a:prstGeom>
        </p:spPr>
      </p:pic>
    </p:spTree>
    <p:extLst>
      <p:ext uri="{BB962C8B-B14F-4D97-AF65-F5344CB8AC3E}">
        <p14:creationId xmlns:p14="http://schemas.microsoft.com/office/powerpoint/2010/main" val="17137140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a:extLst>
              <a:ext uri="{FF2B5EF4-FFF2-40B4-BE49-F238E27FC236}">
                <a16:creationId xmlns:a16="http://schemas.microsoft.com/office/drawing/2014/main" id="{E9170409-BBFB-4EBF-B6BA-398EC6125622}"/>
              </a:ext>
            </a:extLst>
          </p:cNvPr>
          <p:cNvSpPr txBox="1"/>
          <p:nvPr/>
        </p:nvSpPr>
        <p:spPr>
          <a:xfrm>
            <a:off x="471053" y="0"/>
            <a:ext cx="9171711" cy="738664"/>
          </a:xfrm>
          <a:prstGeom prst="rect">
            <a:avLst/>
          </a:prstGeom>
          <a:noFill/>
        </p:spPr>
        <p:txBody>
          <a:bodyPr wrap="square" rtlCol="0">
            <a:spAutoFit/>
          </a:bodyPr>
          <a:lstStyle/>
          <a:p>
            <a:pPr marL="285750" indent="-285750" algn="l" rtl="0">
              <a:buFont typeface="Courier New" panose="02070309020205020404" pitchFamily="49" charset="0"/>
              <a:buChar char="o"/>
            </a:pPr>
            <a:endParaRPr lang="en-US" dirty="0">
              <a:latin typeface="Times New Roman" panose="02020603050405020304" pitchFamily="18" charset="0"/>
              <a:cs typeface="Times New Roman" panose="02020603050405020304" pitchFamily="18" charset="0"/>
            </a:endParaRPr>
          </a:p>
          <a:p>
            <a:pPr marL="285750" indent="-285750" algn="l" rtl="0">
              <a:buFont typeface="Courier New" panose="02070309020205020404" pitchFamily="49" charset="0"/>
              <a:buChar char="o"/>
            </a:pPr>
            <a:r>
              <a:rPr lang="en-US" sz="2400" dirty="0">
                <a:latin typeface="Times New Roman" panose="02020603050405020304" pitchFamily="18" charset="0"/>
                <a:cs typeface="Times New Roman" panose="02020603050405020304" pitchFamily="18" charset="0"/>
              </a:rPr>
              <a:t> shear values for mat foundation in both x and y directions from safe </a:t>
            </a:r>
          </a:p>
        </p:txBody>
      </p:sp>
      <p:pic>
        <p:nvPicPr>
          <p:cNvPr id="6" name="صورة 5">
            <a:extLst>
              <a:ext uri="{FF2B5EF4-FFF2-40B4-BE49-F238E27FC236}">
                <a16:creationId xmlns:a16="http://schemas.microsoft.com/office/drawing/2014/main" id="{3E969595-2FEE-4127-9BBE-8F5CB8A31CBB}"/>
              </a:ext>
            </a:extLst>
          </p:cNvPr>
          <p:cNvPicPr>
            <a:picLocks noChangeAspect="1"/>
          </p:cNvPicPr>
          <p:nvPr/>
        </p:nvPicPr>
        <p:blipFill>
          <a:blip r:embed="rId2"/>
          <a:stretch>
            <a:fillRect/>
          </a:stretch>
        </p:blipFill>
        <p:spPr>
          <a:xfrm>
            <a:off x="0" y="1111394"/>
            <a:ext cx="5819775" cy="3609975"/>
          </a:xfrm>
          <a:prstGeom prst="rect">
            <a:avLst/>
          </a:prstGeom>
        </p:spPr>
      </p:pic>
      <p:pic>
        <p:nvPicPr>
          <p:cNvPr id="8" name="صورة 7">
            <a:extLst>
              <a:ext uri="{FF2B5EF4-FFF2-40B4-BE49-F238E27FC236}">
                <a16:creationId xmlns:a16="http://schemas.microsoft.com/office/drawing/2014/main" id="{DC40E477-6B48-44A9-AC31-D758406FEE37}"/>
              </a:ext>
            </a:extLst>
          </p:cNvPr>
          <p:cNvPicPr>
            <a:picLocks noChangeAspect="1"/>
          </p:cNvPicPr>
          <p:nvPr/>
        </p:nvPicPr>
        <p:blipFill>
          <a:blip r:embed="rId3"/>
          <a:stretch>
            <a:fillRect/>
          </a:stretch>
        </p:blipFill>
        <p:spPr>
          <a:xfrm>
            <a:off x="5989493" y="1111394"/>
            <a:ext cx="5953125" cy="3771900"/>
          </a:xfrm>
          <a:prstGeom prst="rect">
            <a:avLst/>
          </a:prstGeom>
        </p:spPr>
      </p:pic>
      <p:pic>
        <p:nvPicPr>
          <p:cNvPr id="9" name="صورة 8">
            <a:extLst>
              <a:ext uri="{FF2B5EF4-FFF2-40B4-BE49-F238E27FC236}">
                <a16:creationId xmlns:a16="http://schemas.microsoft.com/office/drawing/2014/main" id="{8547983D-B49C-4FF0-BA1E-4BC31939EE93}"/>
              </a:ext>
            </a:extLst>
          </p:cNvPr>
          <p:cNvPicPr>
            <a:picLocks noChangeAspect="1"/>
          </p:cNvPicPr>
          <p:nvPr/>
        </p:nvPicPr>
        <p:blipFill>
          <a:blip r:embed="rId4"/>
          <a:stretch>
            <a:fillRect/>
          </a:stretch>
        </p:blipFill>
        <p:spPr>
          <a:xfrm>
            <a:off x="2311842" y="4658375"/>
            <a:ext cx="7102456" cy="2176461"/>
          </a:xfrm>
          <a:prstGeom prst="rect">
            <a:avLst/>
          </a:prstGeom>
        </p:spPr>
      </p:pic>
    </p:spTree>
    <p:extLst>
      <p:ext uri="{BB962C8B-B14F-4D97-AF65-F5344CB8AC3E}">
        <p14:creationId xmlns:p14="http://schemas.microsoft.com/office/powerpoint/2010/main" val="42365123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a:extLst>
              <a:ext uri="{FF2B5EF4-FFF2-40B4-BE49-F238E27FC236}">
                <a16:creationId xmlns:a16="http://schemas.microsoft.com/office/drawing/2014/main" id="{C612D4D6-5883-49FE-8FF1-BC3F0738552E}"/>
              </a:ext>
            </a:extLst>
          </p:cNvPr>
          <p:cNvSpPr txBox="1"/>
          <p:nvPr/>
        </p:nvSpPr>
        <p:spPr>
          <a:xfrm>
            <a:off x="3449782" y="332509"/>
            <a:ext cx="5292436" cy="523220"/>
          </a:xfrm>
          <a:prstGeom prst="rect">
            <a:avLst/>
          </a:prstGeom>
          <a:noFill/>
        </p:spPr>
        <p:txBody>
          <a:bodyPr wrap="square" rtlCol="0">
            <a:spAutoFit/>
          </a:bodyPr>
          <a:lstStyle/>
          <a:p>
            <a:pPr algn="l" rtl="0"/>
            <a:r>
              <a:rPr lang="en-US" sz="2800" b="1" dirty="0">
                <a:solidFill>
                  <a:srgbClr val="C00000"/>
                </a:solidFill>
                <a:latin typeface="Times New Roman" panose="02020603050405020304" pitchFamily="18" charset="0"/>
                <a:cs typeface="Times New Roman" panose="02020603050405020304" pitchFamily="18" charset="0"/>
              </a:rPr>
              <a:t>Quantity Survey(gravity loads)</a:t>
            </a:r>
          </a:p>
        </p:txBody>
      </p:sp>
      <p:sp>
        <p:nvSpPr>
          <p:cNvPr id="5" name="مربع نص 4">
            <a:extLst>
              <a:ext uri="{FF2B5EF4-FFF2-40B4-BE49-F238E27FC236}">
                <a16:creationId xmlns:a16="http://schemas.microsoft.com/office/drawing/2014/main" id="{FBD9F357-4A22-43E5-B9CB-30D70E11ADD4}"/>
              </a:ext>
            </a:extLst>
          </p:cNvPr>
          <p:cNvSpPr txBox="1"/>
          <p:nvPr/>
        </p:nvSpPr>
        <p:spPr>
          <a:xfrm>
            <a:off x="471055" y="1163782"/>
            <a:ext cx="2978727" cy="369332"/>
          </a:xfrm>
          <a:prstGeom prst="rect">
            <a:avLst/>
          </a:prstGeom>
          <a:noFill/>
        </p:spPr>
        <p:txBody>
          <a:bodyPr wrap="square" rtlCol="0">
            <a:spAutoFit/>
          </a:bodyPr>
          <a:lstStyle/>
          <a:p>
            <a:pPr marL="342900" indent="-342900" algn="l" rtl="0">
              <a:buFont typeface="+mj-lt"/>
              <a:buAutoNum type="arabicPeriod"/>
            </a:pPr>
            <a:r>
              <a:rPr lang="en-US" dirty="0"/>
              <a:t>Concrete Quantities</a:t>
            </a:r>
          </a:p>
        </p:txBody>
      </p:sp>
      <p:sp>
        <p:nvSpPr>
          <p:cNvPr id="6" name="مربع نص 5">
            <a:extLst>
              <a:ext uri="{FF2B5EF4-FFF2-40B4-BE49-F238E27FC236}">
                <a16:creationId xmlns:a16="http://schemas.microsoft.com/office/drawing/2014/main" id="{222A8435-BEA7-4488-A785-EAB517ADB5A1}"/>
              </a:ext>
            </a:extLst>
          </p:cNvPr>
          <p:cNvSpPr txBox="1"/>
          <p:nvPr/>
        </p:nvSpPr>
        <p:spPr>
          <a:xfrm>
            <a:off x="595744" y="1688767"/>
            <a:ext cx="9961419" cy="1200329"/>
          </a:xfrm>
          <a:prstGeom prst="rect">
            <a:avLst/>
          </a:prstGeom>
          <a:noFill/>
        </p:spPr>
        <p:txBody>
          <a:bodyPr wrap="square" rtlCol="0">
            <a:spAutoFit/>
          </a:bodyPr>
          <a:lstStyle/>
          <a:p>
            <a:pPr algn="l" rtl="0"/>
            <a:r>
              <a:rPr lang="en-US" dirty="0">
                <a:highlight>
                  <a:srgbClr val="C0C0C0"/>
                </a:highlight>
              </a:rPr>
              <a:t>Volume of Concrete for Mat Foundation = Area * Depth.</a:t>
            </a:r>
          </a:p>
          <a:p>
            <a:pPr algn="l" rtl="0"/>
            <a:r>
              <a:rPr lang="en-US" dirty="0"/>
              <a:t>Area of Mat foundation = </a:t>
            </a:r>
            <a:r>
              <a:rPr lang="en-US" dirty="0">
                <a:solidFill>
                  <a:srgbClr val="C00000"/>
                </a:solidFill>
              </a:rPr>
              <a:t>431 m2 </a:t>
            </a:r>
            <a:r>
              <a:rPr lang="en-US" dirty="0"/>
              <a:t>, and Area of the Blinding with thickness of </a:t>
            </a:r>
            <a:r>
              <a:rPr lang="en-US" dirty="0">
                <a:solidFill>
                  <a:srgbClr val="C00000"/>
                </a:solidFill>
              </a:rPr>
              <a:t>10 cm </a:t>
            </a:r>
            <a:r>
              <a:rPr lang="en-US" dirty="0"/>
              <a:t>and offset </a:t>
            </a:r>
            <a:r>
              <a:rPr lang="en-US" dirty="0">
                <a:solidFill>
                  <a:srgbClr val="C00000"/>
                </a:solidFill>
              </a:rPr>
              <a:t>10 cm </a:t>
            </a:r>
            <a:r>
              <a:rPr lang="en-US" dirty="0"/>
              <a:t>from each side equal to </a:t>
            </a:r>
            <a:r>
              <a:rPr lang="en-US" dirty="0">
                <a:solidFill>
                  <a:srgbClr val="C00000"/>
                </a:solidFill>
              </a:rPr>
              <a:t>440 m2</a:t>
            </a:r>
            <a:r>
              <a:rPr lang="en-US" dirty="0"/>
              <a:t>.</a:t>
            </a:r>
          </a:p>
          <a:p>
            <a:pPr algn="l" rtl="0"/>
            <a:r>
              <a:rPr lang="en-US" dirty="0">
                <a:highlight>
                  <a:srgbClr val="C0C0C0"/>
                </a:highlight>
              </a:rPr>
              <a:t>Volume of concrete for mat foundation</a:t>
            </a:r>
            <a:r>
              <a:rPr lang="en-US" dirty="0"/>
              <a:t>= 388.8 m3</a:t>
            </a:r>
          </a:p>
        </p:txBody>
      </p:sp>
      <p:sp>
        <p:nvSpPr>
          <p:cNvPr id="7" name="مربع نص 6">
            <a:extLst>
              <a:ext uri="{FF2B5EF4-FFF2-40B4-BE49-F238E27FC236}">
                <a16:creationId xmlns:a16="http://schemas.microsoft.com/office/drawing/2014/main" id="{CB0E7008-4885-4905-9CC0-9553057AAFD4}"/>
              </a:ext>
            </a:extLst>
          </p:cNvPr>
          <p:cNvSpPr txBox="1"/>
          <p:nvPr/>
        </p:nvSpPr>
        <p:spPr>
          <a:xfrm>
            <a:off x="471055" y="3643745"/>
            <a:ext cx="4003963" cy="369332"/>
          </a:xfrm>
          <a:prstGeom prst="rect">
            <a:avLst/>
          </a:prstGeom>
          <a:noFill/>
        </p:spPr>
        <p:txBody>
          <a:bodyPr wrap="square" rtlCol="0">
            <a:spAutoFit/>
          </a:bodyPr>
          <a:lstStyle/>
          <a:p>
            <a:pPr algn="l" rtl="0"/>
            <a:r>
              <a:rPr lang="en-US" dirty="0"/>
              <a:t>2.   Steel Reinforcement Quantities</a:t>
            </a:r>
          </a:p>
        </p:txBody>
      </p:sp>
      <p:sp>
        <p:nvSpPr>
          <p:cNvPr id="8" name="مربع نص 7">
            <a:extLst>
              <a:ext uri="{FF2B5EF4-FFF2-40B4-BE49-F238E27FC236}">
                <a16:creationId xmlns:a16="http://schemas.microsoft.com/office/drawing/2014/main" id="{1009D18A-39D0-4CA4-8B35-04E2B6CEDB2E}"/>
              </a:ext>
            </a:extLst>
          </p:cNvPr>
          <p:cNvSpPr txBox="1"/>
          <p:nvPr/>
        </p:nvSpPr>
        <p:spPr>
          <a:xfrm>
            <a:off x="471055" y="4353396"/>
            <a:ext cx="10571020" cy="646331"/>
          </a:xfrm>
          <a:prstGeom prst="rect">
            <a:avLst/>
          </a:prstGeom>
          <a:noFill/>
        </p:spPr>
        <p:txBody>
          <a:bodyPr wrap="square" rtlCol="0">
            <a:spAutoFit/>
          </a:bodyPr>
          <a:lstStyle/>
          <a:p>
            <a:pPr algn="l" rtl="0"/>
            <a:r>
              <a:rPr lang="en-US" dirty="0"/>
              <a:t>As shown in the figure below, the longitudinal reinforcement be drawn with the steel bar length.</a:t>
            </a:r>
          </a:p>
          <a:p>
            <a:pPr algn="l" rtl="0"/>
            <a:r>
              <a:rPr lang="en-US" dirty="0"/>
              <a:t>Knowing that its reinforced with </a:t>
            </a:r>
            <a:r>
              <a:rPr lang="en-US" dirty="0">
                <a:solidFill>
                  <a:srgbClr val="C00000"/>
                </a:solidFill>
              </a:rPr>
              <a:t>8 Φ 16 / m </a:t>
            </a:r>
            <a:r>
              <a:rPr lang="en-US" dirty="0"/>
              <a:t>in both directions and in top and bottom layers.</a:t>
            </a:r>
          </a:p>
        </p:txBody>
      </p:sp>
    </p:spTree>
    <p:extLst>
      <p:ext uri="{BB962C8B-B14F-4D97-AF65-F5344CB8AC3E}">
        <p14:creationId xmlns:p14="http://schemas.microsoft.com/office/powerpoint/2010/main" val="30943403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a:extLst>
              <a:ext uri="{FF2B5EF4-FFF2-40B4-BE49-F238E27FC236}">
                <a16:creationId xmlns:a16="http://schemas.microsoft.com/office/drawing/2014/main" id="{08864B5A-BBDC-4151-AF2F-A917AB1E2B8E}"/>
              </a:ext>
            </a:extLst>
          </p:cNvPr>
          <p:cNvPicPr>
            <a:picLocks noChangeAspect="1"/>
          </p:cNvPicPr>
          <p:nvPr/>
        </p:nvPicPr>
        <p:blipFill>
          <a:blip r:embed="rId2"/>
          <a:stretch>
            <a:fillRect/>
          </a:stretch>
        </p:blipFill>
        <p:spPr>
          <a:xfrm>
            <a:off x="408193" y="909638"/>
            <a:ext cx="5324475" cy="4124325"/>
          </a:xfrm>
          <a:prstGeom prst="rect">
            <a:avLst/>
          </a:prstGeom>
        </p:spPr>
      </p:pic>
      <p:pic>
        <p:nvPicPr>
          <p:cNvPr id="7" name="صورة 6">
            <a:extLst>
              <a:ext uri="{FF2B5EF4-FFF2-40B4-BE49-F238E27FC236}">
                <a16:creationId xmlns:a16="http://schemas.microsoft.com/office/drawing/2014/main" id="{84811F5A-C2C6-4FA4-8702-48BFDDE05503}"/>
              </a:ext>
            </a:extLst>
          </p:cNvPr>
          <p:cNvPicPr>
            <a:picLocks noChangeAspect="1"/>
          </p:cNvPicPr>
          <p:nvPr/>
        </p:nvPicPr>
        <p:blipFill>
          <a:blip r:embed="rId3"/>
          <a:stretch>
            <a:fillRect/>
          </a:stretch>
        </p:blipFill>
        <p:spPr>
          <a:xfrm>
            <a:off x="6224588" y="833437"/>
            <a:ext cx="5343608" cy="4276726"/>
          </a:xfrm>
          <a:prstGeom prst="rect">
            <a:avLst/>
          </a:prstGeom>
        </p:spPr>
      </p:pic>
    </p:spTree>
    <p:extLst>
      <p:ext uri="{BB962C8B-B14F-4D97-AF65-F5344CB8AC3E}">
        <p14:creationId xmlns:p14="http://schemas.microsoft.com/office/powerpoint/2010/main" val="17667600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a:extLst>
              <a:ext uri="{FF2B5EF4-FFF2-40B4-BE49-F238E27FC236}">
                <a16:creationId xmlns:a16="http://schemas.microsoft.com/office/drawing/2014/main" id="{4E8BD431-5C9B-463E-9C46-AC4B46ACF73E}"/>
              </a:ext>
            </a:extLst>
          </p:cNvPr>
          <p:cNvPicPr>
            <a:picLocks noChangeAspect="1"/>
          </p:cNvPicPr>
          <p:nvPr/>
        </p:nvPicPr>
        <p:blipFill>
          <a:blip r:embed="rId2"/>
          <a:stretch>
            <a:fillRect/>
          </a:stretch>
        </p:blipFill>
        <p:spPr>
          <a:xfrm>
            <a:off x="0" y="674279"/>
            <a:ext cx="7885171" cy="1975121"/>
          </a:xfrm>
          <a:prstGeom prst="rect">
            <a:avLst/>
          </a:prstGeom>
        </p:spPr>
      </p:pic>
      <p:pic>
        <p:nvPicPr>
          <p:cNvPr id="7" name="صورة 6">
            <a:extLst>
              <a:ext uri="{FF2B5EF4-FFF2-40B4-BE49-F238E27FC236}">
                <a16:creationId xmlns:a16="http://schemas.microsoft.com/office/drawing/2014/main" id="{4C39FB11-F05C-404D-9C3D-A18919621932}"/>
              </a:ext>
            </a:extLst>
          </p:cNvPr>
          <p:cNvPicPr>
            <a:picLocks noChangeAspect="1"/>
          </p:cNvPicPr>
          <p:nvPr/>
        </p:nvPicPr>
        <p:blipFill>
          <a:blip r:embed="rId3"/>
          <a:stretch>
            <a:fillRect/>
          </a:stretch>
        </p:blipFill>
        <p:spPr>
          <a:xfrm>
            <a:off x="0" y="3839121"/>
            <a:ext cx="8289295" cy="2344600"/>
          </a:xfrm>
          <a:prstGeom prst="rect">
            <a:avLst/>
          </a:prstGeom>
        </p:spPr>
      </p:pic>
      <p:sp>
        <p:nvSpPr>
          <p:cNvPr id="8" name="مربع نص 7">
            <a:extLst>
              <a:ext uri="{FF2B5EF4-FFF2-40B4-BE49-F238E27FC236}">
                <a16:creationId xmlns:a16="http://schemas.microsoft.com/office/drawing/2014/main" id="{88D42EEC-01E2-4011-AA02-922DAEECE775}"/>
              </a:ext>
            </a:extLst>
          </p:cNvPr>
          <p:cNvSpPr txBox="1"/>
          <p:nvPr/>
        </p:nvSpPr>
        <p:spPr>
          <a:xfrm>
            <a:off x="6012872" y="3244334"/>
            <a:ext cx="6179128" cy="369332"/>
          </a:xfrm>
          <a:prstGeom prst="rect">
            <a:avLst/>
          </a:prstGeom>
          <a:noFill/>
        </p:spPr>
        <p:txBody>
          <a:bodyPr wrap="square" rtlCol="0">
            <a:spAutoFit/>
          </a:bodyPr>
          <a:lstStyle/>
          <a:p>
            <a:r>
              <a:rPr lang="en-US" b="1" dirty="0">
                <a:latin typeface="Times New Roman" panose="02020603050405020304" pitchFamily="18" charset="0"/>
                <a:cs typeface="Times New Roman" panose="02020603050405020304" pitchFamily="18" charset="0"/>
              </a:rPr>
              <a:t>Total steel quantities for the gravity model = </a:t>
            </a:r>
            <a:r>
              <a:rPr lang="en-US" b="1" dirty="0">
                <a:solidFill>
                  <a:srgbClr val="C00000"/>
                </a:solidFill>
                <a:latin typeface="Times New Roman" panose="02020603050405020304" pitchFamily="18" charset="0"/>
                <a:cs typeface="Times New Roman" panose="02020603050405020304" pitchFamily="18" charset="0"/>
              </a:rPr>
              <a:t>26.26 Tons</a:t>
            </a:r>
          </a:p>
        </p:txBody>
      </p:sp>
    </p:spTree>
    <p:extLst>
      <p:ext uri="{BB962C8B-B14F-4D97-AF65-F5344CB8AC3E}">
        <p14:creationId xmlns:p14="http://schemas.microsoft.com/office/powerpoint/2010/main" val="301092649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ربع نص 5">
            <a:extLst>
              <a:ext uri="{FF2B5EF4-FFF2-40B4-BE49-F238E27FC236}">
                <a16:creationId xmlns:a16="http://schemas.microsoft.com/office/drawing/2014/main" id="{10B7F22B-66B0-492C-BDCC-3FEE723F4FF9}"/>
              </a:ext>
            </a:extLst>
          </p:cNvPr>
          <p:cNvSpPr txBox="1"/>
          <p:nvPr/>
        </p:nvSpPr>
        <p:spPr>
          <a:xfrm>
            <a:off x="2241838" y="280924"/>
            <a:ext cx="8107507" cy="523220"/>
          </a:xfrm>
          <a:prstGeom prst="rect">
            <a:avLst/>
          </a:prstGeom>
          <a:noFill/>
        </p:spPr>
        <p:txBody>
          <a:bodyPr wrap="square" rtlCol="0">
            <a:spAutoFit/>
          </a:bodyPr>
          <a:lstStyle/>
          <a:p>
            <a:pPr algn="ctr" rtl="0"/>
            <a:r>
              <a:rPr lang="en-US" sz="2800" b="1" dirty="0">
                <a:solidFill>
                  <a:srgbClr val="C00000"/>
                </a:solidFill>
                <a:latin typeface="Times New Roman" panose="02020603050405020304" pitchFamily="18" charset="0"/>
                <a:cs typeface="Times New Roman" panose="02020603050405020304" pitchFamily="18" charset="0"/>
              </a:rPr>
              <a:t>Steel reinforcement(gravity +earthquake loads) </a:t>
            </a:r>
          </a:p>
        </p:txBody>
      </p:sp>
      <p:pic>
        <p:nvPicPr>
          <p:cNvPr id="8" name="صورة 7">
            <a:extLst>
              <a:ext uri="{FF2B5EF4-FFF2-40B4-BE49-F238E27FC236}">
                <a16:creationId xmlns:a16="http://schemas.microsoft.com/office/drawing/2014/main" id="{0FC8BAA3-4834-4377-8B34-9BEEB8D96496}"/>
              </a:ext>
            </a:extLst>
          </p:cNvPr>
          <p:cNvPicPr>
            <a:picLocks noChangeAspect="1"/>
          </p:cNvPicPr>
          <p:nvPr/>
        </p:nvPicPr>
        <p:blipFill>
          <a:blip r:embed="rId2"/>
          <a:stretch>
            <a:fillRect/>
          </a:stretch>
        </p:blipFill>
        <p:spPr>
          <a:xfrm>
            <a:off x="0" y="2489512"/>
            <a:ext cx="5856982" cy="3240665"/>
          </a:xfrm>
          <a:prstGeom prst="rect">
            <a:avLst/>
          </a:prstGeom>
        </p:spPr>
      </p:pic>
      <p:sp>
        <p:nvSpPr>
          <p:cNvPr id="11" name="مربع نص 10">
            <a:extLst>
              <a:ext uri="{FF2B5EF4-FFF2-40B4-BE49-F238E27FC236}">
                <a16:creationId xmlns:a16="http://schemas.microsoft.com/office/drawing/2014/main" id="{29A6F8AF-ACA4-4BDB-BA89-2C665CDDD097}"/>
              </a:ext>
            </a:extLst>
          </p:cNvPr>
          <p:cNvSpPr txBox="1"/>
          <p:nvPr/>
        </p:nvSpPr>
        <p:spPr>
          <a:xfrm>
            <a:off x="512618" y="804144"/>
            <a:ext cx="11250730" cy="1015663"/>
          </a:xfrm>
          <a:prstGeom prst="rect">
            <a:avLst/>
          </a:prstGeom>
          <a:noFill/>
        </p:spPr>
        <p:txBody>
          <a:bodyPr wrap="square" rtlCol="0">
            <a:spAutoFit/>
          </a:bodyPr>
          <a:lstStyle/>
          <a:p>
            <a:pPr algn="l" rtl="0"/>
            <a:r>
              <a:rPr lang="en-US" sz="2000" dirty="0">
                <a:latin typeface="Times New Roman" panose="02020603050405020304" pitchFamily="18" charset="0"/>
                <a:cs typeface="Times New Roman" panose="02020603050405020304" pitchFamily="18" charset="0"/>
              </a:rPr>
              <a:t>1. Flexural reinforcement</a:t>
            </a:r>
          </a:p>
          <a:p>
            <a:pPr algn="l" rtl="0"/>
            <a:r>
              <a:rPr lang="en-US" sz="2000" dirty="0">
                <a:latin typeface="Times New Roman" panose="02020603050405020304" pitchFamily="18" charset="0"/>
                <a:cs typeface="Times New Roman" panose="02020603050405020304" pitchFamily="18" charset="0"/>
              </a:rPr>
              <a:t>Minimum area steel of the footing Asmin per in code ACI-2014 is Asmin = 0.0018 b h</a:t>
            </a:r>
          </a:p>
          <a:p>
            <a:pPr algn="l" rtl="0"/>
            <a:r>
              <a:rPr lang="en-US" sz="2000" dirty="0">
                <a:latin typeface="Times New Roman" panose="02020603050405020304" pitchFamily="18" charset="0"/>
                <a:cs typeface="Times New Roman" panose="02020603050405020304" pitchFamily="18" charset="0"/>
              </a:rPr>
              <a:t>Asmin = 0.0018 * 1000 * 800 = 1440 mm2/ m &gt;&gt; 8 Φ 16 / m or 1 Φ 16 / 125 mm for top and bottom bars.</a:t>
            </a:r>
          </a:p>
        </p:txBody>
      </p:sp>
    </p:spTree>
    <p:extLst>
      <p:ext uri="{BB962C8B-B14F-4D97-AF65-F5344CB8AC3E}">
        <p14:creationId xmlns:p14="http://schemas.microsoft.com/office/powerpoint/2010/main" val="28720620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a:extLst>
              <a:ext uri="{FF2B5EF4-FFF2-40B4-BE49-F238E27FC236}">
                <a16:creationId xmlns:a16="http://schemas.microsoft.com/office/drawing/2014/main" id="{7D17A20F-D868-4447-9831-CAD342E07D28}"/>
              </a:ext>
            </a:extLst>
          </p:cNvPr>
          <p:cNvSpPr txBox="1"/>
          <p:nvPr/>
        </p:nvSpPr>
        <p:spPr>
          <a:xfrm>
            <a:off x="554182" y="401782"/>
            <a:ext cx="10820400" cy="1000274"/>
          </a:xfrm>
          <a:prstGeom prst="rect">
            <a:avLst/>
          </a:prstGeom>
          <a:noFill/>
        </p:spPr>
        <p:txBody>
          <a:bodyPr wrap="square" rtlCol="0">
            <a:spAutoFit/>
          </a:bodyPr>
          <a:lstStyle/>
          <a:p>
            <a:pPr marL="0" marR="0" lvl="0" indent="0" algn="l" defTabSz="914400" rtl="0" eaLnBrk="1" fontAlgn="base" latinLnBrk="0" hangingPunct="1">
              <a:lnSpc>
                <a:spcPct val="90000"/>
              </a:lnSpc>
              <a:spcBef>
                <a:spcPts val="600"/>
              </a:spcBef>
              <a:spcAft>
                <a:spcPct val="0"/>
              </a:spcAft>
              <a:buClrTx/>
              <a:buSzTx/>
              <a:buFontTx/>
              <a:buNone/>
              <a:tabLst/>
              <a:defRPr/>
            </a:pPr>
            <a:r>
              <a:rPr kumimoji="0" lang="en-US" sz="2000" b="1" i="0" u="none" strike="noStrike" kern="1200" cap="none" spc="0" normalizeH="0" baseline="0" noProof="0" dirty="0">
                <a:ln>
                  <a:noFill/>
                </a:ln>
                <a:solidFill>
                  <a:srgbClr val="000000"/>
                </a:solidFill>
                <a:effectLst/>
                <a:uLnTx/>
                <a:uFillTx/>
                <a:latin typeface="Comic Sans MS" panose="030F0702030302020204" pitchFamily="66" charset="0"/>
                <a:ea typeface="Majalla UI"/>
                <a:cs typeface="Majalla UI"/>
              </a:rPr>
              <a:t>Architectural and structural description</a:t>
            </a:r>
          </a:p>
          <a:p>
            <a:pPr marL="0" marR="0" lvl="0" indent="0" algn="l" defTabSz="914400" rtl="0" eaLnBrk="1" fontAlgn="base" latinLnBrk="0" hangingPunct="1">
              <a:lnSpc>
                <a:spcPct val="90000"/>
              </a:lnSpc>
              <a:spcBef>
                <a:spcPts val="600"/>
              </a:spcBef>
              <a:spcAft>
                <a:spcPct val="0"/>
              </a:spcAft>
              <a:buClrTx/>
              <a:buSzTx/>
              <a:buFontTx/>
              <a:buNone/>
              <a:tabLst/>
              <a:defRPr/>
            </a:pPr>
            <a:r>
              <a:rPr lang="en-US" sz="2000" dirty="0"/>
              <a:t>The project is residential building contain 7- stories. Have one -way ribbed Slab system thickness 25 cm and two types of hidden beams (B1 [80×25], B2 [70 ×25]), stairwell, elevator and shear walls.</a:t>
            </a:r>
            <a:endParaRPr kumimoji="0" lang="en-US" sz="2000" b="0" i="0" u="none" strike="noStrike" kern="1200" cap="none" spc="0" normalizeH="0" baseline="0" noProof="0" dirty="0">
              <a:ln>
                <a:noFill/>
              </a:ln>
              <a:solidFill>
                <a:srgbClr val="000000"/>
              </a:solidFill>
              <a:effectLst/>
              <a:uLnTx/>
              <a:uFillTx/>
              <a:latin typeface="Comic Sans MS" panose="030F0702030302020204" pitchFamily="66" charset="0"/>
              <a:ea typeface="Majalla UI"/>
              <a:cs typeface="Majalla UI"/>
            </a:endParaRPr>
          </a:p>
        </p:txBody>
      </p:sp>
      <p:pic>
        <p:nvPicPr>
          <p:cNvPr id="7" name="صورة 6">
            <a:extLst>
              <a:ext uri="{FF2B5EF4-FFF2-40B4-BE49-F238E27FC236}">
                <a16:creationId xmlns:a16="http://schemas.microsoft.com/office/drawing/2014/main" id="{55821DA5-0EA2-4359-A053-9E2B6D1519E0}"/>
              </a:ext>
            </a:extLst>
          </p:cNvPr>
          <p:cNvPicPr>
            <a:picLocks noChangeAspect="1"/>
          </p:cNvPicPr>
          <p:nvPr/>
        </p:nvPicPr>
        <p:blipFill>
          <a:blip r:embed="rId2"/>
          <a:stretch>
            <a:fillRect/>
          </a:stretch>
        </p:blipFill>
        <p:spPr>
          <a:xfrm>
            <a:off x="554182" y="2260889"/>
            <a:ext cx="4629150" cy="3943350"/>
          </a:xfrm>
          <a:prstGeom prst="rect">
            <a:avLst/>
          </a:prstGeom>
        </p:spPr>
      </p:pic>
      <p:pic>
        <p:nvPicPr>
          <p:cNvPr id="9" name="صورة 8">
            <a:extLst>
              <a:ext uri="{FF2B5EF4-FFF2-40B4-BE49-F238E27FC236}">
                <a16:creationId xmlns:a16="http://schemas.microsoft.com/office/drawing/2014/main" id="{EDA0C26F-4DB2-4559-B4BF-820CD83E5B46}"/>
              </a:ext>
            </a:extLst>
          </p:cNvPr>
          <p:cNvPicPr>
            <a:picLocks noChangeAspect="1"/>
          </p:cNvPicPr>
          <p:nvPr/>
        </p:nvPicPr>
        <p:blipFill>
          <a:blip r:embed="rId3"/>
          <a:stretch>
            <a:fillRect/>
          </a:stretch>
        </p:blipFill>
        <p:spPr>
          <a:xfrm>
            <a:off x="5646593" y="2053220"/>
            <a:ext cx="5276850" cy="4181475"/>
          </a:xfrm>
          <a:prstGeom prst="rect">
            <a:avLst/>
          </a:prstGeom>
        </p:spPr>
      </p:pic>
    </p:spTree>
    <p:extLst>
      <p:ext uri="{BB962C8B-B14F-4D97-AF65-F5344CB8AC3E}">
        <p14:creationId xmlns:p14="http://schemas.microsoft.com/office/powerpoint/2010/main" val="304684205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a:extLst>
              <a:ext uri="{FF2B5EF4-FFF2-40B4-BE49-F238E27FC236}">
                <a16:creationId xmlns:a16="http://schemas.microsoft.com/office/drawing/2014/main" id="{6423CA19-F572-4182-806E-65E1369BC1A8}"/>
              </a:ext>
            </a:extLst>
          </p:cNvPr>
          <p:cNvSpPr txBox="1"/>
          <p:nvPr/>
        </p:nvSpPr>
        <p:spPr>
          <a:xfrm>
            <a:off x="235526" y="127153"/>
            <a:ext cx="11956474" cy="646331"/>
          </a:xfrm>
          <a:prstGeom prst="rect">
            <a:avLst/>
          </a:prstGeom>
          <a:noFill/>
        </p:spPr>
        <p:txBody>
          <a:bodyPr wrap="square">
            <a:spAutoFit/>
          </a:bodyPr>
          <a:lstStyle/>
          <a:p>
            <a:pPr algn="l" rtl="0"/>
            <a:r>
              <a:rPr lang="en-US" dirty="0"/>
              <a:t>Figures below show the reinforcement in the top and bottom rebar for x and y direction in the footing. Where the Blue Color is the area steel value above the minimum value.</a:t>
            </a:r>
          </a:p>
        </p:txBody>
      </p:sp>
      <p:pic>
        <p:nvPicPr>
          <p:cNvPr id="6" name="صورة 5">
            <a:extLst>
              <a:ext uri="{FF2B5EF4-FFF2-40B4-BE49-F238E27FC236}">
                <a16:creationId xmlns:a16="http://schemas.microsoft.com/office/drawing/2014/main" id="{68CCE0BF-1088-4003-A87D-FA35662886CB}"/>
              </a:ext>
            </a:extLst>
          </p:cNvPr>
          <p:cNvPicPr>
            <a:picLocks noChangeAspect="1"/>
          </p:cNvPicPr>
          <p:nvPr/>
        </p:nvPicPr>
        <p:blipFill>
          <a:blip r:embed="rId2"/>
          <a:stretch>
            <a:fillRect/>
          </a:stretch>
        </p:blipFill>
        <p:spPr>
          <a:xfrm>
            <a:off x="359671" y="737605"/>
            <a:ext cx="4572000" cy="2829230"/>
          </a:xfrm>
          <a:prstGeom prst="rect">
            <a:avLst/>
          </a:prstGeom>
        </p:spPr>
      </p:pic>
      <p:pic>
        <p:nvPicPr>
          <p:cNvPr id="8" name="صورة 7">
            <a:extLst>
              <a:ext uri="{FF2B5EF4-FFF2-40B4-BE49-F238E27FC236}">
                <a16:creationId xmlns:a16="http://schemas.microsoft.com/office/drawing/2014/main" id="{2272F323-002D-49F7-8FD0-836FCF03DD42}"/>
              </a:ext>
            </a:extLst>
          </p:cNvPr>
          <p:cNvPicPr>
            <a:picLocks noChangeAspect="1"/>
          </p:cNvPicPr>
          <p:nvPr/>
        </p:nvPicPr>
        <p:blipFill>
          <a:blip r:embed="rId3"/>
          <a:stretch>
            <a:fillRect/>
          </a:stretch>
        </p:blipFill>
        <p:spPr>
          <a:xfrm>
            <a:off x="6275835" y="701168"/>
            <a:ext cx="4572000" cy="2727832"/>
          </a:xfrm>
          <a:prstGeom prst="rect">
            <a:avLst/>
          </a:prstGeom>
        </p:spPr>
      </p:pic>
      <p:pic>
        <p:nvPicPr>
          <p:cNvPr id="10" name="صورة 9">
            <a:extLst>
              <a:ext uri="{FF2B5EF4-FFF2-40B4-BE49-F238E27FC236}">
                <a16:creationId xmlns:a16="http://schemas.microsoft.com/office/drawing/2014/main" id="{47533928-6C92-4F43-B9B9-42D72535017A}"/>
              </a:ext>
            </a:extLst>
          </p:cNvPr>
          <p:cNvPicPr>
            <a:picLocks noChangeAspect="1"/>
          </p:cNvPicPr>
          <p:nvPr/>
        </p:nvPicPr>
        <p:blipFill>
          <a:blip r:embed="rId4"/>
          <a:stretch>
            <a:fillRect/>
          </a:stretch>
        </p:blipFill>
        <p:spPr>
          <a:xfrm>
            <a:off x="6656562" y="3429000"/>
            <a:ext cx="4572000" cy="2934832"/>
          </a:xfrm>
          <a:prstGeom prst="rect">
            <a:avLst/>
          </a:prstGeom>
        </p:spPr>
      </p:pic>
      <p:pic>
        <p:nvPicPr>
          <p:cNvPr id="12" name="صورة 11">
            <a:extLst>
              <a:ext uri="{FF2B5EF4-FFF2-40B4-BE49-F238E27FC236}">
                <a16:creationId xmlns:a16="http://schemas.microsoft.com/office/drawing/2014/main" id="{5FF4E6FD-9F71-4E84-A5C0-A3723F0F6894}"/>
              </a:ext>
            </a:extLst>
          </p:cNvPr>
          <p:cNvPicPr>
            <a:picLocks noChangeAspect="1"/>
          </p:cNvPicPr>
          <p:nvPr/>
        </p:nvPicPr>
        <p:blipFill>
          <a:blip r:embed="rId5"/>
          <a:stretch>
            <a:fillRect/>
          </a:stretch>
        </p:blipFill>
        <p:spPr>
          <a:xfrm>
            <a:off x="359671" y="3566835"/>
            <a:ext cx="4866781" cy="3025937"/>
          </a:xfrm>
          <a:prstGeom prst="rect">
            <a:avLst/>
          </a:prstGeom>
        </p:spPr>
      </p:pic>
    </p:spTree>
    <p:extLst>
      <p:ext uri="{BB962C8B-B14F-4D97-AF65-F5344CB8AC3E}">
        <p14:creationId xmlns:p14="http://schemas.microsoft.com/office/powerpoint/2010/main" val="253437442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a:extLst>
              <a:ext uri="{FF2B5EF4-FFF2-40B4-BE49-F238E27FC236}">
                <a16:creationId xmlns:a16="http://schemas.microsoft.com/office/drawing/2014/main" id="{694138F4-9502-4AEF-9CA1-B7EFA3F59339}"/>
              </a:ext>
            </a:extLst>
          </p:cNvPr>
          <p:cNvSpPr txBox="1"/>
          <p:nvPr/>
        </p:nvSpPr>
        <p:spPr>
          <a:xfrm>
            <a:off x="332509" y="235527"/>
            <a:ext cx="8756073" cy="369332"/>
          </a:xfrm>
          <a:prstGeom prst="rect">
            <a:avLst/>
          </a:prstGeom>
          <a:noFill/>
        </p:spPr>
        <p:txBody>
          <a:bodyPr wrap="square" rtlCol="0">
            <a:spAutoFit/>
          </a:bodyPr>
          <a:lstStyle/>
          <a:p>
            <a:pPr algn="l" rtl="0"/>
            <a:r>
              <a:rPr lang="en-US"/>
              <a:t>from the figures above, additional flexural reinforcement in the foundation is need.</a:t>
            </a:r>
            <a:endParaRPr lang="en-US" dirty="0"/>
          </a:p>
        </p:txBody>
      </p:sp>
      <p:pic>
        <p:nvPicPr>
          <p:cNvPr id="8" name="صورة 7">
            <a:extLst>
              <a:ext uri="{FF2B5EF4-FFF2-40B4-BE49-F238E27FC236}">
                <a16:creationId xmlns:a16="http://schemas.microsoft.com/office/drawing/2014/main" id="{9F3541B7-8174-4924-AB9C-2BAF6392FA4B}"/>
              </a:ext>
            </a:extLst>
          </p:cNvPr>
          <p:cNvPicPr>
            <a:picLocks noChangeAspect="1"/>
          </p:cNvPicPr>
          <p:nvPr/>
        </p:nvPicPr>
        <p:blipFill>
          <a:blip r:embed="rId2"/>
          <a:stretch>
            <a:fillRect/>
          </a:stretch>
        </p:blipFill>
        <p:spPr>
          <a:xfrm>
            <a:off x="629948" y="1372270"/>
            <a:ext cx="9564992" cy="3109047"/>
          </a:xfrm>
          <a:prstGeom prst="rect">
            <a:avLst/>
          </a:prstGeom>
        </p:spPr>
      </p:pic>
    </p:spTree>
    <p:extLst>
      <p:ext uri="{BB962C8B-B14F-4D97-AF65-F5344CB8AC3E}">
        <p14:creationId xmlns:p14="http://schemas.microsoft.com/office/powerpoint/2010/main" val="279962384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a:extLst>
              <a:ext uri="{FF2B5EF4-FFF2-40B4-BE49-F238E27FC236}">
                <a16:creationId xmlns:a16="http://schemas.microsoft.com/office/drawing/2014/main" id="{4145EA5C-B830-4459-8EE1-9101B956C04E}"/>
              </a:ext>
            </a:extLst>
          </p:cNvPr>
          <p:cNvSpPr txBox="1"/>
          <p:nvPr/>
        </p:nvSpPr>
        <p:spPr>
          <a:xfrm>
            <a:off x="471055" y="304800"/>
            <a:ext cx="6137563" cy="461665"/>
          </a:xfrm>
          <a:prstGeom prst="rect">
            <a:avLst/>
          </a:prstGeom>
          <a:noFill/>
        </p:spPr>
        <p:txBody>
          <a:bodyPr wrap="square" rtlCol="0">
            <a:spAutoFit/>
          </a:bodyPr>
          <a:lstStyle/>
          <a:p>
            <a:pPr algn="l" rtl="0"/>
            <a:r>
              <a:rPr lang="en-US" sz="2400" dirty="0">
                <a:latin typeface="Times New Roman" panose="02020603050405020304" pitchFamily="18" charset="0"/>
                <a:cs typeface="Times New Roman" panose="02020603050405020304" pitchFamily="18" charset="0"/>
              </a:rPr>
              <a:t>2. Shear reinforcement</a:t>
            </a:r>
          </a:p>
        </p:txBody>
      </p:sp>
      <p:pic>
        <p:nvPicPr>
          <p:cNvPr id="6" name="صورة 5">
            <a:extLst>
              <a:ext uri="{FF2B5EF4-FFF2-40B4-BE49-F238E27FC236}">
                <a16:creationId xmlns:a16="http://schemas.microsoft.com/office/drawing/2014/main" id="{A8EB922E-E749-45F7-AD4E-430153ECF1B7}"/>
              </a:ext>
            </a:extLst>
          </p:cNvPr>
          <p:cNvPicPr>
            <a:picLocks noChangeAspect="1"/>
          </p:cNvPicPr>
          <p:nvPr/>
        </p:nvPicPr>
        <p:blipFill>
          <a:blip r:embed="rId2"/>
          <a:stretch>
            <a:fillRect/>
          </a:stretch>
        </p:blipFill>
        <p:spPr>
          <a:xfrm>
            <a:off x="0" y="988434"/>
            <a:ext cx="5712945" cy="3455410"/>
          </a:xfrm>
          <a:prstGeom prst="rect">
            <a:avLst/>
          </a:prstGeom>
        </p:spPr>
      </p:pic>
      <p:pic>
        <p:nvPicPr>
          <p:cNvPr id="8" name="صورة 7">
            <a:extLst>
              <a:ext uri="{FF2B5EF4-FFF2-40B4-BE49-F238E27FC236}">
                <a16:creationId xmlns:a16="http://schemas.microsoft.com/office/drawing/2014/main" id="{3B35E77B-017D-46CF-964C-C30442177C44}"/>
              </a:ext>
            </a:extLst>
          </p:cNvPr>
          <p:cNvPicPr>
            <a:picLocks noChangeAspect="1"/>
          </p:cNvPicPr>
          <p:nvPr/>
        </p:nvPicPr>
        <p:blipFill>
          <a:blip r:embed="rId3"/>
          <a:stretch>
            <a:fillRect/>
          </a:stretch>
        </p:blipFill>
        <p:spPr>
          <a:xfrm>
            <a:off x="5478606" y="2900361"/>
            <a:ext cx="6000750" cy="3800475"/>
          </a:xfrm>
          <a:prstGeom prst="rect">
            <a:avLst/>
          </a:prstGeom>
        </p:spPr>
      </p:pic>
    </p:spTree>
    <p:extLst>
      <p:ext uri="{BB962C8B-B14F-4D97-AF65-F5344CB8AC3E}">
        <p14:creationId xmlns:p14="http://schemas.microsoft.com/office/powerpoint/2010/main" val="305642663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a:extLst>
              <a:ext uri="{FF2B5EF4-FFF2-40B4-BE49-F238E27FC236}">
                <a16:creationId xmlns:a16="http://schemas.microsoft.com/office/drawing/2014/main" id="{87A0D957-81AD-4B55-AFF1-BD0D69D3E756}"/>
              </a:ext>
            </a:extLst>
          </p:cNvPr>
          <p:cNvPicPr>
            <a:picLocks noChangeAspect="1"/>
          </p:cNvPicPr>
          <p:nvPr/>
        </p:nvPicPr>
        <p:blipFill>
          <a:blip r:embed="rId2"/>
          <a:stretch>
            <a:fillRect/>
          </a:stretch>
        </p:blipFill>
        <p:spPr>
          <a:xfrm>
            <a:off x="253277" y="845560"/>
            <a:ext cx="4766290" cy="3781858"/>
          </a:xfrm>
          <a:prstGeom prst="rect">
            <a:avLst/>
          </a:prstGeom>
        </p:spPr>
      </p:pic>
      <p:sp>
        <p:nvSpPr>
          <p:cNvPr id="6" name="مربع نص 5">
            <a:extLst>
              <a:ext uri="{FF2B5EF4-FFF2-40B4-BE49-F238E27FC236}">
                <a16:creationId xmlns:a16="http://schemas.microsoft.com/office/drawing/2014/main" id="{C99EA0DE-EC17-4530-89D7-278472DE3A1B}"/>
              </a:ext>
            </a:extLst>
          </p:cNvPr>
          <p:cNvSpPr txBox="1"/>
          <p:nvPr/>
        </p:nvSpPr>
        <p:spPr>
          <a:xfrm>
            <a:off x="0" y="193963"/>
            <a:ext cx="12358254" cy="400110"/>
          </a:xfrm>
          <a:prstGeom prst="rect">
            <a:avLst/>
          </a:prstGeom>
          <a:noFill/>
        </p:spPr>
        <p:txBody>
          <a:bodyPr wrap="square" rtlCol="0">
            <a:spAutoFit/>
          </a:bodyPr>
          <a:lstStyle/>
          <a:p>
            <a:pPr algn="l" rtl="0"/>
            <a:r>
              <a:rPr lang="en-US" sz="2000" dirty="0">
                <a:latin typeface="Times New Roman" panose="02020603050405020304" pitchFamily="18" charset="0"/>
                <a:cs typeface="Times New Roman" panose="02020603050405020304" pitchFamily="18" charset="0"/>
              </a:rPr>
              <a:t>From the figures above, 11 areas should be reinforced with shear reinforcement. Shown in figure</a:t>
            </a:r>
          </a:p>
        </p:txBody>
      </p:sp>
      <p:pic>
        <p:nvPicPr>
          <p:cNvPr id="8" name="صورة 7">
            <a:extLst>
              <a:ext uri="{FF2B5EF4-FFF2-40B4-BE49-F238E27FC236}">
                <a16:creationId xmlns:a16="http://schemas.microsoft.com/office/drawing/2014/main" id="{6619CCB6-458E-4897-B7A2-901ADC32F31B}"/>
              </a:ext>
            </a:extLst>
          </p:cNvPr>
          <p:cNvPicPr>
            <a:picLocks noChangeAspect="1"/>
          </p:cNvPicPr>
          <p:nvPr/>
        </p:nvPicPr>
        <p:blipFill>
          <a:blip r:embed="rId3"/>
          <a:stretch>
            <a:fillRect/>
          </a:stretch>
        </p:blipFill>
        <p:spPr>
          <a:xfrm>
            <a:off x="4698685" y="4283730"/>
            <a:ext cx="7129202" cy="2087257"/>
          </a:xfrm>
          <a:prstGeom prst="rect">
            <a:avLst/>
          </a:prstGeom>
        </p:spPr>
      </p:pic>
    </p:spTree>
    <p:extLst>
      <p:ext uri="{BB962C8B-B14F-4D97-AF65-F5344CB8AC3E}">
        <p14:creationId xmlns:p14="http://schemas.microsoft.com/office/powerpoint/2010/main" val="336847745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a:extLst>
              <a:ext uri="{FF2B5EF4-FFF2-40B4-BE49-F238E27FC236}">
                <a16:creationId xmlns:a16="http://schemas.microsoft.com/office/drawing/2014/main" id="{3FB9E373-845E-4BA2-A1D4-8303869178FD}"/>
              </a:ext>
            </a:extLst>
          </p:cNvPr>
          <p:cNvSpPr txBox="1"/>
          <p:nvPr/>
        </p:nvSpPr>
        <p:spPr>
          <a:xfrm>
            <a:off x="3311237" y="318655"/>
            <a:ext cx="5902036" cy="461665"/>
          </a:xfrm>
          <a:prstGeom prst="rect">
            <a:avLst/>
          </a:prstGeom>
          <a:noFill/>
        </p:spPr>
        <p:txBody>
          <a:bodyPr wrap="square" rtlCol="0">
            <a:spAutoFit/>
          </a:bodyPr>
          <a:lstStyle/>
          <a:p>
            <a:pPr algn="ctr"/>
            <a:r>
              <a:rPr lang="en-US" sz="2400" b="1" dirty="0">
                <a:solidFill>
                  <a:srgbClr val="C00000"/>
                </a:solidFill>
                <a:latin typeface="Times New Roman" panose="02020603050405020304" pitchFamily="18" charset="0"/>
                <a:cs typeface="Times New Roman" panose="02020603050405020304" pitchFamily="18" charset="0"/>
              </a:rPr>
              <a:t>Quantity Survey(gravity+earthquake loads)</a:t>
            </a:r>
          </a:p>
        </p:txBody>
      </p:sp>
      <p:sp>
        <p:nvSpPr>
          <p:cNvPr id="5" name="مربع نص 4">
            <a:extLst>
              <a:ext uri="{FF2B5EF4-FFF2-40B4-BE49-F238E27FC236}">
                <a16:creationId xmlns:a16="http://schemas.microsoft.com/office/drawing/2014/main" id="{D1023A5E-699B-42BC-9223-84AE2987EC2C}"/>
              </a:ext>
            </a:extLst>
          </p:cNvPr>
          <p:cNvSpPr txBox="1"/>
          <p:nvPr/>
        </p:nvSpPr>
        <p:spPr>
          <a:xfrm>
            <a:off x="512618" y="1108364"/>
            <a:ext cx="9296400" cy="923330"/>
          </a:xfrm>
          <a:prstGeom prst="rect">
            <a:avLst/>
          </a:prstGeom>
          <a:noFill/>
        </p:spPr>
        <p:txBody>
          <a:bodyPr wrap="square" rtlCol="0">
            <a:spAutoFit/>
          </a:bodyPr>
          <a:lstStyle/>
          <a:p>
            <a:pPr marL="342900" indent="-342900" algn="l" rtl="0">
              <a:buFont typeface="+mj-lt"/>
              <a:buAutoNum type="arabicPeriod"/>
            </a:pPr>
            <a:r>
              <a:rPr lang="en-US" dirty="0">
                <a:latin typeface="Times New Roman" panose="02020603050405020304" pitchFamily="18" charset="0"/>
                <a:cs typeface="Times New Roman" panose="02020603050405020304" pitchFamily="18" charset="0"/>
              </a:rPr>
              <a:t>Concrete Quantities</a:t>
            </a:r>
          </a:p>
          <a:p>
            <a:pPr algn="l" rtl="0"/>
            <a:endParaRPr lang="en-US" dirty="0"/>
          </a:p>
          <a:p>
            <a:pPr algn="l" rtl="0"/>
            <a:r>
              <a:rPr lang="en-US" dirty="0">
                <a:latin typeface="Times New Roman" panose="02020603050405020304" pitchFamily="18" charset="0"/>
                <a:cs typeface="Times New Roman" panose="02020603050405020304" pitchFamily="18" charset="0"/>
              </a:rPr>
              <a:t> the Quantity of concrete under gravity loads same as the Quantity under all loads=</a:t>
            </a:r>
            <a:r>
              <a:rPr lang="en-US" dirty="0">
                <a:solidFill>
                  <a:srgbClr val="C00000"/>
                </a:solidFill>
                <a:latin typeface="Times New Roman" panose="02020603050405020304" pitchFamily="18" charset="0"/>
                <a:cs typeface="Times New Roman" panose="02020603050405020304" pitchFamily="18" charset="0"/>
              </a:rPr>
              <a:t>388.8 m^3</a:t>
            </a:r>
          </a:p>
        </p:txBody>
      </p:sp>
      <p:sp>
        <p:nvSpPr>
          <p:cNvPr id="6" name="مربع نص 5">
            <a:extLst>
              <a:ext uri="{FF2B5EF4-FFF2-40B4-BE49-F238E27FC236}">
                <a16:creationId xmlns:a16="http://schemas.microsoft.com/office/drawing/2014/main" id="{9073B31F-995A-45DD-9A8D-0EC998624CEE}"/>
              </a:ext>
            </a:extLst>
          </p:cNvPr>
          <p:cNvSpPr txBox="1"/>
          <p:nvPr/>
        </p:nvSpPr>
        <p:spPr>
          <a:xfrm>
            <a:off x="512618" y="2479964"/>
            <a:ext cx="3851564" cy="646331"/>
          </a:xfrm>
          <a:prstGeom prst="rect">
            <a:avLst/>
          </a:prstGeom>
          <a:noFill/>
        </p:spPr>
        <p:txBody>
          <a:bodyPr wrap="square" rtlCol="0">
            <a:spAutoFit/>
          </a:bodyPr>
          <a:lstStyle/>
          <a:p>
            <a:pPr algn="l" rtl="0"/>
            <a:r>
              <a:rPr lang="en-US" dirty="0">
                <a:latin typeface="Times New Roman" panose="02020603050405020304" pitchFamily="18" charset="0"/>
                <a:cs typeface="Times New Roman" panose="02020603050405020304" pitchFamily="18" charset="0"/>
              </a:rPr>
              <a:t>2.   Steel Reinforcement Quantities</a:t>
            </a:r>
          </a:p>
          <a:p>
            <a:pPr algn="l" rtl="0"/>
            <a:r>
              <a:rPr lang="en-US" dirty="0"/>
              <a:t> </a:t>
            </a:r>
          </a:p>
        </p:txBody>
      </p:sp>
      <p:pic>
        <p:nvPicPr>
          <p:cNvPr id="8" name="صورة 7">
            <a:extLst>
              <a:ext uri="{FF2B5EF4-FFF2-40B4-BE49-F238E27FC236}">
                <a16:creationId xmlns:a16="http://schemas.microsoft.com/office/drawing/2014/main" id="{F6FB4442-5B4A-4565-906E-2E7015BBF01E}"/>
              </a:ext>
            </a:extLst>
          </p:cNvPr>
          <p:cNvPicPr>
            <a:picLocks noChangeAspect="1"/>
          </p:cNvPicPr>
          <p:nvPr/>
        </p:nvPicPr>
        <p:blipFill>
          <a:blip r:embed="rId2"/>
          <a:stretch>
            <a:fillRect/>
          </a:stretch>
        </p:blipFill>
        <p:spPr>
          <a:xfrm>
            <a:off x="142875" y="3168956"/>
            <a:ext cx="5837314" cy="1860243"/>
          </a:xfrm>
          <a:prstGeom prst="rect">
            <a:avLst/>
          </a:prstGeom>
        </p:spPr>
      </p:pic>
      <p:pic>
        <p:nvPicPr>
          <p:cNvPr id="10" name="صورة 9">
            <a:extLst>
              <a:ext uri="{FF2B5EF4-FFF2-40B4-BE49-F238E27FC236}">
                <a16:creationId xmlns:a16="http://schemas.microsoft.com/office/drawing/2014/main" id="{577DFFDD-DD89-44C2-B422-1C6A2C7CFC03}"/>
              </a:ext>
            </a:extLst>
          </p:cNvPr>
          <p:cNvPicPr>
            <a:picLocks noChangeAspect="1"/>
          </p:cNvPicPr>
          <p:nvPr/>
        </p:nvPicPr>
        <p:blipFill>
          <a:blip r:embed="rId3"/>
          <a:stretch>
            <a:fillRect/>
          </a:stretch>
        </p:blipFill>
        <p:spPr>
          <a:xfrm>
            <a:off x="6211813" y="2803129"/>
            <a:ext cx="5391150" cy="2657475"/>
          </a:xfrm>
          <a:prstGeom prst="rect">
            <a:avLst/>
          </a:prstGeom>
        </p:spPr>
      </p:pic>
      <p:sp>
        <p:nvSpPr>
          <p:cNvPr id="11" name="مربع نص 10">
            <a:extLst>
              <a:ext uri="{FF2B5EF4-FFF2-40B4-BE49-F238E27FC236}">
                <a16:creationId xmlns:a16="http://schemas.microsoft.com/office/drawing/2014/main" id="{38A5C9B2-5E5A-4058-811D-F203042C02DF}"/>
              </a:ext>
            </a:extLst>
          </p:cNvPr>
          <p:cNvSpPr txBox="1"/>
          <p:nvPr/>
        </p:nvSpPr>
        <p:spPr>
          <a:xfrm>
            <a:off x="1787236" y="5862707"/>
            <a:ext cx="8617528" cy="369332"/>
          </a:xfrm>
          <a:prstGeom prst="rect">
            <a:avLst/>
          </a:prstGeom>
          <a:noFill/>
        </p:spPr>
        <p:txBody>
          <a:bodyPr wrap="square" rtlCol="0">
            <a:spAutoFit/>
          </a:bodyPr>
          <a:lstStyle/>
          <a:p>
            <a:pPr marL="285750" indent="-285750" algn="l" rtl="0">
              <a:buFont typeface="Courier New" panose="02070309020205020404" pitchFamily="49" charset="0"/>
              <a:buChar char="o"/>
            </a:pPr>
            <a:r>
              <a:rPr lang="en-US" dirty="0">
                <a:latin typeface="Times New Roman" panose="02020603050405020304" pitchFamily="18" charset="0"/>
                <a:cs typeface="Times New Roman" panose="02020603050405020304" pitchFamily="18" charset="0"/>
              </a:rPr>
              <a:t>Total steel quantities for the gravity and Lateral model = 26.22+0.16+1.582 = </a:t>
            </a:r>
            <a:r>
              <a:rPr lang="en-US" dirty="0">
                <a:solidFill>
                  <a:srgbClr val="C00000"/>
                </a:solidFill>
                <a:latin typeface="Times New Roman" panose="02020603050405020304" pitchFamily="18" charset="0"/>
                <a:cs typeface="Times New Roman" panose="02020603050405020304" pitchFamily="18" charset="0"/>
              </a:rPr>
              <a:t>27.4 Tons</a:t>
            </a:r>
          </a:p>
        </p:txBody>
      </p:sp>
    </p:spTree>
    <p:extLst>
      <p:ext uri="{BB962C8B-B14F-4D97-AF65-F5344CB8AC3E}">
        <p14:creationId xmlns:p14="http://schemas.microsoft.com/office/powerpoint/2010/main" val="143610203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a:extLst>
              <a:ext uri="{FF2B5EF4-FFF2-40B4-BE49-F238E27FC236}">
                <a16:creationId xmlns:a16="http://schemas.microsoft.com/office/drawing/2014/main" id="{098B2F1A-026A-49DF-A944-21D6105C25AF}"/>
              </a:ext>
            </a:extLst>
          </p:cNvPr>
          <p:cNvSpPr txBox="1"/>
          <p:nvPr/>
        </p:nvSpPr>
        <p:spPr>
          <a:xfrm>
            <a:off x="374072" y="166255"/>
            <a:ext cx="7453745" cy="677108"/>
          </a:xfrm>
          <a:prstGeom prst="rect">
            <a:avLst/>
          </a:prstGeom>
          <a:noFill/>
        </p:spPr>
        <p:txBody>
          <a:bodyPr wrap="square" rtlCol="0">
            <a:spAutoFit/>
          </a:bodyPr>
          <a:lstStyle/>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3800" b="1" i="0" u="none" strike="noStrike" kern="1200" cap="none" spc="0" normalizeH="0" baseline="0" noProof="0">
                <a:ln>
                  <a:noFill/>
                </a:ln>
                <a:solidFill>
                  <a:srgbClr val="C00000"/>
                </a:solidFill>
                <a:effectLst/>
                <a:uLnTx/>
                <a:uFillTx/>
                <a:latin typeface="Comic Sans MS" panose="030F0702030302020204" pitchFamily="66" charset="0"/>
                <a:ea typeface="+mn-ea"/>
                <a:cs typeface="Arial" panose="020B0604020202020204" pitchFamily="34" charset="0"/>
              </a:rPr>
              <a:t>Discussion and  Conclusion  </a:t>
            </a:r>
            <a:endParaRPr kumimoji="0" lang="ar-SA" sz="3800" b="1" i="0" u="none" strike="noStrike" kern="1200" cap="none" spc="0" normalizeH="0" baseline="0" noProof="0" dirty="0">
              <a:ln>
                <a:noFill/>
              </a:ln>
              <a:solidFill>
                <a:srgbClr val="C00000"/>
              </a:solidFill>
              <a:effectLst/>
              <a:uLnTx/>
              <a:uFillTx/>
              <a:latin typeface="Comic Sans MS" panose="030F0702030302020204" pitchFamily="66" charset="0"/>
              <a:ea typeface="+mn-ea"/>
              <a:cs typeface="Arial" panose="020B0604020202020204" pitchFamily="34" charset="0"/>
            </a:endParaRPr>
          </a:p>
        </p:txBody>
      </p:sp>
      <p:pic>
        <p:nvPicPr>
          <p:cNvPr id="3" name="صورة 2">
            <a:extLst>
              <a:ext uri="{FF2B5EF4-FFF2-40B4-BE49-F238E27FC236}">
                <a16:creationId xmlns:a16="http://schemas.microsoft.com/office/drawing/2014/main" id="{93715B04-E35A-4A9D-BD17-83931BB45CAC}"/>
              </a:ext>
            </a:extLst>
          </p:cNvPr>
          <p:cNvPicPr>
            <a:picLocks noChangeAspect="1"/>
          </p:cNvPicPr>
          <p:nvPr/>
        </p:nvPicPr>
        <p:blipFill>
          <a:blip r:embed="rId2"/>
          <a:stretch>
            <a:fillRect/>
          </a:stretch>
        </p:blipFill>
        <p:spPr>
          <a:xfrm>
            <a:off x="0" y="1253833"/>
            <a:ext cx="5057775" cy="1590675"/>
          </a:xfrm>
          <a:prstGeom prst="rect">
            <a:avLst/>
          </a:prstGeom>
        </p:spPr>
      </p:pic>
      <p:pic>
        <p:nvPicPr>
          <p:cNvPr id="6" name="صورة 5">
            <a:extLst>
              <a:ext uri="{FF2B5EF4-FFF2-40B4-BE49-F238E27FC236}">
                <a16:creationId xmlns:a16="http://schemas.microsoft.com/office/drawing/2014/main" id="{35972622-F81E-4AC7-A046-A65BF8CCAEE2}"/>
              </a:ext>
            </a:extLst>
          </p:cNvPr>
          <p:cNvPicPr>
            <a:picLocks noChangeAspect="1"/>
          </p:cNvPicPr>
          <p:nvPr/>
        </p:nvPicPr>
        <p:blipFill>
          <a:blip r:embed="rId3"/>
          <a:stretch>
            <a:fillRect/>
          </a:stretch>
        </p:blipFill>
        <p:spPr>
          <a:xfrm>
            <a:off x="5382489" y="1208373"/>
            <a:ext cx="5638800" cy="1695450"/>
          </a:xfrm>
          <a:prstGeom prst="rect">
            <a:avLst/>
          </a:prstGeom>
        </p:spPr>
      </p:pic>
      <p:sp>
        <p:nvSpPr>
          <p:cNvPr id="7" name="مربع نص 6">
            <a:extLst>
              <a:ext uri="{FF2B5EF4-FFF2-40B4-BE49-F238E27FC236}">
                <a16:creationId xmlns:a16="http://schemas.microsoft.com/office/drawing/2014/main" id="{A929E270-75F6-4831-98C3-4D148C14C2E4}"/>
              </a:ext>
            </a:extLst>
          </p:cNvPr>
          <p:cNvSpPr txBox="1"/>
          <p:nvPr/>
        </p:nvSpPr>
        <p:spPr>
          <a:xfrm>
            <a:off x="374072" y="3237979"/>
            <a:ext cx="6248400" cy="1200329"/>
          </a:xfrm>
          <a:prstGeom prst="rect">
            <a:avLst/>
          </a:prstGeom>
          <a:noFill/>
        </p:spPr>
        <p:txBody>
          <a:bodyPr wrap="square" rtlCol="0">
            <a:spAutoFit/>
          </a:bodyPr>
          <a:lstStyle/>
          <a:p>
            <a:pPr algn="l" rtl="0"/>
            <a:r>
              <a:rPr lang="en-US" sz="1800" b="1" i="0" u="none" strike="noStrike" baseline="0" dirty="0">
                <a:latin typeface="Times New Roman" panose="02020603050405020304" pitchFamily="18" charset="0"/>
              </a:rPr>
              <a:t>The concrete quantity the same two models, the quantity of steel are different.</a:t>
            </a:r>
          </a:p>
          <a:p>
            <a:pPr algn="l" rtl="0"/>
            <a:r>
              <a:rPr lang="en-US" sz="1800" b="1" i="0" u="none" strike="noStrike" baseline="0" dirty="0">
                <a:latin typeface="Times New Roman" panose="02020603050405020304" pitchFamily="18" charset="0"/>
              </a:rPr>
              <a:t>The difference in steel = 27.4 </a:t>
            </a:r>
            <a:r>
              <a:rPr lang="en-US" sz="1800" b="1" i="0" u="none" strike="noStrike" baseline="0" dirty="0">
                <a:latin typeface="TimesNewRomanPSMT"/>
              </a:rPr>
              <a:t>– </a:t>
            </a:r>
            <a:r>
              <a:rPr lang="en-US" sz="1800" b="1" i="0" u="none" strike="noStrike" baseline="0" dirty="0">
                <a:latin typeface="Times New Roman" panose="02020603050405020304" pitchFamily="18" charset="0"/>
              </a:rPr>
              <a:t>26.26 = 1.14 ton.</a:t>
            </a:r>
          </a:p>
          <a:p>
            <a:pPr algn="l" rtl="0"/>
            <a:r>
              <a:rPr lang="en-US" sz="1800" b="1" i="0" u="none" strike="noStrike" baseline="0" dirty="0">
                <a:latin typeface="Times New Roman" panose="02020603050405020304" pitchFamily="18" charset="0"/>
              </a:rPr>
              <a:t>Difference on quantity on steel =1.14 / 26.26* 100% = 4.38 % .</a:t>
            </a:r>
            <a:endParaRPr lang="en-US" dirty="0"/>
          </a:p>
        </p:txBody>
      </p:sp>
      <p:sp>
        <p:nvSpPr>
          <p:cNvPr id="8" name="مربع نص 7">
            <a:extLst>
              <a:ext uri="{FF2B5EF4-FFF2-40B4-BE49-F238E27FC236}">
                <a16:creationId xmlns:a16="http://schemas.microsoft.com/office/drawing/2014/main" id="{5B701048-0412-4C10-B170-E1B7C1BD555C}"/>
              </a:ext>
            </a:extLst>
          </p:cNvPr>
          <p:cNvSpPr txBox="1"/>
          <p:nvPr/>
        </p:nvSpPr>
        <p:spPr>
          <a:xfrm>
            <a:off x="374072" y="4677211"/>
            <a:ext cx="10127673" cy="1754326"/>
          </a:xfrm>
          <a:prstGeom prst="rect">
            <a:avLst/>
          </a:prstGeom>
          <a:noFill/>
        </p:spPr>
        <p:txBody>
          <a:bodyPr wrap="square" rtlCol="0">
            <a:spAutoFit/>
          </a:bodyPr>
          <a:lstStyle/>
          <a:p>
            <a:pPr marL="285750" indent="-285750" algn="l" rtl="0">
              <a:buFont typeface="Arial" panose="020B0604020202020204" pitchFamily="34" charset="0"/>
              <a:buChar char="•"/>
            </a:pPr>
            <a:r>
              <a:rPr lang="en-US" sz="1800" b="1" i="0" u="none" strike="noStrike" baseline="0" dirty="0">
                <a:latin typeface="Times New Roman" panose="02020603050405020304" pitchFamily="18" charset="0"/>
              </a:rPr>
              <a:t>From this project, the aim of the design is to have a economical solution. Thus, for buildings with multi-story and has a large weight, the best solution is to design foundation as mat foundation.</a:t>
            </a:r>
          </a:p>
          <a:p>
            <a:pPr marL="285750" indent="-285750" algn="l" rtl="0">
              <a:buFont typeface="Arial" panose="020B0604020202020204" pitchFamily="34" charset="0"/>
              <a:buChar char="•"/>
            </a:pPr>
            <a:r>
              <a:rPr lang="en-US" sz="1800" b="1" i="0" u="none" strike="noStrike" baseline="0" dirty="0">
                <a:latin typeface="Times New Roman" panose="02020603050405020304" pitchFamily="18" charset="0"/>
              </a:rPr>
              <a:t>In this project, we note that the seismic design requires excess amount of steel reinforcement as additional steel top and bottom bars and stirrups, which was 1.14 tons.</a:t>
            </a:r>
          </a:p>
          <a:p>
            <a:pPr marL="285750" indent="-285750" algn="l" rtl="0">
              <a:buFont typeface="Arial" panose="020B0604020202020204" pitchFamily="34" charset="0"/>
              <a:buChar char="•"/>
            </a:pPr>
            <a:r>
              <a:rPr lang="en-US" sz="1800" b="1" i="0" u="none" strike="noStrike" baseline="0" dirty="0">
                <a:latin typeface="Times New Roman" panose="02020603050405020304" pitchFamily="18" charset="0"/>
              </a:rPr>
              <a:t>The excess quantity is small because the loads resulting from the seismic effect differ slightly from loads from effect of live and dead loads.</a:t>
            </a:r>
            <a:endParaRPr lang="en-US" b="1" dirty="0"/>
          </a:p>
        </p:txBody>
      </p:sp>
    </p:spTree>
    <p:extLst>
      <p:ext uri="{BB962C8B-B14F-4D97-AF65-F5344CB8AC3E}">
        <p14:creationId xmlns:p14="http://schemas.microsoft.com/office/powerpoint/2010/main" val="225587281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a:extLst>
              <a:ext uri="{FF2B5EF4-FFF2-40B4-BE49-F238E27FC236}">
                <a16:creationId xmlns:a16="http://schemas.microsoft.com/office/drawing/2014/main" id="{9B5FF6BC-7608-44F0-95EF-FC479A0D4848}"/>
              </a:ext>
            </a:extLst>
          </p:cNvPr>
          <p:cNvSpPr txBox="1"/>
          <p:nvPr/>
        </p:nvSpPr>
        <p:spPr>
          <a:xfrm>
            <a:off x="3338945" y="1357745"/>
            <a:ext cx="5846619" cy="3416320"/>
          </a:xfrm>
          <a:prstGeom prst="rect">
            <a:avLst/>
          </a:prstGeom>
          <a:noFill/>
        </p:spPr>
        <p:txBody>
          <a:bodyPr wrap="square" rtlCol="0">
            <a:spAutoFit/>
          </a:bodyPr>
          <a:lstStyle/>
          <a:p>
            <a:pPr algn="ctr"/>
            <a:r>
              <a:rPr lang="en-US" sz="5400" dirty="0">
                <a:solidFill>
                  <a:srgbClr val="C00000"/>
                </a:solidFill>
                <a:latin typeface="Times New Roman" panose="02020603050405020304" pitchFamily="18" charset="0"/>
                <a:cs typeface="Times New Roman" panose="02020603050405020304" pitchFamily="18" charset="0"/>
              </a:rPr>
              <a:t>The End </a:t>
            </a:r>
          </a:p>
          <a:p>
            <a:pPr algn="ctr"/>
            <a:endParaRPr lang="en-US" sz="5400" dirty="0">
              <a:solidFill>
                <a:srgbClr val="C00000"/>
              </a:solidFill>
              <a:latin typeface="Times New Roman" panose="02020603050405020304" pitchFamily="18" charset="0"/>
              <a:cs typeface="Times New Roman" panose="02020603050405020304" pitchFamily="18" charset="0"/>
            </a:endParaRPr>
          </a:p>
          <a:p>
            <a:pPr algn="ctr"/>
            <a:r>
              <a:rPr lang="en-US" sz="5400" dirty="0">
                <a:solidFill>
                  <a:srgbClr val="C00000"/>
                </a:solidFill>
                <a:latin typeface="Times New Roman" panose="02020603050405020304" pitchFamily="18" charset="0"/>
                <a:cs typeface="Times New Roman" panose="02020603050405020304" pitchFamily="18" charset="0"/>
              </a:rPr>
              <a:t>Thanks for listening</a:t>
            </a:r>
          </a:p>
          <a:p>
            <a:pPr algn="ctr"/>
            <a:r>
              <a:rPr lang="en-US" sz="5400" dirty="0">
                <a:solidFill>
                  <a:srgbClr val="C00000"/>
                </a:solidFill>
                <a:latin typeface="Times New Roman" panose="02020603050405020304" pitchFamily="18" charset="0"/>
                <a:cs typeface="Times New Roman" panose="02020603050405020304" pitchFamily="18" charset="0"/>
                <a:sym typeface="Wingdings" panose="05000000000000000000" pitchFamily="2" charset="2"/>
              </a:rPr>
              <a:t></a:t>
            </a:r>
            <a:endParaRPr lang="en-US" sz="5400"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281327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a:extLst>
              <a:ext uri="{FF2B5EF4-FFF2-40B4-BE49-F238E27FC236}">
                <a16:creationId xmlns:a16="http://schemas.microsoft.com/office/drawing/2014/main" id="{DFC2557A-4438-4E33-B5F7-CC3937CFBF22}"/>
              </a:ext>
            </a:extLst>
          </p:cNvPr>
          <p:cNvSpPr txBox="1"/>
          <p:nvPr/>
        </p:nvSpPr>
        <p:spPr>
          <a:xfrm>
            <a:off x="484909" y="360218"/>
            <a:ext cx="4391891" cy="430887"/>
          </a:xfrm>
          <a:prstGeom prst="rect">
            <a:avLst/>
          </a:prstGeom>
          <a:noFill/>
        </p:spPr>
        <p:txBody>
          <a:bodyPr wrap="square" rtlCol="0">
            <a:spAutoFit/>
          </a:bodyPr>
          <a:lstStyle/>
          <a:p>
            <a:pPr algn="l"/>
            <a:r>
              <a:rPr kumimoji="0" lang="en-US" sz="2200" b="1" i="0" u="none" strike="noStrike" kern="1200" cap="none" spc="0" normalizeH="0" baseline="0" noProof="0" dirty="0">
                <a:ln>
                  <a:noFill/>
                </a:ln>
                <a:solidFill>
                  <a:srgbClr val="C00000"/>
                </a:solidFill>
                <a:effectLst/>
                <a:uLnTx/>
                <a:uFillTx/>
                <a:latin typeface="Comic Sans MS" panose="030F0702030302020204" pitchFamily="66" charset="0"/>
                <a:ea typeface="Majalla UI"/>
                <a:cs typeface="Majalla UI"/>
              </a:rPr>
              <a:t>Loads</a:t>
            </a:r>
            <a:r>
              <a:rPr kumimoji="0" lang="en-US" sz="2200" b="1" i="0" u="none" strike="noStrike" kern="1200" cap="none" spc="0" normalizeH="0" baseline="0" noProof="0" dirty="0">
                <a:ln>
                  <a:noFill/>
                </a:ln>
                <a:solidFill>
                  <a:srgbClr val="000000"/>
                </a:solidFill>
                <a:effectLst/>
                <a:uLnTx/>
                <a:uFillTx/>
                <a:latin typeface="Comic Sans MS" panose="030F0702030302020204" pitchFamily="66" charset="0"/>
                <a:ea typeface="Majalla UI"/>
                <a:cs typeface="Majalla UI"/>
              </a:rPr>
              <a:t> </a:t>
            </a:r>
            <a:endParaRPr lang="en-US" dirty="0"/>
          </a:p>
        </p:txBody>
      </p:sp>
      <p:sp>
        <p:nvSpPr>
          <p:cNvPr id="5" name="مربع نص 4">
            <a:extLst>
              <a:ext uri="{FF2B5EF4-FFF2-40B4-BE49-F238E27FC236}">
                <a16:creationId xmlns:a16="http://schemas.microsoft.com/office/drawing/2014/main" id="{3125C11E-7EBB-448F-8A1C-CC5A296A03CE}"/>
              </a:ext>
            </a:extLst>
          </p:cNvPr>
          <p:cNvSpPr txBox="1"/>
          <p:nvPr/>
        </p:nvSpPr>
        <p:spPr>
          <a:xfrm>
            <a:off x="484908" y="987974"/>
            <a:ext cx="9822873" cy="984885"/>
          </a:xfrm>
          <a:prstGeom prst="rect">
            <a:avLst/>
          </a:prstGeom>
          <a:noFill/>
        </p:spPr>
        <p:txBody>
          <a:bodyPr wrap="square" rtlCol="0">
            <a:spAutoFit/>
          </a:bodyPr>
          <a:lstStyle/>
          <a:p>
            <a:pPr marL="0" marR="0" lvl="0" indent="0" algn="l" defTabSz="914400" rtl="0" eaLnBrk="1" fontAlgn="base" latinLnBrk="0" hangingPunct="1">
              <a:lnSpc>
                <a:spcPct val="90000"/>
              </a:lnSpc>
              <a:spcBef>
                <a:spcPts val="600"/>
              </a:spcBef>
              <a:spcAft>
                <a:spcPct val="0"/>
              </a:spcAft>
              <a:buClrTx/>
              <a:buSzTx/>
              <a:buFont typeface="Wingdings 2" panose="05020102010507070707" pitchFamily="18" charset="2"/>
              <a:buChar char=""/>
              <a:tabLst/>
              <a:defRPr/>
            </a:pPr>
            <a:r>
              <a:rPr kumimoji="0" lang="en-US" sz="2000" b="0" i="0" u="none" strike="noStrike" kern="1200" cap="none" spc="0" normalizeH="0" baseline="0" noProof="0" dirty="0">
                <a:ln>
                  <a:noFill/>
                </a:ln>
                <a:solidFill>
                  <a:srgbClr val="000000"/>
                </a:solidFill>
                <a:effectLst/>
                <a:uLnTx/>
                <a:uFillTx/>
                <a:latin typeface="Comic Sans MS" panose="030F0702030302020204" pitchFamily="66" charset="0"/>
                <a:ea typeface="Majalla UI"/>
                <a:cs typeface="Majalla UI"/>
              </a:rPr>
              <a:t>Gravity loads</a:t>
            </a:r>
          </a:p>
          <a:p>
            <a:pPr algn="l"/>
            <a:r>
              <a:rPr lang="en-US" sz="2000" dirty="0">
                <a:latin typeface="Times New Roman" panose="02020603050405020304" pitchFamily="18" charset="0"/>
                <a:cs typeface="Times New Roman" panose="02020603050405020304" pitchFamily="18" charset="0"/>
              </a:rPr>
              <a:t>In design of structure the gravity loads will be consider, the seismic loads not be considered. The gravity loads are vertical loads effects of the structure such as, Live load, dead load.</a:t>
            </a:r>
          </a:p>
        </p:txBody>
      </p:sp>
      <p:sp>
        <p:nvSpPr>
          <p:cNvPr id="6" name="مربع نص 5">
            <a:extLst>
              <a:ext uri="{FF2B5EF4-FFF2-40B4-BE49-F238E27FC236}">
                <a16:creationId xmlns:a16="http://schemas.microsoft.com/office/drawing/2014/main" id="{4E601A72-7101-48AE-907D-62D95EB861DE}"/>
              </a:ext>
            </a:extLst>
          </p:cNvPr>
          <p:cNvSpPr txBox="1"/>
          <p:nvPr/>
        </p:nvSpPr>
        <p:spPr>
          <a:xfrm>
            <a:off x="484908" y="2189018"/>
            <a:ext cx="7606147" cy="3311676"/>
          </a:xfrm>
          <a:prstGeom prst="rect">
            <a:avLst/>
          </a:prstGeom>
          <a:noFill/>
        </p:spPr>
        <p:txBody>
          <a:bodyPr wrap="square" rtlCol="0">
            <a:spAutoFit/>
          </a:bodyPr>
          <a:lstStyle/>
          <a:p>
            <a:pPr marL="0" marR="0" lvl="0" indent="0" algn="l" defTabSz="914400" rtl="0" eaLnBrk="1" fontAlgn="base" latinLnBrk="0" hangingPunct="1">
              <a:lnSpc>
                <a:spcPct val="90000"/>
              </a:lnSpc>
              <a:spcBef>
                <a:spcPts val="600"/>
              </a:spcBef>
              <a:spcAft>
                <a:spcPct val="0"/>
              </a:spcAft>
              <a:buClrTx/>
              <a:buSzTx/>
              <a:buFont typeface="Wingdings 2" panose="05020102010507070707" pitchFamily="18" charset="2"/>
              <a:buChar char=""/>
              <a:tabLst/>
              <a:defRPr/>
            </a:pPr>
            <a:r>
              <a:rPr kumimoji="0" lang="en-US" sz="2200" b="0" i="0" u="none" strike="noStrike" kern="1200" cap="none" spc="0" normalizeH="0" baseline="0" noProof="0" dirty="0">
                <a:ln>
                  <a:noFill/>
                </a:ln>
                <a:solidFill>
                  <a:srgbClr val="000000"/>
                </a:solidFill>
                <a:effectLst/>
                <a:uLnTx/>
                <a:uFillTx/>
                <a:latin typeface="Comic Sans MS" panose="030F0702030302020204" pitchFamily="66" charset="0"/>
                <a:ea typeface="Majalla UI"/>
                <a:cs typeface="Majalla UI"/>
              </a:rPr>
              <a:t>seismic loads</a:t>
            </a:r>
          </a:p>
          <a:p>
            <a:pPr marL="0" marR="0" lvl="0" indent="0" algn="l" defTabSz="914400" rtl="0" eaLnBrk="1" fontAlgn="base" latinLnBrk="0" hangingPunct="1">
              <a:lnSpc>
                <a:spcPct val="90000"/>
              </a:lnSpc>
              <a:spcBef>
                <a:spcPts val="600"/>
              </a:spcBef>
              <a:spcAft>
                <a:spcPct val="0"/>
              </a:spcAft>
              <a:buClrTx/>
              <a:buSzTx/>
              <a:tabLst/>
              <a:defRPr/>
            </a:pPr>
            <a:r>
              <a:rPr lang="en-US" sz="2000" dirty="0">
                <a:latin typeface="Times New Roman" panose="02020603050405020304" pitchFamily="18" charset="0"/>
                <a:cs typeface="Times New Roman" panose="02020603050405020304" pitchFamily="18" charset="0"/>
              </a:rPr>
              <a:t>The analysis was done on ETABS model according to UBC-97</a:t>
            </a:r>
            <a:endParaRPr kumimoji="0" lang="en-US" sz="2000" i="0" u="none" strike="noStrike" kern="1200" cap="none" spc="0" normalizeH="0" baseline="0" noProof="0" dirty="0">
              <a:ln>
                <a:noFill/>
              </a:ln>
              <a:solidFill>
                <a:srgbClr val="000000"/>
              </a:solidFill>
              <a:effectLst/>
              <a:uLnTx/>
              <a:uFillTx/>
              <a:latin typeface="Times New Roman" panose="02020603050405020304" pitchFamily="18" charset="0"/>
              <a:ea typeface="Majalla UI"/>
              <a:cs typeface="Times New Roman" panose="02020603050405020304" pitchFamily="18" charset="0"/>
            </a:endParaRPr>
          </a:p>
          <a:p>
            <a:pPr marL="0" marR="0" lvl="0" indent="0" algn="l" defTabSz="914400" rtl="0" eaLnBrk="1" fontAlgn="base" latinLnBrk="0" hangingPunct="1">
              <a:lnSpc>
                <a:spcPct val="90000"/>
              </a:lnSpc>
              <a:spcBef>
                <a:spcPts val="600"/>
              </a:spcBef>
              <a:spcAft>
                <a:spcPct val="0"/>
              </a:spcAft>
              <a:buClrTx/>
              <a:buSzTx/>
              <a:buFontTx/>
              <a:buNone/>
              <a:tabLst/>
              <a:defRPr/>
            </a:pPr>
            <a:r>
              <a:rPr kumimoji="0" lang="en-US" sz="2000" i="0" u="none" strike="noStrike" kern="1200" cap="none" spc="0" normalizeH="0" baseline="0" noProof="0" dirty="0">
                <a:ln>
                  <a:noFill/>
                </a:ln>
                <a:solidFill>
                  <a:srgbClr val="000000"/>
                </a:solidFill>
                <a:effectLst/>
                <a:uLnTx/>
                <a:uFillTx/>
                <a:latin typeface="Times New Roman" panose="02020603050405020304" pitchFamily="18" charset="0"/>
                <a:ea typeface="Majalla UI"/>
                <a:cs typeface="Times New Roman" panose="02020603050405020304" pitchFamily="18" charset="0"/>
              </a:rPr>
              <a:t>Seismic factors From ASCE 7-10 found the following  :  </a:t>
            </a:r>
          </a:p>
          <a:p>
            <a:pPr marL="0" marR="0" lvl="0" indent="0" algn="l" defTabSz="914400" rtl="0" eaLnBrk="1" fontAlgn="base" latinLnBrk="0" hangingPunct="1">
              <a:lnSpc>
                <a:spcPct val="90000"/>
              </a:lnSpc>
              <a:spcBef>
                <a:spcPts val="600"/>
              </a:spcBef>
              <a:spcAft>
                <a:spcPct val="0"/>
              </a:spcAft>
              <a:buClrTx/>
              <a:buSzTx/>
              <a:buFont typeface="Wingdings" panose="05000000000000000000" pitchFamily="2" charset="2"/>
              <a:buChar char="Ø"/>
              <a:tabLst/>
              <a:defRPr/>
            </a:pPr>
            <a:r>
              <a:rPr kumimoji="0" lang="en-US" sz="2000" i="0" u="none" strike="noStrike" kern="1200" cap="none" spc="0" normalizeH="0" baseline="0" noProof="0" dirty="0">
                <a:ln>
                  <a:noFill/>
                </a:ln>
                <a:solidFill>
                  <a:srgbClr val="000000"/>
                </a:solidFill>
                <a:effectLst/>
                <a:uLnTx/>
                <a:uFillTx/>
                <a:latin typeface="Times New Roman" panose="02020603050405020304" pitchFamily="18" charset="0"/>
                <a:ea typeface="Majalla UI"/>
                <a:cs typeface="Times New Roman" panose="02020603050405020304" pitchFamily="18" charset="0"/>
              </a:rPr>
              <a:t>Importance factor= 1</a:t>
            </a:r>
          </a:p>
          <a:p>
            <a:pPr marL="0" marR="0" lvl="0" indent="0" algn="l" defTabSz="914400" rtl="0" eaLnBrk="1" fontAlgn="base" latinLnBrk="0" hangingPunct="1">
              <a:lnSpc>
                <a:spcPct val="90000"/>
              </a:lnSpc>
              <a:spcBef>
                <a:spcPts val="600"/>
              </a:spcBef>
              <a:spcAft>
                <a:spcPct val="0"/>
              </a:spcAft>
              <a:buClrTx/>
              <a:buSzTx/>
              <a:buFont typeface="Wingdings" panose="05000000000000000000" pitchFamily="2" charset="2"/>
              <a:buChar char="Ø"/>
              <a:tabLst/>
              <a:defRPr/>
            </a:pPr>
            <a:r>
              <a:rPr kumimoji="0" lang="en-US" sz="2000" i="0" u="none" strike="noStrike" kern="1200" cap="none" spc="0" normalizeH="0" baseline="0" noProof="0" dirty="0">
                <a:ln>
                  <a:noFill/>
                </a:ln>
                <a:solidFill>
                  <a:srgbClr val="000000"/>
                </a:solidFill>
                <a:effectLst/>
                <a:uLnTx/>
                <a:uFillTx/>
                <a:latin typeface="Times New Roman" panose="02020603050405020304" pitchFamily="18" charset="0"/>
                <a:ea typeface="Majalla UI"/>
                <a:cs typeface="Times New Roman" panose="02020603050405020304" pitchFamily="18" charset="0"/>
              </a:rPr>
              <a:t>Site classification= 2B,depending on the value of Z=0.2</a:t>
            </a:r>
          </a:p>
          <a:p>
            <a:pPr marL="0" marR="0" lvl="0" indent="0" algn="l" defTabSz="914400" rtl="0" eaLnBrk="1" fontAlgn="base" latinLnBrk="0" hangingPunct="1">
              <a:lnSpc>
                <a:spcPct val="90000"/>
              </a:lnSpc>
              <a:spcBef>
                <a:spcPts val="600"/>
              </a:spcBef>
              <a:spcAft>
                <a:spcPct val="0"/>
              </a:spcAft>
              <a:buClrTx/>
              <a:buSzTx/>
              <a:buFont typeface="Wingdings" panose="05000000000000000000" pitchFamily="2" charset="2"/>
              <a:buChar char="Ø"/>
              <a:tabLst/>
              <a:defRPr/>
            </a:pPr>
            <a:r>
              <a:rPr kumimoji="0" lang="en-US" sz="2000" i="0" u="none" strike="noStrike" kern="1200" cap="none" spc="0" normalizeH="0" baseline="0" noProof="0" dirty="0">
                <a:ln>
                  <a:noFill/>
                </a:ln>
                <a:solidFill>
                  <a:srgbClr val="000000"/>
                </a:solidFill>
                <a:effectLst/>
                <a:uLnTx/>
                <a:uFillTx/>
                <a:latin typeface="Times New Roman" panose="02020603050405020304" pitchFamily="18" charset="0"/>
                <a:ea typeface="Majalla UI"/>
                <a:cs typeface="Times New Roman" panose="02020603050405020304" pitchFamily="18" charset="0"/>
              </a:rPr>
              <a:t>the soil type according to UBC-97 is SD.</a:t>
            </a:r>
          </a:p>
          <a:p>
            <a:pPr marL="0" marR="0" lvl="0" indent="0" algn="l" defTabSz="914400" rtl="0" eaLnBrk="1" fontAlgn="base" latinLnBrk="0" hangingPunct="1">
              <a:lnSpc>
                <a:spcPct val="90000"/>
              </a:lnSpc>
              <a:spcBef>
                <a:spcPts val="600"/>
              </a:spcBef>
              <a:spcAft>
                <a:spcPct val="0"/>
              </a:spcAft>
              <a:buClrTx/>
              <a:buSzTx/>
              <a:buFont typeface="Wingdings" panose="05000000000000000000" pitchFamily="2" charset="2"/>
              <a:buChar char="Ø"/>
              <a:tabLst/>
              <a:defRPr/>
            </a:pPr>
            <a:endParaRPr kumimoji="0" lang="en-US" sz="2200" b="0" i="0" u="none" strike="noStrike" kern="1200" cap="none" spc="0" normalizeH="0" baseline="0" noProof="0" dirty="0">
              <a:ln>
                <a:noFill/>
              </a:ln>
              <a:solidFill>
                <a:srgbClr val="000000"/>
              </a:solidFill>
              <a:effectLst/>
              <a:uLnTx/>
              <a:uFillTx/>
              <a:latin typeface="Comic Sans MS" panose="030F0702030302020204" pitchFamily="66" charset="0"/>
              <a:ea typeface="Majalla UI"/>
              <a:cs typeface="Majalla UI"/>
            </a:endParaRPr>
          </a:p>
          <a:p>
            <a:pPr marL="0" marR="0" lvl="0" indent="0" algn="l" defTabSz="914400" rtl="0" eaLnBrk="1" fontAlgn="base" latinLnBrk="0" hangingPunct="1">
              <a:lnSpc>
                <a:spcPct val="90000"/>
              </a:lnSpc>
              <a:spcBef>
                <a:spcPts val="600"/>
              </a:spcBef>
              <a:spcAft>
                <a:spcPct val="0"/>
              </a:spcAft>
              <a:buClrTx/>
              <a:buSzTx/>
              <a:buFont typeface="Wingdings" panose="05000000000000000000" pitchFamily="2" charset="2"/>
              <a:buChar char="Ø"/>
              <a:tabLst/>
              <a:defRPr/>
            </a:pPr>
            <a:endParaRPr kumimoji="0" lang="en-US" sz="2200" b="0" i="0" u="none" strike="noStrike" kern="1200" cap="none" spc="0" normalizeH="0" baseline="0" noProof="0" dirty="0">
              <a:ln>
                <a:noFill/>
              </a:ln>
              <a:solidFill>
                <a:srgbClr val="000000"/>
              </a:solidFill>
              <a:effectLst/>
              <a:uLnTx/>
              <a:uFillTx/>
              <a:latin typeface="Comic Sans MS" panose="030F0702030302020204" pitchFamily="66" charset="0"/>
              <a:ea typeface="Majalla UI"/>
              <a:cs typeface="Majalla UI"/>
            </a:endParaRPr>
          </a:p>
          <a:p>
            <a:pPr marL="0" marR="0" lvl="0" indent="0" algn="l" defTabSz="914400" rtl="0" eaLnBrk="1" fontAlgn="base" latinLnBrk="0" hangingPunct="1">
              <a:lnSpc>
                <a:spcPct val="90000"/>
              </a:lnSpc>
              <a:spcBef>
                <a:spcPts val="600"/>
              </a:spcBef>
              <a:spcAft>
                <a:spcPct val="0"/>
              </a:spcAft>
              <a:buClrTx/>
              <a:buSzTx/>
              <a:buFont typeface="Wingdings" panose="05000000000000000000" pitchFamily="2" charset="2"/>
              <a:buChar char="Ø"/>
              <a:tabLst/>
              <a:defRPr/>
            </a:pPr>
            <a:endParaRPr kumimoji="0" lang="en-US" sz="2200" b="0" i="0" u="none" strike="noStrike" kern="1200" cap="none" spc="0" normalizeH="0" baseline="0" noProof="0" dirty="0">
              <a:ln>
                <a:noFill/>
              </a:ln>
              <a:solidFill>
                <a:srgbClr val="000000"/>
              </a:solidFill>
              <a:effectLst/>
              <a:uLnTx/>
              <a:uFillTx/>
              <a:latin typeface="Comic Sans MS" panose="030F0702030302020204" pitchFamily="66" charset="0"/>
              <a:ea typeface="Majalla UI"/>
              <a:cs typeface="Majalla UI"/>
            </a:endParaRPr>
          </a:p>
        </p:txBody>
      </p:sp>
      <p:pic>
        <p:nvPicPr>
          <p:cNvPr id="8" name="صورة 7">
            <a:extLst>
              <a:ext uri="{FF2B5EF4-FFF2-40B4-BE49-F238E27FC236}">
                <a16:creationId xmlns:a16="http://schemas.microsoft.com/office/drawing/2014/main" id="{C5C4305E-561F-4A30-990D-19778A7F115A}"/>
              </a:ext>
            </a:extLst>
          </p:cNvPr>
          <p:cNvPicPr>
            <a:picLocks noChangeAspect="1"/>
          </p:cNvPicPr>
          <p:nvPr/>
        </p:nvPicPr>
        <p:blipFill>
          <a:blip r:embed="rId2"/>
          <a:stretch>
            <a:fillRect/>
          </a:stretch>
        </p:blipFill>
        <p:spPr>
          <a:xfrm>
            <a:off x="8091055" y="2108173"/>
            <a:ext cx="3616037" cy="4693758"/>
          </a:xfrm>
          <a:prstGeom prst="rect">
            <a:avLst/>
          </a:prstGeom>
        </p:spPr>
      </p:pic>
      <p:pic>
        <p:nvPicPr>
          <p:cNvPr id="3" name="صورة 2">
            <a:extLst>
              <a:ext uri="{FF2B5EF4-FFF2-40B4-BE49-F238E27FC236}">
                <a16:creationId xmlns:a16="http://schemas.microsoft.com/office/drawing/2014/main" id="{0A655AEA-544B-4389-962D-8E944E67D63A}"/>
              </a:ext>
            </a:extLst>
          </p:cNvPr>
          <p:cNvPicPr>
            <a:picLocks noChangeAspect="1"/>
          </p:cNvPicPr>
          <p:nvPr/>
        </p:nvPicPr>
        <p:blipFill>
          <a:blip r:embed="rId3"/>
          <a:stretch>
            <a:fillRect/>
          </a:stretch>
        </p:blipFill>
        <p:spPr>
          <a:xfrm>
            <a:off x="484908" y="4308764"/>
            <a:ext cx="6875003" cy="2401547"/>
          </a:xfrm>
          <a:prstGeom prst="rect">
            <a:avLst/>
          </a:prstGeom>
        </p:spPr>
      </p:pic>
    </p:spTree>
    <p:extLst>
      <p:ext uri="{BB962C8B-B14F-4D97-AF65-F5344CB8AC3E}">
        <p14:creationId xmlns:p14="http://schemas.microsoft.com/office/powerpoint/2010/main" val="7101439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a:extLst>
              <a:ext uri="{FF2B5EF4-FFF2-40B4-BE49-F238E27FC236}">
                <a16:creationId xmlns:a16="http://schemas.microsoft.com/office/drawing/2014/main" id="{BD142288-5143-45C2-B530-4E7DCD90B0DA}"/>
              </a:ext>
            </a:extLst>
          </p:cNvPr>
          <p:cNvSpPr txBox="1"/>
          <p:nvPr/>
        </p:nvSpPr>
        <p:spPr>
          <a:xfrm>
            <a:off x="318655" y="263468"/>
            <a:ext cx="9684327" cy="1138773"/>
          </a:xfrm>
          <a:prstGeom prst="rect">
            <a:avLst/>
          </a:prstGeom>
          <a:noFill/>
        </p:spPr>
        <p:txBody>
          <a:bodyPr wrap="square" rtlCol="0">
            <a:spAutoFit/>
          </a:bodyPr>
          <a:lstStyle/>
          <a:p>
            <a:pPr algn="l"/>
            <a:r>
              <a:rPr lang="en-US" sz="3200" b="1" dirty="0">
                <a:solidFill>
                  <a:srgbClr val="C00000"/>
                </a:solidFill>
                <a:latin typeface="Times New Roman" panose="02020603050405020304" pitchFamily="18" charset="0"/>
                <a:cs typeface="Times New Roman" panose="02020603050405020304" pitchFamily="18" charset="0"/>
              </a:rPr>
              <a:t>Base Shear Design </a:t>
            </a:r>
          </a:p>
          <a:p>
            <a:pPr algn="l"/>
            <a:endParaRPr lang="en-US" dirty="0"/>
          </a:p>
          <a:p>
            <a:pPr algn="l"/>
            <a:endParaRPr lang="en-US" dirty="0"/>
          </a:p>
        </p:txBody>
      </p:sp>
      <p:pic>
        <p:nvPicPr>
          <p:cNvPr id="7" name="صورة 6">
            <a:extLst>
              <a:ext uri="{FF2B5EF4-FFF2-40B4-BE49-F238E27FC236}">
                <a16:creationId xmlns:a16="http://schemas.microsoft.com/office/drawing/2014/main" id="{E9ECAFBC-F9FF-4230-8A9C-4152248D9164}"/>
              </a:ext>
            </a:extLst>
          </p:cNvPr>
          <p:cNvPicPr>
            <a:picLocks noChangeAspect="1"/>
          </p:cNvPicPr>
          <p:nvPr/>
        </p:nvPicPr>
        <p:blipFill>
          <a:blip r:embed="rId2"/>
          <a:stretch>
            <a:fillRect/>
          </a:stretch>
        </p:blipFill>
        <p:spPr>
          <a:xfrm>
            <a:off x="318655" y="886095"/>
            <a:ext cx="3588327" cy="990919"/>
          </a:xfrm>
          <a:prstGeom prst="rect">
            <a:avLst/>
          </a:prstGeom>
        </p:spPr>
      </p:pic>
      <p:pic>
        <p:nvPicPr>
          <p:cNvPr id="6" name="صورة 5">
            <a:extLst>
              <a:ext uri="{FF2B5EF4-FFF2-40B4-BE49-F238E27FC236}">
                <a16:creationId xmlns:a16="http://schemas.microsoft.com/office/drawing/2014/main" id="{CDFBF56A-16ED-430F-A7D0-069C48E6F8FF}"/>
              </a:ext>
            </a:extLst>
          </p:cNvPr>
          <p:cNvPicPr>
            <a:picLocks noChangeAspect="1"/>
          </p:cNvPicPr>
          <p:nvPr/>
        </p:nvPicPr>
        <p:blipFill>
          <a:blip r:embed="rId3"/>
          <a:stretch>
            <a:fillRect/>
          </a:stretch>
        </p:blipFill>
        <p:spPr>
          <a:xfrm>
            <a:off x="3699164" y="263468"/>
            <a:ext cx="8492836" cy="5940484"/>
          </a:xfrm>
          <a:prstGeom prst="rect">
            <a:avLst/>
          </a:prstGeom>
        </p:spPr>
      </p:pic>
      <p:sp>
        <p:nvSpPr>
          <p:cNvPr id="14" name="شكل بيضاوي 13">
            <a:extLst>
              <a:ext uri="{FF2B5EF4-FFF2-40B4-BE49-F238E27FC236}">
                <a16:creationId xmlns:a16="http://schemas.microsoft.com/office/drawing/2014/main" id="{EDCDD4A4-E9B3-4032-B756-0A9E1A543BE0}"/>
              </a:ext>
            </a:extLst>
          </p:cNvPr>
          <p:cNvSpPr/>
          <p:nvPr/>
        </p:nvSpPr>
        <p:spPr>
          <a:xfrm>
            <a:off x="10155382" y="4980987"/>
            <a:ext cx="401782" cy="17290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مربع نص 14">
            <a:extLst>
              <a:ext uri="{FF2B5EF4-FFF2-40B4-BE49-F238E27FC236}">
                <a16:creationId xmlns:a16="http://schemas.microsoft.com/office/drawing/2014/main" id="{5D78E339-903A-48F2-9E19-52F8379E6E5E}"/>
              </a:ext>
            </a:extLst>
          </p:cNvPr>
          <p:cNvSpPr txBox="1"/>
          <p:nvPr/>
        </p:nvSpPr>
        <p:spPr>
          <a:xfrm>
            <a:off x="0" y="2409310"/>
            <a:ext cx="3200400" cy="523220"/>
          </a:xfrm>
          <a:prstGeom prst="rect">
            <a:avLst/>
          </a:prstGeom>
          <a:noFill/>
        </p:spPr>
        <p:txBody>
          <a:bodyPr wrap="square" rtlCol="0">
            <a:spAutoFit/>
          </a:bodyPr>
          <a:lstStyle/>
          <a:p>
            <a:r>
              <a:rPr lang="en-US" sz="2800" b="1" dirty="0">
                <a:latin typeface="Times New Roman" panose="02020603050405020304" pitchFamily="18" charset="0"/>
                <a:cs typeface="Times New Roman" panose="02020603050405020304" pitchFamily="18" charset="0"/>
              </a:rPr>
              <a:t>R=8.5 from Table</a:t>
            </a:r>
          </a:p>
        </p:txBody>
      </p:sp>
    </p:spTree>
    <p:extLst>
      <p:ext uri="{BB962C8B-B14F-4D97-AF65-F5344CB8AC3E}">
        <p14:creationId xmlns:p14="http://schemas.microsoft.com/office/powerpoint/2010/main" val="37846198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مربع نص 7">
            <a:extLst>
              <a:ext uri="{FF2B5EF4-FFF2-40B4-BE49-F238E27FC236}">
                <a16:creationId xmlns:a16="http://schemas.microsoft.com/office/drawing/2014/main" id="{D76BF0B2-AD21-40A6-9D42-29D7B784A128}"/>
              </a:ext>
            </a:extLst>
          </p:cNvPr>
          <p:cNvSpPr txBox="1"/>
          <p:nvPr/>
        </p:nvSpPr>
        <p:spPr>
          <a:xfrm>
            <a:off x="732862" y="498764"/>
            <a:ext cx="5917320" cy="1015663"/>
          </a:xfrm>
          <a:prstGeom prst="rect">
            <a:avLst/>
          </a:prstGeom>
          <a:noFill/>
        </p:spPr>
        <p:txBody>
          <a:bodyPr wrap="square" rtlCol="0">
            <a:spAutoFit/>
          </a:bodyPr>
          <a:lstStyle/>
          <a:p>
            <a:pPr algn="l" rtl="0"/>
            <a:r>
              <a:rPr lang="en-US" sz="2000" b="1" dirty="0">
                <a:latin typeface="Times New Roman" panose="02020603050405020304" pitchFamily="18" charset="0"/>
                <a:cs typeface="Times New Roman" panose="02020603050405020304" pitchFamily="18" charset="0"/>
              </a:rPr>
              <a:t>Acceleration Dependent seismic coefficient Ca = 0.28  </a:t>
            </a:r>
          </a:p>
          <a:p>
            <a:pPr algn="l" rtl="0"/>
            <a:endParaRPr lang="en-US" sz="2000" b="1" dirty="0">
              <a:latin typeface="Times New Roman" panose="02020603050405020304" pitchFamily="18" charset="0"/>
              <a:cs typeface="Times New Roman" panose="02020603050405020304" pitchFamily="18" charset="0"/>
            </a:endParaRPr>
          </a:p>
          <a:p>
            <a:pPr algn="l" rtl="0"/>
            <a:r>
              <a:rPr lang="en-US" sz="2000" b="1" dirty="0">
                <a:latin typeface="Times New Roman" panose="02020603050405020304" pitchFamily="18" charset="0"/>
                <a:cs typeface="Times New Roman" panose="02020603050405020304" pitchFamily="18" charset="0"/>
              </a:rPr>
              <a:t>Velocity Dependent seismic coefficient </a:t>
            </a:r>
            <a:r>
              <a:rPr lang="en-US" sz="2000" b="1" dirty="0" err="1">
                <a:latin typeface="Times New Roman" panose="02020603050405020304" pitchFamily="18" charset="0"/>
                <a:cs typeface="Times New Roman" panose="02020603050405020304" pitchFamily="18" charset="0"/>
              </a:rPr>
              <a:t>Cv</a:t>
            </a:r>
            <a:r>
              <a:rPr lang="en-US" sz="2000" b="1" dirty="0">
                <a:latin typeface="Times New Roman" panose="02020603050405020304" pitchFamily="18" charset="0"/>
                <a:cs typeface="Times New Roman" panose="02020603050405020304" pitchFamily="18" charset="0"/>
              </a:rPr>
              <a:t> = 0.4 </a:t>
            </a:r>
          </a:p>
        </p:txBody>
      </p:sp>
      <p:pic>
        <p:nvPicPr>
          <p:cNvPr id="10" name="صورة 9">
            <a:extLst>
              <a:ext uri="{FF2B5EF4-FFF2-40B4-BE49-F238E27FC236}">
                <a16:creationId xmlns:a16="http://schemas.microsoft.com/office/drawing/2014/main" id="{7D458FE8-5A4F-4ED3-BFE9-B0C62A78BE9C}"/>
              </a:ext>
            </a:extLst>
          </p:cNvPr>
          <p:cNvPicPr>
            <a:picLocks noChangeAspect="1"/>
          </p:cNvPicPr>
          <p:nvPr/>
        </p:nvPicPr>
        <p:blipFill>
          <a:blip r:embed="rId2"/>
          <a:stretch>
            <a:fillRect/>
          </a:stretch>
        </p:blipFill>
        <p:spPr>
          <a:xfrm>
            <a:off x="448974" y="1514427"/>
            <a:ext cx="10766279" cy="2606819"/>
          </a:xfrm>
          <a:prstGeom prst="rect">
            <a:avLst/>
          </a:prstGeom>
        </p:spPr>
      </p:pic>
      <p:pic>
        <p:nvPicPr>
          <p:cNvPr id="12" name="صورة 11">
            <a:extLst>
              <a:ext uri="{FF2B5EF4-FFF2-40B4-BE49-F238E27FC236}">
                <a16:creationId xmlns:a16="http://schemas.microsoft.com/office/drawing/2014/main" id="{0AF12E5A-1E0A-4EB1-B6D3-6E6DA3A0795B}"/>
              </a:ext>
            </a:extLst>
          </p:cNvPr>
          <p:cNvPicPr>
            <a:picLocks noChangeAspect="1"/>
          </p:cNvPicPr>
          <p:nvPr/>
        </p:nvPicPr>
        <p:blipFill>
          <a:blip r:embed="rId3"/>
          <a:stretch>
            <a:fillRect/>
          </a:stretch>
        </p:blipFill>
        <p:spPr>
          <a:xfrm>
            <a:off x="831273" y="4159746"/>
            <a:ext cx="10383980" cy="2508095"/>
          </a:xfrm>
          <a:prstGeom prst="rect">
            <a:avLst/>
          </a:prstGeom>
        </p:spPr>
      </p:pic>
    </p:spTree>
    <p:extLst>
      <p:ext uri="{BB962C8B-B14F-4D97-AF65-F5344CB8AC3E}">
        <p14:creationId xmlns:p14="http://schemas.microsoft.com/office/powerpoint/2010/main" val="31907925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a:extLst>
              <a:ext uri="{FF2B5EF4-FFF2-40B4-BE49-F238E27FC236}">
                <a16:creationId xmlns:a16="http://schemas.microsoft.com/office/drawing/2014/main" id="{B6FB0AB3-33CC-4440-9CC1-B63E7617FD15}"/>
              </a:ext>
            </a:extLst>
          </p:cNvPr>
          <p:cNvSpPr txBox="1"/>
          <p:nvPr/>
        </p:nvSpPr>
        <p:spPr>
          <a:xfrm>
            <a:off x="0" y="309334"/>
            <a:ext cx="11720946" cy="1015663"/>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From UBC-97 code using method A. T = Ct × hn^0.75 , where Ct = 0.0488 for other buildings and </a:t>
            </a:r>
            <a:r>
              <a:rPr kumimoji="0" lang="en-US" sz="2000" b="1" i="0" u="none" strike="noStrike" kern="1200" cap="none" spc="0" normalizeH="0" baseline="0" noProof="0" dirty="0" err="1">
                <a:ln>
                  <a:noFill/>
                </a:ln>
                <a:solidFill>
                  <a:prstClr val="black"/>
                </a:solidFill>
                <a:effectLst/>
                <a:uLnTx/>
                <a:uFillTx/>
                <a:latin typeface="Times New Roman" panose="02020603050405020304" pitchFamily="18" charset="0"/>
                <a:cs typeface="Times New Roman" panose="02020603050405020304" pitchFamily="18" charset="0"/>
              </a:rPr>
              <a:t>hn</a:t>
            </a:r>
            <a:r>
              <a:rPr kumimoji="0" lang="en-US" sz="2000" b="1"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is the height of the building T = 0.0488 * 24.50^.75 = 0.54 sec. So for both directions X and Y, the natural period considered as 0.54 sec</a:t>
            </a:r>
          </a:p>
        </p:txBody>
      </p:sp>
      <p:sp>
        <p:nvSpPr>
          <p:cNvPr id="6" name="مربع نص 5">
            <a:extLst>
              <a:ext uri="{FF2B5EF4-FFF2-40B4-BE49-F238E27FC236}">
                <a16:creationId xmlns:a16="http://schemas.microsoft.com/office/drawing/2014/main" id="{26EAEA8B-C41E-421A-A4AB-A3587605F930}"/>
              </a:ext>
            </a:extLst>
          </p:cNvPr>
          <p:cNvSpPr txBox="1"/>
          <p:nvPr/>
        </p:nvSpPr>
        <p:spPr>
          <a:xfrm>
            <a:off x="0" y="1652297"/>
            <a:ext cx="10584873" cy="400110"/>
          </a:xfrm>
          <a:prstGeom prst="rect">
            <a:avLst/>
          </a:prstGeom>
          <a:noFill/>
        </p:spPr>
        <p:txBody>
          <a:bodyPr wrap="square" rtlCol="0">
            <a:spAutoFit/>
          </a:bodyPr>
          <a:lstStyle/>
          <a:p>
            <a:pPr algn="l"/>
            <a:r>
              <a:rPr lang="en-US" sz="2000" b="1" dirty="0"/>
              <a:t>W = Dead Load + 0.25 Live, the table 9 shows the reactions from ETABS program.</a:t>
            </a:r>
          </a:p>
        </p:txBody>
      </p:sp>
      <p:pic>
        <p:nvPicPr>
          <p:cNvPr id="7" name="صورة 6">
            <a:extLst>
              <a:ext uri="{FF2B5EF4-FFF2-40B4-BE49-F238E27FC236}">
                <a16:creationId xmlns:a16="http://schemas.microsoft.com/office/drawing/2014/main" id="{F63D8DE7-CEE7-4828-853F-4A005CCA3DB8}"/>
              </a:ext>
            </a:extLst>
          </p:cNvPr>
          <p:cNvPicPr>
            <a:picLocks noChangeAspect="1"/>
          </p:cNvPicPr>
          <p:nvPr/>
        </p:nvPicPr>
        <p:blipFill>
          <a:blip r:embed="rId2"/>
          <a:stretch>
            <a:fillRect/>
          </a:stretch>
        </p:blipFill>
        <p:spPr>
          <a:xfrm>
            <a:off x="234099" y="4777918"/>
            <a:ext cx="7401185" cy="682811"/>
          </a:xfrm>
          <a:prstGeom prst="rect">
            <a:avLst/>
          </a:prstGeom>
        </p:spPr>
      </p:pic>
      <p:pic>
        <p:nvPicPr>
          <p:cNvPr id="8" name="صورة 7">
            <a:extLst>
              <a:ext uri="{FF2B5EF4-FFF2-40B4-BE49-F238E27FC236}">
                <a16:creationId xmlns:a16="http://schemas.microsoft.com/office/drawing/2014/main" id="{6AFD2ECB-7396-4FAD-9997-E9DC4BBE25D9}"/>
              </a:ext>
            </a:extLst>
          </p:cNvPr>
          <p:cNvPicPr>
            <a:picLocks noChangeAspect="1"/>
          </p:cNvPicPr>
          <p:nvPr/>
        </p:nvPicPr>
        <p:blipFill>
          <a:blip r:embed="rId3"/>
          <a:stretch>
            <a:fillRect/>
          </a:stretch>
        </p:blipFill>
        <p:spPr>
          <a:xfrm>
            <a:off x="6096000" y="2080082"/>
            <a:ext cx="4791871" cy="2103302"/>
          </a:xfrm>
          <a:prstGeom prst="rect">
            <a:avLst/>
          </a:prstGeom>
        </p:spPr>
      </p:pic>
      <p:sp>
        <p:nvSpPr>
          <p:cNvPr id="2" name="مربع نص 1">
            <a:extLst>
              <a:ext uri="{FF2B5EF4-FFF2-40B4-BE49-F238E27FC236}">
                <a16:creationId xmlns:a16="http://schemas.microsoft.com/office/drawing/2014/main" id="{EF186463-F85E-425D-94BA-64CD70A34F74}"/>
              </a:ext>
            </a:extLst>
          </p:cNvPr>
          <p:cNvSpPr txBox="1"/>
          <p:nvPr/>
        </p:nvSpPr>
        <p:spPr>
          <a:xfrm>
            <a:off x="-1" y="2277609"/>
            <a:ext cx="5721927" cy="400110"/>
          </a:xfrm>
          <a:prstGeom prst="rect">
            <a:avLst/>
          </a:prstGeom>
          <a:noFill/>
        </p:spPr>
        <p:txBody>
          <a:bodyPr wrap="square" rtlCol="0">
            <a:spAutoFit/>
          </a:bodyPr>
          <a:lstStyle/>
          <a:p>
            <a:r>
              <a:rPr lang="pl-PL" sz="2000" b="1" dirty="0">
                <a:latin typeface="Times New Roman" panose="02020603050405020304" pitchFamily="18" charset="0"/>
                <a:cs typeface="Times New Roman" panose="02020603050405020304" pitchFamily="18" charset="0"/>
              </a:rPr>
              <a:t>W = ( 19036 + 10065 ) + 0.25 * 12581 = 32246 kN.</a:t>
            </a:r>
            <a:endParaRPr lang="en-US"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275626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a:extLst>
              <a:ext uri="{FF2B5EF4-FFF2-40B4-BE49-F238E27FC236}">
                <a16:creationId xmlns:a16="http://schemas.microsoft.com/office/drawing/2014/main" id="{915F9BA7-661C-4964-8BE3-71046CA3E12C}"/>
              </a:ext>
            </a:extLst>
          </p:cNvPr>
          <p:cNvSpPr txBox="1"/>
          <p:nvPr/>
        </p:nvSpPr>
        <p:spPr>
          <a:xfrm>
            <a:off x="318655" y="263236"/>
            <a:ext cx="3477490" cy="646331"/>
          </a:xfrm>
          <a:prstGeom prst="rect">
            <a:avLst/>
          </a:prstGeom>
          <a:noFill/>
        </p:spPr>
        <p:txBody>
          <a:bodyPr wrap="square" rtlCol="0">
            <a:spAutoFit/>
          </a:bodyPr>
          <a:lstStyle/>
          <a:p>
            <a:pPr algn="l"/>
            <a:r>
              <a:rPr lang="en-US" sz="3600" b="1" dirty="0">
                <a:solidFill>
                  <a:srgbClr val="C00000"/>
                </a:solidFill>
                <a:latin typeface="Times New Roman" panose="02020603050405020304" pitchFamily="18" charset="0"/>
                <a:cs typeface="Times New Roman" panose="02020603050405020304" pitchFamily="18" charset="0"/>
              </a:rPr>
              <a:t>3D Model</a:t>
            </a:r>
          </a:p>
        </p:txBody>
      </p:sp>
      <p:pic>
        <p:nvPicPr>
          <p:cNvPr id="6" name="صورة 5">
            <a:extLst>
              <a:ext uri="{FF2B5EF4-FFF2-40B4-BE49-F238E27FC236}">
                <a16:creationId xmlns:a16="http://schemas.microsoft.com/office/drawing/2014/main" id="{84F83F08-E75F-4D79-A829-7749E686BDD9}"/>
              </a:ext>
            </a:extLst>
          </p:cNvPr>
          <p:cNvPicPr>
            <a:picLocks noChangeAspect="1"/>
          </p:cNvPicPr>
          <p:nvPr/>
        </p:nvPicPr>
        <p:blipFill>
          <a:blip r:embed="rId2"/>
          <a:stretch>
            <a:fillRect/>
          </a:stretch>
        </p:blipFill>
        <p:spPr>
          <a:xfrm>
            <a:off x="3143250" y="695324"/>
            <a:ext cx="6656548" cy="6162675"/>
          </a:xfrm>
          <a:prstGeom prst="rect">
            <a:avLst/>
          </a:prstGeom>
        </p:spPr>
      </p:pic>
    </p:spTree>
    <p:extLst>
      <p:ext uri="{BB962C8B-B14F-4D97-AF65-F5344CB8AC3E}">
        <p14:creationId xmlns:p14="http://schemas.microsoft.com/office/powerpoint/2010/main" val="10469224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a:extLst>
              <a:ext uri="{FF2B5EF4-FFF2-40B4-BE49-F238E27FC236}">
                <a16:creationId xmlns:a16="http://schemas.microsoft.com/office/drawing/2014/main" id="{26E18FE5-D988-4DD4-B4CA-08A8ECA9CFE8}"/>
              </a:ext>
            </a:extLst>
          </p:cNvPr>
          <p:cNvSpPr txBox="1"/>
          <p:nvPr/>
        </p:nvSpPr>
        <p:spPr>
          <a:xfrm>
            <a:off x="290944" y="346364"/>
            <a:ext cx="10487891" cy="748145"/>
          </a:xfrm>
          <a:prstGeom prst="rect">
            <a:avLst/>
          </a:prstGeom>
          <a:noFill/>
        </p:spPr>
        <p:txBody>
          <a:bodyPr wrap="square" rtlCol="0">
            <a:spAutoFit/>
          </a:bodyPr>
          <a:lstStyle/>
          <a:p>
            <a:pPr marL="0" marR="0" lvl="0" indent="0" algn="l" defTabSz="914400" rtl="0" eaLnBrk="1" fontAlgn="base" latinLnBrk="0" hangingPunct="1">
              <a:lnSpc>
                <a:spcPct val="90000"/>
              </a:lnSpc>
              <a:spcBef>
                <a:spcPts val="600"/>
              </a:spcBef>
              <a:spcAft>
                <a:spcPct val="0"/>
              </a:spcAft>
              <a:buClrTx/>
              <a:buSzTx/>
              <a:buFont typeface="Wingdings 2" panose="05020102010507070707" pitchFamily="18" charset="2"/>
              <a:buChar char=""/>
              <a:tabLst/>
              <a:defRPr/>
            </a:pPr>
            <a:r>
              <a:rPr kumimoji="0" lang="en-US" sz="2000" b="1" i="0" u="none" strike="noStrike" kern="1200" cap="none" spc="0" normalizeH="0" baseline="0" noProof="0" dirty="0">
                <a:ln>
                  <a:noFill/>
                </a:ln>
                <a:solidFill>
                  <a:srgbClr val="C00000"/>
                </a:solidFill>
                <a:effectLst/>
                <a:uLnTx/>
                <a:uFillTx/>
                <a:latin typeface="Comic Sans MS" panose="030F0702030302020204" pitchFamily="66" charset="0"/>
                <a:ea typeface="Majalla UI"/>
                <a:cs typeface="Majalla UI"/>
              </a:rPr>
              <a:t>Loads from analysis</a:t>
            </a:r>
          </a:p>
          <a:p>
            <a:pPr marL="0" marR="0" lvl="0" indent="0" algn="l" defTabSz="914400" rtl="0" eaLnBrk="1" fontAlgn="base" latinLnBrk="0" hangingPunct="1">
              <a:lnSpc>
                <a:spcPct val="90000"/>
              </a:lnSpc>
              <a:spcBef>
                <a:spcPts val="600"/>
              </a:spcBef>
              <a:spcAft>
                <a:spcPct val="0"/>
              </a:spcAft>
              <a:buClrTx/>
              <a:buSzTx/>
              <a:buFont typeface="Wingdings" panose="05000000000000000000" pitchFamily="2" charset="2"/>
              <a:buChar char="Ø"/>
              <a:tabLst/>
              <a:defRPr/>
            </a:pPr>
            <a:r>
              <a:rPr kumimoji="0" lang="en-US" sz="2000" b="0" i="0" u="none" strike="noStrike" kern="1200" cap="none" spc="0" normalizeH="0" baseline="0" noProof="0" dirty="0">
                <a:ln>
                  <a:noFill/>
                </a:ln>
                <a:solidFill>
                  <a:srgbClr val="000000"/>
                </a:solidFill>
                <a:effectLst/>
                <a:uLnTx/>
                <a:uFillTx/>
                <a:latin typeface="Comic Sans MS" panose="030F0702030302020204" pitchFamily="66" charset="0"/>
                <a:ea typeface="Majalla UI"/>
                <a:cs typeface="Majalla UI"/>
              </a:rPr>
              <a:t> Ultimate and service Loads from effect  </a:t>
            </a:r>
            <a:r>
              <a:rPr lang="en-US" sz="2000" dirty="0">
                <a:solidFill>
                  <a:srgbClr val="000000"/>
                </a:solidFill>
                <a:latin typeface="Comic Sans MS" panose="030F0702030302020204" pitchFamily="66" charset="0"/>
                <a:ea typeface="Majalla UI"/>
                <a:cs typeface="Majalla UI"/>
              </a:rPr>
              <a:t>gravity</a:t>
            </a:r>
            <a:r>
              <a:rPr kumimoji="0" lang="en-US" sz="2000" b="0" i="0" u="none" strike="noStrike" kern="1200" cap="none" spc="0" normalizeH="0" baseline="0" noProof="0" dirty="0">
                <a:ln>
                  <a:noFill/>
                </a:ln>
                <a:solidFill>
                  <a:srgbClr val="000000"/>
                </a:solidFill>
                <a:effectLst/>
                <a:uLnTx/>
                <a:uFillTx/>
                <a:latin typeface="Comic Sans MS" panose="030F0702030302020204" pitchFamily="66" charset="0"/>
                <a:ea typeface="Majalla UI"/>
                <a:cs typeface="Majalla UI"/>
              </a:rPr>
              <a:t> loads</a:t>
            </a:r>
            <a:endParaRPr lang="en-US" dirty="0"/>
          </a:p>
        </p:txBody>
      </p:sp>
      <p:pic>
        <p:nvPicPr>
          <p:cNvPr id="6" name="صورة 5">
            <a:extLst>
              <a:ext uri="{FF2B5EF4-FFF2-40B4-BE49-F238E27FC236}">
                <a16:creationId xmlns:a16="http://schemas.microsoft.com/office/drawing/2014/main" id="{3CA91F2C-4288-44BC-BFA0-21AE19747C00}"/>
              </a:ext>
            </a:extLst>
          </p:cNvPr>
          <p:cNvPicPr>
            <a:picLocks noChangeAspect="1"/>
          </p:cNvPicPr>
          <p:nvPr/>
        </p:nvPicPr>
        <p:blipFill>
          <a:blip r:embed="rId2"/>
          <a:stretch>
            <a:fillRect/>
          </a:stretch>
        </p:blipFill>
        <p:spPr>
          <a:xfrm>
            <a:off x="1634837" y="1004887"/>
            <a:ext cx="7481454" cy="5918040"/>
          </a:xfrm>
          <a:prstGeom prst="rect">
            <a:avLst/>
          </a:prstGeom>
        </p:spPr>
      </p:pic>
    </p:spTree>
    <p:extLst>
      <p:ext uri="{BB962C8B-B14F-4D97-AF65-F5344CB8AC3E}">
        <p14:creationId xmlns:p14="http://schemas.microsoft.com/office/powerpoint/2010/main" val="3059485025"/>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341</TotalTime>
  <Words>1633</Words>
  <Application>Microsoft Office PowerPoint</Application>
  <PresentationFormat>شاشة عريضة</PresentationFormat>
  <Paragraphs>148</Paragraphs>
  <Slides>36</Slides>
  <Notes>0</Notes>
  <HiddenSlides>0</HiddenSlides>
  <MMClips>0</MMClips>
  <ScaleCrop>false</ScaleCrop>
  <HeadingPairs>
    <vt:vector size="6" baseType="variant">
      <vt:variant>
        <vt:lpstr>الخطوط المستخدمة</vt:lpstr>
      </vt:variant>
      <vt:variant>
        <vt:i4>9</vt:i4>
      </vt:variant>
      <vt:variant>
        <vt:lpstr>نسق</vt:lpstr>
      </vt:variant>
      <vt:variant>
        <vt:i4>1</vt:i4>
      </vt:variant>
      <vt:variant>
        <vt:lpstr>عناوين الشرائح</vt:lpstr>
      </vt:variant>
      <vt:variant>
        <vt:i4>36</vt:i4>
      </vt:variant>
    </vt:vector>
  </HeadingPairs>
  <TitlesOfParts>
    <vt:vector size="46" baseType="lpstr">
      <vt:lpstr>Arial</vt:lpstr>
      <vt:lpstr>Calibri</vt:lpstr>
      <vt:lpstr>Calibri Light</vt:lpstr>
      <vt:lpstr>Comic Sans MS</vt:lpstr>
      <vt:lpstr>Courier New</vt:lpstr>
      <vt:lpstr>Times New Roman</vt:lpstr>
      <vt:lpstr>TimesNewRomanPSMT</vt:lpstr>
      <vt:lpstr>Wingdings</vt:lpstr>
      <vt:lpstr>Wingdings 2</vt:lpstr>
      <vt:lpstr>نسق Office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Moon</dc:creator>
  <cp:lastModifiedBy>Moon</cp:lastModifiedBy>
  <cp:revision>18</cp:revision>
  <dcterms:created xsi:type="dcterms:W3CDTF">2022-01-06T11:04:44Z</dcterms:created>
  <dcterms:modified xsi:type="dcterms:W3CDTF">2022-01-09T08:33:26Z</dcterms:modified>
</cp:coreProperties>
</file>