
<file path=[Content_Types].xml><?xml version="1.0" encoding="utf-8"?>
<Types xmlns="http://schemas.openxmlformats.org/package/2006/content-types">
  <Default Extension="png" ContentType="image/png"/>
  <Default Extension="jpeg" ContentType="image/jpeg"/>
  <Default Extension="3gp" ContentType="video/3gpp"/>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7" r:id="rId6"/>
    <p:sldId id="268" r:id="rId7"/>
    <p:sldId id="269" r:id="rId8"/>
    <p:sldId id="270" r:id="rId9"/>
    <p:sldId id="271" r:id="rId10"/>
    <p:sldId id="272" r:id="rId11"/>
    <p:sldId id="273" r:id="rId12"/>
    <p:sldId id="274" r:id="rId13"/>
    <p:sldId id="275" r:id="rId14"/>
    <p:sldId id="276" r:id="rId15"/>
    <p:sldId id="277" r:id="rId16"/>
    <p:sldId id="281" r:id="rId17"/>
    <p:sldId id="278" r:id="rId18"/>
    <p:sldId id="282" r:id="rId19"/>
    <p:sldId id="279" r:id="rId20"/>
    <p:sldId id="280" r:id="rId21"/>
    <p:sldId id="265" r:id="rId22"/>
    <p:sldId id="266"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14284046-EAEC-44DA-90C3-F19806C7EE09}">
          <p14:sldIdLst>
            <p14:sldId id="256"/>
            <p14:sldId id="257"/>
            <p14:sldId id="258"/>
            <p14:sldId id="259"/>
            <p14:sldId id="267"/>
            <p14:sldId id="268"/>
            <p14:sldId id="269"/>
            <p14:sldId id="270"/>
            <p14:sldId id="271"/>
            <p14:sldId id="272"/>
            <p14:sldId id="273"/>
            <p14:sldId id="274"/>
            <p14:sldId id="275"/>
            <p14:sldId id="276"/>
            <p14:sldId id="277"/>
            <p14:sldId id="281"/>
            <p14:sldId id="278"/>
            <p14:sldId id="282"/>
            <p14:sldId id="279"/>
            <p14:sldId id="280"/>
            <p14:sldId id="265"/>
            <p14:sldId id="26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53" autoAdjust="0"/>
    <p:restoredTop sz="94660"/>
  </p:normalViewPr>
  <p:slideViewPr>
    <p:cSldViewPr snapToGrid="0">
      <p:cViewPr varScale="1">
        <p:scale>
          <a:sx n="74" d="100"/>
          <a:sy n="74" d="100"/>
        </p:scale>
        <p:origin x="45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5/24/2017</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5/24/2017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5/24/2017</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5/24/2017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5/24/2017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5/24/2017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5/24/2017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5/24/2017</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5/24/2017</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5/24/2017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5/24/2017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5/24/2017</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3gp"/><Relationship Id="rId1" Type="http://schemas.microsoft.com/office/2007/relationships/media" Target="../media/media5.3gp"/><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Smart Umbrella</a:t>
            </a:r>
            <a:endParaRPr lang="en-US" dirty="0"/>
          </a:p>
        </p:txBody>
      </p:sp>
      <p:sp>
        <p:nvSpPr>
          <p:cNvPr id="3" name="Subtitle 2"/>
          <p:cNvSpPr>
            <a:spLocks noGrp="1"/>
          </p:cNvSpPr>
          <p:nvPr>
            <p:ph type="subTitle" idx="1"/>
          </p:nvPr>
        </p:nvSpPr>
        <p:spPr/>
        <p:txBody>
          <a:bodyPr/>
          <a:lstStyle/>
          <a:p>
            <a:r>
              <a:rPr lang="en-US" dirty="0" smtClean="0"/>
              <a:t>Abed Al-Rahman Badran</a:t>
            </a:r>
          </a:p>
          <a:p>
            <a:r>
              <a:rPr lang="en-US" dirty="0" smtClean="0"/>
              <a:t>Mohammed Mara’bi</a:t>
            </a:r>
            <a:endParaRPr lang="en-US" dirty="0"/>
          </a:p>
        </p:txBody>
      </p:sp>
    </p:spTree>
    <p:extLst>
      <p:ext uri="{BB962C8B-B14F-4D97-AF65-F5344CB8AC3E}">
        <p14:creationId xmlns:p14="http://schemas.microsoft.com/office/powerpoint/2010/main" val="37909885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r>
              <a:rPr lang="en-US" sz="3000" dirty="0" smtClean="0"/>
              <a:t>What is </a:t>
            </a:r>
            <a:r>
              <a:rPr lang="en-US" sz="3000" dirty="0" smtClean="0"/>
              <a:t>Smart Umbrella?</a:t>
            </a:r>
            <a:endParaRPr lang="en-US" sz="3000" dirty="0" smtClean="0"/>
          </a:p>
          <a:p>
            <a:pPr>
              <a:buFont typeface="Arial" panose="020B0604020202020204" pitchFamily="34" charset="0"/>
              <a:buChar char="•"/>
            </a:pPr>
            <a:r>
              <a:rPr lang="en-US" sz="3000" dirty="0" smtClean="0"/>
              <a:t>Components and Methodology</a:t>
            </a:r>
            <a:endParaRPr lang="ar-SA" sz="3000" dirty="0" smtClean="0"/>
          </a:p>
          <a:p>
            <a:pPr>
              <a:buFont typeface="Arial" panose="020B0604020202020204" pitchFamily="34" charset="0"/>
              <a:buChar char="•"/>
            </a:pPr>
            <a:r>
              <a:rPr lang="en-US" sz="3000" dirty="0" smtClean="0"/>
              <a:t>Problems </a:t>
            </a:r>
            <a:r>
              <a:rPr lang="en-US" sz="3000" dirty="0" smtClean="0"/>
              <a:t>we Faced</a:t>
            </a:r>
          </a:p>
          <a:p>
            <a:pPr>
              <a:buFont typeface="Arial" panose="020B0604020202020204" pitchFamily="34" charset="0"/>
              <a:buChar char="•"/>
            </a:pPr>
            <a:r>
              <a:rPr lang="en-US" sz="3000" dirty="0" smtClean="0"/>
              <a:t>Future </a:t>
            </a:r>
            <a:r>
              <a:rPr lang="en-US" sz="3000" dirty="0" smtClean="0"/>
              <a:t>Work</a:t>
            </a:r>
            <a:endParaRPr lang="en-US" sz="3000" dirty="0" smtClean="0"/>
          </a:p>
        </p:txBody>
      </p:sp>
    </p:spTree>
    <p:extLst>
      <p:ext uri="{BB962C8B-B14F-4D97-AF65-F5344CB8AC3E}">
        <p14:creationId xmlns:p14="http://schemas.microsoft.com/office/powerpoint/2010/main" val="23532553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Font typeface="Arial" panose="020B0604020202020204" pitchFamily="34" charset="0"/>
              <a:buChar char="•"/>
            </a:pPr>
            <a:r>
              <a:rPr lang="en-US" dirty="0"/>
              <a:t>What is Smart Umbrella?</a:t>
            </a:r>
          </a:p>
        </p:txBody>
      </p:sp>
      <p:sp>
        <p:nvSpPr>
          <p:cNvPr id="3" name="Content Placeholder 2"/>
          <p:cNvSpPr>
            <a:spLocks noGrp="1"/>
          </p:cNvSpPr>
          <p:nvPr>
            <p:ph idx="1"/>
          </p:nvPr>
        </p:nvSpPr>
        <p:spPr/>
        <p:txBody>
          <a:bodyPr>
            <a:normAutofit/>
          </a:bodyPr>
          <a:lstStyle/>
          <a:p>
            <a:pPr marL="0" indent="0">
              <a:lnSpc>
                <a:spcPct val="150000"/>
              </a:lnSpc>
              <a:buNone/>
            </a:pPr>
            <a:r>
              <a:rPr lang="en-US" sz="2400" dirty="0" smtClean="0"/>
              <a:t>Smart Umbrella will </a:t>
            </a:r>
            <a:r>
              <a:rPr lang="en-US" sz="2400" dirty="0"/>
              <a:t>help pilgrims in their trip, it provides communication with the group members and guide in addition to the tracking option of members by the guide. Also, the system can provide features to assist pilgrims in their holy rituals such as counting the number of turns done by pilgrims around Kaaba and displaying it for them, and some medical checks like tracking the heart rate of the pilgrim. </a:t>
            </a:r>
            <a:endParaRPr lang="en-US" sz="2400" dirty="0" smtClean="0"/>
          </a:p>
        </p:txBody>
      </p:sp>
    </p:spTree>
    <p:extLst>
      <p:ext uri="{BB962C8B-B14F-4D97-AF65-F5344CB8AC3E}">
        <p14:creationId xmlns:p14="http://schemas.microsoft.com/office/powerpoint/2010/main" val="18013776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599" y="685798"/>
            <a:ext cx="10232265" cy="3564229"/>
          </a:xfrm>
        </p:spPr>
        <p:txBody>
          <a:bodyPr>
            <a:normAutofit fontScale="90000"/>
          </a:bodyPr>
          <a:lstStyle/>
          <a:p>
            <a:pPr>
              <a:lnSpc>
                <a:spcPct val="150000"/>
              </a:lnSpc>
            </a:pPr>
            <a:r>
              <a:rPr lang="en-US" dirty="0" smtClean="0"/>
              <a:t>Components</a:t>
            </a:r>
            <a:br>
              <a:rPr lang="en-US" dirty="0" smtClean="0"/>
            </a:br>
            <a:r>
              <a:rPr lang="en-US" dirty="0" smtClean="0"/>
              <a:t>Arduino Mega </a:t>
            </a:r>
            <a:r>
              <a:rPr lang="en-US" dirty="0" smtClean="0"/>
              <a:t>2560</a:t>
            </a:r>
            <a:r>
              <a:rPr lang="en-US" dirty="0"/>
              <a:t/>
            </a:r>
            <a:br>
              <a:rPr lang="en-US" dirty="0"/>
            </a:br>
            <a:r>
              <a:rPr lang="en-US" sz="2000" i="1" dirty="0"/>
              <a:t>Smart Umbrella has many features for the user of it , like the tracking of guide , calling , medical features , control of solar cells and so on , that’s lead to many components to have in our project , so we needed to an Arduino has enough pins to meet the number of components , that causes us to use the Arduino </a:t>
            </a:r>
            <a:r>
              <a:rPr lang="en-US" sz="2000" i="1" dirty="0" smtClean="0"/>
              <a:t>mega</a:t>
            </a:r>
            <a:endParaRPr lang="en-US" sz="2000" dirty="0"/>
          </a:p>
        </p:txBody>
      </p:sp>
      <p:pic>
        <p:nvPicPr>
          <p:cNvPr id="4" name="Picture 3" descr="Image result for arduino meg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33375" y="3928056"/>
            <a:ext cx="4984124" cy="2697754"/>
          </a:xfrm>
          <a:prstGeom prst="rect">
            <a:avLst/>
          </a:prstGeom>
          <a:noFill/>
          <a:ln>
            <a:noFill/>
          </a:ln>
        </p:spPr>
      </p:pic>
    </p:spTree>
    <p:extLst>
      <p:ext uri="{BB962C8B-B14F-4D97-AF65-F5344CB8AC3E}">
        <p14:creationId xmlns:p14="http://schemas.microsoft.com/office/powerpoint/2010/main" val="17428233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599" y="685798"/>
            <a:ext cx="10232265" cy="3564229"/>
          </a:xfrm>
        </p:spPr>
        <p:txBody>
          <a:bodyPr>
            <a:normAutofit/>
          </a:bodyPr>
          <a:lstStyle/>
          <a:p>
            <a:pPr>
              <a:lnSpc>
                <a:spcPct val="150000"/>
              </a:lnSpc>
            </a:pPr>
            <a:r>
              <a:rPr lang="en-US" i="1" dirty="0" smtClean="0"/>
              <a:t>2.4 TFT touchscreen LCD shield</a:t>
            </a:r>
            <a:r>
              <a:rPr lang="ar-SA" i="1" dirty="0" smtClean="0"/>
              <a:t/>
            </a:r>
            <a:br>
              <a:rPr lang="ar-SA" i="1" dirty="0" smtClean="0"/>
            </a:br>
            <a:r>
              <a:rPr lang="en-US" sz="1800" i="1" dirty="0"/>
              <a:t>We use 2.4 TFT </a:t>
            </a:r>
            <a:r>
              <a:rPr lang="en-US" sz="1800" i="1" dirty="0" smtClean="0"/>
              <a:t> </a:t>
            </a:r>
            <a:r>
              <a:rPr lang="en-US" sz="1800" i="1" dirty="0"/>
              <a:t>to display the features that the user of our project can have , the user can choose what a specific thing to do , which will be continued and displayed it’s result throw the screen . </a:t>
            </a:r>
            <a:r>
              <a:rPr lang="en-US" sz="1800" i="1" dirty="0" smtClean="0"/>
              <a:t> </a:t>
            </a:r>
            <a:r>
              <a:rPr lang="en-US" dirty="0" smtClean="0"/>
              <a:t/>
            </a:r>
            <a:br>
              <a:rPr lang="en-US" dirty="0" smtClean="0"/>
            </a:br>
            <a:endParaRPr lang="en-US" sz="2000" dirty="0"/>
          </a:p>
        </p:txBody>
      </p:sp>
      <p:pic>
        <p:nvPicPr>
          <p:cNvPr id="5" name="Picture 4" descr="http://cyaninfinite.com/wp-content/uploads/2015/03/2_4_tft_touchshield_front.jpg"/>
          <p:cNvPicPr/>
          <p:nvPr/>
        </p:nvPicPr>
        <p:blipFill>
          <a:blip r:embed="rId2">
            <a:extLst>
              <a:ext uri="{28A0092B-C50C-407E-A947-70E740481C1C}">
                <a14:useLocalDpi xmlns:a14="http://schemas.microsoft.com/office/drawing/2010/main" val="0"/>
              </a:ext>
            </a:extLst>
          </a:blip>
          <a:srcRect/>
          <a:stretch>
            <a:fillRect/>
          </a:stretch>
        </p:blipFill>
        <p:spPr bwMode="auto">
          <a:xfrm>
            <a:off x="4206426" y="2801556"/>
            <a:ext cx="4023173" cy="3521969"/>
          </a:xfrm>
          <a:prstGeom prst="rect">
            <a:avLst/>
          </a:prstGeom>
          <a:noFill/>
          <a:ln>
            <a:noFill/>
          </a:ln>
        </p:spPr>
      </p:pic>
    </p:spTree>
    <p:extLst>
      <p:ext uri="{BB962C8B-B14F-4D97-AF65-F5344CB8AC3E}">
        <p14:creationId xmlns:p14="http://schemas.microsoft.com/office/powerpoint/2010/main" val="23512314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599" y="685798"/>
            <a:ext cx="10232265" cy="3564229"/>
          </a:xfrm>
        </p:spPr>
        <p:txBody>
          <a:bodyPr>
            <a:normAutofit/>
          </a:bodyPr>
          <a:lstStyle/>
          <a:p>
            <a:pPr>
              <a:lnSpc>
                <a:spcPct val="150000"/>
              </a:lnSpc>
            </a:pPr>
            <a:r>
              <a:rPr lang="en-US" b="1" i="1" dirty="0"/>
              <a:t>SIM808 GSM/GPRS/GPS Module </a:t>
            </a:r>
            <a:r>
              <a:rPr lang="ar-SA" i="1" dirty="0" smtClean="0"/>
              <a:t/>
            </a:r>
            <a:br>
              <a:rPr lang="ar-SA" i="1" dirty="0" smtClean="0"/>
            </a:br>
            <a:r>
              <a:rPr lang="en-US" sz="1800" i="1" dirty="0"/>
              <a:t>For calling, tracking, messages, we search for a component that could have these features, we found the SIM808 </a:t>
            </a:r>
            <a:r>
              <a:rPr lang="en-US" sz="1800" i="1" dirty="0" smtClean="0"/>
              <a:t>Module </a:t>
            </a:r>
            <a:r>
              <a:rPr lang="en-US" sz="1800" i="1" dirty="0"/>
              <a:t>is the most appropriate one that could meet our requirements.</a:t>
            </a:r>
            <a:r>
              <a:rPr lang="en-US" sz="1800" i="1" dirty="0" smtClean="0"/>
              <a:t>.  </a:t>
            </a:r>
            <a:r>
              <a:rPr lang="en-US" dirty="0" smtClean="0"/>
              <a:t/>
            </a:r>
            <a:br>
              <a:rPr lang="en-US" dirty="0" smtClean="0"/>
            </a:br>
            <a:endParaRPr lang="en-US" sz="2000" dirty="0"/>
          </a:p>
        </p:txBody>
      </p:sp>
      <p:pic>
        <p:nvPicPr>
          <p:cNvPr id="4" name="Picture 3" descr="File:Plug SIM808 GPRS GSM+GPS to arduino.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82846" y="2783449"/>
            <a:ext cx="4398269" cy="3668866"/>
          </a:xfrm>
          <a:prstGeom prst="rect">
            <a:avLst/>
          </a:prstGeom>
          <a:noFill/>
          <a:ln>
            <a:noFill/>
          </a:ln>
        </p:spPr>
      </p:pic>
    </p:spTree>
    <p:extLst>
      <p:ext uri="{BB962C8B-B14F-4D97-AF65-F5344CB8AC3E}">
        <p14:creationId xmlns:p14="http://schemas.microsoft.com/office/powerpoint/2010/main" val="25903856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599" y="685798"/>
            <a:ext cx="10232265" cy="3564229"/>
          </a:xfrm>
        </p:spPr>
        <p:txBody>
          <a:bodyPr>
            <a:normAutofit/>
          </a:bodyPr>
          <a:lstStyle/>
          <a:p>
            <a:pPr>
              <a:lnSpc>
                <a:spcPct val="150000"/>
              </a:lnSpc>
            </a:pPr>
            <a:r>
              <a:rPr lang="en-US" i="1" dirty="0"/>
              <a:t>Pulse Sensor </a:t>
            </a:r>
            <a:r>
              <a:rPr lang="ar-SA" i="1" dirty="0" smtClean="0"/>
              <a:t/>
            </a:r>
            <a:br>
              <a:rPr lang="ar-SA" i="1" dirty="0" smtClean="0"/>
            </a:br>
            <a:r>
              <a:rPr lang="en-US" sz="1800" i="1" dirty="0"/>
              <a:t>We look also for some medical features that we could include in our project, we found that the heart rate measurement is good thing to be included according to the continuous moving of Pilgrims, it’s a good thing to keep tracking for their heart rate, so we have the pulse sensor. </a:t>
            </a:r>
            <a:r>
              <a:rPr lang="en-US" dirty="0" smtClean="0"/>
              <a:t/>
            </a:r>
            <a:br>
              <a:rPr lang="en-US" dirty="0" smtClean="0"/>
            </a:br>
            <a:endParaRPr lang="en-US" sz="2000" dirty="0"/>
          </a:p>
        </p:txBody>
      </p:sp>
      <p:pic>
        <p:nvPicPr>
          <p:cNvPr id="5" name="Picture 4" descr="https://cdn.shopify.com/s/files/1/0100/6632/files/"/>
          <p:cNvPicPr/>
          <p:nvPr/>
        </p:nvPicPr>
        <p:blipFill>
          <a:blip r:embed="rId2">
            <a:extLst>
              <a:ext uri="{28A0092B-C50C-407E-A947-70E740481C1C}">
                <a14:useLocalDpi xmlns:a14="http://schemas.microsoft.com/office/drawing/2010/main" val="0"/>
              </a:ext>
            </a:extLst>
          </a:blip>
          <a:srcRect/>
          <a:stretch>
            <a:fillRect/>
          </a:stretch>
        </p:blipFill>
        <p:spPr bwMode="auto">
          <a:xfrm>
            <a:off x="4383746" y="3058113"/>
            <a:ext cx="4207970" cy="3561627"/>
          </a:xfrm>
          <a:prstGeom prst="rect">
            <a:avLst/>
          </a:prstGeom>
          <a:noFill/>
          <a:ln>
            <a:noFill/>
          </a:ln>
        </p:spPr>
      </p:pic>
    </p:spTree>
    <p:extLst>
      <p:ext uri="{BB962C8B-B14F-4D97-AF65-F5344CB8AC3E}">
        <p14:creationId xmlns:p14="http://schemas.microsoft.com/office/powerpoint/2010/main" val="33750892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599" y="685798"/>
            <a:ext cx="10232265" cy="3564229"/>
          </a:xfrm>
        </p:spPr>
        <p:txBody>
          <a:bodyPr>
            <a:normAutofit/>
          </a:bodyPr>
          <a:lstStyle/>
          <a:p>
            <a:pPr>
              <a:lnSpc>
                <a:spcPct val="150000"/>
              </a:lnSpc>
            </a:pPr>
            <a:r>
              <a:rPr lang="en-US" i="1" dirty="0"/>
              <a:t>solar cells </a:t>
            </a:r>
            <a:r>
              <a:rPr lang="ar-SA" i="1" dirty="0" smtClean="0"/>
              <a:t/>
            </a:r>
            <a:br>
              <a:rPr lang="ar-SA" i="1" dirty="0" smtClean="0"/>
            </a:br>
            <a:r>
              <a:rPr lang="en-US" sz="1800" i="1" dirty="0" smtClean="0"/>
              <a:t> </a:t>
            </a:r>
            <a:r>
              <a:rPr lang="en-US" dirty="0" smtClean="0"/>
              <a:t/>
            </a:r>
            <a:br>
              <a:rPr lang="en-US" dirty="0" smtClean="0"/>
            </a:br>
            <a:endParaRPr lang="en-US" sz="2000" dirty="0"/>
          </a:p>
        </p:txBody>
      </p:sp>
      <p:pic>
        <p:nvPicPr>
          <p:cNvPr id="4" name="Picture 3" descr="نتيجة بحث الصور عن ‪small solar cell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50899" y="2218704"/>
            <a:ext cx="4473664" cy="3589668"/>
          </a:xfrm>
          <a:prstGeom prst="rect">
            <a:avLst/>
          </a:prstGeom>
          <a:noFill/>
          <a:ln>
            <a:noFill/>
          </a:ln>
        </p:spPr>
      </p:pic>
    </p:spTree>
    <p:extLst>
      <p:ext uri="{BB962C8B-B14F-4D97-AF65-F5344CB8AC3E}">
        <p14:creationId xmlns:p14="http://schemas.microsoft.com/office/powerpoint/2010/main" val="38594321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599" y="685798"/>
            <a:ext cx="10386812" cy="3564229"/>
          </a:xfrm>
        </p:spPr>
        <p:txBody>
          <a:bodyPr>
            <a:normAutofit/>
          </a:bodyPr>
          <a:lstStyle/>
          <a:p>
            <a:pPr>
              <a:lnSpc>
                <a:spcPct val="150000"/>
              </a:lnSpc>
            </a:pPr>
            <a:r>
              <a:rPr lang="en-US" i="1" dirty="0"/>
              <a:t>Stepper Motor with driver and light sensors </a:t>
            </a:r>
            <a:r>
              <a:rPr lang="ar-SA" i="1" dirty="0" smtClean="0"/>
              <a:t/>
            </a:r>
            <a:br>
              <a:rPr lang="ar-SA" i="1" dirty="0" smtClean="0"/>
            </a:br>
            <a:r>
              <a:rPr lang="en-US" sz="1800" dirty="0"/>
              <a:t>We use stepper motor to and light sensors to let the solar cell follow the light of the sun to get the most efficient power .</a:t>
            </a:r>
            <a:r>
              <a:rPr lang="en-US" sz="4800" dirty="0" smtClean="0"/>
              <a:t/>
            </a:r>
            <a:br>
              <a:rPr lang="en-US" sz="4800" dirty="0" smtClean="0"/>
            </a:br>
            <a:endParaRPr lang="en-US" sz="2400" dirty="0"/>
          </a:p>
        </p:txBody>
      </p:sp>
      <p:pic>
        <p:nvPicPr>
          <p:cNvPr id="4" name="Picture 3" descr="نتيجة بحث الصور عن ‪stepper motor w‬‏"/>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14412" y="2889361"/>
            <a:ext cx="3240378" cy="3408408"/>
          </a:xfrm>
          <a:prstGeom prst="rect">
            <a:avLst/>
          </a:prstGeom>
          <a:noFill/>
          <a:ln>
            <a:noFill/>
          </a:ln>
        </p:spPr>
      </p:pic>
      <p:pic>
        <p:nvPicPr>
          <p:cNvPr id="6" name="Picture 5" descr="صورة ذات صلة"/>
          <p:cNvPicPr/>
          <p:nvPr/>
        </p:nvPicPr>
        <p:blipFill>
          <a:blip r:embed="rId3">
            <a:extLst>
              <a:ext uri="{28A0092B-C50C-407E-A947-70E740481C1C}">
                <a14:useLocalDpi xmlns:a14="http://schemas.microsoft.com/office/drawing/2010/main" val="0"/>
              </a:ext>
            </a:extLst>
          </a:blip>
          <a:srcRect/>
          <a:stretch>
            <a:fillRect/>
          </a:stretch>
        </p:blipFill>
        <p:spPr bwMode="auto">
          <a:xfrm>
            <a:off x="6295018" y="2889361"/>
            <a:ext cx="3595957" cy="3408408"/>
          </a:xfrm>
          <a:prstGeom prst="rect">
            <a:avLst/>
          </a:prstGeom>
          <a:noFill/>
          <a:ln>
            <a:noFill/>
          </a:ln>
        </p:spPr>
      </p:pic>
    </p:spTree>
    <p:extLst>
      <p:ext uri="{BB962C8B-B14F-4D97-AF65-F5344CB8AC3E}">
        <p14:creationId xmlns:p14="http://schemas.microsoft.com/office/powerpoint/2010/main" val="20171916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599" y="685798"/>
            <a:ext cx="10386812" cy="3564229"/>
          </a:xfrm>
        </p:spPr>
        <p:txBody>
          <a:bodyPr>
            <a:normAutofit/>
          </a:bodyPr>
          <a:lstStyle/>
          <a:p>
            <a:pPr>
              <a:lnSpc>
                <a:spcPct val="150000"/>
              </a:lnSpc>
            </a:pPr>
            <a:r>
              <a:rPr lang="en-US" i="1" dirty="0"/>
              <a:t>Bluetooth (HC05) module </a:t>
            </a:r>
            <a:r>
              <a:rPr lang="ar-SA" i="1" dirty="0" smtClean="0"/>
              <a:t/>
            </a:r>
            <a:br>
              <a:rPr lang="ar-SA" i="1" dirty="0" smtClean="0"/>
            </a:br>
            <a:r>
              <a:rPr lang="en-US" sz="1800" i="1" dirty="0"/>
              <a:t>we use the this module for the communication messages between the guide and the </a:t>
            </a:r>
            <a:r>
              <a:rPr lang="en-US" sz="1800" i="1" dirty="0" smtClean="0"/>
              <a:t>user, </a:t>
            </a:r>
            <a:r>
              <a:rPr lang="en-US" sz="1800" i="1" dirty="0"/>
              <a:t>we use the Bluetooth modules to have a master slave connection between an Arduino Nano and the Arduino mega , to send the count of turns from Arduino Nano to Arduino mega </a:t>
            </a:r>
            <a:r>
              <a:rPr lang="en-US" sz="1800" dirty="0"/>
              <a:t/>
            </a:r>
            <a:br>
              <a:rPr lang="en-US" sz="1800" dirty="0"/>
            </a:br>
            <a:r>
              <a:rPr lang="en-US" sz="1800" dirty="0" smtClean="0"/>
              <a:t>.</a:t>
            </a:r>
            <a:r>
              <a:rPr lang="en-US" sz="4800" dirty="0" smtClean="0"/>
              <a:t/>
            </a:r>
            <a:br>
              <a:rPr lang="en-US" sz="4800" dirty="0" smtClean="0"/>
            </a:br>
            <a:endParaRPr lang="en-US" sz="2400" dirty="0"/>
          </a:p>
        </p:txBody>
      </p:sp>
      <p:pic>
        <p:nvPicPr>
          <p:cNvPr id="5" name="Picture 4" descr="نتيجة بحث الصور عن ‪bluetooth hc-05‬‏"/>
          <p:cNvPicPr/>
          <p:nvPr/>
        </p:nvPicPr>
        <p:blipFill>
          <a:blip r:embed="rId2">
            <a:extLst>
              <a:ext uri="{28A0092B-C50C-407E-A947-70E740481C1C}">
                <a14:useLocalDpi xmlns:a14="http://schemas.microsoft.com/office/drawing/2010/main" val="0"/>
              </a:ext>
            </a:extLst>
          </a:blip>
          <a:srcRect/>
          <a:stretch>
            <a:fillRect/>
          </a:stretch>
        </p:blipFill>
        <p:spPr bwMode="auto">
          <a:xfrm>
            <a:off x="3528811" y="3296030"/>
            <a:ext cx="4788459" cy="2860071"/>
          </a:xfrm>
          <a:prstGeom prst="rect">
            <a:avLst/>
          </a:prstGeom>
          <a:noFill/>
          <a:ln>
            <a:noFill/>
          </a:ln>
        </p:spPr>
      </p:pic>
    </p:spTree>
    <p:extLst>
      <p:ext uri="{BB962C8B-B14F-4D97-AF65-F5344CB8AC3E}">
        <p14:creationId xmlns:p14="http://schemas.microsoft.com/office/powerpoint/2010/main" val="41261667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599" y="685798"/>
            <a:ext cx="10386812" cy="3564229"/>
          </a:xfrm>
        </p:spPr>
        <p:txBody>
          <a:bodyPr>
            <a:normAutofit/>
          </a:bodyPr>
          <a:lstStyle/>
          <a:p>
            <a:pPr>
              <a:lnSpc>
                <a:spcPct val="150000"/>
              </a:lnSpc>
            </a:pPr>
            <a:r>
              <a:rPr lang="en-US" i="1" dirty="0"/>
              <a:t>color </a:t>
            </a:r>
            <a:r>
              <a:rPr lang="en-US" i="1" dirty="0" smtClean="0"/>
              <a:t>sensor</a:t>
            </a:r>
            <a:br>
              <a:rPr lang="en-US" i="1" dirty="0" smtClean="0"/>
            </a:br>
            <a:r>
              <a:rPr lang="en-US" sz="1800" i="1" dirty="0"/>
              <a:t>We use the color sensor of </a:t>
            </a:r>
            <a:r>
              <a:rPr lang="en-US" sz="1800" i="1" dirty="0" err="1"/>
              <a:t>Mh</a:t>
            </a:r>
            <a:r>
              <a:rPr lang="en-US" sz="1800" i="1" dirty="0"/>
              <a:t>-sensor series , to detect the black color , which is used for counting the turns around </a:t>
            </a:r>
            <a:r>
              <a:rPr lang="en-US" sz="1800" i="1" dirty="0" err="1"/>
              <a:t>ka’ba</a:t>
            </a:r>
            <a:r>
              <a:rPr lang="en-US" sz="1800" i="1" dirty="0"/>
              <a:t>.</a:t>
            </a:r>
            <a:r>
              <a:rPr lang="en-US" sz="1800" dirty="0"/>
              <a:t/>
            </a:r>
            <a:br>
              <a:rPr lang="en-US" sz="1800" dirty="0"/>
            </a:br>
            <a:r>
              <a:rPr lang="en-US" sz="1800" dirty="0" smtClean="0"/>
              <a:t>.</a:t>
            </a:r>
            <a:r>
              <a:rPr lang="en-US" sz="4800" dirty="0" smtClean="0"/>
              <a:t/>
            </a:r>
            <a:br>
              <a:rPr lang="en-US" sz="4800" dirty="0" smtClean="0"/>
            </a:br>
            <a:endParaRPr lang="en-US" sz="2400" dirty="0"/>
          </a:p>
        </p:txBody>
      </p:sp>
      <p:pic>
        <p:nvPicPr>
          <p:cNvPr id="4" name="Picture 3" descr="نتيجة بحث الصور عن ‪mh sensor series color sensor‬‏"/>
          <p:cNvPicPr/>
          <p:nvPr/>
        </p:nvPicPr>
        <p:blipFill>
          <a:blip r:embed="rId2">
            <a:extLst>
              <a:ext uri="{28A0092B-C50C-407E-A947-70E740481C1C}">
                <a14:useLocalDpi xmlns:a14="http://schemas.microsoft.com/office/drawing/2010/main" val="0"/>
              </a:ext>
            </a:extLst>
          </a:blip>
          <a:srcRect/>
          <a:stretch>
            <a:fillRect/>
          </a:stretch>
        </p:blipFill>
        <p:spPr bwMode="auto">
          <a:xfrm>
            <a:off x="3837904" y="3216564"/>
            <a:ext cx="4028265" cy="3029690"/>
          </a:xfrm>
          <a:prstGeom prst="rect">
            <a:avLst/>
          </a:prstGeom>
          <a:noFill/>
          <a:ln>
            <a:noFill/>
          </a:ln>
        </p:spPr>
      </p:pic>
    </p:spTree>
    <p:extLst>
      <p:ext uri="{BB962C8B-B14F-4D97-AF65-F5344CB8AC3E}">
        <p14:creationId xmlns:p14="http://schemas.microsoft.com/office/powerpoint/2010/main" val="5547793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599" y="685798"/>
            <a:ext cx="10386812" cy="3564229"/>
          </a:xfrm>
        </p:spPr>
        <p:txBody>
          <a:bodyPr>
            <a:normAutofit/>
          </a:bodyPr>
          <a:lstStyle/>
          <a:p>
            <a:pPr>
              <a:lnSpc>
                <a:spcPct val="150000"/>
              </a:lnSpc>
            </a:pPr>
            <a:r>
              <a:rPr lang="en-US" i="1" dirty="0"/>
              <a:t>Arduino </a:t>
            </a:r>
            <a:r>
              <a:rPr lang="en-US" i="1" dirty="0" smtClean="0"/>
              <a:t>Nano</a:t>
            </a:r>
            <a:br>
              <a:rPr lang="en-US" i="1" dirty="0" smtClean="0"/>
            </a:br>
            <a:r>
              <a:rPr lang="en-US" sz="1800" i="1" dirty="0" smtClean="0"/>
              <a:t>We </a:t>
            </a:r>
            <a:r>
              <a:rPr lang="en-US" sz="1800" i="1" dirty="0"/>
              <a:t>use this Arduino to connect with it the color sensor and the slave Bluetooth , which will be closed to the ground to count turns by sensing the black line </a:t>
            </a:r>
            <a:r>
              <a:rPr lang="en-US" sz="1800" dirty="0"/>
              <a:t/>
            </a:r>
            <a:br>
              <a:rPr lang="en-US" sz="1800" dirty="0"/>
            </a:br>
            <a:r>
              <a:rPr lang="en-US" sz="1800" dirty="0" smtClean="0"/>
              <a:t>.</a:t>
            </a:r>
            <a:r>
              <a:rPr lang="en-US" sz="4800" dirty="0" smtClean="0"/>
              <a:t/>
            </a:r>
            <a:br>
              <a:rPr lang="en-US" sz="4800" dirty="0" smtClean="0"/>
            </a:br>
            <a:endParaRPr lang="en-US" sz="2400" dirty="0"/>
          </a:p>
        </p:txBody>
      </p:sp>
      <p:pic>
        <p:nvPicPr>
          <p:cNvPr id="5" name="Picture 4" descr="نتيجة بحث الصور عن ‪arduino nan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06084" y="2735352"/>
            <a:ext cx="3738321" cy="3472265"/>
          </a:xfrm>
          <a:prstGeom prst="rect">
            <a:avLst/>
          </a:prstGeom>
          <a:noFill/>
          <a:ln>
            <a:noFill/>
          </a:ln>
        </p:spPr>
      </p:pic>
    </p:spTree>
    <p:extLst>
      <p:ext uri="{BB962C8B-B14F-4D97-AF65-F5344CB8AC3E}">
        <p14:creationId xmlns:p14="http://schemas.microsoft.com/office/powerpoint/2010/main" val="26771879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599" y="685798"/>
            <a:ext cx="10386812" cy="3564229"/>
          </a:xfrm>
        </p:spPr>
        <p:txBody>
          <a:bodyPr>
            <a:normAutofit/>
          </a:bodyPr>
          <a:lstStyle/>
          <a:p>
            <a:pPr>
              <a:lnSpc>
                <a:spcPct val="150000"/>
              </a:lnSpc>
            </a:pPr>
            <a:r>
              <a:rPr lang="en-US" i="1" dirty="0"/>
              <a:t>4X4 keypad </a:t>
            </a:r>
            <a:r>
              <a:rPr lang="en-US" i="1" dirty="0" smtClean="0"/>
              <a:t/>
            </a:r>
            <a:br>
              <a:rPr lang="en-US" i="1" dirty="0" smtClean="0"/>
            </a:br>
            <a:r>
              <a:rPr lang="en-US" sz="1800" i="1" dirty="0"/>
              <a:t>This component is used by the user to choose the feature he want from which displayed on the screen.</a:t>
            </a:r>
            <a:r>
              <a:rPr lang="en-US" sz="1800" dirty="0"/>
              <a:t/>
            </a:r>
            <a:br>
              <a:rPr lang="en-US" sz="1800" dirty="0"/>
            </a:br>
            <a:r>
              <a:rPr lang="en-US" sz="1800" dirty="0"/>
              <a:t/>
            </a:r>
            <a:br>
              <a:rPr lang="en-US" sz="1800" dirty="0"/>
            </a:br>
            <a:r>
              <a:rPr lang="en-US" sz="1800" dirty="0" smtClean="0"/>
              <a:t>.</a:t>
            </a:r>
            <a:r>
              <a:rPr lang="en-US" sz="4800" dirty="0" smtClean="0"/>
              <a:t/>
            </a:r>
            <a:br>
              <a:rPr lang="en-US" sz="4800" dirty="0" smtClean="0"/>
            </a:br>
            <a:endParaRPr lang="en-US" sz="2400" dirty="0"/>
          </a:p>
        </p:txBody>
      </p:sp>
      <p:pic>
        <p:nvPicPr>
          <p:cNvPr id="4" name="Picture 3" descr="نتيجة بحث الصور عن ‪keypad‬‏"/>
          <p:cNvPicPr/>
          <p:nvPr/>
        </p:nvPicPr>
        <p:blipFill>
          <a:blip r:embed="rId2">
            <a:extLst>
              <a:ext uri="{28A0092B-C50C-407E-A947-70E740481C1C}">
                <a14:useLocalDpi xmlns:a14="http://schemas.microsoft.com/office/drawing/2010/main" val="0"/>
              </a:ext>
            </a:extLst>
          </a:blip>
          <a:srcRect/>
          <a:stretch>
            <a:fillRect/>
          </a:stretch>
        </p:blipFill>
        <p:spPr bwMode="auto">
          <a:xfrm>
            <a:off x="4095482" y="2608307"/>
            <a:ext cx="3452275" cy="3766736"/>
          </a:xfrm>
          <a:prstGeom prst="rect">
            <a:avLst/>
          </a:prstGeom>
          <a:noFill/>
          <a:ln>
            <a:noFill/>
          </a:ln>
        </p:spPr>
      </p:pic>
    </p:spTree>
    <p:extLst>
      <p:ext uri="{BB962C8B-B14F-4D97-AF65-F5344CB8AC3E}">
        <p14:creationId xmlns:p14="http://schemas.microsoft.com/office/powerpoint/2010/main" val="40866396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599" y="685798"/>
            <a:ext cx="10386812" cy="3564229"/>
          </a:xfrm>
        </p:spPr>
        <p:txBody>
          <a:bodyPr>
            <a:normAutofit/>
          </a:bodyPr>
          <a:lstStyle/>
          <a:p>
            <a:pPr>
              <a:lnSpc>
                <a:spcPct val="150000"/>
              </a:lnSpc>
            </a:pPr>
            <a:r>
              <a:rPr lang="en-US" sz="2800" i="1" dirty="0" smtClean="0"/>
              <a:t>Methodology </a:t>
            </a:r>
            <a:br>
              <a:rPr lang="en-US" sz="2800" i="1" dirty="0" smtClean="0"/>
            </a:br>
            <a:r>
              <a:rPr lang="en-US" sz="1800" i="1" dirty="0"/>
              <a:t>The first connection we built: Arduino mega with LCD. After this we write a sample code to check the LCD and how it view the result</a:t>
            </a:r>
            <a:endParaRPr lang="en-US" sz="18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4180066" y="821027"/>
            <a:ext cx="3857625" cy="6858000"/>
          </a:xfrm>
          <a:prstGeom prst="rect">
            <a:avLst/>
          </a:prstGeom>
        </p:spPr>
      </p:pic>
    </p:spTree>
    <p:extLst>
      <p:ext uri="{BB962C8B-B14F-4D97-AF65-F5344CB8AC3E}">
        <p14:creationId xmlns:p14="http://schemas.microsoft.com/office/powerpoint/2010/main" val="21559941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599" y="685798"/>
            <a:ext cx="10386812" cy="3564229"/>
          </a:xfrm>
        </p:spPr>
        <p:txBody>
          <a:bodyPr>
            <a:normAutofit/>
          </a:bodyPr>
          <a:lstStyle/>
          <a:p>
            <a:pPr>
              <a:lnSpc>
                <a:spcPct val="150000"/>
              </a:lnSpc>
            </a:pPr>
            <a:r>
              <a:rPr lang="en-US" sz="2800" b="1" i="1" dirty="0" smtClean="0"/>
              <a:t>Methodology </a:t>
            </a:r>
            <a:br>
              <a:rPr lang="en-US" sz="2800" b="1" i="1" dirty="0" smtClean="0"/>
            </a:br>
            <a:r>
              <a:rPr lang="en-US" sz="1800" b="1" dirty="0"/>
              <a:t>Arduino</a:t>
            </a:r>
            <a:r>
              <a:rPr lang="en-US" sz="1800" b="1" i="1" dirty="0"/>
              <a:t> mega with pulse </a:t>
            </a:r>
            <a:r>
              <a:rPr lang="en-US" sz="1800" b="1" i="1" dirty="0" smtClean="0"/>
              <a:t>sensor</a:t>
            </a:r>
            <a:br>
              <a:rPr lang="en-US" sz="1800" b="1" i="1" dirty="0" smtClean="0"/>
            </a:br>
            <a:r>
              <a:rPr lang="en-US" sz="1800" i="1" dirty="0"/>
              <a:t>We use three pins from Arduino mega to connect pulse </a:t>
            </a:r>
            <a:r>
              <a:rPr lang="en-US" sz="1800" i="1" dirty="0" smtClean="0"/>
              <a:t>sensor</a:t>
            </a:r>
            <a:br>
              <a:rPr lang="en-US" sz="1800" i="1" dirty="0" smtClean="0"/>
            </a:br>
            <a:r>
              <a:rPr lang="en-US" sz="1800" i="1" dirty="0"/>
              <a:t/>
            </a:r>
            <a:br>
              <a:rPr lang="en-US" sz="1800" i="1" dirty="0"/>
            </a:br>
            <a:endParaRPr lang="en-US" sz="1800" b="1" dirty="0"/>
          </a:p>
        </p:txBody>
      </p:sp>
      <p:pic>
        <p:nvPicPr>
          <p:cNvPr id="4" name="VID_51110821_042019_887">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936383" y="2228045"/>
            <a:ext cx="5782614" cy="4444504"/>
          </a:xfrm>
          <a:prstGeom prst="rect">
            <a:avLst/>
          </a:prstGeom>
        </p:spPr>
      </p:pic>
    </p:spTree>
    <p:extLst>
      <p:ext uri="{BB962C8B-B14F-4D97-AF65-F5344CB8AC3E}">
        <p14:creationId xmlns:p14="http://schemas.microsoft.com/office/powerpoint/2010/main" val="37684665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598" y="685798"/>
            <a:ext cx="5673145" cy="3564229"/>
          </a:xfrm>
        </p:spPr>
        <p:txBody>
          <a:bodyPr>
            <a:normAutofit/>
          </a:bodyPr>
          <a:lstStyle/>
          <a:p>
            <a:pPr>
              <a:lnSpc>
                <a:spcPct val="150000"/>
              </a:lnSpc>
            </a:pPr>
            <a:r>
              <a:rPr lang="en-US" sz="2800" b="1" i="1" dirty="0" smtClean="0"/>
              <a:t>Methodology </a:t>
            </a:r>
            <a:br>
              <a:rPr lang="en-US" sz="2800" b="1" i="1" dirty="0" smtClean="0"/>
            </a:br>
            <a:r>
              <a:rPr lang="en-US" sz="1800" b="1" dirty="0" smtClean="0"/>
              <a:t>Turns counter using keypad</a:t>
            </a:r>
            <a:r>
              <a:rPr lang="en-US" sz="1800" b="1" i="1" dirty="0" smtClean="0"/>
              <a:t/>
            </a:r>
            <a:br>
              <a:rPr lang="en-US" sz="1800" b="1" i="1" dirty="0" smtClean="0"/>
            </a:br>
            <a:r>
              <a:rPr lang="en-US" sz="1800" i="1" dirty="0"/>
              <a:t>We use </a:t>
            </a:r>
            <a:r>
              <a:rPr lang="en-US" sz="1800" i="1" dirty="0" smtClean="0"/>
              <a:t>the keypad to count turns by user through clicking on character A at every turn.</a:t>
            </a:r>
            <a:br>
              <a:rPr lang="en-US" sz="1800" i="1" dirty="0" smtClean="0"/>
            </a:br>
            <a:r>
              <a:rPr lang="en-US" sz="1800" i="1" dirty="0"/>
              <a:t/>
            </a:r>
            <a:br>
              <a:rPr lang="en-US" sz="1800" i="1" dirty="0"/>
            </a:br>
            <a:endParaRPr lang="en-US" sz="1800" b="1" dirty="0"/>
          </a:p>
        </p:txBody>
      </p:sp>
      <p:pic>
        <p:nvPicPr>
          <p:cNvPr id="4" name="video-1492633405_cutte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289442" y="309093"/>
            <a:ext cx="4448578" cy="6269865"/>
          </a:xfrm>
          <a:prstGeom prst="rect">
            <a:avLst/>
          </a:prstGeom>
        </p:spPr>
      </p:pic>
    </p:spTree>
    <p:extLst>
      <p:ext uri="{BB962C8B-B14F-4D97-AF65-F5344CB8AC3E}">
        <p14:creationId xmlns:p14="http://schemas.microsoft.com/office/powerpoint/2010/main" val="685138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599" y="685798"/>
            <a:ext cx="6265573" cy="3564229"/>
          </a:xfrm>
        </p:spPr>
        <p:txBody>
          <a:bodyPr>
            <a:normAutofit/>
          </a:bodyPr>
          <a:lstStyle/>
          <a:p>
            <a:pPr>
              <a:lnSpc>
                <a:spcPct val="150000"/>
              </a:lnSpc>
            </a:pPr>
            <a:r>
              <a:rPr lang="en-US" sz="2800" b="1" i="1" dirty="0" smtClean="0"/>
              <a:t>Methodology </a:t>
            </a:r>
            <a:br>
              <a:rPr lang="en-US" sz="2800" b="1" i="1" dirty="0" smtClean="0"/>
            </a:br>
            <a:r>
              <a:rPr lang="en-US" sz="1800" b="1" dirty="0"/>
              <a:t>Arduino mega with GSM</a:t>
            </a:r>
            <a:r>
              <a:rPr lang="en-US" sz="1800" b="1" dirty="0" smtClean="0"/>
              <a:t>.</a:t>
            </a:r>
            <a:r>
              <a:rPr lang="en-US" sz="1800" i="1" dirty="0" smtClean="0"/>
              <a:t/>
            </a:r>
            <a:br>
              <a:rPr lang="en-US" sz="1800" i="1" dirty="0" smtClean="0"/>
            </a:br>
            <a:r>
              <a:rPr lang="en-US" sz="1800" i="1" dirty="0" smtClean="0"/>
              <a:t>We </a:t>
            </a:r>
            <a:r>
              <a:rPr lang="en-US" sz="1800" i="1" dirty="0"/>
              <a:t>use three pins from Arduino mega to connect </a:t>
            </a:r>
            <a:r>
              <a:rPr lang="en-US" sz="1800" i="1" dirty="0" smtClean="0"/>
              <a:t>GSM serially , then we implement the Arduino UNO of the GSM to make calls and tracking.</a:t>
            </a:r>
            <a:br>
              <a:rPr lang="en-US" sz="1800" i="1" dirty="0" smtClean="0"/>
            </a:br>
            <a:r>
              <a:rPr lang="en-US" sz="1800" i="1" dirty="0"/>
              <a:t/>
            </a:r>
            <a:br>
              <a:rPr lang="en-US" sz="1800" i="1" dirty="0"/>
            </a:br>
            <a:endParaRPr lang="en-US" sz="1800" b="1" dirty="0"/>
          </a:p>
        </p:txBody>
      </p:sp>
      <p:pic>
        <p:nvPicPr>
          <p:cNvPr id="3" name="video-1492633405_cutted(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637172" y="201769"/>
            <a:ext cx="4358425" cy="6248400"/>
          </a:xfrm>
          <a:prstGeom prst="rect">
            <a:avLst/>
          </a:prstGeom>
        </p:spPr>
      </p:pic>
    </p:spTree>
    <p:extLst>
      <p:ext uri="{BB962C8B-B14F-4D97-AF65-F5344CB8AC3E}">
        <p14:creationId xmlns:p14="http://schemas.microsoft.com/office/powerpoint/2010/main" val="245729805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599" y="685798"/>
            <a:ext cx="6265573" cy="3564229"/>
          </a:xfrm>
        </p:spPr>
        <p:txBody>
          <a:bodyPr>
            <a:normAutofit/>
          </a:bodyPr>
          <a:lstStyle/>
          <a:p>
            <a:pPr>
              <a:lnSpc>
                <a:spcPct val="150000"/>
              </a:lnSpc>
            </a:pPr>
            <a:r>
              <a:rPr lang="en-US" sz="2800" b="1" i="1" dirty="0" smtClean="0"/>
              <a:t>Methodology </a:t>
            </a:r>
            <a:br>
              <a:rPr lang="en-US" sz="2800" b="1" i="1" dirty="0" smtClean="0"/>
            </a:br>
            <a:r>
              <a:rPr lang="en-US" sz="1800" b="1" dirty="0"/>
              <a:t>Arduino mega with GSM</a:t>
            </a:r>
            <a:r>
              <a:rPr lang="en-US" sz="1800" b="1" dirty="0" smtClean="0"/>
              <a:t>.(tracking)</a:t>
            </a:r>
            <a:r>
              <a:rPr lang="en-US" sz="1800" i="1" dirty="0" smtClean="0"/>
              <a:t/>
            </a:r>
            <a:br>
              <a:rPr lang="en-US" sz="1800" i="1" dirty="0" smtClean="0"/>
            </a:br>
            <a:r>
              <a:rPr lang="en-US" sz="1800" i="1" dirty="0" smtClean="0"/>
              <a:t>We </a:t>
            </a:r>
            <a:r>
              <a:rPr lang="en-US" sz="1800" i="1" dirty="0"/>
              <a:t>use three pins from Arduino mega to connect </a:t>
            </a:r>
            <a:r>
              <a:rPr lang="en-US" sz="1800" i="1" dirty="0" smtClean="0"/>
              <a:t>GSM serially , then we implement the Arduino UNO of the GSM to make calls and tracking.</a:t>
            </a:r>
            <a:br>
              <a:rPr lang="en-US" sz="1800" i="1" dirty="0" smtClean="0"/>
            </a:br>
            <a:r>
              <a:rPr lang="en-US" sz="1800" i="1" dirty="0"/>
              <a:t/>
            </a:r>
            <a:br>
              <a:rPr lang="en-US" sz="1800" i="1" dirty="0"/>
            </a:br>
            <a:endParaRPr lang="en-US" sz="1800" b="1" dirty="0"/>
          </a:p>
        </p:txBody>
      </p:sp>
      <p:pic>
        <p:nvPicPr>
          <p:cNvPr id="4" name="20170525_052558">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198513" y="2717442"/>
            <a:ext cx="7154930" cy="4024648"/>
          </a:xfrm>
          <a:prstGeom prst="rect">
            <a:avLst/>
          </a:prstGeom>
        </p:spPr>
      </p:pic>
    </p:spTree>
    <p:extLst>
      <p:ext uri="{BB962C8B-B14F-4D97-AF65-F5344CB8AC3E}">
        <p14:creationId xmlns:p14="http://schemas.microsoft.com/office/powerpoint/2010/main" val="36463471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599" y="685798"/>
            <a:ext cx="10386812" cy="3564229"/>
          </a:xfrm>
        </p:spPr>
        <p:txBody>
          <a:bodyPr>
            <a:normAutofit/>
          </a:bodyPr>
          <a:lstStyle/>
          <a:p>
            <a:pPr>
              <a:lnSpc>
                <a:spcPct val="150000"/>
              </a:lnSpc>
            </a:pPr>
            <a:r>
              <a:rPr lang="en-US" sz="2800" b="1" i="1" dirty="0" smtClean="0"/>
              <a:t>Methodology </a:t>
            </a:r>
            <a:br>
              <a:rPr lang="en-US" sz="2800" b="1" i="1" dirty="0" smtClean="0"/>
            </a:br>
            <a:r>
              <a:rPr lang="en-US" sz="1800" i="1" dirty="0" smtClean="0"/>
              <a:t>Messages from guide .through Bluetooth ., we connect the Bluetooth to Serial 2 at the Arduino to receive messages and display it on the LCD.</a:t>
            </a:r>
            <a:br>
              <a:rPr lang="en-US" sz="1800" i="1" dirty="0" smtClean="0"/>
            </a:br>
            <a:r>
              <a:rPr lang="en-US" sz="1800" i="1" dirty="0" smtClean="0"/>
              <a:t/>
            </a:r>
            <a:br>
              <a:rPr lang="en-US" sz="1800" i="1" dirty="0" smtClean="0"/>
            </a:br>
            <a:r>
              <a:rPr lang="en-US" sz="1800" i="1" dirty="0"/>
              <a:t/>
            </a:r>
            <a:br>
              <a:rPr lang="en-US" sz="1800" i="1" dirty="0"/>
            </a:br>
            <a:endParaRPr lang="en-US" sz="1800" b="1" dirty="0"/>
          </a:p>
        </p:txBody>
      </p:sp>
      <p:pic>
        <p:nvPicPr>
          <p:cNvPr id="3" name="VID_20170525_05175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425781" y="2263461"/>
            <a:ext cx="7572777" cy="4259687"/>
          </a:xfrm>
          <a:prstGeom prst="rect">
            <a:avLst/>
          </a:prstGeom>
        </p:spPr>
      </p:pic>
    </p:spTree>
    <p:extLst>
      <p:ext uri="{BB962C8B-B14F-4D97-AF65-F5344CB8AC3E}">
        <p14:creationId xmlns:p14="http://schemas.microsoft.com/office/powerpoint/2010/main" val="7893634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599" y="685798"/>
            <a:ext cx="10386812" cy="3564229"/>
          </a:xfrm>
        </p:spPr>
        <p:txBody>
          <a:bodyPr>
            <a:normAutofit/>
          </a:bodyPr>
          <a:lstStyle/>
          <a:p>
            <a:pPr>
              <a:lnSpc>
                <a:spcPct val="150000"/>
              </a:lnSpc>
            </a:pPr>
            <a:r>
              <a:rPr lang="en-US" sz="2800" b="1" i="1" dirty="0" smtClean="0"/>
              <a:t>Methodology </a:t>
            </a:r>
            <a:br>
              <a:rPr lang="en-US" sz="2800" b="1" i="1" dirty="0" smtClean="0"/>
            </a:br>
            <a:r>
              <a:rPr lang="en-US" sz="1800" i="1" dirty="0" smtClean="0"/>
              <a:t>Controlling the Cells to have the efficient power according to light .</a:t>
            </a:r>
            <a:br>
              <a:rPr lang="en-US" sz="1800" i="1" dirty="0" smtClean="0"/>
            </a:br>
            <a:r>
              <a:rPr lang="en-US" sz="1800" i="1" dirty="0" smtClean="0"/>
              <a:t>We use stepper motor and LDR to control the cells .</a:t>
            </a:r>
            <a:br>
              <a:rPr lang="en-US" sz="1800" i="1" dirty="0" smtClean="0"/>
            </a:br>
            <a:r>
              <a:rPr lang="en-US" sz="1800" i="1" dirty="0" smtClean="0"/>
              <a:t/>
            </a:r>
            <a:br>
              <a:rPr lang="en-US" sz="1800" i="1" dirty="0" smtClean="0"/>
            </a:br>
            <a:r>
              <a:rPr lang="en-US" sz="1800" i="1" dirty="0"/>
              <a:t/>
            </a:r>
            <a:br>
              <a:rPr lang="en-US" sz="1800" i="1" dirty="0"/>
            </a:br>
            <a:endParaRPr lang="en-US" sz="1800" b="1" dirty="0"/>
          </a:p>
        </p:txBody>
      </p:sp>
      <p:pic>
        <p:nvPicPr>
          <p:cNvPr id="3" name="VID_21400514_231630_34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396543" y="2316452"/>
            <a:ext cx="6858000" cy="3867150"/>
          </a:xfrm>
          <a:prstGeom prst="rect">
            <a:avLst/>
          </a:prstGeom>
        </p:spPr>
      </p:pic>
    </p:spTree>
    <p:extLst>
      <p:ext uri="{BB962C8B-B14F-4D97-AF65-F5344CB8AC3E}">
        <p14:creationId xmlns:p14="http://schemas.microsoft.com/office/powerpoint/2010/main" val="4721707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we Faced</a:t>
            </a:r>
            <a:endParaRPr lang="en-US" dirty="0"/>
          </a:p>
        </p:txBody>
      </p:sp>
      <p:sp>
        <p:nvSpPr>
          <p:cNvPr id="3" name="Content Placeholder 2"/>
          <p:cNvSpPr>
            <a:spLocks noGrp="1"/>
          </p:cNvSpPr>
          <p:nvPr>
            <p:ph idx="1"/>
          </p:nvPr>
        </p:nvSpPr>
        <p:spPr>
          <a:xfrm>
            <a:off x="1371599" y="1931831"/>
            <a:ext cx="10129235" cy="4353059"/>
          </a:xfrm>
        </p:spPr>
        <p:txBody>
          <a:bodyPr>
            <a:noAutofit/>
          </a:bodyPr>
          <a:lstStyle/>
          <a:p>
            <a:pPr marL="0" indent="0">
              <a:lnSpc>
                <a:spcPct val="150000"/>
              </a:lnSpc>
              <a:buNone/>
            </a:pPr>
            <a:r>
              <a:rPr lang="en-US" sz="2200" i="1" dirty="0"/>
              <a:t>we faced a lot of problems and was almost solved by replacing components and reading . </a:t>
            </a:r>
            <a:endParaRPr lang="en-US" sz="2200" dirty="0"/>
          </a:p>
          <a:p>
            <a:pPr>
              <a:lnSpc>
                <a:spcPct val="150000"/>
              </a:lnSpc>
              <a:buFont typeface="Wingdings" panose="05000000000000000000" pitchFamily="2" charset="2"/>
              <a:buChar char="Ø"/>
            </a:pPr>
            <a:r>
              <a:rPr lang="en-US" sz="2200" i="1" dirty="0"/>
              <a:t>Some of them was that we faced a difficulty of finding an appropriate LCD to work with our project , we user more than one , and finally we find the 2.4 </a:t>
            </a:r>
            <a:r>
              <a:rPr lang="en-US" sz="2200" i="1" dirty="0" err="1"/>
              <a:t>tft</a:t>
            </a:r>
            <a:r>
              <a:rPr lang="en-US" sz="2200" i="1" dirty="0"/>
              <a:t> touchscreen , we read and learn how it work , and successfully we dealt with it . </a:t>
            </a:r>
            <a:endParaRPr lang="en-US" sz="2200" i="1" dirty="0" smtClean="0"/>
          </a:p>
          <a:p>
            <a:pPr>
              <a:lnSpc>
                <a:spcPct val="150000"/>
              </a:lnSpc>
              <a:buFont typeface="Wingdings" panose="05000000000000000000" pitchFamily="2" charset="2"/>
              <a:buChar char="Ø"/>
            </a:pPr>
            <a:r>
              <a:rPr lang="en-US" sz="2200" i="1" dirty="0" smtClean="0"/>
              <a:t>we find difficulty in working with GSM Module , since it’s have an Arduino Uno inside, we faced a problem of serial communication between it and the mega. </a:t>
            </a:r>
          </a:p>
          <a:p>
            <a:pPr>
              <a:lnSpc>
                <a:spcPct val="150000"/>
              </a:lnSpc>
              <a:buFont typeface="Wingdings" panose="05000000000000000000" pitchFamily="2" charset="2"/>
              <a:buChar char="Ø"/>
            </a:pPr>
            <a:endParaRPr lang="en-US" sz="2200" dirty="0"/>
          </a:p>
        </p:txBody>
      </p:sp>
    </p:spTree>
    <p:extLst>
      <p:ext uri="{BB962C8B-B14F-4D97-AF65-F5344CB8AC3E}">
        <p14:creationId xmlns:p14="http://schemas.microsoft.com/office/powerpoint/2010/main" val="36520445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Work</a:t>
            </a:r>
            <a:endParaRPr lang="en-US" dirty="0"/>
          </a:p>
        </p:txBody>
      </p:sp>
      <p:sp>
        <p:nvSpPr>
          <p:cNvPr id="3" name="Content Placeholder 2"/>
          <p:cNvSpPr>
            <a:spLocks noGrp="1"/>
          </p:cNvSpPr>
          <p:nvPr>
            <p:ph idx="1"/>
          </p:nvPr>
        </p:nvSpPr>
        <p:spPr>
          <a:xfrm>
            <a:off x="1371600" y="1757966"/>
            <a:ext cx="9601200" cy="3581400"/>
          </a:xfrm>
        </p:spPr>
        <p:txBody>
          <a:bodyPr>
            <a:normAutofit fontScale="92500" lnSpcReduction="10000"/>
          </a:bodyPr>
          <a:lstStyle/>
          <a:p>
            <a:endParaRPr lang="en-US" sz="3200" dirty="0"/>
          </a:p>
          <a:p>
            <a:pPr>
              <a:lnSpc>
                <a:spcPct val="150000"/>
              </a:lnSpc>
              <a:buFont typeface="Wingdings" panose="05000000000000000000" pitchFamily="2" charset="2"/>
              <a:buChar char="Ø"/>
            </a:pPr>
            <a:r>
              <a:rPr lang="en-US" sz="2400" dirty="0"/>
              <a:t>To add a wireless communication between the guide and the user . </a:t>
            </a:r>
          </a:p>
          <a:p>
            <a:pPr>
              <a:lnSpc>
                <a:spcPct val="150000"/>
              </a:lnSpc>
              <a:buFont typeface="Wingdings" panose="05000000000000000000" pitchFamily="2" charset="2"/>
              <a:buChar char="Ø"/>
            </a:pPr>
            <a:r>
              <a:rPr lang="en-US" sz="2400" dirty="0"/>
              <a:t>To improve the notification feature by adding voice messages to warn the user when something </a:t>
            </a:r>
            <a:r>
              <a:rPr lang="en-US" sz="2400" dirty="0" smtClean="0"/>
              <a:t>happened.</a:t>
            </a:r>
          </a:p>
          <a:p>
            <a:pPr>
              <a:lnSpc>
                <a:spcPct val="150000"/>
              </a:lnSpc>
              <a:buFont typeface="Wingdings" panose="05000000000000000000" pitchFamily="2" charset="2"/>
              <a:buChar char="Ø"/>
            </a:pPr>
            <a:r>
              <a:rPr lang="en-US" sz="2400" dirty="0" smtClean="0"/>
              <a:t>To </a:t>
            </a:r>
            <a:r>
              <a:rPr lang="en-US" sz="2400" dirty="0"/>
              <a:t>add more medical features . </a:t>
            </a:r>
          </a:p>
          <a:p>
            <a:pPr>
              <a:lnSpc>
                <a:spcPct val="150000"/>
              </a:lnSpc>
              <a:buFont typeface="Wingdings" panose="05000000000000000000" pitchFamily="2" charset="2"/>
              <a:buChar char="Ø"/>
            </a:pPr>
            <a:r>
              <a:rPr lang="en-US" sz="2400" dirty="0"/>
              <a:t>To add pray times on the LCD . </a:t>
            </a:r>
          </a:p>
          <a:p>
            <a:pPr>
              <a:buFont typeface="Wingdings" panose="05000000000000000000" pitchFamily="2" charset="2"/>
              <a:buChar char="Ø"/>
            </a:pPr>
            <a:endParaRPr lang="en-US" sz="2400" dirty="0"/>
          </a:p>
        </p:txBody>
      </p:sp>
    </p:spTree>
    <p:extLst>
      <p:ext uri="{BB962C8B-B14F-4D97-AF65-F5344CB8AC3E}">
        <p14:creationId xmlns:p14="http://schemas.microsoft.com/office/powerpoint/2010/main" val="1795668859"/>
      </p:ext>
    </p:extLst>
  </p:cSld>
  <p:clrMapOvr>
    <a:masterClrMapping/>
  </p:clrMapOvr>
  <p:timing>
    <p:tnLst>
      <p:par>
        <p:cTn id="1" dur="indefinite" restart="never" nodeType="tmRoot"/>
      </p:par>
    </p:tnLst>
  </p:timing>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TM10001105[[fn=Crop]]</Template>
  <TotalTime>5496</TotalTime>
  <Words>283</Words>
  <Application>Microsoft Office PowerPoint</Application>
  <PresentationFormat>Widescreen</PresentationFormat>
  <Paragraphs>37</Paragraphs>
  <Slides>22</Slides>
  <Notes>0</Notes>
  <HiddenSlides>0</HiddenSlides>
  <MMClips>6</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Franklin Gothic Book</vt:lpstr>
      <vt:lpstr>Tahoma</vt:lpstr>
      <vt:lpstr>Wingdings</vt:lpstr>
      <vt:lpstr>Crop</vt:lpstr>
      <vt:lpstr>Smart Umbrella</vt:lpstr>
      <vt:lpstr>Outline</vt:lpstr>
      <vt:lpstr>What is Smart Umbrella?</vt:lpstr>
      <vt:lpstr>Components Arduino Mega 2560 Smart Umbrella has many features for the user of it , like the tracking of guide , calling , medical features , control of solar cells and so on , that’s lead to many components to have in our project , so we needed to an Arduino has enough pins to meet the number of components , that causes us to use the Arduino mega</vt:lpstr>
      <vt:lpstr>2.4 TFT touchscreen LCD shield We use 2.4 TFT  to display the features that the user of our project can have , the user can choose what a specific thing to do , which will be continued and displayed it’s result throw the screen .   </vt:lpstr>
      <vt:lpstr>SIM808 GSM/GPRS/GPS Module  For calling, tracking, messages, we search for a component that could have these features, we found the SIM808 Module is the most appropriate one that could meet our requirements..   </vt:lpstr>
      <vt:lpstr>Pulse Sensor  We look also for some medical features that we could include in our project, we found that the heart rate measurement is good thing to be included according to the continuous moving of Pilgrims, it’s a good thing to keep tracking for their heart rate, so we have the pulse sensor.  </vt:lpstr>
      <vt:lpstr>solar cells    </vt:lpstr>
      <vt:lpstr>Stepper Motor with driver and light sensors  We use stepper motor to and light sensors to let the solar cell follow the light of the sun to get the most efficient power . </vt:lpstr>
      <vt:lpstr>Bluetooth (HC05) module  we use the this module for the communication messages between the guide and the user, we use the Bluetooth modules to have a master slave connection between an Arduino Nano and the Arduino mega , to send the count of turns from Arduino Nano to Arduino mega  . </vt:lpstr>
      <vt:lpstr>color sensor We use the color sensor of Mh-sensor series , to detect the black color , which is used for counting the turns around ka’ba. . </vt:lpstr>
      <vt:lpstr>Arduino Nano We use this Arduino to connect with it the color sensor and the slave Bluetooth , which will be closed to the ground to count turns by sensing the black line  . </vt:lpstr>
      <vt:lpstr>4X4 keypad  This component is used by the user to choose the feature he want from which displayed on the screen.  . </vt:lpstr>
      <vt:lpstr>Methodology  The first connection we built: Arduino mega with LCD. After this we write a sample code to check the LCD and how it view the result</vt:lpstr>
      <vt:lpstr>Methodology  Arduino mega with pulse sensor We use three pins from Arduino mega to connect pulse sensor  </vt:lpstr>
      <vt:lpstr>Methodology  Turns counter using keypad We use the keypad to count turns by user through clicking on character A at every turn.  </vt:lpstr>
      <vt:lpstr>Methodology  Arduino mega with GSM. We use three pins from Arduino mega to connect GSM serially , then we implement the Arduino UNO of the GSM to make calls and tracking.  </vt:lpstr>
      <vt:lpstr>Methodology  Arduino mega with GSM.(tracking) We use three pins from Arduino mega to connect GSM serially , then we implement the Arduino UNO of the GSM to make calls and tracking.  </vt:lpstr>
      <vt:lpstr>Methodology  Messages from guide .through Bluetooth ., we connect the Bluetooth to Serial 2 at the Arduino to receive messages and display it on the LCD.   </vt:lpstr>
      <vt:lpstr>Methodology  Controlling the Cells to have the efficient power according to light . We use stepper motor and LDR to control the cells .   </vt:lpstr>
      <vt:lpstr>Problems we Faced</vt:lpstr>
      <vt:lpstr>Future Work</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Virtual Keyboard</dc:title>
  <dc:creator>Basemo</dc:creator>
  <cp:lastModifiedBy>Mohammed Marabi</cp:lastModifiedBy>
  <cp:revision>32</cp:revision>
  <dcterms:created xsi:type="dcterms:W3CDTF">2016-12-21T06:31:27Z</dcterms:created>
  <dcterms:modified xsi:type="dcterms:W3CDTF">2017-05-28T07:33:37Z</dcterms:modified>
</cp:coreProperties>
</file>