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charts/chart3.xml" ContentType="application/vnd.openxmlformats-officedocument.drawingml.chart+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Default Extension="bin" ContentType="application/vnd.openxmlformats-officedocument.oleObject"/>
  <Override PartName="/ppt/diagrams/quickStyle5.xml" ContentType="application/vnd.openxmlformats-officedocument.drawingml.diagramStyl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Default Extension="vml" ContentType="application/vnd.openxmlformats-officedocument.vmlDrawing"/>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charts/chart2.xml" ContentType="application/vnd.openxmlformats-officedocument.drawingml.chart+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52"/>
  </p:notesMasterIdLst>
  <p:sldIdLst>
    <p:sldId id="300" r:id="rId2"/>
    <p:sldId id="310" r:id="rId3"/>
    <p:sldId id="311" r:id="rId4"/>
    <p:sldId id="257" r:id="rId5"/>
    <p:sldId id="303" r:id="rId6"/>
    <p:sldId id="304" r:id="rId7"/>
    <p:sldId id="258" r:id="rId8"/>
    <p:sldId id="259" r:id="rId9"/>
    <p:sldId id="260" r:id="rId10"/>
    <p:sldId id="305" r:id="rId11"/>
    <p:sldId id="306" r:id="rId12"/>
    <p:sldId id="261" r:id="rId13"/>
    <p:sldId id="262" r:id="rId14"/>
    <p:sldId id="263" r:id="rId15"/>
    <p:sldId id="264" r:id="rId16"/>
    <p:sldId id="268" r:id="rId17"/>
    <p:sldId id="269" r:id="rId18"/>
    <p:sldId id="270" r:id="rId19"/>
    <p:sldId id="265" r:id="rId20"/>
    <p:sldId id="267" r:id="rId21"/>
    <p:sldId id="288" r:id="rId22"/>
    <p:sldId id="307" r:id="rId23"/>
    <p:sldId id="308" r:id="rId24"/>
    <p:sldId id="271" r:id="rId25"/>
    <p:sldId id="272" r:id="rId26"/>
    <p:sldId id="273" r:id="rId27"/>
    <p:sldId id="274" r:id="rId28"/>
    <p:sldId id="275" r:id="rId29"/>
    <p:sldId id="276" r:id="rId30"/>
    <p:sldId id="277" r:id="rId31"/>
    <p:sldId id="278" r:id="rId32"/>
    <p:sldId id="279" r:id="rId33"/>
    <p:sldId id="320" r:id="rId34"/>
    <p:sldId id="280" r:id="rId35"/>
    <p:sldId id="281" r:id="rId36"/>
    <p:sldId id="283" r:id="rId37"/>
    <p:sldId id="285" r:id="rId38"/>
    <p:sldId id="312" r:id="rId39"/>
    <p:sldId id="313" r:id="rId40"/>
    <p:sldId id="314" r:id="rId41"/>
    <p:sldId id="292" r:id="rId42"/>
    <p:sldId id="315" r:id="rId43"/>
    <p:sldId id="286" r:id="rId44"/>
    <p:sldId id="297" r:id="rId45"/>
    <p:sldId id="318" r:id="rId46"/>
    <p:sldId id="319" r:id="rId47"/>
    <p:sldId id="316" r:id="rId48"/>
    <p:sldId id="317" r:id="rId49"/>
    <p:sldId id="309" r:id="rId50"/>
    <p:sldId id="299" r:id="rId5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B301B821-A1FF-4177-AEE7-76D212191A09}" styleName="نمط متوسط 1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7178" autoAdjust="0"/>
  </p:normalViewPr>
  <p:slideViewPr>
    <p:cSldViewPr>
      <p:cViewPr>
        <p:scale>
          <a:sx n="70" d="100"/>
          <a:sy n="70" d="100"/>
        </p:scale>
        <p:origin x="-1164" y="-894"/>
      </p:cViewPr>
      <p:guideLst>
        <p:guide orient="horz" pos="2160"/>
        <p:guide pos="2880"/>
      </p:guideLst>
    </p:cSldViewPr>
  </p:slideViewPr>
  <p:notesTextViewPr>
    <p:cViewPr>
      <p:scale>
        <a:sx n="100" d="100"/>
        <a:sy n="100" d="100"/>
      </p:scale>
      <p:origin x="0" y="0"/>
    </p:cViewPr>
  </p:notesTextViewPr>
  <p:sorterViewPr>
    <p:cViewPr>
      <p:scale>
        <a:sx n="66" d="100"/>
        <a:sy n="66" d="100"/>
      </p:scale>
      <p:origin x="-108" y="423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c%20corner\Desktop\&#1601;&#1589;&#1604;%20&#1579;&#1575;&#1606;&#1610;%205\&#1605;&#1588;&#1585;&#1608;&#1593;%20&#1578;&#1582;&#1585;&#1580;\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pc%20corner\Desktop\&#1601;&#1589;&#1604;%20&#1579;&#1575;&#1606;&#1610;%205\&#1605;&#1588;&#1585;&#1608;&#1593;%20&#1578;&#1582;&#1585;&#1580;\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G:\New%20Microsoft%20Office%20Excel%20Worksheet%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
  <c:chart>
    <c:title>
      <c:tx>
        <c:rich>
          <a:bodyPr/>
          <a:lstStyle/>
          <a:p>
            <a:pPr>
              <a:defRPr lang="en-US"/>
            </a:pPr>
            <a:r>
              <a:rPr lang="en-US"/>
              <a:t>Months V.S Sum of Loss Time</a:t>
            </a:r>
          </a:p>
        </c:rich>
      </c:tx>
      <c:layout>
        <c:manualLayout>
          <c:xMode val="edge"/>
          <c:yMode val="edge"/>
          <c:x val="0.27280538318706837"/>
          <c:y val="2.7777777777778498E-2"/>
        </c:manualLayout>
      </c:layout>
    </c:title>
    <c:plotArea>
      <c:layout>
        <c:manualLayout>
          <c:layoutTarget val="inner"/>
          <c:xMode val="edge"/>
          <c:yMode val="edge"/>
          <c:x val="0.12281744457316976"/>
          <c:y val="0.19480351414406541"/>
          <c:w val="0.85702734443192452"/>
          <c:h val="0.5943092009332166"/>
        </c:manualLayout>
      </c:layout>
      <c:lineChart>
        <c:grouping val="standard"/>
        <c:ser>
          <c:idx val="0"/>
          <c:order val="0"/>
          <c:tx>
            <c:v>Months</c:v>
          </c:tx>
          <c:spPr>
            <a:ln>
              <a:solidFill>
                <a:schemeClr val="tx1"/>
              </a:solidFill>
            </a:ln>
          </c:spPr>
          <c:marker>
            <c:spPr>
              <a:solidFill>
                <a:schemeClr val="tx1"/>
              </a:solidFill>
              <a:ln>
                <a:solidFill>
                  <a:schemeClr val="tx1"/>
                </a:solidFill>
              </a:ln>
            </c:spPr>
          </c:marker>
          <c:cat>
            <c:numRef>
              <c:f>ورقة1!$F$6:$M$6</c:f>
              <c:numCache>
                <c:formatCode>mmm\-yy</c:formatCode>
                <c:ptCount val="8"/>
                <c:pt idx="0">
                  <c:v>40940</c:v>
                </c:pt>
                <c:pt idx="1">
                  <c:v>40909</c:v>
                </c:pt>
                <c:pt idx="2">
                  <c:v>40878</c:v>
                </c:pt>
                <c:pt idx="3">
                  <c:v>40848</c:v>
                </c:pt>
                <c:pt idx="4">
                  <c:v>40787</c:v>
                </c:pt>
                <c:pt idx="5">
                  <c:v>40756</c:v>
                </c:pt>
                <c:pt idx="6">
                  <c:v>40695</c:v>
                </c:pt>
                <c:pt idx="7">
                  <c:v>40664</c:v>
                </c:pt>
              </c:numCache>
            </c:numRef>
          </c:cat>
          <c:val>
            <c:numRef>
              <c:f>ورقة1!$F$7:$M$7</c:f>
              <c:numCache>
                <c:formatCode>hh:mm</c:formatCode>
                <c:ptCount val="8"/>
                <c:pt idx="0">
                  <c:v>0.61736111111111114</c:v>
                </c:pt>
                <c:pt idx="1">
                  <c:v>0.39722222222222664</c:v>
                </c:pt>
                <c:pt idx="2">
                  <c:v>0.85833333333333361</c:v>
                </c:pt>
                <c:pt idx="3">
                  <c:v>0.86944444444445124</c:v>
                </c:pt>
                <c:pt idx="4">
                  <c:v>0.73055555555555562</c:v>
                </c:pt>
                <c:pt idx="5">
                  <c:v>0.68958333333333577</c:v>
                </c:pt>
                <c:pt idx="6">
                  <c:v>0.49444444444444835</c:v>
                </c:pt>
                <c:pt idx="7">
                  <c:v>0.35902777777778377</c:v>
                </c:pt>
              </c:numCache>
            </c:numRef>
          </c:val>
        </c:ser>
        <c:hiLowLines/>
        <c:marker val="1"/>
        <c:axId val="50828416"/>
        <c:axId val="50830336"/>
      </c:lineChart>
      <c:dateAx>
        <c:axId val="50828416"/>
        <c:scaling>
          <c:orientation val="minMax"/>
        </c:scaling>
        <c:axPos val="b"/>
        <c:title>
          <c:tx>
            <c:rich>
              <a:bodyPr/>
              <a:lstStyle/>
              <a:p>
                <a:pPr>
                  <a:defRPr lang="en-US"/>
                </a:pPr>
                <a:r>
                  <a:rPr lang="en-US"/>
                  <a:t>Months</a:t>
                </a:r>
                <a:endParaRPr lang="ar-SA"/>
              </a:p>
            </c:rich>
          </c:tx>
        </c:title>
        <c:numFmt formatCode="mmm\-yy" sourceLinked="1"/>
        <c:majorTickMark val="none"/>
        <c:tickLblPos val="nextTo"/>
        <c:txPr>
          <a:bodyPr/>
          <a:lstStyle/>
          <a:p>
            <a:pPr>
              <a:defRPr lang="en-US"/>
            </a:pPr>
            <a:endParaRPr lang="en-US"/>
          </a:p>
        </c:txPr>
        <c:crossAx val="50830336"/>
        <c:crosses val="autoZero"/>
        <c:auto val="1"/>
        <c:lblOffset val="100"/>
      </c:dateAx>
      <c:valAx>
        <c:axId val="50830336"/>
        <c:scaling>
          <c:orientation val="minMax"/>
        </c:scaling>
        <c:axPos val="l"/>
        <c:title>
          <c:tx>
            <c:rich>
              <a:bodyPr/>
              <a:lstStyle/>
              <a:p>
                <a:pPr>
                  <a:defRPr lang="en-US"/>
                </a:pPr>
                <a:r>
                  <a:rPr lang="en-US"/>
                  <a:t>Sum of Loss Time</a:t>
                </a:r>
                <a:endParaRPr lang="ar-SA"/>
              </a:p>
            </c:rich>
          </c:tx>
        </c:title>
        <c:numFmt formatCode="hh:mm" sourceLinked="1"/>
        <c:tickLblPos val="nextTo"/>
        <c:txPr>
          <a:bodyPr/>
          <a:lstStyle/>
          <a:p>
            <a:pPr>
              <a:defRPr lang="en-US"/>
            </a:pPr>
            <a:endParaRPr lang="en-US"/>
          </a:p>
        </c:txPr>
        <c:crossAx val="50828416"/>
        <c:crosses val="autoZero"/>
        <c:crossBetween val="between"/>
      </c:valAx>
    </c:plotArea>
    <c:plotVisOnly val="1"/>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a:pPr>
            <a:r>
              <a:rPr lang="en-US"/>
              <a:t>Months V.S Sum of Breakdown Time</a:t>
            </a:r>
          </a:p>
        </c:rich>
      </c:tx>
    </c:title>
    <c:plotArea>
      <c:layout/>
      <c:lineChart>
        <c:grouping val="standard"/>
        <c:ser>
          <c:idx val="0"/>
          <c:order val="0"/>
          <c:tx>
            <c:v>Sum of Breakdown Time</c:v>
          </c:tx>
          <c:spPr>
            <a:ln>
              <a:solidFill>
                <a:schemeClr val="tx1"/>
              </a:solidFill>
            </a:ln>
          </c:spPr>
          <c:marker>
            <c:spPr>
              <a:solidFill>
                <a:schemeClr val="tx1"/>
              </a:solidFill>
              <a:ln>
                <a:solidFill>
                  <a:schemeClr val="tx1"/>
                </a:solidFill>
              </a:ln>
            </c:spPr>
          </c:marker>
          <c:cat>
            <c:numRef>
              <c:f>ورقة1!$F$6:$M$6</c:f>
              <c:numCache>
                <c:formatCode>mmm\-yy</c:formatCode>
                <c:ptCount val="8"/>
                <c:pt idx="0">
                  <c:v>40940</c:v>
                </c:pt>
                <c:pt idx="1">
                  <c:v>40909</c:v>
                </c:pt>
                <c:pt idx="2">
                  <c:v>40878</c:v>
                </c:pt>
                <c:pt idx="3">
                  <c:v>40848</c:v>
                </c:pt>
                <c:pt idx="4">
                  <c:v>40787</c:v>
                </c:pt>
                <c:pt idx="5">
                  <c:v>40756</c:v>
                </c:pt>
                <c:pt idx="6">
                  <c:v>40695</c:v>
                </c:pt>
                <c:pt idx="7">
                  <c:v>40664</c:v>
                </c:pt>
              </c:numCache>
            </c:numRef>
          </c:cat>
          <c:val>
            <c:numRef>
              <c:f>ورقة1!$F$8:$M$8</c:f>
              <c:numCache>
                <c:formatCode>[h]:mm:ss</c:formatCode>
                <c:ptCount val="8"/>
                <c:pt idx="0">
                  <c:v>2.7576388888888888</c:v>
                </c:pt>
                <c:pt idx="1">
                  <c:v>4.7833333333333972</c:v>
                </c:pt>
                <c:pt idx="2">
                  <c:v>1.9805555555555725</c:v>
                </c:pt>
                <c:pt idx="3">
                  <c:v>4.2638888888888875</c:v>
                </c:pt>
                <c:pt idx="4">
                  <c:v>2.1208333333333331</c:v>
                </c:pt>
                <c:pt idx="5">
                  <c:v>1.2618055555555556</c:v>
                </c:pt>
                <c:pt idx="6">
                  <c:v>1.8298611111111098</c:v>
                </c:pt>
                <c:pt idx="7">
                  <c:v>2.6722222222222225</c:v>
                </c:pt>
              </c:numCache>
            </c:numRef>
          </c:val>
        </c:ser>
        <c:hiLowLines/>
        <c:marker val="1"/>
        <c:axId val="50842624"/>
        <c:axId val="50848896"/>
      </c:lineChart>
      <c:dateAx>
        <c:axId val="50842624"/>
        <c:scaling>
          <c:orientation val="minMax"/>
        </c:scaling>
        <c:axPos val="b"/>
        <c:title>
          <c:tx>
            <c:rich>
              <a:bodyPr/>
              <a:lstStyle/>
              <a:p>
                <a:pPr>
                  <a:defRPr lang="en-US"/>
                </a:pPr>
                <a:r>
                  <a:rPr lang="en-US"/>
                  <a:t>Months</a:t>
                </a:r>
                <a:endParaRPr lang="ar-SA"/>
              </a:p>
            </c:rich>
          </c:tx>
        </c:title>
        <c:numFmt formatCode="mmm\-yy" sourceLinked="1"/>
        <c:majorTickMark val="none"/>
        <c:tickLblPos val="nextTo"/>
        <c:txPr>
          <a:bodyPr/>
          <a:lstStyle/>
          <a:p>
            <a:pPr>
              <a:defRPr lang="en-US"/>
            </a:pPr>
            <a:endParaRPr lang="en-US"/>
          </a:p>
        </c:txPr>
        <c:crossAx val="50848896"/>
        <c:crosses val="autoZero"/>
        <c:auto val="1"/>
        <c:lblOffset val="100"/>
      </c:dateAx>
      <c:valAx>
        <c:axId val="50848896"/>
        <c:scaling>
          <c:orientation val="minMax"/>
        </c:scaling>
        <c:axPos val="l"/>
        <c:title>
          <c:tx>
            <c:rich>
              <a:bodyPr/>
              <a:lstStyle/>
              <a:p>
                <a:pPr>
                  <a:defRPr lang="en-US"/>
                </a:pPr>
                <a:r>
                  <a:rPr lang="en-US"/>
                  <a:t>Sum of Breakdown Time</a:t>
                </a:r>
                <a:endParaRPr lang="ar-SA"/>
              </a:p>
            </c:rich>
          </c:tx>
        </c:title>
        <c:numFmt formatCode="[h]:mm:ss" sourceLinked="1"/>
        <c:tickLblPos val="nextTo"/>
        <c:txPr>
          <a:bodyPr/>
          <a:lstStyle/>
          <a:p>
            <a:pPr>
              <a:defRPr lang="en-US"/>
            </a:pPr>
            <a:endParaRPr lang="en-US"/>
          </a:p>
        </c:txPr>
        <c:crossAx val="50842624"/>
        <c:crosses val="autoZero"/>
        <c:crossBetween val="between"/>
      </c:valAx>
    </c:plotArea>
    <c:plotVisOnly val="1"/>
  </c:chart>
  <c:spPr>
    <a:solidFill>
      <a:schemeClr val="lt1"/>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AngAx val="1"/>
    </c:view3D>
    <c:plotArea>
      <c:layout/>
      <c:bar3DChart>
        <c:barDir val="col"/>
        <c:grouping val="clustered"/>
        <c:ser>
          <c:idx val="0"/>
          <c:order val="0"/>
          <c:tx>
            <c:v>Feb-12</c:v>
          </c:tx>
          <c:cat>
            <c:strRef>
              <c:f>ورقة1!$B$3:$J$3</c:f>
              <c:strCache>
                <c:ptCount val="9"/>
                <c:pt idx="0">
                  <c:v>Siniora Al-qudes</c:v>
                </c:pt>
                <c:pt idx="1">
                  <c:v>Lanshon Nemh</c:v>
                </c:pt>
                <c:pt idx="2">
                  <c:v>Taj</c:v>
                </c:pt>
                <c:pt idx="3">
                  <c:v>Mortdella</c:v>
                </c:pt>
                <c:pt idx="4">
                  <c:v>Farankforter</c:v>
                </c:pt>
                <c:pt idx="5">
                  <c:v>Pastramiat</c:v>
                </c:pt>
                <c:pt idx="6">
                  <c:v>Salami</c:v>
                </c:pt>
                <c:pt idx="7">
                  <c:v>Slices</c:v>
                </c:pt>
                <c:pt idx="8">
                  <c:v>Cans</c:v>
                </c:pt>
              </c:strCache>
            </c:strRef>
          </c:cat>
          <c:val>
            <c:numRef>
              <c:f>ورقة1!$B$4:$J$4</c:f>
              <c:numCache>
                <c:formatCode>0.00%</c:formatCode>
                <c:ptCount val="9"/>
                <c:pt idx="0">
                  <c:v>7.0000000000000552E-4</c:v>
                </c:pt>
                <c:pt idx="1">
                  <c:v>6.0000000000000483E-4</c:v>
                </c:pt>
                <c:pt idx="2">
                  <c:v>5.0000000000000034E-4</c:v>
                </c:pt>
                <c:pt idx="3">
                  <c:v>1.4000000000000041E-3</c:v>
                </c:pt>
                <c:pt idx="4">
                  <c:v>3.4000000000000211E-3</c:v>
                </c:pt>
                <c:pt idx="5">
                  <c:v>4.1000000000000003E-3</c:v>
                </c:pt>
                <c:pt idx="6">
                  <c:v>6.0000000000000483E-4</c:v>
                </c:pt>
                <c:pt idx="7">
                  <c:v>1.7000000000000081E-3</c:v>
                </c:pt>
                <c:pt idx="8">
                  <c:v>1.2999999999999978E-3</c:v>
                </c:pt>
              </c:numCache>
            </c:numRef>
          </c:val>
        </c:ser>
        <c:ser>
          <c:idx val="1"/>
          <c:order val="1"/>
          <c:tx>
            <c:v> Dec 2011</c:v>
          </c:tx>
          <c:cat>
            <c:strRef>
              <c:f>ورقة1!$B$3:$J$3</c:f>
              <c:strCache>
                <c:ptCount val="9"/>
                <c:pt idx="0">
                  <c:v>Siniora Al-qudes</c:v>
                </c:pt>
                <c:pt idx="1">
                  <c:v>Lanshon Nemh</c:v>
                </c:pt>
                <c:pt idx="2">
                  <c:v>Taj</c:v>
                </c:pt>
                <c:pt idx="3">
                  <c:v>Mortdella</c:v>
                </c:pt>
                <c:pt idx="4">
                  <c:v>Farankforter</c:v>
                </c:pt>
                <c:pt idx="5">
                  <c:v>Pastramiat</c:v>
                </c:pt>
                <c:pt idx="6">
                  <c:v>Salami</c:v>
                </c:pt>
                <c:pt idx="7">
                  <c:v>Slices</c:v>
                </c:pt>
                <c:pt idx="8">
                  <c:v>Cans</c:v>
                </c:pt>
              </c:strCache>
            </c:strRef>
          </c:cat>
          <c:val>
            <c:numRef>
              <c:f>ورقة1!$B$6:$J$6</c:f>
              <c:numCache>
                <c:formatCode>0.00%</c:formatCode>
                <c:ptCount val="9"/>
                <c:pt idx="0">
                  <c:v>1.4000000000000041E-3</c:v>
                </c:pt>
                <c:pt idx="1">
                  <c:v>1.4000000000000041E-3</c:v>
                </c:pt>
                <c:pt idx="2">
                  <c:v>7.5000000000000483E-3</c:v>
                </c:pt>
                <c:pt idx="3">
                  <c:v>3.9000000000000224E-3</c:v>
                </c:pt>
                <c:pt idx="4">
                  <c:v>6.7000000000000445E-3</c:v>
                </c:pt>
                <c:pt idx="5">
                  <c:v>3.9000000000000224E-3</c:v>
                </c:pt>
                <c:pt idx="6">
                  <c:v>4.5000000000000014E-3</c:v>
                </c:pt>
                <c:pt idx="7">
                  <c:v>3.7000000000000323E-3</c:v>
                </c:pt>
                <c:pt idx="8">
                  <c:v>1.6000000000000129E-3</c:v>
                </c:pt>
              </c:numCache>
            </c:numRef>
          </c:val>
        </c:ser>
        <c:shape val="cylinder"/>
        <c:axId val="51288320"/>
        <c:axId val="51290496"/>
        <c:axId val="0"/>
      </c:bar3DChart>
      <c:catAx>
        <c:axId val="51288320"/>
        <c:scaling>
          <c:orientation val="minMax"/>
        </c:scaling>
        <c:axPos val="b"/>
        <c:title>
          <c:tx>
            <c:rich>
              <a:bodyPr/>
              <a:lstStyle/>
              <a:p>
                <a:pPr>
                  <a:defRPr lang="en-US"/>
                </a:pPr>
                <a:r>
                  <a:rPr lang="en-US"/>
                  <a:t>product type </a:t>
                </a:r>
              </a:p>
            </c:rich>
          </c:tx>
        </c:title>
        <c:majorTickMark val="none"/>
        <c:tickLblPos val="nextTo"/>
        <c:txPr>
          <a:bodyPr/>
          <a:lstStyle/>
          <a:p>
            <a:pPr>
              <a:defRPr lang="en-US"/>
            </a:pPr>
            <a:endParaRPr lang="en-US"/>
          </a:p>
        </c:txPr>
        <c:crossAx val="51290496"/>
        <c:crosses val="autoZero"/>
        <c:auto val="1"/>
        <c:lblAlgn val="ctr"/>
        <c:lblOffset val="100"/>
      </c:catAx>
      <c:valAx>
        <c:axId val="51290496"/>
        <c:scaling>
          <c:orientation val="minMax"/>
        </c:scaling>
        <c:axPos val="l"/>
        <c:title>
          <c:tx>
            <c:rich>
              <a:bodyPr/>
              <a:lstStyle/>
              <a:p>
                <a:pPr>
                  <a:defRPr lang="en-US"/>
                </a:pPr>
                <a:r>
                  <a:rPr lang="en-US"/>
                  <a:t>%</a:t>
                </a:r>
                <a:r>
                  <a:rPr lang="en-US" baseline="0"/>
                  <a:t> of Scrap </a:t>
                </a:r>
                <a:endParaRPr lang="en-US"/>
              </a:p>
            </c:rich>
          </c:tx>
        </c:title>
        <c:numFmt formatCode="0.00%" sourceLinked="1"/>
        <c:tickLblPos val="nextTo"/>
        <c:txPr>
          <a:bodyPr/>
          <a:lstStyle/>
          <a:p>
            <a:pPr>
              <a:defRPr lang="en-US"/>
            </a:pPr>
            <a:endParaRPr lang="en-US"/>
          </a:p>
        </c:txPr>
        <c:crossAx val="51288320"/>
        <c:crosses val="autoZero"/>
        <c:crossBetween val="between"/>
      </c:valAx>
    </c:plotArea>
    <c:legend>
      <c:legendPos val="r"/>
      <c:txPr>
        <a:bodyPr/>
        <a:lstStyle/>
        <a:p>
          <a:pPr>
            <a:defRPr lang="en-US"/>
          </a:pPr>
          <a:endParaRPr lang="en-US"/>
        </a:p>
      </c:txPr>
    </c:legend>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54BDF9-8515-4677-9942-0171F000F8EB}" type="doc">
      <dgm:prSet loTypeId="urn:microsoft.com/office/officeart/2005/8/layout/process4" loCatId="list" qsTypeId="urn:microsoft.com/office/officeart/2005/8/quickstyle/simple3" qsCatId="simple" csTypeId="urn:microsoft.com/office/officeart/2005/8/colors/accent1_4" csCatId="accent1" phldr="1"/>
      <dgm:spPr/>
      <dgm:t>
        <a:bodyPr/>
        <a:lstStyle>
          <a:extLst/>
        </a:lstStyle>
        <a:p>
          <a:endParaRPr lang="en-US"/>
        </a:p>
      </dgm:t>
    </dgm:pt>
    <dgm:pt modelId="{787546C1-DD5C-4D6E-BFDD-D95A52E781AD}">
      <dgm:prSet phldrT="[Text]" custT="1">
        <dgm:style>
          <a:lnRef idx="2">
            <a:schemeClr val="accent1"/>
          </a:lnRef>
          <a:fillRef idx="1">
            <a:schemeClr val="lt1"/>
          </a:fillRef>
          <a:effectRef idx="0">
            <a:schemeClr val="accent1"/>
          </a:effectRef>
          <a:fontRef idx="minor">
            <a:schemeClr val="dk1"/>
          </a:fontRef>
        </dgm:style>
      </dgm:prSet>
      <dgm:spPr/>
      <dgm:t>
        <a:bodyPr/>
        <a:lstStyle>
          <a:extLst/>
        </a:lstStyle>
        <a:p>
          <a:r>
            <a:rPr lang="en-US" sz="2400" b="1" dirty="0" smtClean="0">
              <a:latin typeface="+mj-lt"/>
            </a:rPr>
            <a:t>Introduction </a:t>
          </a:r>
          <a:endParaRPr lang="en-US" sz="2400" b="1" dirty="0">
            <a:latin typeface="+mj-lt"/>
          </a:endParaRPr>
        </a:p>
      </dgm:t>
    </dgm:pt>
    <dgm:pt modelId="{88942913-D2BB-4DEB-B0E7-EA2B7A6CD360}" type="parTrans" cxnId="{DFAEFA4C-B3B0-4C4E-BCD8-BFB53D07C5D0}">
      <dgm:prSet/>
      <dgm:spPr/>
      <dgm:t>
        <a:bodyPr/>
        <a:lstStyle>
          <a:extLst/>
        </a:lstStyle>
        <a:p>
          <a:endParaRPr lang="en-US" sz="2400" b="1"/>
        </a:p>
      </dgm:t>
    </dgm:pt>
    <dgm:pt modelId="{579A9A07-8770-4AC1-9705-76E19F87D269}" type="sibTrans" cxnId="{DFAEFA4C-B3B0-4C4E-BCD8-BFB53D07C5D0}">
      <dgm:prSet/>
      <dgm:spPr/>
      <dgm:t>
        <a:bodyPr/>
        <a:lstStyle>
          <a:extLst/>
        </a:lstStyle>
        <a:p>
          <a:endParaRPr lang="en-US" sz="2400" b="1"/>
        </a:p>
      </dgm:t>
    </dgm:pt>
    <dgm:pt modelId="{06CA3E7A-7731-4B8C-B066-82E082F18747}">
      <dgm:prSet phldrT="[Text]" custT="1">
        <dgm:style>
          <a:lnRef idx="2">
            <a:schemeClr val="accent1"/>
          </a:lnRef>
          <a:fillRef idx="1">
            <a:schemeClr val="lt1"/>
          </a:fillRef>
          <a:effectRef idx="0">
            <a:schemeClr val="accent1"/>
          </a:effectRef>
          <a:fontRef idx="minor">
            <a:schemeClr val="dk1"/>
          </a:fontRef>
        </dgm:style>
      </dgm:prSet>
      <dgm:spPr/>
      <dgm:t>
        <a:bodyPr/>
        <a:lstStyle>
          <a:extLst/>
        </a:lstStyle>
        <a:p>
          <a:pPr rtl="1"/>
          <a:r>
            <a:rPr lang="en-US" sz="2400" b="1" u="none" dirty="0" smtClean="0">
              <a:latin typeface="+mj-lt"/>
            </a:rPr>
            <a:t>Methodology </a:t>
          </a:r>
          <a:endParaRPr lang="en-US" sz="2400" b="1" u="none" dirty="0">
            <a:latin typeface="+mj-lt"/>
          </a:endParaRPr>
        </a:p>
      </dgm:t>
    </dgm:pt>
    <dgm:pt modelId="{392D9E15-CD63-467B-A3E7-B1F9B606F099}" type="parTrans" cxnId="{D15F24D2-769C-4698-9009-A50F7BB80DBD}">
      <dgm:prSet/>
      <dgm:spPr/>
      <dgm:t>
        <a:bodyPr/>
        <a:lstStyle/>
        <a:p>
          <a:pPr rtl="1"/>
          <a:endParaRPr lang="ar-SA" sz="2400" b="1"/>
        </a:p>
      </dgm:t>
    </dgm:pt>
    <dgm:pt modelId="{882224CF-D525-4ABC-979D-1784839700B9}" type="sibTrans" cxnId="{D15F24D2-769C-4698-9009-A50F7BB80DBD}">
      <dgm:prSet/>
      <dgm:spPr/>
      <dgm:t>
        <a:bodyPr/>
        <a:lstStyle/>
        <a:p>
          <a:pPr rtl="1"/>
          <a:endParaRPr lang="ar-SA" sz="2400" b="1"/>
        </a:p>
      </dgm:t>
    </dgm:pt>
    <dgm:pt modelId="{50398F3F-B486-416A-860A-37A923859EF7}">
      <dgm:prSet custT="1">
        <dgm:style>
          <a:lnRef idx="2">
            <a:schemeClr val="accent1"/>
          </a:lnRef>
          <a:fillRef idx="1">
            <a:schemeClr val="lt1"/>
          </a:fillRef>
          <a:effectRef idx="0">
            <a:schemeClr val="accent1"/>
          </a:effectRef>
          <a:fontRef idx="minor">
            <a:schemeClr val="dk1"/>
          </a:fontRef>
        </dgm:style>
      </dgm:prSet>
      <dgm:spPr/>
      <dgm:t>
        <a:bodyPr/>
        <a:lstStyle/>
        <a:p>
          <a:r>
            <a:rPr lang="en-GB" sz="2400" b="1" u="none" dirty="0" smtClean="0">
              <a:latin typeface="+mj-lt"/>
            </a:rPr>
            <a:t>Current State Analysis </a:t>
          </a:r>
          <a:endParaRPr lang="en-GB" sz="2400" b="1" u="none" dirty="0">
            <a:latin typeface="+mj-lt"/>
          </a:endParaRPr>
        </a:p>
      </dgm:t>
    </dgm:pt>
    <dgm:pt modelId="{4D0FB1A8-B55E-45E0-A6DD-2D025BF15E77}" type="parTrans" cxnId="{E2AA479E-3E59-4076-B332-6761088CC221}">
      <dgm:prSet/>
      <dgm:spPr/>
      <dgm:t>
        <a:bodyPr/>
        <a:lstStyle/>
        <a:p>
          <a:endParaRPr lang="en-GB" sz="2400" b="1"/>
        </a:p>
      </dgm:t>
    </dgm:pt>
    <dgm:pt modelId="{6C6C01B5-F592-466F-AD6B-119A0A7D248B}" type="sibTrans" cxnId="{E2AA479E-3E59-4076-B332-6761088CC221}">
      <dgm:prSet/>
      <dgm:spPr/>
      <dgm:t>
        <a:bodyPr/>
        <a:lstStyle/>
        <a:p>
          <a:endParaRPr lang="en-GB" sz="2400" b="1"/>
        </a:p>
      </dgm:t>
    </dgm:pt>
    <dgm:pt modelId="{7299DBA5-4D0A-4D9D-B32D-6BEBDBDDA7F0}">
      <dgm:prSet custT="1">
        <dgm:style>
          <a:lnRef idx="2">
            <a:schemeClr val="accent1"/>
          </a:lnRef>
          <a:fillRef idx="1">
            <a:schemeClr val="lt1"/>
          </a:fillRef>
          <a:effectRef idx="0">
            <a:schemeClr val="accent1"/>
          </a:effectRef>
          <a:fontRef idx="minor">
            <a:schemeClr val="dk1"/>
          </a:fontRef>
        </dgm:style>
      </dgm:prSet>
      <dgm:spPr/>
      <dgm:t>
        <a:bodyPr/>
        <a:lstStyle/>
        <a:p>
          <a:r>
            <a:rPr lang="en-GB" sz="2400" b="1" dirty="0" smtClean="0">
              <a:latin typeface="+mj-lt"/>
            </a:rPr>
            <a:t>Problem Statement &amp; Objective</a:t>
          </a:r>
          <a:endParaRPr lang="en-GB" sz="2400" b="1" dirty="0">
            <a:latin typeface="+mj-lt"/>
          </a:endParaRPr>
        </a:p>
      </dgm:t>
    </dgm:pt>
    <dgm:pt modelId="{4D31F7F9-AC83-4C36-BEEE-66866F95554F}" type="sibTrans" cxnId="{38F300ED-7C33-4A9B-8F0C-1A8F01D63D4D}">
      <dgm:prSet/>
      <dgm:spPr/>
      <dgm:t>
        <a:bodyPr/>
        <a:lstStyle/>
        <a:p>
          <a:endParaRPr lang="en-GB" sz="2400" b="1"/>
        </a:p>
      </dgm:t>
    </dgm:pt>
    <dgm:pt modelId="{9378EB8B-8583-49B0-A4D7-566F2E0E27E0}" type="parTrans" cxnId="{38F300ED-7C33-4A9B-8F0C-1A8F01D63D4D}">
      <dgm:prSet/>
      <dgm:spPr/>
      <dgm:t>
        <a:bodyPr/>
        <a:lstStyle/>
        <a:p>
          <a:endParaRPr lang="en-GB" sz="2400" b="1"/>
        </a:p>
      </dgm:t>
    </dgm:pt>
    <dgm:pt modelId="{BE8BB5D9-0BF3-4549-9C95-51B974ED41FE}">
      <dgm:prSet custT="1">
        <dgm:style>
          <a:lnRef idx="2">
            <a:schemeClr val="accent1"/>
          </a:lnRef>
          <a:fillRef idx="1">
            <a:schemeClr val="lt1"/>
          </a:fillRef>
          <a:effectRef idx="0">
            <a:schemeClr val="accent1"/>
          </a:effectRef>
          <a:fontRef idx="minor">
            <a:schemeClr val="dk1"/>
          </a:fontRef>
        </dgm:style>
      </dgm:prSet>
      <dgm:spPr/>
      <dgm:t>
        <a:bodyPr/>
        <a:lstStyle/>
        <a:p>
          <a:r>
            <a:rPr lang="en-US" sz="2400" b="1" dirty="0" smtClean="0">
              <a:latin typeface="+mj-lt"/>
            </a:rPr>
            <a:t>Future State And Improvement</a:t>
          </a:r>
          <a:endParaRPr lang="en-GB" sz="2400" b="1" dirty="0">
            <a:latin typeface="+mj-lt"/>
          </a:endParaRPr>
        </a:p>
      </dgm:t>
    </dgm:pt>
    <dgm:pt modelId="{86700301-BCB6-4B7C-92E1-BE8E248E533A}" type="parTrans" cxnId="{88648438-610B-42CE-8927-E5326A401FA7}">
      <dgm:prSet/>
      <dgm:spPr/>
      <dgm:t>
        <a:bodyPr/>
        <a:lstStyle/>
        <a:p>
          <a:endParaRPr lang="en-GB" sz="2400" b="1"/>
        </a:p>
      </dgm:t>
    </dgm:pt>
    <dgm:pt modelId="{BA8D0D48-0F84-45F2-8BB2-BA5D82FA0494}" type="sibTrans" cxnId="{88648438-610B-42CE-8927-E5326A401FA7}">
      <dgm:prSet/>
      <dgm:spPr/>
      <dgm:t>
        <a:bodyPr/>
        <a:lstStyle/>
        <a:p>
          <a:endParaRPr lang="en-GB" sz="2400" b="1"/>
        </a:p>
      </dgm:t>
    </dgm:pt>
    <dgm:pt modelId="{B8F3737C-44D0-497E-B37C-F50FBA82546C}">
      <dgm:prSet custT="1">
        <dgm:style>
          <a:lnRef idx="2">
            <a:schemeClr val="accent1"/>
          </a:lnRef>
          <a:fillRef idx="1">
            <a:schemeClr val="lt1"/>
          </a:fillRef>
          <a:effectRef idx="0">
            <a:schemeClr val="accent1"/>
          </a:effectRef>
          <a:fontRef idx="minor">
            <a:schemeClr val="dk1"/>
          </a:fontRef>
        </dgm:style>
      </dgm:prSet>
      <dgm:spPr/>
      <dgm:t>
        <a:bodyPr/>
        <a:lstStyle/>
        <a:p>
          <a:r>
            <a:rPr lang="en-US" sz="2400" b="1" dirty="0" smtClean="0">
              <a:latin typeface="+mj-lt"/>
            </a:rPr>
            <a:t>Seven Wastes Analysis </a:t>
          </a:r>
          <a:endParaRPr lang="en-GB" sz="2400" b="1" dirty="0">
            <a:latin typeface="+mj-lt"/>
          </a:endParaRPr>
        </a:p>
      </dgm:t>
    </dgm:pt>
    <dgm:pt modelId="{D10C33F4-26B1-4253-ACE7-3445E40A27D1}" type="parTrans" cxnId="{285D791B-1306-40BF-86E4-9C52274D0A85}">
      <dgm:prSet/>
      <dgm:spPr/>
      <dgm:t>
        <a:bodyPr/>
        <a:lstStyle/>
        <a:p>
          <a:endParaRPr lang="en-GB" sz="2400" b="1"/>
        </a:p>
      </dgm:t>
    </dgm:pt>
    <dgm:pt modelId="{71532F5A-13EC-4E54-985A-3D8FA0081B32}" type="sibTrans" cxnId="{285D791B-1306-40BF-86E4-9C52274D0A85}">
      <dgm:prSet/>
      <dgm:spPr/>
      <dgm:t>
        <a:bodyPr/>
        <a:lstStyle/>
        <a:p>
          <a:endParaRPr lang="en-GB" sz="2400" b="1"/>
        </a:p>
      </dgm:t>
    </dgm:pt>
    <dgm:pt modelId="{3C863E84-ECCF-4F3E-9592-A85D513181CE}">
      <dgm:prSet custT="1">
        <dgm:style>
          <a:lnRef idx="2">
            <a:schemeClr val="accent1"/>
          </a:lnRef>
          <a:fillRef idx="1">
            <a:schemeClr val="lt1"/>
          </a:fillRef>
          <a:effectRef idx="0">
            <a:schemeClr val="accent1"/>
          </a:effectRef>
          <a:fontRef idx="minor">
            <a:schemeClr val="dk1"/>
          </a:fontRef>
        </dgm:style>
      </dgm:prSet>
      <dgm:spPr/>
      <dgm:t>
        <a:bodyPr/>
        <a:lstStyle/>
        <a:p>
          <a:r>
            <a:rPr lang="en-US" sz="2400" b="1" dirty="0" smtClean="0">
              <a:latin typeface="+mj-lt"/>
            </a:rPr>
            <a:t> Outcomes</a:t>
          </a:r>
          <a:endParaRPr lang="en-GB" sz="2400" b="1" dirty="0">
            <a:latin typeface="+mj-lt"/>
          </a:endParaRPr>
        </a:p>
      </dgm:t>
    </dgm:pt>
    <dgm:pt modelId="{9E795CB6-CA3B-4236-8CE7-F8EDF9B0AC35}" type="parTrans" cxnId="{7322A53F-A6AD-4E56-8264-D2F7801589DF}">
      <dgm:prSet/>
      <dgm:spPr/>
      <dgm:t>
        <a:bodyPr/>
        <a:lstStyle/>
        <a:p>
          <a:endParaRPr lang="en-GB" sz="2400"/>
        </a:p>
      </dgm:t>
    </dgm:pt>
    <dgm:pt modelId="{F75EC783-8067-4E8A-B883-FAC5AA8A67A1}" type="sibTrans" cxnId="{7322A53F-A6AD-4E56-8264-D2F7801589DF}">
      <dgm:prSet/>
      <dgm:spPr/>
      <dgm:t>
        <a:bodyPr/>
        <a:lstStyle/>
        <a:p>
          <a:endParaRPr lang="en-GB" sz="2400"/>
        </a:p>
      </dgm:t>
    </dgm:pt>
    <dgm:pt modelId="{B1DCBD71-DA5C-4F61-8967-9C564B612F05}">
      <dgm:prSet custT="1">
        <dgm:style>
          <a:lnRef idx="2">
            <a:schemeClr val="accent1"/>
          </a:lnRef>
          <a:fillRef idx="1">
            <a:schemeClr val="lt1"/>
          </a:fillRef>
          <a:effectRef idx="0">
            <a:schemeClr val="accent1"/>
          </a:effectRef>
          <a:fontRef idx="minor">
            <a:schemeClr val="dk1"/>
          </a:fontRef>
        </dgm:style>
      </dgm:prSet>
      <dgm:spPr/>
      <dgm:t>
        <a:bodyPr/>
        <a:lstStyle/>
        <a:p>
          <a:pPr rtl="1"/>
          <a:r>
            <a:rPr lang="en-US" sz="2400" b="1" dirty="0" smtClean="0">
              <a:latin typeface="+mj-lt"/>
            </a:rPr>
            <a:t>Solutions And Recommendations </a:t>
          </a:r>
          <a:endParaRPr lang="en-GB" sz="2400" b="1" dirty="0">
            <a:latin typeface="+mj-lt"/>
          </a:endParaRPr>
        </a:p>
      </dgm:t>
    </dgm:pt>
    <dgm:pt modelId="{C58345F8-41A2-4153-A1FE-2AC66DAC7185}" type="sibTrans" cxnId="{7B42980A-7142-43F0-BEBE-4BA3F1E3784B}">
      <dgm:prSet/>
      <dgm:spPr/>
      <dgm:t>
        <a:bodyPr/>
        <a:lstStyle/>
        <a:p>
          <a:pPr rtl="1"/>
          <a:endParaRPr lang="ar-SA"/>
        </a:p>
      </dgm:t>
    </dgm:pt>
    <dgm:pt modelId="{03D26B9D-885C-4AE9-9E2F-90686786339F}" type="parTrans" cxnId="{7B42980A-7142-43F0-BEBE-4BA3F1E3784B}">
      <dgm:prSet/>
      <dgm:spPr/>
      <dgm:t>
        <a:bodyPr/>
        <a:lstStyle/>
        <a:p>
          <a:pPr rtl="1"/>
          <a:endParaRPr lang="ar-SA"/>
        </a:p>
      </dgm:t>
    </dgm:pt>
    <dgm:pt modelId="{DD53D0ED-8C8E-4ECA-AE6F-F94EEB46195D}" type="pres">
      <dgm:prSet presAssocID="{8554BDF9-8515-4677-9942-0171F000F8EB}" presName="Name0" presStyleCnt="0">
        <dgm:presLayoutVars>
          <dgm:dir/>
          <dgm:animLvl val="lvl"/>
          <dgm:resizeHandles val="exact"/>
        </dgm:presLayoutVars>
      </dgm:prSet>
      <dgm:spPr/>
      <dgm:t>
        <a:bodyPr/>
        <a:lstStyle/>
        <a:p>
          <a:pPr rtl="1"/>
          <a:endParaRPr lang="ar-SA"/>
        </a:p>
      </dgm:t>
    </dgm:pt>
    <dgm:pt modelId="{81D84513-DD33-43D2-B232-E9345F64ABF3}" type="pres">
      <dgm:prSet presAssocID="{3C863E84-ECCF-4F3E-9592-A85D513181CE}" presName="boxAndChildren" presStyleCnt="0"/>
      <dgm:spPr/>
      <dgm:t>
        <a:bodyPr/>
        <a:lstStyle/>
        <a:p>
          <a:endParaRPr lang="en-GB"/>
        </a:p>
      </dgm:t>
    </dgm:pt>
    <dgm:pt modelId="{ACAED3CA-E12C-4619-9BB6-9DB11FB26C1B}" type="pres">
      <dgm:prSet presAssocID="{3C863E84-ECCF-4F3E-9592-A85D513181CE}" presName="parentTextBox" presStyleLbl="node1" presStyleIdx="0" presStyleCnt="8"/>
      <dgm:spPr/>
      <dgm:t>
        <a:bodyPr/>
        <a:lstStyle/>
        <a:p>
          <a:endParaRPr lang="en-GB"/>
        </a:p>
      </dgm:t>
    </dgm:pt>
    <dgm:pt modelId="{DD603750-9B00-4BA1-B29B-CDEEDAE0DFE8}" type="pres">
      <dgm:prSet presAssocID="{C58345F8-41A2-4153-A1FE-2AC66DAC7185}" presName="sp" presStyleCnt="0"/>
      <dgm:spPr/>
      <dgm:t>
        <a:bodyPr/>
        <a:lstStyle/>
        <a:p>
          <a:pPr rtl="1"/>
          <a:endParaRPr lang="ar-SA"/>
        </a:p>
      </dgm:t>
    </dgm:pt>
    <dgm:pt modelId="{66773D1E-2261-48A6-9DBE-8460AA275840}" type="pres">
      <dgm:prSet presAssocID="{B1DCBD71-DA5C-4F61-8967-9C564B612F05}" presName="arrowAndChildren" presStyleCnt="0"/>
      <dgm:spPr/>
      <dgm:t>
        <a:bodyPr/>
        <a:lstStyle/>
        <a:p>
          <a:pPr rtl="1"/>
          <a:endParaRPr lang="ar-SA"/>
        </a:p>
      </dgm:t>
    </dgm:pt>
    <dgm:pt modelId="{2373DE89-032A-4169-AF1A-EE37A485B23C}" type="pres">
      <dgm:prSet presAssocID="{B1DCBD71-DA5C-4F61-8967-9C564B612F05}" presName="parentTextArrow" presStyleLbl="node1" presStyleIdx="1" presStyleCnt="8"/>
      <dgm:spPr/>
      <dgm:t>
        <a:bodyPr/>
        <a:lstStyle/>
        <a:p>
          <a:pPr rtl="1"/>
          <a:endParaRPr lang="ar-SA"/>
        </a:p>
      </dgm:t>
    </dgm:pt>
    <dgm:pt modelId="{0E618B60-1304-4A44-9F72-E3E4FAC583F6}" type="pres">
      <dgm:prSet presAssocID="{71532F5A-13EC-4E54-985A-3D8FA0081B32}" presName="sp" presStyleCnt="0"/>
      <dgm:spPr/>
      <dgm:t>
        <a:bodyPr/>
        <a:lstStyle/>
        <a:p>
          <a:endParaRPr lang="en-GB"/>
        </a:p>
      </dgm:t>
    </dgm:pt>
    <dgm:pt modelId="{C6BBF11C-86CA-4D80-8E61-044FB440D235}" type="pres">
      <dgm:prSet presAssocID="{B8F3737C-44D0-497E-B37C-F50FBA82546C}" presName="arrowAndChildren" presStyleCnt="0"/>
      <dgm:spPr/>
      <dgm:t>
        <a:bodyPr/>
        <a:lstStyle/>
        <a:p>
          <a:endParaRPr lang="en-GB"/>
        </a:p>
      </dgm:t>
    </dgm:pt>
    <dgm:pt modelId="{448B154C-D71C-4DE2-B16A-0D581BC027F2}" type="pres">
      <dgm:prSet presAssocID="{B8F3737C-44D0-497E-B37C-F50FBA82546C}" presName="parentTextArrow" presStyleLbl="node1" presStyleIdx="2" presStyleCnt="8" custLinFactNeighborX="-885" custLinFactNeighborY="-4963"/>
      <dgm:spPr/>
      <dgm:t>
        <a:bodyPr/>
        <a:lstStyle/>
        <a:p>
          <a:endParaRPr lang="en-GB"/>
        </a:p>
      </dgm:t>
    </dgm:pt>
    <dgm:pt modelId="{C519BDF8-185F-4356-8E3E-C0CF28CA756C}" type="pres">
      <dgm:prSet presAssocID="{BA8D0D48-0F84-45F2-8BB2-BA5D82FA0494}" presName="sp" presStyleCnt="0"/>
      <dgm:spPr/>
      <dgm:t>
        <a:bodyPr/>
        <a:lstStyle/>
        <a:p>
          <a:endParaRPr lang="en-GB"/>
        </a:p>
      </dgm:t>
    </dgm:pt>
    <dgm:pt modelId="{3FB92E72-9154-458A-962B-B76BFAB3C823}" type="pres">
      <dgm:prSet presAssocID="{BE8BB5D9-0BF3-4549-9C95-51B974ED41FE}" presName="arrowAndChildren" presStyleCnt="0"/>
      <dgm:spPr/>
      <dgm:t>
        <a:bodyPr/>
        <a:lstStyle/>
        <a:p>
          <a:endParaRPr lang="en-GB"/>
        </a:p>
      </dgm:t>
    </dgm:pt>
    <dgm:pt modelId="{6043EA2A-B180-4BA3-85FE-FE5EAC6BA7BA}" type="pres">
      <dgm:prSet presAssocID="{BE8BB5D9-0BF3-4549-9C95-51B974ED41FE}" presName="parentTextArrow" presStyleLbl="node1" presStyleIdx="3" presStyleCnt="8" custLinFactNeighborY="-7355"/>
      <dgm:spPr/>
      <dgm:t>
        <a:bodyPr/>
        <a:lstStyle/>
        <a:p>
          <a:endParaRPr lang="en-GB"/>
        </a:p>
      </dgm:t>
    </dgm:pt>
    <dgm:pt modelId="{61EC6395-1B21-455A-B384-3FD319C79C78}" type="pres">
      <dgm:prSet presAssocID="{6C6C01B5-F592-466F-AD6B-119A0A7D248B}" presName="sp" presStyleCnt="0"/>
      <dgm:spPr/>
      <dgm:t>
        <a:bodyPr/>
        <a:lstStyle/>
        <a:p>
          <a:endParaRPr lang="en-GB"/>
        </a:p>
      </dgm:t>
    </dgm:pt>
    <dgm:pt modelId="{BB31263C-0400-4FF7-B3F1-5703AF685337}" type="pres">
      <dgm:prSet presAssocID="{50398F3F-B486-416A-860A-37A923859EF7}" presName="arrowAndChildren" presStyleCnt="0"/>
      <dgm:spPr/>
      <dgm:t>
        <a:bodyPr/>
        <a:lstStyle/>
        <a:p>
          <a:endParaRPr lang="en-GB"/>
        </a:p>
      </dgm:t>
    </dgm:pt>
    <dgm:pt modelId="{66C1071F-C073-42DE-BEDB-098D061EA8EF}" type="pres">
      <dgm:prSet presAssocID="{50398F3F-B486-416A-860A-37A923859EF7}" presName="parentTextArrow" presStyleLbl="node1" presStyleIdx="4" presStyleCnt="8" custLinFactNeighborX="1770" custLinFactNeighborY="-9747"/>
      <dgm:spPr/>
      <dgm:t>
        <a:bodyPr/>
        <a:lstStyle/>
        <a:p>
          <a:endParaRPr lang="en-GB"/>
        </a:p>
      </dgm:t>
    </dgm:pt>
    <dgm:pt modelId="{759FFA97-0DAF-4DFC-8A67-92B02C38C4F2}" type="pres">
      <dgm:prSet presAssocID="{4D31F7F9-AC83-4C36-BEEE-66866F95554F}" presName="sp" presStyleCnt="0"/>
      <dgm:spPr/>
      <dgm:t>
        <a:bodyPr/>
        <a:lstStyle/>
        <a:p>
          <a:endParaRPr lang="en-US"/>
        </a:p>
      </dgm:t>
    </dgm:pt>
    <dgm:pt modelId="{AB5E120F-6E28-4411-9896-D9A00CBA429A}" type="pres">
      <dgm:prSet presAssocID="{7299DBA5-4D0A-4D9D-B32D-6BEBDBDDA7F0}" presName="arrowAndChildren" presStyleCnt="0"/>
      <dgm:spPr/>
      <dgm:t>
        <a:bodyPr/>
        <a:lstStyle/>
        <a:p>
          <a:endParaRPr lang="en-US"/>
        </a:p>
      </dgm:t>
    </dgm:pt>
    <dgm:pt modelId="{11F92CD4-3A03-409D-9B4F-4F7FDF22F248}" type="pres">
      <dgm:prSet presAssocID="{7299DBA5-4D0A-4D9D-B32D-6BEBDBDDA7F0}" presName="parentTextArrow" presStyleLbl="node1" presStyleIdx="5" presStyleCnt="8" custLinFactY="-5104" custLinFactNeighborX="885" custLinFactNeighborY="-100000"/>
      <dgm:spPr/>
      <dgm:t>
        <a:bodyPr/>
        <a:lstStyle/>
        <a:p>
          <a:endParaRPr lang="en-GB"/>
        </a:p>
      </dgm:t>
    </dgm:pt>
    <dgm:pt modelId="{53979C63-52D8-4641-8517-E5150205EFBA}" type="pres">
      <dgm:prSet presAssocID="{882224CF-D525-4ABC-979D-1784839700B9}" presName="sp" presStyleCnt="0"/>
      <dgm:spPr/>
      <dgm:t>
        <a:bodyPr/>
        <a:lstStyle/>
        <a:p>
          <a:pPr rtl="1"/>
          <a:endParaRPr lang="ar-SA"/>
        </a:p>
      </dgm:t>
    </dgm:pt>
    <dgm:pt modelId="{7736D456-E393-43A7-AEDF-15A0D7D8F399}" type="pres">
      <dgm:prSet presAssocID="{06CA3E7A-7731-4B8C-B066-82E082F18747}" presName="arrowAndChildren" presStyleCnt="0"/>
      <dgm:spPr/>
      <dgm:t>
        <a:bodyPr/>
        <a:lstStyle/>
        <a:p>
          <a:pPr rtl="1"/>
          <a:endParaRPr lang="ar-SA"/>
        </a:p>
      </dgm:t>
    </dgm:pt>
    <dgm:pt modelId="{2A65135E-4F3C-453C-AC8C-6FEB192FB943}" type="pres">
      <dgm:prSet presAssocID="{06CA3E7A-7731-4B8C-B066-82E082F18747}" presName="parentTextArrow" presStyleLbl="node1" presStyleIdx="6" presStyleCnt="8" custLinFactY="3789" custLinFactNeighborX="-885" custLinFactNeighborY="100000"/>
      <dgm:spPr/>
      <dgm:t>
        <a:bodyPr/>
        <a:lstStyle/>
        <a:p>
          <a:pPr rtl="1"/>
          <a:endParaRPr lang="ar-SA"/>
        </a:p>
      </dgm:t>
    </dgm:pt>
    <dgm:pt modelId="{D6B45E83-8A27-4D9B-AF5B-36EB6F5AD697}" type="pres">
      <dgm:prSet presAssocID="{579A9A07-8770-4AC1-9705-76E19F87D269}" presName="sp" presStyleCnt="0"/>
      <dgm:spPr/>
      <dgm:t>
        <a:bodyPr/>
        <a:lstStyle/>
        <a:p>
          <a:pPr rtl="1"/>
          <a:endParaRPr lang="ar-SA"/>
        </a:p>
      </dgm:t>
    </dgm:pt>
    <dgm:pt modelId="{06DB52D3-4B9D-4909-A158-5C211EFF8F5A}" type="pres">
      <dgm:prSet presAssocID="{787546C1-DD5C-4D6E-BFDD-D95A52E781AD}" presName="arrowAndChildren" presStyleCnt="0"/>
      <dgm:spPr/>
      <dgm:t>
        <a:bodyPr/>
        <a:lstStyle/>
        <a:p>
          <a:pPr rtl="1"/>
          <a:endParaRPr lang="ar-SA"/>
        </a:p>
      </dgm:t>
    </dgm:pt>
    <dgm:pt modelId="{706B1493-C2FC-4D86-82E8-C06624EE8CB1}" type="pres">
      <dgm:prSet presAssocID="{787546C1-DD5C-4D6E-BFDD-D95A52E781AD}" presName="parentTextArrow" presStyleLbl="node1" presStyleIdx="7" presStyleCnt="8" custLinFactNeighborY="-2813"/>
      <dgm:spPr/>
      <dgm:t>
        <a:bodyPr/>
        <a:lstStyle/>
        <a:p>
          <a:pPr rtl="1"/>
          <a:endParaRPr lang="ar-SA"/>
        </a:p>
      </dgm:t>
    </dgm:pt>
  </dgm:ptLst>
  <dgm:cxnLst>
    <dgm:cxn modelId="{E2AA479E-3E59-4076-B332-6761088CC221}" srcId="{8554BDF9-8515-4677-9942-0171F000F8EB}" destId="{50398F3F-B486-416A-860A-37A923859EF7}" srcOrd="3" destOrd="0" parTransId="{4D0FB1A8-B55E-45E0-A6DD-2D025BF15E77}" sibTransId="{6C6C01B5-F592-466F-AD6B-119A0A7D248B}"/>
    <dgm:cxn modelId="{7DCECF38-F7AE-4A39-9BC7-307D67C4AE31}" type="presOf" srcId="{8554BDF9-8515-4677-9942-0171F000F8EB}" destId="{DD53D0ED-8C8E-4ECA-AE6F-F94EEB46195D}" srcOrd="0" destOrd="0" presId="urn:microsoft.com/office/officeart/2005/8/layout/process4"/>
    <dgm:cxn modelId="{EDEEE50C-3841-414F-8EA8-85B6053ABD53}" type="presOf" srcId="{06CA3E7A-7731-4B8C-B066-82E082F18747}" destId="{2A65135E-4F3C-453C-AC8C-6FEB192FB943}" srcOrd="0" destOrd="0" presId="urn:microsoft.com/office/officeart/2005/8/layout/process4"/>
    <dgm:cxn modelId="{743E5312-E0C7-41C8-926F-94A9E285BC37}" type="presOf" srcId="{B1DCBD71-DA5C-4F61-8967-9C564B612F05}" destId="{2373DE89-032A-4169-AF1A-EE37A485B23C}" srcOrd="0" destOrd="0" presId="urn:microsoft.com/office/officeart/2005/8/layout/process4"/>
    <dgm:cxn modelId="{D15F24D2-769C-4698-9009-A50F7BB80DBD}" srcId="{8554BDF9-8515-4677-9942-0171F000F8EB}" destId="{06CA3E7A-7731-4B8C-B066-82E082F18747}" srcOrd="1" destOrd="0" parTransId="{392D9E15-CD63-467B-A3E7-B1F9B606F099}" sibTransId="{882224CF-D525-4ABC-979D-1784839700B9}"/>
    <dgm:cxn modelId="{DFAEFA4C-B3B0-4C4E-BCD8-BFB53D07C5D0}" srcId="{8554BDF9-8515-4677-9942-0171F000F8EB}" destId="{787546C1-DD5C-4D6E-BFDD-D95A52E781AD}" srcOrd="0" destOrd="0" parTransId="{88942913-D2BB-4DEB-B0E7-EA2B7A6CD360}" sibTransId="{579A9A07-8770-4AC1-9705-76E19F87D269}"/>
    <dgm:cxn modelId="{7B42980A-7142-43F0-BEBE-4BA3F1E3784B}" srcId="{8554BDF9-8515-4677-9942-0171F000F8EB}" destId="{B1DCBD71-DA5C-4F61-8967-9C564B612F05}" srcOrd="6" destOrd="0" parTransId="{03D26B9D-885C-4AE9-9E2F-90686786339F}" sibTransId="{C58345F8-41A2-4153-A1FE-2AC66DAC7185}"/>
    <dgm:cxn modelId="{38F300ED-7C33-4A9B-8F0C-1A8F01D63D4D}" srcId="{8554BDF9-8515-4677-9942-0171F000F8EB}" destId="{7299DBA5-4D0A-4D9D-B32D-6BEBDBDDA7F0}" srcOrd="2" destOrd="0" parTransId="{9378EB8B-8583-49B0-A4D7-566F2E0E27E0}" sibTransId="{4D31F7F9-AC83-4C36-BEEE-66866F95554F}"/>
    <dgm:cxn modelId="{F2295B1E-9D3B-462A-B189-5EE8F3ED5834}" type="presOf" srcId="{3C863E84-ECCF-4F3E-9592-A85D513181CE}" destId="{ACAED3CA-E12C-4619-9BB6-9DB11FB26C1B}" srcOrd="0" destOrd="0" presId="urn:microsoft.com/office/officeart/2005/8/layout/process4"/>
    <dgm:cxn modelId="{2E124D4A-848C-42AE-8844-60F19B514891}" type="presOf" srcId="{B8F3737C-44D0-497E-B37C-F50FBA82546C}" destId="{448B154C-D71C-4DE2-B16A-0D581BC027F2}" srcOrd="0" destOrd="0" presId="urn:microsoft.com/office/officeart/2005/8/layout/process4"/>
    <dgm:cxn modelId="{72E3C773-B03D-446B-AC5A-A253094D9911}" type="presOf" srcId="{787546C1-DD5C-4D6E-BFDD-D95A52E781AD}" destId="{706B1493-C2FC-4D86-82E8-C06624EE8CB1}" srcOrd="0" destOrd="0" presId="urn:microsoft.com/office/officeart/2005/8/layout/process4"/>
    <dgm:cxn modelId="{88648438-610B-42CE-8927-E5326A401FA7}" srcId="{8554BDF9-8515-4677-9942-0171F000F8EB}" destId="{BE8BB5D9-0BF3-4549-9C95-51B974ED41FE}" srcOrd="4" destOrd="0" parTransId="{86700301-BCB6-4B7C-92E1-BE8E248E533A}" sibTransId="{BA8D0D48-0F84-45F2-8BB2-BA5D82FA0494}"/>
    <dgm:cxn modelId="{7322A53F-A6AD-4E56-8264-D2F7801589DF}" srcId="{8554BDF9-8515-4677-9942-0171F000F8EB}" destId="{3C863E84-ECCF-4F3E-9592-A85D513181CE}" srcOrd="7" destOrd="0" parTransId="{9E795CB6-CA3B-4236-8CE7-F8EDF9B0AC35}" sibTransId="{F75EC783-8067-4E8A-B883-FAC5AA8A67A1}"/>
    <dgm:cxn modelId="{2E214C95-F6A8-48C9-9B64-25BF106D1461}" type="presOf" srcId="{50398F3F-B486-416A-860A-37A923859EF7}" destId="{66C1071F-C073-42DE-BEDB-098D061EA8EF}" srcOrd="0" destOrd="0" presId="urn:microsoft.com/office/officeart/2005/8/layout/process4"/>
    <dgm:cxn modelId="{285D791B-1306-40BF-86E4-9C52274D0A85}" srcId="{8554BDF9-8515-4677-9942-0171F000F8EB}" destId="{B8F3737C-44D0-497E-B37C-F50FBA82546C}" srcOrd="5" destOrd="0" parTransId="{D10C33F4-26B1-4253-ACE7-3445E40A27D1}" sibTransId="{71532F5A-13EC-4E54-985A-3D8FA0081B32}"/>
    <dgm:cxn modelId="{54A8A40D-EF81-4F32-A0CB-32AB3321EC76}" type="presOf" srcId="{BE8BB5D9-0BF3-4549-9C95-51B974ED41FE}" destId="{6043EA2A-B180-4BA3-85FE-FE5EAC6BA7BA}" srcOrd="0" destOrd="0" presId="urn:microsoft.com/office/officeart/2005/8/layout/process4"/>
    <dgm:cxn modelId="{DF2AD568-F4BD-4FA0-8AC7-9D64FF20E767}" type="presOf" srcId="{7299DBA5-4D0A-4D9D-B32D-6BEBDBDDA7F0}" destId="{11F92CD4-3A03-409D-9B4F-4F7FDF22F248}" srcOrd="0" destOrd="0" presId="urn:microsoft.com/office/officeart/2005/8/layout/process4"/>
    <dgm:cxn modelId="{585FB165-6BF4-4CE7-8520-D4A48EA75558}" type="presParOf" srcId="{DD53D0ED-8C8E-4ECA-AE6F-F94EEB46195D}" destId="{81D84513-DD33-43D2-B232-E9345F64ABF3}" srcOrd="0" destOrd="0" presId="urn:microsoft.com/office/officeart/2005/8/layout/process4"/>
    <dgm:cxn modelId="{30EB98D3-F306-4CA4-8C41-26177931C30E}" type="presParOf" srcId="{81D84513-DD33-43D2-B232-E9345F64ABF3}" destId="{ACAED3CA-E12C-4619-9BB6-9DB11FB26C1B}" srcOrd="0" destOrd="0" presId="urn:microsoft.com/office/officeart/2005/8/layout/process4"/>
    <dgm:cxn modelId="{F614BFE4-ABD8-4915-812E-DF1C85C16C41}" type="presParOf" srcId="{DD53D0ED-8C8E-4ECA-AE6F-F94EEB46195D}" destId="{DD603750-9B00-4BA1-B29B-CDEEDAE0DFE8}" srcOrd="1" destOrd="0" presId="urn:microsoft.com/office/officeart/2005/8/layout/process4"/>
    <dgm:cxn modelId="{1551BC0E-7B36-4480-851E-14D3BAD0FA6B}" type="presParOf" srcId="{DD53D0ED-8C8E-4ECA-AE6F-F94EEB46195D}" destId="{66773D1E-2261-48A6-9DBE-8460AA275840}" srcOrd="2" destOrd="0" presId="urn:microsoft.com/office/officeart/2005/8/layout/process4"/>
    <dgm:cxn modelId="{AEBEE709-04D7-421D-B70B-7F7BEB5A4C38}" type="presParOf" srcId="{66773D1E-2261-48A6-9DBE-8460AA275840}" destId="{2373DE89-032A-4169-AF1A-EE37A485B23C}" srcOrd="0" destOrd="0" presId="urn:microsoft.com/office/officeart/2005/8/layout/process4"/>
    <dgm:cxn modelId="{B13974FA-6C0C-4993-B259-30EF6D804DB3}" type="presParOf" srcId="{DD53D0ED-8C8E-4ECA-AE6F-F94EEB46195D}" destId="{0E618B60-1304-4A44-9F72-E3E4FAC583F6}" srcOrd="3" destOrd="0" presId="urn:microsoft.com/office/officeart/2005/8/layout/process4"/>
    <dgm:cxn modelId="{26AAAD9B-0BA8-4319-8238-BD4E22222BA4}" type="presParOf" srcId="{DD53D0ED-8C8E-4ECA-AE6F-F94EEB46195D}" destId="{C6BBF11C-86CA-4D80-8E61-044FB440D235}" srcOrd="4" destOrd="0" presId="urn:microsoft.com/office/officeart/2005/8/layout/process4"/>
    <dgm:cxn modelId="{83B6B663-D2E5-4C15-8D84-1A1B48F63E76}" type="presParOf" srcId="{C6BBF11C-86CA-4D80-8E61-044FB440D235}" destId="{448B154C-D71C-4DE2-B16A-0D581BC027F2}" srcOrd="0" destOrd="0" presId="urn:microsoft.com/office/officeart/2005/8/layout/process4"/>
    <dgm:cxn modelId="{A03523AD-E9BA-4286-A9CB-34B69DB0DF8A}" type="presParOf" srcId="{DD53D0ED-8C8E-4ECA-AE6F-F94EEB46195D}" destId="{C519BDF8-185F-4356-8E3E-C0CF28CA756C}" srcOrd="5" destOrd="0" presId="urn:microsoft.com/office/officeart/2005/8/layout/process4"/>
    <dgm:cxn modelId="{A99D9F29-D7DC-434D-83CD-439BD0456C50}" type="presParOf" srcId="{DD53D0ED-8C8E-4ECA-AE6F-F94EEB46195D}" destId="{3FB92E72-9154-458A-962B-B76BFAB3C823}" srcOrd="6" destOrd="0" presId="urn:microsoft.com/office/officeart/2005/8/layout/process4"/>
    <dgm:cxn modelId="{1F234740-1E21-4027-AD77-D33F61257DC2}" type="presParOf" srcId="{3FB92E72-9154-458A-962B-B76BFAB3C823}" destId="{6043EA2A-B180-4BA3-85FE-FE5EAC6BA7BA}" srcOrd="0" destOrd="0" presId="urn:microsoft.com/office/officeart/2005/8/layout/process4"/>
    <dgm:cxn modelId="{0E0591D8-ECDB-4E94-8C1B-CAB712DE0923}" type="presParOf" srcId="{DD53D0ED-8C8E-4ECA-AE6F-F94EEB46195D}" destId="{61EC6395-1B21-455A-B384-3FD319C79C78}" srcOrd="7" destOrd="0" presId="urn:microsoft.com/office/officeart/2005/8/layout/process4"/>
    <dgm:cxn modelId="{1793C06E-0F4D-455B-BBE2-C3827F42EEB0}" type="presParOf" srcId="{DD53D0ED-8C8E-4ECA-AE6F-F94EEB46195D}" destId="{BB31263C-0400-4FF7-B3F1-5703AF685337}" srcOrd="8" destOrd="0" presId="urn:microsoft.com/office/officeart/2005/8/layout/process4"/>
    <dgm:cxn modelId="{3356F67C-4C42-44DF-9138-4F281FAE561B}" type="presParOf" srcId="{BB31263C-0400-4FF7-B3F1-5703AF685337}" destId="{66C1071F-C073-42DE-BEDB-098D061EA8EF}" srcOrd="0" destOrd="0" presId="urn:microsoft.com/office/officeart/2005/8/layout/process4"/>
    <dgm:cxn modelId="{A9565EF3-A5B0-4AAB-AA86-0F2B38BAAFCF}" type="presParOf" srcId="{DD53D0ED-8C8E-4ECA-AE6F-F94EEB46195D}" destId="{759FFA97-0DAF-4DFC-8A67-92B02C38C4F2}" srcOrd="9" destOrd="0" presId="urn:microsoft.com/office/officeart/2005/8/layout/process4"/>
    <dgm:cxn modelId="{58EAAC3C-E0D5-49EB-B25B-ED376543A059}" type="presParOf" srcId="{DD53D0ED-8C8E-4ECA-AE6F-F94EEB46195D}" destId="{AB5E120F-6E28-4411-9896-D9A00CBA429A}" srcOrd="10" destOrd="0" presId="urn:microsoft.com/office/officeart/2005/8/layout/process4"/>
    <dgm:cxn modelId="{B34119AA-5A64-4280-BF7D-6EAF30BD74E3}" type="presParOf" srcId="{AB5E120F-6E28-4411-9896-D9A00CBA429A}" destId="{11F92CD4-3A03-409D-9B4F-4F7FDF22F248}" srcOrd="0" destOrd="0" presId="urn:microsoft.com/office/officeart/2005/8/layout/process4"/>
    <dgm:cxn modelId="{09462F06-4100-4104-B0D7-3200BC356684}" type="presParOf" srcId="{DD53D0ED-8C8E-4ECA-AE6F-F94EEB46195D}" destId="{53979C63-52D8-4641-8517-E5150205EFBA}" srcOrd="11" destOrd="0" presId="urn:microsoft.com/office/officeart/2005/8/layout/process4"/>
    <dgm:cxn modelId="{EF06C3C8-E9BC-4779-8683-41E3F3B48589}" type="presParOf" srcId="{DD53D0ED-8C8E-4ECA-AE6F-F94EEB46195D}" destId="{7736D456-E393-43A7-AEDF-15A0D7D8F399}" srcOrd="12" destOrd="0" presId="urn:microsoft.com/office/officeart/2005/8/layout/process4"/>
    <dgm:cxn modelId="{11165FDF-250F-4392-AB6A-A69398DC61E2}" type="presParOf" srcId="{7736D456-E393-43A7-AEDF-15A0D7D8F399}" destId="{2A65135E-4F3C-453C-AC8C-6FEB192FB943}" srcOrd="0" destOrd="0" presId="urn:microsoft.com/office/officeart/2005/8/layout/process4"/>
    <dgm:cxn modelId="{0B943A1C-D09D-44D5-B01F-080C59B1E33A}" type="presParOf" srcId="{DD53D0ED-8C8E-4ECA-AE6F-F94EEB46195D}" destId="{D6B45E83-8A27-4D9B-AF5B-36EB6F5AD697}" srcOrd="13" destOrd="0" presId="urn:microsoft.com/office/officeart/2005/8/layout/process4"/>
    <dgm:cxn modelId="{E8BC3D30-4CF0-425A-A873-7341C3DD3EBB}" type="presParOf" srcId="{DD53D0ED-8C8E-4ECA-AE6F-F94EEB46195D}" destId="{06DB52D3-4B9D-4909-A158-5C211EFF8F5A}" srcOrd="14" destOrd="0" presId="urn:microsoft.com/office/officeart/2005/8/layout/process4"/>
    <dgm:cxn modelId="{793FA49C-0917-4E3B-A82A-4E76189151CF}" type="presParOf" srcId="{06DB52D3-4B9D-4909-A158-5C211EFF8F5A}" destId="{706B1493-C2FC-4D86-82E8-C06624EE8CB1}" srcOrd="0" destOrd="0" presId="urn:microsoft.com/office/officeart/2005/8/layout/process4"/>
  </dgm:cxnLst>
  <dgm:bg/>
  <dgm:whole/>
</dgm:dataModel>
</file>

<file path=ppt/diagrams/data2.xml><?xml version="1.0" encoding="utf-8"?>
<dgm:dataModel xmlns:dgm="http://schemas.openxmlformats.org/drawingml/2006/diagram" xmlns:a="http://schemas.openxmlformats.org/drawingml/2006/main">
  <dgm:ptLst>
    <dgm:pt modelId="{CB9DC3F6-B49D-4C1C-A8AC-EF8D4B3FED84}" type="doc">
      <dgm:prSet loTypeId="urn:microsoft.com/office/officeart/2005/8/layout/process4" loCatId="list" qsTypeId="urn:microsoft.com/office/officeart/2005/8/quickstyle/3d5" qsCatId="3D" csTypeId="urn:microsoft.com/office/officeart/2005/8/colors/accent1_3" csCatId="accent1" phldr="1"/>
      <dgm:spPr/>
      <dgm:t>
        <a:bodyPr/>
        <a:lstStyle/>
        <a:p>
          <a:endParaRPr lang="en-US"/>
        </a:p>
      </dgm:t>
    </dgm:pt>
    <dgm:pt modelId="{8AEC87C1-3E63-42BE-B1A9-E92E605A062D}">
      <dgm:prSet phldrT="[Text]" custT="1">
        <dgm:style>
          <a:lnRef idx="1">
            <a:schemeClr val="dk1"/>
          </a:lnRef>
          <a:fillRef idx="2">
            <a:schemeClr val="dk1"/>
          </a:fillRef>
          <a:effectRef idx="1">
            <a:schemeClr val="dk1"/>
          </a:effectRef>
          <a:fontRef idx="minor">
            <a:schemeClr val="dk1"/>
          </a:fontRef>
        </dgm:style>
      </dgm:prSet>
      <dgm:spPr/>
      <dgm:t>
        <a:bodyPr/>
        <a:lstStyle/>
        <a:p>
          <a:pPr algn="ctr"/>
          <a:r>
            <a:rPr lang="en-US" sz="2000" b="1" dirty="0" smtClean="0">
              <a:latin typeface="Times New Roman" pitchFamily="18" charset="0"/>
              <a:cs typeface="Times New Roman" pitchFamily="18" charset="0"/>
            </a:rPr>
            <a:t>Definition of Lean system </a:t>
          </a:r>
          <a:endParaRPr lang="en-US" sz="2000" b="1" dirty="0">
            <a:latin typeface="Times New Roman" pitchFamily="18" charset="0"/>
            <a:cs typeface="Times New Roman" pitchFamily="18" charset="0"/>
          </a:endParaRPr>
        </a:p>
      </dgm:t>
    </dgm:pt>
    <dgm:pt modelId="{FBF9394D-DB33-45CD-A9A4-EB0F1BB99EB6}" type="parTrans" cxnId="{3EF8414E-0864-4F3D-A9AB-6282B1646D8C}">
      <dgm:prSet/>
      <dgm:spPr/>
      <dgm:t>
        <a:bodyPr/>
        <a:lstStyle/>
        <a:p>
          <a:endParaRPr lang="en-US">
            <a:solidFill>
              <a:schemeClr val="tx1"/>
            </a:solidFill>
          </a:endParaRPr>
        </a:p>
      </dgm:t>
    </dgm:pt>
    <dgm:pt modelId="{0DF5195A-DBF0-411C-A2B6-815916FA6617}" type="sibTrans" cxnId="{3EF8414E-0864-4F3D-A9AB-6282B1646D8C}">
      <dgm:prSet/>
      <dgm:spPr/>
      <dgm:t>
        <a:bodyPr/>
        <a:lstStyle/>
        <a:p>
          <a:endParaRPr lang="en-US">
            <a:solidFill>
              <a:schemeClr val="tx1"/>
            </a:solidFill>
          </a:endParaRPr>
        </a:p>
      </dgm:t>
    </dgm:pt>
    <dgm:pt modelId="{C2E062C5-FE5C-496C-A6F2-3D81B25DFFAD}">
      <dgm:prSet phldrT="[Text]" custT="1">
        <dgm:style>
          <a:lnRef idx="1">
            <a:schemeClr val="accent1"/>
          </a:lnRef>
          <a:fillRef idx="2">
            <a:schemeClr val="accent1"/>
          </a:fillRef>
          <a:effectRef idx="1">
            <a:schemeClr val="accent1"/>
          </a:effectRef>
          <a:fontRef idx="minor">
            <a:schemeClr val="dk1"/>
          </a:fontRef>
        </dgm:style>
      </dgm:prSet>
      <dgm:spPr/>
      <dgm:t>
        <a:bodyPr/>
        <a:lstStyle/>
        <a:p>
          <a:pPr algn="ctr" rtl="1"/>
          <a:r>
            <a:rPr lang="en-US" sz="2000" b="1" dirty="0" smtClean="0">
              <a:latin typeface="Times New Roman" pitchFamily="18" charset="0"/>
              <a:cs typeface="Times New Roman" pitchFamily="18" charset="0"/>
            </a:rPr>
            <a:t>Literature Review</a:t>
          </a:r>
          <a:br>
            <a:rPr lang="en-US" sz="2000" b="1" dirty="0" smtClean="0">
              <a:latin typeface="Times New Roman" pitchFamily="18" charset="0"/>
              <a:cs typeface="Times New Roman" pitchFamily="18" charset="0"/>
            </a:rPr>
          </a:br>
          <a:endParaRPr lang="en-US" sz="2000" b="1" dirty="0">
            <a:latin typeface="Times New Roman" pitchFamily="18" charset="0"/>
            <a:cs typeface="Times New Roman" pitchFamily="18" charset="0"/>
          </a:endParaRPr>
        </a:p>
      </dgm:t>
    </dgm:pt>
    <dgm:pt modelId="{8AC9FAF7-6B92-41E1-AAF0-BB309C50934D}" type="parTrans" cxnId="{9C674115-106A-479C-A57B-10D1172CCD80}">
      <dgm:prSet/>
      <dgm:spPr/>
      <dgm:t>
        <a:bodyPr/>
        <a:lstStyle/>
        <a:p>
          <a:endParaRPr lang="en-US">
            <a:solidFill>
              <a:schemeClr val="tx1"/>
            </a:solidFill>
          </a:endParaRPr>
        </a:p>
      </dgm:t>
    </dgm:pt>
    <dgm:pt modelId="{26355F6C-E9D9-41B9-8B62-ECE777943592}" type="sibTrans" cxnId="{9C674115-106A-479C-A57B-10D1172CCD80}">
      <dgm:prSet/>
      <dgm:spPr/>
      <dgm:t>
        <a:bodyPr/>
        <a:lstStyle/>
        <a:p>
          <a:endParaRPr lang="en-US">
            <a:solidFill>
              <a:schemeClr val="tx1"/>
            </a:solidFill>
          </a:endParaRPr>
        </a:p>
      </dgm:t>
    </dgm:pt>
    <dgm:pt modelId="{BB8CDC6D-3432-41A7-8FAE-8F855F759994}">
      <dgm:prSet phldrT="[Text]" custT="1">
        <dgm:style>
          <a:lnRef idx="1">
            <a:schemeClr val="dk1"/>
          </a:lnRef>
          <a:fillRef idx="2">
            <a:schemeClr val="dk1"/>
          </a:fillRef>
          <a:effectRef idx="1">
            <a:schemeClr val="dk1"/>
          </a:effectRef>
          <a:fontRef idx="minor">
            <a:schemeClr val="dk1"/>
          </a:fontRef>
        </dgm:style>
      </dgm:prSet>
      <dgm:spPr/>
      <dgm:t>
        <a:bodyPr/>
        <a:lstStyle/>
        <a:p>
          <a:pPr algn="ctr"/>
          <a:r>
            <a:rPr lang="en-US" sz="2000" b="1" dirty="0" smtClean="0">
              <a:latin typeface="Times New Roman" pitchFamily="18" charset="0"/>
              <a:cs typeface="Times New Roman" pitchFamily="18" charset="0"/>
            </a:rPr>
            <a:t> </a:t>
          </a:r>
          <a:r>
            <a:rPr lang="en-US" sz="2000" b="1" dirty="0" err="1" smtClean="0">
              <a:latin typeface="Times New Roman" pitchFamily="18" charset="0"/>
              <a:cs typeface="Times New Roman" pitchFamily="18" charset="0"/>
            </a:rPr>
            <a:t>Siniora</a:t>
          </a:r>
          <a:r>
            <a:rPr lang="en-US" sz="2000" b="1" dirty="0" smtClean="0">
              <a:latin typeface="Times New Roman" pitchFamily="18" charset="0"/>
              <a:cs typeface="Times New Roman" pitchFamily="18" charset="0"/>
            </a:rPr>
            <a:t>  Food Factory (SFF)</a:t>
          </a:r>
          <a:endParaRPr lang="en-US" sz="2000" b="1" dirty="0">
            <a:latin typeface="Times New Roman" pitchFamily="18" charset="0"/>
            <a:cs typeface="Times New Roman" pitchFamily="18" charset="0"/>
          </a:endParaRPr>
        </a:p>
      </dgm:t>
    </dgm:pt>
    <dgm:pt modelId="{6EDB0760-180A-4DA3-BAB0-228AFE9B2382}" type="parTrans" cxnId="{DE3FC111-63EC-491C-AFB4-231D59C04FD2}">
      <dgm:prSet/>
      <dgm:spPr/>
      <dgm:t>
        <a:bodyPr/>
        <a:lstStyle/>
        <a:p>
          <a:endParaRPr lang="en-US">
            <a:solidFill>
              <a:schemeClr val="tx1"/>
            </a:solidFill>
          </a:endParaRPr>
        </a:p>
      </dgm:t>
    </dgm:pt>
    <dgm:pt modelId="{F11A4313-BCF2-4512-B26B-2C2EDC556C8F}" type="sibTrans" cxnId="{DE3FC111-63EC-491C-AFB4-231D59C04FD2}">
      <dgm:prSet/>
      <dgm:spPr/>
      <dgm:t>
        <a:bodyPr/>
        <a:lstStyle/>
        <a:p>
          <a:endParaRPr lang="en-US">
            <a:solidFill>
              <a:schemeClr val="tx1"/>
            </a:solidFill>
          </a:endParaRPr>
        </a:p>
      </dgm:t>
    </dgm:pt>
    <dgm:pt modelId="{53E5C005-56CA-45AB-AD72-29D1F6D2DDEC}">
      <dgm:prSet phldrT="[Text]" custT="1">
        <dgm:style>
          <a:lnRef idx="1">
            <a:schemeClr val="accent1"/>
          </a:lnRef>
          <a:fillRef idx="2">
            <a:schemeClr val="accent1"/>
          </a:fillRef>
          <a:effectRef idx="1">
            <a:schemeClr val="accent1"/>
          </a:effectRef>
          <a:fontRef idx="minor">
            <a:schemeClr val="dk1"/>
          </a:fontRef>
        </dgm:style>
      </dgm:prSet>
      <dgm:spPr/>
      <dgm:t>
        <a:bodyPr/>
        <a:lstStyle/>
        <a:p>
          <a:pPr algn="ctr"/>
          <a:r>
            <a:rPr lang="en-US" sz="2000" b="1" dirty="0" smtClean="0">
              <a:latin typeface="Times New Roman" pitchFamily="18" charset="0"/>
              <a:cs typeface="Times New Roman" pitchFamily="18" charset="0"/>
            </a:rPr>
            <a:t>Seven Wastes  </a:t>
          </a:r>
          <a:endParaRPr lang="en-US" sz="2000" b="1" dirty="0">
            <a:latin typeface="Times New Roman" pitchFamily="18" charset="0"/>
            <a:cs typeface="Times New Roman" pitchFamily="18" charset="0"/>
          </a:endParaRPr>
        </a:p>
      </dgm:t>
    </dgm:pt>
    <dgm:pt modelId="{995CCC14-969A-4036-A258-B778E20DFD4E}" type="parTrans" cxnId="{FEE2D94E-BB48-4AF3-9868-D897E5A8700D}">
      <dgm:prSet/>
      <dgm:spPr/>
      <dgm:t>
        <a:bodyPr/>
        <a:lstStyle/>
        <a:p>
          <a:pPr rtl="1"/>
          <a:endParaRPr lang="ar-SA"/>
        </a:p>
      </dgm:t>
    </dgm:pt>
    <dgm:pt modelId="{191FC1BD-9A45-428E-88F9-AF59C3FAA192}" type="sibTrans" cxnId="{FEE2D94E-BB48-4AF3-9868-D897E5A8700D}">
      <dgm:prSet/>
      <dgm:spPr/>
      <dgm:t>
        <a:bodyPr/>
        <a:lstStyle/>
        <a:p>
          <a:pPr rtl="1"/>
          <a:endParaRPr lang="ar-SA"/>
        </a:p>
      </dgm:t>
    </dgm:pt>
    <dgm:pt modelId="{F51F9E9D-036A-4BA6-9C2D-0EBCD9DEB73A}">
      <dgm:prSet phldrT="[Text]" custT="1">
        <dgm:style>
          <a:lnRef idx="1">
            <a:schemeClr val="dk1"/>
          </a:lnRef>
          <a:fillRef idx="2">
            <a:schemeClr val="dk1"/>
          </a:fillRef>
          <a:effectRef idx="1">
            <a:schemeClr val="dk1"/>
          </a:effectRef>
          <a:fontRef idx="minor">
            <a:schemeClr val="dk1"/>
          </a:fontRef>
        </dgm:style>
      </dgm:prSet>
      <dgm:spPr/>
      <dgm:t>
        <a:bodyPr/>
        <a:lstStyle/>
        <a:p>
          <a:pPr algn="ctr"/>
          <a:r>
            <a:rPr lang="en-US" sz="2000" b="1" dirty="0" smtClean="0">
              <a:latin typeface="Times New Roman" pitchFamily="18" charset="0"/>
              <a:cs typeface="Times New Roman" pitchFamily="18" charset="0"/>
            </a:rPr>
            <a:t>Projects Tools   </a:t>
          </a:r>
          <a:endParaRPr lang="en-US" sz="2000" b="1" dirty="0">
            <a:latin typeface="Times New Roman" pitchFamily="18" charset="0"/>
            <a:cs typeface="Times New Roman" pitchFamily="18" charset="0"/>
          </a:endParaRPr>
        </a:p>
      </dgm:t>
    </dgm:pt>
    <dgm:pt modelId="{16997A8F-27CB-4808-9318-097130F0DB5A}" type="parTrans" cxnId="{CBB408F1-0FED-4784-87D9-5500B55AB920}">
      <dgm:prSet/>
      <dgm:spPr/>
      <dgm:t>
        <a:bodyPr/>
        <a:lstStyle/>
        <a:p>
          <a:pPr rtl="1"/>
          <a:endParaRPr lang="ar-SA"/>
        </a:p>
      </dgm:t>
    </dgm:pt>
    <dgm:pt modelId="{370C2B4B-CBF0-4096-B29E-E79E840B6885}" type="sibTrans" cxnId="{CBB408F1-0FED-4784-87D9-5500B55AB920}">
      <dgm:prSet/>
      <dgm:spPr/>
      <dgm:t>
        <a:bodyPr/>
        <a:lstStyle/>
        <a:p>
          <a:pPr rtl="1"/>
          <a:endParaRPr lang="ar-SA"/>
        </a:p>
      </dgm:t>
    </dgm:pt>
    <dgm:pt modelId="{31E2272A-CEF2-4588-B5AB-6B98938393CC}" type="pres">
      <dgm:prSet presAssocID="{CB9DC3F6-B49D-4C1C-A8AC-EF8D4B3FED84}" presName="Name0" presStyleCnt="0">
        <dgm:presLayoutVars>
          <dgm:dir/>
          <dgm:animLvl val="lvl"/>
          <dgm:resizeHandles val="exact"/>
        </dgm:presLayoutVars>
      </dgm:prSet>
      <dgm:spPr/>
      <dgm:t>
        <a:bodyPr/>
        <a:lstStyle/>
        <a:p>
          <a:pPr rtl="1"/>
          <a:endParaRPr lang="ar-SA"/>
        </a:p>
      </dgm:t>
    </dgm:pt>
    <dgm:pt modelId="{99F4D6CC-6B81-4BD0-86F6-8035133C1161}" type="pres">
      <dgm:prSet presAssocID="{F51F9E9D-036A-4BA6-9C2D-0EBCD9DEB73A}" presName="boxAndChildren" presStyleCnt="0"/>
      <dgm:spPr/>
    </dgm:pt>
    <dgm:pt modelId="{8FDFBED9-1C0C-4B88-8A3E-7E6D7848C815}" type="pres">
      <dgm:prSet presAssocID="{F51F9E9D-036A-4BA6-9C2D-0EBCD9DEB73A}" presName="parentTextBox" presStyleLbl="node1" presStyleIdx="0" presStyleCnt="5"/>
      <dgm:spPr/>
      <dgm:t>
        <a:bodyPr/>
        <a:lstStyle/>
        <a:p>
          <a:pPr rtl="1"/>
          <a:endParaRPr lang="ar-SA"/>
        </a:p>
      </dgm:t>
    </dgm:pt>
    <dgm:pt modelId="{89790067-A7BD-4A86-8F77-556DEF76A497}" type="pres">
      <dgm:prSet presAssocID="{191FC1BD-9A45-428E-88F9-AF59C3FAA192}" presName="sp" presStyleCnt="0"/>
      <dgm:spPr/>
    </dgm:pt>
    <dgm:pt modelId="{FBFF64F2-BB08-427F-AC83-C0BD9AD68ACB}" type="pres">
      <dgm:prSet presAssocID="{53E5C005-56CA-45AB-AD72-29D1F6D2DDEC}" presName="arrowAndChildren" presStyleCnt="0"/>
      <dgm:spPr/>
    </dgm:pt>
    <dgm:pt modelId="{0FE7ECE9-7FE1-47B3-85E9-F608AD9D7318}" type="pres">
      <dgm:prSet presAssocID="{53E5C005-56CA-45AB-AD72-29D1F6D2DDEC}" presName="parentTextArrow" presStyleLbl="node1" presStyleIdx="1" presStyleCnt="5"/>
      <dgm:spPr/>
      <dgm:t>
        <a:bodyPr/>
        <a:lstStyle/>
        <a:p>
          <a:pPr rtl="1"/>
          <a:endParaRPr lang="ar-SA"/>
        </a:p>
      </dgm:t>
    </dgm:pt>
    <dgm:pt modelId="{964E8F80-2D1D-48B4-8F55-36DE39D13A23}" type="pres">
      <dgm:prSet presAssocID="{F11A4313-BCF2-4512-B26B-2C2EDC556C8F}" presName="sp" presStyleCnt="0"/>
      <dgm:spPr/>
    </dgm:pt>
    <dgm:pt modelId="{C684FF4E-66F5-4BE2-AE59-AB407A02C3AF}" type="pres">
      <dgm:prSet presAssocID="{BB8CDC6D-3432-41A7-8FAE-8F855F759994}" presName="arrowAndChildren" presStyleCnt="0"/>
      <dgm:spPr/>
    </dgm:pt>
    <dgm:pt modelId="{FBDB66F2-B71A-4173-92D6-12F0C6E46D5A}" type="pres">
      <dgm:prSet presAssocID="{BB8CDC6D-3432-41A7-8FAE-8F855F759994}" presName="parentTextArrow" presStyleLbl="node1" presStyleIdx="2" presStyleCnt="5"/>
      <dgm:spPr/>
      <dgm:t>
        <a:bodyPr/>
        <a:lstStyle/>
        <a:p>
          <a:pPr rtl="1"/>
          <a:endParaRPr lang="ar-SA"/>
        </a:p>
      </dgm:t>
    </dgm:pt>
    <dgm:pt modelId="{6DBC7568-50C6-4AEA-822C-6D1E7CF26884}" type="pres">
      <dgm:prSet presAssocID="{26355F6C-E9D9-41B9-8B62-ECE777943592}" presName="sp" presStyleCnt="0"/>
      <dgm:spPr/>
    </dgm:pt>
    <dgm:pt modelId="{736B0DCF-8569-4C8B-B913-F099F8E50485}" type="pres">
      <dgm:prSet presAssocID="{C2E062C5-FE5C-496C-A6F2-3D81B25DFFAD}" presName="arrowAndChildren" presStyleCnt="0"/>
      <dgm:spPr/>
    </dgm:pt>
    <dgm:pt modelId="{3B937239-B1FE-4120-A16E-E0EA1BEC3BE3}" type="pres">
      <dgm:prSet presAssocID="{C2E062C5-FE5C-496C-A6F2-3D81B25DFFAD}" presName="parentTextArrow" presStyleLbl="node1" presStyleIdx="3" presStyleCnt="5"/>
      <dgm:spPr/>
      <dgm:t>
        <a:bodyPr/>
        <a:lstStyle/>
        <a:p>
          <a:pPr rtl="1"/>
          <a:endParaRPr lang="ar-SA"/>
        </a:p>
      </dgm:t>
    </dgm:pt>
    <dgm:pt modelId="{6C7D6087-4632-4A90-80B9-1E7C94916123}" type="pres">
      <dgm:prSet presAssocID="{0DF5195A-DBF0-411C-A2B6-815916FA6617}" presName="sp" presStyleCnt="0"/>
      <dgm:spPr/>
    </dgm:pt>
    <dgm:pt modelId="{1A68177B-64F8-455C-A0A8-A007CF7E5619}" type="pres">
      <dgm:prSet presAssocID="{8AEC87C1-3E63-42BE-B1A9-E92E605A062D}" presName="arrowAndChildren" presStyleCnt="0"/>
      <dgm:spPr/>
    </dgm:pt>
    <dgm:pt modelId="{A71803CB-28E3-439E-BDA4-414E720F3772}" type="pres">
      <dgm:prSet presAssocID="{8AEC87C1-3E63-42BE-B1A9-E92E605A062D}" presName="parentTextArrow" presStyleLbl="node1" presStyleIdx="4" presStyleCnt="5"/>
      <dgm:spPr/>
      <dgm:t>
        <a:bodyPr/>
        <a:lstStyle/>
        <a:p>
          <a:pPr rtl="1"/>
          <a:endParaRPr lang="ar-SA"/>
        </a:p>
      </dgm:t>
    </dgm:pt>
  </dgm:ptLst>
  <dgm:cxnLst>
    <dgm:cxn modelId="{CBB408F1-0FED-4784-87D9-5500B55AB920}" srcId="{CB9DC3F6-B49D-4C1C-A8AC-EF8D4B3FED84}" destId="{F51F9E9D-036A-4BA6-9C2D-0EBCD9DEB73A}" srcOrd="4" destOrd="0" parTransId="{16997A8F-27CB-4808-9318-097130F0DB5A}" sibTransId="{370C2B4B-CBF0-4096-B29E-E79E840B6885}"/>
    <dgm:cxn modelId="{77D8B597-B807-43A1-838C-E747608502E6}" type="presOf" srcId="{CB9DC3F6-B49D-4C1C-A8AC-EF8D4B3FED84}" destId="{31E2272A-CEF2-4588-B5AB-6B98938393CC}" srcOrd="0" destOrd="0" presId="urn:microsoft.com/office/officeart/2005/8/layout/process4"/>
    <dgm:cxn modelId="{3CE5E9DB-DFC5-4B97-A363-2474FB4C4C24}" type="presOf" srcId="{53E5C005-56CA-45AB-AD72-29D1F6D2DDEC}" destId="{0FE7ECE9-7FE1-47B3-85E9-F608AD9D7318}" srcOrd="0" destOrd="0" presId="urn:microsoft.com/office/officeart/2005/8/layout/process4"/>
    <dgm:cxn modelId="{FEE2D94E-BB48-4AF3-9868-D897E5A8700D}" srcId="{CB9DC3F6-B49D-4C1C-A8AC-EF8D4B3FED84}" destId="{53E5C005-56CA-45AB-AD72-29D1F6D2DDEC}" srcOrd="3" destOrd="0" parTransId="{995CCC14-969A-4036-A258-B778E20DFD4E}" sibTransId="{191FC1BD-9A45-428E-88F9-AF59C3FAA192}"/>
    <dgm:cxn modelId="{4F9838FC-A37D-4DDE-976B-5B9BE047E284}" type="presOf" srcId="{BB8CDC6D-3432-41A7-8FAE-8F855F759994}" destId="{FBDB66F2-B71A-4173-92D6-12F0C6E46D5A}" srcOrd="0" destOrd="0" presId="urn:microsoft.com/office/officeart/2005/8/layout/process4"/>
    <dgm:cxn modelId="{70204A6A-33FC-4C23-A65E-192FA5D02A0B}" type="presOf" srcId="{C2E062C5-FE5C-496C-A6F2-3D81B25DFFAD}" destId="{3B937239-B1FE-4120-A16E-E0EA1BEC3BE3}" srcOrd="0" destOrd="0" presId="urn:microsoft.com/office/officeart/2005/8/layout/process4"/>
    <dgm:cxn modelId="{67E8DF53-30C6-4A2B-8ECF-26B341AC964D}" type="presOf" srcId="{F51F9E9D-036A-4BA6-9C2D-0EBCD9DEB73A}" destId="{8FDFBED9-1C0C-4B88-8A3E-7E6D7848C815}" srcOrd="0" destOrd="0" presId="urn:microsoft.com/office/officeart/2005/8/layout/process4"/>
    <dgm:cxn modelId="{9C674115-106A-479C-A57B-10D1172CCD80}" srcId="{CB9DC3F6-B49D-4C1C-A8AC-EF8D4B3FED84}" destId="{C2E062C5-FE5C-496C-A6F2-3D81B25DFFAD}" srcOrd="1" destOrd="0" parTransId="{8AC9FAF7-6B92-41E1-AAF0-BB309C50934D}" sibTransId="{26355F6C-E9D9-41B9-8B62-ECE777943592}"/>
    <dgm:cxn modelId="{F440912C-2FA2-4CF4-AFAD-F800DEF09F50}" type="presOf" srcId="{8AEC87C1-3E63-42BE-B1A9-E92E605A062D}" destId="{A71803CB-28E3-439E-BDA4-414E720F3772}" srcOrd="0" destOrd="0" presId="urn:microsoft.com/office/officeart/2005/8/layout/process4"/>
    <dgm:cxn modelId="{DE3FC111-63EC-491C-AFB4-231D59C04FD2}" srcId="{CB9DC3F6-B49D-4C1C-A8AC-EF8D4B3FED84}" destId="{BB8CDC6D-3432-41A7-8FAE-8F855F759994}" srcOrd="2" destOrd="0" parTransId="{6EDB0760-180A-4DA3-BAB0-228AFE9B2382}" sibTransId="{F11A4313-BCF2-4512-B26B-2C2EDC556C8F}"/>
    <dgm:cxn modelId="{3EF8414E-0864-4F3D-A9AB-6282B1646D8C}" srcId="{CB9DC3F6-B49D-4C1C-A8AC-EF8D4B3FED84}" destId="{8AEC87C1-3E63-42BE-B1A9-E92E605A062D}" srcOrd="0" destOrd="0" parTransId="{FBF9394D-DB33-45CD-A9A4-EB0F1BB99EB6}" sibTransId="{0DF5195A-DBF0-411C-A2B6-815916FA6617}"/>
    <dgm:cxn modelId="{470B3B54-080A-42C6-B183-AC10B0201B0C}" type="presParOf" srcId="{31E2272A-CEF2-4588-B5AB-6B98938393CC}" destId="{99F4D6CC-6B81-4BD0-86F6-8035133C1161}" srcOrd="0" destOrd="0" presId="urn:microsoft.com/office/officeart/2005/8/layout/process4"/>
    <dgm:cxn modelId="{76980D6C-D25C-4990-86B1-962F817E3E38}" type="presParOf" srcId="{99F4D6CC-6B81-4BD0-86F6-8035133C1161}" destId="{8FDFBED9-1C0C-4B88-8A3E-7E6D7848C815}" srcOrd="0" destOrd="0" presId="urn:microsoft.com/office/officeart/2005/8/layout/process4"/>
    <dgm:cxn modelId="{7526A37E-0660-4155-B9B6-7FA3B28711E9}" type="presParOf" srcId="{31E2272A-CEF2-4588-B5AB-6B98938393CC}" destId="{89790067-A7BD-4A86-8F77-556DEF76A497}" srcOrd="1" destOrd="0" presId="urn:microsoft.com/office/officeart/2005/8/layout/process4"/>
    <dgm:cxn modelId="{33419C81-400E-4FC2-B15F-2FCEE22336C2}" type="presParOf" srcId="{31E2272A-CEF2-4588-B5AB-6B98938393CC}" destId="{FBFF64F2-BB08-427F-AC83-C0BD9AD68ACB}" srcOrd="2" destOrd="0" presId="urn:microsoft.com/office/officeart/2005/8/layout/process4"/>
    <dgm:cxn modelId="{A6BB5583-AF0B-4983-98DA-6EED4E6FCAFE}" type="presParOf" srcId="{FBFF64F2-BB08-427F-AC83-C0BD9AD68ACB}" destId="{0FE7ECE9-7FE1-47B3-85E9-F608AD9D7318}" srcOrd="0" destOrd="0" presId="urn:microsoft.com/office/officeart/2005/8/layout/process4"/>
    <dgm:cxn modelId="{3003EE22-BBFD-47B3-922E-B053E120869E}" type="presParOf" srcId="{31E2272A-CEF2-4588-B5AB-6B98938393CC}" destId="{964E8F80-2D1D-48B4-8F55-36DE39D13A23}" srcOrd="3" destOrd="0" presId="urn:microsoft.com/office/officeart/2005/8/layout/process4"/>
    <dgm:cxn modelId="{CD61DA86-868A-4781-A1F1-72D2FE2A6701}" type="presParOf" srcId="{31E2272A-CEF2-4588-B5AB-6B98938393CC}" destId="{C684FF4E-66F5-4BE2-AE59-AB407A02C3AF}" srcOrd="4" destOrd="0" presId="urn:microsoft.com/office/officeart/2005/8/layout/process4"/>
    <dgm:cxn modelId="{083E4A9E-2E0A-4515-982F-187CB094B649}" type="presParOf" srcId="{C684FF4E-66F5-4BE2-AE59-AB407A02C3AF}" destId="{FBDB66F2-B71A-4173-92D6-12F0C6E46D5A}" srcOrd="0" destOrd="0" presId="urn:microsoft.com/office/officeart/2005/8/layout/process4"/>
    <dgm:cxn modelId="{D1E366D9-CCDF-457E-B593-9B371022E17B}" type="presParOf" srcId="{31E2272A-CEF2-4588-B5AB-6B98938393CC}" destId="{6DBC7568-50C6-4AEA-822C-6D1E7CF26884}" srcOrd="5" destOrd="0" presId="urn:microsoft.com/office/officeart/2005/8/layout/process4"/>
    <dgm:cxn modelId="{0543389C-884B-4599-B664-4EF6EFACCE2E}" type="presParOf" srcId="{31E2272A-CEF2-4588-B5AB-6B98938393CC}" destId="{736B0DCF-8569-4C8B-B913-F099F8E50485}" srcOrd="6" destOrd="0" presId="urn:microsoft.com/office/officeart/2005/8/layout/process4"/>
    <dgm:cxn modelId="{6A81165F-081F-4D7B-85DC-F92B9BFC33DF}" type="presParOf" srcId="{736B0DCF-8569-4C8B-B913-F099F8E50485}" destId="{3B937239-B1FE-4120-A16E-E0EA1BEC3BE3}" srcOrd="0" destOrd="0" presId="urn:microsoft.com/office/officeart/2005/8/layout/process4"/>
    <dgm:cxn modelId="{6E18A61A-3975-41B0-B38D-3DD35E88F900}" type="presParOf" srcId="{31E2272A-CEF2-4588-B5AB-6B98938393CC}" destId="{6C7D6087-4632-4A90-80B9-1E7C94916123}" srcOrd="7" destOrd="0" presId="urn:microsoft.com/office/officeart/2005/8/layout/process4"/>
    <dgm:cxn modelId="{B679BB18-D4B1-4474-BFF9-CAD8D5DEF42C}" type="presParOf" srcId="{31E2272A-CEF2-4588-B5AB-6B98938393CC}" destId="{1A68177B-64F8-455C-A0A8-A007CF7E5619}" srcOrd="8" destOrd="0" presId="urn:microsoft.com/office/officeart/2005/8/layout/process4"/>
    <dgm:cxn modelId="{0F93F498-6085-4F38-87AA-85ED12152C12}" type="presParOf" srcId="{1A68177B-64F8-455C-A0A8-A007CF7E5619}" destId="{A71803CB-28E3-439E-BDA4-414E720F3772}" srcOrd="0" destOrd="0" presId="urn:microsoft.com/office/officeart/2005/8/layout/process4"/>
  </dgm:cxnLst>
  <dgm:bg/>
  <dgm:whole/>
</dgm:dataModel>
</file>

<file path=ppt/diagrams/data3.xml><?xml version="1.0" encoding="utf-8"?>
<dgm:dataModel xmlns:dgm="http://schemas.openxmlformats.org/drawingml/2006/diagram" xmlns:a="http://schemas.openxmlformats.org/drawingml/2006/main">
  <dgm:ptLst>
    <dgm:pt modelId="{9D6A15B0-8BE6-48F2-A7B4-414EDD8E3B3A}" type="doc">
      <dgm:prSet loTypeId="urn:microsoft.com/office/officeart/2005/8/layout/radial4" loCatId="relationship" qsTypeId="urn:microsoft.com/office/officeart/2005/8/quickstyle/3d9" qsCatId="3D" csTypeId="urn:microsoft.com/office/officeart/2005/8/colors/accent1_2" csCatId="accent1" phldr="1"/>
      <dgm:spPr/>
      <dgm:t>
        <a:bodyPr/>
        <a:lstStyle/>
        <a:p>
          <a:endParaRPr lang="en-US"/>
        </a:p>
      </dgm:t>
    </dgm:pt>
    <dgm:pt modelId="{C810FD5E-6093-4C30-B052-C7FBFD12459F}">
      <dgm:prSet phldrT="[Text]" custT="1"/>
      <dgm:spPr/>
      <dgm:t>
        <a:bodyPr/>
        <a:lstStyle/>
        <a:p>
          <a:r>
            <a:rPr lang="en-US" sz="1800" b="1" dirty="0" smtClean="0"/>
            <a:t>Warehouses </a:t>
          </a:r>
          <a:endParaRPr lang="en-US" sz="1800" b="1" dirty="0"/>
        </a:p>
      </dgm:t>
    </dgm:pt>
    <dgm:pt modelId="{9DC27913-4721-4AE7-B89D-D7D658E5A933}" type="parTrans" cxnId="{8C4A1796-710D-4008-906C-D499A4899EB4}">
      <dgm:prSet/>
      <dgm:spPr/>
      <dgm:t>
        <a:bodyPr/>
        <a:lstStyle/>
        <a:p>
          <a:endParaRPr lang="en-US"/>
        </a:p>
      </dgm:t>
    </dgm:pt>
    <dgm:pt modelId="{55814867-1307-4DC4-9363-043825CC1CED}" type="sibTrans" cxnId="{8C4A1796-710D-4008-906C-D499A4899EB4}">
      <dgm:prSet/>
      <dgm:spPr/>
      <dgm:t>
        <a:bodyPr/>
        <a:lstStyle/>
        <a:p>
          <a:endParaRPr lang="en-US"/>
        </a:p>
      </dgm:t>
    </dgm:pt>
    <dgm:pt modelId="{9006BF9D-7C6A-44D1-9C40-7CA69A5B61A9}">
      <dgm:prSet phldrT="[Text]"/>
      <dgm:spPr/>
      <dgm:t>
        <a:bodyPr/>
        <a:lstStyle/>
        <a:p>
          <a:pPr rtl="0"/>
          <a:r>
            <a:rPr lang="en-US" dirty="0" smtClean="0"/>
            <a:t>Main Warehouse </a:t>
          </a:r>
          <a:endParaRPr lang="en-US" dirty="0"/>
        </a:p>
      </dgm:t>
    </dgm:pt>
    <dgm:pt modelId="{729BC7C1-A246-4FE1-BA92-9FCD3B3F3336}" type="parTrans" cxnId="{1E171D70-BC6A-4969-976F-5A9319137AEE}">
      <dgm:prSet/>
      <dgm:spPr/>
      <dgm:t>
        <a:bodyPr/>
        <a:lstStyle/>
        <a:p>
          <a:endParaRPr lang="en-US"/>
        </a:p>
      </dgm:t>
    </dgm:pt>
    <dgm:pt modelId="{67AAAC6A-2881-41AF-8678-5D68CE304D71}" type="sibTrans" cxnId="{1E171D70-BC6A-4969-976F-5A9319137AEE}">
      <dgm:prSet/>
      <dgm:spPr/>
      <dgm:t>
        <a:bodyPr/>
        <a:lstStyle/>
        <a:p>
          <a:endParaRPr lang="en-US"/>
        </a:p>
      </dgm:t>
    </dgm:pt>
    <dgm:pt modelId="{8523A911-4156-43E8-9FC5-3557FE5FD8D0}">
      <dgm:prSet phldrT="[Text]"/>
      <dgm:spPr/>
      <dgm:t>
        <a:bodyPr/>
        <a:lstStyle/>
        <a:p>
          <a:r>
            <a:rPr lang="en-US" dirty="0" smtClean="0"/>
            <a:t>Southern Warehouse</a:t>
          </a:r>
          <a:endParaRPr lang="en-US" dirty="0"/>
        </a:p>
      </dgm:t>
    </dgm:pt>
    <dgm:pt modelId="{B313EF8B-ABE1-4DB8-B1AE-0397467226D7}" type="parTrans" cxnId="{A7391ADA-49C8-4AFF-BD81-88089992942D}">
      <dgm:prSet/>
      <dgm:spPr/>
      <dgm:t>
        <a:bodyPr/>
        <a:lstStyle/>
        <a:p>
          <a:endParaRPr lang="en-US"/>
        </a:p>
      </dgm:t>
    </dgm:pt>
    <dgm:pt modelId="{5087A17E-1CC9-46E0-B6F3-D9B0B284C6B7}" type="sibTrans" cxnId="{A7391ADA-49C8-4AFF-BD81-88089992942D}">
      <dgm:prSet/>
      <dgm:spPr/>
      <dgm:t>
        <a:bodyPr/>
        <a:lstStyle/>
        <a:p>
          <a:endParaRPr lang="en-US"/>
        </a:p>
      </dgm:t>
    </dgm:pt>
    <dgm:pt modelId="{B236845E-DC02-43BB-9950-FE72A6B45ACD}">
      <dgm:prSet phldrT="[Text]"/>
      <dgm:spPr/>
      <dgm:t>
        <a:bodyPr/>
        <a:lstStyle/>
        <a:p>
          <a:r>
            <a:rPr lang="en-US" dirty="0" smtClean="0"/>
            <a:t>Cold cuts Warehouse </a:t>
          </a:r>
          <a:endParaRPr lang="en-US" dirty="0"/>
        </a:p>
      </dgm:t>
    </dgm:pt>
    <dgm:pt modelId="{439FB4C2-8069-4293-80A8-624275C30BB4}" type="parTrans" cxnId="{EFF918C3-2102-495C-AE24-FF751AE1BA31}">
      <dgm:prSet/>
      <dgm:spPr/>
      <dgm:t>
        <a:bodyPr/>
        <a:lstStyle/>
        <a:p>
          <a:endParaRPr lang="en-US"/>
        </a:p>
      </dgm:t>
    </dgm:pt>
    <dgm:pt modelId="{76A7297B-4802-4134-8344-244326C540FA}" type="sibTrans" cxnId="{EFF918C3-2102-495C-AE24-FF751AE1BA31}">
      <dgm:prSet/>
      <dgm:spPr/>
      <dgm:t>
        <a:bodyPr/>
        <a:lstStyle/>
        <a:p>
          <a:endParaRPr lang="en-US"/>
        </a:p>
      </dgm:t>
    </dgm:pt>
    <dgm:pt modelId="{EE0388EE-BE4F-4BB3-8DF3-4CE3CAC72AC2}" type="pres">
      <dgm:prSet presAssocID="{9D6A15B0-8BE6-48F2-A7B4-414EDD8E3B3A}" presName="cycle" presStyleCnt="0">
        <dgm:presLayoutVars>
          <dgm:chMax val="1"/>
          <dgm:dir/>
          <dgm:animLvl val="ctr"/>
          <dgm:resizeHandles val="exact"/>
        </dgm:presLayoutVars>
      </dgm:prSet>
      <dgm:spPr/>
      <dgm:t>
        <a:bodyPr/>
        <a:lstStyle/>
        <a:p>
          <a:endParaRPr lang="en-US"/>
        </a:p>
      </dgm:t>
    </dgm:pt>
    <dgm:pt modelId="{EEC57E26-2619-4769-A50B-154E46B9EB65}" type="pres">
      <dgm:prSet presAssocID="{C810FD5E-6093-4C30-B052-C7FBFD12459F}" presName="centerShape" presStyleLbl="node0" presStyleIdx="0" presStyleCnt="1" custScaleX="120928"/>
      <dgm:spPr/>
      <dgm:t>
        <a:bodyPr/>
        <a:lstStyle/>
        <a:p>
          <a:endParaRPr lang="en-US"/>
        </a:p>
      </dgm:t>
    </dgm:pt>
    <dgm:pt modelId="{9A160434-187B-4AC0-8EBC-F3A6F842F904}" type="pres">
      <dgm:prSet presAssocID="{729BC7C1-A246-4FE1-BA92-9FCD3B3F3336}" presName="parTrans" presStyleLbl="bgSibTrans2D1" presStyleIdx="0" presStyleCnt="3"/>
      <dgm:spPr/>
      <dgm:t>
        <a:bodyPr/>
        <a:lstStyle/>
        <a:p>
          <a:endParaRPr lang="en-US"/>
        </a:p>
      </dgm:t>
    </dgm:pt>
    <dgm:pt modelId="{FF11B1F0-BFCF-40EC-AF0E-1261992719BA}" type="pres">
      <dgm:prSet presAssocID="{9006BF9D-7C6A-44D1-9C40-7CA69A5B61A9}" presName="node" presStyleLbl="node1" presStyleIdx="0" presStyleCnt="3" custRadScaleRad="110090" custRadScaleInc="-2809">
        <dgm:presLayoutVars>
          <dgm:bulletEnabled val="1"/>
        </dgm:presLayoutVars>
      </dgm:prSet>
      <dgm:spPr/>
      <dgm:t>
        <a:bodyPr/>
        <a:lstStyle/>
        <a:p>
          <a:endParaRPr lang="en-US"/>
        </a:p>
      </dgm:t>
    </dgm:pt>
    <dgm:pt modelId="{B0142EEF-E8E5-478F-B357-EAC8B7FB2B20}" type="pres">
      <dgm:prSet presAssocID="{B313EF8B-ABE1-4DB8-B1AE-0397467226D7}" presName="parTrans" presStyleLbl="bgSibTrans2D1" presStyleIdx="1" presStyleCnt="3"/>
      <dgm:spPr/>
      <dgm:t>
        <a:bodyPr/>
        <a:lstStyle/>
        <a:p>
          <a:endParaRPr lang="en-US"/>
        </a:p>
      </dgm:t>
    </dgm:pt>
    <dgm:pt modelId="{BE32593C-5CE7-4BAC-BF8F-DA0DD481ABF0}" type="pres">
      <dgm:prSet presAssocID="{8523A911-4156-43E8-9FC5-3557FE5FD8D0}" presName="node" presStyleLbl="node1" presStyleIdx="1" presStyleCnt="3" custRadScaleRad="102909" custRadScaleInc="-1151">
        <dgm:presLayoutVars>
          <dgm:bulletEnabled val="1"/>
        </dgm:presLayoutVars>
      </dgm:prSet>
      <dgm:spPr/>
      <dgm:t>
        <a:bodyPr/>
        <a:lstStyle/>
        <a:p>
          <a:endParaRPr lang="en-US"/>
        </a:p>
      </dgm:t>
    </dgm:pt>
    <dgm:pt modelId="{CC1F461E-5237-4C28-9671-A922A7431C43}" type="pres">
      <dgm:prSet presAssocID="{439FB4C2-8069-4293-80A8-624275C30BB4}" presName="parTrans" presStyleLbl="bgSibTrans2D1" presStyleIdx="2" presStyleCnt="3"/>
      <dgm:spPr/>
      <dgm:t>
        <a:bodyPr/>
        <a:lstStyle/>
        <a:p>
          <a:endParaRPr lang="en-US"/>
        </a:p>
      </dgm:t>
    </dgm:pt>
    <dgm:pt modelId="{52BFAD85-4CE5-4F80-A0E7-3470D01666AA}" type="pres">
      <dgm:prSet presAssocID="{B236845E-DC02-43BB-9950-FE72A6B45ACD}" presName="node" presStyleLbl="node1" presStyleIdx="2" presStyleCnt="3" custRadScaleRad="106247" custRadScaleInc="521">
        <dgm:presLayoutVars>
          <dgm:bulletEnabled val="1"/>
        </dgm:presLayoutVars>
      </dgm:prSet>
      <dgm:spPr/>
      <dgm:t>
        <a:bodyPr/>
        <a:lstStyle/>
        <a:p>
          <a:endParaRPr lang="en-US"/>
        </a:p>
      </dgm:t>
    </dgm:pt>
  </dgm:ptLst>
  <dgm:cxnLst>
    <dgm:cxn modelId="{8DE68ECE-6879-49B1-A291-5A092BA6BB31}" type="presOf" srcId="{C810FD5E-6093-4C30-B052-C7FBFD12459F}" destId="{EEC57E26-2619-4769-A50B-154E46B9EB65}" srcOrd="0" destOrd="0" presId="urn:microsoft.com/office/officeart/2005/8/layout/radial4"/>
    <dgm:cxn modelId="{9FEA21DE-3C3E-4053-ACD1-62B89639A1FE}" type="presOf" srcId="{9006BF9D-7C6A-44D1-9C40-7CA69A5B61A9}" destId="{FF11B1F0-BFCF-40EC-AF0E-1261992719BA}" srcOrd="0" destOrd="0" presId="urn:microsoft.com/office/officeart/2005/8/layout/radial4"/>
    <dgm:cxn modelId="{EE07458B-CD48-4B3B-B24D-BDD373B2618E}" type="presOf" srcId="{B236845E-DC02-43BB-9950-FE72A6B45ACD}" destId="{52BFAD85-4CE5-4F80-A0E7-3470D01666AA}" srcOrd="0" destOrd="0" presId="urn:microsoft.com/office/officeart/2005/8/layout/radial4"/>
    <dgm:cxn modelId="{A7391ADA-49C8-4AFF-BD81-88089992942D}" srcId="{C810FD5E-6093-4C30-B052-C7FBFD12459F}" destId="{8523A911-4156-43E8-9FC5-3557FE5FD8D0}" srcOrd="1" destOrd="0" parTransId="{B313EF8B-ABE1-4DB8-B1AE-0397467226D7}" sibTransId="{5087A17E-1CC9-46E0-B6F3-D9B0B284C6B7}"/>
    <dgm:cxn modelId="{43357E23-3ACC-48E6-A6AB-0537F1271798}" type="presOf" srcId="{8523A911-4156-43E8-9FC5-3557FE5FD8D0}" destId="{BE32593C-5CE7-4BAC-BF8F-DA0DD481ABF0}" srcOrd="0" destOrd="0" presId="urn:microsoft.com/office/officeart/2005/8/layout/radial4"/>
    <dgm:cxn modelId="{623CFA20-2005-4092-8817-4B76F2410D52}" type="presOf" srcId="{439FB4C2-8069-4293-80A8-624275C30BB4}" destId="{CC1F461E-5237-4C28-9671-A922A7431C43}" srcOrd="0" destOrd="0" presId="urn:microsoft.com/office/officeart/2005/8/layout/radial4"/>
    <dgm:cxn modelId="{E2102E5C-6C5A-40C1-AD68-985E96AB0452}" type="presOf" srcId="{B313EF8B-ABE1-4DB8-B1AE-0397467226D7}" destId="{B0142EEF-E8E5-478F-B357-EAC8B7FB2B20}" srcOrd="0" destOrd="0" presId="urn:microsoft.com/office/officeart/2005/8/layout/radial4"/>
    <dgm:cxn modelId="{EFF918C3-2102-495C-AE24-FF751AE1BA31}" srcId="{C810FD5E-6093-4C30-B052-C7FBFD12459F}" destId="{B236845E-DC02-43BB-9950-FE72A6B45ACD}" srcOrd="2" destOrd="0" parTransId="{439FB4C2-8069-4293-80A8-624275C30BB4}" sibTransId="{76A7297B-4802-4134-8344-244326C540FA}"/>
    <dgm:cxn modelId="{D0A77781-D813-4CCD-A81A-3E5ECA339972}" type="presOf" srcId="{729BC7C1-A246-4FE1-BA92-9FCD3B3F3336}" destId="{9A160434-187B-4AC0-8EBC-F3A6F842F904}" srcOrd="0" destOrd="0" presId="urn:microsoft.com/office/officeart/2005/8/layout/radial4"/>
    <dgm:cxn modelId="{1285D9A5-5F77-4F1B-959E-4D9F2255318C}" type="presOf" srcId="{9D6A15B0-8BE6-48F2-A7B4-414EDD8E3B3A}" destId="{EE0388EE-BE4F-4BB3-8DF3-4CE3CAC72AC2}" srcOrd="0" destOrd="0" presId="urn:microsoft.com/office/officeart/2005/8/layout/radial4"/>
    <dgm:cxn modelId="{8C4A1796-710D-4008-906C-D499A4899EB4}" srcId="{9D6A15B0-8BE6-48F2-A7B4-414EDD8E3B3A}" destId="{C810FD5E-6093-4C30-B052-C7FBFD12459F}" srcOrd="0" destOrd="0" parTransId="{9DC27913-4721-4AE7-B89D-D7D658E5A933}" sibTransId="{55814867-1307-4DC4-9363-043825CC1CED}"/>
    <dgm:cxn modelId="{1E171D70-BC6A-4969-976F-5A9319137AEE}" srcId="{C810FD5E-6093-4C30-B052-C7FBFD12459F}" destId="{9006BF9D-7C6A-44D1-9C40-7CA69A5B61A9}" srcOrd="0" destOrd="0" parTransId="{729BC7C1-A246-4FE1-BA92-9FCD3B3F3336}" sibTransId="{67AAAC6A-2881-41AF-8678-5D68CE304D71}"/>
    <dgm:cxn modelId="{5648C65E-7A8D-4141-860E-29673CE7DECC}" type="presParOf" srcId="{EE0388EE-BE4F-4BB3-8DF3-4CE3CAC72AC2}" destId="{EEC57E26-2619-4769-A50B-154E46B9EB65}" srcOrd="0" destOrd="0" presId="urn:microsoft.com/office/officeart/2005/8/layout/radial4"/>
    <dgm:cxn modelId="{049ACC29-A27F-415B-8C52-8D822CA37E3B}" type="presParOf" srcId="{EE0388EE-BE4F-4BB3-8DF3-4CE3CAC72AC2}" destId="{9A160434-187B-4AC0-8EBC-F3A6F842F904}" srcOrd="1" destOrd="0" presId="urn:microsoft.com/office/officeart/2005/8/layout/radial4"/>
    <dgm:cxn modelId="{4425E985-9B4A-464A-9C19-1E9367E9DF12}" type="presParOf" srcId="{EE0388EE-BE4F-4BB3-8DF3-4CE3CAC72AC2}" destId="{FF11B1F0-BFCF-40EC-AF0E-1261992719BA}" srcOrd="2" destOrd="0" presId="urn:microsoft.com/office/officeart/2005/8/layout/radial4"/>
    <dgm:cxn modelId="{D2D9640F-2E1D-4CC9-AA37-187607B96484}" type="presParOf" srcId="{EE0388EE-BE4F-4BB3-8DF3-4CE3CAC72AC2}" destId="{B0142EEF-E8E5-478F-B357-EAC8B7FB2B20}" srcOrd="3" destOrd="0" presId="urn:microsoft.com/office/officeart/2005/8/layout/radial4"/>
    <dgm:cxn modelId="{FCAD2B99-1095-40BE-87B1-2E7440F8D05A}" type="presParOf" srcId="{EE0388EE-BE4F-4BB3-8DF3-4CE3CAC72AC2}" destId="{BE32593C-5CE7-4BAC-BF8F-DA0DD481ABF0}" srcOrd="4" destOrd="0" presId="urn:microsoft.com/office/officeart/2005/8/layout/radial4"/>
    <dgm:cxn modelId="{958CB2B7-2840-48F9-B18D-F764C8749810}" type="presParOf" srcId="{EE0388EE-BE4F-4BB3-8DF3-4CE3CAC72AC2}" destId="{CC1F461E-5237-4C28-9671-A922A7431C43}" srcOrd="5" destOrd="0" presId="urn:microsoft.com/office/officeart/2005/8/layout/radial4"/>
    <dgm:cxn modelId="{C2D2204A-BE53-466D-A066-8E4DEC01E860}" type="presParOf" srcId="{EE0388EE-BE4F-4BB3-8DF3-4CE3CAC72AC2}" destId="{52BFAD85-4CE5-4F80-A0E7-3470D01666AA}" srcOrd="6" destOrd="0" presId="urn:microsoft.com/office/officeart/2005/8/layout/radial4"/>
  </dgm:cxnLst>
  <dgm:bg/>
  <dgm:whole/>
</dgm:dataModel>
</file>

<file path=ppt/diagrams/data4.xml><?xml version="1.0" encoding="utf-8"?>
<dgm:dataModel xmlns:dgm="http://schemas.openxmlformats.org/drawingml/2006/diagram" xmlns:a="http://schemas.openxmlformats.org/drawingml/2006/main">
  <dgm:ptLst>
    <dgm:pt modelId="{4EDB1F79-C698-46B3-8BD4-F5A583BF618D}" type="doc">
      <dgm:prSet loTypeId="urn:microsoft.com/office/officeart/2005/8/layout/process4" loCatId="process" qsTypeId="urn:microsoft.com/office/officeart/2005/8/quickstyle/simple1" qsCatId="simple" csTypeId="urn:microsoft.com/office/officeart/2005/8/colors/accent2_1" csCatId="accent2" phldr="1"/>
      <dgm:spPr/>
      <dgm:t>
        <a:bodyPr/>
        <a:lstStyle/>
        <a:p>
          <a:endParaRPr lang="en-GB"/>
        </a:p>
      </dgm:t>
    </dgm:pt>
    <dgm:pt modelId="{67F06C2C-F642-457B-B75F-B15EDDD4CF2F}">
      <dgm:prSet/>
      <dgm:spPr/>
      <dgm:t>
        <a:bodyPr/>
        <a:lstStyle/>
        <a:p>
          <a:pPr rtl="1"/>
          <a:r>
            <a:rPr lang="en-US" smtClean="0">
              <a:solidFill>
                <a:schemeClr val="tx1"/>
              </a:solidFill>
              <a:latin typeface="Times New Roman" pitchFamily="18" charset="0"/>
              <a:cs typeface="Times New Roman" pitchFamily="18" charset="0"/>
            </a:rPr>
            <a:t>Designing visual management boards for each production lines to clarify  the followed  instructions in production area</a:t>
          </a:r>
          <a:endParaRPr lang="ar-SA"/>
        </a:p>
      </dgm:t>
    </dgm:pt>
    <dgm:pt modelId="{3FC32E22-5FAA-4F27-BE90-EB2F1DB9D999}" type="parTrans" cxnId="{FB0C1F5D-7AE6-4BFA-BDFA-42FBFF28FE9E}">
      <dgm:prSet/>
      <dgm:spPr/>
      <dgm:t>
        <a:bodyPr/>
        <a:lstStyle/>
        <a:p>
          <a:pPr rtl="1"/>
          <a:endParaRPr lang="ar-SA"/>
        </a:p>
      </dgm:t>
    </dgm:pt>
    <dgm:pt modelId="{56EF47FA-7AC7-412C-8A33-18E816888E97}" type="sibTrans" cxnId="{FB0C1F5D-7AE6-4BFA-BDFA-42FBFF28FE9E}">
      <dgm:prSet/>
      <dgm:spPr/>
      <dgm:t>
        <a:bodyPr/>
        <a:lstStyle/>
        <a:p>
          <a:pPr rtl="1"/>
          <a:endParaRPr lang="ar-SA"/>
        </a:p>
      </dgm:t>
    </dgm:pt>
    <dgm:pt modelId="{533A7906-9B3D-4B2C-84D8-66E77C68B3CC}">
      <dgm:prSet/>
      <dgm:spPr/>
      <dgm:t>
        <a:bodyPr/>
        <a:lstStyle/>
        <a:p>
          <a:pPr rtl="0"/>
          <a:r>
            <a:rPr lang="en-US" smtClean="0">
              <a:solidFill>
                <a:schemeClr val="tx1"/>
              </a:solidFill>
              <a:latin typeface="Times New Roman" pitchFamily="18" charset="0"/>
              <a:cs typeface="Times New Roman" pitchFamily="18" charset="0"/>
            </a:rPr>
            <a:t>Increase number of pans if needed.</a:t>
          </a:r>
          <a:endParaRPr lang="en-US" dirty="0" smtClean="0">
            <a:solidFill>
              <a:schemeClr val="tx1"/>
            </a:solidFill>
            <a:latin typeface="Times New Roman" pitchFamily="18" charset="0"/>
            <a:cs typeface="Times New Roman" pitchFamily="18" charset="0"/>
          </a:endParaRPr>
        </a:p>
      </dgm:t>
    </dgm:pt>
    <dgm:pt modelId="{FB4E80F8-B830-4365-8B8C-453B07703F13}" type="parTrans" cxnId="{A4163977-B7FF-4357-99DD-6A7C143BDC1C}">
      <dgm:prSet/>
      <dgm:spPr/>
      <dgm:t>
        <a:bodyPr/>
        <a:lstStyle/>
        <a:p>
          <a:pPr rtl="1"/>
          <a:endParaRPr lang="ar-SA"/>
        </a:p>
      </dgm:t>
    </dgm:pt>
    <dgm:pt modelId="{ABBC72DF-6E23-43C7-8F9A-675768617052}" type="sibTrans" cxnId="{A4163977-B7FF-4357-99DD-6A7C143BDC1C}">
      <dgm:prSet/>
      <dgm:spPr/>
      <dgm:t>
        <a:bodyPr/>
        <a:lstStyle/>
        <a:p>
          <a:pPr rtl="1"/>
          <a:endParaRPr lang="ar-SA"/>
        </a:p>
      </dgm:t>
    </dgm:pt>
    <dgm:pt modelId="{4940A000-FD8E-4A23-BCC0-81827DC2BDD7}">
      <dgm:prSet/>
      <dgm:spPr/>
      <dgm:t>
        <a:bodyPr/>
        <a:lstStyle/>
        <a:p>
          <a:pPr rtl="1"/>
          <a:r>
            <a:rPr lang="en-US" dirty="0" smtClean="0">
              <a:solidFill>
                <a:schemeClr val="tx1"/>
              </a:solidFill>
              <a:latin typeface="Times New Roman" pitchFamily="18" charset="0"/>
              <a:cs typeface="Times New Roman" pitchFamily="18" charset="0"/>
            </a:rPr>
            <a:t>Document procedures which ensure continuous preventive maintenance includes all production lines </a:t>
          </a:r>
          <a:endParaRPr lang="ar-SA" dirty="0"/>
        </a:p>
      </dgm:t>
    </dgm:pt>
    <dgm:pt modelId="{6353980C-768E-4440-B53A-35BE033C7F47}" type="parTrans" cxnId="{85210802-E283-4322-BE1B-7C50A9E4697B}">
      <dgm:prSet/>
      <dgm:spPr/>
      <dgm:t>
        <a:bodyPr/>
        <a:lstStyle/>
        <a:p>
          <a:pPr rtl="1"/>
          <a:endParaRPr lang="ar-SA"/>
        </a:p>
      </dgm:t>
    </dgm:pt>
    <dgm:pt modelId="{C518146E-3294-40B0-9B19-4A8D22414F75}" type="sibTrans" cxnId="{85210802-E283-4322-BE1B-7C50A9E4697B}">
      <dgm:prSet/>
      <dgm:spPr/>
      <dgm:t>
        <a:bodyPr/>
        <a:lstStyle/>
        <a:p>
          <a:pPr rtl="1"/>
          <a:endParaRPr lang="ar-SA"/>
        </a:p>
      </dgm:t>
    </dgm:pt>
    <dgm:pt modelId="{D47FA930-3732-45E1-A3E1-2F0DF45945C5}">
      <dgm:prSet/>
      <dgm:spPr/>
      <dgm:t>
        <a:bodyPr/>
        <a:lstStyle/>
        <a:p>
          <a:pPr rtl="0"/>
          <a:r>
            <a:rPr lang="en-US" smtClean="0">
              <a:solidFill>
                <a:schemeClr val="tx1"/>
              </a:solidFill>
              <a:latin typeface="Times New Roman" pitchFamily="18" charset="0"/>
              <a:cs typeface="Times New Roman" pitchFamily="18" charset="0"/>
            </a:rPr>
            <a:t>Rescheduling for production plans to keep up with demand.</a:t>
          </a:r>
          <a:endParaRPr lang="en-US" dirty="0" smtClean="0">
            <a:solidFill>
              <a:schemeClr val="tx1"/>
            </a:solidFill>
            <a:latin typeface="Times New Roman" pitchFamily="18" charset="0"/>
            <a:cs typeface="Times New Roman" pitchFamily="18" charset="0"/>
          </a:endParaRPr>
        </a:p>
      </dgm:t>
    </dgm:pt>
    <dgm:pt modelId="{0CCABD0C-C5C7-4F85-846E-ADF4F5E183E2}" type="parTrans" cxnId="{51010F48-FA0A-4662-8669-A715D72B576C}">
      <dgm:prSet/>
      <dgm:spPr/>
      <dgm:t>
        <a:bodyPr/>
        <a:lstStyle/>
        <a:p>
          <a:pPr rtl="1"/>
          <a:endParaRPr lang="ar-SA"/>
        </a:p>
      </dgm:t>
    </dgm:pt>
    <dgm:pt modelId="{DBCFB8DB-E445-4ECF-97D0-BF853CCD27DD}" type="sibTrans" cxnId="{51010F48-FA0A-4662-8669-A715D72B576C}">
      <dgm:prSet/>
      <dgm:spPr/>
      <dgm:t>
        <a:bodyPr/>
        <a:lstStyle/>
        <a:p>
          <a:pPr rtl="1"/>
          <a:endParaRPr lang="ar-SA"/>
        </a:p>
      </dgm:t>
    </dgm:pt>
    <dgm:pt modelId="{A4FA4B60-2CC1-4FF4-BD0D-9AFD92577936}">
      <dgm:prSet/>
      <dgm:spPr/>
      <dgm:t>
        <a:bodyPr/>
        <a:lstStyle/>
        <a:p>
          <a:pPr rtl="0"/>
          <a:r>
            <a:rPr lang="en-US" smtClean="0">
              <a:solidFill>
                <a:schemeClr val="tx1"/>
              </a:solidFill>
              <a:latin typeface="Times New Roman" pitchFamily="18" charset="0"/>
              <a:cs typeface="Times New Roman" pitchFamily="18" charset="0"/>
            </a:rPr>
            <a:t>Set instructions to ensure workers commitment.</a:t>
          </a:r>
          <a:endParaRPr lang="en-US" dirty="0" smtClean="0">
            <a:solidFill>
              <a:schemeClr val="tx1"/>
            </a:solidFill>
            <a:latin typeface="Times New Roman" pitchFamily="18" charset="0"/>
            <a:cs typeface="Times New Roman" pitchFamily="18" charset="0"/>
          </a:endParaRPr>
        </a:p>
      </dgm:t>
    </dgm:pt>
    <dgm:pt modelId="{CDCFF1E7-DA4B-48FB-A0B3-C2C638B55E50}" type="parTrans" cxnId="{398C8D49-A6EE-4E71-9BD6-58C7A42624C1}">
      <dgm:prSet/>
      <dgm:spPr/>
      <dgm:t>
        <a:bodyPr/>
        <a:lstStyle/>
        <a:p>
          <a:pPr rtl="1"/>
          <a:endParaRPr lang="ar-SA"/>
        </a:p>
      </dgm:t>
    </dgm:pt>
    <dgm:pt modelId="{F5653707-C891-4917-8605-5F80B38F2DA5}" type="sibTrans" cxnId="{398C8D49-A6EE-4E71-9BD6-58C7A42624C1}">
      <dgm:prSet/>
      <dgm:spPr/>
      <dgm:t>
        <a:bodyPr/>
        <a:lstStyle/>
        <a:p>
          <a:pPr rtl="1"/>
          <a:endParaRPr lang="ar-SA"/>
        </a:p>
      </dgm:t>
    </dgm:pt>
    <dgm:pt modelId="{9BD3D7B9-630E-4EA9-B336-906EEA625AB1}" type="pres">
      <dgm:prSet presAssocID="{4EDB1F79-C698-46B3-8BD4-F5A583BF618D}" presName="Name0" presStyleCnt="0">
        <dgm:presLayoutVars>
          <dgm:dir/>
          <dgm:animLvl val="lvl"/>
          <dgm:resizeHandles val="exact"/>
        </dgm:presLayoutVars>
      </dgm:prSet>
      <dgm:spPr/>
      <dgm:t>
        <a:bodyPr/>
        <a:lstStyle/>
        <a:p>
          <a:pPr rtl="1"/>
          <a:endParaRPr lang="ar-SA"/>
        </a:p>
      </dgm:t>
    </dgm:pt>
    <dgm:pt modelId="{FBDEE5C6-2FC9-486A-BDAE-ED9020EEA1FD}" type="pres">
      <dgm:prSet presAssocID="{A4FA4B60-2CC1-4FF4-BD0D-9AFD92577936}" presName="boxAndChildren" presStyleCnt="0"/>
      <dgm:spPr/>
    </dgm:pt>
    <dgm:pt modelId="{7E266727-A4BA-4847-9BA4-D3F809219C65}" type="pres">
      <dgm:prSet presAssocID="{A4FA4B60-2CC1-4FF4-BD0D-9AFD92577936}" presName="parentTextBox" presStyleLbl="node1" presStyleIdx="0" presStyleCnt="5"/>
      <dgm:spPr/>
      <dgm:t>
        <a:bodyPr/>
        <a:lstStyle/>
        <a:p>
          <a:pPr rtl="1"/>
          <a:endParaRPr lang="ar-SA"/>
        </a:p>
      </dgm:t>
    </dgm:pt>
    <dgm:pt modelId="{F88411E7-8A32-4849-87A4-FD798D0FE8F4}" type="pres">
      <dgm:prSet presAssocID="{DBCFB8DB-E445-4ECF-97D0-BF853CCD27DD}" presName="sp" presStyleCnt="0"/>
      <dgm:spPr/>
    </dgm:pt>
    <dgm:pt modelId="{F9EDB0F8-6A07-41B3-9038-A7AB3119B764}" type="pres">
      <dgm:prSet presAssocID="{D47FA930-3732-45E1-A3E1-2F0DF45945C5}" presName="arrowAndChildren" presStyleCnt="0"/>
      <dgm:spPr/>
    </dgm:pt>
    <dgm:pt modelId="{53394B05-A1F2-4044-926A-116A969104AE}" type="pres">
      <dgm:prSet presAssocID="{D47FA930-3732-45E1-A3E1-2F0DF45945C5}" presName="parentTextArrow" presStyleLbl="node1" presStyleIdx="1" presStyleCnt="5"/>
      <dgm:spPr/>
      <dgm:t>
        <a:bodyPr/>
        <a:lstStyle/>
        <a:p>
          <a:pPr rtl="1"/>
          <a:endParaRPr lang="ar-SA"/>
        </a:p>
      </dgm:t>
    </dgm:pt>
    <dgm:pt modelId="{731B0CE1-9641-4E5D-8E80-30D1E26F8102}" type="pres">
      <dgm:prSet presAssocID="{ABBC72DF-6E23-43C7-8F9A-675768617052}" presName="sp" presStyleCnt="0"/>
      <dgm:spPr/>
    </dgm:pt>
    <dgm:pt modelId="{0803221B-D533-40B3-AC87-25D5A6264505}" type="pres">
      <dgm:prSet presAssocID="{533A7906-9B3D-4B2C-84D8-66E77C68B3CC}" presName="arrowAndChildren" presStyleCnt="0"/>
      <dgm:spPr/>
    </dgm:pt>
    <dgm:pt modelId="{D2C82D75-0140-4DB5-AAA7-517EF35F2182}" type="pres">
      <dgm:prSet presAssocID="{533A7906-9B3D-4B2C-84D8-66E77C68B3CC}" presName="parentTextArrow" presStyleLbl="node1" presStyleIdx="2" presStyleCnt="5"/>
      <dgm:spPr/>
      <dgm:t>
        <a:bodyPr/>
        <a:lstStyle/>
        <a:p>
          <a:pPr rtl="1"/>
          <a:endParaRPr lang="ar-SA"/>
        </a:p>
      </dgm:t>
    </dgm:pt>
    <dgm:pt modelId="{7FCCE0C0-A78B-4FDF-A45A-2227FCBDB378}" type="pres">
      <dgm:prSet presAssocID="{C518146E-3294-40B0-9B19-4A8D22414F75}" presName="sp" presStyleCnt="0"/>
      <dgm:spPr/>
    </dgm:pt>
    <dgm:pt modelId="{DBE37D07-1545-43CC-840E-30CC7E9AA794}" type="pres">
      <dgm:prSet presAssocID="{4940A000-FD8E-4A23-BCC0-81827DC2BDD7}" presName="arrowAndChildren" presStyleCnt="0"/>
      <dgm:spPr/>
    </dgm:pt>
    <dgm:pt modelId="{B207C2C5-2FB8-469F-815A-26504B673703}" type="pres">
      <dgm:prSet presAssocID="{4940A000-FD8E-4A23-BCC0-81827DC2BDD7}" presName="parentTextArrow" presStyleLbl="node1" presStyleIdx="3" presStyleCnt="5"/>
      <dgm:spPr/>
      <dgm:t>
        <a:bodyPr/>
        <a:lstStyle/>
        <a:p>
          <a:pPr rtl="1"/>
          <a:endParaRPr lang="ar-SA"/>
        </a:p>
      </dgm:t>
    </dgm:pt>
    <dgm:pt modelId="{8F8A689A-C61A-4C12-A3E4-BC179C108251}" type="pres">
      <dgm:prSet presAssocID="{56EF47FA-7AC7-412C-8A33-18E816888E97}" presName="sp" presStyleCnt="0"/>
      <dgm:spPr/>
    </dgm:pt>
    <dgm:pt modelId="{343124A4-7C09-4F38-8A57-335CA56C02D4}" type="pres">
      <dgm:prSet presAssocID="{67F06C2C-F642-457B-B75F-B15EDDD4CF2F}" presName="arrowAndChildren" presStyleCnt="0"/>
      <dgm:spPr/>
    </dgm:pt>
    <dgm:pt modelId="{7C56C09C-C825-4C16-B6B6-D38FD35E712E}" type="pres">
      <dgm:prSet presAssocID="{67F06C2C-F642-457B-B75F-B15EDDD4CF2F}" presName="parentTextArrow" presStyleLbl="node1" presStyleIdx="4" presStyleCnt="5"/>
      <dgm:spPr/>
      <dgm:t>
        <a:bodyPr/>
        <a:lstStyle/>
        <a:p>
          <a:pPr rtl="1"/>
          <a:endParaRPr lang="ar-SA"/>
        </a:p>
      </dgm:t>
    </dgm:pt>
  </dgm:ptLst>
  <dgm:cxnLst>
    <dgm:cxn modelId="{F9D20CCE-1553-4CB3-8363-0796CFD46576}" type="presOf" srcId="{4940A000-FD8E-4A23-BCC0-81827DC2BDD7}" destId="{B207C2C5-2FB8-469F-815A-26504B673703}" srcOrd="0" destOrd="0" presId="urn:microsoft.com/office/officeart/2005/8/layout/process4"/>
    <dgm:cxn modelId="{85210802-E283-4322-BE1B-7C50A9E4697B}" srcId="{4EDB1F79-C698-46B3-8BD4-F5A583BF618D}" destId="{4940A000-FD8E-4A23-BCC0-81827DC2BDD7}" srcOrd="1" destOrd="0" parTransId="{6353980C-768E-4440-B53A-35BE033C7F47}" sibTransId="{C518146E-3294-40B0-9B19-4A8D22414F75}"/>
    <dgm:cxn modelId="{9BEF5CC8-F98C-4259-9D75-5C8F2DC742C0}" type="presOf" srcId="{D47FA930-3732-45E1-A3E1-2F0DF45945C5}" destId="{53394B05-A1F2-4044-926A-116A969104AE}" srcOrd="0" destOrd="0" presId="urn:microsoft.com/office/officeart/2005/8/layout/process4"/>
    <dgm:cxn modelId="{33B13183-A3CF-4713-BCAC-CBC75B803C7C}" type="presOf" srcId="{67F06C2C-F642-457B-B75F-B15EDDD4CF2F}" destId="{7C56C09C-C825-4C16-B6B6-D38FD35E712E}" srcOrd="0" destOrd="0" presId="urn:microsoft.com/office/officeart/2005/8/layout/process4"/>
    <dgm:cxn modelId="{398C8D49-A6EE-4E71-9BD6-58C7A42624C1}" srcId="{4EDB1F79-C698-46B3-8BD4-F5A583BF618D}" destId="{A4FA4B60-2CC1-4FF4-BD0D-9AFD92577936}" srcOrd="4" destOrd="0" parTransId="{CDCFF1E7-DA4B-48FB-A0B3-C2C638B55E50}" sibTransId="{F5653707-C891-4917-8605-5F80B38F2DA5}"/>
    <dgm:cxn modelId="{FB0C1F5D-7AE6-4BFA-BDFA-42FBFF28FE9E}" srcId="{4EDB1F79-C698-46B3-8BD4-F5A583BF618D}" destId="{67F06C2C-F642-457B-B75F-B15EDDD4CF2F}" srcOrd="0" destOrd="0" parTransId="{3FC32E22-5FAA-4F27-BE90-EB2F1DB9D999}" sibTransId="{56EF47FA-7AC7-412C-8A33-18E816888E97}"/>
    <dgm:cxn modelId="{51010F48-FA0A-4662-8669-A715D72B576C}" srcId="{4EDB1F79-C698-46B3-8BD4-F5A583BF618D}" destId="{D47FA930-3732-45E1-A3E1-2F0DF45945C5}" srcOrd="3" destOrd="0" parTransId="{0CCABD0C-C5C7-4F85-846E-ADF4F5E183E2}" sibTransId="{DBCFB8DB-E445-4ECF-97D0-BF853CCD27DD}"/>
    <dgm:cxn modelId="{634D924A-BE66-4500-9D9C-353E6EE811A4}" type="presOf" srcId="{4EDB1F79-C698-46B3-8BD4-F5A583BF618D}" destId="{9BD3D7B9-630E-4EA9-B336-906EEA625AB1}" srcOrd="0" destOrd="0" presId="urn:microsoft.com/office/officeart/2005/8/layout/process4"/>
    <dgm:cxn modelId="{A4163977-B7FF-4357-99DD-6A7C143BDC1C}" srcId="{4EDB1F79-C698-46B3-8BD4-F5A583BF618D}" destId="{533A7906-9B3D-4B2C-84D8-66E77C68B3CC}" srcOrd="2" destOrd="0" parTransId="{FB4E80F8-B830-4365-8B8C-453B07703F13}" sibTransId="{ABBC72DF-6E23-43C7-8F9A-675768617052}"/>
    <dgm:cxn modelId="{C1AA2850-AE3D-4B53-AE81-DCAA6D076787}" type="presOf" srcId="{A4FA4B60-2CC1-4FF4-BD0D-9AFD92577936}" destId="{7E266727-A4BA-4847-9BA4-D3F809219C65}" srcOrd="0" destOrd="0" presId="urn:microsoft.com/office/officeart/2005/8/layout/process4"/>
    <dgm:cxn modelId="{26048FA4-4E00-4A24-BB96-745B7C1C798B}" type="presOf" srcId="{533A7906-9B3D-4B2C-84D8-66E77C68B3CC}" destId="{D2C82D75-0140-4DB5-AAA7-517EF35F2182}" srcOrd="0" destOrd="0" presId="urn:microsoft.com/office/officeart/2005/8/layout/process4"/>
    <dgm:cxn modelId="{4D696C96-5887-4410-BBA8-7ED17326B644}" type="presParOf" srcId="{9BD3D7B9-630E-4EA9-B336-906EEA625AB1}" destId="{FBDEE5C6-2FC9-486A-BDAE-ED9020EEA1FD}" srcOrd="0" destOrd="0" presId="urn:microsoft.com/office/officeart/2005/8/layout/process4"/>
    <dgm:cxn modelId="{8CC2F870-7603-4A8D-AB82-4E6BC91C8A19}" type="presParOf" srcId="{FBDEE5C6-2FC9-486A-BDAE-ED9020EEA1FD}" destId="{7E266727-A4BA-4847-9BA4-D3F809219C65}" srcOrd="0" destOrd="0" presId="urn:microsoft.com/office/officeart/2005/8/layout/process4"/>
    <dgm:cxn modelId="{D3BC64A4-E994-48C3-B0B6-916177B94ACA}" type="presParOf" srcId="{9BD3D7B9-630E-4EA9-B336-906EEA625AB1}" destId="{F88411E7-8A32-4849-87A4-FD798D0FE8F4}" srcOrd="1" destOrd="0" presId="urn:microsoft.com/office/officeart/2005/8/layout/process4"/>
    <dgm:cxn modelId="{C0A3C35F-2C33-4894-BAC3-F26B61D21529}" type="presParOf" srcId="{9BD3D7B9-630E-4EA9-B336-906EEA625AB1}" destId="{F9EDB0F8-6A07-41B3-9038-A7AB3119B764}" srcOrd="2" destOrd="0" presId="urn:microsoft.com/office/officeart/2005/8/layout/process4"/>
    <dgm:cxn modelId="{273D02F8-F50D-4FF9-9290-178AAB3143E9}" type="presParOf" srcId="{F9EDB0F8-6A07-41B3-9038-A7AB3119B764}" destId="{53394B05-A1F2-4044-926A-116A969104AE}" srcOrd="0" destOrd="0" presId="urn:microsoft.com/office/officeart/2005/8/layout/process4"/>
    <dgm:cxn modelId="{5AA025C6-AC87-445D-BF7E-22B60F251000}" type="presParOf" srcId="{9BD3D7B9-630E-4EA9-B336-906EEA625AB1}" destId="{731B0CE1-9641-4E5D-8E80-30D1E26F8102}" srcOrd="3" destOrd="0" presId="urn:microsoft.com/office/officeart/2005/8/layout/process4"/>
    <dgm:cxn modelId="{EB5C8A2D-5755-42B4-8603-53B65167530D}" type="presParOf" srcId="{9BD3D7B9-630E-4EA9-B336-906EEA625AB1}" destId="{0803221B-D533-40B3-AC87-25D5A6264505}" srcOrd="4" destOrd="0" presId="urn:microsoft.com/office/officeart/2005/8/layout/process4"/>
    <dgm:cxn modelId="{55A87AEB-B2F6-45A3-9F33-97E00D15532E}" type="presParOf" srcId="{0803221B-D533-40B3-AC87-25D5A6264505}" destId="{D2C82D75-0140-4DB5-AAA7-517EF35F2182}" srcOrd="0" destOrd="0" presId="urn:microsoft.com/office/officeart/2005/8/layout/process4"/>
    <dgm:cxn modelId="{2CC2769C-DB8B-4030-A34A-4BA8A51EB3B9}" type="presParOf" srcId="{9BD3D7B9-630E-4EA9-B336-906EEA625AB1}" destId="{7FCCE0C0-A78B-4FDF-A45A-2227FCBDB378}" srcOrd="5" destOrd="0" presId="urn:microsoft.com/office/officeart/2005/8/layout/process4"/>
    <dgm:cxn modelId="{709649E0-574C-44F5-A10C-42FA3E8C924C}" type="presParOf" srcId="{9BD3D7B9-630E-4EA9-B336-906EEA625AB1}" destId="{DBE37D07-1545-43CC-840E-30CC7E9AA794}" srcOrd="6" destOrd="0" presId="urn:microsoft.com/office/officeart/2005/8/layout/process4"/>
    <dgm:cxn modelId="{A1480CC2-50D3-4A10-979F-A76245EEA890}" type="presParOf" srcId="{DBE37D07-1545-43CC-840E-30CC7E9AA794}" destId="{B207C2C5-2FB8-469F-815A-26504B673703}" srcOrd="0" destOrd="0" presId="urn:microsoft.com/office/officeart/2005/8/layout/process4"/>
    <dgm:cxn modelId="{61EC7AE7-CBE2-4748-8C94-660DCA4830D1}" type="presParOf" srcId="{9BD3D7B9-630E-4EA9-B336-906EEA625AB1}" destId="{8F8A689A-C61A-4C12-A3E4-BC179C108251}" srcOrd="7" destOrd="0" presId="urn:microsoft.com/office/officeart/2005/8/layout/process4"/>
    <dgm:cxn modelId="{CD3A0330-7A5B-4337-BB45-1EE537A0906F}" type="presParOf" srcId="{9BD3D7B9-630E-4EA9-B336-906EEA625AB1}" destId="{343124A4-7C09-4F38-8A57-335CA56C02D4}" srcOrd="8" destOrd="0" presId="urn:microsoft.com/office/officeart/2005/8/layout/process4"/>
    <dgm:cxn modelId="{F30ACD35-A8EE-44BF-BF7D-5BD097AF2891}" type="presParOf" srcId="{343124A4-7C09-4F38-8A57-335CA56C02D4}" destId="{7C56C09C-C825-4C16-B6B6-D38FD35E712E}" srcOrd="0" destOrd="0" presId="urn:microsoft.com/office/officeart/2005/8/layout/process4"/>
  </dgm:cxnLst>
  <dgm:bg/>
  <dgm:whole/>
</dgm:dataModel>
</file>

<file path=ppt/diagrams/data5.xml><?xml version="1.0" encoding="utf-8"?>
<dgm:dataModel xmlns:dgm="http://schemas.openxmlformats.org/drawingml/2006/diagram" xmlns:a="http://schemas.openxmlformats.org/drawingml/2006/main">
  <dgm:ptLst>
    <dgm:pt modelId="{4EDB1F79-C698-46B3-8BD4-F5A583BF618D}" type="doc">
      <dgm:prSet loTypeId="urn:microsoft.com/office/officeart/2005/8/layout/process4" loCatId="process" qsTypeId="urn:microsoft.com/office/officeart/2005/8/quickstyle/simple1" qsCatId="simple" csTypeId="urn:microsoft.com/office/officeart/2005/8/colors/accent2_1" csCatId="accent2" phldr="1"/>
      <dgm:spPr/>
      <dgm:t>
        <a:bodyPr/>
        <a:lstStyle/>
        <a:p>
          <a:endParaRPr lang="en-GB"/>
        </a:p>
      </dgm:t>
    </dgm:pt>
    <dgm:pt modelId="{983E7922-E747-4ACB-A987-B14454DF8B73}">
      <dgm:prSet/>
      <dgm:spPr/>
      <dgm:t>
        <a:bodyPr/>
        <a:lstStyle/>
        <a:p>
          <a:pPr rtl="0"/>
          <a:r>
            <a:rPr lang="en-US" dirty="0" smtClean="0">
              <a:solidFill>
                <a:schemeClr val="tx1"/>
              </a:solidFill>
              <a:latin typeface="Times New Roman" pitchFamily="18" charset="0"/>
              <a:cs typeface="Times New Roman" pitchFamily="18" charset="0"/>
            </a:rPr>
            <a:t>Feasibility study for ability of adding new </a:t>
          </a:r>
          <a:r>
            <a:rPr lang="en-US" dirty="0" err="1" smtClean="0">
              <a:solidFill>
                <a:schemeClr val="tx1"/>
              </a:solidFill>
              <a:latin typeface="Times New Roman" pitchFamily="18" charset="0"/>
              <a:cs typeface="Times New Roman" pitchFamily="18" charset="0"/>
            </a:rPr>
            <a:t>Mincer</a:t>
          </a:r>
          <a:r>
            <a:rPr lang="en-US" dirty="0" smtClean="0">
              <a:solidFill>
                <a:schemeClr val="tx1"/>
              </a:solidFill>
              <a:latin typeface="Times New Roman" pitchFamily="18" charset="0"/>
              <a:cs typeface="Times New Roman" pitchFamily="18" charset="0"/>
            </a:rPr>
            <a:t>.</a:t>
          </a:r>
        </a:p>
      </dgm:t>
    </dgm:pt>
    <dgm:pt modelId="{8E451E50-53EC-44BD-8873-7399B941A9F7}" type="parTrans" cxnId="{36760E81-7EED-4F1D-97E6-DF0A122133C2}">
      <dgm:prSet/>
      <dgm:spPr/>
      <dgm:t>
        <a:bodyPr/>
        <a:lstStyle/>
        <a:p>
          <a:pPr rtl="1"/>
          <a:endParaRPr lang="ar-SA"/>
        </a:p>
      </dgm:t>
    </dgm:pt>
    <dgm:pt modelId="{79A40BF4-84F3-440B-970F-EA2606E07FCD}" type="sibTrans" cxnId="{36760E81-7EED-4F1D-97E6-DF0A122133C2}">
      <dgm:prSet/>
      <dgm:spPr/>
      <dgm:t>
        <a:bodyPr/>
        <a:lstStyle/>
        <a:p>
          <a:pPr rtl="1"/>
          <a:endParaRPr lang="ar-SA"/>
        </a:p>
      </dgm:t>
    </dgm:pt>
    <dgm:pt modelId="{0ED01CF5-F844-437E-8FA7-4B0314337F3A}">
      <dgm:prSet/>
      <dgm:spPr/>
      <dgm:t>
        <a:bodyPr/>
        <a:lstStyle/>
        <a:p>
          <a:pPr rtl="0"/>
          <a:r>
            <a:rPr lang="en-US" smtClean="0">
              <a:solidFill>
                <a:schemeClr val="tx1"/>
              </a:solidFill>
              <a:latin typeface="Times New Roman" pitchFamily="18" charset="0"/>
              <a:cs typeface="Times New Roman" pitchFamily="18" charset="0"/>
            </a:rPr>
            <a:t>Purchasing number of trolleys and sticks.</a:t>
          </a:r>
          <a:endParaRPr lang="en-US" dirty="0" smtClean="0">
            <a:solidFill>
              <a:schemeClr val="tx1"/>
            </a:solidFill>
            <a:latin typeface="Times New Roman" pitchFamily="18" charset="0"/>
            <a:cs typeface="Times New Roman" pitchFamily="18" charset="0"/>
          </a:endParaRPr>
        </a:p>
      </dgm:t>
    </dgm:pt>
    <dgm:pt modelId="{748C4C17-5BD0-4F7E-8719-F72825A7FACD}" type="parTrans" cxnId="{0BEEFEB8-00DE-46DF-AAC8-13FD3FD52ECD}">
      <dgm:prSet/>
      <dgm:spPr/>
      <dgm:t>
        <a:bodyPr/>
        <a:lstStyle/>
        <a:p>
          <a:pPr rtl="1"/>
          <a:endParaRPr lang="ar-SA"/>
        </a:p>
      </dgm:t>
    </dgm:pt>
    <dgm:pt modelId="{8225077A-8E67-4CAD-8F18-7F7E57C85002}" type="sibTrans" cxnId="{0BEEFEB8-00DE-46DF-AAC8-13FD3FD52ECD}">
      <dgm:prSet/>
      <dgm:spPr/>
      <dgm:t>
        <a:bodyPr/>
        <a:lstStyle/>
        <a:p>
          <a:pPr rtl="1"/>
          <a:endParaRPr lang="ar-SA"/>
        </a:p>
      </dgm:t>
    </dgm:pt>
    <dgm:pt modelId="{3F6430F7-2CAA-4F94-B20E-FEA124C19819}">
      <dgm:prSet/>
      <dgm:spPr/>
      <dgm:t>
        <a:bodyPr/>
        <a:lstStyle/>
        <a:p>
          <a:pPr rtl="1"/>
          <a:r>
            <a:rPr lang="en-US" smtClean="0">
              <a:solidFill>
                <a:schemeClr val="tx1"/>
              </a:solidFill>
              <a:latin typeface="Times New Roman" pitchFamily="18" charset="0"/>
              <a:cs typeface="Times New Roman" pitchFamily="18" charset="0"/>
            </a:rPr>
            <a:t>Feasibility study for ability of adding new boiler  </a:t>
          </a:r>
          <a:endParaRPr lang="ar-SA"/>
        </a:p>
      </dgm:t>
    </dgm:pt>
    <dgm:pt modelId="{48CC6E02-D16D-43E0-A141-A9DFC7036F2B}" type="parTrans" cxnId="{700D1FD0-0A6D-4FA3-856D-BB9A3F7A5295}">
      <dgm:prSet/>
      <dgm:spPr/>
      <dgm:t>
        <a:bodyPr/>
        <a:lstStyle/>
        <a:p>
          <a:pPr rtl="1"/>
          <a:endParaRPr lang="ar-SA"/>
        </a:p>
      </dgm:t>
    </dgm:pt>
    <dgm:pt modelId="{69DB5595-5462-4E6F-9A8A-18E267805C5B}" type="sibTrans" cxnId="{700D1FD0-0A6D-4FA3-856D-BB9A3F7A5295}">
      <dgm:prSet/>
      <dgm:spPr/>
      <dgm:t>
        <a:bodyPr/>
        <a:lstStyle/>
        <a:p>
          <a:pPr rtl="1"/>
          <a:endParaRPr lang="ar-SA"/>
        </a:p>
      </dgm:t>
    </dgm:pt>
    <dgm:pt modelId="{08FE6041-7C27-46EA-AAEE-9BEA44A04024}">
      <dgm:prSet/>
      <dgm:spPr/>
      <dgm:t>
        <a:bodyPr/>
        <a:lstStyle/>
        <a:p>
          <a:pPr rtl="0"/>
          <a:r>
            <a:rPr lang="en-US" smtClean="0">
              <a:solidFill>
                <a:schemeClr val="tx1"/>
              </a:solidFill>
              <a:latin typeface="Times New Roman" pitchFamily="18" charset="0"/>
              <a:cs typeface="Times New Roman" pitchFamily="18" charset="0"/>
            </a:rPr>
            <a:t>Purchasing  special device for measuring the required length of case speedily </a:t>
          </a:r>
          <a:endParaRPr lang="en-US" dirty="0" smtClean="0">
            <a:solidFill>
              <a:schemeClr val="tx1"/>
            </a:solidFill>
            <a:latin typeface="Times New Roman" pitchFamily="18" charset="0"/>
            <a:cs typeface="Times New Roman" pitchFamily="18" charset="0"/>
          </a:endParaRPr>
        </a:p>
      </dgm:t>
    </dgm:pt>
    <dgm:pt modelId="{99F0FBCD-6EB5-4A1F-A828-5A76366411CB}" type="parTrans" cxnId="{B8B7E5F3-A624-4D79-824E-827FF1F32E64}">
      <dgm:prSet/>
      <dgm:spPr/>
      <dgm:t>
        <a:bodyPr/>
        <a:lstStyle/>
        <a:p>
          <a:pPr rtl="1"/>
          <a:endParaRPr lang="ar-SA"/>
        </a:p>
      </dgm:t>
    </dgm:pt>
    <dgm:pt modelId="{2A032150-AE07-4FF4-85C7-B6C04F4E8DCC}" type="sibTrans" cxnId="{B8B7E5F3-A624-4D79-824E-827FF1F32E64}">
      <dgm:prSet/>
      <dgm:spPr/>
      <dgm:t>
        <a:bodyPr/>
        <a:lstStyle/>
        <a:p>
          <a:pPr rtl="1"/>
          <a:endParaRPr lang="ar-SA"/>
        </a:p>
      </dgm:t>
    </dgm:pt>
    <dgm:pt modelId="{515D272A-0A38-44A7-AEA2-27EA781C1463}">
      <dgm:prSet/>
      <dgm:spPr/>
      <dgm:t>
        <a:bodyPr/>
        <a:lstStyle/>
        <a:p>
          <a:pPr rtl="0"/>
          <a:r>
            <a:rPr lang="en-US" smtClean="0">
              <a:solidFill>
                <a:schemeClr val="tx1"/>
              </a:solidFill>
              <a:latin typeface="Times New Roman" pitchFamily="18" charset="0"/>
              <a:cs typeface="Times New Roman" pitchFamily="18" charset="0"/>
            </a:rPr>
            <a:t>Ability to extent showering area in the direction of packaging room.</a:t>
          </a:r>
          <a:endParaRPr lang="en-US" dirty="0" smtClean="0">
            <a:solidFill>
              <a:schemeClr val="tx1"/>
            </a:solidFill>
            <a:latin typeface="Times New Roman" pitchFamily="18" charset="0"/>
            <a:cs typeface="Times New Roman" pitchFamily="18" charset="0"/>
          </a:endParaRPr>
        </a:p>
      </dgm:t>
    </dgm:pt>
    <dgm:pt modelId="{2AC743A9-BD7E-4408-836C-D2B340E309B6}" type="parTrans" cxnId="{1ECA84A7-520B-451B-93A6-243A7243D675}">
      <dgm:prSet/>
      <dgm:spPr/>
      <dgm:t>
        <a:bodyPr/>
        <a:lstStyle/>
        <a:p>
          <a:pPr rtl="1"/>
          <a:endParaRPr lang="ar-SA"/>
        </a:p>
      </dgm:t>
    </dgm:pt>
    <dgm:pt modelId="{96400047-661A-4744-8239-CF847F3B030D}" type="sibTrans" cxnId="{1ECA84A7-520B-451B-93A6-243A7243D675}">
      <dgm:prSet/>
      <dgm:spPr/>
      <dgm:t>
        <a:bodyPr/>
        <a:lstStyle/>
        <a:p>
          <a:pPr rtl="1"/>
          <a:endParaRPr lang="ar-SA"/>
        </a:p>
      </dgm:t>
    </dgm:pt>
    <dgm:pt modelId="{79BCDB01-54DD-4B59-B348-6C73E149920B}">
      <dgm:prSet/>
      <dgm:spPr/>
      <dgm:t>
        <a:bodyPr/>
        <a:lstStyle/>
        <a:p>
          <a:pPr rtl="0"/>
          <a:r>
            <a:rPr lang="en-US" smtClean="0">
              <a:solidFill>
                <a:schemeClr val="tx1"/>
              </a:solidFill>
              <a:latin typeface="Times New Roman" pitchFamily="18" charset="0"/>
              <a:cs typeface="Times New Roman" pitchFamily="18" charset="0"/>
            </a:rPr>
            <a:t>Purchasing more suitable balance with edges.</a:t>
          </a:r>
          <a:endParaRPr lang="en-US" dirty="0" smtClean="0">
            <a:solidFill>
              <a:schemeClr val="tx1"/>
            </a:solidFill>
            <a:latin typeface="Times New Roman" pitchFamily="18" charset="0"/>
            <a:cs typeface="Times New Roman" pitchFamily="18" charset="0"/>
          </a:endParaRPr>
        </a:p>
      </dgm:t>
    </dgm:pt>
    <dgm:pt modelId="{C957AD77-2FDC-46D9-B79B-77B27FB3F354}" type="parTrans" cxnId="{54906266-00B6-471E-BD05-350B3D55B5AF}">
      <dgm:prSet/>
      <dgm:spPr/>
      <dgm:t>
        <a:bodyPr/>
        <a:lstStyle/>
        <a:p>
          <a:pPr rtl="1"/>
          <a:endParaRPr lang="ar-SA"/>
        </a:p>
      </dgm:t>
    </dgm:pt>
    <dgm:pt modelId="{37BFACC1-67FA-461D-AC3E-5EFD5B433E04}" type="sibTrans" cxnId="{54906266-00B6-471E-BD05-350B3D55B5AF}">
      <dgm:prSet/>
      <dgm:spPr/>
      <dgm:t>
        <a:bodyPr/>
        <a:lstStyle/>
        <a:p>
          <a:pPr rtl="1"/>
          <a:endParaRPr lang="ar-SA"/>
        </a:p>
      </dgm:t>
    </dgm:pt>
    <dgm:pt modelId="{9BD3D7B9-630E-4EA9-B336-906EEA625AB1}" type="pres">
      <dgm:prSet presAssocID="{4EDB1F79-C698-46B3-8BD4-F5A583BF618D}" presName="Name0" presStyleCnt="0">
        <dgm:presLayoutVars>
          <dgm:dir/>
          <dgm:animLvl val="lvl"/>
          <dgm:resizeHandles val="exact"/>
        </dgm:presLayoutVars>
      </dgm:prSet>
      <dgm:spPr/>
      <dgm:t>
        <a:bodyPr/>
        <a:lstStyle/>
        <a:p>
          <a:pPr rtl="1"/>
          <a:endParaRPr lang="ar-SA"/>
        </a:p>
      </dgm:t>
    </dgm:pt>
    <dgm:pt modelId="{653C3BAB-D135-4A3D-8709-6672AF90BC24}" type="pres">
      <dgm:prSet presAssocID="{08FE6041-7C27-46EA-AAEE-9BEA44A04024}" presName="boxAndChildren" presStyleCnt="0"/>
      <dgm:spPr/>
    </dgm:pt>
    <dgm:pt modelId="{062D6E36-005D-4130-8062-35F9A5889BAC}" type="pres">
      <dgm:prSet presAssocID="{08FE6041-7C27-46EA-AAEE-9BEA44A04024}" presName="parentTextBox" presStyleLbl="node1" presStyleIdx="0" presStyleCnt="6"/>
      <dgm:spPr/>
      <dgm:t>
        <a:bodyPr/>
        <a:lstStyle/>
        <a:p>
          <a:pPr rtl="1"/>
          <a:endParaRPr lang="ar-SA"/>
        </a:p>
      </dgm:t>
    </dgm:pt>
    <dgm:pt modelId="{64F44029-0174-4C24-9FCD-9C0B67FA28E8}" type="pres">
      <dgm:prSet presAssocID="{96400047-661A-4744-8239-CF847F3B030D}" presName="sp" presStyleCnt="0"/>
      <dgm:spPr/>
    </dgm:pt>
    <dgm:pt modelId="{D264842D-71CB-462B-9E7C-AB2A8204350A}" type="pres">
      <dgm:prSet presAssocID="{515D272A-0A38-44A7-AEA2-27EA781C1463}" presName="arrowAndChildren" presStyleCnt="0"/>
      <dgm:spPr/>
    </dgm:pt>
    <dgm:pt modelId="{01989451-4FF9-444D-87E1-14721CB56C62}" type="pres">
      <dgm:prSet presAssocID="{515D272A-0A38-44A7-AEA2-27EA781C1463}" presName="parentTextArrow" presStyleLbl="node1" presStyleIdx="1" presStyleCnt="6"/>
      <dgm:spPr/>
      <dgm:t>
        <a:bodyPr/>
        <a:lstStyle/>
        <a:p>
          <a:pPr rtl="1"/>
          <a:endParaRPr lang="ar-SA"/>
        </a:p>
      </dgm:t>
    </dgm:pt>
    <dgm:pt modelId="{C16851B6-3162-479C-BBF0-B8518207FA56}" type="pres">
      <dgm:prSet presAssocID="{37BFACC1-67FA-461D-AC3E-5EFD5B433E04}" presName="sp" presStyleCnt="0"/>
      <dgm:spPr/>
    </dgm:pt>
    <dgm:pt modelId="{36B77DFC-1F2B-40C6-93AC-390E6262020D}" type="pres">
      <dgm:prSet presAssocID="{79BCDB01-54DD-4B59-B348-6C73E149920B}" presName="arrowAndChildren" presStyleCnt="0"/>
      <dgm:spPr/>
    </dgm:pt>
    <dgm:pt modelId="{82CC097D-D5C7-4F2B-A248-37F5B0F88892}" type="pres">
      <dgm:prSet presAssocID="{79BCDB01-54DD-4B59-B348-6C73E149920B}" presName="parentTextArrow" presStyleLbl="node1" presStyleIdx="2" presStyleCnt="6"/>
      <dgm:spPr/>
      <dgm:t>
        <a:bodyPr/>
        <a:lstStyle/>
        <a:p>
          <a:pPr rtl="1"/>
          <a:endParaRPr lang="ar-SA"/>
        </a:p>
      </dgm:t>
    </dgm:pt>
    <dgm:pt modelId="{C2E42590-4F31-4D65-AA35-A64B52630371}" type="pres">
      <dgm:prSet presAssocID="{8225077A-8E67-4CAD-8F18-7F7E57C85002}" presName="sp" presStyleCnt="0"/>
      <dgm:spPr/>
    </dgm:pt>
    <dgm:pt modelId="{5422CDDA-A3D7-4C91-8268-5872C798A1B4}" type="pres">
      <dgm:prSet presAssocID="{0ED01CF5-F844-437E-8FA7-4B0314337F3A}" presName="arrowAndChildren" presStyleCnt="0"/>
      <dgm:spPr/>
    </dgm:pt>
    <dgm:pt modelId="{84696019-5627-44FF-B5C5-048E59AD197C}" type="pres">
      <dgm:prSet presAssocID="{0ED01CF5-F844-437E-8FA7-4B0314337F3A}" presName="parentTextArrow" presStyleLbl="node1" presStyleIdx="3" presStyleCnt="6"/>
      <dgm:spPr/>
      <dgm:t>
        <a:bodyPr/>
        <a:lstStyle/>
        <a:p>
          <a:pPr rtl="1"/>
          <a:endParaRPr lang="ar-SA"/>
        </a:p>
      </dgm:t>
    </dgm:pt>
    <dgm:pt modelId="{D2DA0A44-BCAB-4236-A1A2-1C206C90886F}" type="pres">
      <dgm:prSet presAssocID="{69DB5595-5462-4E6F-9A8A-18E267805C5B}" presName="sp" presStyleCnt="0"/>
      <dgm:spPr/>
    </dgm:pt>
    <dgm:pt modelId="{67573D6A-04A8-4D21-AD5C-9384FBC45AEB}" type="pres">
      <dgm:prSet presAssocID="{3F6430F7-2CAA-4F94-B20E-FEA124C19819}" presName="arrowAndChildren" presStyleCnt="0"/>
      <dgm:spPr/>
    </dgm:pt>
    <dgm:pt modelId="{7B47FE76-FE26-4A47-A819-F826393932C4}" type="pres">
      <dgm:prSet presAssocID="{3F6430F7-2CAA-4F94-B20E-FEA124C19819}" presName="parentTextArrow" presStyleLbl="node1" presStyleIdx="4" presStyleCnt="6"/>
      <dgm:spPr/>
      <dgm:t>
        <a:bodyPr/>
        <a:lstStyle/>
        <a:p>
          <a:pPr rtl="1"/>
          <a:endParaRPr lang="ar-SA"/>
        </a:p>
      </dgm:t>
    </dgm:pt>
    <dgm:pt modelId="{9BB95DB4-EE21-4456-8DD3-68CDA09E0619}" type="pres">
      <dgm:prSet presAssocID="{79A40BF4-84F3-440B-970F-EA2606E07FCD}" presName="sp" presStyleCnt="0"/>
      <dgm:spPr/>
    </dgm:pt>
    <dgm:pt modelId="{2EAA7397-538C-4165-BA30-9B6D3CAE98D4}" type="pres">
      <dgm:prSet presAssocID="{983E7922-E747-4ACB-A987-B14454DF8B73}" presName="arrowAndChildren" presStyleCnt="0"/>
      <dgm:spPr/>
    </dgm:pt>
    <dgm:pt modelId="{1B73091B-8EE8-474B-81FB-F025D549741C}" type="pres">
      <dgm:prSet presAssocID="{983E7922-E747-4ACB-A987-B14454DF8B73}" presName="parentTextArrow" presStyleLbl="node1" presStyleIdx="5" presStyleCnt="6"/>
      <dgm:spPr/>
      <dgm:t>
        <a:bodyPr/>
        <a:lstStyle/>
        <a:p>
          <a:pPr rtl="1"/>
          <a:endParaRPr lang="ar-SA"/>
        </a:p>
      </dgm:t>
    </dgm:pt>
  </dgm:ptLst>
  <dgm:cxnLst>
    <dgm:cxn modelId="{700D1FD0-0A6D-4FA3-856D-BB9A3F7A5295}" srcId="{4EDB1F79-C698-46B3-8BD4-F5A583BF618D}" destId="{3F6430F7-2CAA-4F94-B20E-FEA124C19819}" srcOrd="1" destOrd="0" parTransId="{48CC6E02-D16D-43E0-A141-A9DFC7036F2B}" sibTransId="{69DB5595-5462-4E6F-9A8A-18E267805C5B}"/>
    <dgm:cxn modelId="{5EE40394-0E51-41C6-B7F3-8FF8113D00DD}" type="presOf" srcId="{08FE6041-7C27-46EA-AAEE-9BEA44A04024}" destId="{062D6E36-005D-4130-8062-35F9A5889BAC}" srcOrd="0" destOrd="0" presId="urn:microsoft.com/office/officeart/2005/8/layout/process4"/>
    <dgm:cxn modelId="{0BEEFEB8-00DE-46DF-AAC8-13FD3FD52ECD}" srcId="{4EDB1F79-C698-46B3-8BD4-F5A583BF618D}" destId="{0ED01CF5-F844-437E-8FA7-4B0314337F3A}" srcOrd="2" destOrd="0" parTransId="{748C4C17-5BD0-4F7E-8719-F72825A7FACD}" sibTransId="{8225077A-8E67-4CAD-8F18-7F7E57C85002}"/>
    <dgm:cxn modelId="{C958A6C3-C806-408E-8044-F1BB61C0644E}" type="presOf" srcId="{0ED01CF5-F844-437E-8FA7-4B0314337F3A}" destId="{84696019-5627-44FF-B5C5-048E59AD197C}" srcOrd="0" destOrd="0" presId="urn:microsoft.com/office/officeart/2005/8/layout/process4"/>
    <dgm:cxn modelId="{54906266-00B6-471E-BD05-350B3D55B5AF}" srcId="{4EDB1F79-C698-46B3-8BD4-F5A583BF618D}" destId="{79BCDB01-54DD-4B59-B348-6C73E149920B}" srcOrd="3" destOrd="0" parTransId="{C957AD77-2FDC-46D9-B79B-77B27FB3F354}" sibTransId="{37BFACC1-67FA-461D-AC3E-5EFD5B433E04}"/>
    <dgm:cxn modelId="{BF347352-8091-49C3-A6AD-0F95477C4AF7}" type="presOf" srcId="{515D272A-0A38-44A7-AEA2-27EA781C1463}" destId="{01989451-4FF9-444D-87E1-14721CB56C62}" srcOrd="0" destOrd="0" presId="urn:microsoft.com/office/officeart/2005/8/layout/process4"/>
    <dgm:cxn modelId="{36760E81-7EED-4F1D-97E6-DF0A122133C2}" srcId="{4EDB1F79-C698-46B3-8BD4-F5A583BF618D}" destId="{983E7922-E747-4ACB-A987-B14454DF8B73}" srcOrd="0" destOrd="0" parTransId="{8E451E50-53EC-44BD-8873-7399B941A9F7}" sibTransId="{79A40BF4-84F3-440B-970F-EA2606E07FCD}"/>
    <dgm:cxn modelId="{B29415A5-0CB3-4B77-809B-5E7E926B1F87}" type="presOf" srcId="{4EDB1F79-C698-46B3-8BD4-F5A583BF618D}" destId="{9BD3D7B9-630E-4EA9-B336-906EEA625AB1}" srcOrd="0" destOrd="0" presId="urn:microsoft.com/office/officeart/2005/8/layout/process4"/>
    <dgm:cxn modelId="{A2D73F96-F276-4272-8A47-D3C87FF93ACF}" type="presOf" srcId="{983E7922-E747-4ACB-A987-B14454DF8B73}" destId="{1B73091B-8EE8-474B-81FB-F025D549741C}" srcOrd="0" destOrd="0" presId="urn:microsoft.com/office/officeart/2005/8/layout/process4"/>
    <dgm:cxn modelId="{3095463A-44D7-4EEA-B4BF-1C92E780F2EB}" type="presOf" srcId="{3F6430F7-2CAA-4F94-B20E-FEA124C19819}" destId="{7B47FE76-FE26-4A47-A819-F826393932C4}" srcOrd="0" destOrd="0" presId="urn:microsoft.com/office/officeart/2005/8/layout/process4"/>
    <dgm:cxn modelId="{1ECA84A7-520B-451B-93A6-243A7243D675}" srcId="{4EDB1F79-C698-46B3-8BD4-F5A583BF618D}" destId="{515D272A-0A38-44A7-AEA2-27EA781C1463}" srcOrd="4" destOrd="0" parTransId="{2AC743A9-BD7E-4408-836C-D2B340E309B6}" sibTransId="{96400047-661A-4744-8239-CF847F3B030D}"/>
    <dgm:cxn modelId="{B8B7E5F3-A624-4D79-824E-827FF1F32E64}" srcId="{4EDB1F79-C698-46B3-8BD4-F5A583BF618D}" destId="{08FE6041-7C27-46EA-AAEE-9BEA44A04024}" srcOrd="5" destOrd="0" parTransId="{99F0FBCD-6EB5-4A1F-A828-5A76366411CB}" sibTransId="{2A032150-AE07-4FF4-85C7-B6C04F4E8DCC}"/>
    <dgm:cxn modelId="{52E43BB7-EEDC-4684-93F9-4895DD6BBAE3}" type="presOf" srcId="{79BCDB01-54DD-4B59-B348-6C73E149920B}" destId="{82CC097D-D5C7-4F2B-A248-37F5B0F88892}" srcOrd="0" destOrd="0" presId="urn:microsoft.com/office/officeart/2005/8/layout/process4"/>
    <dgm:cxn modelId="{6555B1B0-697D-4DB4-B1D6-18E7A2F11CA8}" type="presParOf" srcId="{9BD3D7B9-630E-4EA9-B336-906EEA625AB1}" destId="{653C3BAB-D135-4A3D-8709-6672AF90BC24}" srcOrd="0" destOrd="0" presId="urn:microsoft.com/office/officeart/2005/8/layout/process4"/>
    <dgm:cxn modelId="{294DC437-801E-47CC-9740-E3EA7B1B18B4}" type="presParOf" srcId="{653C3BAB-D135-4A3D-8709-6672AF90BC24}" destId="{062D6E36-005D-4130-8062-35F9A5889BAC}" srcOrd="0" destOrd="0" presId="urn:microsoft.com/office/officeart/2005/8/layout/process4"/>
    <dgm:cxn modelId="{C0695577-8F43-4ECD-9F31-F7AD714B1707}" type="presParOf" srcId="{9BD3D7B9-630E-4EA9-B336-906EEA625AB1}" destId="{64F44029-0174-4C24-9FCD-9C0B67FA28E8}" srcOrd="1" destOrd="0" presId="urn:microsoft.com/office/officeart/2005/8/layout/process4"/>
    <dgm:cxn modelId="{48FBE4CF-7F2A-4B95-A686-EA8ADCCA9FB9}" type="presParOf" srcId="{9BD3D7B9-630E-4EA9-B336-906EEA625AB1}" destId="{D264842D-71CB-462B-9E7C-AB2A8204350A}" srcOrd="2" destOrd="0" presId="urn:microsoft.com/office/officeart/2005/8/layout/process4"/>
    <dgm:cxn modelId="{083B2B03-AB05-49C0-A252-275AB8F6ED1A}" type="presParOf" srcId="{D264842D-71CB-462B-9E7C-AB2A8204350A}" destId="{01989451-4FF9-444D-87E1-14721CB56C62}" srcOrd="0" destOrd="0" presId="urn:microsoft.com/office/officeart/2005/8/layout/process4"/>
    <dgm:cxn modelId="{A55B8F74-44E1-4CAC-A506-DEB4C9F8C1D1}" type="presParOf" srcId="{9BD3D7B9-630E-4EA9-B336-906EEA625AB1}" destId="{C16851B6-3162-479C-BBF0-B8518207FA56}" srcOrd="3" destOrd="0" presId="urn:microsoft.com/office/officeart/2005/8/layout/process4"/>
    <dgm:cxn modelId="{BD9F3402-D83F-4A4F-9442-4C43335A8BE7}" type="presParOf" srcId="{9BD3D7B9-630E-4EA9-B336-906EEA625AB1}" destId="{36B77DFC-1F2B-40C6-93AC-390E6262020D}" srcOrd="4" destOrd="0" presId="urn:microsoft.com/office/officeart/2005/8/layout/process4"/>
    <dgm:cxn modelId="{DEEAA71B-B672-4B8D-B574-FD14083A0AB2}" type="presParOf" srcId="{36B77DFC-1F2B-40C6-93AC-390E6262020D}" destId="{82CC097D-D5C7-4F2B-A248-37F5B0F88892}" srcOrd="0" destOrd="0" presId="urn:microsoft.com/office/officeart/2005/8/layout/process4"/>
    <dgm:cxn modelId="{3C84C396-B7BE-4B95-93B0-82463278FA9E}" type="presParOf" srcId="{9BD3D7B9-630E-4EA9-B336-906EEA625AB1}" destId="{C2E42590-4F31-4D65-AA35-A64B52630371}" srcOrd="5" destOrd="0" presId="urn:microsoft.com/office/officeart/2005/8/layout/process4"/>
    <dgm:cxn modelId="{9E29E8EF-0CEF-4832-9877-B7414C8DC1CF}" type="presParOf" srcId="{9BD3D7B9-630E-4EA9-B336-906EEA625AB1}" destId="{5422CDDA-A3D7-4C91-8268-5872C798A1B4}" srcOrd="6" destOrd="0" presId="urn:microsoft.com/office/officeart/2005/8/layout/process4"/>
    <dgm:cxn modelId="{5F2DAF39-BB33-40BB-8DFB-27500DA2C420}" type="presParOf" srcId="{5422CDDA-A3D7-4C91-8268-5872C798A1B4}" destId="{84696019-5627-44FF-B5C5-048E59AD197C}" srcOrd="0" destOrd="0" presId="urn:microsoft.com/office/officeart/2005/8/layout/process4"/>
    <dgm:cxn modelId="{50988D3B-BF5A-4323-88EA-156F59AE32D2}" type="presParOf" srcId="{9BD3D7B9-630E-4EA9-B336-906EEA625AB1}" destId="{D2DA0A44-BCAB-4236-A1A2-1C206C90886F}" srcOrd="7" destOrd="0" presId="urn:microsoft.com/office/officeart/2005/8/layout/process4"/>
    <dgm:cxn modelId="{B802C4D3-EFBE-433A-BE2D-9A5CFBA3A105}" type="presParOf" srcId="{9BD3D7B9-630E-4EA9-B336-906EEA625AB1}" destId="{67573D6A-04A8-4D21-AD5C-9384FBC45AEB}" srcOrd="8" destOrd="0" presId="urn:microsoft.com/office/officeart/2005/8/layout/process4"/>
    <dgm:cxn modelId="{63806260-36FF-4DC9-9177-2217D9BB9FCE}" type="presParOf" srcId="{67573D6A-04A8-4D21-AD5C-9384FBC45AEB}" destId="{7B47FE76-FE26-4A47-A819-F826393932C4}" srcOrd="0" destOrd="0" presId="urn:microsoft.com/office/officeart/2005/8/layout/process4"/>
    <dgm:cxn modelId="{5693926B-A487-4007-B5B2-0232A9DD621D}" type="presParOf" srcId="{9BD3D7B9-630E-4EA9-B336-906EEA625AB1}" destId="{9BB95DB4-EE21-4456-8DD3-68CDA09E0619}" srcOrd="9" destOrd="0" presId="urn:microsoft.com/office/officeart/2005/8/layout/process4"/>
    <dgm:cxn modelId="{4B369390-758B-4C69-8AA3-1F44E0BF86F4}" type="presParOf" srcId="{9BD3D7B9-630E-4EA9-B336-906EEA625AB1}" destId="{2EAA7397-538C-4165-BA30-9B6D3CAE98D4}" srcOrd="10" destOrd="0" presId="urn:microsoft.com/office/officeart/2005/8/layout/process4"/>
    <dgm:cxn modelId="{5CDCD976-B7F3-4EF6-9685-4A204CE4D6C4}" type="presParOf" srcId="{2EAA7397-538C-4165-BA30-9B6D3CAE98D4}" destId="{1B73091B-8EE8-474B-81FB-F025D549741C}" srcOrd="0" destOrd="0" presId="urn:microsoft.com/office/officeart/2005/8/layout/process4"/>
  </dgm:cxnLst>
  <dgm:bg/>
  <dgm:whole/>
</dgm:dataModel>
</file>

<file path=ppt/diagrams/data6.xml><?xml version="1.0" encoding="utf-8"?>
<dgm:dataModel xmlns:dgm="http://schemas.openxmlformats.org/drawingml/2006/diagram" xmlns:a="http://schemas.openxmlformats.org/drawingml/2006/main">
  <dgm:ptLst>
    <dgm:pt modelId="{4EDB1F79-C698-46B3-8BD4-F5A583BF618D}" type="doc">
      <dgm:prSet loTypeId="urn:microsoft.com/office/officeart/2005/8/layout/process4" loCatId="process" qsTypeId="urn:microsoft.com/office/officeart/2005/8/quickstyle/simple1" qsCatId="simple" csTypeId="urn:microsoft.com/office/officeart/2005/8/colors/accent2_1" csCatId="accent2" phldr="1"/>
      <dgm:spPr/>
      <dgm:t>
        <a:bodyPr/>
        <a:lstStyle/>
        <a:p>
          <a:endParaRPr lang="en-GB"/>
        </a:p>
      </dgm:t>
    </dgm:pt>
    <dgm:pt modelId="{DDED8F66-53D9-48A7-93FA-6B642948EFF4}">
      <dgm:prSet/>
      <dgm:spPr/>
      <dgm:t>
        <a:bodyPr/>
        <a:lstStyle/>
        <a:p>
          <a:pPr rtl="0"/>
          <a:r>
            <a:rPr lang="en-US" dirty="0" smtClean="0">
              <a:solidFill>
                <a:schemeClr val="tx1"/>
              </a:solidFill>
              <a:latin typeface="Times New Roman" pitchFamily="18" charset="0"/>
              <a:cs typeface="Times New Roman" pitchFamily="18" charset="0"/>
            </a:rPr>
            <a:t>Studying all suggested alternatives of layout and choosing the optimal solution from company's point view.</a:t>
          </a:r>
        </a:p>
      </dgm:t>
    </dgm:pt>
    <dgm:pt modelId="{EDCF7F20-EFD5-42CA-8999-5A3FCE85A99B}" type="parTrans" cxnId="{8E580F3C-C4F7-44DC-BFAF-07DC37EC1CAD}">
      <dgm:prSet/>
      <dgm:spPr/>
      <dgm:t>
        <a:bodyPr/>
        <a:lstStyle/>
        <a:p>
          <a:pPr rtl="1"/>
          <a:endParaRPr lang="ar-SA"/>
        </a:p>
      </dgm:t>
    </dgm:pt>
    <dgm:pt modelId="{9417BBFF-C31A-41F1-87C9-D966CDF27D33}" type="sibTrans" cxnId="{8E580F3C-C4F7-44DC-BFAF-07DC37EC1CAD}">
      <dgm:prSet/>
      <dgm:spPr/>
      <dgm:t>
        <a:bodyPr/>
        <a:lstStyle/>
        <a:p>
          <a:pPr rtl="1"/>
          <a:endParaRPr lang="ar-SA"/>
        </a:p>
      </dgm:t>
    </dgm:pt>
    <dgm:pt modelId="{BDA44FFE-0DCF-47B1-88FB-A93F5A0229A8}">
      <dgm:prSet/>
      <dgm:spPr/>
      <dgm:t>
        <a:bodyPr/>
        <a:lstStyle/>
        <a:p>
          <a:pPr rtl="0"/>
          <a:r>
            <a:rPr lang="en-US" dirty="0" smtClean="0">
              <a:solidFill>
                <a:schemeClr val="tx1"/>
              </a:solidFill>
              <a:latin typeface="Times New Roman" pitchFamily="18" charset="0"/>
              <a:cs typeface="Times New Roman" pitchFamily="18" charset="0"/>
            </a:rPr>
            <a:t>Establishing a crane in the southern warehouse in order to facilitate arranging, entering and getting out materials in addition to facilitate workers motion.</a:t>
          </a:r>
        </a:p>
      </dgm:t>
    </dgm:pt>
    <dgm:pt modelId="{65548966-581A-4099-95E8-7472F011E128}" type="parTrans" cxnId="{B377E8A0-1D00-4589-8A70-A9AE0BD008D7}">
      <dgm:prSet/>
      <dgm:spPr/>
      <dgm:t>
        <a:bodyPr/>
        <a:lstStyle/>
        <a:p>
          <a:pPr rtl="1"/>
          <a:endParaRPr lang="ar-SA"/>
        </a:p>
      </dgm:t>
    </dgm:pt>
    <dgm:pt modelId="{E5FE22DE-6420-4893-9395-56F2A6C7B7F8}" type="sibTrans" cxnId="{B377E8A0-1D00-4589-8A70-A9AE0BD008D7}">
      <dgm:prSet/>
      <dgm:spPr/>
      <dgm:t>
        <a:bodyPr/>
        <a:lstStyle/>
        <a:p>
          <a:pPr rtl="1"/>
          <a:endParaRPr lang="ar-SA"/>
        </a:p>
      </dgm:t>
    </dgm:pt>
    <dgm:pt modelId="{401B7CA4-3F9C-4ABB-B223-22FEF4B170A2}">
      <dgm:prSet/>
      <dgm:spPr/>
      <dgm:t>
        <a:bodyPr/>
        <a:lstStyle/>
        <a:p>
          <a:pPr rtl="0"/>
          <a:r>
            <a:rPr lang="en-US" smtClean="0">
              <a:solidFill>
                <a:schemeClr val="tx1"/>
              </a:solidFill>
              <a:latin typeface="Times New Roman" pitchFamily="18" charset="0"/>
              <a:cs typeface="Times New Roman" pitchFamily="18" charset="0"/>
            </a:rPr>
            <a:t>Get rid of empty cans through pressing them , send them back to the supplier or buying labeling machine in order to relabeling  these cans.</a:t>
          </a:r>
          <a:endParaRPr lang="en-US" dirty="0" smtClean="0">
            <a:solidFill>
              <a:schemeClr val="tx1"/>
            </a:solidFill>
            <a:latin typeface="Times New Roman" pitchFamily="18" charset="0"/>
            <a:cs typeface="Times New Roman" pitchFamily="18" charset="0"/>
          </a:endParaRPr>
        </a:p>
      </dgm:t>
    </dgm:pt>
    <dgm:pt modelId="{361D6471-82BE-4FD4-AAD3-51F461CF7C59}" type="parTrans" cxnId="{D7CA311F-747E-4CBA-AC44-15AD0FF37D8B}">
      <dgm:prSet/>
      <dgm:spPr/>
      <dgm:t>
        <a:bodyPr/>
        <a:lstStyle/>
        <a:p>
          <a:pPr rtl="1"/>
          <a:endParaRPr lang="ar-SA"/>
        </a:p>
      </dgm:t>
    </dgm:pt>
    <dgm:pt modelId="{53047C49-D56A-422F-BF79-AD870A9A7C0A}" type="sibTrans" cxnId="{D7CA311F-747E-4CBA-AC44-15AD0FF37D8B}">
      <dgm:prSet/>
      <dgm:spPr/>
      <dgm:t>
        <a:bodyPr/>
        <a:lstStyle/>
        <a:p>
          <a:pPr rtl="1"/>
          <a:endParaRPr lang="ar-SA"/>
        </a:p>
      </dgm:t>
    </dgm:pt>
    <dgm:pt modelId="{F7E20978-7EDA-42E0-908D-75389D439230}">
      <dgm:prSet/>
      <dgm:spPr/>
      <dgm:t>
        <a:bodyPr/>
        <a:lstStyle/>
        <a:p>
          <a:pPr rtl="1"/>
          <a:r>
            <a:rPr lang="en-US" smtClean="0">
              <a:solidFill>
                <a:schemeClr val="tx1"/>
              </a:solidFill>
              <a:latin typeface="Times New Roman" pitchFamily="18" charset="0"/>
              <a:cs typeface="Times New Roman" pitchFamily="18" charset="0"/>
            </a:rPr>
            <a:t>Specialize containers for Amman and Gaza products in order to have better utilization for cold cut warehouse and facilitate sorting all cold cut products</a:t>
          </a:r>
          <a:endParaRPr lang="ar-SA"/>
        </a:p>
      </dgm:t>
    </dgm:pt>
    <dgm:pt modelId="{3228B2EF-FD39-4771-A82D-9CDAA59D0872}" type="parTrans" cxnId="{BE42B5A2-A2DE-4EF9-AC3A-BCEC4559626D}">
      <dgm:prSet/>
      <dgm:spPr/>
      <dgm:t>
        <a:bodyPr/>
        <a:lstStyle/>
        <a:p>
          <a:pPr rtl="1"/>
          <a:endParaRPr lang="ar-SA"/>
        </a:p>
      </dgm:t>
    </dgm:pt>
    <dgm:pt modelId="{AFF05A16-FCFC-4B0F-A129-43210D244EED}" type="sibTrans" cxnId="{BE42B5A2-A2DE-4EF9-AC3A-BCEC4559626D}">
      <dgm:prSet/>
      <dgm:spPr/>
      <dgm:t>
        <a:bodyPr/>
        <a:lstStyle/>
        <a:p>
          <a:pPr rtl="1"/>
          <a:endParaRPr lang="ar-SA"/>
        </a:p>
      </dgm:t>
    </dgm:pt>
    <dgm:pt modelId="{B9D3F563-26EB-4A51-9520-5B3D31B42408}">
      <dgm:prSet/>
      <dgm:spPr/>
      <dgm:t>
        <a:bodyPr/>
        <a:lstStyle/>
        <a:p>
          <a:pPr rtl="1"/>
          <a:r>
            <a:rPr lang="en-US" dirty="0" smtClean="0">
              <a:solidFill>
                <a:schemeClr val="tx1"/>
              </a:solidFill>
              <a:latin typeface="Times New Roman" pitchFamily="18" charset="0"/>
              <a:cs typeface="Times New Roman" pitchFamily="18" charset="0"/>
            </a:rPr>
            <a:t>Position pierced shelves in the last room in cold cut warehouse.</a:t>
          </a:r>
          <a:endParaRPr lang="ar-SA" dirty="0"/>
        </a:p>
      </dgm:t>
    </dgm:pt>
    <dgm:pt modelId="{BF31E37F-89AC-4886-8B81-70A9F156A97A}" type="parTrans" cxnId="{A2040A2B-230C-463E-8D93-E856997D55CB}">
      <dgm:prSet/>
      <dgm:spPr/>
      <dgm:t>
        <a:bodyPr/>
        <a:lstStyle/>
        <a:p>
          <a:pPr rtl="1"/>
          <a:endParaRPr lang="ar-SA"/>
        </a:p>
      </dgm:t>
    </dgm:pt>
    <dgm:pt modelId="{B87F0D03-DBDC-4154-91FB-E3FCC06B307F}" type="sibTrans" cxnId="{A2040A2B-230C-463E-8D93-E856997D55CB}">
      <dgm:prSet/>
      <dgm:spPr/>
      <dgm:t>
        <a:bodyPr/>
        <a:lstStyle/>
        <a:p>
          <a:pPr rtl="1"/>
          <a:endParaRPr lang="ar-SA"/>
        </a:p>
      </dgm:t>
    </dgm:pt>
    <dgm:pt modelId="{9BD3D7B9-630E-4EA9-B336-906EEA625AB1}" type="pres">
      <dgm:prSet presAssocID="{4EDB1F79-C698-46B3-8BD4-F5A583BF618D}" presName="Name0" presStyleCnt="0">
        <dgm:presLayoutVars>
          <dgm:dir/>
          <dgm:animLvl val="lvl"/>
          <dgm:resizeHandles val="exact"/>
        </dgm:presLayoutVars>
      </dgm:prSet>
      <dgm:spPr/>
      <dgm:t>
        <a:bodyPr/>
        <a:lstStyle/>
        <a:p>
          <a:pPr rtl="1"/>
          <a:endParaRPr lang="ar-SA"/>
        </a:p>
      </dgm:t>
    </dgm:pt>
    <dgm:pt modelId="{F4244186-71D2-4725-8948-FFFF4D4E9116}" type="pres">
      <dgm:prSet presAssocID="{B9D3F563-26EB-4A51-9520-5B3D31B42408}" presName="boxAndChildren" presStyleCnt="0"/>
      <dgm:spPr/>
    </dgm:pt>
    <dgm:pt modelId="{2D6A5352-D2B2-4A9A-B558-16AA1B7967B3}" type="pres">
      <dgm:prSet presAssocID="{B9D3F563-26EB-4A51-9520-5B3D31B42408}" presName="parentTextBox" presStyleLbl="node1" presStyleIdx="0" presStyleCnt="5"/>
      <dgm:spPr/>
      <dgm:t>
        <a:bodyPr/>
        <a:lstStyle/>
        <a:p>
          <a:pPr rtl="1"/>
          <a:endParaRPr lang="ar-SA"/>
        </a:p>
      </dgm:t>
    </dgm:pt>
    <dgm:pt modelId="{46595D1B-B9C7-4D15-91DB-A7993900B7B8}" type="pres">
      <dgm:prSet presAssocID="{AFF05A16-FCFC-4B0F-A129-43210D244EED}" presName="sp" presStyleCnt="0"/>
      <dgm:spPr/>
    </dgm:pt>
    <dgm:pt modelId="{EC2CC7BF-750E-4ACA-9E67-FBC8450321B6}" type="pres">
      <dgm:prSet presAssocID="{F7E20978-7EDA-42E0-908D-75389D439230}" presName="arrowAndChildren" presStyleCnt="0"/>
      <dgm:spPr/>
    </dgm:pt>
    <dgm:pt modelId="{0E4B005A-BCC0-488E-BE89-6A5B9F714C89}" type="pres">
      <dgm:prSet presAssocID="{F7E20978-7EDA-42E0-908D-75389D439230}" presName="parentTextArrow" presStyleLbl="node1" presStyleIdx="1" presStyleCnt="5"/>
      <dgm:spPr/>
      <dgm:t>
        <a:bodyPr/>
        <a:lstStyle/>
        <a:p>
          <a:pPr rtl="1"/>
          <a:endParaRPr lang="ar-SA"/>
        </a:p>
      </dgm:t>
    </dgm:pt>
    <dgm:pt modelId="{6FF8FC02-2DDC-49C0-83FE-E8C9FF1F51B9}" type="pres">
      <dgm:prSet presAssocID="{E5FE22DE-6420-4893-9395-56F2A6C7B7F8}" presName="sp" presStyleCnt="0"/>
      <dgm:spPr/>
    </dgm:pt>
    <dgm:pt modelId="{F65B1B23-EC40-4DF6-83E7-2AE8D9BE27E0}" type="pres">
      <dgm:prSet presAssocID="{BDA44FFE-0DCF-47B1-88FB-A93F5A0229A8}" presName="arrowAndChildren" presStyleCnt="0"/>
      <dgm:spPr/>
    </dgm:pt>
    <dgm:pt modelId="{A3F352CD-E8BA-4714-BA49-224C7973930E}" type="pres">
      <dgm:prSet presAssocID="{BDA44FFE-0DCF-47B1-88FB-A93F5A0229A8}" presName="parentTextArrow" presStyleLbl="node1" presStyleIdx="2" presStyleCnt="5"/>
      <dgm:spPr/>
      <dgm:t>
        <a:bodyPr/>
        <a:lstStyle/>
        <a:p>
          <a:pPr rtl="1"/>
          <a:endParaRPr lang="ar-SA"/>
        </a:p>
      </dgm:t>
    </dgm:pt>
    <dgm:pt modelId="{B16FF224-A90C-4414-8498-885DC33DAB1C}" type="pres">
      <dgm:prSet presAssocID="{53047C49-D56A-422F-BF79-AD870A9A7C0A}" presName="sp" presStyleCnt="0"/>
      <dgm:spPr/>
    </dgm:pt>
    <dgm:pt modelId="{2B5E8C5E-61B3-49E7-A677-16319DFE98B9}" type="pres">
      <dgm:prSet presAssocID="{401B7CA4-3F9C-4ABB-B223-22FEF4B170A2}" presName="arrowAndChildren" presStyleCnt="0"/>
      <dgm:spPr/>
    </dgm:pt>
    <dgm:pt modelId="{C8387C9D-487E-403B-98A0-B2E6073103A5}" type="pres">
      <dgm:prSet presAssocID="{401B7CA4-3F9C-4ABB-B223-22FEF4B170A2}" presName="parentTextArrow" presStyleLbl="node1" presStyleIdx="3" presStyleCnt="5"/>
      <dgm:spPr/>
      <dgm:t>
        <a:bodyPr/>
        <a:lstStyle/>
        <a:p>
          <a:pPr rtl="1"/>
          <a:endParaRPr lang="ar-SA"/>
        </a:p>
      </dgm:t>
    </dgm:pt>
    <dgm:pt modelId="{2D65BC15-B026-44B8-B43E-D92A6DDA3856}" type="pres">
      <dgm:prSet presAssocID="{9417BBFF-C31A-41F1-87C9-D966CDF27D33}" presName="sp" presStyleCnt="0"/>
      <dgm:spPr/>
    </dgm:pt>
    <dgm:pt modelId="{36B4185B-4B22-4E2B-AAC8-7762835F6FC0}" type="pres">
      <dgm:prSet presAssocID="{DDED8F66-53D9-48A7-93FA-6B642948EFF4}" presName="arrowAndChildren" presStyleCnt="0"/>
      <dgm:spPr/>
    </dgm:pt>
    <dgm:pt modelId="{E60977ED-388F-496F-82AC-2174EBA246EB}" type="pres">
      <dgm:prSet presAssocID="{DDED8F66-53D9-48A7-93FA-6B642948EFF4}" presName="parentTextArrow" presStyleLbl="node1" presStyleIdx="4" presStyleCnt="5"/>
      <dgm:spPr/>
      <dgm:t>
        <a:bodyPr/>
        <a:lstStyle/>
        <a:p>
          <a:pPr rtl="1"/>
          <a:endParaRPr lang="ar-SA"/>
        </a:p>
      </dgm:t>
    </dgm:pt>
  </dgm:ptLst>
  <dgm:cxnLst>
    <dgm:cxn modelId="{B59A4B42-9BBA-4AC8-A211-36EE1D8921BF}" type="presOf" srcId="{B9D3F563-26EB-4A51-9520-5B3D31B42408}" destId="{2D6A5352-D2B2-4A9A-B558-16AA1B7967B3}" srcOrd="0" destOrd="0" presId="urn:microsoft.com/office/officeart/2005/8/layout/process4"/>
    <dgm:cxn modelId="{8E580F3C-C4F7-44DC-BFAF-07DC37EC1CAD}" srcId="{4EDB1F79-C698-46B3-8BD4-F5A583BF618D}" destId="{DDED8F66-53D9-48A7-93FA-6B642948EFF4}" srcOrd="0" destOrd="0" parTransId="{EDCF7F20-EFD5-42CA-8999-5A3FCE85A99B}" sibTransId="{9417BBFF-C31A-41F1-87C9-D966CDF27D33}"/>
    <dgm:cxn modelId="{2DF0E095-5C6E-4363-A395-4DE32F938BAC}" type="presOf" srcId="{4EDB1F79-C698-46B3-8BD4-F5A583BF618D}" destId="{9BD3D7B9-630E-4EA9-B336-906EEA625AB1}" srcOrd="0" destOrd="0" presId="urn:microsoft.com/office/officeart/2005/8/layout/process4"/>
    <dgm:cxn modelId="{BE42B5A2-A2DE-4EF9-AC3A-BCEC4559626D}" srcId="{4EDB1F79-C698-46B3-8BD4-F5A583BF618D}" destId="{F7E20978-7EDA-42E0-908D-75389D439230}" srcOrd="3" destOrd="0" parTransId="{3228B2EF-FD39-4771-A82D-9CDAA59D0872}" sibTransId="{AFF05A16-FCFC-4B0F-A129-43210D244EED}"/>
    <dgm:cxn modelId="{3C6DA198-1E90-4AC9-8A15-D9F8C1DCF8F0}" type="presOf" srcId="{BDA44FFE-0DCF-47B1-88FB-A93F5A0229A8}" destId="{A3F352CD-E8BA-4714-BA49-224C7973930E}" srcOrd="0" destOrd="0" presId="urn:microsoft.com/office/officeart/2005/8/layout/process4"/>
    <dgm:cxn modelId="{D7CA311F-747E-4CBA-AC44-15AD0FF37D8B}" srcId="{4EDB1F79-C698-46B3-8BD4-F5A583BF618D}" destId="{401B7CA4-3F9C-4ABB-B223-22FEF4B170A2}" srcOrd="1" destOrd="0" parTransId="{361D6471-82BE-4FD4-AAD3-51F461CF7C59}" sibTransId="{53047C49-D56A-422F-BF79-AD870A9A7C0A}"/>
    <dgm:cxn modelId="{A2040A2B-230C-463E-8D93-E856997D55CB}" srcId="{4EDB1F79-C698-46B3-8BD4-F5A583BF618D}" destId="{B9D3F563-26EB-4A51-9520-5B3D31B42408}" srcOrd="4" destOrd="0" parTransId="{BF31E37F-89AC-4886-8B81-70A9F156A97A}" sibTransId="{B87F0D03-DBDC-4154-91FB-E3FCC06B307F}"/>
    <dgm:cxn modelId="{A326D2A3-91B4-4218-BD6E-101DAD2D3899}" type="presOf" srcId="{401B7CA4-3F9C-4ABB-B223-22FEF4B170A2}" destId="{C8387C9D-487E-403B-98A0-B2E6073103A5}" srcOrd="0" destOrd="0" presId="urn:microsoft.com/office/officeart/2005/8/layout/process4"/>
    <dgm:cxn modelId="{B377E8A0-1D00-4589-8A70-A9AE0BD008D7}" srcId="{4EDB1F79-C698-46B3-8BD4-F5A583BF618D}" destId="{BDA44FFE-0DCF-47B1-88FB-A93F5A0229A8}" srcOrd="2" destOrd="0" parTransId="{65548966-581A-4099-95E8-7472F011E128}" sibTransId="{E5FE22DE-6420-4893-9395-56F2A6C7B7F8}"/>
    <dgm:cxn modelId="{955413A6-AE64-4E28-B1CF-3E517843E2D3}" type="presOf" srcId="{DDED8F66-53D9-48A7-93FA-6B642948EFF4}" destId="{E60977ED-388F-496F-82AC-2174EBA246EB}" srcOrd="0" destOrd="0" presId="urn:microsoft.com/office/officeart/2005/8/layout/process4"/>
    <dgm:cxn modelId="{FA2B0747-6CE5-4978-9CC2-9EDA61F8B129}" type="presOf" srcId="{F7E20978-7EDA-42E0-908D-75389D439230}" destId="{0E4B005A-BCC0-488E-BE89-6A5B9F714C89}" srcOrd="0" destOrd="0" presId="urn:microsoft.com/office/officeart/2005/8/layout/process4"/>
    <dgm:cxn modelId="{4E89888A-32FF-431A-B818-A661CC268E30}" type="presParOf" srcId="{9BD3D7B9-630E-4EA9-B336-906EEA625AB1}" destId="{F4244186-71D2-4725-8948-FFFF4D4E9116}" srcOrd="0" destOrd="0" presId="urn:microsoft.com/office/officeart/2005/8/layout/process4"/>
    <dgm:cxn modelId="{6FEF1816-82B5-4FA1-AF3E-6B3980F86BD9}" type="presParOf" srcId="{F4244186-71D2-4725-8948-FFFF4D4E9116}" destId="{2D6A5352-D2B2-4A9A-B558-16AA1B7967B3}" srcOrd="0" destOrd="0" presId="urn:microsoft.com/office/officeart/2005/8/layout/process4"/>
    <dgm:cxn modelId="{0A1A42FA-1513-4860-A953-42F672F3CA66}" type="presParOf" srcId="{9BD3D7B9-630E-4EA9-B336-906EEA625AB1}" destId="{46595D1B-B9C7-4D15-91DB-A7993900B7B8}" srcOrd="1" destOrd="0" presId="urn:microsoft.com/office/officeart/2005/8/layout/process4"/>
    <dgm:cxn modelId="{B79839D6-D42F-4A7F-BBCE-72AF91ACE769}" type="presParOf" srcId="{9BD3D7B9-630E-4EA9-B336-906EEA625AB1}" destId="{EC2CC7BF-750E-4ACA-9E67-FBC8450321B6}" srcOrd="2" destOrd="0" presId="urn:microsoft.com/office/officeart/2005/8/layout/process4"/>
    <dgm:cxn modelId="{1C06ADD5-9471-406E-A9DD-1454FFC44F90}" type="presParOf" srcId="{EC2CC7BF-750E-4ACA-9E67-FBC8450321B6}" destId="{0E4B005A-BCC0-488E-BE89-6A5B9F714C89}" srcOrd="0" destOrd="0" presId="urn:microsoft.com/office/officeart/2005/8/layout/process4"/>
    <dgm:cxn modelId="{146C9E34-8209-42DA-9C9B-B9EF1E59BDD7}" type="presParOf" srcId="{9BD3D7B9-630E-4EA9-B336-906EEA625AB1}" destId="{6FF8FC02-2DDC-49C0-83FE-E8C9FF1F51B9}" srcOrd="3" destOrd="0" presId="urn:microsoft.com/office/officeart/2005/8/layout/process4"/>
    <dgm:cxn modelId="{CEC174E6-F94E-4EC4-BF9F-D7112FCAA603}" type="presParOf" srcId="{9BD3D7B9-630E-4EA9-B336-906EEA625AB1}" destId="{F65B1B23-EC40-4DF6-83E7-2AE8D9BE27E0}" srcOrd="4" destOrd="0" presId="urn:microsoft.com/office/officeart/2005/8/layout/process4"/>
    <dgm:cxn modelId="{AB2847A7-5D8F-42C0-A42A-B871D7CC6477}" type="presParOf" srcId="{F65B1B23-EC40-4DF6-83E7-2AE8D9BE27E0}" destId="{A3F352CD-E8BA-4714-BA49-224C7973930E}" srcOrd="0" destOrd="0" presId="urn:microsoft.com/office/officeart/2005/8/layout/process4"/>
    <dgm:cxn modelId="{3D850B91-0B6C-4FC7-A6B4-D6E15E04ECE5}" type="presParOf" srcId="{9BD3D7B9-630E-4EA9-B336-906EEA625AB1}" destId="{B16FF224-A90C-4414-8498-885DC33DAB1C}" srcOrd="5" destOrd="0" presId="urn:microsoft.com/office/officeart/2005/8/layout/process4"/>
    <dgm:cxn modelId="{6F706EFE-79B5-46A0-A431-982C7EEA8126}" type="presParOf" srcId="{9BD3D7B9-630E-4EA9-B336-906EEA625AB1}" destId="{2B5E8C5E-61B3-49E7-A677-16319DFE98B9}" srcOrd="6" destOrd="0" presId="urn:microsoft.com/office/officeart/2005/8/layout/process4"/>
    <dgm:cxn modelId="{7649C940-5971-4B78-A761-D6EEA259EF77}" type="presParOf" srcId="{2B5E8C5E-61B3-49E7-A677-16319DFE98B9}" destId="{C8387C9D-487E-403B-98A0-B2E6073103A5}" srcOrd="0" destOrd="0" presId="urn:microsoft.com/office/officeart/2005/8/layout/process4"/>
    <dgm:cxn modelId="{7FB2460A-A5F1-4C85-8464-860B461E65A8}" type="presParOf" srcId="{9BD3D7B9-630E-4EA9-B336-906EEA625AB1}" destId="{2D65BC15-B026-44B8-B43E-D92A6DDA3856}" srcOrd="7" destOrd="0" presId="urn:microsoft.com/office/officeart/2005/8/layout/process4"/>
    <dgm:cxn modelId="{8B1EED8E-1E5F-440F-B3A1-DB1F347AC334}" type="presParOf" srcId="{9BD3D7B9-630E-4EA9-B336-906EEA625AB1}" destId="{36B4185B-4B22-4E2B-AAC8-7762835F6FC0}" srcOrd="8" destOrd="0" presId="urn:microsoft.com/office/officeart/2005/8/layout/process4"/>
    <dgm:cxn modelId="{C37A0D3D-B07C-4370-BBD7-28CC9935E51F}" type="presParOf" srcId="{36B4185B-4B22-4E2B-AAC8-7762835F6FC0}" destId="{E60977ED-388F-496F-82AC-2174EBA246EB}" srcOrd="0" destOrd="0" presId="urn:microsoft.com/office/officeart/2005/8/layout/process4"/>
  </dgm:cxnLst>
  <dgm:bg/>
  <dgm:whole/>
</dgm:dataModel>
</file>

<file path=ppt/diagrams/data7.xml><?xml version="1.0" encoding="utf-8"?>
<dgm:dataModel xmlns:dgm="http://schemas.openxmlformats.org/drawingml/2006/diagram" xmlns:a="http://schemas.openxmlformats.org/drawingml/2006/main">
  <dgm:ptLst>
    <dgm:pt modelId="{4EDB1F79-C698-46B3-8BD4-F5A583BF618D}" type="doc">
      <dgm:prSet loTypeId="urn:microsoft.com/office/officeart/2005/8/layout/process4" loCatId="process" qsTypeId="urn:microsoft.com/office/officeart/2005/8/quickstyle/simple1" qsCatId="simple" csTypeId="urn:microsoft.com/office/officeart/2005/8/colors/accent2_1" csCatId="accent2" phldr="1"/>
      <dgm:spPr/>
      <dgm:t>
        <a:bodyPr/>
        <a:lstStyle/>
        <a:p>
          <a:endParaRPr lang="en-GB"/>
        </a:p>
      </dgm:t>
    </dgm:pt>
    <dgm:pt modelId="{D9D59C36-7A94-42D9-8934-9755A687ED08}">
      <dgm:prSet/>
      <dgm:spPr/>
      <dgm:t>
        <a:bodyPr/>
        <a:lstStyle/>
        <a:p>
          <a:pPr rtl="0"/>
          <a:r>
            <a:rPr lang="en-US" dirty="0" smtClean="0">
              <a:solidFill>
                <a:schemeClr val="tx1"/>
              </a:solidFill>
              <a:latin typeface="Times New Roman" pitchFamily="18" charset="0"/>
              <a:cs typeface="Times New Roman" pitchFamily="18" charset="0"/>
            </a:rPr>
            <a:t>Clarify the responsibilities and job description for both maintenance and financial department.</a:t>
          </a:r>
        </a:p>
      </dgm:t>
    </dgm:pt>
    <dgm:pt modelId="{F2F40150-E5D1-41CF-98A9-1AFFA34294EE}" type="parTrans" cxnId="{0A9A15FE-13A6-49F9-BA51-E5AA0F13DE3A}">
      <dgm:prSet/>
      <dgm:spPr/>
      <dgm:t>
        <a:bodyPr/>
        <a:lstStyle/>
        <a:p>
          <a:pPr rtl="1"/>
          <a:endParaRPr lang="ar-SA"/>
        </a:p>
      </dgm:t>
    </dgm:pt>
    <dgm:pt modelId="{0B0B5047-16B8-498E-805C-26C87AE7DB69}" type="sibTrans" cxnId="{0A9A15FE-13A6-49F9-BA51-E5AA0F13DE3A}">
      <dgm:prSet/>
      <dgm:spPr/>
      <dgm:t>
        <a:bodyPr/>
        <a:lstStyle/>
        <a:p>
          <a:pPr rtl="1"/>
          <a:endParaRPr lang="ar-SA"/>
        </a:p>
      </dgm:t>
    </dgm:pt>
    <dgm:pt modelId="{A4532AB7-EAC2-4D25-9E2E-C9BC47943045}">
      <dgm:prSet/>
      <dgm:spPr/>
      <dgm:t>
        <a:bodyPr/>
        <a:lstStyle/>
        <a:p>
          <a:pPr rtl="0"/>
          <a:r>
            <a:rPr lang="en-US" smtClean="0">
              <a:solidFill>
                <a:schemeClr val="tx1"/>
              </a:solidFill>
              <a:latin typeface="Times New Roman" pitchFamily="18" charset="0"/>
              <a:cs typeface="Times New Roman" pitchFamily="18" charset="0"/>
            </a:rPr>
            <a:t>Replace the freezer shutter with closed door to ensure high quality cooling process. </a:t>
          </a:r>
          <a:endParaRPr lang="en-US" dirty="0" smtClean="0">
            <a:solidFill>
              <a:schemeClr val="tx1"/>
            </a:solidFill>
            <a:latin typeface="Times New Roman" pitchFamily="18" charset="0"/>
            <a:cs typeface="Times New Roman" pitchFamily="18" charset="0"/>
          </a:endParaRPr>
        </a:p>
      </dgm:t>
    </dgm:pt>
    <dgm:pt modelId="{7DF02034-BBF7-4C59-892E-0B41BF058826}" type="parTrans" cxnId="{1DCC0902-1A04-406A-B435-1A65F24FA110}">
      <dgm:prSet/>
      <dgm:spPr/>
      <dgm:t>
        <a:bodyPr/>
        <a:lstStyle/>
        <a:p>
          <a:pPr rtl="1"/>
          <a:endParaRPr lang="ar-SA"/>
        </a:p>
      </dgm:t>
    </dgm:pt>
    <dgm:pt modelId="{F3C7FDED-E408-4897-BA32-5C0159605E4A}" type="sibTrans" cxnId="{1DCC0902-1A04-406A-B435-1A65F24FA110}">
      <dgm:prSet/>
      <dgm:spPr/>
      <dgm:t>
        <a:bodyPr/>
        <a:lstStyle/>
        <a:p>
          <a:pPr rtl="1"/>
          <a:endParaRPr lang="ar-SA"/>
        </a:p>
      </dgm:t>
    </dgm:pt>
    <dgm:pt modelId="{F7C45DB7-1864-41DB-BCEB-085FA2E9CD7D}">
      <dgm:prSet/>
      <dgm:spPr/>
      <dgm:t>
        <a:bodyPr/>
        <a:lstStyle/>
        <a:p>
          <a:pPr rtl="0"/>
          <a:r>
            <a:rPr lang="en-US" dirty="0" smtClean="0">
              <a:solidFill>
                <a:schemeClr val="tx1"/>
              </a:solidFill>
              <a:latin typeface="Times New Roman" pitchFamily="18" charset="0"/>
              <a:cs typeface="Times New Roman" pitchFamily="18" charset="0"/>
            </a:rPr>
            <a:t>Computerize the maintenance department and spare part warehouse  by using barcode system to monitor the input/ output piece.</a:t>
          </a:r>
        </a:p>
      </dgm:t>
    </dgm:pt>
    <dgm:pt modelId="{B5235751-E67F-4384-9DED-7C99C6342890}" type="parTrans" cxnId="{A631DF30-C5BD-4D21-81E5-72B65D806629}">
      <dgm:prSet/>
      <dgm:spPr/>
      <dgm:t>
        <a:bodyPr/>
        <a:lstStyle/>
        <a:p>
          <a:pPr rtl="1"/>
          <a:endParaRPr lang="ar-SA"/>
        </a:p>
      </dgm:t>
    </dgm:pt>
    <dgm:pt modelId="{85190F03-EAE7-45D0-90DC-7CCEC2991158}" type="sibTrans" cxnId="{A631DF30-C5BD-4D21-81E5-72B65D806629}">
      <dgm:prSet/>
      <dgm:spPr/>
      <dgm:t>
        <a:bodyPr/>
        <a:lstStyle/>
        <a:p>
          <a:pPr rtl="1"/>
          <a:endParaRPr lang="ar-SA"/>
        </a:p>
      </dgm:t>
    </dgm:pt>
    <dgm:pt modelId="{A8E35A19-8D37-4D38-B498-82A147294396}">
      <dgm:prSet/>
      <dgm:spPr/>
      <dgm:t>
        <a:bodyPr/>
        <a:lstStyle/>
        <a:p>
          <a:pPr rtl="1"/>
          <a:r>
            <a:rPr lang="en-US" dirty="0" smtClean="0">
              <a:solidFill>
                <a:schemeClr val="tx1"/>
              </a:solidFill>
              <a:latin typeface="Times New Roman" pitchFamily="18" charset="0"/>
              <a:cs typeface="Times New Roman" pitchFamily="18" charset="0"/>
            </a:rPr>
            <a:t>Hanging boards for manual tool which facilitates reaching for these tool easily and efficiently</a:t>
          </a:r>
          <a:endParaRPr lang="ar-SA" dirty="0"/>
        </a:p>
      </dgm:t>
    </dgm:pt>
    <dgm:pt modelId="{6AA63C84-A9D4-4DCC-B411-0E44A6564A3C}" type="parTrans" cxnId="{185AD475-5862-44A8-A878-E128C9FCBE38}">
      <dgm:prSet/>
      <dgm:spPr/>
      <dgm:t>
        <a:bodyPr/>
        <a:lstStyle/>
        <a:p>
          <a:pPr rtl="1"/>
          <a:endParaRPr lang="ar-SA"/>
        </a:p>
      </dgm:t>
    </dgm:pt>
    <dgm:pt modelId="{1F345FC1-A497-4A17-82DE-925346B501F5}" type="sibTrans" cxnId="{185AD475-5862-44A8-A878-E128C9FCBE38}">
      <dgm:prSet/>
      <dgm:spPr/>
      <dgm:t>
        <a:bodyPr/>
        <a:lstStyle/>
        <a:p>
          <a:pPr rtl="1"/>
          <a:endParaRPr lang="ar-SA"/>
        </a:p>
      </dgm:t>
    </dgm:pt>
    <dgm:pt modelId="{9BD3D7B9-630E-4EA9-B336-906EEA625AB1}" type="pres">
      <dgm:prSet presAssocID="{4EDB1F79-C698-46B3-8BD4-F5A583BF618D}" presName="Name0" presStyleCnt="0">
        <dgm:presLayoutVars>
          <dgm:dir/>
          <dgm:animLvl val="lvl"/>
          <dgm:resizeHandles val="exact"/>
        </dgm:presLayoutVars>
      </dgm:prSet>
      <dgm:spPr/>
      <dgm:t>
        <a:bodyPr/>
        <a:lstStyle/>
        <a:p>
          <a:pPr rtl="1"/>
          <a:endParaRPr lang="ar-SA"/>
        </a:p>
      </dgm:t>
    </dgm:pt>
    <dgm:pt modelId="{14271A16-2A7D-4B00-BBDB-4361C2522502}" type="pres">
      <dgm:prSet presAssocID="{A8E35A19-8D37-4D38-B498-82A147294396}" presName="boxAndChildren" presStyleCnt="0"/>
      <dgm:spPr/>
    </dgm:pt>
    <dgm:pt modelId="{EFBE4C01-B0B1-4B4E-B917-666A0C73A11C}" type="pres">
      <dgm:prSet presAssocID="{A8E35A19-8D37-4D38-B498-82A147294396}" presName="parentTextBox" presStyleLbl="node1" presStyleIdx="0" presStyleCnt="4"/>
      <dgm:spPr/>
      <dgm:t>
        <a:bodyPr/>
        <a:lstStyle/>
        <a:p>
          <a:pPr rtl="1"/>
          <a:endParaRPr lang="ar-SA"/>
        </a:p>
      </dgm:t>
    </dgm:pt>
    <dgm:pt modelId="{85C61D3D-60D9-4A2B-9AEC-6B7E625648F4}" type="pres">
      <dgm:prSet presAssocID="{85190F03-EAE7-45D0-90DC-7CCEC2991158}" presName="sp" presStyleCnt="0"/>
      <dgm:spPr/>
    </dgm:pt>
    <dgm:pt modelId="{7F00BFA1-D984-46FE-B96A-7C505470DAE6}" type="pres">
      <dgm:prSet presAssocID="{F7C45DB7-1864-41DB-BCEB-085FA2E9CD7D}" presName="arrowAndChildren" presStyleCnt="0"/>
      <dgm:spPr/>
    </dgm:pt>
    <dgm:pt modelId="{56535464-481B-476C-9C7A-16FF99E44766}" type="pres">
      <dgm:prSet presAssocID="{F7C45DB7-1864-41DB-BCEB-085FA2E9CD7D}" presName="parentTextArrow" presStyleLbl="node1" presStyleIdx="1" presStyleCnt="4"/>
      <dgm:spPr/>
      <dgm:t>
        <a:bodyPr/>
        <a:lstStyle/>
        <a:p>
          <a:pPr rtl="1"/>
          <a:endParaRPr lang="ar-SA"/>
        </a:p>
      </dgm:t>
    </dgm:pt>
    <dgm:pt modelId="{E75D64BC-5511-4CB2-A349-11F3A0228ACD}" type="pres">
      <dgm:prSet presAssocID="{F3C7FDED-E408-4897-BA32-5C0159605E4A}" presName="sp" presStyleCnt="0"/>
      <dgm:spPr/>
    </dgm:pt>
    <dgm:pt modelId="{F5DF6B45-53E0-4A2A-BB86-C952019020DB}" type="pres">
      <dgm:prSet presAssocID="{A4532AB7-EAC2-4D25-9E2E-C9BC47943045}" presName="arrowAndChildren" presStyleCnt="0"/>
      <dgm:spPr/>
    </dgm:pt>
    <dgm:pt modelId="{40F35941-6975-4435-9AFD-F388E50108B4}" type="pres">
      <dgm:prSet presAssocID="{A4532AB7-EAC2-4D25-9E2E-C9BC47943045}" presName="parentTextArrow" presStyleLbl="node1" presStyleIdx="2" presStyleCnt="4"/>
      <dgm:spPr/>
      <dgm:t>
        <a:bodyPr/>
        <a:lstStyle/>
        <a:p>
          <a:pPr rtl="1"/>
          <a:endParaRPr lang="ar-SA"/>
        </a:p>
      </dgm:t>
    </dgm:pt>
    <dgm:pt modelId="{D93D1DF6-A716-4E2A-ACC0-D3A5C4A4E37A}" type="pres">
      <dgm:prSet presAssocID="{0B0B5047-16B8-498E-805C-26C87AE7DB69}" presName="sp" presStyleCnt="0"/>
      <dgm:spPr/>
    </dgm:pt>
    <dgm:pt modelId="{F0B50098-E0FD-45BB-AB08-D8689DBE623E}" type="pres">
      <dgm:prSet presAssocID="{D9D59C36-7A94-42D9-8934-9755A687ED08}" presName="arrowAndChildren" presStyleCnt="0"/>
      <dgm:spPr/>
    </dgm:pt>
    <dgm:pt modelId="{FB5064B3-BFD8-42A6-B18F-150204FE2F2C}" type="pres">
      <dgm:prSet presAssocID="{D9D59C36-7A94-42D9-8934-9755A687ED08}" presName="parentTextArrow" presStyleLbl="node1" presStyleIdx="3" presStyleCnt="4"/>
      <dgm:spPr/>
      <dgm:t>
        <a:bodyPr/>
        <a:lstStyle/>
        <a:p>
          <a:pPr rtl="1"/>
          <a:endParaRPr lang="ar-SA"/>
        </a:p>
      </dgm:t>
    </dgm:pt>
  </dgm:ptLst>
  <dgm:cxnLst>
    <dgm:cxn modelId="{185AD475-5862-44A8-A878-E128C9FCBE38}" srcId="{4EDB1F79-C698-46B3-8BD4-F5A583BF618D}" destId="{A8E35A19-8D37-4D38-B498-82A147294396}" srcOrd="3" destOrd="0" parTransId="{6AA63C84-A9D4-4DCC-B411-0E44A6564A3C}" sibTransId="{1F345FC1-A497-4A17-82DE-925346B501F5}"/>
    <dgm:cxn modelId="{1DCC0902-1A04-406A-B435-1A65F24FA110}" srcId="{4EDB1F79-C698-46B3-8BD4-F5A583BF618D}" destId="{A4532AB7-EAC2-4D25-9E2E-C9BC47943045}" srcOrd="1" destOrd="0" parTransId="{7DF02034-BBF7-4C59-892E-0B41BF058826}" sibTransId="{F3C7FDED-E408-4897-BA32-5C0159605E4A}"/>
    <dgm:cxn modelId="{A631DF30-C5BD-4D21-81E5-72B65D806629}" srcId="{4EDB1F79-C698-46B3-8BD4-F5A583BF618D}" destId="{F7C45DB7-1864-41DB-BCEB-085FA2E9CD7D}" srcOrd="2" destOrd="0" parTransId="{B5235751-E67F-4384-9DED-7C99C6342890}" sibTransId="{85190F03-EAE7-45D0-90DC-7CCEC2991158}"/>
    <dgm:cxn modelId="{882F921C-EE51-415A-A931-0A266EF15FF6}" type="presOf" srcId="{A8E35A19-8D37-4D38-B498-82A147294396}" destId="{EFBE4C01-B0B1-4B4E-B917-666A0C73A11C}" srcOrd="0" destOrd="0" presId="urn:microsoft.com/office/officeart/2005/8/layout/process4"/>
    <dgm:cxn modelId="{FDBD77CE-6626-4AFF-8405-AEEE4ECBFB63}" type="presOf" srcId="{4EDB1F79-C698-46B3-8BD4-F5A583BF618D}" destId="{9BD3D7B9-630E-4EA9-B336-906EEA625AB1}" srcOrd="0" destOrd="0" presId="urn:microsoft.com/office/officeart/2005/8/layout/process4"/>
    <dgm:cxn modelId="{E15D57DD-513F-4F5C-BE7C-DD4051483FE8}" type="presOf" srcId="{F7C45DB7-1864-41DB-BCEB-085FA2E9CD7D}" destId="{56535464-481B-476C-9C7A-16FF99E44766}" srcOrd="0" destOrd="0" presId="urn:microsoft.com/office/officeart/2005/8/layout/process4"/>
    <dgm:cxn modelId="{CB1F071B-959B-4C17-89FD-9D948416460E}" type="presOf" srcId="{A4532AB7-EAC2-4D25-9E2E-C9BC47943045}" destId="{40F35941-6975-4435-9AFD-F388E50108B4}" srcOrd="0" destOrd="0" presId="urn:microsoft.com/office/officeart/2005/8/layout/process4"/>
    <dgm:cxn modelId="{0A9A15FE-13A6-49F9-BA51-E5AA0F13DE3A}" srcId="{4EDB1F79-C698-46B3-8BD4-F5A583BF618D}" destId="{D9D59C36-7A94-42D9-8934-9755A687ED08}" srcOrd="0" destOrd="0" parTransId="{F2F40150-E5D1-41CF-98A9-1AFFA34294EE}" sibTransId="{0B0B5047-16B8-498E-805C-26C87AE7DB69}"/>
    <dgm:cxn modelId="{073DAA6A-6270-4AF7-ACE6-A1B6E069D52F}" type="presOf" srcId="{D9D59C36-7A94-42D9-8934-9755A687ED08}" destId="{FB5064B3-BFD8-42A6-B18F-150204FE2F2C}" srcOrd="0" destOrd="0" presId="urn:microsoft.com/office/officeart/2005/8/layout/process4"/>
    <dgm:cxn modelId="{A4CC98B6-1B16-4E8C-A90E-2F0B7E4DBD7F}" type="presParOf" srcId="{9BD3D7B9-630E-4EA9-B336-906EEA625AB1}" destId="{14271A16-2A7D-4B00-BBDB-4361C2522502}" srcOrd="0" destOrd="0" presId="urn:microsoft.com/office/officeart/2005/8/layout/process4"/>
    <dgm:cxn modelId="{71E5095A-B979-47C9-924A-22E964A76138}" type="presParOf" srcId="{14271A16-2A7D-4B00-BBDB-4361C2522502}" destId="{EFBE4C01-B0B1-4B4E-B917-666A0C73A11C}" srcOrd="0" destOrd="0" presId="urn:microsoft.com/office/officeart/2005/8/layout/process4"/>
    <dgm:cxn modelId="{37B0BC00-7E34-470A-BD92-008C0E815CDF}" type="presParOf" srcId="{9BD3D7B9-630E-4EA9-B336-906EEA625AB1}" destId="{85C61D3D-60D9-4A2B-9AEC-6B7E625648F4}" srcOrd="1" destOrd="0" presId="urn:microsoft.com/office/officeart/2005/8/layout/process4"/>
    <dgm:cxn modelId="{BC890C5D-9400-46CB-ADC2-9F72F8EBEBB0}" type="presParOf" srcId="{9BD3D7B9-630E-4EA9-B336-906EEA625AB1}" destId="{7F00BFA1-D984-46FE-B96A-7C505470DAE6}" srcOrd="2" destOrd="0" presId="urn:microsoft.com/office/officeart/2005/8/layout/process4"/>
    <dgm:cxn modelId="{CE193C6F-AC20-4C17-B33C-CE675E33A509}" type="presParOf" srcId="{7F00BFA1-D984-46FE-B96A-7C505470DAE6}" destId="{56535464-481B-476C-9C7A-16FF99E44766}" srcOrd="0" destOrd="0" presId="urn:microsoft.com/office/officeart/2005/8/layout/process4"/>
    <dgm:cxn modelId="{6A8679FE-7DC3-4ED0-9F34-56506F3DE866}" type="presParOf" srcId="{9BD3D7B9-630E-4EA9-B336-906EEA625AB1}" destId="{E75D64BC-5511-4CB2-A349-11F3A0228ACD}" srcOrd="3" destOrd="0" presId="urn:microsoft.com/office/officeart/2005/8/layout/process4"/>
    <dgm:cxn modelId="{746E8143-4AAA-4E86-9942-DA0CAC9F2363}" type="presParOf" srcId="{9BD3D7B9-630E-4EA9-B336-906EEA625AB1}" destId="{F5DF6B45-53E0-4A2A-BB86-C952019020DB}" srcOrd="4" destOrd="0" presId="urn:microsoft.com/office/officeart/2005/8/layout/process4"/>
    <dgm:cxn modelId="{CB1F7177-C96C-4FD7-B634-A18A140E83FA}" type="presParOf" srcId="{F5DF6B45-53E0-4A2A-BB86-C952019020DB}" destId="{40F35941-6975-4435-9AFD-F388E50108B4}" srcOrd="0" destOrd="0" presId="urn:microsoft.com/office/officeart/2005/8/layout/process4"/>
    <dgm:cxn modelId="{86F82B25-DA32-45CB-B9A3-B9A4DFC99E4D}" type="presParOf" srcId="{9BD3D7B9-630E-4EA9-B336-906EEA625AB1}" destId="{D93D1DF6-A716-4E2A-ACC0-D3A5C4A4E37A}" srcOrd="5" destOrd="0" presId="urn:microsoft.com/office/officeart/2005/8/layout/process4"/>
    <dgm:cxn modelId="{2A2E7C3A-E0D9-49EE-9E02-26AFF85E184B}" type="presParOf" srcId="{9BD3D7B9-630E-4EA9-B336-906EEA625AB1}" destId="{F0B50098-E0FD-45BB-AB08-D8689DBE623E}" srcOrd="6" destOrd="0" presId="urn:microsoft.com/office/officeart/2005/8/layout/process4"/>
    <dgm:cxn modelId="{1323F108-6E54-45B1-9530-2A67C6461746}" type="presParOf" srcId="{F0B50098-E0FD-45BB-AB08-D8689DBE623E}" destId="{FB5064B3-BFD8-42A6-B18F-150204FE2F2C}" srcOrd="0" destOrd="0" presId="urn:microsoft.com/office/officeart/2005/8/layout/process4"/>
  </dgm:cxnLst>
  <dgm:bg/>
  <dgm:whole/>
</dgm:dataModel>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1031FE6-A21E-403A-93E1-D6CFAD7C66F2}" type="datetimeFigureOut">
              <a:rPr lang="ar-SA" smtClean="0"/>
              <a:pPr/>
              <a:t>06/08/1433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288C547-1006-4133-8263-0D94F4C8E12C}"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288C547-1006-4133-8263-0D94F4C8E12C}" type="slidenum">
              <a:rPr lang="ar-SA" smtClean="0"/>
              <a:pPr/>
              <a:t>48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مستدير الزوايا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وان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ar-SA" smtClean="0"/>
              <a:t>انقر لتحرير نمط العنوان الرئيسي</a:t>
            </a:r>
            <a:endParaRPr kumimoji="0" lang="en-US"/>
          </a:p>
        </p:txBody>
      </p:sp>
      <p:sp>
        <p:nvSpPr>
          <p:cNvPr id="20" name="عنوان فرعي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19" name="عنصر نائب للتاريخ 18"/>
          <p:cNvSpPr>
            <a:spLocks noGrp="1"/>
          </p:cNvSpPr>
          <p:nvPr>
            <p:ph type="dt" sz="half" idx="10"/>
          </p:nvPr>
        </p:nvSpPr>
        <p:spPr/>
        <p:txBody>
          <a:bodyPr/>
          <a:lstStyle>
            <a:extLst/>
          </a:lstStyle>
          <a:p>
            <a:fld id="{CD59D4C9-AFCC-4844-BC18-118B6E2CF8F5}" type="datetime1">
              <a:rPr lang="ar-SA" smtClean="0"/>
              <a:pPr/>
              <a:t>06/08/1433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11" name="عنصر نائب لرقم الشريحة 10"/>
          <p:cNvSpPr>
            <a:spLocks noGrp="1"/>
          </p:cNvSpPr>
          <p:nvPr>
            <p:ph type="sldNum" sz="quarter" idx="12"/>
          </p:nvPr>
        </p:nvSpPr>
        <p:spPr/>
        <p:txBody>
          <a:bodyPr/>
          <a:lstStyle>
            <a:extLst/>
          </a:lstStyle>
          <a:p>
            <a:fld id="{816865E5-F6B8-45C5-ABAF-E501936C776E}"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02920" y="530352"/>
            <a:ext cx="8183880" cy="4187952"/>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BB345D5C-786A-481C-8707-BDB1CB64F9DF}" type="datetime1">
              <a:rPr lang="ar-SA" smtClean="0"/>
              <a:pPr/>
              <a:t>06/08/1433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16865E5-F6B8-45C5-ABAF-E501936C776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533404"/>
            <a:ext cx="1981200" cy="5257799"/>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33400" y="533402"/>
            <a:ext cx="5943600" cy="525780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40BB0AF-DADD-45D8-ABB4-02A99D0762AB}" type="datetime1">
              <a:rPr lang="ar-SA" smtClean="0"/>
              <a:pPr/>
              <a:t>06/08/1433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16865E5-F6B8-45C5-ABAF-E501936C776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502920" y="530352"/>
            <a:ext cx="8183880" cy="4187952"/>
          </a:xfrm>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9411036-97C0-4156-8401-1C658E334F8E}" type="datetime1">
              <a:rPr lang="ar-SA" smtClean="0"/>
              <a:pPr/>
              <a:t>06/08/1433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16865E5-F6B8-45C5-ABAF-E501936C776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مستطيل مستدير الزوايا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مستدير الزوايا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9B6A805D-7E2A-4C34-82B5-11D3B80BD23F}" type="datetime1">
              <a:rPr lang="ar-SA" smtClean="0"/>
              <a:pPr/>
              <a:t>06/08/1433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16865E5-F6B8-45C5-ABAF-E501936C776E}"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C23DCC6-61EB-4D5D-A9A4-13D8EC456406}" type="datetime1">
              <a:rPr lang="ar-SA" smtClean="0"/>
              <a:pPr/>
              <a:t>06/08/1433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816865E5-F6B8-45C5-ABAF-E501936C776E}"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nchor="b"/>
          <a:lstStyle>
            <a:lvl1pPr>
              <a:defRPr b="1"/>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D1F94675-BEB2-4697-962A-A96AADB070CC}" type="datetime1">
              <a:rPr lang="ar-SA" smtClean="0"/>
              <a:pPr/>
              <a:t>06/08/1433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816865E5-F6B8-45C5-ABAF-E501936C776E}"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3F7CEC6C-46C2-4850-AAEB-F574B757FC99}" type="datetime1">
              <a:rPr lang="ar-SA" smtClean="0"/>
              <a:pPr/>
              <a:t>06/08/1433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816865E5-F6B8-45C5-ABAF-E501936C776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5A051565-A461-4590-932B-44728CD7E9D1}" type="datetime1">
              <a:rPr lang="ar-SA" smtClean="0"/>
              <a:pPr/>
              <a:t>06/08/1433</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816865E5-F6B8-45C5-ABAF-E501936C776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AFB2CDC9-E46E-41A4-A69E-76249AE9DB76}" type="datetime1">
              <a:rPr lang="ar-SA" smtClean="0"/>
              <a:pPr/>
              <a:t>06/08/1433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816865E5-F6B8-45C5-ABAF-E501936C776E}"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ذو زاوية واحدة مستديرة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A653D86C-CCD8-472F-B3D5-BAEB22E3F837}" type="datetime1">
              <a:rPr lang="ar-SA" smtClean="0"/>
              <a:pPr/>
              <a:t>06/08/1433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816865E5-F6B8-45C5-ABAF-E501936C776E}" type="slidenum">
              <a:rPr lang="ar-SA" smtClean="0"/>
              <a:pPr/>
              <a:t>‹#›</a:t>
            </a:fld>
            <a:endParaRPr lang="ar-SA"/>
          </a:p>
        </p:txBody>
      </p:sp>
      <p:sp>
        <p:nvSpPr>
          <p:cNvPr id="3" name="عنصر نائب للصورة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ar-SA" smtClean="0"/>
              <a:t>انقر فوق الرمز لإضافة صورة</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مستدير الزوايا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عنصر نائب للعنوان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5" name="عنصر نائب للتاريخ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1D24137-CD4A-47C3-A459-3AB6ABE29B2D}" type="datetime1">
              <a:rPr lang="ar-SA" smtClean="0"/>
              <a:pPr/>
              <a:t>06/08/1433</a:t>
            </a:fld>
            <a:endParaRPr lang="ar-SA"/>
          </a:p>
        </p:txBody>
      </p:sp>
      <p:sp>
        <p:nvSpPr>
          <p:cNvPr id="18" name="عنصر نائب للتذييل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ar-SA"/>
          </a:p>
        </p:txBody>
      </p:sp>
      <p:sp>
        <p:nvSpPr>
          <p:cNvPr id="5" name="عنصر نائب لرقم الشريحة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16865E5-F6B8-45C5-ABAF-E501936C776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5.v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6.v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7.v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8.v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22376" y="571480"/>
            <a:ext cx="7772400" cy="5643602"/>
          </a:xfrm>
        </p:spPr>
        <p:txBody>
          <a:bodyPr>
            <a:normAutofit fontScale="70000" lnSpcReduction="20000"/>
          </a:bodyPr>
          <a:lstStyle/>
          <a:p>
            <a:pPr algn="ctr">
              <a:lnSpc>
                <a:spcPct val="160000"/>
              </a:lnSpc>
            </a:pPr>
            <a:r>
              <a:rPr lang="en-US" sz="2400" b="1" dirty="0" smtClean="0">
                <a:solidFill>
                  <a:schemeClr val="accent1"/>
                </a:solidFill>
                <a:effectLst>
                  <a:outerShdw blurRad="38100" dist="38100" dir="2700000" algn="tl">
                    <a:srgbClr val="000000">
                      <a:alpha val="43137"/>
                    </a:srgbClr>
                  </a:outerShdw>
                </a:effectLst>
              </a:rPr>
              <a:t>An- </a:t>
            </a:r>
            <a:r>
              <a:rPr lang="en-US" sz="2400" b="1" dirty="0" err="1" smtClean="0">
                <a:solidFill>
                  <a:schemeClr val="accent1"/>
                </a:solidFill>
                <a:effectLst>
                  <a:outerShdw blurRad="38100" dist="38100" dir="2700000" algn="tl">
                    <a:srgbClr val="000000">
                      <a:alpha val="43137"/>
                    </a:srgbClr>
                  </a:outerShdw>
                </a:effectLst>
              </a:rPr>
              <a:t>Najah</a:t>
            </a:r>
            <a:r>
              <a:rPr lang="en-US" sz="2400" b="1" dirty="0" smtClean="0">
                <a:solidFill>
                  <a:schemeClr val="accent1"/>
                </a:solidFill>
                <a:effectLst>
                  <a:outerShdw blurRad="38100" dist="38100" dir="2700000" algn="tl">
                    <a:srgbClr val="000000">
                      <a:alpha val="43137"/>
                    </a:srgbClr>
                  </a:outerShdw>
                </a:effectLst>
              </a:rPr>
              <a:t> National University </a:t>
            </a:r>
          </a:p>
          <a:p>
            <a:pPr algn="ctr">
              <a:lnSpc>
                <a:spcPct val="160000"/>
              </a:lnSpc>
            </a:pPr>
            <a:r>
              <a:rPr lang="en-US" sz="2400" b="1" dirty="0" smtClean="0">
                <a:solidFill>
                  <a:schemeClr val="accent1"/>
                </a:solidFill>
                <a:effectLst>
                  <a:outerShdw blurRad="38100" dist="38100" dir="2700000" algn="tl">
                    <a:srgbClr val="000000">
                      <a:alpha val="43137"/>
                    </a:srgbClr>
                  </a:outerShdw>
                </a:effectLst>
              </a:rPr>
              <a:t>Industrial Engineering Department</a:t>
            </a:r>
          </a:p>
          <a:p>
            <a:pPr algn="ctr">
              <a:lnSpc>
                <a:spcPct val="160000"/>
              </a:lnSpc>
            </a:pPr>
            <a:endParaRPr lang="en-US" sz="2400" b="1" dirty="0" smtClean="0">
              <a:solidFill>
                <a:schemeClr val="accent1"/>
              </a:solidFill>
              <a:effectLst>
                <a:outerShdw blurRad="38100" dist="38100" dir="2700000" algn="tl">
                  <a:srgbClr val="000000">
                    <a:alpha val="43137"/>
                  </a:srgbClr>
                </a:outerShdw>
              </a:effectLst>
            </a:endParaRPr>
          </a:p>
          <a:p>
            <a:pPr algn="ctr">
              <a:lnSpc>
                <a:spcPct val="160000"/>
              </a:lnSpc>
            </a:pPr>
            <a:r>
              <a:rPr lang="en-US" sz="2400" b="1" dirty="0" smtClean="0">
                <a:solidFill>
                  <a:schemeClr val="tx2">
                    <a:lumMod val="75000"/>
                    <a:lumOff val="25000"/>
                  </a:schemeClr>
                </a:solidFill>
                <a:effectLst>
                  <a:outerShdw blurRad="38100" dist="38100" dir="2700000" algn="tl">
                    <a:srgbClr val="000000">
                      <a:alpha val="43137"/>
                    </a:srgbClr>
                  </a:outerShdw>
                </a:effectLst>
              </a:rPr>
              <a:t>Implementing Lean Manufacturing System </a:t>
            </a:r>
          </a:p>
          <a:p>
            <a:pPr algn="ctr">
              <a:lnSpc>
                <a:spcPct val="160000"/>
              </a:lnSpc>
            </a:pPr>
            <a:r>
              <a:rPr lang="en-US" sz="2400" b="1" dirty="0" smtClean="0">
                <a:solidFill>
                  <a:schemeClr val="tx2">
                    <a:lumMod val="75000"/>
                    <a:lumOff val="25000"/>
                  </a:schemeClr>
                </a:solidFill>
                <a:effectLst>
                  <a:outerShdw blurRad="38100" dist="38100" dir="2700000" algn="tl">
                    <a:srgbClr val="000000">
                      <a:alpha val="43137"/>
                    </a:srgbClr>
                  </a:outerShdw>
                </a:effectLst>
              </a:rPr>
              <a:t>In Siniora Food Company</a:t>
            </a:r>
          </a:p>
          <a:p>
            <a:pPr algn="ctr">
              <a:lnSpc>
                <a:spcPct val="160000"/>
              </a:lnSpc>
            </a:pPr>
            <a:endParaRPr lang="ar-SA" sz="2400" b="1" dirty="0" smtClean="0">
              <a:solidFill>
                <a:schemeClr val="accent1"/>
              </a:solidFill>
              <a:effectLst>
                <a:outerShdw blurRad="38100" dist="38100" dir="2700000" algn="tl">
                  <a:srgbClr val="000000">
                    <a:alpha val="43137"/>
                  </a:srgbClr>
                </a:outerShdw>
              </a:effectLst>
            </a:endParaRPr>
          </a:p>
          <a:p>
            <a:pPr algn="ctr">
              <a:lnSpc>
                <a:spcPct val="160000"/>
              </a:lnSpc>
            </a:pPr>
            <a:r>
              <a:rPr lang="en-US" sz="2400" b="1" dirty="0" smtClean="0">
                <a:solidFill>
                  <a:schemeClr val="accent1"/>
                </a:solidFill>
                <a:effectLst>
                  <a:outerShdw blurRad="38100" dist="38100" dir="2700000" algn="tl">
                    <a:srgbClr val="000000">
                      <a:alpha val="43137"/>
                    </a:srgbClr>
                  </a:outerShdw>
                </a:effectLst>
              </a:rPr>
              <a:t>Prepared By</a:t>
            </a:r>
          </a:p>
          <a:p>
            <a:pPr algn="ctr">
              <a:lnSpc>
                <a:spcPct val="160000"/>
              </a:lnSpc>
            </a:pPr>
            <a:r>
              <a:rPr lang="en-US" sz="2400" b="1" dirty="0" smtClean="0">
                <a:solidFill>
                  <a:schemeClr val="accent1"/>
                </a:solidFill>
                <a:effectLst>
                  <a:outerShdw blurRad="38100" dist="38100" dir="2700000" algn="tl">
                    <a:srgbClr val="000000">
                      <a:alpha val="43137"/>
                    </a:srgbClr>
                  </a:outerShdw>
                </a:effectLst>
              </a:rPr>
              <a:t>             </a:t>
            </a:r>
            <a:r>
              <a:rPr lang="en-US" sz="2400" b="1" dirty="0" err="1" smtClean="0">
                <a:solidFill>
                  <a:schemeClr val="accent1"/>
                </a:solidFill>
                <a:effectLst>
                  <a:outerShdw blurRad="38100" dist="38100" dir="2700000" algn="tl">
                    <a:srgbClr val="000000">
                      <a:alpha val="43137"/>
                    </a:srgbClr>
                  </a:outerShdw>
                </a:effectLst>
              </a:rPr>
              <a:t>Sawsan</a:t>
            </a:r>
            <a:r>
              <a:rPr lang="en-US" sz="2400" b="1" dirty="0" smtClean="0">
                <a:solidFill>
                  <a:schemeClr val="accent1"/>
                </a:solidFill>
                <a:effectLst>
                  <a:outerShdw blurRad="38100" dist="38100" dir="2700000" algn="tl">
                    <a:srgbClr val="000000">
                      <a:alpha val="43137"/>
                    </a:srgbClr>
                  </a:outerShdw>
                </a:effectLst>
              </a:rPr>
              <a:t> </a:t>
            </a:r>
            <a:r>
              <a:rPr lang="en-US" sz="2400" b="1" dirty="0" err="1" smtClean="0">
                <a:solidFill>
                  <a:schemeClr val="accent1"/>
                </a:solidFill>
                <a:effectLst>
                  <a:outerShdw blurRad="38100" dist="38100" dir="2700000" algn="tl">
                    <a:srgbClr val="000000">
                      <a:alpha val="43137"/>
                    </a:srgbClr>
                  </a:outerShdw>
                </a:effectLst>
              </a:rPr>
              <a:t>Abass</a:t>
            </a:r>
            <a:r>
              <a:rPr lang="en-US" sz="2400" b="1" dirty="0" smtClean="0">
                <a:solidFill>
                  <a:schemeClr val="accent1"/>
                </a:solidFill>
                <a:effectLst>
                  <a:outerShdw blurRad="38100" dist="38100" dir="2700000" algn="tl">
                    <a:srgbClr val="000000">
                      <a:alpha val="43137"/>
                    </a:srgbClr>
                  </a:outerShdw>
                </a:effectLst>
              </a:rPr>
              <a:t>           </a:t>
            </a:r>
          </a:p>
          <a:p>
            <a:pPr algn="ctr">
              <a:lnSpc>
                <a:spcPct val="160000"/>
              </a:lnSpc>
            </a:pPr>
            <a:r>
              <a:rPr lang="en-US" sz="2400" b="1" dirty="0" err="1" smtClean="0">
                <a:solidFill>
                  <a:schemeClr val="accent1"/>
                </a:solidFill>
                <a:effectLst>
                  <a:outerShdw blurRad="38100" dist="38100" dir="2700000" algn="tl">
                    <a:srgbClr val="000000">
                      <a:alpha val="43137"/>
                    </a:srgbClr>
                  </a:outerShdw>
                </a:effectLst>
              </a:rPr>
              <a:t>Sageda</a:t>
            </a:r>
            <a:r>
              <a:rPr lang="en-US" sz="2400" b="1" dirty="0" smtClean="0">
                <a:solidFill>
                  <a:schemeClr val="accent1"/>
                </a:solidFill>
                <a:effectLst>
                  <a:outerShdw blurRad="38100" dist="38100" dir="2700000" algn="tl">
                    <a:srgbClr val="000000">
                      <a:alpha val="43137"/>
                    </a:srgbClr>
                  </a:outerShdw>
                </a:effectLst>
              </a:rPr>
              <a:t> </a:t>
            </a:r>
            <a:r>
              <a:rPr lang="en-US" sz="2400" b="1" dirty="0" err="1" smtClean="0">
                <a:solidFill>
                  <a:schemeClr val="accent1"/>
                </a:solidFill>
                <a:effectLst>
                  <a:outerShdw blurRad="38100" dist="38100" dir="2700000" algn="tl">
                    <a:srgbClr val="000000">
                      <a:alpha val="43137"/>
                    </a:srgbClr>
                  </a:outerShdw>
                </a:effectLst>
              </a:rPr>
              <a:t>Dadu</a:t>
            </a:r>
            <a:endParaRPr lang="en-US" sz="2400" b="1" dirty="0" smtClean="0">
              <a:solidFill>
                <a:schemeClr val="accent1"/>
              </a:solidFill>
              <a:effectLst>
                <a:outerShdw blurRad="38100" dist="38100" dir="2700000" algn="tl">
                  <a:srgbClr val="000000">
                    <a:alpha val="43137"/>
                  </a:srgbClr>
                </a:outerShdw>
              </a:effectLst>
            </a:endParaRPr>
          </a:p>
          <a:p>
            <a:pPr algn="ctr">
              <a:lnSpc>
                <a:spcPct val="160000"/>
              </a:lnSpc>
            </a:pPr>
            <a:r>
              <a:rPr lang="en-US" sz="2400" b="1" dirty="0" smtClean="0">
                <a:solidFill>
                  <a:schemeClr val="accent1"/>
                </a:solidFill>
                <a:effectLst>
                  <a:outerShdw blurRad="38100" dist="38100" dir="2700000" algn="tl">
                    <a:srgbClr val="000000">
                      <a:alpha val="43137"/>
                    </a:srgbClr>
                  </a:outerShdw>
                </a:effectLst>
              </a:rPr>
              <a:t>       </a:t>
            </a:r>
            <a:r>
              <a:rPr lang="en-US" sz="2400" b="1" dirty="0" err="1" smtClean="0">
                <a:solidFill>
                  <a:schemeClr val="accent1"/>
                </a:solidFill>
                <a:effectLst>
                  <a:outerShdw blurRad="38100" dist="38100" dir="2700000" algn="tl">
                    <a:srgbClr val="000000">
                      <a:alpha val="43137"/>
                    </a:srgbClr>
                  </a:outerShdw>
                </a:effectLst>
              </a:rPr>
              <a:t>Rawan</a:t>
            </a:r>
            <a:r>
              <a:rPr lang="en-US" sz="2400" b="1" dirty="0" smtClean="0">
                <a:solidFill>
                  <a:schemeClr val="accent1"/>
                </a:solidFill>
                <a:effectLst>
                  <a:outerShdw blurRad="38100" dist="38100" dir="2700000" algn="tl">
                    <a:srgbClr val="000000">
                      <a:alpha val="43137"/>
                    </a:srgbClr>
                  </a:outerShdw>
                </a:effectLst>
              </a:rPr>
              <a:t> </a:t>
            </a:r>
            <a:r>
              <a:rPr lang="en-US" sz="2400" b="1" dirty="0" err="1" smtClean="0">
                <a:solidFill>
                  <a:schemeClr val="accent1"/>
                </a:solidFill>
                <a:effectLst>
                  <a:outerShdw blurRad="38100" dist="38100" dir="2700000" algn="tl">
                    <a:srgbClr val="000000">
                      <a:alpha val="43137"/>
                    </a:srgbClr>
                  </a:outerShdw>
                </a:effectLst>
              </a:rPr>
              <a:t>Zhran</a:t>
            </a:r>
            <a:r>
              <a:rPr lang="en-US" sz="2400" b="1" dirty="0" smtClean="0">
                <a:solidFill>
                  <a:schemeClr val="accent1"/>
                </a:solidFill>
                <a:effectLst>
                  <a:outerShdw blurRad="38100" dist="38100" dir="2700000" algn="tl">
                    <a:srgbClr val="000000">
                      <a:alpha val="43137"/>
                    </a:srgbClr>
                  </a:outerShdw>
                </a:effectLst>
              </a:rPr>
              <a:t>     </a:t>
            </a:r>
          </a:p>
          <a:p>
            <a:pPr algn="ctr">
              <a:lnSpc>
                <a:spcPct val="160000"/>
              </a:lnSpc>
            </a:pPr>
            <a:r>
              <a:rPr lang="en-US" sz="2400" b="1" dirty="0" smtClean="0">
                <a:solidFill>
                  <a:schemeClr val="accent1"/>
                </a:solidFill>
                <a:effectLst>
                  <a:outerShdw blurRad="38100" dist="38100" dir="2700000" algn="tl">
                    <a:srgbClr val="000000">
                      <a:alpha val="43137"/>
                    </a:srgbClr>
                  </a:outerShdw>
                </a:effectLst>
              </a:rPr>
              <a:t>                         </a:t>
            </a:r>
            <a:r>
              <a:rPr lang="en-US" sz="2400" b="1" dirty="0" err="1" smtClean="0">
                <a:solidFill>
                  <a:schemeClr val="accent1"/>
                </a:solidFill>
                <a:effectLst>
                  <a:outerShdw blurRad="38100" dist="38100" dir="2700000" algn="tl">
                    <a:srgbClr val="000000">
                      <a:alpha val="43137"/>
                    </a:srgbClr>
                  </a:outerShdw>
                </a:effectLst>
              </a:rPr>
              <a:t>Neveen</a:t>
            </a:r>
            <a:r>
              <a:rPr lang="en-US" sz="2400" b="1" dirty="0" smtClean="0">
                <a:solidFill>
                  <a:schemeClr val="accent1"/>
                </a:solidFill>
                <a:effectLst>
                  <a:outerShdw blurRad="38100" dist="38100" dir="2700000" algn="tl">
                    <a:srgbClr val="000000">
                      <a:alpha val="43137"/>
                    </a:srgbClr>
                  </a:outerShdw>
                </a:effectLst>
              </a:rPr>
              <a:t> Jamal                       </a:t>
            </a:r>
          </a:p>
          <a:p>
            <a:pPr algn="ctr">
              <a:lnSpc>
                <a:spcPct val="160000"/>
              </a:lnSpc>
            </a:pPr>
            <a:r>
              <a:rPr lang="en-US" sz="2400" b="1" dirty="0" smtClean="0">
                <a:solidFill>
                  <a:schemeClr val="accent1"/>
                </a:solidFill>
                <a:effectLst>
                  <a:outerShdw blurRad="38100" dist="38100" dir="2700000" algn="tl">
                    <a:srgbClr val="000000">
                      <a:alpha val="43137"/>
                    </a:srgbClr>
                  </a:outerShdw>
                </a:effectLst>
              </a:rPr>
              <a:t>Ola </a:t>
            </a:r>
            <a:r>
              <a:rPr lang="en-US" sz="2400" b="1" dirty="0" err="1" smtClean="0">
                <a:solidFill>
                  <a:schemeClr val="accent1"/>
                </a:solidFill>
                <a:effectLst>
                  <a:outerShdw blurRad="38100" dist="38100" dir="2700000" algn="tl">
                    <a:srgbClr val="000000">
                      <a:alpha val="43137"/>
                    </a:srgbClr>
                  </a:outerShdw>
                </a:effectLst>
              </a:rPr>
              <a:t>Sabra</a:t>
            </a:r>
            <a:endParaRPr lang="en-US" sz="2400" b="1" dirty="0" smtClean="0">
              <a:solidFill>
                <a:schemeClr val="accent1"/>
              </a:solidFill>
              <a:effectLst>
                <a:outerShdw blurRad="38100" dist="38100" dir="2700000" algn="tl">
                  <a:srgbClr val="000000">
                    <a:alpha val="43137"/>
                  </a:srgbClr>
                </a:outerShdw>
              </a:effectLst>
            </a:endParaRPr>
          </a:p>
          <a:p>
            <a:pPr algn="ctr">
              <a:lnSpc>
                <a:spcPct val="160000"/>
              </a:lnSpc>
            </a:pPr>
            <a:endParaRPr lang="en-US" sz="2400" b="1" dirty="0" smtClean="0">
              <a:solidFill>
                <a:schemeClr val="accent1"/>
              </a:solidFill>
              <a:effectLst>
                <a:outerShdw blurRad="38100" dist="38100" dir="2700000" algn="tl">
                  <a:srgbClr val="000000">
                    <a:alpha val="43137"/>
                  </a:srgbClr>
                </a:outerShdw>
              </a:effectLst>
            </a:endParaRPr>
          </a:p>
          <a:p>
            <a:pPr algn="ctr">
              <a:lnSpc>
                <a:spcPct val="160000"/>
              </a:lnSpc>
            </a:pPr>
            <a:r>
              <a:rPr lang="en-US" sz="2400" b="1" dirty="0" smtClean="0">
                <a:solidFill>
                  <a:schemeClr val="accent1"/>
                </a:solidFill>
                <a:effectLst>
                  <a:outerShdw blurRad="38100" dist="38100" dir="2700000" algn="tl">
                    <a:srgbClr val="000000">
                      <a:alpha val="43137"/>
                    </a:srgbClr>
                  </a:outerShdw>
                </a:effectLst>
              </a:rPr>
              <a:t>SUPERVISOR: Dr. </a:t>
            </a:r>
            <a:r>
              <a:rPr lang="en-US" sz="2400" b="1" dirty="0" err="1" smtClean="0">
                <a:solidFill>
                  <a:schemeClr val="accent1"/>
                </a:solidFill>
                <a:effectLst>
                  <a:outerShdw blurRad="38100" dist="38100" dir="2700000" algn="tl">
                    <a:srgbClr val="000000">
                      <a:alpha val="43137"/>
                    </a:srgbClr>
                  </a:outerShdw>
                </a:effectLst>
              </a:rPr>
              <a:t>Yahya</a:t>
            </a:r>
            <a:r>
              <a:rPr lang="en-US" sz="2400" b="1" dirty="0" smtClean="0">
                <a:solidFill>
                  <a:schemeClr val="accent1"/>
                </a:solidFill>
                <a:effectLst>
                  <a:outerShdw blurRad="38100" dist="38100" dir="2700000" algn="tl">
                    <a:srgbClr val="000000">
                      <a:alpha val="43137"/>
                    </a:srgbClr>
                  </a:outerShdw>
                </a:effectLst>
              </a:rPr>
              <a:t> </a:t>
            </a:r>
            <a:r>
              <a:rPr lang="en-US" sz="2400" b="1" dirty="0" err="1" smtClean="0">
                <a:solidFill>
                  <a:schemeClr val="accent1"/>
                </a:solidFill>
                <a:effectLst>
                  <a:outerShdw blurRad="38100" dist="38100" dir="2700000" algn="tl">
                    <a:srgbClr val="000000">
                      <a:alpha val="43137"/>
                    </a:srgbClr>
                  </a:outerShdw>
                </a:effectLst>
              </a:rPr>
              <a:t>Saleh</a:t>
            </a:r>
            <a:endParaRPr lang="en-US" sz="2400" b="1" dirty="0" smtClean="0">
              <a:solidFill>
                <a:schemeClr val="accent1"/>
              </a:solidFill>
              <a:effectLst>
                <a:outerShdw blurRad="38100" dist="38100" dir="2700000" algn="tl">
                  <a:srgbClr val="000000">
                    <a:alpha val="43137"/>
                  </a:srgbClr>
                </a:outerShdw>
              </a:effectLst>
            </a:endParaRPr>
          </a:p>
          <a:p>
            <a:pPr algn="ctr">
              <a:lnSpc>
                <a:spcPct val="160000"/>
              </a:lnSpc>
            </a:pPr>
            <a:endParaRPr lang="ar-SA" sz="2400" b="1" dirty="0">
              <a:solidFill>
                <a:schemeClr val="accent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571480"/>
            <a:ext cx="7564400" cy="1394480"/>
          </a:xfrm>
        </p:spPr>
        <p:txBody>
          <a:bodyPr>
            <a:normAutofit fontScale="90000"/>
          </a:bodyPr>
          <a:lstStyle/>
          <a:p>
            <a:pPr algn="l"/>
            <a:r>
              <a:rPr lang="en-US" sz="4800" dirty="0" smtClean="0">
                <a:solidFill>
                  <a:schemeClr val="accent1"/>
                </a:solidFill>
                <a:effectLst/>
                <a:latin typeface="Times New Roman" pitchFamily="18" charset="0"/>
                <a:cs typeface="Times New Roman" pitchFamily="18" charset="0"/>
              </a:rPr>
              <a:t>Problem Statement</a:t>
            </a:r>
            <a:r>
              <a:rPr lang="en-US" sz="4800" dirty="0" smtClean="0">
                <a:solidFill>
                  <a:schemeClr val="tx2">
                    <a:lumMod val="50000"/>
                  </a:schemeClr>
                </a:solidFill>
                <a:effectLst/>
                <a:latin typeface="Times New Roman" pitchFamily="18" charset="0"/>
                <a:cs typeface="Times New Roman" pitchFamily="18" charset="0"/>
              </a:rPr>
              <a:t/>
            </a:r>
            <a:br>
              <a:rPr lang="en-US" sz="4800" dirty="0" smtClean="0">
                <a:solidFill>
                  <a:schemeClr val="tx2">
                    <a:lumMod val="50000"/>
                  </a:schemeClr>
                </a:solidFill>
                <a:effectLst/>
                <a:latin typeface="Times New Roman" pitchFamily="18" charset="0"/>
                <a:cs typeface="Times New Roman" pitchFamily="18" charset="0"/>
              </a:rPr>
            </a:br>
            <a:endParaRPr lang="ar-SA" dirty="0">
              <a:effectLst/>
            </a:endParaRPr>
          </a:p>
        </p:txBody>
      </p:sp>
      <p:sp>
        <p:nvSpPr>
          <p:cNvPr id="3" name="عنوان فرعي 2"/>
          <p:cNvSpPr>
            <a:spLocks noGrp="1"/>
          </p:cNvSpPr>
          <p:nvPr>
            <p:ph type="subTitle" idx="1"/>
          </p:nvPr>
        </p:nvSpPr>
        <p:spPr>
          <a:xfrm>
            <a:off x="571472" y="1285860"/>
            <a:ext cx="7923304" cy="5214974"/>
          </a:xfrm>
        </p:spPr>
        <p:txBody>
          <a:bodyPr/>
          <a:lstStyle/>
          <a:p>
            <a:pPr algn="just" rtl="0">
              <a:lnSpc>
                <a:spcPct val="150000"/>
              </a:lnSpc>
              <a:buFont typeface="Wingdings" pitchFamily="2" charset="2"/>
              <a:buChar char="Ø"/>
            </a:pPr>
            <a:r>
              <a:rPr lang="en-US" dirty="0" smtClean="0">
                <a:solidFill>
                  <a:schemeClr val="tx1"/>
                </a:solidFill>
                <a:latin typeface="Times New Roman" pitchFamily="18" charset="0"/>
                <a:cs typeface="Times New Roman" pitchFamily="18" charset="0"/>
              </a:rPr>
              <a:t>      Siniora Food Factory (SFF) has been suffering from different kinds of     wastes appearing significantly in its various departments</a:t>
            </a:r>
          </a:p>
          <a:p>
            <a:pPr algn="just" rtl="0">
              <a:lnSpc>
                <a:spcPct val="150000"/>
              </a:lnSpc>
              <a:buFont typeface="Wingdings" pitchFamily="2" charset="2"/>
              <a:buChar char="Ø"/>
            </a:pPr>
            <a:endParaRPr lang="en-US" dirty="0" smtClean="0">
              <a:solidFill>
                <a:schemeClr val="tx1"/>
              </a:solidFill>
              <a:latin typeface="Times New Roman" pitchFamily="18" charset="0"/>
              <a:cs typeface="Times New Roman" pitchFamily="18" charset="0"/>
            </a:endParaRPr>
          </a:p>
          <a:p>
            <a:pPr marL="457200" indent="-457200" algn="just" rtl="0">
              <a:lnSpc>
                <a:spcPct val="150000"/>
              </a:lnSpc>
              <a:buFont typeface="Wingdings" pitchFamily="2" charset="2"/>
              <a:buChar char="Ø"/>
            </a:pPr>
            <a:r>
              <a:rPr lang="en-US" dirty="0" smtClean="0">
                <a:solidFill>
                  <a:schemeClr val="tx1"/>
                </a:solidFill>
                <a:latin typeface="Times New Roman" pitchFamily="18" charset="0"/>
                <a:cs typeface="Times New Roman" pitchFamily="18" charset="0"/>
              </a:rPr>
              <a:t>As its products are perishable ones, Siniora aims at reducing the various kinds and quantities of waste produced in its departments via implementing a lean manufacturing system in its plant</a:t>
            </a:r>
          </a:p>
          <a:p>
            <a:pPr marL="457200" indent="-457200" algn="just" rtl="0">
              <a:lnSpc>
                <a:spcPct val="150000"/>
              </a:lnSpc>
              <a:buFont typeface="Wingdings" pitchFamily="2" charset="2"/>
              <a:buChar char="Ø"/>
            </a:pPr>
            <a:endParaRPr lang="en-US" dirty="0" smtClean="0">
              <a:solidFill>
                <a:schemeClr val="tx1"/>
              </a:solidFill>
              <a:latin typeface="Times New Roman" pitchFamily="18" charset="0"/>
              <a:cs typeface="Times New Roman" pitchFamily="18" charset="0"/>
            </a:endParaRPr>
          </a:p>
          <a:p>
            <a:pPr marL="457200" indent="-457200" algn="just" rtl="0">
              <a:lnSpc>
                <a:spcPct val="150000"/>
              </a:lnSpc>
              <a:buFont typeface="Wingdings" pitchFamily="2" charset="2"/>
              <a:buChar char="Ø"/>
            </a:pPr>
            <a:r>
              <a:rPr lang="en-US" dirty="0" smtClean="0">
                <a:solidFill>
                  <a:schemeClr val="tx1"/>
                </a:solidFill>
                <a:latin typeface="Times New Roman" pitchFamily="18" charset="0"/>
                <a:cs typeface="Times New Roman" pitchFamily="18" charset="0"/>
              </a:rPr>
              <a:t> The implementation of such a system, as a result of eliminating/reducing wastes, helps the company improve its productivity, increase efficiency and cut excess inventories</a:t>
            </a:r>
            <a:endParaRPr lang="tr-TR" dirty="0" smtClean="0">
              <a:solidFill>
                <a:schemeClr val="tx1"/>
              </a:solidFill>
              <a:latin typeface="Times New Roman" pitchFamily="18" charset="0"/>
              <a:cs typeface="Times New Roman" pitchFamily="18" charset="0"/>
            </a:endParaRPr>
          </a:p>
          <a:p>
            <a:pPr>
              <a:buFont typeface="Wingdings" pitchFamily="2" charset="2"/>
              <a:buChar char="Ø"/>
            </a:pPr>
            <a:endParaRPr lang="ar-SA" dirty="0"/>
          </a:p>
        </p:txBody>
      </p:sp>
      <p:sp>
        <p:nvSpPr>
          <p:cNvPr id="5" name="مستطيل 4"/>
          <p:cNvSpPr/>
          <p:nvPr/>
        </p:nvSpPr>
        <p:spPr>
          <a:xfrm>
            <a:off x="6899378" y="6273225"/>
            <a:ext cx="1797863" cy="521746"/>
          </a:xfrm>
          <a:prstGeom prst="rect">
            <a:avLst/>
          </a:prstGeom>
        </p:spPr>
        <p:txBody>
          <a:bodyPr wrap="non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Sawsan</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Abbas</a:t>
            </a:r>
            <a:endParaRPr lang="en-US" sz="2000" b="1" dirty="0" smtClean="0">
              <a:solidFill>
                <a:srgbClr val="F07F09"/>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428604"/>
            <a:ext cx="7772400" cy="965852"/>
          </a:xfrm>
        </p:spPr>
        <p:txBody>
          <a:bodyPr/>
          <a:lstStyle/>
          <a:p>
            <a:pPr algn="l"/>
            <a:r>
              <a:rPr lang="en-US" sz="4800" dirty="0" smtClean="0">
                <a:solidFill>
                  <a:schemeClr val="accent1"/>
                </a:solidFill>
                <a:effectLst/>
                <a:latin typeface="Times New Roman" pitchFamily="18" charset="0"/>
                <a:cs typeface="Times New Roman" pitchFamily="18" charset="0"/>
              </a:rPr>
              <a:t>Objective</a:t>
            </a:r>
            <a:endParaRPr lang="ar-SA" dirty="0">
              <a:solidFill>
                <a:schemeClr val="accent1"/>
              </a:solidFill>
              <a:effectLst/>
            </a:endParaRPr>
          </a:p>
        </p:txBody>
      </p:sp>
      <p:sp>
        <p:nvSpPr>
          <p:cNvPr id="3" name="عنوان فرعي 2"/>
          <p:cNvSpPr>
            <a:spLocks noGrp="1"/>
          </p:cNvSpPr>
          <p:nvPr>
            <p:ph type="subTitle" idx="1"/>
          </p:nvPr>
        </p:nvSpPr>
        <p:spPr>
          <a:xfrm>
            <a:off x="722376" y="1928802"/>
            <a:ext cx="7772400" cy="3857652"/>
          </a:xfrm>
        </p:spPr>
        <p:txBody>
          <a:bodyPr/>
          <a:lstStyle/>
          <a:p>
            <a:pPr algn="l">
              <a:lnSpc>
                <a:spcPct val="150000"/>
              </a:lnSpc>
            </a:pPr>
            <a:r>
              <a:rPr lang="en-US" dirty="0" smtClean="0">
                <a:solidFill>
                  <a:schemeClr val="tx1"/>
                </a:solidFill>
                <a:latin typeface="Times New Roman" pitchFamily="18" charset="0"/>
                <a:cs typeface="Times New Roman" pitchFamily="18" charset="0"/>
              </a:rPr>
              <a:t>The main objective of our  project is studying the current state of the factory to determine and estimate the waste and their quantities. Then, the steps of a lean manufacturing system are to be implemented sequentially to eliminate and reduce the estimated wastes</a:t>
            </a:r>
            <a:endParaRPr lang="ar-SA" dirty="0" smtClean="0">
              <a:solidFill>
                <a:schemeClr val="tx1"/>
              </a:solidFill>
              <a:latin typeface="Times New Roman" pitchFamily="18" charset="0"/>
              <a:cs typeface="Times New Roman" pitchFamily="18" charset="0"/>
            </a:endParaRPr>
          </a:p>
          <a:p>
            <a:endParaRPr lang="ar-SA" dirty="0"/>
          </a:p>
        </p:txBody>
      </p:sp>
      <p:sp>
        <p:nvSpPr>
          <p:cNvPr id="5" name="مستطيل 4"/>
          <p:cNvSpPr/>
          <p:nvPr/>
        </p:nvSpPr>
        <p:spPr>
          <a:xfrm>
            <a:off x="6929454" y="6429397"/>
            <a:ext cx="1767776" cy="584775"/>
          </a:xfrm>
          <a:prstGeom prst="rect">
            <a:avLst/>
          </a:prstGeom>
        </p:spPr>
        <p:txBody>
          <a:bodyPr wrap="squar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Sawsan</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Abass</a:t>
            </a:r>
            <a:endParaRPr lang="en-US" sz="2000" b="1" dirty="0" smtClean="0">
              <a:solidFill>
                <a:srgbClr val="F07F09"/>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22376" y="785794"/>
            <a:ext cx="7772400" cy="928694"/>
          </a:xfrm>
        </p:spPr>
        <p:txBody>
          <a:bodyPr>
            <a:normAutofit/>
          </a:bodyPr>
          <a:lstStyle/>
          <a:p>
            <a:pPr algn="l"/>
            <a:r>
              <a:rPr lang="en-US" dirty="0" smtClean="0"/>
              <a:t>Methodology </a:t>
            </a:r>
            <a:endParaRPr lang="ar-SA" dirty="0"/>
          </a:p>
        </p:txBody>
      </p:sp>
      <p:sp>
        <p:nvSpPr>
          <p:cNvPr id="3" name="عنوان فرعي 2"/>
          <p:cNvSpPr>
            <a:spLocks noGrp="1"/>
          </p:cNvSpPr>
          <p:nvPr>
            <p:ph type="subTitle" idx="1"/>
          </p:nvPr>
        </p:nvSpPr>
        <p:spPr>
          <a:xfrm>
            <a:off x="722376" y="1714488"/>
            <a:ext cx="7772400" cy="4714908"/>
          </a:xfrm>
        </p:spPr>
        <p:txBody>
          <a:bodyPr>
            <a:normAutofit fontScale="85000" lnSpcReduction="20000"/>
          </a:bodyPr>
          <a:lstStyle/>
          <a:p>
            <a:pPr algn="l">
              <a:lnSpc>
                <a:spcPct val="150000"/>
              </a:lnSpc>
            </a:pPr>
            <a:r>
              <a:rPr lang="en-US" dirty="0" smtClean="0">
                <a:latin typeface="Times New Roman" pitchFamily="18" charset="0"/>
                <a:cs typeface="Times New Roman" pitchFamily="18" charset="0"/>
              </a:rPr>
              <a:t> </a:t>
            </a:r>
          </a:p>
          <a:p>
            <a:pPr marL="514350" indent="-514350" algn="just" rtl="0">
              <a:lnSpc>
                <a:spcPct val="170000"/>
              </a:lnSpc>
              <a:buFont typeface="+mj-lt"/>
              <a:buAutoNum type="arabicPeriod"/>
            </a:pPr>
            <a:r>
              <a:rPr lang="en-US" dirty="0" smtClean="0">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Studying And Analyzing the current state of SFF</a:t>
            </a:r>
          </a:p>
          <a:p>
            <a:pPr marL="514350" indent="-514350" algn="just" rtl="0">
              <a:lnSpc>
                <a:spcPct val="170000"/>
              </a:lnSpc>
              <a:buFont typeface="+mj-lt"/>
              <a:buAutoNum type="arabicPeriod"/>
            </a:pPr>
            <a:r>
              <a:rPr lang="en-US" sz="2400" dirty="0" smtClean="0">
                <a:solidFill>
                  <a:schemeClr val="tx1"/>
                </a:solidFill>
                <a:latin typeface="Times New Roman" pitchFamily="18" charset="0"/>
                <a:cs typeface="Times New Roman" pitchFamily="18" charset="0"/>
              </a:rPr>
              <a:t>Dividing the factory into 3 main areas production ,warehouses and </a:t>
            </a:r>
            <a:r>
              <a:rPr lang="en-US" sz="2500" dirty="0" smtClean="0">
                <a:solidFill>
                  <a:schemeClr val="tx1"/>
                </a:solidFill>
                <a:latin typeface="Times New Roman" pitchFamily="18" charset="0"/>
                <a:cs typeface="Times New Roman" pitchFamily="18" charset="0"/>
              </a:rPr>
              <a:t>maintenance</a:t>
            </a:r>
          </a:p>
          <a:p>
            <a:pPr marL="514350" indent="-514350" algn="just" rtl="0">
              <a:lnSpc>
                <a:spcPct val="170000"/>
              </a:lnSpc>
              <a:buFont typeface="+mj-lt"/>
              <a:buAutoNum type="arabicPeriod"/>
            </a:pPr>
            <a:r>
              <a:rPr lang="en-US" sz="2400" dirty="0" smtClean="0">
                <a:solidFill>
                  <a:schemeClr val="tx1"/>
                </a:solidFill>
                <a:latin typeface="Times New Roman" pitchFamily="18" charset="0"/>
                <a:cs typeface="Times New Roman" pitchFamily="18" charset="0"/>
              </a:rPr>
              <a:t>By using lean and other supportive  tools  we studied the main areas in details .</a:t>
            </a:r>
          </a:p>
          <a:p>
            <a:pPr marL="514350" indent="-514350" algn="just" rtl="0">
              <a:lnSpc>
                <a:spcPct val="170000"/>
              </a:lnSpc>
              <a:buFont typeface="+mj-lt"/>
              <a:buAutoNum type="arabicPeriod"/>
            </a:pPr>
            <a:r>
              <a:rPr lang="en-US" sz="2400" dirty="0" smtClean="0">
                <a:solidFill>
                  <a:schemeClr val="tx1"/>
                </a:solidFill>
                <a:latin typeface="Times New Roman" pitchFamily="18" charset="0"/>
                <a:cs typeface="Times New Roman" pitchFamily="18" charset="0"/>
              </a:rPr>
              <a:t> Specifying and Quantifying the various types of wastes at SFF</a:t>
            </a:r>
          </a:p>
          <a:p>
            <a:pPr marL="514350" indent="-514350" algn="just" rtl="0">
              <a:lnSpc>
                <a:spcPct val="170000"/>
              </a:lnSpc>
              <a:buFont typeface="+mj-lt"/>
              <a:buAutoNum type="arabicPeriod"/>
            </a:pPr>
            <a:r>
              <a:rPr lang="en-US" sz="2400" dirty="0" smtClean="0">
                <a:solidFill>
                  <a:schemeClr val="tx1"/>
                </a:solidFill>
                <a:latin typeface="Times New Roman" pitchFamily="18" charset="0"/>
                <a:cs typeface="Times New Roman" pitchFamily="18" charset="0"/>
              </a:rPr>
              <a:t>Improving the current system of SFF</a:t>
            </a:r>
          </a:p>
          <a:p>
            <a:pPr marL="514350" indent="-514350" algn="just" rtl="0">
              <a:lnSpc>
                <a:spcPct val="170000"/>
              </a:lnSpc>
              <a:buFont typeface="+mj-lt"/>
              <a:buAutoNum type="arabicPeriod"/>
            </a:pPr>
            <a:r>
              <a:rPr lang="en-US" sz="2400" dirty="0" smtClean="0">
                <a:solidFill>
                  <a:schemeClr val="tx1"/>
                </a:solidFill>
                <a:latin typeface="Times New Roman" pitchFamily="18" charset="0"/>
                <a:cs typeface="Times New Roman" pitchFamily="18" charset="0"/>
              </a:rPr>
              <a:t> Recommending the proposed solution for implementation for the SFF’s top management</a:t>
            </a:r>
          </a:p>
          <a:p>
            <a:pPr marL="514350" indent="-514350" algn="l" rtl="0"/>
            <a:endParaRPr lang="ar-SA" dirty="0" smtClean="0"/>
          </a:p>
          <a:p>
            <a:endParaRPr lang="ar-SA" dirty="0"/>
          </a:p>
        </p:txBody>
      </p:sp>
      <p:sp>
        <p:nvSpPr>
          <p:cNvPr id="5" name="مستطيل 4"/>
          <p:cNvSpPr/>
          <p:nvPr/>
        </p:nvSpPr>
        <p:spPr>
          <a:xfrm>
            <a:off x="6286512" y="6511281"/>
            <a:ext cx="2857489" cy="461665"/>
          </a:xfrm>
          <a:prstGeom prst="rect">
            <a:avLst/>
          </a:prstGeom>
        </p:spPr>
        <p:txBody>
          <a:bodyPr wrap="square">
            <a:spAutoFit/>
          </a:bodyPr>
          <a:lstStyle/>
          <a:p>
            <a:r>
              <a:rPr lang="en-US" sz="2400" b="1" dirty="0" err="1" smtClean="0">
                <a:solidFill>
                  <a:srgbClr val="F07F09"/>
                </a:solidFill>
                <a:latin typeface="Times New Roman" pitchFamily="18" charset="0"/>
                <a:cs typeface="Times New Roman" pitchFamily="18" charset="0"/>
              </a:rPr>
              <a:t>Sawsan</a:t>
            </a:r>
            <a:r>
              <a:rPr lang="en-US" sz="2400" b="1" dirty="0" smtClean="0">
                <a:solidFill>
                  <a:srgbClr val="F07F09"/>
                </a:solidFill>
                <a:latin typeface="Times New Roman" pitchFamily="18" charset="0"/>
                <a:cs typeface="Times New Roman" pitchFamily="18" charset="0"/>
              </a:rPr>
              <a:t> </a:t>
            </a:r>
            <a:r>
              <a:rPr lang="en-US" sz="2400" b="1" dirty="0" err="1" smtClean="0">
                <a:solidFill>
                  <a:srgbClr val="F07F09"/>
                </a:solidFill>
                <a:latin typeface="Times New Roman" pitchFamily="18" charset="0"/>
                <a:cs typeface="Times New Roman" pitchFamily="18" charset="0"/>
              </a:rPr>
              <a:t>Abass</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22376" y="357166"/>
            <a:ext cx="7778714" cy="1071570"/>
          </a:xfrm>
        </p:spPr>
        <p:txBody>
          <a:bodyPr>
            <a:noAutofit/>
          </a:bodyPr>
          <a:lstStyle/>
          <a:p>
            <a:pPr algn="l"/>
            <a:r>
              <a:rPr lang="en-US" sz="3600" dirty="0" smtClean="0"/>
              <a:t>Production Area </a:t>
            </a:r>
            <a:br>
              <a:rPr lang="en-US" sz="3600" dirty="0" smtClean="0"/>
            </a:br>
            <a:r>
              <a:rPr lang="en-US" sz="3600" dirty="0" smtClean="0"/>
              <a:t>             Siniora process </a:t>
            </a:r>
            <a:endParaRPr lang="ar-SA" sz="3600" dirty="0"/>
          </a:p>
        </p:txBody>
      </p:sp>
      <p:graphicFrame>
        <p:nvGraphicFramePr>
          <p:cNvPr id="1026" name="Object 2"/>
          <p:cNvGraphicFramePr>
            <a:graphicFrameLocks noChangeAspect="1"/>
          </p:cNvGraphicFramePr>
          <p:nvPr/>
        </p:nvGraphicFramePr>
        <p:xfrm>
          <a:off x="1" y="1428736"/>
          <a:ext cx="8786842" cy="5072098"/>
        </p:xfrm>
        <a:graphic>
          <a:graphicData uri="http://schemas.openxmlformats.org/presentationml/2006/ole">
            <p:oleObj spid="_x0000_s1026" r:id="rId3" imgW="14415821" imgH="10519258" progId="Visio.Drawing.11">
              <p:embed/>
            </p:oleObj>
          </a:graphicData>
        </a:graphic>
      </p:graphicFrame>
      <p:sp>
        <p:nvSpPr>
          <p:cNvPr id="4" name="مستطيل 3"/>
          <p:cNvSpPr/>
          <p:nvPr/>
        </p:nvSpPr>
        <p:spPr>
          <a:xfrm>
            <a:off x="428596" y="6000768"/>
            <a:ext cx="1621020" cy="369332"/>
          </a:xfrm>
          <a:prstGeom prst="rect">
            <a:avLst/>
          </a:prstGeom>
        </p:spPr>
        <p:txBody>
          <a:bodyPr wrap="none">
            <a:spAutoFit/>
          </a:bodyPr>
          <a:lstStyle/>
          <a:p>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Sawsan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Abass</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22376" y="1000108"/>
            <a:ext cx="7921590" cy="571504"/>
          </a:xfrm>
        </p:spPr>
        <p:txBody>
          <a:bodyPr>
            <a:normAutofit fontScale="90000"/>
          </a:bodyPr>
          <a:lstStyle/>
          <a:p>
            <a:pPr algn="l"/>
            <a:r>
              <a:rPr lang="en-US" dirty="0" smtClean="0"/>
              <a:t>Production Analysis </a:t>
            </a:r>
            <a:endParaRPr lang="ar-SA" dirty="0"/>
          </a:p>
        </p:txBody>
      </p:sp>
      <p:sp>
        <p:nvSpPr>
          <p:cNvPr id="3" name="عنوان فرعي 2"/>
          <p:cNvSpPr>
            <a:spLocks noGrp="1"/>
          </p:cNvSpPr>
          <p:nvPr>
            <p:ph type="subTitle" idx="1"/>
          </p:nvPr>
        </p:nvSpPr>
        <p:spPr>
          <a:xfrm>
            <a:off x="642910" y="1785926"/>
            <a:ext cx="7772400" cy="3643338"/>
          </a:xfrm>
        </p:spPr>
        <p:txBody>
          <a:bodyPr>
            <a:normAutofit/>
          </a:bodyPr>
          <a:lstStyle/>
          <a:p>
            <a:pPr algn="l"/>
            <a:endParaRPr lang="en-US" sz="2400" dirty="0" smtClean="0">
              <a:solidFill>
                <a:schemeClr val="tx1"/>
              </a:solidFill>
              <a:latin typeface="Times New Roman" pitchFamily="18" charset="0"/>
              <a:cs typeface="Times New Roman" pitchFamily="18" charset="0"/>
            </a:endParaRPr>
          </a:p>
          <a:p>
            <a:pPr algn="just" rtl="0">
              <a:lnSpc>
                <a:spcPct val="150000"/>
              </a:lnSpc>
            </a:pPr>
            <a:r>
              <a:rPr lang="en-US" sz="2400" dirty="0" smtClean="0">
                <a:solidFill>
                  <a:schemeClr val="tx1"/>
                </a:solidFill>
                <a:latin typeface="Times New Roman" pitchFamily="18" charset="0"/>
                <a:cs typeface="Times New Roman" pitchFamily="18" charset="0"/>
              </a:rPr>
              <a:t>Based on fish bone diagram methodology, we analyzed the current state during brainstorming sessions then, we drew fish bone diagram for each machine then, we reached the root causes of the problems in production area which related to Men ,Method , Machine, Measurement  and Material </a:t>
            </a:r>
          </a:p>
          <a:p>
            <a:pPr algn="l"/>
            <a:endParaRPr lang="ar-SA" sz="2400" dirty="0">
              <a:solidFill>
                <a:schemeClr val="tx1"/>
              </a:solidFill>
              <a:latin typeface="Times New Roman" pitchFamily="18" charset="0"/>
              <a:cs typeface="Times New Roman" pitchFamily="18" charset="0"/>
            </a:endParaRPr>
          </a:p>
        </p:txBody>
      </p:sp>
      <p:sp>
        <p:nvSpPr>
          <p:cNvPr id="4" name="مستطيل 3"/>
          <p:cNvSpPr/>
          <p:nvPr/>
        </p:nvSpPr>
        <p:spPr>
          <a:xfrm>
            <a:off x="7072330" y="6072206"/>
            <a:ext cx="1621020" cy="369332"/>
          </a:xfrm>
          <a:prstGeom prst="rect">
            <a:avLst/>
          </a:prstGeom>
        </p:spPr>
        <p:txBody>
          <a:bodyPr wrap="none">
            <a:spAutoFit/>
          </a:bodyPr>
          <a:lstStyle/>
          <a:p>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Sawsan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Abass</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0" y="714356"/>
          <a:ext cx="8572530" cy="5786478"/>
        </p:xfrm>
        <a:graphic>
          <a:graphicData uri="http://schemas.openxmlformats.org/presentationml/2006/ole">
            <p:oleObj spid="_x0000_s2050" r:id="rId3" imgW="9358580" imgH="6514577" progId="Visio.Drawing.11">
              <p:embed/>
            </p:oleObj>
          </a:graphicData>
        </a:graphic>
      </p:graphicFrame>
      <p:sp>
        <p:nvSpPr>
          <p:cNvPr id="3" name="مستطيل 2"/>
          <p:cNvSpPr/>
          <p:nvPr/>
        </p:nvSpPr>
        <p:spPr>
          <a:xfrm>
            <a:off x="7072330" y="6072206"/>
            <a:ext cx="1621020" cy="369332"/>
          </a:xfrm>
          <a:prstGeom prst="rect">
            <a:avLst/>
          </a:prstGeom>
        </p:spPr>
        <p:txBody>
          <a:bodyPr wrap="none">
            <a:spAutoFit/>
          </a:bodyPr>
          <a:lstStyle/>
          <a:p>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Sawsan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Abass</a:t>
            </a:r>
            <a:endParaRPr lang="ar-SA" dirty="0"/>
          </a:p>
        </p:txBody>
      </p:sp>
      <p:sp>
        <p:nvSpPr>
          <p:cNvPr id="4" name="مربع نص 3"/>
          <p:cNvSpPr txBox="1"/>
          <p:nvPr/>
        </p:nvSpPr>
        <p:spPr>
          <a:xfrm>
            <a:off x="357158" y="285728"/>
            <a:ext cx="8072494" cy="584775"/>
          </a:xfrm>
          <a:prstGeom prst="rect">
            <a:avLst/>
          </a:prstGeom>
          <a:noFill/>
        </p:spPr>
        <p:txBody>
          <a:bodyPr wrap="square" rtlCol="1">
            <a:spAutoFit/>
          </a:bodyPr>
          <a:lstStyle/>
          <a:p>
            <a:pPr algn="l"/>
            <a:r>
              <a:rPr lang="en-US" sz="3200" b="1" dirty="0" smtClean="0">
                <a:solidFill>
                  <a:schemeClr val="accent1"/>
                </a:solidFill>
                <a:latin typeface="+mj-lt"/>
              </a:rPr>
              <a:t>Analytical Tools</a:t>
            </a:r>
            <a:endParaRPr lang="ar-SA" sz="3200" b="1" dirty="0">
              <a:solidFill>
                <a:schemeClr val="accent1"/>
              </a:solidFill>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785794"/>
            <a:ext cx="8072494" cy="642942"/>
          </a:xfrm>
        </p:spPr>
        <p:txBody>
          <a:bodyPr>
            <a:normAutofit fontScale="90000"/>
          </a:bodyPr>
          <a:lstStyle/>
          <a:p>
            <a:pPr algn="l"/>
            <a:r>
              <a:rPr lang="en-US" dirty="0" smtClean="0"/>
              <a:t>Flow Process Chart </a:t>
            </a:r>
            <a:endParaRPr lang="ar-SA" dirty="0"/>
          </a:p>
        </p:txBody>
      </p:sp>
      <p:sp>
        <p:nvSpPr>
          <p:cNvPr id="3" name="عنوان فرعي 2"/>
          <p:cNvSpPr>
            <a:spLocks noGrp="1"/>
          </p:cNvSpPr>
          <p:nvPr>
            <p:ph type="subTitle" idx="1"/>
          </p:nvPr>
        </p:nvSpPr>
        <p:spPr>
          <a:xfrm>
            <a:off x="357158" y="1643050"/>
            <a:ext cx="8429684" cy="4643470"/>
          </a:xfrm>
        </p:spPr>
        <p:txBody>
          <a:bodyPr/>
          <a:lstStyle/>
          <a:p>
            <a:pPr algn="just" rtl="0">
              <a:lnSpc>
                <a:spcPct val="150000"/>
              </a:lnSpc>
            </a:pPr>
            <a:endParaRPr lang="en-US" dirty="0" smtClean="0">
              <a:solidFill>
                <a:schemeClr val="tx1"/>
              </a:solidFill>
              <a:latin typeface="Times New Roman" pitchFamily="18" charset="0"/>
              <a:cs typeface="Times New Roman" pitchFamily="18" charset="0"/>
            </a:endParaRPr>
          </a:p>
          <a:p>
            <a:pPr algn="just" rtl="0">
              <a:lnSpc>
                <a:spcPct val="150000"/>
              </a:lnSpc>
            </a:pPr>
            <a:r>
              <a:rPr lang="en-US" dirty="0" smtClean="0">
                <a:solidFill>
                  <a:schemeClr val="tx1"/>
                </a:solidFill>
                <a:latin typeface="Times New Roman" pitchFamily="18" charset="0"/>
                <a:cs typeface="Times New Roman" pitchFamily="18" charset="0"/>
              </a:rPr>
              <a:t>It is a supporting analytical tool has been used in order to specify detailed production processes in terms of time and material flow.</a:t>
            </a:r>
          </a:p>
          <a:p>
            <a:pPr algn="just" rtl="0">
              <a:lnSpc>
                <a:spcPct val="150000"/>
              </a:lnSpc>
            </a:pPr>
            <a:r>
              <a:rPr lang="en-US" dirty="0" smtClean="0">
                <a:solidFill>
                  <a:schemeClr val="tx1"/>
                </a:solidFill>
                <a:latin typeface="Times New Roman" pitchFamily="18" charset="0"/>
                <a:cs typeface="Times New Roman" pitchFamily="18" charset="0"/>
              </a:rPr>
              <a:t>Through the use of this chart we were able to determine the added  value and non added value events.</a:t>
            </a:r>
          </a:p>
          <a:p>
            <a:pPr algn="just" rtl="0">
              <a:lnSpc>
                <a:spcPct val="150000"/>
              </a:lnSpc>
            </a:pPr>
            <a:r>
              <a:rPr lang="en-US" dirty="0" smtClean="0">
                <a:solidFill>
                  <a:schemeClr val="tx1"/>
                </a:solidFill>
                <a:latin typeface="Times New Roman" pitchFamily="18" charset="0"/>
                <a:cs typeface="Times New Roman" pitchFamily="18" charset="0"/>
              </a:rPr>
              <a:t>The output resulted from flow process chart used as input data to  current value stream mapping in order to create rooms for improvement in future value stream mapping .</a:t>
            </a:r>
          </a:p>
          <a:p>
            <a:pPr algn="just" rtl="0">
              <a:lnSpc>
                <a:spcPct val="150000"/>
              </a:lnSpc>
            </a:pPr>
            <a:endParaRPr lang="ar-SA" dirty="0" smtClean="0">
              <a:solidFill>
                <a:schemeClr val="tx1"/>
              </a:solidFill>
              <a:latin typeface="Times New Roman" pitchFamily="18" charset="0"/>
              <a:cs typeface="Times New Roman" pitchFamily="18" charset="0"/>
            </a:endParaRPr>
          </a:p>
          <a:p>
            <a:pPr algn="just" rtl="0">
              <a:lnSpc>
                <a:spcPct val="150000"/>
              </a:lnSpc>
            </a:pPr>
            <a:endParaRPr lang="ar-SA" dirty="0">
              <a:solidFill>
                <a:schemeClr val="tx1"/>
              </a:solidFill>
              <a:latin typeface="Times New Roman" pitchFamily="18" charset="0"/>
              <a:cs typeface="Times New Roman" pitchFamily="18" charset="0"/>
            </a:endParaRPr>
          </a:p>
        </p:txBody>
      </p:sp>
      <p:sp>
        <p:nvSpPr>
          <p:cNvPr id="4" name="مستطيل 3"/>
          <p:cNvSpPr/>
          <p:nvPr/>
        </p:nvSpPr>
        <p:spPr>
          <a:xfrm>
            <a:off x="7143768" y="6488668"/>
            <a:ext cx="1621020" cy="369332"/>
          </a:xfrm>
          <a:prstGeom prst="rect">
            <a:avLst/>
          </a:prstGeom>
        </p:spPr>
        <p:txBody>
          <a:bodyPr wrap="none">
            <a:spAutoFit/>
          </a:bodyPr>
          <a:lstStyle/>
          <a:p>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Sawsan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Abass</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285728"/>
            <a:ext cx="8572560" cy="714380"/>
          </a:xfrm>
        </p:spPr>
        <p:txBody>
          <a:bodyPr>
            <a:normAutofit/>
          </a:bodyPr>
          <a:lstStyle/>
          <a:p>
            <a:pPr algn="l"/>
            <a:r>
              <a:rPr lang="en-US" sz="3600" dirty="0" smtClean="0"/>
              <a:t>Current Value Stream Mapping </a:t>
            </a:r>
            <a:endParaRPr lang="ar-SA" sz="3600" dirty="0"/>
          </a:p>
        </p:txBody>
      </p:sp>
      <p:graphicFrame>
        <p:nvGraphicFramePr>
          <p:cNvPr id="3074" name="Object 2"/>
          <p:cNvGraphicFramePr>
            <a:graphicFrameLocks noChangeAspect="1"/>
          </p:cNvGraphicFramePr>
          <p:nvPr/>
        </p:nvGraphicFramePr>
        <p:xfrm>
          <a:off x="285720" y="1571613"/>
          <a:ext cx="8715436" cy="4884077"/>
        </p:xfrm>
        <a:graphic>
          <a:graphicData uri="http://schemas.openxmlformats.org/presentationml/2006/ole">
            <p:oleObj spid="_x0000_s3074" r:id="rId3" imgW="43928081" imgH="20607833" progId="Visio.Drawing.11">
              <p:embed/>
            </p:oleObj>
          </a:graphicData>
        </a:graphic>
      </p:graphicFrame>
      <p:sp>
        <p:nvSpPr>
          <p:cNvPr id="4" name="مستطيل 3"/>
          <p:cNvSpPr/>
          <p:nvPr/>
        </p:nvSpPr>
        <p:spPr>
          <a:xfrm>
            <a:off x="0" y="6488668"/>
            <a:ext cx="1621020" cy="369332"/>
          </a:xfrm>
          <a:prstGeom prst="rect">
            <a:avLst/>
          </a:prstGeom>
        </p:spPr>
        <p:txBody>
          <a:bodyPr wrap="none">
            <a:spAutoFit/>
          </a:bodyPr>
          <a:lstStyle/>
          <a:p>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Sawsan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Abass</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428652"/>
            <a:ext cx="8358246" cy="1537356"/>
          </a:xfrm>
        </p:spPr>
        <p:txBody>
          <a:bodyPr>
            <a:normAutofit/>
          </a:bodyPr>
          <a:lstStyle/>
          <a:p>
            <a:pPr algn="l"/>
            <a:r>
              <a:rPr lang="en-US" sz="3600" dirty="0" smtClean="0"/>
              <a:t>Future Value Stream Mapping </a:t>
            </a:r>
            <a:endParaRPr lang="ar-SA" sz="3600" dirty="0"/>
          </a:p>
        </p:txBody>
      </p:sp>
      <p:graphicFrame>
        <p:nvGraphicFramePr>
          <p:cNvPr id="4098" name="Object 2"/>
          <p:cNvGraphicFramePr>
            <a:graphicFrameLocks noChangeAspect="1"/>
          </p:cNvGraphicFramePr>
          <p:nvPr/>
        </p:nvGraphicFramePr>
        <p:xfrm>
          <a:off x="214283" y="1214422"/>
          <a:ext cx="8929717" cy="5372842"/>
        </p:xfrm>
        <a:graphic>
          <a:graphicData uri="http://schemas.openxmlformats.org/presentationml/2006/ole">
            <p:oleObj spid="_x0000_s4098" r:id="rId3" imgW="46169275" imgH="22201632" progId="Visio.Drawing.11">
              <p:embed/>
            </p:oleObj>
          </a:graphicData>
        </a:graphic>
      </p:graphicFrame>
      <p:sp>
        <p:nvSpPr>
          <p:cNvPr id="4" name="مستطيل 3"/>
          <p:cNvSpPr/>
          <p:nvPr/>
        </p:nvSpPr>
        <p:spPr>
          <a:xfrm>
            <a:off x="0" y="6488668"/>
            <a:ext cx="1621020" cy="369332"/>
          </a:xfrm>
          <a:prstGeom prst="rect">
            <a:avLst/>
          </a:prstGeom>
        </p:spPr>
        <p:txBody>
          <a:bodyPr wrap="none">
            <a:spAutoFit/>
          </a:bodyPr>
          <a:lstStyle/>
          <a:p>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Sawsan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Abass</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7250819" y="6273225"/>
            <a:ext cx="1446422" cy="435889"/>
          </a:xfrm>
          <a:prstGeom prst="rect">
            <a:avLst/>
          </a:prstGeom>
        </p:spPr>
        <p:txBody>
          <a:bodyPr wrap="none">
            <a:spAutoFit/>
          </a:bodyPr>
          <a:lstStyle/>
          <a:p>
            <a:pPr marL="36576" lvl="0" rtl="0">
              <a:lnSpc>
                <a:spcPct val="160000"/>
              </a:lnSpc>
              <a:buClr>
                <a:srgbClr val="F07F09"/>
              </a:buClr>
              <a:buSzPct val="80000"/>
            </a:pPr>
            <a:r>
              <a:rPr lang="en-US" sz="1600" b="1" dirty="0" err="1" smtClean="0">
                <a:solidFill>
                  <a:srgbClr val="F07F09"/>
                </a:solidFill>
                <a:latin typeface="Times New Roman" pitchFamily="18" charset="0"/>
                <a:cs typeface="Times New Roman" pitchFamily="18" charset="0"/>
              </a:rPr>
              <a:t>Sawsan</a:t>
            </a:r>
            <a:r>
              <a:rPr lang="en-US" sz="1600" b="1" dirty="0" smtClean="0">
                <a:solidFill>
                  <a:srgbClr val="F07F09"/>
                </a:solidFill>
                <a:latin typeface="Times New Roman" pitchFamily="18" charset="0"/>
                <a:cs typeface="Times New Roman" pitchFamily="18" charset="0"/>
              </a:rPr>
              <a:t> </a:t>
            </a:r>
            <a:r>
              <a:rPr lang="en-US" sz="1600" b="1" dirty="0" err="1" smtClean="0">
                <a:solidFill>
                  <a:srgbClr val="F07F09"/>
                </a:solidFill>
                <a:latin typeface="Times New Roman" pitchFamily="18" charset="0"/>
                <a:cs typeface="Times New Roman" pitchFamily="18" charset="0"/>
              </a:rPr>
              <a:t>Abass</a:t>
            </a:r>
            <a:endParaRPr lang="en-US" sz="1600" b="1" dirty="0" smtClean="0">
              <a:solidFill>
                <a:srgbClr val="F07F09"/>
              </a:solidFill>
              <a:latin typeface="Times New Roman" pitchFamily="18" charset="0"/>
              <a:cs typeface="Times New Roman" pitchFamily="18" charset="0"/>
            </a:endParaRPr>
          </a:p>
        </p:txBody>
      </p:sp>
      <p:sp>
        <p:nvSpPr>
          <p:cNvPr id="6" name="Oval 2"/>
          <p:cNvSpPr/>
          <p:nvPr/>
        </p:nvSpPr>
        <p:spPr>
          <a:xfrm>
            <a:off x="3048000" y="2438400"/>
            <a:ext cx="2743200" cy="1905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4800" b="1" dirty="0" smtClean="0">
                <a:solidFill>
                  <a:schemeClr val="bg1"/>
                </a:solidFill>
                <a:latin typeface="Times New Roman" pitchFamily="18" charset="0"/>
                <a:cs typeface="Times New Roman" pitchFamily="18" charset="0"/>
              </a:rPr>
              <a:t>5S</a:t>
            </a:r>
            <a:endParaRPr lang="en-US" sz="4800" b="1" dirty="0">
              <a:solidFill>
                <a:schemeClr val="bg1"/>
              </a:solidFill>
              <a:latin typeface="Times New Roman" pitchFamily="18" charset="0"/>
              <a:cs typeface="Times New Roman" pitchFamily="18" charset="0"/>
            </a:endParaRPr>
          </a:p>
        </p:txBody>
      </p:sp>
      <p:sp>
        <p:nvSpPr>
          <p:cNvPr id="7" name="Oval 3"/>
          <p:cNvSpPr/>
          <p:nvPr/>
        </p:nvSpPr>
        <p:spPr>
          <a:xfrm>
            <a:off x="6019800" y="1676400"/>
            <a:ext cx="2514600" cy="17526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Times New Roman" pitchFamily="18" charset="0"/>
                <a:cs typeface="Times New Roman" pitchFamily="18" charset="0"/>
              </a:rPr>
              <a:t>Sustain </a:t>
            </a:r>
            <a:endParaRPr lang="en-US" sz="2400" dirty="0">
              <a:latin typeface="Times New Roman" pitchFamily="18" charset="0"/>
              <a:cs typeface="Times New Roman" pitchFamily="18" charset="0"/>
            </a:endParaRPr>
          </a:p>
        </p:txBody>
      </p:sp>
      <p:sp>
        <p:nvSpPr>
          <p:cNvPr id="8" name="Oval 4"/>
          <p:cNvSpPr/>
          <p:nvPr/>
        </p:nvSpPr>
        <p:spPr>
          <a:xfrm>
            <a:off x="1143000" y="4343400"/>
            <a:ext cx="2514600" cy="16764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Times New Roman" pitchFamily="18" charset="0"/>
                <a:cs typeface="Times New Roman" pitchFamily="18" charset="0"/>
              </a:rPr>
              <a:t>Standardized </a:t>
            </a:r>
            <a:endParaRPr lang="en-US" sz="2400" dirty="0">
              <a:latin typeface="Times New Roman" pitchFamily="18" charset="0"/>
              <a:cs typeface="Times New Roman" pitchFamily="18" charset="0"/>
            </a:endParaRPr>
          </a:p>
        </p:txBody>
      </p:sp>
      <p:sp>
        <p:nvSpPr>
          <p:cNvPr id="9" name="Oval 5"/>
          <p:cNvSpPr/>
          <p:nvPr/>
        </p:nvSpPr>
        <p:spPr>
          <a:xfrm>
            <a:off x="5029200" y="4343400"/>
            <a:ext cx="2590800" cy="17526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Times New Roman" pitchFamily="18" charset="0"/>
                <a:cs typeface="Times New Roman" pitchFamily="18" charset="0"/>
              </a:rPr>
              <a:t>Shine </a:t>
            </a:r>
            <a:endParaRPr lang="en-US" sz="2400" dirty="0">
              <a:latin typeface="Times New Roman" pitchFamily="18" charset="0"/>
              <a:cs typeface="Times New Roman" pitchFamily="18" charset="0"/>
            </a:endParaRPr>
          </a:p>
        </p:txBody>
      </p:sp>
      <p:sp>
        <p:nvSpPr>
          <p:cNvPr id="10" name="Oval 6"/>
          <p:cNvSpPr/>
          <p:nvPr/>
        </p:nvSpPr>
        <p:spPr>
          <a:xfrm>
            <a:off x="381000" y="1828800"/>
            <a:ext cx="2438400" cy="16764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Times New Roman" pitchFamily="18" charset="0"/>
                <a:cs typeface="Times New Roman" pitchFamily="18" charset="0"/>
              </a:rPr>
              <a:t>Set In Order </a:t>
            </a:r>
            <a:endParaRPr lang="en-US" sz="2400" dirty="0">
              <a:latin typeface="Times New Roman" pitchFamily="18" charset="0"/>
              <a:cs typeface="Times New Roman" pitchFamily="18" charset="0"/>
            </a:endParaRPr>
          </a:p>
        </p:txBody>
      </p:sp>
      <p:sp>
        <p:nvSpPr>
          <p:cNvPr id="11" name="Oval 7"/>
          <p:cNvSpPr/>
          <p:nvPr/>
        </p:nvSpPr>
        <p:spPr>
          <a:xfrm>
            <a:off x="3200400" y="304800"/>
            <a:ext cx="2667000" cy="16002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Times New Roman" pitchFamily="18" charset="0"/>
                <a:cs typeface="Times New Roman" pitchFamily="18" charset="0"/>
              </a:rPr>
              <a:t>Sort</a:t>
            </a:r>
            <a:endParaRPr lang="en-US" sz="2400" dirty="0">
              <a:latin typeface="Times New Roman" pitchFamily="18" charset="0"/>
              <a:cs typeface="Times New Roman" pitchFamily="18" charset="0"/>
            </a:endParaRPr>
          </a:p>
        </p:txBody>
      </p:sp>
      <p:cxnSp>
        <p:nvCxnSpPr>
          <p:cNvPr id="12" name="Straight Connector 9"/>
          <p:cNvCxnSpPr/>
          <p:nvPr/>
        </p:nvCxnSpPr>
        <p:spPr>
          <a:xfrm flipV="1">
            <a:off x="5715000" y="2819400"/>
            <a:ext cx="381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3"/>
          <p:cNvCxnSpPr>
            <a:stCxn id="6" idx="0"/>
          </p:cNvCxnSpPr>
          <p:nvPr/>
        </p:nvCxnSpPr>
        <p:spPr>
          <a:xfrm flipV="1">
            <a:off x="4419600" y="1905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4"/>
          <p:cNvCxnSpPr/>
          <p:nvPr/>
        </p:nvCxnSpPr>
        <p:spPr>
          <a:xfrm>
            <a:off x="2743200" y="2895600"/>
            <a:ext cx="381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5"/>
          <p:cNvCxnSpPr>
            <a:stCxn id="8" idx="7"/>
          </p:cNvCxnSpPr>
          <p:nvPr/>
        </p:nvCxnSpPr>
        <p:spPr>
          <a:xfrm flipV="1">
            <a:off x="3289345" y="4114800"/>
            <a:ext cx="292055" cy="47410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6"/>
          <p:cNvCxnSpPr/>
          <p:nvPr/>
        </p:nvCxnSpPr>
        <p:spPr>
          <a:xfrm>
            <a:off x="5486400" y="3962400"/>
            <a:ext cx="304800" cy="4572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p:cNvGraphicFramePr>
          <p:nvPr/>
        </p:nvGraphicFramePr>
        <p:xfrm>
          <a:off x="357158" y="857232"/>
          <a:ext cx="8072494"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وسيلة شرح مع سهم إلى الأعلى 4"/>
          <p:cNvSpPr/>
          <p:nvPr/>
        </p:nvSpPr>
        <p:spPr>
          <a:xfrm>
            <a:off x="285720" y="6215082"/>
            <a:ext cx="8072493" cy="5492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US" sz="2400" b="1" kern="1200" dirty="0">
              <a:latin typeface="+mj-lt"/>
            </a:endParaRPr>
          </a:p>
        </p:txBody>
      </p:sp>
      <p:sp>
        <p:nvSpPr>
          <p:cNvPr id="9" name="TextBox 5"/>
          <p:cNvSpPr txBox="1"/>
          <p:nvPr/>
        </p:nvSpPr>
        <p:spPr>
          <a:xfrm>
            <a:off x="357158" y="214290"/>
            <a:ext cx="3929090" cy="646331"/>
          </a:xfrm>
          <a:prstGeom prst="rect">
            <a:avLst/>
          </a:prstGeom>
          <a:noFill/>
        </p:spPr>
        <p:txBody>
          <a:bodyPr wrap="square" rtlCol="0">
            <a:spAutoFit/>
          </a:bodyPr>
          <a:lstStyle/>
          <a:p>
            <a:pPr algn="ctr"/>
            <a:r>
              <a:rPr lang="en-US" sz="3600" b="1" cap="all" dirty="0" smtClean="0">
                <a:ln w="9000" cmpd="sng">
                  <a:solidFill>
                    <a:schemeClr val="accent4">
                      <a:shade val="50000"/>
                      <a:satMod val="120000"/>
                    </a:schemeClr>
                  </a:solidFill>
                  <a:prstDash val="solid"/>
                </a:ln>
                <a:solidFill>
                  <a:schemeClr val="tx1">
                    <a:lumMod val="65000"/>
                    <a:lumOff val="35000"/>
                  </a:schemeClr>
                </a:solidFill>
                <a:effectLst>
                  <a:reflection blurRad="12700" stA="28000" endPos="45000" dist="1000" dir="5400000" sy="-100000" algn="bl" rotWithShape="0"/>
                </a:effectLst>
                <a:latin typeface="Arial Rounded MT Bold" pitchFamily="34" charset="0"/>
                <a:cs typeface="Times New Roman" pitchFamily="18" charset="0"/>
              </a:rPr>
              <a:t>Agenda </a:t>
            </a:r>
            <a:endParaRPr lang="en-GB" sz="3600" b="1" cap="all" dirty="0">
              <a:ln w="9000" cmpd="sng">
                <a:solidFill>
                  <a:schemeClr val="accent4">
                    <a:shade val="50000"/>
                    <a:satMod val="120000"/>
                  </a:schemeClr>
                </a:solidFill>
                <a:prstDash val="solid"/>
              </a:ln>
              <a:solidFill>
                <a:schemeClr val="tx1">
                  <a:lumMod val="65000"/>
                  <a:lumOff val="35000"/>
                </a:schemeClr>
              </a:soli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214290"/>
            <a:ext cx="8286808" cy="1143008"/>
          </a:xfrm>
        </p:spPr>
        <p:txBody>
          <a:bodyPr/>
          <a:lstStyle/>
          <a:p>
            <a:pPr algn="l"/>
            <a:r>
              <a:rPr lang="en-US" dirty="0" smtClean="0"/>
              <a:t>Visual Management </a:t>
            </a:r>
            <a:endParaRPr lang="ar-SA" dirty="0"/>
          </a:p>
        </p:txBody>
      </p:sp>
      <p:pic>
        <p:nvPicPr>
          <p:cNvPr id="4" name="Picture 36" descr="scan0001.jpg"/>
          <p:cNvPicPr/>
          <p:nvPr/>
        </p:nvPicPr>
        <p:blipFill>
          <a:blip r:embed="rId2" cstate="print"/>
          <a:stretch>
            <a:fillRect/>
          </a:stretch>
        </p:blipFill>
        <p:spPr>
          <a:xfrm>
            <a:off x="428596" y="1428736"/>
            <a:ext cx="3929090" cy="50006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5" descr="scan0002.jpg"/>
          <p:cNvPicPr/>
          <p:nvPr/>
        </p:nvPicPr>
        <p:blipFill>
          <a:blip r:embed="rId3" cstate="print"/>
          <a:stretch>
            <a:fillRect/>
          </a:stretch>
        </p:blipFill>
        <p:spPr>
          <a:xfrm>
            <a:off x="4429124" y="1428736"/>
            <a:ext cx="4286280" cy="50006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مستطيل 5"/>
          <p:cNvSpPr/>
          <p:nvPr/>
        </p:nvSpPr>
        <p:spPr>
          <a:xfrm>
            <a:off x="7215206" y="6488668"/>
            <a:ext cx="1621020" cy="369332"/>
          </a:xfrm>
          <a:prstGeom prst="rect">
            <a:avLst/>
          </a:prstGeom>
        </p:spPr>
        <p:txBody>
          <a:bodyPr wrap="square">
            <a:spAutoFit/>
          </a:bodyPr>
          <a:lstStyle/>
          <a:p>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Sawsan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Abass</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714356"/>
            <a:ext cx="7772400" cy="642942"/>
          </a:xfrm>
        </p:spPr>
        <p:txBody>
          <a:bodyPr>
            <a:noAutofit/>
          </a:bodyPr>
          <a:lstStyle/>
          <a:p>
            <a:pPr algn="l" rtl="0"/>
            <a:r>
              <a:rPr lang="ar-SA" sz="2800" dirty="0" smtClean="0">
                <a:solidFill>
                  <a:schemeClr val="accent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r>
              <a:rPr lang="en-US" sz="2800" dirty="0" smtClean="0">
                <a:solidFill>
                  <a:schemeClr val="accent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Summary of waste time data Averages </a:t>
            </a:r>
            <a:endParaRPr lang="ar-SA" sz="2800" dirty="0">
              <a:solidFill>
                <a:schemeClr val="accent1"/>
              </a:solidFill>
              <a:effectLst>
                <a:outerShdw blurRad="38100" dist="38100" dir="2700000" algn="tl">
                  <a:srgbClr val="000000">
                    <a:alpha val="43137"/>
                  </a:srgbClr>
                </a:outerShdw>
              </a:effectLst>
            </a:endParaRPr>
          </a:p>
        </p:txBody>
      </p:sp>
      <p:graphicFrame>
        <p:nvGraphicFramePr>
          <p:cNvPr id="4" name="جدول 3"/>
          <p:cNvGraphicFramePr>
            <a:graphicFrameLocks noGrp="1"/>
          </p:cNvGraphicFramePr>
          <p:nvPr/>
        </p:nvGraphicFramePr>
        <p:xfrm>
          <a:off x="428596" y="1714488"/>
          <a:ext cx="8286807" cy="4643470"/>
        </p:xfrm>
        <a:graphic>
          <a:graphicData uri="http://schemas.openxmlformats.org/drawingml/2006/table">
            <a:tbl>
              <a:tblPr rtl="1"/>
              <a:tblGrid>
                <a:gridCol w="835337"/>
                <a:gridCol w="738052"/>
                <a:gridCol w="820708"/>
                <a:gridCol w="738052"/>
                <a:gridCol w="820708"/>
                <a:gridCol w="738052"/>
                <a:gridCol w="789986"/>
                <a:gridCol w="738052"/>
                <a:gridCol w="820708"/>
                <a:gridCol w="1247152"/>
              </a:tblGrid>
              <a:tr h="836384">
                <a:tc>
                  <a:txBody>
                    <a:bodyPr/>
                    <a:lstStyle/>
                    <a:p>
                      <a:pPr algn="ctr" rtl="1">
                        <a:lnSpc>
                          <a:spcPct val="115000"/>
                        </a:lnSpc>
                        <a:spcAft>
                          <a:spcPts val="0"/>
                        </a:spcAft>
                      </a:pPr>
                      <a:r>
                        <a:rPr lang="en-US" sz="1200" b="1" dirty="0">
                          <a:solidFill>
                            <a:srgbClr val="000000"/>
                          </a:solidFill>
                          <a:latin typeface="Times New Roman"/>
                          <a:ea typeface="Times New Roman"/>
                          <a:cs typeface="Arial"/>
                        </a:rPr>
                        <a:t>Average</a:t>
                      </a:r>
                      <a:endParaRPr lang="en-US" sz="900" dirty="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rtl="1">
                        <a:lnSpc>
                          <a:spcPct val="115000"/>
                        </a:lnSpc>
                        <a:spcAft>
                          <a:spcPts val="0"/>
                        </a:spcAft>
                      </a:pPr>
                      <a:r>
                        <a:rPr lang="en-US" sz="1200" b="1">
                          <a:solidFill>
                            <a:srgbClr val="000000"/>
                          </a:solidFill>
                          <a:latin typeface="Times New Roman"/>
                          <a:ea typeface="Times New Roman"/>
                          <a:cs typeface="Arial"/>
                        </a:rPr>
                        <a:t>Feb-12</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rtl="1">
                        <a:lnSpc>
                          <a:spcPct val="115000"/>
                        </a:lnSpc>
                        <a:spcAft>
                          <a:spcPts val="0"/>
                        </a:spcAft>
                      </a:pPr>
                      <a:r>
                        <a:rPr lang="en-US" sz="1200" b="1" dirty="0">
                          <a:solidFill>
                            <a:srgbClr val="000000"/>
                          </a:solidFill>
                          <a:latin typeface="Times New Roman"/>
                          <a:ea typeface="Times New Roman"/>
                          <a:cs typeface="Arial"/>
                        </a:rPr>
                        <a:t>Jan-12</a:t>
                      </a:r>
                      <a:endParaRPr lang="en-US" sz="900" dirty="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rtl="1">
                        <a:lnSpc>
                          <a:spcPct val="115000"/>
                        </a:lnSpc>
                        <a:spcAft>
                          <a:spcPts val="0"/>
                        </a:spcAft>
                      </a:pPr>
                      <a:r>
                        <a:rPr lang="en-US" sz="1200" b="1">
                          <a:solidFill>
                            <a:srgbClr val="000000"/>
                          </a:solidFill>
                          <a:latin typeface="Times New Roman"/>
                          <a:ea typeface="Times New Roman"/>
                          <a:cs typeface="Arial"/>
                        </a:rPr>
                        <a:t>Dec-11</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rtl="1">
                        <a:lnSpc>
                          <a:spcPct val="115000"/>
                        </a:lnSpc>
                        <a:spcAft>
                          <a:spcPts val="0"/>
                        </a:spcAft>
                      </a:pPr>
                      <a:r>
                        <a:rPr lang="en-US" sz="1200" b="1">
                          <a:solidFill>
                            <a:srgbClr val="000000"/>
                          </a:solidFill>
                          <a:latin typeface="Times New Roman"/>
                          <a:ea typeface="Times New Roman"/>
                          <a:cs typeface="Arial"/>
                        </a:rPr>
                        <a:t>Nov-11</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rtl="1">
                        <a:lnSpc>
                          <a:spcPct val="115000"/>
                        </a:lnSpc>
                        <a:spcAft>
                          <a:spcPts val="0"/>
                        </a:spcAft>
                      </a:pPr>
                      <a:r>
                        <a:rPr lang="en-US" sz="1200" b="1" dirty="0">
                          <a:solidFill>
                            <a:srgbClr val="000000"/>
                          </a:solidFill>
                          <a:latin typeface="Times New Roman"/>
                          <a:ea typeface="Times New Roman"/>
                          <a:cs typeface="Arial"/>
                        </a:rPr>
                        <a:t>Sep-11</a:t>
                      </a:r>
                      <a:endParaRPr lang="en-US" sz="900" dirty="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rtl="1">
                        <a:lnSpc>
                          <a:spcPct val="115000"/>
                        </a:lnSpc>
                        <a:spcAft>
                          <a:spcPts val="0"/>
                        </a:spcAft>
                      </a:pPr>
                      <a:r>
                        <a:rPr lang="en-US" sz="1200" b="1" dirty="0">
                          <a:solidFill>
                            <a:srgbClr val="000000"/>
                          </a:solidFill>
                          <a:latin typeface="Times New Roman"/>
                          <a:ea typeface="Times New Roman"/>
                          <a:cs typeface="Arial"/>
                        </a:rPr>
                        <a:t>Aug-11</a:t>
                      </a:r>
                      <a:endParaRPr lang="en-US" sz="900" dirty="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rtl="1">
                        <a:lnSpc>
                          <a:spcPct val="115000"/>
                        </a:lnSpc>
                        <a:spcAft>
                          <a:spcPts val="0"/>
                        </a:spcAft>
                      </a:pPr>
                      <a:r>
                        <a:rPr lang="en-US" sz="1200" b="1">
                          <a:solidFill>
                            <a:srgbClr val="000000"/>
                          </a:solidFill>
                          <a:latin typeface="Times New Roman"/>
                          <a:ea typeface="Times New Roman"/>
                          <a:cs typeface="Arial"/>
                        </a:rPr>
                        <a:t>Jun-11</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rtl="1">
                        <a:lnSpc>
                          <a:spcPct val="115000"/>
                        </a:lnSpc>
                        <a:spcAft>
                          <a:spcPts val="0"/>
                        </a:spcAft>
                      </a:pPr>
                      <a:r>
                        <a:rPr lang="en-US" sz="1200" b="1">
                          <a:solidFill>
                            <a:srgbClr val="000000"/>
                          </a:solidFill>
                          <a:latin typeface="Times New Roman"/>
                          <a:ea typeface="Times New Roman"/>
                          <a:cs typeface="Arial"/>
                        </a:rPr>
                        <a:t>May-11</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r" rtl="1">
                        <a:lnSpc>
                          <a:spcPct val="115000"/>
                        </a:lnSpc>
                      </a:pPr>
                      <a:endParaRPr lang="en-US" sz="900">
                        <a:latin typeface="Calibri"/>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846019">
                <a:tc>
                  <a:txBody>
                    <a:bodyPr/>
                    <a:lstStyle/>
                    <a:p>
                      <a:pPr algn="ctr" rtl="1">
                        <a:lnSpc>
                          <a:spcPct val="115000"/>
                        </a:lnSpc>
                        <a:spcAft>
                          <a:spcPts val="0"/>
                        </a:spcAft>
                      </a:pPr>
                      <a:r>
                        <a:rPr lang="en-US" sz="1000">
                          <a:solidFill>
                            <a:srgbClr val="000000"/>
                          </a:solidFill>
                          <a:latin typeface="Times New Roman"/>
                          <a:ea typeface="Times New Roman"/>
                          <a:cs typeface="Arial"/>
                        </a:rPr>
                        <a:t>15:02</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1">
                        <a:lnSpc>
                          <a:spcPct val="115000"/>
                        </a:lnSpc>
                        <a:spcAft>
                          <a:spcPts val="0"/>
                        </a:spcAft>
                      </a:pPr>
                      <a:r>
                        <a:rPr lang="en-US" sz="1000">
                          <a:solidFill>
                            <a:srgbClr val="000000"/>
                          </a:solidFill>
                          <a:latin typeface="Times New Roman"/>
                          <a:ea typeface="Times New Roman"/>
                          <a:cs typeface="Arial"/>
                        </a:rPr>
                        <a:t>14:49</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dirty="0">
                          <a:solidFill>
                            <a:srgbClr val="000000"/>
                          </a:solidFill>
                          <a:latin typeface="Times New Roman"/>
                          <a:ea typeface="Times New Roman"/>
                          <a:cs typeface="Arial"/>
                        </a:rPr>
                        <a:t>09:32</a:t>
                      </a:r>
                      <a:endParaRPr lang="en-US" sz="900" dirty="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20:36</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20:52</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17:32</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16:33</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11:52</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08:37</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b="1">
                          <a:solidFill>
                            <a:srgbClr val="000000"/>
                          </a:solidFill>
                          <a:latin typeface="Times New Roman"/>
                          <a:ea typeface="Times New Roman"/>
                          <a:cs typeface="Arial"/>
                        </a:rPr>
                        <a:t>Sum of Loss time</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269029">
                <a:tc>
                  <a:txBody>
                    <a:bodyPr/>
                    <a:lstStyle/>
                    <a:p>
                      <a:pPr algn="ctr" rtl="1">
                        <a:lnSpc>
                          <a:spcPct val="115000"/>
                        </a:lnSpc>
                        <a:spcAft>
                          <a:spcPts val="0"/>
                        </a:spcAft>
                      </a:pPr>
                      <a:r>
                        <a:rPr lang="en-US" sz="1000">
                          <a:solidFill>
                            <a:srgbClr val="000000"/>
                          </a:solidFill>
                          <a:latin typeface="Times New Roman"/>
                          <a:ea typeface="Times New Roman"/>
                          <a:cs typeface="Arial"/>
                        </a:rPr>
                        <a:t>65:00:37</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1">
                        <a:lnSpc>
                          <a:spcPct val="115000"/>
                        </a:lnSpc>
                        <a:spcAft>
                          <a:spcPts val="0"/>
                        </a:spcAft>
                      </a:pPr>
                      <a:r>
                        <a:rPr lang="en-US" sz="1000">
                          <a:solidFill>
                            <a:srgbClr val="000000"/>
                          </a:solidFill>
                          <a:latin typeface="Times New Roman"/>
                          <a:ea typeface="Times New Roman"/>
                          <a:cs typeface="Arial"/>
                        </a:rPr>
                        <a:t>66:11:00</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114:48:00</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dirty="0">
                          <a:solidFill>
                            <a:srgbClr val="000000"/>
                          </a:solidFill>
                          <a:latin typeface="Times New Roman"/>
                          <a:ea typeface="Times New Roman"/>
                          <a:cs typeface="Arial"/>
                        </a:rPr>
                        <a:t>47:32:00</a:t>
                      </a:r>
                      <a:endParaRPr lang="en-US" sz="900" dirty="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102:20:00</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50:54:00</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30:17:00</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43:55:00</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64:08:00</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b="1">
                          <a:solidFill>
                            <a:srgbClr val="000000"/>
                          </a:solidFill>
                          <a:latin typeface="Times New Roman"/>
                          <a:ea typeface="Times New Roman"/>
                          <a:cs typeface="Arial"/>
                        </a:rPr>
                        <a:t>Sum of Breakdowns time</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692038">
                <a:tc>
                  <a:txBody>
                    <a:bodyPr/>
                    <a:lstStyle/>
                    <a:p>
                      <a:pPr algn="ctr" rtl="1">
                        <a:lnSpc>
                          <a:spcPct val="115000"/>
                        </a:lnSpc>
                        <a:spcAft>
                          <a:spcPts val="0"/>
                        </a:spcAft>
                      </a:pPr>
                      <a:r>
                        <a:rPr lang="en-US" sz="1000" dirty="0" smtClean="0">
                          <a:solidFill>
                            <a:srgbClr val="000000"/>
                          </a:solidFill>
                          <a:latin typeface="Times New Roman"/>
                          <a:ea typeface="Times New Roman"/>
                          <a:cs typeface="Arial"/>
                        </a:rPr>
                        <a:t>10:15</a:t>
                      </a:r>
                      <a:endParaRPr lang="en-US" sz="900" dirty="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1">
                        <a:lnSpc>
                          <a:spcPct val="115000"/>
                        </a:lnSpc>
                        <a:spcAft>
                          <a:spcPts val="0"/>
                        </a:spcAft>
                      </a:pPr>
                      <a:r>
                        <a:rPr lang="en-US" sz="1000">
                          <a:solidFill>
                            <a:srgbClr val="000000"/>
                          </a:solidFill>
                          <a:latin typeface="Times New Roman"/>
                          <a:ea typeface="Times New Roman"/>
                          <a:cs typeface="Arial"/>
                        </a:rPr>
                        <a:t>07:39</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11:28</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12:02</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20:01</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dirty="0">
                          <a:solidFill>
                            <a:srgbClr val="000000"/>
                          </a:solidFill>
                          <a:latin typeface="Times New Roman"/>
                          <a:ea typeface="Times New Roman"/>
                          <a:cs typeface="Arial"/>
                        </a:rPr>
                        <a:t>18:59</a:t>
                      </a:r>
                      <a:endParaRPr lang="en-US" sz="900" dirty="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23:15</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13:49</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000">
                          <a:solidFill>
                            <a:srgbClr val="000000"/>
                          </a:solidFill>
                          <a:latin typeface="Times New Roman"/>
                          <a:ea typeface="Times New Roman"/>
                          <a:cs typeface="Arial"/>
                        </a:rPr>
                        <a:t>166:47:00</a:t>
                      </a:r>
                      <a:endParaRPr lang="en-US" sz="90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b="1" dirty="0">
                          <a:solidFill>
                            <a:srgbClr val="000000"/>
                          </a:solidFill>
                          <a:latin typeface="Times New Roman"/>
                          <a:ea typeface="Times New Roman"/>
                          <a:cs typeface="Arial"/>
                        </a:rPr>
                        <a:t>Sum of Planned Breakdowns time</a:t>
                      </a:r>
                      <a:endParaRPr lang="en-US" sz="900" dirty="0">
                        <a:latin typeface="Calibri"/>
                        <a:ea typeface="Calibri"/>
                        <a:cs typeface="Arial"/>
                      </a:endParaRPr>
                    </a:p>
                  </a:txBody>
                  <a:tcPr marL="58114" marR="581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bl>
          </a:graphicData>
        </a:graphic>
      </p:graphicFrame>
      <p:sp>
        <p:nvSpPr>
          <p:cNvPr id="36865" name="Rectangle 1"/>
          <p:cNvSpPr>
            <a:spLocks noChangeArrowheads="1"/>
          </p:cNvSpPr>
          <p:nvPr/>
        </p:nvSpPr>
        <p:spPr bwMode="auto">
          <a:xfrm>
            <a:off x="8920862" y="0"/>
            <a:ext cx="223138"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مستطيل 5"/>
          <p:cNvSpPr/>
          <p:nvPr/>
        </p:nvSpPr>
        <p:spPr>
          <a:xfrm>
            <a:off x="7215206" y="6488668"/>
            <a:ext cx="1621020" cy="369332"/>
          </a:xfrm>
          <a:prstGeom prst="rect">
            <a:avLst/>
          </a:prstGeom>
        </p:spPr>
        <p:txBody>
          <a:bodyPr wrap="square">
            <a:spAutoFit/>
          </a:bodyPr>
          <a:lstStyle/>
          <a:p>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Sawsan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Abass</a:t>
            </a:r>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مخطط 4"/>
          <p:cNvGraphicFramePr/>
          <p:nvPr/>
        </p:nvGraphicFramePr>
        <p:xfrm>
          <a:off x="1142976" y="571480"/>
          <a:ext cx="6500858" cy="278608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مخطط 5"/>
          <p:cNvGraphicFramePr/>
          <p:nvPr/>
        </p:nvGraphicFramePr>
        <p:xfrm>
          <a:off x="1071538" y="3500438"/>
          <a:ext cx="6643734"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8" name="مستطيل 7"/>
          <p:cNvSpPr/>
          <p:nvPr/>
        </p:nvSpPr>
        <p:spPr>
          <a:xfrm>
            <a:off x="7215206" y="6488668"/>
            <a:ext cx="1621020" cy="369332"/>
          </a:xfrm>
          <a:prstGeom prst="rect">
            <a:avLst/>
          </a:prstGeom>
        </p:spPr>
        <p:txBody>
          <a:bodyPr wrap="square">
            <a:spAutoFit/>
          </a:bodyPr>
          <a:lstStyle/>
          <a:p>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Sawsan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Abass</a:t>
            </a:r>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8"/>
          <p:cNvGraphicFramePr/>
          <p:nvPr/>
        </p:nvGraphicFramePr>
        <p:xfrm>
          <a:off x="1071538" y="2500306"/>
          <a:ext cx="7072362" cy="2852739"/>
        </p:xfrm>
        <a:graphic>
          <a:graphicData uri="http://schemas.openxmlformats.org/drawingml/2006/chart">
            <c:chart xmlns:c="http://schemas.openxmlformats.org/drawingml/2006/chart" xmlns:r="http://schemas.openxmlformats.org/officeDocument/2006/relationships" r:id="rId2"/>
          </a:graphicData>
        </a:graphic>
      </p:graphicFrame>
      <p:sp>
        <p:nvSpPr>
          <p:cNvPr id="55297" name="Rectangle 1"/>
          <p:cNvSpPr>
            <a:spLocks noChangeArrowheads="1"/>
          </p:cNvSpPr>
          <p:nvPr/>
        </p:nvSpPr>
        <p:spPr bwMode="auto">
          <a:xfrm>
            <a:off x="1571604" y="785794"/>
            <a:ext cx="657229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accent1"/>
                </a:solidFill>
                <a:effectLst/>
                <a:latin typeface="Times New Roman" pitchFamily="18" charset="0"/>
                <a:ea typeface="Calibri" pitchFamily="34" charset="0"/>
                <a:cs typeface="Times New Roman" pitchFamily="18" charset="0"/>
              </a:rPr>
              <a:t>:% Scrap Comparison between DEC2011-FEB 2012 </a:t>
            </a: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p:txBody>
      </p:sp>
      <p:sp>
        <p:nvSpPr>
          <p:cNvPr id="7" name="مستطيل 6"/>
          <p:cNvSpPr/>
          <p:nvPr/>
        </p:nvSpPr>
        <p:spPr>
          <a:xfrm>
            <a:off x="7215206" y="6488668"/>
            <a:ext cx="1621020" cy="369332"/>
          </a:xfrm>
          <a:prstGeom prst="rect">
            <a:avLst/>
          </a:prstGeom>
        </p:spPr>
        <p:txBody>
          <a:bodyPr wrap="square">
            <a:spAutoFit/>
          </a:bodyPr>
          <a:lstStyle/>
          <a:p>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Sawsan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Abass</a:t>
            </a:r>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500042"/>
            <a:ext cx="6992896" cy="642942"/>
          </a:xfrm>
        </p:spPr>
        <p:txBody>
          <a:bodyPr>
            <a:normAutofit fontScale="90000"/>
          </a:bodyPr>
          <a:lstStyle/>
          <a:p>
            <a:pPr algn="l"/>
            <a:r>
              <a:rPr lang="en-US" dirty="0" smtClean="0"/>
              <a:t>Warehouses </a:t>
            </a:r>
            <a:endParaRPr lang="ar-SA" dirty="0"/>
          </a:p>
        </p:txBody>
      </p:sp>
      <p:sp>
        <p:nvSpPr>
          <p:cNvPr id="3" name="عنوان فرعي 2"/>
          <p:cNvSpPr>
            <a:spLocks noGrp="1"/>
          </p:cNvSpPr>
          <p:nvPr>
            <p:ph type="subTitle" idx="1"/>
          </p:nvPr>
        </p:nvSpPr>
        <p:spPr>
          <a:xfrm>
            <a:off x="357158" y="1285860"/>
            <a:ext cx="8429684" cy="5143536"/>
          </a:xfrm>
        </p:spPr>
        <p:txBody>
          <a:bodyPr>
            <a:normAutofit/>
          </a:bodyPr>
          <a:lstStyle/>
          <a:p>
            <a:pPr algn="just" rtl="0">
              <a:lnSpc>
                <a:spcPct val="150000"/>
              </a:lnSpc>
            </a:pPr>
            <a:r>
              <a:rPr lang="en-US" dirty="0" smtClean="0">
                <a:solidFill>
                  <a:schemeClr val="tx1"/>
                </a:solidFill>
                <a:latin typeface="Times New Roman" pitchFamily="18" charset="0"/>
                <a:cs typeface="Times New Roman" pitchFamily="18" charset="0"/>
              </a:rPr>
              <a:t>Warehouses in Siniora Company divided to three warehouses these sections are:</a:t>
            </a:r>
          </a:p>
          <a:p>
            <a:pPr lvl="0" algn="just" rtl="0">
              <a:lnSpc>
                <a:spcPct val="150000"/>
              </a:lnSpc>
            </a:pPr>
            <a:r>
              <a:rPr lang="en-US" b="1" dirty="0" smtClean="0">
                <a:solidFill>
                  <a:schemeClr val="tx1"/>
                </a:solidFill>
                <a:latin typeface="Times New Roman" pitchFamily="18" charset="0"/>
                <a:cs typeface="Times New Roman" pitchFamily="18" charset="0"/>
              </a:rPr>
              <a:t> </a:t>
            </a:r>
            <a:endParaRPr lang="en-US" dirty="0" smtClean="0">
              <a:solidFill>
                <a:schemeClr val="tx1"/>
              </a:solidFill>
              <a:latin typeface="Times New Roman" pitchFamily="18" charset="0"/>
              <a:cs typeface="Times New Roman" pitchFamily="18" charset="0"/>
            </a:endParaRPr>
          </a:p>
          <a:p>
            <a:pPr algn="just" rtl="0">
              <a:lnSpc>
                <a:spcPct val="150000"/>
              </a:lnSpc>
            </a:pPr>
            <a:endParaRPr lang="ar-SA" dirty="0" smtClean="0">
              <a:solidFill>
                <a:schemeClr val="tx1"/>
              </a:solidFill>
              <a:latin typeface="Times New Roman" pitchFamily="18" charset="0"/>
              <a:cs typeface="Times New Roman" pitchFamily="18" charset="0"/>
            </a:endParaRPr>
          </a:p>
          <a:p>
            <a:pPr algn="just" rtl="0">
              <a:lnSpc>
                <a:spcPct val="150000"/>
              </a:lnSpc>
            </a:pPr>
            <a:endParaRPr lang="ar-SA" dirty="0">
              <a:solidFill>
                <a:schemeClr val="tx1"/>
              </a:solidFill>
              <a:latin typeface="Times New Roman" pitchFamily="18" charset="0"/>
              <a:cs typeface="Times New Roman" pitchFamily="18" charset="0"/>
            </a:endParaRPr>
          </a:p>
        </p:txBody>
      </p:sp>
      <p:sp>
        <p:nvSpPr>
          <p:cNvPr id="6" name="مستطيل 5"/>
          <p:cNvSpPr/>
          <p:nvPr/>
        </p:nvSpPr>
        <p:spPr>
          <a:xfrm>
            <a:off x="6963754" y="6273225"/>
            <a:ext cx="1733488" cy="521746"/>
          </a:xfrm>
          <a:prstGeom prst="rect">
            <a:avLst/>
          </a:prstGeom>
        </p:spPr>
        <p:txBody>
          <a:bodyPr wrap="non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Sageda</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Dadu</a:t>
            </a:r>
            <a:r>
              <a:rPr lang="en-US" sz="2000" b="1" dirty="0" smtClean="0">
                <a:solidFill>
                  <a:srgbClr val="F07F09"/>
                </a:solidFill>
                <a:latin typeface="Times New Roman" pitchFamily="18" charset="0"/>
                <a:cs typeface="Times New Roman" pitchFamily="18" charset="0"/>
              </a:rPr>
              <a:t> </a:t>
            </a:r>
          </a:p>
        </p:txBody>
      </p:sp>
      <p:graphicFrame>
        <p:nvGraphicFramePr>
          <p:cNvPr id="7" name="Content Placeholder 3"/>
          <p:cNvGraphicFramePr>
            <a:graphicFrameLocks/>
          </p:cNvGraphicFramePr>
          <p:nvPr/>
        </p:nvGraphicFramePr>
        <p:xfrm>
          <a:off x="642910" y="1785926"/>
          <a:ext cx="7929618" cy="4143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500042"/>
            <a:ext cx="7772400" cy="1214446"/>
          </a:xfrm>
        </p:spPr>
        <p:txBody>
          <a:bodyPr/>
          <a:lstStyle/>
          <a:p>
            <a:r>
              <a:rPr lang="en-US" dirty="0" smtClean="0"/>
              <a:t>Warehouses Analysis </a:t>
            </a:r>
            <a:endParaRPr lang="ar-SA" dirty="0"/>
          </a:p>
        </p:txBody>
      </p:sp>
      <p:sp>
        <p:nvSpPr>
          <p:cNvPr id="3" name="عنوان فرعي 2"/>
          <p:cNvSpPr>
            <a:spLocks noGrp="1"/>
          </p:cNvSpPr>
          <p:nvPr>
            <p:ph type="subTitle" idx="1"/>
          </p:nvPr>
        </p:nvSpPr>
        <p:spPr>
          <a:xfrm>
            <a:off x="722376" y="1857364"/>
            <a:ext cx="7772400" cy="4000528"/>
          </a:xfrm>
        </p:spPr>
        <p:txBody>
          <a:bodyPr>
            <a:normAutofit/>
          </a:bodyPr>
          <a:lstStyle/>
          <a:p>
            <a:pPr algn="just" rtl="0"/>
            <a:endParaRPr lang="en-US" b="1" dirty="0" smtClean="0">
              <a:solidFill>
                <a:schemeClr val="tx1"/>
              </a:solidFill>
              <a:latin typeface="Times New Roman" pitchFamily="18" charset="0"/>
              <a:cs typeface="Times New Roman" pitchFamily="18" charset="0"/>
            </a:endParaRPr>
          </a:p>
          <a:p>
            <a:pPr algn="just" rtl="0"/>
            <a:r>
              <a:rPr lang="en-US" dirty="0" smtClean="0">
                <a:solidFill>
                  <a:schemeClr val="tx1"/>
                </a:solidFill>
                <a:latin typeface="Times New Roman" pitchFamily="18" charset="0"/>
                <a:cs typeface="Times New Roman" pitchFamily="18" charset="0"/>
              </a:rPr>
              <a:t>Based on fish bone diagram methodology, we analyzed the current state during brainstorming sessions then, we drew fishbone diagram for each warehouse then we reached the root causes of the problems in each </a:t>
            </a:r>
          </a:p>
          <a:p>
            <a:pPr algn="just" rtl="0"/>
            <a:r>
              <a:rPr lang="en-US" dirty="0" smtClean="0">
                <a:solidFill>
                  <a:schemeClr val="tx1"/>
                </a:solidFill>
                <a:latin typeface="Times New Roman" pitchFamily="18" charset="0"/>
                <a:cs typeface="Times New Roman" pitchFamily="18" charset="0"/>
              </a:rPr>
              <a:t>warehouse. And also We aimed to implement 5S terms on warehouses through restudying  current layouts for each warehouse separately</a:t>
            </a:r>
          </a:p>
          <a:p>
            <a:pPr algn="l"/>
            <a:endParaRPr lang="en-US" b="1" dirty="0" smtClean="0">
              <a:solidFill>
                <a:schemeClr val="tx1"/>
              </a:solidFill>
            </a:endParaRPr>
          </a:p>
          <a:p>
            <a:pPr algn="l"/>
            <a:r>
              <a:rPr lang="ar-SA" b="1" dirty="0" smtClean="0">
                <a:solidFill>
                  <a:schemeClr val="tx1"/>
                </a:solidFill>
              </a:rPr>
              <a:t> </a:t>
            </a:r>
            <a:r>
              <a:rPr lang="en-US" b="1" dirty="0" smtClean="0">
                <a:solidFill>
                  <a:schemeClr val="tx1"/>
                </a:solidFill>
              </a:rPr>
              <a:t>Main Warehouse:</a:t>
            </a:r>
          </a:p>
          <a:p>
            <a:pPr algn="l"/>
            <a:r>
              <a:rPr lang="en-US" u="sng" dirty="0" smtClean="0">
                <a:solidFill>
                  <a:schemeClr val="tx1"/>
                </a:solidFill>
                <a:latin typeface="Times New Roman" pitchFamily="18" charset="0"/>
                <a:cs typeface="Times New Roman" pitchFamily="18" charset="0"/>
              </a:rPr>
              <a:t>Effect</a:t>
            </a:r>
            <a:r>
              <a:rPr lang="en-US" dirty="0" smtClean="0">
                <a:solidFill>
                  <a:schemeClr val="tx1"/>
                </a:solidFill>
                <a:latin typeface="Times New Roman" pitchFamily="18" charset="0"/>
                <a:cs typeface="Times New Roman" pitchFamily="18" charset="0"/>
              </a:rPr>
              <a:t>:  Inappropriate utilization for main warehouse space.</a:t>
            </a:r>
          </a:p>
          <a:p>
            <a:r>
              <a:rPr lang="en-US" dirty="0" smtClean="0">
                <a:solidFill>
                  <a:schemeClr val="tx1"/>
                </a:solidFill>
                <a:latin typeface="Times New Roman" pitchFamily="18" charset="0"/>
                <a:cs typeface="Times New Roman" pitchFamily="18" charset="0"/>
              </a:rPr>
              <a:t> </a:t>
            </a:r>
          </a:p>
          <a:p>
            <a:pPr algn="l"/>
            <a:r>
              <a:rPr lang="en-US" dirty="0" smtClean="0">
                <a:solidFill>
                  <a:schemeClr val="tx1"/>
                </a:solidFill>
                <a:latin typeface="Times New Roman" pitchFamily="18" charset="0"/>
                <a:cs typeface="Times New Roman" pitchFamily="18" charset="0"/>
              </a:rPr>
              <a:t>Material , Method and Floor Weakness . </a:t>
            </a:r>
            <a:r>
              <a:rPr lang="ar-SA" dirty="0" smtClean="0">
                <a:solidFill>
                  <a:schemeClr val="tx1"/>
                </a:solidFill>
                <a:latin typeface="Times New Roman" pitchFamily="18" charset="0"/>
                <a:cs typeface="Times New Roman" pitchFamily="18" charset="0"/>
              </a:rPr>
              <a:t> </a:t>
            </a:r>
            <a:r>
              <a:rPr lang="en-US" u="sng" dirty="0" smtClean="0">
                <a:solidFill>
                  <a:schemeClr val="tx1"/>
                </a:solidFill>
                <a:latin typeface="Times New Roman" pitchFamily="18" charset="0"/>
                <a:cs typeface="Times New Roman" pitchFamily="18" charset="0"/>
              </a:rPr>
              <a:t>Causes</a:t>
            </a:r>
            <a:r>
              <a:rPr lang="en-US" dirty="0" smtClean="0">
                <a:solidFill>
                  <a:schemeClr val="tx1"/>
                </a:solidFill>
                <a:latin typeface="Times New Roman" pitchFamily="18" charset="0"/>
                <a:cs typeface="Times New Roman" pitchFamily="18" charset="0"/>
              </a:rPr>
              <a:t>:</a:t>
            </a:r>
          </a:p>
          <a:p>
            <a:pPr algn="l"/>
            <a:r>
              <a:rPr lang="en-US" b="1" dirty="0" smtClean="0">
                <a:solidFill>
                  <a:schemeClr val="tx1"/>
                </a:solidFill>
              </a:rPr>
              <a:t> </a:t>
            </a:r>
          </a:p>
          <a:p>
            <a:pPr algn="l"/>
            <a:endParaRPr lang="ar-SA" b="1" dirty="0">
              <a:solidFill>
                <a:schemeClr val="tx1"/>
              </a:solidFill>
            </a:endParaRPr>
          </a:p>
        </p:txBody>
      </p:sp>
      <p:sp>
        <p:nvSpPr>
          <p:cNvPr id="6" name="مستطيل 5"/>
          <p:cNvSpPr/>
          <p:nvPr/>
        </p:nvSpPr>
        <p:spPr>
          <a:xfrm>
            <a:off x="6963754" y="6273225"/>
            <a:ext cx="1733488" cy="521746"/>
          </a:xfrm>
          <a:prstGeom prst="rect">
            <a:avLst/>
          </a:prstGeom>
        </p:spPr>
        <p:txBody>
          <a:bodyPr wrap="non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Sageda</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Dadu</a:t>
            </a:r>
            <a:r>
              <a:rPr lang="en-US" sz="2000" b="1" dirty="0" smtClean="0">
                <a:solidFill>
                  <a:srgbClr val="F07F09"/>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71472" y="5929330"/>
            <a:ext cx="7772400" cy="571504"/>
          </a:xfrm>
        </p:spPr>
        <p:txBody>
          <a:bodyPr/>
          <a:lstStyle/>
          <a:p>
            <a:pPr algn="ctr"/>
            <a:r>
              <a:rPr lang="en-US" b="1" dirty="0" smtClean="0">
                <a:solidFill>
                  <a:schemeClr val="tx1"/>
                </a:solidFill>
              </a:rPr>
              <a:t>Current Layout Of Main warehouse </a:t>
            </a:r>
            <a:endParaRPr lang="ar-SA" b="1" dirty="0">
              <a:solidFill>
                <a:schemeClr val="tx1"/>
              </a:solidFill>
            </a:endParaRPr>
          </a:p>
        </p:txBody>
      </p:sp>
      <p:pic>
        <p:nvPicPr>
          <p:cNvPr id="4" name="Picture 96"/>
          <p:cNvPicPr/>
          <p:nvPr/>
        </p:nvPicPr>
        <p:blipFill>
          <a:blip r:embed="rId2" cstate="print"/>
          <a:srcRect/>
          <a:stretch>
            <a:fillRect/>
          </a:stretch>
        </p:blipFill>
        <p:spPr bwMode="auto">
          <a:xfrm>
            <a:off x="428596" y="214290"/>
            <a:ext cx="8215370" cy="5643578"/>
          </a:xfrm>
          <a:prstGeom prst="rect">
            <a:avLst/>
          </a:prstGeom>
          <a:noFill/>
          <a:ln w="9525">
            <a:noFill/>
            <a:miter lim="800000"/>
            <a:headEnd/>
            <a:tailEnd/>
          </a:ln>
        </p:spPr>
      </p:pic>
      <p:sp>
        <p:nvSpPr>
          <p:cNvPr id="7" name="مستطيل 6"/>
          <p:cNvSpPr/>
          <p:nvPr/>
        </p:nvSpPr>
        <p:spPr>
          <a:xfrm>
            <a:off x="6963754" y="6273225"/>
            <a:ext cx="1733488" cy="521746"/>
          </a:xfrm>
          <a:prstGeom prst="rect">
            <a:avLst/>
          </a:prstGeom>
        </p:spPr>
        <p:txBody>
          <a:bodyPr wrap="non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Sageda</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Dadu</a:t>
            </a:r>
            <a:r>
              <a:rPr lang="en-US" sz="2000" b="1" dirty="0" smtClean="0">
                <a:solidFill>
                  <a:srgbClr val="F07F09"/>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42910" y="5715016"/>
            <a:ext cx="7772400" cy="914400"/>
          </a:xfrm>
        </p:spPr>
        <p:txBody>
          <a:bodyPr/>
          <a:lstStyle/>
          <a:p>
            <a:pPr algn="ctr"/>
            <a:r>
              <a:rPr lang="en-US" b="1" dirty="0" smtClean="0">
                <a:solidFill>
                  <a:schemeClr val="tx1"/>
                </a:solidFill>
              </a:rPr>
              <a:t>Alternative Layout  for main warehouse</a:t>
            </a:r>
            <a:endParaRPr lang="ar-SA" b="1" dirty="0">
              <a:solidFill>
                <a:schemeClr val="tx1"/>
              </a:solidFill>
            </a:endParaRPr>
          </a:p>
        </p:txBody>
      </p:sp>
      <p:pic>
        <p:nvPicPr>
          <p:cNvPr id="4" name="Picture 104"/>
          <p:cNvPicPr/>
          <p:nvPr/>
        </p:nvPicPr>
        <p:blipFill>
          <a:blip r:embed="rId2" cstate="print"/>
          <a:srcRect/>
          <a:stretch>
            <a:fillRect/>
          </a:stretch>
        </p:blipFill>
        <p:spPr bwMode="auto">
          <a:xfrm>
            <a:off x="428596" y="0"/>
            <a:ext cx="8286808" cy="5715016"/>
          </a:xfrm>
          <a:prstGeom prst="rect">
            <a:avLst/>
          </a:prstGeom>
          <a:noFill/>
          <a:ln w="9525">
            <a:noFill/>
            <a:miter lim="800000"/>
            <a:headEnd/>
            <a:tailEnd/>
          </a:ln>
        </p:spPr>
      </p:pic>
      <p:sp>
        <p:nvSpPr>
          <p:cNvPr id="7" name="مستطيل 6"/>
          <p:cNvSpPr/>
          <p:nvPr/>
        </p:nvSpPr>
        <p:spPr>
          <a:xfrm>
            <a:off x="6963754" y="6273225"/>
            <a:ext cx="1733488" cy="521746"/>
          </a:xfrm>
          <a:prstGeom prst="rect">
            <a:avLst/>
          </a:prstGeom>
        </p:spPr>
        <p:txBody>
          <a:bodyPr wrap="non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Sageda</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Dadu</a:t>
            </a:r>
            <a:r>
              <a:rPr lang="en-US" sz="2000" b="1" dirty="0" smtClean="0">
                <a:solidFill>
                  <a:srgbClr val="F07F09"/>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57158" y="1000108"/>
            <a:ext cx="8072494" cy="2786082"/>
          </a:xfrm>
        </p:spPr>
        <p:txBody>
          <a:bodyPr>
            <a:normAutofit/>
          </a:bodyPr>
          <a:lstStyle/>
          <a:p>
            <a:pPr algn="l"/>
            <a:r>
              <a:rPr lang="ar-SA" b="1" dirty="0" smtClean="0">
                <a:solidFill>
                  <a:schemeClr val="tx1"/>
                </a:solidFill>
              </a:rPr>
              <a:t> </a:t>
            </a:r>
            <a:r>
              <a:rPr lang="en-US" b="1" dirty="0" smtClean="0">
                <a:solidFill>
                  <a:schemeClr val="tx1"/>
                </a:solidFill>
              </a:rPr>
              <a:t> Southern Warehouse: </a:t>
            </a:r>
          </a:p>
          <a:p>
            <a:pPr algn="l"/>
            <a:endParaRPr lang="en-US" b="1" dirty="0" smtClean="0">
              <a:solidFill>
                <a:schemeClr val="tx1"/>
              </a:solidFill>
            </a:endParaRPr>
          </a:p>
          <a:p>
            <a:pPr algn="l"/>
            <a:r>
              <a:rPr lang="en-US" u="sng" dirty="0" smtClean="0">
                <a:solidFill>
                  <a:schemeClr val="tx1"/>
                </a:solidFill>
                <a:latin typeface="Times New Roman" pitchFamily="18" charset="0"/>
                <a:cs typeface="Times New Roman" pitchFamily="18" charset="0"/>
              </a:rPr>
              <a:t>Effect</a:t>
            </a:r>
            <a:r>
              <a:rPr lang="en-US" dirty="0" smtClean="0">
                <a:solidFill>
                  <a:schemeClr val="tx1"/>
                </a:solidFill>
                <a:latin typeface="Times New Roman" pitchFamily="18" charset="0"/>
                <a:cs typeface="Times New Roman" pitchFamily="18" charset="0"/>
              </a:rPr>
              <a:t>:  Inappropriate utilization for Southern warehouse space.</a:t>
            </a:r>
          </a:p>
          <a:p>
            <a:r>
              <a:rPr lang="en-US" dirty="0" smtClean="0">
                <a:solidFill>
                  <a:schemeClr val="tx1"/>
                </a:solidFill>
                <a:latin typeface="Times New Roman" pitchFamily="18" charset="0"/>
                <a:cs typeface="Times New Roman" pitchFamily="18" charset="0"/>
              </a:rPr>
              <a:t> </a:t>
            </a:r>
          </a:p>
          <a:p>
            <a:pPr algn="l"/>
            <a:r>
              <a:rPr lang="en-US" dirty="0" smtClean="0">
                <a:solidFill>
                  <a:schemeClr val="tx1"/>
                </a:solidFill>
                <a:latin typeface="Times New Roman" pitchFamily="18" charset="0"/>
                <a:cs typeface="Times New Roman" pitchFamily="18" charset="0"/>
              </a:rPr>
              <a:t>Material , Method, Machine, Men , Environment and Layout . </a:t>
            </a:r>
            <a:r>
              <a:rPr lang="ar-SA" dirty="0" smtClean="0">
                <a:solidFill>
                  <a:schemeClr val="tx1"/>
                </a:solidFill>
                <a:latin typeface="Times New Roman" pitchFamily="18" charset="0"/>
                <a:cs typeface="Times New Roman" pitchFamily="18" charset="0"/>
              </a:rPr>
              <a:t> </a:t>
            </a:r>
            <a:r>
              <a:rPr lang="en-US" u="sng" dirty="0" smtClean="0">
                <a:solidFill>
                  <a:schemeClr val="tx1"/>
                </a:solidFill>
                <a:latin typeface="Times New Roman" pitchFamily="18" charset="0"/>
                <a:cs typeface="Times New Roman" pitchFamily="18" charset="0"/>
              </a:rPr>
              <a:t>Causes</a:t>
            </a:r>
            <a:r>
              <a:rPr lang="en-US" dirty="0" smtClean="0">
                <a:solidFill>
                  <a:schemeClr val="tx1"/>
                </a:solidFill>
                <a:latin typeface="Times New Roman" pitchFamily="18" charset="0"/>
                <a:cs typeface="Times New Roman" pitchFamily="18" charset="0"/>
              </a:rPr>
              <a:t>:</a:t>
            </a:r>
          </a:p>
          <a:p>
            <a:endParaRPr lang="ar-SA" dirty="0"/>
          </a:p>
        </p:txBody>
      </p:sp>
      <p:sp>
        <p:nvSpPr>
          <p:cNvPr id="235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 name="مستطيل 5"/>
          <p:cNvSpPr/>
          <p:nvPr/>
        </p:nvSpPr>
        <p:spPr>
          <a:xfrm>
            <a:off x="6963754" y="6273225"/>
            <a:ext cx="1733488" cy="521746"/>
          </a:xfrm>
          <a:prstGeom prst="rect">
            <a:avLst/>
          </a:prstGeom>
        </p:spPr>
        <p:txBody>
          <a:bodyPr wrap="non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Sageda</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Dadu</a:t>
            </a:r>
            <a:r>
              <a:rPr lang="en-US" sz="2000" b="1" dirty="0" smtClean="0">
                <a:solidFill>
                  <a:srgbClr val="F07F09"/>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29" name="Object 1"/>
          <p:cNvGraphicFramePr>
            <a:graphicFrameLocks noChangeAspect="1"/>
          </p:cNvGraphicFramePr>
          <p:nvPr/>
        </p:nvGraphicFramePr>
        <p:xfrm>
          <a:off x="428596" y="357166"/>
          <a:ext cx="8286808" cy="4857784"/>
        </p:xfrm>
        <a:graphic>
          <a:graphicData uri="http://schemas.openxmlformats.org/presentationml/2006/ole">
            <p:oleObj spid="_x0000_s22529" r:id="rId3" imgW="11720170" imgH="11443716" progId="Visio.Drawing.11">
              <p:embed/>
            </p:oleObj>
          </a:graphicData>
        </a:graphic>
      </p:graphicFrame>
      <p:sp>
        <p:nvSpPr>
          <p:cNvPr id="5" name="عنوان فرعي 4"/>
          <p:cNvSpPr txBox="1">
            <a:spLocks noGrp="1"/>
          </p:cNvSpPr>
          <p:nvPr>
            <p:ph type="subTitle" idx="1"/>
          </p:nvPr>
        </p:nvSpPr>
        <p:spPr>
          <a:xfrm>
            <a:off x="928688" y="5429250"/>
            <a:ext cx="6843712" cy="353943"/>
          </a:xfrm>
          <a:prstGeom prst="rect">
            <a:avLst/>
          </a:prstGeom>
          <a:noFill/>
        </p:spPr>
        <p:txBody>
          <a:bodyPr wrap="square" rtlCol="1">
            <a:spAutoFit/>
          </a:bodyPr>
          <a:lstStyle/>
          <a:p>
            <a:pPr algn="ctr"/>
            <a:r>
              <a:rPr lang="en-US" b="1" dirty="0">
                <a:solidFill>
                  <a:schemeClr val="tx1"/>
                </a:solidFill>
                <a:latin typeface="Times New Roman" pitchFamily="18" charset="0"/>
                <a:cs typeface="Times New Roman" pitchFamily="18" charset="0"/>
              </a:rPr>
              <a:t>Current layout for southern warehouse</a:t>
            </a:r>
            <a:r>
              <a:rPr lang="en-US" b="1" dirty="0">
                <a:latin typeface="Times New Roman" pitchFamily="18" charset="0"/>
                <a:cs typeface="Times New Roman" pitchFamily="18" charset="0"/>
              </a:rPr>
              <a:t>.</a:t>
            </a:r>
            <a:endParaRPr lang="ar-SA" b="1" dirty="0">
              <a:latin typeface="Times New Roman" pitchFamily="18" charset="0"/>
              <a:cs typeface="Times New Roman" pitchFamily="18" charset="0"/>
            </a:endParaRPr>
          </a:p>
        </p:txBody>
      </p:sp>
      <p:sp>
        <p:nvSpPr>
          <p:cNvPr id="7" name="مستطيل 6"/>
          <p:cNvSpPr/>
          <p:nvPr/>
        </p:nvSpPr>
        <p:spPr>
          <a:xfrm>
            <a:off x="6963754" y="6273225"/>
            <a:ext cx="1733488" cy="521746"/>
          </a:xfrm>
          <a:prstGeom prst="rect">
            <a:avLst/>
          </a:prstGeom>
        </p:spPr>
        <p:txBody>
          <a:bodyPr wrap="non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Sageda</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Dadu</a:t>
            </a:r>
            <a:r>
              <a:rPr lang="en-US" sz="2000" b="1" dirty="0" smtClean="0">
                <a:solidFill>
                  <a:srgbClr val="F07F09"/>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500042"/>
            <a:ext cx="8072494" cy="5643602"/>
          </a:xfrm>
        </p:spPr>
        <p:txBody>
          <a:bodyPr>
            <a:noAutofit/>
          </a:bodyPr>
          <a:lstStyle/>
          <a:p>
            <a:pPr algn="l" rtl="0"/>
            <a:r>
              <a:rPr lang="en-US" dirty="0" smtClean="0"/>
              <a:t/>
            </a:r>
            <a:br>
              <a:rPr lang="en-US" dirty="0" smtClean="0"/>
            </a:br>
            <a:r>
              <a:rPr lang="en-US" dirty="0" smtClean="0"/>
              <a:t/>
            </a:r>
            <a:br>
              <a:rPr lang="en-US" dirty="0" smtClean="0"/>
            </a:br>
            <a:r>
              <a:rPr lang="en-US" dirty="0" smtClean="0"/>
              <a:t/>
            </a:r>
            <a:br>
              <a:rPr lang="en-US" dirty="0" smtClean="0"/>
            </a:br>
            <a:endParaRPr lang="ar-SA" dirty="0"/>
          </a:p>
        </p:txBody>
      </p:sp>
      <p:graphicFrame>
        <p:nvGraphicFramePr>
          <p:cNvPr id="5" name="Diagram 7"/>
          <p:cNvGraphicFramePr/>
          <p:nvPr/>
        </p:nvGraphicFramePr>
        <p:xfrm>
          <a:off x="357158" y="1571612"/>
          <a:ext cx="6953272" cy="4286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8"/>
          <p:cNvSpPr/>
          <p:nvPr/>
        </p:nvSpPr>
        <p:spPr>
          <a:xfrm>
            <a:off x="500034" y="428604"/>
            <a:ext cx="6096000" cy="1015663"/>
          </a:xfrm>
          <a:prstGeom prst="rect">
            <a:avLst/>
          </a:prstGeom>
        </p:spPr>
        <p:txBody>
          <a:bodyPr wrap="square">
            <a:spAutoFit/>
          </a:bodyPr>
          <a:lstStyle/>
          <a:p>
            <a:pPr lvl="0" algn="ctr"/>
            <a:r>
              <a:rPr lang="en-US" sz="6000" dirty="0" smtClean="0">
                <a:ln w="18415" cmpd="sng">
                  <a:solidFill>
                    <a:srgbClr val="FFFFFF"/>
                  </a:solidFill>
                  <a:prstDash val="solid"/>
                </a:ln>
                <a:solidFill>
                  <a:schemeClr val="tx2">
                    <a:lumMod val="75000"/>
                    <a:lumOff val="25000"/>
                  </a:schemeClr>
                </a:solidFill>
                <a:effectLst>
                  <a:innerShdw blurRad="63500" dist="50800" dir="13500000">
                    <a:prstClr val="black">
                      <a:alpha val="50000"/>
                    </a:prstClr>
                  </a:innerShdw>
                </a:effectLst>
                <a:latin typeface="Aharoni" pitchFamily="2" charset="-79"/>
                <a:cs typeface="Aharoni" pitchFamily="2" charset="-79"/>
              </a:rPr>
              <a:t>Introduction </a:t>
            </a:r>
            <a:endParaRPr lang="en-US" sz="6000" dirty="0">
              <a:ln w="18415" cmpd="sng">
                <a:solidFill>
                  <a:srgbClr val="FFFFFF"/>
                </a:solidFill>
                <a:prstDash val="solid"/>
              </a:ln>
              <a:solidFill>
                <a:schemeClr val="tx2">
                  <a:lumMod val="75000"/>
                  <a:lumOff val="25000"/>
                </a:schemeClr>
              </a:solidFill>
              <a:effectLst>
                <a:innerShdw blurRad="63500" dist="50800" dir="13500000">
                  <a:prstClr val="black">
                    <a:alpha val="50000"/>
                  </a:prstClr>
                </a:innerShdw>
              </a:effectLst>
              <a:latin typeface="Aharoni" pitchFamily="2" charset="-79"/>
              <a:cs typeface="Aharoni" pitchFamily="2" charset="-79"/>
            </a:endParaRPr>
          </a:p>
        </p:txBody>
      </p:sp>
      <p:sp>
        <p:nvSpPr>
          <p:cNvPr id="7" name="مستطيل 6"/>
          <p:cNvSpPr/>
          <p:nvPr/>
        </p:nvSpPr>
        <p:spPr>
          <a:xfrm>
            <a:off x="7579297" y="6273225"/>
            <a:ext cx="1117934" cy="435889"/>
          </a:xfrm>
          <a:prstGeom prst="rect">
            <a:avLst/>
          </a:prstGeom>
        </p:spPr>
        <p:txBody>
          <a:bodyPr wrap="none">
            <a:spAutoFit/>
          </a:bodyPr>
          <a:lstStyle/>
          <a:p>
            <a:pPr marL="36576" lvl="0" rtl="0">
              <a:lnSpc>
                <a:spcPct val="160000"/>
              </a:lnSpc>
              <a:buClr>
                <a:srgbClr val="F07F09"/>
              </a:buClr>
              <a:buSzPct val="80000"/>
            </a:pPr>
            <a:r>
              <a:rPr lang="en-US" sz="1600" b="1" dirty="0" smtClean="0">
                <a:solidFill>
                  <a:srgbClr val="F07F09"/>
                </a:solidFill>
                <a:latin typeface="Times New Roman" pitchFamily="18" charset="0"/>
                <a:cs typeface="Times New Roman" pitchFamily="18" charset="0"/>
              </a:rPr>
              <a:t>Ola </a:t>
            </a:r>
            <a:r>
              <a:rPr lang="en-US" sz="1600" b="1" dirty="0" err="1" smtClean="0">
                <a:solidFill>
                  <a:srgbClr val="F07F09"/>
                </a:solidFill>
                <a:latin typeface="Times New Roman" pitchFamily="18" charset="0"/>
                <a:cs typeface="Times New Roman" pitchFamily="18" charset="0"/>
              </a:rPr>
              <a:t>Sabra</a:t>
            </a:r>
            <a:endParaRPr lang="en-US" sz="1600" b="1" dirty="0" smtClean="0">
              <a:solidFill>
                <a:srgbClr val="F07F09"/>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42910" y="5214950"/>
            <a:ext cx="7772400" cy="914400"/>
          </a:xfrm>
        </p:spPr>
        <p:txBody>
          <a:bodyPr/>
          <a:lstStyle/>
          <a:p>
            <a:pPr algn="ctr"/>
            <a:r>
              <a:rPr lang="en-US" b="1" dirty="0" smtClean="0">
                <a:solidFill>
                  <a:schemeClr val="tx1"/>
                </a:solidFill>
                <a:latin typeface="Times New Roman" pitchFamily="18" charset="0"/>
                <a:cs typeface="Times New Roman" pitchFamily="18" charset="0"/>
              </a:rPr>
              <a:t>Alternative of the southern warehouse</a:t>
            </a:r>
            <a:endParaRPr lang="ar-SA" b="1" dirty="0">
              <a:solidFill>
                <a:schemeClr val="tx1"/>
              </a:solidFill>
              <a:latin typeface="Times New Roman" pitchFamily="18" charset="0"/>
              <a:cs typeface="Times New Roman" pitchFamily="18" charset="0"/>
            </a:endParaRPr>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1505" name="Object 1"/>
          <p:cNvGraphicFramePr>
            <a:graphicFrameLocks noChangeAspect="1"/>
          </p:cNvGraphicFramePr>
          <p:nvPr/>
        </p:nvGraphicFramePr>
        <p:xfrm>
          <a:off x="357158" y="428604"/>
          <a:ext cx="8358246" cy="4280590"/>
        </p:xfrm>
        <a:graphic>
          <a:graphicData uri="http://schemas.openxmlformats.org/presentationml/2006/ole">
            <p:oleObj spid="_x0000_s21505" r:id="rId3" imgW="10935614" imgH="11443716" progId="Visio.Drawing.11">
              <p:embed/>
            </p:oleObj>
          </a:graphicData>
        </a:graphic>
      </p:graphicFrame>
      <p:sp>
        <p:nvSpPr>
          <p:cNvPr id="7" name="مستطيل 6"/>
          <p:cNvSpPr/>
          <p:nvPr/>
        </p:nvSpPr>
        <p:spPr>
          <a:xfrm>
            <a:off x="6963754" y="6273225"/>
            <a:ext cx="1733488" cy="521746"/>
          </a:xfrm>
          <a:prstGeom prst="rect">
            <a:avLst/>
          </a:prstGeom>
        </p:spPr>
        <p:txBody>
          <a:bodyPr wrap="non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Sageda</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Dadu</a:t>
            </a:r>
            <a:r>
              <a:rPr lang="en-US" sz="2000" b="1" dirty="0" smtClean="0">
                <a:solidFill>
                  <a:srgbClr val="F07F09"/>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71472" y="928670"/>
            <a:ext cx="7772400" cy="4643470"/>
          </a:xfrm>
        </p:spPr>
        <p:txBody>
          <a:bodyPr/>
          <a:lstStyle/>
          <a:p>
            <a:r>
              <a:rPr lang="en-US" b="1" dirty="0" smtClean="0"/>
              <a:t> </a:t>
            </a:r>
            <a:endParaRPr lang="en-US" dirty="0" smtClean="0"/>
          </a:p>
          <a:p>
            <a:pPr lvl="0" algn="l"/>
            <a:r>
              <a:rPr lang="en-US" b="1" dirty="0" smtClean="0">
                <a:solidFill>
                  <a:schemeClr val="tx1"/>
                </a:solidFill>
              </a:rPr>
              <a:t>Cold cuts warehouse:</a:t>
            </a:r>
            <a:endParaRPr lang="en-US" dirty="0" smtClean="0">
              <a:solidFill>
                <a:schemeClr val="tx1"/>
              </a:solidFill>
            </a:endParaRPr>
          </a:p>
          <a:p>
            <a:pPr algn="l"/>
            <a:r>
              <a:rPr lang="en-US" u="sng" dirty="0" smtClean="0">
                <a:solidFill>
                  <a:schemeClr val="tx1"/>
                </a:solidFill>
                <a:latin typeface="Times New Roman" pitchFamily="18" charset="0"/>
                <a:cs typeface="Times New Roman" pitchFamily="18" charset="0"/>
              </a:rPr>
              <a:t>Effect: </a:t>
            </a:r>
          </a:p>
          <a:p>
            <a:pPr algn="l"/>
            <a:r>
              <a:rPr lang="en-US" dirty="0" smtClean="0">
                <a:solidFill>
                  <a:schemeClr val="tx1"/>
                </a:solidFill>
                <a:latin typeface="Times New Roman" pitchFamily="18" charset="0"/>
                <a:cs typeface="Times New Roman" pitchFamily="18" charset="0"/>
              </a:rPr>
              <a:t>No enough space to contain huge quantity</a:t>
            </a:r>
          </a:p>
          <a:p>
            <a:pPr algn="l"/>
            <a:r>
              <a:rPr lang="en-US" dirty="0" smtClean="0">
                <a:solidFill>
                  <a:schemeClr val="tx1"/>
                </a:solidFill>
                <a:latin typeface="Times New Roman" pitchFamily="18" charset="0"/>
                <a:cs typeface="Times New Roman" pitchFamily="18" charset="0"/>
              </a:rPr>
              <a:t>produced</a:t>
            </a:r>
            <a:r>
              <a:rPr lang="en-US" dirty="0" smtClean="0">
                <a:latin typeface="Times New Roman" pitchFamily="18" charset="0"/>
                <a:cs typeface="Times New Roman" pitchFamily="18" charset="0"/>
              </a:rPr>
              <a:t>.  </a:t>
            </a:r>
          </a:p>
          <a:p>
            <a:pPr algn="l" rtl="0"/>
            <a:endParaRPr lang="en-US" dirty="0" smtClean="0">
              <a:solidFill>
                <a:schemeClr val="tx1"/>
              </a:solidFill>
              <a:latin typeface="Times New Roman" pitchFamily="18" charset="0"/>
              <a:cs typeface="Times New Roman" pitchFamily="18" charset="0"/>
            </a:endParaRPr>
          </a:p>
          <a:p>
            <a:pPr algn="l" rtl="0"/>
            <a:r>
              <a:rPr lang="en-US" dirty="0" smtClean="0">
                <a:solidFill>
                  <a:schemeClr val="tx1"/>
                </a:solidFill>
                <a:latin typeface="Times New Roman" pitchFamily="18" charset="0"/>
                <a:cs typeface="Times New Roman" pitchFamily="18" charset="0"/>
              </a:rPr>
              <a:t> </a:t>
            </a:r>
            <a:r>
              <a:rPr lang="en-US" u="sng" dirty="0" smtClean="0">
                <a:solidFill>
                  <a:schemeClr val="tx1"/>
                </a:solidFill>
                <a:latin typeface="Times New Roman" pitchFamily="18" charset="0"/>
                <a:cs typeface="Times New Roman" pitchFamily="18" charset="0"/>
              </a:rPr>
              <a:t>Causes </a:t>
            </a:r>
            <a:r>
              <a:rPr lang="en-US" u="sng" dirty="0" smtClean="0">
                <a:latin typeface="Times New Roman" pitchFamily="18" charset="0"/>
                <a:cs typeface="Times New Roman" pitchFamily="18" charset="0"/>
              </a:rPr>
              <a:t>:</a:t>
            </a:r>
            <a:r>
              <a:rPr lang="en-US" dirty="0" smtClean="0">
                <a:solidFill>
                  <a:schemeClr val="tx1"/>
                </a:solidFill>
                <a:latin typeface="Times New Roman" pitchFamily="18" charset="0"/>
                <a:cs typeface="Times New Roman" pitchFamily="18" charset="0"/>
              </a:rPr>
              <a:t>Material, Machine, Method and Men</a:t>
            </a:r>
          </a:p>
          <a:p>
            <a:pPr lvl="0" algn="l" rtl="0"/>
            <a:endParaRPr lang="en-US" dirty="0" smtClean="0"/>
          </a:p>
          <a:p>
            <a:pPr algn="l" rtl="0"/>
            <a:endParaRPr lang="en-US" dirty="0" smtClean="0">
              <a:latin typeface="Times New Roman" pitchFamily="18" charset="0"/>
              <a:cs typeface="Times New Roman" pitchFamily="18" charset="0"/>
            </a:endParaRPr>
          </a:p>
          <a:p>
            <a:pPr algn="l"/>
            <a:r>
              <a:rPr lang="en-US" dirty="0" smtClean="0">
                <a:latin typeface="Times New Roman" pitchFamily="18" charset="0"/>
                <a:cs typeface="Times New Roman" pitchFamily="18" charset="0"/>
              </a:rPr>
              <a:t>                                                                  </a:t>
            </a:r>
          </a:p>
          <a:p>
            <a:r>
              <a:rPr lang="en-US" dirty="0" smtClean="0">
                <a:solidFill>
                  <a:schemeClr val="tx1"/>
                </a:solidFill>
              </a:rPr>
              <a:t>                                                                                                        </a:t>
            </a:r>
            <a:endParaRPr lang="ar-SA" dirty="0"/>
          </a:p>
        </p:txBody>
      </p:sp>
      <p:sp>
        <p:nvSpPr>
          <p:cNvPr id="6" name="مستطيل 5"/>
          <p:cNvSpPr/>
          <p:nvPr/>
        </p:nvSpPr>
        <p:spPr>
          <a:xfrm>
            <a:off x="6963754" y="6273225"/>
            <a:ext cx="1733488" cy="521746"/>
          </a:xfrm>
          <a:prstGeom prst="rect">
            <a:avLst/>
          </a:prstGeom>
        </p:spPr>
        <p:txBody>
          <a:bodyPr wrap="non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Sageda</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Dadu</a:t>
            </a:r>
            <a:r>
              <a:rPr lang="en-US" sz="2000" b="1" dirty="0" smtClean="0">
                <a:solidFill>
                  <a:srgbClr val="F07F09"/>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42910" y="5000636"/>
            <a:ext cx="7772400" cy="914400"/>
          </a:xfrm>
        </p:spPr>
        <p:txBody>
          <a:bodyPr/>
          <a:lstStyle/>
          <a:p>
            <a:pPr algn="ctr"/>
            <a:r>
              <a:rPr lang="en-US" b="1" dirty="0" smtClean="0">
                <a:solidFill>
                  <a:schemeClr val="tx1"/>
                </a:solidFill>
                <a:latin typeface="Times New Roman" pitchFamily="18" charset="0"/>
                <a:cs typeface="Times New Roman" pitchFamily="18" charset="0"/>
              </a:rPr>
              <a:t>Current layout for cold cut warehouse</a:t>
            </a:r>
            <a:endParaRPr lang="ar-SA" b="1" dirty="0">
              <a:solidFill>
                <a:schemeClr val="tx1"/>
              </a:solidFill>
              <a:latin typeface="Times New Roman" pitchFamily="18" charset="0"/>
              <a:cs typeface="Times New Roman" pitchFamily="18" charset="0"/>
            </a:endParaRPr>
          </a:p>
        </p:txBody>
      </p:sp>
      <p:sp>
        <p:nvSpPr>
          <p:cNvPr id="501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50177" name="Object 1"/>
          <p:cNvGraphicFramePr>
            <a:graphicFrameLocks noChangeAspect="1"/>
          </p:cNvGraphicFramePr>
          <p:nvPr/>
        </p:nvGraphicFramePr>
        <p:xfrm>
          <a:off x="500034" y="428604"/>
          <a:ext cx="8286808" cy="4433889"/>
        </p:xfrm>
        <a:graphic>
          <a:graphicData uri="http://schemas.openxmlformats.org/presentationml/2006/ole">
            <p:oleObj spid="_x0000_s50177" r:id="rId3" imgW="15160959" imgH="12154569" progId="Visio.Drawing.11">
              <p:embed/>
            </p:oleObj>
          </a:graphicData>
        </a:graphic>
      </p:graphicFrame>
      <p:sp>
        <p:nvSpPr>
          <p:cNvPr id="7" name="مستطيل 6"/>
          <p:cNvSpPr/>
          <p:nvPr/>
        </p:nvSpPr>
        <p:spPr>
          <a:xfrm>
            <a:off x="6963754" y="6273225"/>
            <a:ext cx="1733488" cy="521746"/>
          </a:xfrm>
          <a:prstGeom prst="rect">
            <a:avLst/>
          </a:prstGeom>
        </p:spPr>
        <p:txBody>
          <a:bodyPr wrap="non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Sageda</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Dadu</a:t>
            </a:r>
            <a:r>
              <a:rPr lang="en-US" sz="2000" b="1" dirty="0" smtClean="0">
                <a:solidFill>
                  <a:srgbClr val="F07F09"/>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42910" y="785794"/>
            <a:ext cx="7772400" cy="914400"/>
          </a:xfrm>
        </p:spPr>
        <p:txBody>
          <a:bodyPr>
            <a:normAutofit/>
          </a:bodyPr>
          <a:lstStyle/>
          <a:p>
            <a:pPr algn="l"/>
            <a:r>
              <a:rPr lang="ar-SA" sz="3200" b="1" dirty="0" smtClean="0">
                <a:solidFill>
                  <a:schemeClr val="accent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r>
              <a:rPr lang="en-US" sz="3200" b="1" dirty="0" smtClean="0">
                <a:solidFill>
                  <a:schemeClr val="accent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Sample Data For Inventory Scrap </a:t>
            </a:r>
            <a:endParaRPr lang="ar-SA" sz="3200" b="1" dirty="0"/>
          </a:p>
        </p:txBody>
      </p:sp>
      <p:graphicFrame>
        <p:nvGraphicFramePr>
          <p:cNvPr id="4" name="جدول 3"/>
          <p:cNvGraphicFramePr>
            <a:graphicFrameLocks noGrp="1"/>
          </p:cNvGraphicFramePr>
          <p:nvPr/>
        </p:nvGraphicFramePr>
        <p:xfrm>
          <a:off x="428596" y="1571609"/>
          <a:ext cx="8215370" cy="4714907"/>
        </p:xfrm>
        <a:graphic>
          <a:graphicData uri="http://schemas.openxmlformats.org/drawingml/2006/table">
            <a:tbl>
              <a:tblPr rtl="1">
                <a:tableStyleId>{B301B821-A1FF-4177-AEE7-76D212191A09}</a:tableStyleId>
              </a:tblPr>
              <a:tblGrid>
                <a:gridCol w="3141882"/>
                <a:gridCol w="5073488"/>
              </a:tblGrid>
              <a:tr h="362685">
                <a:tc>
                  <a:txBody>
                    <a:bodyPr/>
                    <a:lstStyle/>
                    <a:p>
                      <a:pPr algn="ctr" rtl="1">
                        <a:lnSpc>
                          <a:spcPct val="115000"/>
                        </a:lnSpc>
                        <a:spcAft>
                          <a:spcPts val="0"/>
                        </a:spcAft>
                      </a:pPr>
                      <a:r>
                        <a:rPr lang="en-US" sz="1400" dirty="0" err="1"/>
                        <a:t>Avg</a:t>
                      </a:r>
                      <a:r>
                        <a:rPr lang="en-US" sz="1400" dirty="0"/>
                        <a:t>(Kg)</a:t>
                      </a:r>
                      <a:endParaRPr lang="en-US" sz="1100" dirty="0">
                        <a:latin typeface="Calibri"/>
                        <a:ea typeface="Calibri"/>
                        <a:cs typeface="Arial"/>
                      </a:endParaRPr>
                    </a:p>
                  </a:txBody>
                  <a:tcPr marL="68580" marR="68580" marT="0" marB="0" anchor="b"/>
                </a:tc>
                <a:tc>
                  <a:txBody>
                    <a:bodyPr/>
                    <a:lstStyle/>
                    <a:p>
                      <a:pPr algn="ctr" rtl="1">
                        <a:lnSpc>
                          <a:spcPct val="115000"/>
                        </a:lnSpc>
                        <a:spcAft>
                          <a:spcPts val="0"/>
                        </a:spcAft>
                      </a:pPr>
                      <a:r>
                        <a:rPr lang="en-US" sz="1400" dirty="0"/>
                        <a:t>Product Name</a:t>
                      </a:r>
                      <a:endParaRPr lang="en-US" sz="1100" dirty="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a:t>36.3</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en-US" sz="1200"/>
                        <a:t>Siniora Slices Trk 200g</a:t>
                      </a:r>
                      <a:endParaRPr lang="en-US" sz="110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a:t>21.77</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err="1"/>
                        <a:t>Siniora</a:t>
                      </a:r>
                      <a:r>
                        <a:rPr lang="en-US" sz="1200" dirty="0"/>
                        <a:t> Slices Pasta 200g</a:t>
                      </a:r>
                      <a:endParaRPr lang="en-US" sz="1100" dirty="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a:t>84.68</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en-US" sz="1200"/>
                        <a:t>Siniora Slices Salami 200g</a:t>
                      </a:r>
                      <a:endParaRPr lang="en-US" sz="110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dirty="0"/>
                        <a:t>123037</a:t>
                      </a:r>
                      <a:endParaRPr lang="en-US" sz="1100" dirty="0">
                        <a:latin typeface="Calibri"/>
                        <a:ea typeface="Calibri"/>
                        <a:cs typeface="Arial"/>
                      </a:endParaRPr>
                    </a:p>
                  </a:txBody>
                  <a:tcPr marL="68580" marR="68580" marT="0" marB="0" anchor="b"/>
                </a:tc>
                <a:tc>
                  <a:txBody>
                    <a:bodyPr/>
                    <a:lstStyle/>
                    <a:p>
                      <a:pPr algn="ctr" rtl="1">
                        <a:lnSpc>
                          <a:spcPct val="115000"/>
                        </a:lnSpc>
                        <a:spcAft>
                          <a:spcPts val="0"/>
                        </a:spcAft>
                      </a:pPr>
                      <a:r>
                        <a:rPr lang="en-US" sz="1200"/>
                        <a:t>Siniora Slices 200g</a:t>
                      </a:r>
                      <a:endParaRPr lang="en-US" sz="110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a:t>112.53</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en-US" sz="1200"/>
                        <a:t>Siniora Lunch Beef 800g</a:t>
                      </a:r>
                      <a:endParaRPr lang="en-US" sz="110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a:t>45.76</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en-US" sz="1200"/>
                        <a:t>Siniora Trk Saus 400g</a:t>
                      </a:r>
                      <a:endParaRPr lang="en-US" sz="110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dirty="0"/>
                        <a:t>138.73</a:t>
                      </a:r>
                      <a:endParaRPr lang="en-US" sz="1100" dirty="0">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err="1"/>
                        <a:t>Siniora</a:t>
                      </a:r>
                      <a:r>
                        <a:rPr lang="en-US" sz="1200" dirty="0"/>
                        <a:t> Chicken </a:t>
                      </a:r>
                      <a:r>
                        <a:rPr lang="en-US" sz="1200" dirty="0" err="1"/>
                        <a:t>Saus</a:t>
                      </a:r>
                      <a:r>
                        <a:rPr lang="en-US" sz="1200" dirty="0"/>
                        <a:t> 400g</a:t>
                      </a:r>
                      <a:endParaRPr lang="en-US" sz="1100" dirty="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a:t>293.17</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en-US" sz="1200"/>
                        <a:t>Siniora Bef Saus 1Kg</a:t>
                      </a:r>
                      <a:endParaRPr lang="en-US" sz="110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a:t>13.173</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en-US" sz="1200"/>
                        <a:t>Siniora Bef Saus 380g</a:t>
                      </a:r>
                      <a:endParaRPr lang="en-US" sz="110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a:t>129.47</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en-US" sz="1200"/>
                        <a:t>Siniora Bef Saus 400g</a:t>
                      </a:r>
                      <a:endParaRPr lang="en-US" sz="110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a:t>7.35</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en-US" sz="1200"/>
                        <a:t>Siniora Salami Smoked 900g</a:t>
                      </a:r>
                      <a:endParaRPr lang="en-US" sz="110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a:t>14.383</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en-US" sz="1200"/>
                        <a:t>Siniora Salami Smoked 2Kg</a:t>
                      </a:r>
                      <a:endParaRPr lang="en-US" sz="110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a:t>7.275</a:t>
                      </a:r>
                      <a:endParaRPr lang="en-US" sz="1100">
                        <a:latin typeface="Calibri"/>
                        <a:ea typeface="Calibri"/>
                        <a:cs typeface="Arial"/>
                      </a:endParaRPr>
                    </a:p>
                  </a:txBody>
                  <a:tcPr marL="68580" marR="68580" marT="0" marB="0" anchor="b"/>
                </a:tc>
                <a:tc>
                  <a:txBody>
                    <a:bodyPr/>
                    <a:lstStyle/>
                    <a:p>
                      <a:pPr algn="ctr" rtl="1">
                        <a:lnSpc>
                          <a:spcPct val="115000"/>
                        </a:lnSpc>
                        <a:spcAft>
                          <a:spcPts val="0"/>
                        </a:spcAft>
                      </a:pPr>
                      <a:r>
                        <a:rPr lang="en-US" sz="1200"/>
                        <a:t>Siniora Salami Smoked 450g</a:t>
                      </a:r>
                      <a:endParaRPr lang="en-US" sz="1100">
                        <a:latin typeface="Calibri"/>
                        <a:ea typeface="Calibri"/>
                        <a:cs typeface="Arial"/>
                      </a:endParaRPr>
                    </a:p>
                  </a:txBody>
                  <a:tcPr marL="68580" marR="68580" marT="0" marB="0" anchor="b"/>
                </a:tc>
              </a:tr>
              <a:tr h="310873">
                <a:tc>
                  <a:txBody>
                    <a:bodyPr/>
                    <a:lstStyle/>
                    <a:p>
                      <a:pPr algn="ctr" rtl="1">
                        <a:lnSpc>
                          <a:spcPct val="115000"/>
                        </a:lnSpc>
                        <a:spcAft>
                          <a:spcPts val="0"/>
                        </a:spcAft>
                      </a:pPr>
                      <a:r>
                        <a:rPr lang="en-US" sz="1200" dirty="0"/>
                        <a:t>6.15</a:t>
                      </a:r>
                      <a:endParaRPr lang="en-US" sz="1100" dirty="0">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err="1"/>
                        <a:t>Siniora</a:t>
                      </a:r>
                      <a:r>
                        <a:rPr lang="en-US" sz="1200" dirty="0"/>
                        <a:t>  </a:t>
                      </a:r>
                      <a:r>
                        <a:rPr lang="en-US" sz="1200" dirty="0" err="1"/>
                        <a:t>Trk</a:t>
                      </a:r>
                      <a:r>
                        <a:rPr lang="en-US" sz="1200" dirty="0"/>
                        <a:t> Smoked 900g</a:t>
                      </a:r>
                      <a:endParaRPr lang="en-US" sz="1100" dirty="0">
                        <a:latin typeface="Calibri"/>
                        <a:ea typeface="Calibri"/>
                        <a:cs typeface="Arial"/>
                      </a:endParaRPr>
                    </a:p>
                  </a:txBody>
                  <a:tcPr marL="68580" marR="68580" marT="0" marB="0" anchor="b"/>
                </a:tc>
              </a:tr>
            </a:tbl>
          </a:graphicData>
        </a:graphic>
      </p:graphicFrame>
      <p:sp>
        <p:nvSpPr>
          <p:cNvPr id="5" name="مستطيل 4"/>
          <p:cNvSpPr/>
          <p:nvPr/>
        </p:nvSpPr>
        <p:spPr>
          <a:xfrm>
            <a:off x="6929454" y="6273225"/>
            <a:ext cx="1733488" cy="584775"/>
          </a:xfrm>
          <a:prstGeom prst="rect">
            <a:avLst/>
          </a:prstGeom>
        </p:spPr>
        <p:txBody>
          <a:bodyPr wrap="square">
            <a:spAutoFit/>
          </a:bodyPr>
          <a:lstStyle/>
          <a:p>
            <a:pPr marL="36576" lvl="0" rtl="0">
              <a:lnSpc>
                <a:spcPct val="160000"/>
              </a:lnSpc>
              <a:buClr>
                <a:srgbClr val="F07F09"/>
              </a:buClr>
              <a:buSzPct val="80000"/>
            </a:pPr>
            <a:r>
              <a:rPr lang="en-US" sz="2000" b="1" dirty="0" err="1" smtClean="0">
                <a:solidFill>
                  <a:srgbClr val="F07F09"/>
                </a:solidFill>
                <a:latin typeface="Times New Roman" pitchFamily="18" charset="0"/>
                <a:cs typeface="Times New Roman" pitchFamily="18" charset="0"/>
              </a:rPr>
              <a:t>Sageda</a:t>
            </a:r>
            <a:r>
              <a:rPr lang="en-US" sz="2000" b="1" dirty="0" smtClean="0">
                <a:solidFill>
                  <a:srgbClr val="F07F09"/>
                </a:solidFill>
                <a:latin typeface="Times New Roman" pitchFamily="18" charset="0"/>
                <a:cs typeface="Times New Roman" pitchFamily="18" charset="0"/>
              </a:rPr>
              <a:t> </a:t>
            </a:r>
            <a:r>
              <a:rPr lang="en-US" sz="2000" b="1" dirty="0" err="1" smtClean="0">
                <a:solidFill>
                  <a:srgbClr val="F07F09"/>
                </a:solidFill>
                <a:latin typeface="Times New Roman" pitchFamily="18" charset="0"/>
                <a:cs typeface="Times New Roman" pitchFamily="18" charset="0"/>
              </a:rPr>
              <a:t>Dadu</a:t>
            </a:r>
            <a:r>
              <a:rPr lang="en-US" sz="2000" b="1" dirty="0" smtClean="0">
                <a:solidFill>
                  <a:srgbClr val="F07F09"/>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785794"/>
            <a:ext cx="8286808" cy="1071570"/>
          </a:xfrm>
        </p:spPr>
        <p:txBody>
          <a:bodyPr>
            <a:normAutofit fontScale="90000"/>
          </a:bodyPr>
          <a:lstStyle/>
          <a:p>
            <a:pPr algn="l" rtl="0"/>
            <a:r>
              <a:rPr lang="en-US" sz="3600" dirty="0" smtClean="0"/>
              <a:t>Maintenance department (spare</a:t>
            </a:r>
            <a:r>
              <a:rPr lang="ar-SA" sz="3600" dirty="0" smtClean="0"/>
              <a:t>  </a:t>
            </a:r>
            <a:r>
              <a:rPr lang="en-US" sz="3600" dirty="0" smtClean="0"/>
              <a:t>parts warehouse &amp; workshop )</a:t>
            </a:r>
            <a:endParaRPr lang="ar-SA" sz="3600" dirty="0"/>
          </a:p>
        </p:txBody>
      </p:sp>
      <p:sp>
        <p:nvSpPr>
          <p:cNvPr id="3" name="عنوان فرعي 2"/>
          <p:cNvSpPr>
            <a:spLocks noGrp="1"/>
          </p:cNvSpPr>
          <p:nvPr>
            <p:ph type="subTitle" idx="1"/>
          </p:nvPr>
        </p:nvSpPr>
        <p:spPr>
          <a:xfrm>
            <a:off x="214282" y="2071678"/>
            <a:ext cx="8643998" cy="5000660"/>
          </a:xfrm>
        </p:spPr>
        <p:txBody>
          <a:bodyPr>
            <a:normAutofit/>
          </a:bodyPr>
          <a:lstStyle/>
          <a:p>
            <a:pPr algn="just" rtl="0">
              <a:lnSpc>
                <a:spcPct val="150000"/>
              </a:lnSpc>
            </a:pPr>
            <a:r>
              <a:rPr lang="en-US" dirty="0" smtClean="0">
                <a:solidFill>
                  <a:schemeClr val="tx1"/>
                </a:solidFill>
                <a:latin typeface="Times New Roman" pitchFamily="18" charset="0"/>
                <a:cs typeface="Times New Roman" pitchFamily="18" charset="0"/>
              </a:rPr>
              <a:t>Maintenance department and spare parts warehouses are one of the main departments in S. F. F; it includes all spare parts and equipment needed .</a:t>
            </a:r>
          </a:p>
          <a:p>
            <a:pPr algn="just" rtl="0">
              <a:lnSpc>
                <a:spcPct val="150000"/>
              </a:lnSpc>
            </a:pPr>
            <a:endParaRPr lang="en-US" dirty="0" smtClean="0">
              <a:solidFill>
                <a:schemeClr val="tx1"/>
              </a:solidFill>
              <a:latin typeface="Times New Roman" pitchFamily="18" charset="0"/>
              <a:cs typeface="Times New Roman" pitchFamily="18" charset="0"/>
            </a:endParaRPr>
          </a:p>
          <a:p>
            <a:pPr algn="l"/>
            <a:endParaRPr lang="ar-SA" b="1" u="sng" dirty="0" smtClean="0">
              <a:solidFill>
                <a:schemeClr val="tx1"/>
              </a:solidFill>
              <a:latin typeface="Times New Roman" pitchFamily="18" charset="0"/>
              <a:cs typeface="Times New Roman" pitchFamily="18" charset="0"/>
            </a:endParaRPr>
          </a:p>
          <a:p>
            <a:pPr algn="l"/>
            <a:r>
              <a:rPr lang="en-US" b="1" u="sng" dirty="0" smtClean="0">
                <a:solidFill>
                  <a:schemeClr val="tx1"/>
                </a:solidFill>
                <a:latin typeface="Times New Roman" pitchFamily="18" charset="0"/>
                <a:cs typeface="Times New Roman" pitchFamily="18" charset="0"/>
              </a:rPr>
              <a:t>Effect: </a:t>
            </a:r>
            <a:endParaRPr lang="en-US" b="1" dirty="0" smtClean="0">
              <a:solidFill>
                <a:schemeClr val="tx1"/>
              </a:solidFill>
              <a:latin typeface="Times New Roman" pitchFamily="18" charset="0"/>
              <a:cs typeface="Times New Roman" pitchFamily="18" charset="0"/>
            </a:endParaRPr>
          </a:p>
          <a:p>
            <a:pPr algn="l"/>
            <a:r>
              <a:rPr lang="en-US" dirty="0" smtClean="0">
                <a:solidFill>
                  <a:schemeClr val="tx1"/>
                </a:solidFill>
                <a:latin typeface="Times New Roman" pitchFamily="18" charset="0"/>
                <a:cs typeface="Times New Roman" pitchFamily="18" charset="0"/>
              </a:rPr>
              <a:t>Difficulties in reaching tools .</a:t>
            </a:r>
            <a:r>
              <a:rPr lang="en-US" u="sng" dirty="0" smtClean="0">
                <a:solidFill>
                  <a:schemeClr val="tx1"/>
                </a:solidFill>
                <a:latin typeface="Times New Roman" pitchFamily="18" charset="0"/>
                <a:cs typeface="Times New Roman" pitchFamily="18" charset="0"/>
              </a:rPr>
              <a:t> </a:t>
            </a:r>
          </a:p>
          <a:p>
            <a:pPr algn="l"/>
            <a:endParaRPr lang="en-US" dirty="0" smtClean="0">
              <a:solidFill>
                <a:schemeClr val="tx1"/>
              </a:solidFill>
              <a:latin typeface="Times New Roman" pitchFamily="18" charset="0"/>
              <a:cs typeface="Times New Roman" pitchFamily="18" charset="0"/>
            </a:endParaRPr>
          </a:p>
          <a:p>
            <a:pPr algn="l"/>
            <a:r>
              <a:rPr lang="en-US" b="1" u="sng" dirty="0" smtClean="0">
                <a:solidFill>
                  <a:schemeClr val="tx1"/>
                </a:solidFill>
                <a:latin typeface="Times New Roman" pitchFamily="18" charset="0"/>
                <a:cs typeface="Times New Roman" pitchFamily="18" charset="0"/>
              </a:rPr>
              <a:t>Causes:</a:t>
            </a:r>
            <a:endParaRPr lang="en-US" b="1" dirty="0" smtClean="0">
              <a:solidFill>
                <a:schemeClr val="tx1"/>
              </a:solidFill>
              <a:latin typeface="Times New Roman" pitchFamily="18" charset="0"/>
              <a:cs typeface="Times New Roman" pitchFamily="18" charset="0"/>
            </a:endParaRPr>
          </a:p>
          <a:p>
            <a:pPr lvl="0" algn="l"/>
            <a:r>
              <a:rPr lang="en-US" dirty="0" smtClean="0">
                <a:solidFill>
                  <a:schemeClr val="tx1"/>
                </a:solidFill>
                <a:latin typeface="Times New Roman" pitchFamily="18" charset="0"/>
                <a:cs typeface="Times New Roman" pitchFamily="18" charset="0"/>
              </a:rPr>
              <a:t>Men ,Machine  and Method</a:t>
            </a:r>
            <a:r>
              <a:rPr lang="en-US" dirty="0" smtClean="0">
                <a:solidFill>
                  <a:schemeClr val="tx1"/>
                </a:solidFill>
              </a:rPr>
              <a:t> </a:t>
            </a:r>
            <a:r>
              <a:rPr lang="ar-SA" dirty="0" smtClean="0">
                <a:solidFill>
                  <a:schemeClr val="tx1"/>
                </a:solidFill>
              </a:rPr>
              <a:t> </a:t>
            </a:r>
          </a:p>
          <a:p>
            <a:pPr lvl="0" algn="l"/>
            <a:r>
              <a:rPr lang="ar-SA" dirty="0" smtClean="0">
                <a:solidFill>
                  <a:schemeClr val="tx1"/>
                </a:solidFill>
              </a:rPr>
              <a:t>    </a:t>
            </a:r>
          </a:p>
          <a:p>
            <a:pPr algn="just" rtl="0">
              <a:lnSpc>
                <a:spcPct val="150000"/>
              </a:lnSpc>
            </a:pPr>
            <a:endParaRPr lang="en-US" dirty="0" smtClean="0">
              <a:solidFill>
                <a:schemeClr val="tx1"/>
              </a:solidFill>
              <a:latin typeface="Times New Roman" pitchFamily="18" charset="0"/>
              <a:cs typeface="Times New Roman" pitchFamily="18" charset="0"/>
            </a:endParaRPr>
          </a:p>
          <a:p>
            <a:pPr algn="just" rtl="0">
              <a:lnSpc>
                <a:spcPct val="150000"/>
              </a:lnSpc>
            </a:pPr>
            <a:endParaRPr lang="en-US" sz="1800" b="1" dirty="0" smtClean="0">
              <a:solidFill>
                <a:schemeClr val="accent1"/>
              </a:solidFill>
              <a:latin typeface="Times New Roman" pitchFamily="18" charset="0"/>
              <a:cs typeface="Times New Roman" pitchFamily="18" charset="0"/>
            </a:endParaRPr>
          </a:p>
          <a:p>
            <a:pPr algn="just" rtl="0">
              <a:lnSpc>
                <a:spcPct val="150000"/>
              </a:lnSpc>
            </a:pPr>
            <a:endParaRPr lang="en-US" sz="1800" b="1" dirty="0" smtClean="0">
              <a:solidFill>
                <a:schemeClr val="accent1"/>
              </a:solidFill>
              <a:latin typeface="Times New Roman" pitchFamily="18" charset="0"/>
              <a:cs typeface="Times New Roman" pitchFamily="18" charset="0"/>
            </a:endParaRPr>
          </a:p>
          <a:p>
            <a:pPr algn="just" rtl="0">
              <a:lnSpc>
                <a:spcPct val="150000"/>
              </a:lnSpc>
            </a:pPr>
            <a:endParaRPr lang="en-US" sz="1800" b="1" dirty="0" smtClean="0">
              <a:solidFill>
                <a:schemeClr val="accent1"/>
              </a:solidFill>
              <a:latin typeface="Times New Roman" pitchFamily="18" charset="0"/>
              <a:cs typeface="Times New Roman" pitchFamily="18" charset="0"/>
            </a:endParaRPr>
          </a:p>
          <a:p>
            <a:pPr algn="just" rtl="0">
              <a:lnSpc>
                <a:spcPct val="150000"/>
              </a:lnSpc>
            </a:pPr>
            <a:endParaRPr lang="en-US" sz="1800" b="1" dirty="0" smtClean="0">
              <a:solidFill>
                <a:schemeClr val="accent1"/>
              </a:solidFill>
              <a:latin typeface="Times New Roman" pitchFamily="18" charset="0"/>
              <a:cs typeface="Times New Roman" pitchFamily="18" charset="0"/>
            </a:endParaRPr>
          </a:p>
        </p:txBody>
      </p:sp>
      <p:sp>
        <p:nvSpPr>
          <p:cNvPr id="5" name="مستطيل 4"/>
          <p:cNvSpPr/>
          <p:nvPr/>
        </p:nvSpPr>
        <p:spPr>
          <a:xfrm>
            <a:off x="7358082" y="6350169"/>
            <a:ext cx="1563248" cy="507831"/>
          </a:xfrm>
          <a:prstGeom prst="rect">
            <a:avLst/>
          </a:prstGeom>
        </p:spPr>
        <p:txBody>
          <a:bodyPr wrap="none">
            <a:spAutoFit/>
          </a:bodyPr>
          <a:lstStyle/>
          <a:p>
            <a:pPr algn="just" rtl="0">
              <a:lnSpc>
                <a:spcPct val="150000"/>
              </a:lnSpc>
            </a:pPr>
            <a:r>
              <a:rPr lang="en-US" b="1" dirty="0" err="1" smtClean="0">
                <a:solidFill>
                  <a:schemeClr val="accent1"/>
                </a:solidFill>
                <a:latin typeface="Times New Roman" pitchFamily="18" charset="0"/>
                <a:cs typeface="Times New Roman" pitchFamily="18" charset="0"/>
              </a:rPr>
              <a:t>Rwan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Zahran</a:t>
            </a:r>
            <a:endParaRPr lang="ar-SA" b="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71472" y="4714884"/>
            <a:ext cx="7772400" cy="914400"/>
          </a:xfrm>
        </p:spPr>
        <p:txBody>
          <a:bodyPr/>
          <a:lstStyle/>
          <a:p>
            <a:pPr algn="ctr"/>
            <a:r>
              <a:rPr lang="en-US" b="1" dirty="0" smtClean="0">
                <a:solidFill>
                  <a:schemeClr val="tx1"/>
                </a:solidFill>
                <a:latin typeface="Times New Roman" pitchFamily="18" charset="0"/>
                <a:cs typeface="Times New Roman" pitchFamily="18" charset="0"/>
              </a:rPr>
              <a:t>The current layout maintenance work shop </a:t>
            </a:r>
            <a:endParaRPr lang="ar-SA" b="1" dirty="0">
              <a:solidFill>
                <a:schemeClr val="tx1"/>
              </a:solidFill>
              <a:latin typeface="Times New Roman" pitchFamily="18" charset="0"/>
              <a:cs typeface="Times New Roman" pitchFamily="18" charset="0"/>
            </a:endParaRPr>
          </a:p>
        </p:txBody>
      </p:sp>
      <p:sp>
        <p:nvSpPr>
          <p:cNvPr id="481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8129" name="Object 1"/>
          <p:cNvGraphicFramePr>
            <a:graphicFrameLocks noChangeAspect="1"/>
          </p:cNvGraphicFramePr>
          <p:nvPr/>
        </p:nvGraphicFramePr>
        <p:xfrm>
          <a:off x="428596" y="571480"/>
          <a:ext cx="9929882" cy="4338643"/>
        </p:xfrm>
        <a:graphic>
          <a:graphicData uri="http://schemas.openxmlformats.org/presentationml/2006/ole">
            <p:oleObj spid="_x0000_s48129" r:id="rId3" imgW="39575842" imgH="22672548" progId="Visio.Drawing.11">
              <p:embed/>
            </p:oleObj>
          </a:graphicData>
        </a:graphic>
      </p:graphicFrame>
      <p:sp>
        <p:nvSpPr>
          <p:cNvPr id="5" name="مستطيل 4"/>
          <p:cNvSpPr/>
          <p:nvPr/>
        </p:nvSpPr>
        <p:spPr>
          <a:xfrm>
            <a:off x="7286644" y="6350169"/>
            <a:ext cx="1678665" cy="458074"/>
          </a:xfrm>
          <a:prstGeom prst="rect">
            <a:avLst/>
          </a:prstGeom>
        </p:spPr>
        <p:txBody>
          <a:bodyPr wrap="none">
            <a:spAutoFit/>
          </a:bodyPr>
          <a:lstStyle/>
          <a:p>
            <a:pPr algn="just" rtl="0">
              <a:lnSpc>
                <a:spcPct val="150000"/>
              </a:lnSpc>
            </a:pPr>
            <a:r>
              <a:rPr lang="en-US" b="1" dirty="0" err="1" smtClean="0">
                <a:solidFill>
                  <a:schemeClr val="accent1"/>
                </a:solidFill>
                <a:latin typeface="Times New Roman" pitchFamily="18" charset="0"/>
                <a:cs typeface="Times New Roman" pitchFamily="18" charset="0"/>
              </a:rPr>
              <a:t>Rawan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Zahran</a:t>
            </a:r>
            <a:endParaRPr lang="ar-SA" b="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7072331" y="6350169"/>
            <a:ext cx="1928826" cy="507831"/>
          </a:xfrm>
          <a:prstGeom prst="rect">
            <a:avLst/>
          </a:prstGeom>
        </p:spPr>
        <p:txBody>
          <a:bodyPr wrap="square">
            <a:spAutoFit/>
          </a:bodyPr>
          <a:lstStyle/>
          <a:p>
            <a:pPr algn="just" rtl="0">
              <a:lnSpc>
                <a:spcPct val="150000"/>
              </a:lnSpc>
            </a:pPr>
            <a:r>
              <a:rPr lang="en-US" b="1" dirty="0" err="1" smtClean="0">
                <a:solidFill>
                  <a:schemeClr val="accent1"/>
                </a:solidFill>
                <a:latin typeface="Times New Roman" pitchFamily="18" charset="0"/>
                <a:cs typeface="Times New Roman" pitchFamily="18" charset="0"/>
              </a:rPr>
              <a:t>Rawan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Zahran</a:t>
            </a:r>
            <a:endParaRPr lang="ar-SA" b="1" dirty="0">
              <a:solidFill>
                <a:schemeClr val="accent1"/>
              </a:solidFill>
              <a:latin typeface="Times New Roman" pitchFamily="18" charset="0"/>
              <a:cs typeface="Times New Roman" pitchFamily="18" charset="0"/>
            </a:endParaRPr>
          </a:p>
        </p:txBody>
      </p:sp>
      <p:sp>
        <p:nvSpPr>
          <p:cNvPr id="9" name="Oval 2"/>
          <p:cNvSpPr/>
          <p:nvPr/>
        </p:nvSpPr>
        <p:spPr>
          <a:xfrm>
            <a:off x="3048000" y="2438400"/>
            <a:ext cx="2743200" cy="19050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4800" b="1" dirty="0" smtClean="0">
                <a:solidFill>
                  <a:schemeClr val="bg1"/>
                </a:solidFill>
                <a:latin typeface="Times New Roman" pitchFamily="18" charset="0"/>
                <a:cs typeface="Times New Roman" pitchFamily="18" charset="0"/>
              </a:rPr>
              <a:t>5S</a:t>
            </a:r>
            <a:endParaRPr lang="en-US" sz="4800" b="1" dirty="0">
              <a:solidFill>
                <a:schemeClr val="bg1"/>
              </a:solidFill>
              <a:latin typeface="Times New Roman" pitchFamily="18" charset="0"/>
              <a:cs typeface="Times New Roman" pitchFamily="18" charset="0"/>
            </a:endParaRPr>
          </a:p>
        </p:txBody>
      </p:sp>
      <p:sp>
        <p:nvSpPr>
          <p:cNvPr id="10" name="Oval 3"/>
          <p:cNvSpPr/>
          <p:nvPr/>
        </p:nvSpPr>
        <p:spPr>
          <a:xfrm>
            <a:off x="6019800" y="1676400"/>
            <a:ext cx="2514600" cy="1752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400" dirty="0" smtClean="0">
                <a:latin typeface="Times New Roman" pitchFamily="18" charset="0"/>
                <a:cs typeface="Times New Roman" pitchFamily="18" charset="0"/>
              </a:rPr>
              <a:t>Sustain </a:t>
            </a:r>
            <a:endParaRPr lang="en-US" sz="2400" dirty="0">
              <a:latin typeface="Times New Roman" pitchFamily="18" charset="0"/>
              <a:cs typeface="Times New Roman" pitchFamily="18" charset="0"/>
            </a:endParaRPr>
          </a:p>
        </p:txBody>
      </p:sp>
      <p:sp>
        <p:nvSpPr>
          <p:cNvPr id="11" name="Oval 4"/>
          <p:cNvSpPr/>
          <p:nvPr/>
        </p:nvSpPr>
        <p:spPr>
          <a:xfrm>
            <a:off x="1143000" y="4343400"/>
            <a:ext cx="2514600" cy="1676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400" dirty="0" smtClean="0">
                <a:latin typeface="Times New Roman" pitchFamily="18" charset="0"/>
                <a:cs typeface="Times New Roman" pitchFamily="18" charset="0"/>
              </a:rPr>
              <a:t>Standardized </a:t>
            </a:r>
            <a:endParaRPr lang="en-US" sz="2400" dirty="0">
              <a:latin typeface="Times New Roman" pitchFamily="18" charset="0"/>
              <a:cs typeface="Times New Roman" pitchFamily="18" charset="0"/>
            </a:endParaRPr>
          </a:p>
        </p:txBody>
      </p:sp>
      <p:sp>
        <p:nvSpPr>
          <p:cNvPr id="12" name="Oval 5"/>
          <p:cNvSpPr/>
          <p:nvPr/>
        </p:nvSpPr>
        <p:spPr>
          <a:xfrm>
            <a:off x="5029200" y="4343400"/>
            <a:ext cx="2590800" cy="1752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400" dirty="0" smtClean="0">
                <a:latin typeface="Times New Roman" pitchFamily="18" charset="0"/>
                <a:cs typeface="Times New Roman" pitchFamily="18" charset="0"/>
              </a:rPr>
              <a:t>Shine </a:t>
            </a:r>
            <a:endParaRPr lang="en-US" sz="2400" dirty="0">
              <a:latin typeface="Times New Roman" pitchFamily="18" charset="0"/>
              <a:cs typeface="Times New Roman" pitchFamily="18" charset="0"/>
            </a:endParaRPr>
          </a:p>
        </p:txBody>
      </p:sp>
      <p:sp>
        <p:nvSpPr>
          <p:cNvPr id="13" name="Oval 6"/>
          <p:cNvSpPr/>
          <p:nvPr/>
        </p:nvSpPr>
        <p:spPr>
          <a:xfrm>
            <a:off x="381000" y="1828800"/>
            <a:ext cx="2438400" cy="1676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400" dirty="0" smtClean="0">
                <a:latin typeface="Times New Roman" pitchFamily="18" charset="0"/>
                <a:cs typeface="Times New Roman" pitchFamily="18" charset="0"/>
              </a:rPr>
              <a:t>Set In Order </a:t>
            </a:r>
            <a:endParaRPr lang="en-US" sz="2400" dirty="0">
              <a:latin typeface="Times New Roman" pitchFamily="18" charset="0"/>
              <a:cs typeface="Times New Roman" pitchFamily="18" charset="0"/>
            </a:endParaRPr>
          </a:p>
        </p:txBody>
      </p:sp>
      <p:sp>
        <p:nvSpPr>
          <p:cNvPr id="14" name="Oval 7"/>
          <p:cNvSpPr/>
          <p:nvPr/>
        </p:nvSpPr>
        <p:spPr>
          <a:xfrm>
            <a:off x="3200400" y="304800"/>
            <a:ext cx="26670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400" dirty="0" smtClean="0">
                <a:latin typeface="Times New Roman" pitchFamily="18" charset="0"/>
                <a:cs typeface="Times New Roman" pitchFamily="18" charset="0"/>
              </a:rPr>
              <a:t>Sort</a:t>
            </a:r>
            <a:endParaRPr lang="en-US" sz="2400" dirty="0">
              <a:latin typeface="Times New Roman" pitchFamily="18" charset="0"/>
              <a:cs typeface="Times New Roman" pitchFamily="18" charset="0"/>
            </a:endParaRPr>
          </a:p>
        </p:txBody>
      </p:sp>
      <p:cxnSp>
        <p:nvCxnSpPr>
          <p:cNvPr id="15" name="Straight Connector 9"/>
          <p:cNvCxnSpPr/>
          <p:nvPr/>
        </p:nvCxnSpPr>
        <p:spPr>
          <a:xfrm flipV="1">
            <a:off x="5715000" y="2819400"/>
            <a:ext cx="381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3"/>
          <p:cNvCxnSpPr>
            <a:stCxn id="9" idx="0"/>
          </p:cNvCxnSpPr>
          <p:nvPr/>
        </p:nvCxnSpPr>
        <p:spPr>
          <a:xfrm flipV="1">
            <a:off x="4419600" y="1905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4"/>
          <p:cNvCxnSpPr/>
          <p:nvPr/>
        </p:nvCxnSpPr>
        <p:spPr>
          <a:xfrm>
            <a:off x="2743200" y="2895600"/>
            <a:ext cx="381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5"/>
          <p:cNvCxnSpPr>
            <a:stCxn id="11" idx="7"/>
          </p:cNvCxnSpPr>
          <p:nvPr/>
        </p:nvCxnSpPr>
        <p:spPr>
          <a:xfrm flipV="1">
            <a:off x="3289345" y="4114800"/>
            <a:ext cx="292055" cy="474103"/>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6"/>
          <p:cNvCxnSpPr/>
          <p:nvPr/>
        </p:nvCxnSpPr>
        <p:spPr>
          <a:xfrm>
            <a:off x="5486400" y="3962400"/>
            <a:ext cx="304800" cy="4572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500042"/>
            <a:ext cx="7772400" cy="857256"/>
          </a:xfrm>
        </p:spPr>
        <p:txBody>
          <a:bodyPr>
            <a:normAutofit fontScale="90000"/>
          </a:bodyPr>
          <a:lstStyle/>
          <a:p>
            <a:r>
              <a:rPr lang="en-US" dirty="0" smtClean="0"/>
              <a:t>Seven Wastes Analysis :</a:t>
            </a:r>
            <a:endParaRPr lang="ar-SA" dirty="0"/>
          </a:p>
        </p:txBody>
      </p:sp>
      <p:sp>
        <p:nvSpPr>
          <p:cNvPr id="3" name="عنوان فرعي 2"/>
          <p:cNvSpPr>
            <a:spLocks noGrp="1"/>
          </p:cNvSpPr>
          <p:nvPr>
            <p:ph type="subTitle" idx="1"/>
          </p:nvPr>
        </p:nvSpPr>
        <p:spPr>
          <a:xfrm>
            <a:off x="714348" y="1857364"/>
            <a:ext cx="7772400" cy="4143404"/>
          </a:xfrm>
        </p:spPr>
        <p:txBody>
          <a:bodyPr>
            <a:normAutofit/>
          </a:bodyPr>
          <a:lstStyle/>
          <a:p>
            <a:pPr algn="just" rtl="0">
              <a:lnSpc>
                <a:spcPct val="150000"/>
              </a:lnSpc>
            </a:pPr>
            <a:r>
              <a:rPr lang="en-US" dirty="0" smtClean="0">
                <a:solidFill>
                  <a:schemeClr val="tx1"/>
                </a:solidFill>
                <a:latin typeface="Times New Roman" pitchFamily="18" charset="0"/>
                <a:cs typeface="Times New Roman" pitchFamily="18" charset="0"/>
              </a:rPr>
              <a:t>In order to analyze seven wastes, which represent backbone of lean system ,practical visits have been done (warehouses , production area and maintenance) during these visits  major of these waste have been noticed   and relevant data  has been collected based on its priority in term of high impact .</a:t>
            </a:r>
            <a:endParaRPr lang="en-US" dirty="0" smtClean="0"/>
          </a:p>
          <a:p>
            <a:pPr rtl="0"/>
            <a:r>
              <a:rPr lang="en-US" dirty="0" smtClean="0"/>
              <a:t> </a:t>
            </a:r>
          </a:p>
          <a:p>
            <a:endParaRPr lang="ar-SA" dirty="0"/>
          </a:p>
        </p:txBody>
      </p:sp>
      <p:sp>
        <p:nvSpPr>
          <p:cNvPr id="4" name="مستطيل 3"/>
          <p:cNvSpPr/>
          <p:nvPr/>
        </p:nvSpPr>
        <p:spPr>
          <a:xfrm>
            <a:off x="7580752" y="6350169"/>
            <a:ext cx="1678665" cy="458074"/>
          </a:xfrm>
          <a:prstGeom prst="rect">
            <a:avLst/>
          </a:prstGeom>
        </p:spPr>
        <p:txBody>
          <a:bodyPr wrap="none">
            <a:spAutoFit/>
          </a:bodyPr>
          <a:lstStyle/>
          <a:p>
            <a:pPr algn="just" rtl="0">
              <a:lnSpc>
                <a:spcPct val="150000"/>
              </a:lnSpc>
            </a:pPr>
            <a:r>
              <a:rPr lang="en-US" b="1" dirty="0" err="1" smtClean="0">
                <a:solidFill>
                  <a:schemeClr val="accent1"/>
                </a:solidFill>
                <a:latin typeface="Times New Roman" pitchFamily="18" charset="0"/>
                <a:cs typeface="Times New Roman" pitchFamily="18" charset="0"/>
              </a:rPr>
              <a:t>Rawan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Zahran</a:t>
            </a:r>
            <a:endParaRPr lang="ar-SA" b="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2"/>
          <p:cNvSpPr/>
          <p:nvPr/>
        </p:nvSpPr>
        <p:spPr>
          <a:xfrm>
            <a:off x="785786" y="1357298"/>
            <a:ext cx="2133600" cy="10668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Nonconforming final product </a:t>
            </a:r>
            <a:endParaRPr lang="en-US" sz="2000" dirty="0">
              <a:solidFill>
                <a:schemeClr val="bg1"/>
              </a:solidFill>
            </a:endParaRPr>
          </a:p>
        </p:txBody>
      </p:sp>
      <p:grpSp>
        <p:nvGrpSpPr>
          <p:cNvPr id="10" name="Group 7"/>
          <p:cNvGrpSpPr/>
          <p:nvPr/>
        </p:nvGrpSpPr>
        <p:grpSpPr>
          <a:xfrm rot="6880138">
            <a:off x="2606240" y="2957484"/>
            <a:ext cx="531684" cy="731276"/>
            <a:chOff x="5009565" y="4069338"/>
            <a:chExt cx="531684" cy="645042"/>
          </a:xfrm>
        </p:grpSpPr>
        <p:sp>
          <p:nvSpPr>
            <p:cNvPr id="11" name="Right Arrow 8"/>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2"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algn="ctr" defTabSz="1066800" rtl="1">
                <a:lnSpc>
                  <a:spcPct val="90000"/>
                </a:lnSpc>
                <a:spcBef>
                  <a:spcPct val="0"/>
                </a:spcBef>
                <a:spcAft>
                  <a:spcPct val="35000"/>
                </a:spcAft>
              </a:pPr>
              <a:endParaRPr lang="ar-JO" sz="2400"/>
            </a:p>
          </p:txBody>
        </p:sp>
      </p:grpSp>
      <p:sp>
        <p:nvSpPr>
          <p:cNvPr id="13" name="Rounded Rectangle 10"/>
          <p:cNvSpPr/>
          <p:nvPr/>
        </p:nvSpPr>
        <p:spPr>
          <a:xfrm>
            <a:off x="357158" y="2786058"/>
            <a:ext cx="2133600" cy="10668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Defects during cook phase</a:t>
            </a:r>
            <a:endParaRPr lang="en-US" sz="2000" dirty="0">
              <a:solidFill>
                <a:schemeClr val="bg1"/>
              </a:solidFill>
            </a:endParaRPr>
          </a:p>
        </p:txBody>
      </p:sp>
      <p:grpSp>
        <p:nvGrpSpPr>
          <p:cNvPr id="14" name="Group 11"/>
          <p:cNvGrpSpPr/>
          <p:nvPr/>
        </p:nvGrpSpPr>
        <p:grpSpPr>
          <a:xfrm rot="3320105">
            <a:off x="3396526" y="4087401"/>
            <a:ext cx="531684" cy="615702"/>
            <a:chOff x="5009565" y="4069338"/>
            <a:chExt cx="531684" cy="645042"/>
          </a:xfrm>
        </p:grpSpPr>
        <p:sp>
          <p:nvSpPr>
            <p:cNvPr id="15" name="Right Arrow 12"/>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6"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a:p>
          </p:txBody>
        </p:sp>
      </p:grpSp>
      <p:grpSp>
        <p:nvGrpSpPr>
          <p:cNvPr id="17" name="Group 14"/>
          <p:cNvGrpSpPr/>
          <p:nvPr/>
        </p:nvGrpSpPr>
        <p:grpSpPr>
          <a:xfrm rot="21381788">
            <a:off x="5345341" y="4015406"/>
            <a:ext cx="531684" cy="676661"/>
            <a:chOff x="5009565" y="4069338"/>
            <a:chExt cx="531684" cy="645042"/>
          </a:xfrm>
        </p:grpSpPr>
        <p:sp>
          <p:nvSpPr>
            <p:cNvPr id="18" name="Right Arrow 15"/>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9"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grpSp>
        <p:nvGrpSpPr>
          <p:cNvPr id="20" name="Group 17"/>
          <p:cNvGrpSpPr/>
          <p:nvPr/>
        </p:nvGrpSpPr>
        <p:grpSpPr>
          <a:xfrm rot="17854700">
            <a:off x="5916551" y="3070681"/>
            <a:ext cx="531684" cy="615702"/>
            <a:chOff x="5009565" y="4069338"/>
            <a:chExt cx="531684" cy="645042"/>
          </a:xfrm>
        </p:grpSpPr>
        <p:sp>
          <p:nvSpPr>
            <p:cNvPr id="21" name="Right Arrow 18"/>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22"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algn="ctr" defTabSz="1066800" rtl="1">
                <a:lnSpc>
                  <a:spcPct val="90000"/>
                </a:lnSpc>
                <a:spcBef>
                  <a:spcPct val="0"/>
                </a:spcBef>
                <a:spcAft>
                  <a:spcPct val="35000"/>
                </a:spcAft>
              </a:pPr>
              <a:endParaRPr lang="ar-JO" sz="2400"/>
            </a:p>
          </p:txBody>
        </p:sp>
      </p:grpSp>
      <p:grpSp>
        <p:nvGrpSpPr>
          <p:cNvPr id="23" name="Group 20"/>
          <p:cNvGrpSpPr/>
          <p:nvPr/>
        </p:nvGrpSpPr>
        <p:grpSpPr>
          <a:xfrm rot="14558974">
            <a:off x="5235132" y="2050909"/>
            <a:ext cx="531684" cy="615702"/>
            <a:chOff x="5009565" y="4069338"/>
            <a:chExt cx="531684" cy="645042"/>
          </a:xfrm>
        </p:grpSpPr>
        <p:sp>
          <p:nvSpPr>
            <p:cNvPr id="24" name="Right Arrow 21"/>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25"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grpSp>
        <p:nvGrpSpPr>
          <p:cNvPr id="26" name="Group 23"/>
          <p:cNvGrpSpPr/>
          <p:nvPr/>
        </p:nvGrpSpPr>
        <p:grpSpPr>
          <a:xfrm rot="12256729">
            <a:off x="4103565" y="1725130"/>
            <a:ext cx="531684" cy="615702"/>
            <a:chOff x="5009565" y="4069338"/>
            <a:chExt cx="531684" cy="645042"/>
          </a:xfrm>
        </p:grpSpPr>
        <p:sp>
          <p:nvSpPr>
            <p:cNvPr id="27" name="Right Arrow 24"/>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28"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grpSp>
        <p:nvGrpSpPr>
          <p:cNvPr id="29" name="Group 26"/>
          <p:cNvGrpSpPr/>
          <p:nvPr/>
        </p:nvGrpSpPr>
        <p:grpSpPr>
          <a:xfrm rot="9317032">
            <a:off x="3033291" y="2226068"/>
            <a:ext cx="531684" cy="615702"/>
            <a:chOff x="5009565" y="4069338"/>
            <a:chExt cx="531684" cy="645042"/>
          </a:xfrm>
        </p:grpSpPr>
        <p:sp>
          <p:nvSpPr>
            <p:cNvPr id="30" name="Right Arrow 27"/>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31"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algn="ctr" defTabSz="1066800" rtl="1">
                <a:lnSpc>
                  <a:spcPct val="90000"/>
                </a:lnSpc>
                <a:spcBef>
                  <a:spcPct val="0"/>
                </a:spcBef>
                <a:spcAft>
                  <a:spcPct val="35000"/>
                </a:spcAft>
              </a:pPr>
              <a:endParaRPr lang="ar-JO" sz="2400"/>
            </a:p>
          </p:txBody>
        </p:sp>
      </p:grpSp>
      <p:sp>
        <p:nvSpPr>
          <p:cNvPr id="35" name="Rounded Rectangle 32"/>
          <p:cNvSpPr/>
          <p:nvPr/>
        </p:nvSpPr>
        <p:spPr>
          <a:xfrm>
            <a:off x="6500826" y="2786058"/>
            <a:ext cx="2286016" cy="10668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marL="493776" lvl="0" indent="-457200" algn="l" rtl="0">
              <a:lnSpc>
                <a:spcPct val="110000"/>
              </a:lnSpc>
            </a:pPr>
            <a:r>
              <a:rPr lang="en-US" sz="2000" dirty="0" smtClean="0">
                <a:solidFill>
                  <a:schemeClr val="tx1"/>
                </a:solidFill>
                <a:latin typeface="Times New Roman" pitchFamily="18" charset="0"/>
                <a:cs typeface="Times New Roman" pitchFamily="18" charset="0"/>
              </a:rPr>
              <a:t>Defects in R.M </a:t>
            </a:r>
          </a:p>
          <a:p>
            <a:pPr marL="493776" lvl="0" indent="-457200" algn="l" rtl="0">
              <a:lnSpc>
                <a:spcPct val="110000"/>
              </a:lnSpc>
            </a:pPr>
            <a:r>
              <a:rPr lang="en-US" sz="2000" dirty="0" smtClean="0">
                <a:solidFill>
                  <a:schemeClr val="tx1"/>
                </a:solidFill>
                <a:latin typeface="Times New Roman" pitchFamily="18" charset="0"/>
                <a:cs typeface="Times New Roman" pitchFamily="18" charset="0"/>
              </a:rPr>
              <a:t>according to its </a:t>
            </a:r>
          </a:p>
          <a:p>
            <a:pPr marL="493776" lvl="0" indent="-457200" algn="l" rtl="0">
              <a:lnSpc>
                <a:spcPct val="110000"/>
              </a:lnSpc>
            </a:pPr>
            <a:r>
              <a:rPr lang="en-US" sz="2000" dirty="0" smtClean="0">
                <a:solidFill>
                  <a:schemeClr val="tx1"/>
                </a:solidFill>
                <a:latin typeface="Times New Roman" pitchFamily="18" charset="0"/>
                <a:cs typeface="Times New Roman" pitchFamily="18" charset="0"/>
              </a:rPr>
              <a:t>transfer ways.</a:t>
            </a:r>
          </a:p>
        </p:txBody>
      </p:sp>
      <p:sp>
        <p:nvSpPr>
          <p:cNvPr id="36" name="Rounded Rectangle 33"/>
          <p:cNvSpPr/>
          <p:nvPr/>
        </p:nvSpPr>
        <p:spPr>
          <a:xfrm>
            <a:off x="5715008" y="1214422"/>
            <a:ext cx="2133600" cy="10668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Defect in the final products </a:t>
            </a:r>
            <a:endParaRPr lang="en-US" sz="2000" dirty="0">
              <a:solidFill>
                <a:schemeClr val="bg1"/>
              </a:solidFill>
            </a:endParaRPr>
          </a:p>
        </p:txBody>
      </p:sp>
      <p:sp>
        <p:nvSpPr>
          <p:cNvPr id="37" name="Rounded Rectangle 34"/>
          <p:cNvSpPr/>
          <p:nvPr/>
        </p:nvSpPr>
        <p:spPr>
          <a:xfrm>
            <a:off x="3352800" y="533400"/>
            <a:ext cx="2133600" cy="10668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Defect in previously soaked cases</a:t>
            </a:r>
            <a:endParaRPr lang="en-US" sz="2000" dirty="0">
              <a:solidFill>
                <a:schemeClr val="bg1"/>
              </a:solidFill>
            </a:endParaRPr>
          </a:p>
        </p:txBody>
      </p:sp>
      <p:sp>
        <p:nvSpPr>
          <p:cNvPr id="39" name="Rounded Rectangle 36"/>
          <p:cNvSpPr/>
          <p:nvPr/>
        </p:nvSpPr>
        <p:spPr>
          <a:xfrm>
            <a:off x="5214942" y="4643446"/>
            <a:ext cx="2133600" cy="10668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Defects during production process </a:t>
            </a:r>
            <a:endParaRPr lang="en-US" sz="2000" dirty="0">
              <a:solidFill>
                <a:schemeClr val="bg1"/>
              </a:solidFill>
            </a:endParaRPr>
          </a:p>
        </p:txBody>
      </p:sp>
      <p:sp>
        <p:nvSpPr>
          <p:cNvPr id="40" name="Rounded Rectangle 37"/>
          <p:cNvSpPr/>
          <p:nvPr/>
        </p:nvSpPr>
        <p:spPr>
          <a:xfrm>
            <a:off x="2000232" y="4714884"/>
            <a:ext cx="2133600" cy="10668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lvl="0" algn="ctr"/>
            <a:r>
              <a:rPr lang="en-US" sz="2000" dirty="0" smtClean="0">
                <a:solidFill>
                  <a:schemeClr val="tx1"/>
                </a:solidFill>
                <a:latin typeface="Times New Roman" pitchFamily="18" charset="0"/>
                <a:cs typeface="Times New Roman" pitchFamily="18" charset="0"/>
              </a:rPr>
              <a:t>Back order from the customers.</a:t>
            </a:r>
          </a:p>
          <a:p>
            <a:pPr algn="ctr"/>
            <a:endParaRPr lang="en-US" sz="2000" dirty="0">
              <a:solidFill>
                <a:schemeClr val="bg1"/>
              </a:solidFill>
            </a:endParaRPr>
          </a:p>
        </p:txBody>
      </p:sp>
      <p:sp>
        <p:nvSpPr>
          <p:cNvPr id="41" name="Oval 38"/>
          <p:cNvSpPr/>
          <p:nvPr/>
        </p:nvSpPr>
        <p:spPr>
          <a:xfrm>
            <a:off x="3286116" y="2357430"/>
            <a:ext cx="2581284" cy="1905000"/>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US" sz="2800" b="1" dirty="0" smtClean="0">
                <a:solidFill>
                  <a:schemeClr val="bg1"/>
                </a:solidFill>
              </a:rPr>
              <a:t>Defects </a:t>
            </a:r>
            <a:endParaRPr lang="en-US" sz="2800" b="1" dirty="0">
              <a:solidFill>
                <a:schemeClr val="bg1"/>
              </a:solidFill>
            </a:endParaRPr>
          </a:p>
        </p:txBody>
      </p:sp>
      <p:sp>
        <p:nvSpPr>
          <p:cNvPr id="32" name="مستطيل 31"/>
          <p:cNvSpPr/>
          <p:nvPr/>
        </p:nvSpPr>
        <p:spPr>
          <a:xfrm>
            <a:off x="7465335" y="6399926"/>
            <a:ext cx="1678665" cy="458074"/>
          </a:xfrm>
          <a:prstGeom prst="rect">
            <a:avLst/>
          </a:prstGeom>
        </p:spPr>
        <p:txBody>
          <a:bodyPr wrap="none">
            <a:spAutoFit/>
          </a:bodyPr>
          <a:lstStyle/>
          <a:p>
            <a:pPr algn="just" rtl="0">
              <a:lnSpc>
                <a:spcPct val="150000"/>
              </a:lnSpc>
            </a:pPr>
            <a:r>
              <a:rPr lang="en-US" b="1" dirty="0" err="1" smtClean="0">
                <a:solidFill>
                  <a:schemeClr val="accent1"/>
                </a:solidFill>
                <a:latin typeface="Times New Roman" pitchFamily="18" charset="0"/>
                <a:cs typeface="Times New Roman" pitchFamily="18" charset="0"/>
              </a:rPr>
              <a:t>Rawan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Zahran</a:t>
            </a:r>
            <a:endParaRPr lang="ar-SA" b="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3"/>
          <p:cNvSpPr txBox="1">
            <a:spLocks/>
          </p:cNvSpPr>
          <p:nvPr/>
        </p:nvSpPr>
        <p:spPr>
          <a:xfrm>
            <a:off x="8348328" y="6111875"/>
            <a:ext cx="457200" cy="365125"/>
          </a:xfrm>
          <a:prstGeom prst="rect">
            <a:avLst/>
          </a:prstGeom>
        </p:spPr>
        <p:txBody>
          <a:bodyPr vert="horz" anchor="b"/>
          <a:lstStyle/>
          <a:p>
            <a:pPr marL="0" marR="0" lvl="0" indent="0" algn="r" defTabSz="914400" rtl="1" eaLnBrk="1" fontAlgn="auto" latinLnBrk="0" hangingPunct="1">
              <a:lnSpc>
                <a:spcPct val="100000"/>
              </a:lnSpc>
              <a:spcBef>
                <a:spcPts val="0"/>
              </a:spcBef>
              <a:spcAft>
                <a:spcPts val="0"/>
              </a:spcAft>
              <a:buClrTx/>
              <a:buSzTx/>
              <a:buFontTx/>
              <a:buNone/>
              <a:tabLst/>
              <a:defRPr/>
            </a:pPr>
            <a:fld id="{816865E5-F6B8-45C5-ABAF-E501936C776E}" type="slidenum">
              <a:rPr kumimoji="0" lang="ar-SA" sz="1000" b="0" i="0" u="none" strike="noStrike" kern="1200" cap="none" spc="0" normalizeH="0" baseline="0" noProof="0" smtClean="0">
                <a:ln>
                  <a:noFill/>
                </a:ln>
                <a:solidFill>
                  <a:schemeClr val="bg2">
                    <a:shade val="50000"/>
                  </a:schemeClr>
                </a:solidFill>
                <a:effectLst/>
                <a:uLnTx/>
                <a:uFillTx/>
                <a:latin typeface="+mn-lt"/>
                <a:ea typeface="+mn-ea"/>
                <a:cs typeface="+mn-cs"/>
              </a:rPr>
              <a:pPr marL="0" marR="0" lvl="0" indent="0" algn="r" defTabSz="914400" rtl="1" eaLnBrk="1" fontAlgn="auto" latinLnBrk="0" hangingPunct="1">
                <a:lnSpc>
                  <a:spcPct val="100000"/>
                </a:lnSpc>
                <a:spcBef>
                  <a:spcPts val="0"/>
                </a:spcBef>
                <a:spcAft>
                  <a:spcPts val="0"/>
                </a:spcAft>
                <a:buClrTx/>
                <a:buSzTx/>
                <a:buFontTx/>
                <a:buNone/>
                <a:tabLst/>
                <a:defRPr/>
              </a:pPr>
              <a:t>39</a:t>
            </a:fld>
            <a:endParaRPr kumimoji="0" lang="ar-SA" sz="1000" b="0" i="0" u="none" strike="noStrike" kern="1200" cap="none" spc="0" normalizeH="0" baseline="0" noProof="0">
              <a:ln>
                <a:noFill/>
              </a:ln>
              <a:solidFill>
                <a:schemeClr val="bg2">
                  <a:shade val="50000"/>
                </a:schemeClr>
              </a:solidFill>
              <a:effectLst/>
              <a:uLnTx/>
              <a:uFillTx/>
              <a:latin typeface="+mn-lt"/>
              <a:ea typeface="+mn-ea"/>
              <a:cs typeface="+mn-cs"/>
            </a:endParaRPr>
          </a:p>
        </p:txBody>
      </p:sp>
      <p:sp>
        <p:nvSpPr>
          <p:cNvPr id="6" name="Rounded Rectangle 2"/>
          <p:cNvSpPr/>
          <p:nvPr/>
        </p:nvSpPr>
        <p:spPr>
          <a:xfrm>
            <a:off x="285720" y="2643182"/>
            <a:ext cx="2133600" cy="10668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Worker’s motion in order to move pans </a:t>
            </a:r>
            <a:endParaRPr lang="en-US" sz="2000" dirty="0">
              <a:solidFill>
                <a:schemeClr val="tx1"/>
              </a:solidFill>
              <a:latin typeface="Times New Roman" pitchFamily="18" charset="0"/>
              <a:cs typeface="Times New Roman" pitchFamily="18" charset="0"/>
            </a:endParaRPr>
          </a:p>
        </p:txBody>
      </p:sp>
      <p:grpSp>
        <p:nvGrpSpPr>
          <p:cNvPr id="7" name="Group 7"/>
          <p:cNvGrpSpPr/>
          <p:nvPr/>
        </p:nvGrpSpPr>
        <p:grpSpPr>
          <a:xfrm rot="7005110">
            <a:off x="2541860" y="2775867"/>
            <a:ext cx="531684" cy="900496"/>
            <a:chOff x="5009565" y="4069338"/>
            <a:chExt cx="531684" cy="645042"/>
          </a:xfrm>
        </p:grpSpPr>
        <p:sp>
          <p:nvSpPr>
            <p:cNvPr id="8" name="Right Arrow 8"/>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9"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algn="ctr" defTabSz="1066800" rtl="1">
                <a:lnSpc>
                  <a:spcPct val="90000"/>
                </a:lnSpc>
                <a:spcBef>
                  <a:spcPct val="0"/>
                </a:spcBef>
                <a:spcAft>
                  <a:spcPct val="35000"/>
                </a:spcAft>
              </a:pPr>
              <a:endParaRPr lang="ar-JO" sz="2400"/>
            </a:p>
          </p:txBody>
        </p:sp>
      </p:grpSp>
      <p:sp>
        <p:nvSpPr>
          <p:cNvPr id="10" name="Rounded Rectangle 10"/>
          <p:cNvSpPr/>
          <p:nvPr/>
        </p:nvSpPr>
        <p:spPr>
          <a:xfrm>
            <a:off x="1714480" y="4714884"/>
            <a:ext cx="2214578" cy="1143008"/>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Worker’s motion in order to bring machine spare parts </a:t>
            </a:r>
            <a:endParaRPr lang="en-US" sz="2000" dirty="0">
              <a:solidFill>
                <a:schemeClr val="bg1"/>
              </a:solidFill>
            </a:endParaRPr>
          </a:p>
        </p:txBody>
      </p:sp>
      <p:grpSp>
        <p:nvGrpSpPr>
          <p:cNvPr id="11" name="Group 11"/>
          <p:cNvGrpSpPr/>
          <p:nvPr/>
        </p:nvGrpSpPr>
        <p:grpSpPr>
          <a:xfrm rot="3320105">
            <a:off x="3396526" y="4087401"/>
            <a:ext cx="531684" cy="615702"/>
            <a:chOff x="5009565" y="4069338"/>
            <a:chExt cx="531684" cy="645042"/>
          </a:xfrm>
        </p:grpSpPr>
        <p:sp>
          <p:nvSpPr>
            <p:cNvPr id="12" name="Right Arrow 12"/>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3"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a:p>
          </p:txBody>
        </p:sp>
      </p:grpSp>
      <p:grpSp>
        <p:nvGrpSpPr>
          <p:cNvPr id="14" name="Group 14"/>
          <p:cNvGrpSpPr/>
          <p:nvPr/>
        </p:nvGrpSpPr>
        <p:grpSpPr>
          <a:xfrm rot="21381788">
            <a:off x="5345341" y="4015406"/>
            <a:ext cx="531684" cy="676661"/>
            <a:chOff x="5009565" y="4069338"/>
            <a:chExt cx="531684" cy="645042"/>
          </a:xfrm>
        </p:grpSpPr>
        <p:sp>
          <p:nvSpPr>
            <p:cNvPr id="15" name="Right Arrow 15"/>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6"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grpSp>
        <p:nvGrpSpPr>
          <p:cNvPr id="17" name="Group 17"/>
          <p:cNvGrpSpPr/>
          <p:nvPr/>
        </p:nvGrpSpPr>
        <p:grpSpPr>
          <a:xfrm rot="17689560">
            <a:off x="5981483" y="2908371"/>
            <a:ext cx="554801" cy="775915"/>
            <a:chOff x="5009565" y="4069338"/>
            <a:chExt cx="531684" cy="645042"/>
          </a:xfrm>
        </p:grpSpPr>
        <p:sp>
          <p:nvSpPr>
            <p:cNvPr id="18" name="Right Arrow 18"/>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9"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algn="ctr" defTabSz="1066800" rtl="1">
                <a:lnSpc>
                  <a:spcPct val="90000"/>
                </a:lnSpc>
                <a:spcBef>
                  <a:spcPct val="0"/>
                </a:spcBef>
                <a:spcAft>
                  <a:spcPct val="35000"/>
                </a:spcAft>
              </a:pPr>
              <a:endParaRPr lang="ar-JO" sz="2400"/>
            </a:p>
          </p:txBody>
        </p:sp>
      </p:grpSp>
      <p:grpSp>
        <p:nvGrpSpPr>
          <p:cNvPr id="23" name="Group 23"/>
          <p:cNvGrpSpPr/>
          <p:nvPr/>
        </p:nvGrpSpPr>
        <p:grpSpPr>
          <a:xfrm rot="12256729">
            <a:off x="4317878" y="1725131"/>
            <a:ext cx="531684" cy="615702"/>
            <a:chOff x="5009565" y="4069338"/>
            <a:chExt cx="531684" cy="645042"/>
          </a:xfrm>
        </p:grpSpPr>
        <p:sp>
          <p:nvSpPr>
            <p:cNvPr id="24" name="Right Arrow 24"/>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25"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sp>
        <p:nvSpPr>
          <p:cNvPr id="29" name="Rounded Rectangle 32"/>
          <p:cNvSpPr/>
          <p:nvPr/>
        </p:nvSpPr>
        <p:spPr>
          <a:xfrm>
            <a:off x="3143240" y="500042"/>
            <a:ext cx="2714644" cy="1209676"/>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marL="493776" lvl="0" indent="-457200" algn="l" rtl="0">
              <a:lnSpc>
                <a:spcPct val="110000"/>
              </a:lnSpc>
            </a:pPr>
            <a:r>
              <a:rPr lang="en-US" dirty="0" smtClean="0">
                <a:solidFill>
                  <a:schemeClr val="tx1"/>
                </a:solidFill>
                <a:latin typeface="Times New Roman" pitchFamily="18" charset="0"/>
                <a:cs typeface="Times New Roman" pitchFamily="18" charset="0"/>
              </a:rPr>
              <a:t> Worker’s motion inside Warehouses in order to store material </a:t>
            </a:r>
          </a:p>
        </p:txBody>
      </p:sp>
      <p:sp>
        <p:nvSpPr>
          <p:cNvPr id="30" name="Rounded Rectangle 33"/>
          <p:cNvSpPr/>
          <p:nvPr/>
        </p:nvSpPr>
        <p:spPr>
          <a:xfrm>
            <a:off x="6643702" y="2786058"/>
            <a:ext cx="2133600" cy="10668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Workers Motion during production processes</a:t>
            </a:r>
            <a:endParaRPr lang="en-US" sz="2000" dirty="0">
              <a:solidFill>
                <a:schemeClr val="tx1"/>
              </a:solidFill>
              <a:latin typeface="Times New Roman" pitchFamily="18" charset="0"/>
              <a:cs typeface="Times New Roman" pitchFamily="18" charset="0"/>
            </a:endParaRPr>
          </a:p>
        </p:txBody>
      </p:sp>
      <p:sp>
        <p:nvSpPr>
          <p:cNvPr id="31" name="Rounded Rectangle 34"/>
          <p:cNvSpPr/>
          <p:nvPr/>
        </p:nvSpPr>
        <p:spPr>
          <a:xfrm>
            <a:off x="5429256" y="4786322"/>
            <a:ext cx="2133600" cy="10668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Worker’s motion in order to bring production needs</a:t>
            </a:r>
            <a:endParaRPr lang="en-US" sz="2000" dirty="0">
              <a:solidFill>
                <a:schemeClr val="bg1"/>
              </a:solidFill>
            </a:endParaRPr>
          </a:p>
        </p:txBody>
      </p:sp>
      <p:sp>
        <p:nvSpPr>
          <p:cNvPr id="34" name="Oval 38"/>
          <p:cNvSpPr/>
          <p:nvPr/>
        </p:nvSpPr>
        <p:spPr>
          <a:xfrm>
            <a:off x="3286116" y="2357430"/>
            <a:ext cx="2581284" cy="1905000"/>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US" sz="2800" b="1" dirty="0" smtClean="0">
                <a:solidFill>
                  <a:schemeClr val="bg1"/>
                </a:solidFill>
              </a:rPr>
              <a:t> Motion </a:t>
            </a:r>
            <a:endParaRPr lang="en-US" sz="2800" b="1" dirty="0">
              <a:solidFill>
                <a:schemeClr val="bg1"/>
              </a:solidFill>
            </a:endParaRPr>
          </a:p>
        </p:txBody>
      </p:sp>
      <p:sp>
        <p:nvSpPr>
          <p:cNvPr id="26" name="مستطيل 25"/>
          <p:cNvSpPr/>
          <p:nvPr/>
        </p:nvSpPr>
        <p:spPr>
          <a:xfrm>
            <a:off x="7465335" y="6399926"/>
            <a:ext cx="1678665" cy="458074"/>
          </a:xfrm>
          <a:prstGeom prst="rect">
            <a:avLst/>
          </a:prstGeom>
        </p:spPr>
        <p:txBody>
          <a:bodyPr wrap="none">
            <a:spAutoFit/>
          </a:bodyPr>
          <a:lstStyle/>
          <a:p>
            <a:pPr algn="just" rtl="0">
              <a:lnSpc>
                <a:spcPct val="150000"/>
              </a:lnSpc>
            </a:pPr>
            <a:r>
              <a:rPr lang="en-US" b="1" dirty="0" err="1" smtClean="0">
                <a:solidFill>
                  <a:schemeClr val="accent1"/>
                </a:solidFill>
                <a:latin typeface="Times New Roman" pitchFamily="18" charset="0"/>
                <a:cs typeface="Times New Roman" pitchFamily="18" charset="0"/>
              </a:rPr>
              <a:t>Rawan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Zahran</a:t>
            </a:r>
            <a:endParaRPr lang="ar-SA" b="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22376" y="857232"/>
            <a:ext cx="7707276" cy="928694"/>
          </a:xfrm>
        </p:spPr>
        <p:txBody>
          <a:bodyPr>
            <a:normAutofit/>
          </a:bodyPr>
          <a:lstStyle/>
          <a:p>
            <a:pPr algn="l"/>
            <a:r>
              <a:rPr lang="en-US" dirty="0" smtClean="0"/>
              <a:t>Definition </a:t>
            </a:r>
            <a:endParaRPr lang="ar-SA" dirty="0"/>
          </a:p>
        </p:txBody>
      </p:sp>
      <p:sp>
        <p:nvSpPr>
          <p:cNvPr id="3" name="عنوان فرعي 2"/>
          <p:cNvSpPr>
            <a:spLocks noGrp="1"/>
          </p:cNvSpPr>
          <p:nvPr>
            <p:ph type="subTitle" idx="1"/>
          </p:nvPr>
        </p:nvSpPr>
        <p:spPr>
          <a:xfrm>
            <a:off x="571472" y="1714488"/>
            <a:ext cx="7923304" cy="4357718"/>
          </a:xfrm>
        </p:spPr>
        <p:txBody>
          <a:bodyPr>
            <a:normAutofit/>
          </a:bodyPr>
          <a:lstStyle/>
          <a:p>
            <a:pPr algn="just" rtl="0">
              <a:lnSpc>
                <a:spcPct val="160000"/>
              </a:lnSpc>
            </a:pPr>
            <a:r>
              <a:rPr lang="en-US" dirty="0" smtClean="0">
                <a:solidFill>
                  <a:schemeClr val="tx1"/>
                </a:solidFill>
                <a:latin typeface="Times New Roman" pitchFamily="18" charset="0"/>
                <a:cs typeface="Times New Roman" pitchFamily="18" charset="0"/>
              </a:rPr>
              <a:t>Lean Manufacturing is a strategy for achieving significant, continuous improvement in performance through the elimination of all waste of time and resources in the total business process</a:t>
            </a:r>
          </a:p>
          <a:p>
            <a:pPr algn="just" rtl="0">
              <a:lnSpc>
                <a:spcPct val="160000"/>
              </a:lnSpc>
            </a:pPr>
            <a:r>
              <a:rPr lang="en-US" dirty="0" smtClean="0">
                <a:solidFill>
                  <a:schemeClr val="tx1"/>
                </a:solidFill>
                <a:latin typeface="Times New Roman" pitchFamily="18" charset="0"/>
                <a:cs typeface="Times New Roman" pitchFamily="18" charset="0"/>
              </a:rPr>
              <a:t> </a:t>
            </a:r>
          </a:p>
          <a:p>
            <a:pPr algn="just" rtl="0">
              <a:lnSpc>
                <a:spcPct val="160000"/>
              </a:lnSpc>
            </a:pPr>
            <a:r>
              <a:rPr lang="en-US" dirty="0" smtClean="0">
                <a:solidFill>
                  <a:schemeClr val="tx1"/>
                </a:solidFill>
                <a:latin typeface="Times New Roman" pitchFamily="18" charset="0"/>
                <a:cs typeface="Times New Roman" pitchFamily="18" charset="0"/>
              </a:rPr>
              <a:t>Elimination of waste means eliminating all activities that do not add value</a:t>
            </a:r>
          </a:p>
          <a:p>
            <a:pPr algn="just" rtl="0">
              <a:lnSpc>
                <a:spcPct val="160000"/>
              </a:lnSpc>
            </a:pPr>
            <a:endParaRPr lang="en-US" dirty="0" smtClean="0">
              <a:solidFill>
                <a:schemeClr val="tx1"/>
              </a:solidFill>
              <a:latin typeface="Times New Roman" pitchFamily="18" charset="0"/>
              <a:cs typeface="Times New Roman" pitchFamily="18" charset="0"/>
            </a:endParaRPr>
          </a:p>
          <a:p>
            <a:pPr algn="just" rtl="0">
              <a:lnSpc>
                <a:spcPct val="160000"/>
              </a:lnSpc>
            </a:pPr>
            <a:r>
              <a:rPr lang="en-US" dirty="0" smtClean="0">
                <a:solidFill>
                  <a:schemeClr val="tx1"/>
                </a:solidFill>
                <a:latin typeface="Times New Roman" pitchFamily="18" charset="0"/>
                <a:cs typeface="Times New Roman" pitchFamily="18" charset="0"/>
              </a:rPr>
              <a:t>The main purpose of lean is to remove all forms of </a:t>
            </a:r>
            <a:r>
              <a:rPr lang="en-US" b="1" dirty="0" smtClean="0">
                <a:solidFill>
                  <a:schemeClr val="tx1"/>
                </a:solidFill>
                <a:latin typeface="Times New Roman" pitchFamily="18" charset="0"/>
                <a:cs typeface="Times New Roman" pitchFamily="18" charset="0"/>
              </a:rPr>
              <a:t>waste</a:t>
            </a:r>
            <a:r>
              <a:rPr lang="en-US" dirty="0" smtClean="0">
                <a:solidFill>
                  <a:schemeClr val="tx1"/>
                </a:solidFill>
                <a:latin typeface="Times New Roman" pitchFamily="18" charset="0"/>
                <a:cs typeface="Times New Roman" pitchFamily="18" charset="0"/>
              </a:rPr>
              <a:t> from the value stream            </a:t>
            </a:r>
            <a:r>
              <a:rPr lang="en-US" sz="1400" dirty="0" smtClean="0">
                <a:solidFill>
                  <a:schemeClr val="tx1"/>
                </a:solidFill>
                <a:latin typeface="Times New Roman" pitchFamily="18" charset="0"/>
                <a:cs typeface="Times New Roman" pitchFamily="18" charset="0"/>
              </a:rPr>
              <a:t>(</a:t>
            </a:r>
            <a:r>
              <a:rPr lang="en-US" sz="1400" dirty="0" err="1" smtClean="0">
                <a:solidFill>
                  <a:schemeClr val="tx1"/>
                </a:solidFill>
                <a:latin typeface="Times New Roman" pitchFamily="18" charset="0"/>
                <a:cs typeface="Times New Roman" pitchFamily="18" charset="0"/>
              </a:rPr>
              <a:t>Buker</a:t>
            </a:r>
            <a:r>
              <a:rPr lang="en-US" sz="1400" dirty="0" smtClean="0">
                <a:solidFill>
                  <a:schemeClr val="tx1"/>
                </a:solidFill>
                <a:latin typeface="Times New Roman" pitchFamily="18" charset="0"/>
                <a:cs typeface="Times New Roman" pitchFamily="18" charset="0"/>
              </a:rPr>
              <a:t> Company, 2011)</a:t>
            </a:r>
          </a:p>
          <a:p>
            <a:pPr algn="just" rtl="0">
              <a:lnSpc>
                <a:spcPct val="160000"/>
              </a:lnSpc>
            </a:pPr>
            <a:endParaRPr lang="ar-SA" dirty="0" smtClean="0">
              <a:solidFill>
                <a:schemeClr val="tx1"/>
              </a:solidFill>
              <a:latin typeface="Times New Roman" pitchFamily="18" charset="0"/>
              <a:cs typeface="Times New Roman" pitchFamily="18" charset="0"/>
            </a:endParaRPr>
          </a:p>
          <a:p>
            <a:pPr algn="just">
              <a:lnSpc>
                <a:spcPct val="160000"/>
              </a:lnSpc>
            </a:pPr>
            <a:endParaRPr lang="ar-SA" dirty="0" smtClean="0">
              <a:solidFill>
                <a:schemeClr val="tx1"/>
              </a:solidFill>
              <a:latin typeface="Times New Roman" pitchFamily="18" charset="0"/>
              <a:cs typeface="Times New Roman" pitchFamily="18" charset="0"/>
            </a:endParaRPr>
          </a:p>
          <a:p>
            <a:pPr algn="just">
              <a:lnSpc>
                <a:spcPct val="160000"/>
              </a:lnSpc>
            </a:pPr>
            <a:endParaRPr lang="ar-SA" dirty="0">
              <a:solidFill>
                <a:schemeClr val="tx1"/>
              </a:solidFill>
              <a:latin typeface="Times New Roman" pitchFamily="18" charset="0"/>
              <a:cs typeface="Times New Roman" pitchFamily="18" charset="0"/>
            </a:endParaRPr>
          </a:p>
        </p:txBody>
      </p:sp>
      <p:sp>
        <p:nvSpPr>
          <p:cNvPr id="5" name="مستطيل 4"/>
          <p:cNvSpPr/>
          <p:nvPr/>
        </p:nvSpPr>
        <p:spPr>
          <a:xfrm>
            <a:off x="7358082" y="6429396"/>
            <a:ext cx="1339148" cy="435889"/>
          </a:xfrm>
          <a:prstGeom prst="rect">
            <a:avLst/>
          </a:prstGeom>
        </p:spPr>
        <p:txBody>
          <a:bodyPr wrap="square">
            <a:spAutoFit/>
          </a:bodyPr>
          <a:lstStyle/>
          <a:p>
            <a:pPr marL="36576" lvl="0" rtl="0">
              <a:lnSpc>
                <a:spcPct val="160000"/>
              </a:lnSpc>
              <a:buClr>
                <a:srgbClr val="F07F09"/>
              </a:buClr>
              <a:buSzPct val="80000"/>
            </a:pPr>
            <a:r>
              <a:rPr lang="en-US" sz="1600" b="1" dirty="0" smtClean="0">
                <a:solidFill>
                  <a:srgbClr val="F07F09"/>
                </a:solidFill>
                <a:latin typeface="Times New Roman" pitchFamily="18" charset="0"/>
                <a:cs typeface="Times New Roman" pitchFamily="18" charset="0"/>
              </a:rPr>
              <a:t>Ola </a:t>
            </a:r>
            <a:r>
              <a:rPr lang="en-US" sz="1600" b="1" dirty="0" err="1" smtClean="0">
                <a:solidFill>
                  <a:srgbClr val="F07F09"/>
                </a:solidFill>
                <a:latin typeface="Times New Roman" pitchFamily="18" charset="0"/>
                <a:cs typeface="Times New Roman" pitchFamily="18" charset="0"/>
              </a:rPr>
              <a:t>Sabra</a:t>
            </a:r>
            <a:endParaRPr lang="en-US" sz="1600" b="1" dirty="0" smtClean="0">
              <a:solidFill>
                <a:srgbClr val="F07F09"/>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3"/>
          <p:cNvSpPr txBox="1">
            <a:spLocks/>
          </p:cNvSpPr>
          <p:nvPr/>
        </p:nvSpPr>
        <p:spPr>
          <a:xfrm>
            <a:off x="8348328" y="6111875"/>
            <a:ext cx="457200" cy="365125"/>
          </a:xfrm>
          <a:prstGeom prst="rect">
            <a:avLst/>
          </a:prstGeom>
        </p:spPr>
        <p:txBody>
          <a:bodyPr vert="horz" anchor="b"/>
          <a:lstStyle/>
          <a:p>
            <a:pPr marL="0" marR="0" lvl="0" indent="0" algn="r" defTabSz="914400" rtl="1" eaLnBrk="1" fontAlgn="auto" latinLnBrk="0" hangingPunct="1">
              <a:lnSpc>
                <a:spcPct val="100000"/>
              </a:lnSpc>
              <a:spcBef>
                <a:spcPts val="0"/>
              </a:spcBef>
              <a:spcAft>
                <a:spcPts val="0"/>
              </a:spcAft>
              <a:buClrTx/>
              <a:buSzTx/>
              <a:buFontTx/>
              <a:buNone/>
              <a:tabLst/>
              <a:defRPr/>
            </a:pPr>
            <a:fld id="{816865E5-F6B8-45C5-ABAF-E501936C776E}" type="slidenum">
              <a:rPr kumimoji="0" lang="ar-SA" sz="1000" b="0" i="0" u="none" strike="noStrike" kern="1200" cap="none" spc="0" normalizeH="0" baseline="0" noProof="0" smtClean="0">
                <a:ln>
                  <a:noFill/>
                </a:ln>
                <a:solidFill>
                  <a:schemeClr val="bg2">
                    <a:shade val="50000"/>
                  </a:schemeClr>
                </a:solidFill>
                <a:effectLst/>
                <a:uLnTx/>
                <a:uFillTx/>
                <a:latin typeface="+mn-lt"/>
                <a:ea typeface="+mn-ea"/>
                <a:cs typeface="+mn-cs"/>
              </a:rPr>
              <a:pPr marL="0" marR="0" lvl="0" indent="0" algn="r" defTabSz="914400" rtl="1" eaLnBrk="1" fontAlgn="auto" latinLnBrk="0" hangingPunct="1">
                <a:lnSpc>
                  <a:spcPct val="100000"/>
                </a:lnSpc>
                <a:spcBef>
                  <a:spcPts val="0"/>
                </a:spcBef>
                <a:spcAft>
                  <a:spcPts val="0"/>
                </a:spcAft>
                <a:buClrTx/>
                <a:buSzTx/>
                <a:buFontTx/>
                <a:buNone/>
                <a:tabLst/>
                <a:defRPr/>
              </a:pPr>
              <a:t>40</a:t>
            </a:fld>
            <a:endParaRPr kumimoji="0" lang="ar-SA" sz="1000" b="0" i="0" u="none" strike="noStrike" kern="1200" cap="none" spc="0" normalizeH="0" baseline="0" noProof="0">
              <a:ln>
                <a:noFill/>
              </a:ln>
              <a:solidFill>
                <a:schemeClr val="bg2">
                  <a:shade val="50000"/>
                </a:schemeClr>
              </a:solidFill>
              <a:effectLst/>
              <a:uLnTx/>
              <a:uFillTx/>
              <a:latin typeface="+mn-lt"/>
              <a:ea typeface="+mn-ea"/>
              <a:cs typeface="+mn-cs"/>
            </a:endParaRPr>
          </a:p>
        </p:txBody>
      </p:sp>
      <p:sp>
        <p:nvSpPr>
          <p:cNvPr id="6" name="عنصر نائب لرقم الشريحة 3"/>
          <p:cNvSpPr txBox="1">
            <a:spLocks/>
          </p:cNvSpPr>
          <p:nvPr/>
        </p:nvSpPr>
        <p:spPr>
          <a:xfrm>
            <a:off x="8348328" y="6111875"/>
            <a:ext cx="457200" cy="365125"/>
          </a:xfrm>
          <a:prstGeom prst="rect">
            <a:avLst/>
          </a:prstGeom>
        </p:spPr>
        <p:txBody>
          <a:bodyPr vert="horz" anchor="b"/>
          <a:lstStyle/>
          <a:p>
            <a:pPr marL="0" marR="0" lvl="0" indent="0" algn="r" defTabSz="914400" rtl="1" eaLnBrk="1" fontAlgn="auto" latinLnBrk="0" hangingPunct="1">
              <a:lnSpc>
                <a:spcPct val="100000"/>
              </a:lnSpc>
              <a:spcBef>
                <a:spcPts val="0"/>
              </a:spcBef>
              <a:spcAft>
                <a:spcPts val="0"/>
              </a:spcAft>
              <a:buClrTx/>
              <a:buSzTx/>
              <a:buFontTx/>
              <a:buNone/>
              <a:tabLst/>
              <a:defRPr/>
            </a:pPr>
            <a:fld id="{816865E5-F6B8-45C5-ABAF-E501936C776E}" type="slidenum">
              <a:rPr kumimoji="0" lang="ar-SA" sz="1000" b="0" i="0" u="none" strike="noStrike" kern="1200" cap="none" spc="0" normalizeH="0" baseline="0" noProof="0" smtClean="0">
                <a:ln>
                  <a:noFill/>
                </a:ln>
                <a:solidFill>
                  <a:schemeClr val="bg2">
                    <a:shade val="50000"/>
                  </a:schemeClr>
                </a:solidFill>
                <a:effectLst/>
                <a:uLnTx/>
                <a:uFillTx/>
                <a:latin typeface="+mn-lt"/>
                <a:ea typeface="+mn-ea"/>
                <a:cs typeface="+mn-cs"/>
              </a:rPr>
              <a:pPr marL="0" marR="0" lvl="0" indent="0" algn="r" defTabSz="914400" rtl="1" eaLnBrk="1" fontAlgn="auto" latinLnBrk="0" hangingPunct="1">
                <a:lnSpc>
                  <a:spcPct val="100000"/>
                </a:lnSpc>
                <a:spcBef>
                  <a:spcPts val="0"/>
                </a:spcBef>
                <a:spcAft>
                  <a:spcPts val="0"/>
                </a:spcAft>
                <a:buClrTx/>
                <a:buSzTx/>
                <a:buFontTx/>
                <a:buNone/>
                <a:tabLst/>
                <a:defRPr/>
              </a:pPr>
              <a:t>40</a:t>
            </a:fld>
            <a:endParaRPr kumimoji="0" lang="ar-SA" sz="1000" b="0" i="0" u="none" strike="noStrike" kern="1200" cap="none" spc="0" normalizeH="0" baseline="0" noProof="0">
              <a:ln>
                <a:noFill/>
              </a:ln>
              <a:solidFill>
                <a:schemeClr val="bg2">
                  <a:shade val="50000"/>
                </a:schemeClr>
              </a:solidFill>
              <a:effectLst/>
              <a:uLnTx/>
              <a:uFillTx/>
              <a:latin typeface="+mn-lt"/>
              <a:ea typeface="+mn-ea"/>
              <a:cs typeface="+mn-cs"/>
            </a:endParaRPr>
          </a:p>
        </p:txBody>
      </p:sp>
      <p:sp>
        <p:nvSpPr>
          <p:cNvPr id="7" name="Rounded Rectangle 2"/>
          <p:cNvSpPr/>
          <p:nvPr/>
        </p:nvSpPr>
        <p:spPr>
          <a:xfrm>
            <a:off x="285720" y="2643182"/>
            <a:ext cx="2133600" cy="142876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The manufacturing process for minced meat delayed </a:t>
            </a:r>
            <a:endParaRPr lang="en-US" sz="2000" dirty="0">
              <a:solidFill>
                <a:schemeClr val="tx1"/>
              </a:solidFill>
              <a:latin typeface="Times New Roman" pitchFamily="18" charset="0"/>
              <a:cs typeface="Times New Roman" pitchFamily="18" charset="0"/>
            </a:endParaRPr>
          </a:p>
        </p:txBody>
      </p:sp>
      <p:grpSp>
        <p:nvGrpSpPr>
          <p:cNvPr id="8" name="Group 7"/>
          <p:cNvGrpSpPr/>
          <p:nvPr/>
        </p:nvGrpSpPr>
        <p:grpSpPr>
          <a:xfrm rot="7005110">
            <a:off x="2580199" y="2939125"/>
            <a:ext cx="531684" cy="826362"/>
            <a:chOff x="5009565" y="4069338"/>
            <a:chExt cx="531684" cy="645042"/>
          </a:xfrm>
        </p:grpSpPr>
        <p:sp>
          <p:nvSpPr>
            <p:cNvPr id="9" name="Right Arrow 8"/>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0"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algn="ctr" defTabSz="1066800" rtl="1">
                <a:lnSpc>
                  <a:spcPct val="90000"/>
                </a:lnSpc>
                <a:spcBef>
                  <a:spcPct val="0"/>
                </a:spcBef>
                <a:spcAft>
                  <a:spcPct val="35000"/>
                </a:spcAft>
              </a:pPr>
              <a:endParaRPr lang="ar-JO" sz="2400"/>
            </a:p>
          </p:txBody>
        </p:sp>
      </p:grpSp>
      <p:grpSp>
        <p:nvGrpSpPr>
          <p:cNvPr id="15" name="Group 14"/>
          <p:cNvGrpSpPr/>
          <p:nvPr/>
        </p:nvGrpSpPr>
        <p:grpSpPr>
          <a:xfrm rot="1530265">
            <a:off x="4406021" y="4224876"/>
            <a:ext cx="531684" cy="676661"/>
            <a:chOff x="5009565" y="4069338"/>
            <a:chExt cx="531684" cy="645042"/>
          </a:xfrm>
        </p:grpSpPr>
        <p:sp>
          <p:nvSpPr>
            <p:cNvPr id="16" name="Right Arrow 15"/>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7"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grpSp>
        <p:nvGrpSpPr>
          <p:cNvPr id="18" name="Group 17"/>
          <p:cNvGrpSpPr/>
          <p:nvPr/>
        </p:nvGrpSpPr>
        <p:grpSpPr>
          <a:xfrm rot="17689560">
            <a:off x="5981483" y="2908371"/>
            <a:ext cx="554801" cy="775915"/>
            <a:chOff x="5009565" y="4069338"/>
            <a:chExt cx="531684" cy="645042"/>
          </a:xfrm>
        </p:grpSpPr>
        <p:sp>
          <p:nvSpPr>
            <p:cNvPr id="19" name="Right Arrow 18"/>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20"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algn="ctr" defTabSz="1066800" rtl="1">
                <a:lnSpc>
                  <a:spcPct val="90000"/>
                </a:lnSpc>
                <a:spcBef>
                  <a:spcPct val="0"/>
                </a:spcBef>
                <a:spcAft>
                  <a:spcPct val="35000"/>
                </a:spcAft>
              </a:pPr>
              <a:endParaRPr lang="ar-JO" sz="2400"/>
            </a:p>
          </p:txBody>
        </p:sp>
      </p:grpSp>
      <p:grpSp>
        <p:nvGrpSpPr>
          <p:cNvPr id="21" name="Group 23"/>
          <p:cNvGrpSpPr/>
          <p:nvPr/>
        </p:nvGrpSpPr>
        <p:grpSpPr>
          <a:xfrm rot="12256729">
            <a:off x="4317878" y="1725131"/>
            <a:ext cx="531684" cy="615702"/>
            <a:chOff x="5009565" y="4069338"/>
            <a:chExt cx="531684" cy="645042"/>
          </a:xfrm>
        </p:grpSpPr>
        <p:sp>
          <p:nvSpPr>
            <p:cNvPr id="22" name="Right Arrow 24"/>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23"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sp>
        <p:nvSpPr>
          <p:cNvPr id="25" name="Rounded Rectangle 33"/>
          <p:cNvSpPr/>
          <p:nvPr/>
        </p:nvSpPr>
        <p:spPr>
          <a:xfrm>
            <a:off x="6572264" y="2643182"/>
            <a:ext cx="2205038" cy="1357322"/>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Produce huge quantities for Amman and Gaza exporting</a:t>
            </a:r>
            <a:endParaRPr lang="en-US" sz="2000" dirty="0">
              <a:solidFill>
                <a:schemeClr val="tx1"/>
              </a:solidFill>
              <a:latin typeface="Times New Roman" pitchFamily="18" charset="0"/>
              <a:cs typeface="Times New Roman" pitchFamily="18" charset="0"/>
            </a:endParaRPr>
          </a:p>
        </p:txBody>
      </p:sp>
      <p:sp>
        <p:nvSpPr>
          <p:cNvPr id="26" name="Rounded Rectangle 34"/>
          <p:cNvSpPr/>
          <p:nvPr/>
        </p:nvSpPr>
        <p:spPr>
          <a:xfrm>
            <a:off x="3571868" y="4929198"/>
            <a:ext cx="2286016" cy="1214446"/>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Produce huge quantities as a result of miss planning</a:t>
            </a:r>
            <a:endParaRPr lang="en-US" sz="2000" dirty="0">
              <a:solidFill>
                <a:schemeClr val="bg1"/>
              </a:solidFill>
            </a:endParaRPr>
          </a:p>
        </p:txBody>
      </p:sp>
      <p:sp>
        <p:nvSpPr>
          <p:cNvPr id="27" name="Oval 38"/>
          <p:cNvSpPr/>
          <p:nvPr/>
        </p:nvSpPr>
        <p:spPr>
          <a:xfrm>
            <a:off x="3286116" y="2357430"/>
            <a:ext cx="2581284" cy="1905000"/>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US" sz="2000" b="1" dirty="0" smtClean="0">
                <a:solidFill>
                  <a:schemeClr val="bg1"/>
                </a:solidFill>
              </a:rPr>
              <a:t>Over production </a:t>
            </a:r>
            <a:endParaRPr lang="en-US" sz="2000" b="1" dirty="0">
              <a:solidFill>
                <a:schemeClr val="bg1"/>
              </a:solidFill>
            </a:endParaRPr>
          </a:p>
        </p:txBody>
      </p:sp>
      <p:sp>
        <p:nvSpPr>
          <p:cNvPr id="29" name="Rounded Rectangle 33"/>
          <p:cNvSpPr/>
          <p:nvPr/>
        </p:nvSpPr>
        <p:spPr>
          <a:xfrm>
            <a:off x="3500430" y="500042"/>
            <a:ext cx="2143140" cy="1209676"/>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l"/>
            <a:r>
              <a:rPr lang="en-US" sz="2000" dirty="0" smtClean="0">
                <a:solidFill>
                  <a:schemeClr val="tx1"/>
                </a:solidFill>
                <a:latin typeface="Times New Roman" pitchFamily="18" charset="0"/>
                <a:cs typeface="Times New Roman" pitchFamily="18" charset="0"/>
              </a:rPr>
              <a:t>Produce huge quantities to avoid long setup time </a:t>
            </a:r>
            <a:endParaRPr lang="en-US" sz="2000" dirty="0">
              <a:solidFill>
                <a:schemeClr val="tx1"/>
              </a:solidFill>
              <a:latin typeface="Times New Roman" pitchFamily="18" charset="0"/>
              <a:cs typeface="Times New Roman" pitchFamily="18" charset="0"/>
            </a:endParaRPr>
          </a:p>
        </p:txBody>
      </p:sp>
      <p:sp>
        <p:nvSpPr>
          <p:cNvPr id="24" name="مستطيل 23"/>
          <p:cNvSpPr/>
          <p:nvPr/>
        </p:nvSpPr>
        <p:spPr>
          <a:xfrm>
            <a:off x="7465335" y="6399926"/>
            <a:ext cx="1678665" cy="458074"/>
          </a:xfrm>
          <a:prstGeom prst="rect">
            <a:avLst/>
          </a:prstGeom>
        </p:spPr>
        <p:txBody>
          <a:bodyPr wrap="none">
            <a:spAutoFit/>
          </a:bodyPr>
          <a:lstStyle/>
          <a:p>
            <a:pPr algn="just" rtl="0">
              <a:lnSpc>
                <a:spcPct val="150000"/>
              </a:lnSpc>
            </a:pPr>
            <a:r>
              <a:rPr lang="en-US" b="1" dirty="0" err="1" smtClean="0">
                <a:solidFill>
                  <a:schemeClr val="accent1"/>
                </a:solidFill>
                <a:latin typeface="Times New Roman" pitchFamily="18" charset="0"/>
                <a:cs typeface="Times New Roman" pitchFamily="18" charset="0"/>
              </a:rPr>
              <a:t>Rawan</a:t>
            </a:r>
            <a:r>
              <a:rPr lang="en-US" b="1" dirty="0" smtClean="0">
                <a:solidFill>
                  <a:schemeClr val="accent1"/>
                </a:solidFill>
                <a:latin typeface="Times New Roman" pitchFamily="18" charset="0"/>
                <a:cs typeface="Times New Roman" pitchFamily="18" charset="0"/>
              </a:rPr>
              <a:t> </a:t>
            </a:r>
            <a:r>
              <a:rPr lang="en-US" b="1" dirty="0" err="1" smtClean="0">
                <a:solidFill>
                  <a:schemeClr val="accent1"/>
                </a:solidFill>
                <a:latin typeface="Times New Roman" pitchFamily="18" charset="0"/>
                <a:cs typeface="Times New Roman" pitchFamily="18" charset="0"/>
              </a:rPr>
              <a:t>Zahran</a:t>
            </a:r>
            <a:endParaRPr lang="ar-SA" b="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رقم الشريحة 3"/>
          <p:cNvSpPr txBox="1">
            <a:spLocks/>
          </p:cNvSpPr>
          <p:nvPr/>
        </p:nvSpPr>
        <p:spPr>
          <a:xfrm>
            <a:off x="8348328" y="6111875"/>
            <a:ext cx="457200" cy="365125"/>
          </a:xfrm>
          <a:prstGeom prst="rect">
            <a:avLst/>
          </a:prstGeom>
        </p:spPr>
        <p:txBody>
          <a:bodyPr vert="horz" anchor="b"/>
          <a:lstStyle/>
          <a:p>
            <a:pPr marL="0" marR="0" lvl="0" indent="0" algn="r" defTabSz="914400" rtl="1" eaLnBrk="1" fontAlgn="auto" latinLnBrk="0" hangingPunct="1">
              <a:lnSpc>
                <a:spcPct val="100000"/>
              </a:lnSpc>
              <a:spcBef>
                <a:spcPts val="0"/>
              </a:spcBef>
              <a:spcAft>
                <a:spcPts val="0"/>
              </a:spcAft>
              <a:buClrTx/>
              <a:buSzTx/>
              <a:buFontTx/>
              <a:buNone/>
              <a:tabLst/>
              <a:defRPr/>
            </a:pPr>
            <a:fld id="{816865E5-F6B8-45C5-ABAF-E501936C776E}" type="slidenum">
              <a:rPr kumimoji="0" lang="ar-SA" sz="1000" b="0" i="0" u="none" strike="noStrike" kern="1200" cap="none" spc="0" normalizeH="0" baseline="0" noProof="0" smtClean="0">
                <a:ln>
                  <a:noFill/>
                </a:ln>
                <a:solidFill>
                  <a:schemeClr val="bg2">
                    <a:shade val="50000"/>
                  </a:schemeClr>
                </a:solidFill>
                <a:effectLst/>
                <a:uLnTx/>
                <a:uFillTx/>
                <a:latin typeface="+mn-lt"/>
                <a:ea typeface="+mn-ea"/>
                <a:cs typeface="+mn-cs"/>
              </a:rPr>
              <a:pPr marL="0" marR="0" lvl="0" indent="0" algn="r" defTabSz="914400" rtl="1" eaLnBrk="1" fontAlgn="auto" latinLnBrk="0" hangingPunct="1">
                <a:lnSpc>
                  <a:spcPct val="100000"/>
                </a:lnSpc>
                <a:spcBef>
                  <a:spcPts val="0"/>
                </a:spcBef>
                <a:spcAft>
                  <a:spcPts val="0"/>
                </a:spcAft>
                <a:buClrTx/>
                <a:buSzTx/>
                <a:buFontTx/>
                <a:buNone/>
                <a:tabLst/>
                <a:defRPr/>
              </a:pPr>
              <a:t>41</a:t>
            </a:fld>
            <a:endParaRPr kumimoji="0" lang="ar-SA" sz="1000" b="0" i="0" u="none" strike="noStrike" kern="1200" cap="none" spc="0" normalizeH="0" baseline="0" noProof="0">
              <a:ln>
                <a:noFill/>
              </a:ln>
              <a:solidFill>
                <a:schemeClr val="bg2">
                  <a:shade val="50000"/>
                </a:schemeClr>
              </a:solidFill>
              <a:effectLst/>
              <a:uLnTx/>
              <a:uFillTx/>
              <a:latin typeface="+mn-lt"/>
              <a:ea typeface="+mn-ea"/>
              <a:cs typeface="+mn-cs"/>
            </a:endParaRPr>
          </a:p>
        </p:txBody>
      </p:sp>
      <p:grpSp>
        <p:nvGrpSpPr>
          <p:cNvPr id="10" name="Group 7"/>
          <p:cNvGrpSpPr/>
          <p:nvPr/>
        </p:nvGrpSpPr>
        <p:grpSpPr>
          <a:xfrm rot="6880138">
            <a:off x="2606240" y="2957484"/>
            <a:ext cx="531684" cy="731276"/>
            <a:chOff x="5009565" y="4069338"/>
            <a:chExt cx="531684" cy="645042"/>
          </a:xfrm>
        </p:grpSpPr>
        <p:sp>
          <p:nvSpPr>
            <p:cNvPr id="11" name="Right Arrow 8"/>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2"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algn="ctr" defTabSz="1066800" rtl="1">
                <a:lnSpc>
                  <a:spcPct val="90000"/>
                </a:lnSpc>
                <a:spcBef>
                  <a:spcPct val="0"/>
                </a:spcBef>
                <a:spcAft>
                  <a:spcPct val="35000"/>
                </a:spcAft>
              </a:pPr>
              <a:endParaRPr lang="ar-JO" sz="2400"/>
            </a:p>
          </p:txBody>
        </p:sp>
      </p:grpSp>
      <p:sp>
        <p:nvSpPr>
          <p:cNvPr id="13" name="Rounded Rectangle 10"/>
          <p:cNvSpPr/>
          <p:nvPr/>
        </p:nvSpPr>
        <p:spPr>
          <a:xfrm>
            <a:off x="285720" y="2571744"/>
            <a:ext cx="2286016" cy="142876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Waiting time of the packaging line because lack in pallets and cartoons</a:t>
            </a:r>
            <a:endParaRPr lang="en-US" sz="2000" dirty="0">
              <a:solidFill>
                <a:schemeClr val="bg1"/>
              </a:solidFill>
            </a:endParaRPr>
          </a:p>
        </p:txBody>
      </p:sp>
      <p:grpSp>
        <p:nvGrpSpPr>
          <p:cNvPr id="14" name="Group 11"/>
          <p:cNvGrpSpPr/>
          <p:nvPr/>
        </p:nvGrpSpPr>
        <p:grpSpPr>
          <a:xfrm rot="3320105">
            <a:off x="3396526" y="4087401"/>
            <a:ext cx="531684" cy="615702"/>
            <a:chOff x="5009565" y="4069338"/>
            <a:chExt cx="531684" cy="645042"/>
          </a:xfrm>
        </p:grpSpPr>
        <p:sp>
          <p:nvSpPr>
            <p:cNvPr id="15" name="Right Arrow 12"/>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6"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a:p>
          </p:txBody>
        </p:sp>
      </p:grpSp>
      <p:grpSp>
        <p:nvGrpSpPr>
          <p:cNvPr id="17" name="Group 14"/>
          <p:cNvGrpSpPr/>
          <p:nvPr/>
        </p:nvGrpSpPr>
        <p:grpSpPr>
          <a:xfrm rot="21381788">
            <a:off x="5345341" y="4015406"/>
            <a:ext cx="531684" cy="676661"/>
            <a:chOff x="5009565" y="4069338"/>
            <a:chExt cx="531684" cy="645042"/>
          </a:xfrm>
        </p:grpSpPr>
        <p:sp>
          <p:nvSpPr>
            <p:cNvPr id="18" name="Right Arrow 15"/>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9"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grpSp>
        <p:nvGrpSpPr>
          <p:cNvPr id="20" name="Group 17"/>
          <p:cNvGrpSpPr/>
          <p:nvPr/>
        </p:nvGrpSpPr>
        <p:grpSpPr>
          <a:xfrm rot="17854700">
            <a:off x="5916551" y="3070681"/>
            <a:ext cx="531684" cy="615702"/>
            <a:chOff x="5009565" y="4069338"/>
            <a:chExt cx="531684" cy="645042"/>
          </a:xfrm>
        </p:grpSpPr>
        <p:sp>
          <p:nvSpPr>
            <p:cNvPr id="21" name="Right Arrow 18"/>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22"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algn="ctr" defTabSz="1066800" rtl="1">
                <a:lnSpc>
                  <a:spcPct val="90000"/>
                </a:lnSpc>
                <a:spcBef>
                  <a:spcPct val="0"/>
                </a:spcBef>
                <a:spcAft>
                  <a:spcPct val="35000"/>
                </a:spcAft>
              </a:pPr>
              <a:endParaRPr lang="ar-JO" sz="2400"/>
            </a:p>
          </p:txBody>
        </p:sp>
      </p:grpSp>
      <p:grpSp>
        <p:nvGrpSpPr>
          <p:cNvPr id="23" name="Group 20"/>
          <p:cNvGrpSpPr/>
          <p:nvPr/>
        </p:nvGrpSpPr>
        <p:grpSpPr>
          <a:xfrm rot="14558974">
            <a:off x="5235132" y="2050909"/>
            <a:ext cx="531684" cy="615702"/>
            <a:chOff x="5009565" y="4069338"/>
            <a:chExt cx="531684" cy="645042"/>
          </a:xfrm>
        </p:grpSpPr>
        <p:sp>
          <p:nvSpPr>
            <p:cNvPr id="24" name="Right Arrow 21"/>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25"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grpSp>
        <p:nvGrpSpPr>
          <p:cNvPr id="26" name="Group 23"/>
          <p:cNvGrpSpPr/>
          <p:nvPr/>
        </p:nvGrpSpPr>
        <p:grpSpPr>
          <a:xfrm rot="10496134">
            <a:off x="3455130" y="1951068"/>
            <a:ext cx="531684" cy="615702"/>
            <a:chOff x="5009565" y="4069338"/>
            <a:chExt cx="531684" cy="645042"/>
          </a:xfrm>
        </p:grpSpPr>
        <p:sp>
          <p:nvSpPr>
            <p:cNvPr id="27" name="Right Arrow 24"/>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28"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sp>
        <p:nvSpPr>
          <p:cNvPr id="32" name="Rounded Rectangle 32"/>
          <p:cNvSpPr/>
          <p:nvPr/>
        </p:nvSpPr>
        <p:spPr>
          <a:xfrm>
            <a:off x="6500826" y="2714620"/>
            <a:ext cx="2357454" cy="1214446"/>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marL="493776" lvl="0" indent="-457200" algn="l" rtl="0">
              <a:lnSpc>
                <a:spcPct val="110000"/>
              </a:lnSpc>
            </a:pPr>
            <a:r>
              <a:rPr lang="en-US" dirty="0" smtClean="0">
                <a:solidFill>
                  <a:schemeClr val="tx1"/>
                </a:solidFill>
                <a:latin typeface="Times New Roman" pitchFamily="18" charset="0"/>
                <a:cs typeface="Times New Roman" pitchFamily="18" charset="0"/>
              </a:rPr>
              <a:t>Waiting time on the polyclip line because of lacks of trolleys</a:t>
            </a:r>
          </a:p>
        </p:txBody>
      </p:sp>
      <p:sp>
        <p:nvSpPr>
          <p:cNvPr id="33" name="Rounded Rectangle 33"/>
          <p:cNvSpPr/>
          <p:nvPr/>
        </p:nvSpPr>
        <p:spPr>
          <a:xfrm>
            <a:off x="5786446" y="1285860"/>
            <a:ext cx="2428892" cy="1209676"/>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Loss time taking for changing the types of the products </a:t>
            </a:r>
            <a:endParaRPr lang="en-US" sz="2000" dirty="0">
              <a:solidFill>
                <a:schemeClr val="bg1"/>
              </a:solidFill>
            </a:endParaRPr>
          </a:p>
        </p:txBody>
      </p:sp>
      <p:sp>
        <p:nvSpPr>
          <p:cNvPr id="34" name="Rounded Rectangle 34"/>
          <p:cNvSpPr/>
          <p:nvPr/>
        </p:nvSpPr>
        <p:spPr>
          <a:xfrm>
            <a:off x="2357422" y="714356"/>
            <a:ext cx="2571768" cy="1243034"/>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Waiting time on the cutter machine because the  </a:t>
            </a:r>
            <a:r>
              <a:rPr lang="en-US" sz="2000" dirty="0" err="1" smtClean="0">
                <a:solidFill>
                  <a:schemeClr val="tx1"/>
                </a:solidFill>
                <a:latin typeface="Times New Roman" pitchFamily="18" charset="0"/>
                <a:cs typeface="Times New Roman" pitchFamily="18" charset="0"/>
              </a:rPr>
              <a:t>mincer</a:t>
            </a:r>
            <a:r>
              <a:rPr lang="en-US" sz="2000" dirty="0" smtClean="0">
                <a:solidFill>
                  <a:schemeClr val="tx1"/>
                </a:solidFill>
                <a:latin typeface="Times New Roman" pitchFamily="18" charset="0"/>
                <a:cs typeface="Times New Roman" pitchFamily="18" charset="0"/>
              </a:rPr>
              <a:t> is  slower than  cutter </a:t>
            </a:r>
            <a:endParaRPr lang="en-US" sz="2000" dirty="0">
              <a:solidFill>
                <a:schemeClr val="bg1"/>
              </a:solidFill>
            </a:endParaRPr>
          </a:p>
        </p:txBody>
      </p:sp>
      <p:sp>
        <p:nvSpPr>
          <p:cNvPr id="35" name="Rounded Rectangle 36"/>
          <p:cNvSpPr/>
          <p:nvPr/>
        </p:nvSpPr>
        <p:spPr>
          <a:xfrm>
            <a:off x="4929190" y="4643446"/>
            <a:ext cx="2643206" cy="1143008"/>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Waiting in Furnaces area because of low efficiency of the steam engine  </a:t>
            </a:r>
            <a:endParaRPr lang="en-US" sz="2000" dirty="0">
              <a:solidFill>
                <a:schemeClr val="tx1"/>
              </a:solidFill>
              <a:latin typeface="Times New Roman" pitchFamily="18" charset="0"/>
              <a:cs typeface="Times New Roman" pitchFamily="18" charset="0"/>
            </a:endParaRPr>
          </a:p>
        </p:txBody>
      </p:sp>
      <p:sp>
        <p:nvSpPr>
          <p:cNvPr id="36" name="Rounded Rectangle 37"/>
          <p:cNvSpPr/>
          <p:nvPr/>
        </p:nvSpPr>
        <p:spPr>
          <a:xfrm>
            <a:off x="1785918" y="4572008"/>
            <a:ext cx="2714644" cy="142876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marL="493776" lvl="0" indent="-457200" algn="l" rtl="0">
              <a:lnSpc>
                <a:spcPct val="150000"/>
              </a:lnSpc>
            </a:pPr>
            <a:r>
              <a:rPr lang="en-US" dirty="0" smtClean="0">
                <a:solidFill>
                  <a:schemeClr val="tx1"/>
                </a:solidFill>
                <a:latin typeface="Times New Roman" pitchFamily="18" charset="0"/>
                <a:cs typeface="Times New Roman" pitchFamily="18" charset="0"/>
              </a:rPr>
              <a:t>Raw material are waiting because there is no means to handle it (forklift) </a:t>
            </a:r>
          </a:p>
        </p:txBody>
      </p:sp>
      <p:sp>
        <p:nvSpPr>
          <p:cNvPr id="37" name="Oval 38"/>
          <p:cNvSpPr/>
          <p:nvPr/>
        </p:nvSpPr>
        <p:spPr>
          <a:xfrm>
            <a:off x="3286116" y="2357430"/>
            <a:ext cx="2581284" cy="1905000"/>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US" sz="2800" b="1" dirty="0" smtClean="0">
                <a:solidFill>
                  <a:schemeClr val="bg1"/>
                </a:solidFill>
              </a:rPr>
              <a:t>Waiting </a:t>
            </a:r>
            <a:endParaRPr lang="en-US" sz="2800" b="1" dirty="0">
              <a:solidFill>
                <a:schemeClr val="bg1"/>
              </a:solidFill>
            </a:endParaRPr>
          </a:p>
        </p:txBody>
      </p:sp>
      <p:sp>
        <p:nvSpPr>
          <p:cNvPr id="29" name="مستطيل 28"/>
          <p:cNvSpPr/>
          <p:nvPr/>
        </p:nvSpPr>
        <p:spPr>
          <a:xfrm>
            <a:off x="7330619" y="6488668"/>
            <a:ext cx="1460656" cy="369332"/>
          </a:xfrm>
          <a:prstGeom prst="rect">
            <a:avLst/>
          </a:prstGeom>
        </p:spPr>
        <p:txBody>
          <a:bodyPr wrap="none">
            <a:spAutoFit/>
          </a:bodyPr>
          <a:lstStyle/>
          <a:p>
            <a:pPr algn="just"/>
            <a:r>
              <a:rPr lang="en-US" b="1" dirty="0" err="1" smtClean="0">
                <a:solidFill>
                  <a:schemeClr val="accent1"/>
                </a:solidFill>
                <a:latin typeface="Times New Roman" pitchFamily="18" charset="0"/>
                <a:cs typeface="Times New Roman" pitchFamily="18" charset="0"/>
              </a:rPr>
              <a:t>Neven</a:t>
            </a:r>
            <a:r>
              <a:rPr lang="en-US" b="1" dirty="0" smtClean="0">
                <a:solidFill>
                  <a:schemeClr val="accent1"/>
                </a:solidFill>
                <a:latin typeface="Times New Roman" pitchFamily="18" charset="0"/>
                <a:cs typeface="Times New Roman" pitchFamily="18" charset="0"/>
              </a:rPr>
              <a:t> Jamal</a:t>
            </a:r>
            <a:endParaRPr lang="ar-SA"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3"/>
          <p:cNvSpPr txBox="1">
            <a:spLocks/>
          </p:cNvSpPr>
          <p:nvPr/>
        </p:nvSpPr>
        <p:spPr>
          <a:xfrm>
            <a:off x="8348328" y="6111875"/>
            <a:ext cx="457200" cy="365125"/>
          </a:xfrm>
          <a:prstGeom prst="rect">
            <a:avLst/>
          </a:prstGeom>
        </p:spPr>
        <p:txBody>
          <a:bodyPr vert="horz" anchor="b"/>
          <a:lstStyle/>
          <a:p>
            <a:pPr marL="0" marR="0" lvl="0" indent="0" algn="r" defTabSz="914400" rtl="1" eaLnBrk="1" fontAlgn="auto" latinLnBrk="0" hangingPunct="1">
              <a:lnSpc>
                <a:spcPct val="100000"/>
              </a:lnSpc>
              <a:spcBef>
                <a:spcPts val="0"/>
              </a:spcBef>
              <a:spcAft>
                <a:spcPts val="0"/>
              </a:spcAft>
              <a:buClrTx/>
              <a:buSzTx/>
              <a:buFontTx/>
              <a:buNone/>
              <a:tabLst/>
              <a:defRPr/>
            </a:pPr>
            <a:fld id="{816865E5-F6B8-45C5-ABAF-E501936C776E}" type="slidenum">
              <a:rPr kumimoji="0" lang="ar-SA" sz="1000" b="0" i="0" u="none" strike="noStrike" kern="1200" cap="none" spc="0" normalizeH="0" baseline="0" noProof="0" smtClean="0">
                <a:ln>
                  <a:noFill/>
                </a:ln>
                <a:solidFill>
                  <a:schemeClr val="bg2">
                    <a:shade val="50000"/>
                  </a:schemeClr>
                </a:solidFill>
                <a:effectLst/>
                <a:uLnTx/>
                <a:uFillTx/>
                <a:latin typeface="+mn-lt"/>
                <a:ea typeface="+mn-ea"/>
                <a:cs typeface="+mn-cs"/>
              </a:rPr>
              <a:pPr marL="0" marR="0" lvl="0" indent="0" algn="r" defTabSz="914400" rtl="1" eaLnBrk="1" fontAlgn="auto" latinLnBrk="0" hangingPunct="1">
                <a:lnSpc>
                  <a:spcPct val="100000"/>
                </a:lnSpc>
                <a:spcBef>
                  <a:spcPts val="0"/>
                </a:spcBef>
                <a:spcAft>
                  <a:spcPts val="0"/>
                </a:spcAft>
                <a:buClrTx/>
                <a:buSzTx/>
                <a:buFontTx/>
                <a:buNone/>
                <a:tabLst/>
                <a:defRPr/>
              </a:pPr>
              <a:t>42</a:t>
            </a:fld>
            <a:endParaRPr kumimoji="0" lang="ar-SA" sz="1000" b="0" i="0" u="none" strike="noStrike" kern="1200" cap="none" spc="0" normalizeH="0" baseline="0" noProof="0">
              <a:ln>
                <a:noFill/>
              </a:ln>
              <a:solidFill>
                <a:schemeClr val="bg2">
                  <a:shade val="50000"/>
                </a:schemeClr>
              </a:solidFill>
              <a:effectLst/>
              <a:uLnTx/>
              <a:uFillTx/>
              <a:latin typeface="+mn-lt"/>
              <a:ea typeface="+mn-ea"/>
              <a:cs typeface="+mn-cs"/>
            </a:endParaRPr>
          </a:p>
        </p:txBody>
      </p:sp>
      <p:sp>
        <p:nvSpPr>
          <p:cNvPr id="6" name="عنصر نائب لرقم الشريحة 3"/>
          <p:cNvSpPr txBox="1">
            <a:spLocks/>
          </p:cNvSpPr>
          <p:nvPr/>
        </p:nvSpPr>
        <p:spPr>
          <a:xfrm>
            <a:off x="8348328" y="6111875"/>
            <a:ext cx="457200" cy="365125"/>
          </a:xfrm>
          <a:prstGeom prst="rect">
            <a:avLst/>
          </a:prstGeom>
        </p:spPr>
        <p:txBody>
          <a:bodyPr vert="horz" anchor="b"/>
          <a:lstStyle/>
          <a:p>
            <a:pPr marL="0" marR="0" lvl="0" indent="0" algn="r" defTabSz="914400" rtl="1" eaLnBrk="1" fontAlgn="auto" latinLnBrk="0" hangingPunct="1">
              <a:lnSpc>
                <a:spcPct val="100000"/>
              </a:lnSpc>
              <a:spcBef>
                <a:spcPts val="0"/>
              </a:spcBef>
              <a:spcAft>
                <a:spcPts val="0"/>
              </a:spcAft>
              <a:buClrTx/>
              <a:buSzTx/>
              <a:buFontTx/>
              <a:buNone/>
              <a:tabLst/>
              <a:defRPr/>
            </a:pPr>
            <a:fld id="{816865E5-F6B8-45C5-ABAF-E501936C776E}" type="slidenum">
              <a:rPr kumimoji="0" lang="ar-SA" sz="1000" b="0" i="0" u="none" strike="noStrike" kern="1200" cap="none" spc="0" normalizeH="0" baseline="0" noProof="0" smtClean="0">
                <a:ln>
                  <a:noFill/>
                </a:ln>
                <a:solidFill>
                  <a:schemeClr val="bg2">
                    <a:shade val="50000"/>
                  </a:schemeClr>
                </a:solidFill>
                <a:effectLst/>
                <a:uLnTx/>
                <a:uFillTx/>
                <a:latin typeface="+mn-lt"/>
                <a:ea typeface="+mn-ea"/>
                <a:cs typeface="+mn-cs"/>
              </a:rPr>
              <a:pPr marL="0" marR="0" lvl="0" indent="0" algn="r" defTabSz="914400" rtl="1" eaLnBrk="1" fontAlgn="auto" latinLnBrk="0" hangingPunct="1">
                <a:lnSpc>
                  <a:spcPct val="100000"/>
                </a:lnSpc>
                <a:spcBef>
                  <a:spcPts val="0"/>
                </a:spcBef>
                <a:spcAft>
                  <a:spcPts val="0"/>
                </a:spcAft>
                <a:buClrTx/>
                <a:buSzTx/>
                <a:buFontTx/>
                <a:buNone/>
                <a:tabLst/>
                <a:defRPr/>
              </a:pPr>
              <a:t>42</a:t>
            </a:fld>
            <a:endParaRPr kumimoji="0" lang="ar-SA" sz="1000" b="0" i="0" u="none" strike="noStrike" kern="1200" cap="none" spc="0" normalizeH="0" baseline="0" noProof="0">
              <a:ln>
                <a:noFill/>
              </a:ln>
              <a:solidFill>
                <a:schemeClr val="bg2">
                  <a:shade val="50000"/>
                </a:schemeClr>
              </a:solidFill>
              <a:effectLst/>
              <a:uLnTx/>
              <a:uFillTx/>
              <a:latin typeface="+mn-lt"/>
              <a:ea typeface="+mn-ea"/>
              <a:cs typeface="+mn-cs"/>
            </a:endParaRPr>
          </a:p>
        </p:txBody>
      </p:sp>
      <p:sp>
        <p:nvSpPr>
          <p:cNvPr id="7" name="Rounded Rectangle 2"/>
          <p:cNvSpPr/>
          <p:nvPr/>
        </p:nvSpPr>
        <p:spPr>
          <a:xfrm>
            <a:off x="285720" y="2500306"/>
            <a:ext cx="2133600" cy="1285884"/>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marL="493776" lvl="0" indent="-457200" algn="l" rtl="0">
              <a:lnSpc>
                <a:spcPct val="150000"/>
              </a:lnSpc>
            </a:pPr>
            <a:r>
              <a:rPr lang="en-US" sz="2000" dirty="0" smtClean="0">
                <a:solidFill>
                  <a:schemeClr val="tx1"/>
                </a:solidFill>
                <a:latin typeface="Times New Roman" pitchFamily="18" charset="0"/>
                <a:cs typeface="Times New Roman" pitchFamily="18" charset="0"/>
              </a:rPr>
              <a:t>Unused material such as cans and cartoons   </a:t>
            </a:r>
          </a:p>
        </p:txBody>
      </p:sp>
      <p:grpSp>
        <p:nvGrpSpPr>
          <p:cNvPr id="8" name="Group 7"/>
          <p:cNvGrpSpPr/>
          <p:nvPr/>
        </p:nvGrpSpPr>
        <p:grpSpPr>
          <a:xfrm rot="7005110">
            <a:off x="2541860" y="2847305"/>
            <a:ext cx="531684" cy="900496"/>
            <a:chOff x="5009565" y="4069338"/>
            <a:chExt cx="531684" cy="645042"/>
          </a:xfrm>
        </p:grpSpPr>
        <p:sp>
          <p:nvSpPr>
            <p:cNvPr id="9" name="Right Arrow 8"/>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0"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algn="ctr" defTabSz="1066800" rtl="1">
                <a:lnSpc>
                  <a:spcPct val="90000"/>
                </a:lnSpc>
                <a:spcBef>
                  <a:spcPct val="0"/>
                </a:spcBef>
                <a:spcAft>
                  <a:spcPct val="35000"/>
                </a:spcAft>
              </a:pPr>
              <a:endParaRPr lang="ar-JO" sz="2400"/>
            </a:p>
          </p:txBody>
        </p:sp>
      </p:grpSp>
      <p:sp>
        <p:nvSpPr>
          <p:cNvPr id="11" name="Rounded Rectangle 10"/>
          <p:cNvSpPr/>
          <p:nvPr/>
        </p:nvSpPr>
        <p:spPr>
          <a:xfrm>
            <a:off x="1714480" y="4714884"/>
            <a:ext cx="2214578" cy="1143008"/>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Tactical planning for seasonal raw materials causes inventory </a:t>
            </a:r>
            <a:endParaRPr lang="en-US" sz="2000" dirty="0">
              <a:solidFill>
                <a:schemeClr val="bg1"/>
              </a:solidFill>
            </a:endParaRPr>
          </a:p>
        </p:txBody>
      </p:sp>
      <p:grpSp>
        <p:nvGrpSpPr>
          <p:cNvPr id="12" name="Group 11"/>
          <p:cNvGrpSpPr/>
          <p:nvPr/>
        </p:nvGrpSpPr>
        <p:grpSpPr>
          <a:xfrm rot="3320105">
            <a:off x="3396526" y="4087401"/>
            <a:ext cx="531684" cy="615702"/>
            <a:chOff x="5009565" y="4069338"/>
            <a:chExt cx="531684" cy="645042"/>
          </a:xfrm>
        </p:grpSpPr>
        <p:sp>
          <p:nvSpPr>
            <p:cNvPr id="13" name="Right Arrow 12"/>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4"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a:p>
          </p:txBody>
        </p:sp>
      </p:grpSp>
      <p:grpSp>
        <p:nvGrpSpPr>
          <p:cNvPr id="15" name="Group 14"/>
          <p:cNvGrpSpPr/>
          <p:nvPr/>
        </p:nvGrpSpPr>
        <p:grpSpPr>
          <a:xfrm rot="21381788">
            <a:off x="5345341" y="4015406"/>
            <a:ext cx="531684" cy="676661"/>
            <a:chOff x="5009565" y="4069338"/>
            <a:chExt cx="531684" cy="645042"/>
          </a:xfrm>
        </p:grpSpPr>
        <p:sp>
          <p:nvSpPr>
            <p:cNvPr id="16" name="Right Arrow 15"/>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17"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grpSp>
        <p:nvGrpSpPr>
          <p:cNvPr id="18" name="Group 17"/>
          <p:cNvGrpSpPr/>
          <p:nvPr/>
        </p:nvGrpSpPr>
        <p:grpSpPr>
          <a:xfrm rot="17689560">
            <a:off x="5981483" y="2908371"/>
            <a:ext cx="554801" cy="775915"/>
            <a:chOff x="5009565" y="4069338"/>
            <a:chExt cx="531684" cy="645042"/>
          </a:xfrm>
        </p:grpSpPr>
        <p:sp>
          <p:nvSpPr>
            <p:cNvPr id="19" name="Right Arrow 18"/>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20"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algn="ctr" defTabSz="1066800" rtl="1">
                <a:lnSpc>
                  <a:spcPct val="90000"/>
                </a:lnSpc>
                <a:spcBef>
                  <a:spcPct val="0"/>
                </a:spcBef>
                <a:spcAft>
                  <a:spcPct val="35000"/>
                </a:spcAft>
              </a:pPr>
              <a:endParaRPr lang="ar-JO" sz="2400"/>
            </a:p>
          </p:txBody>
        </p:sp>
      </p:grpSp>
      <p:grpSp>
        <p:nvGrpSpPr>
          <p:cNvPr id="21" name="Group 23"/>
          <p:cNvGrpSpPr/>
          <p:nvPr/>
        </p:nvGrpSpPr>
        <p:grpSpPr>
          <a:xfrm rot="12256729">
            <a:off x="4317878" y="1725131"/>
            <a:ext cx="531684" cy="615702"/>
            <a:chOff x="5009565" y="4069338"/>
            <a:chExt cx="531684" cy="645042"/>
          </a:xfrm>
        </p:grpSpPr>
        <p:sp>
          <p:nvSpPr>
            <p:cNvPr id="22" name="Right Arrow 24"/>
            <p:cNvSpPr/>
            <p:nvPr/>
          </p:nvSpPr>
          <p:spPr>
            <a:xfrm rot="3814737">
              <a:off x="4952886" y="4126017"/>
              <a:ext cx="645042" cy="531684"/>
            </a:xfrm>
            <a:prstGeom prst="rightArrow">
              <a:avLst>
                <a:gd name="adj1" fmla="val 60000"/>
                <a:gd name="adj2" fmla="val 50000"/>
              </a:avLst>
            </a:prstGeom>
          </p:spPr>
          <p:style>
            <a:lnRef idx="1">
              <a:schemeClr val="dk1"/>
            </a:lnRef>
            <a:fillRef idx="2">
              <a:schemeClr val="dk1"/>
            </a:fillRef>
            <a:effectRef idx="1">
              <a:schemeClr val="dk1"/>
            </a:effectRef>
            <a:fontRef idx="minor">
              <a:schemeClr val="dk1"/>
            </a:fontRef>
          </p:style>
        </p:sp>
        <p:sp>
          <p:nvSpPr>
            <p:cNvPr id="23" name="Right Arrow 4"/>
            <p:cNvSpPr/>
            <p:nvPr/>
          </p:nvSpPr>
          <p:spPr>
            <a:xfrm rot="3814737">
              <a:off x="4997151" y="4160932"/>
              <a:ext cx="485537" cy="319010"/>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JO" sz="2400" kern="1200"/>
            </a:p>
          </p:txBody>
        </p:sp>
      </p:grpSp>
      <p:sp>
        <p:nvSpPr>
          <p:cNvPr id="24" name="Rounded Rectangle 32"/>
          <p:cNvSpPr/>
          <p:nvPr/>
        </p:nvSpPr>
        <p:spPr>
          <a:xfrm>
            <a:off x="3143240" y="500042"/>
            <a:ext cx="2714644" cy="1209676"/>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marL="493776" lvl="0" indent="-457200" algn="l" rtl="0">
              <a:lnSpc>
                <a:spcPct val="110000"/>
              </a:lnSpc>
            </a:pPr>
            <a:r>
              <a:rPr lang="en-US" dirty="0" smtClean="0">
                <a:solidFill>
                  <a:schemeClr val="tx1"/>
                </a:solidFill>
                <a:latin typeface="Times New Roman" pitchFamily="18" charset="0"/>
                <a:cs typeface="Times New Roman" pitchFamily="18" charset="0"/>
              </a:rPr>
              <a:t>Over production causes excess inventory </a:t>
            </a:r>
          </a:p>
        </p:txBody>
      </p:sp>
      <p:sp>
        <p:nvSpPr>
          <p:cNvPr id="25" name="Rounded Rectangle 33"/>
          <p:cNvSpPr/>
          <p:nvPr/>
        </p:nvSpPr>
        <p:spPr>
          <a:xfrm>
            <a:off x="6500826" y="2500306"/>
            <a:ext cx="2276476" cy="1500198"/>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Minced meat in pans are waiting in a temporary store  represented in refrigerator </a:t>
            </a:r>
            <a:endParaRPr lang="en-US" sz="2000" dirty="0">
              <a:solidFill>
                <a:schemeClr val="tx1"/>
              </a:solidFill>
              <a:latin typeface="Times New Roman" pitchFamily="18" charset="0"/>
              <a:cs typeface="Times New Roman" pitchFamily="18" charset="0"/>
            </a:endParaRPr>
          </a:p>
        </p:txBody>
      </p:sp>
      <p:sp>
        <p:nvSpPr>
          <p:cNvPr id="26" name="Rounded Rectangle 34"/>
          <p:cNvSpPr/>
          <p:nvPr/>
        </p:nvSpPr>
        <p:spPr>
          <a:xfrm>
            <a:off x="5214942" y="4572008"/>
            <a:ext cx="2357454" cy="1209676"/>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solidFill>
                  <a:schemeClr val="tx1"/>
                </a:solidFill>
                <a:latin typeface="Times New Roman" pitchFamily="18" charset="0"/>
                <a:cs typeface="Times New Roman" pitchFamily="18" charset="0"/>
              </a:rPr>
              <a:t>Large quantities of semi- finished products are put in a buffering zone</a:t>
            </a:r>
            <a:endParaRPr lang="en-US" sz="2000" dirty="0">
              <a:solidFill>
                <a:schemeClr val="bg1"/>
              </a:solidFill>
            </a:endParaRPr>
          </a:p>
        </p:txBody>
      </p:sp>
      <p:sp>
        <p:nvSpPr>
          <p:cNvPr id="27" name="Oval 38"/>
          <p:cNvSpPr/>
          <p:nvPr/>
        </p:nvSpPr>
        <p:spPr>
          <a:xfrm>
            <a:off x="3286116" y="2357430"/>
            <a:ext cx="2581284" cy="1905000"/>
          </a:xfrm>
          <a:prstGeom prst="ellipse">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US" sz="2000" b="1" dirty="0" smtClean="0">
                <a:solidFill>
                  <a:schemeClr val="bg1"/>
                </a:solidFill>
              </a:rPr>
              <a:t>Inventory </a:t>
            </a:r>
            <a:endParaRPr lang="en-US" sz="2000" b="1" dirty="0">
              <a:solidFill>
                <a:schemeClr val="bg1"/>
              </a:solidFill>
            </a:endParaRPr>
          </a:p>
        </p:txBody>
      </p:sp>
      <p:sp>
        <p:nvSpPr>
          <p:cNvPr id="28" name="مستطيل 27"/>
          <p:cNvSpPr/>
          <p:nvPr/>
        </p:nvSpPr>
        <p:spPr>
          <a:xfrm>
            <a:off x="7330619" y="6488668"/>
            <a:ext cx="1460656" cy="369332"/>
          </a:xfrm>
          <a:prstGeom prst="rect">
            <a:avLst/>
          </a:prstGeom>
        </p:spPr>
        <p:txBody>
          <a:bodyPr wrap="none">
            <a:spAutoFit/>
          </a:bodyPr>
          <a:lstStyle/>
          <a:p>
            <a:pPr algn="just"/>
            <a:r>
              <a:rPr lang="en-US" b="1" dirty="0" err="1" smtClean="0">
                <a:solidFill>
                  <a:schemeClr val="accent1"/>
                </a:solidFill>
                <a:latin typeface="Times New Roman" pitchFamily="18" charset="0"/>
                <a:cs typeface="Times New Roman" pitchFamily="18" charset="0"/>
              </a:rPr>
              <a:t>Neven</a:t>
            </a:r>
            <a:r>
              <a:rPr lang="en-US" b="1" dirty="0" smtClean="0">
                <a:solidFill>
                  <a:schemeClr val="accent1"/>
                </a:solidFill>
                <a:latin typeface="Times New Roman" pitchFamily="18" charset="0"/>
                <a:cs typeface="Times New Roman" pitchFamily="18" charset="0"/>
              </a:rPr>
              <a:t> Jamal</a:t>
            </a:r>
            <a:endParaRPr lang="ar-SA"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22376" y="571480"/>
            <a:ext cx="7772400" cy="5786478"/>
          </a:xfrm>
        </p:spPr>
        <p:txBody>
          <a:bodyPr>
            <a:normAutofit/>
          </a:bodyPr>
          <a:lstStyle/>
          <a:p>
            <a:r>
              <a:rPr lang="en-US" dirty="0" smtClean="0"/>
              <a:t> </a:t>
            </a:r>
          </a:p>
          <a:p>
            <a:pPr lvl="0" algn="l" rtl="0">
              <a:buFont typeface="Wingdings" pitchFamily="2" charset="2"/>
              <a:buChar char="v"/>
            </a:pPr>
            <a:r>
              <a:rPr lang="en-US" b="1" u="sng" dirty="0" smtClean="0">
                <a:solidFill>
                  <a:schemeClr val="tx1"/>
                </a:solidFill>
                <a:latin typeface="Times New Roman" pitchFamily="18" charset="0"/>
                <a:cs typeface="Times New Roman" pitchFamily="18" charset="0"/>
              </a:rPr>
              <a:t>Transportation </a:t>
            </a:r>
            <a:endParaRPr lang="en-US" dirty="0" smtClean="0">
              <a:solidFill>
                <a:schemeClr val="tx1"/>
              </a:solidFill>
              <a:latin typeface="Times New Roman" pitchFamily="18" charset="0"/>
              <a:cs typeface="Times New Roman" pitchFamily="18" charset="0"/>
            </a:endParaRPr>
          </a:p>
          <a:p>
            <a:pPr marL="493776" lvl="0" indent="-457200" algn="l" rtl="0">
              <a:lnSpc>
                <a:spcPct val="150000"/>
              </a:lnSpc>
            </a:pPr>
            <a:r>
              <a:rPr lang="en-US" dirty="0" smtClean="0">
                <a:solidFill>
                  <a:schemeClr val="tx1"/>
                </a:solidFill>
                <a:latin typeface="Times New Roman" pitchFamily="18" charset="0"/>
                <a:cs typeface="Times New Roman" pitchFamily="18" charset="0"/>
              </a:rPr>
              <a:t>    Haven’t been studied</a:t>
            </a:r>
          </a:p>
          <a:p>
            <a:pPr marL="493776" lvl="0" indent="-457200" algn="l" rtl="0">
              <a:lnSpc>
                <a:spcPct val="150000"/>
              </a:lnSpc>
            </a:pPr>
            <a:endParaRPr lang="en-US" dirty="0" smtClean="0">
              <a:solidFill>
                <a:schemeClr val="tx1"/>
              </a:solidFill>
              <a:latin typeface="Times New Roman" pitchFamily="18" charset="0"/>
              <a:cs typeface="Times New Roman" pitchFamily="18" charset="0"/>
            </a:endParaRPr>
          </a:p>
          <a:p>
            <a:pPr marL="493776" lvl="0" indent="-457200" algn="l" rtl="0">
              <a:lnSpc>
                <a:spcPct val="150000"/>
              </a:lnSpc>
            </a:pPr>
            <a:r>
              <a:rPr lang="en-US" dirty="0" smtClean="0">
                <a:solidFill>
                  <a:schemeClr val="tx1"/>
                </a:solidFill>
                <a:latin typeface="Times New Roman" pitchFamily="18" charset="0"/>
                <a:cs typeface="Times New Roman" pitchFamily="18" charset="0"/>
              </a:rPr>
              <a:t> </a:t>
            </a:r>
          </a:p>
          <a:p>
            <a:pPr lvl="0" algn="l" rtl="0">
              <a:buFont typeface="Wingdings" pitchFamily="2" charset="2"/>
              <a:buChar char="v"/>
            </a:pPr>
            <a:r>
              <a:rPr lang="en-US" b="1" u="sng" dirty="0" smtClean="0">
                <a:solidFill>
                  <a:schemeClr val="tx1"/>
                </a:solidFill>
                <a:latin typeface="Times New Roman" pitchFamily="18" charset="0"/>
                <a:cs typeface="Times New Roman" pitchFamily="18" charset="0"/>
              </a:rPr>
              <a:t>Over Processing:</a:t>
            </a:r>
            <a:endParaRPr lang="en-US" u="sng" dirty="0" smtClean="0">
              <a:solidFill>
                <a:schemeClr val="tx1"/>
              </a:solidFill>
              <a:latin typeface="Times New Roman" pitchFamily="18" charset="0"/>
              <a:cs typeface="Times New Roman" pitchFamily="18" charset="0"/>
            </a:endParaRPr>
          </a:p>
          <a:p>
            <a:pPr algn="l"/>
            <a:r>
              <a:rPr lang="en-US" dirty="0" smtClean="0">
                <a:solidFill>
                  <a:schemeClr val="tx1"/>
                </a:solidFill>
                <a:latin typeface="Times New Roman" pitchFamily="18" charset="0"/>
                <a:cs typeface="Times New Roman" pitchFamily="18" charset="0"/>
              </a:rPr>
              <a:t>     Not being  noticed </a:t>
            </a:r>
          </a:p>
          <a:p>
            <a:pPr algn="l"/>
            <a:r>
              <a:rPr lang="en-US" b="1" dirty="0" smtClean="0">
                <a:solidFill>
                  <a:schemeClr val="tx1"/>
                </a:solidFill>
                <a:latin typeface="Times New Roman" pitchFamily="18" charset="0"/>
                <a:cs typeface="Times New Roman" pitchFamily="18" charset="0"/>
              </a:rPr>
              <a:t> </a:t>
            </a:r>
            <a:endParaRPr lang="en-US" dirty="0" smtClean="0">
              <a:solidFill>
                <a:schemeClr val="tx1"/>
              </a:solidFill>
              <a:latin typeface="Times New Roman" pitchFamily="18" charset="0"/>
              <a:cs typeface="Times New Roman" pitchFamily="18" charset="0"/>
            </a:endParaRPr>
          </a:p>
          <a:p>
            <a:endParaRPr lang="ar-SA" dirty="0"/>
          </a:p>
        </p:txBody>
      </p:sp>
      <p:sp>
        <p:nvSpPr>
          <p:cNvPr id="5" name="مستطيل 4"/>
          <p:cNvSpPr/>
          <p:nvPr/>
        </p:nvSpPr>
        <p:spPr>
          <a:xfrm>
            <a:off x="7330619" y="6488668"/>
            <a:ext cx="1460656" cy="369332"/>
          </a:xfrm>
          <a:prstGeom prst="rect">
            <a:avLst/>
          </a:prstGeom>
        </p:spPr>
        <p:txBody>
          <a:bodyPr wrap="none">
            <a:spAutoFit/>
          </a:bodyPr>
          <a:lstStyle/>
          <a:p>
            <a:pPr algn="just"/>
            <a:r>
              <a:rPr lang="en-US" b="1" dirty="0" err="1" smtClean="0">
                <a:solidFill>
                  <a:schemeClr val="accent1"/>
                </a:solidFill>
                <a:latin typeface="Times New Roman" pitchFamily="18" charset="0"/>
                <a:cs typeface="Times New Roman" pitchFamily="18" charset="0"/>
              </a:rPr>
              <a:t>Neven</a:t>
            </a:r>
            <a:r>
              <a:rPr lang="en-US" b="1" dirty="0" smtClean="0">
                <a:solidFill>
                  <a:schemeClr val="accent1"/>
                </a:solidFill>
                <a:latin typeface="Times New Roman" pitchFamily="18" charset="0"/>
                <a:cs typeface="Times New Roman" pitchFamily="18" charset="0"/>
              </a:rPr>
              <a:t> Jamal</a:t>
            </a:r>
            <a:endParaRPr lang="ar-SA"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33593" y="916237"/>
            <a:ext cx="8358246" cy="1071570"/>
          </a:xfrm>
        </p:spPr>
        <p:txBody>
          <a:bodyPr>
            <a:normAutofit fontScale="90000"/>
          </a:bodyPr>
          <a:lstStyle/>
          <a:p>
            <a:pPr algn="l"/>
            <a:r>
              <a:rPr lang="en-US" sz="3600" dirty="0" smtClean="0"/>
              <a:t>Solutions And Recommendation</a:t>
            </a:r>
            <a:br>
              <a:rPr lang="en-US" sz="3600" dirty="0" smtClean="0"/>
            </a:br>
            <a:endParaRPr lang="ar-SA" sz="3600" dirty="0"/>
          </a:p>
        </p:txBody>
      </p:sp>
      <p:sp>
        <p:nvSpPr>
          <p:cNvPr id="3" name="عنوان فرعي 2"/>
          <p:cNvSpPr>
            <a:spLocks noGrp="1"/>
          </p:cNvSpPr>
          <p:nvPr>
            <p:ph type="subTitle" idx="1"/>
          </p:nvPr>
        </p:nvSpPr>
        <p:spPr>
          <a:xfrm>
            <a:off x="214282" y="2071678"/>
            <a:ext cx="8501122" cy="5214974"/>
          </a:xfrm>
        </p:spPr>
        <p:txBody>
          <a:bodyPr/>
          <a:lstStyle/>
          <a:p>
            <a:pPr algn="just" rtl="0">
              <a:lnSpc>
                <a:spcPct val="150000"/>
              </a:lnSpc>
            </a:pPr>
            <a:r>
              <a:rPr lang="en-US" dirty="0" smtClean="0">
                <a:solidFill>
                  <a:schemeClr val="tx1"/>
                </a:solidFill>
                <a:latin typeface="Times New Roman" pitchFamily="18" charset="0"/>
                <a:cs typeface="Times New Roman" pitchFamily="18" charset="0"/>
              </a:rPr>
              <a:t>In order to achieve goals of our project that have been mentioned previously , which aimed to implement lean manufacturing system by using plenty of lean tools and other supportive tools, after analysis that have been done we reached to realistic solutions and recommendations that covered all targeted departments (warehouse, production and maintenance) that aims to promote system effectively and its represented effectively in</a:t>
            </a:r>
            <a:endParaRPr lang="ar-SA" dirty="0">
              <a:solidFill>
                <a:schemeClr val="tx1"/>
              </a:solidFill>
              <a:latin typeface="Times New Roman" pitchFamily="18" charset="0"/>
              <a:cs typeface="Times New Roman" pitchFamily="18" charset="0"/>
            </a:endParaRPr>
          </a:p>
        </p:txBody>
      </p:sp>
      <p:sp>
        <p:nvSpPr>
          <p:cNvPr id="5" name="مستطيل 4"/>
          <p:cNvSpPr/>
          <p:nvPr/>
        </p:nvSpPr>
        <p:spPr>
          <a:xfrm>
            <a:off x="7330619" y="6488668"/>
            <a:ext cx="1460656" cy="369332"/>
          </a:xfrm>
          <a:prstGeom prst="rect">
            <a:avLst/>
          </a:prstGeom>
        </p:spPr>
        <p:txBody>
          <a:bodyPr wrap="none">
            <a:spAutoFit/>
          </a:bodyPr>
          <a:lstStyle/>
          <a:p>
            <a:pPr algn="just"/>
            <a:r>
              <a:rPr lang="en-US" b="1" dirty="0" err="1" smtClean="0">
                <a:solidFill>
                  <a:schemeClr val="accent1"/>
                </a:solidFill>
                <a:latin typeface="Times New Roman" pitchFamily="18" charset="0"/>
                <a:cs typeface="Times New Roman" pitchFamily="18" charset="0"/>
              </a:rPr>
              <a:t>Neven</a:t>
            </a:r>
            <a:r>
              <a:rPr lang="en-US" b="1" dirty="0" smtClean="0">
                <a:solidFill>
                  <a:schemeClr val="accent1"/>
                </a:solidFill>
                <a:latin typeface="Times New Roman" pitchFamily="18" charset="0"/>
                <a:cs typeface="Times New Roman" pitchFamily="18" charset="0"/>
              </a:rPr>
              <a:t> Jamal</a:t>
            </a:r>
            <a:endParaRPr lang="ar-SA"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8596" y="142852"/>
            <a:ext cx="7350086" cy="571504"/>
          </a:xfrm>
        </p:spPr>
        <p:txBody>
          <a:bodyPr>
            <a:normAutofit fontScale="90000"/>
          </a:bodyPr>
          <a:lstStyle/>
          <a:p>
            <a:pPr algn="l"/>
            <a:r>
              <a:rPr lang="en-US" dirty="0" smtClean="0"/>
              <a:t>Production Proposal  </a:t>
            </a:r>
            <a:endParaRPr lang="ar-SA" dirty="0"/>
          </a:p>
        </p:txBody>
      </p:sp>
      <p:graphicFrame>
        <p:nvGraphicFramePr>
          <p:cNvPr id="5" name="Diagram 6"/>
          <p:cNvGraphicFramePr/>
          <p:nvPr/>
        </p:nvGraphicFramePr>
        <p:xfrm>
          <a:off x="500034" y="754034"/>
          <a:ext cx="8072494" cy="58896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ستطيل 3"/>
          <p:cNvSpPr/>
          <p:nvPr/>
        </p:nvSpPr>
        <p:spPr>
          <a:xfrm>
            <a:off x="7858148" y="6488668"/>
            <a:ext cx="1460656" cy="369332"/>
          </a:xfrm>
          <a:prstGeom prst="rect">
            <a:avLst/>
          </a:prstGeom>
        </p:spPr>
        <p:txBody>
          <a:bodyPr wrap="none">
            <a:spAutoFit/>
          </a:bodyPr>
          <a:lstStyle/>
          <a:p>
            <a:pPr algn="just"/>
            <a:r>
              <a:rPr lang="en-US" b="1" dirty="0" err="1" smtClean="0">
                <a:solidFill>
                  <a:schemeClr val="accent1"/>
                </a:solidFill>
                <a:latin typeface="Times New Roman" pitchFamily="18" charset="0"/>
                <a:cs typeface="Times New Roman" pitchFamily="18" charset="0"/>
              </a:rPr>
              <a:t>Neven</a:t>
            </a:r>
            <a:r>
              <a:rPr lang="en-US" b="1" dirty="0" smtClean="0">
                <a:solidFill>
                  <a:schemeClr val="accent1"/>
                </a:solidFill>
                <a:latin typeface="Times New Roman" pitchFamily="18" charset="0"/>
                <a:cs typeface="Times New Roman" pitchFamily="18" charset="0"/>
              </a:rPr>
              <a:t> Jamal</a:t>
            </a:r>
            <a:endParaRPr lang="ar-SA"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571528"/>
            <a:ext cx="7772400" cy="1828800"/>
          </a:xfrm>
        </p:spPr>
        <p:txBody>
          <a:bodyPr/>
          <a:lstStyle/>
          <a:p>
            <a:r>
              <a:rPr lang="en-US" dirty="0" smtClean="0"/>
              <a:t>Production Proposal </a:t>
            </a:r>
            <a:endParaRPr lang="ar-SA" dirty="0"/>
          </a:p>
        </p:txBody>
      </p:sp>
      <p:graphicFrame>
        <p:nvGraphicFramePr>
          <p:cNvPr id="5" name="Diagram 6"/>
          <p:cNvGraphicFramePr/>
          <p:nvPr/>
        </p:nvGraphicFramePr>
        <p:xfrm>
          <a:off x="357158" y="500042"/>
          <a:ext cx="8429684" cy="6103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ستطيل 3"/>
          <p:cNvSpPr/>
          <p:nvPr/>
        </p:nvSpPr>
        <p:spPr>
          <a:xfrm>
            <a:off x="7429520" y="6488668"/>
            <a:ext cx="1460656" cy="369332"/>
          </a:xfrm>
          <a:prstGeom prst="rect">
            <a:avLst/>
          </a:prstGeom>
        </p:spPr>
        <p:txBody>
          <a:bodyPr wrap="none">
            <a:spAutoFit/>
          </a:bodyPr>
          <a:lstStyle/>
          <a:p>
            <a:pPr algn="just"/>
            <a:r>
              <a:rPr lang="en-US" b="1" dirty="0" err="1" smtClean="0">
                <a:solidFill>
                  <a:schemeClr val="accent1"/>
                </a:solidFill>
                <a:latin typeface="Times New Roman" pitchFamily="18" charset="0"/>
                <a:cs typeface="Times New Roman" pitchFamily="18" charset="0"/>
              </a:rPr>
              <a:t>Neven</a:t>
            </a:r>
            <a:r>
              <a:rPr lang="en-US" b="1" dirty="0" smtClean="0">
                <a:solidFill>
                  <a:schemeClr val="accent1"/>
                </a:solidFill>
                <a:latin typeface="Times New Roman" pitchFamily="18" charset="0"/>
                <a:cs typeface="Times New Roman" pitchFamily="18" charset="0"/>
              </a:rPr>
              <a:t> Jamal</a:t>
            </a:r>
            <a:endParaRPr lang="ar-SA"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0"/>
            <a:ext cx="7278648" cy="714332"/>
          </a:xfrm>
        </p:spPr>
        <p:txBody>
          <a:bodyPr>
            <a:normAutofit fontScale="90000"/>
          </a:bodyPr>
          <a:lstStyle/>
          <a:p>
            <a:pPr algn="l"/>
            <a:r>
              <a:rPr lang="en-US" dirty="0" smtClean="0"/>
              <a:t>Warehouses Proposal </a:t>
            </a:r>
            <a:endParaRPr lang="ar-SA" dirty="0"/>
          </a:p>
        </p:txBody>
      </p:sp>
      <p:graphicFrame>
        <p:nvGraphicFramePr>
          <p:cNvPr id="5" name="Diagram 6"/>
          <p:cNvGraphicFramePr/>
          <p:nvPr/>
        </p:nvGraphicFramePr>
        <p:xfrm>
          <a:off x="285720" y="714356"/>
          <a:ext cx="8429684"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ستطيل 3"/>
          <p:cNvSpPr/>
          <p:nvPr/>
        </p:nvSpPr>
        <p:spPr>
          <a:xfrm>
            <a:off x="7500958" y="6572272"/>
            <a:ext cx="1460656" cy="369332"/>
          </a:xfrm>
          <a:prstGeom prst="rect">
            <a:avLst/>
          </a:prstGeom>
        </p:spPr>
        <p:txBody>
          <a:bodyPr wrap="square">
            <a:spAutoFit/>
          </a:bodyPr>
          <a:lstStyle/>
          <a:p>
            <a:pPr algn="just"/>
            <a:r>
              <a:rPr lang="en-US" b="1" dirty="0" err="1" smtClean="0">
                <a:solidFill>
                  <a:schemeClr val="accent1"/>
                </a:solidFill>
                <a:latin typeface="Times New Roman" pitchFamily="18" charset="0"/>
                <a:cs typeface="Times New Roman" pitchFamily="18" charset="0"/>
              </a:rPr>
              <a:t>Neven</a:t>
            </a:r>
            <a:r>
              <a:rPr lang="en-US" b="1" dirty="0" smtClean="0">
                <a:solidFill>
                  <a:schemeClr val="accent1"/>
                </a:solidFill>
                <a:latin typeface="Times New Roman" pitchFamily="18" charset="0"/>
                <a:cs typeface="Times New Roman" pitchFamily="18" charset="0"/>
              </a:rPr>
              <a:t> Jamal</a:t>
            </a:r>
            <a:endParaRPr lang="ar-SA"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142852"/>
            <a:ext cx="7350086" cy="608662"/>
          </a:xfrm>
        </p:spPr>
        <p:txBody>
          <a:bodyPr>
            <a:normAutofit fontScale="90000"/>
          </a:bodyPr>
          <a:lstStyle/>
          <a:p>
            <a:pPr algn="l"/>
            <a:r>
              <a:rPr lang="en-US" dirty="0" smtClean="0"/>
              <a:t> Maintenance Proposal </a:t>
            </a:r>
            <a:endParaRPr lang="ar-SA" dirty="0"/>
          </a:p>
        </p:txBody>
      </p:sp>
      <p:graphicFrame>
        <p:nvGraphicFramePr>
          <p:cNvPr id="5" name="Diagram 6"/>
          <p:cNvGraphicFramePr/>
          <p:nvPr/>
        </p:nvGraphicFramePr>
        <p:xfrm>
          <a:off x="357158" y="825472"/>
          <a:ext cx="8358246" cy="5818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مستطيل 3"/>
          <p:cNvSpPr/>
          <p:nvPr/>
        </p:nvSpPr>
        <p:spPr>
          <a:xfrm>
            <a:off x="7683344" y="6488668"/>
            <a:ext cx="1460656" cy="369332"/>
          </a:xfrm>
          <a:prstGeom prst="rect">
            <a:avLst/>
          </a:prstGeom>
        </p:spPr>
        <p:txBody>
          <a:bodyPr wrap="none">
            <a:spAutoFit/>
          </a:bodyPr>
          <a:lstStyle/>
          <a:p>
            <a:pPr algn="just"/>
            <a:r>
              <a:rPr lang="en-US" b="1" dirty="0" err="1" smtClean="0">
                <a:solidFill>
                  <a:schemeClr val="accent1"/>
                </a:solidFill>
                <a:latin typeface="Times New Roman" pitchFamily="18" charset="0"/>
                <a:cs typeface="Times New Roman" pitchFamily="18" charset="0"/>
              </a:rPr>
              <a:t>Neven</a:t>
            </a:r>
            <a:r>
              <a:rPr lang="en-US" b="1" dirty="0" smtClean="0">
                <a:solidFill>
                  <a:schemeClr val="accent1"/>
                </a:solidFill>
                <a:latin typeface="Times New Roman" pitchFamily="18" charset="0"/>
                <a:cs typeface="Times New Roman" pitchFamily="18" charset="0"/>
              </a:rPr>
              <a:t> Jamal</a:t>
            </a:r>
            <a:endParaRPr lang="ar-SA"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428604"/>
            <a:ext cx="7915276" cy="928694"/>
          </a:xfrm>
        </p:spPr>
        <p:txBody>
          <a:bodyPr/>
          <a:lstStyle/>
          <a:p>
            <a:pPr algn="l"/>
            <a:r>
              <a:rPr lang="en-US" dirty="0" smtClean="0"/>
              <a:t>Outcomes </a:t>
            </a:r>
            <a:endParaRPr lang="ar-SA" dirty="0"/>
          </a:p>
        </p:txBody>
      </p:sp>
      <p:sp>
        <p:nvSpPr>
          <p:cNvPr id="3" name="عنوان فرعي 2"/>
          <p:cNvSpPr>
            <a:spLocks noGrp="1"/>
          </p:cNvSpPr>
          <p:nvPr>
            <p:ph type="subTitle" idx="1"/>
          </p:nvPr>
        </p:nvSpPr>
        <p:spPr>
          <a:xfrm>
            <a:off x="500034" y="1428736"/>
            <a:ext cx="7994742" cy="5214974"/>
          </a:xfrm>
        </p:spPr>
        <p:txBody>
          <a:bodyPr/>
          <a:lstStyle/>
          <a:p>
            <a:pPr algn="l"/>
            <a:r>
              <a:rPr lang="en-US" b="1" u="sng" dirty="0" smtClean="0">
                <a:solidFill>
                  <a:schemeClr val="tx1"/>
                </a:solidFill>
                <a:latin typeface="Times New Roman" pitchFamily="18" charset="0"/>
                <a:cs typeface="Times New Roman" pitchFamily="18" charset="0"/>
              </a:rPr>
              <a:t>According to Value Stream Mapping Tool </a:t>
            </a:r>
            <a:r>
              <a:rPr lang="en-US" dirty="0" smtClean="0">
                <a:latin typeface="Times New Roman" pitchFamily="18" charset="0"/>
                <a:cs typeface="Times New Roman" pitchFamily="18" charset="0"/>
              </a:rPr>
              <a:t>: </a:t>
            </a:r>
          </a:p>
          <a:p>
            <a:pPr algn="l" rtl="0">
              <a:lnSpc>
                <a:spcPct val="150000"/>
              </a:lnSpc>
              <a:buFont typeface="Wingdings" pitchFamily="2" charset="2"/>
              <a:buChar char="Ø"/>
            </a:pPr>
            <a:r>
              <a:rPr lang="en-US" b="1" dirty="0" smtClean="0">
                <a:solidFill>
                  <a:schemeClr val="accent2">
                    <a:lumMod val="75000"/>
                  </a:schemeClr>
                </a:solidFill>
                <a:latin typeface="Times New Roman" pitchFamily="18" charset="0"/>
                <a:cs typeface="Times New Roman" pitchFamily="18" charset="0"/>
              </a:rPr>
              <a:t>Current Non Added Value Time = 40Hrs                          </a:t>
            </a:r>
          </a:p>
          <a:p>
            <a:pPr algn="l" rtl="0">
              <a:lnSpc>
                <a:spcPct val="150000"/>
              </a:lnSpc>
              <a:buFont typeface="Wingdings" pitchFamily="2" charset="2"/>
              <a:buChar char="Ø"/>
            </a:pPr>
            <a:r>
              <a:rPr lang="en-US" b="1" dirty="0" smtClean="0">
                <a:solidFill>
                  <a:schemeClr val="accent2">
                    <a:lumMod val="75000"/>
                  </a:schemeClr>
                </a:solidFill>
                <a:latin typeface="Times New Roman" pitchFamily="18" charset="0"/>
                <a:cs typeface="Times New Roman" pitchFamily="18" charset="0"/>
              </a:rPr>
              <a:t>Future Non Added Value Time = 30 Hrs</a:t>
            </a:r>
            <a:endParaRPr lang="en-US" b="1" u="sng" dirty="0" smtClean="0">
              <a:solidFill>
                <a:schemeClr val="tx1"/>
              </a:solidFill>
              <a:latin typeface="Times New Roman" pitchFamily="18" charset="0"/>
              <a:cs typeface="Times New Roman" pitchFamily="18" charset="0"/>
            </a:endParaRPr>
          </a:p>
          <a:p>
            <a:pPr algn="l"/>
            <a:endParaRPr lang="en-US" b="1" u="sng" dirty="0" smtClean="0">
              <a:solidFill>
                <a:schemeClr val="tx1"/>
              </a:solidFill>
              <a:latin typeface="Times New Roman" pitchFamily="18" charset="0"/>
              <a:cs typeface="Times New Roman" pitchFamily="18" charset="0"/>
            </a:endParaRPr>
          </a:p>
          <a:p>
            <a:pPr algn="l"/>
            <a:r>
              <a:rPr lang="en-US" b="1" u="sng" dirty="0" smtClean="0">
                <a:solidFill>
                  <a:schemeClr val="tx1"/>
                </a:solidFill>
                <a:latin typeface="Times New Roman" pitchFamily="18" charset="0"/>
                <a:cs typeface="Times New Roman" pitchFamily="18" charset="0"/>
              </a:rPr>
              <a:t>According To Actions Taken </a:t>
            </a:r>
          </a:p>
          <a:p>
            <a:pPr algn="l" rtl="0">
              <a:lnSpc>
                <a:spcPct val="150000"/>
              </a:lnSpc>
              <a:buFont typeface="Wingdings" pitchFamily="2" charset="2"/>
              <a:buChar char="Ø"/>
            </a:pPr>
            <a:r>
              <a:rPr lang="en-US" b="1" dirty="0" smtClean="0">
                <a:solidFill>
                  <a:schemeClr val="accent1"/>
                </a:solidFill>
                <a:latin typeface="Times New Roman" pitchFamily="18" charset="0"/>
                <a:cs typeface="Times New Roman" pitchFamily="18" charset="0"/>
              </a:rPr>
              <a:t>% Of Loss Time At Dec 2011= 10.4%</a:t>
            </a:r>
          </a:p>
          <a:p>
            <a:pPr algn="l" rtl="0">
              <a:lnSpc>
                <a:spcPct val="150000"/>
              </a:lnSpc>
              <a:buFont typeface="Wingdings" pitchFamily="2" charset="2"/>
              <a:buChar char="Ø"/>
            </a:pPr>
            <a:r>
              <a:rPr lang="ar-SA" b="1" dirty="0" smtClean="0">
                <a:solidFill>
                  <a:schemeClr val="accent1"/>
                </a:solidFill>
                <a:latin typeface="Times New Roman" pitchFamily="18" charset="0"/>
                <a:cs typeface="Times New Roman" pitchFamily="18" charset="0"/>
              </a:rPr>
              <a:t> %</a:t>
            </a:r>
            <a:r>
              <a:rPr lang="en-US" b="1" dirty="0" smtClean="0">
                <a:solidFill>
                  <a:schemeClr val="accent1"/>
                </a:solidFill>
                <a:latin typeface="Times New Roman" pitchFamily="18" charset="0"/>
                <a:cs typeface="Times New Roman" pitchFamily="18" charset="0"/>
              </a:rPr>
              <a:t>%  Of Loss Time At April 2012= 6.2%</a:t>
            </a:r>
          </a:p>
          <a:p>
            <a:pPr algn="l" rtl="0"/>
            <a:r>
              <a:rPr lang="en-US" b="1" u="sng" dirty="0" smtClean="0">
                <a:solidFill>
                  <a:schemeClr val="tx1"/>
                </a:solidFill>
                <a:latin typeface="Times New Roman" pitchFamily="18" charset="0"/>
                <a:cs typeface="Times New Roman" pitchFamily="18" charset="0"/>
              </a:rPr>
              <a:t>According To Suggested Actions</a:t>
            </a:r>
            <a:r>
              <a:rPr lang="en-US" u="sng" dirty="0" smtClean="0">
                <a:solidFill>
                  <a:schemeClr val="tx1"/>
                </a:solidFill>
              </a:rPr>
              <a:t> </a:t>
            </a:r>
            <a:r>
              <a:rPr lang="ar-SA" u="sng" dirty="0" smtClean="0">
                <a:solidFill>
                  <a:schemeClr val="tx1"/>
                </a:solidFill>
              </a:rPr>
              <a:t> </a:t>
            </a:r>
          </a:p>
          <a:p>
            <a:pPr algn="l" rtl="0">
              <a:lnSpc>
                <a:spcPct val="150000"/>
              </a:lnSpc>
              <a:buFont typeface="Wingdings" pitchFamily="2" charset="2"/>
              <a:buChar char="Ø"/>
            </a:pPr>
            <a:r>
              <a:rPr lang="en-US" b="1" dirty="0" smtClean="0">
                <a:solidFill>
                  <a:srgbClr val="FF0000"/>
                </a:solidFill>
                <a:latin typeface="Times New Roman" pitchFamily="18" charset="0"/>
                <a:cs typeface="Times New Roman" pitchFamily="18" charset="0"/>
              </a:rPr>
              <a:t>Current  Storage Area in Southern warehouses  take in 192 pallet </a:t>
            </a:r>
          </a:p>
          <a:p>
            <a:pPr algn="l" rtl="0">
              <a:lnSpc>
                <a:spcPct val="150000"/>
              </a:lnSpc>
            </a:pPr>
            <a:r>
              <a:rPr lang="en-US" b="1" dirty="0" smtClean="0">
                <a:solidFill>
                  <a:srgbClr val="FF0000"/>
                </a:solidFill>
                <a:latin typeface="Times New Roman" pitchFamily="18" charset="0"/>
                <a:cs typeface="Times New Roman" pitchFamily="18" charset="0"/>
              </a:rPr>
              <a:t>   Storage Area  will increased by 50 pallet </a:t>
            </a:r>
          </a:p>
          <a:p>
            <a:pPr algn="l" rtl="0">
              <a:lnSpc>
                <a:spcPct val="150000"/>
              </a:lnSpc>
              <a:buFont typeface="Wingdings" pitchFamily="2" charset="2"/>
              <a:buChar char="Ø"/>
            </a:pPr>
            <a:r>
              <a:rPr lang="en-US" b="1" dirty="0" smtClean="0">
                <a:solidFill>
                  <a:srgbClr val="FF0000"/>
                </a:solidFill>
                <a:latin typeface="Times New Roman" pitchFamily="18" charset="0"/>
                <a:cs typeface="Times New Roman" pitchFamily="18" charset="0"/>
              </a:rPr>
              <a:t> Future storage Area 192+50=242 pallet </a:t>
            </a:r>
          </a:p>
          <a:p>
            <a:pPr algn="l" rtl="0"/>
            <a:endParaRPr lang="ar-SA" dirty="0">
              <a:solidFill>
                <a:srgbClr val="FF0000"/>
              </a:solidFill>
            </a:endParaRPr>
          </a:p>
        </p:txBody>
      </p:sp>
      <p:sp>
        <p:nvSpPr>
          <p:cNvPr id="6" name="مستطيل 5"/>
          <p:cNvSpPr/>
          <p:nvPr/>
        </p:nvSpPr>
        <p:spPr>
          <a:xfrm>
            <a:off x="7330619" y="6488668"/>
            <a:ext cx="1460656" cy="369332"/>
          </a:xfrm>
          <a:prstGeom prst="rect">
            <a:avLst/>
          </a:prstGeom>
        </p:spPr>
        <p:txBody>
          <a:bodyPr wrap="none">
            <a:spAutoFit/>
          </a:bodyPr>
          <a:lstStyle/>
          <a:p>
            <a:pPr algn="just"/>
            <a:r>
              <a:rPr lang="en-US" b="1" dirty="0" err="1" smtClean="0">
                <a:solidFill>
                  <a:schemeClr val="accent1"/>
                </a:solidFill>
                <a:latin typeface="Times New Roman" pitchFamily="18" charset="0"/>
                <a:cs typeface="Times New Roman" pitchFamily="18" charset="0"/>
              </a:rPr>
              <a:t>Neven</a:t>
            </a:r>
            <a:r>
              <a:rPr lang="en-US" b="1" dirty="0" smtClean="0">
                <a:solidFill>
                  <a:schemeClr val="accent1"/>
                </a:solidFill>
                <a:latin typeface="Times New Roman" pitchFamily="18" charset="0"/>
                <a:cs typeface="Times New Roman" pitchFamily="18" charset="0"/>
              </a:rPr>
              <a:t> Jamal</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642918"/>
            <a:ext cx="7429552" cy="1143008"/>
          </a:xfrm>
        </p:spPr>
        <p:txBody>
          <a:bodyPr>
            <a:normAutofit fontScale="90000"/>
          </a:bodyPr>
          <a:lstStyle/>
          <a:p>
            <a:pPr algn="l"/>
            <a:r>
              <a:rPr lang="en-US" sz="4800" dirty="0" smtClean="0">
                <a:solidFill>
                  <a:schemeClr val="accent1"/>
                </a:solidFill>
                <a:latin typeface="Times New Roman" pitchFamily="18" charset="0"/>
                <a:cs typeface="Times New Roman" pitchFamily="18" charset="0"/>
              </a:rPr>
              <a:t>Literature Review</a:t>
            </a:r>
            <a:br>
              <a:rPr lang="en-US" sz="4800" dirty="0" smtClean="0">
                <a:solidFill>
                  <a:schemeClr val="accent1"/>
                </a:solidFill>
                <a:latin typeface="Times New Roman" pitchFamily="18" charset="0"/>
                <a:cs typeface="Times New Roman" pitchFamily="18" charset="0"/>
              </a:rPr>
            </a:br>
            <a:endParaRPr lang="ar-SA" dirty="0">
              <a:solidFill>
                <a:schemeClr val="accent1"/>
              </a:solidFill>
            </a:endParaRPr>
          </a:p>
        </p:txBody>
      </p:sp>
      <p:pic>
        <p:nvPicPr>
          <p:cNvPr id="5" name="Picture 2"/>
          <p:cNvPicPr>
            <a:picLocks noChangeAspect="1" noChangeArrowheads="1"/>
          </p:cNvPicPr>
          <p:nvPr/>
        </p:nvPicPr>
        <p:blipFill>
          <a:blip r:embed="rId2" cstate="print"/>
          <a:srcRect/>
          <a:stretch>
            <a:fillRect/>
          </a:stretch>
        </p:blipFill>
        <p:spPr bwMode="auto">
          <a:xfrm>
            <a:off x="428596" y="1615714"/>
            <a:ext cx="8358246" cy="50717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مستطيل 5"/>
          <p:cNvSpPr/>
          <p:nvPr/>
        </p:nvSpPr>
        <p:spPr>
          <a:xfrm>
            <a:off x="7358082" y="6429396"/>
            <a:ext cx="1339148" cy="435889"/>
          </a:xfrm>
          <a:prstGeom prst="rect">
            <a:avLst/>
          </a:prstGeom>
        </p:spPr>
        <p:txBody>
          <a:bodyPr wrap="square">
            <a:spAutoFit/>
          </a:bodyPr>
          <a:lstStyle/>
          <a:p>
            <a:pPr marL="36576" lvl="0" rtl="0">
              <a:lnSpc>
                <a:spcPct val="160000"/>
              </a:lnSpc>
              <a:buClr>
                <a:srgbClr val="F07F09"/>
              </a:buClr>
              <a:buSzPct val="80000"/>
            </a:pPr>
            <a:r>
              <a:rPr lang="en-US" sz="1600" b="1" dirty="0" smtClean="0">
                <a:solidFill>
                  <a:srgbClr val="F07F09"/>
                </a:solidFill>
                <a:latin typeface="Times New Roman" pitchFamily="18" charset="0"/>
                <a:cs typeface="Times New Roman" pitchFamily="18" charset="0"/>
              </a:rPr>
              <a:t>Ola </a:t>
            </a:r>
            <a:r>
              <a:rPr lang="en-US" sz="1600" b="1" dirty="0" err="1" smtClean="0">
                <a:solidFill>
                  <a:srgbClr val="F07F09"/>
                </a:solidFill>
                <a:latin typeface="Times New Roman" pitchFamily="18" charset="0"/>
                <a:cs typeface="Times New Roman" pitchFamily="18" charset="0"/>
              </a:rPr>
              <a:t>Sabra</a:t>
            </a:r>
            <a:endParaRPr lang="en-US" sz="1600" b="1" dirty="0" smtClean="0">
              <a:solidFill>
                <a:srgbClr val="F07F09"/>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G:\iStock_thank_you_flower_resized.jpg"/>
          <p:cNvPicPr>
            <a:picLocks noChangeAspect="1" noChangeArrowheads="1"/>
          </p:cNvPicPr>
          <p:nvPr/>
        </p:nvPicPr>
        <p:blipFill>
          <a:blip r:embed="rId2"/>
          <a:srcRect/>
          <a:stretch>
            <a:fillRect/>
          </a:stretch>
        </p:blipFill>
        <p:spPr bwMode="auto">
          <a:xfrm>
            <a:off x="357158" y="285728"/>
            <a:ext cx="8429684" cy="621510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571480"/>
            <a:ext cx="7772400" cy="1251604"/>
          </a:xfrm>
        </p:spPr>
        <p:txBody>
          <a:bodyPr/>
          <a:lstStyle/>
          <a:p>
            <a:r>
              <a:rPr lang="en-US" sz="4800" dirty="0" smtClean="0">
                <a:solidFill>
                  <a:schemeClr val="accent1"/>
                </a:solidFill>
                <a:latin typeface="Times New Roman" pitchFamily="18" charset="0"/>
                <a:cs typeface="Times New Roman" pitchFamily="18" charset="0"/>
              </a:rPr>
              <a:t>Siniora  Food Factory (SFF)</a:t>
            </a:r>
            <a:endParaRPr lang="ar-SA" dirty="0">
              <a:solidFill>
                <a:schemeClr val="accent1"/>
              </a:solidFill>
            </a:endParaRPr>
          </a:p>
        </p:txBody>
      </p:sp>
      <p:sp>
        <p:nvSpPr>
          <p:cNvPr id="3" name="عنوان فرعي 2"/>
          <p:cNvSpPr>
            <a:spLocks noGrp="1"/>
          </p:cNvSpPr>
          <p:nvPr>
            <p:ph type="subTitle" idx="1"/>
          </p:nvPr>
        </p:nvSpPr>
        <p:spPr>
          <a:xfrm>
            <a:off x="428596" y="1928802"/>
            <a:ext cx="8286808" cy="4500594"/>
          </a:xfrm>
        </p:spPr>
        <p:txBody>
          <a:bodyPr>
            <a:normAutofit/>
          </a:bodyPr>
          <a:lstStyle/>
          <a:p>
            <a:pPr algn="just" rtl="0">
              <a:buFont typeface="Wingdings" pitchFamily="2" charset="2"/>
              <a:buChar char="Ø"/>
            </a:pPr>
            <a:r>
              <a:rPr lang="en-US" b="1" dirty="0" smtClean="0">
                <a:solidFill>
                  <a:schemeClr val="tx2">
                    <a:lumMod val="50000"/>
                  </a:schemeClr>
                </a:solidFill>
                <a:latin typeface="Times New Roman" pitchFamily="18" charset="0"/>
                <a:cs typeface="Times New Roman" pitchFamily="18" charset="0"/>
              </a:rPr>
              <a:t> The first meat-processing factory which called </a:t>
            </a:r>
            <a:r>
              <a:rPr lang="en-US" b="1" dirty="0" err="1" smtClean="0">
                <a:solidFill>
                  <a:schemeClr val="tx2">
                    <a:lumMod val="50000"/>
                  </a:schemeClr>
                </a:solidFill>
                <a:latin typeface="Times New Roman" pitchFamily="18" charset="0"/>
                <a:cs typeface="Times New Roman" pitchFamily="18" charset="0"/>
              </a:rPr>
              <a:t>siniora</a:t>
            </a:r>
            <a:r>
              <a:rPr lang="en-US" b="1" dirty="0" smtClean="0">
                <a:solidFill>
                  <a:schemeClr val="tx2">
                    <a:lumMod val="50000"/>
                  </a:schemeClr>
                </a:solidFill>
                <a:latin typeface="Times New Roman" pitchFamily="18" charset="0"/>
                <a:cs typeface="Times New Roman" pitchFamily="18" charset="0"/>
              </a:rPr>
              <a:t>, this pioneer company was established in 1920, in Palestine</a:t>
            </a:r>
          </a:p>
          <a:p>
            <a:pPr algn="just" rtl="0">
              <a:buFont typeface="Wingdings" pitchFamily="2" charset="2"/>
              <a:buChar char="Ø"/>
            </a:pPr>
            <a:endParaRPr lang="en-US" b="1" dirty="0" smtClean="0">
              <a:solidFill>
                <a:schemeClr val="tx2">
                  <a:lumMod val="50000"/>
                </a:schemeClr>
              </a:solidFill>
              <a:latin typeface="Times New Roman" pitchFamily="18" charset="0"/>
              <a:cs typeface="Times New Roman" pitchFamily="18" charset="0"/>
            </a:endParaRPr>
          </a:p>
          <a:p>
            <a:pPr algn="just" rtl="0">
              <a:buFont typeface="Wingdings" pitchFamily="2" charset="2"/>
              <a:buChar char="Ø"/>
            </a:pPr>
            <a:r>
              <a:rPr lang="en-US" b="1" dirty="0" smtClean="0">
                <a:solidFill>
                  <a:schemeClr val="tx2">
                    <a:lumMod val="50000"/>
                  </a:schemeClr>
                </a:solidFill>
                <a:latin typeface="Times New Roman" pitchFamily="18" charset="0"/>
                <a:cs typeface="Times New Roman" pitchFamily="18" charset="0"/>
              </a:rPr>
              <a:t> Siniora has 60 types of product, some of these are :</a:t>
            </a:r>
          </a:p>
          <a:p>
            <a:pPr algn="l" rtl="0">
              <a:buClr>
                <a:schemeClr val="accent1">
                  <a:lumMod val="50000"/>
                </a:schemeClr>
              </a:buClr>
              <a:buFont typeface="Arial" pitchFamily="34" charset="0"/>
              <a:buChar char="•"/>
            </a:pPr>
            <a:r>
              <a:rPr lang="en-US" sz="2400" dirty="0" err="1" smtClean="0">
                <a:solidFill>
                  <a:schemeClr val="accent1">
                    <a:lumMod val="50000"/>
                  </a:schemeClr>
                </a:solidFill>
                <a:latin typeface="Times New Roman" pitchFamily="18" charset="0"/>
                <a:cs typeface="Times New Roman" pitchFamily="18" charset="0"/>
              </a:rPr>
              <a:t>Mortadella</a:t>
            </a:r>
            <a:r>
              <a:rPr lang="en-US" sz="2400" i="1" dirty="0" smtClean="0">
                <a:solidFill>
                  <a:schemeClr val="accent1">
                    <a:lumMod val="50000"/>
                  </a:schemeClr>
                </a:solidFill>
                <a:latin typeface="Times New Roman" pitchFamily="18" charset="0"/>
                <a:cs typeface="Times New Roman" pitchFamily="18" charset="0"/>
              </a:rPr>
              <a:t> (Salami)</a:t>
            </a:r>
          </a:p>
          <a:p>
            <a:pPr algn="l" rtl="0">
              <a:buClr>
                <a:schemeClr val="accent1">
                  <a:lumMod val="50000"/>
                </a:schemeClr>
              </a:buClr>
              <a:buFont typeface="Arial" pitchFamily="34" charset="0"/>
              <a:buChar char="•"/>
            </a:pPr>
            <a:r>
              <a:rPr lang="en-US" sz="2400" dirty="0" smtClean="0">
                <a:solidFill>
                  <a:schemeClr val="accent1">
                    <a:lumMod val="50000"/>
                  </a:schemeClr>
                </a:solidFill>
                <a:latin typeface="Times New Roman" pitchFamily="18" charset="0"/>
                <a:cs typeface="Times New Roman" pitchFamily="18" charset="0"/>
              </a:rPr>
              <a:t>Roast</a:t>
            </a:r>
          </a:p>
          <a:p>
            <a:pPr algn="l" rtl="0">
              <a:buClr>
                <a:schemeClr val="accent1">
                  <a:lumMod val="50000"/>
                </a:schemeClr>
              </a:buClr>
              <a:buFont typeface="Arial" pitchFamily="34" charset="0"/>
              <a:buChar char="•"/>
            </a:pPr>
            <a:r>
              <a:rPr lang="en-US" sz="2400" dirty="0" smtClean="0">
                <a:solidFill>
                  <a:schemeClr val="accent1">
                    <a:lumMod val="50000"/>
                  </a:schemeClr>
                </a:solidFill>
                <a:latin typeface="Times New Roman" pitchFamily="18" charset="0"/>
                <a:cs typeface="Times New Roman" pitchFamily="18" charset="0"/>
              </a:rPr>
              <a:t>Luncheon</a:t>
            </a:r>
            <a:endParaRPr lang="en-US" sz="2400" i="1" dirty="0" smtClean="0">
              <a:solidFill>
                <a:schemeClr val="accent1">
                  <a:lumMod val="50000"/>
                </a:schemeClr>
              </a:solidFill>
              <a:latin typeface="Times New Roman" pitchFamily="18" charset="0"/>
              <a:cs typeface="Times New Roman" pitchFamily="18" charset="0"/>
            </a:endParaRPr>
          </a:p>
          <a:p>
            <a:pPr algn="just" rtl="0">
              <a:buFont typeface="Wingdings" pitchFamily="2" charset="2"/>
              <a:buChar char="§"/>
            </a:pPr>
            <a:endParaRPr lang="en-US" b="1" dirty="0" smtClean="0">
              <a:solidFill>
                <a:schemeClr val="tx2">
                  <a:lumMod val="50000"/>
                </a:schemeClr>
              </a:solidFill>
              <a:latin typeface="Times New Roman" pitchFamily="18" charset="0"/>
              <a:cs typeface="Times New Roman" pitchFamily="18" charset="0"/>
            </a:endParaRPr>
          </a:p>
          <a:p>
            <a:pPr algn="just" rtl="0"/>
            <a:endParaRPr lang="en-US" b="1" dirty="0" smtClean="0">
              <a:solidFill>
                <a:schemeClr val="tx2">
                  <a:lumMod val="50000"/>
                </a:schemeClr>
              </a:solidFill>
              <a:latin typeface="Times New Roman" pitchFamily="18" charset="0"/>
              <a:cs typeface="Times New Roman" pitchFamily="18" charset="0"/>
            </a:endParaRPr>
          </a:p>
          <a:p>
            <a:pPr algn="just" rtl="0">
              <a:buFont typeface="Wingdings" pitchFamily="2" charset="2"/>
              <a:buChar char="Ø"/>
            </a:pPr>
            <a:endParaRPr lang="en-US" b="1" dirty="0" smtClean="0">
              <a:solidFill>
                <a:schemeClr val="tx2">
                  <a:lumMod val="50000"/>
                </a:schemeClr>
              </a:solidFill>
              <a:latin typeface="Times New Roman" pitchFamily="18" charset="0"/>
              <a:cs typeface="Times New Roman" pitchFamily="18" charset="0"/>
            </a:endParaRPr>
          </a:p>
          <a:p>
            <a:pPr algn="just" rtl="0">
              <a:buFont typeface="Wingdings" pitchFamily="2" charset="2"/>
              <a:buChar char="Ø"/>
            </a:pPr>
            <a:endParaRPr lang="en-US" b="1" dirty="0" smtClean="0">
              <a:solidFill>
                <a:schemeClr val="tx2">
                  <a:lumMod val="50000"/>
                </a:schemeClr>
              </a:solidFill>
              <a:latin typeface="Times New Roman" pitchFamily="18" charset="0"/>
              <a:cs typeface="Times New Roman" pitchFamily="18" charset="0"/>
            </a:endParaRPr>
          </a:p>
          <a:p>
            <a:pPr algn="just" rtl="0">
              <a:buFont typeface="Wingdings" pitchFamily="2" charset="2"/>
              <a:buChar char="Ø"/>
            </a:pPr>
            <a:endParaRPr lang="ar-SA" b="1" dirty="0" smtClean="0">
              <a:solidFill>
                <a:schemeClr val="tx2">
                  <a:lumMod val="50000"/>
                </a:schemeClr>
              </a:solidFill>
            </a:endParaRPr>
          </a:p>
          <a:p>
            <a:endParaRPr lang="ar-SA" dirty="0"/>
          </a:p>
        </p:txBody>
      </p:sp>
      <p:pic>
        <p:nvPicPr>
          <p:cNvPr id="54276" name="Picture 4" descr="C:\Documents and Settings\soso\سطح المكتب\1940060.jpg"/>
          <p:cNvPicPr>
            <a:picLocks noChangeAspect="1" noChangeArrowheads="1"/>
          </p:cNvPicPr>
          <p:nvPr/>
        </p:nvPicPr>
        <p:blipFill>
          <a:blip r:embed="rId2"/>
          <a:srcRect/>
          <a:stretch>
            <a:fillRect/>
          </a:stretch>
        </p:blipFill>
        <p:spPr bwMode="auto">
          <a:xfrm>
            <a:off x="3428992" y="3500438"/>
            <a:ext cx="5357850" cy="2857520"/>
          </a:xfrm>
          <a:prstGeom prst="rect">
            <a:avLst/>
          </a:prstGeom>
          <a:noFill/>
        </p:spPr>
      </p:pic>
      <p:sp>
        <p:nvSpPr>
          <p:cNvPr id="6" name="مستطيل 5"/>
          <p:cNvSpPr/>
          <p:nvPr/>
        </p:nvSpPr>
        <p:spPr>
          <a:xfrm>
            <a:off x="357158" y="6357958"/>
            <a:ext cx="1339148" cy="584775"/>
          </a:xfrm>
          <a:prstGeom prst="rect">
            <a:avLst/>
          </a:prstGeom>
        </p:spPr>
        <p:txBody>
          <a:bodyPr wrap="square">
            <a:spAutoFit/>
          </a:bodyPr>
          <a:lstStyle/>
          <a:p>
            <a:pPr marL="36576" lvl="0" rtl="0">
              <a:lnSpc>
                <a:spcPct val="160000"/>
              </a:lnSpc>
              <a:buClr>
                <a:srgbClr val="F07F09"/>
              </a:buClr>
              <a:buSzPct val="80000"/>
            </a:pPr>
            <a:r>
              <a:rPr lang="en-US" sz="2000" b="1" dirty="0" smtClean="0">
                <a:solidFill>
                  <a:srgbClr val="F07F09"/>
                </a:solidFill>
                <a:latin typeface="Times New Roman" pitchFamily="18" charset="0"/>
                <a:cs typeface="Times New Roman" pitchFamily="18" charset="0"/>
              </a:rPr>
              <a:t>Ola </a:t>
            </a:r>
            <a:r>
              <a:rPr lang="en-US" sz="2000" b="1" dirty="0" err="1" smtClean="0">
                <a:solidFill>
                  <a:srgbClr val="F07F09"/>
                </a:solidFill>
                <a:latin typeface="Times New Roman" pitchFamily="18" charset="0"/>
                <a:cs typeface="Times New Roman" pitchFamily="18" charset="0"/>
              </a:rPr>
              <a:t>Sabra</a:t>
            </a:r>
            <a:endParaRPr lang="en-US" sz="2000" b="1" dirty="0" smtClean="0">
              <a:solidFill>
                <a:srgbClr val="F07F09"/>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22376" y="1142984"/>
            <a:ext cx="7421524" cy="785818"/>
          </a:xfrm>
        </p:spPr>
        <p:txBody>
          <a:bodyPr/>
          <a:lstStyle/>
          <a:p>
            <a:pPr algn="l"/>
            <a:r>
              <a:rPr lang="en-US" dirty="0" smtClean="0"/>
              <a:t>Seven Wastes </a:t>
            </a:r>
            <a:endParaRPr lang="ar-SA" dirty="0"/>
          </a:p>
        </p:txBody>
      </p:sp>
      <p:pic>
        <p:nvPicPr>
          <p:cNvPr id="4" name="Content Placeholder 3"/>
          <p:cNvPicPr>
            <a:picLocks noChangeAspect="1" noChangeArrowheads="1"/>
          </p:cNvPicPr>
          <p:nvPr/>
        </p:nvPicPr>
        <p:blipFill>
          <a:blip r:embed="rId2" cstate="print"/>
          <a:srcRect/>
          <a:stretch>
            <a:fillRect/>
          </a:stretch>
        </p:blipFill>
        <p:spPr bwMode="auto">
          <a:xfrm>
            <a:off x="428596" y="1928802"/>
            <a:ext cx="8001056" cy="41434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مستطيل 4"/>
          <p:cNvSpPr/>
          <p:nvPr/>
        </p:nvSpPr>
        <p:spPr>
          <a:xfrm>
            <a:off x="7643834" y="6322469"/>
            <a:ext cx="1191352" cy="535531"/>
          </a:xfrm>
          <a:prstGeom prst="rect">
            <a:avLst/>
          </a:prstGeom>
        </p:spPr>
        <p:txBody>
          <a:bodyPr wrap="none">
            <a:spAutoFit/>
          </a:bodyPr>
          <a:lstStyle/>
          <a:p>
            <a:pPr rtl="0">
              <a:lnSpc>
                <a:spcPct val="160000"/>
              </a:lnSpc>
            </a:pPr>
            <a:r>
              <a:rPr lang="en-US" b="1" dirty="0" smtClean="0">
                <a:solidFill>
                  <a:schemeClr val="accent1"/>
                </a:solidFill>
                <a:latin typeface="Times New Roman" pitchFamily="18" charset="0"/>
                <a:cs typeface="Times New Roman" pitchFamily="18" charset="0"/>
              </a:rPr>
              <a:t>Ola </a:t>
            </a:r>
            <a:r>
              <a:rPr lang="en-US" b="1" dirty="0" err="1" smtClean="0">
                <a:solidFill>
                  <a:schemeClr val="accent1"/>
                </a:solidFill>
                <a:latin typeface="Times New Roman" pitchFamily="18" charset="0"/>
                <a:cs typeface="Times New Roman" pitchFamily="18" charset="0"/>
              </a:rPr>
              <a:t>Sabra</a:t>
            </a:r>
            <a:endParaRPr lang="en-US" b="1" dirty="0" smtClean="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357166"/>
            <a:ext cx="7994742" cy="785818"/>
          </a:xfrm>
        </p:spPr>
        <p:txBody>
          <a:bodyPr>
            <a:normAutofit/>
          </a:bodyPr>
          <a:lstStyle/>
          <a:p>
            <a:pPr algn="l"/>
            <a:r>
              <a:rPr lang="en-US" dirty="0" smtClean="0"/>
              <a:t>Project Tools</a:t>
            </a:r>
            <a:endParaRPr lang="ar-SA" dirty="0"/>
          </a:p>
        </p:txBody>
      </p:sp>
      <p:sp>
        <p:nvSpPr>
          <p:cNvPr id="3" name="عنوان فرعي 2"/>
          <p:cNvSpPr>
            <a:spLocks noGrp="1"/>
          </p:cNvSpPr>
          <p:nvPr>
            <p:ph type="subTitle" idx="1"/>
          </p:nvPr>
        </p:nvSpPr>
        <p:spPr>
          <a:xfrm>
            <a:off x="285720" y="1571612"/>
            <a:ext cx="8429684" cy="4857784"/>
          </a:xfrm>
        </p:spPr>
        <p:txBody>
          <a:bodyPr>
            <a:normAutofit/>
          </a:bodyPr>
          <a:lstStyle/>
          <a:p>
            <a:pPr lvl="0" algn="l" rtl="0">
              <a:lnSpc>
                <a:spcPct val="150000"/>
              </a:lnSpc>
              <a:buFont typeface="Wingdings" pitchFamily="2" charset="2"/>
              <a:buChar char="v"/>
            </a:pPr>
            <a:r>
              <a:rPr lang="en-US" b="1" dirty="0" smtClean="0">
                <a:solidFill>
                  <a:schemeClr val="tx1"/>
                </a:solidFill>
                <a:latin typeface="Times New Roman" pitchFamily="18" charset="0"/>
                <a:cs typeface="Times New Roman" pitchFamily="18" charset="0"/>
              </a:rPr>
              <a:t>Value Stream Mapping (VSM)</a:t>
            </a:r>
            <a:endParaRPr lang="en-US" dirty="0" smtClean="0">
              <a:solidFill>
                <a:schemeClr val="tx1"/>
              </a:solidFill>
              <a:latin typeface="Times New Roman" pitchFamily="18" charset="0"/>
              <a:cs typeface="Times New Roman" pitchFamily="18" charset="0"/>
            </a:endParaRPr>
          </a:p>
          <a:p>
            <a:pPr algn="just" rtl="0">
              <a:lnSpc>
                <a:spcPct val="150000"/>
              </a:lnSpc>
            </a:pPr>
            <a:r>
              <a:rPr lang="en-US" dirty="0" smtClean="0">
                <a:solidFill>
                  <a:schemeClr val="tx1"/>
                </a:solidFill>
                <a:latin typeface="Times New Roman" pitchFamily="18" charset="0"/>
                <a:cs typeface="Times New Roman" pitchFamily="18" charset="0"/>
              </a:rPr>
              <a:t>Value stream mapping is a lean process – mapping method for understanding the sequence of activities used to produce a product ,also amp that outlines the current and future state of a production system</a:t>
            </a:r>
          </a:p>
          <a:p>
            <a:pPr algn="just" rtl="0">
              <a:lnSpc>
                <a:spcPct val="150000"/>
              </a:lnSpc>
              <a:buFont typeface="Wingdings" pitchFamily="2" charset="2"/>
              <a:buChar char="v"/>
            </a:pPr>
            <a:r>
              <a:rPr lang="en-US" sz="2400" b="1" dirty="0" smtClean="0">
                <a:solidFill>
                  <a:schemeClr val="tx1"/>
                </a:solidFill>
                <a:latin typeface="Times New Roman" pitchFamily="18" charset="0"/>
                <a:cs typeface="Times New Roman" pitchFamily="18" charset="0"/>
              </a:rPr>
              <a:t>5S(Sort, Sustain, Set in order ,Standardized ,Shine )</a:t>
            </a:r>
          </a:p>
          <a:p>
            <a:pPr algn="just" rtl="0">
              <a:lnSpc>
                <a:spcPct val="150000"/>
              </a:lnSpc>
            </a:pPr>
            <a:r>
              <a:rPr lang="en-US" b="1" dirty="0" smtClean="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A methodology for organizing, cleaning, developing, and sustaining a productive work environment. Improved safety, ownership of workspace, improved productivity and improved maintenance are some of the benefits of 5S program </a:t>
            </a:r>
          </a:p>
          <a:p>
            <a:pPr algn="just" rtl="0">
              <a:lnSpc>
                <a:spcPct val="150000"/>
              </a:lnSpc>
            </a:pPr>
            <a:r>
              <a:rPr lang="en-US" b="1" dirty="0" smtClean="0">
                <a:solidFill>
                  <a:schemeClr val="tx1"/>
                </a:solidFill>
                <a:latin typeface="Times New Roman" pitchFamily="18" charset="0"/>
                <a:cs typeface="Times New Roman" pitchFamily="18" charset="0"/>
              </a:rPr>
              <a:t>                                                                                                              </a:t>
            </a:r>
            <a:endParaRPr lang="en-US" b="1" dirty="0" smtClean="0">
              <a:solidFill>
                <a:schemeClr val="accent1"/>
              </a:solidFill>
              <a:latin typeface="Times New Roman" pitchFamily="18" charset="0"/>
              <a:cs typeface="Times New Roman" pitchFamily="18" charset="0"/>
            </a:endParaRPr>
          </a:p>
          <a:p>
            <a:pPr algn="just" rtl="0">
              <a:lnSpc>
                <a:spcPct val="150000"/>
              </a:lnSpc>
            </a:pPr>
            <a:endParaRPr lang="en-US" dirty="0" smtClean="0">
              <a:solidFill>
                <a:schemeClr val="tx1"/>
              </a:solidFill>
              <a:latin typeface="Times New Roman" pitchFamily="18" charset="0"/>
              <a:cs typeface="Times New Roman" pitchFamily="18" charset="0"/>
            </a:endParaRPr>
          </a:p>
          <a:p>
            <a:endParaRPr lang="ar-SA" dirty="0"/>
          </a:p>
        </p:txBody>
      </p:sp>
      <p:sp>
        <p:nvSpPr>
          <p:cNvPr id="5" name="مستطيل 4"/>
          <p:cNvSpPr/>
          <p:nvPr/>
        </p:nvSpPr>
        <p:spPr>
          <a:xfrm>
            <a:off x="7572396" y="6457890"/>
            <a:ext cx="1301958" cy="400110"/>
          </a:xfrm>
          <a:prstGeom prst="rect">
            <a:avLst/>
          </a:prstGeom>
        </p:spPr>
        <p:txBody>
          <a:bodyPr wrap="none">
            <a:spAutoFit/>
          </a:bodyPr>
          <a:lstStyle/>
          <a:p>
            <a:r>
              <a:rPr lang="en-US" sz="2000" b="1" dirty="0" smtClean="0">
                <a:solidFill>
                  <a:srgbClr val="F07F09"/>
                </a:solidFill>
                <a:latin typeface="Times New Roman" pitchFamily="18" charset="0"/>
                <a:cs typeface="Times New Roman" pitchFamily="18" charset="0"/>
              </a:rPr>
              <a:t>Ola </a:t>
            </a:r>
            <a:r>
              <a:rPr lang="en-US" sz="2000" b="1" dirty="0" err="1" smtClean="0">
                <a:solidFill>
                  <a:srgbClr val="F07F09"/>
                </a:solidFill>
                <a:latin typeface="Times New Roman" pitchFamily="18" charset="0"/>
                <a:cs typeface="Times New Roman" pitchFamily="18" charset="0"/>
              </a:rPr>
              <a:t>Sabra</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22376" y="714356"/>
            <a:ext cx="7772400" cy="714380"/>
          </a:xfrm>
        </p:spPr>
        <p:txBody>
          <a:bodyPr>
            <a:normAutofit fontScale="90000"/>
          </a:bodyPr>
          <a:lstStyle/>
          <a:p>
            <a:pPr algn="l"/>
            <a:r>
              <a:rPr lang="en-US" dirty="0" smtClean="0"/>
              <a:t>Project Tools </a:t>
            </a:r>
            <a:r>
              <a:rPr lang="en-US" dirty="0" err="1" smtClean="0"/>
              <a:t>cond</a:t>
            </a:r>
            <a:r>
              <a:rPr lang="en-US" dirty="0" smtClean="0"/>
              <a:t>…  </a:t>
            </a:r>
            <a:endParaRPr lang="ar-SA" dirty="0"/>
          </a:p>
        </p:txBody>
      </p:sp>
      <p:sp>
        <p:nvSpPr>
          <p:cNvPr id="3" name="عنوان فرعي 2"/>
          <p:cNvSpPr>
            <a:spLocks noGrp="1"/>
          </p:cNvSpPr>
          <p:nvPr>
            <p:ph type="subTitle" idx="1"/>
          </p:nvPr>
        </p:nvSpPr>
        <p:spPr>
          <a:xfrm>
            <a:off x="357158" y="1500174"/>
            <a:ext cx="8501122" cy="4786346"/>
          </a:xfrm>
        </p:spPr>
        <p:txBody>
          <a:bodyPr/>
          <a:lstStyle/>
          <a:p>
            <a:pPr algn="l" rtl="0">
              <a:buFont typeface="Wingdings" pitchFamily="2" charset="2"/>
              <a:buChar char="v"/>
            </a:pPr>
            <a:r>
              <a:rPr lang="en-US" b="1" dirty="0" smtClean="0">
                <a:solidFill>
                  <a:schemeClr val="tx1"/>
                </a:solidFill>
                <a:latin typeface="Times New Roman" pitchFamily="18" charset="0"/>
                <a:cs typeface="Times New Roman" pitchFamily="18" charset="0"/>
              </a:rPr>
              <a:t>Fishbone Diagram:</a:t>
            </a:r>
          </a:p>
          <a:p>
            <a:pPr algn="l" rtl="0"/>
            <a:r>
              <a:rPr lang="en-US" dirty="0" smtClean="0">
                <a:solidFill>
                  <a:schemeClr val="tx1"/>
                </a:solidFill>
                <a:latin typeface="Times New Roman" pitchFamily="18" charset="0"/>
                <a:cs typeface="Times New Roman" pitchFamily="18" charset="0"/>
              </a:rPr>
              <a:t> </a:t>
            </a:r>
            <a:r>
              <a:rPr lang="ar-SA" dirty="0" smtClean="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A troubleshooting tool that can be used to visually diagram the causes and effects of a problem. Fishbone diagrams are often organized with 5 M(Men Method , Material ,Machine and Measurement .</a:t>
            </a:r>
          </a:p>
          <a:p>
            <a:pPr algn="just" rtl="0">
              <a:lnSpc>
                <a:spcPct val="150000"/>
              </a:lnSpc>
            </a:pPr>
            <a:endParaRPr lang="en-US" dirty="0" smtClean="0">
              <a:solidFill>
                <a:schemeClr val="tx1"/>
              </a:solidFill>
              <a:latin typeface="Times New Roman" pitchFamily="18" charset="0"/>
              <a:cs typeface="Times New Roman" pitchFamily="18" charset="0"/>
            </a:endParaRPr>
          </a:p>
          <a:p>
            <a:pPr algn="just" rtl="0">
              <a:lnSpc>
                <a:spcPct val="150000"/>
              </a:lnSpc>
              <a:buFont typeface="Wingdings" pitchFamily="2" charset="2"/>
              <a:buChar char="v"/>
            </a:pPr>
            <a:r>
              <a:rPr lang="en-US" dirty="0" smtClean="0">
                <a:solidFill>
                  <a:schemeClr val="tx1"/>
                </a:solidFill>
                <a:latin typeface="Times New Roman" pitchFamily="18" charset="0"/>
                <a:cs typeface="Times New Roman" pitchFamily="18" charset="0"/>
              </a:rPr>
              <a:t> </a:t>
            </a:r>
            <a:r>
              <a:rPr lang="en-US" b="1" dirty="0" smtClean="0">
                <a:solidFill>
                  <a:schemeClr val="tx1"/>
                </a:solidFill>
                <a:latin typeface="Times New Roman" pitchFamily="18" charset="0"/>
                <a:cs typeface="Times New Roman" pitchFamily="18" charset="0"/>
              </a:rPr>
              <a:t>Flow process chart:</a:t>
            </a:r>
            <a:endParaRPr lang="en-US" dirty="0" smtClean="0">
              <a:solidFill>
                <a:schemeClr val="tx1"/>
              </a:solidFill>
              <a:latin typeface="Times New Roman" pitchFamily="18" charset="0"/>
              <a:cs typeface="Times New Roman" pitchFamily="18" charset="0"/>
            </a:endParaRPr>
          </a:p>
          <a:p>
            <a:pPr algn="just" rtl="0">
              <a:lnSpc>
                <a:spcPct val="150000"/>
              </a:lnSpc>
            </a:pPr>
            <a:r>
              <a:rPr lang="en-US" dirty="0" smtClean="0">
                <a:solidFill>
                  <a:schemeClr val="tx1"/>
                </a:solidFill>
                <a:latin typeface="Times New Roman" pitchFamily="18" charset="0"/>
                <a:cs typeface="Times New Roman" pitchFamily="18" charset="0"/>
              </a:rPr>
              <a:t>a process flow chart is an instrument that visualizes and analyses the various systems, it is also a simple half-text, half-picture method of showing the steps in a process, using symbols to indicate the type of action being taken and text to give details of the action. </a:t>
            </a:r>
            <a:endParaRPr lang="ar-SA" dirty="0">
              <a:solidFill>
                <a:schemeClr val="tx1"/>
              </a:solidFill>
              <a:latin typeface="Times New Roman" pitchFamily="18" charset="0"/>
              <a:cs typeface="Times New Roman" pitchFamily="18" charset="0"/>
            </a:endParaRPr>
          </a:p>
        </p:txBody>
      </p:sp>
      <p:sp>
        <p:nvSpPr>
          <p:cNvPr id="4" name="مستطيل 3"/>
          <p:cNvSpPr/>
          <p:nvPr/>
        </p:nvSpPr>
        <p:spPr>
          <a:xfrm>
            <a:off x="7643834" y="6322469"/>
            <a:ext cx="1191352" cy="535531"/>
          </a:xfrm>
          <a:prstGeom prst="rect">
            <a:avLst/>
          </a:prstGeom>
        </p:spPr>
        <p:txBody>
          <a:bodyPr wrap="none">
            <a:spAutoFit/>
          </a:bodyPr>
          <a:lstStyle/>
          <a:p>
            <a:pPr rtl="0">
              <a:lnSpc>
                <a:spcPct val="160000"/>
              </a:lnSpc>
            </a:pPr>
            <a:r>
              <a:rPr lang="en-US" b="1" dirty="0" smtClean="0">
                <a:solidFill>
                  <a:schemeClr val="accent1"/>
                </a:solidFill>
                <a:latin typeface="Times New Roman" pitchFamily="18" charset="0"/>
                <a:cs typeface="Times New Roman" pitchFamily="18" charset="0"/>
              </a:rPr>
              <a:t>Ola </a:t>
            </a:r>
            <a:r>
              <a:rPr lang="en-US" b="1" dirty="0" err="1" smtClean="0">
                <a:solidFill>
                  <a:schemeClr val="accent1"/>
                </a:solidFill>
                <a:latin typeface="Times New Roman" pitchFamily="18" charset="0"/>
                <a:cs typeface="Times New Roman" pitchFamily="18" charset="0"/>
              </a:rPr>
              <a:t>Sabra</a:t>
            </a:r>
            <a:endParaRPr lang="en-US" b="1" dirty="0" smtClean="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جهة">
  <a:themeElements>
    <a:clrScheme name="واجهة">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واجهة">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واجهة">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1198</TotalTime>
  <Words>1917</Words>
  <Application>Microsoft Office PowerPoint</Application>
  <PresentationFormat>On-screen Show (4:3)</PresentationFormat>
  <Paragraphs>373</Paragraphs>
  <Slides>50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2" baseType="lpstr">
      <vt:lpstr>واجهة</vt:lpstr>
      <vt:lpstr>Microsoft Office Visio Drawing</vt:lpstr>
      <vt:lpstr>Slide 1</vt:lpstr>
      <vt:lpstr>Slide 2</vt:lpstr>
      <vt:lpstr>   </vt:lpstr>
      <vt:lpstr>Definition </vt:lpstr>
      <vt:lpstr>Literature Review </vt:lpstr>
      <vt:lpstr>Siniora  Food Factory (SFF)</vt:lpstr>
      <vt:lpstr>Seven Wastes </vt:lpstr>
      <vt:lpstr>Project Tools</vt:lpstr>
      <vt:lpstr>Project Tools cond…  </vt:lpstr>
      <vt:lpstr>Problem Statement </vt:lpstr>
      <vt:lpstr>Objective</vt:lpstr>
      <vt:lpstr>Methodology </vt:lpstr>
      <vt:lpstr>Production Area               Siniora process </vt:lpstr>
      <vt:lpstr>Production Analysis </vt:lpstr>
      <vt:lpstr>Slide 15</vt:lpstr>
      <vt:lpstr>Flow Process Chart </vt:lpstr>
      <vt:lpstr>Current Value Stream Mapping </vt:lpstr>
      <vt:lpstr>Future Value Stream Mapping </vt:lpstr>
      <vt:lpstr>Slide 19</vt:lpstr>
      <vt:lpstr>Visual Management </vt:lpstr>
      <vt:lpstr> Summary of waste time data Averages </vt:lpstr>
      <vt:lpstr>Slide 22</vt:lpstr>
      <vt:lpstr>Slide 23</vt:lpstr>
      <vt:lpstr>Warehouses </vt:lpstr>
      <vt:lpstr>Warehouses Analysis </vt:lpstr>
      <vt:lpstr>Slide 26</vt:lpstr>
      <vt:lpstr>Slide 27</vt:lpstr>
      <vt:lpstr>Slide 28</vt:lpstr>
      <vt:lpstr>Slide 29</vt:lpstr>
      <vt:lpstr>Slide 30</vt:lpstr>
      <vt:lpstr>Slide 31</vt:lpstr>
      <vt:lpstr>Slide 32</vt:lpstr>
      <vt:lpstr>Slide 33</vt:lpstr>
      <vt:lpstr>Maintenance department (spare  parts warehouse &amp; workshop )</vt:lpstr>
      <vt:lpstr>Slide 35</vt:lpstr>
      <vt:lpstr>Slide 36</vt:lpstr>
      <vt:lpstr>Seven Wastes Analysis :</vt:lpstr>
      <vt:lpstr>Slide 38</vt:lpstr>
      <vt:lpstr>Slide 39</vt:lpstr>
      <vt:lpstr>Slide 40</vt:lpstr>
      <vt:lpstr>Slide 41</vt:lpstr>
      <vt:lpstr>Slide 42</vt:lpstr>
      <vt:lpstr>Slide 43</vt:lpstr>
      <vt:lpstr>Solutions And Recommendation </vt:lpstr>
      <vt:lpstr>Production Proposal  </vt:lpstr>
      <vt:lpstr>Production Proposal </vt:lpstr>
      <vt:lpstr>Warehouses Proposal </vt:lpstr>
      <vt:lpstr> Maintenance Proposal </vt:lpstr>
      <vt:lpstr>Outcomes </vt:lpstr>
      <vt:lpstr>Slide 50</vt:lpstr>
    </vt:vector>
  </TitlesOfParts>
  <Company>gogo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mohammad</dc:creator>
  <cp:lastModifiedBy>st</cp:lastModifiedBy>
  <cp:revision>132</cp:revision>
  <dcterms:created xsi:type="dcterms:W3CDTF">2012-05-18T14:26:48Z</dcterms:created>
  <dcterms:modified xsi:type="dcterms:W3CDTF">2012-06-25T17:29:50Z</dcterms:modified>
</cp:coreProperties>
</file>