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9" r:id="rId4"/>
    <p:sldId id="258" r:id="rId5"/>
    <p:sldId id="261" r:id="rId6"/>
    <p:sldId id="263" r:id="rId7"/>
    <p:sldId id="264" r:id="rId8"/>
    <p:sldId id="292" r:id="rId9"/>
    <p:sldId id="279" r:id="rId10"/>
    <p:sldId id="281" r:id="rId11"/>
    <p:sldId id="283" r:id="rId12"/>
    <p:sldId id="294" r:id="rId13"/>
    <p:sldId id="284" r:id="rId14"/>
    <p:sldId id="295" r:id="rId15"/>
    <p:sldId id="275" r:id="rId16"/>
    <p:sldId id="262" r:id="rId17"/>
    <p:sldId id="277" r:id="rId18"/>
    <p:sldId id="291" r:id="rId19"/>
    <p:sldId id="276" r:id="rId20"/>
    <p:sldId id="278" r:id="rId21"/>
    <p:sldId id="293" r:id="rId22"/>
    <p:sldId id="265" r:id="rId23"/>
    <p:sldId id="266" r:id="rId24"/>
    <p:sldId id="267" r:id="rId25"/>
    <p:sldId id="268" r:id="rId26"/>
    <p:sldId id="270" r:id="rId27"/>
    <p:sldId id="273" r:id="rId28"/>
    <p:sldId id="271" r:id="rId29"/>
    <p:sldId id="286" r:id="rId30"/>
    <p:sldId id="296" r:id="rId31"/>
    <p:sldId id="287" r:id="rId32"/>
    <p:sldId id="297" r:id="rId33"/>
    <p:sldId id="289" r:id="rId34"/>
    <p:sldId id="290" r:id="rId35"/>
    <p:sldId id="288"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a Kafri" initials="JK" lastIdx="1" clrIdx="0">
    <p:extLst>
      <p:ext uri="{19B8F6BF-5375-455C-9EA6-DF929625EA0E}">
        <p15:presenceInfo xmlns:p15="http://schemas.microsoft.com/office/powerpoint/2012/main" userId="067548e5c3556ea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D04"/>
    <a:srgbClr val="FEF4CA"/>
    <a:srgbClr val="FFE0A3"/>
    <a:srgbClr val="FEE1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نمط متوسط 3 - تميي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660"/>
  </p:normalViewPr>
  <p:slideViewPr>
    <p:cSldViewPr>
      <p:cViewPr varScale="1">
        <p:scale>
          <a:sx n="93" d="100"/>
          <a:sy n="93" d="100"/>
        </p:scale>
        <p:origin x="750"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dk1">
                  <a:tint val="88500"/>
                </a:schemeClr>
              </a:solidFill>
              <a:ln w="19050">
                <a:solidFill>
                  <a:schemeClr val="lt1"/>
                </a:solidFill>
              </a:ln>
              <a:effectLst/>
            </c:spPr>
          </c:dPt>
          <c:dPt>
            <c:idx val="1"/>
            <c:bubble3D val="0"/>
            <c:spPr>
              <a:solidFill>
                <a:schemeClr val="dk1">
                  <a:tint val="55000"/>
                </a:schemeClr>
              </a:solidFill>
              <a:ln w="19050">
                <a:solidFill>
                  <a:schemeClr val="lt1"/>
                </a:solidFill>
              </a:ln>
              <a:effectLst/>
            </c:spPr>
          </c:dPt>
          <c:cat>
            <c:strRef>
              <c:f>Sheet1!$A$2:$A$3</c:f>
              <c:strCache>
                <c:ptCount val="2"/>
                <c:pt idx="0">
                  <c:v>Geocell cost</c:v>
                </c:pt>
                <c:pt idx="1">
                  <c:v>SAVING</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02CA-41C2-9045-671F1FEBAE5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1-01-24T11:26:01.958" idx="1">
    <p:pos x="2376" y="1956"/>
    <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487602-FE6D-4F5E-815D-3C688D169023}" type="doc">
      <dgm:prSet loTypeId="urn:microsoft.com/office/officeart/2005/8/layout/chevron1" loCatId="process" qsTypeId="urn:microsoft.com/office/officeart/2005/8/quickstyle/simple1" qsCatId="simple" csTypeId="urn:microsoft.com/office/officeart/2005/8/colors/accent0_1" csCatId="mainScheme" phldr="1"/>
      <dgm:spPr/>
    </dgm:pt>
    <dgm:pt modelId="{5A4DFDA5-D545-4054-98A9-A8F82A231C09}">
      <dgm:prSet phldrT="[نص]"/>
      <dgm:spPr/>
      <dgm:t>
        <a:bodyPr/>
        <a:lstStyle/>
        <a:p>
          <a:r>
            <a:rPr lang="en-US" dirty="0">
              <a:effectLst>
                <a:outerShdw blurRad="38100" dist="38100" dir="2700000" algn="tl">
                  <a:srgbClr val="000000">
                    <a:alpha val="43137"/>
                  </a:srgbClr>
                </a:outerShdw>
              </a:effectLst>
            </a:rPr>
            <a:t>Soil stabilization</a:t>
          </a:r>
        </a:p>
      </dgm:t>
    </dgm:pt>
    <dgm:pt modelId="{B467F415-491A-445C-9D94-A837F3BCE47F}" type="parTrans" cxnId="{F6E0A6E7-A568-4FF4-B4AB-68728C21B601}">
      <dgm:prSet/>
      <dgm:spPr/>
      <dgm:t>
        <a:bodyPr/>
        <a:lstStyle/>
        <a:p>
          <a:endParaRPr lang="en-US"/>
        </a:p>
      </dgm:t>
    </dgm:pt>
    <dgm:pt modelId="{69AD2480-F6BC-4181-A5BF-FC0A8B6294D2}" type="sibTrans" cxnId="{F6E0A6E7-A568-4FF4-B4AB-68728C21B601}">
      <dgm:prSet/>
      <dgm:spPr/>
      <dgm:t>
        <a:bodyPr/>
        <a:lstStyle/>
        <a:p>
          <a:endParaRPr lang="en-US"/>
        </a:p>
      </dgm:t>
    </dgm:pt>
    <dgm:pt modelId="{2ACE4F6D-E889-4D47-BE47-040398282592}">
      <dgm:prSet phldrT="[نص]"/>
      <dgm:spPr/>
      <dgm:t>
        <a:bodyPr/>
        <a:lstStyle/>
        <a:p>
          <a:r>
            <a:rPr lang="en-US" dirty="0">
              <a:effectLst>
                <a:outerShdw blurRad="38100" dist="38100" dir="2700000" algn="tl">
                  <a:srgbClr val="000000">
                    <a:alpha val="43137"/>
                  </a:srgbClr>
                </a:outerShdw>
              </a:effectLst>
            </a:rPr>
            <a:t>Landscaping</a:t>
          </a:r>
        </a:p>
      </dgm:t>
    </dgm:pt>
    <dgm:pt modelId="{A58C8561-5076-4C45-9A25-28B53280962D}" type="parTrans" cxnId="{7D906F2E-69D3-4E26-91EE-6746DFBA097E}">
      <dgm:prSet/>
      <dgm:spPr/>
      <dgm:t>
        <a:bodyPr/>
        <a:lstStyle/>
        <a:p>
          <a:endParaRPr lang="en-US"/>
        </a:p>
      </dgm:t>
    </dgm:pt>
    <dgm:pt modelId="{B4767875-A3F3-47D9-8B87-5CF13DE05D06}" type="sibTrans" cxnId="{7D906F2E-69D3-4E26-91EE-6746DFBA097E}">
      <dgm:prSet/>
      <dgm:spPr/>
      <dgm:t>
        <a:bodyPr/>
        <a:lstStyle/>
        <a:p>
          <a:endParaRPr lang="en-US"/>
        </a:p>
      </dgm:t>
    </dgm:pt>
    <dgm:pt modelId="{46954D60-A868-4D9B-9C84-6D69A09090B6}">
      <dgm:prSet phldrT="[نص]"/>
      <dgm:spPr/>
      <dgm:t>
        <a:bodyPr/>
        <a:lstStyle/>
        <a:p>
          <a:r>
            <a:rPr lang="en-US" dirty="0">
              <a:effectLst>
                <a:outerShdw blurRad="38100" dist="38100" dir="2700000" algn="tl">
                  <a:srgbClr val="000000">
                    <a:alpha val="43137"/>
                  </a:srgbClr>
                </a:outerShdw>
              </a:effectLst>
            </a:rPr>
            <a:t>Slope protection</a:t>
          </a:r>
        </a:p>
      </dgm:t>
    </dgm:pt>
    <dgm:pt modelId="{BE0189D8-F2A8-48A3-94A7-7701ED381BFB}" type="parTrans" cxnId="{DC88CA8C-A155-4F67-8E63-BCB5AB5522CD}">
      <dgm:prSet/>
      <dgm:spPr/>
      <dgm:t>
        <a:bodyPr/>
        <a:lstStyle/>
        <a:p>
          <a:endParaRPr lang="en-US"/>
        </a:p>
      </dgm:t>
    </dgm:pt>
    <dgm:pt modelId="{427ABC85-AB98-4116-A8D8-5668AF65B328}" type="sibTrans" cxnId="{DC88CA8C-A155-4F67-8E63-BCB5AB5522CD}">
      <dgm:prSet/>
      <dgm:spPr/>
      <dgm:t>
        <a:bodyPr/>
        <a:lstStyle/>
        <a:p>
          <a:endParaRPr lang="en-US"/>
        </a:p>
      </dgm:t>
    </dgm:pt>
    <dgm:pt modelId="{E9F49264-7D43-475F-9650-4F01B15CCEDA}">
      <dgm:prSet phldrT="[نص]"/>
      <dgm:spPr/>
      <dgm:t>
        <a:bodyPr/>
        <a:lstStyle/>
        <a:p>
          <a:r>
            <a:rPr lang="en-US" dirty="0">
              <a:effectLst>
                <a:outerShdw blurRad="38100" dist="38100" dir="2700000" algn="tl">
                  <a:srgbClr val="000000">
                    <a:alpha val="43137"/>
                  </a:srgbClr>
                </a:outerShdw>
              </a:effectLst>
            </a:rPr>
            <a:t>Asphalt Pavement</a:t>
          </a:r>
        </a:p>
      </dgm:t>
    </dgm:pt>
    <dgm:pt modelId="{0EB80F27-77F8-4BAB-83F1-9A6A66A197C4}" type="parTrans" cxnId="{66850CC2-15F8-4505-BE73-6578737B4E5E}">
      <dgm:prSet/>
      <dgm:spPr/>
      <dgm:t>
        <a:bodyPr/>
        <a:lstStyle/>
        <a:p>
          <a:endParaRPr lang="en-US"/>
        </a:p>
      </dgm:t>
    </dgm:pt>
    <dgm:pt modelId="{C10E05E7-29E6-47DB-88F0-44058BB7CD29}" type="sibTrans" cxnId="{66850CC2-15F8-4505-BE73-6578737B4E5E}">
      <dgm:prSet/>
      <dgm:spPr/>
      <dgm:t>
        <a:bodyPr/>
        <a:lstStyle/>
        <a:p>
          <a:endParaRPr lang="en-US"/>
        </a:p>
      </dgm:t>
    </dgm:pt>
    <dgm:pt modelId="{F29C9B1B-028E-439C-907B-9B319387E838}">
      <dgm:prSet phldrT="[نص]"/>
      <dgm:spPr/>
      <dgm:t>
        <a:bodyPr/>
        <a:lstStyle/>
        <a:p>
          <a:r>
            <a:rPr lang="en-US" dirty="0">
              <a:effectLst>
                <a:outerShdw blurRad="38100" dist="38100" dir="2700000" algn="tl">
                  <a:srgbClr val="000000">
                    <a:alpha val="43137"/>
                  </a:srgbClr>
                </a:outerShdw>
              </a:effectLst>
            </a:rPr>
            <a:t>Water Drainage</a:t>
          </a:r>
        </a:p>
      </dgm:t>
    </dgm:pt>
    <dgm:pt modelId="{E49CDA3A-A9D8-4DA8-B5B8-92B9B0E95583}" type="parTrans" cxnId="{E955C9C0-5156-4885-BA66-D5776B5EAB27}">
      <dgm:prSet/>
      <dgm:spPr/>
      <dgm:t>
        <a:bodyPr/>
        <a:lstStyle/>
        <a:p>
          <a:endParaRPr lang="en-US"/>
        </a:p>
      </dgm:t>
    </dgm:pt>
    <dgm:pt modelId="{72E27CB2-E337-4758-AB9B-1F8C812EDA77}" type="sibTrans" cxnId="{E955C9C0-5156-4885-BA66-D5776B5EAB27}">
      <dgm:prSet/>
      <dgm:spPr/>
      <dgm:t>
        <a:bodyPr/>
        <a:lstStyle/>
        <a:p>
          <a:endParaRPr lang="en-US"/>
        </a:p>
      </dgm:t>
    </dgm:pt>
    <dgm:pt modelId="{8285AECF-C885-4A4E-92DE-2A48744DC2A1}" type="pres">
      <dgm:prSet presAssocID="{35487602-FE6D-4F5E-815D-3C688D169023}" presName="Name0" presStyleCnt="0">
        <dgm:presLayoutVars>
          <dgm:dir/>
          <dgm:animLvl val="lvl"/>
          <dgm:resizeHandles val="exact"/>
        </dgm:presLayoutVars>
      </dgm:prSet>
      <dgm:spPr/>
    </dgm:pt>
    <dgm:pt modelId="{C565E9D0-9317-4DE4-A8B1-3890B759DF6E}" type="pres">
      <dgm:prSet presAssocID="{5A4DFDA5-D545-4054-98A9-A8F82A231C09}" presName="parTxOnly" presStyleLbl="node1" presStyleIdx="0" presStyleCnt="5">
        <dgm:presLayoutVars>
          <dgm:chMax val="0"/>
          <dgm:chPref val="0"/>
          <dgm:bulletEnabled val="1"/>
        </dgm:presLayoutVars>
      </dgm:prSet>
      <dgm:spPr/>
      <dgm:t>
        <a:bodyPr/>
        <a:lstStyle/>
        <a:p>
          <a:endParaRPr lang="en-US"/>
        </a:p>
      </dgm:t>
    </dgm:pt>
    <dgm:pt modelId="{E5498A1D-3F4E-41C5-8606-B8934C54727D}" type="pres">
      <dgm:prSet presAssocID="{69AD2480-F6BC-4181-A5BF-FC0A8B6294D2}" presName="parTxOnlySpace" presStyleCnt="0"/>
      <dgm:spPr/>
    </dgm:pt>
    <dgm:pt modelId="{99249CED-1D65-43F4-A5D9-BF8BE5B4A205}" type="pres">
      <dgm:prSet presAssocID="{2ACE4F6D-E889-4D47-BE47-040398282592}" presName="parTxOnly" presStyleLbl="node1" presStyleIdx="1" presStyleCnt="5">
        <dgm:presLayoutVars>
          <dgm:chMax val="0"/>
          <dgm:chPref val="0"/>
          <dgm:bulletEnabled val="1"/>
        </dgm:presLayoutVars>
      </dgm:prSet>
      <dgm:spPr/>
      <dgm:t>
        <a:bodyPr/>
        <a:lstStyle/>
        <a:p>
          <a:endParaRPr lang="en-US"/>
        </a:p>
      </dgm:t>
    </dgm:pt>
    <dgm:pt modelId="{435F3324-2821-4B06-A452-63644479DBC4}" type="pres">
      <dgm:prSet presAssocID="{B4767875-A3F3-47D9-8B87-5CF13DE05D06}" presName="parTxOnlySpace" presStyleCnt="0"/>
      <dgm:spPr/>
    </dgm:pt>
    <dgm:pt modelId="{714EEF2D-92A8-4F05-8093-0684F7FA843A}" type="pres">
      <dgm:prSet presAssocID="{46954D60-A868-4D9B-9C84-6D69A09090B6}" presName="parTxOnly" presStyleLbl="node1" presStyleIdx="2" presStyleCnt="5">
        <dgm:presLayoutVars>
          <dgm:chMax val="0"/>
          <dgm:chPref val="0"/>
          <dgm:bulletEnabled val="1"/>
        </dgm:presLayoutVars>
      </dgm:prSet>
      <dgm:spPr/>
      <dgm:t>
        <a:bodyPr/>
        <a:lstStyle/>
        <a:p>
          <a:endParaRPr lang="en-US"/>
        </a:p>
      </dgm:t>
    </dgm:pt>
    <dgm:pt modelId="{86E99C4B-71F0-4854-8A10-6C6D4B4F82D1}" type="pres">
      <dgm:prSet presAssocID="{427ABC85-AB98-4116-A8D8-5668AF65B328}" presName="parTxOnlySpace" presStyleCnt="0"/>
      <dgm:spPr/>
    </dgm:pt>
    <dgm:pt modelId="{0ABC5674-4F0A-4E94-AC9E-0C8B3330C236}" type="pres">
      <dgm:prSet presAssocID="{E9F49264-7D43-475F-9650-4F01B15CCEDA}" presName="parTxOnly" presStyleLbl="node1" presStyleIdx="3" presStyleCnt="5">
        <dgm:presLayoutVars>
          <dgm:chMax val="0"/>
          <dgm:chPref val="0"/>
          <dgm:bulletEnabled val="1"/>
        </dgm:presLayoutVars>
      </dgm:prSet>
      <dgm:spPr/>
      <dgm:t>
        <a:bodyPr/>
        <a:lstStyle/>
        <a:p>
          <a:endParaRPr lang="en-US"/>
        </a:p>
      </dgm:t>
    </dgm:pt>
    <dgm:pt modelId="{E41490BC-7EE5-4412-9137-CAC52F9C7713}" type="pres">
      <dgm:prSet presAssocID="{C10E05E7-29E6-47DB-88F0-44058BB7CD29}" presName="parTxOnlySpace" presStyleCnt="0"/>
      <dgm:spPr/>
    </dgm:pt>
    <dgm:pt modelId="{3CC71F94-70A5-446B-AC9B-A5D031403CC0}" type="pres">
      <dgm:prSet presAssocID="{F29C9B1B-028E-439C-907B-9B319387E838}" presName="parTxOnly" presStyleLbl="node1" presStyleIdx="4" presStyleCnt="5">
        <dgm:presLayoutVars>
          <dgm:chMax val="0"/>
          <dgm:chPref val="0"/>
          <dgm:bulletEnabled val="1"/>
        </dgm:presLayoutVars>
      </dgm:prSet>
      <dgm:spPr/>
      <dgm:t>
        <a:bodyPr/>
        <a:lstStyle/>
        <a:p>
          <a:endParaRPr lang="en-US"/>
        </a:p>
      </dgm:t>
    </dgm:pt>
  </dgm:ptLst>
  <dgm:cxnLst>
    <dgm:cxn modelId="{DC88CA8C-A155-4F67-8E63-BCB5AB5522CD}" srcId="{35487602-FE6D-4F5E-815D-3C688D169023}" destId="{46954D60-A868-4D9B-9C84-6D69A09090B6}" srcOrd="2" destOrd="0" parTransId="{BE0189D8-F2A8-48A3-94A7-7701ED381BFB}" sibTransId="{427ABC85-AB98-4116-A8D8-5668AF65B328}"/>
    <dgm:cxn modelId="{3852B112-CF7F-44EB-BC85-8F16AFC562A4}" type="presOf" srcId="{46954D60-A868-4D9B-9C84-6D69A09090B6}" destId="{714EEF2D-92A8-4F05-8093-0684F7FA843A}" srcOrd="0" destOrd="0" presId="urn:microsoft.com/office/officeart/2005/8/layout/chevron1"/>
    <dgm:cxn modelId="{E955C9C0-5156-4885-BA66-D5776B5EAB27}" srcId="{35487602-FE6D-4F5E-815D-3C688D169023}" destId="{F29C9B1B-028E-439C-907B-9B319387E838}" srcOrd="4" destOrd="0" parTransId="{E49CDA3A-A9D8-4DA8-B5B8-92B9B0E95583}" sibTransId="{72E27CB2-E337-4758-AB9B-1F8C812EDA77}"/>
    <dgm:cxn modelId="{1811C438-DF8F-478F-85C7-58478C007D41}" type="presOf" srcId="{35487602-FE6D-4F5E-815D-3C688D169023}" destId="{8285AECF-C885-4A4E-92DE-2A48744DC2A1}" srcOrd="0" destOrd="0" presId="urn:microsoft.com/office/officeart/2005/8/layout/chevron1"/>
    <dgm:cxn modelId="{E99D2035-3755-43DB-B725-F88576A64911}" type="presOf" srcId="{E9F49264-7D43-475F-9650-4F01B15CCEDA}" destId="{0ABC5674-4F0A-4E94-AC9E-0C8B3330C236}" srcOrd="0" destOrd="0" presId="urn:microsoft.com/office/officeart/2005/8/layout/chevron1"/>
    <dgm:cxn modelId="{9F70F0E2-7FCE-486F-BA92-FCCA24821CD7}" type="presOf" srcId="{2ACE4F6D-E889-4D47-BE47-040398282592}" destId="{99249CED-1D65-43F4-A5D9-BF8BE5B4A205}" srcOrd="0" destOrd="0" presId="urn:microsoft.com/office/officeart/2005/8/layout/chevron1"/>
    <dgm:cxn modelId="{7D906F2E-69D3-4E26-91EE-6746DFBA097E}" srcId="{35487602-FE6D-4F5E-815D-3C688D169023}" destId="{2ACE4F6D-E889-4D47-BE47-040398282592}" srcOrd="1" destOrd="0" parTransId="{A58C8561-5076-4C45-9A25-28B53280962D}" sibTransId="{B4767875-A3F3-47D9-8B87-5CF13DE05D06}"/>
    <dgm:cxn modelId="{A62B785A-3E10-4C1B-B5A1-65C7127BCECE}" type="presOf" srcId="{5A4DFDA5-D545-4054-98A9-A8F82A231C09}" destId="{C565E9D0-9317-4DE4-A8B1-3890B759DF6E}" srcOrd="0" destOrd="0" presId="urn:microsoft.com/office/officeart/2005/8/layout/chevron1"/>
    <dgm:cxn modelId="{284310E3-DA28-4AB3-BB28-F3E9C1C650ED}" type="presOf" srcId="{F29C9B1B-028E-439C-907B-9B319387E838}" destId="{3CC71F94-70A5-446B-AC9B-A5D031403CC0}" srcOrd="0" destOrd="0" presId="urn:microsoft.com/office/officeart/2005/8/layout/chevron1"/>
    <dgm:cxn modelId="{F6E0A6E7-A568-4FF4-B4AB-68728C21B601}" srcId="{35487602-FE6D-4F5E-815D-3C688D169023}" destId="{5A4DFDA5-D545-4054-98A9-A8F82A231C09}" srcOrd="0" destOrd="0" parTransId="{B467F415-491A-445C-9D94-A837F3BCE47F}" sibTransId="{69AD2480-F6BC-4181-A5BF-FC0A8B6294D2}"/>
    <dgm:cxn modelId="{66850CC2-15F8-4505-BE73-6578737B4E5E}" srcId="{35487602-FE6D-4F5E-815D-3C688D169023}" destId="{E9F49264-7D43-475F-9650-4F01B15CCEDA}" srcOrd="3" destOrd="0" parTransId="{0EB80F27-77F8-4BAB-83F1-9A6A66A197C4}" sibTransId="{C10E05E7-29E6-47DB-88F0-44058BB7CD29}"/>
    <dgm:cxn modelId="{6B720308-9012-4EFB-BFEE-BE6C3EBDEA8B}" type="presParOf" srcId="{8285AECF-C885-4A4E-92DE-2A48744DC2A1}" destId="{C565E9D0-9317-4DE4-A8B1-3890B759DF6E}" srcOrd="0" destOrd="0" presId="urn:microsoft.com/office/officeart/2005/8/layout/chevron1"/>
    <dgm:cxn modelId="{320E24FF-BCDC-4B29-9BF3-3C0CA8301DCD}" type="presParOf" srcId="{8285AECF-C885-4A4E-92DE-2A48744DC2A1}" destId="{E5498A1D-3F4E-41C5-8606-B8934C54727D}" srcOrd="1" destOrd="0" presId="urn:microsoft.com/office/officeart/2005/8/layout/chevron1"/>
    <dgm:cxn modelId="{F59AF8E8-82C9-49B8-A98C-AF68F9708D19}" type="presParOf" srcId="{8285AECF-C885-4A4E-92DE-2A48744DC2A1}" destId="{99249CED-1D65-43F4-A5D9-BF8BE5B4A205}" srcOrd="2" destOrd="0" presId="urn:microsoft.com/office/officeart/2005/8/layout/chevron1"/>
    <dgm:cxn modelId="{98E2DFAB-8428-4516-AA37-D1453FEE6170}" type="presParOf" srcId="{8285AECF-C885-4A4E-92DE-2A48744DC2A1}" destId="{435F3324-2821-4B06-A452-63644479DBC4}" srcOrd="3" destOrd="0" presId="urn:microsoft.com/office/officeart/2005/8/layout/chevron1"/>
    <dgm:cxn modelId="{2C64910B-CADE-496E-AFAF-99E21E974187}" type="presParOf" srcId="{8285AECF-C885-4A4E-92DE-2A48744DC2A1}" destId="{714EEF2D-92A8-4F05-8093-0684F7FA843A}" srcOrd="4" destOrd="0" presId="urn:microsoft.com/office/officeart/2005/8/layout/chevron1"/>
    <dgm:cxn modelId="{9AE0DD7F-C192-49B7-BD55-BECA9FA532B6}" type="presParOf" srcId="{8285AECF-C885-4A4E-92DE-2A48744DC2A1}" destId="{86E99C4B-71F0-4854-8A10-6C6D4B4F82D1}" srcOrd="5" destOrd="0" presId="urn:microsoft.com/office/officeart/2005/8/layout/chevron1"/>
    <dgm:cxn modelId="{FF13D1F4-EBD6-4AE1-9D6C-59DDB3050671}" type="presParOf" srcId="{8285AECF-C885-4A4E-92DE-2A48744DC2A1}" destId="{0ABC5674-4F0A-4E94-AC9E-0C8B3330C236}" srcOrd="6" destOrd="0" presId="urn:microsoft.com/office/officeart/2005/8/layout/chevron1"/>
    <dgm:cxn modelId="{29E9C773-B096-49F1-AC96-126348498057}" type="presParOf" srcId="{8285AECF-C885-4A4E-92DE-2A48744DC2A1}" destId="{E41490BC-7EE5-4412-9137-CAC52F9C7713}" srcOrd="7" destOrd="0" presId="urn:microsoft.com/office/officeart/2005/8/layout/chevron1"/>
    <dgm:cxn modelId="{011B69FC-D462-4014-A15F-28E63B430F4E}" type="presParOf" srcId="{8285AECF-C885-4A4E-92DE-2A48744DC2A1}" destId="{3CC71F94-70A5-446B-AC9B-A5D031403CC0}"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87602-FE6D-4F5E-815D-3C688D169023}" type="doc">
      <dgm:prSet loTypeId="urn:microsoft.com/office/officeart/2005/8/layout/chevron1" loCatId="process" qsTypeId="urn:microsoft.com/office/officeart/2005/8/quickstyle/simple1" qsCatId="simple" csTypeId="urn:microsoft.com/office/officeart/2005/8/colors/accent0_1" csCatId="mainScheme" phldr="1"/>
      <dgm:spPr/>
    </dgm:pt>
    <dgm:pt modelId="{5A4DFDA5-D545-4054-98A9-A8F82A231C09}">
      <dgm:prSet phldrT="[نص]"/>
      <dgm:spPr/>
      <dgm:t>
        <a:bodyPr/>
        <a:lstStyle/>
        <a:p>
          <a:r>
            <a:rPr lang="en-US" dirty="0">
              <a:effectLst>
                <a:outerShdw blurRad="38100" dist="38100" dir="2700000" algn="tl">
                  <a:srgbClr val="000000">
                    <a:alpha val="43137"/>
                  </a:srgbClr>
                </a:outerShdw>
              </a:effectLst>
            </a:rPr>
            <a:t>Cost Saving</a:t>
          </a:r>
        </a:p>
      </dgm:t>
    </dgm:pt>
    <dgm:pt modelId="{B467F415-491A-445C-9D94-A837F3BCE47F}" type="parTrans" cxnId="{F6E0A6E7-A568-4FF4-B4AB-68728C21B601}">
      <dgm:prSet/>
      <dgm:spPr/>
      <dgm:t>
        <a:bodyPr/>
        <a:lstStyle/>
        <a:p>
          <a:endParaRPr lang="en-US"/>
        </a:p>
      </dgm:t>
    </dgm:pt>
    <dgm:pt modelId="{69AD2480-F6BC-4181-A5BF-FC0A8B6294D2}" type="sibTrans" cxnId="{F6E0A6E7-A568-4FF4-B4AB-68728C21B601}">
      <dgm:prSet/>
      <dgm:spPr/>
      <dgm:t>
        <a:bodyPr/>
        <a:lstStyle/>
        <a:p>
          <a:endParaRPr lang="en-US"/>
        </a:p>
      </dgm:t>
    </dgm:pt>
    <dgm:pt modelId="{2ACE4F6D-E889-4D47-BE47-040398282592}">
      <dgm:prSet phldrT="[نص]"/>
      <dgm:spPr/>
      <dgm:t>
        <a:bodyPr/>
        <a:lstStyle/>
        <a:p>
          <a:r>
            <a:rPr lang="en-US" dirty="0">
              <a:effectLst>
                <a:outerShdw blurRad="38100" dist="38100" dir="2700000" algn="tl">
                  <a:srgbClr val="000000">
                    <a:alpha val="43137"/>
                  </a:srgbClr>
                </a:outerShdw>
              </a:effectLst>
            </a:rPr>
            <a:t>Time Saving</a:t>
          </a:r>
        </a:p>
      </dgm:t>
    </dgm:pt>
    <dgm:pt modelId="{A58C8561-5076-4C45-9A25-28B53280962D}" type="parTrans" cxnId="{7D906F2E-69D3-4E26-91EE-6746DFBA097E}">
      <dgm:prSet/>
      <dgm:spPr/>
      <dgm:t>
        <a:bodyPr/>
        <a:lstStyle/>
        <a:p>
          <a:endParaRPr lang="en-US"/>
        </a:p>
      </dgm:t>
    </dgm:pt>
    <dgm:pt modelId="{B4767875-A3F3-47D9-8B87-5CF13DE05D06}" type="sibTrans" cxnId="{7D906F2E-69D3-4E26-91EE-6746DFBA097E}">
      <dgm:prSet/>
      <dgm:spPr/>
      <dgm:t>
        <a:bodyPr/>
        <a:lstStyle/>
        <a:p>
          <a:endParaRPr lang="en-US"/>
        </a:p>
      </dgm:t>
    </dgm:pt>
    <dgm:pt modelId="{46954D60-A868-4D9B-9C84-6D69A09090B6}">
      <dgm:prSet phldrT="[نص]"/>
      <dgm:spPr/>
      <dgm:t>
        <a:bodyPr/>
        <a:lstStyle/>
        <a:p>
          <a:r>
            <a:rPr lang="en-US" dirty="0">
              <a:effectLst>
                <a:outerShdw blurRad="38100" dist="38100" dir="2700000" algn="tl">
                  <a:srgbClr val="000000">
                    <a:alpha val="43137"/>
                  </a:srgbClr>
                </a:outerShdw>
              </a:effectLst>
            </a:rPr>
            <a:t>Environmental impact</a:t>
          </a:r>
        </a:p>
      </dgm:t>
    </dgm:pt>
    <dgm:pt modelId="{BE0189D8-F2A8-48A3-94A7-7701ED381BFB}" type="parTrans" cxnId="{DC88CA8C-A155-4F67-8E63-BCB5AB5522CD}">
      <dgm:prSet/>
      <dgm:spPr/>
      <dgm:t>
        <a:bodyPr/>
        <a:lstStyle/>
        <a:p>
          <a:endParaRPr lang="en-US"/>
        </a:p>
      </dgm:t>
    </dgm:pt>
    <dgm:pt modelId="{427ABC85-AB98-4116-A8D8-5668AF65B328}" type="sibTrans" cxnId="{DC88CA8C-A155-4F67-8E63-BCB5AB5522CD}">
      <dgm:prSet/>
      <dgm:spPr/>
      <dgm:t>
        <a:bodyPr/>
        <a:lstStyle/>
        <a:p>
          <a:endParaRPr lang="en-US"/>
        </a:p>
      </dgm:t>
    </dgm:pt>
    <dgm:pt modelId="{E9F49264-7D43-475F-9650-4F01B15CCEDA}">
      <dgm:prSet phldrT="[نص]"/>
      <dgm:spPr/>
      <dgm:t>
        <a:bodyPr/>
        <a:lstStyle/>
        <a:p>
          <a:r>
            <a:rPr lang="en-US" dirty="0">
              <a:effectLst>
                <a:outerShdw blurRad="38100" dist="38100" dir="2700000" algn="tl">
                  <a:srgbClr val="000000">
                    <a:alpha val="43137"/>
                  </a:srgbClr>
                </a:outerShdw>
              </a:effectLst>
            </a:rPr>
            <a:t>Quality</a:t>
          </a:r>
        </a:p>
      </dgm:t>
    </dgm:pt>
    <dgm:pt modelId="{0EB80F27-77F8-4BAB-83F1-9A6A66A197C4}" type="parTrans" cxnId="{66850CC2-15F8-4505-BE73-6578737B4E5E}">
      <dgm:prSet/>
      <dgm:spPr/>
      <dgm:t>
        <a:bodyPr/>
        <a:lstStyle/>
        <a:p>
          <a:endParaRPr lang="en-US"/>
        </a:p>
      </dgm:t>
    </dgm:pt>
    <dgm:pt modelId="{C10E05E7-29E6-47DB-88F0-44058BB7CD29}" type="sibTrans" cxnId="{66850CC2-15F8-4505-BE73-6578737B4E5E}">
      <dgm:prSet/>
      <dgm:spPr/>
      <dgm:t>
        <a:bodyPr/>
        <a:lstStyle/>
        <a:p>
          <a:endParaRPr lang="en-US"/>
        </a:p>
      </dgm:t>
    </dgm:pt>
    <dgm:pt modelId="{8285AECF-C885-4A4E-92DE-2A48744DC2A1}" type="pres">
      <dgm:prSet presAssocID="{35487602-FE6D-4F5E-815D-3C688D169023}" presName="Name0" presStyleCnt="0">
        <dgm:presLayoutVars>
          <dgm:dir/>
          <dgm:animLvl val="lvl"/>
          <dgm:resizeHandles val="exact"/>
        </dgm:presLayoutVars>
      </dgm:prSet>
      <dgm:spPr/>
    </dgm:pt>
    <dgm:pt modelId="{C565E9D0-9317-4DE4-A8B1-3890B759DF6E}" type="pres">
      <dgm:prSet presAssocID="{5A4DFDA5-D545-4054-98A9-A8F82A231C09}" presName="parTxOnly" presStyleLbl="node1" presStyleIdx="0" presStyleCnt="4">
        <dgm:presLayoutVars>
          <dgm:chMax val="0"/>
          <dgm:chPref val="0"/>
          <dgm:bulletEnabled val="1"/>
        </dgm:presLayoutVars>
      </dgm:prSet>
      <dgm:spPr/>
      <dgm:t>
        <a:bodyPr/>
        <a:lstStyle/>
        <a:p>
          <a:endParaRPr lang="en-US"/>
        </a:p>
      </dgm:t>
    </dgm:pt>
    <dgm:pt modelId="{E5498A1D-3F4E-41C5-8606-B8934C54727D}" type="pres">
      <dgm:prSet presAssocID="{69AD2480-F6BC-4181-A5BF-FC0A8B6294D2}" presName="parTxOnlySpace" presStyleCnt="0"/>
      <dgm:spPr/>
    </dgm:pt>
    <dgm:pt modelId="{99249CED-1D65-43F4-A5D9-BF8BE5B4A205}" type="pres">
      <dgm:prSet presAssocID="{2ACE4F6D-E889-4D47-BE47-040398282592}" presName="parTxOnly" presStyleLbl="node1" presStyleIdx="1" presStyleCnt="4">
        <dgm:presLayoutVars>
          <dgm:chMax val="0"/>
          <dgm:chPref val="0"/>
          <dgm:bulletEnabled val="1"/>
        </dgm:presLayoutVars>
      </dgm:prSet>
      <dgm:spPr/>
      <dgm:t>
        <a:bodyPr/>
        <a:lstStyle/>
        <a:p>
          <a:endParaRPr lang="en-US"/>
        </a:p>
      </dgm:t>
    </dgm:pt>
    <dgm:pt modelId="{435F3324-2821-4B06-A452-63644479DBC4}" type="pres">
      <dgm:prSet presAssocID="{B4767875-A3F3-47D9-8B87-5CF13DE05D06}" presName="parTxOnlySpace" presStyleCnt="0"/>
      <dgm:spPr/>
    </dgm:pt>
    <dgm:pt modelId="{714EEF2D-92A8-4F05-8093-0684F7FA843A}" type="pres">
      <dgm:prSet presAssocID="{46954D60-A868-4D9B-9C84-6D69A09090B6}" presName="parTxOnly" presStyleLbl="node1" presStyleIdx="2" presStyleCnt="4">
        <dgm:presLayoutVars>
          <dgm:chMax val="0"/>
          <dgm:chPref val="0"/>
          <dgm:bulletEnabled val="1"/>
        </dgm:presLayoutVars>
      </dgm:prSet>
      <dgm:spPr/>
      <dgm:t>
        <a:bodyPr/>
        <a:lstStyle/>
        <a:p>
          <a:endParaRPr lang="en-US"/>
        </a:p>
      </dgm:t>
    </dgm:pt>
    <dgm:pt modelId="{86E99C4B-71F0-4854-8A10-6C6D4B4F82D1}" type="pres">
      <dgm:prSet presAssocID="{427ABC85-AB98-4116-A8D8-5668AF65B328}" presName="parTxOnlySpace" presStyleCnt="0"/>
      <dgm:spPr/>
    </dgm:pt>
    <dgm:pt modelId="{0ABC5674-4F0A-4E94-AC9E-0C8B3330C236}" type="pres">
      <dgm:prSet presAssocID="{E9F49264-7D43-475F-9650-4F01B15CCEDA}" presName="parTxOnly" presStyleLbl="node1" presStyleIdx="3" presStyleCnt="4">
        <dgm:presLayoutVars>
          <dgm:chMax val="0"/>
          <dgm:chPref val="0"/>
          <dgm:bulletEnabled val="1"/>
        </dgm:presLayoutVars>
      </dgm:prSet>
      <dgm:spPr/>
      <dgm:t>
        <a:bodyPr/>
        <a:lstStyle/>
        <a:p>
          <a:endParaRPr lang="en-US"/>
        </a:p>
      </dgm:t>
    </dgm:pt>
  </dgm:ptLst>
  <dgm:cxnLst>
    <dgm:cxn modelId="{F6E0A6E7-A568-4FF4-B4AB-68728C21B601}" srcId="{35487602-FE6D-4F5E-815D-3C688D169023}" destId="{5A4DFDA5-D545-4054-98A9-A8F82A231C09}" srcOrd="0" destOrd="0" parTransId="{B467F415-491A-445C-9D94-A837F3BCE47F}" sibTransId="{69AD2480-F6BC-4181-A5BF-FC0A8B6294D2}"/>
    <dgm:cxn modelId="{468E8A0B-368F-4182-88DD-BC9D938E3935}" type="presOf" srcId="{E9F49264-7D43-475F-9650-4F01B15CCEDA}" destId="{0ABC5674-4F0A-4E94-AC9E-0C8B3330C236}" srcOrd="0" destOrd="0" presId="urn:microsoft.com/office/officeart/2005/8/layout/chevron1"/>
    <dgm:cxn modelId="{6F31AEC2-093E-4011-9F36-9A636F33D92E}" type="presOf" srcId="{5A4DFDA5-D545-4054-98A9-A8F82A231C09}" destId="{C565E9D0-9317-4DE4-A8B1-3890B759DF6E}" srcOrd="0" destOrd="0" presId="urn:microsoft.com/office/officeart/2005/8/layout/chevron1"/>
    <dgm:cxn modelId="{66850CC2-15F8-4505-BE73-6578737B4E5E}" srcId="{35487602-FE6D-4F5E-815D-3C688D169023}" destId="{E9F49264-7D43-475F-9650-4F01B15CCEDA}" srcOrd="3" destOrd="0" parTransId="{0EB80F27-77F8-4BAB-83F1-9A6A66A197C4}" sibTransId="{C10E05E7-29E6-47DB-88F0-44058BB7CD29}"/>
    <dgm:cxn modelId="{498860A6-F625-4DE1-B557-C6E6E9EC5EB2}" type="presOf" srcId="{35487602-FE6D-4F5E-815D-3C688D169023}" destId="{8285AECF-C885-4A4E-92DE-2A48744DC2A1}" srcOrd="0" destOrd="0" presId="urn:microsoft.com/office/officeart/2005/8/layout/chevron1"/>
    <dgm:cxn modelId="{7D906F2E-69D3-4E26-91EE-6746DFBA097E}" srcId="{35487602-FE6D-4F5E-815D-3C688D169023}" destId="{2ACE4F6D-E889-4D47-BE47-040398282592}" srcOrd="1" destOrd="0" parTransId="{A58C8561-5076-4C45-9A25-28B53280962D}" sibTransId="{B4767875-A3F3-47D9-8B87-5CF13DE05D06}"/>
    <dgm:cxn modelId="{1E20C0C0-0941-4003-B3E2-C7009633ECEF}" type="presOf" srcId="{2ACE4F6D-E889-4D47-BE47-040398282592}" destId="{99249CED-1D65-43F4-A5D9-BF8BE5B4A205}" srcOrd="0" destOrd="0" presId="urn:microsoft.com/office/officeart/2005/8/layout/chevron1"/>
    <dgm:cxn modelId="{01123723-C4C7-4874-B5D4-FE19D2FF4BC6}" type="presOf" srcId="{46954D60-A868-4D9B-9C84-6D69A09090B6}" destId="{714EEF2D-92A8-4F05-8093-0684F7FA843A}" srcOrd="0" destOrd="0" presId="urn:microsoft.com/office/officeart/2005/8/layout/chevron1"/>
    <dgm:cxn modelId="{DC88CA8C-A155-4F67-8E63-BCB5AB5522CD}" srcId="{35487602-FE6D-4F5E-815D-3C688D169023}" destId="{46954D60-A868-4D9B-9C84-6D69A09090B6}" srcOrd="2" destOrd="0" parTransId="{BE0189D8-F2A8-48A3-94A7-7701ED381BFB}" sibTransId="{427ABC85-AB98-4116-A8D8-5668AF65B328}"/>
    <dgm:cxn modelId="{F11B1792-122D-4491-8948-5B9A79C1585A}" type="presParOf" srcId="{8285AECF-C885-4A4E-92DE-2A48744DC2A1}" destId="{C565E9D0-9317-4DE4-A8B1-3890B759DF6E}" srcOrd="0" destOrd="0" presId="urn:microsoft.com/office/officeart/2005/8/layout/chevron1"/>
    <dgm:cxn modelId="{70D590C7-F7AB-4020-ABA0-73A17FBF21D6}" type="presParOf" srcId="{8285AECF-C885-4A4E-92DE-2A48744DC2A1}" destId="{E5498A1D-3F4E-41C5-8606-B8934C54727D}" srcOrd="1" destOrd="0" presId="urn:microsoft.com/office/officeart/2005/8/layout/chevron1"/>
    <dgm:cxn modelId="{DAA0EFA2-5EFD-41D8-BEEB-0937F570C812}" type="presParOf" srcId="{8285AECF-C885-4A4E-92DE-2A48744DC2A1}" destId="{99249CED-1D65-43F4-A5D9-BF8BE5B4A205}" srcOrd="2" destOrd="0" presId="urn:microsoft.com/office/officeart/2005/8/layout/chevron1"/>
    <dgm:cxn modelId="{AE7AA5EA-F0D9-4D82-8FC0-43F3C6823E02}" type="presParOf" srcId="{8285AECF-C885-4A4E-92DE-2A48744DC2A1}" destId="{435F3324-2821-4B06-A452-63644479DBC4}" srcOrd="3" destOrd="0" presId="urn:microsoft.com/office/officeart/2005/8/layout/chevron1"/>
    <dgm:cxn modelId="{96EDE97D-7D4B-4B2A-8065-783545567DFA}" type="presParOf" srcId="{8285AECF-C885-4A4E-92DE-2A48744DC2A1}" destId="{714EEF2D-92A8-4F05-8093-0684F7FA843A}" srcOrd="4" destOrd="0" presId="urn:microsoft.com/office/officeart/2005/8/layout/chevron1"/>
    <dgm:cxn modelId="{2887F42F-E009-499A-9102-86BAF3E9B93D}" type="presParOf" srcId="{8285AECF-C885-4A4E-92DE-2A48744DC2A1}" destId="{86E99C4B-71F0-4854-8A10-6C6D4B4F82D1}" srcOrd="5" destOrd="0" presId="urn:microsoft.com/office/officeart/2005/8/layout/chevron1"/>
    <dgm:cxn modelId="{E1D4F0BB-A910-4A36-B02A-1EDC098A5C12}" type="presParOf" srcId="{8285AECF-C885-4A4E-92DE-2A48744DC2A1}" destId="{0ABC5674-4F0A-4E94-AC9E-0C8B3330C236}"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60E7B6-1598-41B9-9D6A-17D10D40AE54}" type="datetimeFigureOut">
              <a:rPr lang="en-US" smtClean="0"/>
              <a:t>6/15/2021</a:t>
            </a:fld>
            <a:endParaRPr lang="en-US"/>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2C9F7D-A9F5-476D-97BE-9DA2402AB19F}" type="slidenum">
              <a:rPr lang="en-US" smtClean="0"/>
              <a:t>‹#›</a:t>
            </a:fld>
            <a:endParaRPr lang="en-US"/>
          </a:p>
        </p:txBody>
      </p:sp>
    </p:spTree>
    <p:extLst>
      <p:ext uri="{BB962C8B-B14F-4D97-AF65-F5344CB8AC3E}">
        <p14:creationId xmlns:p14="http://schemas.microsoft.com/office/powerpoint/2010/main" val="2546745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BD2C9F7D-A9F5-476D-97BE-9DA2402AB19F}" type="slidenum">
              <a:rPr lang="en-US" smtClean="0"/>
              <a:t>5</a:t>
            </a:fld>
            <a:endParaRPr lang="en-US"/>
          </a:p>
        </p:txBody>
      </p:sp>
    </p:spTree>
    <p:extLst>
      <p:ext uri="{BB962C8B-B14F-4D97-AF65-F5344CB8AC3E}">
        <p14:creationId xmlns:p14="http://schemas.microsoft.com/office/powerpoint/2010/main" val="1636413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D2C9F7D-A9F5-476D-97BE-9DA2402AB19F}" type="slidenum">
              <a:rPr lang="en-US" smtClean="0"/>
              <a:t>21</a:t>
            </a:fld>
            <a:endParaRPr lang="en-US"/>
          </a:p>
        </p:txBody>
      </p:sp>
    </p:spTree>
    <p:extLst>
      <p:ext uri="{BB962C8B-B14F-4D97-AF65-F5344CB8AC3E}">
        <p14:creationId xmlns:p14="http://schemas.microsoft.com/office/powerpoint/2010/main" val="650434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97819"/>
            <a:ext cx="7772400" cy="1102519"/>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3421618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1121450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154781"/>
            <a:ext cx="2057400" cy="3290888"/>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154781"/>
            <a:ext cx="6019800" cy="329088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233963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3862359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3305176"/>
            <a:ext cx="7772400" cy="1021556"/>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321887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A2670211-0FDC-4447-97A8-88AAA2C15975}" type="datetimeFigureOut">
              <a:rPr lang="en-US" smtClean="0"/>
              <a:t>6/15/2021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4089564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5979"/>
            <a:ext cx="8229600" cy="857250"/>
          </a:xfrm>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A2670211-0FDC-4447-97A8-88AAA2C15975}" type="datetimeFigureOut">
              <a:rPr lang="en-US" smtClean="0"/>
              <a:t>6/15/2021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3642240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A2670211-0FDC-4447-97A8-88AAA2C15975}" type="datetimeFigureOut">
              <a:rPr lang="en-US" smtClean="0"/>
              <a:t>6/15/2021</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3378430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2670211-0FDC-4447-97A8-88AAA2C15975}" type="datetimeFigureOut">
              <a:rPr lang="en-US" smtClean="0"/>
              <a:t>6/15/2021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291092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04787"/>
            <a:ext cx="3008313" cy="871538"/>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A2670211-0FDC-4447-97A8-88AAA2C15975}" type="datetimeFigureOut">
              <a:rPr lang="en-US" smtClean="0"/>
              <a:t>6/15/2021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408040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3600450"/>
            <a:ext cx="5486400" cy="425054"/>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A2670211-0FDC-4447-97A8-88AAA2C15975}" type="datetimeFigureOut">
              <a:rPr lang="en-US" smtClean="0"/>
              <a:t>6/15/2021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F899E9B-C595-49D0-8F76-66D8D920C827}" type="slidenum">
              <a:rPr lang="en-US" smtClean="0"/>
              <a:t>‹#›</a:t>
            </a:fld>
            <a:endParaRPr lang="en-US"/>
          </a:p>
        </p:txBody>
      </p:sp>
    </p:spTree>
    <p:extLst>
      <p:ext uri="{BB962C8B-B14F-4D97-AF65-F5344CB8AC3E}">
        <p14:creationId xmlns:p14="http://schemas.microsoft.com/office/powerpoint/2010/main" val="56675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2670211-0FDC-4447-97A8-88AAA2C15975}" type="datetimeFigureOut">
              <a:rPr lang="en-US" smtClean="0"/>
              <a:t>6/15/2021</a:t>
            </a:fld>
            <a:endParaRPr lang="en-US"/>
          </a:p>
        </p:txBody>
      </p:sp>
      <p:sp>
        <p:nvSpPr>
          <p:cNvPr id="5" name="عنصر نائب للتذييل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F899E9B-C595-49D0-8F76-66D8D920C827}" type="slidenum">
              <a:rPr lang="en-US" smtClean="0"/>
              <a:t>‹#›</a:t>
            </a:fld>
            <a:endParaRPr lang="en-US"/>
          </a:p>
        </p:txBody>
      </p:sp>
    </p:spTree>
    <p:extLst>
      <p:ext uri="{BB962C8B-B14F-4D97-AF65-F5344CB8AC3E}">
        <p14:creationId xmlns:p14="http://schemas.microsoft.com/office/powerpoint/2010/main" val="1385326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comments" Target="../comments/comment1.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en-US"/>
          </a:p>
        </p:txBody>
      </p:sp>
      <p:sp>
        <p:nvSpPr>
          <p:cNvPr id="3" name="عنوان فرعي 2"/>
          <p:cNvSpPr>
            <a:spLocks noGrp="1"/>
          </p:cNvSpPr>
          <p:nvPr>
            <p:ph type="subTitle" idx="1"/>
          </p:nvPr>
        </p:nvSpPr>
        <p:spPr/>
        <p:txBody>
          <a:bodyPr/>
          <a:lstStyle/>
          <a:p>
            <a:endParaRPr lang="en-US"/>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5" name="مربع نص 4"/>
          <p:cNvSpPr txBox="1"/>
          <p:nvPr/>
        </p:nvSpPr>
        <p:spPr>
          <a:xfrm>
            <a:off x="0" y="1200152"/>
            <a:ext cx="4419600" cy="1384995"/>
          </a:xfrm>
          <a:prstGeom prst="rect">
            <a:avLst/>
          </a:prstGeom>
          <a:noFill/>
        </p:spPr>
        <p:txBody>
          <a:bodyPr wrap="square" rtlCol="0">
            <a:spAutoFit/>
          </a:bodyPr>
          <a:lstStyle/>
          <a:p>
            <a:pPr algn="ctr"/>
            <a:r>
              <a:rPr lang="" sz="2800" b="1" dirty="0">
                <a:effectLst>
                  <a:outerShdw blurRad="38100" dist="38100" dir="2700000" algn="tl">
                    <a:srgbClr val="000000">
                      <a:alpha val="43137"/>
                    </a:srgbClr>
                  </a:outerShdw>
                </a:effectLst>
              </a:rPr>
              <a:t>APPLYING OF GEOSYNTHETICS IN ROADS PROJECTS</a:t>
            </a:r>
            <a:endParaRPr lang="en-US" sz="2800" b="1" dirty="0">
              <a:effectLst>
                <a:outerShdw blurRad="38100" dist="38100" dir="2700000" algn="tl">
                  <a:srgbClr val="000000">
                    <a:alpha val="43137"/>
                  </a:srgbClr>
                </a:outerShdw>
              </a:effectLst>
            </a:endParaRPr>
          </a:p>
        </p:txBody>
      </p:sp>
      <p:sp>
        <p:nvSpPr>
          <p:cNvPr id="6" name="TextBox 5"/>
          <p:cNvSpPr txBox="1"/>
          <p:nvPr/>
        </p:nvSpPr>
        <p:spPr>
          <a:xfrm>
            <a:off x="838200" y="2914650"/>
            <a:ext cx="3352800" cy="646331"/>
          </a:xfrm>
          <a:prstGeom prst="rect">
            <a:avLst/>
          </a:prstGeom>
          <a:noFill/>
        </p:spPr>
        <p:txBody>
          <a:bodyPr wrap="square" rtlCol="0">
            <a:spAutoFit/>
          </a:bodyPr>
          <a:lstStyle/>
          <a:p>
            <a:r>
              <a:rPr lang="en-US" dirty="0" err="1" smtClean="0"/>
              <a:t>Raghad</a:t>
            </a:r>
            <a:r>
              <a:rPr lang="en-US" dirty="0" smtClean="0"/>
              <a:t> </a:t>
            </a:r>
            <a:r>
              <a:rPr lang="en-US" dirty="0" err="1" smtClean="0"/>
              <a:t>Qashou</a:t>
            </a:r>
            <a:r>
              <a:rPr lang="en-US" dirty="0" smtClean="0"/>
              <a:t>’</a:t>
            </a:r>
            <a:br>
              <a:rPr lang="en-US" dirty="0" smtClean="0"/>
            </a:br>
            <a:r>
              <a:rPr lang="en-US" dirty="0" smtClean="0"/>
              <a:t>Jana </a:t>
            </a:r>
            <a:r>
              <a:rPr lang="en-US" dirty="0" err="1" smtClean="0"/>
              <a:t>Kafri</a:t>
            </a:r>
            <a:endParaRPr lang="en-US" dirty="0" smtClean="0"/>
          </a:p>
        </p:txBody>
      </p:sp>
    </p:spTree>
    <p:extLst>
      <p:ext uri="{BB962C8B-B14F-4D97-AF65-F5344CB8AC3E}">
        <p14:creationId xmlns:p14="http://schemas.microsoft.com/office/powerpoint/2010/main" val="2421672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28"/>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MSE WALL</a:t>
            </a:r>
          </a:p>
        </p:txBody>
      </p:sp>
      <p:sp>
        <p:nvSpPr>
          <p:cNvPr id="2" name="مربع نص 1"/>
          <p:cNvSpPr txBox="1"/>
          <p:nvPr/>
        </p:nvSpPr>
        <p:spPr>
          <a:xfrm>
            <a:off x="3505200" y="590550"/>
            <a:ext cx="3124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Mechanically Stabilized Earth</a:t>
            </a:r>
          </a:p>
        </p:txBody>
      </p:sp>
      <p:pic>
        <p:nvPicPr>
          <p:cNvPr id="7" name="Picture 6">
            <a:extLst>
              <a:ext uri="{FF2B5EF4-FFF2-40B4-BE49-F238E27FC236}">
                <a16:creationId xmlns:a16="http://schemas.microsoft.com/office/drawing/2014/main" xmlns="" id="{A25686A1-6625-44DA-95D6-3E0DDA0BEF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200" y="1011476"/>
            <a:ext cx="3188804" cy="213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xmlns="" id="{D718B530-4611-4B24-B65D-2D7F84F26528}"/>
              </a:ext>
            </a:extLst>
          </p:cNvPr>
          <p:cNvSpPr txBox="1"/>
          <p:nvPr/>
        </p:nvSpPr>
        <p:spPr>
          <a:xfrm>
            <a:off x="1600200" y="1175325"/>
            <a:ext cx="3581400" cy="1200329"/>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stability of the wall system is derived from the interaction between the backfill and soil reinforcements</a:t>
            </a:r>
            <a:endParaRPr lang="en-US" dirty="0"/>
          </a:p>
        </p:txBody>
      </p:sp>
      <p:sp>
        <p:nvSpPr>
          <p:cNvPr id="10" name="مربع نص 1">
            <a:extLst>
              <a:ext uri="{FF2B5EF4-FFF2-40B4-BE49-F238E27FC236}">
                <a16:creationId xmlns:a16="http://schemas.microsoft.com/office/drawing/2014/main" xmlns="" id="{46FE3506-52D8-452F-A473-D5E1D5C20670}"/>
              </a:ext>
            </a:extLst>
          </p:cNvPr>
          <p:cNvSpPr txBox="1"/>
          <p:nvPr/>
        </p:nvSpPr>
        <p:spPr>
          <a:xfrm>
            <a:off x="1332614" y="2724150"/>
            <a:ext cx="3124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Main Components: </a:t>
            </a:r>
          </a:p>
        </p:txBody>
      </p:sp>
      <p:pic>
        <p:nvPicPr>
          <p:cNvPr id="12" name="Picture 11">
            <a:extLst>
              <a:ext uri="{FF2B5EF4-FFF2-40B4-BE49-F238E27FC236}">
                <a16:creationId xmlns:a16="http://schemas.microsoft.com/office/drawing/2014/main" xmlns="" id="{C5155429-D2AE-4796-90B8-9CF2A5DE83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3744" y="3149667"/>
            <a:ext cx="1919288" cy="14795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a:extLst>
              <a:ext uri="{FF2B5EF4-FFF2-40B4-BE49-F238E27FC236}">
                <a16:creationId xmlns:a16="http://schemas.microsoft.com/office/drawing/2014/main" xmlns="" id="{CD6B02AD-9F09-4843-8658-F029A14C6C6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85707" y="3383760"/>
            <a:ext cx="3581400" cy="14965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Box 14">
            <a:extLst>
              <a:ext uri="{FF2B5EF4-FFF2-40B4-BE49-F238E27FC236}">
                <a16:creationId xmlns:a16="http://schemas.microsoft.com/office/drawing/2014/main" xmlns="" id="{82461175-6D24-414C-8094-95B4153EE539}"/>
              </a:ext>
            </a:extLst>
          </p:cNvPr>
          <p:cNvSpPr txBox="1"/>
          <p:nvPr/>
        </p:nvSpPr>
        <p:spPr>
          <a:xfrm>
            <a:off x="1314893" y="4646996"/>
            <a:ext cx="1524000" cy="369332"/>
          </a:xfrm>
          <a:prstGeom prst="rect">
            <a:avLst/>
          </a:prstGeom>
          <a:noFill/>
        </p:spPr>
        <p:txBody>
          <a:bodyPr wrap="square" rtlCol="0">
            <a:spAutoFit/>
          </a:bodyPr>
          <a:lstStyle/>
          <a:p>
            <a:r>
              <a:rPr lang="en-US" dirty="0"/>
              <a:t>Facing Panels </a:t>
            </a:r>
          </a:p>
        </p:txBody>
      </p:sp>
      <p:sp>
        <p:nvSpPr>
          <p:cNvPr id="16" name="TextBox 15">
            <a:extLst>
              <a:ext uri="{FF2B5EF4-FFF2-40B4-BE49-F238E27FC236}">
                <a16:creationId xmlns:a16="http://schemas.microsoft.com/office/drawing/2014/main" xmlns="" id="{E10606D7-0EC3-4E8B-AE54-2CD0B99912A0}"/>
              </a:ext>
            </a:extLst>
          </p:cNvPr>
          <p:cNvSpPr txBox="1"/>
          <p:nvPr/>
        </p:nvSpPr>
        <p:spPr>
          <a:xfrm>
            <a:off x="3429000" y="4629204"/>
            <a:ext cx="1219200" cy="369332"/>
          </a:xfrm>
          <a:prstGeom prst="rect">
            <a:avLst/>
          </a:prstGeom>
          <a:noFill/>
        </p:spPr>
        <p:txBody>
          <a:bodyPr wrap="square" rtlCol="0">
            <a:spAutoFit/>
          </a:bodyPr>
          <a:lstStyle/>
          <a:p>
            <a:r>
              <a:rPr lang="en-US" dirty="0" err="1"/>
              <a:t>Geostrips</a:t>
            </a:r>
            <a:endParaRPr lang="en-US" dirty="0"/>
          </a:p>
        </p:txBody>
      </p:sp>
    </p:spTree>
    <p:extLst>
      <p:ext uri="{BB962C8B-B14F-4D97-AF65-F5344CB8AC3E}">
        <p14:creationId xmlns:p14="http://schemas.microsoft.com/office/powerpoint/2010/main" val="92139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MSE Methodology</a:t>
            </a:r>
          </a:p>
        </p:txBody>
      </p:sp>
      <p:sp>
        <p:nvSpPr>
          <p:cNvPr id="7" name="مربع نص 4">
            <a:extLst>
              <a:ext uri="{FF2B5EF4-FFF2-40B4-BE49-F238E27FC236}">
                <a16:creationId xmlns:a16="http://schemas.microsoft.com/office/drawing/2014/main" xmlns="" id="{4C91CCC5-9032-4698-8823-E746EB5028F3}"/>
              </a:ext>
            </a:extLst>
          </p:cNvPr>
          <p:cNvSpPr txBox="1"/>
          <p:nvPr/>
        </p:nvSpPr>
        <p:spPr>
          <a:xfrm>
            <a:off x="1447800" y="1063645"/>
            <a:ext cx="4343400" cy="3016210"/>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Establish project parameters</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Estimate wall embedment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b="1" dirty="0">
                <a:effectLst/>
                <a:latin typeface="Times New Roman" panose="02020603050405020304" pitchFamily="18" charset="0"/>
                <a:ea typeface="Calibri" panose="020F0502020204030204" pitchFamily="34" charset="0"/>
                <a:cs typeface="Arial" panose="020B0604020202020204" pitchFamily="34" charset="0"/>
              </a:rPr>
              <a:t>Evaluate external stability</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Evaluate internal stability </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Design of facing element </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Check Global stability including compound stability</a:t>
            </a:r>
          </a:p>
          <a:p>
            <a:r>
              <a:rPr lang="en-US" sz="3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
            </a:r>
            <a:br>
              <a:rPr lang="en-US" sz="32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b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95437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04B04D-D107-43A1-AE7E-37EB1E83FA1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3CF86C11-E1A0-482F-BD35-A3159FE937A4}"/>
              </a:ext>
            </a:extLst>
          </p:cNvPr>
          <p:cNvSpPr>
            <a:spLocks noGrp="1"/>
          </p:cNvSpPr>
          <p:nvPr>
            <p:ph idx="1"/>
          </p:nvPr>
        </p:nvSpPr>
        <p:spPr/>
        <p:txBody>
          <a:bodyPr/>
          <a:lstStyle/>
          <a:p>
            <a:endParaRPr lang="en-US"/>
          </a:p>
        </p:txBody>
      </p:sp>
      <p:pic>
        <p:nvPicPr>
          <p:cNvPr id="4" name="صورة 3">
            <a:extLst>
              <a:ext uri="{FF2B5EF4-FFF2-40B4-BE49-F238E27FC236}">
                <a16:creationId xmlns:a16="http://schemas.microsoft.com/office/drawing/2014/main" xmlns="" id="{9EAED5DF-B164-4E34-9833-4D0D49C702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a:extLst>
              <a:ext uri="{FF2B5EF4-FFF2-40B4-BE49-F238E27FC236}">
                <a16:creationId xmlns:a16="http://schemas.microsoft.com/office/drawing/2014/main" xmlns="" id="{6E96B29B-ADD3-42AB-81F3-DB96896E883E}"/>
              </a:ext>
            </a:extLst>
          </p:cNvPr>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LOCATION</a:t>
            </a:r>
          </a:p>
        </p:txBody>
      </p:sp>
      <p:sp>
        <p:nvSpPr>
          <p:cNvPr id="6" name="مربع نص 5">
            <a:extLst>
              <a:ext uri="{FF2B5EF4-FFF2-40B4-BE49-F238E27FC236}">
                <a16:creationId xmlns:a16="http://schemas.microsoft.com/office/drawing/2014/main" xmlns="" id="{15ADA593-4BC8-47A6-8DD2-D9BE74239A40}"/>
              </a:ext>
            </a:extLst>
          </p:cNvPr>
          <p:cNvSpPr txBox="1"/>
          <p:nvPr/>
        </p:nvSpPr>
        <p:spPr>
          <a:xfrm>
            <a:off x="1447800" y="776188"/>
            <a:ext cx="6553200" cy="646331"/>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The location where the retaining wall need to be applied with an area of 15,600  sqm</a:t>
            </a:r>
          </a:p>
        </p:txBody>
      </p:sp>
      <p:pic>
        <p:nvPicPr>
          <p:cNvPr id="7" name="Picture 6">
            <a:extLst>
              <a:ext uri="{FF2B5EF4-FFF2-40B4-BE49-F238E27FC236}">
                <a16:creationId xmlns:a16="http://schemas.microsoft.com/office/drawing/2014/main" xmlns="" id="{6DA47E2E-9E3B-4E3A-ABDC-ACDFABDE0A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5752" y="1505075"/>
            <a:ext cx="5790696" cy="3429099"/>
          </a:xfrm>
          <a:prstGeom prst="rect">
            <a:avLst/>
          </a:prstGeom>
        </p:spPr>
      </p:pic>
    </p:spTree>
    <p:extLst>
      <p:ext uri="{BB962C8B-B14F-4D97-AF65-F5344CB8AC3E}">
        <p14:creationId xmlns:p14="http://schemas.microsoft.com/office/powerpoint/2010/main" val="3894428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Benefits of MSE Walls</a:t>
            </a:r>
          </a:p>
        </p:txBody>
      </p:sp>
      <p:sp>
        <p:nvSpPr>
          <p:cNvPr id="6" name="مربع نص 5"/>
          <p:cNvSpPr txBox="1"/>
          <p:nvPr/>
        </p:nvSpPr>
        <p:spPr>
          <a:xfrm>
            <a:off x="1524000" y="895350"/>
            <a:ext cx="7543800" cy="3416320"/>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Flexibility to accommodate high differential settlement and several feet of total settlement.</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Extreme wall heights can be achieved.</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High resistance to seismic and other dynamic forces.</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Free-draining, due to granular backfill and open panel joints</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Rapid, predictable, and repetitive construction</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Excavation works for the foundation are reduced. </a:t>
            </a:r>
          </a:p>
          <a:p>
            <a:pPr marL="285750" indent="-285750">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Extreme loads can be carried.</a:t>
            </a:r>
          </a:p>
          <a:p>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731433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18"/>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Cost Comparison</a:t>
            </a:r>
          </a:p>
        </p:txBody>
      </p:sp>
      <p:sp>
        <p:nvSpPr>
          <p:cNvPr id="6" name="مربع نص 5"/>
          <p:cNvSpPr txBox="1"/>
          <p:nvPr/>
        </p:nvSpPr>
        <p:spPr>
          <a:xfrm>
            <a:off x="1524000" y="895350"/>
            <a:ext cx="7543800" cy="369332"/>
          </a:xfrm>
          <a:prstGeom prst="rect">
            <a:avLst/>
          </a:prstGeom>
          <a:noFill/>
        </p:spPr>
        <p:txBody>
          <a:bodyPr wrap="square" rtlCol="0">
            <a:spAutoFit/>
          </a:bodyPr>
          <a:lstStyle/>
          <a:p>
            <a:endParaRPr lang="en-US" dirty="0"/>
          </a:p>
        </p:txBody>
      </p:sp>
      <p:graphicFrame>
        <p:nvGraphicFramePr>
          <p:cNvPr id="2" name="Table 1">
            <a:extLst>
              <a:ext uri="{FF2B5EF4-FFF2-40B4-BE49-F238E27FC236}">
                <a16:creationId xmlns:a16="http://schemas.microsoft.com/office/drawing/2014/main" xmlns="" id="{709F70DE-5713-4198-A434-54B4CA394FA4}"/>
              </a:ext>
            </a:extLst>
          </p:cNvPr>
          <p:cNvGraphicFramePr>
            <a:graphicFrameLocks noGrp="1"/>
          </p:cNvGraphicFramePr>
          <p:nvPr>
            <p:extLst>
              <p:ext uri="{D42A27DB-BD31-4B8C-83A1-F6EECF244321}">
                <p14:modId xmlns:p14="http://schemas.microsoft.com/office/powerpoint/2010/main" val="721495189"/>
              </p:ext>
            </p:extLst>
          </p:nvPr>
        </p:nvGraphicFramePr>
        <p:xfrm>
          <a:off x="2261937" y="1246998"/>
          <a:ext cx="5715000" cy="1554719"/>
        </p:xfrm>
        <a:graphic>
          <a:graphicData uri="http://schemas.openxmlformats.org/drawingml/2006/table">
            <a:tbl>
              <a:tblPr firstRow="1" firstCol="1" bandRow="1">
                <a:tableStyleId>{5C22544A-7EE6-4342-B048-85BDC9FD1C3A}</a:tableStyleId>
              </a:tblPr>
              <a:tblGrid>
                <a:gridCol w="1143000">
                  <a:extLst>
                    <a:ext uri="{9D8B030D-6E8A-4147-A177-3AD203B41FA5}">
                      <a16:colId xmlns:a16="http://schemas.microsoft.com/office/drawing/2014/main" xmlns="" val="3771526685"/>
                    </a:ext>
                  </a:extLst>
                </a:gridCol>
                <a:gridCol w="1143000">
                  <a:extLst>
                    <a:ext uri="{9D8B030D-6E8A-4147-A177-3AD203B41FA5}">
                      <a16:colId xmlns:a16="http://schemas.microsoft.com/office/drawing/2014/main" xmlns="" val="3314387925"/>
                    </a:ext>
                  </a:extLst>
                </a:gridCol>
                <a:gridCol w="1143000">
                  <a:extLst>
                    <a:ext uri="{9D8B030D-6E8A-4147-A177-3AD203B41FA5}">
                      <a16:colId xmlns:a16="http://schemas.microsoft.com/office/drawing/2014/main" xmlns="" val="4171922321"/>
                    </a:ext>
                  </a:extLst>
                </a:gridCol>
                <a:gridCol w="1143000">
                  <a:extLst>
                    <a:ext uri="{9D8B030D-6E8A-4147-A177-3AD203B41FA5}">
                      <a16:colId xmlns:a16="http://schemas.microsoft.com/office/drawing/2014/main" xmlns="" val="127816389"/>
                    </a:ext>
                  </a:extLst>
                </a:gridCol>
                <a:gridCol w="1143000">
                  <a:extLst>
                    <a:ext uri="{9D8B030D-6E8A-4147-A177-3AD203B41FA5}">
                      <a16:colId xmlns:a16="http://schemas.microsoft.com/office/drawing/2014/main" xmlns="" val="430363187"/>
                    </a:ext>
                  </a:extLst>
                </a:gridCol>
              </a:tblGrid>
              <a:tr h="850695">
                <a:tc rowSpan="2">
                  <a:txBody>
                    <a:bodyPr/>
                    <a:lstStyle/>
                    <a:p>
                      <a:pPr marL="0" marR="0" algn="ctr">
                        <a:spcBef>
                          <a:spcPts val="0"/>
                        </a:spcBef>
                        <a:spcAft>
                          <a:spcPts val="600"/>
                        </a:spcAft>
                      </a:pPr>
                      <a:r>
                        <a:rPr lang="en-US" sz="1200" dirty="0">
                          <a:effectLst/>
                        </a:rPr>
                        <a:t>Area</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gridSpan="2">
                  <a:txBody>
                    <a:bodyPr/>
                    <a:lstStyle/>
                    <a:p>
                      <a:pPr marL="0" marR="0" algn="ctr">
                        <a:spcBef>
                          <a:spcPts val="0"/>
                        </a:spcBef>
                        <a:spcAft>
                          <a:spcPts val="600"/>
                        </a:spcAft>
                      </a:pPr>
                      <a:r>
                        <a:rPr lang="en-US" sz="1200" dirty="0">
                          <a:effectLst/>
                        </a:rPr>
                        <a:t>Conventional</a:t>
                      </a:r>
                    </a:p>
                    <a:p>
                      <a:pPr marL="0" marR="0" algn="ctr">
                        <a:spcBef>
                          <a:spcPts val="0"/>
                        </a:spcBef>
                        <a:spcAft>
                          <a:spcPts val="600"/>
                        </a:spcAft>
                      </a:pPr>
                      <a:r>
                        <a:rPr lang="en-US" sz="1200" dirty="0">
                          <a:effectLst/>
                        </a:rPr>
                        <a:t>RC Retaining Walls</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hMerge="1">
                  <a:txBody>
                    <a:bodyPr/>
                    <a:lstStyle/>
                    <a:p>
                      <a:endParaRPr lang="en-US"/>
                    </a:p>
                  </a:txBody>
                  <a:tcPr/>
                </a:tc>
                <a:tc gridSpan="2">
                  <a:txBody>
                    <a:bodyPr/>
                    <a:lstStyle/>
                    <a:p>
                      <a:pPr marL="0" marR="0" algn="ctr">
                        <a:spcBef>
                          <a:spcPts val="0"/>
                        </a:spcBef>
                        <a:spcAft>
                          <a:spcPts val="600"/>
                        </a:spcAft>
                      </a:pPr>
                      <a:r>
                        <a:rPr lang="en-US" sz="1200" dirty="0">
                          <a:effectLst/>
                        </a:rPr>
                        <a:t>MSE Walls</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hMerge="1">
                  <a:txBody>
                    <a:bodyPr/>
                    <a:lstStyle/>
                    <a:p>
                      <a:endParaRPr lang="en-US"/>
                    </a:p>
                  </a:txBody>
                  <a:tcPr/>
                </a:tc>
                <a:extLst>
                  <a:ext uri="{0D108BD9-81ED-4DB2-BD59-A6C34878D82A}">
                    <a16:rowId xmlns:a16="http://schemas.microsoft.com/office/drawing/2014/main" xmlns="" val="1438365197"/>
                  </a:ext>
                </a:extLst>
              </a:tr>
              <a:tr h="352012">
                <a:tc vMerge="1">
                  <a:txBody>
                    <a:bodyPr/>
                    <a:lstStyle/>
                    <a:p>
                      <a:endParaRPr lang="en-US"/>
                    </a:p>
                  </a:txBody>
                  <a:tcPr/>
                </a:tc>
                <a:tc>
                  <a:txBody>
                    <a:bodyPr/>
                    <a:lstStyle/>
                    <a:p>
                      <a:pPr marL="0" marR="0" algn="ctr">
                        <a:spcBef>
                          <a:spcPts val="0"/>
                        </a:spcBef>
                        <a:spcAft>
                          <a:spcPts val="600"/>
                        </a:spcAft>
                      </a:pPr>
                      <a:r>
                        <a:rPr lang="en-US" sz="1200" dirty="0">
                          <a:effectLst/>
                        </a:rPr>
                        <a:t>Cost (AED/m2)</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Total (AED)</a:t>
                      </a:r>
                      <a:endParaRPr lang="en-US" sz="120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Cost (AED/m2)</a:t>
                      </a:r>
                      <a:endParaRPr lang="en-US" sz="120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Total (AED)</a:t>
                      </a:r>
                      <a:endParaRPr lang="en-US" sz="120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056197316"/>
                  </a:ext>
                </a:extLst>
              </a:tr>
              <a:tr h="352012">
                <a:tc>
                  <a:txBody>
                    <a:bodyPr/>
                    <a:lstStyle/>
                    <a:p>
                      <a:pPr marL="0" marR="0" algn="ctr">
                        <a:spcBef>
                          <a:spcPts val="0"/>
                        </a:spcBef>
                        <a:spcAft>
                          <a:spcPts val="600"/>
                        </a:spcAft>
                      </a:pPr>
                      <a:r>
                        <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rPr>
                        <a:t>15,600 m</a:t>
                      </a:r>
                      <a:r>
                        <a:rPr lang="en-US" sz="1200" baseline="300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200" baseline="-250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dirty="0">
                          <a:effectLst/>
                        </a:rPr>
                        <a:t>1450*</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22,620,000</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750*</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dirty="0">
                          <a:effectLst/>
                        </a:rPr>
                        <a:t>11,700,000</a:t>
                      </a:r>
                      <a:endParaRPr lang="en-US" sz="1200" dirty="0">
                        <a:solidFill>
                          <a:srgbClr val="2E74B5"/>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905083608"/>
                  </a:ext>
                </a:extLst>
              </a:tr>
            </a:tbl>
          </a:graphicData>
        </a:graphic>
      </p:graphicFrame>
      <p:sp>
        <p:nvSpPr>
          <p:cNvPr id="7" name="TextBox 6">
            <a:extLst>
              <a:ext uri="{FF2B5EF4-FFF2-40B4-BE49-F238E27FC236}">
                <a16:creationId xmlns:a16="http://schemas.microsoft.com/office/drawing/2014/main" xmlns="" id="{404459F7-78EF-42AD-BF35-7BD646CC001C}"/>
              </a:ext>
            </a:extLst>
          </p:cNvPr>
          <p:cNvSpPr txBox="1"/>
          <p:nvPr/>
        </p:nvSpPr>
        <p:spPr>
          <a:xfrm>
            <a:off x="2133600" y="2972334"/>
            <a:ext cx="5943600" cy="1000274"/>
          </a:xfrm>
          <a:prstGeom prst="rect">
            <a:avLst/>
          </a:prstGeom>
          <a:noFill/>
        </p:spPr>
        <p:txBody>
          <a:bodyPr wrap="square">
            <a:spAutoFit/>
          </a:bodyPr>
          <a:lstStyle/>
          <a:p>
            <a:pPr marL="0" marR="0">
              <a:spcBef>
                <a:spcPts val="0"/>
              </a:spcBef>
              <a:spcAft>
                <a:spcPts val="6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prices include labor and backfilling</a:t>
            </a:r>
          </a:p>
          <a:p>
            <a:r>
              <a:rPr lang="en-US" sz="1800" dirty="0">
                <a:effectLst/>
                <a:latin typeface="Times New Roman" panose="02020603050405020304" pitchFamily="18" charset="0"/>
                <a:ea typeface="Calibri" panose="020F0502020204030204" pitchFamily="34" charset="0"/>
                <a:cs typeface="Arial" panose="020B0604020202020204" pitchFamily="34" charset="0"/>
              </a:rPr>
              <a:t>A total saving of 10,920,000 AED which is represented by </a:t>
            </a:r>
            <a:r>
              <a:rPr lang="en-US" dirty="0">
                <a:latin typeface="Times New Roman" panose="02020603050405020304" pitchFamily="18" charset="0"/>
                <a:ea typeface="Calibri" panose="020F0502020204030204" pitchFamily="34" charset="0"/>
                <a:cs typeface="Arial" panose="020B0604020202020204" pitchFamily="34" charset="0"/>
              </a:rPr>
              <a:t>48.3</a:t>
            </a:r>
            <a:r>
              <a:rPr lang="en-US" sz="1800" dirty="0">
                <a:effectLst/>
                <a:latin typeface="Times New Roman" panose="02020603050405020304" pitchFamily="18" charset="0"/>
                <a:ea typeface="Calibri" panose="020F0502020204030204" pitchFamily="34" charset="0"/>
                <a:cs typeface="Arial" panose="020B0604020202020204" pitchFamily="34" charset="0"/>
              </a:rPr>
              <a:t>% of the cost.</a:t>
            </a:r>
            <a:endParaRPr lang="en-US" dirty="0"/>
          </a:p>
        </p:txBody>
      </p:sp>
    </p:spTree>
    <p:extLst>
      <p:ext uri="{BB962C8B-B14F-4D97-AF65-F5344CB8AC3E}">
        <p14:creationId xmlns:p14="http://schemas.microsoft.com/office/powerpoint/2010/main" val="3034535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5" name="مستطيل 4"/>
          <p:cNvSpPr/>
          <p:nvPr/>
        </p:nvSpPr>
        <p:spPr>
          <a:xfrm>
            <a:off x="-76200" y="1602254"/>
            <a:ext cx="4473540" cy="1938992"/>
          </a:xfrm>
          <a:prstGeom prst="rect">
            <a:avLst/>
          </a:prstGeom>
        </p:spPr>
        <p:txBody>
          <a:bodyPr wrap="square">
            <a:spAutoFit/>
          </a:bodyPr>
          <a:lstStyle/>
          <a:p>
            <a:pPr algn="ctr"/>
            <a:r>
              <a:rPr lang="" sz="6000" b="1" dirty="0">
                <a:effectLst>
                  <a:outerShdw blurRad="38100" dist="38100" dir="2700000" algn="tl">
                    <a:srgbClr val="000000">
                      <a:alpha val="43137"/>
                    </a:srgbClr>
                  </a:outerShdw>
                </a:effectLst>
              </a:rPr>
              <a:t>EROSION CONTROL</a:t>
            </a:r>
            <a:endParaRPr lang="en-US" sz="6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14457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LOCATION</a:t>
            </a:r>
          </a:p>
        </p:txBody>
      </p:sp>
      <p:sp>
        <p:nvSpPr>
          <p:cNvPr id="6" name="مربع نص 5"/>
          <p:cNvSpPr txBox="1"/>
          <p:nvPr/>
        </p:nvSpPr>
        <p:spPr>
          <a:xfrm>
            <a:off x="1447800" y="776188"/>
            <a:ext cx="6553200" cy="646331"/>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The location where the Erosion control techniques need to be applied with an area of 90,000 sqm</a:t>
            </a:r>
          </a:p>
        </p:txBody>
      </p:sp>
      <p:pic>
        <p:nvPicPr>
          <p:cNvPr id="3" name="Picture 2">
            <a:extLst>
              <a:ext uri="{FF2B5EF4-FFF2-40B4-BE49-F238E27FC236}">
                <a16:creationId xmlns:a16="http://schemas.microsoft.com/office/drawing/2014/main" xmlns="" id="{9D94F1CE-5BF4-4416-A848-EED622625E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5752" y="1505075"/>
            <a:ext cx="5790696" cy="3429099"/>
          </a:xfrm>
          <a:prstGeom prst="rect">
            <a:avLst/>
          </a:prstGeom>
        </p:spPr>
      </p:pic>
    </p:spTree>
    <p:extLst>
      <p:ext uri="{BB962C8B-B14F-4D97-AF65-F5344CB8AC3E}">
        <p14:creationId xmlns:p14="http://schemas.microsoft.com/office/powerpoint/2010/main" val="2458044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28"/>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EROSION CONTROL</a:t>
            </a:r>
          </a:p>
        </p:txBody>
      </p:sp>
      <p:sp>
        <p:nvSpPr>
          <p:cNvPr id="8" name="مربع نص 4">
            <a:extLst>
              <a:ext uri="{FF2B5EF4-FFF2-40B4-BE49-F238E27FC236}">
                <a16:creationId xmlns:a16="http://schemas.microsoft.com/office/drawing/2014/main" xmlns="" id="{AB8F6522-0C63-45B4-ACE9-10599B212730}"/>
              </a:ext>
            </a:extLst>
          </p:cNvPr>
          <p:cNvSpPr txBox="1"/>
          <p:nvPr/>
        </p:nvSpPr>
        <p:spPr>
          <a:xfrm>
            <a:off x="2286000" y="590550"/>
            <a:ext cx="5410200" cy="338554"/>
          </a:xfrm>
          <a:prstGeom prst="rect">
            <a:avLst/>
          </a:prstGeom>
          <a:noFill/>
        </p:spPr>
        <p:txBody>
          <a:bodyPr wrap="square" rtlCol="0">
            <a:spAutoFit/>
          </a:bodyPr>
          <a:lstStyle/>
          <a:p>
            <a:pPr algn="ctr"/>
            <a:r>
              <a:rPr lang="en-US" sz="1600" b="1" dirty="0">
                <a:solidFill>
                  <a:srgbClr val="FCCD04"/>
                </a:solidFill>
                <a:effectLst>
                  <a:outerShdw blurRad="38100" dist="38100" dir="2700000" algn="tl">
                    <a:srgbClr val="000000">
                      <a:alpha val="43137"/>
                    </a:srgbClr>
                  </a:outerShdw>
                </a:effectLst>
              </a:rPr>
              <a:t>CONVENTIONAL METHOD</a:t>
            </a:r>
          </a:p>
        </p:txBody>
      </p:sp>
      <p:pic>
        <p:nvPicPr>
          <p:cNvPr id="10" name="Picture 9">
            <a:extLst>
              <a:ext uri="{FF2B5EF4-FFF2-40B4-BE49-F238E27FC236}">
                <a16:creationId xmlns:a16="http://schemas.microsoft.com/office/drawing/2014/main" xmlns="" id="{DCF71B3C-9FDA-4AD9-9687-9A15E1B73C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1497059"/>
            <a:ext cx="2857500" cy="2143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xmlns="" id="{F7169B4A-0387-4A98-9AD0-8BE88DC67C31}"/>
              </a:ext>
            </a:extLst>
          </p:cNvPr>
          <p:cNvSpPr txBox="1"/>
          <p:nvPr/>
        </p:nvSpPr>
        <p:spPr>
          <a:xfrm>
            <a:off x="1447800" y="1200150"/>
            <a:ext cx="2438400" cy="369332"/>
          </a:xfrm>
          <a:prstGeom prst="rect">
            <a:avLst/>
          </a:prstGeom>
          <a:noFill/>
        </p:spPr>
        <p:txBody>
          <a:bodyPr wrap="square" rtlCol="0">
            <a:spAutoFit/>
          </a:bodyPr>
          <a:lstStyle/>
          <a:p>
            <a:r>
              <a:rPr lang="en-US" dirty="0"/>
              <a:t>COMBINATION </a:t>
            </a:r>
          </a:p>
        </p:txBody>
      </p:sp>
      <p:cxnSp>
        <p:nvCxnSpPr>
          <p:cNvPr id="15" name="Connector: Elbow 14">
            <a:extLst>
              <a:ext uri="{FF2B5EF4-FFF2-40B4-BE49-F238E27FC236}">
                <a16:creationId xmlns:a16="http://schemas.microsoft.com/office/drawing/2014/main" xmlns="" id="{CF2BB6CA-286B-41F8-A0CD-87203DA6ABB7}"/>
              </a:ext>
            </a:extLst>
          </p:cNvPr>
          <p:cNvCxnSpPr>
            <a:cxnSpLocks/>
          </p:cNvCxnSpPr>
          <p:nvPr/>
        </p:nvCxnSpPr>
        <p:spPr>
          <a:xfrm flipV="1">
            <a:off x="1295400" y="1730880"/>
            <a:ext cx="1676400" cy="700491"/>
          </a:xfrm>
          <a:prstGeom prst="bentConnector3">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cxnSp>
        <p:nvCxnSpPr>
          <p:cNvPr id="18" name="Connector: Elbow 17">
            <a:extLst>
              <a:ext uri="{FF2B5EF4-FFF2-40B4-BE49-F238E27FC236}">
                <a16:creationId xmlns:a16="http://schemas.microsoft.com/office/drawing/2014/main" xmlns="" id="{911FBDA6-775E-4BA5-9FFD-A3118ECA7D9B}"/>
              </a:ext>
            </a:extLst>
          </p:cNvPr>
          <p:cNvCxnSpPr>
            <a:cxnSpLocks/>
          </p:cNvCxnSpPr>
          <p:nvPr/>
        </p:nvCxnSpPr>
        <p:spPr>
          <a:xfrm>
            <a:off x="1295400" y="2431371"/>
            <a:ext cx="1676400" cy="682777"/>
          </a:xfrm>
          <a:prstGeom prst="bentConnector3">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xmlns="" id="{935CBACA-5FC3-4F5C-8D47-CD5EBFBA7E9D}"/>
              </a:ext>
            </a:extLst>
          </p:cNvPr>
          <p:cNvCxnSpPr/>
          <p:nvPr/>
        </p:nvCxnSpPr>
        <p:spPr>
          <a:xfrm>
            <a:off x="2133600" y="2431371"/>
            <a:ext cx="838200" cy="0"/>
          </a:xfrm>
          <a:prstGeom prst="straightConnector1">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xmlns="" id="{18B26BAC-ADD8-4545-8D38-ABE062E62EAF}"/>
              </a:ext>
            </a:extLst>
          </p:cNvPr>
          <p:cNvSpPr txBox="1"/>
          <p:nvPr/>
        </p:nvSpPr>
        <p:spPr>
          <a:xfrm>
            <a:off x="3124200" y="1569482"/>
            <a:ext cx="2362200" cy="369332"/>
          </a:xfrm>
          <a:prstGeom prst="rect">
            <a:avLst/>
          </a:prstGeom>
          <a:noFill/>
        </p:spPr>
        <p:txBody>
          <a:bodyPr wrap="square" rtlCol="0">
            <a:spAutoFit/>
          </a:bodyPr>
          <a:lstStyle/>
          <a:p>
            <a:r>
              <a:rPr lang="en-US" dirty="0"/>
              <a:t>Reinforcing Steel Grid</a:t>
            </a:r>
          </a:p>
        </p:txBody>
      </p:sp>
      <p:sp>
        <p:nvSpPr>
          <p:cNvPr id="24" name="TextBox 23">
            <a:extLst>
              <a:ext uri="{FF2B5EF4-FFF2-40B4-BE49-F238E27FC236}">
                <a16:creationId xmlns:a16="http://schemas.microsoft.com/office/drawing/2014/main" xmlns="" id="{57A980CB-92C2-4FEE-A40E-C8909D84BE4F}"/>
              </a:ext>
            </a:extLst>
          </p:cNvPr>
          <p:cNvSpPr txBox="1"/>
          <p:nvPr/>
        </p:nvSpPr>
        <p:spPr>
          <a:xfrm>
            <a:off x="3086100" y="2246705"/>
            <a:ext cx="2362200" cy="646331"/>
          </a:xfrm>
          <a:prstGeom prst="rect">
            <a:avLst/>
          </a:prstGeom>
          <a:noFill/>
        </p:spPr>
        <p:txBody>
          <a:bodyPr wrap="square" rtlCol="0">
            <a:spAutoFit/>
          </a:bodyPr>
          <a:lstStyle/>
          <a:p>
            <a:r>
              <a:rPr lang="en-US" dirty="0"/>
              <a:t>Concrete mix – form a slab of 15 cm thickness</a:t>
            </a:r>
          </a:p>
        </p:txBody>
      </p:sp>
      <p:sp>
        <p:nvSpPr>
          <p:cNvPr id="25" name="TextBox 24">
            <a:extLst>
              <a:ext uri="{FF2B5EF4-FFF2-40B4-BE49-F238E27FC236}">
                <a16:creationId xmlns:a16="http://schemas.microsoft.com/office/drawing/2014/main" xmlns="" id="{FA116759-4AD2-404B-8C9E-E3C757F234B6}"/>
              </a:ext>
            </a:extLst>
          </p:cNvPr>
          <p:cNvSpPr txBox="1"/>
          <p:nvPr/>
        </p:nvSpPr>
        <p:spPr>
          <a:xfrm>
            <a:off x="3086100" y="2987889"/>
            <a:ext cx="2362200" cy="369332"/>
          </a:xfrm>
          <a:prstGeom prst="rect">
            <a:avLst/>
          </a:prstGeom>
          <a:noFill/>
        </p:spPr>
        <p:txBody>
          <a:bodyPr wrap="square" rtlCol="0">
            <a:spAutoFit/>
          </a:bodyPr>
          <a:lstStyle/>
          <a:p>
            <a:r>
              <a:rPr lang="en-US" dirty="0"/>
              <a:t>Expansion Joints/4m</a:t>
            </a:r>
          </a:p>
        </p:txBody>
      </p:sp>
      <p:sp>
        <p:nvSpPr>
          <p:cNvPr id="28" name="Arrow: Bent-Up 27">
            <a:extLst>
              <a:ext uri="{FF2B5EF4-FFF2-40B4-BE49-F238E27FC236}">
                <a16:creationId xmlns:a16="http://schemas.microsoft.com/office/drawing/2014/main" xmlns="" id="{8B40991D-843B-4800-9E4D-58B080C6B81D}"/>
              </a:ext>
            </a:extLst>
          </p:cNvPr>
          <p:cNvSpPr/>
          <p:nvPr/>
        </p:nvSpPr>
        <p:spPr>
          <a:xfrm rot="5400000">
            <a:off x="1132372" y="3668225"/>
            <a:ext cx="1811949" cy="990599"/>
          </a:xfrm>
          <a:prstGeom prst="bentUpArrow">
            <a:avLst/>
          </a:prstGeom>
          <a:solidFill>
            <a:schemeClr val="tx1">
              <a:lumMod val="65000"/>
              <a:lumOff val="35000"/>
            </a:schemeClr>
          </a:solidFill>
          <a:ln>
            <a:solidFill>
              <a:srgbClr val="FEE17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xmlns="" id="{76782F44-E060-4B6F-8AFD-A1C53B458E5E}"/>
              </a:ext>
            </a:extLst>
          </p:cNvPr>
          <p:cNvCxnSpPr>
            <a:cxnSpLocks/>
            <a:stCxn id="28" idx="2"/>
          </p:cNvCxnSpPr>
          <p:nvPr/>
        </p:nvCxnSpPr>
        <p:spPr>
          <a:xfrm>
            <a:off x="1666872" y="3257550"/>
            <a:ext cx="3" cy="1524000"/>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xmlns="" id="{7A0FDBBE-2023-4D90-AE74-C722DD4211E5}"/>
              </a:ext>
            </a:extLst>
          </p:cNvPr>
          <p:cNvCxnSpPr/>
          <p:nvPr/>
        </p:nvCxnSpPr>
        <p:spPr>
          <a:xfrm>
            <a:off x="1690687" y="4781550"/>
            <a:ext cx="695325" cy="0"/>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TextBox 33">
            <a:extLst>
              <a:ext uri="{FF2B5EF4-FFF2-40B4-BE49-F238E27FC236}">
                <a16:creationId xmlns:a16="http://schemas.microsoft.com/office/drawing/2014/main" xmlns="" id="{A229508C-C36A-415B-941A-B74F5A8FC8DD}"/>
              </a:ext>
            </a:extLst>
          </p:cNvPr>
          <p:cNvSpPr txBox="1"/>
          <p:nvPr/>
        </p:nvSpPr>
        <p:spPr>
          <a:xfrm>
            <a:off x="2533649" y="4009516"/>
            <a:ext cx="5981700" cy="923330"/>
          </a:xfrm>
          <a:prstGeom prst="rect">
            <a:avLst/>
          </a:prstGeom>
          <a:noFill/>
        </p:spPr>
        <p:txBody>
          <a:bodyPr wrap="square" rtlCol="0">
            <a:spAutoFit/>
          </a:bodyPr>
          <a:lstStyle/>
          <a:p>
            <a:r>
              <a:rPr lang="en-US" dirty="0"/>
              <a:t>The cost of applying reinforced concrete mat for slope protection according to the ADM is 65/sqm on avg. including labor, equipment and all the elements mentioned.</a:t>
            </a:r>
          </a:p>
        </p:txBody>
      </p:sp>
    </p:spTree>
    <p:extLst>
      <p:ext uri="{BB962C8B-B14F-4D97-AF65-F5344CB8AC3E}">
        <p14:creationId xmlns:p14="http://schemas.microsoft.com/office/powerpoint/2010/main" val="2468628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28"/>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EROSION CONTROL</a:t>
            </a:r>
          </a:p>
        </p:txBody>
      </p:sp>
      <p:sp>
        <p:nvSpPr>
          <p:cNvPr id="8" name="مربع نص 4">
            <a:extLst>
              <a:ext uri="{FF2B5EF4-FFF2-40B4-BE49-F238E27FC236}">
                <a16:creationId xmlns:a16="http://schemas.microsoft.com/office/drawing/2014/main" xmlns="" id="{AB8F6522-0C63-45B4-ACE9-10599B212730}"/>
              </a:ext>
            </a:extLst>
          </p:cNvPr>
          <p:cNvSpPr txBox="1"/>
          <p:nvPr/>
        </p:nvSpPr>
        <p:spPr>
          <a:xfrm>
            <a:off x="2286000" y="590550"/>
            <a:ext cx="5410200" cy="338554"/>
          </a:xfrm>
          <a:prstGeom prst="rect">
            <a:avLst/>
          </a:prstGeom>
          <a:noFill/>
        </p:spPr>
        <p:txBody>
          <a:bodyPr wrap="square" rtlCol="0">
            <a:spAutoFit/>
          </a:bodyPr>
          <a:lstStyle/>
          <a:p>
            <a:pPr algn="ctr"/>
            <a:r>
              <a:rPr lang="en-US" sz="1600" b="1" dirty="0">
                <a:solidFill>
                  <a:srgbClr val="FCCD04"/>
                </a:solidFill>
                <a:effectLst>
                  <a:outerShdw blurRad="38100" dist="38100" dir="2700000" algn="tl">
                    <a:srgbClr val="000000">
                      <a:alpha val="43137"/>
                    </a:srgbClr>
                  </a:outerShdw>
                </a:effectLst>
              </a:rPr>
              <a:t>GEOCELLS</a:t>
            </a:r>
          </a:p>
        </p:txBody>
      </p:sp>
      <p:sp>
        <p:nvSpPr>
          <p:cNvPr id="11" name="TextBox 10">
            <a:extLst>
              <a:ext uri="{FF2B5EF4-FFF2-40B4-BE49-F238E27FC236}">
                <a16:creationId xmlns:a16="http://schemas.microsoft.com/office/drawing/2014/main" xmlns="" id="{F7169B4A-0387-4A98-9AD0-8BE88DC67C31}"/>
              </a:ext>
            </a:extLst>
          </p:cNvPr>
          <p:cNvSpPr txBox="1"/>
          <p:nvPr/>
        </p:nvSpPr>
        <p:spPr>
          <a:xfrm>
            <a:off x="1543047" y="1086598"/>
            <a:ext cx="2438400" cy="369332"/>
          </a:xfrm>
          <a:prstGeom prst="rect">
            <a:avLst/>
          </a:prstGeom>
          <a:noFill/>
        </p:spPr>
        <p:txBody>
          <a:bodyPr wrap="square" rtlCol="0">
            <a:spAutoFit/>
          </a:bodyPr>
          <a:lstStyle/>
          <a:p>
            <a:r>
              <a:rPr lang="en-US" dirty="0"/>
              <a:t>COMBINATION </a:t>
            </a:r>
          </a:p>
        </p:txBody>
      </p:sp>
      <p:cxnSp>
        <p:nvCxnSpPr>
          <p:cNvPr id="15" name="Connector: Elbow 14">
            <a:extLst>
              <a:ext uri="{FF2B5EF4-FFF2-40B4-BE49-F238E27FC236}">
                <a16:creationId xmlns:a16="http://schemas.microsoft.com/office/drawing/2014/main" xmlns="" id="{CF2BB6CA-286B-41F8-A0CD-87203DA6ABB7}"/>
              </a:ext>
            </a:extLst>
          </p:cNvPr>
          <p:cNvCxnSpPr>
            <a:cxnSpLocks/>
          </p:cNvCxnSpPr>
          <p:nvPr/>
        </p:nvCxnSpPr>
        <p:spPr>
          <a:xfrm flipV="1">
            <a:off x="1376362" y="1561679"/>
            <a:ext cx="1676400" cy="316822"/>
          </a:xfrm>
          <a:prstGeom prst="bentConnector3">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cxnSp>
        <p:nvCxnSpPr>
          <p:cNvPr id="18" name="Connector: Elbow 17">
            <a:extLst>
              <a:ext uri="{FF2B5EF4-FFF2-40B4-BE49-F238E27FC236}">
                <a16:creationId xmlns:a16="http://schemas.microsoft.com/office/drawing/2014/main" xmlns="" id="{911FBDA6-775E-4BA5-9FFD-A3118ECA7D9B}"/>
              </a:ext>
            </a:extLst>
          </p:cNvPr>
          <p:cNvCxnSpPr>
            <a:cxnSpLocks/>
          </p:cNvCxnSpPr>
          <p:nvPr/>
        </p:nvCxnSpPr>
        <p:spPr>
          <a:xfrm>
            <a:off x="1376362" y="1878500"/>
            <a:ext cx="1676400" cy="312387"/>
          </a:xfrm>
          <a:prstGeom prst="bentConnector3">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xmlns="" id="{935CBACA-5FC3-4F5C-8D47-CD5EBFBA7E9D}"/>
              </a:ext>
            </a:extLst>
          </p:cNvPr>
          <p:cNvCxnSpPr/>
          <p:nvPr/>
        </p:nvCxnSpPr>
        <p:spPr>
          <a:xfrm>
            <a:off x="2214562" y="1878500"/>
            <a:ext cx="838200" cy="0"/>
          </a:xfrm>
          <a:prstGeom prst="straightConnector1">
            <a:avLst/>
          </a:prstGeom>
          <a:ln>
            <a:solidFill>
              <a:srgbClr val="FCCD04"/>
            </a:solidFill>
            <a:tailEnd type="triangle"/>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xmlns="" id="{18B26BAC-ADD8-4545-8D38-ABE062E62EAF}"/>
              </a:ext>
            </a:extLst>
          </p:cNvPr>
          <p:cNvSpPr txBox="1"/>
          <p:nvPr/>
        </p:nvSpPr>
        <p:spPr>
          <a:xfrm>
            <a:off x="3071812" y="1354659"/>
            <a:ext cx="2362200" cy="369332"/>
          </a:xfrm>
          <a:prstGeom prst="rect">
            <a:avLst/>
          </a:prstGeom>
          <a:noFill/>
        </p:spPr>
        <p:txBody>
          <a:bodyPr wrap="square" rtlCol="0">
            <a:spAutoFit/>
          </a:bodyPr>
          <a:lstStyle/>
          <a:p>
            <a:r>
              <a:rPr lang="en-US" dirty="0"/>
              <a:t>Geocells </a:t>
            </a:r>
          </a:p>
        </p:txBody>
      </p:sp>
      <p:sp>
        <p:nvSpPr>
          <p:cNvPr id="24" name="TextBox 23">
            <a:extLst>
              <a:ext uri="{FF2B5EF4-FFF2-40B4-BE49-F238E27FC236}">
                <a16:creationId xmlns:a16="http://schemas.microsoft.com/office/drawing/2014/main" xmlns="" id="{57A980CB-92C2-4FEE-A40E-C8909D84BE4F}"/>
              </a:ext>
            </a:extLst>
          </p:cNvPr>
          <p:cNvSpPr txBox="1"/>
          <p:nvPr/>
        </p:nvSpPr>
        <p:spPr>
          <a:xfrm>
            <a:off x="3031331" y="1696819"/>
            <a:ext cx="2362200" cy="646331"/>
          </a:xfrm>
          <a:prstGeom prst="rect">
            <a:avLst/>
          </a:prstGeom>
          <a:noFill/>
        </p:spPr>
        <p:txBody>
          <a:bodyPr wrap="square" rtlCol="0">
            <a:spAutoFit/>
          </a:bodyPr>
          <a:lstStyle/>
          <a:p>
            <a:r>
              <a:rPr lang="en-US" dirty="0"/>
              <a:t>Clip+ Ropes + Anchors</a:t>
            </a:r>
          </a:p>
          <a:p>
            <a:r>
              <a:rPr lang="en-US" dirty="0"/>
              <a:t> </a:t>
            </a:r>
          </a:p>
        </p:txBody>
      </p:sp>
      <p:sp>
        <p:nvSpPr>
          <p:cNvPr id="25" name="TextBox 24">
            <a:extLst>
              <a:ext uri="{FF2B5EF4-FFF2-40B4-BE49-F238E27FC236}">
                <a16:creationId xmlns:a16="http://schemas.microsoft.com/office/drawing/2014/main" xmlns="" id="{FA116759-4AD2-404B-8C9E-E3C757F234B6}"/>
              </a:ext>
            </a:extLst>
          </p:cNvPr>
          <p:cNvSpPr txBox="1"/>
          <p:nvPr/>
        </p:nvSpPr>
        <p:spPr>
          <a:xfrm>
            <a:off x="3051572" y="2026008"/>
            <a:ext cx="2362200" cy="369332"/>
          </a:xfrm>
          <a:prstGeom prst="rect">
            <a:avLst/>
          </a:prstGeom>
          <a:noFill/>
        </p:spPr>
        <p:txBody>
          <a:bodyPr wrap="square" rtlCol="0">
            <a:spAutoFit/>
          </a:bodyPr>
          <a:lstStyle/>
          <a:p>
            <a:r>
              <a:rPr lang="en-US" dirty="0"/>
              <a:t>Backfilling soil/gravel</a:t>
            </a:r>
          </a:p>
        </p:txBody>
      </p:sp>
      <p:sp>
        <p:nvSpPr>
          <p:cNvPr id="28" name="Arrow: Bent-Up 27">
            <a:extLst>
              <a:ext uri="{FF2B5EF4-FFF2-40B4-BE49-F238E27FC236}">
                <a16:creationId xmlns:a16="http://schemas.microsoft.com/office/drawing/2014/main" xmlns="" id="{8B40991D-843B-4800-9E4D-58B080C6B81D}"/>
              </a:ext>
            </a:extLst>
          </p:cNvPr>
          <p:cNvSpPr/>
          <p:nvPr/>
        </p:nvSpPr>
        <p:spPr>
          <a:xfrm rot="5400000">
            <a:off x="2632474" y="1504707"/>
            <a:ext cx="838194" cy="3105153"/>
          </a:xfrm>
          <a:prstGeom prst="bentUpArrow">
            <a:avLst/>
          </a:prstGeom>
          <a:solidFill>
            <a:schemeClr val="tx1">
              <a:lumMod val="65000"/>
              <a:lumOff val="35000"/>
            </a:schemeClr>
          </a:solidFill>
          <a:ln>
            <a:solidFill>
              <a:srgbClr val="FEE17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xmlns="" id="{76782F44-E060-4B6F-8AFD-A1C53B458E5E}"/>
              </a:ext>
            </a:extLst>
          </p:cNvPr>
          <p:cNvCxnSpPr>
            <a:cxnSpLocks/>
          </p:cNvCxnSpPr>
          <p:nvPr/>
        </p:nvCxnSpPr>
        <p:spPr>
          <a:xfrm flipH="1">
            <a:off x="1772838" y="3250942"/>
            <a:ext cx="2395542" cy="1"/>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xmlns="" id="{7A0FDBBE-2023-4D90-AE74-C722DD4211E5}"/>
              </a:ext>
            </a:extLst>
          </p:cNvPr>
          <p:cNvCxnSpPr/>
          <p:nvPr/>
        </p:nvCxnSpPr>
        <p:spPr>
          <a:xfrm>
            <a:off x="1690687" y="4781550"/>
            <a:ext cx="695325" cy="0"/>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TextBox 33">
            <a:extLst>
              <a:ext uri="{FF2B5EF4-FFF2-40B4-BE49-F238E27FC236}">
                <a16:creationId xmlns:a16="http://schemas.microsoft.com/office/drawing/2014/main" xmlns="" id="{A229508C-C36A-415B-941A-B74F5A8FC8DD}"/>
              </a:ext>
            </a:extLst>
          </p:cNvPr>
          <p:cNvSpPr txBox="1"/>
          <p:nvPr/>
        </p:nvSpPr>
        <p:spPr>
          <a:xfrm>
            <a:off x="1569238" y="3543652"/>
            <a:ext cx="3536162" cy="923330"/>
          </a:xfrm>
          <a:prstGeom prst="rect">
            <a:avLst/>
          </a:prstGeom>
          <a:noFill/>
        </p:spPr>
        <p:txBody>
          <a:bodyPr wrap="square" rtlCol="0">
            <a:spAutoFit/>
          </a:bodyPr>
          <a:lstStyle/>
          <a:p>
            <a:r>
              <a:rPr lang="en-US" dirty="0"/>
              <a:t>Effectively increases stiffness and reduces vertical settlement and lateral spreading</a:t>
            </a:r>
          </a:p>
        </p:txBody>
      </p:sp>
      <p:sp>
        <p:nvSpPr>
          <p:cNvPr id="26" name="مربع نص 4">
            <a:extLst>
              <a:ext uri="{FF2B5EF4-FFF2-40B4-BE49-F238E27FC236}">
                <a16:creationId xmlns:a16="http://schemas.microsoft.com/office/drawing/2014/main" xmlns="" id="{E7BA645A-0919-4EB9-99B8-F5A2C8C887C7}"/>
              </a:ext>
            </a:extLst>
          </p:cNvPr>
          <p:cNvSpPr txBox="1"/>
          <p:nvPr/>
        </p:nvSpPr>
        <p:spPr>
          <a:xfrm>
            <a:off x="533400" y="2691304"/>
            <a:ext cx="5410200"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rPr>
              <a:t>MAIN FUNCTIONS ASPECTS</a:t>
            </a:r>
          </a:p>
        </p:txBody>
      </p:sp>
      <p:pic>
        <p:nvPicPr>
          <p:cNvPr id="27" name="Picture 26">
            <a:extLst>
              <a:ext uri="{FF2B5EF4-FFF2-40B4-BE49-F238E27FC236}">
                <a16:creationId xmlns:a16="http://schemas.microsoft.com/office/drawing/2014/main" xmlns="" id="{4F459606-F62A-4807-A779-74705FCD5B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43247" y="1086598"/>
            <a:ext cx="2971800" cy="22288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52923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pic>
        <p:nvPicPr>
          <p:cNvPr id="3" name="Picture 2">
            <a:extLst>
              <a:ext uri="{FF2B5EF4-FFF2-40B4-BE49-F238E27FC236}">
                <a16:creationId xmlns:a16="http://schemas.microsoft.com/office/drawing/2014/main" xmlns="" id="{8BE252DC-9586-4423-A74E-005389E157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09550"/>
            <a:ext cx="1971391" cy="1293821"/>
          </a:xfrm>
          <a:prstGeom prst="rect">
            <a:avLst/>
          </a:prstGeom>
        </p:spPr>
      </p:pic>
      <p:pic>
        <p:nvPicPr>
          <p:cNvPr id="9" name="Picture 8">
            <a:extLst>
              <a:ext uri="{FF2B5EF4-FFF2-40B4-BE49-F238E27FC236}">
                <a16:creationId xmlns:a16="http://schemas.microsoft.com/office/drawing/2014/main" xmlns="" id="{D424BBFF-40C1-4101-949D-5A8F6F54F3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10087" y="215622"/>
            <a:ext cx="2042827" cy="1339507"/>
          </a:xfrm>
          <a:prstGeom prst="rect">
            <a:avLst/>
          </a:prstGeom>
        </p:spPr>
      </p:pic>
      <p:pic>
        <p:nvPicPr>
          <p:cNvPr id="11" name="Picture 10">
            <a:extLst>
              <a:ext uri="{FF2B5EF4-FFF2-40B4-BE49-F238E27FC236}">
                <a16:creationId xmlns:a16="http://schemas.microsoft.com/office/drawing/2014/main" xmlns="" id="{C8636A2E-88DD-4FA7-82FE-5C98FA10D8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00711" y="209549"/>
            <a:ext cx="2057559" cy="1339507"/>
          </a:xfrm>
          <a:prstGeom prst="rect">
            <a:avLst/>
          </a:prstGeom>
        </p:spPr>
      </p:pic>
      <p:pic>
        <p:nvPicPr>
          <p:cNvPr id="13" name="Picture 12">
            <a:extLst>
              <a:ext uri="{FF2B5EF4-FFF2-40B4-BE49-F238E27FC236}">
                <a16:creationId xmlns:a16="http://schemas.microsoft.com/office/drawing/2014/main" xmlns="" id="{825A28A3-864D-42DA-8B7D-366531A02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10237" y="1962150"/>
            <a:ext cx="2057560" cy="1372788"/>
          </a:xfrm>
          <a:prstGeom prst="rect">
            <a:avLst/>
          </a:prstGeom>
        </p:spPr>
      </p:pic>
      <p:pic>
        <p:nvPicPr>
          <p:cNvPr id="15" name="Picture 14">
            <a:extLst>
              <a:ext uri="{FF2B5EF4-FFF2-40B4-BE49-F238E27FC236}">
                <a16:creationId xmlns:a16="http://schemas.microsoft.com/office/drawing/2014/main" xmlns="" id="{6D6F662B-DD92-4071-911E-62B6C33D0D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70286" y="1954889"/>
            <a:ext cx="2080679" cy="1384932"/>
          </a:xfrm>
          <a:prstGeom prst="rect">
            <a:avLst/>
          </a:prstGeom>
        </p:spPr>
      </p:pic>
      <p:pic>
        <p:nvPicPr>
          <p:cNvPr id="17" name="Picture 16">
            <a:extLst>
              <a:ext uri="{FF2B5EF4-FFF2-40B4-BE49-F238E27FC236}">
                <a16:creationId xmlns:a16="http://schemas.microsoft.com/office/drawing/2014/main" xmlns="" id="{E3578C56-B2CF-4E43-950A-D447E13BED5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6115" y="1971275"/>
            <a:ext cx="2056625" cy="1362474"/>
          </a:xfrm>
          <a:prstGeom prst="rect">
            <a:avLst/>
          </a:prstGeom>
        </p:spPr>
      </p:pic>
      <p:pic>
        <p:nvPicPr>
          <p:cNvPr id="19" name="Picture 18">
            <a:extLst>
              <a:ext uri="{FF2B5EF4-FFF2-40B4-BE49-F238E27FC236}">
                <a16:creationId xmlns:a16="http://schemas.microsoft.com/office/drawing/2014/main" xmlns="" id="{A98FEF8A-790F-4DCD-A8D9-615408720AF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26115" y="3638550"/>
            <a:ext cx="2058136" cy="1362474"/>
          </a:xfrm>
          <a:prstGeom prst="rect">
            <a:avLst/>
          </a:prstGeom>
        </p:spPr>
      </p:pic>
      <p:pic>
        <p:nvPicPr>
          <p:cNvPr id="21" name="Picture 20">
            <a:extLst>
              <a:ext uri="{FF2B5EF4-FFF2-40B4-BE49-F238E27FC236}">
                <a16:creationId xmlns:a16="http://schemas.microsoft.com/office/drawing/2014/main" xmlns="" id="{DDBF62CD-FCFB-4CD6-AD11-35B9E7408C5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00800" y="3593856"/>
            <a:ext cx="2042826" cy="1340094"/>
          </a:xfrm>
          <a:prstGeom prst="rect">
            <a:avLst/>
          </a:prstGeom>
        </p:spPr>
      </p:pic>
      <p:pic>
        <p:nvPicPr>
          <p:cNvPr id="23" name="Picture 22">
            <a:extLst>
              <a:ext uri="{FF2B5EF4-FFF2-40B4-BE49-F238E27FC236}">
                <a16:creationId xmlns:a16="http://schemas.microsoft.com/office/drawing/2014/main" xmlns="" id="{35432EF2-C0E2-4037-A371-EFC5454E749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00265" y="3599928"/>
            <a:ext cx="2050700" cy="1340094"/>
          </a:xfrm>
          <a:prstGeom prst="rect">
            <a:avLst/>
          </a:prstGeom>
        </p:spPr>
      </p:pic>
      <p:cxnSp>
        <p:nvCxnSpPr>
          <p:cNvPr id="25" name="Straight Arrow Connector 24">
            <a:extLst>
              <a:ext uri="{FF2B5EF4-FFF2-40B4-BE49-F238E27FC236}">
                <a16:creationId xmlns:a16="http://schemas.microsoft.com/office/drawing/2014/main" xmlns="" id="{C092F6D0-FDD2-4B69-9A58-B1CA6921F973}"/>
              </a:ext>
            </a:extLst>
          </p:cNvPr>
          <p:cNvCxnSpPr/>
          <p:nvPr/>
        </p:nvCxnSpPr>
        <p:spPr>
          <a:xfrm>
            <a:off x="3382740" y="895350"/>
            <a:ext cx="4875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xmlns="" id="{1A9F119F-F521-454C-9C9D-D0DFE8473D74}"/>
              </a:ext>
            </a:extLst>
          </p:cNvPr>
          <p:cNvCxnSpPr/>
          <p:nvPr/>
        </p:nvCxnSpPr>
        <p:spPr>
          <a:xfrm>
            <a:off x="5950965" y="895350"/>
            <a:ext cx="4875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xmlns="" id="{49CF641E-92F0-4C63-87E6-4CE7534B3CC1}"/>
              </a:ext>
            </a:extLst>
          </p:cNvPr>
          <p:cNvCxnSpPr/>
          <p:nvPr/>
        </p:nvCxnSpPr>
        <p:spPr>
          <a:xfrm>
            <a:off x="3412719" y="4324350"/>
            <a:ext cx="4875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Straight Arrow Connector 27">
            <a:extLst>
              <a:ext uri="{FF2B5EF4-FFF2-40B4-BE49-F238E27FC236}">
                <a16:creationId xmlns:a16="http://schemas.microsoft.com/office/drawing/2014/main" xmlns="" id="{A963A2F2-AE26-421E-ADDA-F40F9B1C3195}"/>
              </a:ext>
            </a:extLst>
          </p:cNvPr>
          <p:cNvCxnSpPr/>
          <p:nvPr/>
        </p:nvCxnSpPr>
        <p:spPr>
          <a:xfrm>
            <a:off x="5922691" y="4248150"/>
            <a:ext cx="4875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0" name="Straight Arrow Connector 29">
            <a:extLst>
              <a:ext uri="{FF2B5EF4-FFF2-40B4-BE49-F238E27FC236}">
                <a16:creationId xmlns:a16="http://schemas.microsoft.com/office/drawing/2014/main" xmlns="" id="{3D52DD21-255A-4B50-B70E-431D07238DD6}"/>
              </a:ext>
            </a:extLst>
          </p:cNvPr>
          <p:cNvCxnSpPr/>
          <p:nvPr/>
        </p:nvCxnSpPr>
        <p:spPr>
          <a:xfrm flipH="1">
            <a:off x="5950965" y="2647950"/>
            <a:ext cx="4497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1" name="Straight Arrow Connector 30">
            <a:extLst>
              <a:ext uri="{FF2B5EF4-FFF2-40B4-BE49-F238E27FC236}">
                <a16:creationId xmlns:a16="http://schemas.microsoft.com/office/drawing/2014/main" xmlns="" id="{12102344-9F0C-4709-88A6-23C944C0EAE7}"/>
              </a:ext>
            </a:extLst>
          </p:cNvPr>
          <p:cNvCxnSpPr/>
          <p:nvPr/>
        </p:nvCxnSpPr>
        <p:spPr>
          <a:xfrm flipH="1">
            <a:off x="3382740" y="2647950"/>
            <a:ext cx="4497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6" name="Arrow: Curved Left 35">
            <a:extLst>
              <a:ext uri="{FF2B5EF4-FFF2-40B4-BE49-F238E27FC236}">
                <a16:creationId xmlns:a16="http://schemas.microsoft.com/office/drawing/2014/main" xmlns="" id="{95F47CDD-82BF-4DE0-83A4-ADB48BE30199}"/>
              </a:ext>
            </a:extLst>
          </p:cNvPr>
          <p:cNvSpPr/>
          <p:nvPr/>
        </p:nvSpPr>
        <p:spPr>
          <a:xfrm>
            <a:off x="8505827" y="1198679"/>
            <a:ext cx="533400" cy="1339507"/>
          </a:xfrm>
          <a:prstGeom prst="curvedLeftArrow">
            <a:avLst/>
          </a:prstGeom>
          <a:solidFill>
            <a:srgbClr val="FCCD04"/>
          </a:solidFill>
          <a:ln>
            <a:solidFill>
              <a:srgbClr val="FCCD0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37" name="Arrow: Curved Right 36">
            <a:extLst>
              <a:ext uri="{FF2B5EF4-FFF2-40B4-BE49-F238E27FC236}">
                <a16:creationId xmlns:a16="http://schemas.microsoft.com/office/drawing/2014/main" xmlns="" id="{A2ADE22B-132B-4B04-902C-1BE644C4F18F}"/>
              </a:ext>
            </a:extLst>
          </p:cNvPr>
          <p:cNvSpPr/>
          <p:nvPr/>
        </p:nvSpPr>
        <p:spPr>
          <a:xfrm>
            <a:off x="664038" y="2825556"/>
            <a:ext cx="595601" cy="1536599"/>
          </a:xfrm>
          <a:prstGeom prst="curvedRightArrow">
            <a:avLst/>
          </a:prstGeom>
          <a:solidFill>
            <a:srgbClr val="FCCD04"/>
          </a:solidFill>
          <a:ln>
            <a:solidFill>
              <a:srgbClr val="FCCD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a:extLst>
              <a:ext uri="{FF2B5EF4-FFF2-40B4-BE49-F238E27FC236}">
                <a16:creationId xmlns:a16="http://schemas.microsoft.com/office/drawing/2014/main" xmlns="" id="{E9CF92FE-88AD-4358-8072-FF31BE5CF152}"/>
              </a:ext>
            </a:extLst>
          </p:cNvPr>
          <p:cNvSpPr txBox="1"/>
          <p:nvPr/>
        </p:nvSpPr>
        <p:spPr>
          <a:xfrm>
            <a:off x="1415672" y="1264877"/>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effectLst>
                  <a:outerShdw blurRad="38100" dist="38100" dir="2700000" algn="tl">
                    <a:srgbClr val="000000">
                      <a:alpha val="43137"/>
                    </a:srgbClr>
                  </a:outerShdw>
                </a:effectLst>
              </a:rPr>
              <a:t>1</a:t>
            </a:r>
          </a:p>
        </p:txBody>
      </p:sp>
      <p:sp>
        <p:nvSpPr>
          <p:cNvPr id="39" name="TextBox 38">
            <a:extLst>
              <a:ext uri="{FF2B5EF4-FFF2-40B4-BE49-F238E27FC236}">
                <a16:creationId xmlns:a16="http://schemas.microsoft.com/office/drawing/2014/main" xmlns="" id="{9839E0BB-CCCA-4783-97A6-0156332AF992}"/>
              </a:ext>
            </a:extLst>
          </p:cNvPr>
          <p:cNvSpPr txBox="1"/>
          <p:nvPr/>
        </p:nvSpPr>
        <p:spPr>
          <a:xfrm>
            <a:off x="4001850" y="1287536"/>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effectLst>
                  <a:outerShdw blurRad="38100" dist="38100" dir="2700000" algn="tl">
                    <a:srgbClr val="000000">
                      <a:alpha val="43137"/>
                    </a:srgbClr>
                  </a:outerShdw>
                </a:effectLst>
              </a:rPr>
              <a:t>2</a:t>
            </a:r>
          </a:p>
        </p:txBody>
      </p:sp>
      <p:sp>
        <p:nvSpPr>
          <p:cNvPr id="40" name="TextBox 39">
            <a:extLst>
              <a:ext uri="{FF2B5EF4-FFF2-40B4-BE49-F238E27FC236}">
                <a16:creationId xmlns:a16="http://schemas.microsoft.com/office/drawing/2014/main" xmlns="" id="{F892FAD0-5A79-4880-8360-AB3778FF300E}"/>
              </a:ext>
            </a:extLst>
          </p:cNvPr>
          <p:cNvSpPr txBox="1"/>
          <p:nvPr/>
        </p:nvSpPr>
        <p:spPr>
          <a:xfrm>
            <a:off x="6520010" y="1264877"/>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effectLst>
                  <a:outerShdw blurRad="38100" dist="38100" dir="2700000" algn="tl">
                    <a:srgbClr val="000000">
                      <a:alpha val="43137"/>
                    </a:srgbClr>
                  </a:outerShdw>
                </a:effectLst>
              </a:rPr>
              <a:t>3</a:t>
            </a:r>
          </a:p>
        </p:txBody>
      </p:sp>
      <p:sp>
        <p:nvSpPr>
          <p:cNvPr id="42" name="TextBox 41">
            <a:extLst>
              <a:ext uri="{FF2B5EF4-FFF2-40B4-BE49-F238E27FC236}">
                <a16:creationId xmlns:a16="http://schemas.microsoft.com/office/drawing/2014/main" xmlns="" id="{3E95764A-9DCF-467F-B77E-C1FF584FB427}"/>
              </a:ext>
            </a:extLst>
          </p:cNvPr>
          <p:cNvSpPr txBox="1"/>
          <p:nvPr/>
        </p:nvSpPr>
        <p:spPr>
          <a:xfrm>
            <a:off x="1415672" y="3173505"/>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effectLst>
                  <a:outerShdw blurRad="38100" dist="38100" dir="2700000" algn="tl">
                    <a:srgbClr val="000000">
                      <a:alpha val="43137"/>
                    </a:srgbClr>
                  </a:outerShdw>
                </a:effectLst>
              </a:rPr>
              <a:t>6</a:t>
            </a:r>
          </a:p>
        </p:txBody>
      </p:sp>
      <p:sp>
        <p:nvSpPr>
          <p:cNvPr id="43" name="TextBox 42">
            <a:extLst>
              <a:ext uri="{FF2B5EF4-FFF2-40B4-BE49-F238E27FC236}">
                <a16:creationId xmlns:a16="http://schemas.microsoft.com/office/drawing/2014/main" xmlns="" id="{7921C44C-5FA7-41A3-B9BB-F53E6DFCB859}"/>
              </a:ext>
            </a:extLst>
          </p:cNvPr>
          <p:cNvSpPr txBox="1"/>
          <p:nvPr/>
        </p:nvSpPr>
        <p:spPr>
          <a:xfrm>
            <a:off x="3998384" y="3173505"/>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x-none" b="1" dirty="0">
                <a:effectLst>
                  <a:outerShdw blurRad="38100" dist="38100" dir="2700000" algn="tl">
                    <a:srgbClr val="000000">
                      <a:alpha val="43137"/>
                    </a:srgbClr>
                  </a:outerShdw>
                </a:effectLst>
              </a:rPr>
              <a:t>5</a:t>
            </a:r>
            <a:endParaRPr lang="en-US" b="1" dirty="0">
              <a:effectLst>
                <a:outerShdw blurRad="38100" dist="38100" dir="2700000" algn="tl">
                  <a:srgbClr val="000000">
                    <a:alpha val="43137"/>
                  </a:srgbClr>
                </a:outerShdw>
              </a:effectLst>
            </a:endParaRPr>
          </a:p>
        </p:txBody>
      </p:sp>
      <p:sp>
        <p:nvSpPr>
          <p:cNvPr id="44" name="TextBox 43">
            <a:extLst>
              <a:ext uri="{FF2B5EF4-FFF2-40B4-BE49-F238E27FC236}">
                <a16:creationId xmlns:a16="http://schemas.microsoft.com/office/drawing/2014/main" xmlns="" id="{0A040282-461D-43BB-908C-9DF978151517}"/>
              </a:ext>
            </a:extLst>
          </p:cNvPr>
          <p:cNvSpPr txBox="1"/>
          <p:nvPr/>
        </p:nvSpPr>
        <p:spPr>
          <a:xfrm>
            <a:off x="6520010" y="3173505"/>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effectLst>
                  <a:outerShdw blurRad="38100" dist="38100" dir="2700000" algn="tl">
                    <a:srgbClr val="000000">
                      <a:alpha val="43137"/>
                    </a:srgbClr>
                  </a:outerShdw>
                </a:effectLst>
              </a:rPr>
              <a:t>4</a:t>
            </a:r>
          </a:p>
        </p:txBody>
      </p:sp>
      <p:sp>
        <p:nvSpPr>
          <p:cNvPr id="45" name="TextBox 44">
            <a:extLst>
              <a:ext uri="{FF2B5EF4-FFF2-40B4-BE49-F238E27FC236}">
                <a16:creationId xmlns:a16="http://schemas.microsoft.com/office/drawing/2014/main" xmlns="" id="{C6FA05C1-0EAA-4ECB-A717-05C250FE0B29}"/>
              </a:ext>
            </a:extLst>
          </p:cNvPr>
          <p:cNvSpPr txBox="1"/>
          <p:nvPr/>
        </p:nvSpPr>
        <p:spPr>
          <a:xfrm>
            <a:off x="1415672" y="4774168"/>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x-none" b="1" dirty="0">
                <a:effectLst>
                  <a:outerShdw blurRad="38100" dist="38100" dir="2700000" algn="tl">
                    <a:srgbClr val="000000">
                      <a:alpha val="43137"/>
                    </a:srgbClr>
                  </a:outerShdw>
                </a:effectLst>
              </a:rPr>
              <a:t>7</a:t>
            </a:r>
            <a:endParaRPr lang="en-US" b="1" dirty="0">
              <a:effectLst>
                <a:outerShdw blurRad="38100" dist="38100" dir="2700000" algn="tl">
                  <a:srgbClr val="000000">
                    <a:alpha val="43137"/>
                  </a:srgbClr>
                </a:outerShdw>
              </a:effectLst>
            </a:endParaRPr>
          </a:p>
        </p:txBody>
      </p:sp>
      <p:sp>
        <p:nvSpPr>
          <p:cNvPr id="46" name="TextBox 45">
            <a:extLst>
              <a:ext uri="{FF2B5EF4-FFF2-40B4-BE49-F238E27FC236}">
                <a16:creationId xmlns:a16="http://schemas.microsoft.com/office/drawing/2014/main" xmlns="" id="{002A2FEB-112B-4946-9B63-A19A79BBD5F1}"/>
              </a:ext>
            </a:extLst>
          </p:cNvPr>
          <p:cNvSpPr txBox="1"/>
          <p:nvPr/>
        </p:nvSpPr>
        <p:spPr>
          <a:xfrm>
            <a:off x="3998384" y="4719556"/>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x-none" b="1" dirty="0">
                <a:effectLst>
                  <a:outerShdw blurRad="38100" dist="38100" dir="2700000" algn="tl">
                    <a:srgbClr val="000000">
                      <a:alpha val="43137"/>
                    </a:srgbClr>
                  </a:outerShdw>
                </a:effectLst>
              </a:rPr>
              <a:t>8</a:t>
            </a:r>
            <a:endParaRPr lang="en-US" b="1" dirty="0">
              <a:effectLst>
                <a:outerShdw blurRad="38100" dist="38100" dir="2700000" algn="tl">
                  <a:srgbClr val="000000">
                    <a:alpha val="43137"/>
                  </a:srgbClr>
                </a:outerShdw>
              </a:effectLst>
            </a:endParaRPr>
          </a:p>
        </p:txBody>
      </p:sp>
      <p:sp>
        <p:nvSpPr>
          <p:cNvPr id="47" name="TextBox 46">
            <a:extLst>
              <a:ext uri="{FF2B5EF4-FFF2-40B4-BE49-F238E27FC236}">
                <a16:creationId xmlns:a16="http://schemas.microsoft.com/office/drawing/2014/main" xmlns="" id="{A16ACF87-3EF9-4349-AAAF-0ADA929EF87E}"/>
              </a:ext>
            </a:extLst>
          </p:cNvPr>
          <p:cNvSpPr txBox="1"/>
          <p:nvPr/>
        </p:nvSpPr>
        <p:spPr>
          <a:xfrm>
            <a:off x="6523643" y="4700271"/>
            <a:ext cx="3048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x-none" b="1" dirty="0">
                <a:effectLst>
                  <a:outerShdw blurRad="38100" dist="38100" dir="2700000" algn="tl">
                    <a:srgbClr val="000000">
                      <a:alpha val="43137"/>
                    </a:srgbClr>
                  </a:outerShdw>
                </a:effectLst>
              </a:rPr>
              <a:t>9</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1445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7" name="مربع نص 6"/>
          <p:cNvSpPr txBox="1"/>
          <p:nvPr/>
        </p:nvSpPr>
        <p:spPr>
          <a:xfrm>
            <a:off x="1066800" y="1733550"/>
            <a:ext cx="1600200" cy="1323439"/>
          </a:xfrm>
          <a:prstGeom prst="rect">
            <a:avLst/>
          </a:prstGeom>
          <a:noFill/>
        </p:spPr>
        <p:txBody>
          <a:bodyPr wrap="square" rtlCol="0">
            <a:spAutoFit/>
          </a:bodyPr>
          <a:lstStyle/>
          <a:p>
            <a:pPr algn="ctr"/>
            <a:r>
              <a:rPr lang="" sz="4000" b="1" dirty="0">
                <a:effectLst>
                  <a:outerShdw blurRad="38100" dist="38100" dir="2700000" algn="tl">
                    <a:srgbClr val="000000">
                      <a:alpha val="43137"/>
                    </a:srgbClr>
                  </a:outerShdw>
                </a:effectLst>
              </a:rPr>
              <a:t>OUR PATH</a:t>
            </a:r>
            <a:endParaRPr lang="en-US" sz="4000" b="1" dirty="0">
              <a:effectLst>
                <a:outerShdw blurRad="38100" dist="38100" dir="2700000" algn="tl">
                  <a:srgbClr val="000000">
                    <a:alpha val="43137"/>
                  </a:srgbClr>
                </a:outerShdw>
              </a:effectLst>
            </a:endParaRPr>
          </a:p>
        </p:txBody>
      </p:sp>
      <p:sp>
        <p:nvSpPr>
          <p:cNvPr id="8" name="مربع نص 7"/>
          <p:cNvSpPr txBox="1"/>
          <p:nvPr/>
        </p:nvSpPr>
        <p:spPr>
          <a:xfrm rot="358157">
            <a:off x="3433728" y="882118"/>
            <a:ext cx="3568804" cy="276999"/>
          </a:xfrm>
          <a:prstGeom prst="rect">
            <a:avLst/>
          </a:prstGeom>
          <a:noFill/>
        </p:spPr>
        <p:txBody>
          <a:bodyPr wrap="square" rtlCol="0">
            <a:spAutoFit/>
          </a:bodyPr>
          <a:lstStyle/>
          <a:p>
            <a:r>
              <a:rPr lang="en-US" sz="1200" b="1" dirty="0"/>
              <a:t>Introduction and Methodology </a:t>
            </a:r>
          </a:p>
        </p:txBody>
      </p:sp>
      <p:sp>
        <p:nvSpPr>
          <p:cNvPr id="10" name="مربع نص 9"/>
          <p:cNvSpPr txBox="1"/>
          <p:nvPr/>
        </p:nvSpPr>
        <p:spPr>
          <a:xfrm rot="20708383">
            <a:off x="3648795" y="2186843"/>
            <a:ext cx="1676400" cy="307777"/>
          </a:xfrm>
          <a:prstGeom prst="rect">
            <a:avLst/>
          </a:prstGeom>
          <a:noFill/>
        </p:spPr>
        <p:txBody>
          <a:bodyPr wrap="square" rtlCol="0">
            <a:spAutoFit/>
          </a:bodyPr>
          <a:lstStyle/>
          <a:p>
            <a:pPr algn="ctr"/>
            <a:r>
              <a:rPr lang="en-US" sz="1400" b="1" dirty="0"/>
              <a:t>Erosion Control</a:t>
            </a:r>
          </a:p>
        </p:txBody>
      </p:sp>
      <p:sp>
        <p:nvSpPr>
          <p:cNvPr id="11" name="مربع نص 10"/>
          <p:cNvSpPr txBox="1"/>
          <p:nvPr/>
        </p:nvSpPr>
        <p:spPr>
          <a:xfrm rot="734441">
            <a:off x="3788232" y="2958730"/>
            <a:ext cx="1567536" cy="338554"/>
          </a:xfrm>
          <a:prstGeom prst="rect">
            <a:avLst/>
          </a:prstGeom>
          <a:noFill/>
        </p:spPr>
        <p:txBody>
          <a:bodyPr wrap="square" rtlCol="0">
            <a:spAutoFit/>
          </a:bodyPr>
          <a:lstStyle/>
          <a:p>
            <a:r>
              <a:rPr lang="en-US" sz="1600" b="1" dirty="0"/>
              <a:t>Retaining walls</a:t>
            </a:r>
          </a:p>
        </p:txBody>
      </p:sp>
      <p:sp>
        <p:nvSpPr>
          <p:cNvPr id="12" name="مربع نص 11"/>
          <p:cNvSpPr txBox="1"/>
          <p:nvPr/>
        </p:nvSpPr>
        <p:spPr>
          <a:xfrm rot="193528">
            <a:off x="3790665" y="3604898"/>
            <a:ext cx="1905000" cy="338554"/>
          </a:xfrm>
          <a:prstGeom prst="rect">
            <a:avLst/>
          </a:prstGeom>
          <a:noFill/>
        </p:spPr>
        <p:txBody>
          <a:bodyPr wrap="square" rtlCol="0">
            <a:spAutoFit/>
          </a:bodyPr>
          <a:lstStyle/>
          <a:p>
            <a:r>
              <a:rPr lang="en-US" sz="1600" b="1" dirty="0"/>
              <a:t>Conc. &amp; </a:t>
            </a:r>
            <a:r>
              <a:rPr lang="en-US" sz="1600" b="1" dirty="0" err="1"/>
              <a:t>Recom</a:t>
            </a:r>
            <a:r>
              <a:rPr lang="en-US" sz="1600" b="1" dirty="0"/>
              <a:t>.</a:t>
            </a:r>
          </a:p>
        </p:txBody>
      </p:sp>
      <p:sp>
        <p:nvSpPr>
          <p:cNvPr id="2" name="TextBox 1">
            <a:extLst>
              <a:ext uri="{FF2B5EF4-FFF2-40B4-BE49-F238E27FC236}">
                <a16:creationId xmlns:a16="http://schemas.microsoft.com/office/drawing/2014/main" xmlns="" id="{2E9ACA71-AEFC-4FC1-B545-EE9B955B68C2}"/>
              </a:ext>
            </a:extLst>
          </p:cNvPr>
          <p:cNvSpPr txBox="1"/>
          <p:nvPr/>
        </p:nvSpPr>
        <p:spPr>
          <a:xfrm>
            <a:off x="3572595" y="1440418"/>
            <a:ext cx="1828800" cy="369332"/>
          </a:xfrm>
          <a:prstGeom prst="rect">
            <a:avLst/>
          </a:prstGeom>
          <a:noFill/>
        </p:spPr>
        <p:txBody>
          <a:bodyPr wrap="square" rtlCol="0">
            <a:spAutoFit/>
          </a:bodyPr>
          <a:lstStyle/>
          <a:p>
            <a:r>
              <a:rPr lang="en-US" b="1" dirty="0"/>
              <a:t>Pavement Design</a:t>
            </a:r>
          </a:p>
        </p:txBody>
      </p:sp>
    </p:spTree>
    <p:extLst>
      <p:ext uri="{BB962C8B-B14F-4D97-AF65-F5344CB8AC3E}">
        <p14:creationId xmlns:p14="http://schemas.microsoft.com/office/powerpoint/2010/main" val="4091633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3">
            <a:extLst>
              <a:ext uri="{FF2B5EF4-FFF2-40B4-BE49-F238E27FC236}">
                <a16:creationId xmlns:a16="http://schemas.microsoft.com/office/drawing/2014/main" xmlns="" id="{CE8FA6F1-2CC7-4BA4-A8C9-B2E26CA8E4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0574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COST COMPARISON</a:t>
            </a:r>
          </a:p>
        </p:txBody>
      </p:sp>
      <p:graphicFrame>
        <p:nvGraphicFramePr>
          <p:cNvPr id="3" name="Table 2">
            <a:extLst>
              <a:ext uri="{FF2B5EF4-FFF2-40B4-BE49-F238E27FC236}">
                <a16:creationId xmlns:a16="http://schemas.microsoft.com/office/drawing/2014/main" xmlns="" id="{DDD5B625-0AC0-496B-9D1F-FB64E32AA517}"/>
              </a:ext>
            </a:extLst>
          </p:cNvPr>
          <p:cNvGraphicFramePr>
            <a:graphicFrameLocks noGrp="1"/>
          </p:cNvGraphicFramePr>
          <p:nvPr>
            <p:extLst>
              <p:ext uri="{D42A27DB-BD31-4B8C-83A1-F6EECF244321}">
                <p14:modId xmlns:p14="http://schemas.microsoft.com/office/powerpoint/2010/main" val="2688008519"/>
              </p:ext>
            </p:extLst>
          </p:nvPr>
        </p:nvGraphicFramePr>
        <p:xfrm>
          <a:off x="1295399" y="1539125"/>
          <a:ext cx="7622565" cy="1086911"/>
        </p:xfrm>
        <a:graphic>
          <a:graphicData uri="http://schemas.openxmlformats.org/drawingml/2006/table">
            <a:tbl>
              <a:tblPr firstRow="1" firstCol="1" bandRow="1">
                <a:tableStyleId>{5C22544A-7EE6-4342-B048-85BDC9FD1C3A}</a:tableStyleId>
              </a:tblPr>
              <a:tblGrid>
                <a:gridCol w="1524513">
                  <a:extLst>
                    <a:ext uri="{9D8B030D-6E8A-4147-A177-3AD203B41FA5}">
                      <a16:colId xmlns:a16="http://schemas.microsoft.com/office/drawing/2014/main" xmlns="" val="3563644827"/>
                    </a:ext>
                  </a:extLst>
                </a:gridCol>
                <a:gridCol w="1524513">
                  <a:extLst>
                    <a:ext uri="{9D8B030D-6E8A-4147-A177-3AD203B41FA5}">
                      <a16:colId xmlns:a16="http://schemas.microsoft.com/office/drawing/2014/main" xmlns="" val="4122665967"/>
                    </a:ext>
                  </a:extLst>
                </a:gridCol>
                <a:gridCol w="1524513">
                  <a:extLst>
                    <a:ext uri="{9D8B030D-6E8A-4147-A177-3AD203B41FA5}">
                      <a16:colId xmlns:a16="http://schemas.microsoft.com/office/drawing/2014/main" xmlns="" val="3828572010"/>
                    </a:ext>
                  </a:extLst>
                </a:gridCol>
                <a:gridCol w="1524513">
                  <a:extLst>
                    <a:ext uri="{9D8B030D-6E8A-4147-A177-3AD203B41FA5}">
                      <a16:colId xmlns:a16="http://schemas.microsoft.com/office/drawing/2014/main" xmlns="" val="2670108040"/>
                    </a:ext>
                  </a:extLst>
                </a:gridCol>
                <a:gridCol w="1524513">
                  <a:extLst>
                    <a:ext uri="{9D8B030D-6E8A-4147-A177-3AD203B41FA5}">
                      <a16:colId xmlns:a16="http://schemas.microsoft.com/office/drawing/2014/main" xmlns="" val="240567732"/>
                    </a:ext>
                  </a:extLst>
                </a:gridCol>
              </a:tblGrid>
              <a:tr h="599231">
                <a:tc rowSpan="2">
                  <a:txBody>
                    <a:bodyPr/>
                    <a:lstStyle/>
                    <a:p>
                      <a:pPr marL="0" marR="0" algn="ctr">
                        <a:spcBef>
                          <a:spcPts val="0"/>
                        </a:spcBef>
                        <a:spcAft>
                          <a:spcPts val="600"/>
                        </a:spcAft>
                      </a:pPr>
                      <a:r>
                        <a:rPr lang="en-US" sz="1600" dirty="0">
                          <a:effectLst/>
                        </a:rPr>
                        <a:t>Area (m2)</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109386" marR="109386" marT="54693" marB="54693" anchor="ctr">
                    <a:solidFill>
                      <a:srgbClr val="FCCD04"/>
                    </a:solidFill>
                  </a:tcPr>
                </a:tc>
                <a:tc gridSpan="2">
                  <a:txBody>
                    <a:bodyPr/>
                    <a:lstStyle/>
                    <a:p>
                      <a:pPr marL="0" marR="0" algn="ctr">
                        <a:spcBef>
                          <a:spcPts val="0"/>
                        </a:spcBef>
                        <a:spcAft>
                          <a:spcPts val="600"/>
                        </a:spcAft>
                      </a:pPr>
                      <a:r>
                        <a:rPr lang="en-US" sz="1600" dirty="0">
                          <a:effectLst/>
                        </a:rPr>
                        <a:t>Conventional</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109386" marR="109386" marT="54693" marB="54693" anchor="ctr">
                    <a:solidFill>
                      <a:srgbClr val="FCCD04"/>
                    </a:solidFill>
                  </a:tcPr>
                </a:tc>
                <a:tc hMerge="1">
                  <a:txBody>
                    <a:bodyPr/>
                    <a:lstStyle/>
                    <a:p>
                      <a:endParaRPr lang="en-US"/>
                    </a:p>
                  </a:txBody>
                  <a:tcPr/>
                </a:tc>
                <a:tc gridSpan="2">
                  <a:txBody>
                    <a:bodyPr/>
                    <a:lstStyle/>
                    <a:p>
                      <a:pPr marL="0" marR="0" algn="ctr">
                        <a:spcBef>
                          <a:spcPts val="0"/>
                        </a:spcBef>
                        <a:spcAft>
                          <a:spcPts val="600"/>
                        </a:spcAft>
                      </a:pPr>
                      <a:r>
                        <a:rPr lang="en-US" sz="1600" dirty="0">
                          <a:effectLst/>
                        </a:rPr>
                        <a:t>Geocells</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109386" marR="109386" marT="54693" marB="54693" anchor="ctr">
                    <a:solidFill>
                      <a:srgbClr val="FCCD04"/>
                    </a:solidFill>
                  </a:tcPr>
                </a:tc>
                <a:tc hMerge="1">
                  <a:txBody>
                    <a:bodyPr/>
                    <a:lstStyle/>
                    <a:p>
                      <a:endParaRPr lang="en-US"/>
                    </a:p>
                  </a:txBody>
                  <a:tcPr/>
                </a:tc>
                <a:extLst>
                  <a:ext uri="{0D108BD9-81ED-4DB2-BD59-A6C34878D82A}">
                    <a16:rowId xmlns:a16="http://schemas.microsoft.com/office/drawing/2014/main" xmlns="" val="411709506"/>
                  </a:ext>
                </a:extLst>
              </a:tr>
              <a:tr h="237004">
                <a:tc vMerge="1">
                  <a:txBody>
                    <a:bodyPr/>
                    <a:lstStyle/>
                    <a:p>
                      <a:endParaRPr lang="en-US"/>
                    </a:p>
                  </a:txBody>
                  <a:tcPr/>
                </a:tc>
                <a:tc>
                  <a:txBody>
                    <a:bodyPr/>
                    <a:lstStyle/>
                    <a:p>
                      <a:pPr marL="0" marR="0" algn="ctr">
                        <a:spcBef>
                          <a:spcPts val="0"/>
                        </a:spcBef>
                        <a:spcAft>
                          <a:spcPts val="600"/>
                        </a:spcAft>
                      </a:pPr>
                      <a:r>
                        <a:rPr lang="en-US" sz="1600" dirty="0">
                          <a:effectLst/>
                        </a:rPr>
                        <a:t>Cost (AED/m2)</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a:effectLst/>
                        </a:rPr>
                        <a:t>Total (AED)</a:t>
                      </a:r>
                      <a:endParaRPr lang="en-US" sz="170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a:effectLst/>
                        </a:rPr>
                        <a:t>Cost (AED/m2)</a:t>
                      </a:r>
                      <a:endParaRPr lang="en-US" sz="170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dirty="0">
                          <a:effectLst/>
                        </a:rPr>
                        <a:t>Total (AED)</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extLst>
                  <a:ext uri="{0D108BD9-81ED-4DB2-BD59-A6C34878D82A}">
                    <a16:rowId xmlns:a16="http://schemas.microsoft.com/office/drawing/2014/main" xmlns="" val="2075340848"/>
                  </a:ext>
                </a:extLst>
              </a:tr>
              <a:tr h="237004">
                <a:tc>
                  <a:txBody>
                    <a:bodyPr/>
                    <a:lstStyle/>
                    <a:p>
                      <a:pPr marL="0" marR="0" algn="ctr">
                        <a:spcBef>
                          <a:spcPts val="0"/>
                        </a:spcBef>
                        <a:spcAft>
                          <a:spcPts val="600"/>
                        </a:spcAft>
                      </a:pPr>
                      <a:r>
                        <a:rPr lang="en-US" sz="1600" dirty="0">
                          <a:effectLst/>
                        </a:rPr>
                        <a:t>90,000</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solidFill>
                      <a:srgbClr val="FCCD04"/>
                    </a:solidFill>
                  </a:tcPr>
                </a:tc>
                <a:tc>
                  <a:txBody>
                    <a:bodyPr/>
                    <a:lstStyle/>
                    <a:p>
                      <a:pPr marL="0" marR="0" algn="ctr">
                        <a:spcBef>
                          <a:spcPts val="0"/>
                        </a:spcBef>
                        <a:spcAft>
                          <a:spcPts val="600"/>
                        </a:spcAft>
                      </a:pPr>
                      <a:r>
                        <a:rPr lang="en-US" sz="1600">
                          <a:effectLst/>
                        </a:rPr>
                        <a:t>65</a:t>
                      </a:r>
                      <a:endParaRPr lang="en-US" sz="170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a:effectLst/>
                        </a:rPr>
                        <a:t>5,850,000</a:t>
                      </a:r>
                      <a:endParaRPr lang="en-US" sz="170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a:effectLst/>
                        </a:rPr>
                        <a:t>39*</a:t>
                      </a:r>
                      <a:endParaRPr lang="en-US" sz="170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tc>
                  <a:txBody>
                    <a:bodyPr/>
                    <a:lstStyle/>
                    <a:p>
                      <a:pPr marL="0" marR="0" algn="ctr">
                        <a:spcBef>
                          <a:spcPts val="0"/>
                        </a:spcBef>
                        <a:spcAft>
                          <a:spcPts val="600"/>
                        </a:spcAft>
                      </a:pPr>
                      <a:r>
                        <a:rPr lang="en-US" sz="1600" dirty="0">
                          <a:effectLst/>
                        </a:rPr>
                        <a:t>3,510,000</a:t>
                      </a:r>
                      <a:endParaRPr lang="en-US" sz="1700" dirty="0">
                        <a:effectLst/>
                        <a:latin typeface="Times New Roman" panose="02020603050405020304" pitchFamily="18" charset="0"/>
                        <a:ea typeface="Calibri" panose="020F0502020204030204" pitchFamily="34" charset="0"/>
                        <a:cs typeface="Arial" panose="020B0604020202020204" pitchFamily="34" charset="0"/>
                      </a:endParaRPr>
                    </a:p>
                  </a:txBody>
                  <a:tcPr marL="95392" marR="95392" marT="0" marB="0" anchor="ctr"/>
                </a:tc>
                <a:extLst>
                  <a:ext uri="{0D108BD9-81ED-4DB2-BD59-A6C34878D82A}">
                    <a16:rowId xmlns:a16="http://schemas.microsoft.com/office/drawing/2014/main" xmlns="" val="275425059"/>
                  </a:ext>
                </a:extLst>
              </a:tr>
            </a:tbl>
          </a:graphicData>
        </a:graphic>
      </p:graphicFrame>
      <p:sp>
        <p:nvSpPr>
          <p:cNvPr id="9" name="TextBox 8">
            <a:extLst>
              <a:ext uri="{FF2B5EF4-FFF2-40B4-BE49-F238E27FC236}">
                <a16:creationId xmlns:a16="http://schemas.microsoft.com/office/drawing/2014/main" xmlns="" id="{B0384AC8-6EBA-43E5-9832-B946336FB358}"/>
              </a:ext>
            </a:extLst>
          </p:cNvPr>
          <p:cNvSpPr txBox="1"/>
          <p:nvPr/>
        </p:nvSpPr>
        <p:spPr>
          <a:xfrm>
            <a:off x="1447800" y="718125"/>
            <a:ext cx="7391400" cy="646331"/>
          </a:xfrm>
          <a:prstGeom prst="rect">
            <a:avLst/>
          </a:prstGeom>
          <a:noFill/>
        </p:spPr>
        <p:txBody>
          <a:bodyPr wrap="square" rtlCol="0">
            <a:spAutoFit/>
          </a:bodyPr>
          <a:lstStyle/>
          <a:p>
            <a:r>
              <a:rPr lang="en-US" dirty="0"/>
              <a:t>As provided from Best-Grid Co., The price of installing the Geocells including labor work and backfilling material is 39 AED/sqm on average.  </a:t>
            </a:r>
          </a:p>
        </p:txBody>
      </p:sp>
      <p:sp>
        <p:nvSpPr>
          <p:cNvPr id="10" name="TextBox 9">
            <a:extLst>
              <a:ext uri="{FF2B5EF4-FFF2-40B4-BE49-F238E27FC236}">
                <a16:creationId xmlns:a16="http://schemas.microsoft.com/office/drawing/2014/main" xmlns="" id="{7B0F1CFC-4575-46C9-95F0-A0397B2EE1FB}"/>
              </a:ext>
            </a:extLst>
          </p:cNvPr>
          <p:cNvSpPr txBox="1"/>
          <p:nvPr/>
        </p:nvSpPr>
        <p:spPr>
          <a:xfrm>
            <a:off x="1447800" y="2898818"/>
            <a:ext cx="2819400" cy="1200329"/>
          </a:xfrm>
          <a:prstGeom prst="rect">
            <a:avLst/>
          </a:prstGeom>
          <a:noFill/>
        </p:spPr>
        <p:txBody>
          <a:bodyPr wrap="square" rtlCol="0">
            <a:spAutoFit/>
          </a:bodyPr>
          <a:lstStyle/>
          <a:p>
            <a:r>
              <a:rPr lang="en-US" dirty="0"/>
              <a:t>The savings in this project will be 2,340,000 AED, which will be saving </a:t>
            </a:r>
            <a:r>
              <a:rPr lang="en-US" b="1" dirty="0">
                <a:effectLst>
                  <a:outerShdw blurRad="38100" dist="38100" dir="2700000" algn="tl">
                    <a:srgbClr val="000000">
                      <a:alpha val="43137"/>
                    </a:srgbClr>
                  </a:outerShdw>
                </a:effectLst>
              </a:rPr>
              <a:t>40% </a:t>
            </a:r>
            <a:r>
              <a:rPr lang="en-US" dirty="0"/>
              <a:t>of the cost</a:t>
            </a:r>
          </a:p>
        </p:txBody>
      </p:sp>
      <p:graphicFrame>
        <p:nvGraphicFramePr>
          <p:cNvPr id="13" name="Chart 12">
            <a:extLst>
              <a:ext uri="{FF2B5EF4-FFF2-40B4-BE49-F238E27FC236}">
                <a16:creationId xmlns:a16="http://schemas.microsoft.com/office/drawing/2014/main" xmlns="" id="{996FA72E-9CAB-496B-905C-799EBA0BFEDB}"/>
              </a:ext>
            </a:extLst>
          </p:cNvPr>
          <p:cNvGraphicFramePr/>
          <p:nvPr>
            <p:extLst>
              <p:ext uri="{D42A27DB-BD31-4B8C-83A1-F6EECF244321}">
                <p14:modId xmlns:p14="http://schemas.microsoft.com/office/powerpoint/2010/main" val="1986598996"/>
              </p:ext>
            </p:extLst>
          </p:nvPr>
        </p:nvGraphicFramePr>
        <p:xfrm>
          <a:off x="4953000" y="2707238"/>
          <a:ext cx="2590800" cy="22137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68628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950D625C-9150-47FC-A256-15357358E6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pic>
        <p:nvPicPr>
          <p:cNvPr id="8" name="Content Placeholder 7">
            <a:extLst>
              <a:ext uri="{FF2B5EF4-FFF2-40B4-BE49-F238E27FC236}">
                <a16:creationId xmlns:a16="http://schemas.microsoft.com/office/drawing/2014/main" xmlns="" id="{1DC207A4-9E3B-4A81-A44A-06F5A4014FCA}"/>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6675" t="2830" r="5667"/>
          <a:stretch/>
        </p:blipFill>
        <p:spPr>
          <a:xfrm>
            <a:off x="6096000" y="390645"/>
            <a:ext cx="2625059" cy="27417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xmlns="" id="{B5928B02-2358-4ECA-B621-AA2317CD4696}"/>
              </a:ext>
            </a:extLst>
          </p:cNvPr>
          <p:cNvSpPr txBox="1"/>
          <p:nvPr/>
        </p:nvSpPr>
        <p:spPr>
          <a:xfrm>
            <a:off x="2032591" y="241864"/>
            <a:ext cx="4038600" cy="461665"/>
          </a:xfrm>
          <a:prstGeom prst="rect">
            <a:avLst/>
          </a:prstGeom>
          <a:noFill/>
        </p:spPr>
        <p:txBody>
          <a:bodyPr wrap="square" rtlCol="0">
            <a:spAutoFit/>
          </a:bodyPr>
          <a:lstStyle/>
          <a:p>
            <a:r>
              <a:rPr lang="en-US" sz="2400" b="1" dirty="0">
                <a:ln w="9525">
                  <a:solidFill>
                    <a:schemeClr val="bg1"/>
                  </a:solidFill>
                  <a:prstDash val="solid"/>
                </a:ln>
                <a:solidFill>
                  <a:srgbClr val="FCCD04"/>
                </a:solidFill>
                <a:effectLst>
                  <a:outerShdw blurRad="12700" dist="38100" dir="2700000" algn="tl" rotWithShape="0">
                    <a:schemeClr val="bg1">
                      <a:lumMod val="50000"/>
                    </a:schemeClr>
                  </a:outerShdw>
                </a:effectLst>
              </a:rPr>
              <a:t>Advantages of Geocells </a:t>
            </a:r>
          </a:p>
        </p:txBody>
      </p:sp>
      <p:sp>
        <p:nvSpPr>
          <p:cNvPr id="6" name="TextBox 5">
            <a:extLst>
              <a:ext uri="{FF2B5EF4-FFF2-40B4-BE49-F238E27FC236}">
                <a16:creationId xmlns:a16="http://schemas.microsoft.com/office/drawing/2014/main" xmlns="" id="{BCD8F460-85B7-41CA-BED8-0017BF5E61CE}"/>
              </a:ext>
            </a:extLst>
          </p:cNvPr>
          <p:cNvSpPr txBox="1"/>
          <p:nvPr/>
        </p:nvSpPr>
        <p:spPr>
          <a:xfrm>
            <a:off x="1600200" y="819150"/>
            <a:ext cx="3962400" cy="3139321"/>
          </a:xfrm>
          <a:prstGeom prst="rect">
            <a:avLst/>
          </a:prstGeom>
          <a:noFill/>
        </p:spPr>
        <p:txBody>
          <a:bodyPr wrap="square" rtlCol="0">
            <a:spAutoFit/>
          </a:bodyPr>
          <a:lstStyle/>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Easily transported {Logistics is Large QTY is not a problem}</a:t>
            </a:r>
          </a:p>
          <a:p>
            <a:pPr marL="285750" indent="-285750">
              <a:buFont typeface="Wingdings" panose="05000000000000000000" pitchFamily="2" charset="2"/>
              <a:buChar char="Ø"/>
            </a:pPr>
            <a:r>
              <a:rPr lang="en-US" dirty="0">
                <a:latin typeface="Times New Roman" panose="02020603050405020304" pitchFamily="18" charset="0"/>
                <a:ea typeface="Calibri" panose="020F0502020204030204" pitchFamily="34" charset="0"/>
              </a:rPr>
              <a:t>E</a:t>
            </a:r>
            <a:r>
              <a:rPr lang="en-US" sz="1800" dirty="0">
                <a:effectLst/>
                <a:latin typeface="Times New Roman" panose="02020603050405020304" pitchFamily="18" charset="0"/>
                <a:ea typeface="Calibri" panose="020F0502020204030204" pitchFamily="34" charset="0"/>
              </a:rPr>
              <a:t>asy to install {No skilled labors needed}</a:t>
            </a:r>
          </a:p>
          <a:p>
            <a:pPr marL="285750" indent="-285750">
              <a:buFont typeface="Wingdings" panose="05000000000000000000" pitchFamily="2" charset="2"/>
              <a:buChar char="Ø"/>
            </a:pPr>
            <a:r>
              <a:rPr lang="en-US" dirty="0">
                <a:latin typeface="Times New Roman" panose="02020603050405020304" pitchFamily="18" charset="0"/>
              </a:rPr>
              <a:t>Can be installed in any weather condition.</a:t>
            </a: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Faster to install {1100 sqm/day}</a:t>
            </a: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Cost effective </a:t>
            </a: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Reduce carbon foot‐print</a:t>
            </a: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More aesthetic</a:t>
            </a:r>
          </a:p>
          <a:p>
            <a:endParaRPr lang="en-US" dirty="0"/>
          </a:p>
        </p:txBody>
      </p:sp>
      <p:pic>
        <p:nvPicPr>
          <p:cNvPr id="10" name="Picture 9">
            <a:extLst>
              <a:ext uri="{FF2B5EF4-FFF2-40B4-BE49-F238E27FC236}">
                <a16:creationId xmlns:a16="http://schemas.microsoft.com/office/drawing/2014/main" xmlns="" id="{9E504CCA-89F0-4E5C-9190-A387761C2D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3000" y="2822971"/>
            <a:ext cx="2819400" cy="21145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00607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5" name="مستطيل 4"/>
          <p:cNvSpPr/>
          <p:nvPr/>
        </p:nvSpPr>
        <p:spPr>
          <a:xfrm>
            <a:off x="-206340" y="1786920"/>
            <a:ext cx="4809047" cy="1569660"/>
          </a:xfrm>
          <a:prstGeom prst="rect">
            <a:avLst/>
          </a:prstGeom>
        </p:spPr>
        <p:txBody>
          <a:bodyPr wrap="square">
            <a:spAutoFit/>
          </a:bodyPr>
          <a:lstStyle/>
          <a:p>
            <a:pPr algn="ctr"/>
            <a:r>
              <a:rPr lang="" sz="4800" b="1" dirty="0">
                <a:effectLst>
                  <a:outerShdw blurRad="38100" dist="38100" dir="2700000" algn="tl">
                    <a:srgbClr val="000000">
                      <a:alpha val="43137"/>
                    </a:srgbClr>
                  </a:outerShdw>
                </a:effectLst>
              </a:rPr>
              <a:t>PAVEMENT DESIGN</a:t>
            </a:r>
            <a:endParaRPr lang="en-US" sz="4800" b="1" dirty="0">
              <a:effectLst>
                <a:outerShdw blurRad="38100" dist="38100" dir="2700000" algn="tl">
                  <a:srgbClr val="000000">
                    <a:alpha val="43137"/>
                  </a:srgbClr>
                </a:outerShdw>
              </a:effectLst>
            </a:endParaRPr>
          </a:p>
        </p:txBody>
      </p:sp>
      <p:sp>
        <p:nvSpPr>
          <p:cNvPr id="2" name="TextBox 1">
            <a:extLst>
              <a:ext uri="{FF2B5EF4-FFF2-40B4-BE49-F238E27FC236}">
                <a16:creationId xmlns:a16="http://schemas.microsoft.com/office/drawing/2014/main" xmlns="" id="{07E080B8-B59B-415B-A70B-B94BCCF0EF63}"/>
              </a:ext>
            </a:extLst>
          </p:cNvPr>
          <p:cNvSpPr txBox="1"/>
          <p:nvPr/>
        </p:nvSpPr>
        <p:spPr>
          <a:xfrm>
            <a:off x="304800" y="3254449"/>
            <a:ext cx="3505200" cy="369332"/>
          </a:xfrm>
          <a:prstGeom prst="rect">
            <a:avLst/>
          </a:prstGeom>
          <a:noFill/>
        </p:spPr>
        <p:txBody>
          <a:bodyPr wrap="square" rtlCol="0">
            <a:spAutoFit/>
          </a:bodyPr>
          <a:lstStyle/>
          <a:p>
            <a:pPr algn="ctr"/>
            <a:r>
              <a:rPr lang="en-US" b="1" dirty="0">
                <a:solidFill>
                  <a:srgbClr val="FCCD04"/>
                </a:solidFill>
                <a:effectLst>
                  <a:outerShdw blurRad="38100" dist="38100" dir="2700000" algn="tl">
                    <a:srgbClr val="000000">
                      <a:alpha val="43137"/>
                    </a:srgbClr>
                  </a:outerShdw>
                </a:effectLst>
              </a:rPr>
              <a:t>Local Road</a:t>
            </a:r>
          </a:p>
        </p:txBody>
      </p:sp>
    </p:spTree>
    <p:extLst>
      <p:ext uri="{BB962C8B-B14F-4D97-AF65-F5344CB8AC3E}">
        <p14:creationId xmlns:p14="http://schemas.microsoft.com/office/powerpoint/2010/main" val="1722978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1905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LOCATION</a:t>
            </a:r>
          </a:p>
        </p:txBody>
      </p:sp>
      <p:pic>
        <p:nvPicPr>
          <p:cNvPr id="3" name="Picture 2">
            <a:extLst>
              <a:ext uri="{FF2B5EF4-FFF2-40B4-BE49-F238E27FC236}">
                <a16:creationId xmlns:a16="http://schemas.microsoft.com/office/drawing/2014/main" xmlns="" id="{DCDB33F8-139D-4FDC-A26B-CA10F5B3F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971550"/>
            <a:ext cx="6432159" cy="3657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Oval 7">
            <a:extLst>
              <a:ext uri="{FF2B5EF4-FFF2-40B4-BE49-F238E27FC236}">
                <a16:creationId xmlns:a16="http://schemas.microsoft.com/office/drawing/2014/main" xmlns="" id="{BE1879EC-9D68-460B-B0F8-51EEA4E64E83}"/>
              </a:ext>
            </a:extLst>
          </p:cNvPr>
          <p:cNvSpPr/>
          <p:nvPr/>
        </p:nvSpPr>
        <p:spPr>
          <a:xfrm>
            <a:off x="3276600" y="1352550"/>
            <a:ext cx="457200" cy="4572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xmlns="" id="{C25C774E-9588-4CA5-A0E8-F7AD0E66AE84}"/>
              </a:ext>
            </a:extLst>
          </p:cNvPr>
          <p:cNvSpPr/>
          <p:nvPr/>
        </p:nvSpPr>
        <p:spPr>
          <a:xfrm>
            <a:off x="7239000" y="3638550"/>
            <a:ext cx="533400" cy="4572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393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23220"/>
          </a:xfrm>
          <a:prstGeom prst="rect">
            <a:avLst/>
          </a:prstGeom>
          <a:noFill/>
        </p:spPr>
        <p:txBody>
          <a:bodyPr wrap="square" rtlCol="0">
            <a:spAutoFit/>
          </a:bodyPr>
          <a:lstStyle/>
          <a:p>
            <a:pPr algn="ctr"/>
            <a:r>
              <a:rPr lang="en-US" sz="2800" b="1" dirty="0" err="1">
                <a:solidFill>
                  <a:srgbClr val="FCCD04"/>
                </a:solidFill>
                <a:effectLst>
                  <a:outerShdw blurRad="38100" dist="38100" dir="2700000" algn="tl">
                    <a:srgbClr val="000000">
                      <a:alpha val="43137"/>
                    </a:srgbClr>
                  </a:outerShdw>
                </a:effectLst>
              </a:rPr>
              <a:t>Qabatyia</a:t>
            </a:r>
            <a:r>
              <a:rPr lang="en-US" sz="2800" b="1" dirty="0">
                <a:solidFill>
                  <a:srgbClr val="FCCD04"/>
                </a:solidFill>
                <a:effectLst>
                  <a:outerShdw blurRad="38100" dist="38100" dir="2700000" algn="tl">
                    <a:srgbClr val="000000">
                      <a:alpha val="43137"/>
                    </a:srgbClr>
                  </a:outerShdw>
                </a:effectLst>
              </a:rPr>
              <a:t>-Sanur Street problems</a:t>
            </a:r>
          </a:p>
        </p:txBody>
      </p:sp>
      <p:pic>
        <p:nvPicPr>
          <p:cNvPr id="8" name="Picture 7">
            <a:extLst>
              <a:ext uri="{FF2B5EF4-FFF2-40B4-BE49-F238E27FC236}">
                <a16:creationId xmlns:a16="http://schemas.microsoft.com/office/drawing/2014/main" xmlns="" id="{37D4F734-0A84-4951-B054-71E9F2B40F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556" t="32605"/>
          <a:stretch/>
        </p:blipFill>
        <p:spPr>
          <a:xfrm>
            <a:off x="4991100" y="2499279"/>
            <a:ext cx="2666807" cy="24758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xmlns="" id="{F2682DF8-071C-40E7-B75A-007E1F6B9AE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225" r="12531"/>
          <a:stretch/>
        </p:blipFill>
        <p:spPr>
          <a:xfrm>
            <a:off x="6462753" y="666750"/>
            <a:ext cx="2260269" cy="2783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xmlns="" id="{E304B9DC-3B1E-454B-B6D5-7956EBE61CCA}"/>
              </a:ext>
            </a:extLst>
          </p:cNvPr>
          <p:cNvSpPr txBox="1"/>
          <p:nvPr/>
        </p:nvSpPr>
        <p:spPr>
          <a:xfrm>
            <a:off x="1447800" y="1123950"/>
            <a:ext cx="3352800" cy="3770263"/>
          </a:xfrm>
          <a:prstGeom prst="rect">
            <a:avLst/>
          </a:prstGeom>
          <a:noFill/>
        </p:spPr>
        <p:txBody>
          <a:bodyPr wrap="square" rtlCol="0">
            <a:spAutoFit/>
          </a:bodyPr>
          <a:lstStyle/>
          <a:p>
            <a:pPr marL="342900" marR="0" lvl="0" indent="-342900" algn="just" rtl="0">
              <a:lnSpc>
                <a:spcPct val="150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Severe cracks along the street.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Potholes.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Deformation in asphalt were noticed in some areas.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No shoulders on any side of the street.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6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Limited/tight width of the street.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5137122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graphicFrame>
        <p:nvGraphicFramePr>
          <p:cNvPr id="2" name="Table 1">
            <a:extLst>
              <a:ext uri="{FF2B5EF4-FFF2-40B4-BE49-F238E27FC236}">
                <a16:creationId xmlns:a16="http://schemas.microsoft.com/office/drawing/2014/main" xmlns="" id="{2B945B06-4AF5-4575-A14D-A34678F6E272}"/>
              </a:ext>
            </a:extLst>
          </p:cNvPr>
          <p:cNvGraphicFramePr>
            <a:graphicFrameLocks noGrp="1"/>
          </p:cNvGraphicFramePr>
          <p:nvPr>
            <p:extLst>
              <p:ext uri="{D42A27DB-BD31-4B8C-83A1-F6EECF244321}">
                <p14:modId xmlns:p14="http://schemas.microsoft.com/office/powerpoint/2010/main" val="818054461"/>
              </p:ext>
            </p:extLst>
          </p:nvPr>
        </p:nvGraphicFramePr>
        <p:xfrm>
          <a:off x="2209800" y="979349"/>
          <a:ext cx="5943600" cy="3261360"/>
        </p:xfrm>
        <a:graphic>
          <a:graphicData uri="http://schemas.openxmlformats.org/drawingml/2006/table">
            <a:tbl>
              <a:tblPr firstRow="1" firstCol="1" bandRow="1">
                <a:tableStyleId>{5C22544A-7EE6-4342-B048-85BDC9FD1C3A}</a:tableStyleId>
              </a:tblPr>
              <a:tblGrid>
                <a:gridCol w="1414146">
                  <a:extLst>
                    <a:ext uri="{9D8B030D-6E8A-4147-A177-3AD203B41FA5}">
                      <a16:colId xmlns:a16="http://schemas.microsoft.com/office/drawing/2014/main" xmlns="" val="758861330"/>
                    </a:ext>
                  </a:extLst>
                </a:gridCol>
                <a:gridCol w="639793">
                  <a:extLst>
                    <a:ext uri="{9D8B030D-6E8A-4147-A177-3AD203B41FA5}">
                      <a16:colId xmlns:a16="http://schemas.microsoft.com/office/drawing/2014/main" xmlns="" val="3028848607"/>
                    </a:ext>
                  </a:extLst>
                </a:gridCol>
                <a:gridCol w="502695">
                  <a:extLst>
                    <a:ext uri="{9D8B030D-6E8A-4147-A177-3AD203B41FA5}">
                      <a16:colId xmlns:a16="http://schemas.microsoft.com/office/drawing/2014/main" xmlns="" val="4272074308"/>
                    </a:ext>
                  </a:extLst>
                </a:gridCol>
                <a:gridCol w="776892">
                  <a:extLst>
                    <a:ext uri="{9D8B030D-6E8A-4147-A177-3AD203B41FA5}">
                      <a16:colId xmlns:a16="http://schemas.microsoft.com/office/drawing/2014/main" xmlns="" val="1665449478"/>
                    </a:ext>
                  </a:extLst>
                </a:gridCol>
                <a:gridCol w="502695">
                  <a:extLst>
                    <a:ext uri="{9D8B030D-6E8A-4147-A177-3AD203B41FA5}">
                      <a16:colId xmlns:a16="http://schemas.microsoft.com/office/drawing/2014/main" xmlns="" val="1139118663"/>
                    </a:ext>
                  </a:extLst>
                </a:gridCol>
                <a:gridCol w="731192">
                  <a:extLst>
                    <a:ext uri="{9D8B030D-6E8A-4147-A177-3AD203B41FA5}">
                      <a16:colId xmlns:a16="http://schemas.microsoft.com/office/drawing/2014/main" xmlns="" val="987667397"/>
                    </a:ext>
                  </a:extLst>
                </a:gridCol>
                <a:gridCol w="825066">
                  <a:extLst>
                    <a:ext uri="{9D8B030D-6E8A-4147-A177-3AD203B41FA5}">
                      <a16:colId xmlns:a16="http://schemas.microsoft.com/office/drawing/2014/main" xmlns="" val="4247620043"/>
                    </a:ext>
                  </a:extLst>
                </a:gridCol>
                <a:gridCol w="551121">
                  <a:extLst>
                    <a:ext uri="{9D8B030D-6E8A-4147-A177-3AD203B41FA5}">
                      <a16:colId xmlns:a16="http://schemas.microsoft.com/office/drawing/2014/main" xmlns="" val="1532153951"/>
                    </a:ext>
                  </a:extLst>
                </a:gridCol>
              </a:tblGrid>
              <a:tr h="382270">
                <a:tc>
                  <a:txBody>
                    <a:bodyPr/>
                    <a:lstStyle/>
                    <a:p>
                      <a:pPr marL="0" marR="0" algn="ctr">
                        <a:spcBef>
                          <a:spcPts val="0"/>
                        </a:spcBef>
                        <a:spcAft>
                          <a:spcPts val="600"/>
                        </a:spcAft>
                      </a:pPr>
                      <a:r>
                        <a:rPr lang="en-US" sz="1100">
                          <a:solidFill>
                            <a:schemeClr val="tx1"/>
                          </a:solidFill>
                          <a:effectLst/>
                        </a:rPr>
                        <a:t> </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dirty="0">
                          <a:solidFill>
                            <a:schemeClr val="tx1"/>
                          </a:solidFill>
                          <a:effectLst/>
                        </a:rPr>
                        <a:t>Trailer</a:t>
                      </a:r>
                      <a:endParaRPr lang="en-US" sz="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solidFill>
                            <a:schemeClr val="tx1"/>
                          </a:solidFill>
                          <a:effectLst/>
                        </a:rPr>
                        <a:t>Single unit 3 axle</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solidFill>
                            <a:schemeClr val="tx1"/>
                          </a:solidFill>
                          <a:effectLst/>
                        </a:rPr>
                        <a:t>Single unit 2 axle 6 tires</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solidFill>
                            <a:schemeClr val="tx1"/>
                          </a:solidFill>
                          <a:effectLst/>
                        </a:rPr>
                        <a:t>Bus</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solidFill>
                            <a:schemeClr val="tx1"/>
                          </a:solidFill>
                          <a:effectLst/>
                        </a:rPr>
                        <a:t>Single unit 2 axle 4 tires</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solidFill>
                            <a:schemeClr val="tx1"/>
                          </a:solidFill>
                          <a:effectLst/>
                        </a:rPr>
                        <a:t>Taxi van</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dirty="0">
                          <a:solidFill>
                            <a:schemeClr val="tx1"/>
                          </a:solidFill>
                          <a:effectLst/>
                        </a:rPr>
                        <a:t>Passenger car</a:t>
                      </a:r>
                      <a:endParaRPr lang="en-US" sz="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extLst>
                  <a:ext uri="{0D108BD9-81ED-4DB2-BD59-A6C34878D82A}">
                    <a16:rowId xmlns:a16="http://schemas.microsoft.com/office/drawing/2014/main" xmlns="" val="310859840"/>
                  </a:ext>
                </a:extLst>
              </a:tr>
              <a:tr h="0">
                <a:tc>
                  <a:txBody>
                    <a:bodyPr/>
                    <a:lstStyle/>
                    <a:p>
                      <a:pPr marL="0" marR="0" algn="ctr">
                        <a:spcBef>
                          <a:spcPts val="0"/>
                        </a:spcBef>
                        <a:spcAft>
                          <a:spcPts val="600"/>
                        </a:spcAft>
                      </a:pPr>
                      <a:r>
                        <a:rPr lang="en-US" sz="1100">
                          <a:solidFill>
                            <a:schemeClr val="tx1"/>
                          </a:solidFill>
                          <a:effectLst/>
                        </a:rPr>
                        <a:t>ESAL factor</a:t>
                      </a:r>
                      <a:r>
                        <a:rPr lang="en-US" sz="1100" baseline="30000">
                          <a:solidFill>
                            <a:schemeClr val="tx1"/>
                          </a:solidFill>
                          <a:effectLst/>
                        </a:rPr>
                        <a:t> (1)</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0.98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0.73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0.02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0.02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0.0004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4027936419"/>
                  </a:ext>
                </a:extLst>
              </a:tr>
              <a:tr h="182245">
                <a:tc>
                  <a:txBody>
                    <a:bodyPr/>
                    <a:lstStyle/>
                    <a:p>
                      <a:pPr marL="0" marR="0" algn="ctr">
                        <a:spcBef>
                          <a:spcPts val="0"/>
                        </a:spcBef>
                        <a:spcAft>
                          <a:spcPts val="600"/>
                        </a:spcAft>
                      </a:pPr>
                      <a:r>
                        <a:rPr lang="en-US" sz="1100">
                          <a:solidFill>
                            <a:schemeClr val="tx1"/>
                          </a:solidFill>
                          <a:effectLst/>
                        </a:rPr>
                        <a:t>Number of axles</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3672109167"/>
                  </a:ext>
                </a:extLst>
              </a:tr>
              <a:tr h="365125">
                <a:tc>
                  <a:txBody>
                    <a:bodyPr/>
                    <a:lstStyle/>
                    <a:p>
                      <a:pPr marL="0" marR="0" algn="ctr">
                        <a:spcBef>
                          <a:spcPts val="0"/>
                        </a:spcBef>
                        <a:spcAft>
                          <a:spcPts val="600"/>
                        </a:spcAft>
                      </a:pPr>
                      <a:r>
                        <a:rPr lang="en-US" sz="1100">
                          <a:solidFill>
                            <a:schemeClr val="tx1"/>
                          </a:solidFill>
                          <a:effectLst/>
                        </a:rPr>
                        <a:t>Number of vehicles </a:t>
                      </a:r>
                      <a:r>
                        <a:rPr lang="en-US" sz="1100" baseline="30000">
                          <a:solidFill>
                            <a:schemeClr val="tx1"/>
                          </a:solidFill>
                          <a:effectLst/>
                        </a:rPr>
                        <a:t>(2)</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18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11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363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4027793039"/>
                  </a:ext>
                </a:extLst>
              </a:tr>
              <a:tr h="382270">
                <a:tc>
                  <a:txBody>
                    <a:bodyPr/>
                    <a:lstStyle/>
                    <a:p>
                      <a:pPr marL="0" marR="0" algn="ctr">
                        <a:spcBef>
                          <a:spcPts val="0"/>
                        </a:spcBef>
                        <a:spcAft>
                          <a:spcPts val="600"/>
                        </a:spcAft>
                      </a:pPr>
                      <a:r>
                        <a:rPr lang="en-US" sz="1100">
                          <a:solidFill>
                            <a:schemeClr val="tx1"/>
                          </a:solidFill>
                          <a:effectLst/>
                        </a:rPr>
                        <a:t>Design lane factor</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.45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845135888"/>
                  </a:ext>
                </a:extLst>
              </a:tr>
              <a:tr h="0">
                <a:tc>
                  <a:txBody>
                    <a:bodyPr/>
                    <a:lstStyle/>
                    <a:p>
                      <a:pPr marL="0" marR="0" algn="ctr">
                        <a:spcBef>
                          <a:spcPts val="0"/>
                        </a:spcBef>
                        <a:spcAft>
                          <a:spcPts val="600"/>
                        </a:spcAft>
                      </a:pPr>
                      <a:r>
                        <a:rPr lang="en-US" sz="1100">
                          <a:solidFill>
                            <a:schemeClr val="tx1"/>
                          </a:solidFill>
                          <a:effectLst/>
                        </a:rPr>
                        <a:t>Growth rate</a:t>
                      </a:r>
                      <a:r>
                        <a:rPr lang="en-US" sz="1100" baseline="30000">
                          <a:solidFill>
                            <a:schemeClr val="tx1"/>
                          </a:solidFill>
                          <a:effectLst/>
                        </a:rPr>
                        <a:t> (3)</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29.78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29.78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2229827988"/>
                  </a:ext>
                </a:extLst>
              </a:tr>
              <a:tr h="0">
                <a:tc>
                  <a:txBody>
                    <a:bodyPr/>
                    <a:lstStyle/>
                    <a:p>
                      <a:pPr marL="0" marR="0" algn="ctr">
                        <a:spcBef>
                          <a:spcPts val="0"/>
                        </a:spcBef>
                        <a:spcAft>
                          <a:spcPts val="600"/>
                        </a:spcAft>
                      </a:pPr>
                      <a:r>
                        <a:rPr lang="en-US" sz="1100">
                          <a:solidFill>
                            <a:schemeClr val="tx1"/>
                          </a:solidFill>
                          <a:effectLst/>
                        </a:rPr>
                        <a:t>AADT</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rtl="1">
                        <a:spcBef>
                          <a:spcPts val="0"/>
                        </a:spcBef>
                        <a:spcAft>
                          <a:spcPts val="600"/>
                        </a:spcAft>
                      </a:pPr>
                      <a:r>
                        <a:rPr lang="ar-JO"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2870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2870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2962729076"/>
                  </a:ext>
                </a:extLst>
              </a:tr>
              <a:tr h="427990">
                <a:tc>
                  <a:txBody>
                    <a:bodyPr/>
                    <a:lstStyle/>
                    <a:p>
                      <a:pPr marL="0" marR="0" algn="ctr">
                        <a:spcBef>
                          <a:spcPts val="0"/>
                        </a:spcBef>
                        <a:spcAft>
                          <a:spcPts val="600"/>
                        </a:spcAft>
                      </a:pPr>
                      <a:r>
                        <a:rPr lang="en-US" sz="1100">
                          <a:solidFill>
                            <a:schemeClr val="tx1"/>
                          </a:solidFill>
                          <a:effectLst/>
                        </a:rPr>
                        <a:t>Percent of vehicles</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dirty="0">
                          <a:effectLst/>
                        </a:rPr>
                        <a:t>0.0418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0.002325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 </a:t>
                      </a:r>
                      <a:endParaRPr lang="en-US" sz="1200">
                        <a:effectLst/>
                      </a:endParaRPr>
                    </a:p>
                    <a:p>
                      <a:pPr marL="0" marR="0" algn="ctr">
                        <a:spcBef>
                          <a:spcPts val="0"/>
                        </a:spcBef>
                        <a:spcAft>
                          <a:spcPts val="600"/>
                        </a:spcAft>
                      </a:pPr>
                      <a:r>
                        <a:rPr lang="en-US" sz="1100">
                          <a:effectLst/>
                        </a:rPr>
                        <a:t>0.02558</a:t>
                      </a:r>
                      <a:endParaRPr lang="en-US" sz="1200">
                        <a:effectLst/>
                      </a:endParaRPr>
                    </a:p>
                    <a:p>
                      <a:pPr marL="0" marR="0" algn="ctr">
                        <a:spcBef>
                          <a:spcPts val="0"/>
                        </a:spcBef>
                        <a:spcAft>
                          <a:spcPts val="600"/>
                        </a:spcAft>
                      </a:pPr>
                      <a:r>
                        <a:rPr lang="en-US" sz="11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0.0116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 </a:t>
                      </a:r>
                      <a:endParaRPr lang="en-US" sz="1200">
                        <a:effectLst/>
                      </a:endParaRPr>
                    </a:p>
                    <a:p>
                      <a:pPr marL="0" marR="0" algn="ctr">
                        <a:spcBef>
                          <a:spcPts val="0"/>
                        </a:spcBef>
                        <a:spcAft>
                          <a:spcPts val="600"/>
                        </a:spcAft>
                      </a:pPr>
                      <a:r>
                        <a:rPr lang="en-US" sz="1100">
                          <a:effectLst/>
                        </a:rPr>
                        <a:t>0.0093</a:t>
                      </a:r>
                      <a:endParaRPr lang="en-US" sz="1200">
                        <a:effectLst/>
                      </a:endParaRPr>
                    </a:p>
                    <a:p>
                      <a:pPr marL="0" marR="0" algn="ctr">
                        <a:spcBef>
                          <a:spcPts val="0"/>
                        </a:spcBef>
                        <a:spcAft>
                          <a:spcPts val="600"/>
                        </a:spcAft>
                      </a:pPr>
                      <a:r>
                        <a:rPr lang="en-US" sz="11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 </a:t>
                      </a:r>
                      <a:endParaRPr lang="en-US" sz="1200">
                        <a:effectLst/>
                      </a:endParaRPr>
                    </a:p>
                    <a:p>
                      <a:pPr marL="0" marR="0" algn="ctr">
                        <a:spcBef>
                          <a:spcPts val="0"/>
                        </a:spcBef>
                        <a:spcAft>
                          <a:spcPts val="600"/>
                        </a:spcAft>
                      </a:pPr>
                      <a:r>
                        <a:rPr lang="en-US" sz="1100">
                          <a:effectLst/>
                        </a:rPr>
                        <a:t>0.0651</a:t>
                      </a:r>
                      <a:endParaRPr lang="en-US" sz="1200">
                        <a:effectLst/>
                      </a:endParaRPr>
                    </a:p>
                    <a:p>
                      <a:pPr marL="0" marR="0" algn="ctr">
                        <a:spcBef>
                          <a:spcPts val="0"/>
                        </a:spcBef>
                        <a:spcAft>
                          <a:spcPts val="600"/>
                        </a:spcAft>
                      </a:pPr>
                      <a:r>
                        <a:rPr lang="en-US" sz="11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 </a:t>
                      </a:r>
                      <a:endParaRPr lang="en-US" sz="1200" dirty="0">
                        <a:effectLst/>
                      </a:endParaRPr>
                    </a:p>
                    <a:p>
                      <a:pPr marL="0" marR="0" algn="ctr">
                        <a:spcBef>
                          <a:spcPts val="0"/>
                        </a:spcBef>
                        <a:spcAft>
                          <a:spcPts val="600"/>
                        </a:spcAft>
                      </a:pPr>
                      <a:r>
                        <a:rPr lang="en-US" sz="1100" dirty="0">
                          <a:effectLst/>
                        </a:rPr>
                        <a:t>0.8441</a:t>
                      </a:r>
                      <a:endParaRPr lang="en-US" sz="1200" dirty="0">
                        <a:effectLst/>
                      </a:endParaRPr>
                    </a:p>
                    <a:p>
                      <a:pPr marL="0" marR="0" algn="ctr">
                        <a:spcBef>
                          <a:spcPts val="0"/>
                        </a:spcBef>
                        <a:spcAft>
                          <a:spcPts val="600"/>
                        </a:spcAft>
                      </a:pPr>
                      <a:r>
                        <a:rPr lang="en-US" sz="1100" dirty="0">
                          <a:effectLst/>
                        </a:rPr>
                        <a:t>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3230433697"/>
                  </a:ext>
                </a:extLst>
              </a:tr>
              <a:tr h="0">
                <a:tc>
                  <a:txBody>
                    <a:bodyPr/>
                    <a:lstStyle/>
                    <a:p>
                      <a:pPr marL="0" marR="0" algn="ctr">
                        <a:spcBef>
                          <a:spcPts val="0"/>
                        </a:spcBef>
                        <a:spcAft>
                          <a:spcPts val="600"/>
                        </a:spcAft>
                      </a:pPr>
                      <a:r>
                        <a:rPr lang="en-US" sz="1100">
                          <a:solidFill>
                            <a:schemeClr val="tx1"/>
                          </a:solidFill>
                          <a:effectLst/>
                        </a:rPr>
                        <a:t>ESAL</a:t>
                      </a:r>
                      <a:endParaRPr lang="en-US" sz="120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100">
                          <a:effectLst/>
                        </a:rPr>
                        <a:t>2.87 x 10</a:t>
                      </a:r>
                      <a:r>
                        <a:rPr lang="en-US" sz="1100" baseline="30000">
                          <a:effectLst/>
                        </a:rPr>
                        <a:t>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7.15 x10</a:t>
                      </a:r>
                      <a:r>
                        <a:rPr lang="en-US" sz="1100" baseline="300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1.51 x10</a:t>
                      </a:r>
                      <a:r>
                        <a:rPr lang="en-US" sz="1100" baseline="30000">
                          <a:effectLst/>
                        </a:rPr>
                        <a:t>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6.84 x10</a:t>
                      </a:r>
                      <a:r>
                        <a:rPr lang="en-US" sz="1100" baseline="300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6.5 x10</a:t>
                      </a:r>
                      <a:r>
                        <a:rPr lang="en-US" sz="11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a:effectLst/>
                        </a:rPr>
                        <a:t>3.6 x10</a:t>
                      </a:r>
                      <a:r>
                        <a:rPr lang="en-US" sz="1100" baseline="300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a:txBody>
                    <a:bodyPr/>
                    <a:lstStyle/>
                    <a:p>
                      <a:pPr marL="0" marR="0" algn="ctr">
                        <a:spcBef>
                          <a:spcPts val="0"/>
                        </a:spcBef>
                        <a:spcAft>
                          <a:spcPts val="600"/>
                        </a:spcAft>
                      </a:pPr>
                      <a:r>
                        <a:rPr lang="en-US" sz="1100" dirty="0">
                          <a:effectLst/>
                        </a:rPr>
                        <a:t>9479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extLst>
                  <a:ext uri="{0D108BD9-81ED-4DB2-BD59-A6C34878D82A}">
                    <a16:rowId xmlns:a16="http://schemas.microsoft.com/office/drawing/2014/main" xmlns="" val="3509439655"/>
                  </a:ext>
                </a:extLst>
              </a:tr>
              <a:tr h="0">
                <a:tc>
                  <a:txBody>
                    <a:bodyPr/>
                    <a:lstStyle/>
                    <a:p>
                      <a:pPr marL="0" marR="0" algn="ctr">
                        <a:spcBef>
                          <a:spcPts val="0"/>
                        </a:spcBef>
                        <a:spcAft>
                          <a:spcPts val="600"/>
                        </a:spcAft>
                      </a:pPr>
                      <a:r>
                        <a:rPr lang="en-US" sz="1100" dirty="0">
                          <a:solidFill>
                            <a:schemeClr val="tx1"/>
                          </a:solidFill>
                          <a:effectLst/>
                        </a:rPr>
                        <a:t>Total ESAL</a:t>
                      </a:r>
                      <a:endParaRPr lang="en-US" sz="1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gridSpan="7">
                  <a:txBody>
                    <a:bodyPr/>
                    <a:lstStyle/>
                    <a:p>
                      <a:pPr marL="0" marR="0" algn="ctr">
                        <a:spcBef>
                          <a:spcPts val="0"/>
                        </a:spcBef>
                        <a:spcAft>
                          <a:spcPts val="600"/>
                        </a:spcAft>
                      </a:pPr>
                      <a:r>
                        <a:rPr lang="en-US" sz="1100" dirty="0">
                          <a:effectLst/>
                        </a:rPr>
                        <a:t>3.21 x10</a:t>
                      </a:r>
                      <a:r>
                        <a:rPr lang="en-US" sz="1100" baseline="30000" dirty="0">
                          <a:effectLst/>
                        </a:rPr>
                        <a:t>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EF4C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368013173"/>
                  </a:ext>
                </a:extLst>
              </a:tr>
            </a:tbl>
          </a:graphicData>
        </a:graphic>
      </p:graphicFrame>
      <p:sp>
        <p:nvSpPr>
          <p:cNvPr id="3" name="TextBox 2">
            <a:extLst>
              <a:ext uri="{FF2B5EF4-FFF2-40B4-BE49-F238E27FC236}">
                <a16:creationId xmlns:a16="http://schemas.microsoft.com/office/drawing/2014/main" xmlns="" id="{5FD7C7D6-3D88-496A-90AE-834613224804}"/>
              </a:ext>
            </a:extLst>
          </p:cNvPr>
          <p:cNvSpPr txBox="1"/>
          <p:nvPr/>
        </p:nvSpPr>
        <p:spPr>
          <a:xfrm>
            <a:off x="2209800" y="4240709"/>
            <a:ext cx="5943600" cy="769441"/>
          </a:xfrm>
          <a:prstGeom prst="rect">
            <a:avLst/>
          </a:prstGeom>
          <a:noFill/>
        </p:spPr>
        <p:txBody>
          <a:bodyPr wrap="square" rtlCol="0">
            <a:spAutoFit/>
          </a:bodyPr>
          <a:lstStyle/>
          <a:p>
            <a:pPr marL="0" marR="0">
              <a:spcBef>
                <a:spcPts val="0"/>
              </a:spcBef>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 Source: Ministry of Public Works and Housing, Ramallah, Palestine</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0" marR="0">
              <a:spcBef>
                <a:spcPts val="0"/>
              </a:spcBef>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(2) From the peak hour count</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pPr marL="0" marR="0">
              <a:spcBef>
                <a:spcPts val="0"/>
              </a:spcBef>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(3) Based on an annual growth factor of 4% for a design period of 20 years.</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endParaRPr lang="en-US" sz="1100" dirty="0"/>
          </a:p>
        </p:txBody>
      </p:sp>
    </p:spTree>
    <p:extLst>
      <p:ext uri="{BB962C8B-B14F-4D97-AF65-F5344CB8AC3E}">
        <p14:creationId xmlns:p14="http://schemas.microsoft.com/office/powerpoint/2010/main" val="596020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1905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sp>
        <p:nvSpPr>
          <p:cNvPr id="6" name="مربع نص 5"/>
          <p:cNvSpPr txBox="1"/>
          <p:nvPr/>
        </p:nvSpPr>
        <p:spPr>
          <a:xfrm>
            <a:off x="1752600" y="895350"/>
            <a:ext cx="3505200" cy="369332"/>
          </a:xfrm>
          <a:prstGeom prst="rect">
            <a:avLst/>
          </a:prstGeom>
          <a:noFill/>
        </p:spPr>
        <p:txBody>
          <a:bodyPr wrap="square" rtlCol="0">
            <a:spAutoFit/>
          </a:bodyPr>
          <a:lstStyle/>
          <a:p>
            <a:r>
              <a:rPr lang="en-US" b="1" dirty="0">
                <a:solidFill>
                  <a:schemeClr val="tx1">
                    <a:lumMod val="65000"/>
                    <a:lumOff val="35000"/>
                  </a:schemeClr>
                </a:solidFill>
                <a:effectLst>
                  <a:outerShdw blurRad="38100" dist="38100" dir="2700000" algn="tl">
                    <a:srgbClr val="000000">
                      <a:alpha val="43137"/>
                    </a:srgbClr>
                  </a:outerShdw>
                </a:effectLst>
              </a:rPr>
              <a:t>DATA ANALYSIS</a:t>
            </a:r>
          </a:p>
        </p:txBody>
      </p:sp>
      <mc:AlternateContent xmlns:mc="http://schemas.openxmlformats.org/markup-compatibility/2006" xmlns:a14="http://schemas.microsoft.com/office/drawing/2010/main">
        <mc:Choice Requires="a14">
          <p:sp>
            <p:nvSpPr>
              <p:cNvPr id="7" name="مستطيل 6"/>
              <p:cNvSpPr/>
              <p:nvPr/>
            </p:nvSpPr>
            <p:spPr>
              <a:xfrm>
                <a:off x="1219200" y="1581150"/>
                <a:ext cx="8077200" cy="752707"/>
              </a:xfrm>
              <a:prstGeom prst="rect">
                <a:avLst/>
              </a:prstGeom>
            </p:spPr>
            <p:txBody>
              <a:bodyPr wrap="square">
                <a:spAutoFit/>
              </a:bodyPr>
              <a:lstStyle/>
              <a:p>
                <a:r>
                  <a:rPr lang="en-US" dirty="0"/>
                  <a:t>Log</a:t>
                </a:r>
                <a:r>
                  <a:rPr lang="en-US" baseline="-25000" dirty="0"/>
                  <a:t>10 </a:t>
                </a:r>
                <a:r>
                  <a:rPr lang="en-US" dirty="0"/>
                  <a:t>W</a:t>
                </a:r>
                <a:r>
                  <a:rPr lang="en-US" baseline="-25000" dirty="0"/>
                  <a:t>18 </a:t>
                </a:r>
                <a:r>
                  <a:rPr lang="en-US" dirty="0"/>
                  <a:t>=(Z</a:t>
                </a:r>
                <a:r>
                  <a:rPr lang="en-US" baseline="-25000" dirty="0"/>
                  <a:t>R</a:t>
                </a:r>
                <a:r>
                  <a:rPr lang="en-US" dirty="0"/>
                  <a:t>) x (S</a:t>
                </a:r>
                <a:r>
                  <a:rPr lang="en-US" baseline="-25000" dirty="0"/>
                  <a:t>0</a:t>
                </a:r>
                <a:r>
                  <a:rPr lang="en-US" dirty="0"/>
                  <a:t>) +9.36 x log</a:t>
                </a:r>
                <a:r>
                  <a:rPr lang="en-US" baseline="-25000" dirty="0"/>
                  <a:t>10</a:t>
                </a:r>
                <a:r>
                  <a:rPr lang="en-US" dirty="0"/>
                  <a:t>(S</a:t>
                </a:r>
                <a:r>
                  <a:rPr lang="en-US" baseline="-25000" dirty="0"/>
                  <a:t>N</a:t>
                </a:r>
                <a:r>
                  <a:rPr lang="en-US" dirty="0"/>
                  <a:t>+1) -0.20 +2.32 x log</a:t>
                </a:r>
                <a:r>
                  <a:rPr lang="en-US" baseline="-25000" dirty="0"/>
                  <a:t>10</a:t>
                </a:r>
                <a:r>
                  <a:rPr lang="en-US" dirty="0"/>
                  <a:t>Xm</a:t>
                </a:r>
                <a:r>
                  <a:rPr lang="en-US" baseline="-25000" dirty="0"/>
                  <a:t>R</a:t>
                </a:r>
                <a:r>
                  <a:rPr lang="en-US" dirty="0"/>
                  <a:t> – 8.07 +</a:t>
                </a:r>
                <a14:m>
                  <m:oMath xmlns:m="http://schemas.openxmlformats.org/officeDocument/2006/math">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a:rPr>
                              <m:t>log</m:t>
                            </m:r>
                          </m:fName>
                          <m:e>
                            <m:r>
                              <a:rPr lang="en-US" i="1">
                                <a:latin typeface="Cambria Math"/>
                              </a:rPr>
                              <m:t>10</m:t>
                            </m:r>
                            <m:r>
                              <a:rPr lang="en-US" i="1">
                                <a:latin typeface="Cambria Math"/>
                              </a:rPr>
                              <m:t> (</m:t>
                            </m:r>
                            <m:f>
                              <m:fPr>
                                <m:ctrlPr>
                                  <a:rPr lang="en-US" i="1">
                                    <a:latin typeface="Cambria Math" panose="02040503050406030204" pitchFamily="18" charset="0"/>
                                  </a:rPr>
                                </m:ctrlPr>
                              </m:fPr>
                              <m:num>
                                <m:r>
                                  <a:rPr lang="en-US" i="1">
                                    <a:latin typeface="Cambria Math"/>
                                  </a:rPr>
                                  <m:t>𝛥</m:t>
                                </m:r>
                                <m:r>
                                  <a:rPr lang="en-US" i="1">
                                    <a:latin typeface="Cambria Math"/>
                                  </a:rPr>
                                  <m:t>𝑃𝑆𝐼</m:t>
                                </m:r>
                              </m:num>
                              <m:den>
                                <m:r>
                                  <a:rPr lang="en-US" i="1">
                                    <a:latin typeface="Cambria Math"/>
                                  </a:rPr>
                                  <m:t>4</m:t>
                                </m:r>
                                <m:r>
                                  <a:rPr lang="en-US" i="1">
                                    <a:latin typeface="Cambria Math"/>
                                  </a:rPr>
                                  <m:t>.</m:t>
                                </m:r>
                                <m:r>
                                  <a:rPr lang="en-US" i="1">
                                    <a:latin typeface="Cambria Math"/>
                                  </a:rPr>
                                  <m:t>2</m:t>
                                </m:r>
                                <m:r>
                                  <a:rPr lang="en-US" i="1">
                                    <a:latin typeface="Cambria Math"/>
                                  </a:rPr>
                                  <m:t>−</m:t>
                                </m:r>
                                <m:r>
                                  <a:rPr lang="en-US" i="1">
                                    <a:latin typeface="Cambria Math"/>
                                  </a:rPr>
                                  <m:t>1</m:t>
                                </m:r>
                                <m:r>
                                  <a:rPr lang="en-US" i="1">
                                    <a:latin typeface="Cambria Math"/>
                                  </a:rPr>
                                  <m:t>.</m:t>
                                </m:r>
                                <m:r>
                                  <a:rPr lang="en-US" i="1">
                                    <a:latin typeface="Cambria Math"/>
                                  </a:rPr>
                                  <m:t>5</m:t>
                                </m:r>
                              </m:den>
                            </m:f>
                            <m:r>
                              <a:rPr lang="en-US" i="1">
                                <a:latin typeface="Cambria Math"/>
                              </a:rPr>
                              <m:t>)</m:t>
                            </m:r>
                          </m:e>
                        </m:func>
                      </m:num>
                      <m:den>
                        <m:r>
                          <a:rPr lang="en-US" i="1">
                            <a:latin typeface="Cambria Math"/>
                          </a:rPr>
                          <m:t>.</m:t>
                        </m:r>
                        <m:r>
                          <a:rPr lang="en-US" i="1">
                            <a:latin typeface="Cambria Math"/>
                          </a:rPr>
                          <m:t>4</m:t>
                        </m:r>
                        <m:r>
                          <a:rPr lang="en-US" i="1">
                            <a:latin typeface="Cambria Math"/>
                          </a:rPr>
                          <m:t>+(</m:t>
                        </m:r>
                        <m:f>
                          <m:fPr>
                            <m:ctrlPr>
                              <a:rPr lang="en-US" i="1">
                                <a:latin typeface="Cambria Math" panose="02040503050406030204" pitchFamily="18" charset="0"/>
                              </a:rPr>
                            </m:ctrlPr>
                          </m:fPr>
                          <m:num>
                            <m:r>
                              <a:rPr lang="en-US" i="1">
                                <a:latin typeface="Cambria Math"/>
                              </a:rPr>
                              <m:t>1094</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a:rPr>
                                      <m:t>𝑆𝑁</m:t>
                                    </m:r>
                                    <m:r>
                                      <a:rPr lang="en-US" i="1">
                                        <a:latin typeface="Cambria Math"/>
                                      </a:rPr>
                                      <m:t>+</m:t>
                                    </m:r>
                                    <m:r>
                                      <a:rPr lang="en-US" i="1">
                                        <a:latin typeface="Cambria Math"/>
                                      </a:rPr>
                                      <m:t>1</m:t>
                                    </m:r>
                                  </m:e>
                                </m:d>
                              </m:e>
                              <m:sup>
                                <m:r>
                                  <a:rPr lang="en-US" i="1">
                                    <a:latin typeface="Cambria Math"/>
                                  </a:rPr>
                                  <m:t>5</m:t>
                                </m:r>
                                <m:r>
                                  <a:rPr lang="en-US" i="1">
                                    <a:latin typeface="Cambria Math"/>
                                  </a:rPr>
                                  <m:t>.</m:t>
                                </m:r>
                                <m:r>
                                  <a:rPr lang="en-US" i="1">
                                    <a:latin typeface="Cambria Math"/>
                                  </a:rPr>
                                  <m:t>19</m:t>
                                </m:r>
                              </m:sup>
                            </m:sSup>
                          </m:den>
                        </m:f>
                        <m:r>
                          <a:rPr lang="en-US" i="1">
                            <a:latin typeface="Cambria Math"/>
                          </a:rPr>
                          <m:t>)</m:t>
                        </m:r>
                      </m:den>
                    </m:f>
                  </m:oMath>
                </a14:m>
                <a:endParaRPr lang="en-US" dirty="0"/>
              </a:p>
            </p:txBody>
          </p:sp>
        </mc:Choice>
        <mc:Fallback xmlns="">
          <p:sp>
            <p:nvSpPr>
              <p:cNvPr id="7" name="مستطيل 6"/>
              <p:cNvSpPr>
                <a:spLocks noRot="1" noChangeAspect="1" noMove="1" noResize="1" noEditPoints="1" noAdjustHandles="1" noChangeArrowheads="1" noChangeShapeType="1" noTextEdit="1"/>
              </p:cNvSpPr>
              <p:nvPr/>
            </p:nvSpPr>
            <p:spPr>
              <a:xfrm>
                <a:off x="1219200" y="1581150"/>
                <a:ext cx="8077200" cy="752707"/>
              </a:xfrm>
              <a:prstGeom prst="rect">
                <a:avLst/>
              </a:prstGeom>
              <a:blipFill rotWithShape="1">
                <a:blip r:embed="rId3"/>
                <a:stretch>
                  <a:fillRect l="-604"/>
                </a:stretch>
              </a:blipFill>
            </p:spPr>
            <p:txBody>
              <a:bodyPr/>
              <a:lstStyle/>
              <a:p>
                <a:r>
                  <a:rPr lang="en-US">
                    <a:noFill/>
                  </a:rPr>
                  <a:t> </a:t>
                </a:r>
              </a:p>
            </p:txBody>
          </p:sp>
        </mc:Fallback>
      </mc:AlternateContent>
      <p:sp>
        <p:nvSpPr>
          <p:cNvPr id="8" name="مربع نص 7"/>
          <p:cNvSpPr txBox="1"/>
          <p:nvPr/>
        </p:nvSpPr>
        <p:spPr>
          <a:xfrm>
            <a:off x="2362200" y="1211818"/>
            <a:ext cx="2514600" cy="369332"/>
          </a:xfrm>
          <a:prstGeom prst="rect">
            <a:avLst/>
          </a:prstGeom>
          <a:noFill/>
        </p:spPr>
        <p:txBody>
          <a:bodyPr wrap="square" rtlCol="0">
            <a:spAutoFit/>
          </a:bodyPr>
          <a:lstStyle/>
          <a:p>
            <a:pPr marL="285750" indent="-285750">
              <a:buFont typeface="Arial" pitchFamily="34" charset="0"/>
              <a:buChar char="•"/>
            </a:pPr>
            <a:r>
              <a:rPr lang="en-US" b="1" u="sng" dirty="0">
                <a:solidFill>
                  <a:srgbClr val="FCCD04"/>
                </a:solidFill>
                <a:effectLst>
                  <a:outerShdw blurRad="38100" dist="38100" dir="2700000" algn="tl">
                    <a:srgbClr val="000000">
                      <a:alpha val="43137"/>
                    </a:srgbClr>
                  </a:outerShdw>
                </a:effectLst>
              </a:rPr>
              <a:t>INPUT</a:t>
            </a:r>
          </a:p>
        </p:txBody>
      </p:sp>
      <p:sp>
        <p:nvSpPr>
          <p:cNvPr id="10" name="مربع نص 9"/>
          <p:cNvSpPr txBox="1"/>
          <p:nvPr/>
        </p:nvSpPr>
        <p:spPr>
          <a:xfrm>
            <a:off x="2382103" y="2583418"/>
            <a:ext cx="2514600" cy="369332"/>
          </a:xfrm>
          <a:prstGeom prst="rect">
            <a:avLst/>
          </a:prstGeom>
          <a:noFill/>
        </p:spPr>
        <p:txBody>
          <a:bodyPr wrap="square" rtlCol="0">
            <a:spAutoFit/>
          </a:bodyPr>
          <a:lstStyle/>
          <a:p>
            <a:pPr marL="285750" indent="-285750">
              <a:buFont typeface="Arial" pitchFamily="34" charset="0"/>
              <a:buChar char="•"/>
            </a:pPr>
            <a:r>
              <a:rPr lang="en-US" b="1" u="sng" dirty="0">
                <a:solidFill>
                  <a:srgbClr val="FCCD04"/>
                </a:solidFill>
                <a:effectLst>
                  <a:outerShdw blurRad="38100" dist="38100" dir="2700000" algn="tl">
                    <a:srgbClr val="000000">
                      <a:alpha val="43137"/>
                    </a:srgbClr>
                  </a:outerShdw>
                </a:effectLst>
              </a:rPr>
              <a:t>PARAMETERS</a:t>
            </a:r>
          </a:p>
        </p:txBody>
      </p:sp>
      <p:graphicFrame>
        <p:nvGraphicFramePr>
          <p:cNvPr id="2" name="Table 1">
            <a:extLst>
              <a:ext uri="{FF2B5EF4-FFF2-40B4-BE49-F238E27FC236}">
                <a16:creationId xmlns:a16="http://schemas.microsoft.com/office/drawing/2014/main" xmlns="" id="{F1F583B5-AC3D-44F4-B4C7-20954AF58423}"/>
              </a:ext>
            </a:extLst>
          </p:cNvPr>
          <p:cNvGraphicFramePr>
            <a:graphicFrameLocks noGrp="1"/>
          </p:cNvGraphicFramePr>
          <p:nvPr>
            <p:extLst>
              <p:ext uri="{D42A27DB-BD31-4B8C-83A1-F6EECF244321}">
                <p14:modId xmlns:p14="http://schemas.microsoft.com/office/powerpoint/2010/main" val="3606822990"/>
              </p:ext>
            </p:extLst>
          </p:nvPr>
        </p:nvGraphicFramePr>
        <p:xfrm>
          <a:off x="2896445" y="3087083"/>
          <a:ext cx="4229100" cy="1645920"/>
        </p:xfrm>
        <a:graphic>
          <a:graphicData uri="http://schemas.openxmlformats.org/drawingml/2006/table">
            <a:tbl>
              <a:tblPr firstRow="1" firstCol="1" bandRow="1">
                <a:tableStyleId>{5C22544A-7EE6-4342-B048-85BDC9FD1C3A}</a:tableStyleId>
              </a:tblPr>
              <a:tblGrid>
                <a:gridCol w="2274570">
                  <a:extLst>
                    <a:ext uri="{9D8B030D-6E8A-4147-A177-3AD203B41FA5}">
                      <a16:colId xmlns:a16="http://schemas.microsoft.com/office/drawing/2014/main" xmlns="" val="4262709859"/>
                    </a:ext>
                  </a:extLst>
                </a:gridCol>
                <a:gridCol w="1954530">
                  <a:extLst>
                    <a:ext uri="{9D8B030D-6E8A-4147-A177-3AD203B41FA5}">
                      <a16:colId xmlns:a16="http://schemas.microsoft.com/office/drawing/2014/main" xmlns="" val="1542014480"/>
                    </a:ext>
                  </a:extLst>
                </a:gridCol>
              </a:tblGrid>
              <a:tr h="0">
                <a:tc>
                  <a:txBody>
                    <a:bodyPr/>
                    <a:lstStyle/>
                    <a:p>
                      <a:pPr marL="0" marR="0" algn="ctr">
                        <a:spcBef>
                          <a:spcPts val="0"/>
                        </a:spcBef>
                        <a:spcAft>
                          <a:spcPts val="600"/>
                        </a:spcAft>
                      </a:pPr>
                      <a:r>
                        <a:rPr lang="en-US" sz="1200">
                          <a:effectLst/>
                        </a:rPr>
                        <a:t>PARAMETERS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dirty="0">
                          <a:effectLst/>
                        </a:rPr>
                        <a:t>QABATIYA-SANUR ST.</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extLst>
                  <a:ext uri="{0D108BD9-81ED-4DB2-BD59-A6C34878D82A}">
                    <a16:rowId xmlns:a16="http://schemas.microsoft.com/office/drawing/2014/main" xmlns="" val="1707640023"/>
                  </a:ext>
                </a:extLst>
              </a:tr>
              <a:tr h="0">
                <a:tc>
                  <a:txBody>
                    <a:bodyPr/>
                    <a:lstStyle/>
                    <a:p>
                      <a:pPr marL="0" marR="0" algn="ctr">
                        <a:spcBef>
                          <a:spcPts val="0"/>
                        </a:spcBef>
                        <a:spcAft>
                          <a:spcPts val="600"/>
                        </a:spcAft>
                      </a:pPr>
                      <a:r>
                        <a:rPr lang="en-US" sz="1200">
                          <a:effectLst/>
                        </a:rPr>
                        <a:t>ESALs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3.21 x 10</a:t>
                      </a:r>
                      <a:r>
                        <a:rPr lang="en-US" sz="1200" baseline="30000">
                          <a:effectLst/>
                        </a:rPr>
                        <a:t>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06488549"/>
                  </a:ext>
                </a:extLst>
              </a:tr>
              <a:tr h="0">
                <a:tc>
                  <a:txBody>
                    <a:bodyPr/>
                    <a:lstStyle/>
                    <a:p>
                      <a:pPr marL="0" marR="0" algn="ctr">
                        <a:spcBef>
                          <a:spcPts val="0"/>
                        </a:spcBef>
                        <a:spcAft>
                          <a:spcPts val="600"/>
                        </a:spcAft>
                      </a:pPr>
                      <a:r>
                        <a:rPr lang="en-US" sz="1200">
                          <a:effectLst/>
                        </a:rPr>
                        <a:t>Reliability (%) 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dirty="0">
                          <a:effectLst/>
                        </a:rPr>
                        <a:t>95%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573965460"/>
                  </a:ext>
                </a:extLst>
              </a:tr>
              <a:tr h="0">
                <a:tc>
                  <a:txBody>
                    <a:bodyPr/>
                    <a:lstStyle/>
                    <a:p>
                      <a:pPr marL="0" marR="0" algn="ctr">
                        <a:spcBef>
                          <a:spcPts val="0"/>
                        </a:spcBef>
                        <a:spcAft>
                          <a:spcPts val="600"/>
                        </a:spcAft>
                      </a:pPr>
                      <a:r>
                        <a:rPr lang="en-US" sz="1200">
                          <a:effectLst/>
                        </a:rPr>
                        <a:t>Standard Normal Deviation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-1.645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9867853"/>
                  </a:ext>
                </a:extLst>
              </a:tr>
              <a:tr h="0">
                <a:tc>
                  <a:txBody>
                    <a:bodyPr/>
                    <a:lstStyle/>
                    <a:p>
                      <a:pPr marL="0" marR="0" algn="ctr">
                        <a:spcBef>
                          <a:spcPts val="0"/>
                        </a:spcBef>
                        <a:spcAft>
                          <a:spcPts val="600"/>
                        </a:spcAft>
                      </a:pPr>
                      <a:r>
                        <a:rPr lang="en-US" sz="1200">
                          <a:effectLst/>
                        </a:rPr>
                        <a:t>Overall Standard Deviation, S</a:t>
                      </a:r>
                      <a:r>
                        <a:rPr lang="en-US" sz="1200" baseline="-25000">
                          <a:effectLst/>
                        </a:rPr>
                        <a:t>o</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0.45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568480982"/>
                  </a:ext>
                </a:extLst>
              </a:tr>
              <a:tr h="0">
                <a:tc>
                  <a:txBody>
                    <a:bodyPr/>
                    <a:lstStyle/>
                    <a:p>
                      <a:pPr marL="0" marR="0" algn="ctr">
                        <a:spcBef>
                          <a:spcPts val="0"/>
                        </a:spcBef>
                        <a:spcAft>
                          <a:spcPts val="600"/>
                        </a:spcAft>
                      </a:pPr>
                      <a:r>
                        <a:rPr lang="en-US" sz="1200">
                          <a:effectLst/>
                        </a:rPr>
                        <a:t>Initial Serviceability, Pi</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060989103"/>
                  </a:ext>
                </a:extLst>
              </a:tr>
              <a:tr h="0">
                <a:tc>
                  <a:txBody>
                    <a:bodyPr/>
                    <a:lstStyle/>
                    <a:p>
                      <a:pPr marL="0" marR="0" algn="ctr">
                        <a:spcBef>
                          <a:spcPts val="0"/>
                        </a:spcBef>
                        <a:spcAft>
                          <a:spcPts val="600"/>
                        </a:spcAft>
                      </a:pPr>
                      <a:r>
                        <a:rPr lang="en-US" sz="1200">
                          <a:effectLst/>
                        </a:rPr>
                        <a:t>Terminal Serviceability, Pt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750805223"/>
                  </a:ext>
                </a:extLst>
              </a:tr>
              <a:tr h="0">
                <a:tc>
                  <a:txBody>
                    <a:bodyPr/>
                    <a:lstStyle/>
                    <a:p>
                      <a:pPr marL="0" marR="0" algn="ctr">
                        <a:spcBef>
                          <a:spcPts val="0"/>
                        </a:spcBef>
                        <a:spcAft>
                          <a:spcPts val="600"/>
                        </a:spcAft>
                      </a:pPr>
                      <a:r>
                        <a:rPr lang="en-US" sz="1200">
                          <a:effectLst/>
                        </a:rPr>
                        <a:t>Design Serviceability Loss ΔPSI</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391842803"/>
                  </a:ext>
                </a:extLst>
              </a:tr>
              <a:tr h="0">
                <a:tc>
                  <a:txBody>
                    <a:bodyPr/>
                    <a:lstStyle/>
                    <a:p>
                      <a:pPr marL="0" marR="0" algn="ctr">
                        <a:spcBef>
                          <a:spcPts val="0"/>
                        </a:spcBef>
                        <a:spcAft>
                          <a:spcPts val="600"/>
                        </a:spcAft>
                      </a:pPr>
                      <a:r>
                        <a:rPr lang="en-US" sz="1200" dirty="0">
                          <a:effectLst/>
                        </a:rPr>
                        <a:t>Drainage Coefficient, m</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rgbClr val="FCCD04"/>
                    </a:solidFill>
                  </a:tcPr>
                </a:tc>
                <a:tc>
                  <a:txBody>
                    <a:bodyPr/>
                    <a:lstStyle/>
                    <a:p>
                      <a:pPr marL="0" marR="0" algn="ctr">
                        <a:spcBef>
                          <a:spcPts val="0"/>
                        </a:spcBef>
                        <a:spcAft>
                          <a:spcPts val="600"/>
                        </a:spcAft>
                      </a:pPr>
                      <a:r>
                        <a:rPr lang="en-US" sz="1200" dirty="0">
                          <a:effectLst/>
                        </a:rPr>
                        <a:t>0.8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276129450"/>
                  </a:ext>
                </a:extLst>
              </a:tr>
            </a:tbl>
          </a:graphicData>
        </a:graphic>
      </p:graphicFrame>
    </p:spTree>
    <p:extLst>
      <p:ext uri="{BB962C8B-B14F-4D97-AF65-F5344CB8AC3E}">
        <p14:creationId xmlns:p14="http://schemas.microsoft.com/office/powerpoint/2010/main" val="689709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graphicFrame>
        <p:nvGraphicFramePr>
          <p:cNvPr id="7" name="جدول 6"/>
          <p:cNvGraphicFramePr>
            <a:graphicFrameLocks noGrp="1"/>
          </p:cNvGraphicFramePr>
          <p:nvPr>
            <p:extLst>
              <p:ext uri="{D42A27DB-BD31-4B8C-83A1-F6EECF244321}">
                <p14:modId xmlns:p14="http://schemas.microsoft.com/office/powerpoint/2010/main" val="530948311"/>
              </p:ext>
            </p:extLst>
          </p:nvPr>
        </p:nvGraphicFramePr>
        <p:xfrm>
          <a:off x="1295400" y="2061414"/>
          <a:ext cx="7696200" cy="1092758"/>
        </p:xfrm>
        <a:graphic>
          <a:graphicData uri="http://schemas.openxmlformats.org/drawingml/2006/table">
            <a:tbl>
              <a:tblPr firstRow="1" firstCol="1" bandRow="1">
                <a:tableStyleId>{5C22544A-7EE6-4342-B048-85BDC9FD1C3A}</a:tableStyleId>
              </a:tblPr>
              <a:tblGrid>
                <a:gridCol w="800100">
                  <a:extLst>
                    <a:ext uri="{9D8B030D-6E8A-4147-A177-3AD203B41FA5}">
                      <a16:colId xmlns:a16="http://schemas.microsoft.com/office/drawing/2014/main" xmlns="" val="20000"/>
                    </a:ext>
                  </a:extLst>
                </a:gridCol>
                <a:gridCol w="1343026">
                  <a:extLst>
                    <a:ext uri="{9D8B030D-6E8A-4147-A177-3AD203B41FA5}">
                      <a16:colId xmlns:a16="http://schemas.microsoft.com/office/drawing/2014/main" xmlns="" val="20001"/>
                    </a:ext>
                  </a:extLst>
                </a:gridCol>
                <a:gridCol w="892969">
                  <a:extLst>
                    <a:ext uri="{9D8B030D-6E8A-4147-A177-3AD203B41FA5}">
                      <a16:colId xmlns:a16="http://schemas.microsoft.com/office/drawing/2014/main" xmlns="" val="20002"/>
                    </a:ext>
                  </a:extLst>
                </a:gridCol>
                <a:gridCol w="654844">
                  <a:extLst>
                    <a:ext uri="{9D8B030D-6E8A-4147-A177-3AD203B41FA5}">
                      <a16:colId xmlns:a16="http://schemas.microsoft.com/office/drawing/2014/main" xmlns="" val="20003"/>
                    </a:ext>
                  </a:extLst>
                </a:gridCol>
                <a:gridCol w="881061">
                  <a:extLst>
                    <a:ext uri="{9D8B030D-6E8A-4147-A177-3AD203B41FA5}">
                      <a16:colId xmlns:a16="http://schemas.microsoft.com/office/drawing/2014/main" xmlns="" val="20004"/>
                    </a:ext>
                  </a:extLst>
                </a:gridCol>
                <a:gridCol w="547689">
                  <a:extLst>
                    <a:ext uri="{9D8B030D-6E8A-4147-A177-3AD203B41FA5}">
                      <a16:colId xmlns:a16="http://schemas.microsoft.com/office/drawing/2014/main" xmlns="" val="20005"/>
                    </a:ext>
                  </a:extLst>
                </a:gridCol>
                <a:gridCol w="1052511">
                  <a:extLst>
                    <a:ext uri="{9D8B030D-6E8A-4147-A177-3AD203B41FA5}">
                      <a16:colId xmlns:a16="http://schemas.microsoft.com/office/drawing/2014/main" xmlns="" val="20006"/>
                    </a:ext>
                  </a:extLst>
                </a:gridCol>
                <a:gridCol w="614363">
                  <a:extLst>
                    <a:ext uri="{9D8B030D-6E8A-4147-A177-3AD203B41FA5}">
                      <a16:colId xmlns:a16="http://schemas.microsoft.com/office/drawing/2014/main" xmlns="" val="4057968074"/>
                    </a:ext>
                  </a:extLst>
                </a:gridCol>
                <a:gridCol w="909637">
                  <a:extLst>
                    <a:ext uri="{9D8B030D-6E8A-4147-A177-3AD203B41FA5}">
                      <a16:colId xmlns:a16="http://schemas.microsoft.com/office/drawing/2014/main" xmlns="" val="1900336087"/>
                    </a:ext>
                  </a:extLst>
                </a:gridCol>
              </a:tblGrid>
              <a:tr h="393700">
                <a:tc rowSpan="2">
                  <a:txBody>
                    <a:bodyPr/>
                    <a:lstStyle/>
                    <a:p>
                      <a:pPr marL="0" marR="0" algn="ctr">
                        <a:lnSpc>
                          <a:spcPct val="107000"/>
                        </a:lnSpc>
                        <a:spcBef>
                          <a:spcPts val="0"/>
                        </a:spcBef>
                        <a:spcAft>
                          <a:spcPts val="0"/>
                        </a:spcAft>
                      </a:pPr>
                      <a:r>
                        <a:rPr lang="en-US" sz="1200" dirty="0">
                          <a:solidFill>
                            <a:sysClr val="windowText" lastClr="000000"/>
                          </a:solidFill>
                          <a:effectLst/>
                          <a:latin typeface="+mn-lt"/>
                        </a:rPr>
                        <a:t>Pavement</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rowSpan="2">
                  <a:txBody>
                    <a:bodyPr/>
                    <a:lstStyle/>
                    <a:p>
                      <a:pPr marL="0" marR="0" algn="ctr">
                        <a:lnSpc>
                          <a:spcPct val="107000"/>
                        </a:lnSpc>
                        <a:spcBef>
                          <a:spcPts val="0"/>
                        </a:spcBef>
                        <a:spcAft>
                          <a:spcPts val="0"/>
                        </a:spcAft>
                      </a:pPr>
                      <a:r>
                        <a:rPr lang="en-US" sz="1200" dirty="0">
                          <a:solidFill>
                            <a:sysClr val="windowText" lastClr="000000"/>
                          </a:solidFill>
                          <a:effectLst/>
                          <a:latin typeface="+mn-lt"/>
                        </a:rPr>
                        <a:t>Required ESAL</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rowSpan="2">
                  <a:txBody>
                    <a:bodyPr/>
                    <a:lstStyle/>
                    <a:p>
                      <a:pPr marL="0" marR="0" algn="ctr">
                        <a:lnSpc>
                          <a:spcPct val="107000"/>
                        </a:lnSpc>
                        <a:spcBef>
                          <a:spcPts val="0"/>
                        </a:spcBef>
                        <a:spcAft>
                          <a:spcPts val="0"/>
                        </a:spcAft>
                      </a:pPr>
                      <a:r>
                        <a:rPr lang="en-US" sz="1200" dirty="0">
                          <a:solidFill>
                            <a:sysClr val="windowText" lastClr="000000"/>
                          </a:solidFill>
                          <a:effectLst/>
                          <a:latin typeface="+mn-lt"/>
                        </a:rPr>
                        <a:t>Calculated SN</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gridSpan="2">
                  <a:txBody>
                    <a:bodyPr/>
                    <a:lstStyle/>
                    <a:p>
                      <a:pPr marL="0" marR="0" algn="ctr">
                        <a:lnSpc>
                          <a:spcPct val="107000"/>
                        </a:lnSpc>
                        <a:spcBef>
                          <a:spcPts val="0"/>
                        </a:spcBef>
                        <a:spcAft>
                          <a:spcPts val="0"/>
                        </a:spcAft>
                      </a:pPr>
                      <a:r>
                        <a:rPr lang="en-US" sz="1200">
                          <a:solidFill>
                            <a:sysClr val="windowText" lastClr="000000"/>
                          </a:solidFill>
                          <a:effectLst/>
                          <a:latin typeface="+mn-lt"/>
                        </a:rPr>
                        <a:t>Conventional Pavement </a:t>
                      </a:r>
                      <a:endParaRPr lang="en-US" sz="1200">
                        <a:solidFill>
                          <a:sysClr val="windowText" lastClr="000000"/>
                        </a:solidFill>
                        <a:effectLst/>
                        <a:latin typeface="+mn-lt"/>
                        <a:ea typeface="Calibri"/>
                        <a:cs typeface="Arial"/>
                      </a:endParaRPr>
                    </a:p>
                  </a:txBody>
                  <a:tcPr marL="68580" marR="68580" marT="0" marB="0" anchor="ctr">
                    <a:solidFill>
                      <a:srgbClr val="FCCD04"/>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200" dirty="0">
                          <a:solidFill>
                            <a:sysClr val="windowText" lastClr="000000"/>
                          </a:solidFill>
                          <a:effectLst/>
                          <a:latin typeface="+mn-lt"/>
                        </a:rPr>
                        <a:t>Geosynthetic Pavement 1</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hMerge="1">
                  <a:txBody>
                    <a:bodyPr/>
                    <a:lstStyle/>
                    <a:p>
                      <a:endParaRPr lang="en-US"/>
                    </a:p>
                  </a:txBody>
                  <a:tcPr/>
                </a:tc>
                <a:tc gridSpan="2">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200" dirty="0">
                          <a:solidFill>
                            <a:sysClr val="windowText" lastClr="000000"/>
                          </a:solidFill>
                          <a:effectLst/>
                          <a:latin typeface="+mn-lt"/>
                        </a:rPr>
                        <a:t>Geosynthetic Pavement 2</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hMerge="1">
                  <a:txBody>
                    <a:bodyPr/>
                    <a:lstStyle/>
                    <a:p>
                      <a:pPr marL="0" marR="0" algn="ctr">
                        <a:lnSpc>
                          <a:spcPct val="107000"/>
                        </a:lnSpc>
                        <a:spcBef>
                          <a:spcPts val="0"/>
                        </a:spcBef>
                        <a:spcAft>
                          <a:spcPts val="0"/>
                        </a:spcAft>
                      </a:pP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extLst>
                  <a:ext uri="{0D108BD9-81ED-4DB2-BD59-A6C34878D82A}">
                    <a16:rowId xmlns:a16="http://schemas.microsoft.com/office/drawing/2014/main" xmlns="" val="10000"/>
                  </a:ext>
                </a:extLst>
              </a:tr>
              <a:tr h="3937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SN</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ESAL</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SN</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ESAL</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SN</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200" dirty="0">
                          <a:solidFill>
                            <a:sysClr val="windowText" lastClr="000000"/>
                          </a:solidFill>
                          <a:effectLst/>
                          <a:latin typeface="+mn-lt"/>
                        </a:rPr>
                        <a:t>ESAL</a:t>
                      </a:r>
                      <a:endParaRPr lang="en-US" sz="1200" dirty="0">
                        <a:solidFill>
                          <a:sysClr val="windowText" lastClr="000000"/>
                        </a:solidFill>
                        <a:effectLst/>
                        <a:latin typeface="+mn-lt"/>
                        <a:ea typeface="Calibri"/>
                        <a:cs typeface="Arial"/>
                      </a:endParaRPr>
                    </a:p>
                  </a:txBody>
                  <a:tcPr marL="68580" marR="68580" marT="0" marB="0" anchor="ctr">
                    <a:solidFill>
                      <a:srgbClr val="FEE176"/>
                    </a:solidFill>
                  </a:tcPr>
                </a:tc>
                <a:extLst>
                  <a:ext uri="{0D108BD9-81ED-4DB2-BD59-A6C34878D82A}">
                    <a16:rowId xmlns:a16="http://schemas.microsoft.com/office/drawing/2014/main" xmlns="" val="10001"/>
                  </a:ext>
                </a:extLst>
              </a:tr>
              <a:tr h="305358">
                <a:tc>
                  <a:txBody>
                    <a:bodyPr/>
                    <a:lstStyle/>
                    <a:p>
                      <a:pPr marL="0" marR="0" algn="ctr">
                        <a:lnSpc>
                          <a:spcPct val="107000"/>
                        </a:lnSpc>
                        <a:spcBef>
                          <a:spcPts val="0"/>
                        </a:spcBef>
                        <a:spcAft>
                          <a:spcPts val="0"/>
                        </a:spcAft>
                      </a:pPr>
                      <a:r>
                        <a:rPr lang="en-US" sz="1200" dirty="0">
                          <a:solidFill>
                            <a:sysClr val="windowText" lastClr="000000"/>
                          </a:solidFill>
                          <a:effectLst/>
                          <a:latin typeface="+mn-lt"/>
                        </a:rPr>
                        <a:t>LOCAL</a:t>
                      </a:r>
                      <a:endParaRPr lang="en-US" sz="1200" dirty="0">
                        <a:solidFill>
                          <a:sysClr val="windowText" lastClr="000000"/>
                        </a:solidFill>
                        <a:effectLst/>
                        <a:latin typeface="+mn-lt"/>
                        <a:ea typeface="Calibri"/>
                        <a:cs typeface="Arial"/>
                      </a:endParaRPr>
                    </a:p>
                  </a:txBody>
                  <a:tcPr marL="68580" marR="68580" marT="0" marB="0" anchor="ctr">
                    <a:solidFill>
                      <a:srgbClr val="FCCD04"/>
                    </a:solidFill>
                  </a:tcPr>
                </a:tc>
                <a:tc>
                  <a:txBody>
                    <a:bodyPr/>
                    <a:lstStyle/>
                    <a:p>
                      <a:pPr marL="0" marR="0" algn="ctr">
                        <a:lnSpc>
                          <a:spcPct val="107000"/>
                        </a:lnSpc>
                        <a:spcBef>
                          <a:spcPts val="0"/>
                        </a:spcBef>
                        <a:spcAft>
                          <a:spcPts val="0"/>
                        </a:spcAft>
                      </a:pPr>
                      <a:r>
                        <a:rPr lang="en-US" sz="1200" b="1" dirty="0">
                          <a:effectLst/>
                          <a:latin typeface="+mn-lt"/>
                        </a:rPr>
                        <a:t>3,210,000</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rPr>
                        <a:t>4.136</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rPr>
                        <a:t>4.189</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rPr>
                        <a:t>3,529,013.5</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rPr>
                        <a:t>4.139</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rPr>
                        <a:t>3,226, 669.1</a:t>
                      </a:r>
                      <a:endParaRPr lang="en-US" sz="1200" b="1" dirty="0">
                        <a:effectLst/>
                        <a:latin typeface="+mn-lt"/>
                        <a:ea typeface="Calibri"/>
                        <a:cs typeface="Arial"/>
                      </a:endParaRP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ea typeface="Calibri"/>
                          <a:cs typeface="Arial"/>
                        </a:rPr>
                        <a:t>4.154</a:t>
                      </a:r>
                    </a:p>
                  </a:txBody>
                  <a:tcPr marL="68580" marR="68580" marT="0" marB="0" anchor="ctr"/>
                </a:tc>
                <a:tc>
                  <a:txBody>
                    <a:bodyPr/>
                    <a:lstStyle/>
                    <a:p>
                      <a:pPr marL="0" marR="0" algn="ctr">
                        <a:lnSpc>
                          <a:spcPct val="107000"/>
                        </a:lnSpc>
                        <a:spcBef>
                          <a:spcPts val="0"/>
                        </a:spcBef>
                        <a:spcAft>
                          <a:spcPts val="0"/>
                        </a:spcAft>
                      </a:pPr>
                      <a:r>
                        <a:rPr lang="en-US" sz="1200" b="1" dirty="0">
                          <a:effectLst/>
                          <a:latin typeface="+mn-lt"/>
                          <a:ea typeface="Calibri"/>
                          <a:cs typeface="Arial"/>
                        </a:rPr>
                        <a:t>3,311,234.7</a:t>
                      </a:r>
                    </a:p>
                  </a:txBody>
                  <a:tcPr marL="68580" marR="68580" marT="0" marB="0" anchor="ctr"/>
                </a:tc>
                <a:extLst>
                  <a:ext uri="{0D108BD9-81ED-4DB2-BD59-A6C34878D82A}">
                    <a16:rowId xmlns:a16="http://schemas.microsoft.com/office/drawing/2014/main" xmlns="" val="10002"/>
                  </a:ext>
                </a:extLst>
              </a:tr>
            </a:tbl>
          </a:graphicData>
        </a:graphic>
      </p:graphicFrame>
      <p:sp>
        <p:nvSpPr>
          <p:cNvPr id="8" name="مربع نص 7"/>
          <p:cNvSpPr txBox="1"/>
          <p:nvPr/>
        </p:nvSpPr>
        <p:spPr>
          <a:xfrm>
            <a:off x="1447800" y="1226761"/>
            <a:ext cx="6705600" cy="646331"/>
          </a:xfrm>
          <a:prstGeom prst="rect">
            <a:avLst/>
          </a:prstGeom>
          <a:noFill/>
        </p:spPr>
        <p:txBody>
          <a:bodyPr wrap="square" rtlCol="0">
            <a:spAutoFit/>
          </a:bodyPr>
          <a:lstStyle/>
          <a:p>
            <a:r>
              <a:rPr lang="en-US" dirty="0">
                <a:effectLst>
                  <a:outerShdw blurRad="38100" dist="38100" dir="2700000" algn="tl">
                    <a:srgbClr val="000000">
                      <a:alpha val="43137"/>
                    </a:srgbClr>
                  </a:outerShdw>
                </a:effectLst>
              </a:rPr>
              <a:t>Using the previous parameters as an input for W18 equation the following summary is resulted: </a:t>
            </a:r>
          </a:p>
        </p:txBody>
      </p:sp>
      <p:sp>
        <p:nvSpPr>
          <p:cNvPr id="9" name="مربع نص 8"/>
          <p:cNvSpPr txBox="1"/>
          <p:nvPr/>
        </p:nvSpPr>
        <p:spPr>
          <a:xfrm>
            <a:off x="1562100" y="3801470"/>
            <a:ext cx="6477000" cy="923330"/>
          </a:xfrm>
          <a:prstGeom prst="rect">
            <a:avLst/>
          </a:prstGeom>
          <a:noFill/>
        </p:spPr>
        <p:txBody>
          <a:bodyPr wrap="square" rtlCol="0">
            <a:spAutoFit/>
          </a:bodyPr>
          <a:lstStyle/>
          <a:p>
            <a:r>
              <a:rPr lang="en-US" dirty="0">
                <a:effectLst>
                  <a:outerShdw blurRad="38100" dist="38100" dir="2700000" algn="tl">
                    <a:srgbClr val="000000">
                      <a:alpha val="43137"/>
                    </a:srgbClr>
                  </a:outerShdw>
                </a:effectLst>
              </a:rPr>
              <a:t>As summary of the calculated thickness for both conventional and geosynthetic designs, in addition to saving results is shown as follows:  </a:t>
            </a:r>
          </a:p>
        </p:txBody>
      </p:sp>
    </p:spTree>
    <p:extLst>
      <p:ext uri="{BB962C8B-B14F-4D97-AF65-F5344CB8AC3E}">
        <p14:creationId xmlns:p14="http://schemas.microsoft.com/office/powerpoint/2010/main" val="800325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58" y="443"/>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graphicFrame>
        <p:nvGraphicFramePr>
          <p:cNvPr id="2" name="Table 1">
            <a:extLst>
              <a:ext uri="{FF2B5EF4-FFF2-40B4-BE49-F238E27FC236}">
                <a16:creationId xmlns:a16="http://schemas.microsoft.com/office/drawing/2014/main" xmlns="" id="{DF7BF1BE-6639-4874-A025-E711FF3128B7}"/>
              </a:ext>
            </a:extLst>
          </p:cNvPr>
          <p:cNvGraphicFramePr>
            <a:graphicFrameLocks noGrp="1"/>
          </p:cNvGraphicFramePr>
          <p:nvPr>
            <p:extLst>
              <p:ext uri="{D42A27DB-BD31-4B8C-83A1-F6EECF244321}">
                <p14:modId xmlns:p14="http://schemas.microsoft.com/office/powerpoint/2010/main" val="875092407"/>
              </p:ext>
            </p:extLst>
          </p:nvPr>
        </p:nvGraphicFramePr>
        <p:xfrm>
          <a:off x="2133600" y="1276350"/>
          <a:ext cx="6172200" cy="3048001"/>
        </p:xfrm>
        <a:graphic>
          <a:graphicData uri="http://schemas.openxmlformats.org/drawingml/2006/table">
            <a:tbl>
              <a:tblPr firstRow="1" firstCol="1" bandRow="1">
                <a:tableStyleId>{073A0DAA-6AF3-43AB-8588-CEC1D06C72B9}</a:tableStyleId>
              </a:tblPr>
              <a:tblGrid>
                <a:gridCol w="1697176">
                  <a:extLst>
                    <a:ext uri="{9D8B030D-6E8A-4147-A177-3AD203B41FA5}">
                      <a16:colId xmlns:a16="http://schemas.microsoft.com/office/drawing/2014/main" xmlns="" val="2480772880"/>
                    </a:ext>
                  </a:extLst>
                </a:gridCol>
                <a:gridCol w="1647112">
                  <a:extLst>
                    <a:ext uri="{9D8B030D-6E8A-4147-A177-3AD203B41FA5}">
                      <a16:colId xmlns:a16="http://schemas.microsoft.com/office/drawing/2014/main" xmlns="" val="3865325461"/>
                    </a:ext>
                  </a:extLst>
                </a:gridCol>
                <a:gridCol w="1567009">
                  <a:extLst>
                    <a:ext uri="{9D8B030D-6E8A-4147-A177-3AD203B41FA5}">
                      <a16:colId xmlns:a16="http://schemas.microsoft.com/office/drawing/2014/main" xmlns="" val="1889534186"/>
                    </a:ext>
                  </a:extLst>
                </a:gridCol>
                <a:gridCol w="1260903">
                  <a:extLst>
                    <a:ext uri="{9D8B030D-6E8A-4147-A177-3AD203B41FA5}">
                      <a16:colId xmlns:a16="http://schemas.microsoft.com/office/drawing/2014/main" xmlns="" val="4159163495"/>
                    </a:ext>
                  </a:extLst>
                </a:gridCol>
              </a:tblGrid>
              <a:tr h="432619">
                <a:tc rowSpan="2">
                  <a:txBody>
                    <a:bodyPr/>
                    <a:lstStyle/>
                    <a:p>
                      <a:pPr marL="0" marR="0" algn="ctr">
                        <a:spcBef>
                          <a:spcPts val="0"/>
                        </a:spcBef>
                        <a:spcAft>
                          <a:spcPts val="600"/>
                        </a:spcAft>
                      </a:pPr>
                      <a:r>
                        <a:rPr lang="en-US" sz="1100">
                          <a:effectLst/>
                        </a:rPr>
                        <a:t>Layer Description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Conventional Section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Reinforced Section Option1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dirty="0">
                          <a:effectLst/>
                        </a:rPr>
                        <a:t>Reinforced Section Option2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353627650"/>
                  </a:ext>
                </a:extLst>
              </a:tr>
              <a:tr h="216310">
                <a:tc vMerge="1">
                  <a:txBody>
                    <a:bodyPr/>
                    <a:lstStyle/>
                    <a:p>
                      <a:endParaRPr lang="en-US"/>
                    </a:p>
                  </a:txBody>
                  <a:tcPr/>
                </a:tc>
                <a:tc>
                  <a:txBody>
                    <a:bodyPr/>
                    <a:lstStyle/>
                    <a:p>
                      <a:pPr marL="0" marR="0" algn="ctr">
                        <a:spcBef>
                          <a:spcPts val="0"/>
                        </a:spcBef>
                        <a:spcAft>
                          <a:spcPts val="600"/>
                        </a:spcAft>
                      </a:pPr>
                      <a:r>
                        <a:rPr lang="en-US" sz="1100">
                          <a:effectLst/>
                        </a:rPr>
                        <a:t>Thickness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dirty="0">
                          <a:effectLst/>
                        </a:rPr>
                        <a:t>Thickness (mm)</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Thickness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387153688"/>
                  </a:ext>
                </a:extLst>
              </a:tr>
              <a:tr h="432619">
                <a:tc>
                  <a:txBody>
                    <a:bodyPr/>
                    <a:lstStyle/>
                    <a:p>
                      <a:pPr marL="0" marR="0" algn="ctr">
                        <a:spcBef>
                          <a:spcPts val="0"/>
                        </a:spcBef>
                        <a:spcAft>
                          <a:spcPts val="600"/>
                        </a:spcAft>
                      </a:pPr>
                      <a:r>
                        <a:rPr lang="en-US" sz="1100" dirty="0">
                          <a:effectLst/>
                        </a:rPr>
                        <a:t>Asphalt Wearing course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911297305"/>
                  </a:ext>
                </a:extLst>
              </a:tr>
              <a:tr h="216310">
                <a:tc>
                  <a:txBody>
                    <a:bodyPr/>
                    <a:lstStyle/>
                    <a:p>
                      <a:pPr marL="0" marR="0" algn="ctr">
                        <a:spcBef>
                          <a:spcPts val="0"/>
                        </a:spcBef>
                        <a:spcAft>
                          <a:spcPts val="600"/>
                        </a:spcAft>
                      </a:pPr>
                      <a:r>
                        <a:rPr lang="en-US" sz="1100" dirty="0">
                          <a:effectLst/>
                        </a:rPr>
                        <a:t>Asphalt Binder course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737818709"/>
                  </a:ext>
                </a:extLst>
              </a:tr>
              <a:tr h="216310">
                <a:tc>
                  <a:txBody>
                    <a:bodyPr/>
                    <a:lstStyle/>
                    <a:p>
                      <a:pPr marL="0" marR="0" algn="ctr">
                        <a:spcBef>
                          <a:spcPts val="0"/>
                        </a:spcBef>
                        <a:spcAft>
                          <a:spcPts val="600"/>
                        </a:spcAft>
                      </a:pPr>
                      <a:r>
                        <a:rPr lang="en-US" sz="1100" dirty="0">
                          <a:effectLst/>
                        </a:rPr>
                        <a:t>Granular base course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524682427"/>
                  </a:ext>
                </a:extLst>
              </a:tr>
              <a:tr h="432619">
                <a:tc>
                  <a:txBody>
                    <a:bodyPr/>
                    <a:lstStyle/>
                    <a:p>
                      <a:pPr marL="0" marR="0" algn="ctr">
                        <a:spcBef>
                          <a:spcPts val="0"/>
                        </a:spcBef>
                        <a:spcAft>
                          <a:spcPts val="600"/>
                        </a:spcAft>
                      </a:pPr>
                      <a:r>
                        <a:rPr lang="en-US" sz="1100" dirty="0">
                          <a:effectLst/>
                        </a:rPr>
                        <a:t>Granular Sub-base course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180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097296847"/>
                  </a:ext>
                </a:extLst>
              </a:tr>
              <a:tr h="216310">
                <a:tc>
                  <a:txBody>
                    <a:bodyPr/>
                    <a:lstStyle/>
                    <a:p>
                      <a:pPr marL="0" marR="0" algn="ctr">
                        <a:spcBef>
                          <a:spcPts val="0"/>
                        </a:spcBef>
                        <a:spcAft>
                          <a:spcPts val="600"/>
                        </a:spcAft>
                      </a:pPr>
                      <a:r>
                        <a:rPr lang="en-US" sz="1100" dirty="0">
                          <a:effectLst/>
                        </a:rPr>
                        <a:t>Geogrid Reinforcement</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EGRID 30-30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EGRID 30-30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37760877"/>
                  </a:ext>
                </a:extLst>
              </a:tr>
              <a:tr h="216310">
                <a:tc>
                  <a:txBody>
                    <a:bodyPr/>
                    <a:lstStyle/>
                    <a:p>
                      <a:pPr marL="0" marR="0" algn="ctr">
                        <a:spcBef>
                          <a:spcPts val="0"/>
                        </a:spcBef>
                        <a:spcAft>
                          <a:spcPts val="600"/>
                        </a:spcAft>
                      </a:pPr>
                      <a:r>
                        <a:rPr lang="en-US" sz="1100" dirty="0">
                          <a:effectLst/>
                        </a:rPr>
                        <a:t>TOTAL THICKNESS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490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420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440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301871080"/>
                  </a:ext>
                </a:extLst>
              </a:tr>
              <a:tr h="235974">
                <a:tc>
                  <a:txBody>
                    <a:bodyPr/>
                    <a:lstStyle/>
                    <a:p>
                      <a:pPr marL="0" marR="0" algn="ctr">
                        <a:spcBef>
                          <a:spcPts val="0"/>
                        </a:spcBef>
                        <a:spcAft>
                          <a:spcPts val="600"/>
                        </a:spcAft>
                      </a:pPr>
                      <a:r>
                        <a:rPr lang="en-US" sz="1100" dirty="0">
                          <a:effectLst/>
                        </a:rPr>
                        <a:t>Structural Number (SN)</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200">
                          <a:effectLst/>
                        </a:rPr>
                        <a:t>4.189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4.139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4.154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56689411"/>
                  </a:ext>
                </a:extLst>
              </a:tr>
              <a:tr h="216310">
                <a:tc>
                  <a:txBody>
                    <a:bodyPr/>
                    <a:lstStyle/>
                    <a:p>
                      <a:pPr marL="0" marR="0" algn="ctr">
                        <a:spcBef>
                          <a:spcPts val="0"/>
                        </a:spcBef>
                        <a:spcAft>
                          <a:spcPts val="600"/>
                        </a:spcAft>
                      </a:pPr>
                      <a:r>
                        <a:rPr lang="en-US" sz="1100" dirty="0">
                          <a:effectLst/>
                        </a:rPr>
                        <a:t>ESAL’s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3,529,013.5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3,226,669.1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1100">
                          <a:effectLst/>
                        </a:rPr>
                        <a:t>3,311,234.7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27587968"/>
                  </a:ext>
                </a:extLst>
              </a:tr>
              <a:tr h="216310">
                <a:tc>
                  <a:txBody>
                    <a:bodyPr/>
                    <a:lstStyle/>
                    <a:p>
                      <a:pPr marL="0" marR="0" algn="ctr">
                        <a:spcBef>
                          <a:spcPts val="0"/>
                        </a:spcBef>
                        <a:spcAft>
                          <a:spcPts val="600"/>
                        </a:spcAft>
                      </a:pPr>
                      <a:r>
                        <a:rPr lang="en-US" sz="1100" dirty="0">
                          <a:effectLst/>
                        </a:rPr>
                        <a:t>REQUIRED ESAL’s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3">
                  <a:txBody>
                    <a:bodyPr/>
                    <a:lstStyle/>
                    <a:p>
                      <a:pPr marL="0" marR="0" algn="ctr">
                        <a:spcBef>
                          <a:spcPts val="0"/>
                        </a:spcBef>
                        <a:spcAft>
                          <a:spcPts val="600"/>
                        </a:spcAft>
                      </a:pPr>
                      <a:r>
                        <a:rPr lang="en-US" sz="1100" dirty="0">
                          <a:effectLst/>
                        </a:rPr>
                        <a:t>3,210,000.0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560834470"/>
                  </a:ext>
                </a:extLst>
              </a:tr>
            </a:tbl>
          </a:graphicData>
        </a:graphic>
      </p:graphicFrame>
    </p:spTree>
    <p:extLst>
      <p:ext uri="{BB962C8B-B14F-4D97-AF65-F5344CB8AC3E}">
        <p14:creationId xmlns:p14="http://schemas.microsoft.com/office/powerpoint/2010/main" val="316006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6" name="مربع نص 5"/>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sp>
        <p:nvSpPr>
          <p:cNvPr id="8" name="مربع نص 7"/>
          <p:cNvSpPr txBox="1"/>
          <p:nvPr/>
        </p:nvSpPr>
        <p:spPr>
          <a:xfrm>
            <a:off x="3733800" y="655735"/>
            <a:ext cx="2362200" cy="461665"/>
          </a:xfrm>
          <a:prstGeom prst="rect">
            <a:avLst/>
          </a:prstGeom>
          <a:noFill/>
        </p:spPr>
        <p:txBody>
          <a:bodyPr wrap="square" rtlCol="0">
            <a:spAutoFit/>
          </a:bodyPr>
          <a:lstStyle/>
          <a:p>
            <a:r>
              <a:rPr lang="en-US" sz="2400" b="1" dirty="0">
                <a:solidFill>
                  <a:srgbClr val="FCCD04"/>
                </a:solidFill>
                <a:effectLst>
                  <a:outerShdw blurRad="38100" dist="38100" dir="2700000" algn="tl">
                    <a:srgbClr val="000000">
                      <a:alpha val="43137"/>
                    </a:srgbClr>
                  </a:outerShdw>
                </a:effectLst>
              </a:rPr>
              <a:t>COST-OPTION 1</a:t>
            </a:r>
          </a:p>
        </p:txBody>
      </p:sp>
      <p:graphicFrame>
        <p:nvGraphicFramePr>
          <p:cNvPr id="9" name="Table 8">
            <a:extLst>
              <a:ext uri="{FF2B5EF4-FFF2-40B4-BE49-F238E27FC236}">
                <a16:creationId xmlns:a16="http://schemas.microsoft.com/office/drawing/2014/main" xmlns="" id="{3D207FC2-3D18-404C-96D3-6F4AAB00DBFD}"/>
              </a:ext>
            </a:extLst>
          </p:cNvPr>
          <p:cNvGraphicFramePr>
            <a:graphicFrameLocks noGrp="1"/>
          </p:cNvGraphicFramePr>
          <p:nvPr>
            <p:extLst>
              <p:ext uri="{D42A27DB-BD31-4B8C-83A1-F6EECF244321}">
                <p14:modId xmlns:p14="http://schemas.microsoft.com/office/powerpoint/2010/main" val="2405718520"/>
              </p:ext>
            </p:extLst>
          </p:nvPr>
        </p:nvGraphicFramePr>
        <p:xfrm>
          <a:off x="1576681" y="1668971"/>
          <a:ext cx="6981237" cy="1965960"/>
        </p:xfrm>
        <a:graphic>
          <a:graphicData uri="http://schemas.openxmlformats.org/drawingml/2006/table">
            <a:tbl>
              <a:tblPr firstRow="1" firstCol="1" bandRow="1">
                <a:tableStyleId>{073A0DAA-6AF3-43AB-8588-CEC1D06C72B9}</a:tableStyleId>
              </a:tblPr>
              <a:tblGrid>
                <a:gridCol w="1463522">
                  <a:extLst>
                    <a:ext uri="{9D8B030D-6E8A-4147-A177-3AD203B41FA5}">
                      <a16:colId xmlns:a16="http://schemas.microsoft.com/office/drawing/2014/main" xmlns="" val="1378916161"/>
                    </a:ext>
                  </a:extLst>
                </a:gridCol>
                <a:gridCol w="298218">
                  <a:extLst>
                    <a:ext uri="{9D8B030D-6E8A-4147-A177-3AD203B41FA5}">
                      <a16:colId xmlns:a16="http://schemas.microsoft.com/office/drawing/2014/main" xmlns="" val="4110128804"/>
                    </a:ext>
                  </a:extLst>
                </a:gridCol>
                <a:gridCol w="393447">
                  <a:extLst>
                    <a:ext uri="{9D8B030D-6E8A-4147-A177-3AD203B41FA5}">
                      <a16:colId xmlns:a16="http://schemas.microsoft.com/office/drawing/2014/main" xmlns="" val="2546870046"/>
                    </a:ext>
                  </a:extLst>
                </a:gridCol>
                <a:gridCol w="369639">
                  <a:extLst>
                    <a:ext uri="{9D8B030D-6E8A-4147-A177-3AD203B41FA5}">
                      <a16:colId xmlns:a16="http://schemas.microsoft.com/office/drawing/2014/main" xmlns="" val="1689214461"/>
                    </a:ext>
                  </a:extLst>
                </a:gridCol>
                <a:gridCol w="604580">
                  <a:extLst>
                    <a:ext uri="{9D8B030D-6E8A-4147-A177-3AD203B41FA5}">
                      <a16:colId xmlns:a16="http://schemas.microsoft.com/office/drawing/2014/main" xmlns="" val="2779723711"/>
                    </a:ext>
                  </a:extLst>
                </a:gridCol>
                <a:gridCol w="424146">
                  <a:extLst>
                    <a:ext uri="{9D8B030D-6E8A-4147-A177-3AD203B41FA5}">
                      <a16:colId xmlns:a16="http://schemas.microsoft.com/office/drawing/2014/main" xmlns="" val="2403303226"/>
                    </a:ext>
                  </a:extLst>
                </a:gridCol>
                <a:gridCol w="545688">
                  <a:extLst>
                    <a:ext uri="{9D8B030D-6E8A-4147-A177-3AD203B41FA5}">
                      <a16:colId xmlns:a16="http://schemas.microsoft.com/office/drawing/2014/main" xmlns="" val="2365867847"/>
                    </a:ext>
                  </a:extLst>
                </a:gridCol>
                <a:gridCol w="315760">
                  <a:extLst>
                    <a:ext uri="{9D8B030D-6E8A-4147-A177-3AD203B41FA5}">
                      <a16:colId xmlns:a16="http://schemas.microsoft.com/office/drawing/2014/main" xmlns="" val="1451824205"/>
                    </a:ext>
                  </a:extLst>
                </a:gridCol>
                <a:gridCol w="379664">
                  <a:extLst>
                    <a:ext uri="{9D8B030D-6E8A-4147-A177-3AD203B41FA5}">
                      <a16:colId xmlns:a16="http://schemas.microsoft.com/office/drawing/2014/main" xmlns="" val="954729630"/>
                    </a:ext>
                  </a:extLst>
                </a:gridCol>
                <a:gridCol w="369639">
                  <a:extLst>
                    <a:ext uri="{9D8B030D-6E8A-4147-A177-3AD203B41FA5}">
                      <a16:colId xmlns:a16="http://schemas.microsoft.com/office/drawing/2014/main" xmlns="" val="2855561334"/>
                    </a:ext>
                  </a:extLst>
                </a:gridCol>
                <a:gridCol w="620242">
                  <a:extLst>
                    <a:ext uri="{9D8B030D-6E8A-4147-A177-3AD203B41FA5}">
                      <a16:colId xmlns:a16="http://schemas.microsoft.com/office/drawing/2014/main" xmlns="" val="730688963"/>
                    </a:ext>
                  </a:extLst>
                </a:gridCol>
                <a:gridCol w="416627">
                  <a:extLst>
                    <a:ext uri="{9D8B030D-6E8A-4147-A177-3AD203B41FA5}">
                      <a16:colId xmlns:a16="http://schemas.microsoft.com/office/drawing/2014/main" xmlns="" val="2989482000"/>
                    </a:ext>
                  </a:extLst>
                </a:gridCol>
                <a:gridCol w="681640">
                  <a:extLst>
                    <a:ext uri="{9D8B030D-6E8A-4147-A177-3AD203B41FA5}">
                      <a16:colId xmlns:a16="http://schemas.microsoft.com/office/drawing/2014/main" xmlns="" val="3720622742"/>
                    </a:ext>
                  </a:extLst>
                </a:gridCol>
                <a:gridCol w="98425">
                  <a:extLst>
                    <a:ext uri="{9D8B030D-6E8A-4147-A177-3AD203B41FA5}">
                      <a16:colId xmlns:a16="http://schemas.microsoft.com/office/drawing/2014/main" xmlns="" val="3602572165"/>
                    </a:ext>
                  </a:extLst>
                </a:gridCol>
              </a:tblGrid>
              <a:tr h="0">
                <a:tc>
                  <a:txBody>
                    <a:bodyPr/>
                    <a:lstStyle/>
                    <a:p>
                      <a:pPr marL="0" marR="0" algn="ctr">
                        <a:spcBef>
                          <a:spcPts val="0"/>
                        </a:spcBef>
                        <a:spcAft>
                          <a:spcPts val="600"/>
                        </a:spcAft>
                      </a:pPr>
                      <a:r>
                        <a:rPr lang="en-US" sz="800">
                          <a:effectLst/>
                        </a:rPr>
                        <a:t>LAYER DESCRIPTION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gridSpan="6">
                  <a:txBody>
                    <a:bodyPr/>
                    <a:lstStyle/>
                    <a:p>
                      <a:pPr marL="0" marR="0" algn="ctr">
                        <a:spcBef>
                          <a:spcPts val="0"/>
                        </a:spcBef>
                        <a:spcAft>
                          <a:spcPts val="600"/>
                        </a:spcAft>
                      </a:pPr>
                      <a:r>
                        <a:rPr lang="en-US" sz="800">
                          <a:effectLst/>
                        </a:rPr>
                        <a:t> </a:t>
                      </a:r>
                      <a:endParaRPr lang="en-US" sz="1200">
                        <a:effectLst/>
                      </a:endParaRPr>
                    </a:p>
                    <a:p>
                      <a:pPr marL="0" marR="0" algn="ctr">
                        <a:spcBef>
                          <a:spcPts val="0"/>
                        </a:spcBef>
                        <a:spcAft>
                          <a:spcPts val="600"/>
                        </a:spcAft>
                      </a:pPr>
                      <a:r>
                        <a:rPr lang="en-US" sz="800">
                          <a:effectLst/>
                        </a:rPr>
                        <a:t>CONVENTIONAL SECTION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marL="0" marR="0" algn="ctr">
                        <a:spcBef>
                          <a:spcPts val="0"/>
                        </a:spcBef>
                        <a:spcAft>
                          <a:spcPts val="600"/>
                        </a:spcAft>
                      </a:pPr>
                      <a:r>
                        <a:rPr lang="en-US" sz="800">
                          <a:effectLst/>
                        </a:rPr>
                        <a:t> </a:t>
                      </a:r>
                      <a:endParaRPr lang="en-US" sz="1200">
                        <a:effectLst/>
                      </a:endParaRPr>
                    </a:p>
                    <a:p>
                      <a:pPr marL="0" marR="0" algn="ctr">
                        <a:spcBef>
                          <a:spcPts val="0"/>
                        </a:spcBef>
                        <a:spcAft>
                          <a:spcPts val="600"/>
                        </a:spcAft>
                      </a:pPr>
                      <a:r>
                        <a:rPr lang="en-US" sz="800">
                          <a:effectLst/>
                        </a:rPr>
                        <a:t>BG REINFORCED SECTION (Option 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556480683"/>
                  </a:ext>
                </a:extLst>
              </a:tr>
              <a:tr h="0">
                <a:tc>
                  <a:txBody>
                    <a:bodyPr/>
                    <a:lstStyle/>
                    <a:p>
                      <a:pPr marL="0" marR="0" algn="ctr">
                        <a:spcBef>
                          <a:spcPts val="0"/>
                        </a:spcBef>
                        <a:spcAft>
                          <a:spcPts val="600"/>
                        </a:spcAft>
                      </a:pPr>
                      <a:r>
                        <a:rPr lang="en-US" sz="800">
                          <a:effectLst/>
                        </a:rPr>
                        <a:t>Asphalt Wearing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dirty="0">
                          <a:effectLst/>
                        </a:rPr>
                        <a:t>25.30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254002051"/>
                  </a:ext>
                </a:extLst>
              </a:tr>
              <a:tr h="0">
                <a:tc>
                  <a:txBody>
                    <a:bodyPr/>
                    <a:lstStyle/>
                    <a:p>
                      <a:pPr marL="0" marR="0" algn="ctr">
                        <a:spcBef>
                          <a:spcPts val="0"/>
                        </a:spcBef>
                        <a:spcAft>
                          <a:spcPts val="600"/>
                        </a:spcAft>
                      </a:pPr>
                      <a:r>
                        <a:rPr lang="en-US" sz="800">
                          <a:effectLst/>
                        </a:rPr>
                        <a:t>Tack Coat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023603548"/>
                  </a:ext>
                </a:extLst>
              </a:tr>
              <a:tr h="0">
                <a:tc>
                  <a:txBody>
                    <a:bodyPr/>
                    <a:lstStyle/>
                    <a:p>
                      <a:pPr marL="0" marR="0" algn="ctr">
                        <a:spcBef>
                          <a:spcPts val="0"/>
                        </a:spcBef>
                        <a:spcAft>
                          <a:spcPts val="600"/>
                        </a:spcAft>
                      </a:pPr>
                      <a:r>
                        <a:rPr lang="en-US" sz="800">
                          <a:effectLst/>
                        </a:rPr>
                        <a:t>Asphalt 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45.54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45.54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33.87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33.87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18890451"/>
                  </a:ext>
                </a:extLst>
              </a:tr>
              <a:tr h="0">
                <a:tc>
                  <a:txBody>
                    <a:bodyPr/>
                    <a:lstStyle/>
                    <a:p>
                      <a:pPr marL="0" marR="0" algn="ctr">
                        <a:spcBef>
                          <a:spcPts val="0"/>
                        </a:spcBef>
                        <a:spcAft>
                          <a:spcPts val="600"/>
                        </a:spcAft>
                      </a:pPr>
                      <a:r>
                        <a:rPr lang="en-US" sz="800">
                          <a:effectLst/>
                        </a:rPr>
                        <a:t>Prime Coat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332348030"/>
                  </a:ext>
                </a:extLst>
              </a:tr>
              <a:tr h="0">
                <a:tc>
                  <a:txBody>
                    <a:bodyPr/>
                    <a:lstStyle/>
                    <a:p>
                      <a:pPr marL="0" marR="0" algn="ctr">
                        <a:spcBef>
                          <a:spcPts val="0"/>
                        </a:spcBef>
                        <a:spcAft>
                          <a:spcPts val="600"/>
                        </a:spcAft>
                      </a:pPr>
                      <a:r>
                        <a:rPr lang="en-US" sz="800">
                          <a:effectLst/>
                        </a:rPr>
                        <a:t>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12.75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12.75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748120329"/>
                  </a:ext>
                </a:extLst>
              </a:tr>
              <a:tr h="0">
                <a:tc>
                  <a:txBody>
                    <a:bodyPr/>
                    <a:lstStyle/>
                    <a:p>
                      <a:pPr marL="0" marR="0" algn="ctr">
                        <a:spcBef>
                          <a:spcPts val="0"/>
                        </a:spcBef>
                        <a:spcAft>
                          <a:spcPts val="600"/>
                        </a:spcAft>
                      </a:pPr>
                      <a:r>
                        <a:rPr lang="en-US" sz="800">
                          <a:effectLst/>
                        </a:rPr>
                        <a:t>Sub-Base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601351531"/>
                  </a:ext>
                </a:extLst>
              </a:tr>
              <a:tr h="0">
                <a:tc>
                  <a:txBody>
                    <a:bodyPr/>
                    <a:lstStyle/>
                    <a:p>
                      <a:pPr marL="0" marR="0" algn="ctr">
                        <a:spcBef>
                          <a:spcPts val="0"/>
                        </a:spcBef>
                        <a:spcAft>
                          <a:spcPts val="600"/>
                        </a:spcAft>
                      </a:pPr>
                      <a:r>
                        <a:rPr lang="en-US" sz="800" dirty="0">
                          <a:effectLst/>
                        </a:rPr>
                        <a:t>E’GRID 30-30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234441696"/>
                  </a:ext>
                </a:extLst>
              </a:tr>
              <a:tr h="0">
                <a:tc>
                  <a:txBody>
                    <a:bodyPr/>
                    <a:lstStyle/>
                    <a:p>
                      <a:pPr marL="0" marR="0" algn="ctr">
                        <a:spcBef>
                          <a:spcPts val="0"/>
                        </a:spcBef>
                        <a:spcAft>
                          <a:spcPts val="600"/>
                        </a:spcAft>
                      </a:pPr>
                      <a:r>
                        <a:rPr lang="en-US" sz="8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gridSpan="5">
                  <a:txBody>
                    <a:bodyPr/>
                    <a:lstStyle/>
                    <a:p>
                      <a:pPr marL="0" marR="0" algn="ctr">
                        <a:spcBef>
                          <a:spcPts val="0"/>
                        </a:spcBef>
                        <a:spcAft>
                          <a:spcPts val="600"/>
                        </a:spcAft>
                      </a:pPr>
                      <a:r>
                        <a:rPr lang="en-US" sz="800">
                          <a:effectLst/>
                        </a:rPr>
                        <a:t>105.99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600"/>
                        </a:spcAft>
                      </a:pPr>
                      <a:r>
                        <a:rPr lang="en-US" sz="800" dirty="0">
                          <a:effectLst/>
                        </a:rPr>
                        <a:t>NIS /m</a:t>
                      </a:r>
                      <a:r>
                        <a:rPr lang="en-US" sz="800" baseline="30000" dirty="0">
                          <a:effectLst/>
                        </a:rPr>
                        <a:t>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gridSpan="5">
                  <a:txBody>
                    <a:bodyPr/>
                    <a:lstStyle/>
                    <a:p>
                      <a:pPr marL="0" marR="0" algn="ctr">
                        <a:spcBef>
                          <a:spcPts val="0"/>
                        </a:spcBef>
                        <a:spcAft>
                          <a:spcPts val="600"/>
                        </a:spcAft>
                      </a:pPr>
                      <a:r>
                        <a:rPr lang="en-US" sz="800">
                          <a:effectLst/>
                        </a:rPr>
                        <a:t>97.42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600"/>
                        </a:spcAft>
                      </a:pPr>
                      <a:r>
                        <a:rPr lang="en-US" sz="800" dirty="0">
                          <a:effectLst/>
                        </a:rPr>
                        <a:t>NIS /m</a:t>
                      </a:r>
                      <a:r>
                        <a:rPr lang="en-US" sz="800" baseline="30000" dirty="0">
                          <a:effectLst/>
                        </a:rPr>
                        <a:t>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73025" marR="73025" marT="0" marB="0" anchor="ctr"/>
                </a:tc>
                <a:tc hMerge="1">
                  <a:txBody>
                    <a:bodyPr/>
                    <a:lstStyle/>
                    <a:p>
                      <a:endParaRPr lang="en-US"/>
                    </a:p>
                  </a:txBody>
                  <a:tcPr/>
                </a:tc>
                <a:extLst>
                  <a:ext uri="{0D108BD9-81ED-4DB2-BD59-A6C34878D82A}">
                    <a16:rowId xmlns:a16="http://schemas.microsoft.com/office/drawing/2014/main" xmlns="" val="2277371068"/>
                  </a:ext>
                </a:extLst>
              </a:tr>
            </a:tbl>
          </a:graphicData>
        </a:graphic>
      </p:graphicFrame>
    </p:spTree>
    <p:extLst>
      <p:ext uri="{BB962C8B-B14F-4D97-AF65-F5344CB8AC3E}">
        <p14:creationId xmlns:p14="http://schemas.microsoft.com/office/powerpoint/2010/main" val="1576290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INTRODUCTION</a:t>
            </a:r>
          </a:p>
        </p:txBody>
      </p:sp>
      <p:sp>
        <p:nvSpPr>
          <p:cNvPr id="6" name="مربع نص 5"/>
          <p:cNvSpPr txBox="1"/>
          <p:nvPr/>
        </p:nvSpPr>
        <p:spPr>
          <a:xfrm>
            <a:off x="1524000" y="1047750"/>
            <a:ext cx="6553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What are the Geosynthetic products used in this part of project?</a:t>
            </a:r>
          </a:p>
        </p:txBody>
      </p:sp>
      <p:sp>
        <p:nvSpPr>
          <p:cNvPr id="12" name="مربع نص 11"/>
          <p:cNvSpPr txBox="1"/>
          <p:nvPr/>
        </p:nvSpPr>
        <p:spPr>
          <a:xfrm>
            <a:off x="4168254" y="1733550"/>
            <a:ext cx="1916907" cy="369332"/>
          </a:xfrm>
          <a:prstGeom prst="rect">
            <a:avLst/>
          </a:prstGeom>
          <a:noFill/>
        </p:spPr>
        <p:txBody>
          <a:bodyPr wrap="square" rtlCol="0">
            <a:spAutoFit/>
          </a:bodyPr>
          <a:lstStyle/>
          <a:p>
            <a:pPr algn="ctr"/>
            <a:r>
              <a:rPr lang="en-US" dirty="0">
                <a:effectLst>
                  <a:outerShdw blurRad="38100" dist="38100" dir="2700000" algn="tl">
                    <a:srgbClr val="000000">
                      <a:alpha val="43137"/>
                    </a:srgbClr>
                  </a:outerShdw>
                </a:effectLst>
              </a:rPr>
              <a:t>Bi-Axial Geogrid</a:t>
            </a:r>
          </a:p>
        </p:txBody>
      </p:sp>
      <p:pic>
        <p:nvPicPr>
          <p:cNvPr id="3" name="Picture 2">
            <a:extLst>
              <a:ext uri="{FF2B5EF4-FFF2-40B4-BE49-F238E27FC236}">
                <a16:creationId xmlns:a16="http://schemas.microsoft.com/office/drawing/2014/main" xmlns="" id="{EDF02A3E-CFF4-47F3-81B9-9A16069598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582"/>
          <a:stretch/>
        </p:blipFill>
        <p:spPr>
          <a:xfrm rot="176527">
            <a:off x="1696159" y="1661041"/>
            <a:ext cx="2265314" cy="18107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مربع نص 10"/>
          <p:cNvSpPr txBox="1"/>
          <p:nvPr/>
        </p:nvSpPr>
        <p:spPr>
          <a:xfrm rot="292720">
            <a:off x="2297977" y="1606277"/>
            <a:ext cx="2057400" cy="369332"/>
          </a:xfrm>
          <a:prstGeom prst="rect">
            <a:avLst/>
          </a:prstGeom>
          <a:noFill/>
        </p:spPr>
        <p:txBody>
          <a:bodyPr wrap="square" rtlCol="0">
            <a:spAutoFit/>
          </a:bodyPr>
          <a:lstStyle/>
          <a:p>
            <a:pPr algn="ctr"/>
            <a:r>
              <a:rPr lang="en-US" dirty="0">
                <a:effectLst>
                  <a:outerShdw blurRad="38100" dist="38100" dir="2700000" algn="tl">
                    <a:srgbClr val="000000">
                      <a:alpha val="43137"/>
                    </a:srgbClr>
                  </a:outerShdw>
                </a:effectLst>
              </a:rPr>
              <a:t>Geocells</a:t>
            </a:r>
          </a:p>
        </p:txBody>
      </p:sp>
      <p:pic>
        <p:nvPicPr>
          <p:cNvPr id="9" name="Picture 8">
            <a:extLst>
              <a:ext uri="{FF2B5EF4-FFF2-40B4-BE49-F238E27FC236}">
                <a16:creationId xmlns:a16="http://schemas.microsoft.com/office/drawing/2014/main" xmlns="" id="{25688D36-05C8-45EF-8ACC-F7A5E2B17B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60391">
            <a:off x="1996458" y="3686621"/>
            <a:ext cx="2144439" cy="1195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99768">
            <a:off x="6237406" y="2519368"/>
            <a:ext cx="2273814" cy="16972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صورة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39492" y="2165345"/>
            <a:ext cx="2330889" cy="15440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مربع نص 12"/>
          <p:cNvSpPr txBox="1"/>
          <p:nvPr/>
        </p:nvSpPr>
        <p:spPr>
          <a:xfrm rot="21311253">
            <a:off x="6159318" y="2085875"/>
            <a:ext cx="2667000" cy="369332"/>
          </a:xfrm>
          <a:prstGeom prst="rect">
            <a:avLst/>
          </a:prstGeom>
          <a:noFill/>
        </p:spPr>
        <p:txBody>
          <a:bodyPr wrap="square" rtlCol="0">
            <a:spAutoFit/>
          </a:bodyPr>
          <a:lstStyle/>
          <a:p>
            <a:pPr algn="ctr"/>
            <a:r>
              <a:rPr lang="en-US" dirty="0">
                <a:effectLst>
                  <a:outerShdw blurRad="38100" dist="38100" dir="2700000" algn="tl">
                    <a:srgbClr val="000000">
                      <a:alpha val="43137"/>
                    </a:srgbClr>
                  </a:outerShdw>
                </a:effectLst>
              </a:rPr>
              <a:t>Non-Woven Geotextile</a:t>
            </a:r>
          </a:p>
        </p:txBody>
      </p:sp>
      <p:sp>
        <p:nvSpPr>
          <p:cNvPr id="18" name="TextBox 17">
            <a:extLst>
              <a:ext uri="{FF2B5EF4-FFF2-40B4-BE49-F238E27FC236}">
                <a16:creationId xmlns:a16="http://schemas.microsoft.com/office/drawing/2014/main" xmlns="" id="{E73F99FC-F36D-4B01-B819-AC2DC1346D4A}"/>
              </a:ext>
            </a:extLst>
          </p:cNvPr>
          <p:cNvSpPr txBox="1"/>
          <p:nvPr/>
        </p:nvSpPr>
        <p:spPr>
          <a:xfrm rot="21421109">
            <a:off x="2075951" y="4516784"/>
            <a:ext cx="1066800" cy="369332"/>
          </a:xfrm>
          <a:prstGeom prst="rect">
            <a:avLst/>
          </a:prstGeom>
          <a:noFill/>
        </p:spPr>
        <p:txBody>
          <a:bodyPr wrap="square" rtlCol="0">
            <a:spAutoFit/>
          </a:bodyPr>
          <a:lstStyle/>
          <a:p>
            <a:r>
              <a:rPr lang="en-US" dirty="0" err="1"/>
              <a:t>Geostrips</a:t>
            </a:r>
            <a:endParaRPr lang="en-US" dirty="0"/>
          </a:p>
        </p:txBody>
      </p:sp>
    </p:spTree>
    <p:extLst>
      <p:ext uri="{BB962C8B-B14F-4D97-AF65-F5344CB8AC3E}">
        <p14:creationId xmlns:p14="http://schemas.microsoft.com/office/powerpoint/2010/main" val="2720020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6" name="مربع نص 5"/>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PAVEMENT DESIGN</a:t>
            </a:r>
          </a:p>
        </p:txBody>
      </p:sp>
      <p:sp>
        <p:nvSpPr>
          <p:cNvPr id="8" name="مربع نص 7"/>
          <p:cNvSpPr txBox="1"/>
          <p:nvPr/>
        </p:nvSpPr>
        <p:spPr>
          <a:xfrm>
            <a:off x="3733800" y="655735"/>
            <a:ext cx="2362200" cy="461665"/>
          </a:xfrm>
          <a:prstGeom prst="rect">
            <a:avLst/>
          </a:prstGeom>
          <a:noFill/>
        </p:spPr>
        <p:txBody>
          <a:bodyPr wrap="square" rtlCol="0">
            <a:spAutoFit/>
          </a:bodyPr>
          <a:lstStyle/>
          <a:p>
            <a:r>
              <a:rPr lang="en-US" sz="2400" b="1" dirty="0">
                <a:solidFill>
                  <a:srgbClr val="FCCD04"/>
                </a:solidFill>
                <a:effectLst>
                  <a:outerShdw blurRad="38100" dist="38100" dir="2700000" algn="tl">
                    <a:srgbClr val="000000">
                      <a:alpha val="43137"/>
                    </a:srgbClr>
                  </a:outerShdw>
                </a:effectLst>
              </a:rPr>
              <a:t>COST-OPTION 2</a:t>
            </a:r>
          </a:p>
        </p:txBody>
      </p:sp>
      <p:graphicFrame>
        <p:nvGraphicFramePr>
          <p:cNvPr id="2" name="Table 1">
            <a:extLst>
              <a:ext uri="{FF2B5EF4-FFF2-40B4-BE49-F238E27FC236}">
                <a16:creationId xmlns:a16="http://schemas.microsoft.com/office/drawing/2014/main" xmlns="" id="{FD033453-94CE-4A5D-9DA6-9B96E7ADC1B6}"/>
              </a:ext>
            </a:extLst>
          </p:cNvPr>
          <p:cNvGraphicFramePr>
            <a:graphicFrameLocks noGrp="1"/>
          </p:cNvGraphicFramePr>
          <p:nvPr>
            <p:extLst>
              <p:ext uri="{D42A27DB-BD31-4B8C-83A1-F6EECF244321}">
                <p14:modId xmlns:p14="http://schemas.microsoft.com/office/powerpoint/2010/main" val="4218325597"/>
              </p:ext>
            </p:extLst>
          </p:nvPr>
        </p:nvGraphicFramePr>
        <p:xfrm>
          <a:off x="1500541" y="1800738"/>
          <a:ext cx="6981117" cy="1844040"/>
        </p:xfrm>
        <a:graphic>
          <a:graphicData uri="http://schemas.openxmlformats.org/drawingml/2006/table">
            <a:tbl>
              <a:tblPr firstRow="1" firstCol="1" bandRow="1">
                <a:tableStyleId>{073A0DAA-6AF3-43AB-8588-CEC1D06C72B9}</a:tableStyleId>
              </a:tblPr>
              <a:tblGrid>
                <a:gridCol w="1464442">
                  <a:extLst>
                    <a:ext uri="{9D8B030D-6E8A-4147-A177-3AD203B41FA5}">
                      <a16:colId xmlns:a16="http://schemas.microsoft.com/office/drawing/2014/main" xmlns="" val="2417819342"/>
                    </a:ext>
                  </a:extLst>
                </a:gridCol>
                <a:gridCol w="298405">
                  <a:extLst>
                    <a:ext uri="{9D8B030D-6E8A-4147-A177-3AD203B41FA5}">
                      <a16:colId xmlns:a16="http://schemas.microsoft.com/office/drawing/2014/main" xmlns="" val="443003609"/>
                    </a:ext>
                  </a:extLst>
                </a:gridCol>
                <a:gridCol w="393694">
                  <a:extLst>
                    <a:ext uri="{9D8B030D-6E8A-4147-A177-3AD203B41FA5}">
                      <a16:colId xmlns:a16="http://schemas.microsoft.com/office/drawing/2014/main" xmlns="" val="3164220748"/>
                    </a:ext>
                  </a:extLst>
                </a:gridCol>
                <a:gridCol w="361095">
                  <a:extLst>
                    <a:ext uri="{9D8B030D-6E8A-4147-A177-3AD203B41FA5}">
                      <a16:colId xmlns:a16="http://schemas.microsoft.com/office/drawing/2014/main" xmlns="" val="3657754909"/>
                    </a:ext>
                  </a:extLst>
                </a:gridCol>
                <a:gridCol w="604960">
                  <a:extLst>
                    <a:ext uri="{9D8B030D-6E8A-4147-A177-3AD203B41FA5}">
                      <a16:colId xmlns:a16="http://schemas.microsoft.com/office/drawing/2014/main" xmlns="" val="2176296490"/>
                    </a:ext>
                  </a:extLst>
                </a:gridCol>
                <a:gridCol w="424412">
                  <a:extLst>
                    <a:ext uri="{9D8B030D-6E8A-4147-A177-3AD203B41FA5}">
                      <a16:colId xmlns:a16="http://schemas.microsoft.com/office/drawing/2014/main" xmlns="" val="424784614"/>
                    </a:ext>
                  </a:extLst>
                </a:gridCol>
                <a:gridCol w="554808">
                  <a:extLst>
                    <a:ext uri="{9D8B030D-6E8A-4147-A177-3AD203B41FA5}">
                      <a16:colId xmlns:a16="http://schemas.microsoft.com/office/drawing/2014/main" xmlns="" val="259487272"/>
                    </a:ext>
                  </a:extLst>
                </a:gridCol>
                <a:gridCol w="315958">
                  <a:extLst>
                    <a:ext uri="{9D8B030D-6E8A-4147-A177-3AD203B41FA5}">
                      <a16:colId xmlns:a16="http://schemas.microsoft.com/office/drawing/2014/main" xmlns="" val="2108555194"/>
                    </a:ext>
                  </a:extLst>
                </a:gridCol>
                <a:gridCol w="379902">
                  <a:extLst>
                    <a:ext uri="{9D8B030D-6E8A-4147-A177-3AD203B41FA5}">
                      <a16:colId xmlns:a16="http://schemas.microsoft.com/office/drawing/2014/main" xmlns="" val="3202624230"/>
                    </a:ext>
                  </a:extLst>
                </a:gridCol>
                <a:gridCol w="361095">
                  <a:extLst>
                    <a:ext uri="{9D8B030D-6E8A-4147-A177-3AD203B41FA5}">
                      <a16:colId xmlns:a16="http://schemas.microsoft.com/office/drawing/2014/main" xmlns="" val="4058194019"/>
                    </a:ext>
                  </a:extLst>
                </a:gridCol>
                <a:gridCol w="620632">
                  <a:extLst>
                    <a:ext uri="{9D8B030D-6E8A-4147-A177-3AD203B41FA5}">
                      <a16:colId xmlns:a16="http://schemas.microsoft.com/office/drawing/2014/main" xmlns="" val="1524370588"/>
                    </a:ext>
                  </a:extLst>
                </a:gridCol>
                <a:gridCol w="416889">
                  <a:extLst>
                    <a:ext uri="{9D8B030D-6E8A-4147-A177-3AD203B41FA5}">
                      <a16:colId xmlns:a16="http://schemas.microsoft.com/office/drawing/2014/main" xmlns="" val="4255772892"/>
                    </a:ext>
                  </a:extLst>
                </a:gridCol>
                <a:gridCol w="690845">
                  <a:extLst>
                    <a:ext uri="{9D8B030D-6E8A-4147-A177-3AD203B41FA5}">
                      <a16:colId xmlns:a16="http://schemas.microsoft.com/office/drawing/2014/main" xmlns="" val="2915963016"/>
                    </a:ext>
                  </a:extLst>
                </a:gridCol>
                <a:gridCol w="93980">
                  <a:extLst>
                    <a:ext uri="{9D8B030D-6E8A-4147-A177-3AD203B41FA5}">
                      <a16:colId xmlns:a16="http://schemas.microsoft.com/office/drawing/2014/main" xmlns="" val="2174422821"/>
                    </a:ext>
                  </a:extLst>
                </a:gridCol>
              </a:tblGrid>
              <a:tr h="0">
                <a:tc>
                  <a:txBody>
                    <a:bodyPr/>
                    <a:lstStyle/>
                    <a:p>
                      <a:pPr marL="0" marR="0" algn="ctr">
                        <a:spcBef>
                          <a:spcPts val="0"/>
                        </a:spcBef>
                        <a:spcAft>
                          <a:spcPts val="600"/>
                        </a:spcAft>
                      </a:pPr>
                      <a:r>
                        <a:rPr lang="en-US" sz="800">
                          <a:effectLst/>
                        </a:rPr>
                        <a:t>LAYER DESCRIPTION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6">
                  <a:txBody>
                    <a:bodyPr/>
                    <a:lstStyle/>
                    <a:p>
                      <a:pPr marL="0" marR="0" algn="ctr">
                        <a:spcBef>
                          <a:spcPts val="0"/>
                        </a:spcBef>
                        <a:spcAft>
                          <a:spcPts val="600"/>
                        </a:spcAft>
                      </a:pPr>
                      <a:r>
                        <a:rPr lang="en-US" sz="800">
                          <a:effectLst/>
                        </a:rPr>
                        <a:t> </a:t>
                      </a:r>
                      <a:endParaRPr lang="en-US" sz="1200">
                        <a:effectLst/>
                      </a:endParaRPr>
                    </a:p>
                    <a:p>
                      <a:pPr marL="0" marR="0" algn="ctr">
                        <a:spcBef>
                          <a:spcPts val="0"/>
                        </a:spcBef>
                        <a:spcAft>
                          <a:spcPts val="600"/>
                        </a:spcAft>
                      </a:pPr>
                      <a:r>
                        <a:rPr lang="en-US" sz="800">
                          <a:effectLst/>
                        </a:rPr>
                        <a:t>CONVENTIONAL SECTION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marL="0" marR="0" algn="ctr">
                        <a:spcBef>
                          <a:spcPts val="0"/>
                        </a:spcBef>
                        <a:spcAft>
                          <a:spcPts val="600"/>
                        </a:spcAft>
                      </a:pPr>
                      <a:r>
                        <a:rPr lang="en-US" sz="800">
                          <a:effectLst/>
                        </a:rPr>
                        <a:t> </a:t>
                      </a:r>
                      <a:endParaRPr lang="en-US" sz="1200">
                        <a:effectLst/>
                      </a:endParaRPr>
                    </a:p>
                    <a:p>
                      <a:pPr marL="0" marR="0" algn="ctr">
                        <a:spcBef>
                          <a:spcPts val="0"/>
                        </a:spcBef>
                        <a:spcAft>
                          <a:spcPts val="600"/>
                        </a:spcAft>
                      </a:pPr>
                      <a:r>
                        <a:rPr lang="en-US" sz="800">
                          <a:effectLst/>
                        </a:rPr>
                        <a:t>BG REINFORCED SECTION (Option 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899492564"/>
                  </a:ext>
                </a:extLst>
              </a:tr>
              <a:tr h="0">
                <a:tc>
                  <a:txBody>
                    <a:bodyPr/>
                    <a:lstStyle/>
                    <a:p>
                      <a:pPr marL="0" marR="0" algn="ctr">
                        <a:spcBef>
                          <a:spcPts val="0"/>
                        </a:spcBef>
                        <a:spcAft>
                          <a:spcPts val="600"/>
                        </a:spcAft>
                      </a:pPr>
                      <a:r>
                        <a:rPr lang="en-US" sz="800">
                          <a:effectLst/>
                        </a:rPr>
                        <a:t>Asphalt Wearing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268508844"/>
                  </a:ext>
                </a:extLst>
              </a:tr>
              <a:tr h="0">
                <a:tc>
                  <a:txBody>
                    <a:bodyPr/>
                    <a:lstStyle/>
                    <a:p>
                      <a:pPr marL="0" marR="0" algn="ctr">
                        <a:spcBef>
                          <a:spcPts val="0"/>
                        </a:spcBef>
                        <a:spcAft>
                          <a:spcPts val="600"/>
                        </a:spcAft>
                      </a:pPr>
                      <a:r>
                        <a:rPr lang="en-US" sz="800">
                          <a:effectLst/>
                        </a:rPr>
                        <a:t>Tack Coat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950613085"/>
                  </a:ext>
                </a:extLst>
              </a:tr>
              <a:tr h="0">
                <a:tc>
                  <a:txBody>
                    <a:bodyPr/>
                    <a:lstStyle/>
                    <a:p>
                      <a:pPr marL="0" marR="0" algn="ctr">
                        <a:spcBef>
                          <a:spcPts val="0"/>
                        </a:spcBef>
                        <a:spcAft>
                          <a:spcPts val="600"/>
                        </a:spcAft>
                      </a:pPr>
                      <a:r>
                        <a:rPr lang="en-US" sz="800">
                          <a:effectLst/>
                        </a:rPr>
                        <a:t>Asphalt 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45.54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45.54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29.17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29.17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511228970"/>
                  </a:ext>
                </a:extLst>
              </a:tr>
              <a:tr h="0">
                <a:tc>
                  <a:txBody>
                    <a:bodyPr/>
                    <a:lstStyle/>
                    <a:p>
                      <a:pPr marL="0" marR="0" algn="ctr">
                        <a:spcBef>
                          <a:spcPts val="0"/>
                        </a:spcBef>
                        <a:spcAft>
                          <a:spcPts val="600"/>
                        </a:spcAft>
                      </a:pPr>
                      <a:r>
                        <a:rPr lang="en-US" sz="800">
                          <a:effectLst/>
                        </a:rPr>
                        <a:t>Prime Coat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519374467"/>
                  </a:ext>
                </a:extLst>
              </a:tr>
              <a:tr h="0">
                <a:tc>
                  <a:txBody>
                    <a:bodyPr/>
                    <a:lstStyle/>
                    <a:p>
                      <a:pPr marL="0" marR="0" algn="ctr">
                        <a:spcBef>
                          <a:spcPts val="0"/>
                        </a:spcBef>
                        <a:spcAft>
                          <a:spcPts val="600"/>
                        </a:spcAft>
                      </a:pPr>
                      <a:r>
                        <a:rPr lang="en-US" sz="800">
                          <a:effectLst/>
                        </a:rPr>
                        <a:t>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12.75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12.75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520744636"/>
                  </a:ext>
                </a:extLst>
              </a:tr>
              <a:tr h="0">
                <a:tc>
                  <a:txBody>
                    <a:bodyPr/>
                    <a:lstStyle/>
                    <a:p>
                      <a:pPr marL="0" marR="0" algn="ctr">
                        <a:spcBef>
                          <a:spcPts val="0"/>
                        </a:spcBef>
                        <a:spcAft>
                          <a:spcPts val="600"/>
                        </a:spcAft>
                      </a:pPr>
                      <a:r>
                        <a:rPr lang="en-US" sz="800">
                          <a:effectLst/>
                        </a:rPr>
                        <a:t>Sub-Base Course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15.2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87784458"/>
                  </a:ext>
                </a:extLst>
              </a:tr>
              <a:tr h="0">
                <a:tc>
                  <a:txBody>
                    <a:bodyPr/>
                    <a:lstStyle/>
                    <a:p>
                      <a:pPr marL="0" marR="0" algn="ctr">
                        <a:spcBef>
                          <a:spcPts val="0"/>
                        </a:spcBef>
                        <a:spcAft>
                          <a:spcPts val="600"/>
                        </a:spcAft>
                      </a:pPr>
                      <a:r>
                        <a:rPr lang="en-US" sz="800">
                          <a:effectLst/>
                        </a:rPr>
                        <a:t>E’GRID 30-30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layer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spcBef>
                          <a:spcPts val="0"/>
                        </a:spcBef>
                        <a:spcAft>
                          <a:spcPts val="60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467760323"/>
                  </a:ext>
                </a:extLst>
              </a:tr>
              <a:tr h="0">
                <a:tc>
                  <a:txBody>
                    <a:bodyPr/>
                    <a:lstStyle/>
                    <a:p>
                      <a:pPr marL="0" marR="0" algn="ctr">
                        <a:spcBef>
                          <a:spcPts val="0"/>
                        </a:spcBef>
                        <a:spcAft>
                          <a:spcPts val="600"/>
                        </a:spcAft>
                      </a:pPr>
                      <a:r>
                        <a:rPr lang="en-US" sz="8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5">
                  <a:txBody>
                    <a:bodyPr/>
                    <a:lstStyle/>
                    <a:p>
                      <a:pPr marL="0" marR="0" algn="ctr">
                        <a:spcBef>
                          <a:spcPts val="0"/>
                        </a:spcBef>
                        <a:spcAft>
                          <a:spcPts val="600"/>
                        </a:spcAft>
                      </a:pPr>
                      <a:r>
                        <a:rPr lang="en-US" sz="800">
                          <a:effectLst/>
                        </a:rPr>
                        <a:t>105.09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600"/>
                        </a:spcAft>
                      </a:pPr>
                      <a:r>
                        <a:rPr lang="en-US" sz="800">
                          <a:effectLst/>
                        </a:rPr>
                        <a:t>NIS /m</a:t>
                      </a:r>
                      <a:r>
                        <a:rPr lang="en-US" sz="800" baseline="30000">
                          <a:effectLst/>
                        </a:rPr>
                        <a:t>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5">
                  <a:txBody>
                    <a:bodyPr/>
                    <a:lstStyle/>
                    <a:p>
                      <a:pPr marL="0" marR="0" algn="ctr">
                        <a:spcBef>
                          <a:spcPts val="0"/>
                        </a:spcBef>
                        <a:spcAft>
                          <a:spcPts val="600"/>
                        </a:spcAft>
                      </a:pPr>
                      <a:r>
                        <a:rPr lang="en-US" sz="800">
                          <a:effectLst/>
                        </a:rPr>
                        <a:t>95.92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600"/>
                        </a:spcAft>
                      </a:pPr>
                      <a:r>
                        <a:rPr lang="en-US" sz="800" dirty="0">
                          <a:effectLst/>
                        </a:rPr>
                        <a:t>NIS /m</a:t>
                      </a:r>
                      <a:r>
                        <a:rPr lang="en-US" sz="800" baseline="30000" dirty="0">
                          <a:effectLst/>
                        </a:rPr>
                        <a:t>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extLst>
                  <a:ext uri="{0D108BD9-81ED-4DB2-BD59-A6C34878D82A}">
                    <a16:rowId xmlns:a16="http://schemas.microsoft.com/office/drawing/2014/main" xmlns="" val="748318472"/>
                  </a:ext>
                </a:extLst>
              </a:tr>
            </a:tbl>
          </a:graphicData>
        </a:graphic>
      </p:graphicFrame>
    </p:spTree>
    <p:extLst>
      <p:ext uri="{BB962C8B-B14F-4D97-AF65-F5344CB8AC3E}">
        <p14:creationId xmlns:p14="http://schemas.microsoft.com/office/powerpoint/2010/main" val="785446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solidFill>
                  <a:srgbClr val="FCCD04"/>
                </a:solidFill>
                <a:effectLst>
                  <a:outerShdw blurRad="38100" dist="38100" dir="2700000" algn="tl">
                    <a:srgbClr val="000000">
                      <a:alpha val="43137"/>
                    </a:srgbClr>
                  </a:outerShdw>
                </a:effectLst>
              </a:rPr>
              <a:t>PAVEMENT DESIGN</a:t>
            </a:r>
          </a:p>
        </p:txBody>
      </p:sp>
      <p:sp>
        <p:nvSpPr>
          <p:cNvPr id="8" name="مربع نص 6">
            <a:extLst>
              <a:ext uri="{FF2B5EF4-FFF2-40B4-BE49-F238E27FC236}">
                <a16:creationId xmlns:a16="http://schemas.microsoft.com/office/drawing/2014/main" xmlns="" id="{84501252-BD4F-4C3C-82E3-C688A6E028F7}"/>
              </a:ext>
            </a:extLst>
          </p:cNvPr>
          <p:cNvSpPr txBox="1"/>
          <p:nvPr/>
        </p:nvSpPr>
        <p:spPr>
          <a:xfrm>
            <a:off x="1600200" y="3088000"/>
            <a:ext cx="2362200" cy="369332"/>
          </a:xfrm>
          <a:prstGeom prst="rect">
            <a:avLst/>
          </a:prstGeom>
          <a:noFill/>
        </p:spPr>
        <p:txBody>
          <a:bodyPr wrap="square" rtlCol="0">
            <a:spAutoFit/>
          </a:bodyPr>
          <a:lstStyle/>
          <a:p>
            <a:r>
              <a:rPr lang="en-US" b="1" dirty="0">
                <a:solidFill>
                  <a:schemeClr val="tx1">
                    <a:lumMod val="65000"/>
                    <a:lumOff val="35000"/>
                  </a:schemeClr>
                </a:solidFill>
                <a:effectLst>
                  <a:outerShdw blurRad="38100" dist="38100" dir="2700000" algn="tl">
                    <a:srgbClr val="000000">
                      <a:alpha val="43137"/>
                    </a:srgbClr>
                  </a:outerShdw>
                </a:effectLst>
              </a:rPr>
              <a:t>SAVINGS OPTION 2: </a:t>
            </a:r>
          </a:p>
        </p:txBody>
      </p:sp>
      <p:sp>
        <p:nvSpPr>
          <p:cNvPr id="10" name="مربع نص 6">
            <a:extLst>
              <a:ext uri="{FF2B5EF4-FFF2-40B4-BE49-F238E27FC236}">
                <a16:creationId xmlns:a16="http://schemas.microsoft.com/office/drawing/2014/main" xmlns="" id="{D90E3A27-417B-4CB1-8C47-A814BE81FDF6}"/>
              </a:ext>
            </a:extLst>
          </p:cNvPr>
          <p:cNvSpPr txBox="1"/>
          <p:nvPr/>
        </p:nvSpPr>
        <p:spPr>
          <a:xfrm>
            <a:off x="1669566" y="889132"/>
            <a:ext cx="2362200" cy="369332"/>
          </a:xfrm>
          <a:prstGeom prst="rect">
            <a:avLst/>
          </a:prstGeom>
          <a:noFill/>
        </p:spPr>
        <p:txBody>
          <a:bodyPr wrap="square" rtlCol="0">
            <a:spAutoFit/>
          </a:bodyPr>
          <a:lstStyle/>
          <a:p>
            <a:r>
              <a:rPr lang="en-US" b="1" dirty="0">
                <a:solidFill>
                  <a:schemeClr val="tx1">
                    <a:lumMod val="65000"/>
                    <a:lumOff val="35000"/>
                  </a:schemeClr>
                </a:solidFill>
                <a:effectLst>
                  <a:outerShdw blurRad="38100" dist="38100" dir="2700000" algn="tl">
                    <a:srgbClr val="000000">
                      <a:alpha val="43137"/>
                    </a:srgbClr>
                  </a:outerShdw>
                </a:effectLst>
              </a:rPr>
              <a:t>SAVINGS OPTION 1: </a:t>
            </a:r>
          </a:p>
        </p:txBody>
      </p:sp>
      <p:sp>
        <p:nvSpPr>
          <p:cNvPr id="11" name="مربع نص 3">
            <a:extLst>
              <a:ext uri="{FF2B5EF4-FFF2-40B4-BE49-F238E27FC236}">
                <a16:creationId xmlns:a16="http://schemas.microsoft.com/office/drawing/2014/main" xmlns="" id="{3D0A4849-D197-4B88-8332-6F70D90A43BE}"/>
              </a:ext>
            </a:extLst>
          </p:cNvPr>
          <p:cNvSpPr txBox="1"/>
          <p:nvPr/>
        </p:nvSpPr>
        <p:spPr>
          <a:xfrm>
            <a:off x="1288566" y="1262606"/>
            <a:ext cx="3923162" cy="1754326"/>
          </a:xfrm>
          <a:prstGeom prst="rect">
            <a:avLst/>
          </a:prstGeom>
          <a:noFill/>
        </p:spPr>
        <p:txBody>
          <a:bodyPr wrap="square" rtlCol="0">
            <a:spAutoFit/>
          </a:bodyPr>
          <a:lstStyle/>
          <a:p>
            <a:r>
              <a:rPr lang="en-US" sz="1200" u="sng" dirty="0"/>
              <a:t>In Construction Cost  </a:t>
            </a:r>
            <a:r>
              <a:rPr lang="en-US" sz="1200" dirty="0"/>
              <a:t>=  7.67 NIS/M2</a:t>
            </a:r>
          </a:p>
          <a:p>
            <a:r>
              <a:rPr lang="en-US" sz="1200" u="sng" dirty="0"/>
              <a:t>Carbon footprint  </a:t>
            </a:r>
            <a:r>
              <a:rPr lang="en-US" sz="1200" dirty="0"/>
              <a:t>= 14.06 kgCO2e/m2</a:t>
            </a:r>
          </a:p>
          <a:p>
            <a:r>
              <a:rPr lang="en-US" sz="1200" dirty="0"/>
              <a:t>Total area of Local roads in the design area = </a:t>
            </a:r>
            <a:r>
              <a:rPr lang="en-US" sz="1200" b="1" dirty="0"/>
              <a:t> 61200 m</a:t>
            </a:r>
            <a:r>
              <a:rPr lang="en-US" sz="1200" b="1" baseline="30000" dirty="0"/>
              <a:t>2</a:t>
            </a:r>
            <a:endParaRPr lang="en-US" sz="1200" dirty="0"/>
          </a:p>
          <a:p>
            <a:r>
              <a:rPr lang="ar-SA" sz="1200" dirty="0"/>
              <a:t> </a:t>
            </a:r>
            <a:endParaRPr lang="en-US" sz="1200" dirty="0"/>
          </a:p>
          <a:p>
            <a:r>
              <a:rPr lang="en-US" sz="1200" b="1" dirty="0"/>
              <a:t>TOTAL SAVINGS </a:t>
            </a:r>
            <a:endParaRPr lang="en-US" sz="1200" dirty="0"/>
          </a:p>
          <a:p>
            <a:r>
              <a:rPr lang="en-US" sz="1200" b="1" dirty="0"/>
              <a:t>Conventional Cost = 6,431,508 NIS</a:t>
            </a:r>
          </a:p>
          <a:p>
            <a:r>
              <a:rPr lang="en-US" sz="1200" b="1" dirty="0"/>
              <a:t>Saving in Construction Cost = 469,404 NIS  (7.3 % saving)</a:t>
            </a:r>
            <a:r>
              <a:rPr lang="ar-SA" sz="1200" b="1" dirty="0"/>
              <a:t/>
            </a:r>
            <a:br>
              <a:rPr lang="ar-SA" sz="1200" b="1" dirty="0"/>
            </a:br>
            <a:endParaRPr lang="en-US" sz="1200" dirty="0"/>
          </a:p>
          <a:p>
            <a:endParaRPr lang="en-US" sz="1200" dirty="0"/>
          </a:p>
        </p:txBody>
      </p:sp>
      <p:sp>
        <p:nvSpPr>
          <p:cNvPr id="12" name="مربع نص 3">
            <a:extLst>
              <a:ext uri="{FF2B5EF4-FFF2-40B4-BE49-F238E27FC236}">
                <a16:creationId xmlns:a16="http://schemas.microsoft.com/office/drawing/2014/main" xmlns="" id="{0E91A46D-B0AC-49EA-BBC6-E81256C414A5}"/>
              </a:ext>
            </a:extLst>
          </p:cNvPr>
          <p:cNvSpPr txBox="1"/>
          <p:nvPr/>
        </p:nvSpPr>
        <p:spPr>
          <a:xfrm>
            <a:off x="1288566" y="3457332"/>
            <a:ext cx="3923162" cy="1754326"/>
          </a:xfrm>
          <a:prstGeom prst="rect">
            <a:avLst/>
          </a:prstGeom>
          <a:noFill/>
        </p:spPr>
        <p:txBody>
          <a:bodyPr wrap="square" rtlCol="0">
            <a:spAutoFit/>
          </a:bodyPr>
          <a:lstStyle/>
          <a:p>
            <a:r>
              <a:rPr lang="en-US" sz="1200" u="sng" dirty="0"/>
              <a:t>In Construction Cost  </a:t>
            </a:r>
            <a:r>
              <a:rPr lang="en-US" sz="1200" dirty="0"/>
              <a:t>= 9.17 NIS/m2 </a:t>
            </a:r>
          </a:p>
          <a:p>
            <a:r>
              <a:rPr lang="en-US" sz="1200" u="sng" dirty="0"/>
              <a:t>Carbon footprint  </a:t>
            </a:r>
            <a:r>
              <a:rPr lang="en-US" sz="1200" dirty="0"/>
              <a:t>= 13.78  KgCO2e/m2</a:t>
            </a:r>
          </a:p>
          <a:p>
            <a:r>
              <a:rPr lang="en-US" sz="1200" dirty="0"/>
              <a:t>Total area of Local roads in the design area = </a:t>
            </a:r>
            <a:r>
              <a:rPr lang="en-US" sz="1200" b="1" dirty="0"/>
              <a:t> 61200 m</a:t>
            </a:r>
            <a:r>
              <a:rPr lang="en-US" sz="1200" b="1" baseline="30000" dirty="0"/>
              <a:t>2</a:t>
            </a:r>
            <a:endParaRPr lang="en-US" sz="1200" dirty="0"/>
          </a:p>
          <a:p>
            <a:r>
              <a:rPr lang="ar-SA" sz="1200" dirty="0"/>
              <a:t> </a:t>
            </a:r>
            <a:endParaRPr lang="en-US" sz="1200" dirty="0"/>
          </a:p>
          <a:p>
            <a:r>
              <a:rPr lang="en-US" sz="1200" b="1" dirty="0"/>
              <a:t>TOTAL SAVINGS </a:t>
            </a:r>
            <a:endParaRPr lang="en-US" sz="1200" dirty="0"/>
          </a:p>
          <a:p>
            <a:r>
              <a:rPr lang="en-US" sz="1200" b="1" dirty="0"/>
              <a:t>Conventional Cost = 6,431,508 NIS</a:t>
            </a:r>
          </a:p>
          <a:p>
            <a:r>
              <a:rPr lang="en-US" sz="1200" b="1" dirty="0"/>
              <a:t>Saving in Construction Cost = 561,204 NIS  (8.73 % saving)</a:t>
            </a:r>
            <a:r>
              <a:rPr lang="ar-SA" sz="1200" b="1" dirty="0"/>
              <a:t/>
            </a:r>
            <a:br>
              <a:rPr lang="ar-SA" sz="1200" b="1" dirty="0"/>
            </a:br>
            <a:endParaRPr lang="en-US" sz="1200" dirty="0"/>
          </a:p>
          <a:p>
            <a:endParaRPr lang="en-US" sz="1200" dirty="0"/>
          </a:p>
        </p:txBody>
      </p:sp>
    </p:spTree>
    <p:extLst>
      <p:ext uri="{BB962C8B-B14F-4D97-AF65-F5344CB8AC3E}">
        <p14:creationId xmlns:p14="http://schemas.microsoft.com/office/powerpoint/2010/main" val="4091970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08C67ACD-E331-4466-B9C3-FEF9D414E8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1228"/>
            <a:ext cx="9197479" cy="5184728"/>
          </a:xfrm>
          <a:prstGeom prst="rect">
            <a:avLst/>
          </a:prstGeom>
        </p:spPr>
      </p:pic>
      <p:pic>
        <p:nvPicPr>
          <p:cNvPr id="8" name="Content Placeholder 7">
            <a:extLst>
              <a:ext uri="{FF2B5EF4-FFF2-40B4-BE49-F238E27FC236}">
                <a16:creationId xmlns:a16="http://schemas.microsoft.com/office/drawing/2014/main" xmlns="" id="{17D22C62-DB7B-4E98-A735-9A75FCFE506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9200" y="1478127"/>
            <a:ext cx="2946895" cy="19921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xmlns="" id="{1AC82D70-B4AC-4A59-A02B-01623A656315}"/>
              </a:ext>
            </a:extLst>
          </p:cNvPr>
          <p:cNvSpPr txBox="1"/>
          <p:nvPr/>
        </p:nvSpPr>
        <p:spPr>
          <a:xfrm>
            <a:off x="2719597" y="140181"/>
            <a:ext cx="4419600"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rPr>
              <a:t>Suggested Solution</a:t>
            </a:r>
          </a:p>
        </p:txBody>
      </p:sp>
      <p:sp>
        <p:nvSpPr>
          <p:cNvPr id="6" name="TextBox 5">
            <a:extLst>
              <a:ext uri="{FF2B5EF4-FFF2-40B4-BE49-F238E27FC236}">
                <a16:creationId xmlns:a16="http://schemas.microsoft.com/office/drawing/2014/main" xmlns="" id="{0742ED69-3F24-429B-9D82-A99FCFDCDD00}"/>
              </a:ext>
            </a:extLst>
          </p:cNvPr>
          <p:cNvSpPr txBox="1"/>
          <p:nvPr/>
        </p:nvSpPr>
        <p:spPr>
          <a:xfrm>
            <a:off x="2910097" y="544378"/>
            <a:ext cx="4038600" cy="369332"/>
          </a:xfrm>
          <a:prstGeom prst="rect">
            <a:avLst/>
          </a:prstGeom>
          <a:noFill/>
        </p:spPr>
        <p:txBody>
          <a:bodyPr wrap="square" rtlCol="0">
            <a:spAutoFit/>
          </a:bodyPr>
          <a:lstStyle/>
          <a:p>
            <a:pPr algn="ctr"/>
            <a:r>
              <a:rPr lang="en-US" b="1" dirty="0">
                <a:solidFill>
                  <a:srgbClr val="FCCD04"/>
                </a:solidFill>
                <a:effectLst>
                  <a:outerShdw blurRad="38100" dist="38100" dir="2700000" algn="tl">
                    <a:srgbClr val="000000">
                      <a:alpha val="43137"/>
                    </a:srgbClr>
                  </a:outerShdw>
                </a:effectLst>
              </a:rPr>
              <a:t>For high water table </a:t>
            </a:r>
          </a:p>
        </p:txBody>
      </p:sp>
      <p:pic>
        <p:nvPicPr>
          <p:cNvPr id="10" name="Picture 9">
            <a:extLst>
              <a:ext uri="{FF2B5EF4-FFF2-40B4-BE49-F238E27FC236}">
                <a16:creationId xmlns:a16="http://schemas.microsoft.com/office/drawing/2014/main" xmlns="" id="{B6E90486-B52F-423E-9084-3CAF726C3157}"/>
              </a:ext>
            </a:extLst>
          </p:cNvPr>
          <p:cNvPicPr>
            <a:picLocks noChangeAspect="1"/>
          </p:cNvPicPr>
          <p:nvPr/>
        </p:nvPicPr>
        <p:blipFill rotWithShape="1">
          <a:blip r:embed="rId4">
            <a:extLst>
              <a:ext uri="{28A0092B-C50C-407E-A947-70E740481C1C}">
                <a14:useLocalDpi xmlns:a14="http://schemas.microsoft.com/office/drawing/2010/main" val="0"/>
              </a:ext>
            </a:extLst>
          </a:blip>
          <a:srcRect l="47409" r="1647"/>
          <a:stretch/>
        </p:blipFill>
        <p:spPr>
          <a:xfrm>
            <a:off x="5432657" y="1484224"/>
            <a:ext cx="2970472" cy="21750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xmlns="" id="{5FD7584A-01AF-44D6-8248-2996DDC9E5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4845" y="2244550"/>
            <a:ext cx="1643062" cy="2190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a:extLst>
              <a:ext uri="{FF2B5EF4-FFF2-40B4-BE49-F238E27FC236}">
                <a16:creationId xmlns:a16="http://schemas.microsoft.com/office/drawing/2014/main" xmlns="" id="{6EB37A04-1F02-487A-BA90-6F10D530CE71}"/>
              </a:ext>
            </a:extLst>
          </p:cNvPr>
          <p:cNvSpPr txBox="1"/>
          <p:nvPr/>
        </p:nvSpPr>
        <p:spPr>
          <a:xfrm>
            <a:off x="1524000" y="3583432"/>
            <a:ext cx="1905000" cy="369332"/>
          </a:xfrm>
          <a:prstGeom prst="rect">
            <a:avLst/>
          </a:prstGeom>
          <a:noFill/>
        </p:spPr>
        <p:txBody>
          <a:bodyPr wrap="square" rtlCol="0">
            <a:spAutoFit/>
          </a:bodyPr>
          <a:lstStyle/>
          <a:p>
            <a:r>
              <a:rPr lang="en-US" dirty="0"/>
              <a:t>Perforated Pipes</a:t>
            </a:r>
          </a:p>
        </p:txBody>
      </p:sp>
      <p:sp>
        <p:nvSpPr>
          <p:cNvPr id="14" name="TextBox 13">
            <a:extLst>
              <a:ext uri="{FF2B5EF4-FFF2-40B4-BE49-F238E27FC236}">
                <a16:creationId xmlns:a16="http://schemas.microsoft.com/office/drawing/2014/main" xmlns="" id="{664C67B2-B504-4E45-B40E-954168FB56FC}"/>
              </a:ext>
            </a:extLst>
          </p:cNvPr>
          <p:cNvSpPr txBox="1"/>
          <p:nvPr/>
        </p:nvSpPr>
        <p:spPr>
          <a:xfrm>
            <a:off x="5943600" y="3714750"/>
            <a:ext cx="2362200" cy="369332"/>
          </a:xfrm>
          <a:prstGeom prst="rect">
            <a:avLst/>
          </a:prstGeom>
          <a:noFill/>
        </p:spPr>
        <p:txBody>
          <a:bodyPr wrap="square" rtlCol="0">
            <a:spAutoFit/>
          </a:bodyPr>
          <a:lstStyle/>
          <a:p>
            <a:r>
              <a:rPr lang="en-US" dirty="0"/>
              <a:t>Capillary Break Layer</a:t>
            </a:r>
          </a:p>
        </p:txBody>
      </p:sp>
    </p:spTree>
    <p:extLst>
      <p:ext uri="{BB962C8B-B14F-4D97-AF65-F5344CB8AC3E}">
        <p14:creationId xmlns:p14="http://schemas.microsoft.com/office/powerpoint/2010/main" val="14106719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CONCLUSIONS</a:t>
            </a:r>
          </a:p>
        </p:txBody>
      </p:sp>
      <p:sp>
        <p:nvSpPr>
          <p:cNvPr id="2" name="مربع نص 1"/>
          <p:cNvSpPr txBox="1"/>
          <p:nvPr/>
        </p:nvSpPr>
        <p:spPr>
          <a:xfrm>
            <a:off x="1371600" y="718126"/>
            <a:ext cx="7391400" cy="4801314"/>
          </a:xfrm>
          <a:prstGeom prst="rect">
            <a:avLst/>
          </a:prstGeom>
          <a:noFill/>
        </p:spPr>
        <p:txBody>
          <a:bodyPr wrap="square" rtlCol="0">
            <a:spAutoFit/>
          </a:bodyPr>
          <a:lstStyle/>
          <a:p>
            <a:r>
              <a:rPr lang="en-US" u="sng" dirty="0">
                <a:solidFill>
                  <a:schemeClr val="tx1">
                    <a:lumMod val="65000"/>
                    <a:lumOff val="35000"/>
                  </a:schemeClr>
                </a:solidFill>
                <a:effectLst>
                  <a:outerShdw blurRad="38100" dist="38100" dir="2700000" algn="tl">
                    <a:srgbClr val="000000">
                      <a:alpha val="43137"/>
                    </a:srgbClr>
                  </a:outerShdw>
                </a:effectLst>
              </a:rPr>
              <a:t>Cost Saving</a:t>
            </a:r>
            <a:endParaRPr lang="en-US" dirty="0">
              <a:solidFill>
                <a:schemeClr val="tx1">
                  <a:lumMod val="65000"/>
                  <a:lumOff val="35000"/>
                </a:schemeClr>
              </a:solidFill>
              <a:effectLst>
                <a:outerShdw blurRad="38100" dist="38100" dir="2700000" algn="tl">
                  <a:srgbClr val="000000">
                    <a:alpha val="43137"/>
                  </a:srgbClr>
                </a:outerShdw>
              </a:effectLst>
            </a:endParaRPr>
          </a:p>
          <a:p>
            <a:r>
              <a:rPr lang="en-US" dirty="0"/>
              <a:t>As noticed, using the geogrid in the pavement design saved 7.3-8.7% of the cost comparing to the conventional method. </a:t>
            </a:r>
            <a:r>
              <a:rPr lang="en-US" sz="1800" dirty="0">
                <a:effectLst/>
                <a:latin typeface="Times New Roman" panose="02020603050405020304" pitchFamily="18" charset="0"/>
                <a:ea typeface="Calibri" panose="020F0502020204030204" pitchFamily="34" charset="0"/>
                <a:cs typeface="Arial" panose="020B0604020202020204" pitchFamily="34" charset="0"/>
              </a:rPr>
              <a:t>Using MSE walls saved up to 48.3% of the cost as well as using the Geocells in erosion control saved 40%.</a:t>
            </a:r>
          </a:p>
          <a:p>
            <a:endParaRPr lang="en-US" dirty="0"/>
          </a:p>
          <a:p>
            <a:r>
              <a:rPr lang="en-US" u="sng" dirty="0">
                <a:solidFill>
                  <a:schemeClr val="tx1">
                    <a:lumMod val="65000"/>
                    <a:lumOff val="35000"/>
                  </a:schemeClr>
                </a:solidFill>
                <a:effectLst>
                  <a:outerShdw blurRad="38100" dist="38100" dir="2700000" algn="tl">
                    <a:srgbClr val="000000">
                      <a:alpha val="43137"/>
                    </a:srgbClr>
                  </a:outerShdw>
                </a:effectLst>
              </a:rPr>
              <a:t>Environmental Effect </a:t>
            </a:r>
            <a:endParaRPr lang="en-US" dirty="0">
              <a:solidFill>
                <a:schemeClr val="tx1">
                  <a:lumMod val="65000"/>
                  <a:lumOff val="35000"/>
                </a:schemeClr>
              </a:solidFill>
              <a:effectLst>
                <a:outerShdw blurRad="38100" dist="38100" dir="2700000" algn="tl">
                  <a:srgbClr val="000000">
                    <a:alpha val="43137"/>
                  </a:srgbClr>
                </a:outerShdw>
              </a:effectLst>
            </a:endParaRPr>
          </a:p>
          <a:p>
            <a:r>
              <a:rPr lang="en-US" dirty="0"/>
              <a:t>The carbon footprint/ (CO2) emissions calculated shows that using the geogrid the pavement design has reduced these emissions by 7.34 as well as designing the pavement in Chapter 8 has saved around 13.3-13.5%. . </a:t>
            </a:r>
          </a:p>
          <a:p>
            <a:endParaRPr lang="en-US" dirty="0"/>
          </a:p>
          <a:p>
            <a:r>
              <a:rPr lang="en-US" u="sng" dirty="0">
                <a:solidFill>
                  <a:schemeClr val="tx1">
                    <a:lumMod val="65000"/>
                    <a:lumOff val="35000"/>
                  </a:schemeClr>
                </a:solidFill>
                <a:effectLst>
                  <a:outerShdw blurRad="38100" dist="38100" dir="2700000" algn="tl">
                    <a:srgbClr val="000000">
                      <a:alpha val="43137"/>
                    </a:srgbClr>
                  </a:outerShdw>
                </a:effectLst>
              </a:rPr>
              <a:t>Raw Material Reduction </a:t>
            </a:r>
            <a:endParaRPr lang="en-US" dirty="0">
              <a:solidFill>
                <a:schemeClr val="tx1">
                  <a:lumMod val="65000"/>
                  <a:lumOff val="35000"/>
                </a:schemeClr>
              </a:solidFill>
              <a:effectLst>
                <a:outerShdw blurRad="38100" dist="38100" dir="2700000" algn="tl">
                  <a:srgbClr val="000000">
                    <a:alpha val="43137"/>
                  </a:srgbClr>
                </a:outerShdw>
              </a:effectLst>
            </a:endParaRPr>
          </a:p>
          <a:p>
            <a:r>
              <a:rPr lang="en-US" dirty="0"/>
              <a:t>Reducing the Asphalt layer’s thickness in Pavement Design, in addition to reducing the usage of concrete to zero in Tanks Design, all of the designs have reduced the usage of raw materials in addition to water and energy consumption (e.g. Machinery). </a:t>
            </a:r>
          </a:p>
          <a:p>
            <a:endParaRPr lang="en-US" dirty="0"/>
          </a:p>
          <a:p>
            <a:endParaRPr lang="en-US" dirty="0"/>
          </a:p>
        </p:txBody>
      </p:sp>
    </p:spTree>
    <p:extLst>
      <p:ext uri="{BB962C8B-B14F-4D97-AF65-F5344CB8AC3E}">
        <p14:creationId xmlns:p14="http://schemas.microsoft.com/office/powerpoint/2010/main" val="2431937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RECOMMENDATIONS</a:t>
            </a:r>
          </a:p>
        </p:txBody>
      </p:sp>
      <p:sp>
        <p:nvSpPr>
          <p:cNvPr id="2" name="مربع نص 1"/>
          <p:cNvSpPr txBox="1"/>
          <p:nvPr/>
        </p:nvSpPr>
        <p:spPr>
          <a:xfrm>
            <a:off x="1340893" y="1428750"/>
            <a:ext cx="7391400" cy="2308324"/>
          </a:xfrm>
          <a:prstGeom prst="rect">
            <a:avLst/>
          </a:prstGeom>
          <a:noFill/>
        </p:spPr>
        <p:txBody>
          <a:bodyPr wrap="square" rtlCol="0">
            <a:spAutoFit/>
          </a:bodyPr>
          <a:lstStyle/>
          <a:p>
            <a:pPr marL="285750" indent="-285750">
              <a:buFont typeface="Arial" panose="020B0604020202020204" pitchFamily="34" charset="0"/>
              <a:buChar char="•"/>
            </a:pPr>
            <a:r>
              <a:rPr lang="en-US" dirty="0">
                <a:effectLst>
                  <a:outerShdw blurRad="38100" dist="38100" dir="2700000" algn="tl">
                    <a:srgbClr val="000000">
                      <a:alpha val="43137"/>
                    </a:srgbClr>
                  </a:outerShdw>
                </a:effectLst>
              </a:rPr>
              <a:t>The project team advise the relevant Palestinian stakeholders who are responsible on infrastructures design and construction in general in Palestine to implement a feasibility study for using the Geosynthetic materials in Palestine. </a:t>
            </a:r>
          </a:p>
          <a:p>
            <a:endParaRPr lang="en-US"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n-US" dirty="0">
                <a:effectLst>
                  <a:outerShdw blurRad="38100" dist="38100" dir="2700000" algn="tl">
                    <a:srgbClr val="000000">
                      <a:alpha val="43137"/>
                    </a:srgbClr>
                  </a:outerShdw>
                </a:effectLst>
              </a:rPr>
              <a:t>The project team recommends to include Geosynthetic material in Palestine Standards as a first step to enhance the usage of Geosynthetics in infrastructure and engineering projects.</a:t>
            </a:r>
          </a:p>
        </p:txBody>
      </p:sp>
    </p:spTree>
    <p:extLst>
      <p:ext uri="{BB962C8B-B14F-4D97-AF65-F5344CB8AC3E}">
        <p14:creationId xmlns:p14="http://schemas.microsoft.com/office/powerpoint/2010/main" val="4206158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36678"/>
            <a:ext cx="3628732" cy="3873031"/>
          </a:xfrm>
          <a:prstGeom prst="rect">
            <a:avLst/>
          </a:prstGeom>
        </p:spPr>
      </p:pic>
      <p:sp>
        <p:nvSpPr>
          <p:cNvPr id="6" name="مربع نص 5"/>
          <p:cNvSpPr txBox="1"/>
          <p:nvPr/>
        </p:nvSpPr>
        <p:spPr>
          <a:xfrm>
            <a:off x="3733800" y="3867150"/>
            <a:ext cx="2819400" cy="707886"/>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rPr>
              <a:t>THANK YOU </a:t>
            </a:r>
            <a:r>
              <a:rPr lang="en-US" sz="4000" b="1" dirty="0">
                <a:solidFill>
                  <a:srgbClr val="FCCD04"/>
                </a:solidFill>
                <a:effectLst>
                  <a:outerShdw blurRad="38100" dist="38100" dir="2700000" algn="tl">
                    <a:srgbClr val="000000">
                      <a:alpha val="43137"/>
                    </a:srgbClr>
                  </a:outerShdw>
                </a:effectLst>
              </a:rPr>
              <a:t>!</a:t>
            </a:r>
            <a:endParaRPr lang="en-US" sz="2800" b="1" dirty="0">
              <a:solidFill>
                <a:srgbClr val="FCCD04"/>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0971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509"/>
            <a:ext cx="9134171" cy="5149041"/>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INTRODUCTION</a:t>
            </a:r>
          </a:p>
        </p:txBody>
      </p:sp>
      <p:sp>
        <p:nvSpPr>
          <p:cNvPr id="6" name="مربع نص 5"/>
          <p:cNvSpPr txBox="1"/>
          <p:nvPr/>
        </p:nvSpPr>
        <p:spPr>
          <a:xfrm>
            <a:off x="1524000" y="1047750"/>
            <a:ext cx="13716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a:solidFill>
                  <a:srgbClr val="FCCD04"/>
                </a:solidFill>
                <a:effectLst>
                  <a:outerShdw blurRad="38100" dist="38100" dir="2700000" algn="tl">
                    <a:srgbClr val="000000">
                      <a:alpha val="43137"/>
                    </a:srgbClr>
                  </a:outerShdw>
                </a:effectLst>
              </a:rPr>
              <a:t>REMINDER! </a:t>
            </a:r>
          </a:p>
        </p:txBody>
      </p:sp>
      <p:sp>
        <p:nvSpPr>
          <p:cNvPr id="8" name="مربع نص 7"/>
          <p:cNvSpPr txBox="1"/>
          <p:nvPr/>
        </p:nvSpPr>
        <p:spPr>
          <a:xfrm>
            <a:off x="1612710" y="2800350"/>
            <a:ext cx="501669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What are the uses of Geosynthetic materials ? </a:t>
            </a:r>
          </a:p>
        </p:txBody>
      </p:sp>
      <p:graphicFrame>
        <p:nvGraphicFramePr>
          <p:cNvPr id="9" name="رسم تخطيطي 8"/>
          <p:cNvGraphicFramePr/>
          <p:nvPr>
            <p:extLst>
              <p:ext uri="{D42A27DB-BD31-4B8C-83A1-F6EECF244321}">
                <p14:modId xmlns:p14="http://schemas.microsoft.com/office/powerpoint/2010/main" val="2462698118"/>
              </p:ext>
            </p:extLst>
          </p:nvPr>
        </p:nvGraphicFramePr>
        <p:xfrm>
          <a:off x="1943100" y="2393950"/>
          <a:ext cx="6096000" cy="261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3" name="Connector: Elbow 2">
            <a:extLst>
              <a:ext uri="{FF2B5EF4-FFF2-40B4-BE49-F238E27FC236}">
                <a16:creationId xmlns:a16="http://schemas.microsoft.com/office/drawing/2014/main" xmlns="" id="{AF5B60E6-AEB3-494C-BD8A-632EA384B4E8}"/>
              </a:ext>
            </a:extLst>
          </p:cNvPr>
          <p:cNvCxnSpPr/>
          <p:nvPr/>
        </p:nvCxnSpPr>
        <p:spPr>
          <a:xfrm>
            <a:off x="2514600" y="1962150"/>
            <a:ext cx="1371600" cy="431800"/>
          </a:xfrm>
          <a:prstGeom prst="bent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1" name="Connector: Elbow 10">
            <a:extLst>
              <a:ext uri="{FF2B5EF4-FFF2-40B4-BE49-F238E27FC236}">
                <a16:creationId xmlns:a16="http://schemas.microsoft.com/office/drawing/2014/main" xmlns="" id="{842D7F97-C567-4A04-9CB1-CC30E352A39D}"/>
              </a:ext>
            </a:extLst>
          </p:cNvPr>
          <p:cNvCxnSpPr/>
          <p:nvPr/>
        </p:nvCxnSpPr>
        <p:spPr>
          <a:xfrm flipV="1">
            <a:off x="2514600" y="1417082"/>
            <a:ext cx="1371600" cy="545068"/>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12" name="TextBox 11">
            <a:extLst>
              <a:ext uri="{FF2B5EF4-FFF2-40B4-BE49-F238E27FC236}">
                <a16:creationId xmlns:a16="http://schemas.microsoft.com/office/drawing/2014/main" xmlns="" id="{63C4EC4D-4FE9-4D85-A75E-B806A06AD4C0}"/>
              </a:ext>
            </a:extLst>
          </p:cNvPr>
          <p:cNvSpPr txBox="1"/>
          <p:nvPr/>
        </p:nvSpPr>
        <p:spPr>
          <a:xfrm>
            <a:off x="3840843" y="1200150"/>
            <a:ext cx="1828800" cy="369332"/>
          </a:xfrm>
          <a:prstGeom prst="rect">
            <a:avLst/>
          </a:prstGeom>
          <a:noFill/>
        </p:spPr>
        <p:txBody>
          <a:bodyPr wrap="square" rtlCol="0">
            <a:spAutoFit/>
          </a:bodyPr>
          <a:lstStyle/>
          <a:p>
            <a:r>
              <a:rPr lang="en-US" dirty="0">
                <a:ln w="0"/>
                <a:effectLst>
                  <a:outerShdw blurRad="38100" dist="19050" dir="2700000" algn="tl" rotWithShape="0">
                    <a:schemeClr val="dk1">
                      <a:alpha val="40000"/>
                    </a:schemeClr>
                  </a:outerShdw>
                </a:effectLst>
              </a:rPr>
              <a:t>Pavement</a:t>
            </a:r>
            <a:r>
              <a:rPr lang="en-US" dirty="0"/>
              <a:t> Design</a:t>
            </a:r>
          </a:p>
        </p:txBody>
      </p:sp>
      <p:sp>
        <p:nvSpPr>
          <p:cNvPr id="13" name="TextBox 12">
            <a:extLst>
              <a:ext uri="{FF2B5EF4-FFF2-40B4-BE49-F238E27FC236}">
                <a16:creationId xmlns:a16="http://schemas.microsoft.com/office/drawing/2014/main" xmlns="" id="{5866A571-AD99-4EC6-924A-B35F31F81ACF}"/>
              </a:ext>
            </a:extLst>
          </p:cNvPr>
          <p:cNvSpPr txBox="1"/>
          <p:nvPr/>
        </p:nvSpPr>
        <p:spPr>
          <a:xfrm>
            <a:off x="3886200" y="2178050"/>
            <a:ext cx="1828800" cy="369332"/>
          </a:xfrm>
          <a:prstGeom prst="rect">
            <a:avLst/>
          </a:prstGeom>
          <a:noFill/>
        </p:spPr>
        <p:txBody>
          <a:bodyPr wrap="square" rtlCol="0">
            <a:spAutoFit/>
          </a:bodyPr>
          <a:lstStyle/>
          <a:p>
            <a:r>
              <a:rPr lang="en-US" dirty="0"/>
              <a:t>Soakaway </a:t>
            </a:r>
            <a:r>
              <a:rPr lang="en-US" dirty="0">
                <a:ln w="0"/>
                <a:effectLst>
                  <a:outerShdw blurRad="38100" dist="19050" dir="2700000" algn="tl" rotWithShape="0">
                    <a:schemeClr val="dk1">
                      <a:alpha val="40000"/>
                    </a:schemeClr>
                  </a:outerShdw>
                </a:effectLst>
              </a:rPr>
              <a:t>Tanks</a:t>
            </a:r>
            <a:endParaRPr lang="en-US" dirty="0"/>
          </a:p>
        </p:txBody>
      </p:sp>
      <p:cxnSp>
        <p:nvCxnSpPr>
          <p:cNvPr id="15" name="Straight Arrow Connector 14">
            <a:extLst>
              <a:ext uri="{FF2B5EF4-FFF2-40B4-BE49-F238E27FC236}">
                <a16:creationId xmlns:a16="http://schemas.microsoft.com/office/drawing/2014/main" xmlns="" id="{8AA86341-5893-4BD0-AF77-3A798F2699A9}"/>
              </a:ext>
            </a:extLst>
          </p:cNvPr>
          <p:cNvCxnSpPr/>
          <p:nvPr/>
        </p:nvCxnSpPr>
        <p:spPr>
          <a:xfrm>
            <a:off x="5791200" y="1384816"/>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xmlns="" id="{48E1E0AF-A1F3-4DE8-832B-EADC829DBA00}"/>
              </a:ext>
            </a:extLst>
          </p:cNvPr>
          <p:cNvCxnSpPr/>
          <p:nvPr/>
        </p:nvCxnSpPr>
        <p:spPr>
          <a:xfrm>
            <a:off x="5776686" y="2362716"/>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xmlns="" id="{5C7B714F-7FFA-4FF7-A2F2-A433EF3792DC}"/>
              </a:ext>
            </a:extLst>
          </p:cNvPr>
          <p:cNvSpPr txBox="1"/>
          <p:nvPr/>
        </p:nvSpPr>
        <p:spPr>
          <a:xfrm>
            <a:off x="6090557" y="1171088"/>
            <a:ext cx="457200" cy="369332"/>
          </a:xfrm>
          <a:prstGeom prst="rect">
            <a:avLst/>
          </a:prstGeom>
          <a:noFill/>
        </p:spPr>
        <p:txBody>
          <a:bodyPr wrap="square" rtlCol="0">
            <a:spAutoFit/>
          </a:bodyPr>
          <a:lstStyle/>
          <a:p>
            <a:r>
              <a:rPr lang="en-US" dirty="0"/>
              <a:t>GS</a:t>
            </a:r>
          </a:p>
        </p:txBody>
      </p:sp>
      <p:sp>
        <p:nvSpPr>
          <p:cNvPr id="18" name="TextBox 17">
            <a:extLst>
              <a:ext uri="{FF2B5EF4-FFF2-40B4-BE49-F238E27FC236}">
                <a16:creationId xmlns:a16="http://schemas.microsoft.com/office/drawing/2014/main" xmlns="" id="{DC22161B-5C42-459A-A465-DC0CF50B69AC}"/>
              </a:ext>
            </a:extLst>
          </p:cNvPr>
          <p:cNvSpPr txBox="1"/>
          <p:nvPr/>
        </p:nvSpPr>
        <p:spPr>
          <a:xfrm>
            <a:off x="6090557" y="2165475"/>
            <a:ext cx="457200" cy="369332"/>
          </a:xfrm>
          <a:prstGeom prst="rect">
            <a:avLst/>
          </a:prstGeom>
          <a:noFill/>
        </p:spPr>
        <p:txBody>
          <a:bodyPr wrap="square" rtlCol="0">
            <a:spAutoFit/>
          </a:bodyPr>
          <a:lstStyle/>
          <a:p>
            <a:r>
              <a:rPr lang="en-US" dirty="0"/>
              <a:t>GS</a:t>
            </a:r>
          </a:p>
        </p:txBody>
      </p:sp>
      <p:cxnSp>
        <p:nvCxnSpPr>
          <p:cNvPr id="20" name="Connector: Elbow 19">
            <a:extLst>
              <a:ext uri="{FF2B5EF4-FFF2-40B4-BE49-F238E27FC236}">
                <a16:creationId xmlns:a16="http://schemas.microsoft.com/office/drawing/2014/main" xmlns="" id="{32CB0239-B338-442F-A4D2-361C03DA2C23}"/>
              </a:ext>
            </a:extLst>
          </p:cNvPr>
          <p:cNvCxnSpPr>
            <a:cxnSpLocks/>
            <a:stCxn id="17" idx="3"/>
          </p:cNvCxnSpPr>
          <p:nvPr/>
        </p:nvCxnSpPr>
        <p:spPr>
          <a:xfrm>
            <a:off x="6547757" y="1355754"/>
            <a:ext cx="457200" cy="265543"/>
          </a:xfrm>
          <a:prstGeom prst="bentConnector3">
            <a:avLst/>
          </a:prstGeom>
          <a:ln>
            <a:solidFill>
              <a:srgbClr val="FCCD04"/>
            </a:solidFill>
            <a:tailEnd type="triangle"/>
          </a:ln>
        </p:spPr>
        <p:style>
          <a:lnRef idx="2">
            <a:schemeClr val="dk1"/>
          </a:lnRef>
          <a:fillRef idx="0">
            <a:schemeClr val="dk1"/>
          </a:fillRef>
          <a:effectRef idx="1">
            <a:schemeClr val="dk1"/>
          </a:effectRef>
          <a:fontRef idx="minor">
            <a:schemeClr val="tx1"/>
          </a:fontRef>
        </p:style>
      </p:cxnSp>
      <p:cxnSp>
        <p:nvCxnSpPr>
          <p:cNvPr id="22" name="Connector: Elbow 21">
            <a:extLst>
              <a:ext uri="{FF2B5EF4-FFF2-40B4-BE49-F238E27FC236}">
                <a16:creationId xmlns:a16="http://schemas.microsoft.com/office/drawing/2014/main" xmlns="" id="{70BD891F-E084-43AB-BF46-C8F458FB445C}"/>
              </a:ext>
            </a:extLst>
          </p:cNvPr>
          <p:cNvCxnSpPr>
            <a:cxnSpLocks/>
          </p:cNvCxnSpPr>
          <p:nvPr/>
        </p:nvCxnSpPr>
        <p:spPr>
          <a:xfrm flipV="1">
            <a:off x="6578600" y="983668"/>
            <a:ext cx="390071" cy="372087"/>
          </a:xfrm>
          <a:prstGeom prst="bentConnector3">
            <a:avLst/>
          </a:prstGeom>
          <a:ln>
            <a:solidFill>
              <a:srgbClr val="FCCD04"/>
            </a:solidFill>
            <a:tailEnd type="triangle"/>
          </a:ln>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xmlns="" id="{2969322C-A685-4390-BBCF-75ED3EBD5836}"/>
              </a:ext>
            </a:extLst>
          </p:cNvPr>
          <p:cNvSpPr txBox="1"/>
          <p:nvPr/>
        </p:nvSpPr>
        <p:spPr>
          <a:xfrm>
            <a:off x="6968671" y="834700"/>
            <a:ext cx="1333500" cy="276999"/>
          </a:xfrm>
          <a:prstGeom prst="rect">
            <a:avLst/>
          </a:prstGeom>
          <a:noFill/>
        </p:spPr>
        <p:txBody>
          <a:bodyPr wrap="square" rtlCol="0">
            <a:spAutoFit/>
          </a:bodyPr>
          <a:lstStyle/>
          <a:p>
            <a:r>
              <a:rPr lang="en-US" sz="1200" dirty="0">
                <a:ln w="0"/>
                <a:effectLst>
                  <a:outerShdw blurRad="38100" dist="19050" dir="2700000" algn="tl" rotWithShape="0">
                    <a:schemeClr val="dk1">
                      <a:alpha val="40000"/>
                    </a:schemeClr>
                  </a:outerShdw>
                </a:effectLst>
              </a:rPr>
              <a:t>Cost</a:t>
            </a:r>
            <a:endParaRPr lang="en-US" dirty="0">
              <a:ln w="0"/>
              <a:effectLst>
                <a:outerShdw blurRad="38100" dist="19050" dir="2700000" algn="tl" rotWithShape="0">
                  <a:schemeClr val="dk1">
                    <a:alpha val="40000"/>
                  </a:schemeClr>
                </a:outerShdw>
              </a:effectLst>
            </a:endParaRPr>
          </a:p>
        </p:txBody>
      </p:sp>
      <p:sp>
        <p:nvSpPr>
          <p:cNvPr id="31" name="TextBox 30">
            <a:extLst>
              <a:ext uri="{FF2B5EF4-FFF2-40B4-BE49-F238E27FC236}">
                <a16:creationId xmlns:a16="http://schemas.microsoft.com/office/drawing/2014/main" xmlns="" id="{E01A7001-3AE4-4586-BA78-55EDB93BF0F3}"/>
              </a:ext>
            </a:extLst>
          </p:cNvPr>
          <p:cNvSpPr txBox="1"/>
          <p:nvPr/>
        </p:nvSpPr>
        <p:spPr>
          <a:xfrm>
            <a:off x="6945614" y="1461633"/>
            <a:ext cx="1333500" cy="276999"/>
          </a:xfrm>
          <a:prstGeom prst="rect">
            <a:avLst/>
          </a:prstGeom>
          <a:noFill/>
        </p:spPr>
        <p:txBody>
          <a:bodyPr wrap="square" rtlCol="0">
            <a:spAutoFit/>
          </a:bodyPr>
          <a:lstStyle/>
          <a:p>
            <a:r>
              <a:rPr lang="en-US" sz="1200" dirty="0">
                <a:ln w="0"/>
                <a:effectLst>
                  <a:outerShdw blurRad="38100" dist="19050" dir="2700000" algn="tl" rotWithShape="0">
                    <a:schemeClr val="dk1">
                      <a:alpha val="40000"/>
                    </a:schemeClr>
                  </a:outerShdw>
                </a:effectLst>
              </a:rPr>
              <a:t>Carbon </a:t>
            </a:r>
            <a:r>
              <a:rPr lang="en-US" sz="1200" dirty="0" err="1">
                <a:ln w="0"/>
                <a:effectLst>
                  <a:outerShdw blurRad="38100" dist="19050" dir="2700000" algn="tl" rotWithShape="0">
                    <a:schemeClr val="dk1">
                      <a:alpha val="40000"/>
                    </a:schemeClr>
                  </a:outerShdw>
                </a:effectLst>
              </a:rPr>
              <a:t>ftprt</a:t>
            </a:r>
            <a:endParaRPr lang="en-US" sz="1200" dirty="0">
              <a:ln w="0"/>
              <a:effectLst>
                <a:outerShdw blurRad="38100" dist="19050" dir="2700000" algn="tl" rotWithShape="0">
                  <a:schemeClr val="dk1">
                    <a:alpha val="40000"/>
                  </a:schemeClr>
                </a:outerShdw>
              </a:effectLst>
            </a:endParaRPr>
          </a:p>
        </p:txBody>
      </p:sp>
      <p:cxnSp>
        <p:nvCxnSpPr>
          <p:cNvPr id="33" name="Straight Arrow Connector 32">
            <a:extLst>
              <a:ext uri="{FF2B5EF4-FFF2-40B4-BE49-F238E27FC236}">
                <a16:creationId xmlns:a16="http://schemas.microsoft.com/office/drawing/2014/main" xmlns="" id="{55662E51-36E4-4D4E-AF8E-4C9E1E5E87C5}"/>
              </a:ext>
            </a:extLst>
          </p:cNvPr>
          <p:cNvCxnSpPr>
            <a:stCxn id="18" idx="3"/>
          </p:cNvCxnSpPr>
          <p:nvPr/>
        </p:nvCxnSpPr>
        <p:spPr>
          <a:xfrm>
            <a:off x="6547757" y="2350141"/>
            <a:ext cx="457200" cy="0"/>
          </a:xfrm>
          <a:prstGeom prst="straightConnector1">
            <a:avLst/>
          </a:prstGeom>
          <a:ln>
            <a:solidFill>
              <a:srgbClr val="FCCD04"/>
            </a:solidFill>
            <a:tailEnd type="triangle"/>
          </a:ln>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xmlns="" id="{01F176F5-AC87-43AE-88C3-310BD0C15349}"/>
              </a:ext>
            </a:extLst>
          </p:cNvPr>
          <p:cNvSpPr txBox="1"/>
          <p:nvPr/>
        </p:nvSpPr>
        <p:spPr>
          <a:xfrm>
            <a:off x="7049597" y="2193592"/>
            <a:ext cx="571500" cy="307777"/>
          </a:xfrm>
          <a:prstGeom prst="rect">
            <a:avLst/>
          </a:prstGeom>
          <a:noFill/>
        </p:spPr>
        <p:txBody>
          <a:bodyPr wrap="square" rtlCol="0">
            <a:spAutoFit/>
          </a:bodyPr>
          <a:lstStyle/>
          <a:p>
            <a:r>
              <a:rPr lang="en-US" sz="1400" dirty="0"/>
              <a:t>Cost</a:t>
            </a:r>
          </a:p>
        </p:txBody>
      </p:sp>
      <p:sp>
        <p:nvSpPr>
          <p:cNvPr id="35" name="TextBox 34">
            <a:extLst>
              <a:ext uri="{FF2B5EF4-FFF2-40B4-BE49-F238E27FC236}">
                <a16:creationId xmlns:a16="http://schemas.microsoft.com/office/drawing/2014/main" xmlns="" id="{713CD663-394F-48B9-8F9C-77DF1BCAD66E}"/>
              </a:ext>
            </a:extLst>
          </p:cNvPr>
          <p:cNvSpPr txBox="1"/>
          <p:nvPr/>
        </p:nvSpPr>
        <p:spPr>
          <a:xfrm>
            <a:off x="7440765" y="785831"/>
            <a:ext cx="1590371" cy="369332"/>
          </a:xfrm>
          <a:prstGeom prst="rect">
            <a:avLst/>
          </a:prstGeom>
          <a:noFill/>
        </p:spPr>
        <p:txBody>
          <a:bodyPr wrap="square" rtlCol="0">
            <a:spAutoFit/>
          </a:bodyPr>
          <a:lstStyle/>
          <a:p>
            <a:r>
              <a:rPr lang="en-US" dirty="0"/>
              <a:t>1.3 - 9% saving</a:t>
            </a:r>
          </a:p>
        </p:txBody>
      </p:sp>
      <p:sp>
        <p:nvSpPr>
          <p:cNvPr id="36" name="TextBox 35">
            <a:extLst>
              <a:ext uri="{FF2B5EF4-FFF2-40B4-BE49-F238E27FC236}">
                <a16:creationId xmlns:a16="http://schemas.microsoft.com/office/drawing/2014/main" xmlns="" id="{54D31590-AEDF-440D-A2BE-5DA4D78DC50E}"/>
              </a:ext>
            </a:extLst>
          </p:cNvPr>
          <p:cNvSpPr txBox="1"/>
          <p:nvPr/>
        </p:nvSpPr>
        <p:spPr>
          <a:xfrm>
            <a:off x="7742728" y="1429806"/>
            <a:ext cx="1590371" cy="369332"/>
          </a:xfrm>
          <a:prstGeom prst="rect">
            <a:avLst/>
          </a:prstGeom>
          <a:noFill/>
        </p:spPr>
        <p:txBody>
          <a:bodyPr wrap="square" rtlCol="0">
            <a:spAutoFit/>
          </a:bodyPr>
          <a:lstStyle/>
          <a:p>
            <a:r>
              <a:rPr lang="en-US" dirty="0"/>
              <a:t>4.5-12% less</a:t>
            </a:r>
          </a:p>
        </p:txBody>
      </p:sp>
      <p:sp>
        <p:nvSpPr>
          <p:cNvPr id="37" name="TextBox 36">
            <a:extLst>
              <a:ext uri="{FF2B5EF4-FFF2-40B4-BE49-F238E27FC236}">
                <a16:creationId xmlns:a16="http://schemas.microsoft.com/office/drawing/2014/main" xmlns="" id="{78C8C593-C9D8-4607-B879-267230BCA9A8}"/>
              </a:ext>
            </a:extLst>
          </p:cNvPr>
          <p:cNvSpPr txBox="1"/>
          <p:nvPr/>
        </p:nvSpPr>
        <p:spPr>
          <a:xfrm>
            <a:off x="7472515" y="2189001"/>
            <a:ext cx="1590371" cy="369332"/>
          </a:xfrm>
          <a:prstGeom prst="rect">
            <a:avLst/>
          </a:prstGeom>
          <a:noFill/>
        </p:spPr>
        <p:txBody>
          <a:bodyPr wrap="square" rtlCol="0">
            <a:spAutoFit/>
          </a:bodyPr>
          <a:lstStyle/>
          <a:p>
            <a:r>
              <a:rPr lang="en-US" dirty="0"/>
              <a:t>65% saving</a:t>
            </a:r>
          </a:p>
        </p:txBody>
      </p:sp>
    </p:spTree>
    <p:extLst>
      <p:ext uri="{BB962C8B-B14F-4D97-AF65-F5344CB8AC3E}">
        <p14:creationId xmlns:p14="http://schemas.microsoft.com/office/powerpoint/2010/main" val="2957727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7" name="مربع نص 6"/>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INTRODUCTION</a:t>
            </a:r>
          </a:p>
        </p:txBody>
      </p:sp>
      <p:sp>
        <p:nvSpPr>
          <p:cNvPr id="8" name="مربع نص 7"/>
          <p:cNvSpPr txBox="1"/>
          <p:nvPr/>
        </p:nvSpPr>
        <p:spPr>
          <a:xfrm>
            <a:off x="1524000" y="1047750"/>
            <a:ext cx="6553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Project Objectives</a:t>
            </a:r>
          </a:p>
        </p:txBody>
      </p:sp>
      <p:sp>
        <p:nvSpPr>
          <p:cNvPr id="10" name="مربع نص 9"/>
          <p:cNvSpPr txBox="1"/>
          <p:nvPr/>
        </p:nvSpPr>
        <p:spPr>
          <a:xfrm>
            <a:off x="1529687" y="3181350"/>
            <a:ext cx="6553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Project Significance</a:t>
            </a:r>
          </a:p>
        </p:txBody>
      </p:sp>
      <p:sp>
        <p:nvSpPr>
          <p:cNvPr id="11" name="مربع نص 10"/>
          <p:cNvSpPr txBox="1"/>
          <p:nvPr/>
        </p:nvSpPr>
        <p:spPr>
          <a:xfrm>
            <a:off x="1676400" y="1504950"/>
            <a:ext cx="6629400" cy="1477328"/>
          </a:xfrm>
          <a:prstGeom prst="rect">
            <a:avLst/>
          </a:prstGeom>
          <a:noFill/>
        </p:spPr>
        <p:txBody>
          <a:bodyPr wrap="square" rtlCol="0">
            <a:spAutoFit/>
          </a:bodyPr>
          <a:lstStyle/>
          <a:p>
            <a:r>
              <a:rPr lang="en-US" dirty="0">
                <a:effectLst>
                  <a:outerShdw blurRad="38100" dist="38100" dir="2700000" algn="tl">
                    <a:srgbClr val="000000">
                      <a:alpha val="43137"/>
                    </a:srgbClr>
                  </a:outerShdw>
                </a:effectLst>
              </a:rPr>
              <a:t>The main objective of this project is to study both the cost and environmental impact of some elements to be constructed in the conventional way and compare it to the same elements constructed using the Geosynthetics</a:t>
            </a:r>
          </a:p>
          <a:p>
            <a:endParaRPr lang="en-US" dirty="0"/>
          </a:p>
        </p:txBody>
      </p:sp>
      <p:graphicFrame>
        <p:nvGraphicFramePr>
          <p:cNvPr id="12" name="رسم تخطيطي 11"/>
          <p:cNvGraphicFramePr/>
          <p:nvPr>
            <p:extLst>
              <p:ext uri="{D42A27DB-BD31-4B8C-83A1-F6EECF244321}">
                <p14:modId xmlns:p14="http://schemas.microsoft.com/office/powerpoint/2010/main" val="1668606195"/>
              </p:ext>
            </p:extLst>
          </p:nvPr>
        </p:nvGraphicFramePr>
        <p:xfrm>
          <a:off x="1905000" y="2209779"/>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67323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5" name="مربع نص 4"/>
          <p:cNvSpPr txBox="1"/>
          <p:nvPr/>
        </p:nvSpPr>
        <p:spPr>
          <a:xfrm>
            <a:off x="-152400" y="2266950"/>
            <a:ext cx="4419600" cy="707886"/>
          </a:xfrm>
          <a:prstGeom prst="rect">
            <a:avLst/>
          </a:prstGeom>
          <a:noFill/>
        </p:spPr>
        <p:txBody>
          <a:bodyPr wrap="square" rtlCol="0">
            <a:spAutoFit/>
          </a:bodyPr>
          <a:lstStyle/>
          <a:p>
            <a:pPr algn="ctr"/>
            <a:r>
              <a:rPr lang="" sz="4000" b="1" dirty="0">
                <a:effectLst>
                  <a:outerShdw blurRad="38100" dist="38100" dir="2700000" algn="tl">
                    <a:srgbClr val="000000">
                      <a:alpha val="43137"/>
                    </a:srgbClr>
                  </a:outerShdw>
                </a:effectLst>
              </a:rPr>
              <a:t>METHODOLOGY</a:t>
            </a:r>
            <a:endParaRPr lang="en-US"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11284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a:solidFill>
            <a:schemeClr val="tx1"/>
          </a:solidFill>
          <a:ln>
            <a:solidFill>
              <a:schemeClr val="tx1"/>
            </a:solidFill>
          </a:ln>
        </p:spPr>
      </p:pic>
      <p:cxnSp>
        <p:nvCxnSpPr>
          <p:cNvPr id="15" name="رابط بشكل مرفق 14"/>
          <p:cNvCxnSpPr/>
          <p:nvPr/>
        </p:nvCxnSpPr>
        <p:spPr>
          <a:xfrm>
            <a:off x="6019800" y="2952750"/>
            <a:ext cx="1219200" cy="914400"/>
          </a:xfrm>
          <a:prstGeom prst="bentConnector3">
            <a:avLst/>
          </a:prstGeom>
          <a:ln w="25400">
            <a:solidFill>
              <a:schemeClr val="tx1"/>
            </a:solidFill>
            <a:tailEnd type="arrow"/>
          </a:ln>
          <a:effectLst>
            <a:outerShdw blurRad="76200" dir="3600000" sx="107000" sy="107000" algn="ctr" rotWithShape="0">
              <a:srgbClr val="000000">
                <a:alpha val="34000"/>
              </a:srgbClr>
            </a:outerShdw>
          </a:effectLst>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7162800" y="3392037"/>
            <a:ext cx="1905000" cy="1107996"/>
          </a:xfrm>
          <a:prstGeom prst="rect">
            <a:avLst/>
          </a:prstGeom>
          <a:noFill/>
        </p:spPr>
        <p:txBody>
          <a:bodyPr wrap="square" rtlCol="0">
            <a:spAutoFit/>
          </a:bodyPr>
          <a:lstStyle/>
          <a:p>
            <a:pPr lvl="0" algn="ctr"/>
            <a:r>
              <a:rPr lang="en-US" sz="1600" dirty="0">
                <a:effectLst>
                  <a:outerShdw blurRad="38100" dist="38100" dir="2700000" algn="tl">
                    <a:srgbClr val="000000">
                      <a:alpha val="43137"/>
                    </a:srgbClr>
                  </a:outerShdw>
                </a:effectLst>
              </a:rPr>
              <a:t>DATA COLLECTION AND LITERATURE REVIEW </a:t>
            </a:r>
          </a:p>
          <a:p>
            <a:endParaRPr lang="en-US" dirty="0"/>
          </a:p>
        </p:txBody>
      </p:sp>
      <p:cxnSp>
        <p:nvCxnSpPr>
          <p:cNvPr id="18" name="رابط بشكل مرفق 17"/>
          <p:cNvCxnSpPr/>
          <p:nvPr/>
        </p:nvCxnSpPr>
        <p:spPr>
          <a:xfrm rot="10800000" flipV="1">
            <a:off x="2590800" y="3181350"/>
            <a:ext cx="1828800" cy="1143000"/>
          </a:xfrm>
          <a:prstGeom prst="bentConnector3">
            <a:avLst/>
          </a:prstGeom>
          <a:ln w="25400">
            <a:solidFill>
              <a:schemeClr val="tx1"/>
            </a:solidFill>
            <a:tailEnd type="arrow"/>
          </a:ln>
          <a:effectLst>
            <a:outerShdw blurRad="76200" dir="3600000" sx="107000" sy="107000" algn="ctr" rotWithShape="0">
              <a:srgbClr val="000000">
                <a:alpha val="34000"/>
              </a:srgbClr>
            </a:outerShdw>
          </a:effectLst>
        </p:spPr>
        <p:style>
          <a:lnRef idx="1">
            <a:schemeClr val="accent1"/>
          </a:lnRef>
          <a:fillRef idx="0">
            <a:schemeClr val="accent1"/>
          </a:fillRef>
          <a:effectRef idx="0">
            <a:schemeClr val="accent1"/>
          </a:effectRef>
          <a:fontRef idx="minor">
            <a:schemeClr val="tx1"/>
          </a:fontRef>
        </p:style>
      </p:cxnSp>
      <p:sp>
        <p:nvSpPr>
          <p:cNvPr id="19" name="مربع نص 18"/>
          <p:cNvSpPr txBox="1"/>
          <p:nvPr/>
        </p:nvSpPr>
        <p:spPr>
          <a:xfrm>
            <a:off x="762000" y="4019550"/>
            <a:ext cx="1905000" cy="861774"/>
          </a:xfrm>
          <a:prstGeom prst="rect">
            <a:avLst/>
          </a:prstGeom>
          <a:noFill/>
        </p:spPr>
        <p:txBody>
          <a:bodyPr wrap="square" rtlCol="0">
            <a:spAutoFit/>
          </a:bodyPr>
          <a:lstStyle/>
          <a:p>
            <a:pPr lvl="0" algn="ctr"/>
            <a:r>
              <a:rPr lang="en-US" sz="1600" dirty="0">
                <a:effectLst>
                  <a:outerShdw blurRad="38100" dist="38100" dir="2700000" algn="tl">
                    <a:srgbClr val="000000">
                      <a:alpha val="43137"/>
                    </a:srgbClr>
                  </a:outerShdw>
                </a:effectLst>
              </a:rPr>
              <a:t>STANDARDS AND SPECIFICATIONS </a:t>
            </a:r>
          </a:p>
          <a:p>
            <a:endParaRPr lang="en-US" dirty="0"/>
          </a:p>
        </p:txBody>
      </p:sp>
      <p:sp>
        <p:nvSpPr>
          <p:cNvPr id="20" name="مربع نص 19"/>
          <p:cNvSpPr txBox="1"/>
          <p:nvPr/>
        </p:nvSpPr>
        <p:spPr>
          <a:xfrm>
            <a:off x="6705600" y="1575197"/>
            <a:ext cx="2133600" cy="1785104"/>
          </a:xfrm>
          <a:prstGeom prst="rect">
            <a:avLst/>
          </a:prstGeom>
          <a:noFill/>
        </p:spPr>
        <p:txBody>
          <a:bodyPr wrap="square" rtlCol="0">
            <a:spAutoFit/>
          </a:bodyPr>
          <a:lstStyle/>
          <a:p>
            <a:pPr algn="ctr"/>
            <a:r>
              <a:rPr lang="en-US" dirty="0">
                <a:effectLst>
                  <a:outerShdw blurRad="38100" dist="38100" dir="2700000" algn="tl">
                    <a:srgbClr val="000000">
                      <a:alpha val="43137"/>
                    </a:srgbClr>
                  </a:outerShdw>
                </a:effectLst>
              </a:rPr>
              <a:t>EROSION CONTROL REVIEW AND COMPARISON</a:t>
            </a:r>
          </a:p>
          <a:p>
            <a:pPr algn="ctr"/>
            <a:endParaRPr lang="en-US" dirty="0">
              <a:effectLst>
                <a:outerShdw blurRad="38100" dist="38100" dir="2700000" algn="tl">
                  <a:srgbClr val="000000">
                    <a:alpha val="43137"/>
                  </a:srgbClr>
                </a:outerShdw>
              </a:effectLst>
            </a:endParaRPr>
          </a:p>
          <a:p>
            <a:pPr lvl="0" algn="ctr"/>
            <a:endParaRPr lang="en-US" dirty="0">
              <a:effectLst>
                <a:outerShdw blurRad="38100" dist="38100" dir="2700000" algn="tl">
                  <a:srgbClr val="000000">
                    <a:alpha val="43137"/>
                  </a:srgbClr>
                </a:outerShdw>
              </a:effectLst>
            </a:endParaRPr>
          </a:p>
          <a:p>
            <a:endParaRPr lang="en-US" sz="2000" dirty="0"/>
          </a:p>
        </p:txBody>
      </p:sp>
      <p:sp>
        <p:nvSpPr>
          <p:cNvPr id="21" name="مربع نص 20"/>
          <p:cNvSpPr txBox="1"/>
          <p:nvPr/>
        </p:nvSpPr>
        <p:spPr>
          <a:xfrm>
            <a:off x="228600" y="1252776"/>
            <a:ext cx="1905000" cy="1200329"/>
          </a:xfrm>
          <a:prstGeom prst="rect">
            <a:avLst/>
          </a:prstGeom>
          <a:noFill/>
        </p:spPr>
        <p:txBody>
          <a:bodyPr wrap="square" rtlCol="0">
            <a:spAutoFit/>
          </a:bodyPr>
          <a:lstStyle/>
          <a:p>
            <a:pPr lvl="0" algn="ctr"/>
            <a:r>
              <a:rPr lang="en-US" dirty="0">
                <a:effectLst>
                  <a:outerShdw blurRad="38100" dist="38100" dir="2700000" algn="tl">
                    <a:srgbClr val="000000">
                      <a:alpha val="43137"/>
                    </a:srgbClr>
                  </a:outerShdw>
                </a:effectLst>
              </a:rPr>
              <a:t>RETAINING WALLS REVIEW AND COMPARISON</a:t>
            </a:r>
          </a:p>
          <a:p>
            <a:endParaRPr lang="en-US" dirty="0"/>
          </a:p>
        </p:txBody>
      </p:sp>
      <p:sp>
        <p:nvSpPr>
          <p:cNvPr id="22" name="مربع نص 21"/>
          <p:cNvSpPr txBox="1"/>
          <p:nvPr/>
        </p:nvSpPr>
        <p:spPr>
          <a:xfrm>
            <a:off x="4762500" y="361950"/>
            <a:ext cx="2057400" cy="861774"/>
          </a:xfrm>
          <a:prstGeom prst="rect">
            <a:avLst/>
          </a:prstGeom>
          <a:noFill/>
        </p:spPr>
        <p:txBody>
          <a:bodyPr wrap="square" rtlCol="0">
            <a:spAutoFit/>
          </a:bodyPr>
          <a:lstStyle/>
          <a:p>
            <a:pPr lvl="0" algn="ctr"/>
            <a:r>
              <a:rPr lang="en-US" sz="1600" dirty="0">
                <a:effectLst>
                  <a:outerShdw blurRad="38100" dist="38100" dir="2700000" algn="tl">
                    <a:srgbClr val="000000">
                      <a:alpha val="43137"/>
                    </a:srgbClr>
                  </a:outerShdw>
                </a:effectLst>
              </a:rPr>
              <a:t>CONCLUSIONS AND RECOMMENDATIONS </a:t>
            </a:r>
          </a:p>
          <a:p>
            <a:endParaRPr lang="en-US" dirty="0">
              <a:effectLst>
                <a:outerShdw blurRad="38100" dist="38100" dir="2700000" algn="tl">
                  <a:srgbClr val="000000">
                    <a:alpha val="43137"/>
                  </a:srgbClr>
                </a:outerShdw>
              </a:effectLst>
            </a:endParaRPr>
          </a:p>
        </p:txBody>
      </p:sp>
      <p:cxnSp>
        <p:nvCxnSpPr>
          <p:cNvPr id="24" name="رابط كسهم مستقيم 23"/>
          <p:cNvCxnSpPr/>
          <p:nvPr/>
        </p:nvCxnSpPr>
        <p:spPr>
          <a:xfrm>
            <a:off x="4724400" y="1885950"/>
            <a:ext cx="2133600" cy="0"/>
          </a:xfrm>
          <a:prstGeom prst="straightConnector1">
            <a:avLst/>
          </a:prstGeom>
          <a:ln w="25400">
            <a:solidFill>
              <a:schemeClr val="tx1"/>
            </a:solidFill>
            <a:tailEnd type="arrow"/>
          </a:ln>
          <a:effectLst>
            <a:outerShdw blurRad="76200" dir="3600000" sx="107000" sy="107000" algn="ctr" rotWithShape="0">
              <a:srgbClr val="000000">
                <a:alpha val="34000"/>
              </a:srgbClr>
            </a:outerShdw>
          </a:effectLst>
        </p:spPr>
        <p:style>
          <a:lnRef idx="1">
            <a:schemeClr val="accent1"/>
          </a:lnRef>
          <a:fillRef idx="0">
            <a:schemeClr val="accent1"/>
          </a:fillRef>
          <a:effectRef idx="0">
            <a:schemeClr val="accent1"/>
          </a:effectRef>
          <a:fontRef idx="minor">
            <a:schemeClr val="tx1"/>
          </a:fontRef>
        </p:style>
      </p:cxnSp>
      <p:cxnSp>
        <p:nvCxnSpPr>
          <p:cNvPr id="26" name="رابط بشكل مرفق 25"/>
          <p:cNvCxnSpPr/>
          <p:nvPr/>
        </p:nvCxnSpPr>
        <p:spPr>
          <a:xfrm rot="10800000">
            <a:off x="2133600" y="1504950"/>
            <a:ext cx="1143000" cy="553998"/>
          </a:xfrm>
          <a:prstGeom prst="bentConnector3">
            <a:avLst/>
          </a:prstGeom>
          <a:ln w="25400">
            <a:solidFill>
              <a:schemeClr val="tx1"/>
            </a:solidFill>
            <a:tailEnd type="arrow"/>
          </a:ln>
          <a:effectLst>
            <a:outerShdw blurRad="76200" dir="3600000" sx="107000" sy="107000" algn="ctr" rotWithShape="0">
              <a:srgbClr val="000000">
                <a:alpha val="34000"/>
              </a:srgbClr>
            </a:outerShdw>
          </a:effectLst>
        </p:spPr>
        <p:style>
          <a:lnRef idx="1">
            <a:schemeClr val="accent1"/>
          </a:lnRef>
          <a:fillRef idx="0">
            <a:schemeClr val="accent1"/>
          </a:fillRef>
          <a:effectRef idx="0">
            <a:schemeClr val="accent1"/>
          </a:effectRef>
          <a:fontRef idx="minor">
            <a:schemeClr val="tx1"/>
          </a:fontRef>
        </p:style>
      </p:cxnSp>
      <p:cxnSp>
        <p:nvCxnSpPr>
          <p:cNvPr id="30" name="رابط كسهم مستقيم 29"/>
          <p:cNvCxnSpPr/>
          <p:nvPr/>
        </p:nvCxnSpPr>
        <p:spPr>
          <a:xfrm>
            <a:off x="3657600" y="704439"/>
            <a:ext cx="1066800" cy="0"/>
          </a:xfrm>
          <a:prstGeom prst="straightConnector1">
            <a:avLst/>
          </a:prstGeom>
          <a:ln w="25400">
            <a:solidFill>
              <a:schemeClr val="tx1"/>
            </a:solidFill>
            <a:tailEnd type="arrow"/>
          </a:ln>
          <a:effectLst>
            <a:outerShdw blurRad="76200" dir="3600000" sx="107000" sy="107000" algn="ctr" rotWithShape="0">
              <a:srgbClr val="000000">
                <a:alpha val="34000"/>
              </a:srgbClr>
            </a:outerShdw>
          </a:effectLst>
        </p:spPr>
        <p:style>
          <a:lnRef idx="1">
            <a:schemeClr val="accent1"/>
          </a:lnRef>
          <a:fillRef idx="0">
            <a:schemeClr val="accent1"/>
          </a:fillRef>
          <a:effectRef idx="0">
            <a:schemeClr val="accent1"/>
          </a:effectRef>
          <a:fontRef idx="minor">
            <a:schemeClr val="tx1"/>
          </a:fontRef>
        </p:style>
      </p:cxnSp>
      <p:sp>
        <p:nvSpPr>
          <p:cNvPr id="31" name="مربع نص 30"/>
          <p:cNvSpPr txBox="1"/>
          <p:nvPr/>
        </p:nvSpPr>
        <p:spPr>
          <a:xfrm>
            <a:off x="5486400" y="2810529"/>
            <a:ext cx="609600" cy="523220"/>
          </a:xfrm>
          <a:prstGeom prst="rect">
            <a:avLst/>
          </a:prstGeom>
          <a:noFill/>
        </p:spPr>
        <p:txBody>
          <a:bodyPr wrap="square" rtlCol="0">
            <a:spAutoFit/>
          </a:bodyPr>
          <a:lstStyle/>
          <a:p>
            <a:pPr algn="ctr"/>
            <a:r>
              <a:rPr lang="en-US" sz="2800" dirty="0">
                <a:solidFill>
                  <a:schemeClr val="bg1"/>
                </a:solidFill>
              </a:rPr>
              <a:t>1</a:t>
            </a:r>
          </a:p>
        </p:txBody>
      </p:sp>
      <p:sp>
        <p:nvSpPr>
          <p:cNvPr id="32" name="مربع نص 31"/>
          <p:cNvSpPr txBox="1"/>
          <p:nvPr/>
        </p:nvSpPr>
        <p:spPr>
          <a:xfrm>
            <a:off x="4191000" y="2856247"/>
            <a:ext cx="685800" cy="535789"/>
          </a:xfrm>
          <a:prstGeom prst="rect">
            <a:avLst/>
          </a:prstGeom>
          <a:noFill/>
        </p:spPr>
        <p:txBody>
          <a:bodyPr wrap="square" rtlCol="0">
            <a:spAutoFit/>
          </a:bodyPr>
          <a:lstStyle/>
          <a:p>
            <a:pPr algn="ctr"/>
            <a:r>
              <a:rPr lang="en-US" sz="2800" dirty="0">
                <a:solidFill>
                  <a:schemeClr val="bg1"/>
                </a:solidFill>
              </a:rPr>
              <a:t>2</a:t>
            </a:r>
          </a:p>
        </p:txBody>
      </p:sp>
      <p:sp>
        <p:nvSpPr>
          <p:cNvPr id="33" name="مربع نص 32"/>
          <p:cNvSpPr txBox="1"/>
          <p:nvPr/>
        </p:nvSpPr>
        <p:spPr>
          <a:xfrm>
            <a:off x="4234218" y="1718333"/>
            <a:ext cx="685800" cy="535789"/>
          </a:xfrm>
          <a:prstGeom prst="rect">
            <a:avLst/>
          </a:prstGeom>
          <a:noFill/>
        </p:spPr>
        <p:txBody>
          <a:bodyPr wrap="square" rtlCol="0">
            <a:spAutoFit/>
          </a:bodyPr>
          <a:lstStyle/>
          <a:p>
            <a:pPr algn="ctr"/>
            <a:r>
              <a:rPr lang="en-US" sz="2800" dirty="0">
                <a:solidFill>
                  <a:schemeClr val="bg1"/>
                </a:solidFill>
              </a:rPr>
              <a:t>3</a:t>
            </a:r>
          </a:p>
        </p:txBody>
      </p:sp>
      <p:sp>
        <p:nvSpPr>
          <p:cNvPr id="34" name="مربع نص 33"/>
          <p:cNvSpPr txBox="1"/>
          <p:nvPr/>
        </p:nvSpPr>
        <p:spPr>
          <a:xfrm>
            <a:off x="3048000" y="1791054"/>
            <a:ext cx="685800" cy="535789"/>
          </a:xfrm>
          <a:prstGeom prst="rect">
            <a:avLst/>
          </a:prstGeom>
          <a:noFill/>
        </p:spPr>
        <p:txBody>
          <a:bodyPr wrap="square" rtlCol="0">
            <a:spAutoFit/>
          </a:bodyPr>
          <a:lstStyle/>
          <a:p>
            <a:pPr algn="ctr"/>
            <a:r>
              <a:rPr lang="en-US" sz="2800" dirty="0">
                <a:solidFill>
                  <a:schemeClr val="bg1"/>
                </a:solidFill>
              </a:rPr>
              <a:t>4</a:t>
            </a:r>
          </a:p>
        </p:txBody>
      </p:sp>
      <p:sp>
        <p:nvSpPr>
          <p:cNvPr id="35" name="مربع نص 34"/>
          <p:cNvSpPr txBox="1"/>
          <p:nvPr/>
        </p:nvSpPr>
        <p:spPr>
          <a:xfrm>
            <a:off x="3162299" y="524942"/>
            <a:ext cx="685800" cy="535789"/>
          </a:xfrm>
          <a:prstGeom prst="rect">
            <a:avLst/>
          </a:prstGeom>
          <a:noFill/>
        </p:spPr>
        <p:txBody>
          <a:bodyPr wrap="square" rtlCol="0">
            <a:spAutoFit/>
          </a:bodyPr>
          <a:lstStyle/>
          <a:p>
            <a:pPr algn="ctr"/>
            <a:r>
              <a:rPr lang="en-US" sz="2800" dirty="0">
                <a:solidFill>
                  <a:schemeClr val="bg1"/>
                </a:solidFill>
              </a:rPr>
              <a:t>5</a:t>
            </a:r>
          </a:p>
        </p:txBody>
      </p:sp>
    </p:spTree>
    <p:extLst>
      <p:ext uri="{BB962C8B-B14F-4D97-AF65-F5344CB8AC3E}">
        <p14:creationId xmlns:p14="http://schemas.microsoft.com/office/powerpoint/2010/main" val="185112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1" y="0"/>
            <a:ext cx="9121478" cy="5143500"/>
          </a:xfrm>
          <a:prstGeom prst="rect">
            <a:avLst/>
          </a:prstGeom>
        </p:spPr>
      </p:pic>
      <p:sp>
        <p:nvSpPr>
          <p:cNvPr id="5" name="مستطيل 4"/>
          <p:cNvSpPr/>
          <p:nvPr/>
        </p:nvSpPr>
        <p:spPr>
          <a:xfrm>
            <a:off x="11261" y="1657350"/>
            <a:ext cx="4321140" cy="1569660"/>
          </a:xfrm>
          <a:prstGeom prst="rect">
            <a:avLst/>
          </a:prstGeom>
        </p:spPr>
        <p:txBody>
          <a:bodyPr wrap="square">
            <a:spAutoFit/>
          </a:bodyPr>
          <a:lstStyle/>
          <a:p>
            <a:pPr algn="ctr"/>
            <a:r>
              <a:rPr lang="" sz="4800" b="1" dirty="0">
                <a:effectLst>
                  <a:outerShdw blurRad="38100" dist="38100" dir="2700000" algn="tl">
                    <a:srgbClr val="000000">
                      <a:alpha val="43137"/>
                    </a:srgbClr>
                  </a:outerShdw>
                </a:effectLst>
              </a:rPr>
              <a:t>SOIL STABILIZATION</a:t>
            </a:r>
            <a:endParaRPr lang="en-US" sz="4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75780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9" y="0"/>
            <a:ext cx="9124342" cy="5143500"/>
          </a:xfrm>
          <a:prstGeom prst="rect">
            <a:avLst/>
          </a:prstGeom>
        </p:spPr>
      </p:pic>
      <p:sp>
        <p:nvSpPr>
          <p:cNvPr id="5" name="مربع نص 4"/>
          <p:cNvSpPr txBox="1"/>
          <p:nvPr/>
        </p:nvSpPr>
        <p:spPr>
          <a:xfrm>
            <a:off x="2286000" y="133350"/>
            <a:ext cx="5410200"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rPr>
              <a:t>Soil Stabilization</a:t>
            </a:r>
          </a:p>
        </p:txBody>
      </p:sp>
      <p:sp>
        <p:nvSpPr>
          <p:cNvPr id="6" name="مربع نص 5"/>
          <p:cNvSpPr txBox="1"/>
          <p:nvPr/>
        </p:nvSpPr>
        <p:spPr>
          <a:xfrm>
            <a:off x="2667000" y="620642"/>
            <a:ext cx="5791200" cy="461665"/>
          </a:xfrm>
          <a:prstGeom prst="rect">
            <a:avLst/>
          </a:prstGeom>
          <a:noFill/>
        </p:spPr>
        <p:txBody>
          <a:bodyPr wrap="square" rtlCol="0">
            <a:spAutoFit/>
          </a:bodyPr>
          <a:lstStyle/>
          <a:p>
            <a:r>
              <a:rPr lang="en-US" sz="2400" b="1" dirty="0">
                <a:solidFill>
                  <a:srgbClr val="FCCD04"/>
                </a:solidFill>
                <a:effectLst>
                  <a:outerShdw blurRad="38100" dist="38100" dir="2700000" algn="tl">
                    <a:srgbClr val="000000">
                      <a:alpha val="43137"/>
                    </a:srgbClr>
                  </a:outerShdw>
                </a:effectLst>
              </a:rPr>
              <a:t>Reinforced Concrete Retaining walls</a:t>
            </a:r>
          </a:p>
        </p:txBody>
      </p:sp>
      <p:pic>
        <p:nvPicPr>
          <p:cNvPr id="7" name="Picture 6">
            <a:extLst>
              <a:ext uri="{FF2B5EF4-FFF2-40B4-BE49-F238E27FC236}">
                <a16:creationId xmlns:a16="http://schemas.microsoft.com/office/drawing/2014/main" xmlns="" id="{FED28C48-6F4E-4985-9472-D4762546C8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1376362"/>
            <a:ext cx="2990850" cy="23907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a:extLst>
              <a:ext uri="{FF2B5EF4-FFF2-40B4-BE49-F238E27FC236}">
                <a16:creationId xmlns:a16="http://schemas.microsoft.com/office/drawing/2014/main" xmlns="" id="{038479DF-ECA8-4864-82F9-3733C511541A}"/>
              </a:ext>
            </a:extLst>
          </p:cNvPr>
          <p:cNvSpPr txBox="1"/>
          <p:nvPr/>
        </p:nvSpPr>
        <p:spPr>
          <a:xfrm>
            <a:off x="1372570" y="1353888"/>
            <a:ext cx="3886200" cy="1477328"/>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Designed to support and </a:t>
            </a:r>
            <a:r>
              <a:rPr lang="en-US" sz="1800" b="1" dirty="0">
                <a:effectLst/>
                <a:latin typeface="Times New Roman" panose="02020603050405020304" pitchFamily="18" charset="0"/>
                <a:ea typeface="Calibri" panose="020F0502020204030204" pitchFamily="34" charset="0"/>
                <a:cs typeface="Arial" panose="020B0604020202020204" pitchFamily="34" charset="0"/>
              </a:rPr>
              <a:t>resist lateral soil pressure</a:t>
            </a:r>
            <a:r>
              <a:rPr lang="en-US" sz="1800" dirty="0">
                <a:effectLst/>
                <a:latin typeface="Times New Roman" panose="02020603050405020304" pitchFamily="18" charset="0"/>
                <a:ea typeface="Calibri" panose="020F0502020204030204" pitchFamily="34" charset="0"/>
                <a:cs typeface="Arial" panose="020B0604020202020204" pitchFamily="34" charset="0"/>
              </a:rPr>
              <a:t> when the required change in the elevation of the ground exceeds the repose's angle of the soil. </a:t>
            </a:r>
          </a:p>
          <a:p>
            <a:endParaRPr lang="en-US" dirty="0"/>
          </a:p>
        </p:txBody>
      </p:sp>
      <p:sp>
        <p:nvSpPr>
          <p:cNvPr id="9" name="TextBox 8">
            <a:extLst>
              <a:ext uri="{FF2B5EF4-FFF2-40B4-BE49-F238E27FC236}">
                <a16:creationId xmlns:a16="http://schemas.microsoft.com/office/drawing/2014/main" xmlns="" id="{3FEA6AE0-322A-40AF-84DF-19914CC2FED7}"/>
              </a:ext>
            </a:extLst>
          </p:cNvPr>
          <p:cNvSpPr txBox="1"/>
          <p:nvPr/>
        </p:nvSpPr>
        <p:spPr>
          <a:xfrm>
            <a:off x="5828331" y="1288018"/>
            <a:ext cx="2362200" cy="369332"/>
          </a:xfrm>
          <a:prstGeom prst="rect">
            <a:avLst/>
          </a:prstGeom>
          <a:noFill/>
        </p:spPr>
        <p:txBody>
          <a:bodyPr wrap="square" rtlCol="0">
            <a:spAutoFit/>
          </a:bodyPr>
          <a:lstStyle/>
          <a:p>
            <a:r>
              <a:rPr lang="en-US" b="1" dirty="0">
                <a:solidFill>
                  <a:srgbClr val="FCCD04"/>
                </a:solidFill>
                <a:effectLst>
                  <a:outerShdw blurRad="38100" dist="38100" dir="2700000" algn="tl">
                    <a:srgbClr val="000000">
                      <a:alpha val="43137"/>
                    </a:srgbClr>
                  </a:outerShdw>
                </a:effectLst>
              </a:rPr>
              <a:t>Components</a:t>
            </a:r>
          </a:p>
        </p:txBody>
      </p:sp>
      <p:sp>
        <p:nvSpPr>
          <p:cNvPr id="10" name="TextBox 9">
            <a:extLst>
              <a:ext uri="{FF2B5EF4-FFF2-40B4-BE49-F238E27FC236}">
                <a16:creationId xmlns:a16="http://schemas.microsoft.com/office/drawing/2014/main" xmlns="" id="{8C7383F2-B649-4009-8A66-4157280E1EAA}"/>
              </a:ext>
            </a:extLst>
          </p:cNvPr>
          <p:cNvSpPr txBox="1"/>
          <p:nvPr/>
        </p:nvSpPr>
        <p:spPr>
          <a:xfrm>
            <a:off x="1372570" y="2831216"/>
            <a:ext cx="2362200" cy="369332"/>
          </a:xfrm>
          <a:prstGeom prst="rect">
            <a:avLst/>
          </a:prstGeom>
          <a:noFill/>
        </p:spPr>
        <p:txBody>
          <a:bodyPr wrap="square" rtlCol="0">
            <a:spAutoFit/>
          </a:bodyPr>
          <a:lstStyle/>
          <a:p>
            <a:r>
              <a:rPr lang="en-US" dirty="0">
                <a:effectLst>
                  <a:outerShdw blurRad="38100" dist="38100" dir="2700000" algn="tl">
                    <a:srgbClr val="000000">
                      <a:alpha val="43137"/>
                    </a:srgbClr>
                  </a:outerShdw>
                </a:effectLst>
              </a:rPr>
              <a:t>Disadvantages</a:t>
            </a:r>
            <a:r>
              <a:rPr lang="en-US" dirty="0"/>
              <a:t>:</a:t>
            </a:r>
          </a:p>
        </p:txBody>
      </p:sp>
      <p:sp>
        <p:nvSpPr>
          <p:cNvPr id="11" name="TextBox 10">
            <a:extLst>
              <a:ext uri="{FF2B5EF4-FFF2-40B4-BE49-F238E27FC236}">
                <a16:creationId xmlns:a16="http://schemas.microsoft.com/office/drawing/2014/main" xmlns="" id="{BD86B5A8-3D46-460E-8FE0-F05831E3D3C9}"/>
              </a:ext>
            </a:extLst>
          </p:cNvPr>
          <p:cNvSpPr txBox="1"/>
          <p:nvPr/>
        </p:nvSpPr>
        <p:spPr>
          <a:xfrm>
            <a:off x="1523999" y="3200548"/>
            <a:ext cx="4304331" cy="1477328"/>
          </a:xfrm>
          <a:prstGeom prst="rect">
            <a:avLst/>
          </a:prstGeom>
          <a:noFill/>
        </p:spPr>
        <p:txBody>
          <a:bodyPr wrap="square" rtlCol="0">
            <a:spAutoFit/>
          </a:bodyPr>
          <a:lstStyle/>
          <a:p>
            <a:pPr marL="342900" indent="-342900">
              <a:buFont typeface="+mj-lt"/>
              <a:buAutoNum type="arabicPeriod"/>
            </a:pPr>
            <a:r>
              <a:rPr lang="en-US" sz="1800" b="1" u="sng" dirty="0">
                <a:effectLst/>
                <a:latin typeface="Times New Roman" panose="02020603050405020304" pitchFamily="18" charset="0"/>
                <a:ea typeface="Calibri" panose="020F0502020204030204" pitchFamily="34" charset="0"/>
                <a:cs typeface="Arial" panose="020B0604020202020204" pitchFamily="34" charset="0"/>
              </a:rPr>
              <a:t>The steps </a:t>
            </a:r>
            <a:r>
              <a:rPr lang="en-US" sz="1800" dirty="0">
                <a:effectLst/>
                <a:latin typeface="Times New Roman" panose="02020603050405020304" pitchFamily="18" charset="0"/>
                <a:ea typeface="Calibri" panose="020F0502020204030204" pitchFamily="34" charset="0"/>
                <a:cs typeface="Arial" panose="020B0604020202020204" pitchFamily="34" charset="0"/>
              </a:rPr>
              <a:t>of concrete mixing, casting, curing will affect the </a:t>
            </a:r>
            <a:r>
              <a:rPr lang="en-US" sz="1800" b="1" dirty="0">
                <a:effectLst/>
                <a:latin typeface="Times New Roman" panose="02020603050405020304" pitchFamily="18" charset="0"/>
                <a:ea typeface="Calibri" panose="020F0502020204030204" pitchFamily="34" charset="0"/>
                <a:cs typeface="Arial" panose="020B0604020202020204" pitchFamily="34" charset="0"/>
              </a:rPr>
              <a:t>final strength </a:t>
            </a:r>
            <a:r>
              <a:rPr lang="en-US" sz="1800" dirty="0">
                <a:effectLst/>
                <a:latin typeface="Times New Roman" panose="02020603050405020304" pitchFamily="18" charset="0"/>
                <a:ea typeface="Calibri" panose="020F0502020204030204" pitchFamily="34" charset="0"/>
                <a:cs typeface="Arial" panose="020B0604020202020204" pitchFamily="34" charset="0"/>
              </a:rPr>
              <a:t>of the structure.</a:t>
            </a:r>
            <a:endParaRPr lang="x-none" sz="1800" dirty="0">
              <a:effectLst/>
              <a:latin typeface="Times New Roman" panose="02020603050405020304" pitchFamily="18" charset="0"/>
              <a:ea typeface="Calibri" panose="020F0502020204030204" pitchFamily="34" charset="0"/>
              <a:cs typeface="Arial" panose="020B0604020202020204" pitchFamily="34" charset="0"/>
            </a:endParaRPr>
          </a:p>
          <a:p>
            <a:pPr marL="342900" indent="-342900">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R</a:t>
            </a:r>
            <a:r>
              <a:rPr lang="en-US" sz="1800" dirty="0">
                <a:effectLst/>
                <a:latin typeface="Times New Roman" panose="02020603050405020304" pitchFamily="18" charset="0"/>
                <a:ea typeface="Calibri" panose="020F0502020204030204" pitchFamily="34" charset="0"/>
                <a:cs typeface="Arial" panose="020B0604020202020204" pitchFamily="34" charset="0"/>
              </a:rPr>
              <a:t>elatively high cost</a:t>
            </a:r>
          </a:p>
          <a:p>
            <a:pPr marL="342900" indent="-342900">
              <a:buFont typeface="+mj-lt"/>
              <a:buAutoNum type="arabicPeriod"/>
            </a:pPr>
            <a:r>
              <a:rPr lang="en-US" sz="1800" dirty="0">
                <a:effectLst/>
                <a:latin typeface="Times New Roman" panose="02020603050405020304" pitchFamily="18" charset="0"/>
                <a:ea typeface="Calibri" panose="020F0502020204030204" pitchFamily="34" charset="0"/>
                <a:cs typeface="Arial" panose="020B0604020202020204" pitchFamily="34" charset="0"/>
              </a:rPr>
              <a:t>Shrinkage</a:t>
            </a:r>
            <a:r>
              <a:rPr lang="en-US" dirty="0">
                <a:latin typeface="Times New Roman" panose="02020603050405020304" pitchFamily="18" charset="0"/>
                <a:ea typeface="Calibri" panose="020F0502020204030204" pitchFamily="34" charset="0"/>
                <a:cs typeface="Arial" panose="020B0604020202020204" pitchFamily="34" charset="0"/>
              </a:rPr>
              <a:t> &gt; cracks &gt; loosing strength</a:t>
            </a:r>
          </a:p>
        </p:txBody>
      </p:sp>
    </p:spTree>
    <p:extLst>
      <p:ext uri="{BB962C8B-B14F-4D97-AF65-F5344CB8AC3E}">
        <p14:creationId xmlns:p14="http://schemas.microsoft.com/office/powerpoint/2010/main" val="246862881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11319</TotalTime>
  <Words>1668</Words>
  <Application>Microsoft Office PowerPoint</Application>
  <PresentationFormat>On-screen Show (16:9)</PresentationFormat>
  <Paragraphs>595</Paragraphs>
  <Slides>35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Cambria Math</vt:lpstr>
      <vt:lpstr>Times New Roman</vt:lpstr>
      <vt:lpstr>Wingdings</vt:lpstr>
      <vt:lpstr>نسق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lenovo</dc:creator>
  <cp:lastModifiedBy>2020</cp:lastModifiedBy>
  <cp:revision>81</cp:revision>
  <dcterms:created xsi:type="dcterms:W3CDTF">2020-09-09T13:26:42Z</dcterms:created>
  <dcterms:modified xsi:type="dcterms:W3CDTF">2021-06-15T02:42:56Z</dcterms:modified>
</cp:coreProperties>
</file>