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18288000" cy="10287000"/>
  <p:notesSz cx="6858000" cy="9144000"/>
  <p:embeddedFontLst>
    <p:embeddedFont>
      <p:font typeface="Safira March" charset="1" panose="02000503000000020003"/>
      <p:regular r:id="rId36"/>
    </p:embeddedFont>
    <p:embeddedFont>
      <p:font typeface="Garet" charset="1" panose="00000000000000000000"/>
      <p:regular r:id="rId37"/>
    </p:embeddedFont>
    <p:embeddedFont>
      <p:font typeface="Garet Bold" charset="1" panose="00000000000000000000"/>
      <p:regular r:id="rId38"/>
    </p:embeddedFont>
    <p:embeddedFont>
      <p:font typeface="Arimo" charset="1" panose="020B0604020202020204"/>
      <p:regular r:id="rId39"/>
    </p:embeddedFont>
    <p:embeddedFont>
      <p:font typeface="Garet Light" charset="1" panose="00000000000000000000"/>
      <p:regular r:id="rId40"/>
    </p:embeddedFont>
    <p:embeddedFont>
      <p:font typeface="Arimo Bold" charset="1" panose="020B0704020202020204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slide2.xml" Type="http://schemas.openxmlformats.org/officeDocument/2006/relationships/slid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slide2.xml" Type="http://schemas.openxmlformats.org/officeDocument/2006/relationships/slid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slide2.xml" Type="http://schemas.openxmlformats.org/officeDocument/2006/relationships/slid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slide2.xml" Type="http://schemas.openxmlformats.org/officeDocument/2006/relationships/slid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Relationship Id="rId3" Target="slide2.xml" Type="http://schemas.openxmlformats.org/officeDocument/2006/relationships/slid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Relationship Id="rId3" Target="slide2.xml" Type="http://schemas.openxmlformats.org/officeDocument/2006/relationships/slid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slide2.xml" Type="http://schemas.openxmlformats.org/officeDocument/2006/relationships/slid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slide2.xml" Type="http://schemas.openxmlformats.org/officeDocument/2006/relationships/slid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slide5.xml" Type="http://schemas.openxmlformats.org/officeDocument/2006/relationships/slide"/><Relationship Id="rId3" Target="slide6.xml" Type="http://schemas.openxmlformats.org/officeDocument/2006/relationships/slide"/><Relationship Id="rId4" Target="slide16.xml" Type="http://schemas.openxmlformats.org/officeDocument/2006/relationships/slide"/><Relationship Id="rId5" Target="slide25.xml" Type="http://schemas.openxmlformats.org/officeDocument/2006/relationships/slid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slide2.xml" Type="http://schemas.openxmlformats.org/officeDocument/2006/relationships/slid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slide2.xml" Type="http://schemas.openxmlformats.org/officeDocument/2006/relationships/slid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jpeg" Type="http://schemas.openxmlformats.org/officeDocument/2006/relationships/image"/><Relationship Id="rId3" Target="slide2.xml" Type="http://schemas.openxmlformats.org/officeDocument/2006/relationships/slid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slide2.xml" Type="http://schemas.openxmlformats.org/officeDocument/2006/relationships/slid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slide2.xml" Type="http://schemas.openxmlformats.org/officeDocument/2006/relationships/slid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jpeg" Type="http://schemas.openxmlformats.org/officeDocument/2006/relationships/image"/><Relationship Id="rId3" Target="slide2.xml" Type="http://schemas.openxmlformats.org/officeDocument/2006/relationships/slid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slide2.xml" Type="http://schemas.openxmlformats.org/officeDocument/2006/relationships/slid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slide2.xml" Type="http://schemas.openxmlformats.org/officeDocument/2006/relationships/slid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Relationship Id="rId3" Target="../media/image30.svg" Type="http://schemas.openxmlformats.org/officeDocument/2006/relationships/image"/><Relationship Id="rId4" Target="slide2.xml" Type="http://schemas.openxmlformats.org/officeDocument/2006/relationships/slid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png" Type="http://schemas.openxmlformats.org/officeDocument/2006/relationships/image"/><Relationship Id="rId3" Target="../media/image32.svg" Type="http://schemas.openxmlformats.org/officeDocument/2006/relationships/image"/><Relationship Id="rId4" Target="slide2.xml" Type="http://schemas.openxmlformats.org/officeDocument/2006/relationships/slid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Relationship Id="rId3" Target="../media/image3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Relationship Id="rId3" Target="../media/VAGJu_0SRZI.mp4" Type="http://schemas.openxmlformats.org/officeDocument/2006/relationships/video"/><Relationship Id="rId4" Target="../media/VAGJu_0SRZI.mp4" Type="http://schemas.microsoft.com/office/2007/relationships/media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slide2.xml" Type="http://schemas.openxmlformats.org/officeDocument/2006/relationships/slid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slide2.xml" Type="http://schemas.openxmlformats.org/officeDocument/2006/relationships/slide"/><Relationship Id="rId3" Target="../media/image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Relationship Id="rId3" Target="../media/image10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Relationship Id="rId3" Target="../media/image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l="0" t="-18518" r="-3747" b="-444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42462" y="1062251"/>
            <a:ext cx="7656297" cy="8162498"/>
          </a:xfrm>
          <a:custGeom>
            <a:avLst/>
            <a:gdLst/>
            <a:ahLst/>
            <a:cxnLst/>
            <a:rect r="r" b="b" t="t" l="l"/>
            <a:pathLst>
              <a:path h="8162498" w="7656297">
                <a:moveTo>
                  <a:pt x="0" y="0"/>
                </a:moveTo>
                <a:lnTo>
                  <a:pt x="7656297" y="0"/>
                </a:lnTo>
                <a:lnTo>
                  <a:pt x="7656297" y="8162498"/>
                </a:lnTo>
                <a:lnTo>
                  <a:pt x="0" y="81624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86047" y="2940627"/>
            <a:ext cx="10597126" cy="6317673"/>
          </a:xfrm>
          <a:custGeom>
            <a:avLst/>
            <a:gdLst/>
            <a:ahLst/>
            <a:cxnLst/>
            <a:rect r="r" b="b" t="t" l="l"/>
            <a:pathLst>
              <a:path h="6317673" w="10597126">
                <a:moveTo>
                  <a:pt x="0" y="0"/>
                </a:moveTo>
                <a:lnTo>
                  <a:pt x="10597125" y="0"/>
                </a:lnTo>
                <a:lnTo>
                  <a:pt x="10597125" y="6317673"/>
                </a:lnTo>
                <a:lnTo>
                  <a:pt x="0" y="6317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086047" y="923925"/>
            <a:ext cx="10115907" cy="17137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4"/>
              </a:lnSpc>
            </a:pPr>
            <a:r>
              <a:rPr lang="en-US" sz="5810" b="true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Arrangement of Cylinders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 (d)blade part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5577510" y="5875807"/>
            <a:ext cx="7432215" cy="1136519"/>
            <a:chOff x="0" y="0"/>
            <a:chExt cx="9909619" cy="1515359"/>
          </a:xfrm>
        </p:grpSpPr>
        <p:sp>
          <p:nvSpPr>
            <p:cNvPr name="AutoShape 5" id="5"/>
            <p:cNvSpPr/>
            <p:nvPr/>
          </p:nvSpPr>
          <p:spPr>
            <a:xfrm>
              <a:off x="25400" y="25400"/>
              <a:ext cx="9884219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>
              <a:off x="25400" y="25400"/>
              <a:ext cx="0" cy="1484524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9873028" y="25400"/>
              <a:ext cx="0" cy="1484524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25400" y="1489959"/>
              <a:ext cx="9884219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67770" y="2317763"/>
            <a:ext cx="11310074" cy="7080622"/>
          </a:xfrm>
          <a:custGeom>
            <a:avLst/>
            <a:gdLst/>
            <a:ahLst/>
            <a:cxnLst/>
            <a:rect r="r" b="b" t="t" l="l"/>
            <a:pathLst>
              <a:path h="7080622" w="11310074">
                <a:moveTo>
                  <a:pt x="0" y="0"/>
                </a:moveTo>
                <a:lnTo>
                  <a:pt x="11310074" y="0"/>
                </a:lnTo>
                <a:lnTo>
                  <a:pt x="11310074" y="7080622"/>
                </a:lnTo>
                <a:lnTo>
                  <a:pt x="0" y="70806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3450" r="-2143" b="-1789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745560" y="4387492"/>
            <a:ext cx="3463792" cy="1303027"/>
            <a:chOff x="0" y="0"/>
            <a:chExt cx="4618390" cy="1737369"/>
          </a:xfrm>
        </p:grpSpPr>
        <p:sp>
          <p:nvSpPr>
            <p:cNvPr name="AutoShape 4" id="4"/>
            <p:cNvSpPr/>
            <p:nvPr/>
          </p:nvSpPr>
          <p:spPr>
            <a:xfrm flipV="true">
              <a:off x="9852" y="867070"/>
              <a:ext cx="2012520" cy="846888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TextBox 5" id="5"/>
            <p:cNvSpPr txBox="true"/>
            <p:nvPr/>
          </p:nvSpPr>
          <p:spPr>
            <a:xfrm rot="0">
              <a:off x="1771199" y="-76200"/>
              <a:ext cx="2847191" cy="8055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55"/>
                </a:lnSpc>
                <a:spcBef>
                  <a:spcPct val="0"/>
                </a:spcBef>
              </a:pPr>
              <a:r>
                <a:rPr lang="en-US" sz="3682">
                  <a:solidFill>
                    <a:srgbClr val="FFFFFF"/>
                  </a:solidFill>
                  <a:latin typeface="Garet Light"/>
                  <a:ea typeface="Garet Light"/>
                  <a:cs typeface="Garet Light"/>
                  <a:sym typeface="Garet Light"/>
                </a:rPr>
                <a:t>bearings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1261446" y="5247656"/>
            <a:ext cx="3047606" cy="1220836"/>
            <a:chOff x="0" y="0"/>
            <a:chExt cx="4063475" cy="1627782"/>
          </a:xfrm>
        </p:grpSpPr>
        <p:sp>
          <p:nvSpPr>
            <p:cNvPr name="AutoShape 7" id="7"/>
            <p:cNvSpPr/>
            <p:nvPr/>
          </p:nvSpPr>
          <p:spPr>
            <a:xfrm flipV="true">
              <a:off x="11042" y="729358"/>
              <a:ext cx="1813752" cy="875549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TextBox 8" id="8"/>
            <p:cNvSpPr txBox="true"/>
            <p:nvPr/>
          </p:nvSpPr>
          <p:spPr>
            <a:xfrm rot="0">
              <a:off x="1517246" y="-76200"/>
              <a:ext cx="2546229" cy="8055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55"/>
                </a:lnSpc>
                <a:spcBef>
                  <a:spcPct val="0"/>
                </a:spcBef>
              </a:pPr>
              <a:r>
                <a:rPr lang="en-US" sz="3682">
                  <a:solidFill>
                    <a:srgbClr val="FFFFFF"/>
                  </a:solidFill>
                  <a:latin typeface="Garet Light"/>
                  <a:ea typeface="Garet Light"/>
                  <a:cs typeface="Garet Light"/>
                  <a:sym typeface="Garet Light"/>
                </a:rPr>
                <a:t>iron rod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4372344" y="6136557"/>
            <a:ext cx="2510960" cy="2138950"/>
            <a:chOff x="0" y="0"/>
            <a:chExt cx="3347947" cy="2851933"/>
          </a:xfrm>
        </p:grpSpPr>
        <p:sp>
          <p:nvSpPr>
            <p:cNvPr name="AutoShape 10" id="10"/>
            <p:cNvSpPr/>
            <p:nvPr/>
          </p:nvSpPr>
          <p:spPr>
            <a:xfrm flipH="true">
              <a:off x="1697879" y="8585"/>
              <a:ext cx="756081" cy="2105405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arrow" len="sm" w="med"/>
            </a:ln>
          </p:spPr>
        </p:sp>
        <p:sp>
          <p:nvSpPr>
            <p:cNvPr name="TextBox 11" id="11"/>
            <p:cNvSpPr txBox="true"/>
            <p:nvPr/>
          </p:nvSpPr>
          <p:spPr>
            <a:xfrm rot="0">
              <a:off x="0" y="2046375"/>
              <a:ext cx="3347947" cy="8055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55"/>
                </a:lnSpc>
                <a:spcBef>
                  <a:spcPct val="0"/>
                </a:spcBef>
              </a:pPr>
              <a:r>
                <a:rPr lang="en-US" sz="3682">
                  <a:solidFill>
                    <a:srgbClr val="FFFFFF"/>
                  </a:solidFill>
                  <a:latin typeface="Garet Light"/>
                  <a:ea typeface="Garet Light"/>
                  <a:cs typeface="Garet Light"/>
                  <a:sym typeface="Garet Light"/>
                </a:rPr>
                <a:t>plastic roll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2380194" y="2458633"/>
            <a:ext cx="1928858" cy="1928858"/>
          </a:xfrm>
          <a:custGeom>
            <a:avLst/>
            <a:gdLst/>
            <a:ahLst/>
            <a:cxnLst/>
            <a:rect r="r" b="b" t="t" l="l"/>
            <a:pathLst>
              <a:path h="1928858" w="1928858">
                <a:moveTo>
                  <a:pt x="0" y="0"/>
                </a:moveTo>
                <a:lnTo>
                  <a:pt x="1928859" y="0"/>
                </a:lnTo>
                <a:lnTo>
                  <a:pt x="1928859" y="1928859"/>
                </a:lnTo>
                <a:lnTo>
                  <a:pt x="0" y="19288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6581656" y="483357"/>
            <a:ext cx="5124688" cy="9859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3"/>
              </a:lnSpc>
              <a:spcBef>
                <a:spcPct val="0"/>
              </a:spcBef>
            </a:pPr>
            <a:r>
              <a:rPr lang="en-US" b="true" sz="5809">
                <a:solidFill>
                  <a:srgbClr val="AE8A64"/>
                </a:solidFill>
                <a:latin typeface="Garet Bold"/>
                <a:ea typeface="Garet Bold"/>
                <a:cs typeface="Garet Bold"/>
                <a:sym typeface="Garet Bold"/>
              </a:rPr>
              <a:t>The </a:t>
            </a:r>
            <a:r>
              <a:rPr lang="en-US" b="true" sz="5809">
                <a:solidFill>
                  <a:srgbClr val="AE8A64"/>
                </a:solidFill>
                <a:latin typeface="Garet Bold"/>
                <a:ea typeface="Garet Bold"/>
                <a:cs typeface="Garet Bold"/>
                <a:sym typeface="Garet Bold"/>
              </a:rPr>
              <a:t>Cylinder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39147" y="4686842"/>
            <a:ext cx="4618879" cy="1552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2999" spc="44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REPLACEMENT OF THE LK80 SENSOR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3123972" y="4259536"/>
            <a:ext cx="245863" cy="247002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95138"/>
            </a:solidFill>
          </p:spPr>
        </p:sp>
      </p:grpSp>
      <p:sp>
        <p:nvSpPr>
          <p:cNvPr name="AutoShape 5" id="5"/>
          <p:cNvSpPr/>
          <p:nvPr/>
        </p:nvSpPr>
        <p:spPr>
          <a:xfrm flipV="true">
            <a:off x="237131" y="3886025"/>
            <a:ext cx="4078682" cy="5303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V="true">
            <a:off x="4326215" y="3882967"/>
            <a:ext cx="4049927" cy="21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8381002" y="3890793"/>
            <a:ext cx="3890809" cy="22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12276590" y="4032484"/>
            <a:ext cx="3330622" cy="172867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1028700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12" id="12"/>
          <p:cNvSpPr/>
          <p:nvPr/>
        </p:nvSpPr>
        <p:spPr>
          <a:xfrm>
            <a:off x="6170482" y="9134157"/>
            <a:ext cx="11088818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3" id="13"/>
          <p:cNvSpPr/>
          <p:nvPr/>
        </p:nvSpPr>
        <p:spPr>
          <a:xfrm flipH="false" flipV="false" rot="0">
            <a:off x="10096500" y="2258853"/>
            <a:ext cx="6681602" cy="6681602"/>
          </a:xfrm>
          <a:custGeom>
            <a:avLst/>
            <a:gdLst/>
            <a:ahLst/>
            <a:cxnLst/>
            <a:rect r="r" b="b" t="t" l="l"/>
            <a:pathLst>
              <a:path h="6681602" w="6681602">
                <a:moveTo>
                  <a:pt x="0" y="0"/>
                </a:moveTo>
                <a:lnTo>
                  <a:pt x="6681602" y="0"/>
                </a:lnTo>
                <a:lnTo>
                  <a:pt x="6681602" y="6681602"/>
                </a:lnTo>
                <a:lnTo>
                  <a:pt x="0" y="66816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737420" y="1127422"/>
            <a:ext cx="7079928" cy="18628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Constrains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23972" y="4259536"/>
            <a:ext cx="245863" cy="247002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95138"/>
            </a:solidFill>
          </p:spPr>
        </p:sp>
      </p:grpSp>
      <p:sp>
        <p:nvSpPr>
          <p:cNvPr name="AutoShape 4" id="4"/>
          <p:cNvSpPr/>
          <p:nvPr/>
        </p:nvSpPr>
        <p:spPr>
          <a:xfrm flipV="true">
            <a:off x="237131" y="3886025"/>
            <a:ext cx="4078682" cy="5303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4326215" y="3882967"/>
            <a:ext cx="4049927" cy="21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8381002" y="3890793"/>
            <a:ext cx="3890809" cy="22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2276590" y="4032484"/>
            <a:ext cx="3330622" cy="172867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028700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6170482" y="9134157"/>
            <a:ext cx="11088818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8817348" y="3049640"/>
            <a:ext cx="8972323" cy="5787148"/>
          </a:xfrm>
          <a:custGeom>
            <a:avLst/>
            <a:gdLst/>
            <a:ahLst/>
            <a:cxnLst/>
            <a:rect r="r" b="b" t="t" l="l"/>
            <a:pathLst>
              <a:path h="5787148" w="8972323">
                <a:moveTo>
                  <a:pt x="0" y="0"/>
                </a:moveTo>
                <a:lnTo>
                  <a:pt x="8972323" y="0"/>
                </a:lnTo>
                <a:lnTo>
                  <a:pt x="8972323" y="5787149"/>
                </a:lnTo>
                <a:lnTo>
                  <a:pt x="0" y="57871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898016" y="4876800"/>
            <a:ext cx="6131758" cy="22542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59"/>
              </a:lnSpc>
            </a:pPr>
            <a:r>
              <a:rPr lang="en-US" b="true" sz="2799" spc="419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MATCHING BALL BEARING AND SOFT IRON ROD SIZES</a:t>
            </a:r>
          </a:p>
          <a:p>
            <a:pPr algn="l" marL="0" indent="0" lvl="0">
              <a:lnSpc>
                <a:spcPts val="6159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1737420" y="1127422"/>
            <a:ext cx="7079928" cy="18628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Constrains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23972" y="4259536"/>
            <a:ext cx="245863" cy="247002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95138"/>
            </a:solidFill>
          </p:spPr>
        </p:sp>
      </p:grpSp>
      <p:sp>
        <p:nvSpPr>
          <p:cNvPr name="AutoShape 4" id="4"/>
          <p:cNvSpPr/>
          <p:nvPr/>
        </p:nvSpPr>
        <p:spPr>
          <a:xfrm flipV="true">
            <a:off x="237131" y="3886025"/>
            <a:ext cx="4078682" cy="5303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4326215" y="3882967"/>
            <a:ext cx="4049927" cy="21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8381002" y="3890793"/>
            <a:ext cx="3890809" cy="22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2276590" y="4032484"/>
            <a:ext cx="3330622" cy="172867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028700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6170482" y="9134157"/>
            <a:ext cx="11088818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9769848" y="2522813"/>
            <a:ext cx="7509382" cy="6313975"/>
          </a:xfrm>
          <a:custGeom>
            <a:avLst/>
            <a:gdLst/>
            <a:ahLst/>
            <a:cxnLst/>
            <a:rect r="r" b="b" t="t" l="l"/>
            <a:pathLst>
              <a:path h="6313975" w="7509382">
                <a:moveTo>
                  <a:pt x="0" y="0"/>
                </a:moveTo>
                <a:lnTo>
                  <a:pt x="7509382" y="0"/>
                </a:lnTo>
                <a:lnTo>
                  <a:pt x="7509382" y="6313976"/>
                </a:lnTo>
                <a:lnTo>
                  <a:pt x="0" y="63139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386" t="0" r="-5386" b="-9183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639147" y="4696367"/>
            <a:ext cx="4618879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79"/>
              </a:lnSpc>
              <a:spcBef>
                <a:spcPct val="0"/>
              </a:spcBef>
            </a:pPr>
            <a:r>
              <a:rPr lang="en-US" b="true" sz="2899" spc="434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LACK OF EXISTING REFERENCES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37420" y="1127422"/>
            <a:ext cx="7079928" cy="18628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Constrains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123972" y="4259536"/>
            <a:ext cx="245863" cy="247002"/>
            <a:chOff x="0" y="0"/>
            <a:chExt cx="6350000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695138"/>
            </a:solidFill>
          </p:spPr>
        </p:sp>
      </p:grpSp>
      <p:sp>
        <p:nvSpPr>
          <p:cNvPr name="AutoShape 4" id="4"/>
          <p:cNvSpPr/>
          <p:nvPr/>
        </p:nvSpPr>
        <p:spPr>
          <a:xfrm flipV="true">
            <a:off x="237131" y="3886025"/>
            <a:ext cx="4078682" cy="5303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flipV="true">
            <a:off x="4326215" y="3882967"/>
            <a:ext cx="4049927" cy="21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8381002" y="3890793"/>
            <a:ext cx="3890809" cy="22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12276590" y="4032484"/>
            <a:ext cx="3330622" cy="172867"/>
          </a:xfrm>
          <a:prstGeom prst="line">
            <a:avLst/>
          </a:prstGeom>
          <a:ln cap="flat" w="19050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028700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6170482" y="9134157"/>
            <a:ext cx="11088818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8381002" y="3473087"/>
            <a:ext cx="9215501" cy="5173454"/>
          </a:xfrm>
          <a:custGeom>
            <a:avLst/>
            <a:gdLst/>
            <a:ahLst/>
            <a:cxnLst/>
            <a:rect r="r" b="b" t="t" l="l"/>
            <a:pathLst>
              <a:path h="5173454" w="9215501">
                <a:moveTo>
                  <a:pt x="0" y="0"/>
                </a:moveTo>
                <a:lnTo>
                  <a:pt x="9215501" y="0"/>
                </a:lnTo>
                <a:lnTo>
                  <a:pt x="9215501" y="5173454"/>
                </a:lnTo>
                <a:lnTo>
                  <a:pt x="0" y="51734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2639147" y="4648742"/>
            <a:ext cx="4618879" cy="809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259"/>
              </a:lnSpc>
              <a:spcBef>
                <a:spcPct val="0"/>
              </a:spcBef>
            </a:pPr>
            <a:r>
              <a:rPr lang="en-US" b="true" sz="3299" spc="494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THE BUDGET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37420" y="1127422"/>
            <a:ext cx="7079928" cy="18628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Constrains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7983340" cy="6457552"/>
            <a:chOff x="0" y="0"/>
            <a:chExt cx="10644453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236" r="0" b="236"/>
            <a:stretch>
              <a:fillRect/>
            </a:stretch>
          </p:blipFill>
          <p:spPr>
            <a:xfrm flipH="false" flipV="false">
              <a:off x="0" y="0"/>
              <a:ext cx="10644453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644224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Arduino Mega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7983340" cy="6457552"/>
            <a:chOff x="0" y="0"/>
            <a:chExt cx="10644453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3470" t="0" r="3470" b="0"/>
            <a:stretch>
              <a:fillRect/>
            </a:stretch>
          </p:blipFill>
          <p:spPr>
            <a:xfrm flipH="false" flipV="false">
              <a:off x="0" y="0"/>
              <a:ext cx="10644453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597781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DC Motor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7983340" cy="6457552"/>
            <a:chOff x="0" y="0"/>
            <a:chExt cx="10644453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3639" t="0" r="3639" b="0"/>
            <a:stretch>
              <a:fillRect/>
            </a:stretch>
          </p:blipFill>
          <p:spPr>
            <a:xfrm flipH="false" flipV="false">
              <a:off x="0" y="0"/>
              <a:ext cx="10644453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644224" y="5011832"/>
            <a:ext cx="6351155" cy="1192361"/>
            <a:chOff x="0" y="0"/>
            <a:chExt cx="9415215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415215" cy="1767606"/>
            </a:xfrm>
            <a:custGeom>
              <a:avLst/>
              <a:gdLst/>
              <a:ahLst/>
              <a:cxnLst/>
              <a:rect r="r" b="b" t="t" l="l"/>
              <a:pathLst>
                <a:path h="1767606" w="9415215">
                  <a:moveTo>
                    <a:pt x="36569" y="0"/>
                  </a:moveTo>
                  <a:lnTo>
                    <a:pt x="9378646" y="0"/>
                  </a:lnTo>
                  <a:cubicBezTo>
                    <a:pt x="9388345" y="0"/>
                    <a:pt x="9397647" y="3853"/>
                    <a:pt x="9404504" y="10711"/>
                  </a:cubicBezTo>
                  <a:cubicBezTo>
                    <a:pt x="9411363" y="17569"/>
                    <a:pt x="9415215" y="26871"/>
                    <a:pt x="9415215" y="36569"/>
                  </a:cubicBezTo>
                  <a:lnTo>
                    <a:pt x="9415215" y="1731036"/>
                  </a:lnTo>
                  <a:cubicBezTo>
                    <a:pt x="9415215" y="1740735"/>
                    <a:pt x="9411363" y="1750037"/>
                    <a:pt x="9404504" y="1756895"/>
                  </a:cubicBezTo>
                  <a:cubicBezTo>
                    <a:pt x="9397647" y="1763753"/>
                    <a:pt x="9388345" y="1767606"/>
                    <a:pt x="9378646" y="1767606"/>
                  </a:cubicBezTo>
                  <a:lnTo>
                    <a:pt x="36569" y="1767606"/>
                  </a:lnTo>
                  <a:cubicBezTo>
                    <a:pt x="26871" y="1767606"/>
                    <a:pt x="17569" y="1763753"/>
                    <a:pt x="10711" y="1756895"/>
                  </a:cubicBezTo>
                  <a:cubicBezTo>
                    <a:pt x="3853" y="1750037"/>
                    <a:pt x="0" y="1740735"/>
                    <a:pt x="0" y="1731036"/>
                  </a:cubicBezTo>
                  <a:lnTo>
                    <a:pt x="0" y="36569"/>
                  </a:lnTo>
                  <a:cubicBezTo>
                    <a:pt x="0" y="26871"/>
                    <a:pt x="3853" y="17569"/>
                    <a:pt x="10711" y="10711"/>
                  </a:cubicBezTo>
                  <a:cubicBezTo>
                    <a:pt x="17569" y="3853"/>
                    <a:pt x="26871" y="0"/>
                    <a:pt x="36569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9415215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Windshield Wiper Motor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9615524" cy="6457552"/>
            <a:chOff x="0" y="0"/>
            <a:chExt cx="12820698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3522" t="0" r="3522" b="0"/>
            <a:stretch>
              <a:fillRect/>
            </a:stretch>
          </p:blipFill>
          <p:spPr>
            <a:xfrm flipH="false" flipV="false">
              <a:off x="0" y="0"/>
              <a:ext cx="12820698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1304618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l298n motor driver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-96548">
            <a:off x="1833373" y="4020018"/>
            <a:ext cx="5079259" cy="1548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120"/>
              </a:lnSpc>
            </a:pPr>
            <a:r>
              <a:rPr lang="en-US" sz="6000" strike="noStrike" u="none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Content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088059" y="1571834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2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088059" y="3743702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4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088059" y="2658487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3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088059" y="4830354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5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088059" y="5915569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6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088059" y="7006381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7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088059" y="8094136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8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127421" y="641559"/>
            <a:ext cx="5762832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2" action="ppaction://hlinksldjump"/>
              </a:rPr>
              <a:t>HOW WE GET THE IDEA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1127421" y="1571366"/>
            <a:ext cx="4813783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</a:rPr>
              <a:t>Objectives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127421" y="2577841"/>
            <a:ext cx="5213522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TRADITIONAL METHODS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127421" y="3663056"/>
            <a:ext cx="4983256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</a:rPr>
              <a:t>DESIGN MODEL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127421" y="5799047"/>
            <a:ext cx="6131879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4" action="ppaction://hlinksldjump"/>
              </a:rPr>
              <a:t>TOOLS AND TECHNOLOGIES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127421" y="6847573"/>
            <a:ext cx="5864516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5" action="ppaction://hlinksldjump"/>
              </a:rPr>
              <a:t>DETAILS OF TOOL USAGE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127421" y="7929437"/>
            <a:ext cx="5864516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</a:rPr>
              <a:t>CONCLUSION</a:t>
            </a:r>
          </a:p>
        </p:txBody>
      </p:sp>
      <p:sp>
        <p:nvSpPr>
          <p:cNvPr name="AutoShape 17" id="17"/>
          <p:cNvSpPr/>
          <p:nvPr/>
        </p:nvSpPr>
        <p:spPr>
          <a:xfrm flipH="true">
            <a:off x="8948737" y="1028700"/>
            <a:ext cx="0" cy="8229600"/>
          </a:xfrm>
          <a:prstGeom prst="line">
            <a:avLst/>
          </a:prstGeom>
          <a:ln cap="flat" w="9525">
            <a:solidFill>
              <a:srgbClr val="E2E1C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8" id="18"/>
          <p:cNvSpPr txBox="true"/>
          <p:nvPr/>
        </p:nvSpPr>
        <p:spPr>
          <a:xfrm rot="0">
            <a:off x="10088059" y="9172575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9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088059" y="722204"/>
            <a:ext cx="797008" cy="535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60"/>
              </a:lnSpc>
            </a:pPr>
            <a:r>
              <a:rPr lang="en-US" sz="3000">
                <a:solidFill>
                  <a:srgbClr val="695138"/>
                </a:solidFill>
                <a:latin typeface="Safira March"/>
                <a:ea typeface="Safira March"/>
                <a:cs typeface="Safira March"/>
                <a:sym typeface="Safira March"/>
              </a:rPr>
              <a:t>1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127421" y="4656504"/>
            <a:ext cx="6131879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</a:rPr>
              <a:t>CONSTRAINTS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127421" y="9012112"/>
            <a:ext cx="5864516" cy="615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499"/>
              </a:lnSpc>
              <a:spcBef>
                <a:spcPct val="0"/>
              </a:spcBef>
            </a:pPr>
            <a:r>
              <a:rPr lang="en-US" sz="2499" spc="374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</a:rPr>
              <a:t>FUTURE ENHANCEMENTS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7983340" cy="6457552"/>
            <a:chOff x="0" y="0"/>
            <a:chExt cx="10644453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9556" r="0" b="9556"/>
            <a:stretch>
              <a:fillRect/>
            </a:stretch>
          </p:blipFill>
          <p:spPr>
            <a:xfrm flipH="false" flipV="false">
              <a:off x="0" y="0"/>
              <a:ext cx="10644453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597781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LCD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214779"/>
            <a:ext cx="7983340" cy="6805872"/>
            <a:chOff x="0" y="0"/>
            <a:chExt cx="10644453" cy="9074497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7374" r="0" b="7374"/>
            <a:stretch>
              <a:fillRect/>
            </a:stretch>
          </p:blipFill>
          <p:spPr>
            <a:xfrm flipH="false" flipV="false">
              <a:off x="0" y="0"/>
              <a:ext cx="10644453" cy="9074497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644224" y="5143500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Keybad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9570" y="3261649"/>
            <a:ext cx="7472469" cy="5575139"/>
            <a:chOff x="0" y="0"/>
            <a:chExt cx="9963292" cy="743351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2615" r="0" b="12615"/>
            <a:stretch>
              <a:fillRect/>
            </a:stretch>
          </p:blipFill>
          <p:spPr>
            <a:xfrm flipH="false" flipV="false">
              <a:off x="0" y="0"/>
              <a:ext cx="9963292" cy="743351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597781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IR Sensor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39570" y="3261649"/>
            <a:ext cx="7472469" cy="5575139"/>
            <a:chOff x="0" y="0"/>
            <a:chExt cx="9963292" cy="743351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2695" r="0" b="12695"/>
            <a:stretch>
              <a:fillRect/>
            </a:stretch>
          </p:blipFill>
          <p:spPr>
            <a:xfrm flipH="false" flipV="false">
              <a:off x="0" y="0"/>
              <a:ext cx="9963292" cy="743351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597781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SIM900A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2379237"/>
            <a:ext cx="8447767" cy="6457552"/>
            <a:chOff x="0" y="0"/>
            <a:chExt cx="11263690" cy="861006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13165" t="0" r="13165" b="0"/>
            <a:stretch>
              <a:fillRect/>
            </a:stretch>
          </p:blipFill>
          <p:spPr>
            <a:xfrm flipH="false" flipV="false">
              <a:off x="0" y="0"/>
              <a:ext cx="11263690" cy="8610069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0597781" y="5011832"/>
            <a:ext cx="5954682" cy="1192361"/>
            <a:chOff x="0" y="0"/>
            <a:chExt cx="8827467" cy="176760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7467" cy="1767606"/>
            </a:xfrm>
            <a:custGeom>
              <a:avLst/>
              <a:gdLst/>
              <a:ahLst/>
              <a:cxnLst/>
              <a:rect r="r" b="b" t="t" l="l"/>
              <a:pathLst>
                <a:path h="1767606" w="8827467">
                  <a:moveTo>
                    <a:pt x="39004" y="0"/>
                  </a:moveTo>
                  <a:lnTo>
                    <a:pt x="8788463" y="0"/>
                  </a:lnTo>
                  <a:cubicBezTo>
                    <a:pt x="8798807" y="0"/>
                    <a:pt x="8808728" y="4109"/>
                    <a:pt x="8816042" y="11424"/>
                  </a:cubicBezTo>
                  <a:cubicBezTo>
                    <a:pt x="8823358" y="18739"/>
                    <a:pt x="8827467" y="28660"/>
                    <a:pt x="8827467" y="39004"/>
                  </a:cubicBezTo>
                  <a:lnTo>
                    <a:pt x="8827467" y="1728601"/>
                  </a:lnTo>
                  <a:cubicBezTo>
                    <a:pt x="8827467" y="1750143"/>
                    <a:pt x="8810004" y="1767606"/>
                    <a:pt x="8788463" y="1767606"/>
                  </a:cubicBezTo>
                  <a:lnTo>
                    <a:pt x="39004" y="1767606"/>
                  </a:lnTo>
                  <a:cubicBezTo>
                    <a:pt x="28660" y="1767606"/>
                    <a:pt x="18739" y="1763496"/>
                    <a:pt x="11424" y="1756182"/>
                  </a:cubicBezTo>
                  <a:cubicBezTo>
                    <a:pt x="4109" y="1748867"/>
                    <a:pt x="0" y="1738946"/>
                    <a:pt x="0" y="1728601"/>
                  </a:cubicBezTo>
                  <a:lnTo>
                    <a:pt x="0" y="39004"/>
                  </a:lnTo>
                  <a:cubicBezTo>
                    <a:pt x="0" y="28660"/>
                    <a:pt x="4109" y="18739"/>
                    <a:pt x="11424" y="11424"/>
                  </a:cubicBezTo>
                  <a:cubicBezTo>
                    <a:pt x="18739" y="4109"/>
                    <a:pt x="28660" y="0"/>
                    <a:pt x="3900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85725"/>
              <a:ext cx="8827467" cy="1853331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599"/>
                </a:lnSpc>
              </a:pPr>
              <a:r>
                <a:rPr lang="en-US" b="true" sz="3999">
                  <a:solidFill>
                    <a:srgbClr val="695138"/>
                  </a:solidFill>
                  <a:latin typeface="Arimo Bold"/>
                  <a:ea typeface="Arimo Bold"/>
                  <a:cs typeface="Arimo Bold"/>
                  <a:sym typeface="Arimo Bold"/>
                </a:rPr>
                <a:t> power supply</a:t>
              </a:r>
            </a:p>
          </p:txBody>
        </p:sp>
      </p:grpSp>
      <p:sp>
        <p:nvSpPr>
          <p:cNvPr name="AutoShape 7" id="7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028700" y="512515"/>
            <a:ext cx="15966679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Tools and Technologies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8832026"/>
            <a:ext cx="5520597" cy="604263"/>
            <a:chOff x="0" y="0"/>
            <a:chExt cx="3712907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12907" cy="406400"/>
            </a:xfrm>
            <a:custGeom>
              <a:avLst/>
              <a:gdLst/>
              <a:ahLst/>
              <a:cxnLst/>
              <a:rect r="r" b="b" t="t" l="l"/>
              <a:pathLst>
                <a:path h="406400" w="3712907">
                  <a:moveTo>
                    <a:pt x="3509707" y="0"/>
                  </a:moveTo>
                  <a:cubicBezTo>
                    <a:pt x="3621931" y="0"/>
                    <a:pt x="3712907" y="90976"/>
                    <a:pt x="3712907" y="203200"/>
                  </a:cubicBezTo>
                  <a:cubicBezTo>
                    <a:pt x="3712907" y="315424"/>
                    <a:pt x="3621931" y="406400"/>
                    <a:pt x="350970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71290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6549297" y="9134157"/>
            <a:ext cx="10710003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9579450" y="13175"/>
            <a:ext cx="7315267" cy="10273825"/>
          </a:xfrm>
          <a:custGeom>
            <a:avLst/>
            <a:gdLst/>
            <a:ahLst/>
            <a:cxnLst/>
            <a:rect r="r" b="b" t="t" l="l"/>
            <a:pathLst>
              <a:path h="10273825" w="7315267">
                <a:moveTo>
                  <a:pt x="0" y="0"/>
                </a:moveTo>
                <a:lnTo>
                  <a:pt x="7315267" y="0"/>
                </a:lnTo>
                <a:lnTo>
                  <a:pt x="7315267" y="10273825"/>
                </a:lnTo>
                <a:lnTo>
                  <a:pt x="0" y="102738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6" t="0" r="-5205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445838" y="2331909"/>
            <a:ext cx="9116466" cy="7104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427"/>
              </a:lnSpc>
            </a:pPr>
            <a:r>
              <a:rPr lang="en-US" sz="6014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Details of tools uage</a:t>
            </a:r>
          </a:p>
          <a:p>
            <a:pPr algn="l">
              <a:lnSpc>
                <a:spcPts val="11427"/>
              </a:lnSpc>
            </a:pPr>
          </a:p>
          <a:p>
            <a:pPr algn="l">
              <a:lnSpc>
                <a:spcPts val="11427"/>
              </a:lnSpc>
            </a:pPr>
          </a:p>
          <a:p>
            <a:pPr algn="l" marL="0" indent="0" lvl="0">
              <a:lnSpc>
                <a:spcPts val="11427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292419" y="5782310"/>
            <a:ext cx="4711541" cy="12172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b="true" sz="71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Mechanic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8832026"/>
            <a:ext cx="5520597" cy="604263"/>
            <a:chOff x="0" y="0"/>
            <a:chExt cx="3712907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12907" cy="406400"/>
            </a:xfrm>
            <a:custGeom>
              <a:avLst/>
              <a:gdLst/>
              <a:ahLst/>
              <a:cxnLst/>
              <a:rect r="r" b="b" t="t" l="l"/>
              <a:pathLst>
                <a:path h="406400" w="3712907">
                  <a:moveTo>
                    <a:pt x="3509707" y="0"/>
                  </a:moveTo>
                  <a:cubicBezTo>
                    <a:pt x="3621931" y="0"/>
                    <a:pt x="3712907" y="90976"/>
                    <a:pt x="3712907" y="203200"/>
                  </a:cubicBezTo>
                  <a:cubicBezTo>
                    <a:pt x="3712907" y="315424"/>
                    <a:pt x="3621931" y="406400"/>
                    <a:pt x="350970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71290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6549297" y="9134157"/>
            <a:ext cx="10710003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187902" y="6006971"/>
            <a:ext cx="12795514" cy="2531058"/>
          </a:xfrm>
          <a:custGeom>
            <a:avLst/>
            <a:gdLst/>
            <a:ahLst/>
            <a:cxnLst/>
            <a:rect r="r" b="b" t="t" l="l"/>
            <a:pathLst>
              <a:path h="2531058" w="12795514">
                <a:moveTo>
                  <a:pt x="0" y="0"/>
                </a:moveTo>
                <a:lnTo>
                  <a:pt x="12795514" y="0"/>
                </a:lnTo>
                <a:lnTo>
                  <a:pt x="12795514" y="2531059"/>
                </a:lnTo>
                <a:lnTo>
                  <a:pt x="0" y="25310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248" t="-141423" r="-31420" b="-169467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187902" y="922816"/>
            <a:ext cx="9116466" cy="7104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427"/>
              </a:lnSpc>
            </a:pPr>
            <a:r>
              <a:rPr lang="en-US" sz="6014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Details of tools uage</a:t>
            </a:r>
          </a:p>
          <a:p>
            <a:pPr algn="l">
              <a:lnSpc>
                <a:spcPts val="11427"/>
              </a:lnSpc>
            </a:pPr>
          </a:p>
          <a:p>
            <a:pPr algn="l">
              <a:lnSpc>
                <a:spcPts val="11427"/>
              </a:lnSpc>
            </a:pPr>
          </a:p>
          <a:p>
            <a:pPr algn="l" marL="0" indent="0" lvl="0">
              <a:lnSpc>
                <a:spcPts val="11427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28700" y="4262677"/>
            <a:ext cx="12043826" cy="23431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819"/>
              </a:lnSpc>
            </a:pPr>
            <a:r>
              <a:rPr lang="en-US" sz="6299" b="true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DC motor And Cutting part</a:t>
            </a:r>
          </a:p>
          <a:p>
            <a:pPr algn="ctr">
              <a:lnSpc>
                <a:spcPts val="1007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8832026"/>
            <a:ext cx="5520597" cy="604263"/>
            <a:chOff x="0" y="0"/>
            <a:chExt cx="3712907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12907" cy="406400"/>
            </a:xfrm>
            <a:custGeom>
              <a:avLst/>
              <a:gdLst/>
              <a:ahLst/>
              <a:cxnLst/>
              <a:rect r="r" b="b" t="t" l="l"/>
              <a:pathLst>
                <a:path h="406400" w="3712907">
                  <a:moveTo>
                    <a:pt x="3509707" y="0"/>
                  </a:moveTo>
                  <a:cubicBezTo>
                    <a:pt x="3621931" y="0"/>
                    <a:pt x="3712907" y="90976"/>
                    <a:pt x="3712907" y="203200"/>
                  </a:cubicBezTo>
                  <a:cubicBezTo>
                    <a:pt x="3712907" y="315424"/>
                    <a:pt x="3621931" y="406400"/>
                    <a:pt x="350970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695138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71290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6549297" y="9134157"/>
            <a:ext cx="10710003" cy="0"/>
          </a:xfrm>
          <a:prstGeom prst="line">
            <a:avLst/>
          </a:prstGeom>
          <a:ln cap="flat" w="9525">
            <a:solidFill>
              <a:srgbClr val="695138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445838" y="2331909"/>
            <a:ext cx="9116466" cy="7104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427"/>
              </a:lnSpc>
            </a:pPr>
            <a:r>
              <a:rPr lang="en-US" sz="6014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Details of tools uage</a:t>
            </a:r>
          </a:p>
          <a:p>
            <a:pPr algn="l">
              <a:lnSpc>
                <a:spcPts val="11427"/>
              </a:lnSpc>
            </a:pPr>
          </a:p>
          <a:p>
            <a:pPr algn="l">
              <a:lnSpc>
                <a:spcPts val="11427"/>
              </a:lnSpc>
            </a:pPr>
          </a:p>
          <a:p>
            <a:pPr algn="l" marL="0" indent="0" lvl="0">
              <a:lnSpc>
                <a:spcPts val="11427"/>
              </a:lnSpc>
              <a:spcBef>
                <a:spcPct val="0"/>
              </a:spcBef>
            </a:pP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865663" y="0"/>
            <a:ext cx="6929210" cy="10287000"/>
          </a:xfrm>
          <a:custGeom>
            <a:avLst/>
            <a:gdLst/>
            <a:ahLst/>
            <a:cxnLst/>
            <a:rect r="r" b="b" t="t" l="l"/>
            <a:pathLst>
              <a:path h="10287000" w="6929210">
                <a:moveTo>
                  <a:pt x="0" y="0"/>
                </a:moveTo>
                <a:lnTo>
                  <a:pt x="6929209" y="0"/>
                </a:lnTo>
                <a:lnTo>
                  <a:pt x="692920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59" r="-7196" b="-359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187902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E2E1CD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17166" y="5782310"/>
            <a:ext cx="6862048" cy="12172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b="true" sz="71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user Interface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38703" y="8832026"/>
            <a:ext cx="5520597" cy="604263"/>
            <a:chOff x="0" y="0"/>
            <a:chExt cx="3712907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12907" cy="406400"/>
            </a:xfrm>
            <a:custGeom>
              <a:avLst/>
              <a:gdLst/>
              <a:ahLst/>
              <a:cxnLst/>
              <a:rect r="r" b="b" t="t" l="l"/>
              <a:pathLst>
                <a:path h="406400" w="3712907">
                  <a:moveTo>
                    <a:pt x="3509707" y="0"/>
                  </a:moveTo>
                  <a:cubicBezTo>
                    <a:pt x="3621931" y="0"/>
                    <a:pt x="3712907" y="90976"/>
                    <a:pt x="3712907" y="203200"/>
                  </a:cubicBezTo>
                  <a:cubicBezTo>
                    <a:pt x="3712907" y="315424"/>
                    <a:pt x="3621931" y="406400"/>
                    <a:pt x="350970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71290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28700" y="9148445"/>
            <a:ext cx="10710003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5486400" y="6578090"/>
            <a:ext cx="7315200" cy="1475617"/>
          </a:xfrm>
          <a:custGeom>
            <a:avLst/>
            <a:gdLst/>
            <a:ahLst/>
            <a:cxnLst/>
            <a:rect r="r" b="b" t="t" l="l"/>
            <a:pathLst>
              <a:path h="1475617" w="7315200">
                <a:moveTo>
                  <a:pt x="0" y="0"/>
                </a:moveTo>
                <a:lnTo>
                  <a:pt x="7315200" y="0"/>
                </a:lnTo>
                <a:lnTo>
                  <a:pt x="7315200" y="1475617"/>
                </a:lnTo>
                <a:lnTo>
                  <a:pt x="0" y="14756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711885" y="2381250"/>
            <a:ext cx="6864230" cy="2762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1400"/>
              </a:lnSpc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Conclusion</a:t>
            </a:r>
          </a:p>
          <a:p>
            <a:pPr algn="r" marL="0" indent="0" lvl="0">
              <a:lnSpc>
                <a:spcPts val="11400"/>
              </a:lnSpc>
              <a:spcBef>
                <a:spcPct val="0"/>
              </a:spcBef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4" action="ppaction://hlinksldjump"/>
              </a:rPr>
              <a:t>BACK TO CONTENT PAGE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4040916" y="4946360"/>
            <a:ext cx="11697267" cy="850679"/>
            <a:chOff x="0" y="0"/>
            <a:chExt cx="15596356" cy="1134239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13186843" cy="1134239"/>
              <a:chOff x="0" y="0"/>
              <a:chExt cx="3352251" cy="288337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3352252" cy="288337"/>
              </a:xfrm>
              <a:custGeom>
                <a:avLst/>
                <a:gdLst/>
                <a:ahLst/>
                <a:cxnLst/>
                <a:rect r="r" b="b" t="t" l="l"/>
                <a:pathLst>
                  <a:path h="288337" w="3352252">
                    <a:moveTo>
                      <a:pt x="3149051" y="0"/>
                    </a:moveTo>
                    <a:cubicBezTo>
                      <a:pt x="3261276" y="0"/>
                      <a:pt x="3352252" y="64546"/>
                      <a:pt x="3352252" y="144169"/>
                    </a:cubicBezTo>
                    <a:cubicBezTo>
                      <a:pt x="3352252" y="223791"/>
                      <a:pt x="3261276" y="288337"/>
                      <a:pt x="3149051" y="288337"/>
                    </a:cubicBezTo>
                    <a:lnTo>
                      <a:pt x="203200" y="288337"/>
                    </a:lnTo>
                    <a:cubicBezTo>
                      <a:pt x="90976" y="288337"/>
                      <a:pt x="0" y="223791"/>
                      <a:pt x="0" y="144169"/>
                    </a:cubicBezTo>
                    <a:cubicBezTo>
                      <a:pt x="0" y="6454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sq">
                <a:solidFill>
                  <a:srgbClr val="466D4B"/>
                </a:solidFill>
                <a:prstDash val="solid"/>
                <a:miter/>
              </a:ln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3352251" cy="33596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20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794275" y="245474"/>
              <a:ext cx="14802080" cy="6885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479"/>
                </a:lnSpc>
                <a:spcBef>
                  <a:spcPct val="0"/>
                </a:spcBef>
              </a:pPr>
              <a:r>
                <a:rPr lang="en-US" b="true" sz="3199">
                  <a:solidFill>
                    <a:srgbClr val="695138"/>
                  </a:solidFill>
                  <a:latin typeface="Garet Bold"/>
                  <a:ea typeface="Garet Bold"/>
                  <a:cs typeface="Garet Bold"/>
                  <a:sym typeface="Garet Bold"/>
                </a:rPr>
                <a:t>Impact on Industry and Market Trends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38703" y="8832026"/>
            <a:ext cx="5520597" cy="604263"/>
            <a:chOff x="0" y="0"/>
            <a:chExt cx="3712907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12907" cy="406400"/>
            </a:xfrm>
            <a:custGeom>
              <a:avLst/>
              <a:gdLst/>
              <a:ahLst/>
              <a:cxnLst/>
              <a:rect r="r" b="b" t="t" l="l"/>
              <a:pathLst>
                <a:path h="406400" w="3712907">
                  <a:moveTo>
                    <a:pt x="3509707" y="0"/>
                  </a:moveTo>
                  <a:cubicBezTo>
                    <a:pt x="3621931" y="0"/>
                    <a:pt x="3712907" y="90976"/>
                    <a:pt x="3712907" y="203200"/>
                  </a:cubicBezTo>
                  <a:cubicBezTo>
                    <a:pt x="3712907" y="315424"/>
                    <a:pt x="3621931" y="406400"/>
                    <a:pt x="350970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71290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28700" y="9148445"/>
            <a:ext cx="10710003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6316782" y="5399985"/>
            <a:ext cx="6735320" cy="1256057"/>
            <a:chOff x="0" y="0"/>
            <a:chExt cx="2400603" cy="44768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400603" cy="447684"/>
            </a:xfrm>
            <a:custGeom>
              <a:avLst/>
              <a:gdLst/>
              <a:ahLst/>
              <a:cxnLst/>
              <a:rect r="r" b="b" t="t" l="l"/>
              <a:pathLst>
                <a:path h="447684" w="2400603">
                  <a:moveTo>
                    <a:pt x="2197403" y="0"/>
                  </a:moveTo>
                  <a:cubicBezTo>
                    <a:pt x="2309628" y="0"/>
                    <a:pt x="2400603" y="100217"/>
                    <a:pt x="2400603" y="223842"/>
                  </a:cubicBezTo>
                  <a:cubicBezTo>
                    <a:pt x="2400603" y="347467"/>
                    <a:pt x="2309628" y="447684"/>
                    <a:pt x="2197403" y="447684"/>
                  </a:cubicBezTo>
                  <a:lnTo>
                    <a:pt x="203200" y="447684"/>
                  </a:lnTo>
                  <a:cubicBezTo>
                    <a:pt x="90976" y="447684"/>
                    <a:pt x="0" y="347467"/>
                    <a:pt x="0" y="223842"/>
                  </a:cubicBezTo>
                  <a:cubicBezTo>
                    <a:pt x="0" y="100217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2400603" cy="50483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</a:pPr>
              <a:r>
                <a:rPr lang="en-US" b="true" sz="3200">
                  <a:solidFill>
                    <a:srgbClr val="695138"/>
                  </a:solidFill>
                  <a:latin typeface="Garet Bold"/>
                  <a:ea typeface="Garet Bold"/>
                  <a:cs typeface="Garet Bold"/>
                  <a:sym typeface="Garet Bold"/>
                </a:rPr>
                <a:t>Fabric CNC (scalable)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3799115" y="3655964"/>
            <a:ext cx="15224495" cy="1243856"/>
            <a:chOff x="0" y="0"/>
            <a:chExt cx="20299327" cy="1658475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17163243" cy="1658475"/>
              <a:chOff x="0" y="0"/>
              <a:chExt cx="4205756" cy="4064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4205756" cy="406400"/>
              </a:xfrm>
              <a:custGeom>
                <a:avLst/>
                <a:gdLst/>
                <a:ahLst/>
                <a:cxnLst/>
                <a:rect r="r" b="b" t="t" l="l"/>
                <a:pathLst>
                  <a:path h="406400" w="4205756">
                    <a:moveTo>
                      <a:pt x="4002556" y="0"/>
                    </a:moveTo>
                    <a:cubicBezTo>
                      <a:pt x="4114780" y="0"/>
                      <a:pt x="4205756" y="90976"/>
                      <a:pt x="4205756" y="203200"/>
                    </a:cubicBezTo>
                    <a:cubicBezTo>
                      <a:pt x="4205756" y="315424"/>
                      <a:pt x="4114780" y="406400"/>
                      <a:pt x="4002556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sq">
                <a:solidFill>
                  <a:srgbClr val="695138"/>
                </a:solidFill>
                <a:prstDash val="solid"/>
                <a:miter/>
              </a:ln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47625"/>
                <a:ext cx="4205756" cy="454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220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1033783" y="430110"/>
              <a:ext cx="19265543" cy="7315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647"/>
                </a:lnSpc>
                <a:spcBef>
                  <a:spcPct val="0"/>
                </a:spcBef>
              </a:pPr>
              <a:r>
                <a:rPr lang="en-US" b="true" sz="3319">
                  <a:solidFill>
                    <a:srgbClr val="695138"/>
                  </a:solidFill>
                  <a:latin typeface="Garet Bold"/>
                  <a:ea typeface="Garet Bold"/>
                  <a:cs typeface="Garet Bold"/>
                  <a:sym typeface="Garet Bold"/>
                </a:rPr>
                <a:t>Dealing with more one Fabric (more containers)</a:t>
              </a: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753304" y="756792"/>
            <a:ext cx="2226790" cy="1121493"/>
          </a:xfrm>
          <a:custGeom>
            <a:avLst/>
            <a:gdLst/>
            <a:ahLst/>
            <a:cxnLst/>
            <a:rect r="r" b="b" t="t" l="l"/>
            <a:pathLst>
              <a:path h="1121493" w="2226790">
                <a:moveTo>
                  <a:pt x="0" y="0"/>
                </a:moveTo>
                <a:lnTo>
                  <a:pt x="2226791" y="0"/>
                </a:lnTo>
                <a:lnTo>
                  <a:pt x="2226791" y="1121493"/>
                </a:lnTo>
                <a:lnTo>
                  <a:pt x="0" y="11214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980095" y="563835"/>
            <a:ext cx="14178966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Future Enhancements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4" action="ppaction://hlinksldjump"/>
              </a:rPr>
              <a:t>BACK TO CONTENT PAGE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7359622" y="7160867"/>
            <a:ext cx="15224495" cy="1243856"/>
            <a:chOff x="0" y="0"/>
            <a:chExt cx="20299327" cy="1658475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0" y="0"/>
              <a:ext cx="6820438" cy="1658475"/>
              <a:chOff x="0" y="0"/>
              <a:chExt cx="1671310" cy="406400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671310" cy="406400"/>
              </a:xfrm>
              <a:custGeom>
                <a:avLst/>
                <a:gdLst/>
                <a:ahLst/>
                <a:cxnLst/>
                <a:rect r="r" b="b" t="t" l="l"/>
                <a:pathLst>
                  <a:path h="406400" w="1671310">
                    <a:moveTo>
                      <a:pt x="1468110" y="0"/>
                    </a:moveTo>
                    <a:cubicBezTo>
                      <a:pt x="1580334" y="0"/>
                      <a:pt x="1671310" y="90976"/>
                      <a:pt x="1671310" y="203200"/>
                    </a:cubicBezTo>
                    <a:cubicBezTo>
                      <a:pt x="1671310" y="315424"/>
                      <a:pt x="1580334" y="406400"/>
                      <a:pt x="1468110" y="406400"/>
                    </a:cubicBezTo>
                    <a:lnTo>
                      <a:pt x="203200" y="406400"/>
                    </a:lnTo>
                    <a:cubicBezTo>
                      <a:pt x="90976" y="406400"/>
                      <a:pt x="0" y="315424"/>
                      <a:pt x="0" y="203200"/>
                    </a:cubicBezTo>
                    <a:cubicBezTo>
                      <a:pt x="0" y="90976"/>
                      <a:pt x="90976" y="0"/>
                      <a:pt x="2032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sq">
                <a:solidFill>
                  <a:srgbClr val="695138"/>
                </a:solidFill>
                <a:prstDash val="solid"/>
                <a:miter/>
              </a:ln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1671310" cy="454025"/>
              </a:xfrm>
              <a:prstGeom prst="rect">
                <a:avLst/>
              </a:prstGeom>
            </p:spPr>
            <p:txBody>
              <a:bodyPr anchor="ctr" rtlCol="false" tIns="52700" lIns="52700" bIns="52700" rIns="52700"/>
              <a:lstStyle/>
              <a:p>
                <a:pPr algn="ctr">
                  <a:lnSpc>
                    <a:spcPts val="3220"/>
                  </a:lnSpc>
                </a:pPr>
              </a:p>
            </p:txBody>
          </p:sp>
        </p:grpSp>
        <p:sp>
          <p:nvSpPr>
            <p:cNvPr name="TextBox 21" id="21"/>
            <p:cNvSpPr txBox="true"/>
            <p:nvPr/>
          </p:nvSpPr>
          <p:spPr>
            <a:xfrm rot="0">
              <a:off x="1033783" y="430110"/>
              <a:ext cx="19265543" cy="7315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647"/>
                </a:lnSpc>
                <a:spcBef>
                  <a:spcPct val="0"/>
                </a:spcBef>
              </a:pPr>
              <a:r>
                <a:rPr lang="en-US" b="true" sz="3319">
                  <a:solidFill>
                    <a:srgbClr val="695138"/>
                  </a:solidFill>
                  <a:latin typeface="Garet Bold"/>
                  <a:ea typeface="Garet Bold"/>
                  <a:cs typeface="Garet Bold"/>
                  <a:sym typeface="Garet Bold"/>
                </a:rPr>
                <a:t>Emergency stop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57158" y="495247"/>
            <a:ext cx="7924247" cy="1531571"/>
            <a:chOff x="0" y="0"/>
            <a:chExt cx="1387453" cy="26816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87453" cy="268162"/>
            </a:xfrm>
            <a:custGeom>
              <a:avLst/>
              <a:gdLst/>
              <a:ahLst/>
              <a:cxnLst/>
              <a:rect r="r" b="b" t="t" l="l"/>
              <a:pathLst>
                <a:path h="268162" w="1387453">
                  <a:moveTo>
                    <a:pt x="1184253" y="0"/>
                  </a:moveTo>
                  <a:cubicBezTo>
                    <a:pt x="1296477" y="0"/>
                    <a:pt x="1387453" y="60030"/>
                    <a:pt x="1387453" y="134081"/>
                  </a:cubicBezTo>
                  <a:cubicBezTo>
                    <a:pt x="1387453" y="208132"/>
                    <a:pt x="1296477" y="268162"/>
                    <a:pt x="1184253" y="268162"/>
                  </a:cubicBezTo>
                  <a:lnTo>
                    <a:pt x="203200" y="268162"/>
                  </a:lnTo>
                  <a:cubicBezTo>
                    <a:pt x="90976" y="268162"/>
                    <a:pt x="0" y="208132"/>
                    <a:pt x="0" y="134081"/>
                  </a:cubicBezTo>
                  <a:cubicBezTo>
                    <a:pt x="0" y="6003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387453" cy="3157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flipV="true">
            <a:off x="8581405" y="1256270"/>
            <a:ext cx="8677895" cy="4762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>
            <a:off x="1028700" y="9267825"/>
            <a:ext cx="16230600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493128" y="3990742"/>
            <a:ext cx="7511544" cy="4626884"/>
          </a:xfrm>
          <a:custGeom>
            <a:avLst/>
            <a:gdLst/>
            <a:ahLst/>
            <a:cxnLst/>
            <a:rect r="r" b="b" t="t" l="l"/>
            <a:pathLst>
              <a:path h="4626884" w="7511544">
                <a:moveTo>
                  <a:pt x="0" y="0"/>
                </a:moveTo>
                <a:lnTo>
                  <a:pt x="7511544" y="0"/>
                </a:lnTo>
                <a:lnTo>
                  <a:pt x="7511544" y="4626884"/>
                </a:lnTo>
                <a:lnTo>
                  <a:pt x="0" y="46268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974" t="-282" r="-8037" b="-28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678092" y="3990742"/>
            <a:ext cx="6915600" cy="4626884"/>
          </a:xfrm>
          <a:custGeom>
            <a:avLst/>
            <a:gdLst/>
            <a:ahLst/>
            <a:cxnLst/>
            <a:rect r="r" b="b" t="t" l="l"/>
            <a:pathLst>
              <a:path h="4626884" w="6915600">
                <a:moveTo>
                  <a:pt x="0" y="0"/>
                </a:moveTo>
                <a:lnTo>
                  <a:pt x="6915600" y="0"/>
                </a:lnTo>
                <a:lnTo>
                  <a:pt x="6915600" y="4626884"/>
                </a:lnTo>
                <a:lnTo>
                  <a:pt x="0" y="46268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78" t="-27016" r="0" b="-9816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68323" y="681593"/>
            <a:ext cx="7548359" cy="835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479"/>
              </a:lnSpc>
              <a:spcBef>
                <a:spcPct val="0"/>
              </a:spcBef>
            </a:pPr>
            <a:r>
              <a:rPr lang="en-US" b="true" sz="3399" spc="951">
                <a:solidFill>
                  <a:srgbClr val="466D4B"/>
                </a:solidFill>
                <a:latin typeface="Garet Bold"/>
                <a:ea typeface="Garet Bold"/>
                <a:cs typeface="Garet Bold"/>
                <a:sym typeface="Garet Bold"/>
              </a:rPr>
              <a:t>HOW WE GET THE IDEA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677957" y="4074586"/>
            <a:ext cx="6941611" cy="17377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1400"/>
              </a:lnSpc>
              <a:spcBef>
                <a:spcPct val="0"/>
              </a:spcBef>
            </a:pPr>
            <a:r>
              <a:rPr lang="en-US" sz="6000">
                <a:solidFill>
                  <a:srgbClr val="E2E1CD"/>
                </a:solidFill>
                <a:latin typeface="Safira March"/>
                <a:ea typeface="Safira March"/>
                <a:cs typeface="Safira March"/>
                <a:sym typeface="Safira March"/>
              </a:rPr>
              <a:t>Thank You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7964625" y="2517879"/>
            <a:ext cx="2358750" cy="1187952"/>
          </a:xfrm>
          <a:custGeom>
            <a:avLst/>
            <a:gdLst/>
            <a:ahLst/>
            <a:cxnLst/>
            <a:rect r="r" b="b" t="t" l="l"/>
            <a:pathLst>
              <a:path h="1187952" w="2358750">
                <a:moveTo>
                  <a:pt x="0" y="0"/>
                </a:moveTo>
                <a:lnTo>
                  <a:pt x="2358750" y="0"/>
                </a:lnTo>
                <a:lnTo>
                  <a:pt x="2358750" y="1187952"/>
                </a:lnTo>
                <a:lnTo>
                  <a:pt x="0" y="11879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>
            <a:off x="9144000" y="7457175"/>
            <a:ext cx="4763" cy="1801125"/>
          </a:xfrm>
          <a:prstGeom prst="line">
            <a:avLst/>
          </a:prstGeom>
          <a:ln cap="flat" w="9525">
            <a:solidFill>
              <a:srgbClr val="E2E1C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" id="5"/>
          <p:cNvSpPr txBox="true"/>
          <p:nvPr/>
        </p:nvSpPr>
        <p:spPr>
          <a:xfrm rot="0">
            <a:off x="6835973" y="6063263"/>
            <a:ext cx="4625578" cy="372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30"/>
              </a:lnSpc>
              <a:spcBef>
                <a:spcPct val="0"/>
              </a:spcBef>
            </a:pPr>
            <a:r>
              <a:rPr lang="en-US" sz="1700">
                <a:solidFill>
                  <a:srgbClr val="F1F1F1"/>
                </a:solidFill>
                <a:latin typeface="Safira March"/>
                <a:ea typeface="Safira March"/>
                <a:cs typeface="Safira March"/>
                <a:sym typeface="Safira March"/>
              </a:rPr>
              <a:t>Feel Free to Ask Anything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8A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0" t="312" r="0" b="312"/>
          <a:stretch>
            <a:fillRect/>
          </a:stretch>
        </p:blipFill>
        <p:spPr>
          <a:xfrm flipH="false" flipV="false" rot="0"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6934822" cy="10287000"/>
            <a:chOff x="0" y="0"/>
            <a:chExt cx="9246430" cy="1371600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16293" t="0" r="16293" b="0"/>
            <a:stretch>
              <a:fillRect/>
            </a:stretch>
          </p:blipFill>
          <p:spPr>
            <a:xfrm flipH="false" flipV="false">
              <a:off x="0" y="0"/>
              <a:ext cx="9246430" cy="13716000"/>
            </a:xfrm>
            <a:prstGeom prst="rect">
              <a:avLst/>
            </a:prstGeom>
          </p:spPr>
        </p:pic>
      </p:grpSp>
      <p:grpSp>
        <p:nvGrpSpPr>
          <p:cNvPr name="Group 4" id="4"/>
          <p:cNvGrpSpPr/>
          <p:nvPr/>
        </p:nvGrpSpPr>
        <p:grpSpPr>
          <a:xfrm rot="0">
            <a:off x="12044375" y="8836789"/>
            <a:ext cx="5085838" cy="604263"/>
            <a:chOff x="0" y="0"/>
            <a:chExt cx="3420508" cy="406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420508" cy="406400"/>
            </a:xfrm>
            <a:custGeom>
              <a:avLst/>
              <a:gdLst/>
              <a:ahLst/>
              <a:cxnLst/>
              <a:rect r="r" b="b" t="t" l="l"/>
              <a:pathLst>
                <a:path h="406400" w="3420508">
                  <a:moveTo>
                    <a:pt x="3217308" y="0"/>
                  </a:moveTo>
                  <a:cubicBezTo>
                    <a:pt x="3329532" y="0"/>
                    <a:pt x="3420508" y="90976"/>
                    <a:pt x="3420508" y="203200"/>
                  </a:cubicBezTo>
                  <a:cubicBezTo>
                    <a:pt x="3420508" y="315424"/>
                    <a:pt x="3329532" y="406400"/>
                    <a:pt x="3217308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47625"/>
              <a:ext cx="3420508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8705640" y="2820993"/>
            <a:ext cx="7510515" cy="1115034"/>
            <a:chOff x="0" y="0"/>
            <a:chExt cx="11133897" cy="165297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33897" cy="1652973"/>
            </a:xfrm>
            <a:custGeom>
              <a:avLst/>
              <a:gdLst/>
              <a:ahLst/>
              <a:cxnLst/>
              <a:rect r="r" b="b" t="t" l="l"/>
              <a:pathLst>
                <a:path h="1652973" w="11133897">
                  <a:moveTo>
                    <a:pt x="30924" y="0"/>
                  </a:moveTo>
                  <a:lnTo>
                    <a:pt x="11102973" y="0"/>
                  </a:lnTo>
                  <a:cubicBezTo>
                    <a:pt x="11120051" y="0"/>
                    <a:pt x="11133897" y="13845"/>
                    <a:pt x="11133897" y="30924"/>
                  </a:cubicBezTo>
                  <a:lnTo>
                    <a:pt x="11133897" y="1622048"/>
                  </a:lnTo>
                  <a:cubicBezTo>
                    <a:pt x="11133897" y="1639127"/>
                    <a:pt x="11120051" y="1652973"/>
                    <a:pt x="11102973" y="1652973"/>
                  </a:cubicBezTo>
                  <a:lnTo>
                    <a:pt x="30924" y="1652973"/>
                  </a:lnTo>
                  <a:cubicBezTo>
                    <a:pt x="22723" y="1652973"/>
                    <a:pt x="14857" y="1649715"/>
                    <a:pt x="9058" y="1643915"/>
                  </a:cubicBezTo>
                  <a:cubicBezTo>
                    <a:pt x="3258" y="1638116"/>
                    <a:pt x="0" y="1630250"/>
                    <a:pt x="0" y="1622048"/>
                  </a:cubicBezTo>
                  <a:lnTo>
                    <a:pt x="0" y="30924"/>
                  </a:lnTo>
                  <a:cubicBezTo>
                    <a:pt x="0" y="13845"/>
                    <a:pt x="13845" y="0"/>
                    <a:pt x="3092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95250"/>
              <a:ext cx="11133897" cy="1748223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039"/>
                </a:lnSpc>
              </a:pPr>
              <a:r>
                <a:rPr lang="en-US" sz="3599">
                  <a:solidFill>
                    <a:srgbClr val="695138"/>
                  </a:solidFill>
                  <a:latin typeface="Arimo"/>
                  <a:ea typeface="Arimo"/>
                  <a:cs typeface="Arimo"/>
                  <a:sym typeface="Arimo"/>
                </a:rPr>
                <a:t>accuracy</a:t>
              </a:r>
            </a:p>
          </p:txBody>
        </p:sp>
      </p:grpSp>
      <p:sp>
        <p:nvSpPr>
          <p:cNvPr name="AutoShape 10" id="10"/>
          <p:cNvSpPr/>
          <p:nvPr/>
        </p:nvSpPr>
        <p:spPr>
          <a:xfrm>
            <a:off x="8307829" y="9148445"/>
            <a:ext cx="3736546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1" id="11"/>
          <p:cNvGrpSpPr/>
          <p:nvPr/>
        </p:nvGrpSpPr>
        <p:grpSpPr>
          <a:xfrm rot="0">
            <a:off x="8705640" y="4301635"/>
            <a:ext cx="7510515" cy="1115035"/>
            <a:chOff x="0" y="0"/>
            <a:chExt cx="11133897" cy="165297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1133897" cy="1652974"/>
            </a:xfrm>
            <a:custGeom>
              <a:avLst/>
              <a:gdLst/>
              <a:ahLst/>
              <a:cxnLst/>
              <a:rect r="r" b="b" t="t" l="l"/>
              <a:pathLst>
                <a:path h="1652974" w="11133897">
                  <a:moveTo>
                    <a:pt x="30924" y="0"/>
                  </a:moveTo>
                  <a:lnTo>
                    <a:pt x="11102973" y="0"/>
                  </a:lnTo>
                  <a:cubicBezTo>
                    <a:pt x="11120051" y="0"/>
                    <a:pt x="11133897" y="13845"/>
                    <a:pt x="11133897" y="30924"/>
                  </a:cubicBezTo>
                  <a:lnTo>
                    <a:pt x="11133897" y="1622050"/>
                  </a:lnTo>
                  <a:cubicBezTo>
                    <a:pt x="11133897" y="1639129"/>
                    <a:pt x="11120051" y="1652974"/>
                    <a:pt x="11102973" y="1652974"/>
                  </a:cubicBezTo>
                  <a:lnTo>
                    <a:pt x="30924" y="1652974"/>
                  </a:lnTo>
                  <a:cubicBezTo>
                    <a:pt x="22723" y="1652974"/>
                    <a:pt x="14857" y="1649716"/>
                    <a:pt x="9058" y="1643917"/>
                  </a:cubicBezTo>
                  <a:cubicBezTo>
                    <a:pt x="3258" y="1638117"/>
                    <a:pt x="0" y="1630252"/>
                    <a:pt x="0" y="1622050"/>
                  </a:cubicBezTo>
                  <a:lnTo>
                    <a:pt x="0" y="30924"/>
                  </a:lnTo>
                  <a:cubicBezTo>
                    <a:pt x="0" y="13845"/>
                    <a:pt x="13845" y="0"/>
                    <a:pt x="3092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0"/>
              <a:ext cx="11133897" cy="174822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040"/>
                </a:lnSpc>
              </a:pPr>
              <a:r>
                <a:rPr lang="en-US" sz="3600">
                  <a:solidFill>
                    <a:srgbClr val="695138"/>
                  </a:solidFill>
                  <a:latin typeface="Arimo"/>
                  <a:ea typeface="Arimo"/>
                  <a:cs typeface="Arimo"/>
                  <a:sym typeface="Arimo"/>
                </a:rPr>
                <a:t>reduce the time 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8705640" y="5829903"/>
            <a:ext cx="7510515" cy="1115035"/>
            <a:chOff x="0" y="0"/>
            <a:chExt cx="11133897" cy="165297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1133897" cy="1652974"/>
            </a:xfrm>
            <a:custGeom>
              <a:avLst/>
              <a:gdLst/>
              <a:ahLst/>
              <a:cxnLst/>
              <a:rect r="r" b="b" t="t" l="l"/>
              <a:pathLst>
                <a:path h="1652974" w="11133897">
                  <a:moveTo>
                    <a:pt x="30924" y="0"/>
                  </a:moveTo>
                  <a:lnTo>
                    <a:pt x="11102973" y="0"/>
                  </a:lnTo>
                  <a:cubicBezTo>
                    <a:pt x="11120051" y="0"/>
                    <a:pt x="11133897" y="13845"/>
                    <a:pt x="11133897" y="30924"/>
                  </a:cubicBezTo>
                  <a:lnTo>
                    <a:pt x="11133897" y="1622050"/>
                  </a:lnTo>
                  <a:cubicBezTo>
                    <a:pt x="11133897" y="1639129"/>
                    <a:pt x="11120051" y="1652974"/>
                    <a:pt x="11102973" y="1652974"/>
                  </a:cubicBezTo>
                  <a:lnTo>
                    <a:pt x="30924" y="1652974"/>
                  </a:lnTo>
                  <a:cubicBezTo>
                    <a:pt x="22723" y="1652974"/>
                    <a:pt x="14857" y="1649716"/>
                    <a:pt x="9058" y="1643917"/>
                  </a:cubicBezTo>
                  <a:cubicBezTo>
                    <a:pt x="3258" y="1638117"/>
                    <a:pt x="0" y="1630252"/>
                    <a:pt x="0" y="1622050"/>
                  </a:cubicBezTo>
                  <a:lnTo>
                    <a:pt x="0" y="30924"/>
                  </a:lnTo>
                  <a:cubicBezTo>
                    <a:pt x="0" y="13845"/>
                    <a:pt x="13845" y="0"/>
                    <a:pt x="3092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0"/>
              <a:ext cx="11133897" cy="174822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040"/>
                </a:lnSpc>
              </a:pPr>
              <a:r>
                <a:rPr lang="en-US" sz="3600">
                  <a:solidFill>
                    <a:srgbClr val="695138"/>
                  </a:solidFill>
                  <a:latin typeface="Arimo"/>
                  <a:ea typeface="Arimo"/>
                  <a:cs typeface="Arimo"/>
                  <a:sym typeface="Arimo"/>
                </a:rPr>
                <a:t>minimize waste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8705640" y="7354108"/>
            <a:ext cx="7510515" cy="1115035"/>
            <a:chOff x="0" y="0"/>
            <a:chExt cx="11133897" cy="165297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1133897" cy="1652974"/>
            </a:xfrm>
            <a:custGeom>
              <a:avLst/>
              <a:gdLst/>
              <a:ahLst/>
              <a:cxnLst/>
              <a:rect r="r" b="b" t="t" l="l"/>
              <a:pathLst>
                <a:path h="1652974" w="11133897">
                  <a:moveTo>
                    <a:pt x="30924" y="0"/>
                  </a:moveTo>
                  <a:lnTo>
                    <a:pt x="11102973" y="0"/>
                  </a:lnTo>
                  <a:cubicBezTo>
                    <a:pt x="11120051" y="0"/>
                    <a:pt x="11133897" y="13845"/>
                    <a:pt x="11133897" y="30924"/>
                  </a:cubicBezTo>
                  <a:lnTo>
                    <a:pt x="11133897" y="1622050"/>
                  </a:lnTo>
                  <a:cubicBezTo>
                    <a:pt x="11133897" y="1639129"/>
                    <a:pt x="11120051" y="1652974"/>
                    <a:pt x="11102973" y="1652974"/>
                  </a:cubicBezTo>
                  <a:lnTo>
                    <a:pt x="30924" y="1652974"/>
                  </a:lnTo>
                  <a:cubicBezTo>
                    <a:pt x="22723" y="1652974"/>
                    <a:pt x="14857" y="1649716"/>
                    <a:pt x="9058" y="1643917"/>
                  </a:cubicBezTo>
                  <a:cubicBezTo>
                    <a:pt x="3258" y="1638117"/>
                    <a:pt x="0" y="1630252"/>
                    <a:pt x="0" y="1622050"/>
                  </a:cubicBezTo>
                  <a:lnTo>
                    <a:pt x="0" y="30924"/>
                  </a:lnTo>
                  <a:cubicBezTo>
                    <a:pt x="0" y="13845"/>
                    <a:pt x="13845" y="0"/>
                    <a:pt x="30924" y="0"/>
                  </a:cubicBezTo>
                  <a:close/>
                </a:path>
              </a:pathLst>
            </a:custGeom>
            <a:solidFill>
              <a:srgbClr val="F1F1F1"/>
            </a:solidFill>
            <a:ln cap="rnd">
              <a:noFill/>
              <a:prstDash val="sysDot"/>
              <a:round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0"/>
              <a:ext cx="11133897" cy="1748224"/>
            </a:xfrm>
            <a:prstGeom prst="rect">
              <a:avLst/>
            </a:prstGeom>
          </p:spPr>
          <p:txBody>
            <a:bodyPr anchor="ctr" rtlCol="false" tIns="254000" lIns="254000" bIns="254000" rIns="254000"/>
            <a:lstStyle/>
            <a:p>
              <a:pPr algn="ctr">
                <a:lnSpc>
                  <a:spcPts val="5040"/>
                </a:lnSpc>
              </a:pPr>
              <a:r>
                <a:rPr lang="en-US" sz="3600">
                  <a:solidFill>
                    <a:srgbClr val="695138"/>
                  </a:solidFill>
                  <a:latin typeface="Arimo"/>
                  <a:ea typeface="Arimo"/>
                  <a:cs typeface="Arimo"/>
                  <a:sym typeface="Arimo"/>
                </a:rPr>
                <a:t>Saftey</a:t>
              </a: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8705640" y="628650"/>
            <a:ext cx="8951471" cy="1314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400"/>
              </a:lnSpc>
            </a:pPr>
            <a:r>
              <a:rPr lang="en-US" sz="6000">
                <a:solidFill>
                  <a:srgbClr val="AE8A64"/>
                </a:solidFill>
                <a:latin typeface="Safira March"/>
                <a:ea typeface="Safira March"/>
                <a:cs typeface="Safira March"/>
                <a:sym typeface="Safira March"/>
              </a:rPr>
              <a:t> Objectives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3" action="ppaction://hlinksldjump"/>
              </a:rPr>
              <a:t>BACK TO CONTENT PAGE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083762" y="8836789"/>
            <a:ext cx="5175538" cy="604263"/>
            <a:chOff x="0" y="0"/>
            <a:chExt cx="3480836" cy="406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480836" cy="406400"/>
            </a:xfrm>
            <a:custGeom>
              <a:avLst/>
              <a:gdLst/>
              <a:ahLst/>
              <a:cxnLst/>
              <a:rect r="r" b="b" t="t" l="l"/>
              <a:pathLst>
                <a:path h="406400" w="3480836">
                  <a:moveTo>
                    <a:pt x="3277636" y="0"/>
                  </a:moveTo>
                  <a:cubicBezTo>
                    <a:pt x="3389860" y="0"/>
                    <a:pt x="3480836" y="90976"/>
                    <a:pt x="3480836" y="203200"/>
                  </a:cubicBezTo>
                  <a:cubicBezTo>
                    <a:pt x="3480836" y="315424"/>
                    <a:pt x="3389860" y="406400"/>
                    <a:pt x="3277636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466D4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3480836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2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28700" y="9148445"/>
            <a:ext cx="11050247" cy="0"/>
          </a:xfrm>
          <a:prstGeom prst="line">
            <a:avLst/>
          </a:prstGeom>
          <a:ln cap="flat" w="9525">
            <a:solidFill>
              <a:srgbClr val="466D4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12179210" y="8858727"/>
            <a:ext cx="4816169" cy="4127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740"/>
              </a:lnSpc>
              <a:spcBef>
                <a:spcPct val="0"/>
              </a:spcBef>
            </a:pPr>
            <a:r>
              <a:rPr lang="en-US" sz="1700" spc="476" strike="noStrike" u="sng">
                <a:solidFill>
                  <a:srgbClr val="AE8A64"/>
                </a:solidFill>
                <a:latin typeface="Garet"/>
                <a:ea typeface="Garet"/>
                <a:cs typeface="Garet"/>
                <a:sym typeface="Garet"/>
                <a:hlinkClick r:id="rId2" action="ppaction://hlinksldjump"/>
              </a:rPr>
              <a:t>BACK TO CONTENT PAGE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653044" y="59605"/>
            <a:ext cx="8981912" cy="9079314"/>
            <a:chOff x="0" y="0"/>
            <a:chExt cx="6281853" cy="634997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281853" cy="6349975"/>
            </a:xfrm>
            <a:custGeom>
              <a:avLst/>
              <a:gdLst/>
              <a:ahLst/>
              <a:cxnLst/>
              <a:rect r="r" b="b" t="t" l="l"/>
              <a:pathLst>
                <a:path h="6349975" w="6281853">
                  <a:moveTo>
                    <a:pt x="6281853" y="3175025"/>
                  </a:moveTo>
                  <a:cubicBezTo>
                    <a:pt x="6281853" y="4928451"/>
                    <a:pt x="4875585" y="6349975"/>
                    <a:pt x="3140926" y="6349975"/>
                  </a:cubicBezTo>
                  <a:cubicBezTo>
                    <a:pt x="1406243" y="6349975"/>
                    <a:pt x="0" y="4928451"/>
                    <a:pt x="0" y="3175025"/>
                  </a:cubicBezTo>
                  <a:cubicBezTo>
                    <a:pt x="0" y="1421511"/>
                    <a:pt x="1406243" y="0"/>
                    <a:pt x="3140926" y="0"/>
                  </a:cubicBezTo>
                  <a:cubicBezTo>
                    <a:pt x="4875610" y="0"/>
                    <a:pt x="6281853" y="1421511"/>
                    <a:pt x="6281853" y="3175025"/>
                  </a:cubicBezTo>
                  <a:close/>
                </a:path>
              </a:pathLst>
            </a:custGeom>
            <a:blipFill>
              <a:blip r:embed="rId3"/>
              <a:stretch>
                <a:fillRect l="-542" t="0" r="-542" b="0"/>
              </a:stretch>
            </a:blipFill>
          </p:spPr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91733" y="2682281"/>
            <a:ext cx="11659173" cy="7093849"/>
          </a:xfrm>
          <a:custGeom>
            <a:avLst/>
            <a:gdLst/>
            <a:ahLst/>
            <a:cxnLst/>
            <a:rect r="r" b="b" t="t" l="l"/>
            <a:pathLst>
              <a:path h="7093849" w="11659173">
                <a:moveTo>
                  <a:pt x="0" y="0"/>
                </a:moveTo>
                <a:lnTo>
                  <a:pt x="11659173" y="0"/>
                </a:lnTo>
                <a:lnTo>
                  <a:pt x="11659173" y="7093849"/>
                </a:lnTo>
                <a:lnTo>
                  <a:pt x="0" y="70938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2" t="-4626" r="-597" b="-5604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086047" y="483362"/>
            <a:ext cx="10115907" cy="17137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4"/>
              </a:lnSpc>
            </a:pPr>
            <a:r>
              <a:rPr lang="en-US" sz="5810" b="true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Arrangement of Cylinders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(a) Container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5446832" y="6915385"/>
            <a:ext cx="7148975" cy="2041037"/>
            <a:chOff x="0" y="0"/>
            <a:chExt cx="9531966" cy="2721382"/>
          </a:xfrm>
        </p:grpSpPr>
        <p:sp>
          <p:nvSpPr>
            <p:cNvPr name="AutoShape 5" id="5"/>
            <p:cNvSpPr/>
            <p:nvPr/>
          </p:nvSpPr>
          <p:spPr>
            <a:xfrm>
              <a:off x="25400" y="25400"/>
              <a:ext cx="9481166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 flipV="true">
              <a:off x="9506566" y="23343"/>
              <a:ext cx="0" cy="267264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25400" y="2695982"/>
              <a:ext cx="9481166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25400" y="25400"/>
              <a:ext cx="0" cy="2670582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96457" y="3327954"/>
            <a:ext cx="7441880" cy="5930346"/>
          </a:xfrm>
          <a:custGeom>
            <a:avLst/>
            <a:gdLst/>
            <a:ahLst/>
            <a:cxnLst/>
            <a:rect r="r" b="b" t="t" l="l"/>
            <a:pathLst>
              <a:path h="5930346" w="7441880">
                <a:moveTo>
                  <a:pt x="0" y="0"/>
                </a:moveTo>
                <a:lnTo>
                  <a:pt x="7441880" y="0"/>
                </a:lnTo>
                <a:lnTo>
                  <a:pt x="7441880" y="5930346"/>
                </a:lnTo>
                <a:lnTo>
                  <a:pt x="0" y="59303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9049" t="0" r="-424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70580" y="3327954"/>
            <a:ext cx="8788720" cy="5930346"/>
          </a:xfrm>
          <a:custGeom>
            <a:avLst/>
            <a:gdLst/>
            <a:ahLst/>
            <a:cxnLst/>
            <a:rect r="r" b="b" t="t" l="l"/>
            <a:pathLst>
              <a:path h="5930346" w="8788720">
                <a:moveTo>
                  <a:pt x="0" y="0"/>
                </a:moveTo>
                <a:lnTo>
                  <a:pt x="8788720" y="0"/>
                </a:lnTo>
                <a:lnTo>
                  <a:pt x="8788720" y="5930346"/>
                </a:lnTo>
                <a:lnTo>
                  <a:pt x="0" y="5930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390" t="0" r="-15186" b="-653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086047" y="923925"/>
            <a:ext cx="10115907" cy="17137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4"/>
              </a:lnSpc>
            </a:pPr>
            <a:r>
              <a:rPr lang="en-US" sz="5810" b="true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Arrangement of Cylinders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 (b)</a:t>
            </a:r>
            <a:r>
              <a:rPr lang="en-US" b="true" sz="39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Moving cylinder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2215891" y="4195595"/>
            <a:ext cx="5203013" cy="1435554"/>
            <a:chOff x="0" y="0"/>
            <a:chExt cx="6937350" cy="1914072"/>
          </a:xfrm>
        </p:grpSpPr>
        <p:sp>
          <p:nvSpPr>
            <p:cNvPr name="AutoShape 6" id="6"/>
            <p:cNvSpPr/>
            <p:nvPr/>
          </p:nvSpPr>
          <p:spPr>
            <a:xfrm>
              <a:off x="50800" y="50800"/>
              <a:ext cx="6861150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25400" y="0"/>
              <a:ext cx="0" cy="1888672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8" id="8"/>
            <p:cNvSpPr/>
            <p:nvPr/>
          </p:nvSpPr>
          <p:spPr>
            <a:xfrm>
              <a:off x="6911950" y="25400"/>
              <a:ext cx="0" cy="1888672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9" id="9"/>
            <p:cNvSpPr/>
            <p:nvPr/>
          </p:nvSpPr>
          <p:spPr>
            <a:xfrm>
              <a:off x="25400" y="1888672"/>
              <a:ext cx="6861150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9468921" y="5124450"/>
            <a:ext cx="7344848" cy="1435554"/>
            <a:chOff x="0" y="0"/>
            <a:chExt cx="9793130" cy="1914072"/>
          </a:xfrm>
        </p:grpSpPr>
        <p:sp>
          <p:nvSpPr>
            <p:cNvPr name="AutoShape 11" id="11"/>
            <p:cNvSpPr/>
            <p:nvPr/>
          </p:nvSpPr>
          <p:spPr>
            <a:xfrm>
              <a:off x="25400" y="25400"/>
              <a:ext cx="9716930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25400" y="25400"/>
              <a:ext cx="0" cy="1888672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25400" y="1888672"/>
              <a:ext cx="9716930" cy="0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9767730" y="0"/>
              <a:ext cx="0" cy="1888672"/>
            </a:xfrm>
            <a:prstGeom prst="line">
              <a:avLst/>
            </a:prstGeom>
            <a:ln cap="flat" w="50800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2E1C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98717" y="3036512"/>
            <a:ext cx="8045283" cy="6221788"/>
          </a:xfrm>
          <a:custGeom>
            <a:avLst/>
            <a:gdLst/>
            <a:ahLst/>
            <a:cxnLst/>
            <a:rect r="r" b="b" t="t" l="l"/>
            <a:pathLst>
              <a:path h="6221788" w="8045283">
                <a:moveTo>
                  <a:pt x="0" y="0"/>
                </a:moveTo>
                <a:lnTo>
                  <a:pt x="8045283" y="0"/>
                </a:lnTo>
                <a:lnTo>
                  <a:pt x="8045283" y="6221788"/>
                </a:lnTo>
                <a:lnTo>
                  <a:pt x="0" y="62217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137" t="-3386" r="-12121" b="-87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091956" y="5143500"/>
            <a:ext cx="6058805" cy="1601626"/>
            <a:chOff x="0" y="0"/>
            <a:chExt cx="8078407" cy="2135501"/>
          </a:xfrm>
        </p:grpSpPr>
        <p:sp>
          <p:nvSpPr>
            <p:cNvPr name="AutoShape 4" id="4"/>
            <p:cNvSpPr/>
            <p:nvPr/>
          </p:nvSpPr>
          <p:spPr>
            <a:xfrm>
              <a:off x="29796" y="29796"/>
              <a:ext cx="8048611" cy="0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5" id="5"/>
            <p:cNvSpPr/>
            <p:nvPr/>
          </p:nvSpPr>
          <p:spPr>
            <a:xfrm>
              <a:off x="29796" y="29796"/>
              <a:ext cx="0" cy="2104208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6" id="6"/>
            <p:cNvSpPr/>
            <p:nvPr/>
          </p:nvSpPr>
          <p:spPr>
            <a:xfrm>
              <a:off x="8048611" y="29796"/>
              <a:ext cx="0" cy="2104208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7" id="7"/>
            <p:cNvSpPr/>
            <p:nvPr/>
          </p:nvSpPr>
          <p:spPr>
            <a:xfrm>
              <a:off x="29796" y="2105705"/>
              <a:ext cx="8048611" cy="0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9144000" y="3036512"/>
            <a:ext cx="8115300" cy="6221788"/>
          </a:xfrm>
          <a:custGeom>
            <a:avLst/>
            <a:gdLst/>
            <a:ahLst/>
            <a:cxnLst/>
            <a:rect r="r" b="b" t="t" l="l"/>
            <a:pathLst>
              <a:path h="6221788" w="8115300">
                <a:moveTo>
                  <a:pt x="0" y="0"/>
                </a:moveTo>
                <a:lnTo>
                  <a:pt x="8115300" y="0"/>
                </a:lnTo>
                <a:lnTo>
                  <a:pt x="8115300" y="6221788"/>
                </a:lnTo>
                <a:lnTo>
                  <a:pt x="0" y="6221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50" t="0" r="-10167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086047" y="923925"/>
            <a:ext cx="10115907" cy="17137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34"/>
              </a:lnSpc>
            </a:pPr>
            <a:r>
              <a:rPr lang="en-US" sz="5810" b="true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Arrangement of Cylinders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695138"/>
                </a:solidFill>
                <a:latin typeface="Garet Bold"/>
                <a:ea typeface="Garet Bold"/>
                <a:cs typeface="Garet Bold"/>
                <a:sym typeface="Garet Bold"/>
              </a:rPr>
              <a:t> (c)Cylinders in the middle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0743382" y="4939392"/>
            <a:ext cx="6058805" cy="555426"/>
            <a:chOff x="0" y="0"/>
            <a:chExt cx="8078407" cy="740568"/>
          </a:xfrm>
        </p:grpSpPr>
        <p:sp>
          <p:nvSpPr>
            <p:cNvPr name="AutoShape 11" id="11"/>
            <p:cNvSpPr/>
            <p:nvPr/>
          </p:nvSpPr>
          <p:spPr>
            <a:xfrm>
              <a:off x="29796" y="29796"/>
              <a:ext cx="8048611" cy="0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2" id="12"/>
            <p:cNvSpPr/>
            <p:nvPr/>
          </p:nvSpPr>
          <p:spPr>
            <a:xfrm>
              <a:off x="29796" y="29796"/>
              <a:ext cx="0" cy="690259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3" id="13"/>
            <p:cNvSpPr/>
            <p:nvPr/>
          </p:nvSpPr>
          <p:spPr>
            <a:xfrm>
              <a:off x="8048611" y="29796"/>
              <a:ext cx="0" cy="690259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4" id="14"/>
            <p:cNvSpPr/>
            <p:nvPr/>
          </p:nvSpPr>
          <p:spPr>
            <a:xfrm>
              <a:off x="29796" y="710772"/>
              <a:ext cx="8048611" cy="0"/>
            </a:xfrm>
            <a:prstGeom prst="line">
              <a:avLst/>
            </a:prstGeom>
            <a:ln cap="flat" w="59592">
              <a:solidFill>
                <a:srgbClr val="FFFFFF"/>
              </a:solidFill>
              <a:prstDash val="solid"/>
              <a:headEnd type="none" len="sm" w="sm"/>
              <a:tailEnd type="none" len="sm" w="sm"/>
            </a:ln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DAGJazKeG_E</dc:identifier>
  <dcterms:modified xsi:type="dcterms:W3CDTF">2011-08-01T06:04:30Z</dcterms:modified>
  <cp:revision>1</cp:revision>
  <dc:title>2025</dc:title>
</cp:coreProperties>
</file>